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27"/>
  </p:notesMasterIdLst>
  <p:handoutMasterIdLst>
    <p:handoutMasterId r:id="rId28"/>
  </p:handoutMasterIdLst>
  <p:sldIdLst>
    <p:sldId id="256" r:id="rId2"/>
    <p:sldId id="2092" r:id="rId3"/>
    <p:sldId id="2105" r:id="rId4"/>
    <p:sldId id="524" r:id="rId5"/>
    <p:sldId id="604" r:id="rId6"/>
    <p:sldId id="2096" r:id="rId7"/>
    <p:sldId id="982" r:id="rId8"/>
    <p:sldId id="2089" r:id="rId9"/>
    <p:sldId id="2063" r:id="rId10"/>
    <p:sldId id="2097" r:id="rId11"/>
    <p:sldId id="2112" r:id="rId12"/>
    <p:sldId id="2111" r:id="rId13"/>
    <p:sldId id="2106" r:id="rId14"/>
    <p:sldId id="970" r:id="rId15"/>
    <p:sldId id="2117" r:id="rId16"/>
    <p:sldId id="2107" r:id="rId17"/>
    <p:sldId id="2108" r:id="rId18"/>
    <p:sldId id="2109" r:id="rId19"/>
    <p:sldId id="855" r:id="rId20"/>
    <p:sldId id="2121" r:id="rId21"/>
    <p:sldId id="2120" r:id="rId22"/>
    <p:sldId id="2110" r:id="rId23"/>
    <p:sldId id="517" r:id="rId24"/>
    <p:sldId id="2118" r:id="rId25"/>
    <p:sldId id="2119" r:id="rId2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4">
          <p15:clr>
            <a:srgbClr val="A4A3A4"/>
          </p15:clr>
        </p15:guide>
        <p15:guide id="2" orient="horz" pos="476">
          <p15:clr>
            <a:srgbClr val="A4A3A4"/>
          </p15:clr>
        </p15:guide>
        <p15:guide id="3" orient="horz" pos="1443">
          <p15:clr>
            <a:srgbClr val="A4A3A4"/>
          </p15:clr>
        </p15:guide>
        <p15:guide id="4" orient="horz" pos="966">
          <p15:clr>
            <a:srgbClr val="A4A3A4"/>
          </p15:clr>
        </p15:guide>
        <p15:guide id="5" orient="horz" pos="1876">
          <p15:clr>
            <a:srgbClr val="A4A3A4"/>
          </p15:clr>
        </p15:guide>
        <p15:guide id="6" orient="horz" pos="3616">
          <p15:clr>
            <a:srgbClr val="A4A3A4"/>
          </p15:clr>
        </p15:guide>
        <p15:guide id="7" pos="2190">
          <p15:clr>
            <a:srgbClr val="A4A3A4"/>
          </p15:clr>
        </p15:guide>
        <p15:guide id="8" pos="2188">
          <p15:clr>
            <a:srgbClr val="A4A3A4"/>
          </p15:clr>
        </p15:guide>
        <p15:guide id="9" pos="5026">
          <p15:clr>
            <a:srgbClr val="A4A3A4"/>
          </p15:clr>
        </p15:guide>
        <p15:guide id="10" pos="2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125"/>
    <a:srgbClr val="B65A1F"/>
    <a:srgbClr val="FF00FF"/>
    <a:srgbClr val="F37C23"/>
    <a:srgbClr val="3C5A77"/>
    <a:srgbClr val="BC5F2B"/>
    <a:srgbClr val="32547A"/>
    <a:srgbClr val="B8561A"/>
    <a:srgbClr val="5680AB"/>
    <a:srgbClr val="7A7A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43" autoAdjust="0"/>
    <p:restoredTop sz="93468"/>
  </p:normalViewPr>
  <p:slideViewPr>
    <p:cSldViewPr snapToGrid="0" snapToObjects="1">
      <p:cViewPr varScale="1">
        <p:scale>
          <a:sx n="175" d="100"/>
          <a:sy n="175" d="100"/>
        </p:scale>
        <p:origin x="176" y="288"/>
      </p:cViewPr>
      <p:guideLst>
        <p:guide orient="horz" pos="4204"/>
        <p:guide orient="horz" pos="476"/>
        <p:guide orient="horz" pos="1443"/>
        <p:guide orient="horz" pos="966"/>
        <p:guide orient="horz" pos="1876"/>
        <p:guide orient="horz" pos="3616"/>
        <p:guide pos="2190"/>
        <p:guide pos="2188"/>
        <p:guide pos="5026"/>
        <p:guide pos="28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11/19/20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11/19/20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72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4026" y="462518"/>
            <a:ext cx="82296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29" y="1207770"/>
            <a:ext cx="8232771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05628" y="6549548"/>
            <a:ext cx="3121468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PPAP 20/11/20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54026" y="1207770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4696050" y="1215721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05628" y="6549548"/>
            <a:ext cx="3121468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PPAP 20/11/20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0416"/>
            <a:ext cx="8218488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4025" y="2696827"/>
            <a:ext cx="8221663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="0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749A48-64F3-5D42-9F15-49875410E2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anose="020F050202020403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B065D1-453E-E441-8E63-9F54FA1BE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PPAP 20/11/20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4BE65F-7174-304A-A9BF-DD5CFB022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91773-EFB4-304E-A210-E09732E3FE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6027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PPAP 20/11/20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330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6357635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1175" y="6489520"/>
            <a:ext cx="561974" cy="237098"/>
          </a:xfrm>
          <a:prstGeom prst="rect">
            <a:avLst/>
          </a:prstGeom>
        </p:spPr>
      </p:pic>
      <p:pic>
        <p:nvPicPr>
          <p:cNvPr id="9" name="Picture 8" descr="Manchester_University_Logo.png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433" y="6489520"/>
            <a:ext cx="1007980" cy="313718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05628" y="6549548"/>
            <a:ext cx="3121468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PPAP 20/11/20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8" r:id="rId3"/>
    <p:sldLayoutId id="2147483689" r:id="rId4"/>
    <p:sldLayoutId id="2147483690" r:id="rId5"/>
  </p:sldLayoutIdLst>
  <p:hf hd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tif"/><Relationship Id="rId4" Type="http://schemas.openxmlformats.org/officeDocument/2006/relationships/image" Target="../media/image6.t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opscience.iop.org/article/10.1088/1748-0221/15/08/T08008" TargetMode="External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opscience.iop.org/article/10.1088/1748-0221/15/08/T08010" TargetMode="External"/><Relationship Id="rId4" Type="http://schemas.openxmlformats.org/officeDocument/2006/relationships/hyperlink" Target="https://iopscience.iop.org/article/10.1088/1748-0221/15/08/T08009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29.tif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tiff"/><Relationship Id="rId4" Type="http://schemas.openxmlformats.org/officeDocument/2006/relationships/image" Target="../media/image21.png"/><Relationship Id="rId9" Type="http://schemas.openxmlformats.org/officeDocument/2006/relationships/image" Target="../media/image2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230416"/>
            <a:ext cx="8686801" cy="1143000"/>
          </a:xfrm>
        </p:spPr>
        <p:txBody>
          <a:bodyPr/>
          <a:lstStyle/>
          <a:p>
            <a:r>
              <a:rPr lang="en-GB" sz="4000" dirty="0">
                <a:solidFill>
                  <a:schemeClr val="tx2"/>
                </a:solidFill>
              </a:rPr>
              <a:t>“North American” Accelerator Neutrino Programme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199" y="3036683"/>
            <a:ext cx="8221663" cy="1721069"/>
          </a:xfrm>
        </p:spPr>
        <p:txBody>
          <a:bodyPr/>
          <a:lstStyle/>
          <a:p>
            <a:r>
              <a:rPr lang="en-GB" sz="2800" dirty="0"/>
              <a:t>Stefan </a:t>
            </a:r>
            <a:r>
              <a:rPr lang="en-GB" sz="2800" dirty="0" err="1"/>
              <a:t>Söldner</a:t>
            </a:r>
            <a:r>
              <a:rPr lang="en-GB" sz="2800" dirty="0"/>
              <a:t>-Rembold</a:t>
            </a:r>
          </a:p>
          <a:p>
            <a:r>
              <a:rPr lang="en-GB" sz="2800" dirty="0"/>
              <a:t>PPAP</a:t>
            </a:r>
          </a:p>
          <a:p>
            <a:r>
              <a:rPr lang="en-GB" sz="2800" dirty="0"/>
              <a:t>19 November 2020</a:t>
            </a:r>
          </a:p>
          <a:p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9DCF90-224C-124D-87EF-63913F1EA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403" y="3787839"/>
            <a:ext cx="5264727" cy="174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62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84C50-E81C-AE44-BC3F-2906DAB69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APA factories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ACEF51-6CD1-CD45-8425-1DD1697CA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PPAP 20/11/20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E00D0C-0E2F-3743-B818-E9DEEB4086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7C7CC6-E1FB-A844-AD23-5090A6C63B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30493" y="1313771"/>
            <a:ext cx="4147925" cy="503162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sz="2600" dirty="0"/>
              <a:t>Daresbury (UK): purpose built factory inside repurposed accelerator hall</a:t>
            </a:r>
          </a:p>
          <a:p>
            <a:pPr>
              <a:lnSpc>
                <a:spcPct val="120000"/>
              </a:lnSpc>
            </a:pPr>
            <a:r>
              <a:rPr lang="en-US" sz="2600" dirty="0"/>
              <a:t>4 winding machines, 10 process carts; 5 new dedicated swing arm pillar cranes</a:t>
            </a:r>
          </a:p>
          <a:p>
            <a:pPr>
              <a:lnSpc>
                <a:spcPct val="120000"/>
              </a:lnSpc>
            </a:pPr>
            <a:r>
              <a:rPr lang="en-US" sz="2600" dirty="0"/>
              <a:t>1,085 m</a:t>
            </a:r>
            <a:r>
              <a:rPr lang="en-US" sz="2600" baseline="30000" dirty="0"/>
              <a:t>2</a:t>
            </a:r>
            <a:r>
              <a:rPr lang="en-US" sz="2600" dirty="0"/>
              <a:t> including pre- and post- processing areas, safety systems</a:t>
            </a:r>
          </a:p>
          <a:p>
            <a:pPr>
              <a:lnSpc>
                <a:spcPct val="120000"/>
              </a:lnSpc>
            </a:pPr>
            <a:r>
              <a:rPr lang="en-US" sz="2600" dirty="0">
                <a:solidFill>
                  <a:srgbClr val="E95125"/>
                </a:solidFill>
              </a:rPr>
              <a:t>UK factory ready to go – starting to build APAs for </a:t>
            </a:r>
            <a:r>
              <a:rPr lang="en-US" sz="2600" dirty="0" err="1">
                <a:solidFill>
                  <a:srgbClr val="E95125"/>
                </a:solidFill>
              </a:rPr>
              <a:t>ProtoDUNE</a:t>
            </a:r>
            <a:r>
              <a:rPr lang="en-US" sz="2600" dirty="0">
                <a:solidFill>
                  <a:srgbClr val="E95125"/>
                </a:solidFill>
              </a:rPr>
              <a:t>-II</a:t>
            </a:r>
            <a:endParaRPr lang="en-US" sz="2600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95C731-1786-A243-A5E9-9BD628B738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884" y="699714"/>
            <a:ext cx="4443075" cy="2400607"/>
          </a:xfrm>
          <a:prstGeom prst="rect">
            <a:avLst/>
          </a:prstGeom>
        </p:spPr>
      </p:pic>
      <p:pic>
        <p:nvPicPr>
          <p:cNvPr id="9" name="Picture 8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F0833D6B-B9F1-0247-99BD-0EED89E3D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418" y="3508624"/>
            <a:ext cx="4538541" cy="263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823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89623-B520-8C4E-B62D-06113989C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UK leading in Far Detector UK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EE9486-9AD8-674F-B4AA-7A6639620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499F7C-ACAE-7F4C-946B-7B6169A87E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PPAP 20/11/20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CE92BA-A48D-804F-9FE7-5BDA14BD6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4379"/>
            <a:ext cx="9144000" cy="40892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765C4B-B3EA-8742-B040-5C73C00B6206}"/>
              </a:ext>
            </a:extLst>
          </p:cNvPr>
          <p:cNvSpPr txBox="1"/>
          <p:nvPr/>
        </p:nvSpPr>
        <p:spPr>
          <a:xfrm>
            <a:off x="5414296" y="123786"/>
            <a:ext cx="2539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Simon </a:t>
            </a:r>
            <a:r>
              <a:rPr lang="en-US" dirty="0" err="1"/>
              <a:t>Peeters</a:t>
            </a:r>
            <a:r>
              <a:rPr lang="en-US" dirty="0"/>
              <a:t>, Giles Barr</a:t>
            </a:r>
          </a:p>
        </p:txBody>
      </p:sp>
    </p:spTree>
    <p:extLst>
      <p:ext uri="{BB962C8B-B14F-4D97-AF65-F5344CB8AC3E}">
        <p14:creationId xmlns:p14="http://schemas.microsoft.com/office/powerpoint/2010/main" val="1353232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B8417-81F0-1E4C-B31F-01EC85223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Pandora Pattern Recognition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9F4995-4824-CA44-A360-CAD0EFA490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D49E3-1E0B-3942-B444-CC08317750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PPAP 20/11/20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E732751-C423-654F-9C74-A05DC98D0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741" y="1109620"/>
            <a:ext cx="7525657" cy="49966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878C532-0C6D-364D-BA2E-D01FC35026D1}"/>
              </a:ext>
            </a:extLst>
          </p:cNvPr>
          <p:cNvSpPr txBox="1"/>
          <p:nvPr/>
        </p:nvSpPr>
        <p:spPr>
          <a:xfrm>
            <a:off x="6567714" y="93186"/>
            <a:ext cx="2345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John Marshall, A. Blake</a:t>
            </a:r>
          </a:p>
        </p:txBody>
      </p:sp>
    </p:spTree>
    <p:extLst>
      <p:ext uri="{BB962C8B-B14F-4D97-AF65-F5344CB8AC3E}">
        <p14:creationId xmlns:p14="http://schemas.microsoft.com/office/powerpoint/2010/main" val="4070236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2E339-0C29-FA44-A7DA-3C55D961D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Vertical Drift Module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A99CB4-68CB-A74E-9421-A31CC1525A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702588-26EA-E444-9EEE-0AF1D8CCB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PPAP 20/11/20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3DA4B0-5A2C-5546-981D-87AF8CB15E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026" y="4328882"/>
            <a:ext cx="2131301" cy="1553231"/>
          </a:xfrm>
          <a:prstGeom prst="rect">
            <a:avLst/>
          </a:prstGeom>
          <a:ln w="38100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E42DEF-221B-1A40-88C4-34A76E7C7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26" y="1160935"/>
            <a:ext cx="7946552" cy="3025387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CCAB1D3-EDAB-3047-A6CE-A10FB863073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105628" y="4330808"/>
            <a:ext cx="5239241" cy="1740163"/>
          </a:xfrm>
        </p:spPr>
        <p:txBody>
          <a:bodyPr/>
          <a:lstStyle/>
          <a:p>
            <a:r>
              <a:rPr lang="en-US" dirty="0"/>
              <a:t>Development based on DP with potential advantages, but also challenges</a:t>
            </a:r>
          </a:p>
          <a:p>
            <a:r>
              <a:rPr lang="en-US" dirty="0"/>
              <a:t>Full prototype on time scale 2023/24.</a:t>
            </a:r>
          </a:p>
        </p:txBody>
      </p:sp>
    </p:spTree>
    <p:extLst>
      <p:ext uri="{BB962C8B-B14F-4D97-AF65-F5344CB8AC3E}">
        <p14:creationId xmlns:p14="http://schemas.microsoft.com/office/powerpoint/2010/main" val="2199519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3F0A9-C3AC-DA4A-8ABB-D78464FED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 Detector Concept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49E1D1-D10F-BC49-9A22-E6D0F020F3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D24258-CED3-304B-ADE5-9099CF2A11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PPAP 20/11/20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44198F-113F-1D45-96FE-10B7CF525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0937"/>
            <a:ext cx="9144000" cy="39974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BBDE21-C3AE-4D48-B8C0-03D37F645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44" y="1109620"/>
            <a:ext cx="4695471" cy="29617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AE8B077-B1AA-9B44-9A81-68E42DDFEA7C}"/>
              </a:ext>
            </a:extLst>
          </p:cNvPr>
          <p:cNvSpPr/>
          <p:nvPr/>
        </p:nvSpPr>
        <p:spPr>
          <a:xfrm>
            <a:off x="375687" y="559872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UK leads Task Force on ND-DAQ (A. </a:t>
            </a:r>
            <a:r>
              <a:rPr lang="en-US" dirty="0" err="1"/>
              <a:t>Kaboth</a:t>
            </a:r>
            <a:r>
              <a:rPr lang="en-US" dirty="0"/>
              <a:t>) and Design Group (A. Weber)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22868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07FE8-683A-534C-8F8A-651613B21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1BCFD3-5AB0-5341-8164-D6431B393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B175EE-E9DA-5146-9642-F2133FC63927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42A9A2-D8B1-A844-99AD-EB42E90716F9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31E1A9-4D07-EB43-A64D-D59C1D6B74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PPAP 20/11/20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C9F112-DACA-AC4C-A3CE-B7B764F27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939"/>
            <a:ext cx="9144000" cy="6788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D93239-56C7-354B-B0F1-A9484C843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59971"/>
            <a:ext cx="9144000" cy="218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32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C6A04-E645-BC43-ABE2-F726B901F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MicroBooNE</a:t>
            </a:r>
            <a:r>
              <a:rPr lang="en-US" dirty="0"/>
              <a:t> at FNAL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0A12C4-813C-EF42-916C-86E72835B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031790-E47E-6C4A-8470-649FD1984D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PPAP 20/11/20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9E464B-28EC-AC47-AD10-1971AF9B6E8E}"/>
              </a:ext>
            </a:extLst>
          </p:cNvPr>
          <p:cNvSpPr txBox="1"/>
          <p:nvPr/>
        </p:nvSpPr>
        <p:spPr>
          <a:xfrm>
            <a:off x="7377650" y="188686"/>
            <a:ext cx="887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</a:t>
            </a:r>
            <a:r>
              <a:rPr lang="en-US" dirty="0" err="1"/>
              <a:t>Szelc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5ED2A3-8DFA-5B4D-97E1-4D0B3A61F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99" y="991868"/>
            <a:ext cx="7547429" cy="500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829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7CF59-9440-E54C-9101-C83ECD97E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/>
              <a:t>MicroBooNE</a:t>
            </a:r>
            <a:r>
              <a:rPr lang="en-US" sz="4000" dirty="0"/>
              <a:t>: first SBN detector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0ECE9C-7883-4340-B560-389A952CBC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0657AE-0ED3-3045-8976-91D8672BCB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PPAP 20/11/20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5EDC03-9554-AB46-A16B-64B258057B2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66442" y="1333135"/>
            <a:ext cx="7819615" cy="4992898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1DFEF9-FFFA-974E-B0A0-8453CF4C2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442" y="2956790"/>
            <a:ext cx="3634014" cy="3226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4B6B4B-2F94-914A-90F5-B24F652A9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05" y="997863"/>
            <a:ext cx="2522964" cy="184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7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32260-FD4D-9242-A567-40B3A6A11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MicroBooNE</a:t>
            </a:r>
            <a:r>
              <a:rPr lang="en-US" dirty="0"/>
              <a:t> Physics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3112B1-4CD0-EB48-87B8-B08CCFAFF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876D02-91F1-F743-8FD8-D6096C5F1A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PPAP 20/11/20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9A47A1-9492-8349-993A-362604F44D55}"/>
              </a:ext>
            </a:extLst>
          </p:cNvPr>
          <p:cNvSpPr/>
          <p:nvPr/>
        </p:nvSpPr>
        <p:spPr>
          <a:xfrm>
            <a:off x="7503235" y="5331495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18586D-646A-CB48-920C-95096B3BA855}"/>
              </a:ext>
            </a:extLst>
          </p:cNvPr>
          <p:cNvSpPr/>
          <p:nvPr/>
        </p:nvSpPr>
        <p:spPr>
          <a:xfrm>
            <a:off x="1168400" y="5512373"/>
            <a:ext cx="494135" cy="6689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Shape 2">
            <a:extLst>
              <a:ext uri="{FF2B5EF4-FFF2-40B4-BE49-F238E27FC236}">
                <a16:creationId xmlns:a16="http://schemas.microsoft.com/office/drawing/2014/main" id="{1DA8F6AA-1E61-4E4A-ADDF-FA81E1186D20}"/>
              </a:ext>
            </a:extLst>
          </p:cNvPr>
          <p:cNvSpPr txBox="1"/>
          <p:nvPr/>
        </p:nvSpPr>
        <p:spPr>
          <a:xfrm>
            <a:off x="288000" y="1337040"/>
            <a:ext cx="5616000" cy="5646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95500"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900" b="0" strike="noStrike" spc="-1" dirty="0">
                <a:latin typeface="Arial"/>
              </a:rPr>
              <a:t>Selected UK-led results: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900" b="0" strike="noStrike" spc="-1" dirty="0">
                <a:latin typeface="Symbol"/>
              </a:rPr>
              <a:t>n</a:t>
            </a:r>
            <a:r>
              <a:rPr lang="en-GB" sz="1900" b="0" strike="noStrike" spc="-1" baseline="-33000" dirty="0">
                <a:latin typeface="Symbol"/>
              </a:rPr>
              <a:t>m</a:t>
            </a:r>
            <a:r>
              <a:rPr lang="en-GB" sz="1900" b="0" strike="noStrike" spc="-1" dirty="0">
                <a:latin typeface="Arial"/>
              </a:rPr>
              <a:t> CC Inclusive</a:t>
            </a:r>
            <a:br>
              <a:rPr sz="1200" dirty="0"/>
            </a:br>
            <a:r>
              <a:rPr lang="en-GB" sz="1300" b="0" i="1" strike="noStrike" spc="-1" dirty="0" err="1">
                <a:latin typeface="Arial"/>
              </a:rPr>
              <a:t>Phys.Rev.Lett</a:t>
            </a:r>
            <a:r>
              <a:rPr lang="en-GB" sz="1300" b="0" i="1" strike="noStrike" spc="-1" dirty="0">
                <a:latin typeface="Arial"/>
              </a:rPr>
              <a:t>. 123 (2019) 13, 131801 </a:t>
            </a:r>
            <a:endParaRPr lang="en-GB" sz="1300" b="0" strike="noStrike" spc="-1" dirty="0">
              <a:latin typeface="Arial"/>
            </a:endParaRP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900" b="0" strike="noStrike" spc="-1" dirty="0">
                <a:latin typeface="Symbol"/>
              </a:rPr>
              <a:t>n</a:t>
            </a:r>
            <a:r>
              <a:rPr lang="en-GB" sz="1900" b="0" strike="noStrike" spc="-1" baseline="-33000" dirty="0">
                <a:latin typeface="Symbol"/>
              </a:rPr>
              <a:t>m</a:t>
            </a:r>
            <a:r>
              <a:rPr lang="en-GB" sz="1900" b="0" strike="noStrike" spc="-1" dirty="0">
                <a:latin typeface="Arial"/>
              </a:rPr>
              <a:t> CC N-protons/0 </a:t>
            </a:r>
            <a:r>
              <a:rPr lang="en-GB" sz="1900" b="0" strike="noStrike" spc="-1" dirty="0" err="1">
                <a:latin typeface="Arial"/>
              </a:rPr>
              <a:t>pions</a:t>
            </a:r>
            <a:br>
              <a:rPr sz="1200" dirty="0"/>
            </a:br>
            <a:r>
              <a:rPr lang="en-GB" sz="1300" b="0" i="1" strike="noStrike" spc="-1" dirty="0">
                <a:latin typeface="Arial"/>
              </a:rPr>
              <a:t>ArXiV:2010.02390 [hep-ex]</a:t>
            </a:r>
            <a:endParaRPr lang="en-GB" sz="1300" b="0" strike="noStrike" spc="-1" dirty="0">
              <a:latin typeface="Arial"/>
            </a:endParaRP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900" b="0" strike="noStrike" spc="-1" dirty="0">
                <a:latin typeface="Arial"/>
              </a:rPr>
              <a:t>Search for Heavy Neutral Leptons </a:t>
            </a:r>
            <a:br>
              <a:rPr sz="1200" dirty="0"/>
            </a:br>
            <a:r>
              <a:rPr lang="en-GB" sz="1300" b="0" i="1" strike="noStrike" spc="-1" dirty="0" err="1">
                <a:latin typeface="Arial"/>
              </a:rPr>
              <a:t>Phys.Rev.D</a:t>
            </a:r>
            <a:r>
              <a:rPr lang="en-GB" sz="1300" b="0" i="1" strike="noStrike" spc="-1" dirty="0">
                <a:latin typeface="Arial"/>
              </a:rPr>
              <a:t> 101 (2020) 5, 052001</a:t>
            </a:r>
            <a:br>
              <a:rPr sz="1200" dirty="0"/>
            </a:br>
            <a:r>
              <a:rPr lang="en-GB" sz="1300" b="0" i="1" strike="noStrike" spc="-1" dirty="0">
                <a:latin typeface="Arial"/>
              </a:rPr>
              <a:t> </a:t>
            </a:r>
            <a:endParaRPr lang="en-GB" sz="1300" b="0" strike="noStrike" spc="-1" dirty="0"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900" b="0" strike="noStrike" spc="-1" dirty="0">
                <a:latin typeface="Arial"/>
              </a:rPr>
              <a:t>Coming Soon: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900" b="0" strike="noStrike" spc="-1" dirty="0">
                <a:latin typeface="Arial"/>
              </a:rPr>
              <a:t>CC </a:t>
            </a:r>
            <a:r>
              <a:rPr lang="en-GB" sz="1900" b="0" strike="noStrike" spc="-1" dirty="0">
                <a:latin typeface="Symbol"/>
              </a:rPr>
              <a:t>n</a:t>
            </a:r>
            <a:r>
              <a:rPr lang="en-GB" sz="1900" b="0" strike="noStrike" spc="-1" baseline="-33000" dirty="0">
                <a:latin typeface="Arial"/>
              </a:rPr>
              <a:t>e</a:t>
            </a:r>
            <a:r>
              <a:rPr lang="en-GB" sz="1900" b="0" strike="noStrike" spc="-1" baseline="-33000" dirty="0">
                <a:latin typeface="Symbol"/>
              </a:rPr>
              <a:t> </a:t>
            </a:r>
            <a:r>
              <a:rPr lang="en-GB" sz="1900" b="0" strike="noStrike" spc="-1" dirty="0">
                <a:latin typeface="Arial"/>
              </a:rPr>
              <a:t>from NUMI beam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900" b="0" strike="noStrike" spc="-1" dirty="0">
                <a:latin typeface="Arial"/>
              </a:rPr>
              <a:t>Search for Higgs-portal scalars.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900" b="0" strike="noStrike" spc="-1" dirty="0">
                <a:latin typeface="Arial"/>
              </a:rPr>
              <a:t>Search for </a:t>
            </a:r>
            <a:r>
              <a:rPr lang="en-GB" sz="1900" b="0" strike="noStrike" spc="-1" dirty="0" err="1">
                <a:latin typeface="Arial"/>
              </a:rPr>
              <a:t>MiniBooNE</a:t>
            </a:r>
            <a:r>
              <a:rPr lang="en-GB" sz="1900" b="0" strike="noStrike" spc="-1" dirty="0">
                <a:latin typeface="Arial"/>
              </a:rPr>
              <a:t> LEE.</a:t>
            </a:r>
            <a:br>
              <a:rPr dirty="0"/>
            </a:br>
            <a:r>
              <a:rPr lang="en-GB" sz="2800" b="0" strike="noStrike" spc="-1" dirty="0">
                <a:latin typeface="Arial"/>
              </a:rPr>
              <a:t>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1F75415-FFA3-4F4F-8C4E-CCF8FB53A909}"/>
              </a:ext>
            </a:extLst>
          </p:cNvPr>
          <p:cNvGrpSpPr/>
          <p:nvPr/>
        </p:nvGrpSpPr>
        <p:grpSpPr>
          <a:xfrm>
            <a:off x="5072945" y="101165"/>
            <a:ext cx="3994541" cy="6057401"/>
            <a:chOff x="5072945" y="101165"/>
            <a:chExt cx="3994541" cy="60574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6851758-AB81-E449-8FC9-4A69FBF62C9D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6538686" y="101165"/>
              <a:ext cx="2528800" cy="170742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4A22E3B-4D71-304D-9F3E-D761DAD8C0B3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5072945" y="1957847"/>
              <a:ext cx="3052703" cy="224492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4DC7019-88B4-AB46-A284-238DDF3753ED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5848228" y="4212495"/>
              <a:ext cx="1872343" cy="194607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5" name="CustomShape 3">
            <a:extLst>
              <a:ext uri="{FF2B5EF4-FFF2-40B4-BE49-F238E27FC236}">
                <a16:creationId xmlns:a16="http://schemas.microsoft.com/office/drawing/2014/main" id="{53ED379F-1E1A-D443-98EC-BAA5D2BDE047}"/>
              </a:ext>
            </a:extLst>
          </p:cNvPr>
          <p:cNvSpPr/>
          <p:nvPr/>
        </p:nvSpPr>
        <p:spPr>
          <a:xfrm>
            <a:off x="346362" y="5357214"/>
            <a:ext cx="4320000" cy="936000"/>
          </a:xfrm>
          <a:prstGeom prst="rect">
            <a:avLst/>
          </a:prstGeom>
          <a:solidFill>
            <a:srgbClr val="FFFF66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/>
            <a:r>
              <a:rPr lang="en-GB" sz="1800" b="0" strike="noStrike" spc="-1" dirty="0">
                <a:latin typeface="Arial"/>
              </a:rPr>
              <a:t>Crucial cross section measurements and </a:t>
            </a:r>
          </a:p>
          <a:p>
            <a:pPr algn="ctr"/>
            <a:r>
              <a:rPr lang="en-GB" sz="1800" b="0" strike="noStrike" spc="-1" dirty="0">
                <a:latin typeface="Arial"/>
              </a:rPr>
              <a:t>development of BSM analyses</a:t>
            </a:r>
          </a:p>
          <a:p>
            <a:pPr algn="ctr"/>
            <a:r>
              <a:rPr lang="en-GB" sz="1800" b="0" strike="noStrike" spc="-1" dirty="0">
                <a:latin typeface="Arial"/>
              </a:rPr>
              <a:t>for DUNE</a:t>
            </a:r>
          </a:p>
        </p:txBody>
      </p:sp>
    </p:spTree>
    <p:extLst>
      <p:ext uri="{BB962C8B-B14F-4D97-AF65-F5344CB8AC3E}">
        <p14:creationId xmlns:p14="http://schemas.microsoft.com/office/powerpoint/2010/main" val="358848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6C5DB6-34EA-A249-AA20-514AA94B1E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00" b="6822"/>
          <a:stretch/>
        </p:blipFill>
        <p:spPr>
          <a:xfrm>
            <a:off x="-85352" y="601434"/>
            <a:ext cx="9144000" cy="5655132"/>
          </a:xfrm>
          <a:prstGeom prst="rect">
            <a:avLst/>
          </a:prstGeom>
        </p:spPr>
      </p:pic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23FA9436-08D7-E549-AD69-7BB42BD60E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60812" y="6498625"/>
            <a:ext cx="5509524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PPAP 20/11/20</a:t>
            </a:r>
            <a:endParaRPr lang="en-US" b="1" dirty="0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678EF6F6-81AE-4144-9BED-657A6DC82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6775" y="6495078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0D4693-201F-D345-9F56-B444FDEC4BCA}"/>
              </a:ext>
            </a:extLst>
          </p:cNvPr>
          <p:cNvSpPr txBox="1"/>
          <p:nvPr/>
        </p:nvSpPr>
        <p:spPr>
          <a:xfrm>
            <a:off x="-72362" y="2049763"/>
            <a:ext cx="1235970" cy="523220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Cryogenic </a:t>
            </a:r>
            <a:r>
              <a:rPr lang="en-US" sz="1400" dirty="0" err="1"/>
              <a:t>Dewars</a:t>
            </a:r>
            <a:endParaRPr lang="en-US" sz="1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EB926F-818E-8E4D-AA01-EE6019FE9A3F}"/>
              </a:ext>
            </a:extLst>
          </p:cNvPr>
          <p:cNvSpPr txBox="1"/>
          <p:nvPr/>
        </p:nvSpPr>
        <p:spPr>
          <a:xfrm>
            <a:off x="1466307" y="5055136"/>
            <a:ext cx="691371" cy="307777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TPC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DECB3C-7BEB-FF40-8C50-AE21B6ED64CE}"/>
              </a:ext>
            </a:extLst>
          </p:cNvPr>
          <p:cNvSpPr txBox="1"/>
          <p:nvPr/>
        </p:nvSpPr>
        <p:spPr>
          <a:xfrm>
            <a:off x="230337" y="3855750"/>
            <a:ext cx="1235970" cy="523220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Proximity Cryogenics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B4B1D27-99B1-D84D-88A7-8DE3FC407586}"/>
              </a:ext>
            </a:extLst>
          </p:cNvPr>
          <p:cNvCxnSpPr>
            <a:cxnSpLocks/>
          </p:cNvCxnSpPr>
          <p:nvPr/>
        </p:nvCxnSpPr>
        <p:spPr>
          <a:xfrm flipV="1">
            <a:off x="1912572" y="2606108"/>
            <a:ext cx="335328" cy="26161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4C7569B-E82E-B042-B99F-EAA36457D853}"/>
              </a:ext>
            </a:extLst>
          </p:cNvPr>
          <p:cNvCxnSpPr>
            <a:cxnSpLocks/>
            <a:stCxn id="29" idx="3"/>
          </p:cNvCxnSpPr>
          <p:nvPr/>
        </p:nvCxnSpPr>
        <p:spPr>
          <a:xfrm flipV="1">
            <a:off x="1466307" y="2728890"/>
            <a:ext cx="1737375" cy="138847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3530BC9-5EDD-904A-9A2F-9A012B72B651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2157678" y="5164768"/>
            <a:ext cx="2570733" cy="44257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4C1B999-65DC-6247-9835-4776C5294A59}"/>
              </a:ext>
            </a:extLst>
          </p:cNvPr>
          <p:cNvSpPr txBox="1"/>
          <p:nvPr/>
        </p:nvSpPr>
        <p:spPr>
          <a:xfrm>
            <a:off x="7672286" y="5918724"/>
            <a:ext cx="1235970" cy="307777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/>
              <a:t>Side CRT</a:t>
            </a:r>
            <a:endParaRPr lang="en-US" sz="1400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83EFA6A-08BD-1C45-B73D-E84FFF8063AB}"/>
              </a:ext>
            </a:extLst>
          </p:cNvPr>
          <p:cNvCxnSpPr>
            <a:cxnSpLocks/>
          </p:cNvCxnSpPr>
          <p:nvPr/>
        </p:nvCxnSpPr>
        <p:spPr>
          <a:xfrm flipH="1" flipV="1">
            <a:off x="5726792" y="5666872"/>
            <a:ext cx="1945494" cy="405741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F7A757E-82E4-4840-9103-D3C23002D669}"/>
              </a:ext>
            </a:extLst>
          </p:cNvPr>
          <p:cNvSpPr txBox="1"/>
          <p:nvPr/>
        </p:nvSpPr>
        <p:spPr>
          <a:xfrm>
            <a:off x="7410785" y="353787"/>
            <a:ext cx="1235970" cy="523220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Top CRT and Overburden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E988FB8-6BE6-9443-A943-400F71AC2631}"/>
              </a:ext>
            </a:extLst>
          </p:cNvPr>
          <p:cNvCxnSpPr>
            <a:cxnSpLocks/>
            <a:stCxn id="37" idx="2"/>
          </p:cNvCxnSpPr>
          <p:nvPr/>
        </p:nvCxnSpPr>
        <p:spPr>
          <a:xfrm flipH="1">
            <a:off x="5504804" y="877007"/>
            <a:ext cx="2523966" cy="2859709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695509FE-8D53-DC47-B79C-9886419EA7A1}"/>
              </a:ext>
            </a:extLst>
          </p:cNvPr>
          <p:cNvSpPr txBox="1"/>
          <p:nvPr/>
        </p:nvSpPr>
        <p:spPr>
          <a:xfrm>
            <a:off x="52158" y="4802781"/>
            <a:ext cx="1235970" cy="276999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Readout racks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249A01-4934-064B-95EF-90613DD3305D}"/>
              </a:ext>
            </a:extLst>
          </p:cNvPr>
          <p:cNvSpPr txBox="1"/>
          <p:nvPr/>
        </p:nvSpPr>
        <p:spPr>
          <a:xfrm>
            <a:off x="686758" y="337384"/>
            <a:ext cx="1235970" cy="307777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20 ton crane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600C4FA-B97E-B447-B90B-656B3FC49FE0}"/>
              </a:ext>
            </a:extLst>
          </p:cNvPr>
          <p:cNvCxnSpPr>
            <a:cxnSpLocks/>
            <a:stCxn id="44" idx="3"/>
          </p:cNvCxnSpPr>
          <p:nvPr/>
        </p:nvCxnSpPr>
        <p:spPr>
          <a:xfrm>
            <a:off x="1922728" y="491273"/>
            <a:ext cx="1146861" cy="155849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7A63A60-D54C-6A44-B916-ACCBB96D670C}"/>
              </a:ext>
            </a:extLst>
          </p:cNvPr>
          <p:cNvCxnSpPr>
            <a:cxnSpLocks/>
          </p:cNvCxnSpPr>
          <p:nvPr/>
        </p:nvCxnSpPr>
        <p:spPr>
          <a:xfrm flipV="1">
            <a:off x="1288128" y="4307015"/>
            <a:ext cx="1208030" cy="668098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24F250C2-018D-0040-800E-83EAAD813F2E}"/>
              </a:ext>
            </a:extLst>
          </p:cNvPr>
          <p:cNvSpPr txBox="1"/>
          <p:nvPr/>
        </p:nvSpPr>
        <p:spPr>
          <a:xfrm>
            <a:off x="1163608" y="5830514"/>
            <a:ext cx="994070" cy="307777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Cryostat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EDA6E04-2221-294E-8ABF-17C6D648C25D}"/>
              </a:ext>
            </a:extLst>
          </p:cNvPr>
          <p:cNvCxnSpPr>
            <a:cxnSpLocks/>
          </p:cNvCxnSpPr>
          <p:nvPr/>
        </p:nvCxnSpPr>
        <p:spPr>
          <a:xfrm flipV="1">
            <a:off x="2157678" y="5582867"/>
            <a:ext cx="1832885" cy="401537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E781E92-1611-904F-BA52-B5387425A939}"/>
              </a:ext>
            </a:extLst>
          </p:cNvPr>
          <p:cNvCxnSpPr>
            <a:cxnSpLocks/>
          </p:cNvCxnSpPr>
          <p:nvPr/>
        </p:nvCxnSpPr>
        <p:spPr>
          <a:xfrm flipV="1">
            <a:off x="1466307" y="3241560"/>
            <a:ext cx="1737375" cy="911568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itle 1">
            <a:extLst>
              <a:ext uri="{FF2B5EF4-FFF2-40B4-BE49-F238E27FC236}">
                <a16:creationId xmlns:a16="http://schemas.microsoft.com/office/drawing/2014/main" id="{C4A1884F-5B3D-7743-BA60-1CDD6AB0D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-16580"/>
            <a:ext cx="8229600" cy="647102"/>
          </a:xfrm>
        </p:spPr>
        <p:txBody>
          <a:bodyPr/>
          <a:lstStyle/>
          <a:p>
            <a:r>
              <a:rPr lang="en-US" sz="3600" b="1" dirty="0">
                <a:solidFill>
                  <a:srgbClr val="E95125"/>
                </a:solidFill>
              </a:rPr>
              <a:t>SBND at FNAL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3715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57FAAF-E3DA-2642-AF57-F990F3E39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7091"/>
            <a:ext cx="9144000" cy="3035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92" y="484423"/>
            <a:ext cx="8229600" cy="647102"/>
          </a:xfrm>
        </p:spPr>
        <p:txBody>
          <a:bodyPr/>
          <a:lstStyle/>
          <a:p>
            <a:r>
              <a:rPr lang="en-US" dirty="0"/>
              <a:t>Three pillars of DUNE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2693" y="4802947"/>
            <a:ext cx="85993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latin typeface="Helvetica"/>
                <a:cs typeface="Helvetica"/>
              </a:rPr>
              <a:t>A high-power (1.2-2.4 MW), wide-band </a:t>
            </a:r>
            <a:r>
              <a:rPr lang="en-US" sz="2000" dirty="0">
                <a:solidFill>
                  <a:srgbClr val="FF0000"/>
                </a:solidFill>
                <a:latin typeface="Helvetica"/>
                <a:cs typeface="Helvetica"/>
              </a:rPr>
              <a:t>neutrino beam.</a:t>
            </a:r>
            <a:endParaRPr lang="en-US" sz="2000" dirty="0">
              <a:latin typeface="Helvetica"/>
              <a:cs typeface="Helvetica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latin typeface="Helvetica"/>
                <a:cs typeface="Helvetica"/>
              </a:rPr>
              <a:t>A ≈ 70 </a:t>
            </a:r>
            <a:r>
              <a:rPr lang="en-US" sz="2000" dirty="0" err="1">
                <a:latin typeface="Helvetica"/>
                <a:cs typeface="Helvetica"/>
              </a:rPr>
              <a:t>kt</a:t>
            </a:r>
            <a:r>
              <a:rPr lang="en-US" sz="2000" dirty="0">
                <a:latin typeface="Helvetica"/>
                <a:cs typeface="Helvetica"/>
              </a:rPr>
              <a:t> liquid-argon underground </a:t>
            </a:r>
            <a:r>
              <a:rPr lang="en-US" sz="2000" dirty="0">
                <a:solidFill>
                  <a:srgbClr val="FF0000"/>
                </a:solidFill>
                <a:latin typeface="Helvetica"/>
                <a:cs typeface="Helvetica"/>
              </a:rPr>
              <a:t>Far Detector </a:t>
            </a:r>
            <a:r>
              <a:rPr lang="en-US" sz="2000" dirty="0">
                <a:latin typeface="Helvetica"/>
                <a:cs typeface="Helvetica"/>
              </a:rPr>
              <a:t>in South Dakota.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latin typeface="Helvetica"/>
                <a:cs typeface="Helvetica"/>
              </a:rPr>
              <a:t>A capable </a:t>
            </a:r>
            <a:r>
              <a:rPr lang="en-US" sz="2000" dirty="0">
                <a:solidFill>
                  <a:srgbClr val="FF0000"/>
                </a:solidFill>
                <a:latin typeface="Helvetica"/>
                <a:cs typeface="Helvetica"/>
              </a:rPr>
              <a:t>Near Detector </a:t>
            </a:r>
            <a:r>
              <a:rPr lang="en-US" sz="2000" dirty="0">
                <a:latin typeface="Helvetica"/>
                <a:cs typeface="Helvetica"/>
              </a:rPr>
              <a:t>located close to the neutrino source.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DB3D6D-610B-A648-BEC2-84A7B4E47B63}"/>
              </a:ext>
            </a:extLst>
          </p:cNvPr>
          <p:cNvSpPr txBox="1"/>
          <p:nvPr/>
        </p:nvSpPr>
        <p:spPr>
          <a:xfrm>
            <a:off x="7495468" y="214375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May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2A939B-5BBE-BC4A-B992-74E4F6022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A9A5C-5BEA-164A-9B9D-D3B93B689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PPAP 20/11/20</a:t>
            </a:r>
            <a:endParaRPr lang="en-US" dirty="0"/>
          </a:p>
        </p:txBody>
      </p:sp>
      <p:pic>
        <p:nvPicPr>
          <p:cNvPr id="17" name="pasted-image.png">
            <a:extLst>
              <a:ext uri="{FF2B5EF4-FFF2-40B4-BE49-F238E27FC236}">
                <a16:creationId xmlns:a16="http://schemas.microsoft.com/office/drawing/2014/main" id="{FA988B06-AD93-AC43-9B1E-0C44296B99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793" y="1114389"/>
            <a:ext cx="1217635" cy="906106"/>
          </a:xfrm>
          <a:prstGeom prst="rect">
            <a:avLst/>
          </a:prstGeom>
          <a:ln w="25400"/>
        </p:spPr>
      </p:pic>
      <p:pic>
        <p:nvPicPr>
          <p:cNvPr id="18" name="pasted-image.tiff">
            <a:extLst>
              <a:ext uri="{FF2B5EF4-FFF2-40B4-BE49-F238E27FC236}">
                <a16:creationId xmlns:a16="http://schemas.microsoft.com/office/drawing/2014/main" id="{AAAC1F9C-F157-B440-AAC7-9BEB17107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96028" y="1114389"/>
            <a:ext cx="1276831" cy="883702"/>
          </a:xfrm>
          <a:prstGeom prst="rect">
            <a:avLst/>
          </a:prstGeom>
          <a:ln w="25400"/>
        </p:spPr>
      </p:pic>
      <p:pic>
        <p:nvPicPr>
          <p:cNvPr id="19" name="pasted-image.tiff">
            <a:extLst>
              <a:ext uri="{FF2B5EF4-FFF2-40B4-BE49-F238E27FC236}">
                <a16:creationId xmlns:a16="http://schemas.microsoft.com/office/drawing/2014/main" id="{E66A6BCC-6675-DF42-861A-3B94C22B66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94028" y="1114389"/>
            <a:ext cx="936517" cy="1057214"/>
          </a:xfrm>
          <a:prstGeom prst="rect">
            <a:avLst/>
          </a:prstGeom>
          <a:ln w="25400"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7C92CA-EC13-414A-94C2-3AA9B611FB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666362" y="3312283"/>
            <a:ext cx="797220" cy="362579"/>
          </a:xfrm>
          <a:prstGeom prst="rect">
            <a:avLst/>
          </a:prstGeom>
          <a:noFill/>
          <a:ln w="28575">
            <a:solidFill>
              <a:srgbClr val="F37C23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3D3636-A265-CD4B-994C-812DC7FB5A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565" t="23819" r="17715" b="23544"/>
          <a:stretch/>
        </p:blipFill>
        <p:spPr>
          <a:xfrm>
            <a:off x="2340964" y="3735498"/>
            <a:ext cx="1348969" cy="67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306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80AEE-24DA-AD44-A336-D61763A0D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UK on SBND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3125D7-2FBB-5B47-B702-99C88691D7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DE084B-3B0A-3943-8E0E-D873881226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PPAP 20/11/20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032AAF-932E-2A4F-ABDC-14ED5E0D2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26" y="990962"/>
            <a:ext cx="7946571" cy="512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70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FE4CC-E401-B34E-8B66-E7DA9837C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Strong UK physics leadership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9C932F-237E-E240-B8BD-18E34C334D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0ED465-9DE6-664F-9197-AFB3302E3E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PPAP 20/11/20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74C11D-18E2-4343-ABDF-0C480CC1D172}"/>
              </a:ext>
            </a:extLst>
          </p:cNvPr>
          <p:cNvSpPr txBox="1"/>
          <p:nvPr/>
        </p:nvSpPr>
        <p:spPr>
          <a:xfrm>
            <a:off x="5907314" y="123371"/>
            <a:ext cx="1366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Jarek</a:t>
            </a:r>
            <a:r>
              <a:rPr lang="en-US" dirty="0"/>
              <a:t> Nowak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E7B87B-F039-E74A-B6EC-31D1719A7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44" y="1529473"/>
            <a:ext cx="3663949" cy="37735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5DB786-CE86-EB47-A0D3-6C7D7E9D7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973" y="1714247"/>
            <a:ext cx="2909628" cy="18632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3B4A29-9081-9545-8C48-9AECFEA0E3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8001" y="3708400"/>
            <a:ext cx="2949944" cy="18890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BA162E4-CDC9-7D4E-ABD4-2BD927AD8126}"/>
              </a:ext>
            </a:extLst>
          </p:cNvPr>
          <p:cNvSpPr/>
          <p:nvPr/>
        </p:nvSpPr>
        <p:spPr>
          <a:xfrm>
            <a:off x="4389120" y="1097330"/>
            <a:ext cx="4754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SBND: 7 million 𝜈</a:t>
            </a:r>
            <a:r>
              <a:rPr lang="en-US" sz="1800" baseline="-25000" dirty="0"/>
              <a:t>𝜇 </a:t>
            </a:r>
            <a:r>
              <a:rPr lang="en-US" sz="1800" dirty="0"/>
              <a:t>interactions (0.2-3 GeV) and</a:t>
            </a:r>
          </a:p>
          <a:p>
            <a:r>
              <a:rPr lang="en-US" sz="1800" dirty="0"/>
              <a:t>            50,000  𝜈e interactions in 3 years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665C6C-CA08-174D-A244-3AD38095012D}"/>
              </a:ext>
            </a:extLst>
          </p:cNvPr>
          <p:cNvSpPr/>
          <p:nvPr/>
        </p:nvSpPr>
        <p:spPr>
          <a:xfrm>
            <a:off x="-28614" y="5722921"/>
            <a:ext cx="92012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Helvetica" pitchFamily="2" charset="0"/>
              </a:rPr>
              <a:t>The broad program of neutrino-argon interaction measurements in SBND  will have direct application for controlling systematic uncertainties in the future long-baseline program at DUNE.</a:t>
            </a:r>
            <a:endParaRPr lang="en-US" sz="1600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261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AC3081-8B0F-884D-8FF3-97CD386EF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3F582D-9E19-F445-B60C-0EAF42019AB3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DC80B74-12C1-B04B-946E-8E91DA0F747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30A3EA-A396-D246-AEDB-C7C6C35779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PPAP 20/11/20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D484F8F-512D-7742-8288-194763614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SBND Key Milestones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B9C3C0-6F68-FC49-A482-E8F5AADE4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11" y="1060228"/>
            <a:ext cx="7790088" cy="520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812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F7316E-1596-3D41-9D14-877F5F7A0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PPAP 20/11/20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BCE2ED-1AB3-F34F-859B-423592382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1773-EFB4-304E-A210-E09732E3FE12}" type="slidenum">
              <a:rPr lang="en-US" altLang="en-US" smtClean="0"/>
              <a:pPr/>
              <a:t>23</a:t>
            </a:fld>
            <a:endParaRPr lang="en-US" altLang="en-US"/>
          </a:p>
        </p:txBody>
      </p:sp>
      <p:sp>
        <p:nvSpPr>
          <p:cNvPr id="4" name="Content Placeholder 13">
            <a:extLst>
              <a:ext uri="{FF2B5EF4-FFF2-40B4-BE49-F238E27FC236}">
                <a16:creationId xmlns:a16="http://schemas.microsoft.com/office/drawing/2014/main" id="{6A6154EB-9307-0D42-A68D-116439F9CA67}"/>
              </a:ext>
            </a:extLst>
          </p:cNvPr>
          <p:cNvSpPr txBox="1">
            <a:spLocks/>
          </p:cNvSpPr>
          <p:nvPr/>
        </p:nvSpPr>
        <p:spPr>
          <a:xfrm>
            <a:off x="128596" y="188641"/>
            <a:ext cx="3267748" cy="144016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18288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228600" algn="l" defTabSz="457200" rtl="0" eaLnBrk="1" latinLnBrk="0" hangingPunct="1">
              <a:spcBef>
                <a:spcPts val="500"/>
              </a:spcBef>
              <a:buFont typeface="Arial"/>
              <a:buChar char="–"/>
              <a:defRPr sz="1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0080" indent="-228600" algn="l" defTabSz="457200" rtl="0" eaLnBrk="1" latinLnBrk="0" hangingPunct="1">
              <a:spcBef>
                <a:spcPts val="50"/>
              </a:spcBef>
              <a:buFont typeface="Arial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868680" indent="-228600" algn="l" defTabSz="457200" rtl="0" eaLnBrk="1" latinLnBrk="0" hangingPunct="1">
              <a:spcBef>
                <a:spcPts val="50"/>
              </a:spcBef>
              <a:buFont typeface="Arial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97280" indent="-228600" algn="l" defTabSz="457200" rtl="0" eaLnBrk="1" latinLnBrk="0" hangingPunct="1">
              <a:spcBef>
                <a:spcPts val="50"/>
              </a:spcBef>
              <a:buFont typeface="Arial"/>
              <a:buChar char="»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600"/>
              </a:spcBef>
              <a:spcAft>
                <a:spcPts val="0"/>
              </a:spcAft>
              <a:buFont typeface="Arial"/>
              <a:buNone/>
            </a:pPr>
            <a:r>
              <a:rPr lang="en-US" sz="2400" dirty="0">
                <a:latin typeface="+mj-lt"/>
              </a:rPr>
              <a:t>Best Fit</a:t>
            </a: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Font typeface="Arial"/>
              <a:buNone/>
            </a:pPr>
            <a:r>
              <a:rPr lang="en-US" sz="1800" dirty="0"/>
              <a:t>Normal hierarchy</a:t>
            </a: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r>
              <a:rPr lang="el-GR" sz="1800" dirty="0"/>
              <a:t>Δ</a:t>
            </a:r>
            <a:r>
              <a:rPr lang="en-US" sz="1800" i="1" dirty="0"/>
              <a:t>m</a:t>
            </a:r>
            <a:r>
              <a:rPr lang="en-US" sz="1800" baseline="30000" dirty="0"/>
              <a:t>2</a:t>
            </a:r>
            <a:r>
              <a:rPr lang="en-US" sz="1800" baseline="-25000" dirty="0"/>
              <a:t>32</a:t>
            </a:r>
            <a:r>
              <a:rPr lang="en-US" sz="1800" dirty="0"/>
              <a:t> = (2.41±0.07)×10</a:t>
            </a:r>
            <a:r>
              <a:rPr lang="en-US" sz="1800" baseline="30000" dirty="0"/>
              <a:t>-3</a:t>
            </a:r>
            <a:r>
              <a:rPr lang="en-US" sz="1800" dirty="0"/>
              <a:t> eV</a:t>
            </a:r>
            <a:r>
              <a:rPr lang="en-US" sz="1800" baseline="30000" dirty="0"/>
              <a:t>2</a:t>
            </a: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Font typeface="Arial"/>
              <a:buNone/>
            </a:pPr>
            <a:r>
              <a:rPr lang="en-US" sz="1800" dirty="0"/>
              <a:t>sin</a:t>
            </a:r>
            <a:r>
              <a:rPr lang="en-US" sz="1800" baseline="30000" dirty="0"/>
              <a:t>2</a:t>
            </a:r>
            <a:r>
              <a:rPr lang="el-GR" sz="1800" i="1" dirty="0"/>
              <a:t>θ</a:t>
            </a:r>
            <a:r>
              <a:rPr lang="en-US" sz="1800" baseline="-25000" dirty="0"/>
              <a:t>23</a:t>
            </a:r>
            <a:r>
              <a:rPr lang="en-US" sz="1800" dirty="0"/>
              <a:t> = 0.57</a:t>
            </a:r>
            <a:r>
              <a:rPr lang="en-US" sz="1800" baseline="30000" dirty="0"/>
              <a:t>+0.04</a:t>
            </a:r>
            <a:r>
              <a:rPr lang="en-US" sz="1800" baseline="-25000" dirty="0"/>
              <a:t>-0.03</a:t>
            </a:r>
            <a:endParaRPr lang="en-US" sz="1800" i="1" dirty="0"/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Font typeface="Arial"/>
              <a:buNone/>
            </a:pPr>
            <a:r>
              <a:rPr lang="el-GR" sz="1800" i="1" dirty="0"/>
              <a:t>δ</a:t>
            </a:r>
            <a:r>
              <a:rPr lang="el-GR" sz="1800" dirty="0"/>
              <a:t> </a:t>
            </a:r>
            <a:r>
              <a:rPr lang="en-US" sz="1800" dirty="0"/>
              <a:t>= 0.82</a:t>
            </a:r>
            <a:r>
              <a:rPr lang="el-GR" sz="1800" i="1" dirty="0"/>
              <a:t>π</a:t>
            </a:r>
            <a:endParaRPr lang="en-US" sz="1800" i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BDBE008-0780-324F-A1DC-81469F6C4398}"/>
              </a:ext>
            </a:extLst>
          </p:cNvPr>
          <p:cNvGrpSpPr/>
          <p:nvPr/>
        </p:nvGrpSpPr>
        <p:grpSpPr>
          <a:xfrm>
            <a:off x="3701143" y="1"/>
            <a:ext cx="5442857" cy="6309320"/>
            <a:chOff x="-990600" y="-948227"/>
            <a:chExt cx="6858001" cy="81350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1F32E4D-A059-F744-AB25-80A84ED0D4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4579"/>
            <a:stretch/>
          </p:blipFill>
          <p:spPr>
            <a:xfrm rot="5400000">
              <a:off x="454678" y="-2393505"/>
              <a:ext cx="3967443" cy="6858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B7CB3AA-46B1-354A-895D-CDB705D04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772"/>
            <a:stretch/>
          </p:blipFill>
          <p:spPr>
            <a:xfrm rot="5400000">
              <a:off x="319842" y="1639241"/>
              <a:ext cx="4237117" cy="6858000"/>
            </a:xfrm>
            <a:prstGeom prst="rect">
              <a:avLst/>
            </a:prstGeom>
          </p:spPr>
        </p:pic>
      </p:grpSp>
      <p:sp>
        <p:nvSpPr>
          <p:cNvPr id="8" name="Content Placeholder 13">
            <a:extLst>
              <a:ext uri="{FF2B5EF4-FFF2-40B4-BE49-F238E27FC236}">
                <a16:creationId xmlns:a16="http://schemas.microsoft.com/office/drawing/2014/main" id="{C33065E8-1067-744F-84DB-95FE691ED4CC}"/>
              </a:ext>
            </a:extLst>
          </p:cNvPr>
          <p:cNvSpPr txBox="1">
            <a:spLocks/>
          </p:cNvSpPr>
          <p:nvPr/>
        </p:nvSpPr>
        <p:spPr>
          <a:xfrm>
            <a:off x="107503" y="1772816"/>
            <a:ext cx="3400107" cy="453650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182880" indent="-18288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228600" algn="l" defTabSz="457200" rtl="0" eaLnBrk="1" latinLnBrk="0" hangingPunct="1">
              <a:spcBef>
                <a:spcPts val="500"/>
              </a:spcBef>
              <a:buFont typeface="Arial"/>
              <a:buChar char="–"/>
              <a:defRPr sz="1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0080" indent="-228600" algn="l" defTabSz="457200" rtl="0" eaLnBrk="1" latinLnBrk="0" hangingPunct="1">
              <a:spcBef>
                <a:spcPts val="50"/>
              </a:spcBef>
              <a:buFont typeface="Arial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868680" indent="-228600" algn="l" defTabSz="457200" rtl="0" eaLnBrk="1" latinLnBrk="0" hangingPunct="1">
              <a:spcBef>
                <a:spcPts val="50"/>
              </a:spcBef>
              <a:buFont typeface="Arial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97280" indent="-228600" algn="l" defTabSz="457200" rtl="0" eaLnBrk="1" latinLnBrk="0" hangingPunct="1">
              <a:spcBef>
                <a:spcPts val="50"/>
              </a:spcBef>
              <a:buFont typeface="Arial"/>
              <a:buChar char="»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 dirty="0"/>
              <a:t>See no strong asymmetry in the rates of appearance of </a:t>
            </a:r>
            <a:r>
              <a:rPr lang="el-GR" sz="1800" i="1" dirty="0"/>
              <a:t>ν</a:t>
            </a:r>
            <a:r>
              <a:rPr lang="en-US" sz="1800" i="1" baseline="-25000" dirty="0"/>
              <a:t>e</a:t>
            </a:r>
            <a:r>
              <a:rPr lang="en-US" sz="1800" dirty="0"/>
              <a:t> and </a:t>
            </a:r>
            <a:r>
              <a:rPr lang="el-GR" sz="1800" i="1" dirty="0"/>
              <a:t>ν̅</a:t>
            </a:r>
            <a:r>
              <a:rPr lang="en-US" sz="1800" i="1" baseline="-25000" dirty="0"/>
              <a:t>e</a:t>
            </a:r>
            <a:endParaRPr lang="en-US" sz="1800" dirty="0"/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endParaRPr lang="en-US" sz="1800" dirty="0"/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 dirty="0"/>
              <a:t>Consistent with hierarchy-octant-</a:t>
            </a:r>
            <a:r>
              <a:rPr lang="el-GR" sz="1800" i="1" dirty="0"/>
              <a:t>δ</a:t>
            </a:r>
            <a:r>
              <a:rPr lang="en-US" sz="1800" dirty="0"/>
              <a:t> combinations which include some “cancellation” of matter effect and </a:t>
            </a:r>
            <a:r>
              <a:rPr lang="en-US" sz="1800" dirty="0" err="1"/>
              <a:t>CPv</a:t>
            </a:r>
            <a:r>
              <a:rPr lang="en-US" sz="1800" dirty="0"/>
              <a:t>.</a:t>
            </a: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endParaRPr lang="en-US" sz="1800" dirty="0"/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B050"/>
                </a:solidFill>
              </a:rPr>
              <a:t>Clear UK leadership, providing</a:t>
            </a: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B050"/>
                </a:solidFill>
                <a:sym typeface="Wingdings" pitchFamily="2" charset="2"/>
              </a:rPr>
              <a:t> P</a:t>
            </a:r>
            <a:r>
              <a:rPr lang="en-US" sz="1800" dirty="0">
                <a:solidFill>
                  <a:srgbClr val="00B050"/>
                </a:solidFill>
              </a:rPr>
              <a:t>hysics analysis coordinator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à"/>
            </a:pPr>
            <a:r>
              <a:rPr lang="en-US" sz="1800" dirty="0">
                <a:solidFill>
                  <a:srgbClr val="00B050"/>
                </a:solidFill>
                <a:sym typeface="Wingdings" pitchFamily="2" charset="2"/>
              </a:rPr>
              <a:t> 3-Flavour oscillation convenor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à"/>
            </a:pPr>
            <a:r>
              <a:rPr lang="en-US" sz="1800" dirty="0">
                <a:solidFill>
                  <a:srgbClr val="00B050"/>
                </a:solidFill>
              </a:rPr>
              <a:t> Institutional Board Chair</a:t>
            </a: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</a:rPr>
              <a:t>New UK group: </a:t>
            </a:r>
            <a:r>
              <a:rPr lang="en-US" sz="1800" b="1" dirty="0">
                <a:solidFill>
                  <a:srgbClr val="FF0000"/>
                </a:solidFill>
              </a:rPr>
              <a:t>QMUL</a:t>
            </a:r>
            <a:r>
              <a:rPr lang="en-US" sz="1800" dirty="0">
                <a:solidFill>
                  <a:srgbClr val="FF0000"/>
                </a:solidFill>
              </a:rPr>
              <a:t>, joins Sussex and UCL</a:t>
            </a: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432FF"/>
                </a:solidFill>
              </a:rPr>
              <a:t>STFC provided vital postdoc support in 2019 consolidated grant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E82124-81F0-444A-9CF4-3B724549437D}"/>
              </a:ext>
            </a:extLst>
          </p:cNvPr>
          <p:cNvSpPr txBox="1"/>
          <p:nvPr/>
        </p:nvSpPr>
        <p:spPr>
          <a:xfrm>
            <a:off x="3507610" y="0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Jeff Hartnell</a:t>
            </a:r>
          </a:p>
        </p:txBody>
      </p:sp>
    </p:spTree>
    <p:extLst>
      <p:ext uri="{BB962C8B-B14F-4D97-AF65-F5344CB8AC3E}">
        <p14:creationId xmlns:p14="http://schemas.microsoft.com/office/powerpoint/2010/main" val="31967983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AC3081-8B0F-884D-8FF3-97CD386EF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30A3EA-A396-D246-AEDB-C7C6C35779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PPAP 20/11/20</a:t>
            </a:r>
            <a:endParaRPr lang="en-US" dirty="0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D3CF1723-7F09-FD4C-80AA-D7F05AA40F09}"/>
              </a:ext>
            </a:extLst>
          </p:cNvPr>
          <p:cNvSpPr txBox="1">
            <a:spLocks/>
          </p:cNvSpPr>
          <p:nvPr/>
        </p:nvSpPr>
        <p:spPr>
          <a:xfrm>
            <a:off x="551543" y="152478"/>
            <a:ext cx="8229600" cy="677199"/>
          </a:xfrm>
          <a:prstGeom prst="rect">
            <a:avLst/>
          </a:prstGeom>
        </p:spPr>
        <p:txBody>
          <a:bodyPr vert="horz" lIns="0" tIns="0" rIns="0" bIns="0"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4400" b="1" i="0" kern="1200" baseline="0">
                <a:solidFill>
                  <a:srgbClr val="E95125"/>
                </a:solidFill>
                <a:latin typeface="Helvetica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GB" dirty="0"/>
              <a:t>Comparison with T2K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DFF9F5C-CC63-A647-A834-41104DFEB759}"/>
              </a:ext>
            </a:extLst>
          </p:cNvPr>
          <p:cNvSpPr txBox="1">
            <a:spLocks/>
          </p:cNvSpPr>
          <p:nvPr/>
        </p:nvSpPr>
        <p:spPr>
          <a:xfrm>
            <a:off x="94343" y="917183"/>
            <a:ext cx="3124200" cy="4961182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/>
              <a:t>Tension with T2K’s preferred region</a:t>
            </a:r>
          </a:p>
          <a:p>
            <a:pPr>
              <a:lnSpc>
                <a:spcPct val="120000"/>
              </a:lnSpc>
            </a:pPr>
            <a:r>
              <a:rPr lang="en-US"/>
              <a:t>Quantifying consistency requires a joint fit of the data from the two experiments, which is already in the works</a:t>
            </a:r>
          </a:p>
          <a:p>
            <a:pPr lvl="1">
              <a:lnSpc>
                <a:spcPct val="120000"/>
              </a:lnSpc>
            </a:pPr>
            <a:r>
              <a:rPr lang="en-US">
                <a:solidFill>
                  <a:srgbClr val="00B050"/>
                </a:solidFill>
              </a:rPr>
              <a:t>UK NOvA and T2K groups heavily involved</a:t>
            </a:r>
          </a:p>
          <a:p>
            <a:pPr lvl="1">
              <a:lnSpc>
                <a:spcPct val="120000"/>
              </a:lnSpc>
            </a:pPr>
            <a:r>
              <a:rPr lang="en-US">
                <a:solidFill>
                  <a:srgbClr val="00B050"/>
                </a:solidFill>
              </a:rPr>
              <a:t>Provide a member of cross-experiment senior leadership team (from NOvA)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482DA7-8097-A943-90FE-BEB8FAE5B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596450" y="188293"/>
            <a:ext cx="3897776" cy="62196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4AA006-F61E-284D-96FA-28572B2D1931}"/>
              </a:ext>
            </a:extLst>
          </p:cNvPr>
          <p:cNvSpPr txBox="1"/>
          <p:nvPr/>
        </p:nvSpPr>
        <p:spPr>
          <a:xfrm>
            <a:off x="4061061" y="5718551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NOvA</a:t>
            </a:r>
            <a:r>
              <a:rPr lang="en-GB" dirty="0"/>
              <a:t> will run to 2025 or beyond</a:t>
            </a:r>
          </a:p>
          <a:p>
            <a:pPr algn="ctr"/>
            <a:r>
              <a:rPr lang="en-GB" dirty="0"/>
              <a:t>(&gt;2.5x more data to come)</a:t>
            </a:r>
          </a:p>
        </p:txBody>
      </p:sp>
    </p:spTree>
    <p:extLst>
      <p:ext uri="{BB962C8B-B14F-4D97-AF65-F5344CB8AC3E}">
        <p14:creationId xmlns:p14="http://schemas.microsoft.com/office/powerpoint/2010/main" val="42639359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FA27E-2F1D-E442-83E6-1EF7CDCEB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BFF4F5-6677-ED43-B20E-867CE7504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8AEFA1-70F4-4347-B375-BF785218152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49975" y="1708513"/>
            <a:ext cx="8232774" cy="336423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Vibrant and exciting accelerator-based neutrino physics </a:t>
            </a:r>
            <a:r>
              <a:rPr lang="en-US" dirty="0" err="1"/>
              <a:t>programme</a:t>
            </a:r>
            <a:r>
              <a:rPr lang="en-US" dirty="0"/>
              <a:t> located in North America with strong UK leadership.</a:t>
            </a:r>
          </a:p>
          <a:p>
            <a:r>
              <a:rPr lang="en-US" dirty="0"/>
              <a:t>UK groups participate in DUNE, </a:t>
            </a:r>
            <a:r>
              <a:rPr lang="en-US" dirty="0" err="1"/>
              <a:t>MicroBooNE</a:t>
            </a:r>
            <a:r>
              <a:rPr lang="en-US" dirty="0"/>
              <a:t>, SBND, and </a:t>
            </a:r>
            <a:r>
              <a:rPr lang="en-US" dirty="0" err="1"/>
              <a:t>NOvA</a:t>
            </a:r>
            <a:r>
              <a:rPr lang="en-US" dirty="0"/>
              <a:t>.</a:t>
            </a:r>
          </a:p>
          <a:p>
            <a:r>
              <a:rPr lang="en-US" dirty="0"/>
              <a:t>UK groups contribute to all stages of experiments – planning, design, R&amp;D, construction, operation, data analysis.</a:t>
            </a:r>
          </a:p>
          <a:p>
            <a:r>
              <a:rPr lang="en-US" dirty="0"/>
              <a:t>Primary physics drivers are search for CP violation in lepton sector, astrophysical neutrinos (supernovae), sterile neutrino searches, BSM physics.</a:t>
            </a:r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77A048-98FE-DA41-B927-49DE130EDF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PPAP 20/11/20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621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342F6-05B7-9347-AD4E-1B17B36F9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DUNE Science </a:t>
            </a:r>
            <a:r>
              <a:rPr lang="en-US" dirty="0" err="1"/>
              <a:t>Programme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893EE1-F139-8748-85CB-68923C6056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732EE6-FE96-3648-89CD-1BF400AFDB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PPAP 20/11/20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D893ED-1527-A148-8442-DD8F39975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" y="1215453"/>
            <a:ext cx="8686800" cy="505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19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92" y="484423"/>
            <a:ext cx="8229600" cy="647102"/>
          </a:xfrm>
        </p:spPr>
        <p:txBody>
          <a:bodyPr/>
          <a:lstStyle/>
          <a:p>
            <a:r>
              <a:rPr lang="en-US" sz="4000" dirty="0"/>
              <a:t>How is the science done?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13572" y="1460576"/>
            <a:ext cx="8579556" cy="2677042"/>
            <a:chOff x="0" y="2329019"/>
            <a:chExt cx="9144000" cy="303916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329019"/>
              <a:ext cx="9144000" cy="303916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425402" y="4207459"/>
              <a:ext cx="43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37C23"/>
                  </a:solidFill>
                </a:rPr>
                <a:t>FD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40308" y="4783183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37C23"/>
                  </a:solidFill>
                </a:rPr>
                <a:t>ND</a:t>
              </a:r>
            </a:p>
          </p:txBody>
        </p:sp>
        <p:sp>
          <p:nvSpPr>
            <p:cNvPr id="13" name="Rectangle 12"/>
            <p:cNvSpPr/>
            <p:nvPr/>
          </p:nvSpPr>
          <p:spPr>
            <a:xfrm rot="20856675">
              <a:off x="2720946" y="3708370"/>
              <a:ext cx="1603647" cy="187665"/>
            </a:xfrm>
            <a:prstGeom prst="rect">
              <a:avLst/>
            </a:prstGeom>
            <a:solidFill>
              <a:srgbClr val="53535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 rot="20968053">
              <a:off x="3194562" y="3630246"/>
              <a:ext cx="74155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chemeClr val="bg2">
                      <a:lumMod val="75000"/>
                    </a:schemeClr>
                  </a:solidFill>
                  <a:latin typeface="Helvetica"/>
                  <a:cs typeface="Helvetica"/>
                </a:rPr>
                <a:t>1300 km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2DB3D6D-610B-A648-BEC2-84A7B4E47B63}"/>
              </a:ext>
            </a:extLst>
          </p:cNvPr>
          <p:cNvSpPr txBox="1"/>
          <p:nvPr/>
        </p:nvSpPr>
        <p:spPr>
          <a:xfrm>
            <a:off x="7495468" y="214375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May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2A939B-5BBE-BC4A-B992-74E4F6022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A9A5C-5BEA-164A-9B9D-D3B93B689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PPAP 20/11/20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3EC97D-6BEF-AE44-9B1B-34CEF4C5D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143" y="2043013"/>
            <a:ext cx="1902174" cy="13569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76BF1E-EA45-214C-9436-B6B3FEE7F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268" y="1672034"/>
            <a:ext cx="1897409" cy="19324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1CFEB6-58D7-9242-AF98-57C169A673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7076" y="1866143"/>
            <a:ext cx="1739900" cy="1600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DC0D0D7-D79B-CB46-B53E-6C6D11ECC2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472" y="4242442"/>
            <a:ext cx="2037918" cy="2048343"/>
          </a:xfrm>
          <a:prstGeom prst="rect">
            <a:avLst/>
          </a:prstGeom>
        </p:spPr>
      </p:pic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10C189DB-A0F2-1646-91EC-3B900979003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96276" y="4347638"/>
            <a:ext cx="3120800" cy="17514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The measurement is performed by comparing the measured energy spectra in the Near and Far Detectors (𝜒</a:t>
            </a:r>
            <a:r>
              <a:rPr lang="en-US" sz="2000" baseline="30000" dirty="0"/>
              <a:t>2</a:t>
            </a:r>
            <a:r>
              <a:rPr lang="en-US" sz="2000" dirty="0"/>
              <a:t> test).</a:t>
            </a:r>
            <a:endParaRPr lang="en-US" sz="2000" baseline="30000" dirty="0"/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7E75EC76-2C5D-3143-9F9E-8A65335A7091}"/>
              </a:ext>
            </a:extLst>
          </p:cNvPr>
          <p:cNvSpPr txBox="1">
            <a:spLocks/>
          </p:cNvSpPr>
          <p:nvPr/>
        </p:nvSpPr>
        <p:spPr>
          <a:xfrm>
            <a:off x="5464375" y="4242442"/>
            <a:ext cx="3521954" cy="3316685"/>
          </a:xfrm>
          <a:prstGeom prst="rect">
            <a:avLst/>
          </a:prstGeom>
          <a:ln>
            <a:noFill/>
          </a:ln>
        </p:spPr>
        <p:txBody>
          <a:bodyPr lIns="0" rIns="0">
            <a:normAutofit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The Far Detector is dominated by statistics – need large volume and intense beam.</a:t>
            </a:r>
          </a:p>
          <a:p>
            <a:r>
              <a:rPr lang="en-US" sz="1800" dirty="0"/>
              <a:t>The Near Detector controls systematics – this drives ND requirements.</a:t>
            </a:r>
          </a:p>
        </p:txBody>
      </p:sp>
      <p:sp>
        <p:nvSpPr>
          <p:cNvPr id="25" name="Left Arrow 24">
            <a:extLst>
              <a:ext uri="{FF2B5EF4-FFF2-40B4-BE49-F238E27FC236}">
                <a16:creationId xmlns:a16="http://schemas.microsoft.com/office/drawing/2014/main" id="{47B5D7B3-BBE0-F746-846B-5C0D5E86F3D6}"/>
              </a:ext>
            </a:extLst>
          </p:cNvPr>
          <p:cNvSpPr/>
          <p:nvPr/>
        </p:nvSpPr>
        <p:spPr>
          <a:xfrm>
            <a:off x="4966925" y="2629076"/>
            <a:ext cx="635117" cy="258300"/>
          </a:xfrm>
          <a:prstGeom prst="leftArrow">
            <a:avLst/>
          </a:prstGeom>
          <a:solidFill>
            <a:srgbClr val="E95125"/>
          </a:solidFill>
          <a:ln w="6350">
            <a:solidFill>
              <a:srgbClr val="E951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eft Arrow 25">
            <a:extLst>
              <a:ext uri="{FF2B5EF4-FFF2-40B4-BE49-F238E27FC236}">
                <a16:creationId xmlns:a16="http://schemas.microsoft.com/office/drawing/2014/main" id="{0759EA4F-D8DD-CE48-AEC9-4A9C77B8D5F3}"/>
              </a:ext>
            </a:extLst>
          </p:cNvPr>
          <p:cNvSpPr/>
          <p:nvPr/>
        </p:nvSpPr>
        <p:spPr>
          <a:xfrm>
            <a:off x="2925044" y="2616409"/>
            <a:ext cx="635117" cy="258300"/>
          </a:xfrm>
          <a:prstGeom prst="leftArrow">
            <a:avLst/>
          </a:prstGeom>
          <a:solidFill>
            <a:srgbClr val="E95125"/>
          </a:solidFill>
          <a:ln w="6350">
            <a:solidFill>
              <a:srgbClr val="E951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1DEDE63-4371-E54A-AE56-674BE56B85F7}"/>
              </a:ext>
            </a:extLst>
          </p:cNvPr>
          <p:cNvCxnSpPr>
            <a:cxnSpLocks/>
          </p:cNvCxnSpPr>
          <p:nvPr/>
        </p:nvCxnSpPr>
        <p:spPr>
          <a:xfrm>
            <a:off x="2282821" y="3569723"/>
            <a:ext cx="1336066" cy="87882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19FB806-FF87-D44E-9E0F-F14A3B532D12}"/>
              </a:ext>
            </a:extLst>
          </p:cNvPr>
          <p:cNvCxnSpPr>
            <a:cxnSpLocks/>
          </p:cNvCxnSpPr>
          <p:nvPr/>
        </p:nvCxnSpPr>
        <p:spPr>
          <a:xfrm flipH="1">
            <a:off x="4987235" y="3427169"/>
            <a:ext cx="1273686" cy="10395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4815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DUNE – a global Collaboration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2929601" y="6549548"/>
            <a:ext cx="3297495" cy="158697"/>
          </a:xfrm>
        </p:spPr>
        <p:txBody>
          <a:bodyPr/>
          <a:lstStyle/>
          <a:p>
            <a:pPr>
              <a:defRPr/>
            </a:pPr>
            <a:r>
              <a:rPr lang="en-US"/>
              <a:t>PPAP 20/11/20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78750" y="1039694"/>
            <a:ext cx="4800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1214 collaborators from</a:t>
            </a:r>
          </a:p>
          <a:p>
            <a:r>
              <a:rPr lang="en-US" sz="2000" dirty="0">
                <a:solidFill>
                  <a:schemeClr val="tx2"/>
                </a:solidFill>
              </a:rPr>
              <a:t>202 institutions in 32 countries (incl. CERN)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7C014-46EF-274D-9C20-460BEB4E84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4B531C-CFB0-2D44-BF9C-3033E3406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431" y="1747580"/>
            <a:ext cx="6366068" cy="37104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A1472A-4642-414C-903E-9F20F2825B08}"/>
              </a:ext>
            </a:extLst>
          </p:cNvPr>
          <p:cNvSpPr txBox="1"/>
          <p:nvPr/>
        </p:nvSpPr>
        <p:spPr>
          <a:xfrm>
            <a:off x="205010" y="5720875"/>
            <a:ext cx="4713354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About 420 FTEs on DUNE reported in database for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50:50 US – non-US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D82B13-39DD-EB4F-ADCA-DAD50F336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10" y="3019144"/>
            <a:ext cx="2829539" cy="2438894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D7ABE1D-784B-9D48-9500-EEE971C690B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918364" y="2732464"/>
            <a:ext cx="3990750" cy="2543479"/>
          </a:xfrm>
          <a:solidFill>
            <a:schemeClr val="bg2"/>
          </a:solidFill>
        </p:spPr>
        <p:txBody>
          <a:bodyPr>
            <a:normAutofit lnSpcReduction="10000"/>
          </a:bodyPr>
          <a:lstStyle/>
          <a:p>
            <a:pPr marL="342900" indent="-342900"/>
            <a:r>
              <a:rPr lang="en-US" sz="1800" dirty="0"/>
              <a:t>Daresbury, Durham, Imperial College, Lancaster, QMUL, RHUL, RAL, UCL, Birmingham, Bristol, Cambridge, Edinburgh, Liverpool, Manchester, Oxford, Sheffield, Sussex, Warwick</a:t>
            </a:r>
          </a:p>
          <a:p>
            <a:pPr marL="342900" indent="-342900"/>
            <a:r>
              <a:rPr lang="en-US" sz="1800" dirty="0"/>
              <a:t>18 institutions</a:t>
            </a:r>
          </a:p>
          <a:p>
            <a:pPr marL="342900" indent="-342900"/>
            <a:r>
              <a:rPr lang="en-US" sz="1800" dirty="0"/>
              <a:t>169 UK collaborators</a:t>
            </a:r>
          </a:p>
        </p:txBody>
      </p:sp>
    </p:spTree>
    <p:extLst>
      <p:ext uri="{BB962C8B-B14F-4D97-AF65-F5344CB8AC3E}">
        <p14:creationId xmlns:p14="http://schemas.microsoft.com/office/powerpoint/2010/main" val="353952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5551C-5242-8A4B-84DB-05B24A89B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European Strategy Update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ED0D59-0217-CD47-8B34-6771BEA93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567513-A76A-834E-85F6-E64D0D9E86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PPAP 20/11/20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3FA632-E481-764C-BA52-82F48BE91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8856"/>
            <a:ext cx="9144000" cy="46894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60FC6A-E444-8F46-92EC-5A6484EE146A}"/>
              </a:ext>
            </a:extLst>
          </p:cNvPr>
          <p:cNvSpPr txBox="1"/>
          <p:nvPr/>
        </p:nvSpPr>
        <p:spPr>
          <a:xfrm>
            <a:off x="2504358" y="5727267"/>
            <a:ext cx="3377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Strong support for DUNE!</a:t>
            </a:r>
          </a:p>
        </p:txBody>
      </p:sp>
    </p:spTree>
    <p:extLst>
      <p:ext uri="{BB962C8B-B14F-4D97-AF65-F5344CB8AC3E}">
        <p14:creationId xmlns:p14="http://schemas.microsoft.com/office/powerpoint/2010/main" val="3046749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1F1D4-5229-0E4B-87F4-2F69338AB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 Technical Design Report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4E1C60-3694-E74F-B01C-3A549295B3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7F81BA-BA53-9C46-A8FF-DF6EE48AB7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PPAP 20/11/20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B502D6-7CD3-E642-9B12-B9EAC8862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26" y="1311640"/>
            <a:ext cx="3397225" cy="48118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467836-A3C6-FD44-BF62-485001024CBF}"/>
              </a:ext>
            </a:extLst>
          </p:cNvPr>
          <p:cNvSpPr/>
          <p:nvPr/>
        </p:nvSpPr>
        <p:spPr>
          <a:xfrm>
            <a:off x="3942413" y="2349048"/>
            <a:ext cx="520158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71894" algn="just"/>
            <a:r>
              <a:rPr lang="en-GB" sz="1400" dirty="0"/>
              <a:t>Vol I: </a:t>
            </a:r>
          </a:p>
          <a:p>
            <a:pPr indent="-171894" algn="just"/>
            <a:r>
              <a:rPr lang="en-GB" sz="1400" dirty="0">
                <a:hlinkClick r:id="rId3"/>
              </a:rPr>
              <a:t>https://iopscience.iop.org/article/10.1088/1748-0221/15/08/T08008</a:t>
            </a:r>
            <a:endParaRPr lang="en-GB" sz="1400" dirty="0"/>
          </a:p>
          <a:p>
            <a:pPr indent="-171894" algn="just"/>
            <a:endParaRPr lang="en-GB" sz="1400" dirty="0"/>
          </a:p>
          <a:p>
            <a:pPr indent="-171894" algn="just"/>
            <a:r>
              <a:rPr lang="en-GB" sz="1400" dirty="0"/>
              <a:t>Vol III: </a:t>
            </a:r>
          </a:p>
          <a:p>
            <a:pPr indent="-171894" algn="just"/>
            <a:r>
              <a:rPr lang="en-GB" sz="1400" dirty="0">
                <a:hlinkClick r:id="rId4"/>
              </a:rPr>
              <a:t>https://iopscience.iop.org/article/10.1088/1748-0221/15/08/T08009</a:t>
            </a:r>
            <a:endParaRPr lang="en-GB" sz="1400" dirty="0"/>
          </a:p>
          <a:p>
            <a:pPr indent="-171894" algn="just"/>
            <a:endParaRPr lang="en-GB" sz="1400" dirty="0"/>
          </a:p>
          <a:p>
            <a:pPr indent="-171894" algn="just"/>
            <a:r>
              <a:rPr lang="en-GB" sz="1400" dirty="0"/>
              <a:t>Vol IV: </a:t>
            </a:r>
          </a:p>
          <a:p>
            <a:pPr indent="-171894" algn="just"/>
            <a:r>
              <a:rPr lang="en-GB" sz="1400" dirty="0">
                <a:hlinkClick r:id="rId5"/>
              </a:rPr>
              <a:t>https://iopscience.iop.org/article/10.1088/1748-0221/15/08/T08010</a:t>
            </a:r>
            <a:endParaRPr lang="en-GB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441869-D14A-9E49-A646-7974B0085108}"/>
              </a:ext>
            </a:extLst>
          </p:cNvPr>
          <p:cNvSpPr txBox="1"/>
          <p:nvPr/>
        </p:nvSpPr>
        <p:spPr>
          <a:xfrm>
            <a:off x="4129790" y="1702717"/>
            <a:ext cx="4718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TDR volumes I, III, and IV now published in JINST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BC33F3-7E34-A041-ACE8-ABFFB9DAE6CD}"/>
              </a:ext>
            </a:extLst>
          </p:cNvPr>
          <p:cNvSpPr/>
          <p:nvPr/>
        </p:nvSpPr>
        <p:spPr>
          <a:xfrm>
            <a:off x="4129790" y="5660796"/>
            <a:ext cx="4941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u="sng" dirty="0" err="1"/>
              <a:t>ProtoDUNE</a:t>
            </a:r>
            <a:r>
              <a:rPr lang="en-US" u="sng" dirty="0"/>
              <a:t>-SP provided crucial design validation.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3EDBC1-9609-E548-BDFE-5EF9A5FFFA81}"/>
              </a:ext>
            </a:extLst>
          </p:cNvPr>
          <p:cNvSpPr txBox="1"/>
          <p:nvPr/>
        </p:nvSpPr>
        <p:spPr>
          <a:xfrm>
            <a:off x="6423623" y="93186"/>
            <a:ext cx="2424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Strong UK contributions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CAFEF8-9799-9F41-9B98-ADE9600B0386}"/>
              </a:ext>
            </a:extLst>
          </p:cNvPr>
          <p:cNvSpPr txBox="1"/>
          <p:nvPr/>
        </p:nvSpPr>
        <p:spPr>
          <a:xfrm>
            <a:off x="4187205" y="4590997"/>
            <a:ext cx="4603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Physics volume published as three separate papers in EPJC, plus PRD on CVN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1311006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643CF68F-ECAD-7141-AE31-7D7854349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461" y="261406"/>
            <a:ext cx="8269801" cy="575707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4012D3-2CCC-9F4B-8909-F612DC84F2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23EC50-7387-394E-AA70-903D92B433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PPAP 20/11/20</a:t>
            </a:r>
            <a:endParaRPr lang="en-US" dirty="0"/>
          </a:p>
        </p:txBody>
      </p:sp>
      <p:pic>
        <p:nvPicPr>
          <p:cNvPr id="9" name="Picture 29" descr="Picture 29">
            <a:extLst>
              <a:ext uri="{FF2B5EF4-FFF2-40B4-BE49-F238E27FC236}">
                <a16:creationId xmlns:a16="http://schemas.microsoft.com/office/drawing/2014/main" id="{2349297B-03D6-D24C-B7C6-DDCF0D97B05A}"/>
              </a:ext>
            </a:extLst>
          </p:cNvPr>
          <p:cNvPicPr>
            <a:picLocks/>
          </p:cNvPicPr>
          <p:nvPr/>
        </p:nvPicPr>
        <p:blipFill>
          <a:blip r:embed="rId3">
            <a:extLst/>
          </a:blip>
          <a:srcRect r="18643" b="29170"/>
          <a:stretch>
            <a:fillRect/>
          </a:stretch>
        </p:blipFill>
        <p:spPr>
          <a:xfrm>
            <a:off x="5782234" y="281746"/>
            <a:ext cx="3059917" cy="3347769"/>
          </a:xfrm>
          <a:prstGeom prst="rect">
            <a:avLst/>
          </a:prstGeom>
          <a:ln w="3175">
            <a:solidFill>
              <a:srgbClr val="00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526B94-E8A0-1743-B0B1-D95B04090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8279" y="796758"/>
            <a:ext cx="1368179" cy="1362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F5B5BE-54A2-9C40-882C-609B0E5303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8861" y="1934971"/>
            <a:ext cx="662249" cy="3485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AA9086-1795-C943-AA2F-B70B18136F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0012" y="2528795"/>
            <a:ext cx="725493" cy="5068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70FD9F-22AF-F342-85FD-42EE85DA6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0057" y="1793534"/>
            <a:ext cx="693643" cy="3468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3B157B-C8E0-E246-ACF7-DAA768AAE0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9858" y="2853484"/>
            <a:ext cx="443740" cy="2956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F5172F-3A0F-FB47-87BF-B3D656537B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73617" y="2477049"/>
            <a:ext cx="421822" cy="281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99DB01E-5D49-B345-AC81-AD871E5C75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51395" y="3024041"/>
            <a:ext cx="494171" cy="271794"/>
          </a:xfrm>
          <a:prstGeom prst="rect">
            <a:avLst/>
          </a:prstGeom>
        </p:spPr>
      </p:pic>
      <p:pic>
        <p:nvPicPr>
          <p:cNvPr id="1026" name="Picture 2" descr="Flag of Italy - Wikipedia">
            <a:extLst>
              <a:ext uri="{FF2B5EF4-FFF2-40B4-BE49-F238E27FC236}">
                <a16:creationId xmlns:a16="http://schemas.microsoft.com/office/drawing/2014/main" id="{20A49AD7-6258-484F-90E1-1E259F021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498" y="261406"/>
            <a:ext cx="640193" cy="42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13460E42-C01F-D144-A60C-EA2ECF5833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43554" y="2158858"/>
            <a:ext cx="3963855" cy="355926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6C2217-2E90-A648-93C4-0CC8278D4F86}"/>
              </a:ext>
            </a:extLst>
          </p:cNvPr>
          <p:cNvSpPr txBox="1"/>
          <p:nvPr/>
        </p:nvSpPr>
        <p:spPr>
          <a:xfrm>
            <a:off x="330330" y="97080"/>
            <a:ext cx="187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Published in JINST</a:t>
            </a:r>
          </a:p>
        </p:txBody>
      </p:sp>
    </p:spTree>
    <p:extLst>
      <p:ext uri="{BB962C8B-B14F-4D97-AF65-F5344CB8AC3E}">
        <p14:creationId xmlns:p14="http://schemas.microsoft.com/office/powerpoint/2010/main" val="621127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E70B36-E167-1D4F-9187-C3E53C1A3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80" y="2134164"/>
            <a:ext cx="7274742" cy="37041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7" y="282565"/>
            <a:ext cx="8229600" cy="647102"/>
          </a:xfrm>
        </p:spPr>
        <p:txBody>
          <a:bodyPr/>
          <a:lstStyle/>
          <a:p>
            <a:r>
              <a:rPr lang="en-US" dirty="0"/>
              <a:t>DUNE Far Detector in TDR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57140E8-C805-C94C-AB0F-BA9B756182C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4026" y="1065841"/>
            <a:ext cx="8232771" cy="5070302"/>
          </a:xfrm>
        </p:spPr>
        <p:txBody>
          <a:bodyPr/>
          <a:lstStyle/>
          <a:p>
            <a:pPr>
              <a:buClr>
                <a:srgbClr val="E95125"/>
              </a:buClr>
            </a:pPr>
            <a:r>
              <a:rPr lang="en-US" sz="2000" dirty="0"/>
              <a:t>Four separate 17 </a:t>
            </a:r>
            <a:r>
              <a:rPr lang="en-US" sz="2000" dirty="0" err="1"/>
              <a:t>kt</a:t>
            </a:r>
            <a:r>
              <a:rPr lang="en-US" sz="2000" dirty="0"/>
              <a:t> (about 10 </a:t>
            </a:r>
            <a:r>
              <a:rPr lang="en-US" sz="2000" dirty="0" err="1"/>
              <a:t>kt</a:t>
            </a:r>
            <a:r>
              <a:rPr lang="en-US" sz="2000" dirty="0"/>
              <a:t> fiducial) </a:t>
            </a:r>
            <a:r>
              <a:rPr lang="en-US" sz="2000" dirty="0" err="1"/>
              <a:t>LAr</a:t>
            </a:r>
            <a:r>
              <a:rPr lang="en-US" sz="2000" dirty="0"/>
              <a:t> TPCs</a:t>
            </a:r>
          </a:p>
          <a:p>
            <a:pPr>
              <a:buClr>
                <a:srgbClr val="E95125"/>
              </a:buClr>
            </a:pPr>
            <a:r>
              <a:rPr lang="en-US" sz="2000" dirty="0"/>
              <a:t>4 identically sized cryostats: 2 single phase (SP) + 1 dual phase (DP)  +1 “opportunity</a:t>
            </a:r>
            <a:r>
              <a:rPr lang="en-US" dirty="0"/>
              <a:t>”</a:t>
            </a:r>
          </a:p>
          <a:p>
            <a:pPr>
              <a:buClr>
                <a:srgbClr val="E95125"/>
              </a:buClr>
            </a:pPr>
            <a:r>
              <a:rPr lang="en-US" dirty="0">
                <a:solidFill>
                  <a:srgbClr val="E95125"/>
                </a:solidFill>
              </a:rPr>
              <a:t>Strategy evolving – US baselining of two detectors</a:t>
            </a:r>
          </a:p>
          <a:p>
            <a:pPr marL="0" indent="0">
              <a:buClr>
                <a:srgbClr val="E95125"/>
              </a:buClr>
              <a:buNone/>
            </a:pPr>
            <a:endParaRPr lang="en-US" dirty="0">
              <a:solidFill>
                <a:srgbClr val="E9512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PPAP 20/11/20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301A459-1830-EB4A-8DC3-0330051E66CC}"/>
              </a:ext>
            </a:extLst>
          </p:cNvPr>
          <p:cNvCxnSpPr>
            <a:cxnSpLocks/>
          </p:cNvCxnSpPr>
          <p:nvPr/>
        </p:nvCxnSpPr>
        <p:spPr>
          <a:xfrm rot="21540000" flipV="1">
            <a:off x="4731121" y="4460281"/>
            <a:ext cx="1961227" cy="1145873"/>
          </a:xfrm>
          <a:prstGeom prst="straightConnector1">
            <a:avLst/>
          </a:prstGeom>
          <a:ln>
            <a:solidFill>
              <a:srgbClr val="FF54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936DFEC-4964-EC42-9856-90D536791092}"/>
              </a:ext>
            </a:extLst>
          </p:cNvPr>
          <p:cNvSpPr txBox="1"/>
          <p:nvPr/>
        </p:nvSpPr>
        <p:spPr>
          <a:xfrm rot="19800000">
            <a:off x="5539514" y="4919390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5400"/>
                </a:solidFill>
              </a:rPr>
              <a:t>145 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7E3B3C-9FE0-8A45-8F43-50D5D49F0651}"/>
              </a:ext>
            </a:extLst>
          </p:cNvPr>
          <p:cNvSpPr txBox="1"/>
          <p:nvPr/>
        </p:nvSpPr>
        <p:spPr>
          <a:xfrm>
            <a:off x="5711734" y="3801574"/>
            <a:ext cx="4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644773-C89F-9D40-A272-BA265677426F}"/>
              </a:ext>
            </a:extLst>
          </p:cNvPr>
          <p:cNvSpPr txBox="1"/>
          <p:nvPr/>
        </p:nvSpPr>
        <p:spPr>
          <a:xfrm>
            <a:off x="4262651" y="2894708"/>
            <a:ext cx="4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B60391-C145-6A42-A904-CC2309FCD9F0}"/>
              </a:ext>
            </a:extLst>
          </p:cNvPr>
          <p:cNvSpPr txBox="1"/>
          <p:nvPr/>
        </p:nvSpPr>
        <p:spPr>
          <a:xfrm>
            <a:off x="3107075" y="3600992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DP</a:t>
            </a:r>
          </a:p>
        </p:txBody>
      </p:sp>
      <p:pic>
        <p:nvPicPr>
          <p:cNvPr id="13" name="Picture 12" descr="A picture containing yellow, sitting, snow, man&#10;&#10;Description automatically generated">
            <a:extLst>
              <a:ext uri="{FF2B5EF4-FFF2-40B4-BE49-F238E27FC236}">
                <a16:creationId xmlns:a16="http://schemas.microsoft.com/office/drawing/2014/main" id="{CCA37D49-F33C-C64A-A625-52ABB324CC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432" y="3029593"/>
            <a:ext cx="1884881" cy="2827322"/>
          </a:xfrm>
          <a:prstGeom prst="rect">
            <a:avLst/>
          </a:prstGeom>
        </p:spPr>
      </p:pic>
      <p:pic>
        <p:nvPicPr>
          <p:cNvPr id="17" name="Content Placeholder 10">
            <a:extLst>
              <a:ext uri="{FF2B5EF4-FFF2-40B4-BE49-F238E27FC236}">
                <a16:creationId xmlns:a16="http://schemas.microsoft.com/office/drawing/2014/main" id="{572B73A2-82B9-1941-B893-8560CCC98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096" y="3752092"/>
            <a:ext cx="2815960" cy="24996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14FB9C-5B20-6640-BEFB-F8BF09B64A57}"/>
              </a:ext>
            </a:extLst>
          </p:cNvPr>
          <p:cNvSpPr txBox="1"/>
          <p:nvPr/>
        </p:nvSpPr>
        <p:spPr>
          <a:xfrm>
            <a:off x="7925714" y="3432242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SP-APA</a:t>
            </a:r>
          </a:p>
        </p:txBody>
      </p:sp>
    </p:spTree>
    <p:extLst>
      <p:ext uri="{BB962C8B-B14F-4D97-AF65-F5344CB8AC3E}">
        <p14:creationId xmlns:p14="http://schemas.microsoft.com/office/powerpoint/2010/main" val="3605164011"/>
      </p:ext>
    </p:extLst>
  </p:cSld>
  <p:clrMapOvr>
    <a:masterClrMapping/>
  </p:clrMapOvr>
</p:sld>
</file>

<file path=ppt/theme/theme1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80420</TotalTime>
  <Words>936</Words>
  <Application>Microsoft Macintosh PowerPoint</Application>
  <PresentationFormat>On-screen Show (4:3)</PresentationFormat>
  <Paragraphs>173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ＭＳ Ｐゴシック</vt:lpstr>
      <vt:lpstr>Arial</vt:lpstr>
      <vt:lpstr>Calibri</vt:lpstr>
      <vt:lpstr>Geneva</vt:lpstr>
      <vt:lpstr>Helvetica</vt:lpstr>
      <vt:lpstr>Lucida Grande</vt:lpstr>
      <vt:lpstr>Symbol</vt:lpstr>
      <vt:lpstr>Wingdings</vt:lpstr>
      <vt:lpstr>LBNF Content-Footer Theme</vt:lpstr>
      <vt:lpstr>“North American” Accelerator Neutrino Programme</vt:lpstr>
      <vt:lpstr>Three pillars of DUNE</vt:lpstr>
      <vt:lpstr>DUNE Science Programme</vt:lpstr>
      <vt:lpstr>How is the science done?</vt:lpstr>
      <vt:lpstr>DUNE – a global Collaboration</vt:lpstr>
      <vt:lpstr>European Strategy Update</vt:lpstr>
      <vt:lpstr>FD Technical Design Report</vt:lpstr>
      <vt:lpstr>PowerPoint Presentation</vt:lpstr>
      <vt:lpstr>DUNE Far Detector in TDR</vt:lpstr>
      <vt:lpstr>APA factories</vt:lpstr>
      <vt:lpstr>UK leading in Far Detector UK</vt:lpstr>
      <vt:lpstr>Pandora Pattern Recognition</vt:lpstr>
      <vt:lpstr>Possible Vertical Drift Module</vt:lpstr>
      <vt:lpstr>Near Detector Concept</vt:lpstr>
      <vt:lpstr>PowerPoint Presentation</vt:lpstr>
      <vt:lpstr>MicroBooNE at FNAL</vt:lpstr>
      <vt:lpstr>MicroBooNE: first SBN detector</vt:lpstr>
      <vt:lpstr>MicroBooNE Physics</vt:lpstr>
      <vt:lpstr>SBND at FNAL </vt:lpstr>
      <vt:lpstr>UK on SBND</vt:lpstr>
      <vt:lpstr>Strong UK physics leadership</vt:lpstr>
      <vt:lpstr>SBND Key Milestones</vt:lpstr>
      <vt:lpstr>PowerPoint Presentation</vt:lpstr>
      <vt:lpstr>PowerPoint Presentation</vt:lpstr>
      <vt:lpstr>Summary</vt:lpstr>
    </vt:vector>
  </TitlesOfParts>
  <Manager/>
  <Company>Sandbox Studio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DUNE PowerPoint Presentation</dc:title>
  <dc:subject/>
  <dc:creator>Sandbox Studio</dc:creator>
  <cp:keywords/>
  <dc:description>Modified by A. Weber</dc:description>
  <cp:lastModifiedBy>Stefan Söldner-Rembold</cp:lastModifiedBy>
  <cp:revision>977</cp:revision>
  <cp:lastPrinted>2020-11-20T11:00:34Z</cp:lastPrinted>
  <dcterms:created xsi:type="dcterms:W3CDTF">2015-04-30T14:29:22Z</dcterms:created>
  <dcterms:modified xsi:type="dcterms:W3CDTF">2020-11-20T11:06:57Z</dcterms:modified>
  <cp:category/>
</cp:coreProperties>
</file>