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294" r:id="rId2"/>
  </p:sldMasterIdLst>
  <p:notesMasterIdLst>
    <p:notesMasterId r:id="rId37"/>
  </p:notesMasterIdLst>
  <p:handoutMasterIdLst>
    <p:handoutMasterId r:id="rId38"/>
  </p:handoutMasterIdLst>
  <p:sldIdLst>
    <p:sldId id="684" r:id="rId3"/>
    <p:sldId id="665" r:id="rId4"/>
    <p:sldId id="667" r:id="rId5"/>
    <p:sldId id="681" r:id="rId6"/>
    <p:sldId id="702" r:id="rId7"/>
    <p:sldId id="693" r:id="rId8"/>
    <p:sldId id="694" r:id="rId9"/>
    <p:sldId id="695" r:id="rId10"/>
    <p:sldId id="703" r:id="rId11"/>
    <p:sldId id="666" r:id="rId12"/>
    <p:sldId id="705" r:id="rId13"/>
    <p:sldId id="685" r:id="rId14"/>
    <p:sldId id="687" r:id="rId15"/>
    <p:sldId id="688" r:id="rId16"/>
    <p:sldId id="689" r:id="rId17"/>
    <p:sldId id="690" r:id="rId18"/>
    <p:sldId id="704" r:id="rId19"/>
    <p:sldId id="701" r:id="rId20"/>
    <p:sldId id="686" r:id="rId21"/>
    <p:sldId id="697" r:id="rId22"/>
    <p:sldId id="677" r:id="rId23"/>
    <p:sldId id="670" r:id="rId24"/>
    <p:sldId id="672" r:id="rId25"/>
    <p:sldId id="707" r:id="rId26"/>
    <p:sldId id="708" r:id="rId27"/>
    <p:sldId id="682" r:id="rId28"/>
    <p:sldId id="709" r:id="rId29"/>
    <p:sldId id="668" r:id="rId30"/>
    <p:sldId id="710" r:id="rId31"/>
    <p:sldId id="699" r:id="rId32"/>
    <p:sldId id="706" r:id="rId33"/>
    <p:sldId id="671" r:id="rId34"/>
    <p:sldId id="673" r:id="rId35"/>
    <p:sldId id="696" r:id="rId36"/>
  </p:sldIdLst>
  <p:sldSz cx="9906000" cy="6858000" type="A4"/>
  <p:notesSz cx="6811963" cy="9942513"/>
  <p:defaultTextStyle>
    <a:defPPr>
      <a:defRPr lang="en-GB"/>
    </a:defPPr>
    <a:lvl1pPr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buFont typeface="Wingdings" pitchFamily="2" charset="2"/>
      <a:buChar char="l"/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200" b="1" kern="1200">
        <a:solidFill>
          <a:srgbClr val="0000CC"/>
        </a:solidFill>
        <a:latin typeface="Times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42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C2B4"/>
    <a:srgbClr val="7200BC"/>
    <a:srgbClr val="F9FFD1"/>
    <a:srgbClr val="FAFFB0"/>
    <a:srgbClr val="EFFF92"/>
    <a:srgbClr val="1A18C4"/>
    <a:srgbClr val="84A7C4"/>
    <a:srgbClr val="064FFF"/>
    <a:srgbClr val="689FE6"/>
    <a:srgbClr val="AC0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9" autoAdjust="0"/>
    <p:restoredTop sz="94613" autoAdjust="0"/>
  </p:normalViewPr>
  <p:slideViewPr>
    <p:cSldViewPr snapToGrid="0">
      <p:cViewPr varScale="1">
        <p:scale>
          <a:sx n="116" d="100"/>
          <a:sy n="116" d="100"/>
        </p:scale>
        <p:origin x="-1384" y="-104"/>
      </p:cViewPr>
      <p:guideLst>
        <p:guide orient="horz" pos="2160"/>
        <p:guide pos="4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176"/>
    </p:cViewPr>
  </p:sorterViewPr>
  <p:notesViewPr>
    <p:cSldViewPr snapToGrid="0">
      <p:cViewPr varScale="1">
        <p:scale>
          <a:sx n="80" d="100"/>
          <a:sy n="80" d="100"/>
        </p:scale>
        <p:origin x="-2808" y="-96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987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225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987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CED8CE8-5666-4A68-BC79-EDC1A48465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081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>
            <a:lvl1pPr algn="r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321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1225"/>
            <a:ext cx="4992687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/>
              <a:t>Click to edit Master text styles</a:t>
            </a:r>
          </a:p>
          <a:p>
            <a:pPr lvl="1"/>
            <a:r>
              <a:rPr lang="en-GB" altLang="en-GB" noProof="0"/>
              <a:t>Second level</a:t>
            </a:r>
          </a:p>
          <a:p>
            <a:pPr lvl="2"/>
            <a:r>
              <a:rPr lang="en-GB" altLang="en-GB" noProof="0"/>
              <a:t>Third level</a:t>
            </a:r>
          </a:p>
          <a:p>
            <a:pPr lvl="3"/>
            <a:r>
              <a:rPr lang="en-GB" altLang="en-GB" noProof="0"/>
              <a:t>Fourth level</a:t>
            </a:r>
          </a:p>
          <a:p>
            <a:pPr lvl="4"/>
            <a:r>
              <a:rPr lang="en-GB" alt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l" defTabSz="915989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72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31" rIns="91464" bIns="45731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BD8C3639-9B5A-4081-9F33-1411393B5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0085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60400" y="1219200"/>
            <a:ext cx="85852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146300" y="3962400"/>
            <a:ext cx="70548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0"/>
            <a:ext cx="8258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6300" y="3962400"/>
            <a:ext cx="70993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3638"/>
            <a:ext cx="3136900" cy="4572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3638"/>
            <a:ext cx="2311400" cy="457200"/>
          </a:xfrm>
        </p:spPr>
        <p:txBody>
          <a:bodyPr/>
          <a:lstStyle>
            <a:lvl1pPr>
              <a:defRPr sz="1200"/>
            </a:lvl1pPr>
          </a:lstStyle>
          <a:p>
            <a:fld id="{ABB4307B-2207-4B2D-90A4-47AB593032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06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3CE3-3A05-4072-A449-BE19058D589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006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6030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34150" cy="6030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E322B-613D-4081-BB9D-AE3F58A384D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75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DE00E-A80D-4B23-8072-3D92E3F3621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445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C56B6-F522-4591-94F9-84D79336782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476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0F89E-0BE2-495A-9E38-4197A8BF54BF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390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7FE50-AED6-432F-BD62-CF84A5455ED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516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006475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" y="3733800"/>
            <a:ext cx="43815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699E5-99F6-4573-95CA-C42AA72F0C7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653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D538-ECC4-4255-B313-CA133B5662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137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3733800"/>
            <a:ext cx="8915400" cy="2574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44422-E2AC-4B24-89FF-B845C277C6D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420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6524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06475"/>
            <a:ext cx="8915400" cy="53022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0477D-253E-4DEE-8978-08CE5641D5F5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396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4D2D7-83F5-4541-9D32-B2FDCDFFC81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949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71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69" y="-154004"/>
            <a:ext cx="5740157" cy="1143000"/>
          </a:xfrm>
        </p:spPr>
        <p:txBody>
          <a:bodyPr>
            <a:normAutofit/>
          </a:bodyPr>
          <a:lstStyle>
            <a:lvl1pPr algn="l">
              <a:defRPr sz="3200" b="1" u="sng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2423" y="63836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99169" y="638367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ndara"/>
              </a:rPr>
              <a:t>Imperial College Higgs Efforts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1D6BBE2-0E23-4C4C-ADBB-FE9C97D3A7E8}"/>
              </a:ext>
            </a:extLst>
          </p:cNvPr>
          <p:cNvCxnSpPr/>
          <p:nvPr userDrawn="1"/>
        </p:nvCxnSpPr>
        <p:spPr>
          <a:xfrm>
            <a:off x="99170" y="6374528"/>
            <a:ext cx="9644653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81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639D-F7D7-8A49-B616-284027E2522C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24200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0EB5-FD2F-FB4F-8EDB-C1026379CDD3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9725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B6F6-6930-2A44-AE2B-CA659B35765C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29412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CB77-BFB8-7E48-9BE0-184218ADA65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84954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3873-E78F-494E-AC93-8E6AB892C1C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53912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EB14-0C76-104A-B2A3-AE7458B7876A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669698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A8EC-23BB-4843-9C3C-20DF6C785C9B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09583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07235-2F53-B049-94C2-0BA44051CEDF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8978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AD42A-E9B0-41D7-904F-8A3A594AA3D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8099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4714-02F2-BD4B-8A54-736896A95E9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20/11/20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502124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Nicholas Wardle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6994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06475"/>
            <a:ext cx="4381500" cy="530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FBC05-92F9-41C4-BEE5-B9C42204204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74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C2823-2227-48E8-8AAF-B9E5DAD860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468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175E5-16AB-4B64-B2C8-BEC48E990EE8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266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3995-A210-4BDF-AFA3-6114831AD80C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63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1091E-0219-4FFC-A49F-B2755FBD209E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166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C. Shepherd-Themistocleous, RAL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3ADD7-C00C-4B8D-B1D5-510B741DDC2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015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43717"/>
            <a:ext cx="89154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06475"/>
            <a:ext cx="89154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375400"/>
            <a:ext cx="2311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6818" y="6391275"/>
            <a:ext cx="34513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 altLang="en-US" dirty="0"/>
              <a:t>C. Shepherd-Themistocleous, RAL</a:t>
            </a: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399213"/>
            <a:ext cx="23114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8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fld id="{C1306BD8-6677-446A-B6D7-F2DF376113CD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 flipV="1">
            <a:off x="410203" y="220876"/>
            <a:ext cx="8917947" cy="709958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96888" y="6327775"/>
            <a:ext cx="8915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75" r:id="rId4"/>
    <p:sldLayoutId id="2147484276" r:id="rId5"/>
    <p:sldLayoutId id="2147484277" r:id="rId6"/>
    <p:sldLayoutId id="2147484293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  <p:sldLayoutId id="2147484288" r:id="rId18"/>
    <p:sldLayoutId id="2147484289" r:id="rId19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rgbClr val="064FFF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Lucida Grande"/>
        <a:buChar char="-"/>
        <a:defRPr sz="2200">
          <a:solidFill>
            <a:srgbClr val="0000FF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Lucida Grande"/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4886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649AEE7-00C9-4C44-887D-5C923439DD3B}" type="datetime1">
              <a:rPr lang="en-GB" b="0" smtClean="0">
                <a:solidFill>
                  <a:prstClr val="black">
                    <a:tint val="75000"/>
                  </a:prstClr>
                </a:solidFill>
                <a:latin typeface="Candara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20/11/20</a:t>
            </a:fld>
            <a:endParaRPr lang="en-US" b="0">
              <a:solidFill>
                <a:prstClr val="black">
                  <a:tint val="75000"/>
                </a:prstClr>
              </a:solidFill>
              <a:latin typeface="Candar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4888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ED656102-99F6-E341-89EF-6B5C6325AD3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ndara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ndara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281363" y="64928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ndara"/>
                <a:ea typeface="+mn-ea"/>
              </a:rPr>
              <a:t>Nicholas Wardle</a:t>
            </a:r>
          </a:p>
        </p:txBody>
      </p:sp>
    </p:spTree>
    <p:extLst>
      <p:ext uri="{BB962C8B-B14F-4D97-AF65-F5344CB8AC3E}">
        <p14:creationId xmlns:p14="http://schemas.microsoft.com/office/powerpoint/2010/main" val="325281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ndara" charset="0"/>
          <a:ea typeface="Candara" charset="0"/>
          <a:cs typeface="Candara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ndara" charset="0"/>
          <a:ea typeface="Candara" charset="0"/>
          <a:cs typeface="Candara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272264/files/CMS-TDR-014.pdf" TargetMode="External"/><Relationship Id="rId4" Type="http://schemas.openxmlformats.org/officeDocument/2006/relationships/hyperlink" Target="https://cds.cern.ch/record/2714892" TargetMode="External"/><Relationship Id="rId5" Type="http://schemas.openxmlformats.org/officeDocument/2006/relationships/hyperlink" Target="https://cds.cern.ch/record/2283192" TargetMode="External"/><Relationship Id="rId6" Type="http://schemas.openxmlformats.org/officeDocument/2006/relationships/hyperlink" Target="https://cds.cern.ch/record/2283193" TargetMode="External"/><Relationship Id="rId7" Type="http://schemas.openxmlformats.org/officeDocument/2006/relationships/hyperlink" Target="https://cds.cern.ch/record/2293646" TargetMode="External"/><Relationship Id="rId8" Type="http://schemas.openxmlformats.org/officeDocument/2006/relationships/hyperlink" Target="https://cds.cern.ch/record/2283187" TargetMode="External"/><Relationship Id="rId9" Type="http://schemas.openxmlformats.org/officeDocument/2006/relationships/hyperlink" Target="http://cds.cern.ch/record/002706512" TargetMode="External"/><Relationship Id="rId10" Type="http://schemas.openxmlformats.org/officeDocument/2006/relationships/hyperlink" Target="https://cds.cern.ch/record/2667167" TargetMode="External"/><Relationship Id="rId11" Type="http://schemas.openxmlformats.org/officeDocument/2006/relationships/hyperlink" Target="https://cds.cern.ch/record/228318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hyperlink" Target="https://cds.cern.ch/record/2283189" TargetMode="External"/><Relationship Id="rId1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s://cds.cern.ch/record/2272264/files/CMS-TDR-014.pdf" TargetMode="External"/><Relationship Id="rId4" Type="http://schemas.openxmlformats.org/officeDocument/2006/relationships/hyperlink" Target="https://cds.cern.ch/record/2714892" TargetMode="External"/><Relationship Id="rId5" Type="http://schemas.openxmlformats.org/officeDocument/2006/relationships/hyperlink" Target="https://cds.cern.ch/record/2283192" TargetMode="External"/><Relationship Id="rId6" Type="http://schemas.openxmlformats.org/officeDocument/2006/relationships/hyperlink" Target="https://cds.cern.ch/record/2283193" TargetMode="External"/><Relationship Id="rId7" Type="http://schemas.openxmlformats.org/officeDocument/2006/relationships/hyperlink" Target="https://cds.cern.ch/record/2293646" TargetMode="External"/><Relationship Id="rId8" Type="http://schemas.openxmlformats.org/officeDocument/2006/relationships/hyperlink" Target="https://cds.cern.ch/record/2283187" TargetMode="External"/><Relationship Id="rId9" Type="http://schemas.openxmlformats.org/officeDocument/2006/relationships/hyperlink" Target="http://cds.cern.ch/record/002706512" TargetMode="External"/><Relationship Id="rId10" Type="http://schemas.openxmlformats.org/officeDocument/2006/relationships/hyperlink" Target="https://cds.cern.ch/record/2667167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cds.cern.ch/record/2725571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272264/files/CMS-TDR-014.pdf" TargetMode="External"/><Relationship Id="rId4" Type="http://schemas.openxmlformats.org/officeDocument/2006/relationships/hyperlink" Target="https://cds.cern.ch/record/2714892" TargetMode="External"/><Relationship Id="rId5" Type="http://schemas.openxmlformats.org/officeDocument/2006/relationships/hyperlink" Target="https://cds.cern.ch/record/2283192" TargetMode="External"/><Relationship Id="rId6" Type="http://schemas.openxmlformats.org/officeDocument/2006/relationships/hyperlink" Target="https://cds.cern.ch/record/2283193" TargetMode="External"/><Relationship Id="rId7" Type="http://schemas.openxmlformats.org/officeDocument/2006/relationships/hyperlink" Target="https://cds.cern.ch/record/2293646" TargetMode="External"/><Relationship Id="rId8" Type="http://schemas.openxmlformats.org/officeDocument/2006/relationships/hyperlink" Target="https://cds.cern.ch/record/2283187" TargetMode="External"/><Relationship Id="rId9" Type="http://schemas.openxmlformats.org/officeDocument/2006/relationships/hyperlink" Target="http://cds.cern.ch/record/002706512" TargetMode="External"/><Relationship Id="rId10" Type="http://schemas.openxmlformats.org/officeDocument/2006/relationships/hyperlink" Target="https://cds.cern.ch/record/2667167" TargetMode="External"/><Relationship Id="rId11" Type="http://schemas.openxmlformats.org/officeDocument/2006/relationships/hyperlink" Target="https://cds.cern.ch/record/228318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PPAP Meeting - CMS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Claire Shepherd-Themistocleous (RAL)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on behalf of the CMSUK Collaboration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307B-2207-4B2D-90A4-47AB593032F6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230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CMS for HL-LHC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xmlns="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xmlns="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xmlns="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xmlns="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xmlns="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xmlns="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xmlns="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xmlns="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xmlns="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xmlns="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xmlns="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xmlns="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xmlns="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xmlns="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xmlns="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8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CMS for HL-LHC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xmlns="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xmlns="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xmlns="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xmlns="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xmlns="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xmlns="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xmlns="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xmlns="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xmlns="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xmlns="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xmlns="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xmlns="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xmlns="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xmlns="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xmlns="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900" y="1460500"/>
            <a:ext cx="3873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electronics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0" y="1297389"/>
            <a:ext cx="2838747" cy="2875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4389" y="1273989"/>
            <a:ext cx="6391493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ATCA board with up to 2 FPGAs (pluggable)</a:t>
            </a:r>
          </a:p>
          <a:p>
            <a:pPr algn="l">
              <a:buNone/>
            </a:pPr>
            <a:r>
              <a:rPr lang="en-US" sz="2000" b="0" dirty="0">
                <a:solidFill>
                  <a:srgbClr val="0000FF"/>
                </a:solidFill>
                <a:latin typeface="+mn-lt"/>
              </a:rPr>
              <a:t>288 optical </a:t>
            </a:r>
            <a:r>
              <a:rPr lang="en-US" sz="2000" b="0" dirty="0" err="1">
                <a:solidFill>
                  <a:srgbClr val="0000FF"/>
                </a:solidFill>
                <a:latin typeface="+mn-lt"/>
              </a:rPr>
              <a:t>fibres</a:t>
            </a:r>
            <a:r>
              <a:rPr lang="en-US" sz="2000" b="0" dirty="0">
                <a:solidFill>
                  <a:srgbClr val="0000FF"/>
                </a:solidFill>
                <a:latin typeface="+mn-lt"/>
              </a:rPr>
              <a:t> @ 25Gb/s ( ~ 7Tb/s)</a:t>
            </a:r>
            <a:endParaRPr lang="en-US" sz="2000" b="0" dirty="0" smtClean="0">
              <a:solidFill>
                <a:srgbClr val="0000FF"/>
              </a:solidFill>
              <a:latin typeface="+mn-lt"/>
            </a:endParaRPr>
          </a:p>
          <a:p>
            <a:pPr algn="l"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Comes with infrastructure firmware &amp; software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Board management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Control &amp; feedback to system (trigger, timing, throttle)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I/O links and buffering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Path to DAQ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Board monitoring (e.g. optics, power regulators) </a:t>
            </a:r>
          </a:p>
          <a:p>
            <a:pPr algn="l">
              <a:buNone/>
            </a:pPr>
            <a:r>
              <a:rPr lang="en-US" sz="2000" b="0" dirty="0">
                <a:solidFill>
                  <a:srgbClr val="FF0000"/>
                </a:solidFill>
                <a:latin typeface="+mn-lt"/>
              </a:rPr>
              <a:t>	</a:t>
            </a:r>
            <a:endParaRPr lang="en-US" sz="2000" b="0" dirty="0" smtClean="0">
              <a:solidFill>
                <a:srgbClr val="FF0000"/>
              </a:solidFill>
              <a:latin typeface="+mn-lt"/>
            </a:endParaRPr>
          </a:p>
          <a:p>
            <a:pPr algn="l">
              <a:buNone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	</a:t>
            </a:r>
            <a:endParaRPr lang="en-US" sz="20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074" y="4972386"/>
            <a:ext cx="858885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Now producing version 1.2 of board. Boards </a:t>
            </a:r>
            <a:r>
              <a:rPr lang="en-US" sz="1800" b="0" dirty="0">
                <a:solidFill>
                  <a:srgbClr val="0000FF"/>
                </a:solidFill>
                <a:latin typeface="+mn-lt"/>
              </a:rPr>
              <a:t>i</a:t>
            </a: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n use at CERN and in variety of labs. </a:t>
            </a:r>
          </a:p>
          <a:p>
            <a:pPr algn="l">
              <a:buNone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Framework firmware and software well advanced.</a:t>
            </a:r>
          </a:p>
          <a:p>
            <a:pPr algn="l">
              <a:buNone/>
            </a:pPr>
            <a:r>
              <a:rPr lang="en-US" sz="1800" b="0" dirty="0">
                <a:solidFill>
                  <a:srgbClr val="FF0000"/>
                </a:solidFill>
                <a:latin typeface="+mn-lt"/>
              </a:rPr>
              <a:t>http://</a:t>
            </a:r>
            <a:r>
              <a:rPr lang="en-US" sz="1800" b="0" dirty="0" err="1">
                <a:solidFill>
                  <a:srgbClr val="FF0000"/>
                </a:solidFill>
                <a:latin typeface="+mn-lt"/>
              </a:rPr>
              <a:t>cern.ch</a:t>
            </a:r>
            <a:r>
              <a:rPr lang="en-US" sz="1800" b="0" dirty="0">
                <a:solidFill>
                  <a:srgbClr val="FF0000"/>
                </a:solidFill>
                <a:latin typeface="+mn-lt"/>
              </a:rPr>
              <a:t>/serenity  </a:t>
            </a:r>
            <a:endParaRPr lang="en-US" sz="1800" b="0" dirty="0" smtClean="0">
              <a:solidFill>
                <a:srgbClr val="FF0000"/>
              </a:solidFill>
              <a:latin typeface="+mn-lt"/>
            </a:endParaRPr>
          </a:p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	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977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98" y="1334503"/>
            <a:ext cx="3889115" cy="2878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093" y="1439387"/>
            <a:ext cx="1145688" cy="2786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455" y="4600955"/>
            <a:ext cx="4839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Flexible board many users: 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UK projects (Tracker, HGC, L1 trigger)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non-UK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muons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, timing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det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pic>
        <p:nvPicPr>
          <p:cNvPr id="10" name="Picture 9" descr="Screenshot 2020-11-15 at 20.06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28" y="1353927"/>
            <a:ext cx="2848882" cy="3151175"/>
          </a:xfrm>
          <a:prstGeom prst="rect">
            <a:avLst/>
          </a:prstGeom>
          <a:effectLst>
            <a:glow rad="101600">
              <a:schemeClr val="tx1">
                <a:alpha val="54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5412054" y="4925626"/>
            <a:ext cx="4353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Set up Serenity Consortium within CMS: 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UK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, Germany, France, Italy, India, ++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?</a:t>
            </a: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7 Groups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59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804"/>
            <a:ext cx="6602004" cy="2829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544" y="1579571"/>
            <a:ext cx="3368906" cy="12900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784" y="3953946"/>
            <a:ext cx="741320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 smtClean="0">
                <a:solidFill>
                  <a:srgbClr val="3366FF"/>
                </a:solidFill>
                <a:latin typeface="+mn-lt"/>
              </a:rPr>
              <a:t>Si tracker to be completely replaced.</a:t>
            </a:r>
          </a:p>
          <a:p>
            <a:pPr algn="l">
              <a:buNone/>
            </a:pPr>
            <a:r>
              <a:rPr lang="en-US" sz="2000" b="0" dirty="0" smtClean="0">
                <a:solidFill>
                  <a:srgbClr val="3366FF"/>
                </a:solidFill>
                <a:latin typeface="+mn-lt"/>
              </a:rPr>
              <a:t>UK developed idea of “</a:t>
            </a:r>
            <a:r>
              <a:rPr lang="en-US" sz="2000" b="0" dirty="0" err="1" smtClean="0">
                <a:solidFill>
                  <a:srgbClr val="3366FF"/>
                </a:solidFill>
                <a:latin typeface="+mn-lt"/>
              </a:rPr>
              <a:t>pt</a:t>
            </a:r>
            <a:r>
              <a:rPr lang="en-US" sz="2000" b="0" dirty="0" smtClean="0">
                <a:solidFill>
                  <a:srgbClr val="3366FF"/>
                </a:solidFill>
                <a:latin typeface="+mn-lt"/>
              </a:rPr>
              <a:t>” modules enabling use of tracks at L1. </a:t>
            </a:r>
          </a:p>
          <a:p>
            <a:pPr algn="l">
              <a:buNone/>
            </a:pPr>
            <a:r>
              <a:rPr lang="en-US" sz="2000" b="0" dirty="0" smtClean="0">
                <a:solidFill>
                  <a:srgbClr val="3366FF"/>
                </a:solidFill>
                <a:latin typeface="+mn-lt"/>
              </a:rPr>
              <a:t>UK developed frontend ASIC (CBC)</a:t>
            </a:r>
          </a:p>
          <a:p>
            <a:pPr algn="l">
              <a:buNone/>
            </a:pPr>
            <a:r>
              <a:rPr lang="en-US" sz="2000" b="0" dirty="0" smtClean="0">
                <a:solidFill>
                  <a:srgbClr val="3366FF"/>
                </a:solidFill>
                <a:latin typeface="+mn-lt"/>
              </a:rPr>
              <a:t>UK led development of all FPGA track reconstruction   </a:t>
            </a:r>
          </a:p>
        </p:txBody>
      </p:sp>
    </p:spTree>
    <p:extLst>
      <p:ext uri="{BB962C8B-B14F-4D97-AF65-F5344CB8AC3E}">
        <p14:creationId xmlns:p14="http://schemas.microsoft.com/office/powerpoint/2010/main" val="289877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module ASIC (CBC)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73" y="3175742"/>
            <a:ext cx="2703507" cy="2561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287" y="1364847"/>
            <a:ext cx="8837375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CBC is the readout ASIC for the 2S tracker modules</a:t>
            </a:r>
          </a:p>
          <a:p>
            <a:pPr algn="l"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Major Milestone Procurement Readiness </a:t>
            </a:r>
            <a:r>
              <a:rPr lang="en-US" sz="2000" b="0" dirty="0" err="1" smtClean="0">
                <a:solidFill>
                  <a:srgbClr val="0000FF"/>
                </a:solidFill>
                <a:latin typeface="+mn-lt"/>
              </a:rPr>
              <a:t>Reivew</a:t>
            </a: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 (PRR) passed March 2020</a:t>
            </a:r>
          </a:p>
          <a:p>
            <a:pPr algn="l">
              <a:buNone/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A good example of a successful ASIC project. </a:t>
            </a:r>
          </a:p>
          <a:p>
            <a:pPr algn="l">
              <a:buNone/>
            </a:pPr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1515" y="3353485"/>
            <a:ext cx="33592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800" b="0" dirty="0" smtClean="0">
                <a:solidFill>
                  <a:srgbClr val="FF0000"/>
                </a:solidFill>
                <a:latin typeface="+mn-lt"/>
              </a:rPr>
              <a:t>Wafer test stand at IC complete and ready for testing once bulk purchasing begins</a:t>
            </a:r>
          </a:p>
        </p:txBody>
      </p:sp>
    </p:spTree>
    <p:extLst>
      <p:ext uri="{BB962C8B-B14F-4D97-AF65-F5344CB8AC3E}">
        <p14:creationId xmlns:p14="http://schemas.microsoft.com/office/powerpoint/2010/main" val="55439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</a:t>
            </a:r>
            <a:r>
              <a:rPr lang="mr-IN" dirty="0" smtClean="0"/>
              <a:t>–</a:t>
            </a:r>
            <a:r>
              <a:rPr lang="en-US" dirty="0" smtClean="0"/>
              <a:t> Off detector processing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29" y="1203160"/>
            <a:ext cx="4915387" cy="22375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25675" y="5855605"/>
            <a:ext cx="1538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b="0" dirty="0" smtClean="0">
                <a:solidFill>
                  <a:srgbClr val="1A18C4"/>
                </a:solidFill>
                <a:latin typeface="+mn-lt"/>
              </a:rPr>
              <a:t>VU9P 360MHz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7253" y="2983184"/>
            <a:ext cx="4161678" cy="1720499"/>
            <a:chOff x="202018" y="212652"/>
            <a:chExt cx="5428736" cy="36574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018" y="212652"/>
              <a:ext cx="5384237" cy="364185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4611820" y="1130564"/>
              <a:ext cx="1018934" cy="27395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19732" y="1520092"/>
            <a:ext cx="3278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1A18C4"/>
                </a:solidFill>
                <a:latin typeface="+mn-lt"/>
              </a:rPr>
              <a:t>DTC (Data, Trigger, Control)</a:t>
            </a:r>
          </a:p>
          <a:p>
            <a:pPr lvl="1" algn="l">
              <a:buNone/>
            </a:pPr>
            <a:r>
              <a:rPr lang="en-US" sz="1400" b="0" dirty="0" smtClean="0">
                <a:solidFill>
                  <a:srgbClr val="1A18C4"/>
                </a:solidFill>
                <a:latin typeface="+mn-lt"/>
              </a:rPr>
              <a:t>Stub sorting and routing to Track Finding boards</a:t>
            </a:r>
          </a:p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TF Finds and fits tracks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438" y="4799677"/>
            <a:ext cx="30641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b="0" dirty="0" smtClean="0">
                <a:solidFill>
                  <a:srgbClr val="1A18C4"/>
                </a:solidFill>
                <a:latin typeface="+mn-lt"/>
              </a:rPr>
              <a:t>Serenity and Apollo boards at TIF at CERN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223" y="4720545"/>
            <a:ext cx="881796" cy="1511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341" y="3365121"/>
            <a:ext cx="2036580" cy="16142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49574" y="5176267"/>
            <a:ext cx="20674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b="0" dirty="0" smtClean="0">
                <a:solidFill>
                  <a:srgbClr val="1A18C4"/>
                </a:solidFill>
                <a:latin typeface="+mn-lt"/>
              </a:rPr>
              <a:t>Hardware simulation comparison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450034" y="4688914"/>
            <a:ext cx="1993567" cy="1163749"/>
            <a:chOff x="568536" y="2289077"/>
            <a:chExt cx="4001902" cy="242643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7" y="2315256"/>
              <a:ext cx="3933051" cy="240025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568536" y="2289077"/>
              <a:ext cx="2584254" cy="6571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333297" y="3743747"/>
            <a:ext cx="1572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TMTT Algorithm latency &lt; 2.5us   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566" y="3485302"/>
            <a:ext cx="1961510" cy="165053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07853" y="5637057"/>
            <a:ext cx="24953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Algorithm implementation and comparison</a:t>
            </a:r>
          </a:p>
        </p:txBody>
      </p:sp>
    </p:spTree>
    <p:extLst>
      <p:ext uri="{BB962C8B-B14F-4D97-AF65-F5344CB8AC3E}">
        <p14:creationId xmlns:p14="http://schemas.microsoft.com/office/powerpoint/2010/main" val="184326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 bwMode="auto">
          <a:xfrm>
            <a:off x="5128235" y="3486660"/>
            <a:ext cx="1509713" cy="1988955"/>
          </a:xfrm>
          <a:prstGeom prst="rect">
            <a:avLst/>
          </a:prstGeom>
          <a:solidFill>
            <a:srgbClr val="F9FFD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ECAL Barrel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6B0F1B-4DAB-C845-880C-0B134195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" y="1139633"/>
            <a:ext cx="2269214" cy="1638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E9AD48A-47A5-6B49-8F10-ED7154E1D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496" y="1108985"/>
            <a:ext cx="1781464" cy="2380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392" y="2882544"/>
            <a:ext cx="2391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Replace all on and off detector readout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4583CC6-CDE4-7E41-B6A3-711731BFE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065" y="1365530"/>
            <a:ext cx="1576532" cy="117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B601D1-4FFA-1B4A-B613-DD1701D70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031" y="1371180"/>
            <a:ext cx="1836904" cy="1373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2981" y="949048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Keep crystals and APDs</a:t>
            </a:r>
          </a:p>
        </p:txBody>
      </p:sp>
      <p:pic>
        <p:nvPicPr>
          <p:cNvPr id="17" name="spike_vs_scint_pulse.pdf" descr="spike_vs_scint_puls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5182" y="3211084"/>
            <a:ext cx="3062919" cy="29440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248053" y="3618460"/>
            <a:ext cx="138989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Solve spike problem &amp; include clustering  in off-</a:t>
            </a:r>
            <a:r>
              <a:rPr lang="en-US" sz="1800" b="0" dirty="0" err="1" smtClean="0">
                <a:solidFill>
                  <a:srgbClr val="FF0000"/>
                </a:solidFill>
                <a:latin typeface="+mn-lt"/>
              </a:rPr>
              <a:t>det</a:t>
            </a: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 FPGAs  </a:t>
            </a:r>
          </a:p>
        </p:txBody>
      </p:sp>
      <p:sp>
        <p:nvSpPr>
          <p:cNvPr id="19" name="Measured pulse shapes in test beam…"/>
          <p:cNvSpPr txBox="1"/>
          <p:nvPr/>
        </p:nvSpPr>
        <p:spPr>
          <a:xfrm>
            <a:off x="8073404" y="9154645"/>
            <a:ext cx="4838150" cy="694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0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Measured pulse shapes in test beam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rgbClr val="FF2600"/>
                </a:solidFill>
              </a:rPr>
              <a:t>pion-induced spikes (red) </a:t>
            </a:r>
            <a:r>
              <a:rPr dirty="0"/>
              <a:t>and </a:t>
            </a:r>
            <a:r>
              <a:rPr dirty="0">
                <a:solidFill>
                  <a:srgbClr val="0433FF"/>
                </a:solidFill>
              </a:rPr>
              <a:t>electrons (blue)</a:t>
            </a:r>
          </a:p>
        </p:txBody>
      </p:sp>
      <p:sp>
        <p:nvSpPr>
          <p:cNvPr id="20" name="Measured pulse shapes in test beam…"/>
          <p:cNvSpPr txBox="1"/>
          <p:nvPr/>
        </p:nvSpPr>
        <p:spPr>
          <a:xfrm>
            <a:off x="8225804" y="9307045"/>
            <a:ext cx="4838150" cy="694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0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Measured pulse shapes in test beam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rgbClr val="FF2600"/>
                </a:solidFill>
              </a:rPr>
              <a:t>pion-induced spikes (red) </a:t>
            </a:r>
            <a:r>
              <a:rPr dirty="0"/>
              <a:t>and </a:t>
            </a:r>
            <a:r>
              <a:rPr dirty="0">
                <a:solidFill>
                  <a:srgbClr val="0433FF"/>
                </a:solidFill>
              </a:rPr>
              <a:t>electrons (blue)</a:t>
            </a:r>
          </a:p>
        </p:txBody>
      </p:sp>
      <p:sp>
        <p:nvSpPr>
          <p:cNvPr id="21" name="Measured pulse shapes in test beam…"/>
          <p:cNvSpPr txBox="1"/>
          <p:nvPr/>
        </p:nvSpPr>
        <p:spPr>
          <a:xfrm>
            <a:off x="8378204" y="9459445"/>
            <a:ext cx="4838150" cy="694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0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Measured pulse shapes in test beam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rgbClr val="FF2600"/>
                </a:solidFill>
              </a:rPr>
              <a:t>pion-induced spikes (red) </a:t>
            </a:r>
            <a:r>
              <a:rPr dirty="0"/>
              <a:t>and </a:t>
            </a:r>
            <a:r>
              <a:rPr dirty="0">
                <a:solidFill>
                  <a:srgbClr val="0433FF"/>
                </a:solidFill>
              </a:rPr>
              <a:t>electrons (blue)</a:t>
            </a:r>
          </a:p>
        </p:txBody>
      </p:sp>
      <p:sp>
        <p:nvSpPr>
          <p:cNvPr id="22" name="Measured pulse shapes in test beam…"/>
          <p:cNvSpPr txBox="1"/>
          <p:nvPr/>
        </p:nvSpPr>
        <p:spPr>
          <a:xfrm>
            <a:off x="8530604" y="9611845"/>
            <a:ext cx="4838150" cy="694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0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Measured pulse shapes in test beam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rgbClr val="FF2600"/>
                </a:solidFill>
              </a:rPr>
              <a:t>pion-induced spikes (red) </a:t>
            </a:r>
            <a:r>
              <a:rPr dirty="0"/>
              <a:t>and </a:t>
            </a:r>
            <a:r>
              <a:rPr dirty="0">
                <a:solidFill>
                  <a:srgbClr val="0433FF"/>
                </a:solidFill>
              </a:rPr>
              <a:t>electrons (blue)</a:t>
            </a:r>
          </a:p>
        </p:txBody>
      </p:sp>
      <p:sp>
        <p:nvSpPr>
          <p:cNvPr id="26" name="using prototype Phase-2 on-detector electronics"/>
          <p:cNvSpPr txBox="1"/>
          <p:nvPr/>
        </p:nvSpPr>
        <p:spPr>
          <a:xfrm>
            <a:off x="8075487" y="3868607"/>
            <a:ext cx="1600850" cy="1022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l">
              <a:buNone/>
            </a:pPr>
            <a:r>
              <a:rPr dirty="0"/>
              <a:t>using prototype Phase-2 on-detector </a:t>
            </a:r>
            <a:r>
              <a:rPr dirty="0" smtClean="0"/>
              <a:t>electronics</a:t>
            </a:r>
            <a:r>
              <a:rPr lang="en-GB" dirty="0" smtClean="0"/>
              <a:t> in test beam</a:t>
            </a:r>
            <a:endParaRPr dirty="0"/>
          </a:p>
        </p:txBody>
      </p:sp>
      <p:sp>
        <p:nvSpPr>
          <p:cNvPr id="27" name="Rectangle 26"/>
          <p:cNvSpPr/>
          <p:nvPr/>
        </p:nvSpPr>
        <p:spPr>
          <a:xfrm>
            <a:off x="5002800" y="5825558"/>
            <a:ext cx="24884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dirty="0">
                <a:solidFill>
                  <a:srgbClr val="FF0000"/>
                </a:solidFill>
                <a:latin typeface="+mn-lt"/>
              </a:rPr>
              <a:t>pion-induced spikes (red)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439533" y="5112593"/>
            <a:ext cx="14664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dirty="0"/>
              <a:t>electrons (blue)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6817676" y="5319855"/>
            <a:ext cx="1150259" cy="5391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8135681" y="5104185"/>
            <a:ext cx="347474" cy="2156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1617553" y="3544299"/>
            <a:ext cx="3471681" cy="2679448"/>
            <a:chOff x="515220" y="3652134"/>
            <a:chExt cx="3471681" cy="2679448"/>
          </a:xfrm>
        </p:grpSpPr>
        <p:grpSp>
          <p:nvGrpSpPr>
            <p:cNvPr id="59" name="Group"/>
            <p:cNvGrpSpPr/>
            <p:nvPr/>
          </p:nvGrpSpPr>
          <p:grpSpPr>
            <a:xfrm>
              <a:off x="1269989" y="3652134"/>
              <a:ext cx="2492315" cy="2372788"/>
              <a:chOff x="0" y="0"/>
              <a:chExt cx="3536068" cy="3506784"/>
            </a:xfrm>
          </p:grpSpPr>
          <p:pic>
            <p:nvPicPr>
              <p:cNvPr id="65" name="Screenshot 2020-04-19 at 12.46.42.png" descr="Screenshot 2020-04-19 at 12.46.42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536069" cy="35067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" name="FPGA1"/>
              <p:cNvSpPr txBox="1"/>
              <p:nvPr/>
            </p:nvSpPr>
            <p:spPr>
              <a:xfrm>
                <a:off x="516796" y="736866"/>
                <a:ext cx="735558" cy="319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FPGA1</a:t>
                </a:r>
              </a:p>
            </p:txBody>
          </p:sp>
          <p:sp>
            <p:nvSpPr>
              <p:cNvPr id="67" name="FPGA2"/>
              <p:cNvSpPr txBox="1"/>
              <p:nvPr/>
            </p:nvSpPr>
            <p:spPr>
              <a:xfrm>
                <a:off x="2296759" y="736866"/>
                <a:ext cx="735558" cy="319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FPGA2</a:t>
                </a:r>
              </a:p>
            </p:txBody>
          </p:sp>
          <p:sp>
            <p:nvSpPr>
              <p:cNvPr id="68" name="FPGA3"/>
              <p:cNvSpPr txBox="1"/>
              <p:nvPr/>
            </p:nvSpPr>
            <p:spPr>
              <a:xfrm>
                <a:off x="516796" y="2516829"/>
                <a:ext cx="735558" cy="319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FPGA3</a:t>
                </a:r>
              </a:p>
            </p:txBody>
          </p:sp>
          <p:sp>
            <p:nvSpPr>
              <p:cNvPr id="69" name="FPGA4"/>
              <p:cNvSpPr txBox="1"/>
              <p:nvPr/>
            </p:nvSpPr>
            <p:spPr>
              <a:xfrm>
                <a:off x="2296759" y="2516829"/>
                <a:ext cx="735558" cy="319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FPGA4</a:t>
                </a:r>
              </a:p>
            </p:txBody>
          </p:sp>
        </p:grpSp>
        <p:sp>
          <p:nvSpPr>
            <p:cNvPr id="60" name="Line"/>
            <p:cNvSpPr/>
            <p:nvPr/>
          </p:nvSpPr>
          <p:spPr>
            <a:xfrm>
              <a:off x="515220" y="5702054"/>
              <a:ext cx="241686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" name="Receive"/>
            <p:cNvSpPr txBox="1"/>
            <p:nvPr/>
          </p:nvSpPr>
          <p:spPr>
            <a:xfrm>
              <a:off x="801316" y="5746343"/>
              <a:ext cx="430603" cy="169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Receive</a:t>
              </a:r>
            </a:p>
          </p:txBody>
        </p:sp>
        <p:sp>
          <p:nvSpPr>
            <p:cNvPr id="62" name="Optical links"/>
            <p:cNvSpPr txBox="1"/>
            <p:nvPr/>
          </p:nvSpPr>
          <p:spPr>
            <a:xfrm>
              <a:off x="577508" y="5421782"/>
              <a:ext cx="661797" cy="177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00" b="1" u="sng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Optical links</a:t>
              </a:r>
            </a:p>
          </p:txBody>
        </p:sp>
        <p:sp>
          <p:nvSpPr>
            <p:cNvPr id="63" name="Line"/>
            <p:cNvSpPr/>
            <p:nvPr/>
          </p:nvSpPr>
          <p:spPr>
            <a:xfrm>
              <a:off x="515220" y="5830952"/>
              <a:ext cx="241686" cy="1"/>
            </a:xfrm>
            <a:prstGeom prst="line">
              <a:avLst/>
            </a:prstGeom>
            <a:noFill/>
            <a:ln w="254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4" name="Link sharing between FPGAs"/>
            <p:cNvSpPr txBox="1"/>
            <p:nvPr/>
          </p:nvSpPr>
          <p:spPr>
            <a:xfrm>
              <a:off x="1045391" y="5982769"/>
              <a:ext cx="2941510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 u="sng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rPr>
                <a:t>Link sharing between FPGAs</a:t>
              </a:r>
            </a:p>
          </p:txBody>
        </p:sp>
        <p:sp>
          <p:nvSpPr>
            <p:cNvPr id="85" name="Transmit"/>
            <p:cNvSpPr txBox="1"/>
            <p:nvPr/>
          </p:nvSpPr>
          <p:spPr>
            <a:xfrm>
              <a:off x="723286" y="5564107"/>
              <a:ext cx="644881" cy="250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1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Transmit</a:t>
              </a: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981" y="3702332"/>
            <a:ext cx="4127500" cy="16764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227654" y="3754338"/>
            <a:ext cx="21853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 smtClean="0">
                <a:solidFill>
                  <a:srgbClr val="660066"/>
                </a:solidFill>
                <a:latin typeface="+mn-lt"/>
              </a:rPr>
              <a:t>Optical </a:t>
            </a:r>
            <a:r>
              <a:rPr lang="en-US" sz="1800" dirty="0" err="1" smtClean="0">
                <a:solidFill>
                  <a:srgbClr val="660066"/>
                </a:solidFill>
                <a:latin typeface="+mn-lt"/>
              </a:rPr>
              <a:t>Fibre</a:t>
            </a:r>
            <a:r>
              <a:rPr lang="en-US" sz="1800" dirty="0" smtClean="0">
                <a:solidFill>
                  <a:srgbClr val="660066"/>
                </a:solidFill>
                <a:latin typeface="+mn-lt"/>
              </a:rPr>
              <a:t> router (UK)</a:t>
            </a:r>
          </a:p>
          <a:p>
            <a:pPr algn="l">
              <a:buNone/>
            </a:pP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Design exploits UK expertise from Phase 1 upgrade 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600" y="5581646"/>
            <a:ext cx="1173242" cy="620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0700" y="2882900"/>
            <a:ext cx="3932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dirty="0" smtClean="0">
                <a:solidFill>
                  <a:srgbClr val="660066"/>
                </a:solidFill>
                <a:latin typeface="+mn-lt"/>
              </a:rPr>
              <a:t>Trigger firmware/software (UK)</a:t>
            </a:r>
          </a:p>
        </p:txBody>
      </p:sp>
    </p:spTree>
    <p:extLst>
      <p:ext uri="{BB962C8B-B14F-4D97-AF65-F5344CB8AC3E}">
        <p14:creationId xmlns:p14="http://schemas.microsoft.com/office/powerpoint/2010/main" val="97774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HGC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407" y="1188806"/>
            <a:ext cx="322580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18" y="3926126"/>
            <a:ext cx="2044700" cy="2260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2529" y="4869951"/>
            <a:ext cx="23527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Communication tests </a:t>
            </a:r>
          </a:p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with Serenity Board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953" y="1231919"/>
            <a:ext cx="525471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dirty="0">
                <a:latin typeface="+mn-lt"/>
              </a:rPr>
              <a:t>Trigger primitive development and electronics, and </a:t>
            </a:r>
            <a:r>
              <a:rPr lang="en-US" b="0" dirty="0" smtClean="0">
                <a:latin typeface="+mn-lt"/>
              </a:rPr>
              <a:t>simulation (UK)</a:t>
            </a:r>
          </a:p>
          <a:p>
            <a:pPr algn="l">
              <a:buNone/>
            </a:pPr>
            <a:r>
              <a:rPr lang="en-US" b="0" dirty="0" smtClean="0">
                <a:latin typeface="+mn-lt"/>
              </a:rPr>
              <a:t>Firmware development and detector performance simulation  underway</a:t>
            </a:r>
            <a:endParaRPr lang="en-US" b="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6" y="3600064"/>
            <a:ext cx="2863939" cy="25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7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Trigger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88" y="1093250"/>
            <a:ext cx="6500686" cy="3688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11" y="1148852"/>
            <a:ext cx="1774330" cy="2719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4792" y="4345779"/>
            <a:ext cx="232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Approved June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6128" y="5353920"/>
            <a:ext cx="50470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Standalone </a:t>
            </a:r>
            <a:r>
              <a:rPr lang="en-US" sz="1800" b="0" dirty="0" err="1" smtClean="0">
                <a:solidFill>
                  <a:srgbClr val="064FFF"/>
                </a:solidFill>
                <a:latin typeface="+mn-lt"/>
              </a:rPr>
              <a:t>muon</a:t>
            </a: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, calorimeter, track triggers</a:t>
            </a:r>
          </a:p>
          <a:p>
            <a:pPr algn="l">
              <a:buNone/>
            </a:pPr>
            <a:r>
              <a:rPr lang="en-US" sz="1800" b="0" dirty="0" err="1" smtClean="0">
                <a:solidFill>
                  <a:srgbClr val="064FFF"/>
                </a:solidFill>
                <a:latin typeface="+mn-lt"/>
              </a:rPr>
              <a:t>Correlator</a:t>
            </a: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 enables Particle Flow reconstruction.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0" y="1019541"/>
            <a:ext cx="6426993" cy="431866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5321156" y="2167845"/>
            <a:ext cx="1182479" cy="941589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652397" y="3119506"/>
            <a:ext cx="4030072" cy="1325677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276476" y="1312963"/>
            <a:ext cx="1183363" cy="570215"/>
          </a:xfrm>
          <a:prstGeom prst="ellipse">
            <a:avLst/>
          </a:prstGeom>
          <a:noFill/>
          <a:ln w="41275" cap="flat" cmpd="sng" algn="ctr">
            <a:solidFill>
              <a:srgbClr val="1A18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75027" y="1334862"/>
            <a:ext cx="745408" cy="592112"/>
          </a:xfrm>
          <a:prstGeom prst="ellipse">
            <a:avLst/>
          </a:prstGeom>
          <a:noFill/>
          <a:ln w="41275" cap="flat" cmpd="sng" algn="ctr">
            <a:solidFill>
              <a:srgbClr val="1A18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969915" y="1400554"/>
            <a:ext cx="931539" cy="460728"/>
          </a:xfrm>
          <a:prstGeom prst="ellipse">
            <a:avLst/>
          </a:prstGeom>
          <a:noFill/>
          <a:ln w="41275" cap="flat" cmpd="sng" algn="ctr">
            <a:solidFill>
              <a:srgbClr val="1A18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6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Outline </a:t>
            </a:r>
          </a:p>
          <a:p>
            <a:pPr lvl="1"/>
            <a:r>
              <a:rPr lang="en-US" dirty="0" smtClean="0"/>
              <a:t>Current status</a:t>
            </a:r>
          </a:p>
          <a:p>
            <a:pPr lvl="1"/>
            <a:r>
              <a:rPr lang="en-US" dirty="0" smtClean="0"/>
              <a:t>Physics recent UK highlights</a:t>
            </a:r>
          </a:p>
          <a:p>
            <a:pPr lvl="1"/>
            <a:r>
              <a:rPr lang="en-US" dirty="0" smtClean="0"/>
              <a:t>Upgrade programme and progress</a:t>
            </a:r>
          </a:p>
          <a:p>
            <a:pPr lvl="1"/>
            <a:r>
              <a:rPr lang="en-US" dirty="0" smtClean="0"/>
              <a:t>Computing </a:t>
            </a:r>
            <a:r>
              <a:rPr lang="mr-IN" dirty="0" smtClean="0"/>
              <a:t>–</a:t>
            </a:r>
            <a:r>
              <a:rPr lang="en-US" dirty="0" smtClean="0"/>
              <a:t> a word</a:t>
            </a:r>
          </a:p>
          <a:p>
            <a:pPr lvl="1"/>
            <a:r>
              <a:rPr lang="en-US" dirty="0" smtClean="0"/>
              <a:t>Future </a:t>
            </a:r>
          </a:p>
          <a:p>
            <a:pPr lvl="1"/>
            <a:r>
              <a:rPr lang="en-US" dirty="0" smtClean="0"/>
              <a:t>Summary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656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Trigger </a:t>
            </a:r>
            <a:r>
              <a:rPr lang="mr-IN" dirty="0" smtClean="0"/>
              <a:t>–</a:t>
            </a:r>
            <a:r>
              <a:rPr lang="en-US" dirty="0" smtClean="0"/>
              <a:t> Algorithms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315889" y="1312823"/>
            <a:ext cx="3414198" cy="2427111"/>
            <a:chOff x="6094526" y="1184663"/>
            <a:chExt cx="3414198" cy="24271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4526" y="1184663"/>
              <a:ext cx="3414198" cy="24271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15261" y="2666351"/>
              <a:ext cx="1521431" cy="6824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sz="1800" b="0" dirty="0" smtClean="0">
                  <a:solidFill>
                    <a:srgbClr val="FF0000"/>
                  </a:solidFill>
                  <a:latin typeface="+mn-lt"/>
                </a:rPr>
                <a:t>Track vertex association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9727" y="3670028"/>
            <a:ext cx="2957226" cy="2703278"/>
            <a:chOff x="729815" y="1409604"/>
            <a:chExt cx="2681809" cy="27034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815" y="1409604"/>
              <a:ext cx="2681809" cy="27034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14745" y="2149999"/>
              <a:ext cx="1058274" cy="646331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sz="1800" b="0" dirty="0" smtClean="0">
                  <a:solidFill>
                    <a:srgbClr val="FF0000"/>
                  </a:solidFill>
                  <a:latin typeface="+mn-lt"/>
                </a:rPr>
                <a:t>Electron isolation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4007" y="1246647"/>
            <a:ext cx="3825480" cy="2383019"/>
            <a:chOff x="438672" y="3938000"/>
            <a:chExt cx="3825480" cy="2383019"/>
          </a:xfrm>
        </p:grpSpPr>
        <p:pic>
          <p:nvPicPr>
            <p:cNvPr id="3" name="Picture 2" descr="Emyr_efficiency__L1__offline_genJetET_BE__thresh_all_overlay_with_Emu__pu_all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5276" y="3461396"/>
              <a:ext cx="2383019" cy="3336227"/>
            </a:xfrm>
            <a:prstGeom prst="rect">
              <a:avLst/>
            </a:prstGeom>
          </p:spPr>
        </p:pic>
        <p:pic>
          <p:nvPicPr>
            <p:cNvPr id="14" name="Picture 13" descr="Emyr_KU15P_BarrelOnl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37" y="4206176"/>
              <a:ext cx="719215" cy="189451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672" y="4000171"/>
            <a:ext cx="5498835" cy="23440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70947" y="1794234"/>
            <a:ext cx="2260233" cy="1446550"/>
          </a:xfrm>
          <a:prstGeom prst="rect">
            <a:avLst/>
          </a:prstGeom>
          <a:solidFill>
            <a:srgbClr val="F9FFD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dirty="0" smtClean="0">
                <a:solidFill>
                  <a:srgbClr val="064FFF"/>
                </a:solidFill>
                <a:latin typeface="+mn-lt"/>
              </a:rPr>
              <a:t>Implementation in FPGAs and on Serenity cards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74638" y="926246"/>
            <a:ext cx="1587694" cy="461665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2400" b="0" dirty="0">
                <a:solidFill>
                  <a:srgbClr val="FF0000"/>
                </a:solidFill>
                <a:latin typeface="+mn-lt"/>
              </a:rPr>
              <a:t>Jet finding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6325" y="3786536"/>
            <a:ext cx="3195556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b="0" dirty="0" smtClean="0">
                <a:solidFill>
                  <a:srgbClr val="FF0000"/>
                </a:solidFill>
                <a:latin typeface="+mn-lt"/>
              </a:rPr>
              <a:t>Vertex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5492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and Coronavirus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64FFF"/>
                </a:solidFill>
              </a:rPr>
              <a:t>L2 activities on CMS progressing well. </a:t>
            </a:r>
            <a:r>
              <a:rPr lang="en-US" sz="2400" dirty="0" err="1" smtClean="0">
                <a:solidFill>
                  <a:srgbClr val="064FFF"/>
                </a:solidFill>
              </a:rPr>
              <a:t>Covid</a:t>
            </a:r>
            <a:r>
              <a:rPr lang="en-US" sz="2400" dirty="0" smtClean="0">
                <a:solidFill>
                  <a:srgbClr val="064FFF"/>
                </a:solidFill>
              </a:rPr>
              <a:t> impact order of 3 months delay.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Resident community vital for work done since March. </a:t>
            </a:r>
          </a:p>
          <a:p>
            <a:r>
              <a:rPr lang="en-US" sz="2400" dirty="0" smtClean="0">
                <a:solidFill>
                  <a:srgbClr val="064FFF"/>
                </a:solidFill>
              </a:rPr>
              <a:t>Impact on upgrades being evaluated. Estimate 3-5 months. </a:t>
            </a:r>
          </a:p>
          <a:p>
            <a:r>
              <a:rPr lang="en-US" sz="2400" dirty="0" smtClean="0">
                <a:solidFill>
                  <a:srgbClr val="064FFF"/>
                </a:solidFill>
              </a:rPr>
              <a:t>Small number of cases for people working at CMS pit. </a:t>
            </a:r>
          </a:p>
          <a:p>
            <a:endParaRPr lang="en-US" sz="2400" dirty="0">
              <a:solidFill>
                <a:srgbClr val="064FFF"/>
              </a:solidFill>
            </a:endParaRPr>
          </a:p>
          <a:p>
            <a:endParaRPr lang="en-US" sz="2400" dirty="0" smtClean="0">
              <a:solidFill>
                <a:srgbClr val="064FFF"/>
              </a:solidFill>
            </a:endParaRPr>
          </a:p>
          <a:p>
            <a:endParaRPr lang="en-US" sz="2400" dirty="0">
              <a:solidFill>
                <a:srgbClr val="064FFF"/>
              </a:solidFill>
            </a:endParaRPr>
          </a:p>
          <a:p>
            <a:endParaRPr lang="en-US" sz="2400" dirty="0" smtClean="0">
              <a:solidFill>
                <a:srgbClr val="064FFF"/>
              </a:solidFill>
            </a:endParaRPr>
          </a:p>
          <a:p>
            <a:endParaRPr lang="en-US" sz="2400" dirty="0">
              <a:solidFill>
                <a:srgbClr val="064FFF"/>
              </a:solidFill>
            </a:endParaRPr>
          </a:p>
          <a:p>
            <a:endParaRPr lang="en-US" sz="2400" dirty="0" smtClean="0">
              <a:solidFill>
                <a:srgbClr val="064FFF"/>
              </a:solidFill>
            </a:endParaRPr>
          </a:p>
          <a:p>
            <a:endParaRPr lang="en-US" sz="2400" dirty="0">
              <a:solidFill>
                <a:srgbClr val="064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84" y="3066476"/>
            <a:ext cx="4799253" cy="31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64FFF"/>
                </a:solidFill>
              </a:rPr>
              <a:t>UK new initiative. (Swift-HEP, Excalibur)</a:t>
            </a:r>
          </a:p>
          <a:p>
            <a:r>
              <a:rPr lang="en-US" sz="2400" dirty="0" smtClean="0">
                <a:solidFill>
                  <a:srgbClr val="064FFF"/>
                </a:solidFill>
              </a:rPr>
              <a:t>HL-LHC computing demands can’t be met by current CPU based systems.  </a:t>
            </a:r>
            <a:endParaRPr lang="en-US" sz="2400" dirty="0">
              <a:solidFill>
                <a:srgbClr val="064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pic>
        <p:nvPicPr>
          <p:cNvPr id="8" name="Google Shape;6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217" y="2528455"/>
            <a:ext cx="4846783" cy="3611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 bwMode="auto">
          <a:xfrm>
            <a:off x="3163455" y="2078182"/>
            <a:ext cx="635000" cy="1512454"/>
          </a:xfrm>
          <a:prstGeom prst="straightConnector1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500672" y="2628923"/>
            <a:ext cx="412172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680"/>
              </a:spcBef>
              <a:buNone/>
            </a:pPr>
            <a:r>
              <a:rPr lang="en-US" sz="2400" b="0" dirty="0" smtClean="0">
                <a:solidFill>
                  <a:srgbClr val="FF0000"/>
                </a:solidFill>
                <a:latin typeface="+mn-lt"/>
              </a:rPr>
              <a:t>CMS participation </a:t>
            </a:r>
            <a:endParaRPr lang="en-US" sz="2400" b="0" dirty="0">
              <a:solidFill>
                <a:srgbClr val="FF0000"/>
              </a:solidFill>
              <a:latin typeface="+mn-lt"/>
            </a:endParaRPr>
          </a:p>
          <a:p>
            <a:pPr lvl="1" algn="l">
              <a:spcBef>
                <a:spcPts val="1680"/>
              </a:spcBef>
              <a:buNone/>
            </a:pP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Data management (IC, Brunel) </a:t>
            </a:r>
            <a:endParaRPr lang="en-US" sz="2000" b="0" dirty="0">
              <a:solidFill>
                <a:srgbClr val="FF0000"/>
              </a:solidFill>
              <a:latin typeface="+mn-lt"/>
            </a:endParaRPr>
          </a:p>
          <a:p>
            <a:pPr lvl="1" algn="l">
              <a:spcBef>
                <a:spcPts val="1680"/>
              </a:spcBef>
              <a:buNone/>
            </a:pP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FPGA acceleration. </a:t>
            </a:r>
            <a:r>
              <a:rPr lang="en-US" sz="2000" b="0" dirty="0">
                <a:solidFill>
                  <a:srgbClr val="FF0000"/>
                </a:solidFill>
                <a:latin typeface="+mn-lt"/>
              </a:rPr>
              <a:t>(RAL,IC) </a:t>
            </a:r>
          </a:p>
          <a:p>
            <a:pPr lvl="1" algn="l">
              <a:spcBef>
                <a:spcPts val="1680"/>
              </a:spcBef>
              <a:buNone/>
            </a:pP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Data accessibility and analysis speed. </a:t>
            </a:r>
            <a:r>
              <a:rPr lang="en-US" sz="2000" b="0" dirty="0">
                <a:solidFill>
                  <a:srgbClr val="FF0000"/>
                </a:solidFill>
                <a:latin typeface="+mn-lt"/>
              </a:rPr>
              <a:t>(Bristol) </a:t>
            </a:r>
            <a:endParaRPr lang="en-US" sz="2000" b="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00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in CMS HLT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64" y="1997642"/>
            <a:ext cx="7539181" cy="4226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8909" y="1166091"/>
            <a:ext cx="819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400" b="0" dirty="0" smtClean="0">
                <a:solidFill>
                  <a:srgbClr val="064FFF"/>
                </a:solidFill>
                <a:latin typeface="+mn-lt"/>
              </a:rPr>
              <a:t>CMS already piloting the use of GPUs in the HLT for Run 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5760" y="3205537"/>
            <a:ext cx="5843817" cy="1650361"/>
          </a:xfrm>
          <a:prstGeom prst="rect">
            <a:avLst/>
          </a:prstGeom>
          <a:solidFill>
            <a:srgbClr val="F9FFD1"/>
          </a:solidFill>
          <a:ln w="31750">
            <a:solidFill>
              <a:schemeClr val="tx1"/>
            </a:solidFill>
          </a:ln>
        </p:spPr>
        <p:txBody>
          <a:bodyPr wrap="none" lIns="360000" tIns="360000" rIns="360000" bIns="360000" rtlCol="0">
            <a:spAutoFit/>
          </a:bodyPr>
          <a:lstStyle/>
          <a:p>
            <a:pPr algn="l">
              <a:buNone/>
            </a:pPr>
            <a:r>
              <a:rPr lang="en-US" sz="2400" b="0" dirty="0" smtClean="0">
                <a:solidFill>
                  <a:srgbClr val="FF0000"/>
                </a:solidFill>
                <a:latin typeface="+mn-lt"/>
              </a:rPr>
              <a:t>Next major TDR for HLT</a:t>
            </a:r>
          </a:p>
          <a:p>
            <a:pPr algn="l">
              <a:buNone/>
            </a:pPr>
            <a:r>
              <a:rPr lang="en-US" sz="2400" b="0" dirty="0" smtClean="0">
                <a:solidFill>
                  <a:srgbClr val="FF0000"/>
                </a:solidFill>
                <a:latin typeface="+mn-lt"/>
              </a:rPr>
              <a:t>UK leads through Trigger Coordinator </a:t>
            </a:r>
          </a:p>
        </p:txBody>
      </p:sp>
    </p:spTree>
    <p:extLst>
      <p:ext uri="{BB962C8B-B14F-4D97-AF65-F5344CB8AC3E}">
        <p14:creationId xmlns:p14="http://schemas.microsoft.com/office/powerpoint/2010/main" val="269275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" dirty="0" smtClean="0"/>
          </a:p>
          <a:p>
            <a:r>
              <a:rPr lang="en-US" sz="2400" dirty="0" smtClean="0"/>
              <a:t>Major next run period Run 3. </a:t>
            </a:r>
          </a:p>
          <a:p>
            <a:r>
              <a:rPr lang="en-US" sz="2400" dirty="0" smtClean="0"/>
              <a:t>Upgrade to start of run 4</a:t>
            </a:r>
          </a:p>
          <a:p>
            <a:pPr lvl="1"/>
            <a:r>
              <a:rPr lang="en-US" sz="2000" dirty="0" smtClean="0"/>
              <a:t>Procurement of hardware</a:t>
            </a:r>
          </a:p>
          <a:p>
            <a:pPr lvl="1"/>
            <a:r>
              <a:rPr lang="en-US" sz="2000" dirty="0" smtClean="0"/>
              <a:t>System development and realization</a:t>
            </a:r>
          </a:p>
          <a:p>
            <a:pPr lvl="1"/>
            <a:r>
              <a:rPr lang="en-US" sz="2000" dirty="0" smtClean="0"/>
              <a:t>Integration and commissioning </a:t>
            </a:r>
          </a:p>
          <a:p>
            <a:r>
              <a:rPr lang="en-US" sz="2400" dirty="0" smtClean="0"/>
              <a:t>Major undertaking: operation, exploitation and upgrades.</a:t>
            </a:r>
          </a:p>
          <a:p>
            <a:pPr lvl="1"/>
            <a:r>
              <a:rPr lang="en-US" sz="2000" dirty="0" smtClean="0"/>
              <a:t>Operation and exploitation ability considerably reduced by successive reductions in funded effort. European strategy top priority </a:t>
            </a:r>
            <a:r>
              <a:rPr lang="en-US" sz="2000" dirty="0" smtClean="0">
                <a:solidFill>
                  <a:srgbClr val="FF0000"/>
                </a:solidFill>
              </a:rPr>
              <a:t>exploitation of full physics potential of LHC &amp; HL-LHC</a:t>
            </a:r>
          </a:p>
          <a:p>
            <a:r>
              <a:rPr lang="mr-IN" sz="2400" dirty="0" smtClean="0"/>
              <a:t>…</a:t>
            </a:r>
            <a:r>
              <a:rPr lang="en-GB" sz="2400" dirty="0" smtClean="0"/>
              <a:t>and </a:t>
            </a:r>
            <a:r>
              <a:rPr lang="en-US" sz="2400" dirty="0" smtClean="0"/>
              <a:t>then to Run 4 </a:t>
            </a:r>
          </a:p>
          <a:p>
            <a:pPr lvl="1"/>
            <a:r>
              <a:rPr lang="en-US" sz="2000" dirty="0" smtClean="0"/>
              <a:t>Will be a new detector. Commissioning will extend into running &amp; operation and exploitation will require that effort levels remain similar to current totals.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1770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Physics analysis increasingly benefiting from large stats enabling high precession and differential measurements.   Increasingly entering the high precision era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Upgrade work progressing well. UK and CMS globally broadly on schedule.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Intense work over next few years. Tackling operations, exploitation and upgrades simultaneously a major challenge.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CMS and LHC has a very long term programme. The completion and exploitation of the upgrades is a headline goal in the European Strategy update. 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Computing capability a major challenge and CMSUK engaging strongly with UK initiative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565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0772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45" y="1097280"/>
            <a:ext cx="9133587" cy="49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4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UK Upgrade Activities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25" y="1817971"/>
            <a:ext cx="8162636" cy="36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D404856-7A3A-2F48-B6C1-199F1620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646" y="224328"/>
            <a:ext cx="4593554" cy="3454981"/>
          </a:xfrm>
          <a:prstGeom prst="rect">
            <a:avLst/>
          </a:prstGeom>
        </p:spPr>
      </p:pic>
      <p:pic>
        <p:nvPicPr>
          <p:cNvPr id="8" name="Picture 7" descr="Radar chart&#10;&#10;Description automatically generated">
            <a:extLst>
              <a:ext uri="{FF2B5EF4-FFF2-40B4-BE49-F238E27FC236}">
                <a16:creationId xmlns="" xmlns:a16="http://schemas.microsoft.com/office/drawing/2014/main" id="{7AE90974-DBAF-664C-9500-840AA099E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039" y="3770361"/>
            <a:ext cx="1738585" cy="23690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159C419-D466-7E4F-A879-62357AAE4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656102-99F6-E341-89EF-6B5C6325AD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ndara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5A04329-BEB1-CA45-BC2A-D76D8B209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t>Imperial College Higgs Efforts</a:t>
            </a:r>
            <a:endParaRPr lang="en-US" dirty="0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="" xmlns:a16="http://schemas.microsoft.com/office/drawing/2014/main" id="{9DAE4403-7316-144A-B072-EEFAEC9D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71" y="128779"/>
            <a:ext cx="5074061" cy="1143000"/>
          </a:xfrm>
        </p:spPr>
        <p:txBody>
          <a:bodyPr/>
          <a:lstStyle/>
          <a:p>
            <a:r>
              <a:rPr lang="en-US" dirty="0"/>
              <a:t>CP properties of </a:t>
            </a:r>
            <a:r>
              <a:rPr lang="en-GB" dirty="0"/>
              <a:t>fermion couplings with H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l-GR" dirty="0" err="1">
                <a:sym typeface="Wingdings" pitchFamily="2" charset="2"/>
              </a:rPr>
              <a:t>ττ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4C3547-6902-B94B-9CF9-4D3C386BD7AC}"/>
              </a:ext>
            </a:extLst>
          </p:cNvPr>
          <p:cNvSpPr txBox="1"/>
          <p:nvPr/>
        </p:nvSpPr>
        <p:spPr>
          <a:xfrm rot="5400000">
            <a:off x="8147082" y="2609846"/>
            <a:ext cx="319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0" dirty="0">
                <a:solidFill>
                  <a:prstClr val="black"/>
                </a:solidFill>
                <a:latin typeface="Candara"/>
                <a:ea typeface="+mn-ea"/>
                <a:hlinkClick r:id="rId4"/>
              </a:rPr>
              <a:t>CMS-PAS-HIG-20-006</a:t>
            </a:r>
            <a:endParaRPr lang="en-US" sz="1600" b="0" dirty="0">
              <a:solidFill>
                <a:prstClr val="black"/>
              </a:solidFill>
              <a:latin typeface="Candara"/>
              <a:ea typeface="+mn-ea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="" xmlns:a16="http://schemas.microsoft.com/office/drawing/2014/main" id="{BAA1755D-FA6E-E849-A580-C7C387604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182" y="3800562"/>
            <a:ext cx="1952109" cy="7951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="" xmlns:a16="http://schemas.microsoft.com/office/drawing/2014/main" id="{A7814DFA-E674-7642-B814-BA21F24C3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78" y="2153054"/>
            <a:ext cx="3869067" cy="839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8D5F7F-8BB6-DC41-B148-AE7A70A3F701}"/>
              </a:ext>
            </a:extLst>
          </p:cNvPr>
          <p:cNvSpPr txBox="1"/>
          <p:nvPr/>
        </p:nvSpPr>
        <p:spPr>
          <a:xfrm>
            <a:off x="242116" y="1455824"/>
            <a:ext cx="557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Probe CP nature of tau Yukawa by measuring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mixing between </a:t>
            </a:r>
            <a:r>
              <a:rPr lang="en-US" sz="1800" dirty="0">
                <a:solidFill>
                  <a:srgbClr val="002060"/>
                </a:solidFill>
                <a:latin typeface="Candara"/>
                <a:ea typeface="+mn-ea"/>
              </a:rPr>
              <a:t>CP-even</a:t>
            </a: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 to </a:t>
            </a:r>
            <a:r>
              <a:rPr lang="en-US" sz="1800" dirty="0">
                <a:solidFill>
                  <a:srgbClr val="0C6E35"/>
                </a:solidFill>
                <a:latin typeface="Candara"/>
                <a:ea typeface="+mn-ea"/>
              </a:rPr>
              <a:t>CP-odd</a:t>
            </a: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 coupling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B7DBFA1-3F12-C846-B13C-0CCDAE584B6C}"/>
              </a:ext>
            </a:extLst>
          </p:cNvPr>
          <p:cNvSpPr/>
          <p:nvPr/>
        </p:nvSpPr>
        <p:spPr>
          <a:xfrm>
            <a:off x="2109850" y="2410692"/>
            <a:ext cx="450272" cy="415636"/>
          </a:xfrm>
          <a:prstGeom prst="ellipse">
            <a:avLst/>
          </a:prstGeom>
          <a:noFill/>
          <a:ln w="15875">
            <a:solidFill>
              <a:srgbClr val="00277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b="0">
              <a:solidFill>
                <a:srgbClr val="002060"/>
              </a:solidFill>
              <a:latin typeface="Candar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DEC4654-716C-F949-842C-C4CB68EDBEC3}"/>
              </a:ext>
            </a:extLst>
          </p:cNvPr>
          <p:cNvSpPr/>
          <p:nvPr/>
        </p:nvSpPr>
        <p:spPr>
          <a:xfrm>
            <a:off x="3043587" y="2405225"/>
            <a:ext cx="450272" cy="415636"/>
          </a:xfrm>
          <a:prstGeom prst="ellipse">
            <a:avLst/>
          </a:prstGeom>
          <a:noFill/>
          <a:ln w="15875">
            <a:solidFill>
              <a:srgbClr val="0C6E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b="0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C15810D-EC31-DB42-99B2-B02DD054A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15569" y="2379768"/>
            <a:ext cx="3003439" cy="479185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BA0B7C5-9065-2D4D-BD71-3353DCB8CD71}"/>
              </a:ext>
            </a:extLst>
          </p:cNvPr>
          <p:cNvSpPr/>
          <p:nvPr/>
        </p:nvSpPr>
        <p:spPr>
          <a:xfrm>
            <a:off x="5477151" y="3863352"/>
            <a:ext cx="312067" cy="311268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b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="" xmlns:a16="http://schemas.microsoft.com/office/drawing/2014/main" id="{FB684C8D-D577-3645-8FC1-31C327E380A4}"/>
              </a:ext>
            </a:extLst>
          </p:cNvPr>
          <p:cNvSpPr/>
          <p:nvPr/>
        </p:nvSpPr>
        <p:spPr>
          <a:xfrm>
            <a:off x="4451266" y="4138995"/>
            <a:ext cx="1064479" cy="221758"/>
          </a:xfrm>
          <a:custGeom>
            <a:avLst/>
            <a:gdLst>
              <a:gd name="connsiteX0" fmla="*/ 961901 w 961901"/>
              <a:gd name="connsiteY0" fmla="*/ 0 h 311268"/>
              <a:gd name="connsiteX1" fmla="*/ 546265 w 961901"/>
              <a:gd name="connsiteY1" fmla="*/ 296884 h 311268"/>
              <a:gd name="connsiteX2" fmla="*/ 0 w 961901"/>
              <a:gd name="connsiteY2" fmla="*/ 237507 h 3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901" h="311268">
                <a:moveTo>
                  <a:pt x="961901" y="0"/>
                </a:moveTo>
                <a:cubicBezTo>
                  <a:pt x="834241" y="128650"/>
                  <a:pt x="706582" y="257300"/>
                  <a:pt x="546265" y="296884"/>
                </a:cubicBezTo>
                <a:cubicBezTo>
                  <a:pt x="385948" y="336468"/>
                  <a:pt x="192974" y="286987"/>
                  <a:pt x="0" y="237507"/>
                </a:cubicBezTo>
              </a:path>
            </a:pathLst>
          </a:cu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b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43450AD-3514-9340-80AB-6563732647C8}"/>
              </a:ext>
            </a:extLst>
          </p:cNvPr>
          <p:cNvSpPr txBox="1"/>
          <p:nvPr/>
        </p:nvSpPr>
        <p:spPr>
          <a:xfrm>
            <a:off x="6725453" y="4917996"/>
            <a:ext cx="309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Sensitivity to mixing angle from angular distribution of hadronic </a:t>
            </a:r>
            <a:r>
              <a:rPr lang="en-US" sz="1800" b="0" dirty="0" err="1">
                <a:solidFill>
                  <a:prstClr val="black"/>
                </a:solidFill>
                <a:latin typeface="Candara"/>
                <a:ea typeface="+mn-ea"/>
              </a:rPr>
              <a:t>τ</a:t>
            </a:r>
            <a:r>
              <a:rPr lang="el-GR" sz="1800" b="0" dirty="0">
                <a:solidFill>
                  <a:prstClr val="black"/>
                </a:solidFill>
                <a:latin typeface="Candara"/>
                <a:ea typeface="+mn-ea"/>
              </a:rPr>
              <a:t> </a:t>
            </a: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decay </a:t>
            </a:r>
            <a:r>
              <a:rPr lang="el-GR" sz="1800" b="0" dirty="0">
                <a:solidFill>
                  <a:prstClr val="black"/>
                </a:solidFill>
                <a:latin typeface="Candara"/>
                <a:ea typeface="+mn-ea"/>
              </a:rPr>
              <a:t>p</a:t>
            </a:r>
            <a:r>
              <a:rPr lang="en-GB" sz="1800" b="0" dirty="0" err="1">
                <a:solidFill>
                  <a:prstClr val="black"/>
                </a:solidFill>
                <a:latin typeface="Candara"/>
                <a:ea typeface="+mn-ea"/>
              </a:rPr>
              <a:t>roducts</a:t>
            </a:r>
            <a:r>
              <a:rPr lang="en-GB" sz="1800" b="0" dirty="0">
                <a:solidFill>
                  <a:prstClr val="black"/>
                </a:solidFill>
                <a:latin typeface="Candara"/>
                <a:ea typeface="+mn-ea"/>
              </a:rPr>
              <a:t>.</a:t>
            </a:r>
            <a:endParaRPr lang="en-US" sz="1800" b="0" dirty="0">
              <a:solidFill>
                <a:prstClr val="black"/>
              </a:solidFill>
              <a:latin typeface="Candara"/>
              <a:ea typeface="+mn-e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7CBF42C-EC6A-E944-938F-D8383A12A987}"/>
              </a:ext>
            </a:extLst>
          </p:cNvPr>
          <p:cNvCxnSpPr>
            <a:cxnSpLocks/>
          </p:cNvCxnSpPr>
          <p:nvPr/>
        </p:nvCxnSpPr>
        <p:spPr>
          <a:xfrm>
            <a:off x="7616041" y="2572819"/>
            <a:ext cx="0" cy="538519"/>
          </a:xfrm>
          <a:prstGeom prst="line">
            <a:avLst/>
          </a:prstGeom>
          <a:ln>
            <a:headEnd w="med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1ED9730-DEB2-FC45-91FB-7FD3DA631DC2}"/>
              </a:ext>
            </a:extLst>
          </p:cNvPr>
          <p:cNvSpPr txBox="1"/>
          <p:nvPr/>
        </p:nvSpPr>
        <p:spPr>
          <a:xfrm>
            <a:off x="7357519" y="2250570"/>
            <a:ext cx="65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0" dirty="0">
                <a:solidFill>
                  <a:prstClr val="black"/>
                </a:solidFill>
                <a:latin typeface="Candara"/>
                <a:ea typeface="+mn-ea"/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322300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7" y="1225984"/>
            <a:ext cx="8855364" cy="49811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3637492" y="2280863"/>
            <a:ext cx="12330" cy="85070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6366962" y="2272986"/>
            <a:ext cx="12330" cy="85070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4248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Management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6" y="1578111"/>
            <a:ext cx="7090283" cy="408704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959315" y="3143892"/>
            <a:ext cx="1208387" cy="61645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68193" y="3419582"/>
            <a:ext cx="1208387" cy="61645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064855" y="3160673"/>
            <a:ext cx="1208387" cy="61645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4602" y="1738387"/>
            <a:ext cx="2268808" cy="438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Higgs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C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onvenor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Nick Wardle</a:t>
            </a: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L1 Trigger DPG</a:t>
            </a:r>
          </a:p>
          <a:p>
            <a:pPr lvl="1"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Aaron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Bundock</a:t>
            </a: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Computing - Data workflow</a:t>
            </a:r>
          </a:p>
          <a:p>
            <a:pPr lvl="1"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Katy Ellis</a:t>
            </a:r>
          </a:p>
          <a:p>
            <a:pPr algn="l">
              <a:spcBef>
                <a:spcPts val="0"/>
              </a:spcBef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ECAL trigger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coord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lvl="1"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David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Petyt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lvl="1" algn="l">
              <a:spcBef>
                <a:spcPts val="0"/>
              </a:spcBef>
              <a:buNone/>
            </a:pPr>
            <a:endParaRPr lang="en-US" sz="1800" b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Generators</a:t>
            </a:r>
          </a:p>
          <a:p>
            <a:pPr lvl="1" algn="l">
              <a:spcBef>
                <a:spcPts val="0"/>
              </a:spcBef>
              <a:buNone/>
            </a:pP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Gurpreet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Singh</a:t>
            </a:r>
          </a:p>
          <a:p>
            <a:pPr algn="l">
              <a:buNone/>
            </a:pPr>
            <a:endParaRPr lang="en-US" sz="18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004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CMS for HL-LHC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31</a:t>
            </a:fld>
            <a:endParaRPr lang="en-GB" altLang="en-US" dirty="0"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xmlns="" id="{995695AD-4983-7046-BA28-7BB68E0D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85" y="2149419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xmlns="" id="{BB5F23C6-85AA-7141-8CAB-3BAF4CEE6172}"/>
              </a:ext>
            </a:extLst>
          </p:cNvPr>
          <p:cNvSpPr txBox="1"/>
          <p:nvPr/>
        </p:nvSpPr>
        <p:spPr>
          <a:xfrm>
            <a:off x="322801" y="4574188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Tracker </a:t>
            </a: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Si-Strip and Pixels increased granularity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for tracking in L1-Trigger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to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3.8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xmlns="" id="{891AB038-4FEA-5149-8459-ECC8C664A62F}"/>
              </a:ext>
            </a:extLst>
          </p:cNvPr>
          <p:cNvSpPr txBox="1"/>
          <p:nvPr/>
        </p:nvSpPr>
        <p:spPr>
          <a:xfrm>
            <a:off x="320326" y="1397373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L1-Trigger/HLT/DAQ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https://cds.cern.ch/record/</a:t>
            </a: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4"/>
              </a:rPr>
              <a:t>2714892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6"/>
              </a:rPr>
              <a:t>https://cds.cern.ch/record/2283193</a:t>
            </a:r>
            <a:endParaRPr kumimoji="0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Tracks in L1-Trigger at 40 MHz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PFlow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selection 750 kHz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HLT output 7.5 kHz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 MHz data scouting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xmlns="" id="{B359FD38-43CE-CF47-AD9B-3224CA487F2E}"/>
              </a:ext>
            </a:extLst>
          </p:cNvPr>
          <p:cNvSpPr txBox="1"/>
          <p:nvPr/>
        </p:nvSpPr>
        <p:spPr>
          <a:xfrm>
            <a:off x="289607" y="330520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Calorimeter Endcap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https://cds.cern.ch/record/2293646</a:t>
            </a: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showers and precise timing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Si,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Scint+SiPM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Pb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/W-SS</a:t>
            </a:r>
          </a:p>
        </p:txBody>
      </p:sp>
      <p:sp>
        <p:nvSpPr>
          <p:cNvPr id="27" name="Straight Arrow Connector 23">
            <a:extLst>
              <a:ext uri="{FF2B5EF4-FFF2-40B4-BE49-F238E27FC236}">
                <a16:creationId xmlns:a16="http://schemas.microsoft.com/office/drawing/2014/main" xmlns="" id="{3C8368E6-BBAB-4B4B-8639-178F3DD240D5}"/>
              </a:ext>
            </a:extLst>
          </p:cNvPr>
          <p:cNvSpPr/>
          <p:nvPr/>
        </p:nvSpPr>
        <p:spPr>
          <a:xfrm flipV="1">
            <a:off x="2745608" y="3438282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Straight Arrow Connector 3">
            <a:extLst>
              <a:ext uri="{FF2B5EF4-FFF2-40B4-BE49-F238E27FC236}">
                <a16:creationId xmlns:a16="http://schemas.microsoft.com/office/drawing/2014/main" xmlns="" id="{8435602C-4647-154C-B170-2A3C325BB916}"/>
              </a:ext>
            </a:extLst>
          </p:cNvPr>
          <p:cNvSpPr/>
          <p:nvPr/>
        </p:nvSpPr>
        <p:spPr>
          <a:xfrm flipH="1">
            <a:off x="4385294" y="1695583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xmlns="" id="{72134049-BF0C-D14E-BE4D-E92EC8B673EA}"/>
              </a:ext>
            </a:extLst>
          </p:cNvPr>
          <p:cNvSpPr txBox="1"/>
          <p:nvPr/>
        </p:nvSpPr>
        <p:spPr>
          <a:xfrm>
            <a:off x="4892482" y="1274898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Barrel Calorimeters</a:t>
            </a:r>
            <a:r>
              <a:rPr kumimoji="0" sz="1733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https://cds.cern.ch/record/2283187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crystal granularity readout at 40 MHz with precise timing for e/γ at 30 GeV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ECAL and HCAL new Back-End boards </a:t>
            </a:r>
          </a:p>
        </p:txBody>
      </p:sp>
      <p:sp>
        <p:nvSpPr>
          <p:cNvPr id="30" name="Straight Arrow Connector 41">
            <a:extLst>
              <a:ext uri="{FF2B5EF4-FFF2-40B4-BE49-F238E27FC236}">
                <a16:creationId xmlns:a16="http://schemas.microsoft.com/office/drawing/2014/main" xmlns="" id="{F2435B96-C3EF-A349-94DE-7D1CFDD49F5D}"/>
              </a:ext>
            </a:extLst>
          </p:cNvPr>
          <p:cNvSpPr/>
          <p:nvPr/>
        </p:nvSpPr>
        <p:spPr>
          <a:xfrm flipV="1">
            <a:off x="2341977" y="3315799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Straight Arrow Connector 51">
            <a:extLst>
              <a:ext uri="{FF2B5EF4-FFF2-40B4-BE49-F238E27FC236}">
                <a16:creationId xmlns:a16="http://schemas.microsoft.com/office/drawing/2014/main" xmlns="" id="{8E768D58-00BB-DA48-BABA-B0C16DACD075}"/>
              </a:ext>
            </a:extLst>
          </p:cNvPr>
          <p:cNvSpPr/>
          <p:nvPr/>
        </p:nvSpPr>
        <p:spPr>
          <a:xfrm flipH="1">
            <a:off x="5157540" y="2538049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Straight Arrow Connector 54">
            <a:extLst>
              <a:ext uri="{FF2B5EF4-FFF2-40B4-BE49-F238E27FC236}">
                <a16:creationId xmlns:a16="http://schemas.microsoft.com/office/drawing/2014/main" xmlns="" id="{EEC5DB16-2BA1-AE45-8E2B-F3F9C043617B}"/>
              </a:ext>
            </a:extLst>
          </p:cNvPr>
          <p:cNvSpPr/>
          <p:nvPr/>
        </p:nvSpPr>
        <p:spPr>
          <a:xfrm flipH="1">
            <a:off x="5255559" y="2538049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xmlns="" id="{BDA545B7-B35D-A244-9885-314D4A9BAD9C}"/>
              </a:ext>
            </a:extLst>
          </p:cNvPr>
          <p:cNvSpPr txBox="1"/>
          <p:nvPr/>
        </p:nvSpPr>
        <p:spPr>
          <a:xfrm>
            <a:off x="6938810" y="3669747"/>
            <a:ext cx="2736697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Beam Radiation Instr. and Luminosity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9"/>
              </a:rPr>
              <a:t>http://cds.cern.ch/record/002706512</a:t>
            </a:r>
            <a:endParaRPr kumimoji="0" lang="en-US" sz="1333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Bunch-by-bunch luminosity measurement: 1% offline, 2% online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xmlns="" id="{E247BCD8-D8CF-4946-98E8-17668D22D3AB}"/>
              </a:ext>
            </a:extLst>
          </p:cNvPr>
          <p:cNvSpPr txBox="1"/>
          <p:nvPr/>
        </p:nvSpPr>
        <p:spPr>
          <a:xfrm>
            <a:off x="4673164" y="4761092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MIP Timing Detec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tor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hlinkClick r:id="rId10"/>
              </a:rPr>
              <a:t>https://cds.cern.ch/record/2667167</a:t>
            </a:r>
            <a:endParaRPr kumimoji="0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47999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Precision timing with:</a:t>
            </a: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Barrel layer: Crystals +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SiPMs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14373" marR="0" lvl="1" indent="-156793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Endcap layer: Low Gain Avalanche Diodes</a:t>
            </a:r>
          </a:p>
        </p:txBody>
      </p:sp>
      <p:sp>
        <p:nvSpPr>
          <p:cNvPr id="35" name="Straight Arrow Connector 23">
            <a:extLst>
              <a:ext uri="{FF2B5EF4-FFF2-40B4-BE49-F238E27FC236}">
                <a16:creationId xmlns:a16="http://schemas.microsoft.com/office/drawing/2014/main" xmlns="" id="{7C923513-C908-9D48-9E7D-411D121CEEAF}"/>
              </a:ext>
            </a:extLst>
          </p:cNvPr>
          <p:cNvSpPr/>
          <p:nvPr/>
        </p:nvSpPr>
        <p:spPr>
          <a:xfrm flipH="1" flipV="1">
            <a:off x="4424075" y="3262294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Straight Arrow Connector 23">
            <a:extLst>
              <a:ext uri="{FF2B5EF4-FFF2-40B4-BE49-F238E27FC236}">
                <a16:creationId xmlns:a16="http://schemas.microsoft.com/office/drawing/2014/main" xmlns="" id="{3F63E9E9-9367-5F4D-B905-84478F194972}"/>
              </a:ext>
            </a:extLst>
          </p:cNvPr>
          <p:cNvSpPr/>
          <p:nvPr/>
        </p:nvSpPr>
        <p:spPr>
          <a:xfrm flipH="1" flipV="1">
            <a:off x="4599709" y="3412976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xmlns="" id="{C936572C-3CEE-0449-9CB9-68F6E3158D76}"/>
              </a:ext>
            </a:extLst>
          </p:cNvPr>
          <p:cNvSpPr txBox="1"/>
          <p:nvPr/>
        </p:nvSpPr>
        <p:spPr>
          <a:xfrm>
            <a:off x="6299885" y="2315250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Muon systems</a:t>
            </a:r>
          </a:p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hlinkClick r:id="rId11"/>
              </a:rPr>
              <a:t>https://cds.cern.ch/record/2283189</a:t>
            </a:r>
            <a:endParaRPr kumimoji="0" lang="en-GB" sz="1333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DT &amp; CSC new FE/BE readout 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RPC back-end electronics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GEM/RPC 1.6 &lt;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2.4</a:t>
            </a:r>
          </a:p>
          <a:p>
            <a:pPr marL="204792" marR="0" lvl="0" indent="-156795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 coverage  to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η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≃ 3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88636" y="1212273"/>
            <a:ext cx="3128819" cy="1985818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232400" y="912090"/>
            <a:ext cx="3426691" cy="1791855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10127" y="4227946"/>
            <a:ext cx="4073237" cy="1625600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41037" y="3050309"/>
            <a:ext cx="3034146" cy="1440873"/>
          </a:xfrm>
          <a:prstGeom prst="ellips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" pitchFamily="18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5380" y="4191976"/>
            <a:ext cx="2663383" cy="2666024"/>
          </a:xfrm>
          <a:prstGeom prst="rect">
            <a:avLst/>
          </a:prstGeom>
          <a:solidFill>
            <a:srgbClr val="F9FFD1"/>
          </a:solidFill>
          <a:ln w="50800">
            <a:solidFill>
              <a:schemeClr val="tx1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Mark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Pessaresi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(Data Processing) </a:t>
            </a: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Ian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Tomalin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(Online Tracking)</a:t>
            </a: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Sarah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Storey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(DAQ)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7568" y="3148344"/>
            <a:ext cx="2342791" cy="1835027"/>
          </a:xfrm>
          <a:prstGeom prst="rect">
            <a:avLst/>
          </a:prstGeom>
          <a:solidFill>
            <a:srgbClr val="F9FFD1"/>
          </a:solidFill>
          <a:ln w="50800">
            <a:solidFill>
              <a:schemeClr val="tx1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Paul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Dauncey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(TDAQ)</a:t>
            </a:r>
          </a:p>
          <a:p>
            <a:pPr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Chris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Seez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(DPG)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9687" y="1372970"/>
            <a:ext cx="3016534" cy="1973526"/>
          </a:xfrm>
          <a:prstGeom prst="rect">
            <a:avLst/>
          </a:prstGeom>
          <a:solidFill>
            <a:srgbClr val="F9FFD1"/>
          </a:solidFill>
          <a:ln w="50800">
            <a:solidFill>
              <a:schemeClr val="tx1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Sudan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Paramesvaran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(Tech </a:t>
            </a: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Coord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) </a:t>
            </a:r>
          </a:p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Tom Williams</a:t>
            </a:r>
          </a:p>
          <a:p>
            <a:pPr algn="l"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 (online software)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97287" y="1143172"/>
            <a:ext cx="3369683" cy="1281029"/>
          </a:xfrm>
          <a:prstGeom prst="rect">
            <a:avLst/>
          </a:prstGeom>
          <a:solidFill>
            <a:srgbClr val="F9FFD1"/>
          </a:solidFill>
          <a:ln w="50800">
            <a:solidFill>
              <a:schemeClr val="tx1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Thomas Reis</a:t>
            </a:r>
          </a:p>
          <a:p>
            <a:pPr algn="l">
              <a:spcBef>
                <a:spcPts val="0"/>
              </a:spcBef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reconstruction software)</a:t>
            </a:r>
          </a:p>
        </p:txBody>
      </p:sp>
    </p:spTree>
    <p:extLst>
      <p:ext uri="{BB962C8B-B14F-4D97-AF65-F5344CB8AC3E}">
        <p14:creationId xmlns:p14="http://schemas.microsoft.com/office/powerpoint/2010/main" val="101499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70" y="143717"/>
            <a:ext cx="8915400" cy="652462"/>
          </a:xfrm>
        </p:spPr>
        <p:txBody>
          <a:bodyPr/>
          <a:lstStyle/>
          <a:p>
            <a:r>
              <a:rPr lang="en-US" dirty="0" smtClean="0"/>
              <a:t>Swift-HEP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5673" y="1218200"/>
            <a:ext cx="5162075" cy="3674700"/>
            <a:chOff x="244764" y="2534382"/>
            <a:chExt cx="5162075" cy="3674700"/>
          </a:xfrm>
        </p:grpSpPr>
        <p:pic>
          <p:nvPicPr>
            <p:cNvPr id="8" name="Google Shape;9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4764" y="2534382"/>
              <a:ext cx="5162075" cy="367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1824182" y="3810001"/>
              <a:ext cx="865909" cy="473364"/>
            </a:xfrm>
            <a:prstGeom prst="rect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761673" y="4424219"/>
              <a:ext cx="865909" cy="473364"/>
            </a:xfrm>
            <a:prstGeom prst="rect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838035" y="5047673"/>
              <a:ext cx="865909" cy="473364"/>
            </a:xfrm>
            <a:prstGeom prst="rect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84273" y="1593288"/>
            <a:ext cx="41217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680"/>
              </a:spcBef>
              <a:buNone/>
            </a:pPr>
            <a:r>
              <a:rPr lang="en-US" sz="2400" b="0" dirty="0" smtClean="0">
                <a:solidFill>
                  <a:srgbClr val="064FFF"/>
                </a:solidFill>
                <a:latin typeface="+mn-lt"/>
              </a:rPr>
              <a:t>CMS participation </a:t>
            </a:r>
            <a:endParaRPr lang="en-US" sz="2400" b="0" dirty="0">
              <a:solidFill>
                <a:srgbClr val="064FFF"/>
              </a:solidFill>
              <a:latin typeface="+mn-lt"/>
            </a:endParaRPr>
          </a:p>
          <a:p>
            <a:pPr lvl="1" algn="l">
              <a:spcBef>
                <a:spcPts val="1680"/>
              </a:spcBef>
              <a:buNone/>
            </a:pPr>
            <a:r>
              <a:rPr lang="en-US" sz="2000" b="0" dirty="0" smtClean="0">
                <a:solidFill>
                  <a:srgbClr val="064FFF"/>
                </a:solidFill>
                <a:latin typeface="+mn-lt"/>
              </a:rPr>
              <a:t>WP1: (IC, Brunel) </a:t>
            </a:r>
            <a:r>
              <a:rPr lang="en-US" sz="2000" b="0" dirty="0" err="1" smtClean="0">
                <a:solidFill>
                  <a:srgbClr val="064FFF"/>
                </a:solidFill>
                <a:latin typeface="+mn-lt"/>
              </a:rPr>
              <a:t>GridPP</a:t>
            </a:r>
            <a:endParaRPr lang="en-US" sz="2000" b="0" dirty="0">
              <a:solidFill>
                <a:srgbClr val="064FFF"/>
              </a:solidFill>
              <a:latin typeface="+mn-lt"/>
            </a:endParaRPr>
          </a:p>
          <a:p>
            <a:pPr lvl="1" algn="l">
              <a:spcBef>
                <a:spcPts val="1680"/>
              </a:spcBef>
              <a:buNone/>
            </a:pPr>
            <a:r>
              <a:rPr lang="en-US" sz="2000" b="0" dirty="0" smtClean="0">
                <a:solidFill>
                  <a:srgbClr val="064FFF"/>
                </a:solidFill>
                <a:latin typeface="+mn-lt"/>
              </a:rPr>
              <a:t>WP4: (RAL) FPGA acceleration. </a:t>
            </a:r>
            <a:endParaRPr lang="en-US" sz="2000" b="0" dirty="0">
              <a:solidFill>
                <a:srgbClr val="064FFF"/>
              </a:solidFill>
              <a:latin typeface="+mn-lt"/>
            </a:endParaRPr>
          </a:p>
          <a:p>
            <a:pPr lvl="1" algn="l">
              <a:spcBef>
                <a:spcPts val="1680"/>
              </a:spcBef>
              <a:buNone/>
            </a:pPr>
            <a:r>
              <a:rPr lang="en-US" sz="2000" b="0" dirty="0" smtClean="0">
                <a:solidFill>
                  <a:srgbClr val="064FFF"/>
                </a:solidFill>
                <a:latin typeface="+mn-lt"/>
              </a:rPr>
              <a:t>WP5: (Bristol) Data accessibility and analysis speed.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455" y="5160819"/>
            <a:ext cx="95255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A lot of interest in UK. Good prospects for area and grant funding to grow. Currently 3 years</a:t>
            </a:r>
          </a:p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Excalibur UKRI funded similar programme. Current pilot project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09" y="1525125"/>
            <a:ext cx="4122882" cy="32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1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Swift-HEP: International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33</a:t>
            </a:fld>
            <a:endParaRPr lang="en-GB" altLang="en-US" dirty="0"/>
          </a:p>
        </p:txBody>
      </p:sp>
      <p:pic>
        <p:nvPicPr>
          <p:cNvPr id="7" name="Google Shape;8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674" y="1201449"/>
            <a:ext cx="7780364" cy="454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28" y="1257740"/>
            <a:ext cx="3093403" cy="2588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7732" y="3273664"/>
            <a:ext cx="62083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0" dirty="0" err="1" smtClean="0">
                <a:solidFill>
                  <a:schemeClr val="tx1"/>
                </a:solidFill>
                <a:latin typeface="+mn-lt"/>
              </a:rPr>
              <a:t>APx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47" y="1083872"/>
            <a:ext cx="2756225" cy="29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LS2 activities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1" y="1503726"/>
            <a:ext cx="9413922" cy="43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LS2 activities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1" y="1503726"/>
            <a:ext cx="9413922" cy="4350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156" y="2564430"/>
            <a:ext cx="6056315" cy="1804249"/>
          </a:xfrm>
          <a:prstGeom prst="rect">
            <a:avLst/>
          </a:prstGeom>
          <a:solidFill>
            <a:srgbClr val="F9FFD1"/>
          </a:solidFill>
          <a:ln w="38100">
            <a:solidFill>
              <a:schemeClr val="tx1"/>
            </a:solidFill>
          </a:ln>
        </p:spPr>
        <p:txBody>
          <a:bodyPr wrap="none" lIns="360000" tIns="360000" rIns="360000" bIns="360000" rtlCol="0">
            <a:spAutoFit/>
          </a:bodyPr>
          <a:lstStyle/>
          <a:p>
            <a:pPr algn="l">
              <a:buNone/>
            </a:pPr>
            <a:r>
              <a:rPr lang="en-US" sz="2800" b="0" dirty="0" smtClean="0">
                <a:solidFill>
                  <a:srgbClr val="FF0000"/>
                </a:solidFill>
                <a:latin typeface="+mn-lt"/>
              </a:rPr>
              <a:t>Detector will close end Sept 2021</a:t>
            </a:r>
          </a:p>
          <a:p>
            <a:pPr algn="l">
              <a:buNone/>
            </a:pPr>
            <a:r>
              <a:rPr lang="en-US" sz="2800" b="0" dirty="0" smtClean="0">
                <a:solidFill>
                  <a:srgbClr val="FF0000"/>
                </a:solidFill>
                <a:latin typeface="+mn-lt"/>
              </a:rPr>
              <a:t>Ready for RUN3 start Feb 2022</a:t>
            </a:r>
          </a:p>
        </p:txBody>
      </p:sp>
    </p:spTree>
    <p:extLst>
      <p:ext uri="{BB962C8B-B14F-4D97-AF65-F5344CB8AC3E}">
        <p14:creationId xmlns:p14="http://schemas.microsoft.com/office/powerpoint/2010/main" val="118627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Magnet Repairs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1152" y="2434810"/>
            <a:ext cx="5382633" cy="3388970"/>
            <a:chOff x="472549" y="2228055"/>
            <a:chExt cx="5382633" cy="33889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549" y="2228055"/>
              <a:ext cx="5360482" cy="338897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5500770" y="2606594"/>
              <a:ext cx="354412" cy="12774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l"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" pitchFamily="18" charset="0"/>
                <a:cs typeface="Arial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7139" y="1336525"/>
            <a:ext cx="61156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b="0" dirty="0" smtClean="0">
                <a:solidFill>
                  <a:srgbClr val="064FFF"/>
                </a:solidFill>
                <a:latin typeface="+mn-lt"/>
              </a:rPr>
              <a:t>Needed to warm up magnet to replace broken pump</a:t>
            </a:r>
          </a:p>
          <a:p>
            <a:pPr algn="l">
              <a:buNone/>
            </a:pPr>
            <a:r>
              <a:rPr lang="en-US" sz="2000" b="0" dirty="0" smtClean="0">
                <a:solidFill>
                  <a:srgbClr val="064FFF"/>
                </a:solidFill>
                <a:latin typeface="+mn-lt"/>
              </a:rPr>
              <a:t>Procedure performed during lockdown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1849" y="3053879"/>
            <a:ext cx="2889848" cy="15946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Started 20</a:t>
            </a:r>
            <a:r>
              <a:rPr lang="en-US" sz="2000" b="0" baseline="30000" dirty="0" smtClean="0">
                <a:solidFill>
                  <a:srgbClr val="FF0000"/>
                </a:solidFill>
                <a:latin typeface="+mn-lt"/>
              </a:rPr>
              <a:t>th</a:t>
            </a: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 April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Finished 24</a:t>
            </a:r>
            <a:r>
              <a:rPr lang="en-US" sz="2000" b="0" baseline="30000" dirty="0" smtClean="0">
                <a:solidFill>
                  <a:srgbClr val="FF0000"/>
                </a:solidFill>
                <a:latin typeface="+mn-lt"/>
              </a:rPr>
              <a:t>th</a:t>
            </a: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 May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smtClean="0">
                <a:solidFill>
                  <a:srgbClr val="FF0000"/>
                </a:solidFill>
                <a:latin typeface="+mn-lt"/>
              </a:rPr>
              <a:t>Temperature </a:t>
            </a:r>
            <a:r>
              <a:rPr lang="en-US" sz="2000" b="0" smtClean="0">
                <a:solidFill>
                  <a:srgbClr val="FF0000"/>
                </a:solidFill>
                <a:latin typeface="+mn-lt"/>
              </a:rPr>
              <a:t>stable</a:t>
            </a:r>
            <a:endParaRPr lang="en-US" sz="2000" b="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011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papers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74" y="1113118"/>
            <a:ext cx="8594857" cy="49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smtClean="0"/>
              <a:t>UK Physics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11" name="Picture 10" descr="HERWIG_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72" y="1180672"/>
            <a:ext cx="2476074" cy="3044228"/>
          </a:xfrm>
          <a:prstGeom prst="rect">
            <a:avLst/>
          </a:prstGeom>
        </p:spPr>
      </p:pic>
      <p:pic>
        <p:nvPicPr>
          <p:cNvPr id="12" name="Picture 11" descr="LLP_perform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45" y="3402057"/>
            <a:ext cx="3303095" cy="27452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25368" y="4299176"/>
            <a:ext cx="241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err="1" smtClean="0">
                <a:solidFill>
                  <a:srgbClr val="AC00AB"/>
                </a:solidFill>
                <a:latin typeface="+mn-lt"/>
              </a:rPr>
              <a:t>Herwig</a:t>
            </a:r>
            <a:r>
              <a:rPr lang="en-US" sz="1800" b="0" dirty="0" smtClean="0">
                <a:solidFill>
                  <a:srgbClr val="AC00AB"/>
                </a:solidFill>
                <a:latin typeface="+mn-lt"/>
              </a:rPr>
              <a:t> tune using CMS underlying events from 0.9,7,13 </a:t>
            </a:r>
            <a:r>
              <a:rPr lang="en-US" sz="1800" b="0" dirty="0" err="1" smtClean="0">
                <a:solidFill>
                  <a:srgbClr val="AC00AB"/>
                </a:solidFill>
                <a:latin typeface="+mn-lt"/>
              </a:rPr>
              <a:t>TeV</a:t>
            </a:r>
            <a:r>
              <a:rPr lang="en-US" sz="1800" b="0" dirty="0" smtClean="0">
                <a:solidFill>
                  <a:srgbClr val="AC00AB"/>
                </a:solidFill>
                <a:latin typeface="+mn-lt"/>
              </a:rPr>
              <a:t> data.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3277" y="1770933"/>
            <a:ext cx="25048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err="1" smtClean="0">
                <a:solidFill>
                  <a:srgbClr val="064FFF"/>
                </a:solidFill>
                <a:latin typeface="+mn-lt"/>
              </a:rPr>
              <a:t>ttbar</a:t>
            </a: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 Spin </a:t>
            </a:r>
            <a:r>
              <a:rPr lang="en-US" sz="1800" b="0" dirty="0">
                <a:solidFill>
                  <a:srgbClr val="064FFF"/>
                </a:solidFill>
                <a:latin typeface="+mn-lt"/>
              </a:rPr>
              <a:t>C</a:t>
            </a: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orrelations</a:t>
            </a:r>
          </a:p>
          <a:p>
            <a:pPr algn="l">
              <a:buNone/>
            </a:pP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SMEFT Wilson </a:t>
            </a:r>
            <a:r>
              <a:rPr lang="en-US" sz="1800" b="0" dirty="0" err="1" smtClean="0">
                <a:solidFill>
                  <a:srgbClr val="064FFF"/>
                </a:solidFill>
                <a:latin typeface="+mn-lt"/>
              </a:rPr>
              <a:t>coeff</a:t>
            </a:r>
            <a:r>
              <a:rPr lang="en-US" sz="1800" b="0" dirty="0" smtClean="0">
                <a:solidFill>
                  <a:srgbClr val="064FFF"/>
                </a:solidFill>
                <a:latin typeface="+mn-lt"/>
              </a:rPr>
              <a:t>. constraints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0089" y="989902"/>
            <a:ext cx="3170357" cy="3092077"/>
            <a:chOff x="150089" y="989902"/>
            <a:chExt cx="3170357" cy="3092077"/>
          </a:xfrm>
        </p:grpSpPr>
        <p:pic>
          <p:nvPicPr>
            <p:cNvPr id="15" name="Picture 14" descr="Jacob_CMS-TOP-18-006_Figure_018-a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9229" y="950762"/>
              <a:ext cx="3092077" cy="317035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95491" y="1256208"/>
              <a:ext cx="25867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b="0" dirty="0" err="1"/>
                <a:t>Phys</a:t>
              </a:r>
              <a:r>
                <a:rPr lang="it-IT" sz="1400" b="0" dirty="0"/>
                <a:t>. Rev. D 100, 072002 (2019)</a:t>
              </a:r>
              <a:endParaRPr lang="en-US" sz="1400" b="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386432" y="4438986"/>
            <a:ext cx="189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LLP tagger using DNN (CNN) </a:t>
            </a:r>
          </a:p>
        </p:txBody>
      </p:sp>
    </p:spTree>
    <p:extLst>
      <p:ext uri="{BB962C8B-B14F-4D97-AF65-F5344CB8AC3E}">
        <p14:creationId xmlns:p14="http://schemas.microsoft.com/office/powerpoint/2010/main" val="419726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UK Physics </a:t>
            </a:r>
            <a:r>
              <a:rPr lang="en-US" dirty="0" smtClean="0"/>
              <a:t>Results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Lots of Higgs SM and BSM analyses!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November 2020</a:t>
            </a: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C. Shepherd-Themistocleous, RAL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4D2D7-83F5-4541-9D32-B2FDCDFFC81E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24" y="2034283"/>
            <a:ext cx="2973369" cy="2868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1100" y="2650733"/>
            <a:ext cx="980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0" dirty="0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is-IS" b="0" dirty="0" smtClean="0">
                <a:solidFill>
                  <a:srgbClr val="FF0000"/>
                </a:solidFill>
                <a:latin typeface="+mn-lt"/>
              </a:rPr>
              <a:t>→ </a:t>
            </a:r>
            <a:r>
              <a:rPr lang="is-IS" b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endParaRPr lang="en-US" b="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4103" y="1763045"/>
            <a:ext cx="50554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7200BC"/>
                </a:solidFill>
                <a:latin typeface="+mn-lt"/>
              </a:rPr>
              <a:t>Probing CP structure of Higgs to tau coupling</a:t>
            </a:r>
          </a:p>
          <a:p>
            <a:pPr algn="l">
              <a:buNone/>
            </a:pPr>
            <a:r>
              <a:rPr lang="en-US" sz="1800" b="0" dirty="0">
                <a:solidFill>
                  <a:srgbClr val="7200BC"/>
                </a:solidFill>
                <a:latin typeface="+mn-lt"/>
              </a:rPr>
              <a:t>A</a:t>
            </a:r>
            <a:r>
              <a:rPr lang="en-US" sz="1800" b="0" dirty="0" smtClean="0">
                <a:solidFill>
                  <a:srgbClr val="7200BC"/>
                </a:solidFill>
                <a:latin typeface="+mn-lt"/>
              </a:rPr>
              <a:t>ngle between tau decay planes sensitive to CP structure  </a:t>
            </a:r>
          </a:p>
        </p:txBody>
      </p:sp>
      <p:pic>
        <p:nvPicPr>
          <p:cNvPr id="10" name="Picture 9" descr="Radar chart&#10;&#10;Description automatically generated">
            <a:extLst>
              <a:ext uri="{FF2B5EF4-FFF2-40B4-BE49-F238E27FC236}">
                <a16:creationId xmlns="" xmlns:a16="http://schemas.microsoft.com/office/drawing/2014/main" id="{7AE90974-DBAF-664C-9500-840AA099E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872" y="3486793"/>
            <a:ext cx="1604848" cy="2369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C15810D-EC31-DB42-99B2-B02DD054A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78535" y="2280505"/>
            <a:ext cx="3003439" cy="44232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BA0B7C5-9065-2D4D-BD71-3353DCB8CD71}"/>
              </a:ext>
            </a:extLst>
          </p:cNvPr>
          <p:cNvSpPr/>
          <p:nvPr/>
        </p:nvSpPr>
        <p:spPr>
          <a:xfrm>
            <a:off x="8212437" y="3579787"/>
            <a:ext cx="288062" cy="311268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7533924" y="3748013"/>
            <a:ext cx="641185" cy="212058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93220" y="4845293"/>
            <a:ext cx="276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H to </a:t>
            </a:r>
            <a:r>
              <a:rPr lang="en-US" sz="1800" b="0" dirty="0" err="1" smtClean="0">
                <a:solidFill>
                  <a:srgbClr val="FF0000"/>
                </a:solidFill>
                <a:latin typeface="+mn-lt"/>
              </a:rPr>
              <a:t>gg</a:t>
            </a: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 large statistics Allow exclusive modes e.g. rare modes </a:t>
            </a:r>
            <a:r>
              <a:rPr lang="en-US" sz="1800" b="0" dirty="0" err="1" smtClean="0">
                <a:solidFill>
                  <a:srgbClr val="FF0000"/>
                </a:solidFill>
                <a:latin typeface="+mn-lt"/>
              </a:rPr>
              <a:t>tH</a:t>
            </a: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 and </a:t>
            </a:r>
            <a:r>
              <a:rPr lang="en-US" sz="1800" b="0" dirty="0" err="1" smtClean="0">
                <a:solidFill>
                  <a:srgbClr val="FF0000"/>
                </a:solidFill>
                <a:latin typeface="+mn-lt"/>
              </a:rPr>
              <a:t>ttH</a:t>
            </a:r>
            <a:r>
              <a:rPr lang="en-US" sz="1800" b="0" dirty="0" smtClean="0">
                <a:solidFill>
                  <a:srgbClr val="FF0000"/>
                </a:solidFill>
                <a:latin typeface="+mn-lt"/>
              </a:rPr>
              <a:t> (use DNN)</a:t>
            </a:r>
          </a:p>
        </p:txBody>
      </p:sp>
    </p:spTree>
    <p:extLst>
      <p:ext uri="{BB962C8B-B14F-4D97-AF65-F5344CB8AC3E}">
        <p14:creationId xmlns:p14="http://schemas.microsoft.com/office/powerpoint/2010/main" val="173539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Char char="l"/>
          <a:tabLst/>
          <a:defRPr kumimoji="0" lang="en-GB" sz="2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buNone/>
          <a:defRPr sz="18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66784</TotalTime>
  <Words>2247</Words>
  <Application>Microsoft Macintosh PowerPoint</Application>
  <PresentationFormat>A4 Paper (210x297 mm)</PresentationFormat>
  <Paragraphs>402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Edge</vt:lpstr>
      <vt:lpstr>Office Theme</vt:lpstr>
      <vt:lpstr>PPAP Meeting - CMS </vt:lpstr>
      <vt:lpstr>Outline</vt:lpstr>
      <vt:lpstr>LHC Schedule</vt:lpstr>
      <vt:lpstr>CMS LS2 activities</vt:lpstr>
      <vt:lpstr>CMS LS2 activities</vt:lpstr>
      <vt:lpstr>CMS Magnet Repairs </vt:lpstr>
      <vt:lpstr>CMS papers </vt:lpstr>
      <vt:lpstr>Recent UK Physics results</vt:lpstr>
      <vt:lpstr>Recent UK Physics Results II</vt:lpstr>
      <vt:lpstr>Upgrade of CMS for HL-LHC</vt:lpstr>
      <vt:lpstr>Upgrade of CMS for HL-LHC</vt:lpstr>
      <vt:lpstr>Common electronics </vt:lpstr>
      <vt:lpstr>Common electronics</vt:lpstr>
      <vt:lpstr>Tracker</vt:lpstr>
      <vt:lpstr>Outer module ASIC (CBC)</vt:lpstr>
      <vt:lpstr>Tracker – Off detector processing </vt:lpstr>
      <vt:lpstr>ECAL Barrel </vt:lpstr>
      <vt:lpstr>HGC</vt:lpstr>
      <vt:lpstr>L1 Trigger </vt:lpstr>
      <vt:lpstr>L1 Trigger – Algorithms </vt:lpstr>
      <vt:lpstr>CMS and Coronavirus</vt:lpstr>
      <vt:lpstr>Computing Challenge</vt:lpstr>
      <vt:lpstr>GPUs in CMS HLT </vt:lpstr>
      <vt:lpstr>Future </vt:lpstr>
      <vt:lpstr>Summary</vt:lpstr>
      <vt:lpstr>Backup slides</vt:lpstr>
      <vt:lpstr>PowerPoint Presentation</vt:lpstr>
      <vt:lpstr>CMS UK Upgrade Activities</vt:lpstr>
      <vt:lpstr>CP properties of fermion couplings with Hττ</vt:lpstr>
      <vt:lpstr>CMS Management </vt:lpstr>
      <vt:lpstr>Upgrade of CMS for HL-LHC</vt:lpstr>
      <vt:lpstr>Swift-HEP </vt:lpstr>
      <vt:lpstr>Swift-HEP: International picture</vt:lpstr>
      <vt:lpstr>PowerPoint Presentation</vt:lpstr>
    </vt:vector>
  </TitlesOfParts>
  <Company>PPEP Group, 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Claire Shepherd-Themistocleous</cp:lastModifiedBy>
  <cp:revision>1299</cp:revision>
  <cp:lastPrinted>2013-04-26T14:46:55Z</cp:lastPrinted>
  <dcterms:created xsi:type="dcterms:W3CDTF">2000-09-22T22:23:34Z</dcterms:created>
  <dcterms:modified xsi:type="dcterms:W3CDTF">2020-11-20T09:53:04Z</dcterms:modified>
</cp:coreProperties>
</file>