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32"/>
  </p:notesMasterIdLst>
  <p:sldIdLst>
    <p:sldId id="256" r:id="rId2"/>
    <p:sldId id="257" r:id="rId3"/>
    <p:sldId id="273" r:id="rId4"/>
    <p:sldId id="320" r:id="rId5"/>
    <p:sldId id="321" r:id="rId6"/>
    <p:sldId id="280" r:id="rId7"/>
    <p:sldId id="333" r:id="rId8"/>
    <p:sldId id="287" r:id="rId9"/>
    <p:sldId id="322" r:id="rId10"/>
    <p:sldId id="292" r:id="rId11"/>
    <p:sldId id="275" r:id="rId12"/>
    <p:sldId id="334" r:id="rId13"/>
    <p:sldId id="276" r:id="rId14"/>
    <p:sldId id="295" r:id="rId15"/>
    <p:sldId id="301" r:id="rId16"/>
    <p:sldId id="315" r:id="rId17"/>
    <p:sldId id="324" r:id="rId18"/>
    <p:sldId id="325" r:id="rId19"/>
    <p:sldId id="310" r:id="rId20"/>
    <p:sldId id="326" r:id="rId21"/>
    <p:sldId id="327" r:id="rId22"/>
    <p:sldId id="328" r:id="rId23"/>
    <p:sldId id="329" r:id="rId24"/>
    <p:sldId id="330" r:id="rId25"/>
    <p:sldId id="296" r:id="rId26"/>
    <p:sldId id="331" r:id="rId27"/>
    <p:sldId id="277" r:id="rId28"/>
    <p:sldId id="264" r:id="rId29"/>
    <p:sldId id="307" r:id="rId30"/>
    <p:sldId id="30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6D09DA"/>
    <a:srgbClr val="0335FF"/>
    <a:srgbClr val="FF9300"/>
    <a:srgbClr val="BE4B48"/>
    <a:srgbClr val="FF0000"/>
    <a:srgbClr val="000080"/>
    <a:srgbClr val="66FF66"/>
    <a:srgbClr val="464C89"/>
    <a:srgbClr val="4C4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85" autoAdjust="0"/>
    <p:restoredTop sz="95064" autoAdjust="0"/>
  </p:normalViewPr>
  <p:slideViewPr>
    <p:cSldViewPr snapToGrid="0" snapToObjects="1">
      <p:cViewPr varScale="1">
        <p:scale>
          <a:sx n="70" d="100"/>
          <a:sy n="70" d="100"/>
        </p:scale>
        <p:origin x="378" y="-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80" d="100"/>
          <a:sy n="180" d="100"/>
        </p:scale>
        <p:origin x="-26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S&amp;T:32T:COILS:32%20T%20in%20Cell%204:Data%20files:Field%20Hysteresi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S&amp;T:32T:COILS:32%20T%20in%20Cell%204:Data%20files:Field%20Hysteresi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MS&amp;T:32T:COILS:32 T in Cell 4:Data files:[Field Hysteresis.xlsx]32 T cell4 HTS Only Test  4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286616100772"/>
          <c:y val="0.163636363636364"/>
          <c:w val="0.80153008413728"/>
          <c:h val="0.68829855184185895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56949624"/>
        <c:axId val="156154992"/>
      </c:scatterChart>
      <c:valAx>
        <c:axId val="156949624"/>
        <c:scaling>
          <c:orientation val="minMax"/>
          <c:max val="500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[sec]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6154992"/>
        <c:crosses val="autoZero"/>
        <c:crossBetween val="midCat"/>
        <c:majorUnit val="1000"/>
      </c:valAx>
      <c:valAx>
        <c:axId val="156154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HTS current [A]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156949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 b="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MS&amp;T:32T:COILS:32 T in Cell 4:Data files:[Field Hysteresis.xlsx]32 T cell4 HTS Only Test  4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286616100772"/>
          <c:y val="0.163636363636364"/>
          <c:w val="0.80153008413728"/>
          <c:h val="0.68829855184185895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57381864"/>
        <c:axId val="157384296"/>
      </c:scatterChart>
      <c:valAx>
        <c:axId val="157381864"/>
        <c:scaling>
          <c:orientation val="minMax"/>
          <c:max val="500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[sec]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7384296"/>
        <c:crosses val="autoZero"/>
        <c:crossBetween val="midCat"/>
        <c:majorUnit val="1000"/>
      </c:valAx>
      <c:valAx>
        <c:axId val="157384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HTS current [A]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1573818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 b="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01227-A144-F340-88DA-E6F0F2C81CA8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152FF-9C11-FA42-96F1-A4ADE2283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10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10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B152FF-9C11-FA42-96F1-A4ADE2283A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1102-F1DA-B646-BEC1-D12C650F9631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27D24F-1742-CA44-AE4B-42ED3E7AB4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36464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9233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919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4.jpg"/><Relationship Id="rId21" Type="http://schemas.openxmlformats.org/officeDocument/2006/relationships/image" Target="../media/image1.emf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4439"/>
            <a:ext cx="12192000" cy="136740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  <a:cs typeface="Comic Sans MS"/>
              </a:rPr>
              <a:t>Design aspects and operational characteristics of the NHMFL 32 T superconducting magnet</a:t>
            </a:r>
            <a:endParaRPr lang="en-US" sz="4000" dirty="0">
              <a:solidFill>
                <a:srgbClr val="7030A0"/>
              </a:solidFill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70936" y="1"/>
            <a:ext cx="2221064" cy="1122362"/>
          </a:xfrm>
        </p:spPr>
        <p:txBody>
          <a:bodyPr anchor="ctr">
            <a:noAutofit/>
          </a:bodyPr>
          <a:lstStyle/>
          <a:p>
            <a:r>
              <a:rPr lang="en-US" dirty="0"/>
              <a:t>H.W. Weijers</a:t>
            </a:r>
          </a:p>
        </p:txBody>
      </p:sp>
      <p:pic>
        <p:nvPicPr>
          <p:cNvPr id="4" name="Picture 3" descr="NationalMagLab_FullName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131" y="1135229"/>
            <a:ext cx="7653761" cy="2928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934662" cy="1122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481897-26BF-9045-9F1B-DFDF92609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33920"/>
            <a:ext cx="12192000" cy="322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1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626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" y="1800266"/>
            <a:ext cx="12191999" cy="2677656"/>
          </a:xfrm>
          <a:prstGeom prst="rect">
            <a:avLst/>
          </a:prstGeom>
          <a:noFill/>
          <a:ln w="28575" cmpd="sng">
            <a:noFill/>
          </a:ln>
        </p:spPr>
        <p:txBody>
          <a:bodyPr wrap="square" lIns="0" rIns="0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/>
              <a:t>Magnet designs should have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</a:rPr>
              <a:t>specified range and distribution of temperature margin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kern="0" dirty="0">
              <a:solidFill>
                <a:srgbClr val="FF0000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00"/>
                </a:solidFill>
              </a:rPr>
              <a:t>Conductor specification should have</a:t>
            </a:r>
          </a:p>
          <a:p>
            <a:pPr lvl="0" algn="ctr">
              <a:defRPr/>
            </a:pPr>
            <a:r>
              <a:rPr lang="en-US" sz="2800" kern="0" dirty="0">
                <a:solidFill>
                  <a:srgbClr val="0000FF"/>
                </a:solidFill>
              </a:rPr>
              <a:t>conductor grading with minimums and maximums on </a:t>
            </a:r>
            <a:r>
              <a:rPr lang="en-US" sz="2800" i="1" kern="0" dirty="0">
                <a:solidFill>
                  <a:srgbClr val="0000FF"/>
                </a:solidFill>
              </a:rPr>
              <a:t>I</a:t>
            </a:r>
            <a:r>
              <a:rPr lang="en-US" sz="3200" kern="0" baseline="-25000" dirty="0">
                <a:solidFill>
                  <a:srgbClr val="0000FF"/>
                </a:solidFill>
              </a:rPr>
              <a:t>c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	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		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latin typeface="Open Sans"/>
                <a:cs typeface="Open Sans"/>
              </a:rPr>
              <a:t>Margins versus quench protection</a:t>
            </a:r>
          </a:p>
        </p:txBody>
      </p:sp>
    </p:spTree>
    <p:extLst>
      <p:ext uri="{BB962C8B-B14F-4D97-AF65-F5344CB8AC3E}">
        <p14:creationId xmlns:p14="http://schemas.microsoft.com/office/powerpoint/2010/main" val="9693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5018" y="4931716"/>
            <a:ext cx="6374583" cy="19262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Right: Coil 1 and 2 on the winder during coil assembly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Quench heater leads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Quench heater lead covers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Band clamps</a:t>
            </a:r>
          </a:p>
          <a:p>
            <a:r>
              <a:rPr lang="en-US" sz="2000" kern="0" dirty="0">
                <a:solidFill>
                  <a:sysClr val="windowText" lastClr="000000"/>
                </a:solidFill>
              </a:rPr>
              <a:t>Assembly from double pancake modules to complete coils and all electrical tests takes 2-3 months per coil</a:t>
            </a:r>
          </a:p>
          <a:p>
            <a:pPr marL="0" indent="0">
              <a:buNone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 indent="0">
              <a:buNone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-9621" y="444990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8068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The 17 T HTS inner magnet</a:t>
            </a:r>
          </a:p>
        </p:txBody>
      </p:sp>
      <p:pic>
        <p:nvPicPr>
          <p:cNvPr id="10" name="Picture 9" descr="Ta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8" y="759254"/>
            <a:ext cx="5951201" cy="3563438"/>
          </a:xfrm>
          <a:prstGeom prst="rect">
            <a:avLst/>
          </a:prstGeom>
        </p:spPr>
      </p:pic>
      <p:pic>
        <p:nvPicPr>
          <p:cNvPr id="12" name="Picture 11" descr="Feb 3 -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86" y="491374"/>
            <a:ext cx="4474114" cy="2873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46770" y="507929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Coil 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7886" y="3526836"/>
            <a:ext cx="4474114" cy="33555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46770" y="3526836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Coil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97578" y="3797619"/>
            <a:ext cx="32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83248" y="242364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83248" y="153811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10908623" y="1738165"/>
            <a:ext cx="374625" cy="4598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10756223" y="1738165"/>
            <a:ext cx="527025" cy="4598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" idx="1"/>
          </p:cNvCxnSpPr>
          <p:nvPr/>
        </p:nvCxnSpPr>
        <p:spPr>
          <a:xfrm flipH="1">
            <a:off x="10306802" y="3997674"/>
            <a:ext cx="390776" cy="41049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1"/>
          </p:cNvCxnSpPr>
          <p:nvPr/>
        </p:nvCxnSpPr>
        <p:spPr>
          <a:xfrm flipH="1">
            <a:off x="10636516" y="2623700"/>
            <a:ext cx="646732" cy="2947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5746" y="4346906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Insulated co-wind reinforcement, wax impregnated windings</a:t>
            </a:r>
          </a:p>
        </p:txBody>
      </p:sp>
    </p:spTree>
    <p:extLst>
      <p:ext uri="{BB962C8B-B14F-4D97-AF65-F5344CB8AC3E}">
        <p14:creationId xmlns:p14="http://schemas.microsoft.com/office/powerpoint/2010/main" val="161138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990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8068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Combining Coil 1 and Coil 2</a:t>
            </a:r>
          </a:p>
        </p:txBody>
      </p:sp>
      <p:pic>
        <p:nvPicPr>
          <p:cNvPr id="21" name="Picture 20" descr="June6 -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20" y="500493"/>
            <a:ext cx="3139740" cy="637510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4507468"/>
            <a:ext cx="167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Coil 2, April 25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67" y="486224"/>
            <a:ext cx="4594839" cy="63893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80572" y="1343636"/>
            <a:ext cx="3399348" cy="4005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&lt;&lt; Preparing to lower Coil 2 over Coil 1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r">
              <a:buNone/>
            </a:pPr>
            <a:r>
              <a:rPr lang="en-US" sz="2400" dirty="0"/>
              <a:t>The completed HTS coil assembly &gt;&gt;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lvl="1" indent="0">
              <a:buNone/>
            </a:pP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587270" y="6488668"/>
            <a:ext cx="3392650" cy="369332"/>
          </a:xfrm>
          <a:prstGeom prst="rect">
            <a:avLst/>
          </a:prstGeom>
          <a:solidFill>
            <a:srgbClr val="FFFED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~ 5000 parts, ~100 DAQ wires</a:t>
            </a:r>
          </a:p>
        </p:txBody>
      </p:sp>
    </p:spTree>
    <p:extLst>
      <p:ext uri="{BB962C8B-B14F-4D97-AF65-F5344CB8AC3E}">
        <p14:creationId xmlns:p14="http://schemas.microsoft.com/office/powerpoint/2010/main" val="30280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990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-9621" y="-8068"/>
            <a:ext cx="12221009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The 32 T magnet</a:t>
            </a:r>
          </a:p>
        </p:txBody>
      </p:sp>
      <p:pic>
        <p:nvPicPr>
          <p:cNvPr id="11" name="Picture 10" descr="32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" y="533400"/>
            <a:ext cx="4842517" cy="61691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50304" y="533400"/>
            <a:ext cx="388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A5DAE"/>
                </a:solidFill>
                <a:latin typeface="Open Sans"/>
              </a:rPr>
              <a:t>Key parameters:</a:t>
            </a: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Center field	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32 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Clear bore 	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34 mm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Ramp time	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1 hour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Uniformity 1 cm DSV </a:t>
            </a:r>
            <a:r>
              <a:rPr lang="en-US" sz="1400" dirty="0">
                <a:solidFill>
                  <a:srgbClr val="7030A0"/>
                </a:solidFill>
                <a:latin typeface="Arial" pitchFamily="-106" charset="0"/>
              </a:rPr>
              <a:t>(spec) </a:t>
            </a: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	</a:t>
            </a:r>
            <a:r>
              <a:rPr lang="en-US" dirty="0">
                <a:solidFill>
                  <a:srgbClr val="0335FF"/>
                </a:solidFill>
                <a:latin typeface="Arial" pitchFamily="-106" charset="0"/>
              </a:rPr>
              <a:t>&lt;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5×10</a:t>
            </a:r>
            <a:r>
              <a:rPr lang="en-US" sz="2000" baseline="30000" dirty="0">
                <a:solidFill>
                  <a:srgbClr val="0000FF"/>
                </a:solidFill>
                <a:latin typeface="Arial" pitchFamily="-106" charset="0"/>
              </a:rPr>
              <a:t>-4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Operating temperature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4.2 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Stored energy 	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8.3 MJ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Expected cycles/20 years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50,000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System weight	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2.6 ton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15 T / 250 mm bore LTS magnet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17 T / 34 mm bore REBCO coils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A5DAE"/>
                </a:solidFill>
                <a:latin typeface="Open Sans"/>
              </a:rPr>
              <a:t>Separately powered, simultaneously ramped</a:t>
            </a:r>
            <a:endParaRPr lang="en-US" dirty="0">
              <a:solidFill>
                <a:srgbClr val="000000"/>
              </a:solidFill>
              <a:latin typeface="Arial" pitchFamily="-10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4876800"/>
            <a:ext cx="3482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REBCO: 2 double pancake coils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Nb</a:t>
            </a:r>
            <a:r>
              <a:rPr lang="en-US" sz="2000" baseline="-25000" dirty="0">
                <a:solidFill>
                  <a:srgbClr val="000000"/>
                </a:solidFill>
                <a:latin typeface="Arial" pitchFamily="-106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Sn coils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NbTi coils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930044" y="5062760"/>
            <a:ext cx="822520" cy="1"/>
          </a:xfrm>
          <a:prstGeom prst="straightConnector1">
            <a:avLst/>
          </a:prstGeom>
          <a:ln>
            <a:solidFill>
              <a:srgbClr val="FFD34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066764" y="5341840"/>
            <a:ext cx="685800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219164" y="5623120"/>
            <a:ext cx="533400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66374" y="6172200"/>
            <a:ext cx="185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Dil. fridge or VTI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754124" y="5562600"/>
            <a:ext cx="0" cy="609600"/>
          </a:xfrm>
          <a:prstGeom prst="straightConnector1">
            <a:avLst/>
          </a:prstGeom>
          <a:ln>
            <a:solidFill>
              <a:srgbClr val="5F8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001" y="490710"/>
            <a:ext cx="3577694" cy="6383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81072" y="6493057"/>
            <a:ext cx="4610930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Just before the union of HTS and LTS coils</a:t>
            </a:r>
          </a:p>
        </p:txBody>
      </p:sp>
    </p:spTree>
    <p:extLst>
      <p:ext uri="{BB962C8B-B14F-4D97-AF65-F5344CB8AC3E}">
        <p14:creationId xmlns:p14="http://schemas.microsoft.com/office/powerpoint/2010/main" val="31991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27319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32490"/>
            <a:ext cx="12201506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The 32 T system under test</a:t>
            </a:r>
          </a:p>
        </p:txBody>
      </p:sp>
      <p:pic>
        <p:nvPicPr>
          <p:cNvPr id="5" name="Picture 4" descr="IMG_06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51" y="465672"/>
            <a:ext cx="8526093" cy="63945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08708" y="4049059"/>
            <a:ext cx="4721412" cy="25997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294471" y="4521315"/>
            <a:ext cx="1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Data Acquisition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4944" y="1931119"/>
            <a:ext cx="1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of cryostat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5677647" y="2115785"/>
            <a:ext cx="4497297" cy="3278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3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27319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32490"/>
            <a:ext cx="12201506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The 32 T system under test</a:t>
            </a:r>
          </a:p>
        </p:txBody>
      </p:sp>
      <p:pic>
        <p:nvPicPr>
          <p:cNvPr id="2" name="Picture 1" descr="IMG_06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46" y="458097"/>
            <a:ext cx="8533204" cy="6399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8000" y="4452474"/>
            <a:ext cx="1001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LTS magnet 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89059" y="4452474"/>
            <a:ext cx="1001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HTS magnet 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11459" y="4428128"/>
            <a:ext cx="100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Battery bank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76850" y="490967"/>
            <a:ext cx="1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Switch Box 1 &amp; 2</a:t>
            </a: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>
          <a:xfrm flipH="1">
            <a:off x="8516471" y="675633"/>
            <a:ext cx="1760379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1"/>
          </p:cNvCxnSpPr>
          <p:nvPr/>
        </p:nvCxnSpPr>
        <p:spPr>
          <a:xfrm flipH="1">
            <a:off x="9144000" y="675633"/>
            <a:ext cx="1132850" cy="3370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286356" y="2115785"/>
            <a:ext cx="1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Interlock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76850" y="4243462"/>
            <a:ext cx="191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LTS Quench management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76850" y="3081038"/>
            <a:ext cx="191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HTS Quench management</a:t>
            </a:r>
          </a:p>
        </p:txBody>
      </p:sp>
      <p:cxnSp>
        <p:nvCxnSpPr>
          <p:cNvPr id="23" name="Straight Arrow Connector 22"/>
          <p:cNvCxnSpPr>
            <a:stCxn id="20" idx="1"/>
          </p:cNvCxnSpPr>
          <p:nvPr/>
        </p:nvCxnSpPr>
        <p:spPr>
          <a:xfrm flipH="1">
            <a:off x="9831294" y="2300451"/>
            <a:ext cx="455062" cy="184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1"/>
          </p:cNvCxnSpPr>
          <p:nvPr/>
        </p:nvCxnSpPr>
        <p:spPr>
          <a:xfrm flipH="1">
            <a:off x="9831294" y="3404204"/>
            <a:ext cx="445556" cy="12191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2" idx="1"/>
          </p:cNvCxnSpPr>
          <p:nvPr/>
        </p:nvCxnSpPr>
        <p:spPr>
          <a:xfrm flipH="1" flipV="1">
            <a:off x="9831294" y="3081038"/>
            <a:ext cx="445556" cy="3231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1"/>
          </p:cNvCxnSpPr>
          <p:nvPr/>
        </p:nvCxnSpPr>
        <p:spPr>
          <a:xfrm flipH="1" flipV="1">
            <a:off x="9711765" y="4243462"/>
            <a:ext cx="565085" cy="3231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" idx="1"/>
          </p:cNvCxnSpPr>
          <p:nvPr/>
        </p:nvCxnSpPr>
        <p:spPr>
          <a:xfrm flipH="1">
            <a:off x="9607176" y="4566628"/>
            <a:ext cx="669674" cy="19960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35011" y="675633"/>
            <a:ext cx="110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Crowbar resistor</a:t>
            </a:r>
          </a:p>
        </p:txBody>
      </p:sp>
      <p:cxnSp>
        <p:nvCxnSpPr>
          <p:cNvPr id="39" name="Straight Arrow Connector 38"/>
          <p:cNvCxnSpPr>
            <a:stCxn id="38" idx="3"/>
          </p:cNvCxnSpPr>
          <p:nvPr/>
        </p:nvCxnSpPr>
        <p:spPr>
          <a:xfrm flipV="1">
            <a:off x="1743646" y="860299"/>
            <a:ext cx="2723766" cy="1385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5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Actual performance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endParaRPr lang="en-US" sz="2000" dirty="0"/>
          </a:p>
          <a:p>
            <a:pPr marL="18288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</a:endParaRPr>
          </a:p>
          <a:p>
            <a:pPr marL="18288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000" kern="0" dirty="0">
              <a:solidFill>
                <a:srgbClr val="0000FF"/>
              </a:solidFill>
            </a:endParaRPr>
          </a:p>
          <a:p>
            <a:pPr marL="18288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000" kern="0" dirty="0">
              <a:solidFill>
                <a:sysClr val="windowText" lastClr="000000"/>
              </a:solidFill>
            </a:endParaRPr>
          </a:p>
          <a:p>
            <a:pPr marL="18288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8288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BB348C80-A9A6-5F47-8E72-6DB6ECB5A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30067"/>
              </p:ext>
            </p:extLst>
          </p:nvPr>
        </p:nvGraphicFramePr>
        <p:xfrm>
          <a:off x="1696721" y="1474728"/>
          <a:ext cx="7437119" cy="423011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4195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7422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2000" u="none" strike="noStrike" dirty="0">
                          <a:effectLst/>
                        </a:rPr>
                        <a:t>Configuration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ctr" fontAlgn="b"/>
                      <a:r>
                        <a:rPr lang="en-US" sz="2000" u="none" strike="noStrike" dirty="0">
                          <a:effectLst/>
                        </a:rPr>
                        <a:t>Number of runs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4087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2000" u="none" strike="noStrike" baseline="0" dirty="0">
                          <a:solidFill>
                            <a:srgbClr val="7030A0"/>
                          </a:solidFill>
                          <a:effectLst/>
                        </a:rPr>
                        <a:t>HTS coils alone to 9 T (~1/2 </a:t>
                      </a:r>
                      <a:r>
                        <a:rPr lang="en-US" sz="2000" i="1" u="none" strike="noStrike" baseline="0" dirty="0">
                          <a:solidFill>
                            <a:srgbClr val="7030A0"/>
                          </a:solidFill>
                          <a:effectLst/>
                        </a:rPr>
                        <a:t>B</a:t>
                      </a:r>
                      <a:r>
                        <a:rPr lang="en-US" sz="2000" i="0" u="none" strike="noStrike" baseline="-25000" dirty="0">
                          <a:solidFill>
                            <a:srgbClr val="7030A0"/>
                          </a:solidFill>
                          <a:effectLst/>
                        </a:rPr>
                        <a:t>HTS</a:t>
                      </a:r>
                      <a:r>
                        <a:rPr lang="en-US" sz="2000" u="none" strike="noStrike" baseline="0" dirty="0">
                          <a:solidFill>
                            <a:srgbClr val="7030A0"/>
                          </a:solidFill>
                          <a:effectLst/>
                        </a:rPr>
                        <a:t>)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ctr" fontAlgn="b"/>
                      <a:r>
                        <a:rPr lang="en-US" sz="2000" u="none" strike="noStrike" baseline="0" dirty="0">
                          <a:effectLst/>
                        </a:rPr>
                        <a:t>Dozens</a:t>
                      </a:r>
                      <a:endParaRPr lang="en-US" sz="2000" u="none" strike="noStrike" dirty="0">
                        <a:effectLst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4087">
                <a:tc>
                  <a:txBody>
                    <a:bodyPr/>
                    <a:lstStyle/>
                    <a:p>
                      <a:pPr marL="18288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baseline="0" dirty="0">
                          <a:solidFill>
                            <a:srgbClr val="7030A0"/>
                          </a:solidFill>
                          <a:effectLst/>
                        </a:rPr>
                        <a:t>LTS coil alone, HTS open circuit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ctr" fontAlgn="b"/>
                      <a:r>
                        <a:rPr lang="en-US" sz="2000" u="none" strike="noStrike" baseline="0" dirty="0">
                          <a:effectLst/>
                        </a:rPr>
                        <a:t>Once</a:t>
                      </a:r>
                      <a:endParaRPr lang="en-US" sz="2000" u="none" strike="noStrike" dirty="0">
                        <a:effectLst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4087">
                <a:tc>
                  <a:txBody>
                    <a:bodyPr/>
                    <a:lstStyle/>
                    <a:p>
                      <a:pPr marL="18288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Combined runs up to half-field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ctr" fontAlgn="b"/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Several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00429">
                <a:tc>
                  <a:txBody>
                    <a:bodyPr/>
                    <a:lstStyle/>
                    <a:p>
                      <a:pPr marL="18288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 noProof="0" dirty="0">
                          <a:solidFill>
                            <a:srgbClr val="7030A0"/>
                          </a:solidFill>
                        </a:rPr>
                        <a:t>Combined runs at and above 28 T</a:t>
                      </a:r>
                    </a:p>
                    <a:p>
                      <a:pPr marL="18288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 noProof="0" dirty="0">
                          <a:solidFill>
                            <a:srgbClr val="7030A0"/>
                          </a:solidFill>
                        </a:rPr>
                        <a:t>(≥ ¾ energy, 7/8 of peak field)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indent="0" algn="ctr"/>
                      <a:r>
                        <a:rPr lang="en-US" sz="2000" kern="0" noProof="0" dirty="0">
                          <a:solidFill>
                            <a:srgbClr val="000000"/>
                          </a:solidFill>
                        </a:rPr>
                        <a:t>21</a:t>
                      </a:r>
                      <a:endParaRPr lang="en-US" sz="2000" b="0" i="0" u="none" strike="noStrike" kern="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182880" indent="0" 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5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Quench history of assembled 32 T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71617"/>
              </p:ext>
            </p:extLst>
          </p:nvPr>
        </p:nvGraphicFramePr>
        <p:xfrm>
          <a:off x="1" y="1550928"/>
          <a:ext cx="12191999" cy="453167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103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474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414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7422">
                <a:tc>
                  <a:txBody>
                    <a:bodyPr/>
                    <a:lstStyle/>
                    <a:p>
                      <a:pPr marL="182880" algn="l" fontAlgn="b"/>
                      <a:endParaRPr lang="en-US" sz="2000" u="none" strike="noStrike" dirty="0">
                        <a:effectLst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2000" u="none" strike="noStrike" dirty="0">
                          <a:effectLst/>
                        </a:rPr>
                        <a:t>HTS-only operation,</a:t>
                      </a:r>
                      <a:r>
                        <a:rPr lang="en-US" sz="2000" u="none" strike="noStrike" baseline="0" dirty="0">
                          <a:effectLst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</a:rPr>
                        <a:t>or LTS &lt; 1 T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2000" u="none" strike="noStrike" dirty="0">
                          <a:effectLst/>
                        </a:rPr>
                        <a:t>HTS + LTS series operation 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4087"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20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Spontaneous</a:t>
                      </a:r>
                      <a:r>
                        <a:rPr lang="en-US" sz="2000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 HTS quenches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2000" u="none" strike="noStrike" baseline="0" dirty="0">
                          <a:effectLst/>
                        </a:rPr>
                        <a:t>None</a:t>
                      </a:r>
                      <a:endParaRPr lang="en-US" sz="2000" u="none" strike="noStrike" dirty="0">
                        <a:effectLst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Aft>
                          <a:spcPts val="0"/>
                        </a:spcAft>
                      </a:pPr>
                      <a:r>
                        <a:rPr lang="en-US" sz="2000" u="none" strike="noStrike" baseline="0" dirty="0">
                          <a:effectLst/>
                        </a:rPr>
                        <a:t>None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4087">
                <a:tc>
                  <a:txBody>
                    <a:bodyPr/>
                    <a:lstStyle/>
                    <a:p>
                      <a:pPr marL="18288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Spontaneous</a:t>
                      </a:r>
                      <a:r>
                        <a:rPr lang="en-US" sz="2000" u="none" strike="noStrike" baseline="0" dirty="0">
                          <a:solidFill>
                            <a:srgbClr val="0000FF"/>
                          </a:solidFill>
                          <a:effectLst/>
                        </a:rPr>
                        <a:t> LTS quenches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2000" u="none" strike="noStrike" baseline="0" dirty="0">
                          <a:effectLst/>
                        </a:rPr>
                        <a:t>None</a:t>
                      </a:r>
                      <a:endParaRPr lang="en-US" sz="2000" u="none" strike="noStrike" dirty="0">
                        <a:effectLst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>
                        <a:spcAft>
                          <a:spcPts val="0"/>
                        </a:spcAft>
                      </a:pPr>
                      <a:r>
                        <a:rPr lang="en-US" sz="2000" u="none" strike="noStrike" baseline="0" dirty="0">
                          <a:effectLst/>
                        </a:rPr>
                        <a:t>None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4087">
                <a:tc>
                  <a:txBody>
                    <a:bodyPr/>
                    <a:lstStyle/>
                    <a:p>
                      <a:pPr marL="18288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False positive in quench detection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algn="l" fontAlgn="b"/>
                      <a:r>
                        <a:rPr lang="en-US" sz="2000" u="none" strike="noStrike" dirty="0">
                          <a:solidFill>
                            <a:srgbClr val="FF6600"/>
                          </a:solidFill>
                          <a:effectLst/>
                        </a:rPr>
                        <a:t>9 trips*</a:t>
                      </a:r>
                      <a:r>
                        <a:rPr lang="en-US" sz="2000" u="none" strike="noStrike" dirty="0">
                          <a:effectLst/>
                        </a:rPr>
                        <a:t>, all below 9 T central field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5780" lvl="1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kern="0" dirty="0">
                          <a:solidFill>
                            <a:srgbClr val="FF6600"/>
                          </a:solidFill>
                        </a:rPr>
                        <a:t>2 trips*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</a:rPr>
                        <a:t>, -18.5 T, -11 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01994">
                <a:tc>
                  <a:txBody>
                    <a:bodyPr/>
                    <a:lstStyle/>
                    <a:p>
                      <a:pPr marL="18288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 noProof="0" dirty="0">
                          <a:solidFill>
                            <a:srgbClr val="0000FF"/>
                          </a:solidFill>
                        </a:rPr>
                        <a:t>Deliberately induced quenches </a:t>
                      </a:r>
                    </a:p>
                    <a:p>
                      <a:pPr marL="182880" indent="0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indent="0"/>
                      <a:r>
                        <a:rPr lang="en-US" sz="2000" kern="0" noProof="0" dirty="0">
                          <a:solidFill>
                            <a:srgbClr val="000000"/>
                          </a:solidFill>
                        </a:rPr>
                        <a:t>None</a:t>
                      </a:r>
                      <a:endParaRPr lang="en-US" sz="2000" b="0" i="0" u="none" strike="noStrike" kern="0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182880" indent="0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5780" lvl="1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kern="0" noProof="0" dirty="0">
                          <a:solidFill>
                            <a:srgbClr val="0000FF"/>
                          </a:solidFill>
                        </a:rPr>
                        <a:t>16 T: </a:t>
                      </a:r>
                      <a:r>
                        <a:rPr lang="en-US" sz="2000" kern="0" noProof="0" dirty="0"/>
                        <a:t>half field, quarter energy</a:t>
                      </a:r>
                    </a:p>
                    <a:p>
                      <a:pPr marL="525780" lvl="1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kern="0" dirty="0">
                          <a:solidFill>
                            <a:srgbClr val="0000FF"/>
                          </a:solidFill>
                        </a:rPr>
                        <a:t>22.5 T: 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</a:rPr>
                        <a:t>half energy</a:t>
                      </a:r>
                    </a:p>
                    <a:p>
                      <a:pPr marL="525780" lvl="1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</a:rPr>
                        <a:t>28 T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rPr>
                        <a:t>: 7/8 field, ¾ energy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35" y="6488668"/>
            <a:ext cx="77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*</a:t>
            </a:r>
            <a:r>
              <a:rPr lang="en-US" dirty="0"/>
              <a:t>: Had to reduce quench detection sensitivity at lower fields to address this</a:t>
            </a:r>
          </a:p>
        </p:txBody>
      </p:sp>
    </p:spTree>
    <p:extLst>
      <p:ext uri="{BB962C8B-B14F-4D97-AF65-F5344CB8AC3E}">
        <p14:creationId xmlns:p14="http://schemas.microsoft.com/office/powerpoint/2010/main" val="9110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997" y="490220"/>
            <a:ext cx="8570510" cy="65597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/>
              <a:t>28 T quench data and simulation</a:t>
            </a:r>
            <a:endParaRPr lang="en-US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06950" y="3617649"/>
            <a:ext cx="6401655" cy="431856"/>
          </a:xfrm>
          <a:solidFill>
            <a:srgbClr val="FFFED9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Actual behavior slightly more favorable than simulation: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4608" y="1888040"/>
            <a:ext cx="3621504" cy="92333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This is </a:t>
            </a:r>
            <a:r>
              <a:rPr lang="en-US" dirty="0">
                <a:solidFill>
                  <a:srgbClr val="008000"/>
                </a:solidFill>
              </a:rPr>
              <a:t>unique data</a:t>
            </a:r>
            <a:r>
              <a:rPr lang="en-US" dirty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High-value high-field HTS coils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HTS coils survived</a:t>
            </a:r>
          </a:p>
        </p:txBody>
      </p:sp>
    </p:spTree>
    <p:extLst>
      <p:ext uri="{BB962C8B-B14F-4D97-AF65-F5344CB8AC3E}">
        <p14:creationId xmlns:p14="http://schemas.microsoft.com/office/powerpoint/2010/main" val="88731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latin typeface="Open Sans"/>
                <a:cs typeface="Open Sans"/>
              </a:rPr>
              <a:t>Actual performance versus specifications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46" y="51712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A5DAE"/>
                </a:solidFill>
                <a:latin typeface="Open Sans"/>
              </a:rPr>
              <a:t>Key specifications:</a:t>
            </a: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Center field		</a:t>
            </a:r>
            <a:r>
              <a:rPr lang="en-US" dirty="0">
                <a:latin typeface="Arial" pitchFamily="-106" charset="0"/>
              </a:rPr>
              <a:t>32 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-106" charset="0"/>
              </a:rPr>
              <a:t>Clear bore 	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34 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-106" charset="0"/>
              </a:rPr>
              <a:t>Ramp time		1 hour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-106" charset="0"/>
              </a:rPr>
              <a:t>Uniformity 1 cm DSV 	500 ppm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Operating temperature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4.2 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7303" y="2025612"/>
            <a:ext cx="3378111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4.25 K in bath-cooled areas</a:t>
            </a:r>
          </a:p>
          <a:p>
            <a:r>
              <a:rPr lang="en-US" dirty="0"/>
              <a:t>≤ 4.4 K in “helium bubble” zone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7303" y="1195584"/>
            <a:ext cx="4777645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Project started with 32 mm bore specification</a:t>
            </a:r>
          </a:p>
          <a:p>
            <a:r>
              <a:rPr lang="en-US" dirty="0"/>
              <a:t>Delivering 34.0 mm clear bore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22199" y="1517566"/>
            <a:ext cx="519191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22199" y="2348878"/>
            <a:ext cx="519191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5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216" y="6107845"/>
            <a:ext cx="10515600" cy="779701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000" dirty="0"/>
              <a:t>And external reviewers P. Joshi (BNL), M. Steurer&amp; F. </a:t>
            </a:r>
            <a:r>
              <a:rPr lang="en-US" sz="2000" dirty="0" err="1"/>
              <a:t>Bogden</a:t>
            </a:r>
            <a:r>
              <a:rPr lang="en-US" sz="2000" dirty="0"/>
              <a:t> (CAPS/FSU), H. Boenig, </a:t>
            </a:r>
          </a:p>
          <a:p>
            <a:pPr marL="0" indent="0">
              <a:buNone/>
            </a:pPr>
            <a:r>
              <a:rPr lang="en-US" sz="2000" dirty="0"/>
              <a:t>administration and management at the NHMFL, collaborators,  vendors, and many more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53894" y="691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93965" y="2801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01767" y="1961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/>
        </p:nvSpPr>
        <p:spPr bwMode="auto">
          <a:xfrm>
            <a:off x="0" y="-324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Credits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7216" y="426814"/>
            <a:ext cx="12199216" cy="93228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pic>
        <p:nvPicPr>
          <p:cNvPr id="2" name="Picture 1" descr="NoyesPatr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02" y="520041"/>
            <a:ext cx="1866403" cy="1866403"/>
          </a:xfrm>
          <a:prstGeom prst="rect">
            <a:avLst/>
          </a:prstGeom>
        </p:spPr>
      </p:pic>
      <p:pic>
        <p:nvPicPr>
          <p:cNvPr id="7" name="Picture 6" descr="GavrilinAndr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" y="4258131"/>
            <a:ext cx="1866097" cy="1866097"/>
          </a:xfrm>
          <a:prstGeom prst="rect">
            <a:avLst/>
          </a:prstGeom>
        </p:spPr>
      </p:pic>
      <p:pic>
        <p:nvPicPr>
          <p:cNvPr id="11" name="Picture 10" descr="MarkiewiczWilli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042"/>
            <a:ext cx="1866403" cy="1866403"/>
          </a:xfrm>
          <a:prstGeom prst="rect">
            <a:avLst/>
          </a:prstGeom>
        </p:spPr>
      </p:pic>
      <p:pic>
        <p:nvPicPr>
          <p:cNvPr id="12" name="Picture 11" descr="GundlachScot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03" y="2386445"/>
            <a:ext cx="1871686" cy="1871686"/>
          </a:xfrm>
          <a:prstGeom prst="rect">
            <a:avLst/>
          </a:prstGeom>
        </p:spPr>
      </p:pic>
      <p:pic>
        <p:nvPicPr>
          <p:cNvPr id="13" name="Picture 12" descr="HiltonDavi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00" y="4258132"/>
            <a:ext cx="1866096" cy="1866096"/>
          </a:xfrm>
          <a:prstGeom prst="rect">
            <a:avLst/>
          </a:prstGeom>
        </p:spPr>
      </p:pic>
      <p:pic>
        <p:nvPicPr>
          <p:cNvPr id="15" name="Picture 14" descr="VoranAda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" y="2392034"/>
            <a:ext cx="1866097" cy="1866097"/>
          </a:xfrm>
          <a:prstGeom prst="rect">
            <a:avLst/>
          </a:prstGeom>
        </p:spPr>
      </p:pic>
      <p:pic>
        <p:nvPicPr>
          <p:cNvPr id="16" name="Picture 15" descr="ViouchkovYour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89" y="2392034"/>
            <a:ext cx="1866097" cy="1866097"/>
          </a:xfrm>
          <a:prstGeom prst="rect">
            <a:avLst/>
          </a:prstGeom>
        </p:spPr>
      </p:pic>
      <p:pic>
        <p:nvPicPr>
          <p:cNvPr id="17" name="Picture 16" descr="JarvisBren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86" y="520041"/>
            <a:ext cx="1866097" cy="1866097"/>
          </a:xfrm>
          <a:prstGeom prst="rect">
            <a:avLst/>
          </a:prstGeom>
        </p:spPr>
      </p:pic>
      <p:pic>
        <p:nvPicPr>
          <p:cNvPr id="18" name="Picture 17" descr="PainterThoma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549" y="4263775"/>
            <a:ext cx="1849618" cy="1849618"/>
          </a:xfrm>
          <a:prstGeom prst="rect">
            <a:avLst/>
          </a:prstGeom>
        </p:spPr>
      </p:pic>
      <p:pic>
        <p:nvPicPr>
          <p:cNvPr id="19" name="Picture 18" descr="StiersEric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16" y="4258131"/>
            <a:ext cx="1866095" cy="1866095"/>
          </a:xfrm>
          <a:prstGeom prst="rect">
            <a:avLst/>
          </a:prstGeom>
        </p:spPr>
      </p:pic>
      <p:pic>
        <p:nvPicPr>
          <p:cNvPr id="20" name="Picture 19" descr="SheppardWilliam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00" y="520042"/>
            <a:ext cx="1866096" cy="1866096"/>
          </a:xfrm>
          <a:prstGeom prst="rect">
            <a:avLst/>
          </a:prstGeom>
        </p:spPr>
      </p:pic>
      <p:pic>
        <p:nvPicPr>
          <p:cNvPr id="21" name="Picture 20" descr="MurphyTimothy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96" y="2392033"/>
            <a:ext cx="1866097" cy="1866097"/>
          </a:xfrm>
          <a:prstGeom prst="rect">
            <a:avLst/>
          </a:prstGeom>
        </p:spPr>
      </p:pic>
      <p:pic>
        <p:nvPicPr>
          <p:cNvPr id="22" name="Picture 21" descr="AbraimovDmytro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04" y="4258131"/>
            <a:ext cx="1866096" cy="1866096"/>
          </a:xfrm>
          <a:prstGeom prst="rect">
            <a:avLst/>
          </a:prstGeom>
        </p:spPr>
      </p:pic>
      <p:pic>
        <p:nvPicPr>
          <p:cNvPr id="24" name="Picture 23" descr="FSU.jpe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83" y="542583"/>
            <a:ext cx="1843555" cy="1843555"/>
          </a:xfrm>
          <a:prstGeom prst="rect">
            <a:avLst/>
          </a:prstGeom>
        </p:spPr>
      </p:pic>
      <p:pic>
        <p:nvPicPr>
          <p:cNvPr id="25" name="Picture 24" descr="NSF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652" y="2413867"/>
            <a:ext cx="1849908" cy="1849908"/>
          </a:xfrm>
          <a:prstGeom prst="rect">
            <a:avLst/>
          </a:prstGeom>
        </p:spPr>
      </p:pic>
      <p:pic>
        <p:nvPicPr>
          <p:cNvPr id="26" name="Picture 25" descr="Picture2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169" y="4252942"/>
            <a:ext cx="1854831" cy="1860451"/>
          </a:xfrm>
          <a:prstGeom prst="rect">
            <a:avLst/>
          </a:prstGeom>
        </p:spPr>
      </p:pic>
      <p:pic>
        <p:nvPicPr>
          <p:cNvPr id="27" name="Picture 26" descr="SP_logo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89" y="2413867"/>
            <a:ext cx="2832900" cy="676472"/>
          </a:xfrm>
          <a:prstGeom prst="rect">
            <a:avLst/>
          </a:prstGeom>
        </p:spPr>
      </p:pic>
      <p:pic>
        <p:nvPicPr>
          <p:cNvPr id="28" name="Picture 27" descr="Oxford_logo.bmp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36" y="3237729"/>
            <a:ext cx="2548606" cy="867823"/>
          </a:xfrm>
          <a:prstGeom prst="rect">
            <a:avLst/>
          </a:prstGeom>
        </p:spPr>
      </p:pic>
      <p:pic>
        <p:nvPicPr>
          <p:cNvPr id="29" name="Picture 28" descr="NationalMagLab_FullNameLogo.pd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96" y="520041"/>
            <a:ext cx="2931904" cy="1152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7283" y="5721546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+90</a:t>
            </a:r>
          </a:p>
        </p:txBody>
      </p:sp>
    </p:spTree>
    <p:extLst>
      <p:ext uri="{BB962C8B-B14F-4D97-AF65-F5344CB8AC3E}">
        <p14:creationId xmlns:p14="http://schemas.microsoft.com/office/powerpoint/2010/main" val="32329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latin typeface="Open Sans"/>
                <a:cs typeface="Open Sans"/>
              </a:rPr>
              <a:t>Actual performance versus specifications</a:t>
            </a:r>
          </a:p>
        </p:txBody>
      </p:sp>
      <p:pic>
        <p:nvPicPr>
          <p:cNvPr id="9" name="Picture 8" descr="Cu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54" y="995405"/>
            <a:ext cx="5885946" cy="60064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17128"/>
            <a:ext cx="40799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A5DAE"/>
                </a:solidFill>
                <a:latin typeface="Open Sans"/>
              </a:rPr>
              <a:t>Key specifications:</a:t>
            </a: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Center field	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32 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Clear bore 		</a:t>
            </a:r>
            <a:r>
              <a:rPr lang="en-US" dirty="0">
                <a:latin typeface="Arial" pitchFamily="-106" charset="0"/>
              </a:rPr>
              <a:t>34 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Ramp time		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1 hour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Uniformity 1 cm DSV 	5×10</a:t>
            </a:r>
            <a:r>
              <a:rPr lang="en-US" sz="2000" baseline="30000" dirty="0">
                <a:solidFill>
                  <a:srgbClr val="000000"/>
                </a:solidFill>
                <a:latin typeface="Arial" pitchFamily="-106" charset="0"/>
              </a:rPr>
              <a:t>-4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Operating temperature	4.2 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" y="2512541"/>
            <a:ext cx="6876433" cy="434545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576700" y="1257732"/>
            <a:ext cx="183177" cy="167290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41435" y="1770594"/>
            <a:ext cx="372211" cy="210616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49062" y="794355"/>
            <a:ext cx="3670120" cy="646331"/>
          </a:xfrm>
          <a:prstGeom prst="rect">
            <a:avLst/>
          </a:prstGeom>
          <a:solidFill>
            <a:srgbClr val="FFFED9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Peak field (32.1 T) later confirmed </a:t>
            </a:r>
          </a:p>
          <a:p>
            <a:r>
              <a:rPr lang="en-US" dirty="0"/>
              <a:t>with </a:t>
            </a:r>
            <a:r>
              <a:rPr lang="en-US" baseline="30000" dirty="0"/>
              <a:t>63</a:t>
            </a:r>
            <a:r>
              <a:rPr lang="en-US" dirty="0"/>
              <a:t>Cu NMR measurement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5309" y="2769349"/>
            <a:ext cx="152267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8000"/>
                </a:solidFill>
              </a:rPr>
              <a:t>Dec 8, 2017</a:t>
            </a:r>
          </a:p>
        </p:txBody>
      </p:sp>
    </p:spTree>
    <p:extLst>
      <p:ext uri="{BB962C8B-B14F-4D97-AF65-F5344CB8AC3E}">
        <p14:creationId xmlns:p14="http://schemas.microsoft.com/office/powerpoint/2010/main" val="13541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7" y="2571286"/>
            <a:ext cx="6011974" cy="37991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898" y="2116741"/>
            <a:ext cx="5820102" cy="4253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2988" y="6519446"/>
            <a:ext cx="2431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Hz data over 5.5 hours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31653" y="6517978"/>
            <a:ext cx="2853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500 Hz data over 20 seconds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6707" y="5144363"/>
            <a:ext cx="1583767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rgbClr val="BE4B48"/>
                </a:solidFill>
              </a:rPr>
              <a:t>HTS power supply output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5646618" y="836732"/>
            <a:ext cx="6545382" cy="92333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Used 32 liters helium for this run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~ 6 liter/hour versus 11.3 liter/hour max in heat load budget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130 liter/day with 24/7 operation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01660" y="3194878"/>
            <a:ext cx="7987" cy="39936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06535" y="4204478"/>
            <a:ext cx="80477" cy="39936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803347" y="4204478"/>
            <a:ext cx="62628" cy="39936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058030" y="3244731"/>
            <a:ext cx="81025" cy="39936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48448" y="2247611"/>
            <a:ext cx="4837649" cy="399360"/>
            <a:chOff x="-1153212" y="6458640"/>
            <a:chExt cx="4837649" cy="399360"/>
          </a:xfrm>
        </p:grpSpPr>
        <p:sp>
          <p:nvSpPr>
            <p:cNvPr id="7" name="TextBox 6"/>
            <p:cNvSpPr txBox="1"/>
            <p:nvPr/>
          </p:nvSpPr>
          <p:spPr>
            <a:xfrm>
              <a:off x="-1153212" y="6467917"/>
              <a:ext cx="4790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6600"/>
                  </a:solidFill>
                </a:rPr>
                <a:t>Low-field flux jump related clusters of events: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676450" y="6458640"/>
              <a:ext cx="7987" cy="399360"/>
            </a:xfrm>
            <a:prstGeom prst="straightConnector1">
              <a:avLst/>
            </a:prstGeom>
            <a:ln w="28575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8938075" y="3442481"/>
            <a:ext cx="3068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HTS power supply (over-)reaction to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single flux jump event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0351868" y="4027257"/>
            <a:ext cx="167738" cy="26985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0351868" y="4480813"/>
            <a:ext cx="167738" cy="1413732"/>
          </a:xfrm>
          <a:prstGeom prst="ellipse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382371" y="5448853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Event</a:t>
            </a:r>
          </a:p>
        </p:txBody>
      </p:sp>
      <p:cxnSp>
        <p:nvCxnSpPr>
          <p:cNvPr id="25" name="Straight Arrow Connector 24"/>
          <p:cNvCxnSpPr>
            <a:stCxn id="24" idx="3"/>
            <a:endCxn id="23" idx="2"/>
          </p:cNvCxnSpPr>
          <p:nvPr/>
        </p:nvCxnSpPr>
        <p:spPr>
          <a:xfrm flipV="1">
            <a:off x="10028702" y="5187679"/>
            <a:ext cx="323166" cy="415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974291" y="2264878"/>
            <a:ext cx="2396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80"/>
                </a:solidFill>
              </a:rPr>
              <a:t>LTS power supply response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0336530" y="2571286"/>
            <a:ext cx="167738" cy="269851"/>
          </a:xfrm>
          <a:prstGeom prst="straightConnector1">
            <a:avLst/>
          </a:prstGeom>
          <a:ln>
            <a:solidFill>
              <a:srgbClr val="800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68352" y="3117184"/>
            <a:ext cx="10526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HTS Coil 1</a:t>
            </a:r>
          </a:p>
          <a:p>
            <a:endParaRPr lang="en-US" sz="1400" dirty="0"/>
          </a:p>
          <a:p>
            <a:r>
              <a:rPr lang="en-US" sz="1400" dirty="0"/>
              <a:t>  </a:t>
            </a:r>
            <a:r>
              <a:rPr lang="en-US" sz="1000" dirty="0"/>
              <a:t> </a:t>
            </a:r>
            <a:endParaRPr lang="en-US" sz="1400" dirty="0"/>
          </a:p>
          <a:p>
            <a:r>
              <a:rPr lang="en-US" sz="1400" dirty="0"/>
              <a:t>HTS Coil 2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524275" y="2957192"/>
            <a:ext cx="0" cy="61501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532891" y="3676669"/>
            <a:ext cx="0" cy="61501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5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latin typeface="Open Sans"/>
                <a:cs typeface="Open Sans"/>
              </a:rPr>
              <a:t>Actual performance versus specifications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10464338" y="3965701"/>
            <a:ext cx="44730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903646" y="3811812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PS limit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708" y="860694"/>
            <a:ext cx="47500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A5DAE"/>
                </a:solidFill>
              </a:rPr>
              <a:t>Flux Jumps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Only happen at low field (</a:t>
            </a:r>
            <a:r>
              <a:rPr lang="en-US" sz="2000" i="1" dirty="0"/>
              <a:t>B</a:t>
            </a:r>
            <a:r>
              <a:rPr lang="en-US" sz="2000" baseline="-25000" dirty="0"/>
              <a:t>CF</a:t>
            </a:r>
            <a:r>
              <a:rPr lang="en-US" sz="2000" dirty="0"/>
              <a:t>&lt; 10 T)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Central field disturbance is small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Power supply response is not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4440" y="2680432"/>
            <a:ext cx="537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6AAE"/>
                </a:solidFill>
              </a:rPr>
              <a:t>32 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86114" y="5602742"/>
            <a:ext cx="64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- 32 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31681" y="4087310"/>
            <a:ext cx="437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0 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36047" y="4087310"/>
            <a:ext cx="437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0 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67163" y="4087310"/>
            <a:ext cx="437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0 T</a:t>
            </a:r>
          </a:p>
        </p:txBody>
      </p:sp>
    </p:spTree>
    <p:extLst>
      <p:ext uri="{BB962C8B-B14F-4D97-AF65-F5344CB8AC3E}">
        <p14:creationId xmlns:p14="http://schemas.microsoft.com/office/powerpoint/2010/main" val="26338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latin typeface="Open Sans"/>
                <a:cs typeface="Open Sans"/>
              </a:rPr>
              <a:t>Observed behavior: Hysteresis</a:t>
            </a:r>
            <a:endParaRPr lang="en-US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8" name="Picture 7" descr="DKH predi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70"/>
            <a:ext cx="5397636" cy="4934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970" y="1125410"/>
            <a:ext cx="7048500" cy="485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622" y="6196609"/>
            <a:ext cx="5671190" cy="646331"/>
          </a:xfrm>
          <a:prstGeom prst="rect">
            <a:avLst/>
          </a:prstGeom>
          <a:solidFill>
            <a:srgbClr val="FFFE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Extrapolating from other coils: expect 8.5% hysteresis in 0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32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0 tesla sweep expected (DKH)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1568" y="6195394"/>
            <a:ext cx="6518557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Observed: 0.4 tesla, 0.7% hysteresis</a:t>
            </a:r>
          </a:p>
          <a:p>
            <a:pPr algn="ctr"/>
            <a:r>
              <a:rPr lang="en-US" dirty="0"/>
              <a:t>In 0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32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0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-32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0 tesla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4770" y="5526149"/>
            <a:ext cx="245421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Coil operating current [A]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946637" y="3220021"/>
            <a:ext cx="24654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Central magnetic field [T]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83585" y="999940"/>
            <a:ext cx="23591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Platypus Short Coil Test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584" y="5219243"/>
            <a:ext cx="398754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-50     0      50    100   150   200  250   300   350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539189" y="3004178"/>
            <a:ext cx="43938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-1        0       1        2        3         4       5        6</a:t>
            </a:r>
          </a:p>
        </p:txBody>
      </p:sp>
      <p:sp>
        <p:nvSpPr>
          <p:cNvPr id="25" name="Freeform 24"/>
          <p:cNvSpPr/>
          <p:nvPr/>
        </p:nvSpPr>
        <p:spPr>
          <a:xfrm>
            <a:off x="6500172" y="1495683"/>
            <a:ext cx="5163376" cy="3551203"/>
          </a:xfrm>
          <a:custGeom>
            <a:avLst/>
            <a:gdLst>
              <a:gd name="connsiteX0" fmla="*/ 0 w 5163376"/>
              <a:gd name="connsiteY0" fmla="*/ 3551203 h 3551203"/>
              <a:gd name="connsiteX1" fmla="*/ 2581688 w 5163376"/>
              <a:gd name="connsiteY1" fmla="*/ 1621020 h 3551203"/>
              <a:gd name="connsiteX2" fmla="*/ 5163376 w 5163376"/>
              <a:gd name="connsiteY2" fmla="*/ 0 h 355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3376" h="3551203">
                <a:moveTo>
                  <a:pt x="0" y="3551203"/>
                </a:moveTo>
                <a:cubicBezTo>
                  <a:pt x="860562" y="2882045"/>
                  <a:pt x="1721125" y="2212887"/>
                  <a:pt x="2581688" y="1621020"/>
                </a:cubicBezTo>
                <a:cubicBezTo>
                  <a:pt x="3442251" y="1029153"/>
                  <a:pt x="5163376" y="0"/>
                  <a:pt x="5163376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508527" y="1487327"/>
            <a:ext cx="5155021" cy="3567915"/>
          </a:xfrm>
          <a:custGeom>
            <a:avLst/>
            <a:gdLst>
              <a:gd name="connsiteX0" fmla="*/ 5155021 w 5155021"/>
              <a:gd name="connsiteY0" fmla="*/ 0 h 3567915"/>
              <a:gd name="connsiteX1" fmla="*/ 2581688 w 5155021"/>
              <a:gd name="connsiteY1" fmla="*/ 1930184 h 3567915"/>
              <a:gd name="connsiteX2" fmla="*/ 0 w 5155021"/>
              <a:gd name="connsiteY2" fmla="*/ 3567915 h 356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55021" h="3567915">
                <a:moveTo>
                  <a:pt x="5155021" y="0"/>
                </a:moveTo>
                <a:cubicBezTo>
                  <a:pt x="4297939" y="667766"/>
                  <a:pt x="3440858" y="1335532"/>
                  <a:pt x="2581688" y="1930184"/>
                </a:cubicBezTo>
                <a:cubicBezTo>
                  <a:pt x="1722518" y="2524836"/>
                  <a:pt x="228369" y="3379910"/>
                  <a:pt x="0" y="35679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527834" y="2373039"/>
            <a:ext cx="118542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Projected</a:t>
            </a:r>
          </a:p>
          <a:p>
            <a:r>
              <a:rPr lang="en-US" dirty="0"/>
              <a:t>Observed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639046" y="2857674"/>
            <a:ext cx="451169" cy="4094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5" idx="1"/>
          </p:cNvCxnSpPr>
          <p:nvPr/>
        </p:nvCxnSpPr>
        <p:spPr>
          <a:xfrm>
            <a:off x="8641056" y="2600630"/>
            <a:ext cx="440804" cy="516073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09470" y="3853009"/>
            <a:ext cx="56948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B</a:t>
            </a:r>
            <a:r>
              <a:rPr lang="en-US" baseline="-25000" dirty="0" err="1"/>
              <a:t>min</a:t>
            </a:r>
            <a:endParaRPr lang="en-US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3604243" y="2494603"/>
            <a:ext cx="612242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B</a:t>
            </a:r>
            <a:r>
              <a:rPr lang="en-US" baseline="-25000" dirty="0" err="1"/>
              <a:t>max</a:t>
            </a:r>
            <a:endParaRPr lang="en-US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2698327" y="3514455"/>
            <a:ext cx="51824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B</a:t>
            </a:r>
            <a:r>
              <a:rPr lang="en-US" baseline="-25000" dirty="0" err="1"/>
              <a:t>inc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2020356" y="2931144"/>
            <a:ext cx="56963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B</a:t>
            </a:r>
            <a:r>
              <a:rPr lang="en-US" baseline="-25000" dirty="0" err="1"/>
              <a:t>dec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60341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9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6" grpId="0" animBg="1"/>
      <p:bldP spid="26" grpId="1" animBg="1"/>
      <p:bldP spid="27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latin typeface="Open Sans"/>
                <a:cs typeface="Open Sans"/>
              </a:rPr>
              <a:t>Observed behavior: Hysteresis and uniformity</a:t>
            </a:r>
            <a:endParaRPr lang="en-US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-1" y="664729"/>
            <a:ext cx="8550517" cy="18118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288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srgbClr val="3A5DAE"/>
                </a:solidFill>
                <a:latin typeface="Open Sans"/>
              </a:rPr>
              <a:t>There is hysteresis in the generated magnetic field</a:t>
            </a:r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/>
              <a:t>Repeatable</a:t>
            </a:r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Not a simple ellipsoid</a:t>
            </a:r>
          </a:p>
          <a:p>
            <a:pPr marL="18288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>
                <a:solidFill>
                  <a:srgbClr val="3A5DAE"/>
                </a:solidFill>
                <a:latin typeface="Open Sans"/>
              </a:rPr>
              <a:t>Uniformity is ~ 125 ppm in 1 cm DSV ~independent of </a:t>
            </a:r>
            <a:r>
              <a:rPr lang="en-US" i="1" dirty="0">
                <a:solidFill>
                  <a:srgbClr val="3A5DAE"/>
                </a:solidFill>
                <a:latin typeface="Open Sans"/>
              </a:rPr>
              <a:t>B</a:t>
            </a:r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3A5DAE"/>
                </a:solidFill>
                <a:latin typeface="Open Sans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Open Sans"/>
              </a:rPr>
              <a:t>Well within spec of 500 PPM</a:t>
            </a:r>
          </a:p>
          <a:p>
            <a:pPr marL="18288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8288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3" name="Picture 12" descr="Combine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50" y="2476532"/>
            <a:ext cx="5841954" cy="43814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12078" y="490220"/>
            <a:ext cx="40799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A5DAE"/>
                </a:solidFill>
                <a:latin typeface="Open Sans"/>
              </a:rPr>
              <a:t>Key specifications:</a:t>
            </a: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itchFamily="-10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Center field		</a:t>
            </a:r>
            <a:r>
              <a:rPr lang="en-US" dirty="0">
                <a:latin typeface="Arial" pitchFamily="-106" charset="0"/>
              </a:rPr>
              <a:t>32 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-106" charset="0"/>
              </a:rPr>
              <a:t>Clear bore 		34 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pitchFamily="-106" charset="0"/>
              </a:rPr>
              <a:t>Ramp time		1 hour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Uniformity 1 cm DSV 	</a:t>
            </a:r>
            <a:r>
              <a:rPr lang="en-US" dirty="0">
                <a:solidFill>
                  <a:srgbClr val="0335FF"/>
                </a:solidFill>
                <a:latin typeface="Arial" pitchFamily="-106" charset="0"/>
              </a:rPr>
              <a:t>&lt;</a:t>
            </a:r>
            <a:r>
              <a:rPr lang="en-US" dirty="0">
                <a:solidFill>
                  <a:srgbClr val="0000FF"/>
                </a:solidFill>
                <a:latin typeface="Arial" pitchFamily="-106" charset="0"/>
              </a:rPr>
              <a:t>500 ppm</a:t>
            </a:r>
            <a:endParaRPr lang="en-US" sz="2000" baseline="30000" dirty="0">
              <a:solidFill>
                <a:srgbClr val="0000FF"/>
              </a:solidFill>
              <a:latin typeface="Arial" pitchFamily="-10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-106" charset="0"/>
              </a:rPr>
              <a:t>Operating temperature	4.2 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64157" y="2938999"/>
            <a:ext cx="2622150" cy="846689"/>
          </a:xfrm>
          <a:prstGeom prst="rect">
            <a:avLst/>
          </a:prstGeom>
          <a:noFill/>
          <a:ln w="28575">
            <a:solidFill>
              <a:srgbClr val="008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786307" y="2047162"/>
            <a:ext cx="3022721" cy="9553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44391" y="3736849"/>
            <a:ext cx="242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125 ppm in 1 cm DSV</a:t>
            </a:r>
          </a:p>
        </p:txBody>
      </p:sp>
    </p:spTree>
    <p:extLst>
      <p:ext uri="{BB962C8B-B14F-4D97-AF65-F5344CB8AC3E}">
        <p14:creationId xmlns:p14="http://schemas.microsoft.com/office/powerpoint/2010/main" val="237482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latin typeface="Open Sans"/>
                <a:cs typeface="Open Sans"/>
              </a:rPr>
              <a:t>Observed behavior: drift</a:t>
            </a:r>
            <a:endParaRPr lang="en-US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71846" y="601090"/>
            <a:ext cx="11720154" cy="15124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288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kern="0" dirty="0">
                <a:solidFill>
                  <a:srgbClr val="3A5DAE"/>
                </a:solidFill>
                <a:latin typeface="Open Sans"/>
                <a:cs typeface="Open Sans"/>
              </a:rPr>
              <a:t>Central magnetic field drifts </a:t>
            </a:r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>
                <a:solidFill>
                  <a:srgbClr val="000000"/>
                </a:solidFill>
                <a:latin typeface="Open Sans"/>
                <a:cs typeface="Open Sans"/>
              </a:rPr>
              <a:t>10 ppm/minute in direction of ramp immediately after reaching a set point at full ramp rate</a:t>
            </a:r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cs typeface="Open Sans"/>
              </a:rPr>
              <a:t>0.5 ppm/minute after 2.5 hours (level of power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cs typeface="Open Sans"/>
              </a:rPr>
              <a:t> supply drift)</a:t>
            </a:r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>
                <a:solidFill>
                  <a:srgbClr val="000000"/>
                </a:solidFill>
                <a:latin typeface="Open Sans"/>
                <a:cs typeface="Open Sans"/>
              </a:rPr>
              <a:t>&lt;0.5 ppm/minute immediately after reaching a set point at full ramp rate after slight overshoot </a:t>
            </a:r>
            <a:endParaRPr kumimoji="0" lang="en-US" sz="20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cs typeface="Open Sans"/>
            </a:endParaRPr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5" name="Picture 4" descr="Temporal32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251" y="750627"/>
            <a:ext cx="6687403" cy="6572925"/>
          </a:xfrm>
          <a:prstGeom prst="rect">
            <a:avLst/>
          </a:prstGeom>
        </p:spPr>
      </p:pic>
      <p:pic>
        <p:nvPicPr>
          <p:cNvPr id="10" name="Picture 9" descr="UpDown32 - file 13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4" y="1609726"/>
            <a:ext cx="6714699" cy="5890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5914" y="2023209"/>
            <a:ext cx="6116085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Slight overshoot immediately results in </a:t>
            </a:r>
          </a:p>
          <a:p>
            <a:pPr algn="ctr"/>
            <a:r>
              <a:rPr lang="en-US" dirty="0"/>
              <a:t>power-supply level drift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39590" y="2669540"/>
            <a:ext cx="0" cy="332833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60660" y="3010969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 ppm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0566" y="4770923"/>
            <a:ext cx="95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 ppm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473603" y="4265570"/>
            <a:ext cx="0" cy="33832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" y="2023209"/>
            <a:ext cx="6075914" cy="646331"/>
          </a:xfrm>
          <a:prstGeom prst="rect">
            <a:avLst/>
          </a:prstGeom>
          <a:solidFill>
            <a:srgbClr val="FFFE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&lt;2.5 hour wait results in </a:t>
            </a:r>
          </a:p>
          <a:p>
            <a:pPr algn="ctr"/>
            <a:r>
              <a:rPr lang="en-US" dirty="0"/>
              <a:t>power-supply level drift</a:t>
            </a:r>
          </a:p>
        </p:txBody>
      </p:sp>
    </p:spTree>
    <p:extLst>
      <p:ext uri="{BB962C8B-B14F-4D97-AF65-F5344CB8AC3E}">
        <p14:creationId xmlns:p14="http://schemas.microsoft.com/office/powerpoint/2010/main" val="22984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572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-1" y="-2608"/>
            <a:ext cx="12191999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The future home of the 32 T magnet</a:t>
            </a:r>
          </a:p>
        </p:txBody>
      </p:sp>
      <p:sp>
        <p:nvSpPr>
          <p:cNvPr id="8" name="Rectangle 7"/>
          <p:cNvSpPr/>
          <p:nvPr/>
        </p:nvSpPr>
        <p:spPr>
          <a:xfrm>
            <a:off x="-7216" y="444372"/>
            <a:ext cx="9151216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pic>
        <p:nvPicPr>
          <p:cNvPr id="2" name="Picture 1" descr="IMG_06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19" y="502814"/>
            <a:ext cx="8473581" cy="63551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75294" y="4183529"/>
            <a:ext cx="483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Pit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99412" y="4583639"/>
            <a:ext cx="0" cy="6756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6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7090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Summary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9492" y="490220"/>
            <a:ext cx="11891738" cy="63677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>
                <a:solidFill>
                  <a:srgbClr val="0000FF"/>
                </a:solidFill>
              </a:rPr>
              <a:t>32 T magnet tested: reached field repeatedly and met all specifications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0 to ±32 T in 1 hour, 34 mm cold bore, days between refill, 125 ppm / 1 cm DSV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/>
              <a:t>In transition to be the first HTS-LTS superconducting </a:t>
            </a:r>
            <a:r>
              <a:rPr lang="en-US" sz="2000" dirty="0">
                <a:solidFill>
                  <a:srgbClr val="008000"/>
                </a:solidFill>
              </a:rPr>
              <a:t>user magnet </a:t>
            </a:r>
            <a:r>
              <a:rPr lang="en-US" sz="2000" dirty="0"/>
              <a:t>&gt; 30 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rgbClr val="008000"/>
                </a:solidFill>
              </a:rPr>
              <a:t>HTS breakthrough</a:t>
            </a:r>
            <a:r>
              <a:rPr lang="en-US" sz="2000" dirty="0"/>
              <a:t>: previous reference: 24 T for CMP, 23.5 T for NMR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32 T magnet combines sizeable LTS and HTS coils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/>
              <a:t>Insulated HTS coated conductor, up to 200 A/mm</a:t>
            </a:r>
            <a:r>
              <a:rPr lang="en-US" sz="2000" kern="0" baseline="30000" dirty="0"/>
              <a:t>2</a:t>
            </a:r>
            <a:r>
              <a:rPr lang="en-US" sz="2000" kern="0" dirty="0"/>
              <a:t> in modular windings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/>
              <a:t>Required technology development and collaboration with vendors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/>
              <a:t>High-power quench heaters for quench protection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0000F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kern="0" dirty="0">
                <a:solidFill>
                  <a:srgbClr val="0000FF"/>
                </a:solidFill>
              </a:rPr>
              <a:t>Key design comments</a:t>
            </a:r>
            <a:endParaRPr lang="en-US" sz="2000" dirty="0"/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>
                <a:solidFill>
                  <a:srgbClr val="008000"/>
                </a:solidFill>
              </a:rPr>
              <a:t>Quench management demonstrated effective </a:t>
            </a:r>
            <a:r>
              <a:rPr lang="en-US" sz="2000" kern="0" dirty="0">
                <a:solidFill>
                  <a:sysClr val="windowText" lastClr="000000"/>
                </a:solidFill>
              </a:rPr>
              <a:t>from 10-28 T after false or manual triggers </a:t>
            </a:r>
          </a:p>
          <a:p>
            <a:pPr marL="982980" lvl="2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kern="0" dirty="0">
                <a:solidFill>
                  <a:srgbClr val="FF9300"/>
                </a:solidFill>
              </a:rPr>
              <a:t>Quench Simulations quite sensitive</a:t>
            </a:r>
            <a:r>
              <a:rPr lang="en-US" sz="1800" kern="0" dirty="0">
                <a:solidFill>
                  <a:sysClr val="windowText" lastClr="000000"/>
                </a:solidFill>
              </a:rPr>
              <a:t> to input parameters, required test quenches</a:t>
            </a:r>
          </a:p>
          <a:p>
            <a:pPr marL="525780" lvl="1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>
                <a:solidFill>
                  <a:srgbClr val="008000"/>
                </a:solidFill>
              </a:rPr>
              <a:t>Desirable</a:t>
            </a:r>
            <a:r>
              <a:rPr lang="en-US" sz="2000" kern="0" dirty="0">
                <a:solidFill>
                  <a:sysClr val="windowText" lastClr="000000"/>
                </a:solidFill>
              </a:rPr>
              <a:t> to </a:t>
            </a:r>
            <a:r>
              <a:rPr lang="en-US" sz="2000" kern="0" dirty="0">
                <a:solidFill>
                  <a:srgbClr val="008000"/>
                </a:solidFill>
              </a:rPr>
              <a:t>engineer</a:t>
            </a:r>
            <a:r>
              <a:rPr lang="en-US" sz="2000" kern="0" dirty="0">
                <a:solidFill>
                  <a:sysClr val="windowText" lastClr="000000"/>
                </a:solidFill>
              </a:rPr>
              <a:t> </a:t>
            </a:r>
            <a:r>
              <a:rPr lang="en-US" sz="2000" i="1" kern="0" dirty="0">
                <a:solidFill>
                  <a:sysClr val="windowText" lastClr="000000"/>
                </a:solidFill>
              </a:rPr>
              <a:t>I</a:t>
            </a:r>
            <a:r>
              <a:rPr lang="en-US" kern="0" baseline="-25000" dirty="0">
                <a:solidFill>
                  <a:sysClr val="windowText" lastClr="000000"/>
                </a:solidFill>
              </a:rPr>
              <a:t>c</a:t>
            </a:r>
            <a:r>
              <a:rPr lang="en-US" sz="2000" kern="0" dirty="0">
                <a:solidFill>
                  <a:sysClr val="windowText" lastClr="000000"/>
                </a:solidFill>
              </a:rPr>
              <a:t> and temperature </a:t>
            </a:r>
            <a:r>
              <a:rPr lang="en-US" sz="2000" kern="0" dirty="0">
                <a:solidFill>
                  <a:srgbClr val="008000"/>
                </a:solidFill>
              </a:rPr>
              <a:t>margins</a:t>
            </a:r>
            <a:r>
              <a:rPr lang="en-US" sz="2000" kern="0" dirty="0">
                <a:solidFill>
                  <a:sysClr val="windowText" lastClr="000000"/>
                </a:solidFill>
              </a:rPr>
              <a:t> across coil via conductor grading</a:t>
            </a:r>
          </a:p>
          <a:p>
            <a:pPr marL="982980" lvl="2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kern="0" dirty="0">
                <a:solidFill>
                  <a:sysClr val="windowText" lastClr="000000"/>
                </a:solidFill>
              </a:rPr>
              <a:t>Even 160 kJ is ineffective in HTS coils below ~ 10 T central field with margins &gt; 50 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Key performance observations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/>
              <a:t>No spontaneous quenches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/>
              <a:t>Straightforward to operate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/>
              <a:t>Helium use lower than budgeted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0" dirty="0"/>
              <a:t>Magnetic field quality better than expected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0000FF"/>
              </a:solidFill>
            </a:endParaRPr>
          </a:p>
          <a:p>
            <a:pPr marL="640080"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 marL="18288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B814F8-D553-C046-B4DA-9C65746278EF}"/>
              </a:ext>
            </a:extLst>
          </p:cNvPr>
          <p:cNvSpPr txBox="1"/>
          <p:nvPr/>
        </p:nvSpPr>
        <p:spPr>
          <a:xfrm>
            <a:off x="6781800" y="5505271"/>
            <a:ext cx="20858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D09DA"/>
                </a:solidFill>
                <a:latin typeface="Comic Sans MS" panose="030F0902030302020204" pitchFamily="66" charset="0"/>
              </a:rPr>
              <a:t>Thank you</a:t>
            </a:r>
          </a:p>
          <a:p>
            <a:endParaRPr lang="en-US" sz="2800" dirty="0">
              <a:solidFill>
                <a:srgbClr val="6D09DA"/>
              </a:solidFill>
              <a:latin typeface="Comic Sans MS" panose="030F0902030302020204" pitchFamily="66" charset="0"/>
            </a:endParaRPr>
          </a:p>
          <a:p>
            <a:r>
              <a:rPr lang="en-US" sz="2800" dirty="0">
                <a:solidFill>
                  <a:srgbClr val="6D09DA"/>
                </a:solidFill>
                <a:latin typeface="Comic Sans MS" panose="030F0902030302020204" pitchFamily="66" charset="0"/>
              </a:rPr>
              <a:t>Questions?</a:t>
            </a:r>
            <a:endParaRPr lang="en-US" sz="2000" dirty="0">
              <a:solidFill>
                <a:srgbClr val="6D09DA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CF3786-6520-1048-9EF3-0C63A83E2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069" y="5728548"/>
            <a:ext cx="2934662" cy="11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tection Layout for EUCAS_HW2.pp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26618"/>
            <a:ext cx="11707422" cy="75753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-25400" y="-7090"/>
            <a:ext cx="122174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Electrical schematic</a:t>
            </a:r>
          </a:p>
        </p:txBody>
      </p:sp>
      <p:sp>
        <p:nvSpPr>
          <p:cNvPr id="7" name="Rectangle 6"/>
          <p:cNvSpPr/>
          <p:nvPr/>
        </p:nvSpPr>
        <p:spPr>
          <a:xfrm>
            <a:off x="-9621" y="4445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3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ert heaters off - str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42" y="-8703"/>
            <a:ext cx="7944439" cy="6080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(2013)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-23985" y="5658996"/>
            <a:ext cx="9870145" cy="119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2000" b="0">
                <a:solidFill>
                  <a:srgbClr val="3A5DAE"/>
                </a:solidFill>
                <a:latin typeface="Open Sans"/>
                <a:ea typeface="+mn-ea"/>
                <a:cs typeface="Open Sans"/>
              </a:defRPr>
            </a:lvl1pPr>
            <a:lvl2pPr marL="18288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2pPr>
            <a:lvl3pPr marL="36576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3pPr>
            <a:lvl4pPr marL="54864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4pPr>
            <a:lvl5pPr marL="73152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5pPr>
            <a:lvl6pPr marL="16002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0574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25146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29718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200" kern="0" dirty="0">
                <a:solidFill>
                  <a:srgbClr val="FF0000"/>
                </a:solidFill>
                <a:ea typeface="ＭＳ Ｐゴシック" pitchFamily="-106" charset="-128"/>
              </a:rPr>
              <a:t>No HTS protection</a:t>
            </a:r>
            <a:r>
              <a:rPr lang="en-US" sz="2200" kern="0" dirty="0">
                <a:solidFill>
                  <a:srgbClr val="000000"/>
                </a:solidFill>
                <a:ea typeface="ＭＳ Ｐゴシック" pitchFamily="-106" charset="-128"/>
              </a:rPr>
              <a:t>: HTS coils exceed critical stress-strain in 1.12 sec</a:t>
            </a:r>
          </a:p>
          <a:p>
            <a:pPr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Sz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ＭＳ Ｐゴシック" pitchFamily="-106" charset="-128"/>
              <a:cs typeface="Open San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A5DA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621" y="448889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(2013)</a:t>
            </a:r>
          </a:p>
        </p:txBody>
      </p:sp>
      <p:sp>
        <p:nvSpPr>
          <p:cNvPr id="12" name="Title 1"/>
          <p:cNvSpPr>
            <a:spLocks noGrp="1"/>
          </p:cNvSpPr>
          <p:nvPr/>
        </p:nvSpPr>
        <p:spPr bwMode="auto">
          <a:xfrm>
            <a:off x="0" y="-2608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Full field quench protection simulation, HTS+ 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32800" y="2069068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Critical stress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Design stress limit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391400" y="3098800"/>
            <a:ext cx="939800" cy="0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04100" y="2311400"/>
            <a:ext cx="939800" cy="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97883" y="747059"/>
            <a:ext cx="1142310" cy="523220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18353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urrents &amp; stresses - full-current - deliberate quench - insert heaters off &amp; on combined - MT-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92" y="2271"/>
            <a:ext cx="7908859" cy="6053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(2013)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730" y="5658996"/>
            <a:ext cx="8991600" cy="119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2000" b="0">
                <a:solidFill>
                  <a:srgbClr val="3A5DAE"/>
                </a:solidFill>
                <a:latin typeface="Open Sans"/>
                <a:ea typeface="+mn-ea"/>
                <a:cs typeface="Open Sans"/>
              </a:defRPr>
            </a:lvl1pPr>
            <a:lvl2pPr marL="18288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2pPr>
            <a:lvl3pPr marL="36576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3pPr>
            <a:lvl4pPr marL="54864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4pPr>
            <a:lvl5pPr marL="73152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5pPr>
            <a:lvl6pPr marL="16002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0574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25146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29718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US" sz="2200" kern="0" dirty="0">
                <a:solidFill>
                  <a:srgbClr val="000000"/>
                </a:solidFill>
                <a:ea typeface="ＭＳ Ｐゴシック" pitchFamily="-106" charset="-128"/>
              </a:rPr>
              <a:t>No HTS protection: HTS coils exceed critical strain in 1.12 sec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Key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: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time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8000FF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 reach current sharing temperature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 REBCO insert</a:t>
            </a:r>
          </a:p>
          <a:p>
            <a:pPr marL="52578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Determined by heater power and temperature /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I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 margin</a:t>
            </a:r>
          </a:p>
          <a:p>
            <a:pPr marL="52578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ＭＳ Ｐゴシック" pitchFamily="-106" charset="-128"/>
              <a:cs typeface="Open San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A5DA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621" y="448889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(2013)</a:t>
            </a:r>
          </a:p>
        </p:txBody>
      </p:sp>
      <p:sp>
        <p:nvSpPr>
          <p:cNvPr id="12" name="Title 1"/>
          <p:cNvSpPr>
            <a:spLocks noGrp="1"/>
          </p:cNvSpPr>
          <p:nvPr/>
        </p:nvSpPr>
        <p:spPr bwMode="auto">
          <a:xfrm>
            <a:off x="0" y="-2608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Full field quench protection simulation, HTS+ 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32800" y="2069068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Critical stress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Design stress limit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391400" y="3098800"/>
            <a:ext cx="939800" cy="0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04100" y="2311400"/>
            <a:ext cx="939800" cy="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697883" y="747059"/>
            <a:ext cx="1142310" cy="523220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stress</a:t>
            </a:r>
          </a:p>
        </p:txBody>
      </p:sp>
    </p:spTree>
    <p:extLst>
      <p:ext uri="{BB962C8B-B14F-4D97-AF65-F5344CB8AC3E}">
        <p14:creationId xmlns:p14="http://schemas.microsoft.com/office/powerpoint/2010/main" val="341338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374" y="659857"/>
            <a:ext cx="6861933" cy="4293483"/>
          </a:xfrm>
        </p:spPr>
        <p:txBody>
          <a:bodyPr wrap="square">
            <a:spAutoFit/>
          </a:bodyPr>
          <a:lstStyle/>
          <a:p>
            <a:pPr marL="0" indent="-274320">
              <a:buNone/>
            </a:pPr>
            <a:r>
              <a:rPr lang="en-US" sz="2000" dirty="0">
                <a:solidFill>
                  <a:srgbClr val="4C4184"/>
                </a:solidFill>
              </a:rPr>
              <a:t>Introduction</a:t>
            </a:r>
          </a:p>
          <a:p>
            <a:pPr marL="68580" lvl="1" indent="-342900"/>
            <a:r>
              <a:rPr lang="en-US" sz="2000" dirty="0"/>
              <a:t>Brief comparison with selected other projects</a:t>
            </a:r>
          </a:p>
          <a:p>
            <a:pPr marL="68580" lvl="1" indent="-342900"/>
            <a:r>
              <a:rPr lang="en-US" sz="2000" dirty="0"/>
              <a:t>32T Concept</a:t>
            </a:r>
          </a:p>
          <a:p>
            <a:pPr marL="0" indent="-274320">
              <a:buNone/>
            </a:pPr>
            <a:endParaRPr lang="en-US" sz="2000" dirty="0">
              <a:solidFill>
                <a:srgbClr val="4C4184"/>
              </a:solidFill>
            </a:endParaRPr>
          </a:p>
          <a:p>
            <a:pPr marL="0" indent="-274320">
              <a:buNone/>
            </a:pPr>
            <a:r>
              <a:rPr lang="en-US" sz="2000" dirty="0">
                <a:solidFill>
                  <a:srgbClr val="4C4184"/>
                </a:solidFill>
              </a:rPr>
              <a:t>Project aspects</a:t>
            </a:r>
          </a:p>
          <a:p>
            <a:pPr marL="68580" indent="-342900"/>
            <a:r>
              <a:rPr lang="en-US" sz="2000" dirty="0"/>
              <a:t>Prototype phase</a:t>
            </a:r>
          </a:p>
          <a:p>
            <a:pPr marL="68580" indent="-342900"/>
            <a:r>
              <a:rPr lang="en-US" sz="2000" dirty="0"/>
              <a:t>Conductor specification</a:t>
            </a:r>
          </a:p>
          <a:p>
            <a:pPr marL="68580" indent="-342900"/>
            <a:r>
              <a:rPr lang="en-US" sz="2000" dirty="0"/>
              <a:t>Quench simulation</a:t>
            </a:r>
          </a:p>
          <a:p>
            <a:pPr marL="68580" indent="-342900"/>
            <a:r>
              <a:rPr lang="en-US" sz="2000" dirty="0"/>
              <a:t>Actual performance versus specification and simulations</a:t>
            </a:r>
          </a:p>
          <a:p>
            <a:pPr marL="0" indent="-274320">
              <a:buNone/>
            </a:pPr>
            <a:endParaRPr lang="en-US" sz="2000" dirty="0">
              <a:solidFill>
                <a:srgbClr val="4C4184"/>
              </a:solidFill>
            </a:endParaRPr>
          </a:p>
          <a:p>
            <a:pPr marL="0" indent="-274320">
              <a:buNone/>
            </a:pPr>
            <a:r>
              <a:rPr lang="en-US" sz="2000" dirty="0">
                <a:solidFill>
                  <a:srgbClr val="4C4184"/>
                </a:solidFill>
              </a:rPr>
              <a:t>Summary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53894" y="691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93965" y="2801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01767" y="1961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/>
        </p:nvSpPr>
        <p:spPr bwMode="auto">
          <a:xfrm>
            <a:off x="0" y="-8068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Outline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-7216" y="444372"/>
            <a:ext cx="12199216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5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674" y="494608"/>
            <a:ext cx="7035800" cy="5264532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127000" y="5824097"/>
            <a:ext cx="12065000" cy="94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2000" b="0">
                <a:solidFill>
                  <a:srgbClr val="3A5DAE"/>
                </a:solidFill>
                <a:latin typeface="Open Sans"/>
                <a:ea typeface="+mn-ea"/>
                <a:cs typeface="Open Sans"/>
              </a:defRPr>
            </a:lvl1pPr>
            <a:lvl2pPr marL="18288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2pPr>
            <a:lvl3pPr marL="36576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3pPr>
            <a:lvl4pPr marL="54864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4pPr>
            <a:lvl5pPr marL="73152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5pPr>
            <a:lvl6pPr marL="16002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0574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25146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29718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With HTS protection: T hot-spot is modest, but not ≤ 200 K (per simulation)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kern="0" dirty="0">
                <a:solidFill>
                  <a:srgbClr val="FF0000"/>
                </a:solidFill>
              </a:rPr>
              <a:t>Without protection</a:t>
            </a:r>
            <a:r>
              <a:rPr lang="en-US" sz="2200" kern="0" dirty="0"/>
              <a:t>, </a:t>
            </a:r>
            <a:r>
              <a:rPr lang="en-US" sz="2200" kern="0" dirty="0">
                <a:solidFill>
                  <a:schemeClr val="tx1"/>
                </a:solidFill>
              </a:rPr>
              <a:t>if strain could be ignored</a:t>
            </a:r>
            <a:r>
              <a:rPr lang="en-US" sz="2200" kern="0" dirty="0"/>
              <a:t>: Coil 2 ~ 4 K, Coil 1 burn-out in 2.5 sec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ＭＳ Ｐゴシック" pitchFamily="-106" charset="-128"/>
              <a:cs typeface="Open Sans"/>
            </a:endParaRPr>
          </a:p>
          <a:p>
            <a:pPr marL="52578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SzTx/>
              <a:buFont typeface="Arial"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ＭＳ Ｐゴシック" pitchFamily="-106" charset="-128"/>
              <a:cs typeface="Open San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A5DA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621" y="448889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(2013)</a:t>
            </a:r>
          </a:p>
        </p:txBody>
      </p:sp>
      <p:sp>
        <p:nvSpPr>
          <p:cNvPr id="12" name="Title 1"/>
          <p:cNvSpPr>
            <a:spLocks noGrp="1"/>
          </p:cNvSpPr>
          <p:nvPr/>
        </p:nvSpPr>
        <p:spPr bwMode="auto">
          <a:xfrm>
            <a:off x="0" y="-2608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Full field quench protection simulation, HTS+ LTS</a:t>
            </a:r>
          </a:p>
        </p:txBody>
      </p:sp>
      <p:sp>
        <p:nvSpPr>
          <p:cNvPr id="2" name="TextBox 1"/>
          <p:cNvSpPr txBox="1"/>
          <p:nvPr/>
        </p:nvSpPr>
        <p:spPr>
          <a:xfrm rot="2142752">
            <a:off x="4605004" y="3908981"/>
            <a:ext cx="11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D09DA"/>
                </a:solidFill>
              </a:rPr>
              <a:t>Protected</a:t>
            </a:r>
          </a:p>
        </p:txBody>
      </p:sp>
      <p:sp>
        <p:nvSpPr>
          <p:cNvPr id="13" name="TextBox 12"/>
          <p:cNvSpPr txBox="1"/>
          <p:nvPr/>
        </p:nvSpPr>
        <p:spPr>
          <a:xfrm rot="20081386">
            <a:off x="5783417" y="1165782"/>
            <a:ext cx="158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D09DA"/>
                </a:solidFill>
              </a:rPr>
              <a:t>No Protection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10597" y="747059"/>
            <a:ext cx="2200417" cy="523220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Temperature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418672" y="4585849"/>
            <a:ext cx="1262034" cy="11061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7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0538"/>
            <a:ext cx="12201621" cy="510999"/>
          </a:xfrm>
          <a:solidFill>
            <a:srgbClr val="4C4184"/>
          </a:solidFill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Open Sans"/>
                <a:cs typeface="Open Sans"/>
              </a:rPr>
              <a:t>32 T and selected other all-superconductor projects for perspective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05139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845199"/>
              </p:ext>
            </p:extLst>
          </p:nvPr>
        </p:nvGraphicFramePr>
        <p:xfrm>
          <a:off x="-9617" y="586260"/>
          <a:ext cx="12201621" cy="569911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5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75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01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31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93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95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9193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111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5573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Project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Group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Type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u="none" strike="noStrike" dirty="0">
                          <a:effectLst/>
                        </a:rPr>
                        <a:t> B  [T]    HTS /</a:t>
                      </a:r>
                      <a:r>
                        <a:rPr lang="en-US" sz="1600" u="none" strike="noStrike" baseline="0" dirty="0">
                          <a:effectLst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</a:rPr>
                        <a:t>LTS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effectLst/>
                        </a:rPr>
                        <a:t>J</a:t>
                      </a:r>
                      <a:r>
                        <a:rPr lang="en-US" sz="1800" u="none" strike="noStrike" baseline="-25000" dirty="0">
                          <a:effectLst/>
                        </a:rPr>
                        <a:t>ave</a:t>
                      </a:r>
                      <a:r>
                        <a:rPr lang="en-US" sz="1600" u="none" strike="noStrike" dirty="0">
                          <a:effectLst/>
                        </a:rPr>
                        <a:t>        [A/mm</a:t>
                      </a:r>
                      <a:r>
                        <a:rPr lang="en-US" sz="1800" u="none" strike="noStrike" baseline="30000" dirty="0">
                          <a:effectLst/>
                        </a:rPr>
                        <a:t>2</a:t>
                      </a:r>
                      <a:r>
                        <a:rPr lang="en-US" sz="1600" u="none" strike="noStrike" dirty="0">
                          <a:effectLst/>
                        </a:rPr>
                        <a:t>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HTS coil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ID/OD/height [mm]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Operational 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Comment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4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 32 T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NHMFL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User magnet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17 / 15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REBCO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en-US" sz="1600" b="1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40 / 140 / 178 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2018 32 T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Insulated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REBCO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170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164 / 232 / 320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 25 T </a:t>
                      </a:r>
                      <a:r>
                        <a:rPr lang="en-US" sz="1600" u="none" strike="noStrike" dirty="0" err="1">
                          <a:solidFill>
                            <a:srgbClr val="008000"/>
                          </a:solidFill>
                          <a:effectLst/>
                        </a:rPr>
                        <a:t>Cryofree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Tohoku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User magnet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10.6 / 14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(REBCO) Bi-2223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112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96 / 278 / 389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8000"/>
                          </a:solidFill>
                          <a:effectLst/>
                        </a:rPr>
                        <a:t>2016 </a:t>
                      </a:r>
                      <a:r>
                        <a:rPr lang="en-US" sz="1600" b="0" u="none" strike="noStrike" dirty="0">
                          <a:solidFill>
                            <a:srgbClr val="008000"/>
                          </a:solidFill>
                          <a:effectLst/>
                        </a:rPr>
                        <a:t>24 T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Insulated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 28 T NMR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Bruker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User magnet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??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REBCO 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??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??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??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26 T NMR in 2018?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 28 T Demo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RIKEN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Demonstration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11.5 / 17.1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REBCO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157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40 / 68 / 210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Previous</a:t>
                      </a:r>
                    </a:p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record 27.6 T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Insulated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Bi-2223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78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81 / 125 / 384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807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Muon collider solenoid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Brook-haven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Demonstration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15+ / 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REBCO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539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25/91/64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 insulation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9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26 T NI 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SuNAM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MIT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Demonstration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26.4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0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REBCO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343 (mid)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(200-343)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/ 172 / 327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Muon detection</a:t>
                      </a:r>
                    </a:p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Under repair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No insulation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(26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 quenches)</a:t>
                      </a:r>
                      <a:endParaRPr lang="en-US" sz="1600" u="none" strike="noStrike" dirty="0">
                        <a:effectLst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206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25 T (2017 version)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IEE / CAS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Demonstration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10.7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REBCO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267 middle (~100-306)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 / 103 / 182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 insulation</a:t>
                      </a: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 30.5 T NMR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MIT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8000"/>
                          </a:solidFill>
                          <a:effectLst/>
                        </a:rPr>
                        <a:t>User magnet</a:t>
                      </a:r>
                      <a:endParaRPr lang="en-US" sz="16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18.8 / 11.7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REBCO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547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91 /118 / 324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Under test now </a:t>
                      </a:r>
                    </a:p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NMR in 2020?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 insulation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REBCO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151 / 168 / 392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REBCO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196 / 210 / 466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933" marR="16933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508058"/>
            <a:ext cx="1219200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 tesla is the largest single increase in the history of superconducting user magnets, 16.5 to 24 tesla took 40 years </a:t>
            </a:r>
          </a:p>
        </p:txBody>
      </p:sp>
      <p:sp>
        <p:nvSpPr>
          <p:cNvPr id="5" name="Oval 4"/>
          <p:cNvSpPr/>
          <p:nvPr/>
        </p:nvSpPr>
        <p:spPr>
          <a:xfrm>
            <a:off x="10120229" y="1837054"/>
            <a:ext cx="527180" cy="399359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128845" y="1270624"/>
            <a:ext cx="527180" cy="399359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/>
          <p:cNvCxnSpPr>
            <a:stCxn id="5" idx="6"/>
            <a:endCxn id="8" idx="5"/>
          </p:cNvCxnSpPr>
          <p:nvPr/>
        </p:nvCxnSpPr>
        <p:spPr>
          <a:xfrm flipH="1" flipV="1">
            <a:off x="10578821" y="1611498"/>
            <a:ext cx="68588" cy="425236"/>
          </a:xfrm>
          <a:prstGeom prst="curvedConnector4">
            <a:avLst>
              <a:gd name="adj1" fmla="val -65444"/>
              <a:gd name="adj2" fmla="val 53454"/>
            </a:avLst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1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Introduction – 32 T Concept 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600" y="708678"/>
            <a:ext cx="11988800" cy="593924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4C4184"/>
                </a:solidFill>
              </a:rPr>
              <a:t>User magnet for 20 years of materials research </a:t>
            </a:r>
          </a:p>
          <a:p>
            <a:pPr marL="525780" lvl="1" indent="-342900">
              <a:buFont typeface="Arial"/>
              <a:buChar char="•"/>
            </a:pPr>
            <a:r>
              <a:rPr lang="en-US" sz="2000" dirty="0"/>
              <a:t>Target above 30 T, bore of at least 32 mm desirable</a:t>
            </a:r>
          </a:p>
          <a:p>
            <a:pPr marL="525780" lvl="1" indent="-342900">
              <a:buFont typeface="Arial"/>
              <a:buChar char="•"/>
            </a:pPr>
            <a:r>
              <a:rPr lang="en-US" sz="2000" dirty="0"/>
              <a:t>Ramp to field in one hour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4C4184"/>
                </a:solidFill>
              </a:rPr>
              <a:t>200 A/mm</a:t>
            </a:r>
            <a:r>
              <a:rPr lang="en-US" sz="2400" baseline="30000" dirty="0">
                <a:solidFill>
                  <a:srgbClr val="4C4184"/>
                </a:solidFill>
              </a:rPr>
              <a:t>2</a:t>
            </a:r>
            <a:r>
              <a:rPr lang="en-US" sz="2400" dirty="0">
                <a:solidFill>
                  <a:srgbClr val="4C4184"/>
                </a:solidFill>
              </a:rPr>
              <a:t> in the HTS windings</a:t>
            </a:r>
          </a:p>
          <a:p>
            <a:pPr marL="525780" lvl="1" indent="-342900">
              <a:buFont typeface="Arial"/>
              <a:buChar char="•"/>
            </a:pPr>
            <a:r>
              <a:rPr lang="en-US" sz="2000" dirty="0"/>
              <a:t>Generic target for reasonably compact 30T class magnets</a:t>
            </a:r>
          </a:p>
          <a:p>
            <a:pPr marL="525780" lvl="1" indent="-342900">
              <a:buFont typeface="Arial"/>
              <a:buChar char="•"/>
            </a:pPr>
            <a:r>
              <a:rPr lang="en-US" sz="2000" dirty="0"/>
              <a:t>This was </a:t>
            </a:r>
            <a:r>
              <a:rPr lang="en-US" sz="2000" dirty="0">
                <a:solidFill>
                  <a:srgbClr val="FF6600"/>
                </a:solidFill>
              </a:rPr>
              <a:t>aggressive and unprecedented at the time </a:t>
            </a:r>
            <a:r>
              <a:rPr lang="en-US" sz="2000" dirty="0"/>
              <a:t>for a user magnet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4C4184"/>
                </a:solidFill>
              </a:rPr>
              <a:t>Active quench protection</a:t>
            </a:r>
          </a:p>
          <a:p>
            <a:pPr marL="342900" indent="-342900"/>
            <a:r>
              <a:rPr lang="en-US" sz="2400" dirty="0">
                <a:solidFill>
                  <a:srgbClr val="464C89"/>
                </a:solidFill>
              </a:rPr>
              <a:t>15 T LTS outer magnet, separately and concurrently developed </a:t>
            </a:r>
            <a:r>
              <a:rPr lang="en-US" sz="2400" i="1" dirty="0">
                <a:solidFill>
                  <a:srgbClr val="464C89"/>
                </a:solidFill>
              </a:rPr>
              <a:t>by industry</a:t>
            </a:r>
          </a:p>
          <a:p>
            <a:pPr marL="525780" lvl="1" indent="-342900"/>
            <a:r>
              <a:rPr lang="en-US" sz="2000" dirty="0"/>
              <a:t>A challenging 250 mm bore, 7 MJ magnet in its own right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4C4184"/>
                </a:solidFill>
              </a:rPr>
              <a:t>Not aggressive in </a:t>
            </a:r>
          </a:p>
          <a:p>
            <a:pPr marL="800100" lvl="1" indent="-342900"/>
            <a:r>
              <a:rPr lang="en-US" sz="2000" dirty="0"/>
              <a:t>HTS conductor specification</a:t>
            </a:r>
          </a:p>
          <a:p>
            <a:pPr marL="800100" lvl="1" indent="-342900"/>
            <a:r>
              <a:rPr lang="en-US" sz="2000" dirty="0"/>
              <a:t>Design fraction of critical current</a:t>
            </a:r>
          </a:p>
          <a:p>
            <a:pPr marL="800100" lvl="1" indent="-342900"/>
            <a:r>
              <a:rPr lang="en-US" sz="2000" dirty="0"/>
              <a:t>Design fraction of critical strain</a:t>
            </a:r>
          </a:p>
          <a:p>
            <a:pPr marL="800100" lvl="1" indent="-342900"/>
            <a:r>
              <a:rPr lang="en-US" sz="2000" dirty="0"/>
              <a:t>Field uniformity (500 ppm in 1 cm DSV</a:t>
            </a:r>
          </a:p>
          <a:p>
            <a:pPr marL="800100" lvl="1" indent="-342900"/>
            <a:r>
              <a:rPr lang="en-US" sz="2000" dirty="0"/>
              <a:t>Copper current density</a:t>
            </a:r>
          </a:p>
          <a:p>
            <a:pPr marL="800100" lvl="1" indent="-342900"/>
            <a:r>
              <a:rPr lang="en-US" sz="2000" dirty="0"/>
              <a:t>Cryogenic concept</a:t>
            </a:r>
            <a:endParaRPr lang="en-US" sz="2000" dirty="0">
              <a:solidFill>
                <a:srgbClr val="4C4184"/>
              </a:solidFill>
            </a:endParaRPr>
          </a:p>
          <a:p>
            <a:pPr lvl="1" indent="0">
              <a:buNone/>
            </a:pP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-9621" y="457201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4143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2009: The starting points for the 32 </a:t>
            </a:r>
            <a:r>
              <a:rPr lang="en-US" dirty="0">
                <a:latin typeface="Open Sans"/>
                <a:cs typeface="Open Sans"/>
              </a:rPr>
              <a:t>T</a:t>
            </a: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 magnet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1175" y="819511"/>
            <a:ext cx="4640826" cy="12311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Move past thermal fluctuations and really break open </a:t>
            </a:r>
            <a:r>
              <a:rPr lang="en-US" sz="2000" b="1" dirty="0"/>
              <a:t>the quantum realm</a:t>
            </a:r>
            <a:r>
              <a:rPr lang="en-US" dirty="0"/>
              <a:t> of temperatures near absolute zero and high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70017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4990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8068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The 15 T LTS Outer magnet</a:t>
            </a:r>
          </a:p>
        </p:txBody>
      </p:sp>
      <p:sp>
        <p:nvSpPr>
          <p:cNvPr id="10" name="Content Placeholder 3"/>
          <p:cNvSpPr>
            <a:spLocks noGrp="1"/>
          </p:cNvSpPr>
          <p:nvPr/>
        </p:nvSpPr>
        <p:spPr bwMode="auto">
          <a:xfrm>
            <a:off x="599468" y="686275"/>
            <a:ext cx="8991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2000" b="0">
                <a:solidFill>
                  <a:srgbClr val="3A5DAE"/>
                </a:solidFill>
                <a:latin typeface="Open Sans"/>
                <a:ea typeface="+mn-ea"/>
                <a:cs typeface="Open Sans"/>
              </a:defRPr>
            </a:lvl1pPr>
            <a:lvl2pPr marL="18288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2pPr>
            <a:lvl3pPr marL="36576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3pPr>
            <a:lvl4pPr marL="54864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4pPr>
            <a:lvl5pPr marL="73152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5pPr>
            <a:lvl6pPr marL="16002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0574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25146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29718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r>
              <a:rPr lang="en-US" dirty="0"/>
              <a:t>Specifications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15 T, 250 mm bore, 4.2 K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One hour to full field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Radial field component &lt; 1.5 T over HTS coil volume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Must be tolerant of HTS insert coil quench</a:t>
            </a:r>
          </a:p>
          <a:p>
            <a:pPr marL="708660" lvl="2" indent="-3429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Note: HTS quench behavior unknown at the time of order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LTS quench must not destroy HTS coil </a:t>
            </a:r>
          </a:p>
          <a:p>
            <a:endParaRPr lang="en-US" dirty="0"/>
          </a:p>
          <a:p>
            <a:r>
              <a:rPr lang="en-US" dirty="0"/>
              <a:t>Required </a:t>
            </a:r>
            <a:r>
              <a:rPr lang="en-US" i="1" dirty="0">
                <a:solidFill>
                  <a:srgbClr val="0000FF"/>
                </a:solidFill>
              </a:rPr>
              <a:t>collaborative</a:t>
            </a:r>
            <a:r>
              <a:rPr lang="en-US" dirty="0"/>
              <a:t> effort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Especially on quench management</a:t>
            </a:r>
          </a:p>
          <a:p>
            <a:endParaRPr lang="en-US" dirty="0"/>
          </a:p>
          <a:p>
            <a:r>
              <a:rPr lang="en-US" dirty="0"/>
              <a:t>Outcome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5-coil NbTi + Nb</a:t>
            </a:r>
            <a:r>
              <a:rPr lang="en-US" sz="2000" baseline="-25000" dirty="0"/>
              <a:t>3</a:t>
            </a:r>
            <a:r>
              <a:rPr lang="en-US" dirty="0"/>
              <a:t>Sn magnet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Passive + active quench protection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268 A operating current for 15.0 T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Rated at 15.3 T stand-alone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294 H self inductance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7.0 MJ stored energy</a:t>
            </a:r>
          </a:p>
          <a:p>
            <a:pPr marL="525780" lvl="1" indent="-342900">
              <a:buFont typeface="Arial"/>
              <a:buChar char="•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469" y="502921"/>
            <a:ext cx="1951357" cy="63769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64009" y="6027003"/>
            <a:ext cx="2267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/>
              <a:t>Completed Outsert at Oxford Instruments (late 2014)</a:t>
            </a:r>
          </a:p>
        </p:txBody>
      </p:sp>
    </p:spTree>
    <p:extLst>
      <p:ext uri="{BB962C8B-B14F-4D97-AF65-F5344CB8AC3E}">
        <p14:creationId xmlns:p14="http://schemas.microsoft.com/office/powerpoint/2010/main" val="38659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630181"/>
            <a:ext cx="9590473" cy="47130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Key topics to resolve: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3A5DAE"/>
                </a:solidFill>
              </a:rPr>
              <a:t>Construction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Winding, joints, terminals, cross-overs, reinforcement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3A5DAE"/>
                </a:solidFill>
              </a:rPr>
              <a:t>Stagnant “Helium bubble”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At - </a:t>
            </a:r>
            <a:r>
              <a:rPr lang="en-US" i="1" dirty="0" err="1"/>
              <a:t>B</a:t>
            </a:r>
            <a:r>
              <a:rPr lang="en-US" sz="2000" baseline="-25000" dirty="0" err="1"/>
              <a:t>z</a:t>
            </a:r>
            <a:r>
              <a:rPr lang="en-US" dirty="0" err="1"/>
              <a:t>·d</a:t>
            </a:r>
            <a:r>
              <a:rPr lang="en-US" i="1" dirty="0" err="1"/>
              <a:t>B</a:t>
            </a:r>
            <a:r>
              <a:rPr lang="en-US" sz="2000" baseline="-25000" dirty="0" err="1"/>
              <a:t>z</a:t>
            </a:r>
            <a:r>
              <a:rPr lang="en-US" dirty="0"/>
              <a:t>/</a:t>
            </a:r>
            <a:r>
              <a:rPr lang="en-US" dirty="0" err="1"/>
              <a:t>dz</a:t>
            </a:r>
            <a:r>
              <a:rPr lang="en-US" dirty="0"/>
              <a:t> &gt; 2100 T</a:t>
            </a:r>
            <a:r>
              <a:rPr lang="en-US" sz="2600" baseline="30000" dirty="0"/>
              <a:t>2</a:t>
            </a:r>
            <a:r>
              <a:rPr lang="en-US" dirty="0"/>
              <a:t>/m: downward magnetic force on helium gas (bubbles) exceeds buoyancy: poor helium cooling in small % of windings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Maximize axial conduction in windings and radial conduction in flanges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3A5DAE"/>
                </a:solidFill>
              </a:rPr>
              <a:t>Quench detection 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Conventional approach with balanced voltage taps &amp; 100 mV threshold OK</a:t>
            </a:r>
          </a:p>
          <a:p>
            <a:pPr marL="525780" lvl="1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3A5DAE"/>
                </a:solidFill>
              </a:rPr>
              <a:t>Quench protection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Active quench heaters</a:t>
            </a:r>
          </a:p>
          <a:p>
            <a:pPr marL="525780" lvl="1" indent="-342900">
              <a:buFont typeface="Arial"/>
              <a:buChar char="•"/>
            </a:pPr>
            <a:r>
              <a:rPr lang="en-US" dirty="0"/>
              <a:t>Develop &amp; benchmark numerical simulation tools with “HTS physics”</a:t>
            </a:r>
          </a:p>
          <a:p>
            <a:pPr marL="708660" lvl="2" indent="-342900">
              <a:buFont typeface="Arial"/>
              <a:buChar char="•"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9621" y="444373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(2013)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224" y="4986635"/>
            <a:ext cx="1747776" cy="18713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78025" y="3244334"/>
            <a:ext cx="235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78025" y="3244334"/>
            <a:ext cx="235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/>
        </p:nvSpPr>
        <p:spPr bwMode="auto">
          <a:xfrm>
            <a:off x="-9621" y="-12210"/>
            <a:ext cx="12219508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Prototype phase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923" y="490092"/>
            <a:ext cx="3158078" cy="4496543"/>
          </a:xfrm>
          <a:prstGeom prst="rect">
            <a:avLst/>
          </a:prstGeom>
        </p:spPr>
      </p:pic>
      <p:pic>
        <p:nvPicPr>
          <p:cNvPr id="16" name="Picture 15" descr="C:\Users\Dima\Data_after LabPC crash Jan2006\Photos_Optical\2013_04_10_Inner-Outer_olympus\2013_04_10_SP60_outer\2013_04_15_SP60_outer_xsection_jpg_cut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0" y="5701436"/>
            <a:ext cx="10453844" cy="1156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25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621" y="442932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3952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latin typeface="Comic Sans MS" pitchFamily="66" charset="0"/>
              </a:rPr>
              <a:t>REBCO conductor specification</a:t>
            </a:r>
            <a:endParaRPr lang="en-US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534424"/>
              </p:ext>
            </p:extLst>
          </p:nvPr>
        </p:nvGraphicFramePr>
        <p:xfrm>
          <a:off x="101600" y="2443594"/>
          <a:ext cx="5187950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ontent Placeholder 5"/>
          <p:cNvSpPr txBox="1">
            <a:spLocks/>
          </p:cNvSpPr>
          <p:nvPr/>
        </p:nvSpPr>
        <p:spPr bwMode="auto">
          <a:xfrm>
            <a:off x="101601" y="693638"/>
            <a:ext cx="12090400" cy="244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defRPr sz="2000" b="0">
                <a:solidFill>
                  <a:srgbClr val="3A5DAE"/>
                </a:solidFill>
                <a:latin typeface="Open Sans"/>
                <a:ea typeface="+mn-ea"/>
                <a:cs typeface="Open Sans"/>
              </a:defRPr>
            </a:lvl1pPr>
            <a:lvl2pPr marL="18288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2pPr>
            <a:lvl3pPr marL="36576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8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3pPr>
            <a:lvl4pPr marL="54864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4pPr>
            <a:lvl5pPr marL="731520" indent="-182880" algn="l" rtl="0" fontAlgn="base"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Font typeface="Wingdings" charset="2"/>
              <a:buChar char="§"/>
              <a:defRPr sz="1600">
                <a:solidFill>
                  <a:srgbClr val="000000"/>
                </a:solidFill>
                <a:latin typeface="Open Sans"/>
                <a:ea typeface="ＭＳ Ｐゴシック" pitchFamily="-106" charset="-128"/>
                <a:cs typeface="Open Sans"/>
              </a:defRPr>
            </a:lvl5pPr>
            <a:lvl6pPr marL="16002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0574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25146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2971800" indent="-173038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Comprehensive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pecifications negotiated (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 first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, took 2 years) for 12 km conductor that </a:t>
            </a:r>
          </a:p>
          <a:p>
            <a:pPr marL="52578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Meet 32 T project needs</a:t>
            </a:r>
          </a:p>
          <a:p>
            <a:pPr marL="52578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Are routinely achieved in production runs: “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catch the outliers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Insufficient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A5DAE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correlation (at the time) between 77 K, SF and 4.2 K in-field</a:t>
            </a:r>
          </a:p>
          <a:p>
            <a:pPr marL="52578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Specify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I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 at 4.2 K and most demanding field and angle in coil</a:t>
            </a:r>
          </a:p>
          <a:p>
            <a:pPr marL="52578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A5DAE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Verify parameters in all conductors in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collaborative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ＭＳ Ｐゴシック" pitchFamily="-106" charset="-128"/>
                <a:cs typeface="Open Sans"/>
              </a:rPr>
              <a:t> NHMFL/SP QA program</a:t>
            </a:r>
          </a:p>
        </p:txBody>
      </p:sp>
      <p:graphicFrame>
        <p:nvGraphicFramePr>
          <p:cNvPr id="1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0635080"/>
              </p:ext>
            </p:extLst>
          </p:nvPr>
        </p:nvGraphicFramePr>
        <p:xfrm>
          <a:off x="87330" y="3273054"/>
          <a:ext cx="6781799" cy="3559918"/>
        </p:xfrm>
        <a:graphic>
          <a:graphicData uri="http://schemas.openxmlformats.org/drawingml/2006/table">
            <a:tbl>
              <a:tblPr firstRow="1" bandRow="1" bandCol="1"/>
              <a:tblGrid>
                <a:gridCol w="4562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64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330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1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Parameter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small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Unit</a:t>
                      </a:r>
                      <a:endParaRPr lang="en-US" sz="1800" cap="small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Value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1800" baseline="-25000" dirty="0">
                          <a:effectLst/>
                          <a:latin typeface="Arial"/>
                          <a:cs typeface="Arial"/>
                        </a:rPr>
                        <a:t>c</a:t>
                      </a: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 at 4.2 K, 17 T, 18° angle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A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≥256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-value at 4.2 K, 17 T, 18° angle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&gt;25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Thickness (average over all pieces)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mm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≤0.170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Width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mm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4.10±0.05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Cu stabilizer cross-sectional area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mm</a:t>
                      </a:r>
                      <a:r>
                        <a:rPr lang="en-US" sz="1800" baseline="30000" dirty="0"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Arial"/>
                          <a:cs typeface="Arial"/>
                        </a:rPr>
                        <a:t>0.42</a:t>
                      </a: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±</a:t>
                      </a:r>
                      <a:r>
                        <a:rPr lang="fr-FR" sz="1800">
                          <a:effectLst/>
                          <a:latin typeface="Arial"/>
                          <a:cs typeface="Arial"/>
                        </a:rPr>
                        <a:t>0.01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RRR stabilizer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-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&gt;50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Hastelloy C267 (half hard) cross-sectional area 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mm</a:t>
                      </a:r>
                      <a:r>
                        <a:rPr lang="en-US" sz="1800" baseline="30000" dirty="0"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0.20±0.01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3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Joint resistivity (77 K)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n</a:t>
                      </a:r>
                      <a:r>
                        <a:rPr lang="en-US" sz="1800" dirty="0">
                          <a:effectLst/>
                          <a:latin typeface="Symbol" charset="2"/>
                          <a:cs typeface="Symbol" charset="2"/>
                        </a:rPr>
                        <a:t>W</a:t>
                      </a: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-cm</a:t>
                      </a:r>
                      <a:r>
                        <a:rPr lang="en-US" sz="1800" baseline="30000" dirty="0"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≤160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3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Piece length Coil 1 / Coil 2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/>
                          <a:cs typeface="Arial"/>
                        </a:rPr>
                        <a:t>m</a:t>
                      </a:r>
                      <a:endParaRPr lang="en-US" sz="240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60 / 110</a:t>
                      </a:r>
                      <a:endParaRPr lang="en-US" sz="2400" dirty="0">
                        <a:effectLst/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418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cxnSp>
        <p:nvCxnSpPr>
          <p:cNvPr id="19" name="Straight Arrow Connector 18"/>
          <p:cNvCxnSpPr/>
          <p:nvPr/>
        </p:nvCxnSpPr>
        <p:spPr bwMode="auto">
          <a:xfrm>
            <a:off x="6781800" y="4775200"/>
            <a:ext cx="817622" cy="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599422" y="4605923"/>
            <a:ext cx="2160319" cy="338554"/>
          </a:xfrm>
          <a:prstGeom prst="rect">
            <a:avLst/>
          </a:prstGeom>
          <a:solidFill>
            <a:srgbClr val="00B05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“mid-slit” only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0374" y="4010055"/>
            <a:ext cx="2910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= 180 A, later 174 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34785" y="6004726"/>
            <a:ext cx="204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(≤ 50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W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per joint)</a:t>
            </a:r>
          </a:p>
        </p:txBody>
      </p:sp>
    </p:spTree>
    <p:extLst>
      <p:ext uri="{BB962C8B-B14F-4D97-AF65-F5344CB8AC3E}">
        <p14:creationId xmlns:p14="http://schemas.microsoft.com/office/powerpoint/2010/main" val="32922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32 T QA 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" y="1110696"/>
            <a:ext cx="7817158" cy="60848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621" y="443395"/>
            <a:ext cx="12201621" cy="45719"/>
          </a:xfrm>
          <a:prstGeom prst="rect">
            <a:avLst/>
          </a:prstGeom>
          <a:solidFill>
            <a:srgbClr val="D61C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56112" y="14597"/>
            <a:ext cx="85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 bwMode="auto">
          <a:xfrm>
            <a:off x="0" y="-4878"/>
            <a:ext cx="12192000" cy="457200"/>
          </a:xfrm>
          <a:prstGeom prst="rect">
            <a:avLst/>
          </a:prstGeom>
          <a:solidFill>
            <a:srgbClr val="4C418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bg1"/>
                </a:solidFill>
                <a:latin typeface="Open Sans Semibold"/>
                <a:ea typeface="+mj-ea"/>
                <a:cs typeface="Open Sans Semibold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-106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Conductor as delivered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987188"/>
              </p:ext>
            </p:extLst>
          </p:nvPr>
        </p:nvGraphicFramePr>
        <p:xfrm>
          <a:off x="101600" y="2443594"/>
          <a:ext cx="5187950" cy="36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43654" y="5108250"/>
            <a:ext cx="12695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specification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58" y="479010"/>
            <a:ext cx="5121915" cy="707886"/>
          </a:xfrm>
          <a:prstGeom prst="rect">
            <a:avLst/>
          </a:prstGeom>
          <a:solidFill>
            <a:srgbClr val="FFFDD9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Short sample </a:t>
            </a:r>
            <a:r>
              <a:rPr lang="en-US" sz="2000" i="1" dirty="0"/>
              <a:t>I</a:t>
            </a:r>
            <a:r>
              <a:rPr lang="en-US" sz="2000" baseline="-25000" dirty="0"/>
              <a:t>c</a:t>
            </a:r>
            <a:r>
              <a:rPr lang="en-US" sz="2000" dirty="0"/>
              <a:t> varies within piece length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Average </a:t>
            </a:r>
            <a:r>
              <a:rPr lang="en-US" sz="2000" i="1" dirty="0"/>
              <a:t>I</a:t>
            </a:r>
            <a:r>
              <a:rPr lang="en-US" sz="2000" baseline="-25000" dirty="0"/>
              <a:t>c</a:t>
            </a:r>
            <a:r>
              <a:rPr lang="en-US" sz="2000" dirty="0"/>
              <a:t> generally increased with time</a:t>
            </a:r>
          </a:p>
        </p:txBody>
      </p:sp>
      <p:sp>
        <p:nvSpPr>
          <p:cNvPr id="12" name="TextBox 11"/>
          <p:cNvSpPr txBox="1"/>
          <p:nvPr/>
        </p:nvSpPr>
        <p:spPr>
          <a:xfrm rot="20173004">
            <a:off x="1411977" y="2990878"/>
            <a:ext cx="56634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Mostly M3, early deliveries</a:t>
            </a:r>
          </a:p>
          <a:p>
            <a:r>
              <a:rPr lang="en-US" sz="1600" dirty="0"/>
              <a:t>			Mostly M4 (2014-early 2015)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8333" y="5832855"/>
            <a:ext cx="6280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on 175 lengths, ordered in sequence of increasing average  </a:t>
            </a:r>
            <a:r>
              <a:rPr lang="en-US" sz="1600" i="1" dirty="0"/>
              <a:t>I</a:t>
            </a:r>
            <a:r>
              <a:rPr lang="en-US" baseline="-25000" dirty="0"/>
              <a:t>c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535554" y="1295796"/>
            <a:ext cx="0" cy="4405706"/>
          </a:xfrm>
          <a:prstGeom prst="line">
            <a:avLst/>
          </a:prstGeom>
          <a:ln w="3175" cmpd="sng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 rot="20098774">
            <a:off x="3645910" y="2939805"/>
            <a:ext cx="4355418" cy="1548597"/>
          </a:xfrm>
          <a:prstGeom prst="ellipse">
            <a:avLst/>
          </a:prstGeom>
          <a:noFill/>
          <a:ln w="19050" cmpd="sng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88572" y="574208"/>
            <a:ext cx="5248438" cy="1754326"/>
          </a:xfrm>
          <a:prstGeom prst="rect">
            <a:avLst/>
          </a:prstGeom>
          <a:solidFill>
            <a:srgbClr val="FFFED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This conductor is “TOO GOOD”</a:t>
            </a:r>
          </a:p>
          <a:p>
            <a:endParaRPr lang="en-US" dirty="0"/>
          </a:p>
          <a:p>
            <a:r>
              <a:rPr lang="en-US" dirty="0"/>
              <a:t>HTS Operating margin is large (at least 20-40 K):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Exceedingly stable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Takes 160,000 J to protect   100 kg HTS coil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Takes        300 J to protect 1400 kg LTS coils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E66FFB0-3F02-D04C-B1E6-C3261573E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240" y="3226418"/>
            <a:ext cx="3756700" cy="32804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D9E0BAB-F753-F349-A187-459748E9C9CF}"/>
              </a:ext>
            </a:extLst>
          </p:cNvPr>
          <p:cNvSpPr txBox="1"/>
          <p:nvPr/>
        </p:nvSpPr>
        <p:spPr>
          <a:xfrm>
            <a:off x="9723504" y="5493513"/>
            <a:ext cx="5307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sym typeface="Wingdings"/>
              </a:rPr>
              <a:t>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BD864D-F985-2944-92FC-62DD58483A7B}"/>
              </a:ext>
            </a:extLst>
          </p:cNvPr>
          <p:cNvSpPr txBox="1"/>
          <p:nvPr/>
        </p:nvSpPr>
        <p:spPr>
          <a:xfrm flipH="1">
            <a:off x="11299647" y="3045866"/>
            <a:ext cx="105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sym typeface="Wingdings"/>
              </a:rPr>
              <a:t>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9459B94-F6A1-2B41-85AB-227B02639707}"/>
              </a:ext>
            </a:extLst>
          </p:cNvPr>
          <p:cNvSpPr txBox="1"/>
          <p:nvPr/>
        </p:nvSpPr>
        <p:spPr>
          <a:xfrm>
            <a:off x="7793388" y="6520485"/>
            <a:ext cx="439094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Energy needed to heat the 32 T HTS windings</a:t>
            </a:r>
          </a:p>
        </p:txBody>
      </p:sp>
    </p:spTree>
    <p:extLst>
      <p:ext uri="{BB962C8B-B14F-4D97-AF65-F5344CB8AC3E}">
        <p14:creationId xmlns:p14="http://schemas.microsoft.com/office/powerpoint/2010/main" val="14358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2" grpId="0" animBg="1"/>
      <p:bldP spid="4" grpId="0" animBg="1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5DC0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09EA4"/>
      </a:hlink>
      <a:folHlink>
        <a:srgbClr val="28357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DC0FF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009EA4"/>
    </a:hlink>
    <a:folHlink>
      <a:srgbClr val="283575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5DC0FF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009EA4"/>
    </a:hlink>
    <a:folHlink>
      <a:srgbClr val="283575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4215</TotalTime>
  <Words>2151</Words>
  <Application>Microsoft Office PowerPoint</Application>
  <PresentationFormat>Widescreen</PresentationFormat>
  <Paragraphs>526</Paragraphs>
  <Slides>30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Comic Sans MS</vt:lpstr>
      <vt:lpstr>Open Sans</vt:lpstr>
      <vt:lpstr>Open Sans Semibold</vt:lpstr>
      <vt:lpstr>Symbol</vt:lpstr>
      <vt:lpstr>Times New Roman</vt:lpstr>
      <vt:lpstr>Wingdings</vt:lpstr>
      <vt:lpstr>Office Theme</vt:lpstr>
      <vt:lpstr>Design aspects and operational characteristics of the NHMFL 32 T superconducting magnet</vt:lpstr>
      <vt:lpstr>PowerPoint Presentation</vt:lpstr>
      <vt:lpstr>PowerPoint Presentation</vt:lpstr>
      <vt:lpstr>32 T and selected other all-superconductor projects for perspective</vt:lpstr>
      <vt:lpstr>Introduction – 32 T Concept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Weijers</Manager>
  <Company>NHMFL/FSU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32T</dc:subject>
  <dc:creator>Microsoft Office User</dc:creator>
  <cp:keywords/>
  <dc:description/>
  <cp:lastModifiedBy>Presentation</cp:lastModifiedBy>
  <cp:revision>180</cp:revision>
  <cp:lastPrinted>2017-09-17T15:50:01Z</cp:lastPrinted>
  <dcterms:created xsi:type="dcterms:W3CDTF">2017-07-25T13:55:49Z</dcterms:created>
  <dcterms:modified xsi:type="dcterms:W3CDTF">2018-09-04T14:31:05Z</dcterms:modified>
  <cp:category/>
</cp:coreProperties>
</file>