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2" r:id="rId1"/>
  </p:sldMasterIdLst>
  <p:notesMasterIdLst>
    <p:notesMasterId r:id="rId36"/>
  </p:notesMasterIdLst>
  <p:sldIdLst>
    <p:sldId id="256" r:id="rId2"/>
    <p:sldId id="330" r:id="rId3"/>
    <p:sldId id="274" r:id="rId4"/>
    <p:sldId id="335" r:id="rId5"/>
    <p:sldId id="336" r:id="rId6"/>
    <p:sldId id="258" r:id="rId7"/>
    <p:sldId id="284" r:id="rId8"/>
    <p:sldId id="291" r:id="rId9"/>
    <p:sldId id="295" r:id="rId10"/>
    <p:sldId id="310" r:id="rId11"/>
    <p:sldId id="286" r:id="rId12"/>
    <p:sldId id="304" r:id="rId13"/>
    <p:sldId id="306" r:id="rId14"/>
    <p:sldId id="352" r:id="rId15"/>
    <p:sldId id="277" r:id="rId16"/>
    <p:sldId id="292" r:id="rId17"/>
    <p:sldId id="323" r:id="rId18"/>
    <p:sldId id="353" r:id="rId19"/>
    <p:sldId id="346" r:id="rId20"/>
    <p:sldId id="354" r:id="rId21"/>
    <p:sldId id="350" r:id="rId22"/>
    <p:sldId id="351" r:id="rId23"/>
    <p:sldId id="294" r:id="rId24"/>
    <p:sldId id="281" r:id="rId25"/>
    <p:sldId id="328" r:id="rId26"/>
    <p:sldId id="337" r:id="rId27"/>
    <p:sldId id="324" r:id="rId28"/>
    <p:sldId id="356" r:id="rId29"/>
    <p:sldId id="341" r:id="rId30"/>
    <p:sldId id="342" r:id="rId31"/>
    <p:sldId id="344" r:id="rId32"/>
    <p:sldId id="345" r:id="rId33"/>
    <p:sldId id="348" r:id="rId34"/>
    <p:sldId id="297" r:id="rId35"/>
  </p:sldIdLst>
  <p:sldSz cx="9144000" cy="6858000" type="screen4x3"/>
  <p:notesSz cx="6805613" cy="9939338"/>
  <p:defaultTextStyle>
    <a:defPPr>
      <a:defRPr lang="en-N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5501" autoAdjust="0"/>
  </p:normalViewPr>
  <p:slideViewPr>
    <p:cSldViewPr>
      <p:cViewPr varScale="1">
        <p:scale>
          <a:sx n="81" d="100"/>
          <a:sy n="81" d="100"/>
        </p:scale>
        <p:origin x="11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resstococifs001.res.vuw.ac.nz\SCRI_Robinson_01\01%20HTS%20Large%20Scale\01%20HTS%20Rotating%20Machines\13%20FP%20data\Gen%20K\6-stator\Summary%20Docs\Summary%20FP%20Gen%20K%20Driven%20Current%20-%204%20freqs%20-%20Voc%20Isc%20R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9739551786796"/>
          <c:y val="8.7125092969936119E-2"/>
          <c:w val="0.83442860851184808"/>
          <c:h val="0.78942017493714922"/>
        </c:manualLayout>
      </c:layout>
      <c:scatterChart>
        <c:scatterStyle val="lineMarker"/>
        <c:varyColors val="0"/>
        <c:ser>
          <c:idx val="3"/>
          <c:order val="0"/>
          <c:tx>
            <c:strRef>
              <c:f>'d=8mm Voc Isc Rd vs f'!$V$15</c:f>
              <c:strCache>
                <c:ptCount val="1"/>
                <c:pt idx="0">
                  <c:v>70 Hz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'd=8mm Voc Isc Rd vs f'!$W$15:$W$16</c:f>
              <c:numCache>
                <c:formatCode>General</c:formatCode>
                <c:ptCount val="2"/>
                <c:pt idx="0">
                  <c:v>0.87987477999999997</c:v>
                </c:pt>
                <c:pt idx="1">
                  <c:v>0</c:v>
                </c:pt>
              </c:numCache>
            </c:numRef>
          </c:xVal>
          <c:yVal>
            <c:numRef>
              <c:f>'d=8mm Voc Isc Rd vs f'!$X$15:$X$16</c:f>
              <c:numCache>
                <c:formatCode>General</c:formatCode>
                <c:ptCount val="2"/>
                <c:pt idx="0">
                  <c:v>0</c:v>
                </c:pt>
                <c:pt idx="1">
                  <c:v>122.45916105202875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'd=8mm Voc Isc Rd vs f'!$V$13</c:f>
              <c:strCache>
                <c:ptCount val="1"/>
                <c:pt idx="0">
                  <c:v>35 Hz</c:v>
                </c:pt>
              </c:strCache>
            </c:strRef>
          </c:tx>
          <c:marker>
            <c:symbol val="none"/>
          </c:marker>
          <c:xVal>
            <c:numRef>
              <c:f>'d=8mm Voc Isc Rd vs f'!$W$13:$W$14</c:f>
              <c:numCache>
                <c:formatCode>General</c:formatCode>
                <c:ptCount val="2"/>
                <c:pt idx="0">
                  <c:v>0.47379280000000012</c:v>
                </c:pt>
                <c:pt idx="1">
                  <c:v>0</c:v>
                </c:pt>
              </c:numCache>
            </c:numRef>
          </c:xVal>
          <c:yVal>
            <c:numRef>
              <c:f>'d=8mm Voc Isc Rd vs f'!$X$13:$X$14</c:f>
              <c:numCache>
                <c:formatCode>General</c:formatCode>
                <c:ptCount val="2"/>
                <c:pt idx="0">
                  <c:v>0</c:v>
                </c:pt>
                <c:pt idx="1">
                  <c:v>121.55256051252789</c:v>
                </c:pt>
              </c:numCache>
            </c:numRef>
          </c:yVal>
          <c:smooth val="0"/>
        </c:ser>
        <c:ser>
          <c:idx val="1"/>
          <c:order val="2"/>
          <c:tx>
            <c:strRef>
              <c:f>'d=8mm Voc Isc Rd vs f'!$V$11</c:f>
              <c:strCache>
                <c:ptCount val="1"/>
                <c:pt idx="0">
                  <c:v>18 Hz</c:v>
                </c:pt>
              </c:strCache>
            </c:strRef>
          </c:tx>
          <c:marker>
            <c:symbol val="none"/>
          </c:marker>
          <c:xVal>
            <c:numRef>
              <c:f>'d=8mm Voc Isc Rd vs f'!$W$11:$W$12</c:f>
              <c:numCache>
                <c:formatCode>General</c:formatCode>
                <c:ptCount val="2"/>
                <c:pt idx="0">
                  <c:v>0.24198051999999998</c:v>
                </c:pt>
                <c:pt idx="1">
                  <c:v>0</c:v>
                </c:pt>
              </c:numCache>
            </c:numRef>
          </c:xVal>
          <c:yVal>
            <c:numRef>
              <c:f>'d=8mm Voc Isc Rd vs f'!$X$11:$X$12</c:f>
              <c:numCache>
                <c:formatCode>General</c:formatCode>
                <c:ptCount val="2"/>
                <c:pt idx="0">
                  <c:v>0</c:v>
                </c:pt>
                <c:pt idx="1">
                  <c:v>116.5315146980582</c:v>
                </c:pt>
              </c:numCache>
            </c:numRef>
          </c:yVal>
          <c:smooth val="0"/>
        </c:ser>
        <c:ser>
          <c:idx val="0"/>
          <c:order val="3"/>
          <c:tx>
            <c:strRef>
              <c:f>'d=8mm Voc Isc Rd vs f'!$V$9</c:f>
              <c:strCache>
                <c:ptCount val="1"/>
                <c:pt idx="0">
                  <c:v>9 Hz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'd=8mm Voc Isc Rd vs f'!$W$9:$W$10</c:f>
              <c:numCache>
                <c:formatCode>General</c:formatCode>
                <c:ptCount val="2"/>
                <c:pt idx="0">
                  <c:v>0.12607437999999985</c:v>
                </c:pt>
                <c:pt idx="1">
                  <c:v>0</c:v>
                </c:pt>
              </c:numCache>
            </c:numRef>
          </c:xVal>
          <c:yVal>
            <c:numRef>
              <c:f>'d=8mm Voc Isc Rd vs f'!$X$9:$X$10</c:f>
              <c:numCache>
                <c:formatCode>General</c:formatCode>
                <c:ptCount val="2"/>
                <c:pt idx="0">
                  <c:v>0</c:v>
                </c:pt>
                <c:pt idx="1">
                  <c:v>114.02099179082336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'd=8mm Voc Isc Rd vs f'!$V$2</c:f>
              <c:strCache>
                <c:ptCount val="1"/>
                <c:pt idx="0">
                  <c:v>Coil current</c:v>
                </c:pt>
              </c:strCache>
            </c:strRef>
          </c:tx>
          <c:spPr>
            <a:ln w="12700">
              <a:prstDash val="sysDot"/>
            </a:ln>
          </c:spPr>
          <c:marker>
            <c:symbol val="none"/>
          </c:marker>
          <c:xVal>
            <c:numRef>
              <c:f>'d=8mm Voc Isc Rd vs f'!$W$2:$W$3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'd=8mm Voc Isc Rd vs f'!$X$2:$X$3</c:f>
              <c:numCache>
                <c:formatCode>General</c:formatCode>
                <c:ptCount val="2"/>
                <c:pt idx="0">
                  <c:v>90</c:v>
                </c:pt>
                <c:pt idx="1">
                  <c:v>90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'd=8mm Voc Isc Rd vs f'!$V$9</c:f>
              <c:strCache>
                <c:ptCount val="1"/>
                <c:pt idx="0">
                  <c:v>9 Hz</c:v>
                </c:pt>
              </c:strCache>
            </c:strRef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'd=8mm Voc Isc Rd vs f'!$Y$9:$Y$10</c:f>
              <c:numCache>
                <c:formatCode>General</c:formatCode>
                <c:ptCount val="2"/>
                <c:pt idx="0">
                  <c:v>0</c:v>
                </c:pt>
                <c:pt idx="1">
                  <c:v>5.3120598224034664E-2</c:v>
                </c:pt>
              </c:numCache>
            </c:numRef>
          </c:xVal>
          <c:yVal>
            <c:numRef>
              <c:f>'d=8mm Voc Isc Rd vs f'!$Z$9:$Z$10</c:f>
              <c:numCache>
                <c:formatCode>General</c:formatCode>
                <c:ptCount val="2"/>
                <c:pt idx="0">
                  <c:v>0</c:v>
                </c:pt>
                <c:pt idx="1">
                  <c:v>180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'd=8mm Voc Isc Rd vs f'!$V$11</c:f>
              <c:strCache>
                <c:ptCount val="1"/>
                <c:pt idx="0">
                  <c:v>18 Hz</c:v>
                </c:pt>
              </c:strCache>
            </c:strRef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none"/>
          </c:marker>
          <c:xVal>
            <c:numRef>
              <c:f>'d=8mm Voc Isc Rd vs f'!$Y$11:$Y$12</c:f>
              <c:numCache>
                <c:formatCode>General</c:formatCode>
                <c:ptCount val="2"/>
                <c:pt idx="0">
                  <c:v>0</c:v>
                </c:pt>
                <c:pt idx="1">
                  <c:v>0.11018666906817004</c:v>
                </c:pt>
              </c:numCache>
            </c:numRef>
          </c:xVal>
          <c:yVal>
            <c:numRef>
              <c:f>'d=8mm Voc Isc Rd vs f'!$Z$11:$Z$12</c:f>
              <c:numCache>
                <c:formatCode>General</c:formatCode>
                <c:ptCount val="2"/>
                <c:pt idx="0">
                  <c:v>0</c:v>
                </c:pt>
                <c:pt idx="1">
                  <c:v>180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'd=8mm Voc Isc Rd vs f'!$V$13</c:f>
              <c:strCache>
                <c:ptCount val="1"/>
                <c:pt idx="0">
                  <c:v>35 Hz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none"/>
          </c:marker>
          <c:xVal>
            <c:numRef>
              <c:f>'d=8mm Voc Isc Rd vs f'!$Y$13:$Y$14</c:f>
              <c:numCache>
                <c:formatCode>General</c:formatCode>
                <c:ptCount val="2"/>
                <c:pt idx="0">
                  <c:v>0</c:v>
                </c:pt>
                <c:pt idx="1">
                  <c:v>0.24597385574381647</c:v>
                </c:pt>
              </c:numCache>
            </c:numRef>
          </c:xVal>
          <c:yVal>
            <c:numRef>
              <c:f>'d=8mm Voc Isc Rd vs f'!$Z$13:$Z$14</c:f>
              <c:numCache>
                <c:formatCode>General</c:formatCode>
                <c:ptCount val="2"/>
                <c:pt idx="0">
                  <c:v>0</c:v>
                </c:pt>
                <c:pt idx="1">
                  <c:v>180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'd=8mm Voc Isc Rd vs f'!$AA$7</c:f>
              <c:strCache>
                <c:ptCount val="1"/>
                <c:pt idx="0">
                  <c:v>Rc (max)</c:v>
                </c:pt>
              </c:strCache>
            </c:strRef>
          </c:tx>
          <c:spPr>
            <a:ln>
              <a:solidFill>
                <a:schemeClr val="accent6"/>
              </a:solidFill>
              <a:prstDash val="dash"/>
            </a:ln>
          </c:spPr>
          <c:marker>
            <c:symbol val="none"/>
          </c:marker>
          <c:xVal>
            <c:numRef>
              <c:f>'d=8mm Voc Isc Rd vs f'!$Y$15:$Y$16</c:f>
              <c:numCache>
                <c:formatCode>General</c:formatCode>
                <c:ptCount val="2"/>
                <c:pt idx="0">
                  <c:v>0</c:v>
                </c:pt>
                <c:pt idx="1">
                  <c:v>0.46644117017107745</c:v>
                </c:pt>
              </c:numCache>
            </c:numRef>
          </c:xVal>
          <c:yVal>
            <c:numRef>
              <c:f>'d=8mm Voc Isc Rd vs f'!$Z$15:$Z$16</c:f>
              <c:numCache>
                <c:formatCode>General</c:formatCode>
                <c:ptCount val="2"/>
                <c:pt idx="0">
                  <c:v>0</c:v>
                </c:pt>
                <c:pt idx="1">
                  <c:v>180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753120"/>
        <c:axId val="164081128"/>
      </c:scatterChart>
      <c:valAx>
        <c:axId val="163753120"/>
        <c:scaling>
          <c:orientation val="minMax"/>
          <c:max val="0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NZ" dirty="0"/>
                  <a:t>FP</a:t>
                </a:r>
                <a:r>
                  <a:rPr lang="en-NZ" baseline="0" dirty="0"/>
                  <a:t> V</a:t>
                </a:r>
                <a:r>
                  <a:rPr lang="en-NZ" dirty="0"/>
                  <a:t>oltage </a:t>
                </a:r>
                <a:r>
                  <a:rPr lang="en-NZ" i="1" dirty="0" smtClean="0"/>
                  <a:t>V</a:t>
                </a:r>
                <a:r>
                  <a:rPr lang="en-NZ" baseline="-25000" dirty="0" smtClean="0"/>
                  <a:t>FP</a:t>
                </a:r>
                <a:r>
                  <a:rPr lang="en-NZ" dirty="0" smtClean="0"/>
                  <a:t> </a:t>
                </a:r>
                <a:r>
                  <a:rPr lang="en-NZ" dirty="0"/>
                  <a:t>(mV)</a:t>
                </a:r>
              </a:p>
            </c:rich>
          </c:tx>
          <c:overlay val="0"/>
        </c:title>
        <c:numFmt formatCode="General" sourceLinked="1"/>
        <c:majorTickMark val="cross"/>
        <c:minorTickMark val="in"/>
        <c:tickLblPos val="nextTo"/>
        <c:crossAx val="164081128"/>
        <c:crosses val="autoZero"/>
        <c:crossBetween val="midCat"/>
      </c:valAx>
      <c:valAx>
        <c:axId val="164081128"/>
        <c:scaling>
          <c:orientation val="minMax"/>
          <c:max val="13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NZ" dirty="0" smtClean="0"/>
                  <a:t>Stator </a:t>
                </a:r>
                <a:r>
                  <a:rPr lang="en-NZ" dirty="0"/>
                  <a:t>Current (A)</a:t>
                </a:r>
              </a:p>
            </c:rich>
          </c:tx>
          <c:layout>
            <c:manualLayout>
              <c:xMode val="edge"/>
              <c:yMode val="edge"/>
              <c:x val="1.7817971692530476E-2"/>
              <c:y val="0.38286766081934054"/>
            </c:manualLayout>
          </c:layout>
          <c:overlay val="0"/>
        </c:title>
        <c:numFmt formatCode="General" sourceLinked="1"/>
        <c:majorTickMark val="cross"/>
        <c:minorTickMark val="in"/>
        <c:tickLblPos val="nextTo"/>
        <c:crossAx val="163753120"/>
        <c:crosses val="autoZero"/>
        <c:crossBetween val="midCat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79429618755282705"/>
          <c:y val="0.10456692913385827"/>
          <c:w val="0.14887779705502913"/>
          <c:h val="0.19892371662497413"/>
        </c:manualLayout>
      </c:layout>
      <c:overlay val="0"/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</c:spPr>
    </c:legend>
    <c:plotVisOnly val="1"/>
    <c:dispBlanksAs val="gap"/>
    <c:showDLblsOverMax val="0"/>
  </c:chart>
  <c:spPr>
    <a:ln>
      <a:solidFill>
        <a:schemeClr val="tx1">
          <a:lumMod val="50000"/>
          <a:lumOff val="50000"/>
        </a:schemeClr>
      </a:solidFill>
    </a:ln>
  </c:spPr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0.3124</cdr:x>
      <cdr:y>0.78689</cdr:y>
    </cdr:from>
    <cdr:to>
      <cdr:x>0.38932</cdr:x>
      <cdr:y>0.86417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5475" y="3200400"/>
          <a:ext cx="466725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NZ" sz="1000" dirty="0">
              <a:solidFill>
                <a:srgbClr val="FF0000"/>
              </a:solidFill>
            </a:rPr>
            <a:t>9 Hz</a:t>
          </a:r>
        </a:p>
      </cdr:txBody>
    </cdr:sp>
  </cdr:relSizeAnchor>
  <cdr:relSizeAnchor xmlns:cdr="http://schemas.openxmlformats.org/drawingml/2006/chartDrawing">
    <cdr:from>
      <cdr:x>0.46677</cdr:x>
      <cdr:y>0.71975</cdr:y>
    </cdr:from>
    <cdr:to>
      <cdr:x>0.54369</cdr:x>
      <cdr:y>0.79703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32100" y="2927350"/>
          <a:ext cx="466725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1000">
              <a:solidFill>
                <a:srgbClr val="FF0000"/>
              </a:solidFill>
            </a:rPr>
            <a:t>18 Hz</a:t>
          </a:r>
        </a:p>
      </cdr:txBody>
    </cdr:sp>
  </cdr:relSizeAnchor>
  <cdr:relSizeAnchor xmlns:cdr="http://schemas.openxmlformats.org/drawingml/2006/chartDrawing">
    <cdr:from>
      <cdr:x>0.663</cdr:x>
      <cdr:y>0.60031</cdr:y>
    </cdr:from>
    <cdr:to>
      <cdr:x>0.73993</cdr:x>
      <cdr:y>0.6776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022725" y="2441575"/>
          <a:ext cx="466725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1000">
              <a:solidFill>
                <a:srgbClr val="FF0000"/>
              </a:solidFill>
            </a:rPr>
            <a:t>35 Hz</a:t>
          </a:r>
        </a:p>
      </cdr:txBody>
    </cdr:sp>
  </cdr:relSizeAnchor>
  <cdr:relSizeAnchor xmlns:cdr="http://schemas.openxmlformats.org/drawingml/2006/chartDrawing">
    <cdr:from>
      <cdr:x>0.79012</cdr:x>
      <cdr:y>0.4138</cdr:y>
    </cdr:from>
    <cdr:to>
      <cdr:x>0.86704</cdr:x>
      <cdr:y>0.49108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608512" y="1892173"/>
          <a:ext cx="448648" cy="353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1000" i="1" dirty="0">
              <a:solidFill>
                <a:srgbClr val="FF0000"/>
              </a:solidFill>
            </a:rPr>
            <a:t>f</a:t>
          </a:r>
          <a:r>
            <a:rPr lang="en-NZ" sz="1000" dirty="0">
              <a:solidFill>
                <a:srgbClr val="FF0000"/>
              </a:solidFill>
            </a:rPr>
            <a:t> = 70 Hz</a:t>
          </a:r>
        </a:p>
      </cdr:txBody>
    </cdr:sp>
  </cdr:relSizeAnchor>
  <cdr:relSizeAnchor xmlns:cdr="http://schemas.openxmlformats.org/drawingml/2006/chartDrawing">
    <cdr:from>
      <cdr:x>0.62219</cdr:x>
      <cdr:y>0.14364</cdr:y>
    </cdr:from>
    <cdr:to>
      <cdr:x>0.719</cdr:x>
      <cdr:y>0.22092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775075" y="584200"/>
          <a:ext cx="587375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1000" dirty="0" err="1">
              <a:solidFill>
                <a:schemeClr val="accent1"/>
              </a:solidFill>
            </a:rPr>
            <a:t>R</a:t>
          </a:r>
          <a:r>
            <a:rPr lang="en-NZ" sz="1000" baseline="-25000" dirty="0" err="1">
              <a:solidFill>
                <a:schemeClr val="accent1"/>
              </a:solidFill>
            </a:rPr>
            <a:t>c</a:t>
          </a:r>
          <a:r>
            <a:rPr lang="en-NZ" sz="1000" dirty="0">
              <a:solidFill>
                <a:schemeClr val="accent1"/>
              </a:solidFill>
            </a:rPr>
            <a:t> = 2.6 </a:t>
          </a:r>
          <a:r>
            <a:rPr lang="en-NZ" sz="1000" dirty="0" err="1">
              <a:solidFill>
                <a:schemeClr val="accent1"/>
              </a:solidFill>
              <a:latin typeface="Symbol" panose="05050102010706020507" pitchFamily="18" charset="2"/>
            </a:rPr>
            <a:t>mW</a:t>
          </a:r>
          <a:endParaRPr lang="en-NZ" sz="1000" dirty="0">
            <a:solidFill>
              <a:schemeClr val="accent1"/>
            </a:solidFill>
            <a:latin typeface="Symbol" panose="05050102010706020507" pitchFamily="18" charset="2"/>
          </a:endParaRPr>
        </a:p>
      </cdr:txBody>
    </cdr:sp>
  </cdr:relSizeAnchor>
  <cdr:relSizeAnchor xmlns:cdr="http://schemas.openxmlformats.org/drawingml/2006/chartDrawing">
    <cdr:from>
      <cdr:x>0.38272</cdr:x>
      <cdr:y>0</cdr:y>
    </cdr:from>
    <cdr:to>
      <cdr:x>0.47953</cdr:x>
      <cdr:y>0.07728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232248" y="0"/>
          <a:ext cx="564659" cy="353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NZ" sz="1000" dirty="0" err="1" smtClean="0">
              <a:solidFill>
                <a:schemeClr val="accent1"/>
              </a:solidFill>
            </a:rPr>
            <a:t>R</a:t>
          </a:r>
          <a:r>
            <a:rPr lang="en-NZ" sz="1000" baseline="-25000" dirty="0" err="1" smtClean="0">
              <a:solidFill>
                <a:schemeClr val="accent1"/>
              </a:solidFill>
            </a:rPr>
            <a:t>c</a:t>
          </a:r>
          <a:r>
            <a:rPr lang="en-NZ" sz="1000" dirty="0" smtClean="0">
              <a:solidFill>
                <a:schemeClr val="accent1"/>
              </a:solidFill>
            </a:rPr>
            <a:t> =</a:t>
          </a:r>
        </a:p>
        <a:p xmlns:a="http://schemas.openxmlformats.org/drawingml/2006/main">
          <a:pPr algn="ctr"/>
          <a:r>
            <a:rPr lang="en-NZ" sz="1000" dirty="0" smtClean="0">
              <a:solidFill>
                <a:schemeClr val="accent1"/>
              </a:solidFill>
            </a:rPr>
            <a:t>1.4 </a:t>
          </a:r>
          <a:r>
            <a:rPr lang="en-NZ" sz="1000" dirty="0" err="1">
              <a:solidFill>
                <a:schemeClr val="accent1"/>
              </a:solidFill>
              <a:latin typeface="Symbol" panose="05050102010706020507" pitchFamily="18" charset="2"/>
            </a:rPr>
            <a:t>mW</a:t>
          </a:r>
          <a:endParaRPr lang="en-NZ" sz="1000" dirty="0">
            <a:solidFill>
              <a:schemeClr val="accent1"/>
            </a:solidFill>
            <a:latin typeface="Symbol" panose="05050102010706020507" pitchFamily="18" charset="2"/>
          </a:endParaRPr>
        </a:p>
      </cdr:txBody>
    </cdr:sp>
  </cdr:relSizeAnchor>
  <cdr:relSizeAnchor xmlns:cdr="http://schemas.openxmlformats.org/drawingml/2006/chartDrawing">
    <cdr:from>
      <cdr:x>0.22222</cdr:x>
      <cdr:y>0</cdr:y>
    </cdr:from>
    <cdr:to>
      <cdr:x>0.31903</cdr:x>
      <cdr:y>0.07728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296144" y="-715660"/>
          <a:ext cx="564659" cy="353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NZ" sz="1000" dirty="0" err="1" smtClean="0">
              <a:solidFill>
                <a:schemeClr val="accent1"/>
              </a:solidFill>
            </a:rPr>
            <a:t>R</a:t>
          </a:r>
          <a:r>
            <a:rPr lang="en-NZ" sz="1000" baseline="-25000" dirty="0" err="1" smtClean="0">
              <a:solidFill>
                <a:schemeClr val="accent1"/>
              </a:solidFill>
            </a:rPr>
            <a:t>c</a:t>
          </a:r>
          <a:r>
            <a:rPr lang="en-NZ" sz="1000" dirty="0" smtClean="0">
              <a:solidFill>
                <a:schemeClr val="accent1"/>
              </a:solidFill>
            </a:rPr>
            <a:t> =</a:t>
          </a:r>
        </a:p>
        <a:p xmlns:a="http://schemas.openxmlformats.org/drawingml/2006/main">
          <a:pPr algn="ctr"/>
          <a:r>
            <a:rPr lang="en-NZ" sz="1000" dirty="0" smtClean="0">
              <a:solidFill>
                <a:schemeClr val="accent1"/>
              </a:solidFill>
            </a:rPr>
            <a:t>0.6 </a:t>
          </a:r>
          <a:r>
            <a:rPr lang="en-NZ" sz="1000" dirty="0" err="1">
              <a:solidFill>
                <a:schemeClr val="accent1"/>
              </a:solidFill>
              <a:latin typeface="Symbol" panose="05050102010706020507" pitchFamily="18" charset="2"/>
            </a:rPr>
            <a:t>mW</a:t>
          </a:r>
          <a:endParaRPr lang="en-NZ" sz="1000" dirty="0">
            <a:solidFill>
              <a:schemeClr val="accent1"/>
            </a:solidFill>
            <a:latin typeface="Symbol" panose="05050102010706020507" pitchFamily="18" charset="2"/>
          </a:endParaRPr>
        </a:p>
      </cdr:txBody>
    </cdr:sp>
  </cdr:relSizeAnchor>
  <cdr:relSizeAnchor xmlns:cdr="http://schemas.openxmlformats.org/drawingml/2006/chartDrawing">
    <cdr:from>
      <cdr:x>0.1358</cdr:x>
      <cdr:y>0</cdr:y>
    </cdr:from>
    <cdr:to>
      <cdr:x>0.23261</cdr:x>
      <cdr:y>0.07728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792088" y="-715660"/>
          <a:ext cx="564659" cy="353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NZ" sz="1000" dirty="0" err="1" smtClean="0">
              <a:solidFill>
                <a:schemeClr val="accent1"/>
              </a:solidFill>
            </a:rPr>
            <a:t>R</a:t>
          </a:r>
          <a:r>
            <a:rPr lang="en-NZ" sz="1000" baseline="-25000" dirty="0" err="1" smtClean="0">
              <a:solidFill>
                <a:schemeClr val="accent1"/>
              </a:solidFill>
            </a:rPr>
            <a:t>c</a:t>
          </a:r>
          <a:r>
            <a:rPr lang="en-NZ" sz="1000" dirty="0" smtClean="0">
              <a:solidFill>
                <a:schemeClr val="accent1"/>
              </a:solidFill>
            </a:rPr>
            <a:t> = </a:t>
          </a:r>
        </a:p>
        <a:p xmlns:a="http://schemas.openxmlformats.org/drawingml/2006/main">
          <a:pPr algn="ctr"/>
          <a:r>
            <a:rPr lang="en-NZ" sz="1000" dirty="0" smtClean="0">
              <a:solidFill>
                <a:schemeClr val="accent1"/>
              </a:solidFill>
            </a:rPr>
            <a:t>0.3 </a:t>
          </a:r>
          <a:r>
            <a:rPr lang="en-NZ" sz="1000" dirty="0" err="1">
              <a:solidFill>
                <a:schemeClr val="accent1"/>
              </a:solidFill>
              <a:latin typeface="Symbol" panose="05050102010706020507" pitchFamily="18" charset="2"/>
            </a:rPr>
            <a:t>mW</a:t>
          </a:r>
          <a:endParaRPr lang="en-NZ" sz="1000" dirty="0">
            <a:solidFill>
              <a:schemeClr val="accent1"/>
            </a:solidFill>
            <a:latin typeface="Symbol" panose="05050102010706020507" pitchFamily="18" charset="2"/>
          </a:endParaRPr>
        </a:p>
      </cdr:txBody>
    </cdr:sp>
  </cdr:relSizeAnchor>
  <cdr:relSizeAnchor xmlns:cdr="http://schemas.openxmlformats.org/drawingml/2006/chartDrawing">
    <cdr:from>
      <cdr:x>0.66068</cdr:x>
      <cdr:y>0.27843</cdr:y>
    </cdr:from>
    <cdr:to>
      <cdr:x>0.75749</cdr:x>
      <cdr:y>0.35571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853489" y="1273180"/>
          <a:ext cx="564659" cy="353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1000" i="1" dirty="0" smtClean="0">
              <a:solidFill>
                <a:schemeClr val="tx1"/>
              </a:solidFill>
              <a:latin typeface="Symbol" panose="05050102010706020507" pitchFamily="18" charset="2"/>
            </a:rPr>
            <a:t>I</a:t>
          </a:r>
          <a:r>
            <a:rPr lang="en-NZ" sz="1000" dirty="0" smtClean="0">
              <a:solidFill>
                <a:schemeClr val="tx1"/>
              </a:solidFill>
            </a:rPr>
            <a:t> </a:t>
          </a:r>
          <a:r>
            <a:rPr lang="en-NZ" sz="1000" dirty="0">
              <a:solidFill>
                <a:schemeClr val="tx1"/>
              </a:solidFill>
            </a:rPr>
            <a:t>= </a:t>
          </a:r>
          <a:r>
            <a:rPr lang="en-NZ" sz="1000" dirty="0" smtClean="0">
              <a:solidFill>
                <a:schemeClr val="tx1"/>
              </a:solidFill>
            </a:rPr>
            <a:t>90A</a:t>
          </a:r>
          <a:endParaRPr lang="en-NZ" sz="1000" dirty="0">
            <a:solidFill>
              <a:schemeClr val="tx1"/>
            </a:solidFill>
            <a:latin typeface="Symbol" panose="05050102010706020507" pitchFamily="18" charset="2"/>
          </a:endParaRPr>
        </a:p>
      </cdr:txBody>
    </cdr:sp>
  </cdr:relSizeAnchor>
  <cdr:relSizeAnchor xmlns:cdr="http://schemas.openxmlformats.org/drawingml/2006/chartDrawing">
    <cdr:from>
      <cdr:x>0.81481</cdr:x>
      <cdr:y>0.45333</cdr:y>
    </cdr:from>
    <cdr:to>
      <cdr:x>0.88893</cdr:x>
      <cdr:y>0.52883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752528" y="2072937"/>
          <a:ext cx="432271" cy="345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1000" i="0" dirty="0">
              <a:solidFill>
                <a:srgbClr val="FF0000"/>
              </a:solidFill>
            </a:rPr>
            <a:t>R</a:t>
          </a:r>
          <a:r>
            <a:rPr lang="en-NZ" sz="1000" i="0" baseline="-25000" dirty="0">
              <a:solidFill>
                <a:srgbClr val="FF0000"/>
              </a:solidFill>
            </a:rPr>
            <a:t>d</a:t>
          </a:r>
          <a:r>
            <a:rPr lang="en-NZ" sz="1000" dirty="0">
              <a:solidFill>
                <a:srgbClr val="FF0000"/>
              </a:solidFill>
            </a:rPr>
            <a:t> = 7.2 </a:t>
          </a:r>
          <a:r>
            <a:rPr lang="en-NZ" sz="1000" dirty="0" err="1">
              <a:solidFill>
                <a:srgbClr val="FF0000"/>
              </a:solidFill>
              <a:latin typeface="Symbol" panose="05050102010706020507" pitchFamily="18" charset="2"/>
            </a:rPr>
            <a:t>mW</a:t>
          </a:r>
          <a:endParaRPr lang="en-NZ" sz="1000" dirty="0">
            <a:solidFill>
              <a:srgbClr val="FF0000"/>
            </a:solidFill>
            <a:latin typeface="Symbol" panose="05050102010706020507" pitchFamily="18" charset="2"/>
          </a:endParaRPr>
        </a:p>
      </cdr:txBody>
    </cdr:sp>
  </cdr:relSizeAnchor>
  <cdr:relSizeAnchor xmlns:cdr="http://schemas.openxmlformats.org/drawingml/2006/chartDrawing">
    <cdr:from>
      <cdr:x>0.7037</cdr:x>
      <cdr:y>0.64062</cdr:y>
    </cdr:from>
    <cdr:to>
      <cdr:x>0.77782</cdr:x>
      <cdr:y>0.71612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104456" y="2929364"/>
          <a:ext cx="432271" cy="345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1000" dirty="0">
              <a:solidFill>
                <a:srgbClr val="FF0000"/>
              </a:solidFill>
            </a:rPr>
            <a:t>R</a:t>
          </a:r>
          <a:r>
            <a:rPr lang="en-NZ" sz="1000" baseline="-25000" dirty="0">
              <a:solidFill>
                <a:srgbClr val="FF0000"/>
              </a:solidFill>
            </a:rPr>
            <a:t>d</a:t>
          </a:r>
          <a:r>
            <a:rPr lang="en-NZ" sz="1000" dirty="0">
              <a:solidFill>
                <a:srgbClr val="FF0000"/>
              </a:solidFill>
            </a:rPr>
            <a:t> = 3.9 </a:t>
          </a:r>
          <a:r>
            <a:rPr lang="en-NZ" sz="1000" dirty="0" err="1">
              <a:solidFill>
                <a:srgbClr val="FF0000"/>
              </a:solidFill>
              <a:latin typeface="Symbol" panose="05050102010706020507" pitchFamily="18" charset="2"/>
            </a:rPr>
            <a:t>mW</a:t>
          </a:r>
          <a:endParaRPr lang="en-NZ" sz="1000" dirty="0">
            <a:solidFill>
              <a:srgbClr val="FF0000"/>
            </a:solidFill>
            <a:latin typeface="Symbol" panose="05050102010706020507" pitchFamily="18" charset="2"/>
          </a:endParaRPr>
        </a:p>
      </cdr:txBody>
    </cdr:sp>
  </cdr:relSizeAnchor>
  <cdr:relSizeAnchor xmlns:cdr="http://schemas.openxmlformats.org/drawingml/2006/chartDrawing">
    <cdr:from>
      <cdr:x>0.48685</cdr:x>
      <cdr:y>0.77335</cdr:y>
    </cdr:from>
    <cdr:to>
      <cdr:x>0.56096</cdr:x>
      <cdr:y>0.84885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2839611" y="3536282"/>
          <a:ext cx="432271" cy="345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1000" dirty="0">
              <a:solidFill>
                <a:srgbClr val="FF0000"/>
              </a:solidFill>
            </a:rPr>
            <a:t>R</a:t>
          </a:r>
          <a:r>
            <a:rPr lang="en-NZ" sz="1000" baseline="-25000" dirty="0">
              <a:solidFill>
                <a:srgbClr val="FF0000"/>
              </a:solidFill>
            </a:rPr>
            <a:t>d</a:t>
          </a:r>
          <a:r>
            <a:rPr lang="en-NZ" sz="1000" dirty="0">
              <a:solidFill>
                <a:srgbClr val="FF0000"/>
              </a:solidFill>
            </a:rPr>
            <a:t> = 2.1 </a:t>
          </a:r>
          <a:r>
            <a:rPr lang="en-NZ" sz="1000" dirty="0" err="1">
              <a:solidFill>
                <a:srgbClr val="FF0000"/>
              </a:solidFill>
              <a:latin typeface="Symbol" panose="05050102010706020507" pitchFamily="18" charset="2"/>
            </a:rPr>
            <a:t>mW</a:t>
          </a:r>
          <a:endParaRPr lang="en-NZ" sz="1000" dirty="0">
            <a:solidFill>
              <a:srgbClr val="FF0000"/>
            </a:solidFill>
            <a:latin typeface="Symbol" panose="05050102010706020507" pitchFamily="18" charset="2"/>
          </a:endParaRPr>
        </a:p>
      </cdr:txBody>
    </cdr:sp>
  </cdr:relSizeAnchor>
  <cdr:relSizeAnchor xmlns:cdr="http://schemas.openxmlformats.org/drawingml/2006/chartDrawing">
    <cdr:from>
      <cdr:x>0.33333</cdr:x>
      <cdr:y>0.82959</cdr:y>
    </cdr:from>
    <cdr:to>
      <cdr:x>0.40745</cdr:x>
      <cdr:y>0.90509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1944216" y="3793460"/>
          <a:ext cx="432271" cy="345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1000" dirty="0">
              <a:solidFill>
                <a:srgbClr val="FF0000"/>
              </a:solidFill>
            </a:rPr>
            <a:t>R</a:t>
          </a:r>
          <a:r>
            <a:rPr lang="en-NZ" sz="1000" baseline="-25000" dirty="0">
              <a:solidFill>
                <a:srgbClr val="FF0000"/>
              </a:solidFill>
            </a:rPr>
            <a:t>d</a:t>
          </a:r>
          <a:r>
            <a:rPr lang="en-NZ" sz="1000" dirty="0">
              <a:solidFill>
                <a:srgbClr val="FF0000"/>
              </a:solidFill>
            </a:rPr>
            <a:t> = 1.1 </a:t>
          </a:r>
          <a:r>
            <a:rPr lang="en-NZ" sz="1000" dirty="0" err="1">
              <a:solidFill>
                <a:srgbClr val="FF0000"/>
              </a:solidFill>
              <a:latin typeface="Symbol" panose="05050102010706020507" pitchFamily="18" charset="2"/>
            </a:rPr>
            <a:t>mW</a:t>
          </a:r>
          <a:endParaRPr lang="en-NZ" sz="1000" dirty="0">
            <a:solidFill>
              <a:srgbClr val="FF0000"/>
            </a:solidFill>
            <a:latin typeface="Symbol" panose="05050102010706020507" pitchFamily="18" charset="2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6" charset="-128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6" charset="-128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1225"/>
            <a:ext cx="4989513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noProof="0" smtClean="0"/>
              <a:t>Click to edit Master text styles</a:t>
            </a:r>
          </a:p>
          <a:p>
            <a:pPr lvl="1"/>
            <a:r>
              <a:rPr lang="en-NZ" noProof="0" smtClean="0"/>
              <a:t>Second level</a:t>
            </a:r>
          </a:p>
          <a:p>
            <a:pPr lvl="2"/>
            <a:r>
              <a:rPr lang="en-NZ" noProof="0" smtClean="0"/>
              <a:t>Third level</a:t>
            </a:r>
          </a:p>
          <a:p>
            <a:pPr lvl="3"/>
            <a:r>
              <a:rPr lang="en-NZ" noProof="0" smtClean="0"/>
              <a:t>Fourth level</a:t>
            </a:r>
          </a:p>
          <a:p>
            <a:pPr lvl="4"/>
            <a:r>
              <a:rPr lang="en-NZ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6" charset="-128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AC530B8-3D0B-41C7-BDE9-9E482F8C255C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785675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show the working principles of </a:t>
            </a:r>
            <a:r>
              <a:rPr lang="en-NZ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HTS dynamo with single stator wire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EBD42-471F-4874-9B55-888FEE49FF3D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264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Tc =</a:t>
            </a:r>
            <a:r>
              <a:rPr lang="en-NZ" baseline="0" dirty="0" smtClean="0"/>
              <a:t> 88.5 K, 46 mm stator, measured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EBD42-471F-4874-9B55-888FEE49FF3D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5502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replaced the DPC with a new solenoid coil.</a:t>
            </a:r>
          </a:p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photo of the new coil.</a:t>
            </a:r>
          </a:p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coil is 3 – ply 6-turn single layer solenoid coil wound from 10 mm wide Fujikura wires.</a:t>
            </a:r>
          </a:p>
          <a:p>
            <a:endParaRPr lang="en-NZ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The coil was cooled by </a:t>
            </a:r>
            <a:r>
              <a:rPr lang="en-NZ" sz="1200" dirty="0" smtClean="0"/>
              <a:t>conduction cooling via central Al core.</a:t>
            </a:r>
          </a:p>
          <a:p>
            <a:endParaRPr lang="en-NZ" baseline="0" dirty="0" smtClean="0"/>
          </a:p>
          <a:p>
            <a:endParaRPr lang="en-NZ" baseline="0" dirty="0" smtClean="0"/>
          </a:p>
          <a:p>
            <a:r>
              <a:rPr lang="en-NZ" baseline="0" dirty="0" smtClean="0"/>
              <a:t>60 – 90 K for coil measured at AI core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EBD42-471F-4874-9B55-888FEE49FF3D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451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figure shows the pumped current vs time at various frequencies.</a:t>
            </a:r>
          </a:p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achieved more than 1000 A in around 12 s at 54 K.</a:t>
            </a:r>
          </a:p>
          <a:p>
            <a:r>
              <a:rPr lang="en-N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Highest output current ever reported for HTS flux pump!</a:t>
            </a: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way in this case, </a:t>
            </a:r>
            <a:r>
              <a:rPr lang="en-NZ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L/R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~ 5 s</a:t>
            </a:r>
            <a:endParaRPr lang="en-NZ" i="0" dirty="0" smtClean="0"/>
          </a:p>
          <a:p>
            <a:endParaRPr lang="en-NZ" i="0" dirty="0" smtClean="0"/>
          </a:p>
          <a:p>
            <a:endParaRPr lang="en-NZ" i="0" dirty="0" smtClean="0"/>
          </a:p>
          <a:p>
            <a:endParaRPr lang="en-NZ" i="1" dirty="0" smtClean="0"/>
          </a:p>
          <a:p>
            <a:r>
              <a:rPr lang="en-NZ" i="1" dirty="0" smtClean="0"/>
              <a:t>L/R</a:t>
            </a:r>
            <a:r>
              <a:rPr lang="en-NZ" dirty="0" smtClean="0"/>
              <a:t> ~ 10 s</a:t>
            </a:r>
            <a:r>
              <a:rPr lang="en-NZ" baseline="0" dirty="0" smtClean="0"/>
              <a:t>, is this true? Not 5 s?? I think I want to get rid of this.</a:t>
            </a:r>
          </a:p>
          <a:p>
            <a:endParaRPr lang="en-NZ" baseline="0" dirty="0" smtClean="0"/>
          </a:p>
          <a:p>
            <a:r>
              <a:rPr lang="en-NZ" baseline="0" dirty="0" smtClean="0"/>
              <a:t>What temperature is this?? Stator Temp at 54 K !!</a:t>
            </a:r>
          </a:p>
          <a:p>
            <a:endParaRPr lang="en-NZ" baseline="0" dirty="0" smtClean="0"/>
          </a:p>
          <a:p>
            <a:r>
              <a:rPr lang="en-NZ" baseline="0" dirty="0" smtClean="0"/>
              <a:t>What is coil Temp???</a:t>
            </a:r>
          </a:p>
          <a:p>
            <a:endParaRPr lang="en-NZ" baseline="0" dirty="0" smtClean="0"/>
          </a:p>
          <a:p>
            <a:r>
              <a:rPr lang="en-NZ" baseline="0" dirty="0" smtClean="0"/>
              <a:t>Not because larger L value at low current?</a:t>
            </a:r>
          </a:p>
          <a:p>
            <a:endParaRPr lang="en-NZ" baseline="0" dirty="0" smtClean="0"/>
          </a:p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EBD42-471F-4874-9B55-888FEE49FF3D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592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This is the integrated</a:t>
            </a:r>
            <a:r>
              <a:rPr lang="en-NZ" baseline="0" dirty="0" smtClean="0"/>
              <a:t> system operating inside a vacuum cryostat which enables variable temperature operation.</a:t>
            </a:r>
          </a:p>
          <a:p>
            <a:endParaRPr lang="en-NZ" baseline="0" dirty="0" smtClean="0"/>
          </a:p>
          <a:p>
            <a:r>
              <a:rPr lang="en-NZ" baseline="0" dirty="0" smtClean="0"/>
              <a:t>This is the cold head, and this copper cooling plate, and this is HTS coil.</a:t>
            </a:r>
          </a:p>
          <a:p>
            <a:endParaRPr lang="en-NZ" baseline="0" dirty="0" smtClean="0"/>
          </a:p>
          <a:p>
            <a:r>
              <a:rPr lang="en-NZ" baseline="0" dirty="0" smtClean="0"/>
              <a:t>The HTS coil is </a:t>
            </a:r>
            <a:r>
              <a:rPr lang="en-NZ" sz="1200" dirty="0" smtClean="0"/>
              <a:t>1G double pancake coil.</a:t>
            </a:r>
          </a:p>
          <a:p>
            <a:endParaRPr lang="en-NZ" sz="1200" baseline="0" dirty="0" smtClean="0"/>
          </a:p>
          <a:p>
            <a:pPr lvl="1"/>
            <a:r>
              <a:rPr lang="en-NZ" i="1" dirty="0" smtClean="0"/>
              <a:t>L </a:t>
            </a:r>
            <a:r>
              <a:rPr lang="en-NZ" dirty="0" smtClean="0"/>
              <a:t>= 1.97 </a:t>
            </a:r>
            <a:r>
              <a:rPr lang="en-NZ" dirty="0" err="1" smtClean="0"/>
              <a:t>mH</a:t>
            </a:r>
            <a:r>
              <a:rPr lang="en-NZ" dirty="0" smtClean="0"/>
              <a:t>,</a:t>
            </a:r>
          </a:p>
          <a:p>
            <a:pPr lvl="1"/>
            <a:r>
              <a:rPr lang="en-NZ" i="1" dirty="0" err="1" smtClean="0"/>
              <a:t>I</a:t>
            </a:r>
            <a:r>
              <a:rPr lang="en-NZ" baseline="-25000" dirty="0" err="1" smtClean="0"/>
              <a:t>c</a:t>
            </a:r>
            <a:r>
              <a:rPr lang="en-NZ" dirty="0" smtClean="0"/>
              <a:t> = 95.0 A at 77 K </a:t>
            </a:r>
          </a:p>
          <a:p>
            <a:endParaRPr lang="en-NZ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Calibrated hall sensor was mounted at coil centre  to the measure coil current.</a:t>
            </a:r>
          </a:p>
          <a:p>
            <a:endParaRPr lang="en-NZ" baseline="0" dirty="0" smtClean="0"/>
          </a:p>
          <a:p>
            <a:r>
              <a:rPr lang="en-NZ" baseline="0" dirty="0" smtClean="0"/>
              <a:t>An axial type AREPOC</a:t>
            </a:r>
          </a:p>
          <a:p>
            <a:endParaRPr lang="en-NZ" baseline="0" dirty="0" smtClean="0"/>
          </a:p>
          <a:p>
            <a:r>
              <a:rPr lang="en-NZ" baseline="0" dirty="0" smtClean="0"/>
              <a:t>T range in stator : 30 K – 80 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T range in coil&gt; 50 K  : Copper cooling plate temperature 45- 50 K. So &gt; 45 – 50 K</a:t>
            </a:r>
          </a:p>
          <a:p>
            <a:endParaRPr lang="en-NZ" dirty="0" smtClean="0"/>
          </a:p>
          <a:p>
            <a:endParaRPr lang="en-NZ" dirty="0" smtClean="0"/>
          </a:p>
          <a:p>
            <a:r>
              <a:rPr lang="en-NZ" dirty="0" smtClean="0"/>
              <a:t>More details on</a:t>
            </a:r>
            <a:r>
              <a:rPr lang="en-NZ" baseline="0" dirty="0" smtClean="0"/>
              <a:t> the rig are needed:</a:t>
            </a:r>
          </a:p>
          <a:p>
            <a:r>
              <a:rPr lang="en-NZ" baseline="0" dirty="0" smtClean="0"/>
              <a:t>Temperature was monitors using </a:t>
            </a:r>
          </a:p>
          <a:p>
            <a:r>
              <a:rPr lang="en-NZ" baseline="0" dirty="0" smtClean="0"/>
              <a:t>T range in stator : 20 K – 90 K? Thesis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T range in coil&gt; 45 – 50 K  : Copper cooling plate temperature 45- 50 K. So &gt; 45 – 50 K</a:t>
            </a:r>
          </a:p>
          <a:p>
            <a:endParaRPr lang="en-NZ" baseline="0" dirty="0" smtClean="0"/>
          </a:p>
          <a:p>
            <a:r>
              <a:rPr lang="en-NZ" baseline="0" dirty="0" smtClean="0"/>
              <a:t>Two 50 W heating components were installed on the clamping plates to bring the system to thermal equilibrium.</a:t>
            </a:r>
          </a:p>
          <a:p>
            <a:endParaRPr lang="en-NZ" baseline="0" dirty="0" smtClean="0"/>
          </a:p>
          <a:p>
            <a:r>
              <a:rPr lang="en-NZ" baseline="0" dirty="0" smtClean="0"/>
              <a:t>The T on the plates were monitored using the </a:t>
            </a:r>
            <a:r>
              <a:rPr lang="en-NZ" i="1" baseline="0" dirty="0" smtClean="0"/>
              <a:t>Lakeshore Cryogenic silicon diode </a:t>
            </a:r>
            <a:r>
              <a:rPr lang="en-NZ" baseline="0" dirty="0" smtClean="0"/>
              <a:t>temperature sensors (DT-670 series).</a:t>
            </a:r>
          </a:p>
          <a:p>
            <a:endParaRPr lang="en-NZ" baseline="0" dirty="0" smtClean="0"/>
          </a:p>
          <a:p>
            <a:r>
              <a:rPr lang="en-NZ" baseline="0" dirty="0" smtClean="0"/>
              <a:t>Temperature sensors were attached on the top and bottom </a:t>
            </a:r>
            <a:r>
              <a:rPr lang="en-NZ" i="1" baseline="0" dirty="0" smtClean="0"/>
              <a:t>Copper clamping plates </a:t>
            </a:r>
            <a:r>
              <a:rPr lang="en-NZ" baseline="0" dirty="0" smtClean="0"/>
              <a:t>near the stator, and </a:t>
            </a:r>
            <a:r>
              <a:rPr lang="en-NZ" i="1" baseline="0" dirty="0" smtClean="0"/>
              <a:t>copper cooling plate </a:t>
            </a:r>
            <a:r>
              <a:rPr lang="en-NZ" baseline="0" dirty="0" smtClean="0"/>
              <a:t>near the coil. Is this different in Olly’s case??? </a:t>
            </a:r>
          </a:p>
          <a:p>
            <a:r>
              <a:rPr lang="en-NZ" baseline="0" dirty="0" smtClean="0"/>
              <a:t> </a:t>
            </a:r>
          </a:p>
          <a:p>
            <a:r>
              <a:rPr lang="en-NZ" baseline="0" dirty="0" err="1" smtClean="0"/>
              <a:t>Cryocooler</a:t>
            </a:r>
            <a:r>
              <a:rPr lang="en-NZ" baseline="0" dirty="0" smtClean="0"/>
              <a:t>? </a:t>
            </a:r>
            <a:r>
              <a:rPr lang="en-NZ" baseline="0" dirty="0" err="1" smtClean="0"/>
              <a:t>Cryomech</a:t>
            </a:r>
            <a:r>
              <a:rPr lang="en-NZ" baseline="0" dirty="0" smtClean="0"/>
              <a:t> AL63</a:t>
            </a:r>
          </a:p>
          <a:p>
            <a:r>
              <a:rPr lang="en-NZ" baseline="0" dirty="0" smtClean="0"/>
              <a:t>Cooling power: 15 W at 30 K; 50 W at 80 K</a:t>
            </a:r>
          </a:p>
          <a:p>
            <a:endParaRPr lang="en-NZ" baseline="0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EBD42-471F-4874-9B55-888FEE49FF3D}" type="slidenum">
              <a:rPr lang="en-NZ" smtClean="0"/>
              <a:t>33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957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3750">
                <a:solidFill>
                  <a:srgbClr val="004730"/>
                </a:solidFill>
              </a:defRPr>
            </a:lvl1pPr>
          </a:lstStyle>
          <a:p>
            <a:r>
              <a:rPr lang="en-US" dirty="0" smtClean="0"/>
              <a:t>Click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6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0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77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4" y="1219200"/>
            <a:ext cx="7950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89014" y="2360613"/>
            <a:ext cx="3892550" cy="3598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3964" y="2360613"/>
            <a:ext cx="3892550" cy="3598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3F79DE5-C129-4632-B938-D3286AED65D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C:\Users\ashelton\Desktop\Marcom\logo - large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4" y="6248400"/>
            <a:ext cx="1507172" cy="50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035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787" y="1218974"/>
            <a:ext cx="794997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88787" y="2360842"/>
            <a:ext cx="7937500" cy="3599089"/>
          </a:xfrm>
        </p:spPr>
        <p:txBody>
          <a:bodyPr/>
          <a:lstStyle/>
          <a:p>
            <a:pPr lvl="0"/>
            <a:endParaRPr lang="en-NZ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368C0-F6E4-45EE-BA32-0CF1249A768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9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219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2362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2362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495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4229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11188" y="6381752"/>
            <a:ext cx="5408612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NZ" altLang="en-US">
                <a:solidFill>
                  <a:prstClr val="black">
                    <a:tint val="75000"/>
                  </a:prstClr>
                </a:solidFill>
              </a:rPr>
              <a:t>Confidential under IRL/Siemens non-disclosure agreement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EEC7D7-2ACB-4DC5-9A1B-C30E9BEDD600}" type="slidenum">
              <a:rPr lang="en-NZ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6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8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8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0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1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8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9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5/09/2018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79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2" y="121436"/>
            <a:ext cx="543295" cy="6736564"/>
          </a:xfrm>
          <a:prstGeom prst="rect">
            <a:avLst/>
          </a:prstGeom>
          <a:solidFill>
            <a:srgbClr val="96C3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20714" tIns="10357" rIns="20714" bIns="10357" numCol="1" rtlCol="0" anchor="t" anchorCtr="0" compatLnSpc="1">
            <a:prstTxWarp prst="textNoShape">
              <a:avLst/>
            </a:prstTxWarp>
          </a:bodyPr>
          <a:lstStyle/>
          <a:p>
            <a:pPr defTabSz="207092"/>
            <a:endParaRPr lang="en-NZ" sz="544">
              <a:solidFill>
                <a:prstClr val="black"/>
              </a:solidFill>
              <a:latin typeface="Arial" charset="0"/>
              <a:ea typeface="ＭＳ Ｐゴシック" pitchFamily="1" charset="-128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-8389" y="380609"/>
            <a:ext cx="8993734" cy="810204"/>
          </a:xfrm>
          <a:prstGeom prst="rect">
            <a:avLst/>
          </a:prstGeom>
          <a:gradFill flip="none" rotWithShape="1">
            <a:gsLst>
              <a:gs pos="0">
                <a:srgbClr val="004730"/>
              </a:gs>
              <a:gs pos="83000">
                <a:srgbClr val="004730">
                  <a:alpha val="78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20714" tIns="10357" rIns="20714" bIns="10357" numCol="1" rtlCol="0" anchor="t" anchorCtr="0" compatLnSpc="1">
            <a:prstTxWarp prst="textNoShape">
              <a:avLst/>
            </a:prstTxWarp>
          </a:bodyPr>
          <a:lstStyle/>
          <a:p>
            <a:pPr defTabSz="207092"/>
            <a:endParaRPr lang="en-NZ" sz="544" dirty="0">
              <a:solidFill>
                <a:prstClr val="black"/>
              </a:solidFill>
              <a:latin typeface="Arial" charset="0"/>
              <a:ea typeface="ＭＳ Ｐゴシック" pitchFamily="1" charset="-128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" y="121436"/>
            <a:ext cx="3435926" cy="259172"/>
          </a:xfrm>
          <a:prstGeom prst="rect">
            <a:avLst/>
          </a:prstGeom>
          <a:solidFill>
            <a:srgbClr val="96C3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20714" tIns="10357" rIns="20714" bIns="10357" numCol="1" rtlCol="0" anchor="t" anchorCtr="0" compatLnSpc="1">
            <a:prstTxWarp prst="textNoShape">
              <a:avLst/>
            </a:prstTxWarp>
          </a:bodyPr>
          <a:lstStyle/>
          <a:p>
            <a:pPr defTabSz="207092"/>
            <a:endParaRPr lang="en-NZ" sz="544">
              <a:solidFill>
                <a:prstClr val="black"/>
              </a:solidFill>
              <a:latin typeface="Arial" charset="0"/>
              <a:ea typeface="ＭＳ Ｐゴシック" pitchFamily="1" charset="-128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15978" y="73828"/>
            <a:ext cx="1923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9626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NZ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</a:rPr>
              <a:t>Robinson Research Institute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800" y="525600"/>
            <a:ext cx="8000550" cy="5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04034"/>
            <a:ext cx="7886700" cy="4872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6265" eaLnBrk="1" fontAlgn="auto" hangingPunct="1">
              <a:spcBef>
                <a:spcPts val="0"/>
              </a:spcBef>
              <a:spcAft>
                <a:spcPts val="0"/>
              </a:spcAft>
            </a:pPr>
            <a:fld id="{8B243149-5C28-465E-B820-B18492BEAEE1}" type="datetimeFigureOut">
              <a:rPr lang="en-N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596265" eaLnBrk="1" fontAlgn="auto" hangingPunct="1">
                <a:spcBef>
                  <a:spcPts val="0"/>
                </a:spcBef>
                <a:spcAft>
                  <a:spcPts val="0"/>
                </a:spcAft>
              </a:pPr>
              <a:t>5/09/2018</a:t>
            </a:fld>
            <a:endParaRPr lang="en-NZ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6265" eaLnBrk="1" fontAlgn="auto" hangingPunct="1">
              <a:spcBef>
                <a:spcPts val="0"/>
              </a:spcBef>
              <a:spcAft>
                <a:spcPts val="0"/>
              </a:spcAft>
            </a:pPr>
            <a:endParaRPr lang="en-NZ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6265" eaLnBrk="1" fontAlgn="auto" hangingPunct="1">
              <a:spcBef>
                <a:spcPts val="0"/>
              </a:spcBef>
              <a:spcAft>
                <a:spcPts val="0"/>
              </a:spcAft>
            </a:pPr>
            <a:fld id="{E88D4D40-9AAC-43CF-B87D-C86E9F081C45}" type="slidenum">
              <a:rPr lang="en-N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59626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NZ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12" y="5963933"/>
            <a:ext cx="2600588" cy="8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1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4730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730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4730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4730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4730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2664296"/>
          </a:xfrm>
        </p:spPr>
        <p:txBody>
          <a:bodyPr/>
          <a:lstStyle/>
          <a:p>
            <a:r>
              <a:rPr lang="en-NZ" altLang="en-US" dirty="0"/>
              <a:t>DC current injection into HTS coils using a superconducting dynamo</a:t>
            </a:r>
            <a:br>
              <a:rPr lang="en-NZ" altLang="en-US" dirty="0"/>
            </a:br>
            <a:endParaRPr lang="en-US" altLang="en-US" dirty="0" smtClean="0"/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1115616" y="3645024"/>
            <a:ext cx="6858000" cy="1346959"/>
          </a:xfrm>
        </p:spPr>
        <p:txBody>
          <a:bodyPr>
            <a:normAutofit/>
          </a:bodyPr>
          <a:lstStyle/>
          <a:p>
            <a:r>
              <a:rPr lang="en-US" altLang="en-US" b="1" i="1" u="sng" dirty="0"/>
              <a:t>C.W. Bumby</a:t>
            </a:r>
            <a:r>
              <a:rPr lang="en-US" altLang="en-US" i="1" dirty="0"/>
              <a:t>, R.A. Badcock, Z. Jiang, A.E Pantoja, K. </a:t>
            </a:r>
            <a:r>
              <a:rPr lang="en-US" altLang="en-US" i="1" dirty="0" smtClean="0"/>
              <a:t>Hamilton</a:t>
            </a:r>
            <a:endParaRPr lang="en-US" altLang="en-US" i="1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539552" y="5773142"/>
            <a:ext cx="5760640" cy="1093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NZ" b="1" dirty="0" smtClean="0"/>
              <a:t>Special acknowledgements to :</a:t>
            </a:r>
          </a:p>
          <a:p>
            <a:pPr algn="l" fontAlgn="auto">
              <a:spcAft>
                <a:spcPts val="0"/>
              </a:spcAft>
            </a:pPr>
            <a:r>
              <a:rPr lang="en-NZ" i="1" dirty="0" smtClean="0"/>
              <a:t>Christian Hoffmann, Rowan Walsh, Rob Slade, Donald Pooke, </a:t>
            </a:r>
            <a:r>
              <a:rPr lang="en-NZ" i="1" dirty="0" err="1" smtClean="0"/>
              <a:t>Sinhoi</a:t>
            </a:r>
            <a:r>
              <a:rPr lang="en-NZ" i="1" dirty="0" smtClean="0"/>
              <a:t> Phang, Ratu Mataira</a:t>
            </a:r>
          </a:p>
          <a:p>
            <a:pPr algn="l" fontAlgn="auto">
              <a:spcAft>
                <a:spcPts val="0"/>
              </a:spcAft>
            </a:pPr>
            <a:endParaRPr lang="en-N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0" y="525600"/>
            <a:ext cx="3697160" cy="558000"/>
          </a:xfrm>
        </p:spPr>
        <p:txBody>
          <a:bodyPr/>
          <a:lstStyle/>
          <a:p>
            <a:r>
              <a:rPr lang="en-NZ" dirty="0" smtClean="0"/>
              <a:t>Magnet crossing effect</a:t>
            </a:r>
            <a:endParaRPr lang="en-NZ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3429000"/>
            <a:ext cx="2808312" cy="3118688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596271" y="1288084"/>
            <a:ext cx="3615689" cy="2008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NZ" dirty="0"/>
              <a:t>Series-connected inductance (coil) integrates waveform </a:t>
            </a:r>
          </a:p>
          <a:p>
            <a:pPr fontAlgn="auto">
              <a:spcAft>
                <a:spcPts val="0"/>
              </a:spcAft>
            </a:pPr>
            <a:r>
              <a:rPr lang="en-NZ" dirty="0"/>
              <a:t>This time-averages AC waveform to DC values.</a:t>
            </a:r>
          </a:p>
          <a:p>
            <a:pPr fontAlgn="auto">
              <a:spcAft>
                <a:spcPts val="0"/>
              </a:spcAft>
            </a:pPr>
            <a:r>
              <a:rPr lang="en-NZ" dirty="0"/>
              <a:t>Partial rectification occurs!</a:t>
            </a:r>
          </a:p>
          <a:p>
            <a:pPr fontAlgn="auto">
              <a:spcAft>
                <a:spcPts val="0"/>
              </a:spcAft>
            </a:pPr>
            <a:r>
              <a:rPr lang="en-NZ" dirty="0" smtClean="0"/>
              <a:t>Effect observed </a:t>
            </a:r>
            <a:r>
              <a:rPr lang="en-NZ" u="sng" dirty="0" smtClean="0"/>
              <a:t>only</a:t>
            </a:r>
            <a:r>
              <a:rPr lang="en-NZ" dirty="0" smtClean="0"/>
              <a:t> during period that magnet is directly above stator wire</a:t>
            </a:r>
            <a:endParaRPr lang="en-NZ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74" y="3140968"/>
            <a:ext cx="4297675" cy="30024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21" y="407155"/>
            <a:ext cx="4296454" cy="3001598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0033" y="4352189"/>
            <a:ext cx="3615689" cy="200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836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Origin of DC voltage?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1960" y="1224587"/>
            <a:ext cx="3081265" cy="5112059"/>
          </a:xfrm>
        </p:spPr>
        <p:txBody>
          <a:bodyPr>
            <a:normAutofit fontScale="92500"/>
          </a:bodyPr>
          <a:lstStyle/>
          <a:p>
            <a:pPr marL="342900" lvl="1" indent="0">
              <a:buNone/>
            </a:pPr>
            <a:endParaRPr lang="en-NZ" dirty="0" smtClean="0"/>
          </a:p>
          <a:p>
            <a:r>
              <a:rPr lang="en-NZ" dirty="0" smtClean="0"/>
              <a:t>Action happens as magnet crosses coated conductor wire</a:t>
            </a:r>
          </a:p>
          <a:p>
            <a:r>
              <a:rPr lang="en-NZ" dirty="0"/>
              <a:t>Normalised waveforms are a function of rotor angle only (independent of </a:t>
            </a:r>
            <a:r>
              <a:rPr lang="en-NZ" i="1" dirty="0"/>
              <a:t>f</a:t>
            </a:r>
            <a:r>
              <a:rPr lang="en-NZ" dirty="0" smtClean="0"/>
              <a:t>).</a:t>
            </a:r>
          </a:p>
          <a:p>
            <a:endParaRPr lang="en-NZ" dirty="0" smtClean="0"/>
          </a:p>
          <a:p>
            <a:r>
              <a:rPr lang="en-NZ" dirty="0" smtClean="0"/>
              <a:t>Rotor magnet imposes inhomogeneous local field across stator</a:t>
            </a:r>
          </a:p>
          <a:p>
            <a:pPr lvl="1"/>
            <a:r>
              <a:rPr lang="en-NZ" dirty="0" smtClean="0"/>
              <a:t>Circulating currents flow back around high field region</a:t>
            </a:r>
          </a:p>
          <a:p>
            <a:pPr lvl="1"/>
            <a:endParaRPr lang="en-NZ" baseline="-25000" dirty="0" smtClean="0"/>
          </a:p>
          <a:p>
            <a:pPr marL="342900" lvl="1" indent="0">
              <a:buNone/>
            </a:pPr>
            <a:endParaRPr lang="en-NZ" baseline="-25000" dirty="0" smtClean="0"/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 smtClean="0"/>
          </a:p>
          <a:p>
            <a:endParaRPr lang="en-NZ" dirty="0"/>
          </a:p>
        </p:txBody>
      </p:sp>
      <p:grpSp>
        <p:nvGrpSpPr>
          <p:cNvPr id="9" name="Group 8"/>
          <p:cNvGrpSpPr/>
          <p:nvPr/>
        </p:nvGrpSpPr>
        <p:grpSpPr>
          <a:xfrm>
            <a:off x="3749868" y="3909567"/>
            <a:ext cx="4176464" cy="3096344"/>
            <a:chOff x="4067944" y="3356992"/>
            <a:chExt cx="4176464" cy="3096344"/>
          </a:xfrm>
        </p:grpSpPr>
        <p:sp>
          <p:nvSpPr>
            <p:cNvPr id="3" name="Rectangle 2"/>
            <p:cNvSpPr/>
            <p:nvPr/>
          </p:nvSpPr>
          <p:spPr>
            <a:xfrm>
              <a:off x="4067944" y="3356992"/>
              <a:ext cx="4176464" cy="3096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1960" y="3407077"/>
              <a:ext cx="3672408" cy="280595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419872" y="1353537"/>
            <a:ext cx="5700464" cy="2427080"/>
            <a:chOff x="3365039" y="1292627"/>
            <a:chExt cx="5580112" cy="225525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039" y="1292627"/>
              <a:ext cx="5580112" cy="225525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288" y="2708920"/>
              <a:ext cx="1224136" cy="380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6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652005" y="1054880"/>
            <a:ext cx="2133502" cy="1780741"/>
            <a:chOff x="3600616" y="4127451"/>
            <a:chExt cx="2875455" cy="21597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0616" y="4127451"/>
              <a:ext cx="2875455" cy="21597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4431" y="4541536"/>
              <a:ext cx="1222606" cy="53700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1491" y="5078537"/>
              <a:ext cx="1053707" cy="476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6184" y="5092108"/>
              <a:ext cx="536494" cy="46333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01638"/>
            <a:ext cx="8000550" cy="558000"/>
          </a:xfrm>
        </p:spPr>
        <p:txBody>
          <a:bodyPr/>
          <a:lstStyle/>
          <a:p>
            <a:r>
              <a:rPr lang="en-NZ" dirty="0" smtClean="0"/>
              <a:t>Origin of DC voltage – non-linear resistivity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14800" y="1304034"/>
                <a:ext cx="2850239" cy="545552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NZ" dirty="0" smtClean="0"/>
                  <a:t>Coated conductor has highly non-linear local resistivity.</a:t>
                </a:r>
              </a:p>
              <a:p>
                <a:pPr lvl="1"/>
                <a:r>
                  <a:rPr lang="en-NZ" i="1" dirty="0"/>
                  <a:t>Resistivity increases with </a:t>
                </a:r>
                <a:r>
                  <a:rPr lang="en-NZ" dirty="0"/>
                  <a:t>|</a:t>
                </a:r>
                <a:r>
                  <a:rPr lang="en-NZ" b="1" dirty="0"/>
                  <a:t>E</a:t>
                </a:r>
                <a:r>
                  <a:rPr lang="en-NZ" dirty="0"/>
                  <a:t>| </a:t>
                </a:r>
                <a:r>
                  <a:rPr lang="en-NZ" i="1" dirty="0"/>
                  <a:t>and </a:t>
                </a:r>
                <a:r>
                  <a:rPr lang="en-NZ" dirty="0"/>
                  <a:t>|</a:t>
                </a:r>
                <a:r>
                  <a:rPr lang="en-NZ" b="1" dirty="0"/>
                  <a:t>J</a:t>
                </a:r>
                <a:r>
                  <a:rPr lang="en-NZ" dirty="0" smtClean="0"/>
                  <a:t>|</a:t>
                </a:r>
              </a:p>
              <a:p>
                <a:endParaRPr lang="en-NZ" dirty="0" smtClean="0"/>
              </a:p>
              <a:p>
                <a:r>
                  <a:rPr lang="en-NZ" dirty="0" smtClean="0"/>
                  <a:t>Partial rectification occurs </a:t>
                </a:r>
                <a:r>
                  <a:rPr lang="en-NZ" dirty="0"/>
                  <a:t>when </a:t>
                </a:r>
                <a:r>
                  <a:rPr lang="en-NZ" i="1" dirty="0" err="1" smtClean="0"/>
                  <a:t>J</a:t>
                </a:r>
                <a:r>
                  <a:rPr lang="en-NZ" baseline="-25000" dirty="0" err="1" smtClean="0"/>
                  <a:t>ser</a:t>
                </a:r>
                <a:r>
                  <a:rPr lang="en-NZ" dirty="0" smtClean="0"/>
                  <a:t> &gt; </a:t>
                </a:r>
                <a:r>
                  <a:rPr lang="en-NZ" i="1" dirty="0" err="1" smtClean="0"/>
                  <a:t>J</a:t>
                </a:r>
                <a:r>
                  <a:rPr lang="en-NZ" baseline="-25000" dirty="0" err="1" smtClean="0"/>
                  <a:t>sh</a:t>
                </a:r>
                <a:endParaRPr lang="en-NZ" baseline="-25000" dirty="0" smtClean="0"/>
              </a:p>
              <a:p>
                <a:pPr lvl="1">
                  <a:buFontTx/>
                  <a:buChar char="-"/>
                </a:pPr>
                <a:r>
                  <a:rPr lang="en-NZ" dirty="0" smtClean="0"/>
                  <a:t>Occurs </a:t>
                </a:r>
                <a:r>
                  <a:rPr lang="en-NZ" dirty="0"/>
                  <a:t>when</a:t>
                </a:r>
                <a14:m>
                  <m:oMath xmlns:m="http://schemas.openxmlformats.org/officeDocument/2006/math">
                    <m:r>
                      <a:rPr lang="en-NZ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N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N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N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N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N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NZ" dirty="0" smtClean="0"/>
              </a:p>
              <a:p>
                <a:pPr lvl="1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N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𝑠𝑒𝑟</m:t>
                        </m:r>
                      </m:sub>
                    </m:sSub>
                    <m:r>
                      <a:rPr lang="en-NZ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N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𝑠h</m:t>
                        </m:r>
                      </m:sub>
                    </m:sSub>
                  </m:oMath>
                </a14:m>
                <a:endParaRPr lang="en-NZ" dirty="0"/>
              </a:p>
              <a:p>
                <a:pPr marL="342900" lvl="1" indent="0">
                  <a:buNone/>
                </a:pPr>
                <a:r>
                  <a:rPr lang="en-NZ" dirty="0" smtClean="0"/>
                  <a:t>- </a:t>
                </a:r>
                <a:r>
                  <a:rPr lang="en-NZ" dirty="0" err="1" smtClean="0"/>
                  <a:t>emf</a:t>
                </a:r>
                <a:r>
                  <a:rPr lang="en-NZ" dirty="0" smtClean="0"/>
                  <a:t> </a:t>
                </a:r>
                <a:r>
                  <a:rPr lang="en-NZ" dirty="0"/>
                  <a:t>across magnet spot is ‘short-circuited’ at these times</a:t>
                </a:r>
                <a:r>
                  <a:rPr lang="en-NZ" dirty="0" smtClean="0"/>
                  <a:t>.</a:t>
                </a:r>
              </a:p>
              <a:p>
                <a:pPr marL="342900" lvl="1" indent="0">
                  <a:buNone/>
                </a:pPr>
                <a:endParaRPr lang="en-NZ" baseline="-25000" dirty="0" smtClean="0"/>
              </a:p>
              <a:p>
                <a:r>
                  <a:rPr lang="en-NZ" dirty="0" smtClean="0"/>
                  <a:t>This leads to a time-averaged DC voltage in the </a:t>
                </a:r>
                <a:r>
                  <a:rPr lang="en-NZ" u="sng" dirty="0" smtClean="0"/>
                  <a:t>opposite direction </a:t>
                </a:r>
                <a:r>
                  <a:rPr lang="en-NZ" dirty="0" smtClean="0"/>
                  <a:t>to the </a:t>
                </a:r>
                <a:r>
                  <a:rPr lang="en-NZ" dirty="0" err="1" smtClean="0"/>
                  <a:t>emf</a:t>
                </a:r>
                <a:r>
                  <a:rPr lang="en-NZ" dirty="0" smtClean="0"/>
                  <a:t> peak as the magnet crosses stator.</a:t>
                </a:r>
              </a:p>
              <a:p>
                <a:endParaRPr lang="en-NZ" dirty="0" smtClean="0"/>
              </a:p>
              <a:p>
                <a:endParaRPr lang="en-NZ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4800" y="1304034"/>
                <a:ext cx="2850239" cy="5455525"/>
              </a:xfrm>
              <a:blipFill rotWithShape="0">
                <a:blip r:embed="rId6"/>
                <a:stretch>
                  <a:fillRect l="-2350" t="-2346" r="-406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203799" y="5475824"/>
            <a:ext cx="194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Bumby et al. </a:t>
            </a:r>
            <a:r>
              <a:rPr lang="fr-FR" sz="1200" i="1" dirty="0" err="1"/>
              <a:t>Appl</a:t>
            </a:r>
            <a:r>
              <a:rPr lang="fr-FR" sz="1200" i="1" dirty="0"/>
              <a:t>. Phys. </a:t>
            </a:r>
            <a:r>
              <a:rPr lang="fr-FR" sz="1200" i="1" dirty="0" err="1"/>
              <a:t>Lett</a:t>
            </a:r>
            <a:r>
              <a:rPr lang="fr-FR" sz="1200" i="1" dirty="0" smtClean="0"/>
              <a:t>. </a:t>
            </a:r>
            <a:r>
              <a:rPr lang="fr-FR" sz="1200" b="1" i="1" dirty="0" smtClean="0"/>
              <a:t>108</a:t>
            </a:r>
            <a:r>
              <a:rPr lang="fr-FR" sz="1200" i="1" dirty="0" smtClean="0"/>
              <a:t> 122601 (2016) </a:t>
            </a:r>
            <a:endParaRPr lang="fr-FR" sz="12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8891" y="2979151"/>
            <a:ext cx="3023987" cy="29583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02285" y="6068627"/>
            <a:ext cx="2657197" cy="749793"/>
            <a:chOff x="6567091" y="5343503"/>
            <a:chExt cx="2657197" cy="749793"/>
          </a:xfrm>
        </p:grpSpPr>
        <p:sp>
          <p:nvSpPr>
            <p:cNvPr id="8" name="Rectangle 7"/>
            <p:cNvSpPr/>
            <p:nvPr/>
          </p:nvSpPr>
          <p:spPr>
            <a:xfrm>
              <a:off x="6567091" y="5343503"/>
              <a:ext cx="2576909" cy="7497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6700264" y="5682199"/>
                  <a:ext cx="25240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NZ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sz="1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NZ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NZ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N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NZ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NZ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𝑠𝑒𝑟</m:t>
                            </m:r>
                          </m:sub>
                        </m:sSub>
                        <m:r>
                          <a:rPr lang="en-N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NZ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NZ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NZ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NZ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sSub>
                          <m:sSubPr>
                            <m:ctrlPr>
                              <a:rPr lang="en-NZ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NZ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𝑠h</m:t>
                            </m:r>
                          </m:sub>
                        </m:sSub>
                      </m:oMath>
                    </m:oMathPara>
                  </a14:m>
                  <a:endParaRPr lang="en-NZ" sz="18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0264" y="5682199"/>
                  <a:ext cx="252402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N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6588630" y="5343645"/>
              <a:ext cx="26356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 smtClean="0"/>
                <a:t>Charge continuity requires:</a:t>
              </a:r>
              <a:endParaRPr lang="en-NZ" sz="16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9540" y="1614946"/>
            <a:ext cx="2282656" cy="311220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6179194" y="2979151"/>
            <a:ext cx="730346" cy="37784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Lets engineer……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68760"/>
            <a:ext cx="7992888" cy="3096343"/>
          </a:xfrm>
        </p:spPr>
        <p:txBody>
          <a:bodyPr>
            <a:normAutofit/>
          </a:bodyPr>
          <a:lstStyle/>
          <a:p>
            <a:r>
              <a:rPr lang="en-NZ" dirty="0" smtClean="0"/>
              <a:t>Complex physics</a:t>
            </a:r>
          </a:p>
          <a:p>
            <a:pPr lvl="1"/>
            <a:r>
              <a:rPr lang="en-NZ" dirty="0" smtClean="0"/>
              <a:t>Inherent phenomena of non-linear flux-flow regime</a:t>
            </a:r>
          </a:p>
          <a:p>
            <a:pPr lvl="1"/>
            <a:r>
              <a:rPr lang="en-NZ" dirty="0" smtClean="0"/>
              <a:t>Very hard to model – (finite-element approaches do not readily converge).</a:t>
            </a:r>
          </a:p>
          <a:p>
            <a:r>
              <a:rPr lang="en-NZ" dirty="0" smtClean="0"/>
              <a:t>But ability to inject large currents into closed HTS circuit proven. Exciting possibilities…..</a:t>
            </a:r>
          </a:p>
          <a:p>
            <a:r>
              <a:rPr lang="en-NZ" dirty="0" smtClean="0"/>
              <a:t>Empirical experiments required for device optimisation</a:t>
            </a:r>
          </a:p>
          <a:p>
            <a:r>
              <a:rPr lang="en-NZ" dirty="0" smtClean="0"/>
              <a:t>Large set of design parameters to investigate</a:t>
            </a:r>
          </a:p>
          <a:p>
            <a:endParaRPr lang="en-NZ" dirty="0" smtClean="0"/>
          </a:p>
          <a:p>
            <a:pPr marL="342900" lvl="1" indent="0">
              <a:buNone/>
            </a:pPr>
            <a:endParaRPr lang="en-NZ" dirty="0" smtClean="0"/>
          </a:p>
          <a:p>
            <a:endParaRPr lang="en-NZ" dirty="0" smtClean="0"/>
          </a:p>
          <a:p>
            <a:pPr lvl="1"/>
            <a:endParaRPr lang="en-NZ" dirty="0" smtClean="0"/>
          </a:p>
          <a:p>
            <a:pPr lvl="1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437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852936"/>
            <a:ext cx="7886700" cy="3324029"/>
          </a:xfrm>
        </p:spPr>
        <p:txBody>
          <a:bodyPr/>
          <a:lstStyle/>
          <a:p>
            <a:pPr lvl="0"/>
            <a:r>
              <a:rPr lang="en-NZ" b="1" dirty="0" smtClean="0"/>
              <a:t>Design challenge </a:t>
            </a:r>
            <a:r>
              <a:rPr lang="en-NZ" b="1" dirty="0"/>
              <a:t>1:</a:t>
            </a:r>
          </a:p>
          <a:p>
            <a:pPr lvl="1"/>
            <a:r>
              <a:rPr lang="en-US" b="1" dirty="0"/>
              <a:t>Rotating parts inside cryostat are dissipative and not desirable</a:t>
            </a:r>
          </a:p>
          <a:p>
            <a:pPr lvl="1"/>
            <a:r>
              <a:rPr lang="en-NZ" b="1" dirty="0">
                <a:solidFill>
                  <a:srgbClr val="FF0000"/>
                </a:solidFill>
              </a:rPr>
              <a:t>Can we move all the rotating parts outside the cryostat?</a:t>
            </a:r>
          </a:p>
          <a:p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54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3347535"/>
            <a:ext cx="3816424" cy="2838723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altLang="en-US" dirty="0"/>
              <a:t>Pumping through the cryostat </a:t>
            </a:r>
            <a:r>
              <a:rPr lang="en-NZ" altLang="en-US" dirty="0" smtClean="0"/>
              <a:t>wall – Gen 2 design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86302" y="1274497"/>
            <a:ext cx="3449953" cy="2516022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Optimise</a:t>
            </a:r>
            <a:r>
              <a:rPr lang="en-US" dirty="0" smtClean="0"/>
              <a:t> dynamo design by placing rotor magnets outside cryostat.</a:t>
            </a:r>
          </a:p>
          <a:p>
            <a:r>
              <a:rPr lang="en-US" dirty="0" smtClean="0"/>
              <a:t>But need to increase field strength to penetrate HTS sheet</a:t>
            </a:r>
          </a:p>
          <a:p>
            <a:r>
              <a:rPr lang="en-US" dirty="0" smtClean="0"/>
              <a:t>Achieved using magnetic iron circuit to focus flux at stator</a:t>
            </a:r>
          </a:p>
          <a:p>
            <a:r>
              <a:rPr lang="en-US" dirty="0" smtClean="0"/>
              <a:t>Enables flux gap to increase to &gt;10 mm.</a:t>
            </a:r>
          </a:p>
          <a:p>
            <a:pPr lvl="1"/>
            <a:r>
              <a:rPr lang="en-US" i="1" dirty="0" smtClean="0"/>
              <a:t>Ample space for cryostat wall!</a:t>
            </a:r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0" y="1256493"/>
            <a:ext cx="5071502" cy="19181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6281164"/>
            <a:ext cx="531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200" i="1" dirty="0"/>
              <a:t>Bumby et al. SUST </a:t>
            </a:r>
            <a:r>
              <a:rPr lang="en-NZ" sz="1200" b="1" i="1" dirty="0"/>
              <a:t>29</a:t>
            </a:r>
            <a:r>
              <a:rPr lang="en-NZ" sz="1200" i="1" dirty="0"/>
              <a:t> (2), 024008 (2016) </a:t>
            </a:r>
            <a:endParaRPr lang="en-NZ" sz="1200" i="1" dirty="0" smtClean="0"/>
          </a:p>
          <a:p>
            <a:r>
              <a:rPr lang="en-NZ" sz="1200" i="1" dirty="0" smtClean="0"/>
              <a:t>Jiang et al</a:t>
            </a:r>
            <a:r>
              <a:rPr lang="en-NZ" sz="1200" i="1" dirty="0"/>
              <a:t>. IEEE Trans. Appl. </a:t>
            </a:r>
            <a:r>
              <a:rPr lang="en-NZ" sz="1200" i="1" dirty="0" err="1"/>
              <a:t>Supercond</a:t>
            </a:r>
            <a:r>
              <a:rPr lang="en-NZ" sz="1200" i="1" dirty="0"/>
              <a:t>.</a:t>
            </a:r>
            <a:r>
              <a:rPr lang="pt-BR" sz="1200" i="1" dirty="0"/>
              <a:t> </a:t>
            </a:r>
            <a:r>
              <a:rPr lang="pt-BR" sz="1200" b="1" i="1" dirty="0" smtClean="0"/>
              <a:t>26</a:t>
            </a:r>
            <a:r>
              <a:rPr lang="pt-BR" sz="1200" i="1" dirty="0" smtClean="0"/>
              <a:t>(2)</a:t>
            </a:r>
            <a:r>
              <a:rPr lang="en-NZ" sz="1200" dirty="0" smtClean="0"/>
              <a:t> </a:t>
            </a:r>
            <a:r>
              <a:rPr lang="en-NZ" sz="1200" dirty="0"/>
              <a:t>(2), </a:t>
            </a:r>
            <a:r>
              <a:rPr lang="en-NZ" sz="1200" dirty="0" smtClean="0"/>
              <a:t>4900706 (2016)</a:t>
            </a:r>
            <a:r>
              <a:rPr lang="pt-BR" sz="1200" i="1" dirty="0" smtClean="0"/>
              <a:t> </a:t>
            </a:r>
            <a:endParaRPr lang="en-NZ" sz="1200" i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269" y="3604155"/>
            <a:ext cx="3391214" cy="24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474" y="1268760"/>
            <a:ext cx="4139564" cy="4302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48680"/>
            <a:ext cx="5898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>
                <a:solidFill>
                  <a:schemeClr val="bg1"/>
                </a:solidFill>
              </a:rPr>
              <a:t>Output from Gen 2 ‘external FP exciter’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1268760"/>
            <a:ext cx="4538930" cy="307273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NZ" dirty="0"/>
              <a:t>Similar DC I-V output to earlier devices</a:t>
            </a:r>
            <a:r>
              <a:rPr lang="en-NZ" dirty="0" smtClean="0"/>
              <a:t>…</a:t>
            </a:r>
          </a:p>
          <a:p>
            <a:pPr fontAlgn="auto">
              <a:spcAft>
                <a:spcPts val="0"/>
              </a:spcAft>
            </a:pPr>
            <a:r>
              <a:rPr lang="en-NZ" dirty="0" smtClean="0"/>
              <a:t>Some evidence of eddy current non-linear frequency-dependence 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NZ" i="1" dirty="0" smtClean="0"/>
              <a:t>- </a:t>
            </a:r>
            <a:r>
              <a:rPr lang="en-NZ" dirty="0" smtClean="0"/>
              <a:t>Probably due to eddy currents flowing in large iron yoke</a:t>
            </a:r>
            <a:r>
              <a:rPr lang="en-NZ" i="1" dirty="0" smtClean="0"/>
              <a:t> </a:t>
            </a:r>
            <a:r>
              <a:rPr lang="en-NZ" dirty="0" smtClean="0"/>
              <a:t>at </a:t>
            </a:r>
            <a:r>
              <a:rPr lang="en-NZ" dirty="0"/>
              <a:t>h</a:t>
            </a:r>
            <a:r>
              <a:rPr lang="en-NZ" dirty="0" smtClean="0"/>
              <a:t>igh-</a:t>
            </a:r>
            <a:r>
              <a:rPr lang="en-NZ" i="1" dirty="0" smtClean="0"/>
              <a:t>f</a:t>
            </a:r>
            <a:r>
              <a:rPr lang="en-NZ" dirty="0"/>
              <a:t>, </a:t>
            </a:r>
            <a:r>
              <a:rPr lang="en-NZ" dirty="0" smtClean="0"/>
              <a:t>low-</a:t>
            </a:r>
            <a:r>
              <a:rPr lang="en-NZ" i="1" dirty="0" smtClean="0"/>
              <a:t>d</a:t>
            </a:r>
          </a:p>
          <a:p>
            <a:pPr fontAlgn="auto">
              <a:spcAft>
                <a:spcPts val="0"/>
              </a:spcAft>
            </a:pPr>
            <a:r>
              <a:rPr lang="en-NZ" i="1" dirty="0" err="1" smtClean="0"/>
              <a:t>I</a:t>
            </a:r>
            <a:r>
              <a:rPr lang="en-NZ" baseline="-25000" dirty="0" err="1" smtClean="0"/>
              <a:t>sc</a:t>
            </a:r>
            <a:r>
              <a:rPr lang="en-NZ" dirty="0" smtClean="0"/>
              <a:t>= </a:t>
            </a:r>
            <a:r>
              <a:rPr lang="en-NZ" i="1" dirty="0" err="1" smtClean="0"/>
              <a:t>V</a:t>
            </a:r>
            <a:r>
              <a:rPr lang="en-NZ" baseline="-25000" dirty="0" err="1" smtClean="0"/>
              <a:t>oc</a:t>
            </a:r>
            <a:r>
              <a:rPr lang="en-NZ" dirty="0" smtClean="0"/>
              <a:t>/</a:t>
            </a:r>
            <a:r>
              <a:rPr lang="en-NZ" i="1" dirty="0" smtClean="0"/>
              <a:t>R</a:t>
            </a:r>
            <a:r>
              <a:rPr lang="en-NZ" baseline="-25000" dirty="0" smtClean="0"/>
              <a:t>d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NZ" i="1" dirty="0" smtClean="0"/>
              <a:t>- </a:t>
            </a:r>
            <a:r>
              <a:rPr lang="en-NZ" i="1" dirty="0" err="1" smtClean="0"/>
              <a:t>I</a:t>
            </a:r>
            <a:r>
              <a:rPr lang="en-NZ" baseline="-25000" dirty="0" err="1" smtClean="0"/>
              <a:t>sc</a:t>
            </a:r>
            <a:r>
              <a:rPr lang="en-NZ" dirty="0" smtClean="0"/>
              <a:t> is only independent of frequency at low-</a:t>
            </a:r>
            <a:r>
              <a:rPr lang="en-NZ" i="1" dirty="0" smtClean="0"/>
              <a:t>f</a:t>
            </a:r>
            <a:endParaRPr lang="en-NZ" i="1" dirty="0"/>
          </a:p>
          <a:p>
            <a:pPr fontAlgn="auto">
              <a:spcAft>
                <a:spcPts val="0"/>
              </a:spcAft>
            </a:pPr>
            <a:r>
              <a:rPr lang="en-NZ" dirty="0" smtClean="0"/>
              <a:t>Eddy current effects </a:t>
            </a:r>
            <a:r>
              <a:rPr lang="en-NZ" dirty="0"/>
              <a:t>w</a:t>
            </a:r>
            <a:r>
              <a:rPr lang="en-NZ" dirty="0" smtClean="0"/>
              <a:t>ould be reduced by laminating cold iron yoke</a:t>
            </a:r>
          </a:p>
          <a:p>
            <a:pPr lvl="1" fontAlgn="auto">
              <a:spcAft>
                <a:spcPts val="0"/>
              </a:spcAft>
            </a:pPr>
            <a:endParaRPr lang="en-NZ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04" y="4048078"/>
            <a:ext cx="3718840" cy="28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60401"/>
            <a:ext cx="8000550" cy="558000"/>
          </a:xfrm>
        </p:spPr>
        <p:txBody>
          <a:bodyPr/>
          <a:lstStyle/>
          <a:p>
            <a:r>
              <a:rPr lang="en-NZ" dirty="0" smtClean="0"/>
              <a:t>Gen2: Effect of stator wire width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824" y="1412776"/>
            <a:ext cx="3409128" cy="5040560"/>
          </a:xfrm>
        </p:spPr>
        <p:txBody>
          <a:bodyPr>
            <a:normAutofit fontScale="92500"/>
          </a:bodyPr>
          <a:lstStyle/>
          <a:p>
            <a:r>
              <a:rPr lang="en-NZ" dirty="0" smtClean="0"/>
              <a:t>Increasing the width of the stator wire affects dynamo output</a:t>
            </a:r>
          </a:p>
          <a:p>
            <a:pPr lvl="1"/>
            <a:r>
              <a:rPr lang="en-NZ" dirty="0" smtClean="0"/>
              <a:t>Alters ‘space’ and period in which circulating currents flow</a:t>
            </a:r>
          </a:p>
          <a:p>
            <a:r>
              <a:rPr lang="en-NZ" dirty="0" smtClean="0"/>
              <a:t>Tested wire stator widths up to 46 mm using ½” wide rotor magnet</a:t>
            </a:r>
          </a:p>
          <a:p>
            <a:r>
              <a:rPr lang="en-NZ" dirty="0" smtClean="0"/>
              <a:t> </a:t>
            </a:r>
            <a:r>
              <a:rPr lang="en-NZ" i="1" dirty="0" err="1" smtClean="0"/>
              <a:t>I</a:t>
            </a:r>
            <a:r>
              <a:rPr lang="en-NZ" baseline="-25000" dirty="0" err="1" smtClean="0"/>
              <a:t>sc</a:t>
            </a:r>
            <a:r>
              <a:rPr lang="en-NZ" dirty="0" smtClean="0"/>
              <a:t> &gt; 300 A can be achieved with 46 mm wire</a:t>
            </a:r>
          </a:p>
          <a:p>
            <a:r>
              <a:rPr lang="en-NZ" dirty="0" smtClean="0"/>
              <a:t>But output from wide wires drops at higher frequencies. </a:t>
            </a:r>
          </a:p>
          <a:p>
            <a:pPr lvl="1"/>
            <a:r>
              <a:rPr lang="en-NZ" dirty="0" smtClean="0"/>
              <a:t>Local heating? 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180466"/>
            <a:ext cx="4222434" cy="48759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5976" y="6287153"/>
            <a:ext cx="2843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Z" sz="1100" i="1" dirty="0">
                <a:solidFill>
                  <a:prstClr val="black"/>
                </a:solidFill>
              </a:rPr>
              <a:t>Bumby et al. IEEE Trans. Appl. </a:t>
            </a:r>
            <a:r>
              <a:rPr lang="en-NZ" sz="1100" i="1" dirty="0" err="1">
                <a:solidFill>
                  <a:prstClr val="black"/>
                </a:solidFill>
              </a:rPr>
              <a:t>Supercond</a:t>
            </a:r>
            <a:r>
              <a:rPr lang="en-NZ" sz="1100" i="1" dirty="0">
                <a:solidFill>
                  <a:prstClr val="black"/>
                </a:solidFill>
              </a:rPr>
              <a:t>.</a:t>
            </a:r>
            <a:r>
              <a:rPr lang="pt-BR" sz="1100" i="1" dirty="0">
                <a:solidFill>
                  <a:prstClr val="black"/>
                </a:solidFill>
              </a:rPr>
              <a:t> </a:t>
            </a:r>
            <a:r>
              <a:rPr lang="pt-BR" sz="1100" b="1" i="1" dirty="0" smtClean="0">
                <a:solidFill>
                  <a:prstClr val="black"/>
                </a:solidFill>
              </a:rPr>
              <a:t>26</a:t>
            </a:r>
            <a:r>
              <a:rPr lang="pt-BR" sz="1100" i="1" dirty="0" smtClean="0">
                <a:solidFill>
                  <a:prstClr val="black"/>
                </a:solidFill>
              </a:rPr>
              <a:t>(8</a:t>
            </a:r>
            <a:r>
              <a:rPr lang="pt-BR" sz="1100" i="1" dirty="0">
                <a:solidFill>
                  <a:prstClr val="black"/>
                </a:solidFill>
              </a:rPr>
              <a:t>), </a:t>
            </a:r>
            <a:r>
              <a:rPr lang="pt-BR" sz="1100" i="1" dirty="0" smtClean="0">
                <a:solidFill>
                  <a:prstClr val="black"/>
                </a:solidFill>
              </a:rPr>
              <a:t>4805208 (2016</a:t>
            </a:r>
            <a:r>
              <a:rPr lang="pt-BR" sz="1100" i="1" dirty="0">
                <a:solidFill>
                  <a:prstClr val="black"/>
                </a:solidFill>
              </a:rPr>
              <a:t>)</a:t>
            </a:r>
            <a:endParaRPr lang="en-NZ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9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28650" y="2852936"/>
            <a:ext cx="7886700" cy="332402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NZ" b="1" dirty="0" smtClean="0"/>
              <a:t>Design challenge 2:</a:t>
            </a:r>
          </a:p>
          <a:p>
            <a:pPr lvl="1" fontAlgn="auto">
              <a:spcAft>
                <a:spcPts val="0"/>
              </a:spcAft>
            </a:pPr>
            <a:r>
              <a:rPr lang="en-US" b="1" dirty="0" smtClean="0"/>
              <a:t>High currents are desirable as they allow access to larger fields.</a:t>
            </a:r>
          </a:p>
          <a:p>
            <a:pPr lvl="1" fontAlgn="auto">
              <a:spcAft>
                <a:spcPts val="0"/>
              </a:spcAft>
            </a:pPr>
            <a:r>
              <a:rPr lang="en-NZ" b="1" dirty="0" smtClean="0">
                <a:solidFill>
                  <a:srgbClr val="FF0000"/>
                </a:solidFill>
              </a:rPr>
              <a:t>How far can we increase the </a:t>
            </a:r>
            <a:r>
              <a:rPr lang="en-NZ" b="1" dirty="0">
                <a:solidFill>
                  <a:srgbClr val="FF0000"/>
                </a:solidFill>
              </a:rPr>
              <a:t>o</a:t>
            </a:r>
            <a:r>
              <a:rPr lang="en-NZ" b="1" dirty="0" smtClean="0">
                <a:solidFill>
                  <a:srgbClr val="FF0000"/>
                </a:solidFill>
              </a:rPr>
              <a:t>utput current?</a:t>
            </a:r>
          </a:p>
          <a:p>
            <a:pPr fontAlgn="auto">
              <a:spcAft>
                <a:spcPts val="0"/>
              </a:spcAft>
            </a:pPr>
            <a:endParaRPr lang="en-NZ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6251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t="5533" r="10726"/>
          <a:stretch/>
        </p:blipFill>
        <p:spPr>
          <a:xfrm>
            <a:off x="5004048" y="3472107"/>
            <a:ext cx="3755489" cy="240009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460401"/>
            <a:ext cx="8000550" cy="558000"/>
          </a:xfrm>
        </p:spPr>
        <p:txBody>
          <a:bodyPr/>
          <a:lstStyle/>
          <a:p>
            <a:r>
              <a:rPr lang="en-NZ" dirty="0" smtClean="0"/>
              <a:t>Barrel pump – a kA class dynamo</a:t>
            </a:r>
            <a:endParaRPr lang="en-NZ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582886"/>
            <a:ext cx="4751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Maximise stator width by using a ‘continuous’ cylindrical stator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dirty="0" smtClean="0"/>
              <a:t>No ‘edges’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err="1" smtClean="0"/>
              <a:t>Cryo</a:t>
            </a:r>
            <a:r>
              <a:rPr lang="en-NZ" dirty="0" smtClean="0"/>
              <a:t>-cool to increase wire </a:t>
            </a:r>
            <a:r>
              <a:rPr lang="en-NZ" i="1" dirty="0" err="1" smtClean="0"/>
              <a:t>J</a:t>
            </a:r>
            <a:r>
              <a:rPr lang="en-NZ" baseline="-25000" dirty="0" err="1" smtClean="0"/>
              <a:t>c</a:t>
            </a:r>
            <a:endParaRPr lang="en-NZ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263324"/>
            <a:ext cx="2980994" cy="2208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717032"/>
            <a:ext cx="3383573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Outline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361" y="1268760"/>
            <a:ext cx="7886700" cy="1302165"/>
          </a:xfrm>
        </p:spPr>
        <p:txBody>
          <a:bodyPr>
            <a:normAutofit fontScale="85000" lnSpcReduction="20000"/>
          </a:bodyPr>
          <a:lstStyle/>
          <a:p>
            <a:r>
              <a:rPr lang="en-NZ" dirty="0" smtClean="0"/>
              <a:t>Motivation and background</a:t>
            </a:r>
          </a:p>
          <a:p>
            <a:r>
              <a:rPr lang="en-NZ" dirty="0" smtClean="0"/>
              <a:t>Gen 1 device - unravelling the physics</a:t>
            </a:r>
          </a:p>
          <a:p>
            <a:r>
              <a:rPr lang="en-NZ" dirty="0" smtClean="0"/>
              <a:t>Gen 2 – an external rotor</a:t>
            </a:r>
          </a:p>
          <a:p>
            <a:r>
              <a:rPr lang="en-NZ" dirty="0" smtClean="0"/>
              <a:t>Barrel-stator - a kA class </a:t>
            </a:r>
            <a:r>
              <a:rPr lang="en-NZ" dirty="0" err="1" smtClean="0"/>
              <a:t>cryo</a:t>
            </a:r>
            <a:r>
              <a:rPr lang="en-NZ" dirty="0" smtClean="0"/>
              <a:t>-cooled dynamo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682" y="2492896"/>
            <a:ext cx="6284786" cy="36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7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Open circuit voltage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59" y="1223455"/>
            <a:ext cx="4121214" cy="2309752"/>
          </a:xfrm>
        </p:spPr>
        <p:txBody>
          <a:bodyPr>
            <a:normAutofit fontScale="92500" lnSpcReduction="20000"/>
          </a:bodyPr>
          <a:lstStyle/>
          <a:p>
            <a:r>
              <a:rPr lang="en-NZ" sz="2200" dirty="0" smtClean="0"/>
              <a:t>Device generates an open-circuit voltage (reassuring!)</a:t>
            </a:r>
          </a:p>
          <a:p>
            <a:pPr lvl="1"/>
            <a:r>
              <a:rPr lang="en-NZ" sz="1800" dirty="0" smtClean="0"/>
              <a:t>Waveform is ‘partially rectified”</a:t>
            </a:r>
            <a:r>
              <a:rPr lang="en-NZ" sz="2200" dirty="0" smtClean="0"/>
              <a:t> </a:t>
            </a:r>
            <a:endParaRPr lang="en-NZ" sz="1800" dirty="0"/>
          </a:p>
          <a:p>
            <a:r>
              <a:rPr lang="en-NZ" sz="2200" i="1" dirty="0" err="1" smtClean="0"/>
              <a:t>V</a:t>
            </a:r>
            <a:r>
              <a:rPr lang="en-NZ" sz="2200" baseline="-25000" dirty="0" err="1" smtClean="0"/>
              <a:t>oc</a:t>
            </a:r>
            <a:r>
              <a:rPr lang="en-NZ" sz="2200" baseline="-25000" dirty="0" smtClean="0"/>
              <a:t> </a:t>
            </a:r>
            <a:r>
              <a:rPr lang="en-NZ" sz="2200" dirty="0" smtClean="0"/>
              <a:t>is a function </a:t>
            </a:r>
            <a:r>
              <a:rPr lang="en-NZ" sz="2200" dirty="0"/>
              <a:t>of </a:t>
            </a:r>
            <a:r>
              <a:rPr lang="en-NZ" sz="2200" dirty="0" smtClean="0"/>
              <a:t>both rotor speed and temperature</a:t>
            </a:r>
          </a:p>
          <a:p>
            <a:r>
              <a:rPr lang="en-NZ" sz="2200" dirty="0" smtClean="0"/>
              <a:t>Shielding currents reduce flux penetrating stator barrel at low T</a:t>
            </a:r>
          </a:p>
          <a:p>
            <a:pPr marL="342900" lvl="1" indent="0">
              <a:buNone/>
            </a:pPr>
            <a:r>
              <a:rPr lang="en-NZ" sz="1800" dirty="0"/>
              <a:t>→</a:t>
            </a:r>
            <a:r>
              <a:rPr lang="en-NZ" sz="1800" i="1" dirty="0" err="1" smtClean="0"/>
              <a:t>V</a:t>
            </a:r>
            <a:r>
              <a:rPr lang="en-NZ" sz="1800" baseline="-25000" dirty="0" err="1" smtClean="0"/>
              <a:t>oc</a:t>
            </a:r>
            <a:r>
              <a:rPr lang="en-NZ" sz="1800" dirty="0" smtClean="0"/>
              <a:t> is reduced at low </a:t>
            </a:r>
            <a:r>
              <a:rPr lang="en-NZ" sz="1800" i="1" dirty="0" smtClean="0"/>
              <a:t>T</a:t>
            </a:r>
            <a:endParaRPr lang="en-NZ" sz="18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7434" r="8156" b="2582"/>
          <a:stretch/>
        </p:blipFill>
        <p:spPr>
          <a:xfrm>
            <a:off x="4834508" y="1556792"/>
            <a:ext cx="4291283" cy="33550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5656" y="4664322"/>
            <a:ext cx="101600" cy="95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extBox 12"/>
          <p:cNvSpPr txBox="1"/>
          <p:nvPr/>
        </p:nvSpPr>
        <p:spPr>
          <a:xfrm>
            <a:off x="737513" y="6453336"/>
            <a:ext cx="277992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Z" sz="1400" i="1" dirty="0" smtClean="0">
                <a:solidFill>
                  <a:schemeClr val="bg1">
                    <a:lumMod val="50000"/>
                  </a:schemeClr>
                </a:solidFill>
              </a:rPr>
              <a:t>180°is </a:t>
            </a:r>
            <a:r>
              <a:rPr lang="en-NZ" sz="1400" i="1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NZ" sz="1400" i="1" dirty="0" smtClean="0">
                <a:solidFill>
                  <a:schemeClr val="bg1">
                    <a:lumMod val="50000"/>
                  </a:schemeClr>
                </a:solidFill>
              </a:rPr>
              <a:t>agnet at top of rotation</a:t>
            </a:r>
            <a:endParaRPr lang="en-NZ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1" y="3308301"/>
            <a:ext cx="4489248" cy="317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Required a very high current test coil……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821" y="1243176"/>
            <a:ext cx="3414427" cy="4058031"/>
          </a:xfrm>
        </p:spPr>
        <p:txBody>
          <a:bodyPr>
            <a:normAutofit lnSpcReduction="10000"/>
          </a:bodyPr>
          <a:lstStyle/>
          <a:p>
            <a:r>
              <a:rPr lang="en-NZ" sz="2400" dirty="0" smtClean="0"/>
              <a:t>Earlier double pancake </a:t>
            </a:r>
            <a:r>
              <a:rPr lang="en-NZ" dirty="0"/>
              <a:t>coil </a:t>
            </a:r>
            <a:r>
              <a:rPr lang="en-NZ" dirty="0" smtClean="0"/>
              <a:t>has </a:t>
            </a:r>
            <a:r>
              <a:rPr lang="en-NZ" dirty="0" err="1" smtClean="0"/>
              <a:t>I</a:t>
            </a:r>
            <a:r>
              <a:rPr lang="en-NZ" baseline="-25000" dirty="0" err="1" smtClean="0"/>
              <a:t>c</a:t>
            </a:r>
            <a:r>
              <a:rPr lang="en-NZ" sz="2400" dirty="0" smtClean="0"/>
              <a:t>~ 90 </a:t>
            </a:r>
            <a:r>
              <a:rPr lang="en-NZ" sz="2400" dirty="0" smtClean="0"/>
              <a:t>A.</a:t>
            </a:r>
          </a:p>
          <a:p>
            <a:pPr lvl="1"/>
            <a:r>
              <a:rPr lang="en-NZ" sz="2000" dirty="0" smtClean="0"/>
              <a:t>Too low for this device!</a:t>
            </a:r>
          </a:p>
          <a:p>
            <a:r>
              <a:rPr lang="en-NZ" dirty="0" smtClean="0"/>
              <a:t>Fabricated a new s</a:t>
            </a:r>
            <a:r>
              <a:rPr lang="en-NZ" sz="2400" dirty="0" smtClean="0"/>
              <a:t>ingle-layer solenoid</a:t>
            </a:r>
          </a:p>
          <a:p>
            <a:pPr lvl="1"/>
            <a:r>
              <a:rPr lang="en-NZ" sz="2000" dirty="0" smtClean="0"/>
              <a:t>Wound from 3 *10 mm Fujikura CC wires ‘wound in hand’</a:t>
            </a:r>
          </a:p>
          <a:p>
            <a:pPr lvl="1"/>
            <a:r>
              <a:rPr lang="en-NZ" sz="2000" i="1" dirty="0" err="1" smtClean="0"/>
              <a:t>I</a:t>
            </a:r>
            <a:r>
              <a:rPr lang="en-NZ" sz="2000" baseline="-25000" dirty="0" err="1" smtClean="0"/>
              <a:t>c</a:t>
            </a:r>
            <a:r>
              <a:rPr lang="en-NZ" sz="2000" dirty="0" smtClean="0"/>
              <a:t> </a:t>
            </a:r>
            <a:r>
              <a:rPr lang="en-NZ" sz="2000" dirty="0" smtClean="0">
                <a:sym typeface="Symbol" panose="05050102010706020507" pitchFamily="18" charset="2"/>
              </a:rPr>
              <a:t></a:t>
            </a:r>
            <a:r>
              <a:rPr lang="en-NZ" sz="2000" dirty="0" smtClean="0"/>
              <a:t> 1400 A @ 77K</a:t>
            </a:r>
          </a:p>
          <a:p>
            <a:pPr lvl="1"/>
            <a:r>
              <a:rPr lang="en-NZ" sz="2000" i="1" dirty="0" smtClean="0"/>
              <a:t>L</a:t>
            </a:r>
            <a:r>
              <a:rPr lang="en-NZ" sz="2000" dirty="0" smtClean="0"/>
              <a:t>= 2.8 µH</a:t>
            </a:r>
          </a:p>
          <a:p>
            <a:r>
              <a:rPr lang="en-NZ" sz="2400" dirty="0" smtClean="0"/>
              <a:t>Conduction cooling via central Al core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3995" r="25781" b="8505"/>
          <a:stretch/>
        </p:blipFill>
        <p:spPr>
          <a:xfrm>
            <a:off x="6871636" y="4064121"/>
            <a:ext cx="2021875" cy="19154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05899" y="4635395"/>
            <a:ext cx="3130029" cy="2170265"/>
            <a:chOff x="638698" y="3805456"/>
            <a:chExt cx="3822971" cy="29459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5" t="7165" r="7833" b="3413"/>
            <a:stretch/>
          </p:blipFill>
          <p:spPr>
            <a:xfrm>
              <a:off x="638698" y="3805456"/>
              <a:ext cx="3822971" cy="2945937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1250302" y="4348065"/>
              <a:ext cx="296713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663957" y="1145637"/>
            <a:ext cx="3828620" cy="2792210"/>
            <a:chOff x="4851615" y="1271911"/>
            <a:chExt cx="3828620" cy="27922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1615" y="1271911"/>
              <a:ext cx="3828620" cy="279221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5220072" y="1700807"/>
              <a:ext cx="1080120" cy="157138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1693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It works!</a:t>
            </a:r>
            <a:endParaRPr lang="en-NZ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4800" y="1124600"/>
            <a:ext cx="2940390" cy="27045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 dirty="0" smtClean="0"/>
          </a:p>
          <a:p>
            <a:r>
              <a:rPr lang="en-NZ" b="1" dirty="0" smtClean="0">
                <a:solidFill>
                  <a:srgbClr val="FF0000"/>
                </a:solidFill>
              </a:rPr>
              <a:t>Highest output current ever reported for HTS flux pump!</a:t>
            </a:r>
          </a:p>
          <a:p>
            <a:r>
              <a:rPr lang="el-GR" i="1" dirty="0" smtClean="0"/>
              <a:t>τ</a:t>
            </a:r>
            <a:r>
              <a:rPr lang="el-GR" sz="1600" i="1" baseline="-25000" dirty="0" smtClean="0"/>
              <a:t>↑</a:t>
            </a:r>
            <a:r>
              <a:rPr lang="en-NZ" i="1" dirty="0" smtClean="0"/>
              <a:t>= L/R</a:t>
            </a:r>
            <a:r>
              <a:rPr lang="en-NZ" dirty="0" smtClean="0"/>
              <a:t> </a:t>
            </a:r>
            <a:r>
              <a:rPr lang="en-NZ" dirty="0"/>
              <a:t>~ 7</a:t>
            </a:r>
            <a:r>
              <a:rPr lang="en-NZ" dirty="0" smtClean="0"/>
              <a:t> </a:t>
            </a:r>
            <a:r>
              <a:rPr lang="en-NZ" dirty="0"/>
              <a:t>s</a:t>
            </a:r>
            <a:r>
              <a:rPr lang="en-NZ" dirty="0" smtClean="0"/>
              <a:t>.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98" y="1497663"/>
            <a:ext cx="5517135" cy="42219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88024" y="85691"/>
            <a:ext cx="3384377" cy="1635691"/>
            <a:chOff x="4833809" y="691873"/>
            <a:chExt cx="2794711" cy="1635691"/>
          </a:xfrm>
          <a:solidFill>
            <a:schemeClr val="bg1"/>
          </a:solidFill>
        </p:grpSpPr>
        <p:sp>
          <p:nvSpPr>
            <p:cNvPr id="3" name="Explosion 1 2"/>
            <p:cNvSpPr/>
            <p:nvPr/>
          </p:nvSpPr>
          <p:spPr>
            <a:xfrm>
              <a:off x="4833809" y="691873"/>
              <a:ext cx="2794711" cy="1635691"/>
            </a:xfrm>
            <a:prstGeom prst="irregularSeal1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70924" y="1330672"/>
              <a:ext cx="1717327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NZ" sz="2000" b="1" dirty="0" smtClean="0">
                  <a:solidFill>
                    <a:srgbClr val="004730"/>
                  </a:solidFill>
                </a:rPr>
                <a:t>&gt; 1000 A in 10 s</a:t>
              </a:r>
              <a:endParaRPr lang="en-NZ" sz="2000" b="1" dirty="0">
                <a:solidFill>
                  <a:srgbClr val="00473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24260"/>
            <a:ext cx="3888432" cy="26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8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Summary &amp; conclusions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0" y="1268760"/>
            <a:ext cx="7886700" cy="5472608"/>
          </a:xfrm>
        </p:spPr>
        <p:txBody>
          <a:bodyPr>
            <a:normAutofit fontScale="77500" lnSpcReduction="20000"/>
          </a:bodyPr>
          <a:lstStyle/>
          <a:p>
            <a:r>
              <a:rPr lang="en-NZ" dirty="0" smtClean="0"/>
              <a:t>HTS dynamos enable large DC currents to be pumped into a closed superconducting (HTS) circuit</a:t>
            </a:r>
          </a:p>
          <a:p>
            <a:pPr lvl="1"/>
            <a:r>
              <a:rPr lang="en-NZ" dirty="0" smtClean="0"/>
              <a:t>Can replace bulky power supplies and current leads</a:t>
            </a:r>
          </a:p>
          <a:p>
            <a:pPr marL="342900" lvl="1" indent="0">
              <a:buNone/>
            </a:pPr>
            <a:endParaRPr lang="en-NZ" dirty="0"/>
          </a:p>
          <a:p>
            <a:r>
              <a:rPr lang="en-NZ" dirty="0"/>
              <a:t>Physical origin of DC voltage is </a:t>
            </a:r>
            <a:r>
              <a:rPr lang="en-NZ" dirty="0" smtClean="0"/>
              <a:t>non-trivial</a:t>
            </a:r>
            <a:endParaRPr lang="en-NZ" dirty="0"/>
          </a:p>
          <a:p>
            <a:pPr lvl="1"/>
            <a:r>
              <a:rPr lang="en-NZ" dirty="0" smtClean="0"/>
              <a:t>Rectification caused by circulating </a:t>
            </a:r>
            <a:r>
              <a:rPr lang="en-NZ" dirty="0"/>
              <a:t>eddy </a:t>
            </a:r>
            <a:r>
              <a:rPr lang="en-NZ" dirty="0" smtClean="0"/>
              <a:t>currents experiencing highly </a:t>
            </a:r>
            <a:r>
              <a:rPr lang="en-NZ" dirty="0"/>
              <a:t>non-linear resistivity. </a:t>
            </a:r>
            <a:endParaRPr lang="en-NZ" dirty="0" smtClean="0"/>
          </a:p>
          <a:p>
            <a:pPr lvl="1"/>
            <a:r>
              <a:rPr lang="en-NZ" dirty="0" smtClean="0"/>
              <a:t>Similar effect observed for continuous ‘barrel’ stator (which is topologically continuous....!)</a:t>
            </a:r>
          </a:p>
          <a:p>
            <a:pPr lvl="1"/>
            <a:endParaRPr lang="en-NZ" dirty="0" smtClean="0"/>
          </a:p>
          <a:p>
            <a:r>
              <a:rPr lang="en-NZ" dirty="0" smtClean="0"/>
              <a:t>A series of experimental prototypes has ben demonstrated and explored. Some </a:t>
            </a:r>
            <a:r>
              <a:rPr lang="en-NZ" dirty="0"/>
              <a:t>empirical design rules to maximise current </a:t>
            </a:r>
            <a:r>
              <a:rPr lang="en-NZ" dirty="0" smtClean="0"/>
              <a:t>output:</a:t>
            </a:r>
            <a:endParaRPr lang="en-NZ" dirty="0"/>
          </a:p>
          <a:p>
            <a:pPr lvl="1"/>
            <a:r>
              <a:rPr lang="en-NZ" dirty="0"/>
              <a:t>Minimise flux gap </a:t>
            </a:r>
          </a:p>
          <a:p>
            <a:pPr lvl="1"/>
            <a:r>
              <a:rPr lang="en-NZ" dirty="0"/>
              <a:t>Stator width &gt; twice magnet width </a:t>
            </a:r>
          </a:p>
          <a:p>
            <a:pPr lvl="1"/>
            <a:r>
              <a:rPr lang="en-NZ" dirty="0"/>
              <a:t>Minimise joint resistance and ensure fly lead </a:t>
            </a:r>
            <a:r>
              <a:rPr lang="en-NZ" dirty="0" err="1"/>
              <a:t>I</a:t>
            </a:r>
            <a:r>
              <a:rPr lang="en-NZ" baseline="-25000" dirty="0" err="1"/>
              <a:t>c</a:t>
            </a:r>
            <a:r>
              <a:rPr lang="en-NZ" dirty="0"/>
              <a:t> &gt; </a:t>
            </a:r>
            <a:r>
              <a:rPr lang="en-NZ" dirty="0" err="1" smtClean="0"/>
              <a:t>I</a:t>
            </a:r>
            <a:r>
              <a:rPr lang="en-NZ" baseline="-25000" dirty="0" err="1" smtClean="0"/>
              <a:t>sc</a:t>
            </a:r>
            <a:endParaRPr lang="en-NZ" baseline="-25000" dirty="0" smtClean="0"/>
          </a:p>
          <a:p>
            <a:pPr marL="342900" lvl="1" indent="0">
              <a:buNone/>
            </a:pPr>
            <a:endParaRPr lang="en-NZ" dirty="0" smtClean="0"/>
          </a:p>
          <a:p>
            <a:r>
              <a:rPr lang="en-NZ" dirty="0" smtClean="0"/>
              <a:t>External rotor design ensures all moving parts are outside of cryostat</a:t>
            </a:r>
          </a:p>
          <a:p>
            <a:pPr lvl="1"/>
            <a:r>
              <a:rPr lang="en-NZ" dirty="0" smtClean="0"/>
              <a:t>Reduces thermal operating budget and simplifies maintenance</a:t>
            </a:r>
          </a:p>
          <a:p>
            <a:pPr lvl="1"/>
            <a:r>
              <a:rPr lang="en-NZ" dirty="0" smtClean="0"/>
              <a:t>Currents up to 300A at 77K demonstrated so far</a:t>
            </a:r>
          </a:p>
          <a:p>
            <a:pPr lvl="1"/>
            <a:r>
              <a:rPr lang="en-NZ" dirty="0" smtClean="0"/>
              <a:t>Geometry </a:t>
            </a:r>
            <a:r>
              <a:rPr lang="en-NZ" dirty="0"/>
              <a:t>is well suited to rotating HTS machines</a:t>
            </a:r>
          </a:p>
          <a:p>
            <a:pPr marL="0" indent="0">
              <a:buNone/>
            </a:pPr>
            <a:endParaRPr lang="en-NZ" dirty="0" smtClean="0"/>
          </a:p>
          <a:p>
            <a:r>
              <a:rPr lang="en-NZ" dirty="0" err="1" smtClean="0"/>
              <a:t>Cryo</a:t>
            </a:r>
            <a:r>
              <a:rPr lang="en-NZ" dirty="0" smtClean="0"/>
              <a:t>-cooled barrel pump has achieved &gt; 1 kA at 55K. </a:t>
            </a:r>
          </a:p>
          <a:p>
            <a:pPr lvl="1"/>
            <a:r>
              <a:rPr lang="en-NZ" dirty="0" smtClean="0"/>
              <a:t>Further optimisation ongoing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120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>
                <a:solidFill>
                  <a:schemeClr val="tx1"/>
                </a:solidFill>
              </a:rPr>
              <a:t>The End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84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rgbClr val="004730"/>
                </a:solidFill>
              </a:rPr>
              <a:t>Extra slides</a:t>
            </a:r>
            <a:endParaRPr lang="en-NZ" dirty="0">
              <a:solidFill>
                <a:srgbClr val="00473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77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HTS wound rotors for synchronous machines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1434" y="1441299"/>
            <a:ext cx="5383510" cy="2204890"/>
          </a:xfrm>
        </p:spPr>
        <p:txBody>
          <a:bodyPr>
            <a:normAutofit fontScale="85000" lnSpcReduction="20000"/>
          </a:bodyPr>
          <a:lstStyle/>
          <a:p>
            <a:r>
              <a:rPr lang="en-NZ" dirty="0" smtClean="0"/>
              <a:t>HTS  rotor coils</a:t>
            </a:r>
          </a:p>
          <a:p>
            <a:pPr lvl="1"/>
            <a:r>
              <a:rPr lang="en-NZ" dirty="0" smtClean="0"/>
              <a:t>High field = high torque/power density</a:t>
            </a:r>
          </a:p>
          <a:p>
            <a:pPr lvl="1"/>
            <a:r>
              <a:rPr lang="en-NZ" dirty="0" smtClean="0"/>
              <a:t>Racetrack pancake windings readily manufactured</a:t>
            </a:r>
          </a:p>
          <a:p>
            <a:pPr lvl="1"/>
            <a:r>
              <a:rPr lang="en-NZ" dirty="0" smtClean="0"/>
              <a:t>Requires rotating cryostat – various proven approaches</a:t>
            </a:r>
          </a:p>
          <a:p>
            <a:r>
              <a:rPr lang="en-NZ" dirty="0" smtClean="0"/>
              <a:t>BUT current must be injected into rotating coils</a:t>
            </a:r>
          </a:p>
          <a:p>
            <a:pPr lvl="1"/>
            <a:r>
              <a:rPr lang="en-NZ" dirty="0" smtClean="0"/>
              <a:t>Conventional slip-rings have high-wear rate</a:t>
            </a:r>
          </a:p>
          <a:p>
            <a:pPr lvl="1"/>
            <a:r>
              <a:rPr lang="en-NZ" dirty="0" smtClean="0"/>
              <a:t>Conduction cooled current leads – major source of thermal load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2066195"/>
            <a:ext cx="2165732" cy="19575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2908" y="3994210"/>
            <a:ext cx="2533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solidFill>
                  <a:srgbClr val="004730"/>
                </a:solidFill>
              </a:rPr>
              <a:t>H</a:t>
            </a:r>
            <a:r>
              <a:rPr lang="en-NZ" sz="1400" dirty="0" smtClean="0">
                <a:solidFill>
                  <a:srgbClr val="004730"/>
                </a:solidFill>
              </a:rPr>
              <a:t>igh-current rotating slip ring </a:t>
            </a:r>
            <a:endParaRPr lang="en-NZ" sz="1400" dirty="0">
              <a:solidFill>
                <a:srgbClr val="00473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95" y="3861048"/>
            <a:ext cx="6999330" cy="267221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7257880" y="1969755"/>
            <a:ext cx="263830" cy="10668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257880" y="1969755"/>
            <a:ext cx="263830" cy="14615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521709" y="1969755"/>
            <a:ext cx="597648" cy="12951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521709" y="1969755"/>
            <a:ext cx="600267" cy="8934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82907" y="1509277"/>
            <a:ext cx="2533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i="1" dirty="0" smtClean="0"/>
              <a:t>Sliding carbon contact, prone to wear and arcing</a:t>
            </a:r>
            <a:endParaRPr lang="en-NZ" sz="1400" i="1" dirty="0"/>
          </a:p>
        </p:txBody>
      </p:sp>
    </p:spTree>
    <p:extLst>
      <p:ext uri="{BB962C8B-B14F-4D97-AF65-F5344CB8AC3E}">
        <p14:creationId xmlns:p14="http://schemas.microsoft.com/office/powerpoint/2010/main" val="37824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Other device parameters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056" y="1200849"/>
            <a:ext cx="3839920" cy="4872931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Device geometry is described by multiple parameters</a:t>
            </a:r>
          </a:p>
          <a:p>
            <a:pPr marL="342900" lvl="1" indent="0">
              <a:buNone/>
            </a:pPr>
            <a:r>
              <a:rPr lang="en-NZ" dirty="0" smtClean="0"/>
              <a:t>- Flux gap, stator width, field amplitude and profile (at stator), etc.</a:t>
            </a:r>
          </a:p>
          <a:p>
            <a:r>
              <a:rPr lang="en-NZ" dirty="0" smtClean="0"/>
              <a:t>We really need a good finite-element electromagnetic model to optimise device designs</a:t>
            </a:r>
          </a:p>
          <a:p>
            <a:pPr lvl="2"/>
            <a:r>
              <a:rPr lang="en-NZ" dirty="0" smtClean="0"/>
              <a:t>But - A-vector formulation does not converge for non-linear HTS materials!</a:t>
            </a:r>
          </a:p>
          <a:p>
            <a:pPr lvl="2"/>
            <a:r>
              <a:rPr lang="en-NZ" dirty="0" smtClean="0"/>
              <a:t>H-formulation might do it – but boundary conditions are a challenge for this problem. (work in progress)</a:t>
            </a:r>
          </a:p>
          <a:p>
            <a:r>
              <a:rPr lang="en-NZ" dirty="0" smtClean="0"/>
              <a:t>For now – experimental determination of empirical design rules is the way forward….</a:t>
            </a:r>
          </a:p>
          <a:p>
            <a:pPr lvl="1"/>
            <a:endParaRPr lang="en-NZ" dirty="0" smtClean="0"/>
          </a:p>
          <a:p>
            <a:pPr lvl="2"/>
            <a:endParaRPr lang="en-NZ" dirty="0" smtClean="0"/>
          </a:p>
          <a:p>
            <a:pPr lvl="2"/>
            <a:endParaRPr lang="en-NZ" dirty="0" smtClean="0"/>
          </a:p>
          <a:p>
            <a:pPr lvl="2"/>
            <a:endParaRPr lang="en-NZ" dirty="0" smtClean="0"/>
          </a:p>
          <a:p>
            <a:endParaRPr lang="en-NZ" dirty="0"/>
          </a:p>
        </p:txBody>
      </p:sp>
      <p:sp>
        <p:nvSpPr>
          <p:cNvPr id="4" name="Rectangle 3"/>
          <p:cNvSpPr/>
          <p:nvPr/>
        </p:nvSpPr>
        <p:spPr>
          <a:xfrm>
            <a:off x="4283968" y="6191029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Z" sz="1100" i="1" dirty="0" smtClean="0">
                <a:solidFill>
                  <a:prstClr val="black"/>
                </a:solidFill>
              </a:rPr>
              <a:t>Badcock et al., IEEE </a:t>
            </a:r>
            <a:r>
              <a:rPr lang="en-NZ" sz="1100" i="1" dirty="0">
                <a:solidFill>
                  <a:prstClr val="black"/>
                </a:solidFill>
              </a:rPr>
              <a:t>Trans. Appl. </a:t>
            </a:r>
            <a:r>
              <a:rPr lang="en-NZ" sz="1100" i="1" dirty="0" err="1">
                <a:solidFill>
                  <a:prstClr val="black"/>
                </a:solidFill>
              </a:rPr>
              <a:t>Supercond</a:t>
            </a:r>
            <a:r>
              <a:rPr lang="en-NZ" sz="1100" i="1" dirty="0">
                <a:solidFill>
                  <a:prstClr val="black"/>
                </a:solidFill>
              </a:rPr>
              <a:t>.</a:t>
            </a:r>
            <a:r>
              <a:rPr lang="pt-BR" sz="1100" i="1" dirty="0">
                <a:solidFill>
                  <a:prstClr val="black"/>
                </a:solidFill>
              </a:rPr>
              <a:t> </a:t>
            </a:r>
            <a:r>
              <a:rPr lang="pt-BR" sz="1100" i="1" dirty="0" smtClean="0">
                <a:solidFill>
                  <a:prstClr val="black"/>
                </a:solidFill>
              </a:rPr>
              <a:t>(2016)</a:t>
            </a:r>
            <a:endParaRPr lang="en-NZ" sz="1100" i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719" y="1250158"/>
            <a:ext cx="3699057" cy="3172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577" y="4431645"/>
            <a:ext cx="4538598" cy="15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6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71" y="1770252"/>
            <a:ext cx="4286529" cy="32599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8676456" y="2670664"/>
            <a:ext cx="0" cy="434187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But hang on…..</a:t>
            </a:r>
            <a:r>
              <a:rPr lang="en-NZ" dirty="0"/>
              <a:t> </a:t>
            </a:r>
            <a:r>
              <a:rPr lang="en-NZ" dirty="0" smtClean="0"/>
              <a:t>Why </a:t>
            </a:r>
            <a:r>
              <a:rPr lang="en-NZ" dirty="0"/>
              <a:t>does this </a:t>
            </a:r>
            <a:r>
              <a:rPr lang="en-NZ" dirty="0" smtClean="0"/>
              <a:t>work at all?</a:t>
            </a:r>
            <a:endParaRPr lang="en-NZ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2913" y="5624514"/>
            <a:ext cx="5780890" cy="552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NZ" dirty="0" smtClean="0">
                <a:solidFill>
                  <a:srgbClr val="FF0000"/>
                </a:solidFill>
              </a:rPr>
              <a:t>But below </a:t>
            </a:r>
            <a:r>
              <a:rPr lang="en-NZ" i="1" dirty="0" smtClean="0">
                <a:solidFill>
                  <a:srgbClr val="FF0000"/>
                </a:solidFill>
              </a:rPr>
              <a:t>T</a:t>
            </a:r>
            <a:r>
              <a:rPr lang="en-NZ" baseline="-25000" dirty="0" smtClean="0">
                <a:solidFill>
                  <a:srgbClr val="FF0000"/>
                </a:solidFill>
              </a:rPr>
              <a:t>c</a:t>
            </a:r>
            <a:r>
              <a:rPr lang="en-NZ" dirty="0" smtClean="0">
                <a:solidFill>
                  <a:srgbClr val="FF0000"/>
                </a:solidFill>
              </a:rPr>
              <a:t> the output waveform changes…</a:t>
            </a:r>
            <a:endParaRPr lang="en-NZ" baseline="-250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NZ" dirty="0"/>
          </a:p>
          <a:p>
            <a:pPr fontAlgn="auto">
              <a:spcAft>
                <a:spcPts val="0"/>
              </a:spcAft>
            </a:pP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1600" y="1268760"/>
                <a:ext cx="4231856" cy="4248472"/>
              </a:xfrm>
            </p:spPr>
            <p:txBody>
              <a:bodyPr lIns="0" rIns="0">
                <a:normAutofit fontScale="92500"/>
              </a:bodyPr>
              <a:lstStyle/>
              <a:p>
                <a:r>
                  <a:rPr lang="en-NZ" dirty="0" smtClean="0"/>
                  <a:t>Device should be an AC alternator! </a:t>
                </a:r>
              </a:p>
              <a:p>
                <a:r>
                  <a:rPr lang="en-NZ" dirty="0" smtClean="0"/>
                  <a:t> </a:t>
                </a:r>
                <a14:m>
                  <m:oMath xmlns:m="http://schemas.openxmlformats.org/officeDocument/2006/math">
                    <m:r>
                      <a:rPr lang="en-NZ" sz="18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NZ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NZ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NZ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NZ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NZ" sz="1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NZ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NZ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NZ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NZ" sz="18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NZ" sz="1800" i="1" dirty="0">
                    <a:latin typeface="Cambria Math" panose="02040503050406030204" pitchFamily="18" charset="0"/>
                  </a:rPr>
                  <a:t> </a:t>
                </a:r>
                <a:r>
                  <a:rPr lang="en-NZ" dirty="0" smtClean="0"/>
                  <a:t>, </a:t>
                </a:r>
                <a:r>
                  <a:rPr lang="en-NZ" dirty="0"/>
                  <a:t>so</a:t>
                </a:r>
                <a:r>
                  <a:rPr lang="en-NZ" sz="1600" dirty="0"/>
                  <a:t>:</a:t>
                </a:r>
              </a:p>
              <a:p>
                <a:pPr marL="0" indent="0">
                  <a:buNone/>
                </a:pPr>
                <a:endParaRPr lang="en-NZ" sz="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𝐷𝐶</m:t>
                          </m:r>
                        </m:sub>
                      </m:sSub>
                      <m:r>
                        <a:rPr lang="en-NZ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NZ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en-NZ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NZ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NZ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NZ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nary>
                        <m:naryPr>
                          <m:ctrlPr>
                            <a:rPr lang="en-NZ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NZ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type m:val="skw"/>
                              <m:ctrlPr>
                                <a:rPr lang="en-NZ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NZ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sup>
                        <m:e>
                          <m:f>
                            <m:fPr>
                              <m:ctrlPr>
                                <a:rPr lang="en-NZ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num>
                            <m:den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nary>
                      <m:r>
                        <m:rPr>
                          <m:sty m:val="p"/>
                        </m:rPr>
                        <a:rPr lang="en-NZ" sz="1600">
                          <a:latin typeface="Cambria Math" panose="02040503050406030204" pitchFamily="18" charset="0"/>
                        </a:rPr>
                        <m:t>dt</m:t>
                      </m:r>
                      <m:r>
                        <a:rPr lang="en-NZ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NZ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N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NZ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N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N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N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NZ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NZ" sz="1600" dirty="0" smtClean="0"/>
              </a:p>
              <a:p>
                <a:pPr marL="0" indent="0">
                  <a:buNone/>
                </a:pPr>
                <a:endParaRPr lang="en-NZ" sz="1600" dirty="0"/>
              </a:p>
              <a:p>
                <a:r>
                  <a:rPr lang="en-NZ" dirty="0"/>
                  <a:t>Therefore </a:t>
                </a:r>
                <a:r>
                  <a:rPr lang="en-NZ" dirty="0" smtClean="0"/>
                  <a:t>we should expect </a:t>
                </a:r>
                <a:r>
                  <a:rPr lang="en-NZ" dirty="0"/>
                  <a:t>periodic AC </a:t>
                </a:r>
                <a:r>
                  <a:rPr lang="en-NZ" dirty="0" smtClean="0"/>
                  <a:t>open-circuit voltage </a:t>
                </a:r>
                <a:r>
                  <a:rPr lang="en-NZ" dirty="0"/>
                  <a:t>with zero DC offset</a:t>
                </a:r>
                <a:r>
                  <a:rPr lang="en-NZ" dirty="0" smtClean="0"/>
                  <a:t>.</a:t>
                </a:r>
              </a:p>
              <a:p>
                <a:endParaRPr lang="en-NZ" dirty="0" smtClean="0"/>
              </a:p>
              <a:p>
                <a:pPr marL="0" indent="0">
                  <a:buNone/>
                </a:pPr>
                <a:r>
                  <a:rPr lang="en-NZ" dirty="0" smtClean="0"/>
                  <a:t>... And this is what we at temperatures above </a:t>
                </a:r>
                <a:r>
                  <a:rPr lang="en-NZ" i="1" dirty="0" smtClean="0"/>
                  <a:t>T</a:t>
                </a:r>
                <a:r>
                  <a:rPr lang="en-NZ" baseline="-25000" dirty="0" smtClean="0"/>
                  <a:t>c</a:t>
                </a:r>
                <a:endParaRPr lang="en-NZ" baseline="-25000" dirty="0"/>
              </a:p>
              <a:p>
                <a:endParaRPr lang="en-NZ" dirty="0"/>
              </a:p>
              <a:p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600" y="1268760"/>
                <a:ext cx="4231856" cy="4248472"/>
              </a:xfrm>
              <a:blipFill rotWithShape="0">
                <a:blip r:embed="rId3"/>
                <a:stretch>
                  <a:fillRect l="-4035" t="-1865" r="-2594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5436096" y="3104851"/>
            <a:ext cx="352839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24729" y="2215957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en-NZ" sz="20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DC</a:t>
            </a:r>
            <a:r>
              <a:rPr lang="en-N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0</a:t>
            </a:r>
            <a:endParaRPr lang="en-N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84" y="1770252"/>
            <a:ext cx="4238501" cy="33019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436096" y="2996952"/>
            <a:ext cx="352839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096" y="2053461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en-NZ" sz="20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DC</a:t>
            </a:r>
            <a:r>
              <a:rPr lang="en-N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&gt; 0!</a:t>
            </a:r>
            <a:endParaRPr lang="en-N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24128" y="2453571"/>
            <a:ext cx="0" cy="434187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12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6612701" y="1251450"/>
            <a:ext cx="2451956" cy="17657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sz="1350" b="1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396081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altLang="en-US" sz="3600" b="1" dirty="0" smtClean="0">
                <a:solidFill>
                  <a:schemeClr val="bg1"/>
                </a:solidFill>
                <a:latin typeface="+mn-lt"/>
              </a:rPr>
              <a:t>Implementing in an experimental HTS Generator</a:t>
            </a:r>
            <a:endParaRPr lang="en-NZ" alt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8978" y="3844887"/>
            <a:ext cx="209321" cy="165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12" y="5102087"/>
            <a:ext cx="5546261" cy="175591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907704" y="5013176"/>
            <a:ext cx="792088" cy="11434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225334"/>
            <a:ext cx="6089909" cy="3522311"/>
          </a:xfrm>
          <a:prstGeom prst="rect">
            <a:avLst/>
          </a:prstGeom>
        </p:spPr>
      </p:pic>
      <p:sp>
        <p:nvSpPr>
          <p:cNvPr id="14" name="TextBox 31"/>
          <p:cNvSpPr txBox="1">
            <a:spLocks noChangeArrowheads="1"/>
          </p:cNvSpPr>
          <p:nvPr/>
        </p:nvSpPr>
        <p:spPr bwMode="auto">
          <a:xfrm>
            <a:off x="6156176" y="1436733"/>
            <a:ext cx="382951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473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473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473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473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473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73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73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73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73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NZ" altLang="en-US" sz="825" i="1" dirty="0" smtClean="0">
                <a:solidFill>
                  <a:schemeClr val="tx1"/>
                </a:solidFill>
              </a:rPr>
              <a:t>Demonstration 10 kW HTS generator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NZ" altLang="en-US" sz="825" i="1" dirty="0" smtClean="0">
                <a:solidFill>
                  <a:schemeClr val="tx1"/>
                </a:solidFill>
              </a:rPr>
              <a:t>(Changwon </a:t>
            </a:r>
            <a:r>
              <a:rPr lang="en-NZ" altLang="en-US" sz="825" i="1" dirty="0">
                <a:solidFill>
                  <a:schemeClr val="tx1"/>
                </a:solidFill>
              </a:rPr>
              <a:t>N</a:t>
            </a:r>
            <a:r>
              <a:rPr lang="en-NZ" altLang="en-US" sz="825" i="1" dirty="0" smtClean="0">
                <a:solidFill>
                  <a:schemeClr val="tx1"/>
                </a:solidFill>
              </a:rPr>
              <a:t>ational University, S. </a:t>
            </a:r>
            <a:r>
              <a:rPr lang="en-NZ" altLang="en-US" sz="825" i="1" dirty="0">
                <a:solidFill>
                  <a:schemeClr val="tx1"/>
                </a:solidFill>
              </a:rPr>
              <a:t>K</a:t>
            </a:r>
            <a:r>
              <a:rPr lang="en-NZ" altLang="en-US" sz="825" i="1" dirty="0" smtClean="0">
                <a:solidFill>
                  <a:schemeClr val="tx1"/>
                </a:solidFill>
              </a:rPr>
              <a:t>orea)</a:t>
            </a:r>
            <a:endParaRPr lang="en-NZ" altLang="en-US" sz="825" i="1" dirty="0">
              <a:solidFill>
                <a:schemeClr val="tx1"/>
              </a:solidFill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567555" y="1262378"/>
            <a:ext cx="3148904" cy="4049758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NZ" dirty="0" smtClean="0"/>
              <a:t>Test-bed machine built at Changwon National University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NZ" dirty="0" smtClean="0"/>
              <a:t>10 kW, 200 RPM HTS wound rotor generator 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</a:pPr>
            <a:r>
              <a:rPr lang="en-NZ" dirty="0" smtClean="0"/>
              <a:t>Double pancake CC racetrack coils; 85 Amps / 1.5 T each </a:t>
            </a:r>
            <a:endParaRPr lang="en-NZ" dirty="0"/>
          </a:p>
          <a:p>
            <a:pPr lvl="1" fontAlgn="auto">
              <a:lnSpc>
                <a:spcPct val="120000"/>
              </a:lnSpc>
              <a:spcAft>
                <a:spcPts val="0"/>
              </a:spcAft>
            </a:pPr>
            <a:r>
              <a:rPr lang="en-NZ" dirty="0" smtClean="0"/>
              <a:t>Liquid Neon refrigerant (30 – 35 K)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</a:pPr>
            <a:r>
              <a:rPr lang="en-NZ" dirty="0" smtClean="0"/>
              <a:t>48-slot 3-phase copper-wound double layer armature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NZ" dirty="0" smtClean="0"/>
              <a:t>Can be excited using either HTS Brushless Exciter or conventional slip-rings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NZ" b="1" dirty="0" smtClean="0"/>
              <a:t>Dynamo flux-pump exciter supplied by Robinson Institute (VUW)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</a:pPr>
            <a:r>
              <a:rPr lang="en-NZ" b="1" dirty="0" smtClean="0">
                <a:solidFill>
                  <a:srgbClr val="FF0000"/>
                </a:solidFill>
              </a:rPr>
              <a:t>Rotates co-axially with generator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37312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supply to an HTS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034"/>
            <a:ext cx="4591422" cy="35651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All HTS magnet coils require an external DC current supply</a:t>
            </a:r>
          </a:p>
          <a:p>
            <a:pPr lvl="1"/>
            <a:r>
              <a:rPr lang="en-US" sz="1900" dirty="0" smtClean="0"/>
              <a:t>Bulky</a:t>
            </a:r>
            <a:r>
              <a:rPr lang="en-US" sz="1900" dirty="0"/>
              <a:t>, </a:t>
            </a:r>
            <a:r>
              <a:rPr lang="en-US" sz="1900" dirty="0" smtClean="0"/>
              <a:t>inefficient electronic unit(s)</a:t>
            </a:r>
            <a:endParaRPr lang="en-US" sz="1900" dirty="0"/>
          </a:p>
          <a:p>
            <a:pPr lvl="1"/>
            <a:r>
              <a:rPr lang="en-US" sz="1900" dirty="0" smtClean="0"/>
              <a:t>Thick, heavy copper current leads required to inject current from room temperature to cryogenic coil </a:t>
            </a:r>
          </a:p>
          <a:p>
            <a:pPr lvl="1"/>
            <a:endParaRPr lang="en-US" sz="1900" dirty="0"/>
          </a:p>
          <a:p>
            <a:r>
              <a:rPr lang="en-US" dirty="0" smtClean="0"/>
              <a:t>Conduction-cooled </a:t>
            </a:r>
            <a:r>
              <a:rPr lang="en-US" dirty="0"/>
              <a:t>current </a:t>
            </a:r>
            <a:r>
              <a:rPr lang="en-US" dirty="0" smtClean="0"/>
              <a:t>leads:</a:t>
            </a:r>
          </a:p>
          <a:p>
            <a:pPr lvl="1"/>
            <a:r>
              <a:rPr lang="en-US" sz="1900" dirty="0"/>
              <a:t>I</a:t>
            </a:r>
            <a:r>
              <a:rPr lang="en-US" sz="1900" b="1" dirty="0" smtClean="0"/>
              <a:t>mpose heat </a:t>
            </a:r>
            <a:r>
              <a:rPr lang="en-US" sz="1900" b="1" dirty="0"/>
              <a:t>load </a:t>
            </a:r>
            <a:r>
              <a:rPr lang="en-US" sz="1900" dirty="0"/>
              <a:t>on </a:t>
            </a:r>
            <a:r>
              <a:rPr lang="en-US" sz="1900" dirty="0" smtClean="0"/>
              <a:t>cryostat, due to heat conduction &amp; </a:t>
            </a:r>
            <a:r>
              <a:rPr lang="en-US" sz="1900" dirty="0" err="1" smtClean="0"/>
              <a:t>ohmic</a:t>
            </a:r>
            <a:r>
              <a:rPr lang="en-US" sz="1900" dirty="0" smtClean="0"/>
              <a:t> resistance</a:t>
            </a:r>
          </a:p>
          <a:p>
            <a:pPr lvl="1"/>
            <a:r>
              <a:rPr lang="en-US" sz="1900" b="1" dirty="0" smtClean="0"/>
              <a:t>Limit maximum coil current </a:t>
            </a:r>
            <a:r>
              <a:rPr lang="en-US" sz="1900" dirty="0" smtClean="0"/>
              <a:t>due to resistance of copper and RT circuit (</a:t>
            </a:r>
            <a:r>
              <a:rPr lang="en-NZ" sz="1900" i="1" dirty="0" smtClean="0"/>
              <a:t>300 A results in ~1kW </a:t>
            </a:r>
            <a:r>
              <a:rPr lang="en-NZ" sz="1900" i="1" dirty="0"/>
              <a:t>dissipated in a 10 </a:t>
            </a:r>
            <a:r>
              <a:rPr lang="en-NZ" sz="1900" i="1" dirty="0" smtClean="0"/>
              <a:t>m</a:t>
            </a:r>
            <a:r>
              <a:rPr lang="en-NZ" sz="1900" i="1" dirty="0" smtClean="0">
                <a:sym typeface="Symbol" panose="05050102010706020507" pitchFamily="18" charset="2"/>
              </a:rPr>
              <a:t></a:t>
            </a:r>
            <a:r>
              <a:rPr lang="en-NZ" sz="1900" i="1" dirty="0" smtClean="0"/>
              <a:t> copper cabling</a:t>
            </a:r>
            <a:r>
              <a:rPr lang="en-NZ" sz="1900" dirty="0" smtClean="0"/>
              <a:t>)</a:t>
            </a:r>
            <a:endParaRPr lang="en-US" sz="1900" dirty="0" smtClean="0"/>
          </a:p>
          <a:p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54" y="2204864"/>
            <a:ext cx="3488350" cy="312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4623"/>
            <a:ext cx="1581457" cy="236164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81622" y="305167"/>
            <a:ext cx="8471482" cy="6552833"/>
            <a:chOff x="381622" y="305167"/>
            <a:chExt cx="8471482" cy="6552833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381622" y="4697760"/>
              <a:ext cx="5707879" cy="21602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rgbClr val="004730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730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730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4730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004730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lvl="1" indent="0" fontAlgn="auto">
                <a:spcAft>
                  <a:spcPts val="0"/>
                </a:spcAft>
                <a:buNone/>
              </a:pPr>
              <a:r>
                <a:rPr lang="en-US" b="1" dirty="0" smtClean="0"/>
                <a:t>Preferred engineering solution:</a:t>
              </a:r>
            </a:p>
            <a:p>
              <a:pPr marL="857250" lvl="1" indent="-514350" fontAlgn="auto">
                <a:spcAft>
                  <a:spcPts val="0"/>
                </a:spcAft>
                <a:buAutoNum type="romanLcParenBoth"/>
              </a:pPr>
              <a:r>
                <a:rPr lang="en-US" dirty="0" smtClean="0"/>
                <a:t>Eliminate normal-conducting current leads and penetrations of cryostat wall</a:t>
              </a:r>
            </a:p>
            <a:p>
              <a:pPr marL="857250" lvl="1" indent="-514350" fontAlgn="auto">
                <a:spcAft>
                  <a:spcPts val="0"/>
                </a:spcAft>
                <a:buAutoNum type="romanLcParenBoth"/>
              </a:pPr>
              <a:r>
                <a:rPr lang="en-US" dirty="0" smtClean="0"/>
                <a:t>Eliminate bulky room temperature electronic current supply</a:t>
              </a:r>
            </a:p>
            <a:p>
              <a:pPr marL="857250" lvl="1" indent="-514350" fontAlgn="auto">
                <a:spcAft>
                  <a:spcPts val="0"/>
                </a:spcAft>
                <a:buAutoNum type="romanLcParenBoth"/>
              </a:pPr>
              <a:r>
                <a:rPr lang="en-US" dirty="0" smtClean="0"/>
                <a:t>Enable injection of very high current injection (&gt;1kA)</a:t>
              </a:r>
            </a:p>
            <a:p>
              <a:pPr marL="342900" lvl="1" indent="0" fontAlgn="auto">
                <a:spcAft>
                  <a:spcPts val="0"/>
                </a:spcAft>
                <a:buNone/>
              </a:pPr>
              <a:endParaRPr lang="en-US" dirty="0"/>
            </a:p>
            <a:p>
              <a:pPr marL="342900" lvl="1" indent="0" fontAlgn="auto">
                <a:spcAft>
                  <a:spcPts val="0"/>
                </a:spcAft>
                <a:buNone/>
              </a:pPr>
              <a:r>
                <a:rPr lang="en-US" b="1" dirty="0" smtClean="0">
                  <a:solidFill>
                    <a:srgbClr val="FF0000"/>
                  </a:solidFill>
                </a:rPr>
                <a:t>These can all be achieved using an HTS dynamo!</a:t>
              </a:r>
              <a:endParaRPr lang="en-US" dirty="0" smtClean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216999" y="305167"/>
              <a:ext cx="2636105" cy="2889442"/>
              <a:chOff x="6216999" y="305167"/>
              <a:chExt cx="2636105" cy="288944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216999" y="2204864"/>
                <a:ext cx="1168265" cy="989745"/>
                <a:chOff x="6216999" y="2204864"/>
                <a:chExt cx="1168265" cy="989745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6216999" y="2204864"/>
                  <a:ext cx="1168265" cy="936104"/>
                  <a:chOff x="6216999" y="2204864"/>
                  <a:chExt cx="1168265" cy="936104"/>
                </a:xfrm>
              </p:grpSpPr>
              <p:sp>
                <p:nvSpPr>
                  <p:cNvPr id="6" name="Rectangle 5"/>
                  <p:cNvSpPr/>
                  <p:nvPr/>
                </p:nvSpPr>
                <p:spPr>
                  <a:xfrm>
                    <a:off x="6216999" y="2204864"/>
                    <a:ext cx="1163313" cy="9361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6221951" y="2564904"/>
                    <a:ext cx="1163313" cy="108012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7045765" y="2978585"/>
                  <a:ext cx="247034" cy="216024"/>
                  <a:chOff x="7108929" y="2924944"/>
                  <a:chExt cx="247034" cy="216024"/>
                </a:xfrm>
              </p:grpSpPr>
              <p:cxnSp>
                <p:nvCxnSpPr>
                  <p:cNvPr id="13" name="Straight Connector 12"/>
                  <p:cNvCxnSpPr/>
                  <p:nvPr/>
                </p:nvCxnSpPr>
                <p:spPr>
                  <a:xfrm flipV="1">
                    <a:off x="7348977" y="2924944"/>
                    <a:ext cx="0" cy="216024"/>
                  </a:xfrm>
                  <a:prstGeom prst="line">
                    <a:avLst/>
                  </a:prstGeom>
                  <a:ln w="28575"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7108929" y="2924944"/>
                    <a:ext cx="247034" cy="0"/>
                  </a:xfrm>
                  <a:prstGeom prst="line">
                    <a:avLst/>
                  </a:prstGeom>
                  <a:ln w="28575"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6340527" y="2978585"/>
                  <a:ext cx="288032" cy="216024"/>
                  <a:chOff x="6300192" y="2906942"/>
                  <a:chExt cx="288032" cy="216024"/>
                </a:xfrm>
              </p:grpSpPr>
              <p:cxnSp>
                <p:nvCxnSpPr>
                  <p:cNvPr id="11" name="Straight Connector 10"/>
                  <p:cNvCxnSpPr/>
                  <p:nvPr/>
                </p:nvCxnSpPr>
                <p:spPr>
                  <a:xfrm flipV="1">
                    <a:off x="6300192" y="2906942"/>
                    <a:ext cx="0" cy="216024"/>
                  </a:xfrm>
                  <a:prstGeom prst="line">
                    <a:avLst/>
                  </a:prstGeom>
                  <a:ln w="28575"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6300192" y="2924944"/>
                    <a:ext cx="288032" cy="0"/>
                  </a:xfrm>
                  <a:prstGeom prst="line">
                    <a:avLst/>
                  </a:prstGeom>
                  <a:ln w="28575"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" name="Rectangle 21"/>
                <p:cNvSpPr/>
                <p:nvPr/>
              </p:nvSpPr>
              <p:spPr>
                <a:xfrm>
                  <a:off x="6628559" y="2852936"/>
                  <a:ext cx="476581" cy="28803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NZ" sz="1000" dirty="0" smtClean="0"/>
                    <a:t>Dynamo</a:t>
                  </a:r>
                  <a:endParaRPr lang="en-NZ" sz="1000" dirty="0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8295003" y="305167"/>
                <a:ext cx="558101" cy="335672"/>
                <a:chOff x="6068662" y="1443640"/>
                <a:chExt cx="1180407" cy="326923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6097670" y="1443640"/>
                  <a:ext cx="1151399" cy="30010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6068662" y="1470460"/>
                  <a:ext cx="1151399" cy="30010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7717835" y="728400"/>
                <a:ext cx="525213" cy="152400"/>
                <a:chOff x="6068662" y="1443640"/>
                <a:chExt cx="1180407" cy="326923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6097670" y="1443640"/>
                  <a:ext cx="1151399" cy="30010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068662" y="1470460"/>
                  <a:ext cx="1151399" cy="30010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8314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300" dirty="0" smtClean="0"/>
              <a:t>Initial design of the generator exciter</a:t>
            </a:r>
            <a:endParaRPr lang="en-NZ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168" y="1304035"/>
            <a:ext cx="2808312" cy="4717254"/>
          </a:xfrm>
        </p:spPr>
        <p:txBody>
          <a:bodyPr>
            <a:normAutofit fontScale="77500" lnSpcReduction="20000"/>
          </a:bodyPr>
          <a:lstStyle/>
          <a:p>
            <a:r>
              <a:rPr lang="en-NZ" dirty="0" smtClean="0"/>
              <a:t>5 mm G10 cryostat </a:t>
            </a:r>
          </a:p>
          <a:p>
            <a:pPr lvl="1"/>
            <a:r>
              <a:rPr lang="en-NZ" dirty="0" smtClean="0"/>
              <a:t>flux </a:t>
            </a:r>
            <a:r>
              <a:rPr lang="en-NZ" dirty="0"/>
              <a:t>gap of  ≥ 5.4 </a:t>
            </a:r>
            <a:r>
              <a:rPr lang="en-NZ" dirty="0" smtClean="0"/>
              <a:t>mm</a:t>
            </a:r>
          </a:p>
          <a:p>
            <a:r>
              <a:rPr lang="en-NZ" dirty="0" smtClean="0"/>
              <a:t>12 exciter-stator HTS wires</a:t>
            </a:r>
          </a:p>
          <a:p>
            <a:pPr lvl="1"/>
            <a:r>
              <a:rPr lang="en-NZ" dirty="0"/>
              <a:t>C</a:t>
            </a:r>
            <a:r>
              <a:rPr lang="en-NZ" dirty="0" smtClean="0"/>
              <a:t>an </a:t>
            </a:r>
            <a:r>
              <a:rPr lang="en-NZ" dirty="0"/>
              <a:t>be connected in any series or parallel </a:t>
            </a:r>
            <a:r>
              <a:rPr lang="en-NZ" dirty="0" smtClean="0"/>
              <a:t>combination</a:t>
            </a:r>
          </a:p>
          <a:p>
            <a:r>
              <a:rPr lang="en-NZ" dirty="0" smtClean="0"/>
              <a:t>2 </a:t>
            </a:r>
            <a:r>
              <a:rPr lang="en-NZ" dirty="0"/>
              <a:t>parallel </a:t>
            </a:r>
            <a:r>
              <a:rPr lang="en-NZ" dirty="0" smtClean="0"/>
              <a:t>12 mm stator </a:t>
            </a:r>
            <a:r>
              <a:rPr lang="en-NZ" dirty="0"/>
              <a:t>wires at </a:t>
            </a:r>
            <a:r>
              <a:rPr lang="en-NZ" i="1" dirty="0"/>
              <a:t>d</a:t>
            </a:r>
            <a:r>
              <a:rPr lang="en-NZ" dirty="0"/>
              <a:t> = 5.4 mm </a:t>
            </a:r>
            <a:r>
              <a:rPr lang="en-NZ" dirty="0" smtClean="0"/>
              <a:t>deliver &gt; 85 A capability</a:t>
            </a:r>
          </a:p>
          <a:p>
            <a:r>
              <a:rPr lang="en-NZ" dirty="0" smtClean="0"/>
              <a:t>Series-connected wires increase </a:t>
            </a:r>
            <a:r>
              <a:rPr lang="en-NZ" dirty="0"/>
              <a:t>the open-circuit voltage of the flux </a:t>
            </a:r>
            <a:r>
              <a:rPr lang="en-NZ" dirty="0" smtClean="0"/>
              <a:t>pump</a:t>
            </a:r>
          </a:p>
          <a:p>
            <a:pPr lvl="1"/>
            <a:r>
              <a:rPr lang="en-NZ" dirty="0" smtClean="0"/>
              <a:t>Reduces </a:t>
            </a:r>
            <a:r>
              <a:rPr lang="en-NZ" dirty="0"/>
              <a:t>the </a:t>
            </a:r>
            <a:r>
              <a:rPr lang="en-NZ" dirty="0" smtClean="0"/>
              <a:t>ramp time</a:t>
            </a:r>
          </a:p>
          <a:p>
            <a:r>
              <a:rPr lang="en-NZ" dirty="0" smtClean="0"/>
              <a:t>Selected </a:t>
            </a:r>
            <a:r>
              <a:rPr lang="en-NZ" dirty="0"/>
              <a:t>2 parallel HTS paths upon the exciter-stator, each containing 6 wires in </a:t>
            </a:r>
            <a:r>
              <a:rPr lang="en-NZ" dirty="0" smtClean="0"/>
              <a:t>series</a:t>
            </a:r>
          </a:p>
          <a:p>
            <a:pPr lvl="1"/>
            <a:r>
              <a:rPr lang="en-NZ" dirty="0" smtClean="0"/>
              <a:t>6S-2P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1" r="2442" b="7127"/>
          <a:stretch/>
        </p:blipFill>
        <p:spPr bwMode="auto">
          <a:xfrm>
            <a:off x="611560" y="1292227"/>
            <a:ext cx="5472608" cy="2448272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b="3794"/>
          <a:stretch/>
        </p:blipFill>
        <p:spPr bwMode="auto">
          <a:xfrm>
            <a:off x="611560" y="3740499"/>
            <a:ext cx="4381500" cy="295232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35896" y="6554328"/>
            <a:ext cx="2902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/>
              <a:t>Bumby </a:t>
            </a:r>
            <a:r>
              <a:rPr lang="en-NZ" sz="1200" i="1" dirty="0" smtClean="0"/>
              <a:t>et al.</a:t>
            </a:r>
            <a:r>
              <a:rPr lang="en-NZ" sz="1200" dirty="0"/>
              <a:t>, SUST 29 </a:t>
            </a:r>
            <a:r>
              <a:rPr lang="en-NZ" sz="1200" dirty="0" smtClean="0"/>
              <a:t>024008 (2016) 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4544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634082"/>
          </a:xfrm>
        </p:spPr>
        <p:txBody>
          <a:bodyPr>
            <a:noAutofit/>
          </a:bodyPr>
          <a:lstStyle/>
          <a:p>
            <a:r>
              <a:rPr lang="en-NZ" sz="2800" dirty="0" smtClean="0"/>
              <a:t>Experimental performance of the exciter</a:t>
            </a:r>
            <a:endParaRPr lang="en-NZ" sz="2800" u="sng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7329983" y="4255620"/>
          <a:ext cx="1619672" cy="1783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19985"/>
                <a:gridCol w="1099687"/>
              </a:tblGrid>
              <a:tr h="283103">
                <a:tc gridSpan="2"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For I(max) = 90A</a:t>
                      </a:r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NZ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</a:tr>
              <a:tr h="257917">
                <a:tc>
                  <a:txBody>
                    <a:bodyPr/>
                    <a:lstStyle/>
                    <a:p>
                      <a:pPr algn="ctr"/>
                      <a:r>
                        <a:rPr lang="en-NZ" i="1" dirty="0" smtClean="0"/>
                        <a:t>f</a:t>
                      </a:r>
                      <a:r>
                        <a:rPr lang="en-NZ" dirty="0" smtClean="0"/>
                        <a:t>, Hz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i="1" dirty="0" err="1" smtClean="0"/>
                        <a:t>R</a:t>
                      </a:r>
                      <a:r>
                        <a:rPr lang="en-NZ" baseline="-25000" dirty="0" err="1" smtClean="0"/>
                        <a:t>c</a:t>
                      </a:r>
                      <a:r>
                        <a:rPr lang="en-NZ" dirty="0" smtClean="0"/>
                        <a:t> (max), </a:t>
                      </a:r>
                      <a:r>
                        <a:rPr lang="en-NZ" dirty="0" err="1" smtClean="0">
                          <a:latin typeface="Symbol" panose="05050102010706020507" pitchFamily="18" charset="2"/>
                        </a:rPr>
                        <a:t>mW</a:t>
                      </a:r>
                      <a:endParaRPr lang="en-NZ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</a:tr>
              <a:tr h="257917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9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0.30</a:t>
                      </a:r>
                      <a:endParaRPr lang="en-NZ" dirty="0"/>
                    </a:p>
                  </a:txBody>
                  <a:tcPr/>
                </a:tc>
              </a:tr>
              <a:tr h="257917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18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0.61</a:t>
                      </a:r>
                      <a:endParaRPr lang="en-NZ" dirty="0"/>
                    </a:p>
                  </a:txBody>
                  <a:tcPr/>
                </a:tc>
              </a:tr>
              <a:tr h="257917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35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1.4</a:t>
                      </a:r>
                      <a:endParaRPr lang="en-NZ" dirty="0"/>
                    </a:p>
                  </a:txBody>
                  <a:tcPr/>
                </a:tc>
              </a:tr>
              <a:tr h="257917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70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2.6</a:t>
                      </a:r>
                      <a:endParaRPr lang="en-NZ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628512" y="1335875"/>
          <a:ext cx="5184576" cy="406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653603" y="5469314"/>
            <a:ext cx="4088576" cy="1138773"/>
            <a:chOff x="899591" y="5286542"/>
            <a:chExt cx="5997571" cy="1138773"/>
          </a:xfrm>
        </p:grpSpPr>
        <p:sp>
          <p:nvSpPr>
            <p:cNvPr id="5" name="TextBox 4"/>
            <p:cNvSpPr txBox="1"/>
            <p:nvPr/>
          </p:nvSpPr>
          <p:spPr>
            <a:xfrm>
              <a:off x="1272224" y="5286542"/>
              <a:ext cx="562493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 dirty="0" smtClean="0">
                  <a:solidFill>
                    <a:srgbClr val="004730"/>
                  </a:solidFill>
                </a:rPr>
                <a:t>Solid lines: average IV curve characteristics of stators for a fixed </a:t>
              </a:r>
              <a:r>
                <a:rPr lang="en-NZ" sz="1200" i="1" dirty="0" smtClean="0">
                  <a:solidFill>
                    <a:srgbClr val="004730"/>
                  </a:solidFill>
                </a:rPr>
                <a:t>f</a:t>
              </a:r>
              <a:r>
                <a:rPr lang="en-NZ" sz="1200" dirty="0" smtClean="0">
                  <a:solidFill>
                    <a:srgbClr val="004730"/>
                  </a:solidFill>
                </a:rPr>
                <a:t>.</a:t>
              </a:r>
            </a:p>
            <a:p>
              <a:endParaRPr lang="en-NZ" sz="400" dirty="0" smtClean="0">
                <a:solidFill>
                  <a:srgbClr val="004730"/>
                </a:solidFill>
              </a:endParaRPr>
            </a:p>
            <a:p>
              <a:r>
                <a:rPr lang="en-NZ" sz="1200" dirty="0" smtClean="0">
                  <a:solidFill>
                    <a:srgbClr val="004730"/>
                  </a:solidFill>
                </a:rPr>
                <a:t>Dotted line: target coil operating current, </a:t>
              </a:r>
              <a:r>
                <a:rPr lang="en-NZ" sz="1200" u="sng" dirty="0" smtClean="0">
                  <a:solidFill>
                    <a:srgbClr val="004730"/>
                  </a:solidFill>
                </a:rPr>
                <a:t>90A</a:t>
              </a:r>
            </a:p>
            <a:p>
              <a:endParaRPr lang="en-NZ" sz="400" u="sng" dirty="0" smtClean="0">
                <a:solidFill>
                  <a:srgbClr val="004730"/>
                </a:solidFill>
              </a:endParaRPr>
            </a:p>
            <a:p>
              <a:r>
                <a:rPr lang="en-NZ" sz="1200" dirty="0" smtClean="0">
                  <a:solidFill>
                    <a:srgbClr val="004730"/>
                  </a:solidFill>
                </a:rPr>
                <a:t>Dashed lines: IV </a:t>
              </a:r>
              <a:r>
                <a:rPr lang="en-NZ" sz="1200" dirty="0">
                  <a:solidFill>
                    <a:srgbClr val="004730"/>
                  </a:solidFill>
                </a:rPr>
                <a:t>characteristic of </a:t>
              </a:r>
              <a:r>
                <a:rPr lang="en-NZ" sz="1200" dirty="0" err="1">
                  <a:solidFill>
                    <a:srgbClr val="004730"/>
                  </a:solidFill>
                </a:rPr>
                <a:t>Rc</a:t>
              </a:r>
              <a:r>
                <a:rPr lang="en-NZ" sz="1200" dirty="0">
                  <a:solidFill>
                    <a:srgbClr val="004730"/>
                  </a:solidFill>
                </a:rPr>
                <a:t> for </a:t>
              </a:r>
              <a:r>
                <a:rPr lang="en-NZ" sz="1200" dirty="0" smtClean="0">
                  <a:solidFill>
                    <a:srgbClr val="004730"/>
                  </a:solidFill>
                </a:rPr>
                <a:t>values that will allow the coil to reach 90A.</a:t>
              </a:r>
              <a:endParaRPr lang="en-NZ" sz="1200" u="sng" dirty="0">
                <a:solidFill>
                  <a:srgbClr val="004730"/>
                </a:solidFill>
                <a:latin typeface="Symbol" panose="05050102010706020507" pitchFamily="18" charset="2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899591" y="5420510"/>
              <a:ext cx="293364" cy="706038"/>
              <a:chOff x="899591" y="5420510"/>
              <a:chExt cx="293364" cy="70603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H="1">
                <a:off x="899592" y="5420510"/>
                <a:ext cx="288032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>
                <a:off x="904923" y="5855928"/>
                <a:ext cx="288032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899591" y="6126548"/>
                <a:ext cx="288032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/>
          <p:cNvSpPr txBox="1"/>
          <p:nvPr/>
        </p:nvSpPr>
        <p:spPr>
          <a:xfrm>
            <a:off x="6017867" y="1252026"/>
            <a:ext cx="29317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 smtClean="0">
                <a:solidFill>
                  <a:srgbClr val="004730"/>
                </a:solidFill>
              </a:rPr>
              <a:t>Pre-installation ex-situ lab tests at 77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 smtClean="0">
                <a:solidFill>
                  <a:srgbClr val="004730"/>
                </a:solidFill>
              </a:rPr>
              <a:t>Flux gap matches generator installation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 smtClean="0">
                <a:solidFill>
                  <a:srgbClr val="004730"/>
                </a:solidFill>
              </a:rPr>
              <a:t>Maximum output depends on resistance per coil.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800" dirty="0" smtClean="0">
                <a:solidFill>
                  <a:srgbClr val="004730"/>
                </a:solidFill>
              </a:rPr>
              <a:t>All fabricated rotor coils are &lt; 2.5 µ</a:t>
            </a:r>
            <a:r>
              <a:rPr lang="en-NZ" sz="1800" dirty="0" smtClean="0">
                <a:solidFill>
                  <a:srgbClr val="004730"/>
                </a:solidFill>
                <a:sym typeface="Symbol" panose="05050102010706020507" pitchFamily="18" charset="2"/>
              </a:rPr>
              <a:t>.</a:t>
            </a:r>
          </a:p>
        </p:txBody>
      </p:sp>
    </p:spTree>
    <p:extLst>
      <p:ext uri="{BB962C8B-B14F-4D97-AF65-F5344CB8AC3E}">
        <p14:creationId xmlns:p14="http://schemas.microsoft.com/office/powerpoint/2010/main" val="33234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Current status: Warm tests at 300 K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327" y="516539"/>
            <a:ext cx="1872208" cy="2486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531733"/>
            <a:ext cx="4051268" cy="2626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092" y="3531734"/>
            <a:ext cx="3216063" cy="255646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4800" y="1238562"/>
            <a:ext cx="5954986" cy="2626148"/>
          </a:xfrm>
        </p:spPr>
        <p:txBody>
          <a:bodyPr>
            <a:normAutofit/>
          </a:bodyPr>
          <a:lstStyle/>
          <a:p>
            <a:r>
              <a:rPr lang="en-NZ" dirty="0" smtClean="0"/>
              <a:t>FP brushless exciter installed in </a:t>
            </a:r>
            <a:r>
              <a:rPr lang="en-NZ" dirty="0"/>
              <a:t>test </a:t>
            </a:r>
            <a:r>
              <a:rPr lang="en-NZ" dirty="0" smtClean="0"/>
              <a:t>generator</a:t>
            </a:r>
          </a:p>
          <a:p>
            <a:pPr lvl="1"/>
            <a:r>
              <a:rPr lang="en-NZ" dirty="0" smtClean="0"/>
              <a:t>Vacuum </a:t>
            </a:r>
            <a:r>
              <a:rPr lang="en-NZ" dirty="0"/>
              <a:t>tight seal using </a:t>
            </a:r>
            <a:r>
              <a:rPr lang="en-NZ" dirty="0" smtClean="0"/>
              <a:t>SS316 </a:t>
            </a:r>
            <a:r>
              <a:rPr lang="en-NZ" dirty="0"/>
              <a:t>end </a:t>
            </a:r>
            <a:r>
              <a:rPr lang="en-NZ" dirty="0" smtClean="0"/>
              <a:t>flange</a:t>
            </a:r>
          </a:p>
          <a:p>
            <a:r>
              <a:rPr lang="en-NZ" dirty="0" smtClean="0"/>
              <a:t>300 K tests show close agreement with ex-situ experiments</a:t>
            </a:r>
          </a:p>
          <a:p>
            <a:r>
              <a:rPr lang="en-NZ" dirty="0" smtClean="0"/>
              <a:t>Next step  - cold tests…. Watch this space!</a:t>
            </a:r>
            <a:endParaRPr lang="en-NZ" dirty="0"/>
          </a:p>
        </p:txBody>
      </p:sp>
      <p:sp>
        <p:nvSpPr>
          <p:cNvPr id="11" name="Rectangle 10"/>
          <p:cNvSpPr/>
          <p:nvPr/>
        </p:nvSpPr>
        <p:spPr>
          <a:xfrm>
            <a:off x="717915" y="6161681"/>
            <a:ext cx="5786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200" i="1" dirty="0" smtClean="0"/>
              <a:t>Left: Waveforms </a:t>
            </a:r>
            <a:r>
              <a:rPr lang="en-NZ" sz="1200" i="1" dirty="0"/>
              <a:t>from flux pump in </a:t>
            </a:r>
            <a:r>
              <a:rPr lang="en-NZ" sz="1200" i="1" dirty="0" smtClean="0"/>
              <a:t>CWNU generator </a:t>
            </a:r>
            <a:r>
              <a:rPr lang="en-NZ" sz="1200" i="1" dirty="0"/>
              <a:t>for 3 magnet </a:t>
            </a:r>
            <a:r>
              <a:rPr lang="en-NZ" sz="1200" i="1" dirty="0" smtClean="0"/>
              <a:t>frequencies. </a:t>
            </a:r>
            <a:r>
              <a:rPr lang="en-NZ" sz="1200" i="1" dirty="0"/>
              <a:t>Right: Simulated waveforms from FP measured in </a:t>
            </a:r>
            <a:r>
              <a:rPr lang="en-NZ" sz="1200" i="1" dirty="0" smtClean="0"/>
              <a:t>N.Z</a:t>
            </a:r>
            <a:r>
              <a:rPr lang="en-NZ" sz="1200" i="1" dirty="0"/>
              <a:t> </a:t>
            </a:r>
            <a:r>
              <a:rPr lang="en-NZ" sz="1200" i="1" dirty="0" smtClean="0"/>
              <a:t>at 52.5 </a:t>
            </a:r>
            <a:r>
              <a:rPr lang="en-NZ" sz="1200" i="1" dirty="0" err="1" smtClean="0"/>
              <a:t>hz</a:t>
            </a:r>
            <a:r>
              <a:rPr lang="en-NZ" sz="1200" i="1" dirty="0" smtClean="0"/>
              <a:t>..</a:t>
            </a:r>
            <a:endParaRPr lang="en-NZ" sz="1200" i="1" dirty="0"/>
          </a:p>
        </p:txBody>
      </p:sp>
    </p:spTree>
    <p:extLst>
      <p:ext uri="{BB962C8B-B14F-4D97-AF65-F5344CB8AC3E}">
        <p14:creationId xmlns:p14="http://schemas.microsoft.com/office/powerpoint/2010/main" val="40607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Vacuum cryostat enables variable temperature operation 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t="5533" r="10726"/>
          <a:stretch/>
        </p:blipFill>
        <p:spPr>
          <a:xfrm>
            <a:off x="514800" y="1988457"/>
            <a:ext cx="7112001" cy="4545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638705" y="5221942"/>
            <a:ext cx="1339185" cy="724738"/>
            <a:chOff x="6638705" y="5221942"/>
            <a:chExt cx="1339185" cy="724738"/>
          </a:xfrm>
        </p:grpSpPr>
        <p:sp>
          <p:nvSpPr>
            <p:cNvPr id="10" name="TextBox 9"/>
            <p:cNvSpPr txBox="1"/>
            <p:nvPr/>
          </p:nvSpPr>
          <p:spPr>
            <a:xfrm>
              <a:off x="6638705" y="5692764"/>
              <a:ext cx="1339185" cy="2539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050" dirty="0"/>
                <a:t>Copper Cooling Plate</a:t>
              </a:r>
            </a:p>
          </p:txBody>
        </p:sp>
        <p:cxnSp>
          <p:nvCxnSpPr>
            <p:cNvPr id="11" name="Straight Arrow Connector 10"/>
            <p:cNvCxnSpPr>
              <a:stCxn id="10" idx="0"/>
            </p:cNvCxnSpPr>
            <p:nvPr/>
          </p:nvCxnSpPr>
          <p:spPr>
            <a:xfrm flipH="1" flipV="1">
              <a:off x="6994911" y="5221942"/>
              <a:ext cx="313387" cy="4708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492499" y="5879814"/>
            <a:ext cx="1419935" cy="347395"/>
            <a:chOff x="4492499" y="5879814"/>
            <a:chExt cx="1419935" cy="347395"/>
          </a:xfrm>
        </p:grpSpPr>
        <p:sp>
          <p:nvSpPr>
            <p:cNvPr id="12" name="TextBox 11"/>
            <p:cNvSpPr txBox="1"/>
            <p:nvPr/>
          </p:nvSpPr>
          <p:spPr>
            <a:xfrm>
              <a:off x="5040488" y="5973293"/>
              <a:ext cx="871946" cy="2539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050" dirty="0"/>
                <a:t>Cold Head</a:t>
              </a: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4492499" y="5879814"/>
              <a:ext cx="547989" cy="2204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94514" y="1199713"/>
            <a:ext cx="3947886" cy="1920858"/>
          </a:xfrm>
        </p:spPr>
        <p:txBody>
          <a:bodyPr>
            <a:normAutofit/>
          </a:bodyPr>
          <a:lstStyle/>
          <a:p>
            <a:r>
              <a:rPr lang="en-NZ" sz="2600" dirty="0" smtClean="0"/>
              <a:t>Series connected to 1G double pancake coil</a:t>
            </a:r>
          </a:p>
          <a:p>
            <a:pPr lvl="1"/>
            <a:r>
              <a:rPr lang="en-NZ" i="1" dirty="0" smtClean="0"/>
              <a:t>L </a:t>
            </a:r>
            <a:r>
              <a:rPr lang="en-NZ" dirty="0" smtClean="0"/>
              <a:t>= 1.97 </a:t>
            </a:r>
            <a:r>
              <a:rPr lang="en-NZ" dirty="0" err="1" smtClean="0"/>
              <a:t>mH</a:t>
            </a:r>
            <a:r>
              <a:rPr lang="en-NZ" dirty="0" smtClean="0"/>
              <a:t>,</a:t>
            </a:r>
          </a:p>
          <a:p>
            <a:pPr lvl="1"/>
            <a:r>
              <a:rPr lang="en-NZ" i="1" dirty="0" err="1" smtClean="0"/>
              <a:t>I</a:t>
            </a:r>
            <a:r>
              <a:rPr lang="en-NZ" baseline="-25000" dirty="0" err="1" smtClean="0"/>
              <a:t>c</a:t>
            </a:r>
            <a:r>
              <a:rPr lang="en-NZ" dirty="0" smtClean="0"/>
              <a:t> = 95.0 A at 77 K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63242" y="4883441"/>
            <a:ext cx="2229256" cy="1294072"/>
            <a:chOff x="2263242" y="4883441"/>
            <a:chExt cx="2229256" cy="1294072"/>
          </a:xfrm>
        </p:grpSpPr>
        <p:sp>
          <p:nvSpPr>
            <p:cNvPr id="28" name="TextBox 27"/>
            <p:cNvSpPr txBox="1"/>
            <p:nvPr/>
          </p:nvSpPr>
          <p:spPr>
            <a:xfrm>
              <a:off x="2263242" y="5923597"/>
              <a:ext cx="1067012" cy="2539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050" dirty="0"/>
                <a:t>HTS </a:t>
              </a:r>
              <a:r>
                <a:rPr lang="en-NZ" sz="1050" dirty="0" smtClean="0"/>
                <a:t>Coil</a:t>
              </a:r>
              <a:endParaRPr lang="en-NZ" sz="1050" dirty="0"/>
            </a:p>
          </p:txBody>
        </p:sp>
        <p:cxnSp>
          <p:nvCxnSpPr>
            <p:cNvPr id="29" name="Straight Arrow Connector 28"/>
            <p:cNvCxnSpPr>
              <a:stCxn id="28" idx="0"/>
            </p:cNvCxnSpPr>
            <p:nvPr/>
          </p:nvCxnSpPr>
          <p:spPr>
            <a:xfrm flipV="1">
              <a:off x="2796748" y="4883441"/>
              <a:ext cx="1695750" cy="10401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868680" y="1153993"/>
            <a:ext cx="320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000" dirty="0" smtClean="0">
                <a:solidFill>
                  <a:srgbClr val="004730"/>
                </a:solidFill>
              </a:rPr>
              <a:t>Temp. in </a:t>
            </a:r>
            <a:r>
              <a:rPr lang="en-NZ" sz="2000" dirty="0">
                <a:solidFill>
                  <a:srgbClr val="004730"/>
                </a:solidFill>
              </a:rPr>
              <a:t>stator : 30 K – 80 </a:t>
            </a:r>
            <a:r>
              <a:rPr lang="en-NZ" sz="2000" dirty="0" smtClean="0">
                <a:solidFill>
                  <a:srgbClr val="004730"/>
                </a:solidFill>
              </a:rPr>
              <a:t>K</a:t>
            </a:r>
            <a:endParaRPr lang="en-NZ" sz="2000" dirty="0">
              <a:solidFill>
                <a:srgbClr val="004730"/>
              </a:solidFill>
            </a:endParaRPr>
          </a:p>
          <a:p>
            <a:pPr lvl="0" defTabSz="914400">
              <a:defRPr/>
            </a:pPr>
            <a:r>
              <a:rPr lang="en-NZ" sz="2000" dirty="0" smtClean="0">
                <a:solidFill>
                  <a:srgbClr val="004730"/>
                </a:solidFill>
              </a:rPr>
              <a:t>Temp. </a:t>
            </a:r>
            <a:r>
              <a:rPr lang="en-NZ" sz="2000" dirty="0">
                <a:solidFill>
                  <a:srgbClr val="004730"/>
                </a:solidFill>
              </a:rPr>
              <a:t>in </a:t>
            </a:r>
            <a:r>
              <a:rPr lang="en-NZ" sz="2000" dirty="0" smtClean="0">
                <a:solidFill>
                  <a:srgbClr val="004730"/>
                </a:solidFill>
              </a:rPr>
              <a:t>HTS coil</a:t>
            </a:r>
            <a:r>
              <a:rPr lang="en-NZ" sz="2000" dirty="0">
                <a:solidFill>
                  <a:srgbClr val="004730"/>
                </a:solidFill>
              </a:rPr>
              <a:t>&gt; </a:t>
            </a:r>
            <a:r>
              <a:rPr lang="en-NZ" sz="2000" dirty="0" smtClean="0">
                <a:solidFill>
                  <a:srgbClr val="004730"/>
                </a:solidFill>
              </a:rPr>
              <a:t>50 </a:t>
            </a:r>
            <a:r>
              <a:rPr lang="en-NZ" sz="2000" dirty="0">
                <a:solidFill>
                  <a:srgbClr val="00473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7193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Controlling the output current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8524" y="1340768"/>
                <a:ext cx="4644703" cy="277016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NZ" dirty="0" smtClean="0"/>
                  <a:t>Duty cycle control can be used to achieve the required current control (within control band)</a:t>
                </a:r>
              </a:p>
              <a:p>
                <a:r>
                  <a:rPr lang="en-NZ" dirty="0" smtClean="0"/>
                  <a:t>Cycle </a:t>
                </a:r>
                <a:r>
                  <a:rPr lang="en-NZ" dirty="0"/>
                  <a:t>ratio is </a:t>
                </a:r>
                <a:r>
                  <a:rPr lang="en-NZ" dirty="0" smtClean="0"/>
                  <a:t>a </a:t>
                </a:r>
                <a:r>
                  <a:rPr lang="en-NZ" dirty="0"/>
                  <a:t>function of circuit </a:t>
                </a:r>
                <a:r>
                  <a:rPr lang="en-NZ" dirty="0" smtClean="0"/>
                  <a:t>resistance, as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N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N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N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N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N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N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NZ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NZ" dirty="0" smtClean="0"/>
              </a:p>
              <a:p>
                <a:r>
                  <a:rPr lang="en-NZ" dirty="0" smtClean="0"/>
                  <a:t>2 µ</a:t>
                </a:r>
                <a:r>
                  <a:rPr lang="en-NZ" dirty="0" smtClean="0">
                    <a:sym typeface="Symbol" panose="05050102010706020507" pitchFamily="18" charset="2"/>
                  </a:rPr>
                  <a:t> will require duty cycle of ~10%</a:t>
                </a:r>
              </a:p>
              <a:p>
                <a:r>
                  <a:rPr lang="en-NZ" dirty="0" smtClean="0">
                    <a:sym typeface="Symbol" panose="05050102010706020507" pitchFamily="18" charset="2"/>
                  </a:rPr>
                  <a:t>Duty cycle operation minimises heat load from FP itself (due to AC dissipation)</a:t>
                </a:r>
              </a:p>
              <a:p>
                <a:pPr lvl="2"/>
                <a:r>
                  <a:rPr lang="en-NZ" dirty="0" smtClean="0">
                    <a:sym typeface="Symbol" panose="05050102010706020507" pitchFamily="18" charset="2"/>
                  </a:rPr>
                  <a:t>Average heat load at 10% duty estimated to be &lt; 0.6W</a:t>
                </a:r>
              </a:p>
              <a:p>
                <a:pPr lvl="2"/>
                <a:r>
                  <a:rPr lang="en-NZ" dirty="0" smtClean="0">
                    <a:sym typeface="Symbol" panose="05050102010706020507" pitchFamily="18" charset="2"/>
                  </a:rPr>
                  <a:t>Important to measure and confirm!</a:t>
                </a:r>
              </a:p>
              <a:p>
                <a:pPr lvl="2"/>
                <a:endParaRPr lang="en-NZ" dirty="0" smtClean="0">
                  <a:sym typeface="Symbol" panose="05050102010706020507" pitchFamily="18" charset="2"/>
                </a:endParaRPr>
              </a:p>
              <a:p>
                <a:pPr lvl="1"/>
                <a:endParaRPr lang="en-NZ" dirty="0"/>
              </a:p>
              <a:p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524" y="1340768"/>
                <a:ext cx="4644703" cy="2770163"/>
              </a:xfrm>
              <a:blipFill rotWithShape="0">
                <a:blip r:embed="rId2"/>
                <a:stretch>
                  <a:fillRect l="-656" t="-3304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"/>
          <a:stretch/>
        </p:blipFill>
        <p:spPr>
          <a:xfrm>
            <a:off x="641986" y="3861049"/>
            <a:ext cx="4434069" cy="299695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99" y="1340768"/>
            <a:ext cx="3936979" cy="417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5733256"/>
            <a:ext cx="2902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 smtClean="0"/>
              <a:t>Bumby </a:t>
            </a:r>
            <a:r>
              <a:rPr lang="en-NZ" sz="1200" i="1" dirty="0" smtClean="0"/>
              <a:t>et al.</a:t>
            </a:r>
            <a:r>
              <a:rPr lang="en-NZ" sz="1200" dirty="0"/>
              <a:t>, SUST 29 </a:t>
            </a:r>
            <a:r>
              <a:rPr lang="en-NZ" sz="1200" dirty="0" smtClean="0"/>
              <a:t>024008 (2016) 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6699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Dynamo-type superconducting </a:t>
            </a:r>
            <a:r>
              <a:rPr lang="en-NZ" smtClean="0"/>
              <a:t>flux pumps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968" y="2420888"/>
            <a:ext cx="4803916" cy="2810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980" y="1365042"/>
            <a:ext cx="4587892" cy="115212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27584" y="5429735"/>
            <a:ext cx="5603288" cy="1407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NZ" dirty="0" smtClean="0"/>
              <a:t>First </a:t>
            </a:r>
            <a:r>
              <a:rPr lang="en-NZ" dirty="0"/>
              <a:t>demonstrated </a:t>
            </a:r>
            <a:r>
              <a:rPr lang="en-NZ" dirty="0" smtClean="0"/>
              <a:t>in type-I LTS using </a:t>
            </a:r>
            <a:r>
              <a:rPr lang="en-NZ" dirty="0" err="1"/>
              <a:t>Pb</a:t>
            </a:r>
            <a:r>
              <a:rPr lang="en-NZ" dirty="0"/>
              <a:t> foil </a:t>
            </a:r>
            <a:r>
              <a:rPr lang="en-NZ" dirty="0" smtClean="0"/>
              <a:t>in </a:t>
            </a:r>
            <a:r>
              <a:rPr lang="en-NZ" dirty="0" err="1" smtClean="0"/>
              <a:t>LHe</a:t>
            </a:r>
            <a:r>
              <a:rPr lang="en-NZ" dirty="0" smtClean="0"/>
              <a:t> (1962)</a:t>
            </a:r>
          </a:p>
          <a:p>
            <a:pPr fontAlgn="auto">
              <a:spcAft>
                <a:spcPts val="0"/>
              </a:spcAft>
            </a:pPr>
            <a:r>
              <a:rPr lang="en-NZ" dirty="0" smtClean="0"/>
              <a:t>Up to 50 </a:t>
            </a:r>
            <a:r>
              <a:rPr lang="en-NZ" dirty="0"/>
              <a:t>A </a:t>
            </a:r>
            <a:r>
              <a:rPr lang="en-NZ" dirty="0" smtClean="0"/>
              <a:t>DC current pumped into coil</a:t>
            </a:r>
            <a:endParaRPr lang="en-NZ" dirty="0"/>
          </a:p>
          <a:p>
            <a:pPr fontAlgn="auto">
              <a:spcAft>
                <a:spcPts val="0"/>
              </a:spcAft>
            </a:pPr>
            <a:r>
              <a:rPr lang="en-NZ" dirty="0" smtClean="0"/>
              <a:t>Multiple </a:t>
            </a:r>
            <a:r>
              <a:rPr lang="en-NZ" dirty="0"/>
              <a:t>other subsequent </a:t>
            </a:r>
            <a:r>
              <a:rPr lang="en-NZ" dirty="0" smtClean="0"/>
              <a:t>demonstrations </a:t>
            </a:r>
            <a:r>
              <a:rPr lang="en-NZ" dirty="0"/>
              <a:t>in </a:t>
            </a:r>
            <a:r>
              <a:rPr lang="en-NZ" dirty="0" smtClean="0"/>
              <a:t>LTS at 4.2 K.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4228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 HTS dynamo 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51497"/>
            <a:ext cx="3024336" cy="2845046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In 2011, </a:t>
            </a:r>
            <a:r>
              <a:rPr lang="en-NZ" i="1" dirty="0" smtClean="0"/>
              <a:t>Hoffmann et al</a:t>
            </a:r>
            <a:r>
              <a:rPr lang="en-NZ" dirty="0" smtClean="0"/>
              <a:t> demonstrated an HTS dynamo employing YBCO coated conductor</a:t>
            </a:r>
          </a:p>
          <a:p>
            <a:r>
              <a:rPr lang="en-NZ" dirty="0" smtClean="0"/>
              <a:t>Operated in LN2</a:t>
            </a:r>
          </a:p>
          <a:p>
            <a:r>
              <a:rPr lang="en-NZ" dirty="0" smtClean="0"/>
              <a:t>Currents up to 50 A</a:t>
            </a:r>
          </a:p>
          <a:p>
            <a:r>
              <a:rPr lang="en-NZ" dirty="0" smtClean="0"/>
              <a:t>But </a:t>
            </a:r>
            <a:r>
              <a:rPr lang="en-NZ" i="1" dirty="0" smtClean="0"/>
              <a:t>H</a:t>
            </a:r>
            <a:r>
              <a:rPr lang="en-NZ" baseline="-25000" dirty="0" smtClean="0"/>
              <a:t>c2</a:t>
            </a:r>
            <a:r>
              <a:rPr lang="en-NZ" dirty="0" smtClean="0"/>
              <a:t> of YBCO &gt;&gt; 1T</a:t>
            </a:r>
          </a:p>
          <a:p>
            <a:pPr marL="342900" lvl="1" indent="0">
              <a:buNone/>
            </a:pPr>
            <a:r>
              <a:rPr lang="en-NZ" dirty="0" smtClean="0"/>
              <a:t>→No normal spot formed!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872" y="2276872"/>
            <a:ext cx="3654505" cy="3748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304034"/>
            <a:ext cx="4900848" cy="896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448805"/>
            <a:ext cx="3264919" cy="23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altLang="en-US" dirty="0" smtClean="0"/>
              <a:t>Gen 1: </a:t>
            </a:r>
            <a:r>
              <a:rPr lang="en-NZ" altLang="en-US" dirty="0"/>
              <a:t>A</a:t>
            </a:r>
            <a:r>
              <a:rPr lang="en-NZ" altLang="en-US" dirty="0" smtClean="0"/>
              <a:t> simple experimental device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427984" y="1272826"/>
            <a:ext cx="4464496" cy="4316414"/>
          </a:xfrm>
        </p:spPr>
        <p:txBody>
          <a:bodyPr>
            <a:normAutofit fontScale="85000" lnSpcReduction="20000"/>
          </a:bodyPr>
          <a:lstStyle/>
          <a:p>
            <a:r>
              <a:rPr lang="en-NZ" altLang="en-US" dirty="0"/>
              <a:t>Rotates </a:t>
            </a:r>
            <a:r>
              <a:rPr lang="en-NZ" altLang="en-US" dirty="0" smtClean="0"/>
              <a:t>permanent </a:t>
            </a:r>
            <a:r>
              <a:rPr lang="en-NZ" altLang="en-US" dirty="0"/>
              <a:t>(</a:t>
            </a:r>
            <a:r>
              <a:rPr lang="en-NZ" altLang="en-US" dirty="0" err="1"/>
              <a:t>Nd</a:t>
            </a:r>
            <a:r>
              <a:rPr lang="en-NZ" altLang="en-US" dirty="0"/>
              <a:t>-Fe-B) magnets past a </a:t>
            </a:r>
            <a:r>
              <a:rPr lang="en-NZ" altLang="en-US" dirty="0" err="1"/>
              <a:t>ReBCO</a:t>
            </a:r>
            <a:r>
              <a:rPr lang="en-NZ" altLang="en-US" dirty="0"/>
              <a:t> coated conductor </a:t>
            </a:r>
            <a:r>
              <a:rPr lang="en-NZ" altLang="en-US" dirty="0" smtClean="0"/>
              <a:t>wire</a:t>
            </a:r>
          </a:p>
          <a:p>
            <a:r>
              <a:rPr lang="en-NZ" altLang="en-US" dirty="0" smtClean="0"/>
              <a:t>Rotor magnets mounted in </a:t>
            </a:r>
            <a:r>
              <a:rPr lang="en-NZ" altLang="en-US" dirty="0" err="1" smtClean="0"/>
              <a:t>homopolar</a:t>
            </a:r>
            <a:r>
              <a:rPr lang="en-NZ" altLang="en-US" dirty="0" smtClean="0"/>
              <a:t> radial-flux orientation</a:t>
            </a:r>
            <a:endParaRPr lang="en-NZ" altLang="en-US" dirty="0"/>
          </a:p>
          <a:p>
            <a:r>
              <a:rPr lang="en-NZ" altLang="en-US" dirty="0" smtClean="0"/>
              <a:t>Flux penetrates YBCO film and induces a DC current to flow in series connected superconducting coil</a:t>
            </a:r>
          </a:p>
          <a:p>
            <a:pPr lvl="1"/>
            <a:r>
              <a:rPr lang="en-NZ" altLang="en-US" dirty="0" smtClean="0">
                <a:solidFill>
                  <a:srgbClr val="FF0000"/>
                </a:solidFill>
              </a:rPr>
              <a:t>Stator wire: 12 mm Superpower (self-field </a:t>
            </a:r>
            <a:r>
              <a:rPr lang="en-NZ" altLang="en-US" dirty="0" err="1" smtClean="0">
                <a:solidFill>
                  <a:srgbClr val="FF0000"/>
                </a:solidFill>
              </a:rPr>
              <a:t>I</a:t>
            </a:r>
            <a:r>
              <a:rPr lang="en-NZ" altLang="en-US" baseline="-25000" dirty="0" err="1" smtClean="0">
                <a:solidFill>
                  <a:srgbClr val="FF0000"/>
                </a:solidFill>
              </a:rPr>
              <a:t>c</a:t>
            </a:r>
            <a:r>
              <a:rPr lang="en-NZ" altLang="en-US" dirty="0" smtClean="0">
                <a:solidFill>
                  <a:srgbClr val="FF0000"/>
                </a:solidFill>
              </a:rPr>
              <a:t> = 280A),</a:t>
            </a:r>
          </a:p>
          <a:p>
            <a:pPr lvl="1"/>
            <a:r>
              <a:rPr lang="en-NZ" altLang="en-US" dirty="0" smtClean="0">
                <a:solidFill>
                  <a:srgbClr val="FF0000"/>
                </a:solidFill>
              </a:rPr>
              <a:t>Coil: AMSC 120 turn double pancake (</a:t>
            </a:r>
            <a:r>
              <a:rPr lang="en-NZ" altLang="en-US" dirty="0" err="1" smtClean="0">
                <a:solidFill>
                  <a:srgbClr val="FF0000"/>
                </a:solidFill>
              </a:rPr>
              <a:t>I</a:t>
            </a:r>
            <a:r>
              <a:rPr lang="en-NZ" altLang="en-US" baseline="-25000" dirty="0" err="1" smtClean="0">
                <a:solidFill>
                  <a:srgbClr val="FF0000"/>
                </a:solidFill>
              </a:rPr>
              <a:t>c</a:t>
            </a:r>
            <a:r>
              <a:rPr lang="en-NZ" altLang="en-US" dirty="0" smtClean="0">
                <a:solidFill>
                  <a:srgbClr val="FF0000"/>
                </a:solidFill>
              </a:rPr>
              <a:t>= 55A, L=2.5 </a:t>
            </a:r>
            <a:r>
              <a:rPr lang="en-NZ" altLang="en-US" dirty="0" err="1" smtClean="0">
                <a:solidFill>
                  <a:srgbClr val="FF0000"/>
                </a:solidFill>
              </a:rPr>
              <a:t>mH</a:t>
            </a:r>
            <a:r>
              <a:rPr lang="en-NZ" alt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NZ" altLang="en-US" dirty="0" smtClean="0"/>
              <a:t>Device outputs DC voltage in both closed-circuit and open-circuit configuration.</a:t>
            </a:r>
          </a:p>
          <a:p>
            <a:r>
              <a:rPr lang="en-NZ" altLang="en-US" dirty="0" smtClean="0"/>
              <a:t>Output polarity determined simply by rotor direction &amp; magnet polarity</a:t>
            </a:r>
            <a:endParaRPr lang="en-NZ" altLang="en-US" sz="1600" dirty="0" smtClean="0"/>
          </a:p>
        </p:txBody>
      </p:sp>
      <p:pic>
        <p:nvPicPr>
          <p:cNvPr id="7172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2825"/>
            <a:ext cx="326866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6407"/>
            <a:ext cx="4603378" cy="321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555221"/>
            <a:ext cx="3070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 smtClean="0"/>
              <a:t>Jiang </a:t>
            </a:r>
            <a:r>
              <a:rPr lang="en-NZ" sz="1400" i="1" dirty="0" smtClean="0"/>
              <a:t>et al., </a:t>
            </a:r>
            <a:r>
              <a:rPr lang="en-NZ" sz="1400" dirty="0" smtClean="0"/>
              <a:t>Appl. Phys. Lett.  (2014)</a:t>
            </a:r>
            <a:endParaRPr lang="en-N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DC Behaviour: a DC voltage source with internal resistance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04035"/>
            <a:ext cx="4265185" cy="3205086"/>
          </a:xfrm>
        </p:spPr>
        <p:txBody>
          <a:bodyPr>
            <a:normAutofit fontScale="92500"/>
          </a:bodyPr>
          <a:lstStyle/>
          <a:p>
            <a:r>
              <a:rPr lang="en-NZ" dirty="0" smtClean="0"/>
              <a:t>Can treat DC behaviour as an ideal voltage source</a:t>
            </a:r>
          </a:p>
          <a:p>
            <a:pPr lvl="1"/>
            <a:r>
              <a:rPr lang="en-NZ" dirty="0" smtClean="0"/>
              <a:t>Open-circuit voltage, </a:t>
            </a:r>
            <a:r>
              <a:rPr lang="en-NZ" i="1" dirty="0" err="1" smtClean="0"/>
              <a:t>V</a:t>
            </a:r>
            <a:r>
              <a:rPr lang="en-NZ" baseline="-25000" dirty="0" err="1" smtClean="0"/>
              <a:t>oc</a:t>
            </a:r>
            <a:endParaRPr lang="en-NZ" baseline="-25000" dirty="0" smtClean="0"/>
          </a:p>
          <a:p>
            <a:pPr lvl="1"/>
            <a:r>
              <a:rPr lang="en-NZ" dirty="0" smtClean="0"/>
              <a:t>Short circuit current, </a:t>
            </a:r>
            <a:r>
              <a:rPr lang="en-NZ" i="1" dirty="0" err="1"/>
              <a:t>I</a:t>
            </a:r>
            <a:r>
              <a:rPr lang="en-NZ" baseline="-25000" dirty="0" err="1" smtClean="0"/>
              <a:t>sc</a:t>
            </a:r>
            <a:endParaRPr lang="en-NZ" baseline="-25000" dirty="0" smtClean="0"/>
          </a:p>
          <a:p>
            <a:pPr lvl="1"/>
            <a:r>
              <a:rPr lang="en-NZ" dirty="0" smtClean="0"/>
              <a:t>Internal resistance = </a:t>
            </a:r>
            <a:r>
              <a:rPr lang="en-NZ" dirty="0" err="1" smtClean="0"/>
              <a:t>d</a:t>
            </a:r>
            <a:r>
              <a:rPr lang="en-NZ" i="1" dirty="0" err="1" smtClean="0"/>
              <a:t>V</a:t>
            </a:r>
            <a:r>
              <a:rPr lang="en-NZ" dirty="0" smtClean="0"/>
              <a:t>/</a:t>
            </a:r>
            <a:r>
              <a:rPr lang="en-NZ" dirty="0" err="1" smtClean="0"/>
              <a:t>d</a:t>
            </a:r>
            <a:r>
              <a:rPr lang="en-NZ" i="1" dirty="0" err="1" smtClean="0"/>
              <a:t>I</a:t>
            </a:r>
            <a:r>
              <a:rPr lang="en-NZ" i="1" dirty="0" smtClean="0"/>
              <a:t> </a:t>
            </a:r>
            <a:r>
              <a:rPr lang="en-NZ" dirty="0" smtClean="0"/>
              <a:t>= </a:t>
            </a:r>
            <a:r>
              <a:rPr lang="en-NZ" i="1" dirty="0" err="1" smtClean="0"/>
              <a:t>V</a:t>
            </a:r>
            <a:r>
              <a:rPr lang="en-NZ" baseline="-25000" dirty="0" err="1" smtClean="0"/>
              <a:t>oc</a:t>
            </a:r>
            <a:r>
              <a:rPr lang="en-NZ" dirty="0" smtClean="0"/>
              <a:t>/</a:t>
            </a:r>
            <a:r>
              <a:rPr lang="en-NZ" i="1" dirty="0" err="1" smtClean="0"/>
              <a:t>I</a:t>
            </a:r>
            <a:r>
              <a:rPr lang="en-NZ" baseline="-25000" dirty="0" err="1" smtClean="0"/>
              <a:t>sc</a:t>
            </a:r>
            <a:endParaRPr lang="en-NZ" baseline="-25000" dirty="0" smtClean="0"/>
          </a:p>
          <a:p>
            <a:pPr marL="342900" lvl="1" indent="0">
              <a:buNone/>
            </a:pPr>
            <a:endParaRPr lang="en-NZ" baseline="-25000" dirty="0" smtClean="0"/>
          </a:p>
          <a:p>
            <a:r>
              <a:rPr lang="en-NZ" dirty="0" smtClean="0"/>
              <a:t>But stator is superconducting - so </a:t>
            </a:r>
            <a:r>
              <a:rPr lang="en-NZ" dirty="0"/>
              <a:t>w</a:t>
            </a:r>
            <a:r>
              <a:rPr lang="en-NZ" dirty="0" smtClean="0"/>
              <a:t>hat causes internal resistance?</a:t>
            </a:r>
          </a:p>
          <a:p>
            <a:pPr marL="342900" lvl="1" indent="0">
              <a:buNone/>
            </a:pPr>
            <a:r>
              <a:rPr lang="en-NZ" dirty="0"/>
              <a:t>-</a:t>
            </a:r>
            <a:r>
              <a:rPr lang="en-NZ" dirty="0" smtClean="0"/>
              <a:t> AC loss due to time varying B-field (‘Dynamic resistance’)</a:t>
            </a:r>
          </a:p>
          <a:p>
            <a:pPr lvl="1"/>
            <a:endParaRPr lang="en-NZ" dirty="0" smtClean="0"/>
          </a:p>
          <a:p>
            <a:pPr lvl="1"/>
            <a:endParaRPr lang="en-NZ" dirty="0"/>
          </a:p>
        </p:txBody>
      </p:sp>
      <p:grpSp>
        <p:nvGrpSpPr>
          <p:cNvPr id="4" name="Group 3"/>
          <p:cNvGrpSpPr/>
          <p:nvPr/>
        </p:nvGrpSpPr>
        <p:grpSpPr>
          <a:xfrm>
            <a:off x="4932040" y="1249937"/>
            <a:ext cx="4154318" cy="5005286"/>
            <a:chOff x="5191820" y="1315900"/>
            <a:chExt cx="3952180" cy="47272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1820" y="1315900"/>
              <a:ext cx="3952180" cy="472727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577840" y="1393754"/>
              <a:ext cx="269966" cy="310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63288" y="1428899"/>
              <a:ext cx="269966" cy="197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451668" y="3745069"/>
              <a:ext cx="269966" cy="310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8"/>
          <a:stretch/>
        </p:blipFill>
        <p:spPr bwMode="auto">
          <a:xfrm>
            <a:off x="1691680" y="4492951"/>
            <a:ext cx="2327083" cy="188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3568" y="6421561"/>
            <a:ext cx="49278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050" i="1" dirty="0" smtClean="0"/>
              <a:t>Jiang </a:t>
            </a:r>
            <a:r>
              <a:rPr lang="en-NZ" sz="1050" i="1" dirty="0"/>
              <a:t>et al. </a:t>
            </a:r>
            <a:r>
              <a:rPr lang="en-NZ" sz="1050" i="1" dirty="0" smtClean="0"/>
              <a:t>Appl. Phys. Lett. </a:t>
            </a:r>
            <a:r>
              <a:rPr lang="en-NZ" sz="1050" b="1" i="1" dirty="0"/>
              <a:t>105 </a:t>
            </a:r>
            <a:r>
              <a:rPr lang="en-NZ" sz="1050" i="1" dirty="0"/>
              <a:t>(11), </a:t>
            </a:r>
            <a:r>
              <a:rPr lang="en-NZ" sz="1050" i="1" dirty="0" smtClean="0"/>
              <a:t>112601 (2014)</a:t>
            </a:r>
          </a:p>
          <a:p>
            <a:r>
              <a:rPr lang="en-NZ" sz="1050" i="1" dirty="0" smtClean="0"/>
              <a:t>Jiang et al. </a:t>
            </a:r>
            <a:r>
              <a:rPr lang="en-NZ" sz="1050" i="1" dirty="0" err="1" smtClean="0"/>
              <a:t>Supercond</a:t>
            </a:r>
            <a:r>
              <a:rPr lang="en-NZ" sz="1050" i="1" dirty="0" smtClean="0"/>
              <a:t>. </a:t>
            </a:r>
            <a:r>
              <a:rPr lang="en-NZ" sz="1050" i="1" dirty="0" err="1"/>
              <a:t>S</a:t>
            </a:r>
            <a:r>
              <a:rPr lang="en-NZ" sz="1050" i="1" dirty="0" err="1" smtClean="0"/>
              <a:t>ci</a:t>
            </a:r>
            <a:r>
              <a:rPr lang="en-NZ" sz="1050" i="1" dirty="0" smtClean="0"/>
              <a:t> Technol</a:t>
            </a:r>
            <a:r>
              <a:rPr lang="en-NZ" sz="1050" i="1" dirty="0"/>
              <a:t>. </a:t>
            </a:r>
            <a:r>
              <a:rPr lang="en-NZ" sz="1050" b="1" i="1" dirty="0"/>
              <a:t>28</a:t>
            </a:r>
            <a:r>
              <a:rPr lang="en-NZ" sz="1050" i="1" dirty="0"/>
              <a:t> (11), </a:t>
            </a:r>
            <a:r>
              <a:rPr lang="en-NZ" sz="1050" i="1" dirty="0" smtClean="0"/>
              <a:t>115008 (2015)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7803" y="4143997"/>
            <a:ext cx="3304587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52778" y="3843393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b="1" dirty="0" smtClean="0">
                <a:solidFill>
                  <a:schemeClr val="accent2">
                    <a:lumMod val="75000"/>
                  </a:schemeClr>
                </a:solidFill>
              </a:rPr>
              <a:t>Coil </a:t>
            </a:r>
            <a:r>
              <a:rPr lang="en-NZ" sz="1400" b="1" i="1" dirty="0" err="1" smtClean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NZ" sz="1400" b="1" baseline="-25000" dirty="0" err="1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NZ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2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Frequency behaviour of simple dynamo 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04034"/>
                <a:ext cx="3583310" cy="487293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NZ" i="1" dirty="0" smtClean="0"/>
                  <a:t>V</a:t>
                </a:r>
                <a:r>
                  <a:rPr lang="en-NZ" baseline="-25000" dirty="0" err="1" smtClean="0"/>
                  <a:t>oc</a:t>
                </a:r>
                <a:r>
                  <a:rPr lang="en-NZ" dirty="0" smtClean="0"/>
                  <a:t> is proportional to </a:t>
                </a:r>
                <a:r>
                  <a:rPr lang="en-NZ" i="1" dirty="0" smtClean="0"/>
                  <a:t>f</a:t>
                </a:r>
              </a:p>
              <a:p>
                <a:pPr marL="0" indent="0">
                  <a:buNone/>
                </a:pPr>
                <a:endParaRPr lang="en-NZ" i="1" dirty="0" smtClean="0"/>
              </a:p>
              <a:p>
                <a:r>
                  <a:rPr lang="en-NZ" i="1" dirty="0" smtClean="0"/>
                  <a:t>R</a:t>
                </a:r>
                <a:r>
                  <a:rPr lang="en-NZ" baseline="-25000" dirty="0" smtClean="0"/>
                  <a:t>d</a:t>
                </a:r>
                <a:r>
                  <a:rPr lang="en-NZ" dirty="0" smtClean="0"/>
                  <a:t> is proportional to </a:t>
                </a:r>
                <a:r>
                  <a:rPr lang="en-NZ" i="1" dirty="0" smtClean="0"/>
                  <a:t>f</a:t>
                </a:r>
              </a:p>
              <a:p>
                <a:pPr lvl="1">
                  <a:buFontTx/>
                  <a:buChar char="-"/>
                </a:pPr>
                <a:r>
                  <a:rPr lang="en-NZ" i="1" dirty="0" smtClean="0"/>
                  <a:t>as Dynamic resistance is a hysteretic loss</a:t>
                </a:r>
              </a:p>
              <a:p>
                <a:pPr lvl="1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N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NZ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N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N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N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N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N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N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NZ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N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endParaRPr lang="en-NZ" i="1" dirty="0" smtClean="0"/>
              </a:p>
              <a:p>
                <a:pPr lvl="1">
                  <a:buFontTx/>
                  <a:buChar char="-"/>
                </a:pPr>
                <a:endParaRPr lang="en-NZ" i="1" dirty="0" smtClean="0"/>
              </a:p>
              <a:p>
                <a:r>
                  <a:rPr lang="en-NZ" i="1" dirty="0" err="1" smtClean="0"/>
                  <a:t>I</a:t>
                </a:r>
                <a:r>
                  <a:rPr lang="en-NZ" baseline="-25000" dirty="0" err="1" smtClean="0"/>
                  <a:t>sc</a:t>
                </a:r>
                <a:r>
                  <a:rPr lang="en-NZ" dirty="0" smtClean="0"/>
                  <a:t>= </a:t>
                </a:r>
                <a:r>
                  <a:rPr lang="en-NZ" i="1" dirty="0" err="1" smtClean="0"/>
                  <a:t>V</a:t>
                </a:r>
                <a:r>
                  <a:rPr lang="en-NZ" baseline="-25000" dirty="0" err="1" smtClean="0"/>
                  <a:t>oc</a:t>
                </a:r>
                <a:r>
                  <a:rPr lang="en-NZ" dirty="0" smtClean="0"/>
                  <a:t>/</a:t>
                </a:r>
                <a:r>
                  <a:rPr lang="en-NZ" i="1" dirty="0"/>
                  <a:t>R</a:t>
                </a:r>
                <a:r>
                  <a:rPr lang="en-NZ" baseline="-25000" dirty="0" smtClean="0"/>
                  <a:t>d</a:t>
                </a:r>
              </a:p>
              <a:p>
                <a:pPr lvl="1"/>
                <a:r>
                  <a:rPr lang="en-NZ" i="1" dirty="0" err="1" smtClean="0"/>
                  <a:t>I</a:t>
                </a:r>
                <a:r>
                  <a:rPr lang="en-NZ" baseline="-25000" dirty="0" err="1" smtClean="0"/>
                  <a:t>sc</a:t>
                </a:r>
                <a:r>
                  <a:rPr lang="en-NZ" dirty="0" smtClean="0"/>
                  <a:t> is independent of frequency</a:t>
                </a:r>
              </a:p>
              <a:p>
                <a:pPr lvl="1"/>
                <a:endParaRPr lang="en-NZ" dirty="0" smtClean="0"/>
              </a:p>
              <a:p>
                <a:r>
                  <a:rPr lang="en-NZ" dirty="0" smtClean="0"/>
                  <a:t>Maximum current available is constant for all operating frequencies</a:t>
                </a:r>
                <a:endParaRPr lang="en-NZ" dirty="0"/>
              </a:p>
              <a:p>
                <a:pPr lvl="1"/>
                <a:r>
                  <a:rPr lang="en-NZ" dirty="0"/>
                  <a:t>D</a:t>
                </a:r>
                <a:r>
                  <a:rPr lang="en-NZ" dirty="0" smtClean="0"/>
                  <a:t>etermined only by device geometry (flux gap, magnet size etc.)</a:t>
                </a:r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04034"/>
                <a:ext cx="3583310" cy="4872931"/>
              </a:xfrm>
              <a:blipFill rotWithShape="0">
                <a:blip r:embed="rId2"/>
                <a:stretch>
                  <a:fillRect l="-1871" t="-2628" r="-17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572001" y="1196752"/>
            <a:ext cx="4248472" cy="4824536"/>
            <a:chOff x="4716015" y="1412776"/>
            <a:chExt cx="3971047" cy="43924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5" y="1412776"/>
              <a:ext cx="3971047" cy="439248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107231" y="2528900"/>
              <a:ext cx="144016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086025" y="3861048"/>
              <a:ext cx="144016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25474" y="4757013"/>
              <a:ext cx="1152128" cy="2521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NZ" sz="1200" i="1" dirty="0" err="1" smtClean="0"/>
                <a:t>I</a:t>
              </a:r>
              <a:r>
                <a:rPr lang="en-NZ" sz="1200" baseline="-25000" dirty="0" err="1" smtClean="0"/>
                <a:t>sc</a:t>
              </a:r>
              <a:r>
                <a:rPr lang="en-NZ" sz="1200" dirty="0" smtClean="0"/>
                <a:t> is constant</a:t>
              </a:r>
              <a:endParaRPr lang="en-NZ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766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629202"/>
            <a:ext cx="5527458" cy="3860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But hang on…..</a:t>
            </a:r>
            <a:r>
              <a:rPr lang="en-NZ" dirty="0"/>
              <a:t> </a:t>
            </a:r>
            <a:r>
              <a:rPr lang="en-NZ" dirty="0" smtClean="0"/>
              <a:t>Why </a:t>
            </a:r>
            <a:r>
              <a:rPr lang="en-NZ" dirty="0"/>
              <a:t>does this </a:t>
            </a:r>
            <a:r>
              <a:rPr lang="en-NZ" dirty="0" smtClean="0"/>
              <a:t>work at all?</a:t>
            </a:r>
            <a:endParaRPr lang="en-NZ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2913" y="5624514"/>
            <a:ext cx="5780890" cy="552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473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NZ" dirty="0" smtClean="0">
                <a:solidFill>
                  <a:srgbClr val="FF0000"/>
                </a:solidFill>
              </a:rPr>
              <a:t>But below </a:t>
            </a:r>
            <a:r>
              <a:rPr lang="en-NZ" i="1" dirty="0" smtClean="0">
                <a:solidFill>
                  <a:srgbClr val="FF0000"/>
                </a:solidFill>
              </a:rPr>
              <a:t>T</a:t>
            </a:r>
            <a:r>
              <a:rPr lang="en-NZ" baseline="-25000" dirty="0" smtClean="0">
                <a:solidFill>
                  <a:srgbClr val="FF0000"/>
                </a:solidFill>
              </a:rPr>
              <a:t>c</a:t>
            </a:r>
            <a:r>
              <a:rPr lang="en-NZ" dirty="0" smtClean="0">
                <a:solidFill>
                  <a:srgbClr val="FF0000"/>
                </a:solidFill>
              </a:rPr>
              <a:t> the output waveform changes…</a:t>
            </a:r>
            <a:endParaRPr lang="en-NZ" baseline="-250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NZ" dirty="0"/>
          </a:p>
          <a:p>
            <a:pPr fontAlgn="auto">
              <a:spcAft>
                <a:spcPts val="0"/>
              </a:spcAft>
            </a:pP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1600" y="1268760"/>
                <a:ext cx="4231856" cy="4248472"/>
              </a:xfrm>
            </p:spPr>
            <p:txBody>
              <a:bodyPr lIns="0" rIns="0">
                <a:normAutofit fontScale="92500"/>
              </a:bodyPr>
              <a:lstStyle/>
              <a:p>
                <a:r>
                  <a:rPr lang="en-NZ" dirty="0" smtClean="0"/>
                  <a:t>Device should be an AC alternator! </a:t>
                </a:r>
              </a:p>
              <a:p>
                <a:r>
                  <a:rPr lang="en-NZ" dirty="0" smtClean="0"/>
                  <a:t> </a:t>
                </a:r>
                <a14:m>
                  <m:oMath xmlns:m="http://schemas.openxmlformats.org/officeDocument/2006/math">
                    <m:r>
                      <a:rPr lang="en-NZ" sz="18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NZ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NZ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NZ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NZ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NZ" sz="1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NZ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NZ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NZ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NZ" sz="18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NZ" sz="1800" i="1" dirty="0">
                    <a:latin typeface="Cambria Math" panose="02040503050406030204" pitchFamily="18" charset="0"/>
                  </a:rPr>
                  <a:t> </a:t>
                </a:r>
                <a:r>
                  <a:rPr lang="en-NZ" dirty="0" smtClean="0"/>
                  <a:t>, </a:t>
                </a:r>
                <a:r>
                  <a:rPr lang="en-NZ" dirty="0"/>
                  <a:t>so</a:t>
                </a:r>
                <a:r>
                  <a:rPr lang="en-NZ" sz="1600" dirty="0"/>
                  <a:t>:</a:t>
                </a:r>
              </a:p>
              <a:p>
                <a:pPr marL="0" indent="0">
                  <a:buNone/>
                </a:pPr>
                <a:endParaRPr lang="en-NZ" sz="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𝐷𝐶</m:t>
                          </m:r>
                        </m:sub>
                      </m:sSub>
                      <m:r>
                        <a:rPr lang="en-NZ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NZ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NZ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en-NZ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NZ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NZ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NZ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nary>
                        <m:naryPr>
                          <m:ctrlPr>
                            <a:rPr lang="en-NZ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NZ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type m:val="skw"/>
                              <m:ctrlPr>
                                <a:rPr lang="en-NZ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NZ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sup>
                        <m:e>
                          <m:f>
                            <m:fPr>
                              <m:ctrlPr>
                                <a:rPr lang="en-NZ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num>
                            <m:den>
                              <m:r>
                                <a:rPr lang="en-NZ" sz="16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nary>
                      <m:r>
                        <m:rPr>
                          <m:sty m:val="p"/>
                        </m:rPr>
                        <a:rPr lang="en-NZ" sz="1600">
                          <a:latin typeface="Cambria Math" panose="02040503050406030204" pitchFamily="18" charset="0"/>
                        </a:rPr>
                        <m:t>dt</m:t>
                      </m:r>
                      <m:r>
                        <a:rPr lang="en-NZ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NZ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N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NZ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N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N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N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NZ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NZ" sz="1600" dirty="0" smtClean="0"/>
              </a:p>
              <a:p>
                <a:pPr marL="0" indent="0">
                  <a:buNone/>
                </a:pPr>
                <a:endParaRPr lang="en-NZ" sz="1600" dirty="0"/>
              </a:p>
              <a:p>
                <a:r>
                  <a:rPr lang="en-NZ" dirty="0"/>
                  <a:t>Therefore </a:t>
                </a:r>
                <a:r>
                  <a:rPr lang="en-NZ" dirty="0" smtClean="0"/>
                  <a:t>we should expect </a:t>
                </a:r>
                <a:r>
                  <a:rPr lang="en-NZ" dirty="0"/>
                  <a:t>periodic AC </a:t>
                </a:r>
                <a:r>
                  <a:rPr lang="en-NZ" dirty="0" smtClean="0"/>
                  <a:t>open-circuit voltage </a:t>
                </a:r>
                <a:r>
                  <a:rPr lang="en-NZ" dirty="0"/>
                  <a:t>with zero DC offset</a:t>
                </a:r>
                <a:r>
                  <a:rPr lang="en-NZ" dirty="0" smtClean="0"/>
                  <a:t>.</a:t>
                </a:r>
              </a:p>
              <a:p>
                <a:endParaRPr lang="en-NZ" dirty="0" smtClean="0"/>
              </a:p>
              <a:p>
                <a:pPr marL="0" indent="0">
                  <a:buNone/>
                </a:pPr>
                <a:r>
                  <a:rPr lang="en-NZ" dirty="0" smtClean="0"/>
                  <a:t>... And this is what we at temperatures above </a:t>
                </a:r>
                <a:r>
                  <a:rPr lang="en-NZ" i="1" dirty="0" smtClean="0"/>
                  <a:t>T</a:t>
                </a:r>
                <a:r>
                  <a:rPr lang="en-NZ" baseline="-25000" dirty="0" smtClean="0"/>
                  <a:t>c</a:t>
                </a:r>
                <a:endParaRPr lang="en-NZ" baseline="-25000" dirty="0"/>
              </a:p>
              <a:p>
                <a:endParaRPr lang="en-NZ" dirty="0"/>
              </a:p>
              <a:p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600" y="1268760"/>
                <a:ext cx="4231856" cy="4248472"/>
              </a:xfrm>
              <a:blipFill rotWithShape="0">
                <a:blip r:embed="rId3"/>
                <a:stretch>
                  <a:fillRect l="-4035" t="-1865" r="-2594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83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2742</TotalTime>
  <Words>2417</Words>
  <Application>Microsoft Office PowerPoint</Application>
  <PresentationFormat>On-screen Show (4:3)</PresentationFormat>
  <Paragraphs>370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ＭＳ Ｐゴシック</vt:lpstr>
      <vt:lpstr>Arial</vt:lpstr>
      <vt:lpstr>Calibri</vt:lpstr>
      <vt:lpstr>Cambria Math</vt:lpstr>
      <vt:lpstr>Symbol</vt:lpstr>
      <vt:lpstr>2_Office Theme</vt:lpstr>
      <vt:lpstr>DC current injection into HTS coils using a superconducting dynamo </vt:lpstr>
      <vt:lpstr>Outline</vt:lpstr>
      <vt:lpstr>Current supply to an HTS magnet</vt:lpstr>
      <vt:lpstr>Dynamo-type superconducting flux pumps</vt:lpstr>
      <vt:lpstr>The HTS dynamo  </vt:lpstr>
      <vt:lpstr>Gen 1: A simple experimental device</vt:lpstr>
      <vt:lpstr>DC Behaviour: a DC voltage source with internal resistance</vt:lpstr>
      <vt:lpstr>Frequency behaviour of simple dynamo </vt:lpstr>
      <vt:lpstr>But hang on….. Why does this work at all?</vt:lpstr>
      <vt:lpstr>Magnet crossing effect</vt:lpstr>
      <vt:lpstr>Origin of DC voltage?</vt:lpstr>
      <vt:lpstr>Origin of DC voltage – non-linear resistivity</vt:lpstr>
      <vt:lpstr>Lets engineer……</vt:lpstr>
      <vt:lpstr>PowerPoint Presentation</vt:lpstr>
      <vt:lpstr>Pumping through the cryostat wall – Gen 2 design</vt:lpstr>
      <vt:lpstr>PowerPoint Presentation</vt:lpstr>
      <vt:lpstr>Gen2: Effect of stator wire width</vt:lpstr>
      <vt:lpstr>PowerPoint Presentation</vt:lpstr>
      <vt:lpstr>Barrel pump – a kA class dynamo</vt:lpstr>
      <vt:lpstr>Open circuit voltage</vt:lpstr>
      <vt:lpstr>Required a very high current test coil……</vt:lpstr>
      <vt:lpstr>It works!</vt:lpstr>
      <vt:lpstr>Summary &amp; conclusions</vt:lpstr>
      <vt:lpstr>The End</vt:lpstr>
      <vt:lpstr>Extra slides</vt:lpstr>
      <vt:lpstr>HTS wound rotors for synchronous machines</vt:lpstr>
      <vt:lpstr>Other device parameters</vt:lpstr>
      <vt:lpstr>But hang on….. Why does this work at all?</vt:lpstr>
      <vt:lpstr>PowerPoint Presentation</vt:lpstr>
      <vt:lpstr>Initial design of the generator exciter</vt:lpstr>
      <vt:lpstr>Experimental performance of the exciter</vt:lpstr>
      <vt:lpstr>Current status: Warm tests at 300 K</vt:lpstr>
      <vt:lpstr>Vacuum cryostat enables variable temperature operation </vt:lpstr>
      <vt:lpstr>Controlling the output current</vt:lpstr>
    </vt:vector>
  </TitlesOfParts>
  <Company>Victoria University of Wellington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 pump summary slides</dc:title>
  <dc:creator>Chris Bumby</dc:creator>
  <cp:lastModifiedBy>Chris Bumby</cp:lastModifiedBy>
  <cp:revision>249</cp:revision>
  <dcterms:created xsi:type="dcterms:W3CDTF">2014-11-24T03:26:34Z</dcterms:created>
  <dcterms:modified xsi:type="dcterms:W3CDTF">2018-09-05T09:16:03Z</dcterms:modified>
</cp:coreProperties>
</file>