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307" r:id="rId7"/>
    <p:sldId id="263" r:id="rId8"/>
    <p:sldId id="261" r:id="rId9"/>
    <p:sldId id="264" r:id="rId10"/>
    <p:sldId id="265" r:id="rId11"/>
    <p:sldId id="266" r:id="rId12"/>
    <p:sldId id="279" r:id="rId13"/>
    <p:sldId id="267" r:id="rId14"/>
    <p:sldId id="268" r:id="rId15"/>
    <p:sldId id="275" r:id="rId16"/>
    <p:sldId id="278" r:id="rId17"/>
    <p:sldId id="280" r:id="rId18"/>
    <p:sldId id="282" r:id="rId19"/>
    <p:sldId id="284" r:id="rId20"/>
    <p:sldId id="285" r:id="rId21"/>
    <p:sldId id="287" r:id="rId22"/>
    <p:sldId id="286" r:id="rId23"/>
    <p:sldId id="292" r:id="rId24"/>
    <p:sldId id="293" r:id="rId25"/>
    <p:sldId id="290" r:id="rId26"/>
    <p:sldId id="295" r:id="rId27"/>
    <p:sldId id="296" r:id="rId28"/>
    <p:sldId id="297" r:id="rId29"/>
    <p:sldId id="298" r:id="rId30"/>
    <p:sldId id="300" r:id="rId31"/>
    <p:sldId id="299" r:id="rId32"/>
    <p:sldId id="301" r:id="rId33"/>
    <p:sldId id="302" r:id="rId34"/>
    <p:sldId id="303" r:id="rId35"/>
    <p:sldId id="304" r:id="rId36"/>
    <p:sldId id="306" r:id="rId37"/>
    <p:sldId id="289" r:id="rId38"/>
    <p:sldId id="288" r:id="rId39"/>
    <p:sldId id="294" r:id="rId40"/>
    <p:sldId id="305" r:id="rId41"/>
    <p:sldId id="308" r:id="rId42"/>
    <p:sldId id="277" r:id="rId43"/>
    <p:sldId id="269" r:id="rId44"/>
    <p:sldId id="270" r:id="rId45"/>
    <p:sldId id="271" r:id="rId46"/>
    <p:sldId id="273" r:id="rId47"/>
    <p:sldId id="309" r:id="rId4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0000"/>
    <a:srgbClr val="1E5AAE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3" autoAdjust="0"/>
    <p:restoredTop sz="94660"/>
  </p:normalViewPr>
  <p:slideViewPr>
    <p:cSldViewPr snapToObjects="1">
      <p:cViewPr varScale="1">
        <p:scale>
          <a:sx n="113" d="100"/>
          <a:sy n="113" d="100"/>
        </p:scale>
        <p:origin x="418" y="101"/>
      </p:cViewPr>
      <p:guideLst>
        <p:guide orient="horz" pos="1620"/>
        <p:guide pos="28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Cartel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Foglio1!$A$1:$A$158</c:f>
              <c:numCache>
                <c:formatCode>General</c:formatCode>
                <c:ptCount val="158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</c:numCache>
            </c:numRef>
          </c:xVal>
          <c:yVal>
            <c:numRef>
              <c:f>Foglio1!$B$1:$B$158</c:f>
              <c:numCache>
                <c:formatCode>General</c:formatCode>
                <c:ptCount val="158"/>
                <c:pt idx="0">
                  <c:v>0</c:v>
                </c:pt>
                <c:pt idx="1">
                  <c:v>-9.9833416646828155E-2</c:v>
                </c:pt>
                <c:pt idx="2">
                  <c:v>-0.19866933079506122</c:v>
                </c:pt>
                <c:pt idx="3">
                  <c:v>-0.2955202066613396</c:v>
                </c:pt>
                <c:pt idx="4">
                  <c:v>-0.38941834230865052</c:v>
                </c:pt>
                <c:pt idx="5">
                  <c:v>-0.47942553860420301</c:v>
                </c:pt>
                <c:pt idx="6">
                  <c:v>-0.56464247339503537</c:v>
                </c:pt>
                <c:pt idx="7">
                  <c:v>-0.64421768723769102</c:v>
                </c:pt>
                <c:pt idx="8">
                  <c:v>-0.71735609089952268</c:v>
                </c:pt>
                <c:pt idx="9">
                  <c:v>-0.7833269096274833</c:v>
                </c:pt>
                <c:pt idx="10">
                  <c:v>-0.84147098480789639</c:v>
                </c:pt>
                <c:pt idx="11">
                  <c:v>-0.89120736006143531</c:v>
                </c:pt>
                <c:pt idx="12">
                  <c:v>-0.93203908596722629</c:v>
                </c:pt>
                <c:pt idx="13">
                  <c:v>-0.96355818541719296</c:v>
                </c:pt>
                <c:pt idx="14">
                  <c:v>-0.98544972998846025</c:v>
                </c:pt>
                <c:pt idx="15">
                  <c:v>-0.99749498660405445</c:v>
                </c:pt>
                <c:pt idx="16">
                  <c:v>-0.99957360304150511</c:v>
                </c:pt>
                <c:pt idx="17">
                  <c:v>-0.99166481045246857</c:v>
                </c:pt>
                <c:pt idx="18">
                  <c:v>-0.97384763087819504</c:v>
                </c:pt>
                <c:pt idx="19">
                  <c:v>-0.94630008768741425</c:v>
                </c:pt>
                <c:pt idx="20">
                  <c:v>-0.90929742682568149</c:v>
                </c:pt>
                <c:pt idx="21">
                  <c:v>-0.86320936664887349</c:v>
                </c:pt>
                <c:pt idx="22">
                  <c:v>-0.80849640381958987</c:v>
                </c:pt>
                <c:pt idx="23">
                  <c:v>-0.7457052121767197</c:v>
                </c:pt>
                <c:pt idx="24">
                  <c:v>-0.67546318055115029</c:v>
                </c:pt>
                <c:pt idx="25">
                  <c:v>-0.59847214410395577</c:v>
                </c:pt>
                <c:pt idx="26">
                  <c:v>-0.51550137182146338</c:v>
                </c:pt>
                <c:pt idx="27">
                  <c:v>-0.42737988023382895</c:v>
                </c:pt>
                <c:pt idx="28">
                  <c:v>-0.33498815015590383</c:v>
                </c:pt>
                <c:pt idx="29">
                  <c:v>-0.23924932921398112</c:v>
                </c:pt>
                <c:pt idx="30">
                  <c:v>-0.14112000805986591</c:v>
                </c:pt>
                <c:pt idx="31">
                  <c:v>-4.1580662433289159E-2</c:v>
                </c:pt>
                <c:pt idx="32">
                  <c:v>5.8374143427581418E-2</c:v>
                </c:pt>
                <c:pt idx="33">
                  <c:v>0.15774569414324996</c:v>
                </c:pt>
                <c:pt idx="34">
                  <c:v>0.25554110202683294</c:v>
                </c:pt>
                <c:pt idx="35">
                  <c:v>0.3507832276896215</c:v>
                </c:pt>
                <c:pt idx="36">
                  <c:v>0.44252044329485407</c:v>
                </c:pt>
                <c:pt idx="37">
                  <c:v>0.52983614090849485</c:v>
                </c:pt>
                <c:pt idx="38">
                  <c:v>0.61185789094272069</c:v>
                </c:pt>
                <c:pt idx="39">
                  <c:v>0.68776615918397532</c:v>
                </c:pt>
                <c:pt idx="40">
                  <c:v>0.75680249530792942</c:v>
                </c:pt>
                <c:pt idx="41">
                  <c:v>0.81827711106441137</c:v>
                </c:pt>
                <c:pt idx="42">
                  <c:v>0.87157577241358863</c:v>
                </c:pt>
                <c:pt idx="43">
                  <c:v>0.91616593674945523</c:v>
                </c:pt>
                <c:pt idx="44">
                  <c:v>0.95160207388951601</c:v>
                </c:pt>
                <c:pt idx="45">
                  <c:v>0.97753011766509701</c:v>
                </c:pt>
                <c:pt idx="46">
                  <c:v>0.99369100363346441</c:v>
                </c:pt>
                <c:pt idx="47">
                  <c:v>0.99992325756410083</c:v>
                </c:pt>
                <c:pt idx="48">
                  <c:v>0.99616460883584079</c:v>
                </c:pt>
                <c:pt idx="49">
                  <c:v>0.98245261262433281</c:v>
                </c:pt>
                <c:pt idx="50">
                  <c:v>0.95892427466313901</c:v>
                </c:pt>
                <c:pt idx="51">
                  <c:v>0.92581468232773312</c:v>
                </c:pt>
                <c:pt idx="52">
                  <c:v>0.88345465572015447</c:v>
                </c:pt>
                <c:pt idx="53">
                  <c:v>0.8322674422239027</c:v>
                </c:pt>
                <c:pt idx="54">
                  <c:v>0.77276448755598937</c:v>
                </c:pt>
                <c:pt idx="55">
                  <c:v>0.70554032557039448</c:v>
                </c:pt>
                <c:pt idx="56">
                  <c:v>0.63126663787232429</c:v>
                </c:pt>
                <c:pt idx="57">
                  <c:v>0.55068554259764135</c:v>
                </c:pt>
                <c:pt idx="58">
                  <c:v>0.46460217941376131</c:v>
                </c:pt>
                <c:pt idx="59">
                  <c:v>0.37387666483024096</c:v>
                </c:pt>
                <c:pt idx="60">
                  <c:v>0.27941549819893097</c:v>
                </c:pt>
                <c:pt idx="61">
                  <c:v>0.18216250427210112</c:v>
                </c:pt>
                <c:pt idx="62">
                  <c:v>8.30894028175026E-2</c:v>
                </c:pt>
                <c:pt idx="63">
                  <c:v>-1.6813900484343496E-2</c:v>
                </c:pt>
                <c:pt idx="64">
                  <c:v>-0.11654920485048659</c:v>
                </c:pt>
                <c:pt idx="65">
                  <c:v>-0.21511998808780858</c:v>
                </c:pt>
                <c:pt idx="66">
                  <c:v>-0.31154136351337108</c:v>
                </c:pt>
                <c:pt idx="67">
                  <c:v>-0.40484992061659103</c:v>
                </c:pt>
                <c:pt idx="68">
                  <c:v>-0.49411335113860122</c:v>
                </c:pt>
                <c:pt idx="69">
                  <c:v>-0.57843976438819289</c:v>
                </c:pt>
                <c:pt idx="70">
                  <c:v>-0.6569865987187824</c:v>
                </c:pt>
                <c:pt idx="71">
                  <c:v>-0.72896904012586983</c:v>
                </c:pt>
                <c:pt idx="72">
                  <c:v>-0.79366786384914723</c:v>
                </c:pt>
                <c:pt idx="73">
                  <c:v>-0.85043662062855929</c:v>
                </c:pt>
                <c:pt idx="74">
                  <c:v>-0.89870809581162225</c:v>
                </c:pt>
                <c:pt idx="75">
                  <c:v>-0.93799997677473512</c:v>
                </c:pt>
                <c:pt idx="76">
                  <c:v>-0.96791967203148366</c:v>
                </c:pt>
                <c:pt idx="77">
                  <c:v>-0.98816823387699859</c:v>
                </c:pt>
                <c:pt idx="78">
                  <c:v>-0.99854334537460432</c:v>
                </c:pt>
                <c:pt idx="79">
                  <c:v>-0.99894134183977257</c:v>
                </c:pt>
                <c:pt idx="80">
                  <c:v>-0.98935824662338356</c:v>
                </c:pt>
                <c:pt idx="81">
                  <c:v>-0.96988981084508941</c:v>
                </c:pt>
                <c:pt idx="82">
                  <c:v>-0.94073055667977734</c:v>
                </c:pt>
                <c:pt idx="83">
                  <c:v>-0.9021718337562995</c:v>
                </c:pt>
                <c:pt idx="84">
                  <c:v>-0.85459890808828787</c:v>
                </c:pt>
                <c:pt idx="85">
                  <c:v>-0.79848711262349881</c:v>
                </c:pt>
                <c:pt idx="86">
                  <c:v>-0.73439709787412299</c:v>
                </c:pt>
                <c:pt idx="87">
                  <c:v>-0.66296923008219399</c:v>
                </c:pt>
                <c:pt idx="88">
                  <c:v>-0.58491719289177468</c:v>
                </c:pt>
                <c:pt idx="89">
                  <c:v>-0.50102085645789851</c:v>
                </c:pt>
                <c:pt idx="90">
                  <c:v>-0.41211848524177114</c:v>
                </c:pt>
                <c:pt idx="91">
                  <c:v>-0.31909836234936728</c:v>
                </c:pt>
                <c:pt idx="92">
                  <c:v>-0.22288991410026324</c:v>
                </c:pt>
                <c:pt idx="93">
                  <c:v>-0.12445442350707933</c:v>
                </c:pt>
                <c:pt idx="94">
                  <c:v>-2.4775425453375525E-2</c:v>
                </c:pt>
                <c:pt idx="95">
                  <c:v>7.5151120461791593E-2</c:v>
                </c:pt>
                <c:pt idx="96">
                  <c:v>0.17432678122296213</c:v>
                </c:pt>
                <c:pt idx="97">
                  <c:v>0.27176062641092535</c:v>
                </c:pt>
                <c:pt idx="98">
                  <c:v>0.36647912925191023</c:v>
                </c:pt>
                <c:pt idx="99">
                  <c:v>0.45753589377530396</c:v>
                </c:pt>
                <c:pt idx="100">
                  <c:v>0.54402111088935345</c:v>
                </c:pt>
                <c:pt idx="101">
                  <c:v>0.62507064889286679</c:v>
                </c:pt>
                <c:pt idx="102">
                  <c:v>0.69987468759352844</c:v>
                </c:pt>
                <c:pt idx="103">
                  <c:v>0.76768580976356882</c:v>
                </c:pt>
                <c:pt idx="104">
                  <c:v>0.82782646908564173</c:v>
                </c:pt>
                <c:pt idx="105">
                  <c:v>0.87969575997165994</c:v>
                </c:pt>
                <c:pt idx="106">
                  <c:v>0.92277542161279846</c:v>
                </c:pt>
                <c:pt idx="107">
                  <c:v>0.95663501627018166</c:v>
                </c:pt>
                <c:pt idx="108">
                  <c:v>0.980936230066487</c:v>
                </c:pt>
                <c:pt idx="109">
                  <c:v>0.9954362533063752</c:v>
                </c:pt>
                <c:pt idx="110">
                  <c:v>0.99999020655070359</c:v>
                </c:pt>
                <c:pt idx="111">
                  <c:v>0.99455258820399162</c:v>
                </c:pt>
                <c:pt idx="112">
                  <c:v>0.97917772915132206</c:v>
                </c:pt>
                <c:pt idx="113">
                  <c:v>0.95401924990209641</c:v>
                </c:pt>
                <c:pt idx="114">
                  <c:v>0.91932852566468548</c:v>
                </c:pt>
                <c:pt idx="115">
                  <c:v>0.8754521746884405</c:v>
                </c:pt>
                <c:pt idx="116">
                  <c:v>0.82282859496872296</c:v>
                </c:pt>
                <c:pt idx="117">
                  <c:v>0.76198358391904941</c:v>
                </c:pt>
                <c:pt idx="118">
                  <c:v>0.69352508477714159</c:v>
                </c:pt>
                <c:pt idx="119">
                  <c:v>0.61813711223705425</c:v>
                </c:pt>
                <c:pt idx="120">
                  <c:v>0.53657291800045748</c:v>
                </c:pt>
                <c:pt idx="121">
                  <c:v>0.44964746453462529</c:v>
                </c:pt>
                <c:pt idx="122">
                  <c:v>0.35822928223685357</c:v>
                </c:pt>
                <c:pt idx="123">
                  <c:v>0.26323179136582836</c:v>
                </c:pt>
                <c:pt idx="124">
                  <c:v>0.16560417544833742</c:v>
                </c:pt>
                <c:pt idx="125">
                  <c:v>6.632189735122905E-2</c:v>
                </c:pt>
                <c:pt idx="126">
                  <c:v>-3.3623047221108288E-2</c:v>
                </c:pt>
                <c:pt idx="127">
                  <c:v>-0.13323204141991404</c:v>
                </c:pt>
                <c:pt idx="128">
                  <c:v>-0.23150982510150958</c:v>
                </c:pt>
                <c:pt idx="129">
                  <c:v>-0.3274744391376645</c:v>
                </c:pt>
                <c:pt idx="130">
                  <c:v>-0.42016703682661349</c:v>
                </c:pt>
                <c:pt idx="131">
                  <c:v>-0.50866146437234772</c:v>
                </c:pt>
                <c:pt idx="132">
                  <c:v>-0.59207351470719871</c:v>
                </c:pt>
                <c:pt idx="133">
                  <c:v>-0.6695697621965786</c:v>
                </c:pt>
                <c:pt idx="134">
                  <c:v>-0.74037588995242709</c:v>
                </c:pt>
                <c:pt idx="135">
                  <c:v>-0.80378442655160187</c:v>
                </c:pt>
                <c:pt idx="136">
                  <c:v>-0.85916181485647947</c:v>
                </c:pt>
                <c:pt idx="137">
                  <c:v>-0.9059547423084483</c:v>
                </c:pt>
                <c:pt idx="138">
                  <c:v>-0.94369566944409367</c:v>
                </c:pt>
                <c:pt idx="139">
                  <c:v>-0.97200750139496805</c:v>
                </c:pt>
                <c:pt idx="140">
                  <c:v>-0.99060735569486569</c:v>
                </c:pt>
                <c:pt idx="141">
                  <c:v>-0.99930938874791642</c:v>
                </c:pt>
                <c:pt idx="142">
                  <c:v>-0.99802665271636382</c:v>
                </c:pt>
                <c:pt idx="143">
                  <c:v>-0.98677196427461911</c:v>
                </c:pt>
                <c:pt idx="144">
                  <c:v>-0.96565777654928675</c:v>
                </c:pt>
                <c:pt idx="145">
                  <c:v>-0.93489505552469565</c:v>
                </c:pt>
                <c:pt idx="146">
                  <c:v>-0.89479117214052006</c:v>
                </c:pt>
                <c:pt idx="147">
                  <c:v>-0.84574683114295324</c:v>
                </c:pt>
                <c:pt idx="148">
                  <c:v>-0.78825206737533915</c:v>
                </c:pt>
                <c:pt idx="149">
                  <c:v>-0.72288134951200178</c:v>
                </c:pt>
                <c:pt idx="150">
                  <c:v>-0.65028784015714525</c:v>
                </c:pt>
                <c:pt idx="151">
                  <c:v>-0.57119686966001926</c:v>
                </c:pt>
                <c:pt idx="152">
                  <c:v>-0.48639868885383231</c:v>
                </c:pt>
                <c:pt idx="153">
                  <c:v>-0.39674057313064792</c:v>
                </c:pt>
                <c:pt idx="154">
                  <c:v>-0.3031183567457395</c:v>
                </c:pt>
                <c:pt idx="155">
                  <c:v>-0.20646748193783482</c:v>
                </c:pt>
                <c:pt idx="156">
                  <c:v>-0.10775365229948292</c:v>
                </c:pt>
                <c:pt idx="157">
                  <c:v>-7.9631837859764215E-3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E5-4754-B0EB-6EFB0055A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999048"/>
        <c:axId val="188999440"/>
      </c:scatterChart>
      <c:valAx>
        <c:axId val="188999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999440"/>
        <c:crosses val="autoZero"/>
        <c:crossBetween val="midCat"/>
      </c:valAx>
      <c:valAx>
        <c:axId val="188999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99904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6" Type="http://schemas.openxmlformats.org/officeDocument/2006/relationships/image" Target="../media/image121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9A962-2024-4C58-96E0-187B12183014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E3F2-7411-42CE-A2A4-ABAF382AE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3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877F5-7A93-43AD-88E4-60A5B5C716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877F5-7A93-43AD-88E4-60A5B5C716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877F5-7A93-43AD-88E4-60A5B5C716D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8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865C-7512-423B-A50B-1EBAF5568C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6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1806688"/>
            <a:ext cx="1545657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1940784"/>
            <a:ext cx="1221946" cy="1261931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4616450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326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480"/>
          <a:stretch/>
        </p:blipFill>
        <p:spPr>
          <a:xfrm>
            <a:off x="0" y="4765621"/>
            <a:ext cx="9144000" cy="384228"/>
          </a:xfrm>
          <a:prstGeom prst="rect">
            <a:avLst/>
          </a:prstGeom>
          <a:solidFill>
            <a:srgbClr val="1E5AAE"/>
          </a:solidFill>
        </p:spPr>
      </p:pic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244800" y="458227"/>
            <a:ext cx="8654400" cy="425093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84761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8476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47610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1" y="4791149"/>
            <a:ext cx="789802" cy="330305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-7938"/>
            <a:ext cx="9144000" cy="384176"/>
          </a:xfrm>
          <a:prstGeom prst="rect">
            <a:avLst/>
          </a:prstGeom>
          <a:solidFill>
            <a:srgbClr val="1E5A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37623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82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74" r:id="rId14"/>
    <p:sldLayoutId id="2147483683" r:id="rId15"/>
    <p:sldLayoutId id="2147483684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Courier New" panose="02070309020205020404" pitchFamily="49" charset="0"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 panose="020B0604020202020204" pitchFamily="34" charset="0"/>
        <a:buChar char="-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3.gi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1.w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5.wmf"/><Relationship Id="rId9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2.bin"/><Relationship Id="rId18" Type="http://schemas.openxmlformats.org/officeDocument/2006/relationships/oleObject" Target="../embeddings/oleObject14.bin"/><Relationship Id="rId3" Type="http://schemas.openxmlformats.org/officeDocument/2006/relationships/image" Target="../media/image37.png"/><Relationship Id="rId21" Type="http://schemas.openxmlformats.org/officeDocument/2006/relationships/image" Target="../media/image35.wmf"/><Relationship Id="rId7" Type="http://schemas.openxmlformats.org/officeDocument/2006/relationships/image" Target="../media/image29.wmf"/><Relationship Id="rId12" Type="http://schemas.openxmlformats.org/officeDocument/2006/relationships/chart" Target="../charts/chart1.xml"/><Relationship Id="rId17" Type="http://schemas.openxmlformats.org/officeDocument/2006/relationships/image" Target="../media/image33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38.png"/><Relationship Id="rId23" Type="http://schemas.openxmlformats.org/officeDocument/2006/relationships/image" Target="../media/image36.w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34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0.wmf"/><Relationship Id="rId14" Type="http://schemas.openxmlformats.org/officeDocument/2006/relationships/image" Target="../media/image32.wmf"/><Relationship Id="rId22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3.wmf"/><Relationship Id="rId4" Type="http://schemas.openxmlformats.org/officeDocument/2006/relationships/image" Target="../media/image45.png"/><Relationship Id="rId9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4.e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microsoft.com/office/2007/relationships/hdphoto" Target="../media/hdphoto1.wdp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10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png"/><Relationship Id="rId5" Type="http://schemas.microsoft.com/office/2007/relationships/hdphoto" Target="../media/hdphoto2.wdp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2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7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122.png"/><Relationship Id="rId10" Type="http://schemas.openxmlformats.org/officeDocument/2006/relationships/image" Target="../media/image119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121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127.wmf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24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129.w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126.wmf"/><Relationship Id="rId5" Type="http://schemas.openxmlformats.org/officeDocument/2006/relationships/image" Target="../media/image130.png"/><Relationship Id="rId15" Type="http://schemas.openxmlformats.org/officeDocument/2006/relationships/image" Target="../media/image128.wmf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123.wmf"/><Relationship Id="rId9" Type="http://schemas.openxmlformats.org/officeDocument/2006/relationships/image" Target="../media/image125.wmf"/><Relationship Id="rId14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instabilities in particle accelerators (in 1 slide)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Risultati immagini per betatron mo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9582"/>
            <a:ext cx="25622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55576" y="858676"/>
            <a:ext cx="4894314" cy="2304255"/>
            <a:chOff x="1305168" y="915567"/>
            <a:chExt cx="6264696" cy="29494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4809" t="3133" r="8182" b="36770"/>
            <a:stretch/>
          </p:blipFill>
          <p:spPr>
            <a:xfrm>
              <a:off x="1305168" y="915567"/>
              <a:ext cx="6264696" cy="2949434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331640" y="3072911"/>
              <a:ext cx="2592288" cy="792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06892" y="411527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betatron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oscillations)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2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549896"/>
              </p:ext>
            </p:extLst>
          </p:nvPr>
        </p:nvGraphicFramePr>
        <p:xfrm>
          <a:off x="89554" y="3324978"/>
          <a:ext cx="2657772" cy="841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Equation" r:id="rId5" imgW="2044440" imgH="647640" progId="Equation.DSMT4">
                  <p:embed/>
                </p:oleObj>
              </mc:Choice>
              <mc:Fallback>
                <p:oleObj name="Equation" r:id="rId5" imgW="2044440" imgH="647640" progId="Equation.DSMT4">
                  <p:embed/>
                  <p:pic>
                    <p:nvPicPr>
                      <p:cNvPr id="7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54" y="3324978"/>
                        <a:ext cx="2657772" cy="8419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867265"/>
              </p:ext>
            </p:extLst>
          </p:nvPr>
        </p:nvGraphicFramePr>
        <p:xfrm>
          <a:off x="7236296" y="555526"/>
          <a:ext cx="1600020" cy="38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Equation" r:id="rId7" imgW="1066680" imgH="253800" progId="Equation.3">
                  <p:embed/>
                </p:oleObj>
              </mc:Choice>
              <mc:Fallback>
                <p:oleObj name="Equation" r:id="rId7" imgW="1066680" imgH="253800" progId="Equation.3">
                  <p:embed/>
                  <p:pic>
                    <p:nvPicPr>
                      <p:cNvPr id="11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6296" y="555526"/>
                        <a:ext cx="1600020" cy="380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144485" y="3739261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ives rise to a (complex!)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475136"/>
              </p:ext>
            </p:extLst>
          </p:nvPr>
        </p:nvGraphicFramePr>
        <p:xfrm>
          <a:off x="5882079" y="3808565"/>
          <a:ext cx="329940" cy="230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Equation" r:id="rId9" imgW="253800" imgH="177480" progId="Equation.DSMT4">
                  <p:embed/>
                </p:oleObj>
              </mc:Choice>
              <mc:Fallback>
                <p:oleObj name="Equation" r:id="rId9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82079" y="3808565"/>
                        <a:ext cx="329940" cy="230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23777" y="4349836"/>
            <a:ext cx="268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“Transverse impedance”</a:t>
            </a:r>
            <a:endParaRPr lang="en-US" dirty="0"/>
          </a:p>
        </p:txBody>
      </p:sp>
      <p:cxnSp>
        <p:nvCxnSpPr>
          <p:cNvPr id="21" name="Straight Arrow Connector 20"/>
          <p:cNvCxnSpPr>
            <a:endCxn id="15" idx="1"/>
          </p:cNvCxnSpPr>
          <p:nvPr/>
        </p:nvCxnSpPr>
        <p:spPr>
          <a:xfrm>
            <a:off x="2801490" y="3922187"/>
            <a:ext cx="342995" cy="174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796136" y="3651870"/>
            <a:ext cx="648072" cy="51504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668344" y="430732"/>
            <a:ext cx="1167972" cy="41606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5" idx="7"/>
            <a:endCxn id="26" idx="3"/>
          </p:cNvCxnSpPr>
          <p:nvPr/>
        </p:nvCxnSpPr>
        <p:spPr>
          <a:xfrm flipV="1">
            <a:off x="6349300" y="785868"/>
            <a:ext cx="1490090" cy="2941428"/>
          </a:xfrm>
          <a:prstGeom prst="straightConnector1">
            <a:avLst/>
          </a:prstGeom>
          <a:ln w="9525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Brace 31"/>
          <p:cNvSpPr/>
          <p:nvPr/>
        </p:nvSpPr>
        <p:spPr>
          <a:xfrm rot="5400000">
            <a:off x="1310741" y="2913253"/>
            <a:ext cx="249620" cy="2623549"/>
          </a:xfrm>
          <a:prstGeom prst="rightBrace">
            <a:avLst>
              <a:gd name="adj1" fmla="val 8333"/>
              <a:gd name="adj2" fmla="val 49702"/>
            </a:avLst>
          </a:prstGeom>
          <a:ln w="95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672253"/>
              </p:ext>
            </p:extLst>
          </p:nvPr>
        </p:nvGraphicFramePr>
        <p:xfrm>
          <a:off x="6953572" y="555526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Equation" r:id="rId11" imgW="1244520" imgH="253800" progId="Equation.DSMT4">
                  <p:embed/>
                </p:oleObj>
              </mc:Choice>
              <mc:Fallback>
                <p:oleObj name="Equation" r:id="rId11" imgW="1244520" imgH="253800" progId="Equation.DSMT4">
                  <p:embed/>
                  <p:pic>
                    <p:nvPicPr>
                      <p:cNvPr id="27" name="Ogget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572" y="555526"/>
                        <a:ext cx="1866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02789" y="2629843"/>
            <a:ext cx="28797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accent6">
                    <a:lumMod val="50000"/>
                  </a:schemeClr>
                </a:solidFill>
              </a:rPr>
              <a:t>F. </a:t>
            </a:r>
            <a:r>
              <a:rPr lang="en-GB" sz="900" dirty="0" err="1">
                <a:solidFill>
                  <a:schemeClr val="accent6">
                    <a:lumMod val="50000"/>
                  </a:schemeClr>
                </a:solidFill>
              </a:rPr>
              <a:t>Sacherer</a:t>
            </a:r>
            <a:r>
              <a:rPr lang="en-GB" sz="900" dirty="0">
                <a:solidFill>
                  <a:schemeClr val="accent6">
                    <a:lumMod val="50000"/>
                  </a:schemeClr>
                </a:solidFill>
              </a:rPr>
              <a:t> in: Proceedings of the First Course of the International School of Particle Accelerators, CERN 77-13, p. 198</a:t>
            </a:r>
          </a:p>
        </p:txBody>
      </p:sp>
      <p:sp>
        <p:nvSpPr>
          <p:cNvPr id="9" name="Oval 8"/>
          <p:cNvSpPr/>
          <p:nvPr/>
        </p:nvSpPr>
        <p:spPr>
          <a:xfrm>
            <a:off x="1561210" y="1869686"/>
            <a:ext cx="198000" cy="126000"/>
          </a:xfrm>
          <a:prstGeom prst="ellipse">
            <a:avLst/>
          </a:prstGeom>
          <a:solidFill>
            <a:srgbClr val="FFC000">
              <a:alpha val="5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9" idx="1"/>
          </p:cNvCxnSpPr>
          <p:nvPr/>
        </p:nvCxnSpPr>
        <p:spPr>
          <a:xfrm flipV="1">
            <a:off x="1590206" y="1707654"/>
            <a:ext cx="198667" cy="18048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772714" y="1789335"/>
            <a:ext cx="152920" cy="14808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864913" y="1059582"/>
            <a:ext cx="0" cy="1896066"/>
          </a:xfrm>
          <a:prstGeom prst="line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95082" y="1707654"/>
            <a:ext cx="930552" cy="484217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995082" y="1021976"/>
            <a:ext cx="694765" cy="67058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949823" y="1035423"/>
            <a:ext cx="694765" cy="67058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931241" y="1515317"/>
            <a:ext cx="694765" cy="67058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9" idx="0"/>
          </p:cNvCxnSpPr>
          <p:nvPr/>
        </p:nvCxnSpPr>
        <p:spPr>
          <a:xfrm flipV="1">
            <a:off x="993410" y="1707654"/>
            <a:ext cx="466948" cy="467125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19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5" grpId="0" animBg="1"/>
      <p:bldP spid="26" grpId="0" animBg="1"/>
      <p:bldP spid="32" grpId="0" animBg="1"/>
      <p:bldP spid="22" grpId="0"/>
      <p:bldP spid="9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impedance: the key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218587"/>
              </p:ext>
            </p:extLst>
          </p:nvPr>
        </p:nvGraphicFramePr>
        <p:xfrm>
          <a:off x="360264" y="1419622"/>
          <a:ext cx="2393820" cy="511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" name="Equation" r:id="rId3" imgW="1841400" imgH="393480" progId="Equation.DSMT4">
                  <p:embed/>
                </p:oleObj>
              </mc:Choice>
              <mc:Fallback>
                <p:oleObj name="Equation" r:id="rId3" imgW="1841400" imgH="3934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64" y="1419622"/>
                        <a:ext cx="2393820" cy="51152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068836"/>
              </p:ext>
            </p:extLst>
          </p:nvPr>
        </p:nvGraphicFramePr>
        <p:xfrm>
          <a:off x="3441775" y="1389459"/>
          <a:ext cx="1188720" cy="561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Equation" r:id="rId5" imgW="914400" imgH="431640" progId="Equation.DSMT4">
                  <p:embed/>
                </p:oleObj>
              </mc:Choice>
              <mc:Fallback>
                <p:oleObj name="Equation" r:id="rId5" imgW="914400" imgH="431640" progId="Equation.DSMT4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75" y="1389459"/>
                        <a:ext cx="1188720" cy="5611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798559"/>
              </p:ext>
            </p:extLst>
          </p:nvPr>
        </p:nvGraphicFramePr>
        <p:xfrm>
          <a:off x="5182756" y="1496865"/>
          <a:ext cx="3551238" cy="34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Equation" r:id="rId7" imgW="1879560" imgH="266400" progId="Equation.DSMT4">
                  <p:embed/>
                </p:oleObj>
              </mc:Choice>
              <mc:Fallback>
                <p:oleObj name="Equation" r:id="rId7" imgW="1879560" imgH="266400" progId="Equation.DSMT4">
                  <p:embed/>
                  <p:pic>
                    <p:nvPicPr>
                      <p:cNvPr id="8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2756" y="1496865"/>
                        <a:ext cx="3551238" cy="34632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2754084" y="1670025"/>
            <a:ext cx="687691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4630495" y="1670025"/>
            <a:ext cx="552261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21510" y="2054582"/>
            <a:ext cx="151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beam to surface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4810" t="3133" r="58067" b="52189"/>
          <a:stretch/>
        </p:blipFill>
        <p:spPr>
          <a:xfrm>
            <a:off x="3109598" y="2925277"/>
            <a:ext cx="2088232" cy="1713074"/>
          </a:xfrm>
          <a:prstGeom prst="rect">
            <a:avLst/>
          </a:prstGeom>
          <a:ln>
            <a:noFill/>
          </a:ln>
        </p:spPr>
      </p:pic>
      <p:cxnSp>
        <p:nvCxnSpPr>
          <p:cNvPr id="19" name="Straight Arrow Connector 18"/>
          <p:cNvCxnSpPr>
            <a:stCxn id="6" idx="2"/>
          </p:cNvCxnSpPr>
          <p:nvPr/>
        </p:nvCxnSpPr>
        <p:spPr>
          <a:xfrm>
            <a:off x="1557174" y="1931146"/>
            <a:ext cx="2366754" cy="200875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8" idx="2"/>
          </p:cNvCxnSpPr>
          <p:nvPr/>
        </p:nvCxnSpPr>
        <p:spPr>
          <a:xfrm flipV="1">
            <a:off x="4283968" y="1843185"/>
            <a:ext cx="2674407" cy="211297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0264" y="2139702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Property of the beam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61005" y="210743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Property of the surface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7653993" y="1431453"/>
            <a:ext cx="478752" cy="487780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33" idx="0"/>
            <a:endCxn id="29" idx="4"/>
          </p:cNvCxnSpPr>
          <p:nvPr/>
        </p:nvCxnSpPr>
        <p:spPr>
          <a:xfrm flipV="1">
            <a:off x="7108091" y="1919233"/>
            <a:ext cx="785278" cy="1408528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0152" y="3327761"/>
            <a:ext cx="233587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What can be better than copper at 50 K?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08959" y="2931790"/>
            <a:ext cx="19928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1200" i="1" baseline="-25000" dirty="0" err="1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bunch current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number of bunches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beam energy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bunch length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accelerator radius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C: speed of light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vacuum chamber radius</a:t>
            </a:r>
          </a:p>
          <a:p>
            <a:r>
              <a:rPr lang="en-US" sz="1200" i="1" dirty="0" smtClean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</a:rPr>
              <a:t>wakefields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 frequency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: electrical resistivity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0151" y="4057742"/>
            <a:ext cx="2335877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HTS are the 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29" grpId="0" animBg="1"/>
      <p:bldP spid="33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Fluxon</a:t>
            </a:r>
            <a:r>
              <a:rPr lang="en-GB" dirty="0" smtClean="0"/>
              <a:t> motion in RF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7" y="651095"/>
            <a:ext cx="1164762" cy="107976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67915" y="1175099"/>
            <a:ext cx="4733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sz="1200" dirty="0">
                <a:solidFill>
                  <a:srgbClr val="FF0000"/>
                </a:solidFill>
              </a:rPr>
              <a:t>rigid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fluxon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 lattice behaves as an </a:t>
            </a:r>
            <a:r>
              <a:rPr lang="en-GB" sz="1200" dirty="0">
                <a:solidFill>
                  <a:srgbClr val="FF0000"/>
                </a:solidFill>
              </a:rPr>
              <a:t>harmonic damped oscillator</a:t>
            </a:r>
            <a:endParaRPr lang="en-GB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51448"/>
              </p:ext>
            </p:extLst>
          </p:nvPr>
        </p:nvGraphicFramePr>
        <p:xfrm>
          <a:off x="2669032" y="667671"/>
          <a:ext cx="1788155" cy="29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3" name="Equation" r:id="rId4" imgW="1269449" imgH="241195" progId="Equation.3">
                  <p:embed/>
                </p:oleObj>
              </mc:Choice>
              <mc:Fallback>
                <p:oleObj name="Equation" r:id="rId4" imgW="1269449" imgH="241195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9032" y="667671"/>
                        <a:ext cx="1788155" cy="29688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421202"/>
              </p:ext>
            </p:extLst>
          </p:nvPr>
        </p:nvGraphicFramePr>
        <p:xfrm>
          <a:off x="5203199" y="555548"/>
          <a:ext cx="702078" cy="441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4" name="Equation" r:id="rId6" imgW="647700" imgH="431800" progId="Equation.3">
                  <p:embed/>
                </p:oleObj>
              </mc:Choice>
              <mc:Fallback>
                <p:oleObj name="Equation" r:id="rId6" imgW="647700" imgH="431800" progId="Equation.3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199" y="555548"/>
                        <a:ext cx="702078" cy="4414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7499"/>
              </p:ext>
            </p:extLst>
          </p:nvPr>
        </p:nvGraphicFramePr>
        <p:xfrm>
          <a:off x="6475163" y="562577"/>
          <a:ext cx="762064" cy="434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5" name="Equation" r:id="rId8" imgW="825142" imgH="444307" progId="Equation.3">
                  <p:embed/>
                </p:oleObj>
              </mc:Choice>
              <mc:Fallback>
                <p:oleObj name="Equation" r:id="rId8" imgW="825142" imgH="444307" progId="Equation.3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163" y="562577"/>
                        <a:ext cx="762064" cy="434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430238"/>
              </p:ext>
            </p:extLst>
          </p:nvPr>
        </p:nvGraphicFramePr>
        <p:xfrm>
          <a:off x="4700501" y="1641776"/>
          <a:ext cx="563880" cy="50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6" name="Equation" r:id="rId10" imgW="469900" imgH="419100" progId="Equation.3">
                  <p:embed/>
                </p:oleObj>
              </mc:Choice>
              <mc:Fallback>
                <p:oleObj name="Equation" r:id="rId10" imgW="469900" imgH="419100" progId="Equation.3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01" y="1641776"/>
                        <a:ext cx="563880" cy="50292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585969" y="1749657"/>
            <a:ext cx="1973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6">
                    <a:lumMod val="50000"/>
                  </a:schemeClr>
                </a:solidFill>
              </a:rPr>
              <a:t>The “</a:t>
            </a:r>
            <a:r>
              <a:rPr lang="en-GB" sz="1200" dirty="0" err="1" smtClean="0">
                <a:solidFill>
                  <a:srgbClr val="FF0000"/>
                </a:solidFill>
              </a:rPr>
              <a:t>depinning</a:t>
            </a:r>
            <a:r>
              <a:rPr lang="en-GB" sz="1200" dirty="0" smtClean="0">
                <a:solidFill>
                  <a:srgbClr val="FF0000"/>
                </a:solidFill>
              </a:rPr>
              <a:t> </a:t>
            </a:r>
            <a:r>
              <a:rPr lang="en-GB" sz="1200" dirty="0">
                <a:solidFill>
                  <a:srgbClr val="FF0000"/>
                </a:solidFill>
              </a:rPr>
              <a:t>frequency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</p:txBody>
      </p:sp>
      <p:graphicFrame>
        <p:nvGraphicFramePr>
          <p:cNvPr id="23" name="Gra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982863"/>
              </p:ext>
            </p:extLst>
          </p:nvPr>
        </p:nvGraphicFramePr>
        <p:xfrm>
          <a:off x="376953" y="1707337"/>
          <a:ext cx="1651066" cy="75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4" name="Ovale 1"/>
          <p:cNvSpPr/>
          <p:nvPr/>
        </p:nvSpPr>
        <p:spPr>
          <a:xfrm>
            <a:off x="1020574" y="2096739"/>
            <a:ext cx="36387" cy="4093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" name="Connettore 2 10"/>
          <p:cNvCxnSpPr/>
          <p:nvPr/>
        </p:nvCxnSpPr>
        <p:spPr>
          <a:xfrm>
            <a:off x="577082" y="2338709"/>
            <a:ext cx="461686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8" name="Ovale 24"/>
          <p:cNvSpPr/>
          <p:nvPr/>
        </p:nvSpPr>
        <p:spPr>
          <a:xfrm>
            <a:off x="1063815" y="2042733"/>
            <a:ext cx="36387" cy="4093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e 26"/>
          <p:cNvSpPr/>
          <p:nvPr/>
        </p:nvSpPr>
        <p:spPr>
          <a:xfrm>
            <a:off x="980793" y="2042733"/>
            <a:ext cx="36387" cy="4093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it-IT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CasellaDiTesto 15"/>
          <p:cNvSpPr txBox="1"/>
          <p:nvPr/>
        </p:nvSpPr>
        <p:spPr>
          <a:xfrm>
            <a:off x="737795" y="2305951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446118"/>
              </p:ext>
            </p:extLst>
          </p:nvPr>
        </p:nvGraphicFramePr>
        <p:xfrm>
          <a:off x="5478850" y="1595117"/>
          <a:ext cx="2590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" name="Equation" r:id="rId13" imgW="2159000" imgH="508000" progId="Equation.3">
                  <p:embed/>
                </p:oleObj>
              </mc:Choice>
              <mc:Fallback>
                <p:oleObj name="Equation" r:id="rId13" imgW="2159000" imgH="508000" progId="Equation.3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850" y="1595117"/>
                        <a:ext cx="2590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5528" y="2498432"/>
            <a:ext cx="2510579" cy="161357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3275940" y="2611487"/>
            <a:ext cx="982108" cy="935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Oval 39"/>
          <p:cNvSpPr/>
          <p:nvPr/>
        </p:nvSpPr>
        <p:spPr>
          <a:xfrm>
            <a:off x="1855854" y="3672705"/>
            <a:ext cx="818400" cy="935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4" name="TextBox 43"/>
          <p:cNvSpPr txBox="1"/>
          <p:nvPr/>
        </p:nvSpPr>
        <p:spPr>
          <a:xfrm>
            <a:off x="3281579" y="2741658"/>
            <a:ext cx="102463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Flux flow regime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43487" y="3397611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No flux flow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517968" y="4253614"/>
            <a:ext cx="51763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25" dirty="0" err="1">
                <a:solidFill>
                  <a:schemeClr val="accent6"/>
                </a:solidFill>
              </a:rPr>
              <a:t>Gittleman</a:t>
            </a:r>
            <a:r>
              <a:rPr lang="en-GB" sz="825" dirty="0">
                <a:solidFill>
                  <a:schemeClr val="accent6"/>
                </a:solidFill>
              </a:rPr>
              <a:t> and Rosenblum: Phys Rev. Lett. 16, 734 (1966), Journal of Applied Physics 39, 2617 (1968</a:t>
            </a:r>
            <a:r>
              <a:rPr lang="en-GB" sz="825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GB" sz="825" dirty="0" smtClean="0">
                <a:solidFill>
                  <a:schemeClr val="accent6"/>
                </a:solidFill>
              </a:rPr>
              <a:t>Calatroni and Vaglio, IEEE Trans. Appl. </a:t>
            </a:r>
            <a:r>
              <a:rPr lang="en-GB" sz="825" dirty="0" err="1" smtClean="0">
                <a:solidFill>
                  <a:schemeClr val="accent6"/>
                </a:solidFill>
              </a:rPr>
              <a:t>Supercond</a:t>
            </a:r>
            <a:r>
              <a:rPr lang="en-GB" sz="825" dirty="0" smtClean="0">
                <a:solidFill>
                  <a:schemeClr val="accent6"/>
                </a:solidFill>
              </a:rPr>
              <a:t>. 27 (2017) 3500506</a:t>
            </a:r>
            <a:endParaRPr lang="en-GB" sz="825" dirty="0">
              <a:solidFill>
                <a:schemeClr val="accent6"/>
              </a:solidFill>
            </a:endParaRPr>
          </a:p>
        </p:txBody>
      </p:sp>
      <p:cxnSp>
        <p:nvCxnSpPr>
          <p:cNvPr id="49" name="Straight Arrow Connector 48"/>
          <p:cNvCxnSpPr>
            <a:endCxn id="56" idx="1"/>
          </p:cNvCxnSpPr>
          <p:nvPr/>
        </p:nvCxnSpPr>
        <p:spPr>
          <a:xfrm>
            <a:off x="4306106" y="2677742"/>
            <a:ext cx="30223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55" idx="1"/>
          </p:cNvCxnSpPr>
          <p:nvPr/>
        </p:nvCxnSpPr>
        <p:spPr>
          <a:xfrm flipV="1">
            <a:off x="2777101" y="3734859"/>
            <a:ext cx="1807253" cy="99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170926"/>
              </p:ext>
            </p:extLst>
          </p:nvPr>
        </p:nvGraphicFramePr>
        <p:xfrm>
          <a:off x="4755350" y="2421534"/>
          <a:ext cx="1237713" cy="470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" name="Equation" r:id="rId16" imgW="1269449" imgH="482391" progId="Equation.3">
                  <p:embed/>
                </p:oleObj>
              </mc:Choice>
              <mc:Fallback>
                <p:oleObj name="Equation" r:id="rId16" imgW="1269449" imgH="482391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5350" y="2421534"/>
                        <a:ext cx="1237713" cy="470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45641"/>
              </p:ext>
            </p:extLst>
          </p:nvPr>
        </p:nvGraphicFramePr>
        <p:xfrm>
          <a:off x="4655802" y="3479214"/>
          <a:ext cx="17335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9" name="Equation" r:id="rId18" imgW="1778000" imgH="508000" progId="Equation.3">
                  <p:embed/>
                </p:oleObj>
              </mc:Choice>
              <mc:Fallback>
                <p:oleObj name="Equation" r:id="rId18" imgW="1778000" imgH="5080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5802" y="3479214"/>
                        <a:ext cx="1733550" cy="495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761499"/>
              </p:ext>
            </p:extLst>
          </p:nvPr>
        </p:nvGraphicFramePr>
        <p:xfrm>
          <a:off x="6251405" y="2532643"/>
          <a:ext cx="594360" cy="22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" name="Equation" r:id="rId20" imgW="609600" imgH="228600" progId="Equation.3">
                  <p:embed/>
                </p:oleObj>
              </mc:Choice>
              <mc:Fallback>
                <p:oleObj name="Equation" r:id="rId20" imgW="609600" imgH="228600" progId="Equation.3">
                  <p:embed/>
                  <p:pic>
                    <p:nvPicPr>
                      <p:cNvPr id="28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405" y="2532643"/>
                        <a:ext cx="594360" cy="2228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867853"/>
              </p:ext>
            </p:extLst>
          </p:nvPr>
        </p:nvGraphicFramePr>
        <p:xfrm>
          <a:off x="6421846" y="3615422"/>
          <a:ext cx="594360" cy="22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1" name="Equation" r:id="rId22" imgW="609600" imgH="228600" progId="Equation.3">
                  <p:embed/>
                </p:oleObj>
              </mc:Choice>
              <mc:Fallback>
                <p:oleObj name="Equation" r:id="rId22" imgW="609600" imgH="22860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846" y="3615422"/>
                        <a:ext cx="594360" cy="2228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4584354" y="3415763"/>
            <a:ext cx="2431852" cy="63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Rectangle 55"/>
          <p:cNvSpPr/>
          <p:nvPr/>
        </p:nvSpPr>
        <p:spPr>
          <a:xfrm>
            <a:off x="4608340" y="2358646"/>
            <a:ext cx="2298272" cy="63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0563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7058" y="1032189"/>
            <a:ext cx="236955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 smtClean="0"/>
              <a:t>Beam instantaneous image current</a:t>
            </a:r>
            <a:endParaRPr lang="en-GB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density and frequency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580328"/>
            <a:ext cx="3860865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Bunches of 10</a:t>
            </a:r>
            <a:r>
              <a:rPr lang="en-GB" baseline="30000" dirty="0" smtClean="0"/>
              <a:t>11</a:t>
            </a:r>
            <a:r>
              <a:rPr lang="en-GB" dirty="0" smtClean="0"/>
              <a:t> protons, 8 cm long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34727" y="2496768"/>
            <a:ext cx="14682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86538" y="1031710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Frequency spectrum</a:t>
            </a:r>
            <a:endParaRPr lang="en-GB" sz="11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99458"/>
            <a:ext cx="3600000" cy="233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609" y="1311958"/>
            <a:ext cx="3600000" cy="242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" t="83691" r="-4768" b="-489"/>
          <a:stretch/>
        </p:blipFill>
        <p:spPr>
          <a:xfrm>
            <a:off x="179512" y="3340707"/>
            <a:ext cx="3678113" cy="3962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1131528" y="1044312"/>
            <a:ext cx="17764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Bunch charge distribution</a:t>
            </a:r>
            <a:endParaRPr lang="en-GB" sz="1100" dirty="0"/>
          </a:p>
        </p:txBody>
      </p:sp>
      <p:sp>
        <p:nvSpPr>
          <p:cNvPr id="11" name="Rectangle 10"/>
          <p:cNvSpPr/>
          <p:nvPr/>
        </p:nvSpPr>
        <p:spPr>
          <a:xfrm>
            <a:off x="176682" y="4113426"/>
            <a:ext cx="8859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For a beam screen of about 30 mm diameter, </a:t>
            </a:r>
            <a:r>
              <a:rPr lang="en-GB" sz="1400" dirty="0" smtClean="0"/>
              <a:t>and </a:t>
            </a:r>
            <a:r>
              <a:rPr lang="en-GB" sz="1400" dirty="0"/>
              <a:t>a film thickness / skin depth of 1 </a:t>
            </a:r>
            <a:r>
              <a:rPr lang="en-GB" sz="1400" dirty="0" smtClean="0"/>
              <a:t>µm: </a:t>
            </a:r>
            <a:r>
              <a:rPr lang="pl-PL" sz="1400" dirty="0" smtClean="0">
                <a:solidFill>
                  <a:srgbClr val="FF0000"/>
                </a:solidFill>
              </a:rPr>
              <a:t>J </a:t>
            </a:r>
            <a:r>
              <a:rPr lang="en-US" sz="1400" dirty="0" smtClean="0">
                <a:solidFill>
                  <a:srgbClr val="FF0000"/>
                </a:solidFill>
              </a:rPr>
              <a:t>~</a:t>
            </a:r>
            <a:r>
              <a:rPr lang="pl-PL" sz="1400" dirty="0" smtClean="0">
                <a:solidFill>
                  <a:srgbClr val="FF0000"/>
                </a:solidFill>
              </a:rPr>
              <a:t> </a:t>
            </a:r>
            <a:r>
              <a:rPr lang="pl-PL" sz="1400" dirty="0">
                <a:solidFill>
                  <a:srgbClr val="FF0000"/>
                </a:solidFill>
              </a:rPr>
              <a:t>25 kA/cm</a:t>
            </a:r>
            <a:r>
              <a:rPr lang="pl-PL" sz="1400" baseline="30000" dirty="0">
                <a:solidFill>
                  <a:srgbClr val="FF0000"/>
                </a:solidFill>
              </a:rPr>
              <a:t>2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9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b="2470"/>
          <a:stretch/>
        </p:blipFill>
        <p:spPr>
          <a:xfrm>
            <a:off x="130002" y="983313"/>
            <a:ext cx="4536504" cy="3492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HTS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1455" y="371501"/>
            <a:ext cx="3715953" cy="58477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GB" sz="800" dirty="0" smtClean="0">
                <a:solidFill>
                  <a:srgbClr val="000000"/>
                </a:solidFill>
              </a:rPr>
              <a:t>Nature 414, 368-377 (15 November 2001) </a:t>
            </a:r>
          </a:p>
          <a:p>
            <a:r>
              <a:rPr lang="en-GB" sz="800" dirty="0" smtClean="0">
                <a:solidFill>
                  <a:schemeClr val="accent6"/>
                </a:solidFill>
              </a:rPr>
              <a:t>High-Tc </a:t>
            </a:r>
            <a:r>
              <a:rPr lang="en-GB" sz="800" dirty="0">
                <a:solidFill>
                  <a:schemeClr val="accent6"/>
                </a:solidFill>
              </a:rPr>
              <a:t>superconducting materials for electric power applications</a:t>
            </a:r>
          </a:p>
          <a:p>
            <a:r>
              <a:rPr lang="en-GB" sz="800" dirty="0">
                <a:solidFill>
                  <a:schemeClr val="accent6"/>
                </a:solidFill>
              </a:rPr>
              <a:t>David </a:t>
            </a:r>
            <a:r>
              <a:rPr lang="en-GB" sz="800" dirty="0" err="1">
                <a:solidFill>
                  <a:schemeClr val="accent6"/>
                </a:solidFill>
              </a:rPr>
              <a:t>Larbalestier</a:t>
            </a:r>
            <a:r>
              <a:rPr lang="en-GB" sz="800" dirty="0">
                <a:solidFill>
                  <a:schemeClr val="accent6"/>
                </a:solidFill>
              </a:rPr>
              <a:t>, Alex </a:t>
            </a:r>
            <a:r>
              <a:rPr lang="en-GB" sz="800" dirty="0" err="1">
                <a:solidFill>
                  <a:schemeClr val="accent6"/>
                </a:solidFill>
              </a:rPr>
              <a:t>Gurevich</a:t>
            </a:r>
            <a:r>
              <a:rPr lang="en-GB" sz="800" dirty="0">
                <a:solidFill>
                  <a:schemeClr val="accent6"/>
                </a:solidFill>
              </a:rPr>
              <a:t>, D. Matthew </a:t>
            </a:r>
            <a:r>
              <a:rPr lang="en-GB" sz="800" dirty="0" err="1">
                <a:solidFill>
                  <a:schemeClr val="accent6"/>
                </a:solidFill>
              </a:rPr>
              <a:t>Feldmann</a:t>
            </a:r>
            <a:r>
              <a:rPr lang="en-GB" sz="800" dirty="0">
                <a:solidFill>
                  <a:schemeClr val="accent6"/>
                </a:solidFill>
              </a:rPr>
              <a:t> &amp; Anatoly </a:t>
            </a:r>
            <a:r>
              <a:rPr lang="en-GB" sz="800" dirty="0" err="1">
                <a:solidFill>
                  <a:schemeClr val="accent6"/>
                </a:solidFill>
              </a:rPr>
              <a:t>Polyanskii</a:t>
            </a:r>
            <a:endParaRPr lang="en-GB" sz="800" dirty="0">
              <a:solidFill>
                <a:schemeClr val="accent6"/>
              </a:solidFill>
            </a:endParaRPr>
          </a:p>
          <a:p>
            <a:endParaRPr lang="en-GB" sz="80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844" y="4424213"/>
            <a:ext cx="1957587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Courtesy: E.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Bellingeri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7664" y="2488755"/>
            <a:ext cx="1133639" cy="411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32040" y="1252598"/>
            <a:ext cx="3933561" cy="2862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Requirements:</a:t>
            </a:r>
          </a:p>
          <a:p>
            <a:endParaRPr lang="en-GB" sz="2000" dirty="0" smtClean="0"/>
          </a:p>
          <a:p>
            <a:r>
              <a:rPr lang="en-GB" sz="2000" dirty="0" smtClean="0">
                <a:solidFill>
                  <a:srgbClr val="FF0000"/>
                </a:solidFill>
              </a:rPr>
              <a:t>HTS operate at 50 K and 16 T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Hc</a:t>
            </a:r>
            <a:r>
              <a:rPr lang="en-GB" sz="2000" baseline="-25000" dirty="0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 , </a:t>
            </a:r>
            <a:r>
              <a:rPr lang="en-GB" sz="2000" dirty="0" err="1" smtClean="0">
                <a:solidFill>
                  <a:srgbClr val="FF0000"/>
                </a:solidFill>
              </a:rPr>
              <a:t>H</a:t>
            </a:r>
            <a:r>
              <a:rPr lang="en-GB" sz="2000" baseline="-25000" dirty="0" err="1" smtClean="0">
                <a:solidFill>
                  <a:srgbClr val="FF0000"/>
                </a:solidFill>
              </a:rPr>
              <a:t>irr</a:t>
            </a:r>
            <a:r>
              <a:rPr lang="en-GB" sz="2000" dirty="0" smtClean="0">
                <a:solidFill>
                  <a:srgbClr val="FF0000"/>
                </a:solidFill>
              </a:rPr>
              <a:t> &gt;&gt; 16T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J</a:t>
            </a:r>
            <a:r>
              <a:rPr lang="en-GB" sz="2000" baseline="-25000" dirty="0" smtClean="0">
                <a:solidFill>
                  <a:srgbClr val="FF0000"/>
                </a:solidFill>
              </a:rPr>
              <a:t>c</a:t>
            </a:r>
            <a:r>
              <a:rPr lang="en-GB" sz="2000" dirty="0" smtClean="0">
                <a:solidFill>
                  <a:srgbClr val="FF0000"/>
                </a:solidFill>
              </a:rPr>
              <a:t> &gt; 25 kA/cm</a:t>
            </a:r>
            <a:r>
              <a:rPr lang="en-GB" sz="2000" baseline="30000" dirty="0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 (2.5x10</a:t>
            </a:r>
            <a:r>
              <a:rPr lang="en-GB" sz="2000" baseline="30000" dirty="0" smtClean="0">
                <a:solidFill>
                  <a:srgbClr val="FF0000"/>
                </a:solidFill>
              </a:rPr>
              <a:t>8</a:t>
            </a:r>
            <a:r>
              <a:rPr lang="en-GB" sz="2000" dirty="0" smtClean="0">
                <a:solidFill>
                  <a:srgbClr val="FF0000"/>
                </a:solidFill>
              </a:rPr>
              <a:t> A/</a:t>
            </a:r>
            <a:r>
              <a:rPr lang="en-GB" sz="2000" dirty="0" err="1" smtClean="0">
                <a:solidFill>
                  <a:srgbClr val="FF0000"/>
                </a:solidFill>
              </a:rPr>
              <a:t>m</a:t>
            </a:r>
            <a:r>
              <a:rPr lang="en-GB" sz="2000" baseline="30000" dirty="0" err="1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)</a:t>
            </a:r>
          </a:p>
          <a:p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0000"/>
                </a:solidFill>
              </a:rPr>
              <a:t>R</a:t>
            </a:r>
            <a:r>
              <a:rPr lang="en-GB" sz="2000" baseline="-25000" dirty="0" smtClean="0">
                <a:solidFill>
                  <a:srgbClr val="FF0000"/>
                </a:solidFill>
              </a:rPr>
              <a:t>s</a:t>
            </a:r>
            <a:r>
              <a:rPr lang="en-GB" sz="2000" dirty="0" smtClean="0">
                <a:solidFill>
                  <a:srgbClr val="FF0000"/>
                </a:solidFill>
              </a:rPr>
              <a:t> better than for copper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10983" y="3852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</a:rPr>
              <a:t>Superconductor Science and Technology, Volume 11, Number 8</a:t>
            </a:r>
          </a:p>
          <a:p>
            <a:r>
              <a:rPr lang="en-GB" sz="800" dirty="0">
                <a:solidFill>
                  <a:schemeClr val="accent6"/>
                </a:solidFill>
              </a:rPr>
              <a:t>Synthesis and properties of fluorine-doped Tl(1223): bulk materials and Ag-sheathed tapes</a:t>
            </a:r>
          </a:p>
          <a:p>
            <a:r>
              <a:rPr lang="en-GB" sz="800" dirty="0">
                <a:solidFill>
                  <a:schemeClr val="accent6"/>
                </a:solidFill>
              </a:rPr>
              <a:t>E Bellingeri, R E </a:t>
            </a:r>
            <a:r>
              <a:rPr lang="en-GB" sz="800" dirty="0" err="1">
                <a:solidFill>
                  <a:schemeClr val="accent6"/>
                </a:solidFill>
              </a:rPr>
              <a:t>Gladyshevskii</a:t>
            </a:r>
            <a:r>
              <a:rPr lang="en-GB" sz="800" dirty="0">
                <a:solidFill>
                  <a:schemeClr val="accent6"/>
                </a:solidFill>
              </a:rPr>
              <a:t>, F Marti, M </a:t>
            </a:r>
            <a:r>
              <a:rPr lang="en-GB" sz="800" dirty="0" err="1">
                <a:solidFill>
                  <a:schemeClr val="accent6"/>
                </a:solidFill>
              </a:rPr>
              <a:t>Dhallé</a:t>
            </a:r>
            <a:r>
              <a:rPr lang="en-GB" sz="800" dirty="0">
                <a:solidFill>
                  <a:schemeClr val="accent6"/>
                </a:solidFill>
              </a:rPr>
              <a:t> and R </a:t>
            </a:r>
            <a:r>
              <a:rPr lang="en-GB" sz="800" dirty="0" err="1">
                <a:solidFill>
                  <a:schemeClr val="accent6"/>
                </a:solidFill>
              </a:rPr>
              <a:t>Flükiger</a:t>
            </a:r>
            <a:endParaRPr lang="en-GB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9133" y="3424714"/>
            <a:ext cx="3471617" cy="1307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surface resistance of HTS in 16 T field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4922" y="483518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YBCO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at 50 K compared to </a:t>
            </a:r>
            <a:r>
              <a:rPr lang="en-US" dirty="0" smtClean="0">
                <a:solidFill>
                  <a:srgbClr val="0070C0"/>
                </a:solidFill>
              </a:rPr>
              <a:t>Cu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2948" y="48351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Tl-1223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at 50 K compared to </a:t>
            </a:r>
            <a:r>
              <a:rPr lang="en-US" dirty="0" smtClean="0">
                <a:solidFill>
                  <a:srgbClr val="0070C0"/>
                </a:solidFill>
              </a:rPr>
              <a:t>Cu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8" y="3566956"/>
            <a:ext cx="4022124" cy="1100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086" y="904437"/>
            <a:ext cx="3960000" cy="2578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086" y="911710"/>
            <a:ext cx="3960000" cy="2578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5522" y="860123"/>
            <a:ext cx="334495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B</a:t>
            </a:r>
            <a:r>
              <a:rPr lang="en-US" sz="1200" baseline="-25000" dirty="0" smtClean="0">
                <a:solidFill>
                  <a:srgbClr val="002060"/>
                </a:solidFill>
              </a:rPr>
              <a:t>c2</a:t>
            </a:r>
            <a:r>
              <a:rPr lang="en-US" sz="1200" dirty="0" smtClean="0">
                <a:solidFill>
                  <a:srgbClr val="002060"/>
                </a:solidFill>
              </a:rPr>
              <a:t>=70T,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=40µ</a:t>
            </a:r>
            <a:r>
              <a:rPr lang="en-US" sz="12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cm,J</a:t>
            </a:r>
            <a:r>
              <a:rPr lang="en-US" sz="1200" baseline="-250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=10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8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÷10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9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Am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-2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 ,</a:t>
            </a:r>
            <a:r>
              <a:rPr lang="en-US" sz="1200" baseline="-25000" dirty="0" smtClean="0">
                <a:solidFill>
                  <a:srgbClr val="002060"/>
                </a:solidFill>
                <a:sym typeface="Symbol" panose="05050102010706020507" pitchFamily="18" charset="2"/>
              </a:rPr>
              <a:t>0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&lt;1GHz</a:t>
            </a:r>
            <a:endParaRPr lang="en-US" sz="1200" baseline="300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5569" y="1827518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At 1.06 T</a:t>
            </a: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(injection)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474" y="911709"/>
            <a:ext cx="3960000" cy="2578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74" y="898860"/>
            <a:ext cx="3960000" cy="25781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1864" y="856595"/>
            <a:ext cx="3302433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B</a:t>
            </a:r>
            <a:r>
              <a:rPr lang="en-US" sz="1200" baseline="-25000" dirty="0" smtClean="0">
                <a:solidFill>
                  <a:srgbClr val="002060"/>
                </a:solidFill>
              </a:rPr>
              <a:t>c2</a:t>
            </a:r>
            <a:r>
              <a:rPr lang="en-US" sz="1200" dirty="0" smtClean="0">
                <a:solidFill>
                  <a:srgbClr val="002060"/>
                </a:solidFill>
              </a:rPr>
              <a:t>=45T, 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=50µcm, </a:t>
            </a:r>
            <a:r>
              <a:rPr lang="en-US" sz="12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J</a:t>
            </a:r>
            <a:r>
              <a:rPr lang="en-US" sz="1200" baseline="-25000" dirty="0" err="1" smtClean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=3x10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9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 Am</a:t>
            </a:r>
            <a:r>
              <a:rPr lang="en-US" sz="1200" baseline="30000" dirty="0" smtClean="0">
                <a:solidFill>
                  <a:srgbClr val="002060"/>
                </a:solidFill>
                <a:sym typeface="Symbol" panose="05050102010706020507" pitchFamily="18" charset="2"/>
              </a:rPr>
              <a:t>-2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,</a:t>
            </a:r>
            <a:r>
              <a:rPr lang="en-US" sz="1200" baseline="-25000" dirty="0" smtClean="0">
                <a:solidFill>
                  <a:srgbClr val="002060"/>
                </a:solidFill>
                <a:sym typeface="Symbol" panose="05050102010706020507" pitchFamily="18" charset="2"/>
              </a:rPr>
              <a:t>0</a:t>
            </a:r>
            <a:r>
              <a:rPr lang="en-US" sz="1200" dirty="0" smtClean="0">
                <a:solidFill>
                  <a:srgbClr val="002060"/>
                </a:solidFill>
                <a:sym typeface="Symbol" panose="05050102010706020507" pitchFamily="18" charset="2"/>
              </a:rPr>
              <a:t>=3GHz</a:t>
            </a:r>
            <a:endParaRPr lang="en-US" sz="1200" baseline="30000" dirty="0">
              <a:solidFill>
                <a:srgbClr val="00206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891199"/>
              </p:ext>
            </p:extLst>
          </p:nvPr>
        </p:nvGraphicFramePr>
        <p:xfrm>
          <a:off x="2297823" y="2371350"/>
          <a:ext cx="17383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Equation" r:id="rId9" imgW="1447560" imgH="507960" progId="Equation.DSMT4">
                  <p:embed/>
                </p:oleObj>
              </mc:Choice>
              <mc:Fallback>
                <p:oleObj name="Equation" r:id="rId9" imgW="1447560" imgH="50796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823" y="2371350"/>
                        <a:ext cx="1738312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32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it in practice 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4" y="2324431"/>
            <a:ext cx="1080542" cy="592403"/>
          </a:xfrm>
          <a:prstGeom prst="rect">
            <a:avLst/>
          </a:prstGeom>
        </p:spPr>
      </p:pic>
      <p:pic>
        <p:nvPicPr>
          <p:cNvPr id="10" name="Picture 2" descr="http://icmab.es/images/logos/DOWNLOAD/FILES/OCHOA_CSIC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12" y="1389486"/>
            <a:ext cx="1662484" cy="8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3" y="3866109"/>
            <a:ext cx="521387" cy="521387"/>
          </a:xfrm>
          <a:prstGeom prst="rect">
            <a:avLst/>
          </a:prstGeom>
        </p:spPr>
      </p:pic>
      <p:pic>
        <p:nvPicPr>
          <p:cNvPr id="12" name="Picture 2" descr="Image result for institut de fisica d'altes energies">
            <a:extLst>
              <a:ext uri="{FF2B5EF4-FFF2-40B4-BE49-F238E27FC236}">
                <a16:creationId xmlns:a16="http://schemas.microsoft.com/office/drawing/2014/main" id="{546C8AF8-7FBE-41AA-BFA9-BA377AE75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9"/>
          <a:stretch/>
        </p:blipFill>
        <p:spPr bwMode="auto">
          <a:xfrm>
            <a:off x="182943" y="2984344"/>
            <a:ext cx="1987916" cy="6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2073">
            <a:extLst>
              <a:ext uri="{FF2B5EF4-FFF2-40B4-BE49-F238E27FC236}">
                <a16:creationId xmlns:a16="http://schemas.microsoft.com/office/drawing/2014/main" id="{FFA8796C-8186-403D-9DDC-C2502735F2E2}"/>
              </a:ext>
            </a:extLst>
          </p:cNvPr>
          <p:cNvGrpSpPr>
            <a:grpSpLocks noChangeAspect="1"/>
          </p:cNvGrpSpPr>
          <p:nvPr/>
        </p:nvGrpSpPr>
        <p:grpSpPr>
          <a:xfrm>
            <a:off x="748894" y="3876887"/>
            <a:ext cx="1854041" cy="513101"/>
            <a:chOff x="27998044" y="3360522"/>
            <a:chExt cx="3181350" cy="880431"/>
          </a:xfrm>
        </p:grpSpPr>
        <p:pic>
          <p:nvPicPr>
            <p:cNvPr id="14" name="Picture 2" descr="part2">
              <a:extLst>
                <a:ext uri="{FF2B5EF4-FFF2-40B4-BE49-F238E27FC236}">
                  <a16:creationId xmlns:a16="http://schemas.microsoft.com/office/drawing/2014/main" id="{151C094F-E17D-42A1-850F-FEA4701BF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8044" y="3360522"/>
              <a:ext cx="1057275" cy="87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part3">
              <a:extLst>
                <a:ext uri="{FF2B5EF4-FFF2-40B4-BE49-F238E27FC236}">
                  <a16:creationId xmlns:a16="http://schemas.microsoft.com/office/drawing/2014/main" id="{56C30AB3-592D-4E8D-9DA4-8DD8E1608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5319" y="3360522"/>
              <a:ext cx="2124075" cy="880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49" y="1344237"/>
            <a:ext cx="4205007" cy="2806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525909"/>
            <a:ext cx="3131571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Coat the inside of the screen </a:t>
            </a:r>
          </a:p>
          <a:p>
            <a:pPr algn="r"/>
            <a:r>
              <a:rPr lang="en-US" dirty="0" smtClean="0"/>
              <a:t>with Tl-1223 films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1646" y="520436"/>
            <a:ext cx="276646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Manufacture the screen using </a:t>
            </a:r>
            <a:r>
              <a:rPr lang="en-US" dirty="0" err="1" smtClean="0"/>
              <a:t>ReBCO</a:t>
            </a:r>
            <a:r>
              <a:rPr lang="en-US" dirty="0" smtClean="0"/>
              <a:t> tapes</a:t>
            </a:r>
            <a:endParaRPr lang="en-US" dirty="0"/>
          </a:p>
        </p:txBody>
      </p:sp>
      <p:pic>
        <p:nvPicPr>
          <p:cNvPr id="16" name="Grafik 15" descr="TU_Signet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97" y="3180473"/>
            <a:ext cx="1713819" cy="5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ATI-Logo_Small_9x5c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093" y="2364472"/>
            <a:ext cx="1259591" cy="6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3" y="3868423"/>
            <a:ext cx="1543050" cy="571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39" y="1321911"/>
            <a:ext cx="1449698" cy="961609"/>
          </a:xfrm>
          <a:prstGeom prst="rect">
            <a:avLst/>
          </a:prstGeom>
        </p:spPr>
      </p:pic>
      <p:pic>
        <p:nvPicPr>
          <p:cNvPr id="20" name="Picture 1" descr="LogoOutline.a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33400"/>
            <a:ext cx="729065" cy="7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ReBCO</a:t>
            </a:r>
            <a:r>
              <a:rPr lang="en-US" dirty="0" smtClean="0"/>
              <a:t> tapes: </a:t>
            </a:r>
            <a:r>
              <a:rPr lang="en-US" dirty="0"/>
              <a:t>ALBA, ICMAB-CSIC, IFAE, UPC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" y="959907"/>
            <a:ext cx="4940819" cy="290798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39552" y="3383511"/>
            <a:ext cx="122020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mm width)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11F12D0-7316-4994-B35F-E3EA0267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3" t="84022" r="193" b="2548"/>
          <a:stretch/>
        </p:blipFill>
        <p:spPr>
          <a:xfrm>
            <a:off x="395536" y="3926423"/>
            <a:ext cx="7929497" cy="798122"/>
          </a:xfrm>
          <a:prstGeom prst="rect">
            <a:avLst/>
          </a:prstGeom>
        </p:spPr>
      </p:pic>
      <p:sp>
        <p:nvSpPr>
          <p:cNvPr id="48" name="Text Box 26">
            <a:extLst>
              <a:ext uri="{FF2B5EF4-FFF2-40B4-BE49-F238E27FC236}">
                <a16:creationId xmlns:a16="http://schemas.microsoft.com/office/drawing/2014/main" id="{44C2820A-62F8-4B92-A7E2-F5519CC1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608476"/>
            <a:ext cx="4824535" cy="2505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A flexible metallic substrate coated with a multilayer of epitaxial multifunctional oxide layers, including a HTS RE(Y, Nd, Sm,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Gd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Dy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)Ba</a:t>
            </a:r>
            <a:r>
              <a:rPr lang="en-US" sz="1600" baseline="-25000" dirty="0">
                <a:solidFill>
                  <a:srgbClr val="002060"/>
                </a:solidFill>
                <a:cs typeface="Arial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Cu</a:t>
            </a:r>
            <a:r>
              <a:rPr lang="en-US" sz="1600" baseline="-25000" dirty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O</a:t>
            </a:r>
            <a:r>
              <a:rPr lang="en-US" sz="1600" baseline="-25000" dirty="0">
                <a:solidFill>
                  <a:srgbClr val="002060"/>
                </a:solidFill>
                <a:cs typeface="Arial" pitchFamily="34" charset="0"/>
              </a:rPr>
              <a:t>7-</a:t>
            </a:r>
            <a:r>
              <a:rPr lang="en-US" sz="1600" i="1" baseline="-250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 film… </a:t>
            </a:r>
            <a:endParaRPr lang="en-US" sz="1600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endParaRPr lang="en-US" sz="1600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Capable of carrying 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25 times higher current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(DC) than the 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peak induced currents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in the FCC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.</a:t>
            </a:r>
          </a:p>
          <a:p>
            <a:pPr eaLnBrk="0" hangingPunct="0">
              <a:spcBef>
                <a:spcPct val="20000"/>
              </a:spcBef>
            </a:pPr>
            <a:endParaRPr lang="en-US" sz="1600" dirty="0">
              <a:solidFill>
                <a:srgbClr val="002060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… scalable technology for growing km-length REBCO CC and is commercially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available</a:t>
            </a:r>
            <a:endParaRPr lang="en-US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375" y="379399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i="1" kern="0" dirty="0">
                <a:solidFill>
                  <a:srgbClr val="BD0000"/>
                </a:solidFill>
              </a:rPr>
              <a:t>Coated Conductors are a revolution</a:t>
            </a:r>
          </a:p>
          <a:p>
            <a:pPr lvl="0">
              <a:defRPr/>
            </a:pPr>
            <a:r>
              <a:rPr lang="en-US" sz="1600" b="1" i="1" kern="0" dirty="0">
                <a:solidFill>
                  <a:srgbClr val="BD0000"/>
                </a:solidFill>
              </a:rPr>
              <a:t>in materials science and engineering</a:t>
            </a:r>
          </a:p>
        </p:txBody>
      </p:sp>
    </p:spTree>
    <p:extLst>
      <p:ext uri="{BB962C8B-B14F-4D97-AF65-F5344CB8AC3E}">
        <p14:creationId xmlns:p14="http://schemas.microsoft.com/office/powerpoint/2010/main" val="11560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program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Qualification and selection of tapes</a:t>
            </a:r>
            <a:r>
              <a:rPr lang="en-US" sz="2000" dirty="0" smtClean="0"/>
              <a:t> (Jc, Hc, Tc, magnetization and transport measurements) – (</a:t>
            </a:r>
            <a:r>
              <a:rPr lang="en-US" sz="2000" dirty="0" smtClean="0">
                <a:solidFill>
                  <a:srgbClr val="FF0000"/>
                </a:solidFill>
              </a:rPr>
              <a:t>ICMAB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Validation of </a:t>
            </a:r>
            <a:r>
              <a:rPr lang="en-US" sz="2000" dirty="0" smtClean="0">
                <a:solidFill>
                  <a:srgbClr val="FF0000"/>
                </a:solidFill>
              </a:rPr>
              <a:t>RF performance</a:t>
            </a:r>
            <a:r>
              <a:rPr lang="en-US" sz="2000" dirty="0" smtClean="0"/>
              <a:t> up to </a:t>
            </a:r>
            <a:r>
              <a:rPr lang="en-US" sz="2000" dirty="0" err="1" smtClean="0"/>
              <a:t>9T</a:t>
            </a:r>
            <a:r>
              <a:rPr lang="en-US" sz="2000" dirty="0" smtClean="0"/>
              <a:t> and higher (</a:t>
            </a:r>
            <a:r>
              <a:rPr lang="en-US" sz="2000" dirty="0" smtClean="0">
                <a:solidFill>
                  <a:srgbClr val="FF0000"/>
                </a:solidFill>
              </a:rPr>
              <a:t>UPC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Development and assessment of </a:t>
            </a:r>
            <a:r>
              <a:rPr lang="en-US" sz="2000" dirty="0" smtClean="0">
                <a:solidFill>
                  <a:srgbClr val="FF0000"/>
                </a:solidFill>
              </a:rPr>
              <a:t>soldering technique</a:t>
            </a:r>
            <a:r>
              <a:rPr lang="en-US" sz="2000" dirty="0" smtClean="0"/>
              <a:t> preserving the properties (</a:t>
            </a:r>
            <a:r>
              <a:rPr lang="en-US" sz="2000" dirty="0" smtClean="0">
                <a:solidFill>
                  <a:srgbClr val="FF0000"/>
                </a:solidFill>
              </a:rPr>
              <a:t>IFAE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Resistance to </a:t>
            </a:r>
            <a:r>
              <a:rPr lang="en-US" sz="2000" dirty="0" smtClean="0">
                <a:solidFill>
                  <a:srgbClr val="FF0000"/>
                </a:solidFill>
              </a:rPr>
              <a:t>synchrotron radiation</a:t>
            </a:r>
            <a:r>
              <a:rPr lang="en-US" sz="2000" dirty="0" smtClean="0"/>
              <a:t>, and transport + RF </a:t>
            </a:r>
            <a:r>
              <a:rPr lang="en-US" sz="2000" dirty="0" smtClean="0">
                <a:solidFill>
                  <a:srgbClr val="FF0000"/>
                </a:solidFill>
              </a:rPr>
              <a:t>properties in-situ</a:t>
            </a:r>
            <a:r>
              <a:rPr lang="en-US" sz="2000" dirty="0" smtClean="0"/>
              <a:t> (</a:t>
            </a:r>
            <a:r>
              <a:rPr lang="en-US" sz="2000" dirty="0" smtClean="0">
                <a:solidFill>
                  <a:srgbClr val="FF0000"/>
                </a:solidFill>
              </a:rPr>
              <a:t>ALBA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Vacuum compatibility, SEY, outgassing… (CERN)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 smtClean="0"/>
              <a:t>Goal is to have a demonstrator by end of 2019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measurements (ICMAB)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85811" y="887610"/>
            <a:ext cx="4320000" cy="2946623"/>
            <a:chOff x="12110169" y="10724180"/>
            <a:chExt cx="9579905" cy="65343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169" y="11659788"/>
              <a:ext cx="8960846" cy="5598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3345442" y="10724180"/>
                  <a:ext cx="8344632" cy="7507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707"/>
                    </a:spcAft>
                  </a:pPr>
                  <a:r>
                    <a:rPr lang="en-GB" sz="1600" u="sng" dirty="0" smtClean="0">
                      <a:latin typeface="Arial Narrow" panose="020B0606020202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Normal resistivity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600" i="1" u="sng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600" i="1" u="sng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GB" sz="1600" i="1" u="sng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1600" i="1" u="sng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(50</m:t>
                      </m:r>
                      <m:r>
                        <a:rPr lang="en-GB" sz="1600" i="1" u="sng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GB" sz="1600" i="1" u="sng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GB" sz="1600" u="sng" dirty="0">
                    <a:solidFill>
                      <a:srgbClr val="FF0000"/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45442" y="10724180"/>
                  <a:ext cx="8344632" cy="750767"/>
                </a:xfrm>
                <a:prstGeom prst="rect">
                  <a:avLst/>
                </a:prstGeom>
                <a:blipFill>
                  <a:blip r:embed="rId3"/>
                  <a:stretch>
                    <a:fillRect l="-810" t="-3636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76009" y="982441"/>
                <a:ext cx="316835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707"/>
                  </a:spcAft>
                </a:pPr>
                <a:r>
                  <a:rPr lang="en-GB" sz="1600" u="sng" dirty="0" smtClean="0"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Critical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60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160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sub>
                    </m:sSub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(50</m:t>
                    </m:r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7</m:t>
                    </m:r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GB" sz="160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1600" u="sng" dirty="0">
                    <a:solidFill>
                      <a:schemeClr val="accent6"/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009" y="982441"/>
                <a:ext cx="3168352" cy="338554"/>
              </a:xfrm>
              <a:prstGeom prst="rect">
                <a:avLst/>
              </a:prstGeom>
              <a:blipFill>
                <a:blip r:embed="rId4"/>
                <a:stretch>
                  <a:fillRect l="-1154" t="-3571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432025" y="3200409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07"/>
              </a:spcAft>
            </a:pPr>
            <a:r>
              <a:rPr lang="en-GB" sz="1400" dirty="0" smtClean="0">
                <a:solidFill>
                  <a:schemeClr val="accent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GB" sz="14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measured with SQUID</a:t>
            </a:r>
            <a:endParaRPr lang="en-GB" sz="14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85" y="1320995"/>
            <a:ext cx="4320000" cy="26991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7148" y="4264593"/>
            <a:ext cx="9318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Qualification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FF0000"/>
                </a:solidFill>
              </a:rPr>
              <a:t>selection</a:t>
            </a:r>
            <a:r>
              <a:rPr lang="en-US" sz="1600" dirty="0" smtClean="0"/>
              <a:t> of tapes, evaluation of </a:t>
            </a:r>
            <a:r>
              <a:rPr lang="en-US" sz="1600" dirty="0" err="1" smtClean="0">
                <a:solidFill>
                  <a:srgbClr val="FF0000"/>
                </a:solidFill>
              </a:rPr>
              <a:t>depinning</a:t>
            </a:r>
            <a:r>
              <a:rPr lang="en-US" sz="1600" dirty="0" smtClean="0"/>
              <a:t> frequency and estimate </a:t>
            </a:r>
            <a:r>
              <a:rPr lang="en-US" sz="1600" dirty="0" smtClean="0">
                <a:solidFill>
                  <a:srgbClr val="FF0000"/>
                </a:solidFill>
              </a:rPr>
              <a:t>RF performance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5663"/>
            <a:ext cx="8226854" cy="82198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Study of HTS superconducting coatings for beam impedance mitigation in the Future Circular Collider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200" y="3358043"/>
            <a:ext cx="4423986" cy="1220536"/>
          </a:xfrm>
        </p:spPr>
        <p:txBody>
          <a:bodyPr>
            <a:noAutofit/>
          </a:bodyPr>
          <a:lstStyle/>
          <a:p>
            <a:r>
              <a:rPr lang="en-US" dirty="0" smtClean="0"/>
              <a:t>Sergio Calatroni – CERN</a:t>
            </a:r>
          </a:p>
          <a:p>
            <a:r>
              <a:rPr lang="en-US" dirty="0" smtClean="0"/>
              <a:t>On behalf of the collaborations:</a:t>
            </a:r>
          </a:p>
          <a:p>
            <a:endParaRPr lang="en-US" dirty="0" smtClean="0"/>
          </a:p>
          <a:p>
            <a:r>
              <a:rPr lang="en-US" dirty="0" smtClean="0"/>
              <a:t>CNR-SPIN (</a:t>
            </a:r>
            <a:r>
              <a:rPr lang="en-US" dirty="0"/>
              <a:t>G</a:t>
            </a:r>
            <a:r>
              <a:rPr lang="en-US" dirty="0" smtClean="0"/>
              <a:t>enoa – Italy), TU-Wien (Austria)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ALBA, ICMAB-CSIC, IFAE, UPC (Barcelona – Spain)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94633"/>
            <a:ext cx="3545082" cy="8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RF performance (UPC - ICMAB)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CF224706-018A-4226-92F1-6D538AA24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r="1180" b="4705"/>
          <a:stretch/>
        </p:blipFill>
        <p:spPr>
          <a:xfrm>
            <a:off x="18499" y="697071"/>
            <a:ext cx="2927975" cy="180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7C83C11-F0F2-4EF2-8F71-0CAA54D6CED3}"/>
              </a:ext>
            </a:extLst>
          </p:cNvPr>
          <p:cNvGrpSpPr>
            <a:grpSpLocks noChangeAspect="1"/>
          </p:cNvGrpSpPr>
          <p:nvPr/>
        </p:nvGrpSpPr>
        <p:grpSpPr>
          <a:xfrm>
            <a:off x="4921394" y="859690"/>
            <a:ext cx="4213477" cy="3440252"/>
            <a:chOff x="4707602" y="1376833"/>
            <a:chExt cx="6172783" cy="5040000"/>
          </a:xfrm>
        </p:grpSpPr>
        <p:pic>
          <p:nvPicPr>
            <p:cNvPr id="8" name="Grafik 4">
              <a:extLst>
                <a:ext uri="{FF2B5EF4-FFF2-40B4-BE49-F238E27FC236}">
                  <a16:creationId xmlns:a16="http://schemas.microsoft.com/office/drawing/2014/main" id="{FCB561AE-4A32-44D1-B988-67743B9A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" r="6228"/>
            <a:stretch/>
          </p:blipFill>
          <p:spPr>
            <a:xfrm>
              <a:off x="4707602" y="1376833"/>
              <a:ext cx="6172783" cy="5040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1D5E16-786A-4471-8112-22A7434E99EE}"/>
                </a:ext>
              </a:extLst>
            </p:cNvPr>
            <p:cNvSpPr/>
            <p:nvPr/>
          </p:nvSpPr>
          <p:spPr>
            <a:xfrm>
              <a:off x="5497619" y="2148560"/>
              <a:ext cx="1305001" cy="1623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4">
              <a:extLst>
                <a:ext uri="{FF2B5EF4-FFF2-40B4-BE49-F238E27FC236}">
                  <a16:creationId xmlns:a16="http://schemas.microsoft.com/office/drawing/2014/main" id="{E56B26D5-3D2F-4471-9514-5745BB579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8" t="25088" r="48367" b="64672"/>
            <a:stretch/>
          </p:blipFill>
          <p:spPr>
            <a:xfrm>
              <a:off x="5665407" y="2639637"/>
              <a:ext cx="1222940" cy="516104"/>
            </a:xfrm>
            <a:prstGeom prst="rect">
              <a:avLst/>
            </a:prstGeom>
          </p:spPr>
        </p:pic>
        <p:pic>
          <p:nvPicPr>
            <p:cNvPr id="12" name="Grafik 4">
              <a:extLst>
                <a:ext uri="{FF2B5EF4-FFF2-40B4-BE49-F238E27FC236}">
                  <a16:creationId xmlns:a16="http://schemas.microsoft.com/office/drawing/2014/main" id="{081DCF85-822B-46B4-8672-997BD87D8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8" t="25088" r="57127" b="64672"/>
            <a:stretch/>
          </p:blipFill>
          <p:spPr>
            <a:xfrm rot="5400000">
              <a:off x="6193641" y="2178076"/>
              <a:ext cx="633194" cy="516104"/>
            </a:xfrm>
            <a:prstGeom prst="rect">
              <a:avLst/>
            </a:prstGeom>
          </p:spPr>
        </p:pic>
        <p:pic>
          <p:nvPicPr>
            <p:cNvPr id="13" name="Grafik 4">
              <a:extLst>
                <a:ext uri="{FF2B5EF4-FFF2-40B4-BE49-F238E27FC236}">
                  <a16:creationId xmlns:a16="http://schemas.microsoft.com/office/drawing/2014/main" id="{994FD800-B3F7-494B-9F97-4270AD7A7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8" t="25088" r="53998" b="64672"/>
            <a:stretch/>
          </p:blipFill>
          <p:spPr>
            <a:xfrm>
              <a:off x="5469480" y="2639516"/>
              <a:ext cx="843856" cy="516104"/>
            </a:xfrm>
            <a:prstGeom prst="rect">
              <a:avLst/>
            </a:prstGeom>
          </p:spPr>
        </p:pic>
        <p:pic>
          <p:nvPicPr>
            <p:cNvPr id="14" name="Grafik 4">
              <a:extLst>
                <a:ext uri="{FF2B5EF4-FFF2-40B4-BE49-F238E27FC236}">
                  <a16:creationId xmlns:a16="http://schemas.microsoft.com/office/drawing/2014/main" id="{40D0B02B-4731-4CF8-A179-3EEE487C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8" t="25088" r="51595" b="64672"/>
            <a:stretch/>
          </p:blipFill>
          <p:spPr>
            <a:xfrm rot="5400000">
              <a:off x="6007395" y="3082235"/>
              <a:ext cx="1005686" cy="5161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287E32-DEC6-4B46-92C8-902FCD811821}"/>
                </a:ext>
              </a:extLst>
            </p:cNvPr>
            <p:cNvSpPr txBox="1"/>
            <p:nvPr/>
          </p:nvSpPr>
          <p:spPr>
            <a:xfrm>
              <a:off x="6605224" y="2048299"/>
              <a:ext cx="1188769" cy="450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Copper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3AF673-D786-4AFE-8C7B-B8F2711A6444}"/>
                </a:ext>
              </a:extLst>
            </p:cNvPr>
            <p:cNvSpPr txBox="1"/>
            <p:nvPr/>
          </p:nvSpPr>
          <p:spPr>
            <a:xfrm>
              <a:off x="8119976" y="3190124"/>
              <a:ext cx="2515622" cy="450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CC providers </a:t>
              </a: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1 - 5</a:t>
              </a:r>
              <a:endParaRPr lang="en-US" sz="1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A4A1346-4B90-4354-AD51-B85F13199798}"/>
              </a:ext>
            </a:extLst>
          </p:cNvPr>
          <p:cNvSpPr txBox="1"/>
          <p:nvPr/>
        </p:nvSpPr>
        <p:spPr>
          <a:xfrm>
            <a:off x="1" y="2678765"/>
            <a:ext cx="4814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In house developed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8.05 GHz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cavity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resonator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compatible with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25mm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bore  9 T magnet at ICMAB</a:t>
            </a:r>
          </a:p>
        </p:txBody>
      </p:sp>
      <p:sp>
        <p:nvSpPr>
          <p:cNvPr id="18" name="4 CuadroTexto">
            <a:extLst>
              <a:ext uri="{FF2B5EF4-FFF2-40B4-BE49-F238E27FC236}">
                <a16:creationId xmlns:a16="http://schemas.microsoft.com/office/drawing/2014/main" id="{41962EE0-450E-4806-AC81-8052C23E825F}"/>
              </a:ext>
            </a:extLst>
          </p:cNvPr>
          <p:cNvSpPr txBox="1"/>
          <p:nvPr/>
        </p:nvSpPr>
        <p:spPr>
          <a:xfrm>
            <a:off x="18499" y="3574758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cs typeface="Arial" pitchFamily="34" charset="0"/>
              </a:rPr>
              <a:t>“Non-optimized” </a:t>
            </a:r>
            <a:r>
              <a:rPr lang="en-US" sz="1600" b="1" dirty="0">
                <a:solidFill>
                  <a:srgbClr val="C00000"/>
                </a:solidFill>
                <a:cs typeface="Arial" pitchFamily="34" charset="0"/>
              </a:rPr>
              <a:t>REBCO CCs outperform Cu </a:t>
            </a:r>
            <a:r>
              <a:rPr lang="en-US" sz="1600" b="1" dirty="0">
                <a:solidFill>
                  <a:srgbClr val="002060"/>
                </a:solidFill>
                <a:cs typeface="Arial" pitchFamily="34" charset="0"/>
              </a:rPr>
              <a:t>at 50K and up to </a:t>
            </a:r>
            <a:r>
              <a:rPr lang="en-US" sz="1600" b="1" dirty="0" err="1" smtClean="0">
                <a:solidFill>
                  <a:srgbClr val="002060"/>
                </a:solidFill>
                <a:cs typeface="Arial" pitchFamily="34" charset="0"/>
              </a:rPr>
              <a:t>9T</a:t>
            </a:r>
            <a:endParaRPr lang="en-US" sz="1600" b="1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en-US" sz="1600" b="1" i="1" dirty="0">
                <a:solidFill>
                  <a:srgbClr val="C00000"/>
                </a:solidFill>
                <a:cs typeface="Arial" pitchFamily="34" charset="0"/>
              </a:rPr>
              <a:t>R</a:t>
            </a:r>
            <a:r>
              <a:rPr lang="en-US" sz="1600" b="1" baseline="-25000" dirty="0">
                <a:solidFill>
                  <a:srgbClr val="C00000"/>
                </a:solidFill>
                <a:cs typeface="Arial" pitchFamily="34" charset="0"/>
              </a:rPr>
              <a:t>S</a:t>
            </a:r>
            <a:r>
              <a:rPr lang="en-US" sz="1600" b="1" dirty="0">
                <a:solidFill>
                  <a:srgbClr val="C00000"/>
                </a:solidFill>
                <a:cs typeface="Arial" pitchFamily="34" charset="0"/>
              </a:rPr>
              <a:t> is microstructure dependent</a:t>
            </a:r>
          </a:p>
        </p:txBody>
      </p:sp>
      <p:pic>
        <p:nvPicPr>
          <p:cNvPr id="19" name="Picture 2" descr="C:\Users\pkrkotic\OneDrive\Thesis\magnetis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89" y="697071"/>
            <a:ext cx="2420783" cy="50176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pkrkotic\OneDrive\Thesis\elektrisc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90" y="1198836"/>
            <a:ext cx="2420782" cy="129823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10 CuadroTexto">
                <a:extLst>
                  <a:ext uri="{FF2B5EF4-FFF2-40B4-BE49-F238E27FC236}">
                    <a16:creationId xmlns:a16="http://schemas.microsoft.com/office/drawing/2014/main" id="{B59FAA81-03A4-4F83-A5D7-FBD6AA4A28FA}"/>
                  </a:ext>
                </a:extLst>
              </p:cNvPr>
              <p:cNvSpPr txBox="1"/>
              <p:nvPr/>
            </p:nvSpPr>
            <p:spPr>
              <a:xfrm>
                <a:off x="682859" y="627534"/>
                <a:ext cx="2238009" cy="706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GB" sz="135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d>
                      <m:r>
                        <a:rPr lang="en-GB" sz="135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1350" i="1">
                          <a:latin typeface="Cambria Math" panose="02040503050406030204" pitchFamily="18" charset="0"/>
                          <a:ea typeface="Cambria Math"/>
                        </a:rPr>
                        <m:t>2</m:t>
                      </m:r>
                      <m:r>
                        <a:rPr lang="en-GB" sz="1350" i="1">
                          <a:latin typeface="Cambria Math" panose="02040503050406030204" pitchFamily="18" charset="0"/>
                          <a:ea typeface="Cambria Math"/>
                        </a:rPr>
                        <m:t>𝜋</m:t>
                      </m:r>
                      <m:f>
                        <m:fPr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sz="135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lang="en-GB" sz="135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1350" i="1">
                                  <a:solidFill>
                                    <a:srgbClr val="FF1823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1350" i="1">
                                  <a:solidFill>
                                    <a:srgbClr val="FF1823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1350" i="1">
                                  <a:solidFill>
                                    <a:srgbClr val="FF1823"/>
                                  </a:solidFill>
                                  <a:latin typeface="Cambria Math"/>
                                  <a:ea typeface="Cambria Math"/>
                                </a:rPr>
                                <m:t>𝑖𝑟𝑟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GB" sz="135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135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sz="135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35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350" i="1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GB" sz="1350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sz="1350" dirty="0"/>
              </a:p>
            </p:txBody>
          </p:sp>
        </mc:Choice>
        <mc:Fallback xmlns="">
          <p:sp>
            <p:nvSpPr>
              <p:cNvPr id="3" name="10 CuadroTexto">
                <a:extLst>
                  <a:ext uri="{FF2B5EF4-FFF2-40B4-BE49-F238E27FC236}">
                    <a16:creationId xmlns:a16="http://schemas.microsoft.com/office/drawing/2014/main" id="{B59FAA81-03A4-4F83-A5D7-FBD6AA4A2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59" y="627534"/>
                <a:ext cx="2238009" cy="7061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544D974-DC63-4754-98FA-574818347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40" y="2601842"/>
            <a:ext cx="3726842" cy="23285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927139-FF2F-470E-89FA-AB49BAAC9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47" y="339502"/>
            <a:ext cx="3489521" cy="21802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B228B5-EF0C-47AC-A7C8-D999F7ABA330}"/>
              </a:ext>
            </a:extLst>
          </p:cNvPr>
          <p:cNvSpPr/>
          <p:nvPr/>
        </p:nvSpPr>
        <p:spPr>
          <a:xfrm>
            <a:off x="7076551" y="515637"/>
            <a:ext cx="182729" cy="667988"/>
          </a:xfrm>
          <a:prstGeom prst="rect">
            <a:avLst/>
          </a:prstGeom>
          <a:noFill/>
          <a:ln>
            <a:solidFill>
              <a:srgbClr val="3736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8EF85D-86DC-4309-964A-85ED61C85BBC}"/>
              </a:ext>
            </a:extLst>
          </p:cNvPr>
          <p:cNvCxnSpPr>
            <a:cxnSpLocks/>
          </p:cNvCxnSpPr>
          <p:nvPr/>
        </p:nvCxnSpPr>
        <p:spPr>
          <a:xfrm flipH="1">
            <a:off x="5702947" y="1194737"/>
            <a:ext cx="1373604" cy="1582543"/>
          </a:xfrm>
          <a:prstGeom prst="line">
            <a:avLst/>
          </a:prstGeom>
          <a:ln w="25400">
            <a:solidFill>
              <a:srgbClr val="3736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25A8E6-80C4-4EF3-8C1B-B8F842C6298F}"/>
              </a:ext>
            </a:extLst>
          </p:cNvPr>
          <p:cNvCxnSpPr>
            <a:cxnSpLocks/>
          </p:cNvCxnSpPr>
          <p:nvPr/>
        </p:nvCxnSpPr>
        <p:spPr>
          <a:xfrm>
            <a:off x="7259280" y="1194737"/>
            <a:ext cx="1281323" cy="1582543"/>
          </a:xfrm>
          <a:prstGeom prst="line">
            <a:avLst/>
          </a:prstGeom>
          <a:ln w="25400">
            <a:solidFill>
              <a:srgbClr val="3736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84161FB-4260-457F-802D-33E15EB7B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04027"/>
            <a:ext cx="3489521" cy="218025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DF559F1-71C3-44FF-81C8-275FA4B20BA6}"/>
              </a:ext>
            </a:extLst>
          </p:cNvPr>
          <p:cNvSpPr/>
          <p:nvPr/>
        </p:nvSpPr>
        <p:spPr>
          <a:xfrm>
            <a:off x="7838292" y="3732300"/>
            <a:ext cx="334926" cy="614030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80DBD3-B06C-40E8-AE83-43E5C9C3EDEB}"/>
              </a:ext>
            </a:extLst>
          </p:cNvPr>
          <p:cNvSpPr/>
          <p:nvPr/>
        </p:nvSpPr>
        <p:spPr>
          <a:xfrm>
            <a:off x="7976576" y="4039315"/>
            <a:ext cx="58358" cy="594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4E05C7-0799-4671-9614-DEB4430B32CB}"/>
              </a:ext>
            </a:extLst>
          </p:cNvPr>
          <p:cNvSpPr/>
          <p:nvPr/>
        </p:nvSpPr>
        <p:spPr>
          <a:xfrm>
            <a:off x="7978362" y="4029086"/>
            <a:ext cx="58358" cy="59487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C603E-474A-47D4-A83C-C6C42E53A08C}"/>
              </a:ext>
            </a:extLst>
          </p:cNvPr>
          <p:cNvSpPr txBox="1"/>
          <p:nvPr/>
        </p:nvSpPr>
        <p:spPr>
          <a:xfrm>
            <a:off x="119303" y="3795886"/>
            <a:ext cx="4860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400" b="1" i="1" baseline="-250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0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 scales with experimental </a:t>
            </a:r>
            <a:r>
              <a:rPr lang="en-US" sz="1400" b="1" i="1" dirty="0" err="1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en-US" sz="1400" b="1" baseline="-25000" dirty="0" err="1">
                <a:solidFill>
                  <a:srgbClr val="002060"/>
                </a:solidFill>
                <a:cs typeface="Arial" pitchFamily="34" charset="0"/>
              </a:rPr>
              <a:t>s</a:t>
            </a:r>
            <a:endParaRPr lang="en-US" sz="1400" b="1" baseline="-25000" dirty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The rigid-</a:t>
            </a:r>
            <a:r>
              <a:rPr lang="en-US" sz="1400" b="1" dirty="0" err="1">
                <a:solidFill>
                  <a:srgbClr val="002060"/>
                </a:solidFill>
                <a:cs typeface="Arial" pitchFamily="34" charset="0"/>
              </a:rPr>
              <a:t>fluxon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model overestimates REBCO’s </a:t>
            </a:r>
            <a:r>
              <a:rPr lang="en-US" sz="1400" b="1" i="1" dirty="0" err="1">
                <a:solidFill>
                  <a:srgbClr val="002060"/>
                </a:solidFill>
                <a:cs typeface="Arial" pitchFamily="34" charset="0"/>
              </a:rPr>
              <a:t>R</a:t>
            </a:r>
            <a:r>
              <a:rPr lang="en-US" sz="1400" b="1" baseline="-25000" dirty="0" err="1">
                <a:solidFill>
                  <a:srgbClr val="002060"/>
                </a:solidFill>
                <a:cs typeface="Arial" pitchFamily="34" charset="0"/>
              </a:rPr>
              <a:t>s</a:t>
            </a:r>
            <a:endParaRPr lang="en-US" sz="1400" b="1" baseline="-25000" dirty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By </a:t>
            </a:r>
            <a:r>
              <a:rPr lang="en-US" sz="1400" b="1" dirty="0" smtClean="0">
                <a:solidFill>
                  <a:srgbClr val="C00000"/>
                </a:solidFill>
                <a:cs typeface="Arial" pitchFamily="34" charset="0"/>
              </a:rPr>
              <a:t>tuning 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microstructure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optimize </a:t>
            </a:r>
            <a:r>
              <a:rPr lang="en-US" sz="1400" b="1" i="1" dirty="0" err="1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r</a:t>
            </a:r>
            <a:r>
              <a:rPr lang="en-US" sz="1400" b="1" baseline="-25000" dirty="0" err="1">
                <a:solidFill>
                  <a:srgbClr val="002060"/>
                </a:solidFill>
                <a:cs typeface="Arial" pitchFamily="34" charset="0"/>
              </a:rPr>
              <a:t>n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en-US" sz="1400" b="1" i="1" dirty="0" err="1">
                <a:solidFill>
                  <a:srgbClr val="002060"/>
                </a:solidFill>
                <a:cs typeface="Arial" pitchFamily="34" charset="0"/>
              </a:rPr>
              <a:t>J</a:t>
            </a:r>
            <a:r>
              <a:rPr lang="en-US" sz="1400" b="1" baseline="-25000" dirty="0" err="1">
                <a:solidFill>
                  <a:srgbClr val="002060"/>
                </a:solidFill>
                <a:cs typeface="Arial" pitchFamily="34" charset="0"/>
              </a:rPr>
              <a:t>c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1400" b="1" i="1" dirty="0">
                <a:solidFill>
                  <a:srgbClr val="002060"/>
                </a:solidFill>
                <a:cs typeface="Arial" pitchFamily="34" charset="0"/>
              </a:rPr>
              <a:t>B</a:t>
            </a:r>
            <a:r>
              <a:rPr lang="en-US" sz="1400" b="1" baseline="-25000" dirty="0">
                <a:solidFill>
                  <a:srgbClr val="002060"/>
                </a:solidFill>
                <a:cs typeface="Arial" pitchFamily="34" charset="0"/>
              </a:rPr>
              <a:t>irr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to maximize </a:t>
            </a:r>
            <a:r>
              <a:rPr lang="en-US" sz="1400" b="1" i="1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400" b="1" baseline="-25000" dirty="0">
                <a:solidFill>
                  <a:srgbClr val="002060"/>
                </a:solidFill>
                <a:cs typeface="Arial" pitchFamily="34" charset="0"/>
              </a:rPr>
              <a:t>0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minimize </a:t>
            </a:r>
            <a:r>
              <a:rPr lang="en-US" sz="1400" b="1" i="1" dirty="0" err="1">
                <a:solidFill>
                  <a:srgbClr val="C00000"/>
                </a:solidFill>
                <a:cs typeface="Arial" pitchFamily="34" charset="0"/>
              </a:rPr>
              <a:t>R</a:t>
            </a:r>
            <a:r>
              <a:rPr lang="en-US" sz="1400" b="1" baseline="-25000" dirty="0" err="1">
                <a:solidFill>
                  <a:srgbClr val="C00000"/>
                </a:solidFill>
                <a:cs typeface="Arial" pitchFamily="34" charset="0"/>
              </a:rPr>
              <a:t>s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(</a:t>
            </a:r>
            <a:r>
              <a:rPr lang="en-US" sz="1400" b="1" i="1" dirty="0">
                <a:solidFill>
                  <a:srgbClr val="C00000"/>
                </a:solidFill>
                <a:cs typeface="Arial" pitchFamily="34" charset="0"/>
              </a:rPr>
              <a:t>H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,</a:t>
            </a:r>
            <a:r>
              <a:rPr lang="en-US" sz="1400" b="1" i="1" dirty="0">
                <a:solidFill>
                  <a:srgbClr val="C00000"/>
                </a:solidFill>
                <a:cs typeface="Arial" pitchFamily="34" charset="0"/>
              </a:rPr>
              <a:t>T</a:t>
            </a:r>
            <a:r>
              <a:rPr lang="en-US" sz="1400" b="1" dirty="0">
                <a:solidFill>
                  <a:srgbClr val="C00000"/>
                </a:solidFill>
                <a:cs typeface="Arial" pitchFamily="34" charset="0"/>
              </a:rPr>
              <a:t>)</a:t>
            </a:r>
            <a:endParaRPr lang="en-US" sz="1400" b="1" baseline="-250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0" name="4 CuadroTexto">
            <a:extLst>
              <a:ext uri="{FF2B5EF4-FFF2-40B4-BE49-F238E27FC236}">
                <a16:creationId xmlns:a16="http://schemas.microsoft.com/office/drawing/2014/main" id="{1436F5BF-F4B9-4F95-BF26-88EFCA0915BF}"/>
              </a:ext>
            </a:extLst>
          </p:cNvPr>
          <p:cNvSpPr txBox="1"/>
          <p:nvPr/>
        </p:nvSpPr>
        <p:spPr>
          <a:xfrm>
            <a:off x="6630556" y="3948870"/>
            <a:ext cx="1087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cs typeface="Arial" pitchFamily="34" charset="0"/>
              </a:rPr>
              <a:t>Experimental data</a:t>
            </a:r>
          </a:p>
        </p:txBody>
      </p:sp>
      <p:pic>
        <p:nvPicPr>
          <p:cNvPr id="21" name="Picture 2" descr="http://icmab.es/images/logos/DOWNLOAD/FILES/OCHOA_CSIC-COLOR.png">
            <a:extLst>
              <a:ext uri="{FF2B5EF4-FFF2-40B4-BE49-F238E27FC236}">
                <a16:creationId xmlns:a16="http://schemas.microsoft.com/office/drawing/2014/main" id="{4112123F-E4E2-47C3-A071-7369742D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453" y="526613"/>
            <a:ext cx="130076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vs. experiment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7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8" grpId="0" animBg="1"/>
      <p:bldP spid="17" grpId="0" animBg="1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soldering technology (IFAE)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Imagen 26">
            <a:extLst>
              <a:ext uri="{FF2B5EF4-FFF2-40B4-BE49-F238E27FC236}">
                <a16:creationId xmlns:a16="http://schemas.microsoft.com/office/drawing/2014/main" id="{5A68F763-63A4-4C42-ADAF-02146D2FCE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1413" y="645890"/>
            <a:ext cx="1733035" cy="4086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6764" y="3643410"/>
            <a:ext cx="6110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 cryogenic system to </a:t>
            </a:r>
            <a:r>
              <a:rPr lang="en-GB" dirty="0"/>
              <a:t>assess </a:t>
            </a:r>
            <a:r>
              <a:rPr lang="en-GB" dirty="0" err="1"/>
              <a:t>2D</a:t>
            </a:r>
            <a:r>
              <a:rPr lang="en-GB" dirty="0"/>
              <a:t> /3D stress maps based </a:t>
            </a:r>
            <a:r>
              <a:rPr lang="en-GB" dirty="0" smtClean="0"/>
              <a:t>on </a:t>
            </a:r>
            <a:r>
              <a:rPr lang="en-GB" dirty="0"/>
              <a:t>optical image correlation with in situ monitoring </a:t>
            </a:r>
            <a:r>
              <a:rPr lang="en-GB" dirty="0" smtClean="0"/>
              <a:t>of the </a:t>
            </a:r>
            <a:r>
              <a:rPr lang="en-GB" dirty="0" err="1"/>
              <a:t>I</a:t>
            </a:r>
            <a:r>
              <a:rPr lang="en-GB" baseline="-25000" dirty="0" err="1"/>
              <a:t>c</a:t>
            </a:r>
            <a:r>
              <a:rPr lang="en-GB" dirty="0"/>
              <a:t> is under its final steps of construction</a:t>
            </a:r>
          </a:p>
        </p:txBody>
      </p:sp>
      <p:grpSp>
        <p:nvGrpSpPr>
          <p:cNvPr id="10" name="125 Grupo">
            <a:extLst>
              <a:ext uri="{FF2B5EF4-FFF2-40B4-BE49-F238E27FC236}">
                <a16:creationId xmlns:a16="http://schemas.microsoft.com/office/drawing/2014/main" id="{F7C647D8-8078-4A5A-A90C-B728CF5C0C45}"/>
              </a:ext>
            </a:extLst>
          </p:cNvPr>
          <p:cNvGrpSpPr/>
          <p:nvPr/>
        </p:nvGrpSpPr>
        <p:grpSpPr>
          <a:xfrm>
            <a:off x="270492" y="759277"/>
            <a:ext cx="2190552" cy="2205160"/>
            <a:chOff x="4283968" y="1628800"/>
            <a:chExt cx="2190552" cy="2205160"/>
          </a:xfrm>
        </p:grpSpPr>
        <p:cxnSp>
          <p:nvCxnSpPr>
            <p:cNvPr id="11" name="18 Conector recto">
              <a:extLst>
                <a:ext uri="{FF2B5EF4-FFF2-40B4-BE49-F238E27FC236}">
                  <a16:creationId xmlns:a16="http://schemas.microsoft.com/office/drawing/2014/main" id="{5B57B959-1654-4A44-A826-A5630FBF0000}"/>
                </a:ext>
              </a:extLst>
            </p:cNvPr>
            <p:cNvCxnSpPr/>
            <p:nvPr/>
          </p:nvCxnSpPr>
          <p:spPr>
            <a:xfrm>
              <a:off x="4704227" y="3513694"/>
              <a:ext cx="663580" cy="497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20 Conector recto">
              <a:extLst>
                <a:ext uri="{FF2B5EF4-FFF2-40B4-BE49-F238E27FC236}">
                  <a16:creationId xmlns:a16="http://schemas.microsoft.com/office/drawing/2014/main" id="{71563FD2-2D8A-4EAF-AE0A-4DD5B2C3A14C}"/>
                </a:ext>
              </a:extLst>
            </p:cNvPr>
            <p:cNvCxnSpPr/>
            <p:nvPr/>
          </p:nvCxnSpPr>
          <p:spPr>
            <a:xfrm>
              <a:off x="4659939" y="3558355"/>
              <a:ext cx="75325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38 Conector recto">
              <a:extLst>
                <a:ext uri="{FF2B5EF4-FFF2-40B4-BE49-F238E27FC236}">
                  <a16:creationId xmlns:a16="http://schemas.microsoft.com/office/drawing/2014/main" id="{CA5CE139-C369-4530-9382-DAA9BC70D29E}"/>
                </a:ext>
              </a:extLst>
            </p:cNvPr>
            <p:cNvCxnSpPr/>
            <p:nvPr/>
          </p:nvCxnSpPr>
          <p:spPr>
            <a:xfrm>
              <a:off x="4729189" y="3483999"/>
              <a:ext cx="610451" cy="62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50 Conector recto de flecha">
              <a:extLst>
                <a:ext uri="{FF2B5EF4-FFF2-40B4-BE49-F238E27FC236}">
                  <a16:creationId xmlns:a16="http://schemas.microsoft.com/office/drawing/2014/main" id="{9A60FAF9-8DFC-4275-B461-049B940A470E}"/>
                </a:ext>
              </a:extLst>
            </p:cNvPr>
            <p:cNvCxnSpPr/>
            <p:nvPr/>
          </p:nvCxnSpPr>
          <p:spPr>
            <a:xfrm flipH="1">
              <a:off x="4608528" y="2852936"/>
              <a:ext cx="251504" cy="311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51 CuadroTexto">
              <a:extLst>
                <a:ext uri="{FF2B5EF4-FFF2-40B4-BE49-F238E27FC236}">
                  <a16:creationId xmlns:a16="http://schemas.microsoft.com/office/drawing/2014/main" id="{1A1D0A04-EF15-46F4-8E11-F2DAA6B39F5B}"/>
                </a:ext>
              </a:extLst>
            </p:cNvPr>
            <p:cNvSpPr txBox="1"/>
            <p:nvPr/>
          </p:nvSpPr>
          <p:spPr>
            <a:xfrm>
              <a:off x="4716016" y="2564904"/>
              <a:ext cx="412008" cy="332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CC</a:t>
              </a:r>
            </a:p>
          </p:txBody>
        </p:sp>
        <p:sp>
          <p:nvSpPr>
            <p:cNvPr id="16" name="79 Forma libre">
              <a:extLst>
                <a:ext uri="{FF2B5EF4-FFF2-40B4-BE49-F238E27FC236}">
                  <a16:creationId xmlns:a16="http://schemas.microsoft.com/office/drawing/2014/main" id="{9C0E1CFC-53EE-4D1B-97E0-60FB4942BFA2}"/>
                </a:ext>
              </a:extLst>
            </p:cNvPr>
            <p:cNvSpPr/>
            <p:nvPr/>
          </p:nvSpPr>
          <p:spPr>
            <a:xfrm>
              <a:off x="4283968" y="2932652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100 Forma libre">
              <a:extLst>
                <a:ext uri="{FF2B5EF4-FFF2-40B4-BE49-F238E27FC236}">
                  <a16:creationId xmlns:a16="http://schemas.microsoft.com/office/drawing/2014/main" id="{4DA227BC-46A6-445E-8AAD-9AE80E940913}"/>
                </a:ext>
              </a:extLst>
            </p:cNvPr>
            <p:cNvSpPr/>
            <p:nvPr/>
          </p:nvSpPr>
          <p:spPr>
            <a:xfrm flipH="1">
              <a:off x="5401025" y="2942376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18" name="101 Forma libre">
              <a:extLst>
                <a:ext uri="{FF2B5EF4-FFF2-40B4-BE49-F238E27FC236}">
                  <a16:creationId xmlns:a16="http://schemas.microsoft.com/office/drawing/2014/main" id="{5B5CBD62-F3D2-41A0-9755-C0FC7E4C2ADD}"/>
                </a:ext>
              </a:extLst>
            </p:cNvPr>
            <p:cNvSpPr/>
            <p:nvPr/>
          </p:nvSpPr>
          <p:spPr>
            <a:xfrm flipH="1">
              <a:off x="5354221" y="2903067"/>
              <a:ext cx="378183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19" name="104 Conector recto">
              <a:extLst>
                <a:ext uri="{FF2B5EF4-FFF2-40B4-BE49-F238E27FC236}">
                  <a16:creationId xmlns:a16="http://schemas.microsoft.com/office/drawing/2014/main" id="{5BB0824A-A76E-4CB9-8F40-B5702129D76A}"/>
                </a:ext>
              </a:extLst>
            </p:cNvPr>
            <p:cNvCxnSpPr/>
            <p:nvPr/>
          </p:nvCxnSpPr>
          <p:spPr>
            <a:xfrm>
              <a:off x="5732404" y="2908798"/>
              <a:ext cx="54556" cy="6028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07 Forma libre">
              <a:extLst>
                <a:ext uri="{FF2B5EF4-FFF2-40B4-BE49-F238E27FC236}">
                  <a16:creationId xmlns:a16="http://schemas.microsoft.com/office/drawing/2014/main" id="{3385CC43-EAA3-4401-B9B5-73F2BF6F6663}"/>
                </a:ext>
              </a:extLst>
            </p:cNvPr>
            <p:cNvSpPr/>
            <p:nvPr/>
          </p:nvSpPr>
          <p:spPr>
            <a:xfrm flipH="1">
              <a:off x="5331046" y="2872252"/>
              <a:ext cx="378183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21" name="108 Forma libre">
              <a:extLst>
                <a:ext uri="{FF2B5EF4-FFF2-40B4-BE49-F238E27FC236}">
                  <a16:creationId xmlns:a16="http://schemas.microsoft.com/office/drawing/2014/main" id="{F8ED525C-1D31-4BD5-84F7-EB58E0B0E813}"/>
                </a:ext>
              </a:extLst>
            </p:cNvPr>
            <p:cNvSpPr/>
            <p:nvPr/>
          </p:nvSpPr>
          <p:spPr>
            <a:xfrm>
              <a:off x="4375770" y="2917945"/>
              <a:ext cx="371177" cy="570290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22" name="38 Conector recto">
              <a:extLst>
                <a:ext uri="{FF2B5EF4-FFF2-40B4-BE49-F238E27FC236}">
                  <a16:creationId xmlns:a16="http://schemas.microsoft.com/office/drawing/2014/main" id="{723D8446-89F1-48CD-9FDF-5664F9F37915}"/>
                </a:ext>
              </a:extLst>
            </p:cNvPr>
            <p:cNvCxnSpPr>
              <a:stCxn id="24" idx="3"/>
              <a:endCxn id="23" idx="3"/>
            </p:cNvCxnSpPr>
            <p:nvPr/>
          </p:nvCxnSpPr>
          <p:spPr>
            <a:xfrm flipV="1">
              <a:off x="4708216" y="3514280"/>
              <a:ext cx="666876" cy="1501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107 Forma libre">
              <a:extLst>
                <a:ext uri="{FF2B5EF4-FFF2-40B4-BE49-F238E27FC236}">
                  <a16:creationId xmlns:a16="http://schemas.microsoft.com/office/drawing/2014/main" id="{819CBC3C-1087-4F4A-B03E-E3CD21965858}"/>
                </a:ext>
              </a:extLst>
            </p:cNvPr>
            <p:cNvSpPr/>
            <p:nvPr/>
          </p:nvSpPr>
          <p:spPr>
            <a:xfrm flipH="1">
              <a:off x="5366496" y="2898301"/>
              <a:ext cx="378182" cy="615979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108 Forma libre">
              <a:extLst>
                <a:ext uri="{FF2B5EF4-FFF2-40B4-BE49-F238E27FC236}">
                  <a16:creationId xmlns:a16="http://schemas.microsoft.com/office/drawing/2014/main" id="{7E622E68-D768-4447-A07B-7EB1573BE315}"/>
                </a:ext>
              </a:extLst>
            </p:cNvPr>
            <p:cNvSpPr/>
            <p:nvPr/>
          </p:nvSpPr>
          <p:spPr>
            <a:xfrm>
              <a:off x="4334236" y="2928491"/>
              <a:ext cx="382678" cy="600805"/>
            </a:xfrm>
            <a:custGeom>
              <a:avLst/>
              <a:gdLst>
                <a:gd name="connsiteX0" fmla="*/ 0 w 759124"/>
                <a:gd name="connsiteY0" fmla="*/ 0 h 1236453"/>
                <a:gd name="connsiteX1" fmla="*/ 92015 w 759124"/>
                <a:gd name="connsiteY1" fmla="*/ 460076 h 1236453"/>
                <a:gd name="connsiteX2" fmla="*/ 379562 w 759124"/>
                <a:gd name="connsiteY2" fmla="*/ 1063925 h 1236453"/>
                <a:gd name="connsiteX3" fmla="*/ 741871 w 759124"/>
                <a:gd name="connsiteY3" fmla="*/ 1236453 h 1236453"/>
                <a:gd name="connsiteX4" fmla="*/ 741871 w 759124"/>
                <a:gd name="connsiteY4" fmla="*/ 1236453 h 1236453"/>
                <a:gd name="connsiteX5" fmla="*/ 759124 w 759124"/>
                <a:gd name="connsiteY5" fmla="*/ 1236453 h 123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9124" h="1236453">
                  <a:moveTo>
                    <a:pt x="0" y="0"/>
                  </a:moveTo>
                  <a:cubicBezTo>
                    <a:pt x="14377" y="141377"/>
                    <a:pt x="28755" y="282755"/>
                    <a:pt x="92015" y="460076"/>
                  </a:cubicBezTo>
                  <a:cubicBezTo>
                    <a:pt x="155275" y="637397"/>
                    <a:pt x="271253" y="934529"/>
                    <a:pt x="379562" y="1063925"/>
                  </a:cubicBezTo>
                  <a:cubicBezTo>
                    <a:pt x="487871" y="1193321"/>
                    <a:pt x="741871" y="1236453"/>
                    <a:pt x="741871" y="1236453"/>
                  </a:cubicBezTo>
                  <a:lnTo>
                    <a:pt x="741871" y="1236453"/>
                  </a:lnTo>
                  <a:lnTo>
                    <a:pt x="759124" y="1236453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 panose="020B0606020202030204" pitchFamily="34" charset="0"/>
              </a:endParaRPr>
            </a:p>
          </p:txBody>
        </p:sp>
        <p:cxnSp>
          <p:nvCxnSpPr>
            <p:cNvPr id="25" name="50 Conector recto de flecha">
              <a:extLst>
                <a:ext uri="{FF2B5EF4-FFF2-40B4-BE49-F238E27FC236}">
                  <a16:creationId xmlns:a16="http://schemas.microsoft.com/office/drawing/2014/main" id="{2D880844-4679-4BA4-93E0-6C874AB0EF30}"/>
                </a:ext>
              </a:extLst>
            </p:cNvPr>
            <p:cNvCxnSpPr/>
            <p:nvPr/>
          </p:nvCxnSpPr>
          <p:spPr>
            <a:xfrm rot="5400000">
              <a:off x="5172340" y="2086607"/>
              <a:ext cx="217506" cy="21973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51 CuadroTexto">
              <a:extLst>
                <a:ext uri="{FF2B5EF4-FFF2-40B4-BE49-F238E27FC236}">
                  <a16:creationId xmlns:a16="http://schemas.microsoft.com/office/drawing/2014/main" id="{3DF7ACBE-E769-4D28-98FF-3BAE706F2CEF}"/>
                </a:ext>
              </a:extLst>
            </p:cNvPr>
            <p:cNvSpPr txBox="1"/>
            <p:nvPr/>
          </p:nvSpPr>
          <p:spPr>
            <a:xfrm>
              <a:off x="4355976" y="1628800"/>
              <a:ext cx="1031755" cy="332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Solder/glue</a:t>
              </a:r>
            </a:p>
          </p:txBody>
        </p:sp>
        <p:cxnSp>
          <p:nvCxnSpPr>
            <p:cNvPr id="27" name="52 Conector recto">
              <a:extLst>
                <a:ext uri="{FF2B5EF4-FFF2-40B4-BE49-F238E27FC236}">
                  <a16:creationId xmlns:a16="http://schemas.microsoft.com/office/drawing/2014/main" id="{ED2333FC-E0E7-49C4-94C1-BD7ADD1C016B}"/>
                </a:ext>
              </a:extLst>
            </p:cNvPr>
            <p:cNvCxnSpPr/>
            <p:nvPr/>
          </p:nvCxnSpPr>
          <p:spPr>
            <a:xfrm flipV="1">
              <a:off x="4343348" y="2210802"/>
              <a:ext cx="916310" cy="7130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53 Conector recto">
              <a:extLst>
                <a:ext uri="{FF2B5EF4-FFF2-40B4-BE49-F238E27FC236}">
                  <a16:creationId xmlns:a16="http://schemas.microsoft.com/office/drawing/2014/main" id="{6BB81B64-407A-4A85-8AC4-1969AF300CFC}"/>
                </a:ext>
              </a:extLst>
            </p:cNvPr>
            <p:cNvCxnSpPr/>
            <p:nvPr/>
          </p:nvCxnSpPr>
          <p:spPr>
            <a:xfrm flipV="1">
              <a:off x="5760508" y="2158112"/>
              <a:ext cx="550480" cy="74257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57 Conector recto">
              <a:extLst>
                <a:ext uri="{FF2B5EF4-FFF2-40B4-BE49-F238E27FC236}">
                  <a16:creationId xmlns:a16="http://schemas.microsoft.com/office/drawing/2014/main" id="{D53A2C01-DB74-44DB-B1E3-544FA6A06BE2}"/>
                </a:ext>
              </a:extLst>
            </p:cNvPr>
            <p:cNvCxnSpPr/>
            <p:nvPr/>
          </p:nvCxnSpPr>
          <p:spPr>
            <a:xfrm flipV="1">
              <a:off x="5724128" y="2132856"/>
              <a:ext cx="550480" cy="7425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58 Conector recto">
              <a:extLst>
                <a:ext uri="{FF2B5EF4-FFF2-40B4-BE49-F238E27FC236}">
                  <a16:creationId xmlns:a16="http://schemas.microsoft.com/office/drawing/2014/main" id="{A85CC0CB-532E-427B-84BE-DBB7CBED8778}"/>
                </a:ext>
              </a:extLst>
            </p:cNvPr>
            <p:cNvCxnSpPr/>
            <p:nvPr/>
          </p:nvCxnSpPr>
          <p:spPr>
            <a:xfrm flipV="1">
              <a:off x="4355976" y="2235928"/>
              <a:ext cx="916310" cy="7130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59 CuadroTexto">
              <a:extLst>
                <a:ext uri="{FF2B5EF4-FFF2-40B4-BE49-F238E27FC236}">
                  <a16:creationId xmlns:a16="http://schemas.microsoft.com/office/drawing/2014/main" id="{F55C601A-8938-499B-922F-6603D47BCD11}"/>
                </a:ext>
              </a:extLst>
            </p:cNvPr>
            <p:cNvSpPr txBox="1"/>
            <p:nvPr/>
          </p:nvSpPr>
          <p:spPr>
            <a:xfrm>
              <a:off x="4607628" y="346462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</a:t>
              </a:r>
            </a:p>
          </p:txBody>
        </p:sp>
        <p:cxnSp>
          <p:nvCxnSpPr>
            <p:cNvPr id="32" name="61 Conector recto">
              <a:extLst>
                <a:ext uri="{FF2B5EF4-FFF2-40B4-BE49-F238E27FC236}">
                  <a16:creationId xmlns:a16="http://schemas.microsoft.com/office/drawing/2014/main" id="{60B2D738-374C-44C2-BBD4-164D960326B9}"/>
                </a:ext>
              </a:extLst>
            </p:cNvPr>
            <p:cNvCxnSpPr>
              <a:stCxn id="17" idx="2"/>
            </p:cNvCxnSpPr>
            <p:nvPr/>
          </p:nvCxnSpPr>
          <p:spPr>
            <a:xfrm flipV="1">
              <a:off x="5590116" y="2492896"/>
              <a:ext cx="710076" cy="9795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64 Conector recto">
              <a:extLst>
                <a:ext uri="{FF2B5EF4-FFF2-40B4-BE49-F238E27FC236}">
                  <a16:creationId xmlns:a16="http://schemas.microsoft.com/office/drawing/2014/main" id="{ED5AB125-B16E-4166-BA64-631E4D8862D0}"/>
                </a:ext>
              </a:extLst>
            </p:cNvPr>
            <p:cNvCxnSpPr>
              <a:stCxn id="21" idx="2"/>
            </p:cNvCxnSpPr>
            <p:nvPr/>
          </p:nvCxnSpPr>
          <p:spPr>
            <a:xfrm flipV="1">
              <a:off x="4561359" y="2348880"/>
              <a:ext cx="1018753" cy="1059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66 Conector recto">
              <a:extLst>
                <a:ext uri="{FF2B5EF4-FFF2-40B4-BE49-F238E27FC236}">
                  <a16:creationId xmlns:a16="http://schemas.microsoft.com/office/drawing/2014/main" id="{C3607FDE-6FA5-4580-B717-E6132903DF79}"/>
                </a:ext>
              </a:extLst>
            </p:cNvPr>
            <p:cNvCxnSpPr/>
            <p:nvPr/>
          </p:nvCxnSpPr>
          <p:spPr>
            <a:xfrm flipV="1">
              <a:off x="5004048" y="2420888"/>
              <a:ext cx="864096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70 Conector recto">
              <a:extLst>
                <a:ext uri="{FF2B5EF4-FFF2-40B4-BE49-F238E27FC236}">
                  <a16:creationId xmlns:a16="http://schemas.microsoft.com/office/drawing/2014/main" id="{0552128C-2519-4D81-AA1E-88840A2B3BC2}"/>
                </a:ext>
              </a:extLst>
            </p:cNvPr>
            <p:cNvCxnSpPr>
              <a:stCxn id="23" idx="3"/>
              <a:endCxn id="20" idx="1"/>
            </p:cNvCxnSpPr>
            <p:nvPr/>
          </p:nvCxnSpPr>
          <p:spPr>
            <a:xfrm flipV="1">
              <a:off x="5375091" y="3101454"/>
              <a:ext cx="288298" cy="4128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78 Conector recto de flecha">
              <a:extLst>
                <a:ext uri="{FF2B5EF4-FFF2-40B4-BE49-F238E27FC236}">
                  <a16:creationId xmlns:a16="http://schemas.microsoft.com/office/drawing/2014/main" id="{B6B59B64-4732-4C6F-9773-6CE97E6596C6}"/>
                </a:ext>
              </a:extLst>
            </p:cNvPr>
            <p:cNvCxnSpPr/>
            <p:nvPr/>
          </p:nvCxnSpPr>
          <p:spPr>
            <a:xfrm flipH="1">
              <a:off x="5148064" y="1988840"/>
              <a:ext cx="432048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80 Conector recto de flecha">
              <a:extLst>
                <a:ext uri="{FF2B5EF4-FFF2-40B4-BE49-F238E27FC236}">
                  <a16:creationId xmlns:a16="http://schemas.microsoft.com/office/drawing/2014/main" id="{8438A0A2-97A9-4245-9ADD-402FE2AF3027}"/>
                </a:ext>
              </a:extLst>
            </p:cNvPr>
            <p:cNvCxnSpPr/>
            <p:nvPr/>
          </p:nvCxnSpPr>
          <p:spPr>
            <a:xfrm flipH="1">
              <a:off x="5580112" y="2132856"/>
              <a:ext cx="144016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82 Conector recto de flecha">
              <a:extLst>
                <a:ext uri="{FF2B5EF4-FFF2-40B4-BE49-F238E27FC236}">
                  <a16:creationId xmlns:a16="http://schemas.microsoft.com/office/drawing/2014/main" id="{C8C503A1-C801-4DE3-98FF-DBFC559765D9}"/>
                </a:ext>
              </a:extLst>
            </p:cNvPr>
            <p:cNvCxnSpPr/>
            <p:nvPr/>
          </p:nvCxnSpPr>
          <p:spPr>
            <a:xfrm>
              <a:off x="5940152" y="2132856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83 CuadroTexto">
              <a:extLst>
                <a:ext uri="{FF2B5EF4-FFF2-40B4-BE49-F238E27FC236}">
                  <a16:creationId xmlns:a16="http://schemas.microsoft.com/office/drawing/2014/main" id="{E6D6CF4E-F490-4A49-8132-2804E66291EC}"/>
                </a:ext>
              </a:extLst>
            </p:cNvPr>
            <p:cNvSpPr txBox="1"/>
            <p:nvPr/>
          </p:nvSpPr>
          <p:spPr>
            <a:xfrm>
              <a:off x="5364088" y="1700808"/>
              <a:ext cx="1110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HTS tapes</a:t>
              </a:r>
            </a:p>
          </p:txBody>
        </p:sp>
        <p:cxnSp>
          <p:nvCxnSpPr>
            <p:cNvPr id="40" name="106 Conector recto">
              <a:extLst>
                <a:ext uri="{FF2B5EF4-FFF2-40B4-BE49-F238E27FC236}">
                  <a16:creationId xmlns:a16="http://schemas.microsoft.com/office/drawing/2014/main" id="{B5737782-E8CA-4207-BA30-57BAA08F5B28}"/>
                </a:ext>
              </a:extLst>
            </p:cNvPr>
            <p:cNvCxnSpPr/>
            <p:nvPr/>
          </p:nvCxnSpPr>
          <p:spPr>
            <a:xfrm flipV="1">
              <a:off x="5783508" y="2157360"/>
              <a:ext cx="576064" cy="792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121 Conector recto">
              <a:extLst>
                <a:ext uri="{FF2B5EF4-FFF2-40B4-BE49-F238E27FC236}">
                  <a16:creationId xmlns:a16="http://schemas.microsoft.com/office/drawing/2014/main" id="{B4F9AF02-73EF-45B0-9BD6-C7CAB39C2C4F}"/>
                </a:ext>
              </a:extLst>
            </p:cNvPr>
            <p:cNvCxnSpPr/>
            <p:nvPr/>
          </p:nvCxnSpPr>
          <p:spPr>
            <a:xfrm flipV="1">
              <a:off x="4283968" y="2192988"/>
              <a:ext cx="936104" cy="72008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2259840" y="1655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Solders </a:t>
            </a:r>
            <a:r>
              <a:rPr lang="en-GB" dirty="0"/>
              <a:t>based on Sn / </a:t>
            </a:r>
            <a:r>
              <a:rPr lang="en-GB" dirty="0" err="1"/>
              <a:t>Pb</a:t>
            </a:r>
            <a:r>
              <a:rPr lang="en-GB" dirty="0"/>
              <a:t> / Cu / Bi &amp; In </a:t>
            </a:r>
            <a:endParaRPr lang="en-GB" dirty="0" smtClean="0"/>
          </a:p>
          <a:p>
            <a:r>
              <a:rPr lang="en-GB" dirty="0" smtClean="0"/>
              <a:t>will </a:t>
            </a:r>
            <a:r>
              <a:rPr lang="en-GB" dirty="0"/>
              <a:t>be tested at temperatures &lt; </a:t>
            </a:r>
            <a:r>
              <a:rPr lang="en-GB" dirty="0" err="1"/>
              <a:t>220ºC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7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100513" y="4887932"/>
            <a:ext cx="2207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Artur Romanov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12" y="625855"/>
            <a:ext cx="400134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0" indent="-257170">
              <a:buFont typeface="Arial" panose="020B0604020202020204" pitchFamily="34" charset="0"/>
              <a:buChar char="•"/>
            </a:pPr>
            <a:r>
              <a:rPr lang="en-GB" sz="1350" dirty="0">
                <a:latin typeface="Arial Narrow" panose="020B0606020202030204" pitchFamily="34" charset="0"/>
              </a:rPr>
              <a:t>Beam screen coatings have to sustain high </a:t>
            </a:r>
            <a:r>
              <a:rPr lang="en-GB" sz="1350" dirty="0">
                <a:solidFill>
                  <a:srgbClr val="FF0000"/>
                </a:solidFill>
                <a:latin typeface="Arial Narrow" panose="020B0606020202030204" pitchFamily="34" charset="0"/>
              </a:rPr>
              <a:t>synchrotron radiation loads</a:t>
            </a:r>
          </a:p>
          <a:p>
            <a:pPr marL="257170" indent="-257170">
              <a:buFont typeface="Arial" panose="020B0604020202020204" pitchFamily="34" charset="0"/>
              <a:buChar char="•"/>
            </a:pPr>
            <a:r>
              <a:rPr lang="en-GB" sz="1350" dirty="0">
                <a:latin typeface="Arial Narrow" panose="020B0606020202030204" pitchFamily="34" charset="0"/>
              </a:rPr>
              <a:t>HTS tapes were irradiated with high energetic electron synchrotron </a:t>
            </a:r>
            <a:r>
              <a:rPr lang="en-GB" sz="1350" dirty="0" smtClean="0">
                <a:latin typeface="Arial Narrow" panose="020B0606020202030204" pitchFamily="34" charset="0"/>
              </a:rPr>
              <a:t>radiation (</a:t>
            </a:r>
            <a:r>
              <a:rPr lang="en-GB" sz="1350" dirty="0" err="1" smtClean="0">
                <a:latin typeface="Arial Narrow" panose="020B0606020202030204" pitchFamily="34" charset="0"/>
              </a:rPr>
              <a:t>E</a:t>
            </a:r>
            <a:r>
              <a:rPr lang="en-GB" sz="1350" baseline="-25000" dirty="0" err="1" smtClean="0">
                <a:latin typeface="Arial Narrow" panose="020B0606020202030204" pitchFamily="34" charset="0"/>
              </a:rPr>
              <a:t>c</a:t>
            </a:r>
            <a:r>
              <a:rPr lang="en-GB" sz="1350" dirty="0" smtClean="0">
                <a:latin typeface="Arial Narrow" panose="020B0606020202030204" pitchFamily="34" charset="0"/>
              </a:rPr>
              <a:t> 130 </a:t>
            </a:r>
            <a:r>
              <a:rPr lang="en-GB" sz="1350" dirty="0" err="1" smtClean="0">
                <a:latin typeface="Arial Narrow" panose="020B0606020202030204" pitchFamily="34" charset="0"/>
              </a:rPr>
              <a:t>keV</a:t>
            </a:r>
            <a:r>
              <a:rPr lang="en-GB" sz="1350" dirty="0" smtClean="0">
                <a:latin typeface="Arial Narrow" panose="020B0606020202030204" pitchFamily="34" charset="0"/>
              </a:rPr>
              <a:t>) </a:t>
            </a:r>
            <a:r>
              <a:rPr lang="en-GB" sz="1350" dirty="0">
                <a:latin typeface="Arial Narrow" panose="020B0606020202030204" pitchFamily="34" charset="0"/>
              </a:rPr>
              <a:t>for four weeks in </a:t>
            </a:r>
            <a:r>
              <a:rPr lang="en-GB" sz="1350" dirty="0">
                <a:solidFill>
                  <a:srgbClr val="FF0000"/>
                </a:solidFill>
                <a:latin typeface="Arial Narrow" panose="020B0606020202030204" pitchFamily="34" charset="0"/>
              </a:rPr>
              <a:t>ALBA synchrotron</a:t>
            </a:r>
          </a:p>
          <a:p>
            <a:pPr marL="257170" indent="-257170">
              <a:buFont typeface="Arial" panose="020B0604020202020204" pitchFamily="34" charset="0"/>
              <a:buChar char="•"/>
            </a:pPr>
            <a:endParaRPr lang="en-GB" sz="1350" i="1" dirty="0">
              <a:latin typeface="Arial Narrow" panose="020B0606020202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91" b="54972" l="77016" r="90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90" t="24651" r="9753" b="49341"/>
          <a:stretch/>
        </p:blipFill>
        <p:spPr>
          <a:xfrm rot="5400000">
            <a:off x="6300784" y="1906877"/>
            <a:ext cx="1666682" cy="24159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26165" y="3867380"/>
            <a:ext cx="275029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50" i="1" dirty="0">
                <a:latin typeface="Arial Narrow" panose="020B0606020202030204" pitchFamily="34" charset="0"/>
              </a:rPr>
              <a:t>Irradiated 5x5 mm</a:t>
            </a:r>
            <a:r>
              <a:rPr lang="en-GB" sz="1650" i="1" baseline="30000" dirty="0">
                <a:latin typeface="Arial Narrow" panose="020B0606020202030204" pitchFamily="34" charset="0"/>
              </a:rPr>
              <a:t>2</a:t>
            </a:r>
            <a:r>
              <a:rPr lang="en-GB" sz="1650" i="1" dirty="0">
                <a:latin typeface="Arial Narrow" panose="020B0606020202030204" pitchFamily="34" charset="0"/>
              </a:rPr>
              <a:t> CC sample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t="33087" r="20136" b="13990"/>
          <a:stretch/>
        </p:blipFill>
        <p:spPr bwMode="auto">
          <a:xfrm>
            <a:off x="478631" y="2281499"/>
            <a:ext cx="4121033" cy="195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/>
          <p:nvPr/>
        </p:nvSpPr>
        <p:spPr bwMode="auto">
          <a:xfrm>
            <a:off x="478631" y="3242276"/>
            <a:ext cx="4337721" cy="448089"/>
          </a:xfrm>
          <a:custGeom>
            <a:avLst/>
            <a:gdLst>
              <a:gd name="connsiteX0" fmla="*/ 0 w 5016138"/>
              <a:gd name="connsiteY0" fmla="*/ 66052 h 418749"/>
              <a:gd name="connsiteX1" fmla="*/ 2194560 w 5016138"/>
              <a:gd name="connsiteY1" fmla="*/ 26864 h 418749"/>
              <a:gd name="connsiteX2" fmla="*/ 5016138 w 5016138"/>
              <a:gd name="connsiteY2" fmla="*/ 418749 h 418749"/>
              <a:gd name="connsiteX3" fmla="*/ 5016138 w 5016138"/>
              <a:gd name="connsiteY3" fmla="*/ 418749 h 418749"/>
              <a:gd name="connsiteX0" fmla="*/ 0 w 5016138"/>
              <a:gd name="connsiteY0" fmla="*/ 45332 h 398029"/>
              <a:gd name="connsiteX1" fmla="*/ 2530463 w 5016138"/>
              <a:gd name="connsiteY1" fmla="*/ 36741 h 398029"/>
              <a:gd name="connsiteX2" fmla="*/ 5016138 w 5016138"/>
              <a:gd name="connsiteY2" fmla="*/ 398029 h 398029"/>
              <a:gd name="connsiteX3" fmla="*/ 5016138 w 5016138"/>
              <a:gd name="connsiteY3" fmla="*/ 398029 h 398029"/>
              <a:gd name="connsiteX0" fmla="*/ 0 w 5016138"/>
              <a:gd name="connsiteY0" fmla="*/ 26838 h 379535"/>
              <a:gd name="connsiteX1" fmla="*/ 2597644 w 5016138"/>
              <a:gd name="connsiteY1" fmla="*/ 59045 h 379535"/>
              <a:gd name="connsiteX2" fmla="*/ 5016138 w 5016138"/>
              <a:gd name="connsiteY2" fmla="*/ 379535 h 379535"/>
              <a:gd name="connsiteX3" fmla="*/ 5016138 w 5016138"/>
              <a:gd name="connsiteY3" fmla="*/ 379535 h 37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6138" h="379535">
                <a:moveTo>
                  <a:pt x="0" y="26838"/>
                </a:moveTo>
                <a:cubicBezTo>
                  <a:pt x="679268" y="-22148"/>
                  <a:pt x="1761621" y="262"/>
                  <a:pt x="2597644" y="59045"/>
                </a:cubicBezTo>
                <a:cubicBezTo>
                  <a:pt x="3433667" y="117828"/>
                  <a:pt x="4613056" y="326120"/>
                  <a:pt x="5016138" y="379535"/>
                </a:cubicBezTo>
                <a:lnTo>
                  <a:pt x="5016138" y="379535"/>
                </a:lnTo>
              </a:path>
            </a:pathLst>
          </a:custGeom>
          <a:noFill/>
          <a:ln w="57150" cap="flat" cmpd="sng" algn="ctr">
            <a:solidFill>
              <a:srgbClr val="3399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Comic Sans MS" pitchFamily="66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67555" y="3690365"/>
            <a:ext cx="790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339933"/>
                </a:solidFill>
                <a:latin typeface="+mj-lt"/>
              </a:rPr>
              <a:t>e-beam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75113" y="3242276"/>
            <a:ext cx="3666841" cy="145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469249" y="3104941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C000"/>
                </a:solidFill>
                <a:latin typeface="+mj-lt"/>
              </a:rPr>
              <a:t>X-rays </a:t>
            </a:r>
          </a:p>
        </p:txBody>
      </p:sp>
      <p:sp>
        <p:nvSpPr>
          <p:cNvPr id="25" name="TextBox 24"/>
          <p:cNvSpPr txBox="1"/>
          <p:nvPr/>
        </p:nvSpPr>
        <p:spPr>
          <a:xfrm rot="21368141">
            <a:off x="2073595" y="2147349"/>
            <a:ext cx="199285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solidFill>
                  <a:srgbClr val="DF807F"/>
                </a:solidFill>
                <a:latin typeface="+mj-lt"/>
              </a:rPr>
              <a:t>Absorber (35 mm)</a:t>
            </a:r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 bwMode="auto">
          <a:xfrm>
            <a:off x="3080911" y="2481688"/>
            <a:ext cx="350108" cy="6232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1927900" y="3601555"/>
            <a:ext cx="8459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DIPOLE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3431018" y="3104941"/>
            <a:ext cx="243774" cy="269792"/>
          </a:xfrm>
          <a:prstGeom prst="roundRect">
            <a:avLst/>
          </a:prstGeom>
          <a:solidFill>
            <a:srgbClr val="C00000">
              <a:alpha val="4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C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70502" y="3575297"/>
            <a:ext cx="916298" cy="36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b="1" dirty="0" err="1">
                <a:solidFill>
                  <a:srgbClr val="FF0000"/>
                </a:solidFill>
              </a:rPr>
              <a:t>sample</a:t>
            </a:r>
            <a:endParaRPr lang="en-US" sz="135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3861772" y="2781799"/>
            <a:ext cx="24587" cy="3231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 31"/>
          <p:cNvSpPr/>
          <p:nvPr/>
        </p:nvSpPr>
        <p:spPr>
          <a:xfrm>
            <a:off x="1625716" y="4369571"/>
            <a:ext cx="2063385" cy="2539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fr-FR" sz="1050" i="1" dirty="0" err="1"/>
              <a:t>Courtesy</a:t>
            </a:r>
            <a:r>
              <a:rPr lang="fr-FR" sz="1050" i="1" dirty="0"/>
              <a:t> of </a:t>
            </a:r>
            <a:r>
              <a:rPr lang="fr-FR" sz="1050" i="1" dirty="0" err="1"/>
              <a:t>U.Iriso</a:t>
            </a:r>
            <a:r>
              <a:rPr lang="fr-FR" sz="1050" i="1" dirty="0"/>
              <a:t> and M. Pont</a:t>
            </a:r>
            <a:endParaRPr lang="en-US" sz="1050" i="1" dirty="0"/>
          </a:p>
        </p:txBody>
      </p:sp>
      <p:grpSp>
        <p:nvGrpSpPr>
          <p:cNvPr id="33" name="16 Grupo">
            <a:extLst>
              <a:ext uri="{FF2B5EF4-FFF2-40B4-BE49-F238E27FC236}">
                <a16:creationId xmlns:a16="http://schemas.microsoft.com/office/drawing/2014/main" id="{93892D0D-511F-45C6-B47A-C6279495C8A0}"/>
              </a:ext>
            </a:extLst>
          </p:cNvPr>
          <p:cNvGrpSpPr>
            <a:grpSpLocks noChangeAspect="1"/>
          </p:cNvGrpSpPr>
          <p:nvPr/>
        </p:nvGrpSpPr>
        <p:grpSpPr>
          <a:xfrm>
            <a:off x="6156176" y="609338"/>
            <a:ext cx="2595663" cy="1245894"/>
            <a:chOff x="2377618" y="17458540"/>
            <a:chExt cx="6141002" cy="2947619"/>
          </a:xfrm>
        </p:grpSpPr>
        <p:pic>
          <p:nvPicPr>
            <p:cNvPr id="34" name="Picture 2" descr="http://www.synchrotron-soleil.fr/images/Image/IndustrieValorisation/EquipementIndustrie/image002.jpg">
              <a:extLst>
                <a:ext uri="{FF2B5EF4-FFF2-40B4-BE49-F238E27FC236}">
                  <a16:creationId xmlns:a16="http://schemas.microsoft.com/office/drawing/2014/main" id="{1639A2E3-045C-446A-A237-840EF493F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076" y="17886158"/>
              <a:ext cx="5040000" cy="25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9 Rectángulo">
                  <a:extLst>
                    <a:ext uri="{FF2B5EF4-FFF2-40B4-BE49-F238E27FC236}">
                      <a16:creationId xmlns:a16="http://schemas.microsoft.com/office/drawing/2014/main" id="{CB409EF9-0592-41DC-8FAB-3C074FA2C890}"/>
                    </a:ext>
                  </a:extLst>
                </p:cNvPr>
                <p:cNvSpPr/>
                <p:nvPr/>
              </p:nvSpPr>
              <p:spPr>
                <a:xfrm>
                  <a:off x="2377618" y="19268506"/>
                  <a:ext cx="3116675" cy="69235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13517" marR="6758">
                    <a:lnSpc>
                      <a:spcPct val="102600"/>
                    </a:lnSpc>
                    <a:spcBef>
                      <a:spcPts val="224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i="1" spc="-16">
                                <a:solidFill>
                                  <a:srgbClr val="231F2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SupPr>
                          <m:e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𝑃</m:t>
                            </m:r>
                          </m:e>
                          <m:sub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𝑏𝑒𝑎𝑚</m:t>
                            </m:r>
                          </m:sub>
                          <m:sup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𝐿𝐻𝐶</m:t>
                            </m:r>
                          </m:sup>
                        </m:sSubSup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~</m:t>
                        </m:r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cs typeface="Arial"/>
                          </a:rPr>
                          <m:t>0,2 </m:t>
                        </m:r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cs typeface="Arial"/>
                          </a:rPr>
                          <m:t>𝑊</m:t>
                        </m:r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cs typeface="Arial"/>
                          </a:rPr>
                          <m:t>/</m:t>
                        </m:r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cs typeface="Arial"/>
                          </a:rPr>
                          <m:t>𝑚</m:t>
                        </m:r>
                      </m:oMath>
                    </m:oMathPara>
                  </a14:m>
                  <a:endParaRPr lang="en-US" sz="1200" spc="-16" dirty="0">
                    <a:solidFill>
                      <a:srgbClr val="231F20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35" name="9 Rectángulo">
                  <a:extLst>
                    <a:ext uri="{FF2B5EF4-FFF2-40B4-BE49-F238E27FC236}">
                      <a16:creationId xmlns:a16="http://schemas.microsoft.com/office/drawing/2014/main" id="{CB409EF9-0592-41DC-8FAB-3C074FA2C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7618" y="19268506"/>
                  <a:ext cx="3116675" cy="692357"/>
                </a:xfrm>
                <a:prstGeom prst="rect">
                  <a:avLst/>
                </a:prstGeom>
                <a:blipFill>
                  <a:blip r:embed="rId7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13 Rectángulo">
                  <a:extLst>
                    <a:ext uri="{FF2B5EF4-FFF2-40B4-BE49-F238E27FC236}">
                      <a16:creationId xmlns:a16="http://schemas.microsoft.com/office/drawing/2014/main" id="{5659B35A-44E8-468F-9490-7B2B6FC77C31}"/>
                    </a:ext>
                  </a:extLst>
                </p:cNvPr>
                <p:cNvSpPr/>
                <p:nvPr/>
              </p:nvSpPr>
              <p:spPr>
                <a:xfrm>
                  <a:off x="5533166" y="17458540"/>
                  <a:ext cx="2985454" cy="1168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pc="-16">
                                <a:solidFill>
                                  <a:srgbClr val="231F2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𝑃</m:t>
                            </m:r>
                          </m:e>
                          <m:sub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cs typeface="Arial"/>
                              </a:rPr>
                              <m:t>𝑏𝑒𝑎𝑚</m:t>
                            </m:r>
                          </m:sub>
                        </m:sSub>
                        <m:r>
                          <a:rPr lang="es-ES" sz="1200" i="1" spc="-16">
                            <a:solidFill>
                              <a:srgbClr val="231F20"/>
                            </a:solidFill>
                            <a:latin typeface="Cambria Math"/>
                            <a:ea typeface="Cambria Math"/>
                            <a:cs typeface="Arial"/>
                          </a:rPr>
                          <m:t>∝</m:t>
                        </m:r>
                        <m:f>
                          <m:fPr>
                            <m:ctrlP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/>
                                    <a:ea typeface="Cambria Math"/>
                                    <a:cs typeface="Arial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/>
                                    <a:ea typeface="Cambria Math"/>
                                    <a:cs typeface="Arial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/>
                                    <a:ea typeface="Cambria Math"/>
                                    <a:cs typeface="Arial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s-ES" sz="1200" i="1" spc="-16">
                                    <a:solidFill>
                                      <a:srgbClr val="231F20"/>
                                    </a:solidFill>
                                    <a:latin typeface="Cambria Math"/>
                                    <a:ea typeface="Cambria Math"/>
                                    <a:cs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ES" sz="1200" i="1" spc="-16">
                                <a:solidFill>
                                  <a:srgbClr val="231F20"/>
                                </a:solidFill>
                                <a:latin typeface="Cambria Math"/>
                                <a:ea typeface="Cambria Math"/>
                                <a:cs typeface="Arial"/>
                              </a:rPr>
                              <m:t>𝑁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l-GR" sz="1200" spc="-16">
                                <a:solidFill>
                                  <a:srgbClr val="231F20"/>
                                </a:solidFill>
                                <a:latin typeface="Cambria Math"/>
                                <a:ea typeface="Cambria Math"/>
                                <a:cs typeface="Arial"/>
                              </a:rPr>
                              <m:t>ρ</m:t>
                            </m:r>
                          </m:den>
                        </m:f>
                      </m:oMath>
                    </m:oMathPara>
                  </a14:m>
                  <a:endParaRPr lang="es-ES" sz="1200" dirty="0"/>
                </a:p>
              </p:txBody>
            </p:sp>
          </mc:Choice>
          <mc:Fallback xmlns="">
            <p:sp>
              <p:nvSpPr>
                <p:cNvPr id="36" name="13 Rectángulo">
                  <a:extLst>
                    <a:ext uri="{FF2B5EF4-FFF2-40B4-BE49-F238E27FC236}">
                      <a16:creationId xmlns:a16="http://schemas.microsoft.com/office/drawing/2014/main" id="{5659B35A-44E8-468F-9490-7B2B6FC77C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3166" y="17458540"/>
                  <a:ext cx="2985454" cy="11689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9 Rectángulo">
                <a:extLst>
                  <a:ext uri="{FF2B5EF4-FFF2-40B4-BE49-F238E27FC236}">
                    <a16:creationId xmlns:a16="http://schemas.microsoft.com/office/drawing/2014/main" id="{B40B3C75-FC7A-41E3-A51A-E65622735CBC}"/>
                  </a:ext>
                </a:extLst>
              </p:cNvPr>
              <p:cNvSpPr/>
              <p:nvPr/>
            </p:nvSpPr>
            <p:spPr>
              <a:xfrm>
                <a:off x="6186184" y="1787945"/>
                <a:ext cx="1287340" cy="2926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3517" marR="6758">
                  <a:lnSpc>
                    <a:spcPct val="102600"/>
                  </a:lnSpc>
                  <a:spcBef>
                    <a:spcPts val="224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pc="-16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s-ES" sz="1200" i="1" spc="-16">
                              <a:solidFill>
                                <a:srgbClr val="231F20"/>
                              </a:solidFill>
                              <a:latin typeface="Cambria Math"/>
                              <a:cs typeface="Arial"/>
                            </a:rPr>
                            <m:t>𝑃</m:t>
                          </m:r>
                        </m:e>
                        <m:sub>
                          <m:r>
                            <a:rPr lang="es-ES" sz="1200" i="1" spc="-16">
                              <a:solidFill>
                                <a:srgbClr val="231F20"/>
                              </a:solidFill>
                              <a:latin typeface="Cambria Math"/>
                              <a:cs typeface="Arial"/>
                            </a:rPr>
                            <m:t>𝑏𝑒𝑎𝑚</m:t>
                          </m:r>
                        </m:sub>
                        <m:sup>
                          <m:r>
                            <a:rPr lang="es-ES" sz="1200" i="1" spc="-16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𝐹𝐶𝐶</m:t>
                          </m:r>
                        </m:sup>
                      </m:sSubSup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ea typeface="Cambria Math"/>
                          <a:cs typeface="Arial"/>
                        </a:rPr>
                        <m:t>~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cs typeface="Arial"/>
                        </a:rPr>
                        <m:t>28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cs typeface="Arial"/>
                        </a:rPr>
                        <m:t> 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cs typeface="Arial"/>
                        </a:rPr>
                        <m:t>𝑊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cs typeface="Arial"/>
                        </a:rPr>
                        <m:t>/</m:t>
                      </m:r>
                      <m:r>
                        <a:rPr lang="es-ES" sz="1200" i="1" spc="-16">
                          <a:solidFill>
                            <a:srgbClr val="231F20"/>
                          </a:solidFill>
                          <a:latin typeface="Cambria Math"/>
                          <a:cs typeface="Arial"/>
                        </a:rPr>
                        <m:t>𝑚</m:t>
                      </m:r>
                    </m:oMath>
                  </m:oMathPara>
                </a14:m>
                <a:endParaRPr lang="en-US" sz="1200" spc="-16" dirty="0">
                  <a:solidFill>
                    <a:srgbClr val="231F20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37" name="9 Rectángulo">
                <a:extLst>
                  <a:ext uri="{FF2B5EF4-FFF2-40B4-BE49-F238E27FC236}">
                    <a16:creationId xmlns:a16="http://schemas.microsoft.com/office/drawing/2014/main" id="{B40B3C75-FC7A-41E3-A51A-E65622735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184" y="1787945"/>
                <a:ext cx="1287340" cy="292644"/>
              </a:xfrm>
              <a:prstGeom prst="rect">
                <a:avLst/>
              </a:prstGeom>
              <a:blipFill>
                <a:blip r:embed="rId9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irradiation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7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1029" y="538480"/>
            <a:ext cx="77773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latin typeface="Arial Narrow" panose="020B0606020202030204" pitchFamily="34" charset="0"/>
              </a:rPr>
              <a:t>SC properties of samples before and after irradiation are compared by means of inductive measurements</a:t>
            </a:r>
          </a:p>
          <a:p>
            <a:pPr marL="257170" indent="-257170">
              <a:buFont typeface="Arial" panose="020B0604020202020204" pitchFamily="34" charset="0"/>
              <a:buChar char="•"/>
            </a:pPr>
            <a:endParaRPr lang="en-GB" sz="1350" i="1" dirty="0"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4AB67-2082-4F9C-B70D-7C6407E666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6" y="386557"/>
            <a:ext cx="1055196" cy="5785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874"/>
            <a:ext cx="4860000" cy="3255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51485" y="4098420"/>
                <a:ext cx="3852950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s-ES" sz="1350" i="1">
                        <a:latin typeface="Cambria Math" panose="02040503050406030204" pitchFamily="18" charset="0"/>
                      </a:rPr>
                      <m:t>(0</m:t>
                    </m:r>
                    <m:r>
                      <a:rPr lang="es-ES" sz="135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sz="135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50" dirty="0"/>
                  <a:t> does not change within the uncertainties  </a:t>
                </a:r>
              </a:p>
              <a:p>
                <a:pPr marL="257175" indent="-257175">
                  <a:buFont typeface="+mj-lt"/>
                  <a:buAutoNum type="arabicPeriod"/>
                </a:pPr>
                <a:r>
                  <a:rPr lang="en-US" sz="1350" dirty="0"/>
                  <a:t>Field behavior is the same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85" y="4098420"/>
                <a:ext cx="3852950" cy="715581"/>
              </a:xfrm>
              <a:prstGeom prst="rect">
                <a:avLst/>
              </a:prstGeom>
              <a:blipFill>
                <a:blip r:embed="rId5"/>
                <a:stretch>
                  <a:fillRect l="-316" t="-847" b="-76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79596" y="4098419"/>
                <a:ext cx="3852950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350" dirty="0"/>
                  <a:t> stays the same within uncertainties </a:t>
                </a:r>
              </a:p>
              <a:p>
                <a:pPr marL="257175" indent="-257175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35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350" dirty="0"/>
                  <a:t> decreases after irradiation slightly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135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596" y="4098419"/>
                <a:ext cx="3852950" cy="715581"/>
              </a:xfrm>
              <a:prstGeom prst="rect">
                <a:avLst/>
              </a:prstGeom>
              <a:blipFill>
                <a:blip r:embed="rId6"/>
                <a:stretch>
                  <a:fillRect l="-316" t="-8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20" y="842873"/>
            <a:ext cx="4860000" cy="3255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</a:t>
            </a:r>
            <a:r>
              <a:rPr lang="en-US" dirty="0" smtClean="0"/>
              <a:t>irradiation: first results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91680" y="856145"/>
            <a:ext cx="1832859" cy="203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979501" y="856145"/>
            <a:ext cx="1832859" cy="203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irradiation tests (ALBA)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3" descr="C:\Users\pont\Documents\IMG_20180108_144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" y="907085"/>
            <a:ext cx="2410657" cy="32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99545" y="411510"/>
            <a:ext cx="3505200" cy="15542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ES" sz="1600" dirty="0" err="1" smtClean="0"/>
              <a:t>Bending</a:t>
            </a:r>
            <a:r>
              <a:rPr lang="es-ES" sz="1600" dirty="0" smtClean="0"/>
              <a:t> </a:t>
            </a:r>
            <a:r>
              <a:rPr lang="es-ES" sz="1600" dirty="0" err="1" smtClean="0"/>
              <a:t>magnet</a:t>
            </a:r>
            <a:r>
              <a:rPr lang="es-ES" sz="1600" dirty="0" smtClean="0"/>
              <a:t> @ ALBA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ES" sz="1600" dirty="0" err="1" smtClean="0"/>
              <a:t>Temperature</a:t>
            </a:r>
            <a:r>
              <a:rPr lang="es-ES" sz="1600" dirty="0" smtClean="0"/>
              <a:t> </a:t>
            </a:r>
            <a:r>
              <a:rPr lang="es-ES" sz="1600" dirty="0" err="1" smtClean="0"/>
              <a:t>range</a:t>
            </a:r>
            <a:r>
              <a:rPr lang="es-ES" sz="1600" dirty="0" smtClean="0"/>
              <a:t> 2-500K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ES" sz="1600" dirty="0" smtClean="0"/>
              <a:t>DC </a:t>
            </a:r>
            <a:r>
              <a:rPr lang="es-ES" sz="1600" dirty="0" err="1" smtClean="0"/>
              <a:t>resistivity</a:t>
            </a:r>
            <a:r>
              <a:rPr lang="es-ES" sz="1600" dirty="0" smtClean="0"/>
              <a:t> online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ES" sz="1600" dirty="0" smtClean="0"/>
              <a:t>RF test </a:t>
            </a:r>
            <a:r>
              <a:rPr lang="es-ES" sz="1600" dirty="0" err="1" smtClean="0"/>
              <a:t>with</a:t>
            </a:r>
            <a:r>
              <a:rPr lang="es-ES" sz="1600" dirty="0" smtClean="0"/>
              <a:t> </a:t>
            </a:r>
            <a:r>
              <a:rPr lang="es-ES" sz="1600" dirty="0" err="1" smtClean="0"/>
              <a:t>synchrotron</a:t>
            </a:r>
            <a:r>
              <a:rPr lang="es-ES" sz="1600" dirty="0" smtClean="0"/>
              <a:t> </a:t>
            </a:r>
            <a:r>
              <a:rPr lang="es-ES" sz="1600" dirty="0" err="1" smtClean="0"/>
              <a:t>radiation</a:t>
            </a:r>
            <a:r>
              <a:rPr lang="es-ES" sz="1600" dirty="0" smtClean="0"/>
              <a:t> as final </a:t>
            </a:r>
            <a:r>
              <a:rPr lang="es-ES" sz="1600" dirty="0" err="1" smtClean="0"/>
              <a:t>goal</a:t>
            </a:r>
            <a:endParaRPr lang="es-ES" sz="16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70" y="1203598"/>
            <a:ext cx="2160240" cy="268868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r="8804"/>
          <a:stretch/>
        </p:blipFill>
        <p:spPr bwMode="auto">
          <a:xfrm>
            <a:off x="4894467" y="2053767"/>
            <a:ext cx="3960440" cy="260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5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Tl-1223 tapes: CNR-SPIN, TU-Wien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6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774069"/>
              </p:ext>
            </p:extLst>
          </p:nvPr>
        </p:nvGraphicFramePr>
        <p:xfrm>
          <a:off x="474777" y="483518"/>
          <a:ext cx="7848872" cy="3340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77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YBCO</a:t>
                      </a:r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Tl</a:t>
                      </a:r>
                      <a:r>
                        <a:rPr lang="it-IT" sz="1600" dirty="0" smtClean="0"/>
                        <a:t>-1223</a:t>
                      </a:r>
                      <a:endParaRPr lang="en-US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2183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PROs</a:t>
                      </a:r>
                      <a:endParaRPr lang="en-US" sz="1600" dirty="0"/>
                    </a:p>
                  </a:txBody>
                  <a:tcPr>
                    <a:solidFill>
                      <a:srgbClr val="92D05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Very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good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properties</a:t>
                      </a:r>
                      <a:endParaRPr lang="it-IT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aseline="0" dirty="0" err="1" smtClean="0"/>
                        <a:t>Indiustrially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available</a:t>
                      </a:r>
                      <a:r>
                        <a:rPr lang="it-IT" sz="1600" baseline="0" dirty="0" smtClean="0"/>
                        <a:t> in </a:t>
                      </a:r>
                      <a:r>
                        <a:rPr lang="it-IT" sz="1600" baseline="0" dirty="0" err="1" smtClean="0"/>
                        <a:t>tapes</a:t>
                      </a:r>
                      <a:endParaRPr lang="it-IT" sz="1600" baseline="0" dirty="0" smtClean="0"/>
                    </a:p>
                  </a:txBody>
                  <a:tcPr>
                    <a:solidFill>
                      <a:srgbClr val="92D05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Very</a:t>
                      </a:r>
                      <a:r>
                        <a:rPr lang="it-IT" sz="1600" dirty="0" smtClean="0"/>
                        <a:t> high Tc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smtClean="0"/>
                        <a:t>High </a:t>
                      </a:r>
                      <a:r>
                        <a:rPr lang="it-IT" sz="1600" dirty="0" err="1" smtClean="0"/>
                        <a:t>Jc</a:t>
                      </a:r>
                      <a:endParaRPr lang="it-IT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Very</a:t>
                      </a:r>
                      <a:r>
                        <a:rPr lang="it-IT" sz="1600" baseline="0" dirty="0" smtClean="0"/>
                        <a:t> h</a:t>
                      </a:r>
                      <a:r>
                        <a:rPr lang="it-IT" sz="1600" dirty="0" smtClean="0"/>
                        <a:t>igh </a:t>
                      </a:r>
                      <a:r>
                        <a:rPr lang="it-IT" sz="1600" dirty="0" err="1" smtClean="0"/>
                        <a:t>Bc2</a:t>
                      </a:r>
                      <a:endParaRPr lang="it-IT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Tolerant</a:t>
                      </a:r>
                      <a:r>
                        <a:rPr lang="it-IT" sz="1600" dirty="0" smtClean="0"/>
                        <a:t> for out stoichiometry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Substrate-tolerant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dirty="0" smtClean="0"/>
                        <a:t>(Ag </a:t>
                      </a:r>
                      <a:r>
                        <a:rPr lang="it-IT" sz="1600" dirty="0" err="1" smtClean="0"/>
                        <a:t>coating</a:t>
                      </a:r>
                      <a:r>
                        <a:rPr lang="it-IT" sz="1600" dirty="0" smtClean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Weak</a:t>
                      </a:r>
                      <a:r>
                        <a:rPr lang="it-IT" sz="1600" dirty="0" smtClean="0"/>
                        <a:t> link </a:t>
                      </a:r>
                      <a:r>
                        <a:rPr lang="it-IT" sz="1600" dirty="0" err="1" smtClean="0"/>
                        <a:t>effects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my</a:t>
                      </a:r>
                      <a:r>
                        <a:rPr lang="it-IT" sz="1600" dirty="0" smtClean="0"/>
                        <a:t> be </a:t>
                      </a:r>
                      <a:r>
                        <a:rPr lang="it-IT" sz="1600" dirty="0" err="1" smtClean="0"/>
                        <a:t>cured</a:t>
                      </a:r>
                      <a:r>
                        <a:rPr lang="it-IT" sz="1600" dirty="0" smtClean="0"/>
                        <a:t> by </a:t>
                      </a:r>
                      <a:r>
                        <a:rPr lang="it-IT" sz="1600" dirty="0" err="1" smtClean="0"/>
                        <a:t>overdoping</a:t>
                      </a:r>
                      <a:r>
                        <a:rPr lang="it-IT" sz="160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</a:txBody>
                  <a:tcPr>
                    <a:solidFill>
                      <a:srgbClr val="92D05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250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CONs</a:t>
                      </a:r>
                      <a:endParaRPr lang="en-US" sz="1600" dirty="0"/>
                    </a:p>
                  </a:txBody>
                  <a:tcPr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Very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expensive</a:t>
                      </a:r>
                      <a:r>
                        <a:rPr lang="it-IT" sz="1600" dirty="0" smtClean="0"/>
                        <a:t> and </a:t>
                      </a:r>
                      <a:r>
                        <a:rPr lang="it-IT" sz="1600" dirty="0" err="1" smtClean="0"/>
                        <a:t>complex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preparation</a:t>
                      </a:r>
                      <a:endParaRPr lang="it-IT" sz="16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baseline="0" dirty="0" smtClean="0"/>
                        <a:t>Lower Tc</a:t>
                      </a:r>
                    </a:p>
                  </a:txBody>
                  <a:tcPr>
                    <a:solidFill>
                      <a:srgbClr val="FF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Tl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is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toxic</a:t>
                      </a:r>
                      <a:endParaRPr lang="it-IT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600" dirty="0" err="1" smtClean="0"/>
                        <a:t>Weak</a:t>
                      </a:r>
                      <a:r>
                        <a:rPr lang="it-IT" sz="1600" dirty="0" smtClean="0"/>
                        <a:t> link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effects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may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not</a:t>
                      </a:r>
                      <a:r>
                        <a:rPr lang="it-IT" sz="1600" baseline="0" dirty="0" smtClean="0"/>
                        <a:t> be </a:t>
                      </a:r>
                      <a:r>
                        <a:rPr lang="it-IT" sz="1600" baseline="0" dirty="0" err="1" smtClean="0"/>
                        <a:t>overcome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easily</a:t>
                      </a:r>
                      <a:endParaRPr lang="en-US" sz="1600" dirty="0"/>
                    </a:p>
                  </a:txBody>
                  <a:tcPr>
                    <a:solidFill>
                      <a:srgbClr val="FF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023749" y="779890"/>
            <a:ext cx="1440160" cy="423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60493" y="3966324"/>
            <a:ext cx="527580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May open up the 100-120 K operating window</a:t>
            </a:r>
          </a:p>
          <a:p>
            <a:pPr algn="ctr"/>
            <a:r>
              <a:rPr lang="en-US" dirty="0" smtClean="0"/>
              <a:t>Power consumption from 100 MW down to 50 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program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 smtClean="0"/>
              <a:t>Construction of a </a:t>
            </a:r>
            <a:r>
              <a:rPr lang="en-US" sz="2000" dirty="0" smtClean="0">
                <a:solidFill>
                  <a:srgbClr val="FF0000"/>
                </a:solidFill>
              </a:rPr>
              <a:t>safe laboratory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Definition and selection of precursors</a:t>
            </a:r>
            <a:r>
              <a:rPr lang="en-US" sz="2000" dirty="0" smtClean="0"/>
              <a:t> for Tl-1223 coating (CNR-SPIN)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Optimization</a:t>
            </a:r>
            <a:r>
              <a:rPr lang="en-US" sz="2000" dirty="0" smtClean="0"/>
              <a:t> of coating procedure through: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Assessment of </a:t>
            </a:r>
            <a:r>
              <a:rPr lang="en-US" sz="2000" dirty="0" smtClean="0">
                <a:solidFill>
                  <a:srgbClr val="FF0000"/>
                </a:solidFill>
              </a:rPr>
              <a:t>transport properties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TU-Wien </a:t>
            </a:r>
            <a:r>
              <a:rPr lang="en-US" sz="2000" dirty="0" err="1" smtClean="0">
                <a:solidFill>
                  <a:srgbClr val="FF0000"/>
                </a:solidFill>
              </a:rPr>
              <a:t>Atominstitut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And correlation with </a:t>
            </a:r>
            <a:r>
              <a:rPr lang="en-US" sz="2000" dirty="0" smtClean="0">
                <a:solidFill>
                  <a:srgbClr val="FF0000"/>
                </a:solidFill>
              </a:rPr>
              <a:t>microstructural properties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TU-Wien USTEM</a:t>
            </a:r>
            <a:r>
              <a:rPr lang="en-US" sz="2000" dirty="0" smtClean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(and repeat)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Produce high-quality coatings by </a:t>
            </a:r>
            <a:r>
              <a:rPr lang="en-US" sz="2000" dirty="0" smtClean="0">
                <a:solidFill>
                  <a:srgbClr val="FF0000"/>
                </a:solidFill>
              </a:rPr>
              <a:t>electroplating</a:t>
            </a:r>
            <a:r>
              <a:rPr lang="en-US" sz="2000" dirty="0" smtClean="0"/>
              <a:t> (few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on </a:t>
            </a:r>
            <a:r>
              <a:rPr lang="en-US" sz="2000" dirty="0" err="1" smtClean="0">
                <a:solidFill>
                  <a:srgbClr val="FF0000"/>
                </a:solidFill>
              </a:rPr>
              <a:t>untextured</a:t>
            </a:r>
            <a:r>
              <a:rPr lang="en-US" sz="2000" dirty="0" smtClean="0">
                <a:solidFill>
                  <a:srgbClr val="FF0000"/>
                </a:solidFill>
              </a:rPr>
              <a:t> substrate (Ag)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 smtClean="0"/>
              <a:t>Goal is to have a reliable process defined by mid of 2019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preparation (CNR-SPIN)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1: preparation of the substrate</a:t>
            </a:r>
          </a:p>
          <a:p>
            <a:pPr lvl="1"/>
            <a:r>
              <a:rPr lang="en-US" dirty="0" smtClean="0"/>
              <a:t>Laminated Ag ribbon</a:t>
            </a:r>
          </a:p>
          <a:p>
            <a:pPr lvl="1"/>
            <a:r>
              <a:rPr lang="en-US" dirty="0" smtClean="0"/>
              <a:t>Polishing</a:t>
            </a:r>
          </a:p>
          <a:p>
            <a:pPr lvl="1"/>
            <a:r>
              <a:rPr lang="en-US" dirty="0" smtClean="0"/>
              <a:t>Heat treatments </a:t>
            </a:r>
          </a:p>
          <a:p>
            <a:pPr lvl="1"/>
            <a:endParaRPr lang="en-US" sz="1200" dirty="0" smtClean="0"/>
          </a:p>
          <a:p>
            <a:endParaRPr lang="en-US" dirty="0"/>
          </a:p>
          <a:p>
            <a:r>
              <a:rPr lang="en-US" dirty="0" smtClean="0"/>
              <a:t>Step 2</a:t>
            </a:r>
            <a:r>
              <a:rPr lang="en-GB" dirty="0" smtClean="0"/>
              <a:t>: preparation of the precursors</a:t>
            </a:r>
          </a:p>
          <a:p>
            <a:pPr lvl="1"/>
            <a:r>
              <a:rPr lang="pt-BR" dirty="0" smtClean="0"/>
              <a:t>TlNO</a:t>
            </a:r>
            <a:r>
              <a:rPr lang="pt-BR" baseline="-25000" dirty="0" smtClean="0"/>
              <a:t>3</a:t>
            </a:r>
            <a:r>
              <a:rPr lang="pt-BR" dirty="0"/>
              <a:t> </a:t>
            </a:r>
            <a:r>
              <a:rPr lang="pt-BR" dirty="0" smtClean="0"/>
              <a:t>+ Bi(NO</a:t>
            </a:r>
            <a:r>
              <a:rPr lang="pt-BR" baseline="-25000" dirty="0" smtClean="0"/>
              <a:t>3</a:t>
            </a:r>
            <a:r>
              <a:rPr lang="pt-BR" dirty="0" smtClean="0"/>
              <a:t>)3 </a:t>
            </a:r>
            <a:r>
              <a:rPr lang="pt-BR" dirty="0"/>
              <a:t>·</a:t>
            </a:r>
            <a:r>
              <a:rPr lang="pt-BR" dirty="0" smtClean="0"/>
              <a:t>5H</a:t>
            </a:r>
            <a:r>
              <a:rPr lang="pt-BR" baseline="-25000" dirty="0" smtClean="0"/>
              <a:t>2</a:t>
            </a:r>
            <a:r>
              <a:rPr lang="pt-BR" dirty="0" smtClean="0"/>
              <a:t>O + </a:t>
            </a:r>
            <a:br>
              <a:rPr lang="pt-BR" dirty="0" smtClean="0"/>
            </a:br>
            <a:r>
              <a:rPr lang="pt-BR" dirty="0" smtClean="0"/>
              <a:t>Sr(NO</a:t>
            </a:r>
            <a:r>
              <a:rPr lang="pt-BR" baseline="-25000" dirty="0" smtClean="0"/>
              <a:t>3</a:t>
            </a:r>
            <a:r>
              <a:rPr lang="pt-BR" dirty="0" smtClean="0"/>
              <a:t>)</a:t>
            </a:r>
            <a:r>
              <a:rPr lang="pt-BR" baseline="-25000" dirty="0" smtClean="0"/>
              <a:t>2</a:t>
            </a:r>
            <a:r>
              <a:rPr lang="pt-BR" dirty="0" smtClean="0"/>
              <a:t>  +  Ba(NO</a:t>
            </a:r>
            <a:r>
              <a:rPr lang="pt-BR" baseline="-25000" dirty="0" smtClean="0"/>
              <a:t>3</a:t>
            </a:r>
            <a:r>
              <a:rPr lang="pt-BR" dirty="0" smtClean="0"/>
              <a:t>)</a:t>
            </a:r>
            <a:r>
              <a:rPr lang="pt-BR" baseline="-25000" dirty="0" smtClean="0"/>
              <a:t>2</a:t>
            </a:r>
            <a:r>
              <a:rPr lang="pt-BR" dirty="0" smtClean="0"/>
              <a:t>, + </a:t>
            </a:r>
            <a:br>
              <a:rPr lang="pt-BR" dirty="0" smtClean="0"/>
            </a:br>
            <a:r>
              <a:rPr lang="pt-BR" dirty="0" smtClean="0"/>
              <a:t>CaNO</a:t>
            </a:r>
            <a:r>
              <a:rPr lang="pt-BR" baseline="-25000" dirty="0" smtClean="0"/>
              <a:t>3</a:t>
            </a:r>
            <a:r>
              <a:rPr lang="pt-BR" dirty="0" smtClean="0"/>
              <a:t>·H</a:t>
            </a:r>
            <a:r>
              <a:rPr lang="pt-BR" baseline="-25000" dirty="0" smtClean="0"/>
              <a:t>2</a:t>
            </a:r>
            <a:r>
              <a:rPr lang="pt-BR" dirty="0" smtClean="0"/>
              <a:t>O + Cu(NO</a:t>
            </a:r>
            <a:r>
              <a:rPr lang="pt-BR" baseline="-25000" dirty="0" smtClean="0"/>
              <a:t>3</a:t>
            </a:r>
            <a:r>
              <a:rPr lang="pt-BR" dirty="0" smtClean="0"/>
              <a:t>)</a:t>
            </a:r>
            <a:r>
              <a:rPr lang="pt-BR" baseline="-25000" dirty="0" smtClean="0"/>
              <a:t>2</a:t>
            </a:r>
            <a:r>
              <a:rPr lang="pt-BR" dirty="0" smtClean="0"/>
              <a:t> </a:t>
            </a:r>
            <a:r>
              <a:rPr lang="pt-BR" dirty="0"/>
              <a:t>·</a:t>
            </a:r>
            <a:r>
              <a:rPr lang="pt-BR" dirty="0" smtClean="0"/>
              <a:t>xH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</a:p>
          <a:p>
            <a:pPr lvl="1"/>
            <a:r>
              <a:rPr lang="pt-BR" dirty="0" smtClean="0"/>
              <a:t>In </a:t>
            </a:r>
            <a:r>
              <a:rPr lang="pt-BR" dirty="0"/>
              <a:t>dimethyl sulfoxide </a:t>
            </a:r>
            <a:r>
              <a:rPr lang="pt-BR" dirty="0" smtClean="0"/>
              <a:t>(</a:t>
            </a:r>
            <a:r>
              <a:rPr lang="pt-BR" dirty="0"/>
              <a:t>DMSO)</a:t>
            </a:r>
          </a:p>
          <a:p>
            <a:pPr lvl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86" y="915566"/>
            <a:ext cx="3923914" cy="1440160"/>
          </a:xfrm>
          <a:prstGeom prst="rect">
            <a:avLst/>
          </a:prstGeom>
        </p:spPr>
      </p:pic>
      <p:pic>
        <p:nvPicPr>
          <p:cNvPr id="20" name="Immagin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409" y="2813065"/>
            <a:ext cx="2322619" cy="17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preparation (CNR-SPIN)</a:t>
            </a:r>
            <a:endParaRPr lang="en-GB" dirty="0"/>
          </a:p>
        </p:txBody>
      </p:sp>
      <p:pic>
        <p:nvPicPr>
          <p:cNvPr id="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842" y="2709409"/>
            <a:ext cx="3334636" cy="2020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89" y="889218"/>
            <a:ext cx="2681851" cy="204257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069838" y="433982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Flat cell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5496" y="458227"/>
            <a:ext cx="4183184" cy="4250933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-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Step 3 :Electroplating</a:t>
            </a:r>
          </a:p>
          <a:p>
            <a:endParaRPr lang="en-GB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65280" y="458226"/>
            <a:ext cx="4183184" cy="4250933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-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Step 4: Heat treatment</a:t>
            </a:r>
          </a:p>
          <a:p>
            <a:endParaRPr lang="en-GB" dirty="0"/>
          </a:p>
        </p:txBody>
      </p:sp>
      <p:pic>
        <p:nvPicPr>
          <p:cNvPr id="21" name="Picture 3" descr="PC13009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87"/>
          <a:stretch/>
        </p:blipFill>
        <p:spPr bwMode="auto">
          <a:xfrm>
            <a:off x="4572000" y="1491630"/>
            <a:ext cx="2871441" cy="258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72844" y="1749382"/>
            <a:ext cx="1535039" cy="92876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93" y="2973634"/>
            <a:ext cx="2033807" cy="5128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0" y="3756201"/>
            <a:ext cx="2871441" cy="582279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sz="1600" dirty="0" smtClean="0"/>
              <a:t>(Thallium </a:t>
            </a:r>
            <a:r>
              <a:rPr lang="en-GB" sz="1600" dirty="0"/>
              <a:t>(oxide) </a:t>
            </a:r>
            <a:r>
              <a:rPr lang="en-GB" sz="1600" dirty="0" smtClean="0"/>
              <a:t>is volatile </a:t>
            </a:r>
            <a:r>
              <a:rPr lang="en-GB" sz="1600" dirty="0"/>
              <a:t>above </a:t>
            </a:r>
            <a:r>
              <a:rPr lang="en-GB" sz="1600" dirty="0" smtClean="0"/>
              <a:t>700-715°C)</a:t>
            </a:r>
            <a:endParaRPr lang="en-GB" sz="1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499992" y="458226"/>
            <a:ext cx="0" cy="4129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FCC at CERN</a:t>
            </a:r>
          </a:p>
          <a:p>
            <a:r>
              <a:rPr lang="en-US" dirty="0" smtClean="0"/>
              <a:t>Why a beam screen, and why HTS</a:t>
            </a:r>
          </a:p>
          <a:p>
            <a:r>
              <a:rPr lang="en-US" dirty="0" smtClean="0"/>
              <a:t>Beam impedance and HTS</a:t>
            </a:r>
          </a:p>
          <a:p>
            <a:r>
              <a:rPr lang="en-US" dirty="0" smtClean="0"/>
              <a:t>Strategies:</a:t>
            </a:r>
          </a:p>
          <a:p>
            <a:pPr lvl="1"/>
            <a:r>
              <a:rPr lang="en-US" dirty="0" err="1" smtClean="0"/>
              <a:t>ReBCO</a:t>
            </a:r>
            <a:r>
              <a:rPr lang="en-US" dirty="0" smtClean="0"/>
              <a:t> tapes</a:t>
            </a:r>
          </a:p>
          <a:p>
            <a:pPr lvl="1"/>
            <a:r>
              <a:rPr lang="en-US" dirty="0" smtClean="0"/>
              <a:t>Tl-based coatings</a:t>
            </a:r>
          </a:p>
          <a:p>
            <a:r>
              <a:rPr lang="en-US" dirty="0" smtClean="0"/>
              <a:t>Recent results and challenges</a:t>
            </a:r>
          </a:p>
          <a:p>
            <a:r>
              <a:rPr lang="en-US" dirty="0" smtClean="0"/>
              <a:t>Conclusion and outlook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2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SQUID measurements (</a:t>
            </a:r>
            <a:r>
              <a:rPr lang="en-US" dirty="0" err="1" smtClean="0"/>
              <a:t>Atominstitut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 film, sample 4x4 mm, Tc and hysteresis loop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6" y="1059582"/>
            <a:ext cx="3866530" cy="3222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20" y="1112331"/>
            <a:ext cx="3610169" cy="31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Hall Probe Microscopy (</a:t>
            </a:r>
            <a:r>
              <a:rPr lang="en-US" dirty="0" err="1" smtClean="0"/>
              <a:t>Atominstitut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3598"/>
            <a:ext cx="2057477" cy="3073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7" y="1786334"/>
            <a:ext cx="6414611" cy="19068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3544" y="3890693"/>
            <a:ext cx="5378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zoom into </a:t>
            </a:r>
            <a:r>
              <a:rPr lang="en-GB" dirty="0" smtClean="0"/>
              <a:t>different </a:t>
            </a:r>
            <a:r>
              <a:rPr lang="en-GB" dirty="0"/>
              <a:t>areas for high resolution scans</a:t>
            </a:r>
          </a:p>
        </p:txBody>
      </p:sp>
    </p:spTree>
    <p:extLst>
      <p:ext uri="{BB962C8B-B14F-4D97-AF65-F5344CB8AC3E}">
        <p14:creationId xmlns:p14="http://schemas.microsoft.com/office/powerpoint/2010/main" val="37545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– EDX elemental </a:t>
            </a:r>
            <a:r>
              <a:rPr lang="en-US" dirty="0" smtClean="0"/>
              <a:t>mapping (USTEM)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18" y="376238"/>
            <a:ext cx="6005417" cy="44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SEM, TEM (USTEM)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25" y="1959214"/>
            <a:ext cx="4520434" cy="2694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42" y="2257913"/>
            <a:ext cx="2568186" cy="2367141"/>
          </a:xfrm>
          <a:prstGeom prst="rect">
            <a:avLst/>
          </a:prstGeom>
        </p:spPr>
      </p:pic>
      <p:sp>
        <p:nvSpPr>
          <p:cNvPr id="8" name="Curved Up Arrow 7"/>
          <p:cNvSpPr/>
          <p:nvPr/>
        </p:nvSpPr>
        <p:spPr>
          <a:xfrm rot="511979">
            <a:off x="2553365" y="3665811"/>
            <a:ext cx="3081413" cy="773211"/>
          </a:xfrm>
          <a:prstGeom prst="curvedUpArrow">
            <a:avLst>
              <a:gd name="adj1" fmla="val 20344"/>
              <a:gd name="adj2" fmla="val 37924"/>
              <a:gd name="adj3" fmla="val 39977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1" y="411673"/>
            <a:ext cx="2864586" cy="20833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5592" y="547339"/>
            <a:ext cx="5958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TEM </a:t>
            </a:r>
            <a:r>
              <a:rPr lang="en-GB" sz="1400" dirty="0"/>
              <a:t>image shows clear evidence of </a:t>
            </a:r>
            <a:r>
              <a:rPr lang="en-GB" sz="1400" dirty="0">
                <a:solidFill>
                  <a:srgbClr val="FF0000"/>
                </a:solidFill>
              </a:rPr>
              <a:t>stacking </a:t>
            </a:r>
            <a:r>
              <a:rPr lang="en-GB" sz="1400" dirty="0" smtClean="0">
                <a:solidFill>
                  <a:srgbClr val="FF0000"/>
                </a:solidFill>
              </a:rPr>
              <a:t>of diﬀerent </a:t>
            </a:r>
            <a:r>
              <a:rPr lang="en-GB" sz="1400" dirty="0">
                <a:solidFill>
                  <a:srgbClr val="FF0000"/>
                </a:solidFill>
              </a:rPr>
              <a:t>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The </a:t>
            </a:r>
            <a:r>
              <a:rPr lang="en-GB" sz="1400" dirty="0"/>
              <a:t>superconducting phases of diﬀerent </a:t>
            </a:r>
            <a:r>
              <a:rPr lang="en-GB" sz="1400" dirty="0" smtClean="0"/>
              <a:t>grains can </a:t>
            </a:r>
            <a:r>
              <a:rPr lang="en-GB" sz="1400" dirty="0"/>
              <a:t>be determined through line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TEM </a:t>
            </a:r>
            <a:r>
              <a:rPr lang="en-GB" sz="1400" dirty="0"/>
              <a:t>investigation shows </a:t>
            </a:r>
            <a:r>
              <a:rPr lang="en-GB" sz="1400" dirty="0" smtClean="0">
                <a:solidFill>
                  <a:srgbClr val="FF0000"/>
                </a:solidFill>
              </a:rPr>
              <a:t>coexistence of Tl-1223 </a:t>
            </a:r>
            <a:r>
              <a:rPr lang="en-GB" sz="1400" dirty="0">
                <a:solidFill>
                  <a:srgbClr val="FF0000"/>
                </a:solidFill>
              </a:rPr>
              <a:t>and Tl-1212 phase</a:t>
            </a:r>
          </a:p>
        </p:txBody>
      </p:sp>
    </p:spTree>
    <p:extLst>
      <p:ext uri="{BB962C8B-B14F-4D97-AF65-F5344CB8AC3E}">
        <p14:creationId xmlns:p14="http://schemas.microsoft.com/office/powerpoint/2010/main" val="21514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Tl-1223: Iteration (All)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Tl-1223 (bulk) to optimize preparation and heat treatments</a:t>
            </a:r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30" y="1131590"/>
            <a:ext cx="4984839" cy="3521218"/>
          </a:xfrm>
          <a:prstGeom prst="rect">
            <a:avLst/>
          </a:prstGeom>
        </p:spPr>
      </p:pic>
      <p:pic>
        <p:nvPicPr>
          <p:cNvPr id="10" name="Picture 9" descr="The IPKat: &lt;strong&gt;BREAKING&lt;/strong&gt;: Commission unveils new copyright pack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0" b="22621"/>
          <a:stretch/>
        </p:blipFill>
        <p:spPr>
          <a:xfrm rot="19863415">
            <a:off x="322551" y="2342788"/>
            <a:ext cx="2762600" cy="11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4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Tl-1223: Iteration (All)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single crystal TiSrO</a:t>
            </a:r>
            <a:r>
              <a:rPr lang="en-US" baseline="-25000" dirty="0" smtClean="0"/>
              <a:t>3</a:t>
            </a:r>
            <a:r>
              <a:rPr lang="en-US" dirty="0" smtClean="0"/>
              <a:t> to optimize thin film preparation and growth</a:t>
            </a:r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908" y="1203598"/>
            <a:ext cx="4139468" cy="3389738"/>
          </a:xfrm>
          <a:prstGeom prst="rect">
            <a:avLst/>
          </a:prstGeom>
        </p:spPr>
      </p:pic>
      <p:pic>
        <p:nvPicPr>
          <p:cNvPr id="9" name="Picture 8" descr="The IPKat: &lt;strong&gt;BREAKING&lt;/strong&gt;: Commission unveils new copyright packa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0" b="22621"/>
          <a:stretch/>
        </p:blipFill>
        <p:spPr>
          <a:xfrm rot="19863415">
            <a:off x="322551" y="2342788"/>
            <a:ext cx="2762600" cy="11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Magnetic field quality</a:t>
            </a:r>
          </a:p>
          <a:p>
            <a:r>
              <a:rPr lang="en-US" dirty="0" smtClean="0"/>
              <a:t>UHV compatibility</a:t>
            </a:r>
          </a:p>
          <a:p>
            <a:r>
              <a:rPr lang="en-US" dirty="0" smtClean="0"/>
              <a:t>Low SEY (e-cloud suppression)</a:t>
            </a:r>
          </a:p>
          <a:p>
            <a:r>
              <a:rPr lang="en-US" dirty="0" smtClean="0"/>
              <a:t>Lifecycle environmental radiation protection</a:t>
            </a:r>
          </a:p>
          <a:p>
            <a:r>
              <a:rPr lang="en-US" dirty="0" smtClean="0"/>
              <a:t>Radiation hardness of HTS (p</a:t>
            </a:r>
            <a:r>
              <a:rPr lang="en-US" baseline="30000" dirty="0" smtClean="0"/>
              <a:t>+</a:t>
            </a:r>
            <a:r>
              <a:rPr lang="en-US" dirty="0" smtClean="0"/>
              <a:t>, n, photons, …)</a:t>
            </a:r>
          </a:p>
          <a:p>
            <a:r>
              <a:rPr lang="en-US" dirty="0" smtClean="0"/>
              <a:t>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052D2-04B3-496B-A202-12A105E35769}"/>
              </a:ext>
            </a:extLst>
          </p:cNvPr>
          <p:cNvSpPr/>
          <p:nvPr/>
        </p:nvSpPr>
        <p:spPr>
          <a:xfrm>
            <a:off x="182082" y="489373"/>
            <a:ext cx="5033045" cy="60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Screening currents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during magnetic field ramping will produce unacceptable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field quality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effects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1E3C6-A803-4EA6-8D32-816827D06A06}"/>
              </a:ext>
            </a:extLst>
          </p:cNvPr>
          <p:cNvSpPr/>
          <p:nvPr/>
        </p:nvSpPr>
        <p:spPr>
          <a:xfrm>
            <a:off x="5440930" y="1152298"/>
            <a:ext cx="36004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1600" b="1" dirty="0" smtClean="0">
                <a:solidFill>
                  <a:srgbClr val="002060"/>
                </a:solidFill>
                <a:cs typeface="Arial" pitchFamily="34" charset="0"/>
              </a:rPr>
              <a:t>A </a:t>
            </a:r>
            <a:r>
              <a:rPr lang="en-GB" sz="1600" b="1" dirty="0" smtClean="0">
                <a:solidFill>
                  <a:srgbClr val="C00000"/>
                </a:solidFill>
                <a:cs typeface="Arial" pitchFamily="34" charset="0"/>
              </a:rPr>
              <a:t>striated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geometry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will drastically reduce trapped magnetic fields in the superconductor, recovering </a:t>
            </a:r>
            <a:r>
              <a:rPr lang="en-GB" sz="1600" b="1" dirty="0">
                <a:solidFill>
                  <a:srgbClr val="C00000"/>
                </a:solidFill>
                <a:cs typeface="Arial" pitchFamily="34" charset="0"/>
              </a:rPr>
              <a:t>acceptable levels of field quality</a:t>
            </a:r>
            <a:r>
              <a:rPr lang="en-GB" sz="1600" b="1" dirty="0">
                <a:solidFill>
                  <a:srgbClr val="002060"/>
                </a:solidFill>
                <a:cs typeface="Arial" pitchFamily="34" charset="0"/>
              </a:rPr>
              <a:t> during ramping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15A05FA-B0E6-4B3A-B5C9-9906BF825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1" y="1181842"/>
            <a:ext cx="5007646" cy="17823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Striated configuration to minimize trapped </a:t>
            </a:r>
            <a:r>
              <a:rPr lang="en-GB" dirty="0" smtClean="0"/>
              <a:t>fields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40" y="3166940"/>
            <a:ext cx="8891990" cy="1517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16116" y="2538498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000000"/>
                </a:solidFill>
              </a:rPr>
              <a:t>J. van Nugteren, S. Bermudez, S. Calatroni, G. Kirby, G. de Rijk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1749832"/>
            <a:ext cx="34563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Flux shaking in RF will also take care of suppressing the effect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04DDF-D466-4C29-BC96-E92F3B769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6" y="555526"/>
            <a:ext cx="5448976" cy="340452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689375C-9644-4179-A6D0-4CDAE5E5A9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926042"/>
              </p:ext>
            </p:extLst>
          </p:nvPr>
        </p:nvGraphicFramePr>
        <p:xfrm>
          <a:off x="5265166" y="583866"/>
          <a:ext cx="4141993" cy="316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689375C-9644-4179-A6D0-4CDAE5E5A9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65166" y="583866"/>
                        <a:ext cx="4141993" cy="3169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compatibility: SEY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67744" y="407650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degradation of superconducting properties due to amorphous </a:t>
            </a:r>
            <a:r>
              <a:rPr lang="en-US" dirty="0" smtClean="0"/>
              <a:t>carbon </a:t>
            </a:r>
            <a:r>
              <a:rPr lang="en-US" dirty="0" smtClean="0"/>
              <a:t>sputter coating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65496"/>
            <a:ext cx="2722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In untreated form not suitable for use in </a:t>
            </a:r>
            <a:r>
              <a:rPr lang="en-US" sz="1350" dirty="0" smtClean="0"/>
              <a:t>the FCC-</a:t>
            </a:r>
            <a:r>
              <a:rPr lang="en-US" sz="1350" dirty="0" err="1" smtClean="0"/>
              <a:t>hh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Coating </a:t>
            </a:r>
            <a:r>
              <a:rPr lang="en-US" sz="1350" dirty="0"/>
              <a:t>of a-C decreases SEY under </a:t>
            </a:r>
            <a:r>
              <a:rPr lang="en-US" sz="1350" dirty="0" smtClean="0"/>
              <a:t>the desired </a:t>
            </a:r>
            <a:r>
              <a:rPr lang="en-US" sz="1350" dirty="0"/>
              <a:t>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Ti as adhesion and protection </a:t>
            </a:r>
            <a:r>
              <a:rPr lang="en-US" sz="1350" dirty="0" smtClean="0"/>
              <a:t>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srgbClr val="FF0000"/>
                </a:solidFill>
              </a:rPr>
              <a:t>NO significant change in surface resistance</a:t>
            </a:r>
            <a:endParaRPr lang="en-US" sz="13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11598" y="3690550"/>
                <a:ext cx="2398633" cy="524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350" dirty="0">
                    <a:solidFill>
                      <a:schemeClr val="bg1"/>
                    </a:solidFill>
                  </a:rPr>
                  <a:t>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sz="13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𝑆𝑓</m:t>
                        </m:r>
                      </m:sub>
                    </m:sSub>
                  </m:oMath>
                </a14:m>
                <a:r>
                  <a:rPr lang="en-US" sz="1350" dirty="0">
                    <a:solidFill>
                      <a:schemeClr val="bg1"/>
                    </a:solidFill>
                  </a:rPr>
                  <a:t> not detrimental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98" y="3690550"/>
                <a:ext cx="2398633" cy="524439"/>
              </a:xfrm>
              <a:prstGeom prst="rect">
                <a:avLst/>
              </a:prstGeom>
              <a:blipFill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78450" l="9976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61" t="43051" r="36505" b="18644"/>
          <a:stretch/>
        </p:blipFill>
        <p:spPr>
          <a:xfrm>
            <a:off x="6026826" y="4137788"/>
            <a:ext cx="790745" cy="5318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38833" y="4186214"/>
            <a:ext cx="25124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i="1" dirty="0">
                <a:latin typeface="Arial Narrow" panose="020B0606020202030204" pitchFamily="34" charset="0"/>
              </a:rPr>
              <a:t>About 85 % of the </a:t>
            </a:r>
            <a:r>
              <a:rPr lang="en-GB" sz="1350" i="1" dirty="0" smtClean="0">
                <a:latin typeface="Arial Narrow" panose="020B0606020202030204" pitchFamily="34" charset="0"/>
              </a:rPr>
              <a:t>sample </a:t>
            </a:r>
            <a:r>
              <a:rPr lang="en-GB" sz="1350" i="1" dirty="0">
                <a:latin typeface="Arial Narrow" panose="020B0606020202030204" pitchFamily="34" charset="0"/>
              </a:rPr>
              <a:t>is coated</a:t>
            </a:r>
          </a:p>
        </p:txBody>
      </p:sp>
      <p:pic>
        <p:nvPicPr>
          <p:cNvPr id="19" name="Grafik 2">
            <a:extLst>
              <a:ext uri="{FF2B5EF4-FFF2-40B4-BE49-F238E27FC236}">
                <a16:creationId xmlns:a16="http://schemas.microsoft.com/office/drawing/2014/main" id="{5B9D232E-9B17-4CEC-9841-677EB11F940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33" y="1139077"/>
            <a:ext cx="3318519" cy="243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33971" y="2629381"/>
                <a:ext cx="707457" cy="503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35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971" y="2629381"/>
                <a:ext cx="707457" cy="5030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3">
            <a:extLst>
              <a:ext uri="{FF2B5EF4-FFF2-40B4-BE49-F238E27FC236}">
                <a16:creationId xmlns:a16="http://schemas.microsoft.com/office/drawing/2014/main" id="{149787AF-FFEA-4586-84BF-488C6ECC98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87" y="1139077"/>
            <a:ext cx="3295360" cy="243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1880" y="1347614"/>
            <a:ext cx="129614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50" dirty="0" smtClean="0">
                <a:solidFill>
                  <a:srgbClr val="000000"/>
                </a:solidFill>
              </a:rPr>
              <a:t>Uncoated</a:t>
            </a:r>
          </a:p>
          <a:p>
            <a:r>
              <a:rPr lang="en-US" sz="750" dirty="0" smtClean="0">
                <a:solidFill>
                  <a:srgbClr val="000000"/>
                </a:solidFill>
              </a:rPr>
              <a:t>Copper</a:t>
            </a:r>
          </a:p>
          <a:p>
            <a:r>
              <a:rPr lang="en-US" sz="750" dirty="0">
                <a:solidFill>
                  <a:srgbClr val="000000"/>
                </a:solidFill>
              </a:rPr>
              <a:t>a</a:t>
            </a:r>
            <a:r>
              <a:rPr lang="en-US" sz="750" dirty="0" smtClean="0">
                <a:solidFill>
                  <a:srgbClr val="000000"/>
                </a:solidFill>
              </a:rPr>
              <a:t>-C coating</a:t>
            </a:r>
          </a:p>
          <a:p>
            <a:r>
              <a:rPr lang="en-US" sz="750" dirty="0" smtClean="0">
                <a:solidFill>
                  <a:srgbClr val="000000"/>
                </a:solidFill>
              </a:rPr>
              <a:t>Ti + a-C coating</a:t>
            </a:r>
            <a:endParaRPr lang="en-US" sz="75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4249" y="2011728"/>
            <a:ext cx="121011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50" dirty="0" smtClean="0">
                <a:solidFill>
                  <a:srgbClr val="000000"/>
                </a:solidFill>
              </a:rPr>
              <a:t>Uncoated</a:t>
            </a:r>
          </a:p>
          <a:p>
            <a:r>
              <a:rPr lang="en-US" sz="750" dirty="0" smtClean="0">
                <a:solidFill>
                  <a:srgbClr val="000000"/>
                </a:solidFill>
              </a:rPr>
              <a:t>Copper</a:t>
            </a:r>
          </a:p>
          <a:p>
            <a:r>
              <a:rPr lang="en-US" sz="750" dirty="0">
                <a:solidFill>
                  <a:srgbClr val="000000"/>
                </a:solidFill>
              </a:rPr>
              <a:t>a</a:t>
            </a:r>
            <a:r>
              <a:rPr lang="en-US" sz="750" dirty="0" smtClean="0">
                <a:solidFill>
                  <a:srgbClr val="000000"/>
                </a:solidFill>
              </a:rPr>
              <a:t>-C coating</a:t>
            </a:r>
          </a:p>
          <a:p>
            <a:r>
              <a:rPr lang="en-US" sz="750" dirty="0" smtClean="0">
                <a:solidFill>
                  <a:srgbClr val="000000"/>
                </a:solidFill>
              </a:rPr>
              <a:t>Ti + a-C coating</a:t>
            </a:r>
            <a:endParaRPr lang="en-US" sz="75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a-C coating: RF compatibility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Colliders Timeline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3803" y="1139722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5568" y="1139722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8293" y="121962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LEP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1755" y="1896851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51897" y="1896851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18941" y="1896851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6592" y="1896851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09256" y="1976753"/>
            <a:ext cx="75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2935" y="2653980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18153" y="2653980"/>
            <a:ext cx="1303973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51920" y="2653980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53619" y="2733882"/>
            <a:ext cx="10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HL-LHC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884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283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4682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65081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10539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70938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31337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2010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6795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2015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37194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518153" y="820263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97593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7163611" y="820263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843051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2030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03450" y="5057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2035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8141" y="1139722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EFF6FB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036135" y="4069477"/>
            <a:ext cx="5122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1600" b="1" kern="0" dirty="0" smtClean="0">
                <a:solidFill>
                  <a:srgbClr val="0000FF"/>
                </a:solidFill>
                <a:latin typeface="Arial"/>
                <a:ea typeface="黑体" pitchFamily="2" charset="-122"/>
              </a:rPr>
              <a:t>Conceptual Design Report (CDR) by end 2018</a:t>
            </a:r>
          </a:p>
          <a:p>
            <a:pPr algn="r">
              <a:defRPr/>
            </a:pPr>
            <a:r>
              <a:rPr lang="en-US" altLang="zh-CN" sz="1600" b="1" kern="0" dirty="0" smtClean="0">
                <a:solidFill>
                  <a:srgbClr val="0000FF"/>
                </a:solidFill>
                <a:latin typeface="Arial"/>
                <a:ea typeface="黑体" pitchFamily="2" charset="-122"/>
              </a:rPr>
              <a:t>(review of European Strategy for Particle Physics)</a:t>
            </a:r>
            <a:endParaRPr lang="en-GB" sz="1100" b="1" kern="0" dirty="0">
              <a:solidFill>
                <a:srgbClr val="0000FF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604444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264843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925242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585641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231099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891498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551897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197355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857754" y="811152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847233" y="815903"/>
            <a:ext cx="0" cy="2160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954764">
            <a:off x="978708" y="3372361"/>
            <a:ext cx="2288774" cy="707886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now is the time to plan for 2040!</a:t>
            </a:r>
            <a:endParaRPr lang="en-GB" sz="2000" dirty="0">
              <a:solidFill>
                <a:srgbClr val="0000CC"/>
              </a:solidFill>
              <a:ea typeface="Cambria Math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643671" y="3379505"/>
            <a:ext cx="6949686" cy="677226"/>
            <a:chOff x="2643671" y="3379505"/>
            <a:chExt cx="6949686" cy="677226"/>
          </a:xfrm>
        </p:grpSpPr>
        <p:sp>
          <p:nvSpPr>
            <p:cNvPr id="19" name="Rectangle 18"/>
            <p:cNvSpPr/>
            <p:nvPr/>
          </p:nvSpPr>
          <p:spPr>
            <a:xfrm>
              <a:off x="7843462" y="3461737"/>
              <a:ext cx="1300537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02468" y="3461737"/>
              <a:ext cx="1321542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22542" y="3461737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4F9FC"/>
                  </a:solidFill>
                </a:rPr>
                <a:t>Proto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643671" y="3461737"/>
              <a:ext cx="3051462" cy="529137"/>
              <a:chOff x="2643671" y="5110794"/>
              <a:chExt cx="3051462" cy="529137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EFF6FB"/>
                    </a:solidFill>
                  </a:rPr>
                  <a:t>Design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643671" y="5190696"/>
                <a:ext cx="24903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spc="100" dirty="0" smtClean="0">
                    <a:solidFill>
                      <a:schemeClr val="tx2"/>
                    </a:solidFill>
                    <a:latin typeface="+mn-lt"/>
                  </a:rPr>
                  <a:t>                 FCC</a:t>
                </a:r>
                <a:endParaRPr lang="en-GB" b="1" spc="1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66" name="Chevron 65"/>
            <p:cNvSpPr/>
            <p:nvPr/>
          </p:nvSpPr>
          <p:spPr>
            <a:xfrm>
              <a:off x="8815435" y="3379505"/>
              <a:ext cx="777922" cy="677226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7" name="Chevron 66"/>
          <p:cNvSpPr/>
          <p:nvPr/>
        </p:nvSpPr>
        <p:spPr>
          <a:xfrm>
            <a:off x="-348017" y="1065677"/>
            <a:ext cx="777922" cy="677226"/>
          </a:xfrm>
          <a:prstGeom prst="chevron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Impedance reduction </a:t>
            </a:r>
            <a:r>
              <a:rPr lang="en-US" dirty="0" smtClean="0"/>
              <a:t>for the FCC-</a:t>
            </a:r>
            <a:r>
              <a:rPr lang="en-US" dirty="0" err="1" smtClean="0"/>
              <a:t>hh</a:t>
            </a:r>
            <a:r>
              <a:rPr lang="en-US" dirty="0" smtClean="0"/>
              <a:t>: an application which can be done </a:t>
            </a:r>
            <a:r>
              <a:rPr lang="en-US" dirty="0" smtClean="0">
                <a:solidFill>
                  <a:srgbClr val="FF0000"/>
                </a:solidFill>
              </a:rPr>
              <a:t>only with HTS</a:t>
            </a:r>
          </a:p>
          <a:p>
            <a:endParaRPr lang="en-US" dirty="0" smtClean="0"/>
          </a:p>
          <a:p>
            <a:r>
              <a:rPr lang="en-US" dirty="0" smtClean="0"/>
              <a:t>First approach: </a:t>
            </a:r>
            <a:r>
              <a:rPr lang="en-US" dirty="0" err="1" smtClean="0">
                <a:solidFill>
                  <a:srgbClr val="FF0000"/>
                </a:solidFill>
              </a:rPr>
              <a:t>ReBCO</a:t>
            </a:r>
            <a:r>
              <a:rPr lang="en-US" dirty="0" smtClean="0">
                <a:solidFill>
                  <a:srgbClr val="FF0000"/>
                </a:solidFill>
              </a:rPr>
              <a:t> Coated-Conductors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State-of-the-art tapes</a:t>
            </a:r>
            <a:r>
              <a:rPr lang="en-US" dirty="0" smtClean="0"/>
              <a:t>, ensure </a:t>
            </a:r>
            <a:r>
              <a:rPr lang="en-US" dirty="0"/>
              <a:t>they guarantee the requested </a:t>
            </a:r>
            <a:r>
              <a:rPr lang="en-US" dirty="0" smtClean="0"/>
              <a:t>performance for FCC (and tailor them if needed), develop </a:t>
            </a:r>
            <a:r>
              <a:rPr lang="en-US" dirty="0" smtClean="0">
                <a:solidFill>
                  <a:srgbClr val="FF0000"/>
                </a:solidFill>
              </a:rPr>
              <a:t>soldering technology </a:t>
            </a:r>
            <a:r>
              <a:rPr lang="en-US" dirty="0" smtClean="0"/>
              <a:t>for beam screen fabrication, maintaining the properties: </a:t>
            </a:r>
            <a:r>
              <a:rPr lang="en-US" dirty="0" smtClean="0">
                <a:solidFill>
                  <a:srgbClr val="FF0000"/>
                </a:solidFill>
              </a:rPr>
              <a:t>extensive RF, DC testing</a:t>
            </a:r>
          </a:p>
          <a:p>
            <a:r>
              <a:rPr lang="en-US" dirty="0" smtClean="0"/>
              <a:t>Second approach: </a:t>
            </a:r>
            <a:r>
              <a:rPr lang="en-US" dirty="0" smtClean="0">
                <a:solidFill>
                  <a:srgbClr val="FF0000"/>
                </a:solidFill>
              </a:rPr>
              <a:t>Tl-1223 thin films</a:t>
            </a:r>
          </a:p>
          <a:p>
            <a:pPr lvl="1"/>
            <a:r>
              <a:rPr lang="en-US" dirty="0" smtClean="0"/>
              <a:t>Opens-up </a:t>
            </a:r>
            <a:r>
              <a:rPr lang="en-US" dirty="0" smtClean="0">
                <a:solidFill>
                  <a:srgbClr val="FF0000"/>
                </a:solidFill>
              </a:rPr>
              <a:t>100-120 K window</a:t>
            </a:r>
            <a:r>
              <a:rPr lang="en-US" dirty="0" smtClean="0"/>
              <a:t>, 100 MW </a:t>
            </a:r>
            <a:r>
              <a:rPr lang="en-US" dirty="0" smtClean="0">
                <a:sym typeface="Symbol" panose="05050102010706020507" pitchFamily="18" charset="2"/>
              </a:rPr>
              <a:t> </a:t>
            </a:r>
            <a:r>
              <a:rPr lang="en-US" dirty="0" smtClean="0"/>
              <a:t>50 MW consumption ! Complex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5-components electroplating </a:t>
            </a:r>
            <a:r>
              <a:rPr lang="en-US" dirty="0" smtClean="0"/>
              <a:t>and annealing. </a:t>
            </a:r>
            <a:r>
              <a:rPr lang="en-US" dirty="0"/>
              <a:t>O</a:t>
            </a:r>
            <a:r>
              <a:rPr lang="en-US" dirty="0" smtClean="0"/>
              <a:t>nce established, should be </a:t>
            </a:r>
            <a:r>
              <a:rPr lang="en-US" dirty="0" smtClean="0">
                <a:solidFill>
                  <a:srgbClr val="FF0000"/>
                </a:solidFill>
              </a:rPr>
              <a:t>scalable</a:t>
            </a:r>
            <a:r>
              <a:rPr lang="en-US" dirty="0" smtClean="0"/>
              <a:t> to large dimensions</a:t>
            </a:r>
          </a:p>
          <a:p>
            <a:endParaRPr lang="en-US" dirty="0" smtClean="0"/>
          </a:p>
          <a:p>
            <a:r>
              <a:rPr lang="en-US" dirty="0" smtClean="0"/>
              <a:t>We will manufacture a </a:t>
            </a:r>
            <a:r>
              <a:rPr lang="en-US" dirty="0" smtClean="0">
                <a:solidFill>
                  <a:srgbClr val="FF0000"/>
                </a:solidFill>
              </a:rPr>
              <a:t>short-sample demonstrator </a:t>
            </a:r>
            <a:r>
              <a:rPr lang="en-US" dirty="0" smtClean="0"/>
              <a:t>(50 cm length) once the technology is ready.</a:t>
            </a:r>
          </a:p>
          <a:p>
            <a:pPr lvl="1"/>
            <a:r>
              <a:rPr lang="en-US" dirty="0" smtClean="0"/>
              <a:t>At CERN we are preparing a </a:t>
            </a:r>
            <a:r>
              <a:rPr lang="en-US" dirty="0" smtClean="0">
                <a:solidFill>
                  <a:srgbClr val="FF0000"/>
                </a:solidFill>
              </a:rPr>
              <a:t>RF impedance test system </a:t>
            </a:r>
            <a:r>
              <a:rPr lang="en-US" dirty="0" smtClean="0"/>
              <a:t>dedicated to beam screens, at </a:t>
            </a:r>
            <a:r>
              <a:rPr lang="en-US" dirty="0" err="1" smtClean="0"/>
              <a:t>cryo</a:t>
            </a:r>
            <a:r>
              <a:rPr lang="en-US" dirty="0" smtClean="0"/>
              <a:t>-temperature and high magnetic field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CNR-SPIN</a:t>
            </a:r>
            <a:r>
              <a:rPr lang="en-US" dirty="0" smtClean="0"/>
              <a:t>: Carlo Ferdeghini, Emilio Bellingeri, Alessandro Leveratto, Marina Putti, Aisha Saba, Ruggero Vaglio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TU-Wien</a:t>
            </a:r>
            <a:r>
              <a:rPr lang="en-US" dirty="0" smtClean="0"/>
              <a:t>: Michael Eisterer, Thomas Baumgartner, Sigrid Holleis, </a:t>
            </a:r>
            <a:r>
              <a:rPr lang="en-US" dirty="0"/>
              <a:t>Johannes Bernardi, </a:t>
            </a:r>
            <a:r>
              <a:rPr lang="en-US" dirty="0" smtClean="0"/>
              <a:t>Michael </a:t>
            </a:r>
            <a:r>
              <a:rPr lang="en-US" dirty="0" err="1" smtClean="0"/>
              <a:t>Stoeger-Pollach</a:t>
            </a:r>
            <a:r>
              <a:rPr lang="en-US" dirty="0" smtClean="0"/>
              <a:t>, Alice Moros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ALBA</a:t>
            </a:r>
            <a:r>
              <a:rPr lang="en-US" dirty="0" smtClean="0"/>
              <a:t>: Francis </a:t>
            </a:r>
            <a:r>
              <a:rPr lang="en-US" dirty="0" err="1" smtClean="0"/>
              <a:t>Peréz</a:t>
            </a:r>
            <a:r>
              <a:rPr lang="en-US" dirty="0" smtClean="0"/>
              <a:t>, Montse Pons, Patrick Krkotic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ICMAB-CSIC</a:t>
            </a:r>
            <a:r>
              <a:rPr lang="en-US" dirty="0" smtClean="0"/>
              <a:t>: Teresa Puig, Artur Romanov, Joffre Gutierrez, Xavier Granados, Xavier Obradors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IFAE</a:t>
            </a:r>
            <a:r>
              <a:rPr lang="en-US" dirty="0" smtClean="0"/>
              <a:t>: Ilya Korolkov</a:t>
            </a:r>
            <a:r>
              <a:rPr lang="en-US" dirty="0"/>
              <a:t>, Pedro Gonzalez </a:t>
            </a:r>
            <a:r>
              <a:rPr lang="en-US" dirty="0" smtClean="0"/>
              <a:t>Melis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UPC</a:t>
            </a:r>
            <a:r>
              <a:rPr lang="en-US" dirty="0" smtClean="0"/>
              <a:t>: Joan O’Callaghan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CERN</a:t>
            </a:r>
            <a:r>
              <a:rPr lang="en-US" dirty="0" smtClean="0"/>
              <a:t>: Mauro Taborelli, Pedro Costa Pinto, Pierre Demolon, </a:t>
            </a:r>
            <a:r>
              <a:rPr lang="en-US" dirty="0"/>
              <a:t>Danilo Zanin, Elisa Garcia-Tabares </a:t>
            </a:r>
            <a:r>
              <a:rPr lang="en-US" dirty="0" smtClean="0"/>
              <a:t>Valdivieso, </a:t>
            </a:r>
            <a:r>
              <a:rPr lang="nl-NL" dirty="0" smtClean="0"/>
              <a:t>Jeroen </a:t>
            </a:r>
            <a:r>
              <a:rPr lang="nl-NL" dirty="0"/>
              <a:t>van Nugteren, </a:t>
            </a:r>
            <a:r>
              <a:rPr lang="nl-NL" dirty="0" smtClean="0"/>
              <a:t>Susana Bermudez, Markus Widorski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5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Comparison: Y-123, Bi-2223, Tl-1223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708" y="877504"/>
            <a:ext cx="6627595" cy="31312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0546" y="4065968"/>
            <a:ext cx="38814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Susanne </a:t>
            </a:r>
            <a:r>
              <a:rPr lang="en-GB" sz="75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Tönies</a:t>
            </a:r>
            <a:r>
              <a:rPr lang="en-GB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Harald W. Weber, Gerhard </a:t>
            </a:r>
            <a:r>
              <a:rPr lang="en-GB" sz="75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Gritzner</a:t>
            </a:r>
            <a:r>
              <a:rPr lang="en-GB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Oliver </a:t>
            </a:r>
            <a:r>
              <a:rPr lang="en-GB" sz="75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Heiml</a:t>
            </a:r>
            <a:r>
              <a:rPr lang="en-GB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Mario H. Eder, </a:t>
            </a:r>
          </a:p>
          <a:p>
            <a:pPr algn="just"/>
            <a:r>
              <a:rPr lang="de-AT" sz="75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IEEE TRANSACTIONS ON APPLIED SUPERCONDUCTIVITY, </a:t>
            </a:r>
            <a:r>
              <a:rPr lang="de-AT" sz="7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VOL. 13, NO. 2, JUNE 2003</a:t>
            </a:r>
            <a:endParaRPr lang="en-GB" sz="75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Comparison: Tl-1223 and Tl-2212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138" y="800100"/>
            <a:ext cx="4685724" cy="35433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5857" y="4191930"/>
            <a:ext cx="29641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50" dirty="0" err="1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Sundaresan</a:t>
            </a:r>
            <a:r>
              <a:rPr lang="en-GB" sz="750" dirty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, IEEE TRANS. APPL. SUPERCOND. 13 (2003) 2913</a:t>
            </a:r>
            <a:endParaRPr lang="en-GB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52749" y="276457"/>
            <a:ext cx="29033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700" dirty="0">
                <a:solidFill>
                  <a:srgbClr val="C00000"/>
                </a:solidFill>
              </a:rPr>
              <a:t>Tl</a:t>
            </a:r>
            <a:r>
              <a:rPr lang="it-IT" sz="2700" baseline="-25000" dirty="0">
                <a:solidFill>
                  <a:srgbClr val="C00000"/>
                </a:solidFill>
              </a:rPr>
              <a:t>x</a:t>
            </a:r>
            <a:r>
              <a:rPr lang="it-IT" sz="2700" dirty="0">
                <a:solidFill>
                  <a:srgbClr val="92D050"/>
                </a:solidFill>
              </a:rPr>
              <a:t>Ba</a:t>
            </a:r>
            <a:r>
              <a:rPr lang="it-IT" sz="2700" baseline="-25000" dirty="0">
                <a:solidFill>
                  <a:srgbClr val="92D050"/>
                </a:solidFill>
              </a:rPr>
              <a:t>2</a:t>
            </a:r>
            <a:r>
              <a:rPr lang="it-IT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</a:t>
            </a:r>
            <a:r>
              <a:rPr lang="it-IT" sz="2700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  <a:r>
              <a:rPr lang="it-IT" sz="2700" dirty="0">
                <a:solidFill>
                  <a:schemeClr val="accent6">
                    <a:lumMod val="75000"/>
                  </a:schemeClr>
                </a:solidFill>
              </a:rPr>
              <a:t>Cu</a:t>
            </a:r>
            <a:r>
              <a:rPr lang="it-IT" sz="2700" baseline="-25000" dirty="0">
                <a:solidFill>
                  <a:schemeClr val="accent6">
                    <a:lumMod val="75000"/>
                  </a:schemeClr>
                </a:solidFill>
              </a:rPr>
              <a:t>y+1</a:t>
            </a:r>
            <a:r>
              <a:rPr lang="it-IT" sz="2700" dirty="0">
                <a:solidFill>
                  <a:schemeClr val="bg1">
                    <a:lumMod val="65000"/>
                  </a:schemeClr>
                </a:solidFill>
              </a:rPr>
              <a:t>O</a:t>
            </a:r>
            <a:r>
              <a:rPr lang="it-IT" sz="2700" baseline="-25000" dirty="0">
                <a:solidFill>
                  <a:schemeClr val="bg1">
                    <a:lumMod val="65000"/>
                  </a:schemeClr>
                </a:solidFill>
              </a:rPr>
              <a:t>z</a:t>
            </a:r>
            <a:endParaRPr lang="en-US" sz="270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2681759" y="913065"/>
          <a:ext cx="3519114" cy="3615832"/>
        </p:xfrm>
        <a:graphic>
          <a:graphicData uri="http://schemas.openxmlformats.org/drawingml/2006/table">
            <a:tbl>
              <a:tblPr firstRow="1" bandRow="1"/>
              <a:tblGrid>
                <a:gridCol w="548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3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Tl</a:t>
                      </a:r>
                      <a:r>
                        <a:rPr lang="en-US" sz="18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y+1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</a:t>
                      </a:r>
                      <a:r>
                        <a:rPr lang="en-US" sz="18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</a:t>
                      </a:r>
                      <a:endParaRPr lang="en-US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1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Stoichiometry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X=1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 2</a:t>
                      </a: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Y=0,1,2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Y+1=1,2,3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Z=5…10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367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 Substitution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Pb,Bi,Cu,Hg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Tl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NONE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vert="vert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5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Surface impedance: effect of magnetic flux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6" name="Oggetto 4"/>
          <p:cNvGraphicFramePr>
            <a:graphicFrameLocks noChangeAspect="1"/>
          </p:cNvGraphicFramePr>
          <p:nvPr>
            <p:extLst/>
          </p:nvPr>
        </p:nvGraphicFramePr>
        <p:xfrm>
          <a:off x="3437874" y="771060"/>
          <a:ext cx="2016919" cy="310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" name="Equazione" r:id="rId3" imgW="1562040" imgH="241200" progId="Equation.3">
                  <p:embed/>
                </p:oleObj>
              </mc:Choice>
              <mc:Fallback>
                <p:oleObj name="Equazione" r:id="rId3" imgW="1562040" imgH="241200" progId="Equation.3">
                  <p:embed/>
                  <p:pic>
                    <p:nvPicPr>
                      <p:cNvPr id="6" name="Oggett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7874" y="771060"/>
                        <a:ext cx="2016919" cy="310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5"/>
          <p:cNvSpPr txBox="1"/>
          <p:nvPr/>
        </p:nvSpPr>
        <p:spPr>
          <a:xfrm>
            <a:off x="1959153" y="1272340"/>
            <a:ext cx="54264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/>
              <a:t>considering</a:t>
            </a:r>
            <a:r>
              <a:rPr lang="it-IT" sz="1350" dirty="0"/>
              <a:t> the </a:t>
            </a:r>
            <a:r>
              <a:rPr lang="it-IT" sz="1350" dirty="0" err="1"/>
              <a:t>additional</a:t>
            </a:r>
            <a:r>
              <a:rPr lang="it-IT" sz="1350" dirty="0"/>
              <a:t> </a:t>
            </a:r>
            <a:r>
              <a:rPr lang="it-IT" sz="1350" dirty="0" err="1"/>
              <a:t>electric</a:t>
            </a:r>
            <a:r>
              <a:rPr lang="it-IT" sz="1350" dirty="0"/>
              <a:t> </a:t>
            </a:r>
            <a:r>
              <a:rPr lang="it-IT" sz="1350" dirty="0" err="1"/>
              <a:t>field</a:t>
            </a:r>
            <a:r>
              <a:rPr lang="it-IT" sz="1350" dirty="0"/>
              <a:t> </a:t>
            </a:r>
            <a:r>
              <a:rPr lang="it-IT" sz="1350" dirty="0" err="1"/>
              <a:t>related</a:t>
            </a:r>
            <a:r>
              <a:rPr lang="it-IT" sz="1350" dirty="0"/>
              <a:t> to the </a:t>
            </a:r>
            <a:r>
              <a:rPr lang="it-IT" sz="1350" dirty="0" err="1"/>
              <a:t>fluxons</a:t>
            </a:r>
            <a:r>
              <a:rPr lang="it-IT" sz="1350" dirty="0"/>
              <a:t> </a:t>
            </a:r>
            <a:r>
              <a:rPr lang="it-IT" sz="1350" dirty="0" err="1"/>
              <a:t>motion</a:t>
            </a:r>
            <a:r>
              <a:rPr lang="it-IT" sz="1350" dirty="0"/>
              <a:t> :</a:t>
            </a:r>
          </a:p>
        </p:txBody>
      </p:sp>
      <p:graphicFrame>
        <p:nvGraphicFramePr>
          <p:cNvPr id="8" name="Oggetto 6"/>
          <p:cNvGraphicFramePr>
            <a:graphicFrameLocks noChangeAspect="1"/>
          </p:cNvGraphicFramePr>
          <p:nvPr>
            <p:extLst/>
          </p:nvPr>
        </p:nvGraphicFramePr>
        <p:xfrm>
          <a:off x="3109857" y="1645861"/>
          <a:ext cx="2672953" cy="556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7" name="Equazione" r:id="rId5" imgW="2070000" imgH="431640" progId="Equation.3">
                  <p:embed/>
                </p:oleObj>
              </mc:Choice>
              <mc:Fallback>
                <p:oleObj name="Equazione" r:id="rId5" imgW="2070000" imgH="431640" progId="Equation.3">
                  <p:embed/>
                  <p:pic>
                    <p:nvPicPr>
                      <p:cNvPr id="8" name="Oggetto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9857" y="1645861"/>
                        <a:ext cx="2672953" cy="556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7"/>
          <p:cNvGraphicFramePr>
            <a:graphicFrameLocks noChangeAspect="1"/>
          </p:cNvGraphicFramePr>
          <p:nvPr>
            <p:extLst/>
          </p:nvPr>
        </p:nvGraphicFramePr>
        <p:xfrm>
          <a:off x="1285485" y="2298866"/>
          <a:ext cx="6641306" cy="622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8" name="Equation" r:id="rId7" imgW="5143320" imgH="482400" progId="Equation.3">
                  <p:embed/>
                </p:oleObj>
              </mc:Choice>
              <mc:Fallback>
                <p:oleObj name="Equation" r:id="rId7" imgW="5143320" imgH="482400" progId="Equation.3">
                  <p:embed/>
                  <p:pic>
                    <p:nvPicPr>
                      <p:cNvPr id="9" name="Oggetto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85485" y="2298866"/>
                        <a:ext cx="6641306" cy="622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8"/>
          <p:cNvGraphicFramePr>
            <a:graphicFrameLocks noChangeAspect="1"/>
          </p:cNvGraphicFramePr>
          <p:nvPr>
            <p:extLst/>
          </p:nvPr>
        </p:nvGraphicFramePr>
        <p:xfrm>
          <a:off x="1959153" y="774134"/>
          <a:ext cx="1016950" cy="287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9" name="Equazione" r:id="rId9" imgW="761760" imgH="215640" progId="Equation.3">
                  <p:embed/>
                </p:oleObj>
              </mc:Choice>
              <mc:Fallback>
                <p:oleObj name="Equazione" r:id="rId9" imgW="761760" imgH="215640" progId="Equation.3">
                  <p:embed/>
                  <p:pic>
                    <p:nvPicPr>
                      <p:cNvPr id="13" name="Object 2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153" y="774134"/>
                        <a:ext cx="1016950" cy="2878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7"/>
          <p:cNvGraphicFramePr>
            <a:graphicFrameLocks noChangeAspect="1"/>
          </p:cNvGraphicFramePr>
          <p:nvPr>
            <p:extLst/>
          </p:nvPr>
        </p:nvGraphicFramePr>
        <p:xfrm>
          <a:off x="1817694" y="3097541"/>
          <a:ext cx="2788444" cy="622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0" name="Equation" r:id="rId11" imgW="2158920" imgH="482400" progId="Equation.3">
                  <p:embed/>
                </p:oleObj>
              </mc:Choice>
              <mc:Fallback>
                <p:oleObj name="Equation" r:id="rId11" imgW="2158920" imgH="482400" progId="Equation.3">
                  <p:embed/>
                  <p:pic>
                    <p:nvPicPr>
                      <p:cNvPr id="16" name="Oggetto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17694" y="3097541"/>
                        <a:ext cx="2788444" cy="622697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0"/>
          <p:cNvGraphicFramePr>
            <a:graphicFrameLocks/>
          </p:cNvGraphicFramePr>
          <p:nvPr>
            <p:extLst/>
          </p:nvPr>
        </p:nvGraphicFramePr>
        <p:xfrm>
          <a:off x="1826062" y="3941923"/>
          <a:ext cx="3341117" cy="556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1" name="Equation" r:id="rId13" imgW="2336760" imgH="444240" progId="Equation.3">
                  <p:embed/>
                </p:oleObj>
              </mc:Choice>
              <mc:Fallback>
                <p:oleObj name="Equation" r:id="rId13" imgW="2336760" imgH="444240" progId="Equation.3">
                  <p:embed/>
                  <p:pic>
                    <p:nvPicPr>
                      <p:cNvPr id="17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062" y="3941923"/>
                        <a:ext cx="3341117" cy="55664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3093091"/>
            <a:ext cx="2027754" cy="97409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6678234" y="2921563"/>
            <a:ext cx="0" cy="48732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60132" y="2910139"/>
            <a:ext cx="0" cy="74173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2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Conductivity: two-fluids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966599" y="612075"/>
          <a:ext cx="275724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3" imgW="2450880" imgH="457200" progId="Equation.3">
                  <p:embed/>
                </p:oleObj>
              </mc:Choice>
              <mc:Fallback>
                <p:oleObj name="Equation" r:id="rId3" imgW="2450880" imgH="4572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6599" y="612075"/>
                        <a:ext cx="275724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1380822" y="2499828"/>
            <a:ext cx="2862318" cy="1485901"/>
            <a:chOff x="2483768" y="2870349"/>
            <a:chExt cx="5256584" cy="2614613"/>
          </a:xfrm>
        </p:grpSpPr>
        <p:pic>
          <p:nvPicPr>
            <p:cNvPr id="20" name="Picture 7" descr="lumpBW"/>
            <p:cNvPicPr>
              <a:picLocks noChangeAspect="1" noChangeArrowheads="1"/>
            </p:cNvPicPr>
            <p:nvPr/>
          </p:nvPicPr>
          <p:blipFill>
            <a:blip r:embed="rId5" cstate="print"/>
            <a:srcRect l="2849" r="2975"/>
            <a:stretch>
              <a:fillRect/>
            </a:stretch>
          </p:blipFill>
          <p:spPr bwMode="auto">
            <a:xfrm>
              <a:off x="2483768" y="2870348"/>
              <a:ext cx="5256584" cy="2614613"/>
            </a:xfrm>
            <a:prstGeom prst="rect">
              <a:avLst/>
            </a:prstGeom>
            <a:noFill/>
          </p:spPr>
        </p:pic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3737619" y="3772048"/>
              <a:ext cx="1109663" cy="928688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 kern="0">
                <a:solidFill>
                  <a:srgbClr val="1401C5"/>
                </a:solidFill>
                <a:latin typeface="Arial Unicode MS" pitchFamily="34" charset="-128"/>
              </a:endParaRPr>
            </a:p>
          </p:txBody>
        </p:sp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3208982" y="4110186"/>
              <a:ext cx="3767137" cy="1374775"/>
              <a:chOff x="1509" y="2487"/>
              <a:chExt cx="2373" cy="866"/>
            </a:xfrm>
          </p:grpSpPr>
          <p:sp>
            <p:nvSpPr>
              <p:cNvPr id="23" name="Rectangle 10"/>
              <p:cNvSpPr>
                <a:spLocks noChangeArrowheads="1"/>
              </p:cNvSpPr>
              <p:nvPr/>
            </p:nvSpPr>
            <p:spPr bwMode="auto">
              <a:xfrm>
                <a:off x="1746" y="2840"/>
                <a:ext cx="2041" cy="513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500" kern="0">
                  <a:solidFill>
                    <a:srgbClr val="1401C5"/>
                  </a:solidFill>
                  <a:latin typeface="Arial Unicode MS" pitchFamily="34" charset="-128"/>
                </a:endParaRPr>
              </a:p>
            </p:txBody>
          </p:sp>
          <p:grpSp>
            <p:nvGrpSpPr>
              <p:cNvPr id="24" name="Group 12"/>
              <p:cNvGrpSpPr>
                <a:grpSpLocks/>
              </p:cNvGrpSpPr>
              <p:nvPr/>
            </p:nvGrpSpPr>
            <p:grpSpPr bwMode="auto">
              <a:xfrm>
                <a:off x="1509" y="2487"/>
                <a:ext cx="2373" cy="633"/>
                <a:chOff x="1509" y="2487"/>
                <a:chExt cx="2373" cy="633"/>
              </a:xfrm>
            </p:grpSpPr>
            <p:sp>
              <p:nvSpPr>
                <p:cNvPr id="25" name="Rectangle 8"/>
                <p:cNvSpPr>
                  <a:spLocks noChangeArrowheads="1"/>
                </p:cNvSpPr>
                <p:nvPr/>
              </p:nvSpPr>
              <p:spPr bwMode="auto">
                <a:xfrm>
                  <a:off x="1509" y="2487"/>
                  <a:ext cx="375" cy="63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1500" kern="0">
                    <a:solidFill>
                      <a:srgbClr val="1401C5"/>
                    </a:solidFill>
                    <a:latin typeface="Arial Unicode MS" pitchFamily="34" charset="-128"/>
                  </a:endParaRPr>
                </a:p>
              </p:txBody>
            </p:sp>
            <p:sp>
              <p:nvSpPr>
                <p:cNvPr id="26" name="Rectangle 9"/>
                <p:cNvSpPr>
                  <a:spLocks noChangeArrowheads="1"/>
                </p:cNvSpPr>
                <p:nvPr/>
              </p:nvSpPr>
              <p:spPr bwMode="auto">
                <a:xfrm>
                  <a:off x="3705" y="2490"/>
                  <a:ext cx="177" cy="62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1500" kern="0">
                    <a:solidFill>
                      <a:srgbClr val="1401C5"/>
                    </a:solidFill>
                    <a:latin typeface="Arial Unicode MS" pitchFamily="34" charset="-128"/>
                  </a:endParaRPr>
                </a:p>
              </p:txBody>
            </p:sp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2540" y="2727"/>
                  <a:ext cx="340" cy="227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1500" kern="0">
                    <a:solidFill>
                      <a:srgbClr val="1401C5"/>
                    </a:solidFill>
                    <a:latin typeface="Arial Unicode MS" pitchFamily="34" charset="-128"/>
                  </a:endParaRPr>
                </a:p>
              </p:txBody>
            </p:sp>
          </p:grpSp>
        </p:grp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>
              <a:off x="3689994" y="4095898"/>
              <a:ext cx="1181100" cy="0"/>
            </a:xfrm>
            <a:prstGeom prst="rect">
              <a:avLst/>
            </a:prstGeom>
            <a:noFill/>
            <a:ln w="2095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 kern="0">
                <a:solidFill>
                  <a:srgbClr val="1401C5"/>
                </a:solidFill>
                <a:latin typeface="Arial Unicode MS" pitchFamily="34" charset="-128"/>
              </a:endParaRPr>
            </a:p>
          </p:txBody>
        </p:sp>
      </p:grpSp>
      <p:graphicFrame>
        <p:nvGraphicFramePr>
          <p:cNvPr id="31" name="Object 4"/>
          <p:cNvGraphicFramePr>
            <a:graphicFrameLocks noChangeAspect="1"/>
          </p:cNvGraphicFramePr>
          <p:nvPr>
            <p:extLst/>
          </p:nvPr>
        </p:nvGraphicFramePr>
        <p:xfrm>
          <a:off x="4574933" y="2960571"/>
          <a:ext cx="1227534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6" imgW="1091880" imgH="419040" progId="Equation.3">
                  <p:embed/>
                </p:oleObj>
              </mc:Choice>
              <mc:Fallback>
                <p:oleObj name="Equation" r:id="rId6" imgW="1091880" imgH="419040" progId="Equation.3">
                  <p:embed/>
                  <p:pic>
                    <p:nvPicPr>
                      <p:cNvPr id="3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933" y="2960571"/>
                        <a:ext cx="1227534" cy="471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>
            <p:extLst/>
          </p:nvPr>
        </p:nvGraphicFramePr>
        <p:xfrm>
          <a:off x="4574933" y="2444691"/>
          <a:ext cx="1600155" cy="47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Equation" r:id="rId8" imgW="1422360" imgH="419040" progId="Equation.3">
                  <p:embed/>
                </p:oleObj>
              </mc:Choice>
              <mc:Fallback>
                <p:oleObj name="Equation" r:id="rId8" imgW="1422360" imgH="419040" progId="Equation.3">
                  <p:embed/>
                  <p:pic>
                    <p:nvPicPr>
                      <p:cNvPr id="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933" y="2444691"/>
                        <a:ext cx="1600155" cy="4714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6"/>
          <p:cNvGraphicFramePr>
            <a:graphicFrameLocks noChangeAspect="1"/>
          </p:cNvGraphicFramePr>
          <p:nvPr>
            <p:extLst/>
          </p:nvPr>
        </p:nvGraphicFramePr>
        <p:xfrm>
          <a:off x="4506008" y="3922359"/>
          <a:ext cx="1557225" cy="48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Equation" r:id="rId10" imgW="1384200" imgH="431640" progId="Equation.3">
                  <p:embed/>
                </p:oleObj>
              </mc:Choice>
              <mc:Fallback>
                <p:oleObj name="Equation" r:id="rId10" imgW="1384200" imgH="431640" progId="Equation.3">
                  <p:embed/>
                  <p:pic>
                    <p:nvPicPr>
                      <p:cNvPr id="33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008" y="3922359"/>
                        <a:ext cx="1557225" cy="4855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4358910" y="2444692"/>
            <a:ext cx="1887276" cy="113525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aphicFrame>
        <p:nvGraphicFramePr>
          <p:cNvPr id="35" name="Object 3"/>
          <p:cNvGraphicFramePr>
            <a:graphicFrameLocks noChangeAspect="1"/>
          </p:cNvGraphicFramePr>
          <p:nvPr>
            <p:extLst/>
          </p:nvPr>
        </p:nvGraphicFramePr>
        <p:xfrm>
          <a:off x="6115917" y="607241"/>
          <a:ext cx="164306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12" imgW="1460160" imgH="457200" progId="Equation.3">
                  <p:embed/>
                </p:oleObj>
              </mc:Choice>
              <mc:Fallback>
                <p:oleObj name="Equation" r:id="rId12" imgW="1460160" imgH="457200" progId="Equation.3">
                  <p:embed/>
                  <p:pic>
                    <p:nvPicPr>
                      <p:cNvPr id="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917" y="607241"/>
                        <a:ext cx="1643063" cy="5143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6"/>
          <p:cNvGraphicFramePr>
            <a:graphicFrameLocks noChangeAspect="1"/>
          </p:cNvGraphicFramePr>
          <p:nvPr>
            <p:extLst/>
          </p:nvPr>
        </p:nvGraphicFramePr>
        <p:xfrm>
          <a:off x="3284276" y="1566490"/>
          <a:ext cx="177165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Equation" r:id="rId14" imgW="1574640" imgH="317160" progId="Equation.3">
                  <p:embed/>
                </p:oleObj>
              </mc:Choice>
              <mc:Fallback>
                <p:oleObj name="Equation" r:id="rId14" imgW="1574640" imgH="317160" progId="Equation.3">
                  <p:embed/>
                  <p:pic>
                    <p:nvPicPr>
                      <p:cNvPr id="3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276" y="1566490"/>
                        <a:ext cx="1771650" cy="3571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300193" y="3082116"/>
            <a:ext cx="1604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Frequency independent</a:t>
            </a:r>
          </a:p>
        </p:txBody>
      </p:sp>
      <p:graphicFrame>
        <p:nvGraphicFramePr>
          <p:cNvPr id="39" name="Object 36"/>
          <p:cNvGraphicFramePr>
            <a:graphicFrameLocks noChangeAspect="1"/>
          </p:cNvGraphicFramePr>
          <p:nvPr>
            <p:extLst/>
          </p:nvPr>
        </p:nvGraphicFramePr>
        <p:xfrm>
          <a:off x="6463318" y="2458945"/>
          <a:ext cx="35718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16" imgW="317160" imgH="393480" progId="Equation.3">
                  <p:embed/>
                </p:oleObj>
              </mc:Choice>
              <mc:Fallback>
                <p:oleObj name="Equation" r:id="rId16" imgW="317160" imgH="393480" progId="Equation.3">
                  <p:embed/>
                  <p:pic>
                    <p:nvPicPr>
                      <p:cNvPr id="39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3318" y="2458945"/>
                        <a:ext cx="357188" cy="4429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273656" y="722373"/>
            <a:ext cx="1627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For perfect metals: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73656" y="1636695"/>
            <a:ext cx="18197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For superconductors:</a:t>
            </a:r>
          </a:p>
        </p:txBody>
      </p:sp>
    </p:spTree>
    <p:extLst>
      <p:ext uri="{BB962C8B-B14F-4D97-AF65-F5344CB8AC3E}">
        <p14:creationId xmlns:p14="http://schemas.microsoft.com/office/powerpoint/2010/main" val="3293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Circular Collider(s)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31426" y="4155460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803" y="1983195"/>
            <a:ext cx="1078636" cy="115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803" y="485161"/>
            <a:ext cx="1075632" cy="114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241" y="3375751"/>
            <a:ext cx="1099668" cy="114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256" y="1968230"/>
            <a:ext cx="1078636" cy="114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22" y="482157"/>
            <a:ext cx="1150745" cy="115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471" y="3381760"/>
            <a:ext cx="1072627" cy="114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0" y="376238"/>
            <a:ext cx="3900171" cy="435451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94399" y="673825"/>
            <a:ext cx="828000" cy="828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981" y="1025828"/>
            <a:ext cx="8688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42267" y="422141"/>
            <a:ext cx="2743127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International FCC collaboration (CERN as host lab) to study: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pp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-collider (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     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    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defining infrastructure requirements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1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~100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km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tunnel infrastructure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Geneva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area, site specific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14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+</a:t>
            </a:r>
            <a:r>
              <a:rPr kumimoji="0" lang="en-US" sz="1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1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collider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</a:t>
            </a: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FCC-ee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      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as potential first step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HE-LHC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with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technology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p-e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FCC-he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option,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IP integration, e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from ERL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0580" y="2039189"/>
            <a:ext cx="2736114" cy="307777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~16 T </a:t>
            </a: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 100 </a:t>
            </a:r>
            <a:r>
              <a:rPr kumimoji="0" lang="fr-CH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TeV</a:t>
            </a: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fr-CH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in 100 km</a:t>
            </a:r>
          </a:p>
        </p:txBody>
      </p:sp>
    </p:spTree>
    <p:extLst>
      <p:ext uri="{BB962C8B-B14F-4D97-AF65-F5344CB8AC3E}">
        <p14:creationId xmlns:p14="http://schemas.microsoft.com/office/powerpoint/2010/main" val="37830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-1" y="375552"/>
            <a:ext cx="10692681" cy="4379328"/>
            <a:chOff x="-940535" y="-36909"/>
            <a:chExt cx="12857351" cy="6917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6598" y="-36909"/>
              <a:ext cx="9277110" cy="6917445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>
              <a:off x="-940535" y="4113291"/>
              <a:ext cx="5870974" cy="1358292"/>
            </a:xfrm>
            <a:prstGeom prst="arc">
              <a:avLst>
                <a:gd name="adj1" fmla="val 11568746"/>
                <a:gd name="adj2" fmla="val 488561"/>
              </a:avLst>
            </a:prstGeom>
            <a:ln w="38100"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4982" t="49603" r="58034" b="47152"/>
            <a:stretch/>
          </p:blipFill>
          <p:spPr>
            <a:xfrm>
              <a:off x="2227764" y="3403810"/>
              <a:ext cx="1575650" cy="224475"/>
            </a:xfrm>
            <a:prstGeom prst="snip2SameRect">
              <a:avLst>
                <a:gd name="adj1" fmla="val 50000"/>
                <a:gd name="adj2" fmla="val 0"/>
              </a:avLst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4" name="Arc 13"/>
            <p:cNvSpPr/>
            <p:nvPr/>
          </p:nvSpPr>
          <p:spPr>
            <a:xfrm>
              <a:off x="1954183" y="2987530"/>
              <a:ext cx="9962633" cy="1638687"/>
            </a:xfrm>
            <a:prstGeom prst="arc">
              <a:avLst>
                <a:gd name="adj1" fmla="val 1086642"/>
                <a:gd name="adj2" fmla="val 11036784"/>
              </a:avLst>
            </a:prstGeom>
            <a:ln w="28575" cap="rnd" cmpd="sng">
              <a:solidFill>
                <a:srgbClr val="800000"/>
              </a:solidFill>
              <a:prstDash val="sysDash"/>
              <a:headEnd type="none"/>
              <a:tailEnd type="non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Circular Collider Study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7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FCC-</a:t>
            </a:r>
            <a:r>
              <a:rPr lang="en-US" dirty="0" err="1" smtClean="0"/>
              <a:t>hh</a:t>
            </a:r>
            <a:r>
              <a:rPr lang="en-US" dirty="0"/>
              <a:t>: pushing the energy frontier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7504" y="588779"/>
                <a:ext cx="8964488" cy="3752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 smtClean="0"/>
                  <a:t>The </a:t>
                </a:r>
                <a:r>
                  <a:rPr lang="en-GB" sz="2000" i="1" dirty="0" smtClean="0"/>
                  <a:t>raison d’être</a:t>
                </a:r>
                <a:r>
                  <a:rPr lang="en-GB" sz="2000" dirty="0" smtClean="0"/>
                  <a:t> of a </a:t>
                </a:r>
                <a:r>
                  <a:rPr lang="en-GB" sz="2000" dirty="0"/>
                  <a:t>hadron </a:t>
                </a:r>
                <a:r>
                  <a:rPr lang="en-GB" sz="2000" dirty="0" smtClean="0"/>
                  <a:t>collider is the </a:t>
                </a:r>
                <a:r>
                  <a:rPr lang="en-GB" sz="2000" dirty="0" smtClean="0">
                    <a:solidFill>
                      <a:srgbClr val="FF0000"/>
                    </a:solidFill>
                  </a:rPr>
                  <a:t>energy reach</a:t>
                </a:r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:endParaRPr lang="en-GB" sz="2000" dirty="0"/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Compared to the LHC </a:t>
                </a:r>
                <a:r>
                  <a:rPr lang="en-GB" sz="2000" dirty="0" smtClean="0">
                    <a:sym typeface="Wingdings" panose="05000000000000000000" pitchFamily="2" charset="2"/>
                  </a:rPr>
                  <a:t>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 </a:t>
                </a:r>
                <a:r>
                  <a:rPr lang="en-GB" sz="2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E</a:t>
                </a:r>
                <a:r>
                  <a:rPr lang="en-GB" sz="2000" baseline="-25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cms</a:t>
                </a:r>
                <a:r>
                  <a:rPr lang="en-GB" sz="2000" baseline="-25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100 </a:t>
                </a:r>
                <a:r>
                  <a:rPr lang="en-GB" sz="2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TeV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pp  (~6 increase)</a:t>
                </a:r>
                <a:endParaRPr lang="en-GB" sz="2000" baseline="-25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en-GB" sz="2000" dirty="0" smtClean="0"/>
                  <a:t>factor ~3 in radius </a:t>
                </a:r>
                <a:r>
                  <a:rPr lang="en-GB" sz="2000" dirty="0" smtClean="0">
                    <a:sym typeface="Wingdings" panose="05000000000000000000" pitchFamily="2" charset="2"/>
                  </a:rPr>
                  <a:t> 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100 km</a:t>
                </a:r>
                <a:endParaRPr lang="en-GB" sz="2000" baseline="-25000" dirty="0" smtClean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en-GB" sz="2000" dirty="0" smtClean="0"/>
                  <a:t>factor ~</a:t>
                </a:r>
                <a:r>
                  <a:rPr lang="en-GB" sz="2000" dirty="0"/>
                  <a:t>2 in field </a:t>
                </a:r>
                <a:r>
                  <a:rPr lang="en-GB" sz="2000" dirty="0">
                    <a:sym typeface="Wingdings" panose="05000000000000000000" pitchFamily="2" charset="2"/>
                  </a:rPr>
                  <a:t> 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~16 T dipoles, </a:t>
                </a:r>
                <a:r>
                  <a:rPr lang="en-GB" sz="2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Nb</a:t>
                </a:r>
                <a:r>
                  <a:rPr lang="en-GB" sz="2000" baseline="-25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3</a:t>
                </a:r>
                <a:r>
                  <a:rPr lang="en-GB" sz="2000" dirty="0" err="1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Sn</a:t>
                </a:r>
                <a:r>
                  <a:rPr lang="en-GB" sz="20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at 1.9 K</a:t>
                </a:r>
              </a:p>
              <a:p>
                <a:endParaRPr lang="en-GB" sz="2000" dirty="0" smtClean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endParaRPr lang="en-GB" sz="2000" baseline="-25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r>
                  <a:rPr lang="en-GB" sz="2000" dirty="0" smtClean="0"/>
                  <a:t>Synchrotron radiation </a:t>
                </a:r>
                <a:r>
                  <a:rPr lang="en-GB" sz="2000" dirty="0" smtClean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f>
                      <m:f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GB" sz="2000" baseline="300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endParaRPr lang="en-GB" sz="2000" baseline="-25000" dirty="0" smtClean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88779"/>
                <a:ext cx="8964488" cy="3752759"/>
              </a:xfrm>
              <a:prstGeom prst="rect">
                <a:avLst/>
              </a:prstGeom>
              <a:blipFill>
                <a:blip r:embed="rId2"/>
                <a:stretch>
                  <a:fillRect l="-748" t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6198" y="1175124"/>
                <a:ext cx="4235069" cy="624786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𝑑𝑖𝑝𝑜𝑙𝑒</m:t>
                          </m:r>
                        </m:sub>
                      </m:sSub>
                      <m:sSub>
                        <m:sSubPr>
                          <m:ctrlP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n-GB" sz="32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GB" sz="32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𝑏𝑒𝑛𝑑𝑖𝑛𝑔</m:t>
                          </m:r>
                        </m:sub>
                      </m:sSub>
                    </m:oMath>
                  </m:oMathPara>
                </a14:m>
                <a:endParaRPr lang="en-GB" sz="1200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Unicode M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98" y="1175124"/>
                <a:ext cx="4235069" cy="6247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193603" y="586763"/>
            <a:ext cx="1769506" cy="1764000"/>
            <a:chOff x="946102" y="1359304"/>
            <a:chExt cx="2527865" cy="2520000"/>
          </a:xfrm>
        </p:grpSpPr>
        <p:grpSp>
          <p:nvGrpSpPr>
            <p:cNvPr id="9" name="Group 8"/>
            <p:cNvGrpSpPr/>
            <p:nvPr/>
          </p:nvGrpSpPr>
          <p:grpSpPr>
            <a:xfrm>
              <a:off x="946102" y="1359304"/>
              <a:ext cx="2527865" cy="2520000"/>
              <a:chOff x="1035909" y="1369180"/>
              <a:chExt cx="2527865" cy="252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56" r="16003"/>
              <a:stretch/>
            </p:blipFill>
            <p:spPr>
              <a:xfrm>
                <a:off x="1035909" y="1376427"/>
                <a:ext cx="2514600" cy="1982095"/>
              </a:xfrm>
              <a:prstGeom prst="round2SameRect">
                <a:avLst>
                  <a:gd name="adj1" fmla="val 3212"/>
                  <a:gd name="adj2" fmla="val 0"/>
                </a:avLst>
              </a:prstGeom>
            </p:spPr>
          </p:pic>
          <p:sp>
            <p:nvSpPr>
              <p:cNvPr id="12" name="Round Same Side Corner Rectangle 11"/>
              <p:cNvSpPr/>
              <p:nvPr/>
            </p:nvSpPr>
            <p:spPr>
              <a:xfrm flipV="1">
                <a:off x="1035909" y="3349180"/>
                <a:ext cx="2520000" cy="540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12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35909" y="3393617"/>
                <a:ext cx="2527865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spc="3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Conductor R&amp;D</a:t>
                </a:r>
                <a:endParaRPr lang="en-GB" sz="1200" b="1" spc="3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1035909" y="1369180"/>
                <a:ext cx="2520000" cy="198000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193349" y="1945245"/>
              <a:ext cx="2011082" cy="8353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32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Nb</a:t>
              </a:r>
              <a:r>
                <a:rPr lang="en-GB" sz="3200" b="1" baseline="-25000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3</a:t>
              </a:r>
              <a:r>
                <a:rPr lang="en-GB" sz="32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Sn</a:t>
              </a:r>
              <a:endParaRPr lang="fr-CH" sz="32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185526" y="2795878"/>
            <a:ext cx="1764000" cy="1769906"/>
            <a:chOff x="5404800" y="1359304"/>
            <a:chExt cx="2520000" cy="2528437"/>
          </a:xfrm>
        </p:grpSpPr>
        <p:grpSp>
          <p:nvGrpSpPr>
            <p:cNvPr id="16" name="Group 15"/>
            <p:cNvGrpSpPr/>
            <p:nvPr/>
          </p:nvGrpSpPr>
          <p:grpSpPr>
            <a:xfrm>
              <a:off x="5404800" y="1359304"/>
              <a:ext cx="2520000" cy="2528437"/>
              <a:chOff x="5273430" y="1359304"/>
              <a:chExt cx="2520000" cy="252843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06" t="33272" r="19737" b="20029"/>
              <a:stretch/>
            </p:blipFill>
            <p:spPr>
              <a:xfrm>
                <a:off x="5281295" y="1359304"/>
                <a:ext cx="2512135" cy="2258437"/>
              </a:xfrm>
              <a:prstGeom prst="round2SameRect">
                <a:avLst>
                  <a:gd name="adj1" fmla="val 4004"/>
                  <a:gd name="adj2" fmla="val 0"/>
                </a:avLst>
              </a:prstGeom>
            </p:spPr>
          </p:pic>
          <p:sp>
            <p:nvSpPr>
              <p:cNvPr id="19" name="Round Same Side Corner Rectangle 18"/>
              <p:cNvSpPr/>
              <p:nvPr/>
            </p:nvSpPr>
            <p:spPr>
              <a:xfrm flipV="1">
                <a:off x="5273430" y="3347741"/>
                <a:ext cx="2520000" cy="540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12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81296" y="3392178"/>
                <a:ext cx="2512134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spc="3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Magnet Design</a:t>
                </a:r>
                <a:endParaRPr lang="en-GB" sz="1200" b="1" spc="3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ound Same Side Corner Rectangle 20"/>
              <p:cNvSpPr/>
              <p:nvPr/>
            </p:nvSpPr>
            <p:spPr>
              <a:xfrm>
                <a:off x="5273430" y="1367741"/>
                <a:ext cx="2520000" cy="198000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955310" y="1942243"/>
              <a:ext cx="1434001" cy="8353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32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16 T</a:t>
              </a:r>
              <a:endParaRPr lang="fr-CH" sz="32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2555776" y="3363838"/>
            <a:ext cx="1728192" cy="9777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a beam screen in a p-p collider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" r="54302"/>
          <a:stretch/>
        </p:blipFill>
        <p:spPr>
          <a:xfrm>
            <a:off x="6670515" y="389297"/>
            <a:ext cx="2473485" cy="228557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9511" y="442175"/>
            <a:ext cx="5976665" cy="299669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Clr>
                <a:srgbClr val="DDDDDD"/>
              </a:buClr>
              <a:buNone/>
            </a:pPr>
            <a:r>
              <a:rPr lang="en-US" sz="100" dirty="0">
                <a:solidFill>
                  <a:srgbClr val="0C377B"/>
                </a:solidFill>
              </a:rPr>
              <a:t>	</a:t>
            </a:r>
          </a:p>
          <a:p>
            <a:pPr marL="36513" indent="0">
              <a:buClr>
                <a:srgbClr val="DDDDDD"/>
              </a:buClr>
              <a:buNone/>
            </a:pPr>
            <a:r>
              <a:rPr lang="en-US" sz="1600" b="1" dirty="0"/>
              <a:t>High synchrotron radiation load (SR) of protons @ 50 </a:t>
            </a:r>
            <a:r>
              <a:rPr lang="en-US" sz="1600" b="1" dirty="0" err="1"/>
              <a:t>TeV</a:t>
            </a:r>
            <a:r>
              <a:rPr lang="en-US" sz="1600" b="1" dirty="0"/>
              <a:t>:</a:t>
            </a:r>
          </a:p>
          <a:p>
            <a:pPr marL="36513" indent="0">
              <a:buClr>
                <a:srgbClr val="FF0000"/>
              </a:buClr>
              <a:buNone/>
            </a:pPr>
            <a:endParaRPr lang="en-US" sz="1400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79413" indent="-342900">
              <a:buClr>
                <a:srgbClr val="FF0000"/>
              </a:buClr>
              <a:buFont typeface="Wingdings" pitchFamily="2" charset="2"/>
              <a:buChar char="à"/>
            </a:pPr>
            <a:r>
              <a:rPr lang="en-US" sz="1400" b="1" dirty="0" smtClean="0">
                <a:solidFill>
                  <a:srgbClr val="FF0000"/>
                </a:solidFill>
              </a:rPr>
              <a:t>~30 W/m/beam (@16 T)</a:t>
            </a:r>
          </a:p>
          <a:p>
            <a:pPr marL="379413" indent="-342900">
              <a:buClr>
                <a:srgbClr val="FF0000"/>
              </a:buClr>
              <a:buFont typeface="Wingdings" pitchFamily="2" charset="2"/>
              <a:buChar char="à"/>
            </a:pP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5 MW total in arcs  </a:t>
            </a:r>
            <a:r>
              <a:rPr lang="en-US" sz="1200" dirty="0" smtClean="0"/>
              <a:t>(LHC &lt; 0.2 W/m)</a:t>
            </a:r>
          </a:p>
          <a:p>
            <a:pPr marL="379413" indent="-342900">
              <a:buClr>
                <a:srgbClr val="FF0000"/>
              </a:buClr>
              <a:buFont typeface="Wingdings" pitchFamily="2" charset="2"/>
              <a:buChar char="à"/>
            </a:pPr>
            <a:endParaRPr lang="en-US" sz="1200" dirty="0" smtClean="0"/>
          </a:p>
          <a:p>
            <a:pPr marL="36576" indent="0">
              <a:buNone/>
            </a:pPr>
            <a:endParaRPr lang="en-US" sz="300" b="1" dirty="0" smtClean="0"/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Image currents</a:t>
            </a:r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Electron cloud</a:t>
            </a:r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(as for the LHC)</a:t>
            </a:r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endParaRPr lang="en-US" sz="1200" b="1" dirty="0" smtClean="0">
              <a:solidFill>
                <a:srgbClr val="FF0000"/>
              </a:solidFill>
            </a:endParaRPr>
          </a:p>
          <a:p>
            <a:pPr marL="0" indent="0">
              <a:buClr>
                <a:srgbClr val="DDDDDD"/>
              </a:buClr>
              <a:buFont typeface="Arial"/>
              <a:buNone/>
            </a:pPr>
            <a:r>
              <a:rPr lang="en-US" sz="1600" b="1" dirty="0" smtClean="0"/>
              <a:t>The synchrotron radiation cannot be dumped at 1.9 K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3623538"/>
            <a:ext cx="6249614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sz="1800" dirty="0" smtClean="0"/>
              <a:t>Taking into account </a:t>
            </a:r>
            <a:r>
              <a:rPr lang="en-GB" sz="1800" dirty="0" smtClean="0">
                <a:solidFill>
                  <a:srgbClr val="FF0000"/>
                </a:solidFill>
              </a:rPr>
              <a:t>vacuum requirements</a:t>
            </a:r>
            <a:r>
              <a:rPr lang="en-GB" sz="1800" dirty="0" smtClean="0"/>
              <a:t>, overall </a:t>
            </a:r>
            <a:r>
              <a:rPr lang="en-GB" sz="1800" dirty="0" smtClean="0">
                <a:solidFill>
                  <a:srgbClr val="FF0000"/>
                </a:solidFill>
              </a:rPr>
              <a:t>cryogenic efficiency </a:t>
            </a:r>
            <a:r>
              <a:rPr lang="en-GB" sz="1800" dirty="0" smtClean="0"/>
              <a:t>and </a:t>
            </a:r>
            <a:r>
              <a:rPr lang="en-GB" sz="1800" dirty="0" smtClean="0">
                <a:solidFill>
                  <a:srgbClr val="FF0000"/>
                </a:solidFill>
              </a:rPr>
              <a:t>power consumption </a:t>
            </a:r>
            <a:r>
              <a:rPr lang="en-GB" sz="1800" dirty="0" smtClean="0"/>
              <a:t>of the accelerator, the synchrotron radiation has to be absorbed </a:t>
            </a:r>
            <a:r>
              <a:rPr lang="en-GB" sz="1800" dirty="0" smtClean="0">
                <a:solidFill>
                  <a:srgbClr val="FF0000"/>
                </a:solidFill>
              </a:rPr>
              <a:t>at </a:t>
            </a:r>
            <a:r>
              <a:rPr lang="en-GB" sz="1800" dirty="0">
                <a:solidFill>
                  <a:srgbClr val="FF0000"/>
                </a:solidFill>
              </a:rPr>
              <a:t>50 </a:t>
            </a:r>
            <a:r>
              <a:rPr lang="en-GB" sz="1800" dirty="0" smtClean="0">
                <a:solidFill>
                  <a:srgbClr val="FF0000"/>
                </a:solidFill>
              </a:rPr>
              <a:t>K</a:t>
            </a:r>
            <a:endParaRPr lang="en-GB" sz="18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8" t="2523" r="20606" b="23943"/>
          <a:stretch/>
        </p:blipFill>
        <p:spPr>
          <a:xfrm>
            <a:off x="6708217" y="2643758"/>
            <a:ext cx="2435783" cy="2098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8382" y="4416942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Courtesy: C. </a:t>
            </a:r>
            <a:r>
              <a:rPr lang="en-US" sz="1400" dirty="0" err="1" smtClean="0">
                <a:solidFill>
                  <a:schemeClr val="bg1"/>
                </a:solidFill>
              </a:rPr>
              <a:t>Garion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Sergio Calatroni - 5.9.2018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HTS for the FCC-hh beam screen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668" y="307691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100 MW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368" y="2390086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200 MW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68" y="169876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300 MW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3175" y="375824"/>
            <a:ext cx="131403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From:</a:t>
            </a:r>
          </a:p>
          <a:p>
            <a:r>
              <a:rPr lang="en-US" dirty="0" smtClean="0"/>
              <a:t>Ph</a:t>
            </a:r>
            <a:r>
              <a:rPr lang="en-US" dirty="0"/>
              <a:t>. Lebrun</a:t>
            </a:r>
          </a:p>
          <a:p>
            <a:r>
              <a:rPr lang="en-US" dirty="0"/>
              <a:t>L. </a:t>
            </a:r>
            <a:r>
              <a:rPr lang="en-US" dirty="0" err="1"/>
              <a:t>Tavian</a:t>
            </a:r>
            <a:endParaRPr lang="en-US" dirty="0"/>
          </a:p>
          <a:p>
            <a:r>
              <a:rPr lang="en-US" dirty="0"/>
              <a:t>V. </a:t>
            </a:r>
            <a:r>
              <a:rPr lang="en-US" dirty="0" err="1"/>
              <a:t>Baglin</a:t>
            </a:r>
            <a:endParaRPr lang="en-US" dirty="0"/>
          </a:p>
        </p:txBody>
      </p:sp>
      <p:sp>
        <p:nvSpPr>
          <p:cNvPr id="69" name="AutoShape 52"/>
          <p:cNvSpPr>
            <a:spLocks noChangeAspect="1" noChangeArrowheads="1" noTextEdit="1"/>
          </p:cNvSpPr>
          <p:nvPr/>
        </p:nvSpPr>
        <p:spPr bwMode="auto">
          <a:xfrm>
            <a:off x="1209676" y="376238"/>
            <a:ext cx="6619875" cy="43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54"/>
          <p:cNvSpPr>
            <a:spLocks noChangeArrowheads="1"/>
          </p:cNvSpPr>
          <p:nvPr/>
        </p:nvSpPr>
        <p:spPr bwMode="auto">
          <a:xfrm>
            <a:off x="1217614" y="381000"/>
            <a:ext cx="6604000" cy="43116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Rectangle 55"/>
          <p:cNvSpPr>
            <a:spLocks noChangeArrowheads="1"/>
          </p:cNvSpPr>
          <p:nvPr/>
        </p:nvSpPr>
        <p:spPr bwMode="auto">
          <a:xfrm>
            <a:off x="2782889" y="581025"/>
            <a:ext cx="4529138" cy="32829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56"/>
          <p:cNvSpPr>
            <a:spLocks noEditPoints="1"/>
          </p:cNvSpPr>
          <p:nvPr/>
        </p:nvSpPr>
        <p:spPr bwMode="auto">
          <a:xfrm>
            <a:off x="2782889" y="574675"/>
            <a:ext cx="4529138" cy="2747962"/>
          </a:xfrm>
          <a:custGeom>
            <a:avLst/>
            <a:gdLst>
              <a:gd name="T0" fmla="*/ 0 w 2853"/>
              <a:gd name="T1" fmla="*/ 1723 h 1731"/>
              <a:gd name="T2" fmla="*/ 2853 w 2853"/>
              <a:gd name="T3" fmla="*/ 1723 h 1731"/>
              <a:gd name="T4" fmla="*/ 2853 w 2853"/>
              <a:gd name="T5" fmla="*/ 1731 h 1731"/>
              <a:gd name="T6" fmla="*/ 0 w 2853"/>
              <a:gd name="T7" fmla="*/ 1731 h 1731"/>
              <a:gd name="T8" fmla="*/ 0 w 2853"/>
              <a:gd name="T9" fmla="*/ 1723 h 1731"/>
              <a:gd name="T10" fmla="*/ 0 w 2853"/>
              <a:gd name="T11" fmla="*/ 1378 h 1731"/>
              <a:gd name="T12" fmla="*/ 2853 w 2853"/>
              <a:gd name="T13" fmla="*/ 1378 h 1731"/>
              <a:gd name="T14" fmla="*/ 2853 w 2853"/>
              <a:gd name="T15" fmla="*/ 1386 h 1731"/>
              <a:gd name="T16" fmla="*/ 0 w 2853"/>
              <a:gd name="T17" fmla="*/ 1386 h 1731"/>
              <a:gd name="T18" fmla="*/ 0 w 2853"/>
              <a:gd name="T19" fmla="*/ 1378 h 1731"/>
              <a:gd name="T20" fmla="*/ 0 w 2853"/>
              <a:gd name="T21" fmla="*/ 1033 h 1731"/>
              <a:gd name="T22" fmla="*/ 2853 w 2853"/>
              <a:gd name="T23" fmla="*/ 1033 h 1731"/>
              <a:gd name="T24" fmla="*/ 2853 w 2853"/>
              <a:gd name="T25" fmla="*/ 1041 h 1731"/>
              <a:gd name="T26" fmla="*/ 0 w 2853"/>
              <a:gd name="T27" fmla="*/ 1041 h 1731"/>
              <a:gd name="T28" fmla="*/ 0 w 2853"/>
              <a:gd name="T29" fmla="*/ 1033 h 1731"/>
              <a:gd name="T30" fmla="*/ 0 w 2853"/>
              <a:gd name="T31" fmla="*/ 688 h 1731"/>
              <a:gd name="T32" fmla="*/ 2853 w 2853"/>
              <a:gd name="T33" fmla="*/ 688 h 1731"/>
              <a:gd name="T34" fmla="*/ 2853 w 2853"/>
              <a:gd name="T35" fmla="*/ 697 h 1731"/>
              <a:gd name="T36" fmla="*/ 0 w 2853"/>
              <a:gd name="T37" fmla="*/ 697 h 1731"/>
              <a:gd name="T38" fmla="*/ 0 w 2853"/>
              <a:gd name="T39" fmla="*/ 688 h 1731"/>
              <a:gd name="T40" fmla="*/ 0 w 2853"/>
              <a:gd name="T41" fmla="*/ 345 h 1731"/>
              <a:gd name="T42" fmla="*/ 2853 w 2853"/>
              <a:gd name="T43" fmla="*/ 345 h 1731"/>
              <a:gd name="T44" fmla="*/ 2853 w 2853"/>
              <a:gd name="T45" fmla="*/ 353 h 1731"/>
              <a:gd name="T46" fmla="*/ 0 w 2853"/>
              <a:gd name="T47" fmla="*/ 353 h 1731"/>
              <a:gd name="T48" fmla="*/ 0 w 2853"/>
              <a:gd name="T49" fmla="*/ 345 h 1731"/>
              <a:gd name="T50" fmla="*/ 0 w 2853"/>
              <a:gd name="T51" fmla="*/ 0 h 1731"/>
              <a:gd name="T52" fmla="*/ 2853 w 2853"/>
              <a:gd name="T53" fmla="*/ 0 h 1731"/>
              <a:gd name="T54" fmla="*/ 2853 w 2853"/>
              <a:gd name="T55" fmla="*/ 8 h 1731"/>
              <a:gd name="T56" fmla="*/ 0 w 2853"/>
              <a:gd name="T57" fmla="*/ 8 h 1731"/>
              <a:gd name="T58" fmla="*/ 0 w 2853"/>
              <a:gd name="T59" fmla="*/ 0 h 1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53" h="1731">
                <a:moveTo>
                  <a:pt x="0" y="1723"/>
                </a:moveTo>
                <a:lnTo>
                  <a:pt x="2853" y="1723"/>
                </a:lnTo>
                <a:lnTo>
                  <a:pt x="2853" y="1731"/>
                </a:lnTo>
                <a:lnTo>
                  <a:pt x="0" y="1731"/>
                </a:lnTo>
                <a:lnTo>
                  <a:pt x="0" y="1723"/>
                </a:lnTo>
                <a:close/>
                <a:moveTo>
                  <a:pt x="0" y="1378"/>
                </a:moveTo>
                <a:lnTo>
                  <a:pt x="2853" y="1378"/>
                </a:lnTo>
                <a:lnTo>
                  <a:pt x="2853" y="1386"/>
                </a:lnTo>
                <a:lnTo>
                  <a:pt x="0" y="1386"/>
                </a:lnTo>
                <a:lnTo>
                  <a:pt x="0" y="1378"/>
                </a:lnTo>
                <a:close/>
                <a:moveTo>
                  <a:pt x="0" y="1033"/>
                </a:moveTo>
                <a:lnTo>
                  <a:pt x="2853" y="1033"/>
                </a:lnTo>
                <a:lnTo>
                  <a:pt x="2853" y="1041"/>
                </a:lnTo>
                <a:lnTo>
                  <a:pt x="0" y="1041"/>
                </a:lnTo>
                <a:lnTo>
                  <a:pt x="0" y="1033"/>
                </a:lnTo>
                <a:close/>
                <a:moveTo>
                  <a:pt x="0" y="688"/>
                </a:moveTo>
                <a:lnTo>
                  <a:pt x="2853" y="688"/>
                </a:lnTo>
                <a:lnTo>
                  <a:pt x="2853" y="697"/>
                </a:lnTo>
                <a:lnTo>
                  <a:pt x="0" y="697"/>
                </a:lnTo>
                <a:lnTo>
                  <a:pt x="0" y="688"/>
                </a:lnTo>
                <a:close/>
                <a:moveTo>
                  <a:pt x="0" y="345"/>
                </a:moveTo>
                <a:lnTo>
                  <a:pt x="2853" y="345"/>
                </a:lnTo>
                <a:lnTo>
                  <a:pt x="2853" y="353"/>
                </a:lnTo>
                <a:lnTo>
                  <a:pt x="0" y="353"/>
                </a:lnTo>
                <a:lnTo>
                  <a:pt x="0" y="345"/>
                </a:lnTo>
                <a:close/>
                <a:moveTo>
                  <a:pt x="0" y="0"/>
                </a:moveTo>
                <a:lnTo>
                  <a:pt x="2853" y="0"/>
                </a:lnTo>
                <a:lnTo>
                  <a:pt x="2853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57"/>
          <p:cNvSpPr>
            <a:spLocks noChangeArrowheads="1"/>
          </p:cNvSpPr>
          <p:nvPr/>
        </p:nvSpPr>
        <p:spPr bwMode="auto">
          <a:xfrm>
            <a:off x="2773364" y="581025"/>
            <a:ext cx="19050" cy="3282949"/>
          </a:xfrm>
          <a:prstGeom prst="rect">
            <a:avLst/>
          </a:pr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58"/>
          <p:cNvSpPr>
            <a:spLocks noEditPoints="1"/>
          </p:cNvSpPr>
          <p:nvPr/>
        </p:nvSpPr>
        <p:spPr bwMode="auto">
          <a:xfrm>
            <a:off x="2698751" y="574675"/>
            <a:ext cx="84138" cy="3295649"/>
          </a:xfrm>
          <a:custGeom>
            <a:avLst/>
            <a:gdLst>
              <a:gd name="T0" fmla="*/ 0 w 53"/>
              <a:gd name="T1" fmla="*/ 2068 h 2076"/>
              <a:gd name="T2" fmla="*/ 53 w 53"/>
              <a:gd name="T3" fmla="*/ 2068 h 2076"/>
              <a:gd name="T4" fmla="*/ 53 w 53"/>
              <a:gd name="T5" fmla="*/ 2076 h 2076"/>
              <a:gd name="T6" fmla="*/ 0 w 53"/>
              <a:gd name="T7" fmla="*/ 2076 h 2076"/>
              <a:gd name="T8" fmla="*/ 0 w 53"/>
              <a:gd name="T9" fmla="*/ 2068 h 2076"/>
              <a:gd name="T10" fmla="*/ 0 w 53"/>
              <a:gd name="T11" fmla="*/ 1723 h 2076"/>
              <a:gd name="T12" fmla="*/ 53 w 53"/>
              <a:gd name="T13" fmla="*/ 1723 h 2076"/>
              <a:gd name="T14" fmla="*/ 53 w 53"/>
              <a:gd name="T15" fmla="*/ 1731 h 2076"/>
              <a:gd name="T16" fmla="*/ 0 w 53"/>
              <a:gd name="T17" fmla="*/ 1731 h 2076"/>
              <a:gd name="T18" fmla="*/ 0 w 53"/>
              <a:gd name="T19" fmla="*/ 1723 h 2076"/>
              <a:gd name="T20" fmla="*/ 0 w 53"/>
              <a:gd name="T21" fmla="*/ 1378 h 2076"/>
              <a:gd name="T22" fmla="*/ 53 w 53"/>
              <a:gd name="T23" fmla="*/ 1378 h 2076"/>
              <a:gd name="T24" fmla="*/ 53 w 53"/>
              <a:gd name="T25" fmla="*/ 1386 h 2076"/>
              <a:gd name="T26" fmla="*/ 0 w 53"/>
              <a:gd name="T27" fmla="*/ 1386 h 2076"/>
              <a:gd name="T28" fmla="*/ 0 w 53"/>
              <a:gd name="T29" fmla="*/ 1378 h 2076"/>
              <a:gd name="T30" fmla="*/ 0 w 53"/>
              <a:gd name="T31" fmla="*/ 1033 h 2076"/>
              <a:gd name="T32" fmla="*/ 53 w 53"/>
              <a:gd name="T33" fmla="*/ 1033 h 2076"/>
              <a:gd name="T34" fmla="*/ 53 w 53"/>
              <a:gd name="T35" fmla="*/ 1041 h 2076"/>
              <a:gd name="T36" fmla="*/ 0 w 53"/>
              <a:gd name="T37" fmla="*/ 1041 h 2076"/>
              <a:gd name="T38" fmla="*/ 0 w 53"/>
              <a:gd name="T39" fmla="*/ 1033 h 2076"/>
              <a:gd name="T40" fmla="*/ 0 w 53"/>
              <a:gd name="T41" fmla="*/ 688 h 2076"/>
              <a:gd name="T42" fmla="*/ 53 w 53"/>
              <a:gd name="T43" fmla="*/ 688 h 2076"/>
              <a:gd name="T44" fmla="*/ 53 w 53"/>
              <a:gd name="T45" fmla="*/ 697 h 2076"/>
              <a:gd name="T46" fmla="*/ 0 w 53"/>
              <a:gd name="T47" fmla="*/ 697 h 2076"/>
              <a:gd name="T48" fmla="*/ 0 w 53"/>
              <a:gd name="T49" fmla="*/ 688 h 2076"/>
              <a:gd name="T50" fmla="*/ 0 w 53"/>
              <a:gd name="T51" fmla="*/ 345 h 2076"/>
              <a:gd name="T52" fmla="*/ 53 w 53"/>
              <a:gd name="T53" fmla="*/ 345 h 2076"/>
              <a:gd name="T54" fmla="*/ 53 w 53"/>
              <a:gd name="T55" fmla="*/ 353 h 2076"/>
              <a:gd name="T56" fmla="*/ 0 w 53"/>
              <a:gd name="T57" fmla="*/ 353 h 2076"/>
              <a:gd name="T58" fmla="*/ 0 w 53"/>
              <a:gd name="T59" fmla="*/ 345 h 2076"/>
              <a:gd name="T60" fmla="*/ 0 w 53"/>
              <a:gd name="T61" fmla="*/ 0 h 2076"/>
              <a:gd name="T62" fmla="*/ 53 w 53"/>
              <a:gd name="T63" fmla="*/ 0 h 2076"/>
              <a:gd name="T64" fmla="*/ 53 w 53"/>
              <a:gd name="T65" fmla="*/ 8 h 2076"/>
              <a:gd name="T66" fmla="*/ 0 w 53"/>
              <a:gd name="T67" fmla="*/ 8 h 2076"/>
              <a:gd name="T68" fmla="*/ 0 w 53"/>
              <a:gd name="T69" fmla="*/ 0 h 2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3" h="2076">
                <a:moveTo>
                  <a:pt x="0" y="2068"/>
                </a:moveTo>
                <a:lnTo>
                  <a:pt x="53" y="2068"/>
                </a:lnTo>
                <a:lnTo>
                  <a:pt x="53" y="2076"/>
                </a:lnTo>
                <a:lnTo>
                  <a:pt x="0" y="2076"/>
                </a:lnTo>
                <a:lnTo>
                  <a:pt x="0" y="2068"/>
                </a:lnTo>
                <a:close/>
                <a:moveTo>
                  <a:pt x="0" y="1723"/>
                </a:moveTo>
                <a:lnTo>
                  <a:pt x="53" y="1723"/>
                </a:lnTo>
                <a:lnTo>
                  <a:pt x="53" y="1731"/>
                </a:lnTo>
                <a:lnTo>
                  <a:pt x="0" y="1731"/>
                </a:lnTo>
                <a:lnTo>
                  <a:pt x="0" y="1723"/>
                </a:lnTo>
                <a:close/>
                <a:moveTo>
                  <a:pt x="0" y="1378"/>
                </a:moveTo>
                <a:lnTo>
                  <a:pt x="53" y="1378"/>
                </a:lnTo>
                <a:lnTo>
                  <a:pt x="53" y="1386"/>
                </a:lnTo>
                <a:lnTo>
                  <a:pt x="0" y="1386"/>
                </a:lnTo>
                <a:lnTo>
                  <a:pt x="0" y="1378"/>
                </a:lnTo>
                <a:close/>
                <a:moveTo>
                  <a:pt x="0" y="1033"/>
                </a:moveTo>
                <a:lnTo>
                  <a:pt x="53" y="1033"/>
                </a:lnTo>
                <a:lnTo>
                  <a:pt x="53" y="1041"/>
                </a:lnTo>
                <a:lnTo>
                  <a:pt x="0" y="1041"/>
                </a:lnTo>
                <a:lnTo>
                  <a:pt x="0" y="1033"/>
                </a:lnTo>
                <a:close/>
                <a:moveTo>
                  <a:pt x="0" y="688"/>
                </a:moveTo>
                <a:lnTo>
                  <a:pt x="53" y="688"/>
                </a:lnTo>
                <a:lnTo>
                  <a:pt x="53" y="697"/>
                </a:lnTo>
                <a:lnTo>
                  <a:pt x="0" y="697"/>
                </a:lnTo>
                <a:lnTo>
                  <a:pt x="0" y="688"/>
                </a:lnTo>
                <a:close/>
                <a:moveTo>
                  <a:pt x="0" y="345"/>
                </a:moveTo>
                <a:lnTo>
                  <a:pt x="53" y="345"/>
                </a:lnTo>
                <a:lnTo>
                  <a:pt x="53" y="353"/>
                </a:lnTo>
                <a:lnTo>
                  <a:pt x="0" y="353"/>
                </a:lnTo>
                <a:lnTo>
                  <a:pt x="0" y="345"/>
                </a:lnTo>
                <a:close/>
                <a:moveTo>
                  <a:pt x="0" y="0"/>
                </a:moveTo>
                <a:lnTo>
                  <a:pt x="53" y="0"/>
                </a:lnTo>
                <a:lnTo>
                  <a:pt x="53" y="8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59"/>
          <p:cNvSpPr>
            <a:spLocks noChangeArrowheads="1"/>
          </p:cNvSpPr>
          <p:nvPr/>
        </p:nvSpPr>
        <p:spPr bwMode="auto">
          <a:xfrm>
            <a:off x="2782889" y="3857624"/>
            <a:ext cx="4529138" cy="12700"/>
          </a:xfrm>
          <a:prstGeom prst="rect">
            <a:avLst/>
          </a:pr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60"/>
          <p:cNvSpPr>
            <a:spLocks noEditPoints="1"/>
          </p:cNvSpPr>
          <p:nvPr/>
        </p:nvSpPr>
        <p:spPr bwMode="auto">
          <a:xfrm>
            <a:off x="2773364" y="3822699"/>
            <a:ext cx="4548188" cy="100012"/>
          </a:xfrm>
          <a:custGeom>
            <a:avLst/>
            <a:gdLst>
              <a:gd name="T0" fmla="*/ 0 w 2865"/>
              <a:gd name="T1" fmla="*/ 26 h 63"/>
              <a:gd name="T2" fmla="*/ 155 w 2865"/>
              <a:gd name="T3" fmla="*/ 0 h 63"/>
              <a:gd name="T4" fmla="*/ 143 w 2865"/>
              <a:gd name="T5" fmla="*/ 0 h 63"/>
              <a:gd name="T6" fmla="*/ 298 w 2865"/>
              <a:gd name="T7" fmla="*/ 26 h 63"/>
              <a:gd name="T8" fmla="*/ 298 w 2865"/>
              <a:gd name="T9" fmla="*/ 0 h 63"/>
              <a:gd name="T10" fmla="*/ 428 w 2865"/>
              <a:gd name="T11" fmla="*/ 26 h 63"/>
              <a:gd name="T12" fmla="*/ 583 w 2865"/>
              <a:gd name="T13" fmla="*/ 0 h 63"/>
              <a:gd name="T14" fmla="*/ 571 w 2865"/>
              <a:gd name="T15" fmla="*/ 0 h 63"/>
              <a:gd name="T16" fmla="*/ 726 w 2865"/>
              <a:gd name="T17" fmla="*/ 26 h 63"/>
              <a:gd name="T18" fmla="*/ 726 w 2865"/>
              <a:gd name="T19" fmla="*/ 0 h 63"/>
              <a:gd name="T20" fmla="*/ 856 w 2865"/>
              <a:gd name="T21" fmla="*/ 26 h 63"/>
              <a:gd name="T22" fmla="*/ 1011 w 2865"/>
              <a:gd name="T23" fmla="*/ 0 h 63"/>
              <a:gd name="T24" fmla="*/ 999 w 2865"/>
              <a:gd name="T25" fmla="*/ 0 h 63"/>
              <a:gd name="T26" fmla="*/ 1154 w 2865"/>
              <a:gd name="T27" fmla="*/ 26 h 63"/>
              <a:gd name="T28" fmla="*/ 1154 w 2865"/>
              <a:gd name="T29" fmla="*/ 0 h 63"/>
              <a:gd name="T30" fmla="*/ 1284 w 2865"/>
              <a:gd name="T31" fmla="*/ 26 h 63"/>
              <a:gd name="T32" fmla="*/ 1439 w 2865"/>
              <a:gd name="T33" fmla="*/ 0 h 63"/>
              <a:gd name="T34" fmla="*/ 1427 w 2865"/>
              <a:gd name="T35" fmla="*/ 0 h 63"/>
              <a:gd name="T36" fmla="*/ 1582 w 2865"/>
              <a:gd name="T37" fmla="*/ 26 h 63"/>
              <a:gd name="T38" fmla="*/ 1582 w 2865"/>
              <a:gd name="T39" fmla="*/ 0 h 63"/>
              <a:gd name="T40" fmla="*/ 1712 w 2865"/>
              <a:gd name="T41" fmla="*/ 26 h 63"/>
              <a:gd name="T42" fmla="*/ 1867 w 2865"/>
              <a:gd name="T43" fmla="*/ 0 h 63"/>
              <a:gd name="T44" fmla="*/ 1854 w 2865"/>
              <a:gd name="T45" fmla="*/ 0 h 63"/>
              <a:gd name="T46" fmla="*/ 2010 w 2865"/>
              <a:gd name="T47" fmla="*/ 26 h 63"/>
              <a:gd name="T48" fmla="*/ 2010 w 2865"/>
              <a:gd name="T49" fmla="*/ 0 h 63"/>
              <a:gd name="T50" fmla="*/ 2140 w 2865"/>
              <a:gd name="T51" fmla="*/ 26 h 63"/>
              <a:gd name="T52" fmla="*/ 2295 w 2865"/>
              <a:gd name="T53" fmla="*/ 0 h 63"/>
              <a:gd name="T54" fmla="*/ 2282 w 2865"/>
              <a:gd name="T55" fmla="*/ 0 h 63"/>
              <a:gd name="T56" fmla="*/ 2437 w 2865"/>
              <a:gd name="T57" fmla="*/ 26 h 63"/>
              <a:gd name="T58" fmla="*/ 2437 w 2865"/>
              <a:gd name="T59" fmla="*/ 0 h 63"/>
              <a:gd name="T60" fmla="*/ 2568 w 2865"/>
              <a:gd name="T61" fmla="*/ 26 h 63"/>
              <a:gd name="T62" fmla="*/ 2723 w 2865"/>
              <a:gd name="T63" fmla="*/ 0 h 63"/>
              <a:gd name="T64" fmla="*/ 2710 w 2865"/>
              <a:gd name="T65" fmla="*/ 0 h 63"/>
              <a:gd name="T66" fmla="*/ 2865 w 2865"/>
              <a:gd name="T67" fmla="*/ 26 h 63"/>
              <a:gd name="T68" fmla="*/ 2865 w 2865"/>
              <a:gd name="T69" fmla="*/ 0 h 63"/>
              <a:gd name="T70" fmla="*/ 0 w 2865"/>
              <a:gd name="T71" fmla="*/ 63 h 63"/>
              <a:gd name="T72" fmla="*/ 726 w 2865"/>
              <a:gd name="T73" fmla="*/ 26 h 63"/>
              <a:gd name="T74" fmla="*/ 713 w 2865"/>
              <a:gd name="T75" fmla="*/ 26 h 63"/>
              <a:gd name="T76" fmla="*/ 1439 w 2865"/>
              <a:gd name="T77" fmla="*/ 63 h 63"/>
              <a:gd name="T78" fmla="*/ 1439 w 2865"/>
              <a:gd name="T79" fmla="*/ 26 h 63"/>
              <a:gd name="T80" fmla="*/ 2140 w 2865"/>
              <a:gd name="T81" fmla="*/ 63 h 63"/>
              <a:gd name="T82" fmla="*/ 2865 w 2865"/>
              <a:gd name="T83" fmla="*/ 26 h 63"/>
              <a:gd name="T84" fmla="*/ 2853 w 2865"/>
              <a:gd name="T85" fmla="*/ 2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65" h="63">
                <a:moveTo>
                  <a:pt x="12" y="0"/>
                </a:moveTo>
                <a:lnTo>
                  <a:pt x="12" y="26"/>
                </a:lnTo>
                <a:lnTo>
                  <a:pt x="0" y="26"/>
                </a:lnTo>
                <a:lnTo>
                  <a:pt x="0" y="0"/>
                </a:lnTo>
                <a:lnTo>
                  <a:pt x="12" y="0"/>
                </a:lnTo>
                <a:close/>
                <a:moveTo>
                  <a:pt x="155" y="0"/>
                </a:moveTo>
                <a:lnTo>
                  <a:pt x="155" y="26"/>
                </a:lnTo>
                <a:lnTo>
                  <a:pt x="143" y="26"/>
                </a:lnTo>
                <a:lnTo>
                  <a:pt x="143" y="0"/>
                </a:lnTo>
                <a:lnTo>
                  <a:pt x="155" y="0"/>
                </a:lnTo>
                <a:close/>
                <a:moveTo>
                  <a:pt x="298" y="0"/>
                </a:moveTo>
                <a:lnTo>
                  <a:pt x="298" y="26"/>
                </a:lnTo>
                <a:lnTo>
                  <a:pt x="285" y="26"/>
                </a:lnTo>
                <a:lnTo>
                  <a:pt x="285" y="0"/>
                </a:lnTo>
                <a:lnTo>
                  <a:pt x="298" y="0"/>
                </a:lnTo>
                <a:close/>
                <a:moveTo>
                  <a:pt x="440" y="0"/>
                </a:moveTo>
                <a:lnTo>
                  <a:pt x="440" y="26"/>
                </a:lnTo>
                <a:lnTo>
                  <a:pt x="428" y="26"/>
                </a:lnTo>
                <a:lnTo>
                  <a:pt x="428" y="0"/>
                </a:lnTo>
                <a:lnTo>
                  <a:pt x="440" y="0"/>
                </a:lnTo>
                <a:close/>
                <a:moveTo>
                  <a:pt x="583" y="0"/>
                </a:moveTo>
                <a:lnTo>
                  <a:pt x="583" y="26"/>
                </a:lnTo>
                <a:lnTo>
                  <a:pt x="571" y="26"/>
                </a:lnTo>
                <a:lnTo>
                  <a:pt x="571" y="0"/>
                </a:lnTo>
                <a:lnTo>
                  <a:pt x="583" y="0"/>
                </a:lnTo>
                <a:close/>
                <a:moveTo>
                  <a:pt x="726" y="0"/>
                </a:moveTo>
                <a:lnTo>
                  <a:pt x="726" y="26"/>
                </a:lnTo>
                <a:lnTo>
                  <a:pt x="713" y="26"/>
                </a:lnTo>
                <a:lnTo>
                  <a:pt x="713" y="0"/>
                </a:lnTo>
                <a:lnTo>
                  <a:pt x="726" y="0"/>
                </a:lnTo>
                <a:close/>
                <a:moveTo>
                  <a:pt x="868" y="0"/>
                </a:moveTo>
                <a:lnTo>
                  <a:pt x="868" y="26"/>
                </a:lnTo>
                <a:lnTo>
                  <a:pt x="856" y="26"/>
                </a:lnTo>
                <a:lnTo>
                  <a:pt x="856" y="0"/>
                </a:lnTo>
                <a:lnTo>
                  <a:pt x="868" y="0"/>
                </a:lnTo>
                <a:close/>
                <a:moveTo>
                  <a:pt x="1011" y="0"/>
                </a:moveTo>
                <a:lnTo>
                  <a:pt x="1011" y="26"/>
                </a:lnTo>
                <a:lnTo>
                  <a:pt x="999" y="26"/>
                </a:lnTo>
                <a:lnTo>
                  <a:pt x="999" y="0"/>
                </a:lnTo>
                <a:lnTo>
                  <a:pt x="1011" y="0"/>
                </a:lnTo>
                <a:close/>
                <a:moveTo>
                  <a:pt x="1154" y="0"/>
                </a:moveTo>
                <a:lnTo>
                  <a:pt x="1154" y="26"/>
                </a:lnTo>
                <a:lnTo>
                  <a:pt x="1141" y="26"/>
                </a:lnTo>
                <a:lnTo>
                  <a:pt x="1141" y="0"/>
                </a:lnTo>
                <a:lnTo>
                  <a:pt x="1154" y="0"/>
                </a:lnTo>
                <a:close/>
                <a:moveTo>
                  <a:pt x="1296" y="0"/>
                </a:moveTo>
                <a:lnTo>
                  <a:pt x="1296" y="26"/>
                </a:lnTo>
                <a:lnTo>
                  <a:pt x="1284" y="26"/>
                </a:lnTo>
                <a:lnTo>
                  <a:pt x="1284" y="0"/>
                </a:lnTo>
                <a:lnTo>
                  <a:pt x="1296" y="0"/>
                </a:lnTo>
                <a:close/>
                <a:moveTo>
                  <a:pt x="1439" y="0"/>
                </a:moveTo>
                <a:lnTo>
                  <a:pt x="1439" y="26"/>
                </a:lnTo>
                <a:lnTo>
                  <a:pt x="1427" y="26"/>
                </a:lnTo>
                <a:lnTo>
                  <a:pt x="1427" y="0"/>
                </a:lnTo>
                <a:lnTo>
                  <a:pt x="1439" y="0"/>
                </a:lnTo>
                <a:close/>
                <a:moveTo>
                  <a:pt x="1582" y="0"/>
                </a:moveTo>
                <a:lnTo>
                  <a:pt x="1582" y="26"/>
                </a:lnTo>
                <a:lnTo>
                  <a:pt x="1569" y="26"/>
                </a:lnTo>
                <a:lnTo>
                  <a:pt x="1569" y="0"/>
                </a:lnTo>
                <a:lnTo>
                  <a:pt x="1582" y="0"/>
                </a:lnTo>
                <a:close/>
                <a:moveTo>
                  <a:pt x="1724" y="0"/>
                </a:moveTo>
                <a:lnTo>
                  <a:pt x="1724" y="26"/>
                </a:lnTo>
                <a:lnTo>
                  <a:pt x="1712" y="26"/>
                </a:lnTo>
                <a:lnTo>
                  <a:pt x="1712" y="0"/>
                </a:lnTo>
                <a:lnTo>
                  <a:pt x="1724" y="0"/>
                </a:lnTo>
                <a:close/>
                <a:moveTo>
                  <a:pt x="1867" y="0"/>
                </a:moveTo>
                <a:lnTo>
                  <a:pt x="1867" y="26"/>
                </a:lnTo>
                <a:lnTo>
                  <a:pt x="1854" y="26"/>
                </a:lnTo>
                <a:lnTo>
                  <a:pt x="1854" y="0"/>
                </a:lnTo>
                <a:lnTo>
                  <a:pt x="1867" y="0"/>
                </a:lnTo>
                <a:close/>
                <a:moveTo>
                  <a:pt x="2010" y="0"/>
                </a:moveTo>
                <a:lnTo>
                  <a:pt x="2010" y="26"/>
                </a:lnTo>
                <a:lnTo>
                  <a:pt x="1997" y="26"/>
                </a:lnTo>
                <a:lnTo>
                  <a:pt x="1997" y="0"/>
                </a:lnTo>
                <a:lnTo>
                  <a:pt x="2010" y="0"/>
                </a:lnTo>
                <a:close/>
                <a:moveTo>
                  <a:pt x="2152" y="0"/>
                </a:moveTo>
                <a:lnTo>
                  <a:pt x="2152" y="26"/>
                </a:lnTo>
                <a:lnTo>
                  <a:pt x="2140" y="26"/>
                </a:lnTo>
                <a:lnTo>
                  <a:pt x="2140" y="0"/>
                </a:lnTo>
                <a:lnTo>
                  <a:pt x="2152" y="0"/>
                </a:lnTo>
                <a:close/>
                <a:moveTo>
                  <a:pt x="2295" y="0"/>
                </a:moveTo>
                <a:lnTo>
                  <a:pt x="2295" y="26"/>
                </a:lnTo>
                <a:lnTo>
                  <a:pt x="2282" y="26"/>
                </a:lnTo>
                <a:lnTo>
                  <a:pt x="2282" y="0"/>
                </a:lnTo>
                <a:lnTo>
                  <a:pt x="2295" y="0"/>
                </a:lnTo>
                <a:close/>
                <a:moveTo>
                  <a:pt x="2437" y="0"/>
                </a:moveTo>
                <a:lnTo>
                  <a:pt x="2437" y="26"/>
                </a:lnTo>
                <a:lnTo>
                  <a:pt x="2425" y="26"/>
                </a:lnTo>
                <a:lnTo>
                  <a:pt x="2425" y="0"/>
                </a:lnTo>
                <a:lnTo>
                  <a:pt x="2437" y="0"/>
                </a:lnTo>
                <a:close/>
                <a:moveTo>
                  <a:pt x="2580" y="0"/>
                </a:moveTo>
                <a:lnTo>
                  <a:pt x="2580" y="26"/>
                </a:lnTo>
                <a:lnTo>
                  <a:pt x="2568" y="26"/>
                </a:lnTo>
                <a:lnTo>
                  <a:pt x="2568" y="0"/>
                </a:lnTo>
                <a:lnTo>
                  <a:pt x="2580" y="0"/>
                </a:lnTo>
                <a:close/>
                <a:moveTo>
                  <a:pt x="2723" y="0"/>
                </a:moveTo>
                <a:lnTo>
                  <a:pt x="2723" y="26"/>
                </a:lnTo>
                <a:lnTo>
                  <a:pt x="2710" y="26"/>
                </a:lnTo>
                <a:lnTo>
                  <a:pt x="2710" y="0"/>
                </a:lnTo>
                <a:lnTo>
                  <a:pt x="2723" y="0"/>
                </a:lnTo>
                <a:close/>
                <a:moveTo>
                  <a:pt x="2865" y="0"/>
                </a:moveTo>
                <a:lnTo>
                  <a:pt x="2865" y="26"/>
                </a:lnTo>
                <a:lnTo>
                  <a:pt x="2853" y="26"/>
                </a:lnTo>
                <a:lnTo>
                  <a:pt x="2853" y="0"/>
                </a:lnTo>
                <a:lnTo>
                  <a:pt x="2865" y="0"/>
                </a:lnTo>
                <a:close/>
                <a:moveTo>
                  <a:pt x="12" y="26"/>
                </a:moveTo>
                <a:lnTo>
                  <a:pt x="12" y="63"/>
                </a:lnTo>
                <a:lnTo>
                  <a:pt x="0" y="63"/>
                </a:lnTo>
                <a:lnTo>
                  <a:pt x="0" y="26"/>
                </a:lnTo>
                <a:lnTo>
                  <a:pt x="12" y="26"/>
                </a:lnTo>
                <a:close/>
                <a:moveTo>
                  <a:pt x="726" y="26"/>
                </a:moveTo>
                <a:lnTo>
                  <a:pt x="726" y="63"/>
                </a:lnTo>
                <a:lnTo>
                  <a:pt x="713" y="63"/>
                </a:lnTo>
                <a:lnTo>
                  <a:pt x="713" y="26"/>
                </a:lnTo>
                <a:lnTo>
                  <a:pt x="726" y="26"/>
                </a:lnTo>
                <a:close/>
                <a:moveTo>
                  <a:pt x="1439" y="26"/>
                </a:moveTo>
                <a:lnTo>
                  <a:pt x="1439" y="63"/>
                </a:lnTo>
                <a:lnTo>
                  <a:pt x="1427" y="63"/>
                </a:lnTo>
                <a:lnTo>
                  <a:pt x="1427" y="26"/>
                </a:lnTo>
                <a:lnTo>
                  <a:pt x="1439" y="26"/>
                </a:lnTo>
                <a:close/>
                <a:moveTo>
                  <a:pt x="2152" y="26"/>
                </a:moveTo>
                <a:lnTo>
                  <a:pt x="2152" y="63"/>
                </a:lnTo>
                <a:lnTo>
                  <a:pt x="2140" y="63"/>
                </a:lnTo>
                <a:lnTo>
                  <a:pt x="2140" y="26"/>
                </a:lnTo>
                <a:lnTo>
                  <a:pt x="2152" y="26"/>
                </a:lnTo>
                <a:close/>
                <a:moveTo>
                  <a:pt x="2865" y="26"/>
                </a:moveTo>
                <a:lnTo>
                  <a:pt x="2865" y="63"/>
                </a:lnTo>
                <a:lnTo>
                  <a:pt x="2853" y="63"/>
                </a:lnTo>
                <a:lnTo>
                  <a:pt x="2853" y="26"/>
                </a:lnTo>
                <a:lnTo>
                  <a:pt x="2865" y="26"/>
                </a:lnTo>
                <a:close/>
              </a:path>
            </a:pathLst>
          </a:cu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1"/>
          <p:cNvSpPr>
            <a:spLocks/>
          </p:cNvSpPr>
          <p:nvPr/>
        </p:nvSpPr>
        <p:spPr bwMode="auto">
          <a:xfrm>
            <a:off x="2979739" y="820738"/>
            <a:ext cx="4140200" cy="2547937"/>
          </a:xfrm>
          <a:custGeom>
            <a:avLst/>
            <a:gdLst>
              <a:gd name="T0" fmla="*/ 398 w 20186"/>
              <a:gd name="T1" fmla="*/ 1256 h 18990"/>
              <a:gd name="T2" fmla="*/ 639 w 20186"/>
              <a:gd name="T3" fmla="*/ 4028 h 18990"/>
              <a:gd name="T4" fmla="*/ 915 w 20186"/>
              <a:gd name="T5" fmla="*/ 7209 h 18990"/>
              <a:gd name="T6" fmla="*/ 1053 w 20186"/>
              <a:gd name="T7" fmla="*/ 8696 h 18990"/>
              <a:gd name="T8" fmla="*/ 1191 w 20186"/>
              <a:gd name="T9" fmla="*/ 10051 h 18990"/>
              <a:gd name="T10" fmla="*/ 1328 w 20186"/>
              <a:gd name="T11" fmla="*/ 11230 h 18990"/>
              <a:gd name="T12" fmla="*/ 1512 w 20186"/>
              <a:gd name="T13" fmla="*/ 12424 h 18990"/>
              <a:gd name="T14" fmla="*/ 1792 w 20186"/>
              <a:gd name="T15" fmla="*/ 13583 h 18990"/>
              <a:gd name="T16" fmla="*/ 2096 w 20186"/>
              <a:gd name="T17" fmla="*/ 14492 h 18990"/>
              <a:gd name="T18" fmla="*/ 2376 w 20186"/>
              <a:gd name="T19" fmla="*/ 15191 h 18990"/>
              <a:gd name="T20" fmla="*/ 2629 w 20186"/>
              <a:gd name="T21" fmla="*/ 15793 h 18990"/>
              <a:gd name="T22" fmla="*/ 2898 w 20186"/>
              <a:gd name="T23" fmla="*/ 16303 h 18990"/>
              <a:gd name="T24" fmla="*/ 3301 w 20186"/>
              <a:gd name="T25" fmla="*/ 16871 h 18990"/>
              <a:gd name="T26" fmla="*/ 3842 w 20186"/>
              <a:gd name="T27" fmla="*/ 17493 h 18990"/>
              <a:gd name="T28" fmla="*/ 4374 w 20186"/>
              <a:gd name="T29" fmla="*/ 17917 h 18990"/>
              <a:gd name="T30" fmla="*/ 5043 w 20186"/>
              <a:gd name="T31" fmla="*/ 18302 h 18990"/>
              <a:gd name="T32" fmla="*/ 5981 w 20186"/>
              <a:gd name="T33" fmla="*/ 18602 h 18990"/>
              <a:gd name="T34" fmla="*/ 7055 w 20186"/>
              <a:gd name="T35" fmla="*/ 18703 h 18990"/>
              <a:gd name="T36" fmla="*/ 8135 w 20186"/>
              <a:gd name="T37" fmla="*/ 18609 h 18990"/>
              <a:gd name="T38" fmla="*/ 9220 w 20186"/>
              <a:gd name="T39" fmla="*/ 18356 h 18990"/>
              <a:gd name="T40" fmla="*/ 10310 w 20186"/>
              <a:gd name="T41" fmla="*/ 17965 h 18990"/>
              <a:gd name="T42" fmla="*/ 11402 w 20186"/>
              <a:gd name="T43" fmla="*/ 17449 h 18990"/>
              <a:gd name="T44" fmla="*/ 12496 w 20186"/>
              <a:gd name="T45" fmla="*/ 16818 h 18990"/>
              <a:gd name="T46" fmla="*/ 13593 w 20186"/>
              <a:gd name="T47" fmla="*/ 16075 h 18990"/>
              <a:gd name="T48" fmla="*/ 14690 w 20186"/>
              <a:gd name="T49" fmla="*/ 15227 h 18990"/>
              <a:gd name="T50" fmla="*/ 15788 w 20186"/>
              <a:gd name="T51" fmla="*/ 14276 h 18990"/>
              <a:gd name="T52" fmla="*/ 16887 w 20186"/>
              <a:gd name="T53" fmla="*/ 13223 h 18990"/>
              <a:gd name="T54" fmla="*/ 17987 w 20186"/>
              <a:gd name="T55" fmla="*/ 12069 h 18990"/>
              <a:gd name="T56" fmla="*/ 19087 w 20186"/>
              <a:gd name="T57" fmla="*/ 10813 h 18990"/>
              <a:gd name="T58" fmla="*/ 20116 w 20186"/>
              <a:gd name="T59" fmla="*/ 9789 h 18990"/>
              <a:gd name="T60" fmla="*/ 19306 w 20186"/>
              <a:gd name="T61" fmla="*/ 11000 h 18990"/>
              <a:gd name="T62" fmla="*/ 18198 w 20186"/>
              <a:gd name="T63" fmla="*/ 12264 h 18990"/>
              <a:gd name="T64" fmla="*/ 17090 w 20186"/>
              <a:gd name="T65" fmla="*/ 13428 h 18990"/>
              <a:gd name="T66" fmla="*/ 15981 w 20186"/>
              <a:gd name="T67" fmla="*/ 14491 h 18990"/>
              <a:gd name="T68" fmla="*/ 14871 w 20186"/>
              <a:gd name="T69" fmla="*/ 15451 h 18990"/>
              <a:gd name="T70" fmla="*/ 13760 w 20186"/>
              <a:gd name="T71" fmla="*/ 16310 h 18990"/>
              <a:gd name="T72" fmla="*/ 12647 w 20186"/>
              <a:gd name="T73" fmla="*/ 17063 h 18990"/>
              <a:gd name="T74" fmla="*/ 11533 w 20186"/>
              <a:gd name="T75" fmla="*/ 17706 h 18990"/>
              <a:gd name="T76" fmla="*/ 10417 w 20186"/>
              <a:gd name="T77" fmla="*/ 18232 h 18990"/>
              <a:gd name="T78" fmla="*/ 9299 w 20186"/>
              <a:gd name="T79" fmla="*/ 18633 h 18990"/>
              <a:gd name="T80" fmla="*/ 8176 w 20186"/>
              <a:gd name="T81" fmla="*/ 18894 h 18990"/>
              <a:gd name="T82" fmla="*/ 7048 w 20186"/>
              <a:gd name="T83" fmla="*/ 18990 h 18990"/>
              <a:gd name="T84" fmla="*/ 5913 w 20186"/>
              <a:gd name="T85" fmla="*/ 18881 h 18990"/>
              <a:gd name="T86" fmla="*/ 4920 w 20186"/>
              <a:gd name="T87" fmla="*/ 18563 h 18990"/>
              <a:gd name="T88" fmla="*/ 4209 w 20186"/>
              <a:gd name="T89" fmla="*/ 18154 h 18990"/>
              <a:gd name="T90" fmla="*/ 3637 w 20186"/>
              <a:gd name="T91" fmla="*/ 17694 h 18990"/>
              <a:gd name="T92" fmla="*/ 3074 w 20186"/>
              <a:gd name="T93" fmla="*/ 17048 h 18990"/>
              <a:gd name="T94" fmla="*/ 2649 w 20186"/>
              <a:gd name="T95" fmla="*/ 16448 h 18990"/>
              <a:gd name="T96" fmla="*/ 2366 w 20186"/>
              <a:gd name="T97" fmla="*/ 15910 h 18990"/>
              <a:gd name="T98" fmla="*/ 2111 w 20186"/>
              <a:gd name="T99" fmla="*/ 15302 h 18990"/>
              <a:gd name="T100" fmla="*/ 1825 w 20186"/>
              <a:gd name="T101" fmla="*/ 14591 h 18990"/>
              <a:gd name="T102" fmla="*/ 1515 w 20186"/>
              <a:gd name="T103" fmla="*/ 13660 h 18990"/>
              <a:gd name="T104" fmla="*/ 1229 w 20186"/>
              <a:gd name="T105" fmla="*/ 12475 h 18990"/>
              <a:gd name="T106" fmla="*/ 1043 w 20186"/>
              <a:gd name="T107" fmla="*/ 11265 h 18990"/>
              <a:gd name="T108" fmla="*/ 904 w 20186"/>
              <a:gd name="T109" fmla="*/ 10081 h 18990"/>
              <a:gd name="T110" fmla="*/ 766 w 20186"/>
              <a:gd name="T111" fmla="*/ 8723 h 18990"/>
              <a:gd name="T112" fmla="*/ 628 w 20186"/>
              <a:gd name="T113" fmla="*/ 7234 h 18990"/>
              <a:gd name="T114" fmla="*/ 352 w 20186"/>
              <a:gd name="T115" fmla="*/ 4053 h 18990"/>
              <a:gd name="T116" fmla="*/ 111 w 20186"/>
              <a:gd name="T117" fmla="*/ 1283 h 18990"/>
              <a:gd name="T118" fmla="*/ 137 w 20186"/>
              <a:gd name="T119" fmla="*/ 7 h 18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186" h="18990">
                <a:moveTo>
                  <a:pt x="294" y="137"/>
                </a:moveTo>
                <a:lnTo>
                  <a:pt x="329" y="503"/>
                </a:lnTo>
                <a:lnTo>
                  <a:pt x="363" y="877"/>
                </a:lnTo>
                <a:lnTo>
                  <a:pt x="398" y="1256"/>
                </a:lnTo>
                <a:lnTo>
                  <a:pt x="432" y="1642"/>
                </a:lnTo>
                <a:lnTo>
                  <a:pt x="501" y="2426"/>
                </a:lnTo>
                <a:lnTo>
                  <a:pt x="570" y="3223"/>
                </a:lnTo>
                <a:lnTo>
                  <a:pt x="639" y="4028"/>
                </a:lnTo>
                <a:lnTo>
                  <a:pt x="708" y="4835"/>
                </a:lnTo>
                <a:lnTo>
                  <a:pt x="777" y="5638"/>
                </a:lnTo>
                <a:lnTo>
                  <a:pt x="846" y="6431"/>
                </a:lnTo>
                <a:lnTo>
                  <a:pt x="915" y="7209"/>
                </a:lnTo>
                <a:lnTo>
                  <a:pt x="950" y="7590"/>
                </a:lnTo>
                <a:lnTo>
                  <a:pt x="984" y="7965"/>
                </a:lnTo>
                <a:lnTo>
                  <a:pt x="1019" y="8334"/>
                </a:lnTo>
                <a:lnTo>
                  <a:pt x="1053" y="8696"/>
                </a:lnTo>
                <a:lnTo>
                  <a:pt x="1088" y="9048"/>
                </a:lnTo>
                <a:lnTo>
                  <a:pt x="1122" y="9392"/>
                </a:lnTo>
                <a:lnTo>
                  <a:pt x="1157" y="9727"/>
                </a:lnTo>
                <a:lnTo>
                  <a:pt x="1191" y="10051"/>
                </a:lnTo>
                <a:lnTo>
                  <a:pt x="1226" y="10363"/>
                </a:lnTo>
                <a:lnTo>
                  <a:pt x="1260" y="10665"/>
                </a:lnTo>
                <a:lnTo>
                  <a:pt x="1294" y="10953"/>
                </a:lnTo>
                <a:lnTo>
                  <a:pt x="1328" y="11230"/>
                </a:lnTo>
                <a:lnTo>
                  <a:pt x="1363" y="11490"/>
                </a:lnTo>
                <a:lnTo>
                  <a:pt x="1397" y="11738"/>
                </a:lnTo>
                <a:lnTo>
                  <a:pt x="1452" y="12090"/>
                </a:lnTo>
                <a:lnTo>
                  <a:pt x="1512" y="12424"/>
                </a:lnTo>
                <a:lnTo>
                  <a:pt x="1577" y="12738"/>
                </a:lnTo>
                <a:lnTo>
                  <a:pt x="1646" y="13036"/>
                </a:lnTo>
                <a:lnTo>
                  <a:pt x="1718" y="13318"/>
                </a:lnTo>
                <a:lnTo>
                  <a:pt x="1792" y="13583"/>
                </a:lnTo>
                <a:lnTo>
                  <a:pt x="1867" y="13832"/>
                </a:lnTo>
                <a:lnTo>
                  <a:pt x="1943" y="14066"/>
                </a:lnTo>
                <a:lnTo>
                  <a:pt x="2020" y="14285"/>
                </a:lnTo>
                <a:lnTo>
                  <a:pt x="2096" y="14492"/>
                </a:lnTo>
                <a:lnTo>
                  <a:pt x="2170" y="14685"/>
                </a:lnTo>
                <a:lnTo>
                  <a:pt x="2242" y="14865"/>
                </a:lnTo>
                <a:lnTo>
                  <a:pt x="2311" y="15034"/>
                </a:lnTo>
                <a:lnTo>
                  <a:pt x="2376" y="15191"/>
                </a:lnTo>
                <a:lnTo>
                  <a:pt x="2437" y="15338"/>
                </a:lnTo>
                <a:lnTo>
                  <a:pt x="2493" y="15475"/>
                </a:lnTo>
                <a:lnTo>
                  <a:pt x="2562" y="15641"/>
                </a:lnTo>
                <a:lnTo>
                  <a:pt x="2629" y="15793"/>
                </a:lnTo>
                <a:lnTo>
                  <a:pt x="2696" y="15935"/>
                </a:lnTo>
                <a:lnTo>
                  <a:pt x="2764" y="16066"/>
                </a:lnTo>
                <a:lnTo>
                  <a:pt x="2831" y="16188"/>
                </a:lnTo>
                <a:lnTo>
                  <a:pt x="2898" y="16303"/>
                </a:lnTo>
                <a:lnTo>
                  <a:pt x="2964" y="16409"/>
                </a:lnTo>
                <a:lnTo>
                  <a:pt x="3031" y="16510"/>
                </a:lnTo>
                <a:lnTo>
                  <a:pt x="3167" y="16699"/>
                </a:lnTo>
                <a:lnTo>
                  <a:pt x="3301" y="16871"/>
                </a:lnTo>
                <a:lnTo>
                  <a:pt x="3437" y="17036"/>
                </a:lnTo>
                <a:lnTo>
                  <a:pt x="3574" y="17201"/>
                </a:lnTo>
                <a:lnTo>
                  <a:pt x="3710" y="17358"/>
                </a:lnTo>
                <a:lnTo>
                  <a:pt x="3842" y="17493"/>
                </a:lnTo>
                <a:lnTo>
                  <a:pt x="3975" y="17615"/>
                </a:lnTo>
                <a:lnTo>
                  <a:pt x="4108" y="17725"/>
                </a:lnTo>
                <a:lnTo>
                  <a:pt x="4240" y="17824"/>
                </a:lnTo>
                <a:lnTo>
                  <a:pt x="4374" y="17917"/>
                </a:lnTo>
                <a:lnTo>
                  <a:pt x="4646" y="18092"/>
                </a:lnTo>
                <a:lnTo>
                  <a:pt x="4779" y="18172"/>
                </a:lnTo>
                <a:lnTo>
                  <a:pt x="4910" y="18240"/>
                </a:lnTo>
                <a:lnTo>
                  <a:pt x="5043" y="18302"/>
                </a:lnTo>
                <a:lnTo>
                  <a:pt x="5175" y="18358"/>
                </a:lnTo>
                <a:lnTo>
                  <a:pt x="5445" y="18455"/>
                </a:lnTo>
                <a:lnTo>
                  <a:pt x="5713" y="18537"/>
                </a:lnTo>
                <a:lnTo>
                  <a:pt x="5981" y="18602"/>
                </a:lnTo>
                <a:lnTo>
                  <a:pt x="6248" y="18647"/>
                </a:lnTo>
                <a:lnTo>
                  <a:pt x="6516" y="18677"/>
                </a:lnTo>
                <a:lnTo>
                  <a:pt x="6785" y="18696"/>
                </a:lnTo>
                <a:lnTo>
                  <a:pt x="7055" y="18703"/>
                </a:lnTo>
                <a:lnTo>
                  <a:pt x="7324" y="18696"/>
                </a:lnTo>
                <a:lnTo>
                  <a:pt x="7593" y="18676"/>
                </a:lnTo>
                <a:lnTo>
                  <a:pt x="7864" y="18647"/>
                </a:lnTo>
                <a:lnTo>
                  <a:pt x="8135" y="18609"/>
                </a:lnTo>
                <a:lnTo>
                  <a:pt x="8406" y="18560"/>
                </a:lnTo>
                <a:lnTo>
                  <a:pt x="8677" y="18501"/>
                </a:lnTo>
                <a:lnTo>
                  <a:pt x="8949" y="18433"/>
                </a:lnTo>
                <a:lnTo>
                  <a:pt x="9220" y="18356"/>
                </a:lnTo>
                <a:lnTo>
                  <a:pt x="9492" y="18270"/>
                </a:lnTo>
                <a:lnTo>
                  <a:pt x="9765" y="18176"/>
                </a:lnTo>
                <a:lnTo>
                  <a:pt x="10037" y="18075"/>
                </a:lnTo>
                <a:lnTo>
                  <a:pt x="10310" y="17965"/>
                </a:lnTo>
                <a:lnTo>
                  <a:pt x="10582" y="17847"/>
                </a:lnTo>
                <a:lnTo>
                  <a:pt x="10855" y="17722"/>
                </a:lnTo>
                <a:lnTo>
                  <a:pt x="11129" y="17589"/>
                </a:lnTo>
                <a:lnTo>
                  <a:pt x="11402" y="17449"/>
                </a:lnTo>
                <a:lnTo>
                  <a:pt x="11675" y="17302"/>
                </a:lnTo>
                <a:lnTo>
                  <a:pt x="11949" y="17147"/>
                </a:lnTo>
                <a:lnTo>
                  <a:pt x="12222" y="16985"/>
                </a:lnTo>
                <a:lnTo>
                  <a:pt x="12496" y="16818"/>
                </a:lnTo>
                <a:lnTo>
                  <a:pt x="12770" y="16642"/>
                </a:lnTo>
                <a:lnTo>
                  <a:pt x="13044" y="16460"/>
                </a:lnTo>
                <a:lnTo>
                  <a:pt x="13319" y="16271"/>
                </a:lnTo>
                <a:lnTo>
                  <a:pt x="13593" y="16075"/>
                </a:lnTo>
                <a:lnTo>
                  <a:pt x="13867" y="15873"/>
                </a:lnTo>
                <a:lnTo>
                  <a:pt x="14141" y="15665"/>
                </a:lnTo>
                <a:lnTo>
                  <a:pt x="14415" y="15449"/>
                </a:lnTo>
                <a:lnTo>
                  <a:pt x="14690" y="15227"/>
                </a:lnTo>
                <a:lnTo>
                  <a:pt x="14965" y="15000"/>
                </a:lnTo>
                <a:lnTo>
                  <a:pt x="15239" y="14765"/>
                </a:lnTo>
                <a:lnTo>
                  <a:pt x="15513" y="14523"/>
                </a:lnTo>
                <a:lnTo>
                  <a:pt x="15788" y="14276"/>
                </a:lnTo>
                <a:lnTo>
                  <a:pt x="16063" y="14023"/>
                </a:lnTo>
                <a:lnTo>
                  <a:pt x="16338" y="13763"/>
                </a:lnTo>
                <a:lnTo>
                  <a:pt x="16612" y="13496"/>
                </a:lnTo>
                <a:lnTo>
                  <a:pt x="16887" y="13223"/>
                </a:lnTo>
                <a:lnTo>
                  <a:pt x="17162" y="12944"/>
                </a:lnTo>
                <a:lnTo>
                  <a:pt x="17437" y="12659"/>
                </a:lnTo>
                <a:lnTo>
                  <a:pt x="17712" y="12367"/>
                </a:lnTo>
                <a:lnTo>
                  <a:pt x="17987" y="12069"/>
                </a:lnTo>
                <a:lnTo>
                  <a:pt x="18262" y="11765"/>
                </a:lnTo>
                <a:lnTo>
                  <a:pt x="18537" y="11455"/>
                </a:lnTo>
                <a:lnTo>
                  <a:pt x="18812" y="11138"/>
                </a:lnTo>
                <a:lnTo>
                  <a:pt x="19087" y="10813"/>
                </a:lnTo>
                <a:lnTo>
                  <a:pt x="19361" y="10481"/>
                </a:lnTo>
                <a:lnTo>
                  <a:pt x="19637" y="10144"/>
                </a:lnTo>
                <a:lnTo>
                  <a:pt x="19913" y="9809"/>
                </a:lnTo>
                <a:cubicBezTo>
                  <a:pt x="19964" y="9748"/>
                  <a:pt x="20055" y="9739"/>
                  <a:pt x="20116" y="9789"/>
                </a:cubicBezTo>
                <a:cubicBezTo>
                  <a:pt x="20177" y="9840"/>
                  <a:pt x="20186" y="9931"/>
                  <a:pt x="20136" y="9992"/>
                </a:cubicBezTo>
                <a:lnTo>
                  <a:pt x="19860" y="10327"/>
                </a:lnTo>
                <a:lnTo>
                  <a:pt x="19583" y="10664"/>
                </a:lnTo>
                <a:lnTo>
                  <a:pt x="19306" y="11000"/>
                </a:lnTo>
                <a:lnTo>
                  <a:pt x="19029" y="11327"/>
                </a:lnTo>
                <a:lnTo>
                  <a:pt x="18752" y="11646"/>
                </a:lnTo>
                <a:lnTo>
                  <a:pt x="18475" y="11958"/>
                </a:lnTo>
                <a:lnTo>
                  <a:pt x="18198" y="12264"/>
                </a:lnTo>
                <a:lnTo>
                  <a:pt x="17921" y="12564"/>
                </a:lnTo>
                <a:lnTo>
                  <a:pt x="17644" y="12858"/>
                </a:lnTo>
                <a:lnTo>
                  <a:pt x="17367" y="13147"/>
                </a:lnTo>
                <a:lnTo>
                  <a:pt x="17090" y="13428"/>
                </a:lnTo>
                <a:lnTo>
                  <a:pt x="16813" y="13703"/>
                </a:lnTo>
                <a:lnTo>
                  <a:pt x="16535" y="13972"/>
                </a:lnTo>
                <a:lnTo>
                  <a:pt x="16258" y="14234"/>
                </a:lnTo>
                <a:lnTo>
                  <a:pt x="15981" y="14491"/>
                </a:lnTo>
                <a:lnTo>
                  <a:pt x="15704" y="14740"/>
                </a:lnTo>
                <a:lnTo>
                  <a:pt x="15426" y="14984"/>
                </a:lnTo>
                <a:lnTo>
                  <a:pt x="15148" y="15221"/>
                </a:lnTo>
                <a:lnTo>
                  <a:pt x="14871" y="15451"/>
                </a:lnTo>
                <a:lnTo>
                  <a:pt x="14593" y="15676"/>
                </a:lnTo>
                <a:lnTo>
                  <a:pt x="14316" y="15894"/>
                </a:lnTo>
                <a:lnTo>
                  <a:pt x="14038" y="16105"/>
                </a:lnTo>
                <a:lnTo>
                  <a:pt x="13760" y="16310"/>
                </a:lnTo>
                <a:lnTo>
                  <a:pt x="13482" y="16508"/>
                </a:lnTo>
                <a:lnTo>
                  <a:pt x="13203" y="16699"/>
                </a:lnTo>
                <a:lnTo>
                  <a:pt x="12925" y="16885"/>
                </a:lnTo>
                <a:lnTo>
                  <a:pt x="12647" y="17063"/>
                </a:lnTo>
                <a:lnTo>
                  <a:pt x="12369" y="17233"/>
                </a:lnTo>
                <a:lnTo>
                  <a:pt x="12090" y="17398"/>
                </a:lnTo>
                <a:lnTo>
                  <a:pt x="11812" y="17555"/>
                </a:lnTo>
                <a:lnTo>
                  <a:pt x="11533" y="17706"/>
                </a:lnTo>
                <a:lnTo>
                  <a:pt x="11254" y="17848"/>
                </a:lnTo>
                <a:lnTo>
                  <a:pt x="10976" y="17983"/>
                </a:lnTo>
                <a:lnTo>
                  <a:pt x="10696" y="18112"/>
                </a:lnTo>
                <a:lnTo>
                  <a:pt x="10417" y="18232"/>
                </a:lnTo>
                <a:lnTo>
                  <a:pt x="10138" y="18344"/>
                </a:lnTo>
                <a:lnTo>
                  <a:pt x="9858" y="18449"/>
                </a:lnTo>
                <a:lnTo>
                  <a:pt x="9579" y="18545"/>
                </a:lnTo>
                <a:lnTo>
                  <a:pt x="9299" y="18633"/>
                </a:lnTo>
                <a:lnTo>
                  <a:pt x="9018" y="18712"/>
                </a:lnTo>
                <a:lnTo>
                  <a:pt x="8738" y="18782"/>
                </a:lnTo>
                <a:lnTo>
                  <a:pt x="8457" y="18843"/>
                </a:lnTo>
                <a:lnTo>
                  <a:pt x="8176" y="18894"/>
                </a:lnTo>
                <a:lnTo>
                  <a:pt x="7895" y="18934"/>
                </a:lnTo>
                <a:lnTo>
                  <a:pt x="7614" y="18963"/>
                </a:lnTo>
                <a:lnTo>
                  <a:pt x="7331" y="18983"/>
                </a:lnTo>
                <a:lnTo>
                  <a:pt x="7048" y="18990"/>
                </a:lnTo>
                <a:lnTo>
                  <a:pt x="6766" y="18983"/>
                </a:lnTo>
                <a:lnTo>
                  <a:pt x="6483" y="18964"/>
                </a:lnTo>
                <a:lnTo>
                  <a:pt x="6199" y="18930"/>
                </a:lnTo>
                <a:lnTo>
                  <a:pt x="5913" y="18881"/>
                </a:lnTo>
                <a:lnTo>
                  <a:pt x="5630" y="18812"/>
                </a:lnTo>
                <a:lnTo>
                  <a:pt x="5346" y="18726"/>
                </a:lnTo>
                <a:lnTo>
                  <a:pt x="5064" y="18623"/>
                </a:lnTo>
                <a:lnTo>
                  <a:pt x="4920" y="18563"/>
                </a:lnTo>
                <a:lnTo>
                  <a:pt x="4777" y="18495"/>
                </a:lnTo>
                <a:lnTo>
                  <a:pt x="4632" y="18419"/>
                </a:lnTo>
                <a:lnTo>
                  <a:pt x="4489" y="18334"/>
                </a:lnTo>
                <a:lnTo>
                  <a:pt x="4209" y="18154"/>
                </a:lnTo>
                <a:lnTo>
                  <a:pt x="4067" y="18054"/>
                </a:lnTo>
                <a:lnTo>
                  <a:pt x="3923" y="17946"/>
                </a:lnTo>
                <a:lnTo>
                  <a:pt x="3780" y="17826"/>
                </a:lnTo>
                <a:lnTo>
                  <a:pt x="3637" y="17694"/>
                </a:lnTo>
                <a:lnTo>
                  <a:pt x="3493" y="17547"/>
                </a:lnTo>
                <a:lnTo>
                  <a:pt x="3353" y="17386"/>
                </a:lnTo>
                <a:lnTo>
                  <a:pt x="3214" y="17219"/>
                </a:lnTo>
                <a:lnTo>
                  <a:pt x="3074" y="17048"/>
                </a:lnTo>
                <a:lnTo>
                  <a:pt x="2932" y="16866"/>
                </a:lnTo>
                <a:lnTo>
                  <a:pt x="2791" y="16669"/>
                </a:lnTo>
                <a:lnTo>
                  <a:pt x="2720" y="16562"/>
                </a:lnTo>
                <a:lnTo>
                  <a:pt x="2649" y="16448"/>
                </a:lnTo>
                <a:lnTo>
                  <a:pt x="2578" y="16327"/>
                </a:lnTo>
                <a:lnTo>
                  <a:pt x="2507" y="16197"/>
                </a:lnTo>
                <a:lnTo>
                  <a:pt x="2436" y="16058"/>
                </a:lnTo>
                <a:lnTo>
                  <a:pt x="2366" y="15910"/>
                </a:lnTo>
                <a:lnTo>
                  <a:pt x="2295" y="15751"/>
                </a:lnTo>
                <a:lnTo>
                  <a:pt x="2226" y="15583"/>
                </a:lnTo>
                <a:lnTo>
                  <a:pt x="2171" y="15449"/>
                </a:lnTo>
                <a:lnTo>
                  <a:pt x="2111" y="15302"/>
                </a:lnTo>
                <a:lnTo>
                  <a:pt x="2044" y="15143"/>
                </a:lnTo>
                <a:lnTo>
                  <a:pt x="1975" y="14972"/>
                </a:lnTo>
                <a:lnTo>
                  <a:pt x="1901" y="14788"/>
                </a:lnTo>
                <a:lnTo>
                  <a:pt x="1825" y="14591"/>
                </a:lnTo>
                <a:lnTo>
                  <a:pt x="1749" y="14380"/>
                </a:lnTo>
                <a:lnTo>
                  <a:pt x="1670" y="14155"/>
                </a:lnTo>
                <a:lnTo>
                  <a:pt x="1592" y="13915"/>
                </a:lnTo>
                <a:lnTo>
                  <a:pt x="1515" y="13660"/>
                </a:lnTo>
                <a:lnTo>
                  <a:pt x="1439" y="13389"/>
                </a:lnTo>
                <a:lnTo>
                  <a:pt x="1365" y="13101"/>
                </a:lnTo>
                <a:lnTo>
                  <a:pt x="1295" y="12797"/>
                </a:lnTo>
                <a:lnTo>
                  <a:pt x="1229" y="12475"/>
                </a:lnTo>
                <a:lnTo>
                  <a:pt x="1167" y="12135"/>
                </a:lnTo>
                <a:lnTo>
                  <a:pt x="1112" y="11777"/>
                </a:lnTo>
                <a:lnTo>
                  <a:pt x="1078" y="11529"/>
                </a:lnTo>
                <a:lnTo>
                  <a:pt x="1043" y="11265"/>
                </a:lnTo>
                <a:lnTo>
                  <a:pt x="1009" y="10988"/>
                </a:lnTo>
                <a:lnTo>
                  <a:pt x="973" y="10698"/>
                </a:lnTo>
                <a:lnTo>
                  <a:pt x="939" y="10395"/>
                </a:lnTo>
                <a:lnTo>
                  <a:pt x="904" y="10081"/>
                </a:lnTo>
                <a:lnTo>
                  <a:pt x="870" y="9756"/>
                </a:lnTo>
                <a:lnTo>
                  <a:pt x="835" y="9421"/>
                </a:lnTo>
                <a:lnTo>
                  <a:pt x="801" y="9077"/>
                </a:lnTo>
                <a:lnTo>
                  <a:pt x="766" y="8723"/>
                </a:lnTo>
                <a:lnTo>
                  <a:pt x="732" y="8361"/>
                </a:lnTo>
                <a:lnTo>
                  <a:pt x="697" y="7991"/>
                </a:lnTo>
                <a:lnTo>
                  <a:pt x="663" y="7617"/>
                </a:lnTo>
                <a:lnTo>
                  <a:pt x="628" y="7234"/>
                </a:lnTo>
                <a:lnTo>
                  <a:pt x="559" y="6456"/>
                </a:lnTo>
                <a:lnTo>
                  <a:pt x="490" y="5663"/>
                </a:lnTo>
                <a:lnTo>
                  <a:pt x="421" y="4860"/>
                </a:lnTo>
                <a:lnTo>
                  <a:pt x="352" y="4053"/>
                </a:lnTo>
                <a:lnTo>
                  <a:pt x="283" y="3248"/>
                </a:lnTo>
                <a:lnTo>
                  <a:pt x="214" y="2451"/>
                </a:lnTo>
                <a:lnTo>
                  <a:pt x="145" y="1667"/>
                </a:lnTo>
                <a:lnTo>
                  <a:pt x="111" y="1283"/>
                </a:lnTo>
                <a:lnTo>
                  <a:pt x="76" y="904"/>
                </a:lnTo>
                <a:lnTo>
                  <a:pt x="42" y="530"/>
                </a:lnTo>
                <a:lnTo>
                  <a:pt x="7" y="164"/>
                </a:lnTo>
                <a:cubicBezTo>
                  <a:pt x="0" y="85"/>
                  <a:pt x="58" y="15"/>
                  <a:pt x="137" y="7"/>
                </a:cubicBezTo>
                <a:cubicBezTo>
                  <a:pt x="216" y="0"/>
                  <a:pt x="286" y="58"/>
                  <a:pt x="294" y="137"/>
                </a:cubicBezTo>
                <a:close/>
              </a:path>
            </a:pathLst>
          </a:custGeom>
          <a:solidFill>
            <a:srgbClr val="00B0F0"/>
          </a:solidFill>
          <a:ln w="3175" cap="flat">
            <a:solidFill>
              <a:srgbClr val="00B0F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67"/>
          <p:cNvSpPr>
            <a:spLocks/>
          </p:cNvSpPr>
          <p:nvPr/>
        </p:nvSpPr>
        <p:spPr bwMode="auto">
          <a:xfrm>
            <a:off x="2979739" y="822325"/>
            <a:ext cx="4140200" cy="2771774"/>
          </a:xfrm>
          <a:custGeom>
            <a:avLst/>
            <a:gdLst>
              <a:gd name="T0" fmla="*/ 398 w 20183"/>
              <a:gd name="T1" fmla="*/ 1261 h 20661"/>
              <a:gd name="T2" fmla="*/ 639 w 20183"/>
              <a:gd name="T3" fmla="*/ 4042 h 20661"/>
              <a:gd name="T4" fmla="*/ 915 w 20183"/>
              <a:gd name="T5" fmla="*/ 7233 h 20661"/>
              <a:gd name="T6" fmla="*/ 1053 w 20183"/>
              <a:gd name="T7" fmla="*/ 8725 h 20661"/>
              <a:gd name="T8" fmla="*/ 1191 w 20183"/>
              <a:gd name="T9" fmla="*/ 10088 h 20661"/>
              <a:gd name="T10" fmla="*/ 1328 w 20183"/>
              <a:gd name="T11" fmla="*/ 11273 h 20661"/>
              <a:gd name="T12" fmla="*/ 1513 w 20183"/>
              <a:gd name="T13" fmla="*/ 12487 h 20661"/>
              <a:gd name="T14" fmla="*/ 1792 w 20183"/>
              <a:gd name="T15" fmla="*/ 13669 h 20661"/>
              <a:gd name="T16" fmla="*/ 2095 w 20183"/>
              <a:gd name="T17" fmla="*/ 14598 h 20661"/>
              <a:gd name="T18" fmla="*/ 2376 w 20183"/>
              <a:gd name="T19" fmla="*/ 15318 h 20661"/>
              <a:gd name="T20" fmla="*/ 2630 w 20183"/>
              <a:gd name="T21" fmla="*/ 15950 h 20661"/>
              <a:gd name="T22" fmla="*/ 2900 w 20183"/>
              <a:gd name="T23" fmla="*/ 16493 h 20661"/>
              <a:gd name="T24" fmla="*/ 3305 w 20183"/>
              <a:gd name="T25" fmla="*/ 17116 h 20661"/>
              <a:gd name="T26" fmla="*/ 3849 w 20183"/>
              <a:gd name="T27" fmla="*/ 17824 h 20661"/>
              <a:gd name="T28" fmla="*/ 4386 w 20183"/>
              <a:gd name="T29" fmla="*/ 18346 h 20661"/>
              <a:gd name="T30" fmla="*/ 5063 w 20183"/>
              <a:gd name="T31" fmla="*/ 18870 h 20661"/>
              <a:gd name="T32" fmla="*/ 6011 w 20183"/>
              <a:gd name="T33" fmla="*/ 19397 h 20661"/>
              <a:gd name="T34" fmla="*/ 7097 w 20183"/>
              <a:gd name="T35" fmla="*/ 19809 h 20661"/>
              <a:gd name="T36" fmla="*/ 8186 w 20183"/>
              <a:gd name="T37" fmla="*/ 20081 h 20661"/>
              <a:gd name="T38" fmla="*/ 9278 w 20183"/>
              <a:gd name="T39" fmla="*/ 20252 h 20661"/>
              <a:gd name="T40" fmla="*/ 11195 w 20183"/>
              <a:gd name="T41" fmla="*/ 20373 h 20661"/>
              <a:gd name="T42" fmla="*/ 13392 w 20183"/>
              <a:gd name="T43" fmla="*/ 20306 h 20661"/>
              <a:gd name="T44" fmla="*/ 15589 w 20183"/>
              <a:gd name="T45" fmla="*/ 20069 h 20661"/>
              <a:gd name="T46" fmla="*/ 17789 w 20183"/>
              <a:gd name="T47" fmla="*/ 19690 h 20661"/>
              <a:gd name="T48" fmla="*/ 19990 w 20183"/>
              <a:gd name="T49" fmla="*/ 19186 h 20661"/>
              <a:gd name="T50" fmla="*/ 18952 w 20183"/>
              <a:gd name="T51" fmla="*/ 19734 h 20661"/>
              <a:gd name="T52" fmla="*/ 16736 w 20183"/>
              <a:gd name="T53" fmla="*/ 20180 h 20661"/>
              <a:gd name="T54" fmla="*/ 14519 w 20183"/>
              <a:gd name="T55" fmla="*/ 20493 h 20661"/>
              <a:gd name="T56" fmla="*/ 12298 w 20183"/>
              <a:gd name="T57" fmla="*/ 20650 h 20661"/>
              <a:gd name="T58" fmla="*/ 10075 w 20183"/>
              <a:gd name="T59" fmla="*/ 20615 h 20661"/>
              <a:gd name="T60" fmla="*/ 8684 w 20183"/>
              <a:gd name="T61" fmla="*/ 20461 h 20661"/>
              <a:gd name="T62" fmla="*/ 7567 w 20183"/>
              <a:gd name="T63" fmla="*/ 20237 h 20661"/>
              <a:gd name="T64" fmla="*/ 6447 w 20183"/>
              <a:gd name="T65" fmla="*/ 19890 h 20661"/>
              <a:gd name="T66" fmla="*/ 5323 w 20183"/>
              <a:gd name="T67" fmla="*/ 19364 h 20661"/>
              <a:gd name="T68" fmla="*/ 4616 w 20183"/>
              <a:gd name="T69" fmla="*/ 18907 h 20661"/>
              <a:gd name="T70" fmla="*/ 3914 w 20183"/>
              <a:gd name="T71" fmla="*/ 18307 h 20661"/>
              <a:gd name="T72" fmla="*/ 3348 w 20183"/>
              <a:gd name="T73" fmla="*/ 17660 h 20661"/>
              <a:gd name="T74" fmla="*/ 2789 w 20183"/>
              <a:gd name="T75" fmla="*/ 16870 h 20661"/>
              <a:gd name="T76" fmla="*/ 2506 w 20183"/>
              <a:gd name="T77" fmla="*/ 16365 h 20661"/>
              <a:gd name="T78" fmla="*/ 2225 w 20183"/>
              <a:gd name="T79" fmla="*/ 15722 h 20661"/>
              <a:gd name="T80" fmla="*/ 1972 w 20183"/>
              <a:gd name="T81" fmla="*/ 15085 h 20661"/>
              <a:gd name="T82" fmla="*/ 1669 w 20183"/>
              <a:gd name="T83" fmla="*/ 14250 h 20661"/>
              <a:gd name="T84" fmla="*/ 1366 w 20183"/>
              <a:gd name="T85" fmla="*/ 13176 h 20661"/>
              <a:gd name="T86" fmla="*/ 1112 w 20183"/>
              <a:gd name="T87" fmla="*/ 11825 h 20661"/>
              <a:gd name="T88" fmla="*/ 973 w 20183"/>
              <a:gd name="T89" fmla="*/ 10737 h 20661"/>
              <a:gd name="T90" fmla="*/ 835 w 20183"/>
              <a:gd name="T91" fmla="*/ 9454 h 20661"/>
              <a:gd name="T92" fmla="*/ 697 w 20183"/>
              <a:gd name="T93" fmla="*/ 8018 h 20661"/>
              <a:gd name="T94" fmla="*/ 490 w 20183"/>
              <a:gd name="T95" fmla="*/ 5682 h 20661"/>
              <a:gd name="T96" fmla="*/ 214 w 20183"/>
              <a:gd name="T97" fmla="*/ 2460 h 20661"/>
              <a:gd name="T98" fmla="*/ 42 w 20183"/>
              <a:gd name="T99" fmla="*/ 532 h 20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183" h="20661">
                <a:moveTo>
                  <a:pt x="294" y="137"/>
                </a:moveTo>
                <a:lnTo>
                  <a:pt x="329" y="505"/>
                </a:lnTo>
                <a:lnTo>
                  <a:pt x="363" y="880"/>
                </a:lnTo>
                <a:lnTo>
                  <a:pt x="398" y="1261"/>
                </a:lnTo>
                <a:lnTo>
                  <a:pt x="432" y="1648"/>
                </a:lnTo>
                <a:lnTo>
                  <a:pt x="501" y="2435"/>
                </a:lnTo>
                <a:lnTo>
                  <a:pt x="570" y="3234"/>
                </a:lnTo>
                <a:lnTo>
                  <a:pt x="639" y="4042"/>
                </a:lnTo>
                <a:lnTo>
                  <a:pt x="708" y="4851"/>
                </a:lnTo>
                <a:lnTo>
                  <a:pt x="777" y="5657"/>
                </a:lnTo>
                <a:lnTo>
                  <a:pt x="846" y="6453"/>
                </a:lnTo>
                <a:lnTo>
                  <a:pt x="915" y="7233"/>
                </a:lnTo>
                <a:lnTo>
                  <a:pt x="950" y="7615"/>
                </a:lnTo>
                <a:lnTo>
                  <a:pt x="984" y="7993"/>
                </a:lnTo>
                <a:lnTo>
                  <a:pt x="1019" y="8362"/>
                </a:lnTo>
                <a:lnTo>
                  <a:pt x="1053" y="8725"/>
                </a:lnTo>
                <a:lnTo>
                  <a:pt x="1088" y="9079"/>
                </a:lnTo>
                <a:lnTo>
                  <a:pt x="1122" y="9425"/>
                </a:lnTo>
                <a:lnTo>
                  <a:pt x="1157" y="9762"/>
                </a:lnTo>
                <a:lnTo>
                  <a:pt x="1191" y="10088"/>
                </a:lnTo>
                <a:lnTo>
                  <a:pt x="1226" y="10402"/>
                </a:lnTo>
                <a:lnTo>
                  <a:pt x="1260" y="10705"/>
                </a:lnTo>
                <a:lnTo>
                  <a:pt x="1294" y="10995"/>
                </a:lnTo>
                <a:lnTo>
                  <a:pt x="1328" y="11273"/>
                </a:lnTo>
                <a:lnTo>
                  <a:pt x="1363" y="11537"/>
                </a:lnTo>
                <a:lnTo>
                  <a:pt x="1397" y="11786"/>
                </a:lnTo>
                <a:lnTo>
                  <a:pt x="1453" y="12147"/>
                </a:lnTo>
                <a:lnTo>
                  <a:pt x="1513" y="12487"/>
                </a:lnTo>
                <a:lnTo>
                  <a:pt x="1579" y="12809"/>
                </a:lnTo>
                <a:lnTo>
                  <a:pt x="1647" y="13113"/>
                </a:lnTo>
                <a:lnTo>
                  <a:pt x="1718" y="13400"/>
                </a:lnTo>
                <a:lnTo>
                  <a:pt x="1792" y="13669"/>
                </a:lnTo>
                <a:lnTo>
                  <a:pt x="1868" y="13924"/>
                </a:lnTo>
                <a:lnTo>
                  <a:pt x="1944" y="14163"/>
                </a:lnTo>
                <a:lnTo>
                  <a:pt x="2020" y="14387"/>
                </a:lnTo>
                <a:lnTo>
                  <a:pt x="2095" y="14598"/>
                </a:lnTo>
                <a:lnTo>
                  <a:pt x="2169" y="14796"/>
                </a:lnTo>
                <a:lnTo>
                  <a:pt x="2241" y="14982"/>
                </a:lnTo>
                <a:lnTo>
                  <a:pt x="2310" y="15156"/>
                </a:lnTo>
                <a:lnTo>
                  <a:pt x="2376" y="15318"/>
                </a:lnTo>
                <a:lnTo>
                  <a:pt x="2437" y="15473"/>
                </a:lnTo>
                <a:lnTo>
                  <a:pt x="2494" y="15617"/>
                </a:lnTo>
                <a:lnTo>
                  <a:pt x="2562" y="15790"/>
                </a:lnTo>
                <a:lnTo>
                  <a:pt x="2630" y="15950"/>
                </a:lnTo>
                <a:lnTo>
                  <a:pt x="2698" y="16100"/>
                </a:lnTo>
                <a:lnTo>
                  <a:pt x="2765" y="16240"/>
                </a:lnTo>
                <a:lnTo>
                  <a:pt x="2832" y="16371"/>
                </a:lnTo>
                <a:lnTo>
                  <a:pt x="2900" y="16493"/>
                </a:lnTo>
                <a:lnTo>
                  <a:pt x="2967" y="16609"/>
                </a:lnTo>
                <a:lnTo>
                  <a:pt x="3034" y="16719"/>
                </a:lnTo>
                <a:lnTo>
                  <a:pt x="3170" y="16925"/>
                </a:lnTo>
                <a:lnTo>
                  <a:pt x="3305" y="17116"/>
                </a:lnTo>
                <a:lnTo>
                  <a:pt x="3442" y="17302"/>
                </a:lnTo>
                <a:lnTo>
                  <a:pt x="3579" y="17489"/>
                </a:lnTo>
                <a:lnTo>
                  <a:pt x="3716" y="17667"/>
                </a:lnTo>
                <a:lnTo>
                  <a:pt x="3849" y="17824"/>
                </a:lnTo>
                <a:lnTo>
                  <a:pt x="3983" y="17970"/>
                </a:lnTo>
                <a:lnTo>
                  <a:pt x="4117" y="18104"/>
                </a:lnTo>
                <a:lnTo>
                  <a:pt x="4251" y="18228"/>
                </a:lnTo>
                <a:lnTo>
                  <a:pt x="4386" y="18346"/>
                </a:lnTo>
                <a:lnTo>
                  <a:pt x="4660" y="18575"/>
                </a:lnTo>
                <a:lnTo>
                  <a:pt x="4795" y="18681"/>
                </a:lnTo>
                <a:lnTo>
                  <a:pt x="4929" y="18779"/>
                </a:lnTo>
                <a:lnTo>
                  <a:pt x="5063" y="18870"/>
                </a:lnTo>
                <a:lnTo>
                  <a:pt x="5197" y="18956"/>
                </a:lnTo>
                <a:lnTo>
                  <a:pt x="5468" y="19115"/>
                </a:lnTo>
                <a:lnTo>
                  <a:pt x="5740" y="19263"/>
                </a:lnTo>
                <a:lnTo>
                  <a:pt x="6011" y="19397"/>
                </a:lnTo>
                <a:lnTo>
                  <a:pt x="6281" y="19516"/>
                </a:lnTo>
                <a:lnTo>
                  <a:pt x="6552" y="19621"/>
                </a:lnTo>
                <a:lnTo>
                  <a:pt x="6824" y="19719"/>
                </a:lnTo>
                <a:lnTo>
                  <a:pt x="7097" y="19809"/>
                </a:lnTo>
                <a:lnTo>
                  <a:pt x="7368" y="19887"/>
                </a:lnTo>
                <a:lnTo>
                  <a:pt x="7640" y="19958"/>
                </a:lnTo>
                <a:lnTo>
                  <a:pt x="7912" y="20022"/>
                </a:lnTo>
                <a:lnTo>
                  <a:pt x="8186" y="20081"/>
                </a:lnTo>
                <a:lnTo>
                  <a:pt x="8458" y="20131"/>
                </a:lnTo>
                <a:lnTo>
                  <a:pt x="8731" y="20176"/>
                </a:lnTo>
                <a:lnTo>
                  <a:pt x="9004" y="20216"/>
                </a:lnTo>
                <a:lnTo>
                  <a:pt x="9278" y="20252"/>
                </a:lnTo>
                <a:lnTo>
                  <a:pt x="9551" y="20281"/>
                </a:lnTo>
                <a:lnTo>
                  <a:pt x="10100" y="20328"/>
                </a:lnTo>
                <a:lnTo>
                  <a:pt x="10647" y="20358"/>
                </a:lnTo>
                <a:lnTo>
                  <a:pt x="11195" y="20373"/>
                </a:lnTo>
                <a:lnTo>
                  <a:pt x="11744" y="20373"/>
                </a:lnTo>
                <a:lnTo>
                  <a:pt x="12293" y="20362"/>
                </a:lnTo>
                <a:lnTo>
                  <a:pt x="12841" y="20340"/>
                </a:lnTo>
                <a:lnTo>
                  <a:pt x="13392" y="20306"/>
                </a:lnTo>
                <a:lnTo>
                  <a:pt x="13941" y="20261"/>
                </a:lnTo>
                <a:lnTo>
                  <a:pt x="14490" y="20206"/>
                </a:lnTo>
                <a:lnTo>
                  <a:pt x="15040" y="20142"/>
                </a:lnTo>
                <a:lnTo>
                  <a:pt x="15589" y="20069"/>
                </a:lnTo>
                <a:lnTo>
                  <a:pt x="16139" y="19987"/>
                </a:lnTo>
                <a:lnTo>
                  <a:pt x="16689" y="19895"/>
                </a:lnTo>
                <a:lnTo>
                  <a:pt x="17239" y="19797"/>
                </a:lnTo>
                <a:lnTo>
                  <a:pt x="17789" y="19690"/>
                </a:lnTo>
                <a:lnTo>
                  <a:pt x="18339" y="19575"/>
                </a:lnTo>
                <a:lnTo>
                  <a:pt x="18889" y="19453"/>
                </a:lnTo>
                <a:lnTo>
                  <a:pt x="19439" y="19321"/>
                </a:lnTo>
                <a:lnTo>
                  <a:pt x="19990" y="19186"/>
                </a:lnTo>
                <a:cubicBezTo>
                  <a:pt x="20067" y="19167"/>
                  <a:pt x="20145" y="19214"/>
                  <a:pt x="20164" y="19291"/>
                </a:cubicBezTo>
                <a:cubicBezTo>
                  <a:pt x="20183" y="19368"/>
                  <a:pt x="20136" y="19446"/>
                  <a:pt x="20059" y="19465"/>
                </a:cubicBezTo>
                <a:lnTo>
                  <a:pt x="19506" y="19602"/>
                </a:lnTo>
                <a:lnTo>
                  <a:pt x="18952" y="19734"/>
                </a:lnTo>
                <a:lnTo>
                  <a:pt x="18398" y="19857"/>
                </a:lnTo>
                <a:lnTo>
                  <a:pt x="17844" y="19973"/>
                </a:lnTo>
                <a:lnTo>
                  <a:pt x="17290" y="20080"/>
                </a:lnTo>
                <a:lnTo>
                  <a:pt x="16736" y="20180"/>
                </a:lnTo>
                <a:lnTo>
                  <a:pt x="16182" y="20272"/>
                </a:lnTo>
                <a:lnTo>
                  <a:pt x="15628" y="20354"/>
                </a:lnTo>
                <a:lnTo>
                  <a:pt x="15073" y="20429"/>
                </a:lnTo>
                <a:lnTo>
                  <a:pt x="14519" y="20493"/>
                </a:lnTo>
                <a:lnTo>
                  <a:pt x="13964" y="20548"/>
                </a:lnTo>
                <a:lnTo>
                  <a:pt x="13409" y="20593"/>
                </a:lnTo>
                <a:lnTo>
                  <a:pt x="12853" y="20627"/>
                </a:lnTo>
                <a:lnTo>
                  <a:pt x="12298" y="20650"/>
                </a:lnTo>
                <a:lnTo>
                  <a:pt x="11743" y="20661"/>
                </a:lnTo>
                <a:lnTo>
                  <a:pt x="11188" y="20660"/>
                </a:lnTo>
                <a:lnTo>
                  <a:pt x="10632" y="20645"/>
                </a:lnTo>
                <a:lnTo>
                  <a:pt x="10075" y="20615"/>
                </a:lnTo>
                <a:lnTo>
                  <a:pt x="9520" y="20568"/>
                </a:lnTo>
                <a:lnTo>
                  <a:pt x="9241" y="20537"/>
                </a:lnTo>
                <a:lnTo>
                  <a:pt x="8963" y="20501"/>
                </a:lnTo>
                <a:lnTo>
                  <a:pt x="8684" y="20461"/>
                </a:lnTo>
                <a:lnTo>
                  <a:pt x="8405" y="20414"/>
                </a:lnTo>
                <a:lnTo>
                  <a:pt x="8125" y="20362"/>
                </a:lnTo>
                <a:lnTo>
                  <a:pt x="7846" y="20303"/>
                </a:lnTo>
                <a:lnTo>
                  <a:pt x="7567" y="20237"/>
                </a:lnTo>
                <a:lnTo>
                  <a:pt x="7287" y="20164"/>
                </a:lnTo>
                <a:lnTo>
                  <a:pt x="7006" y="20082"/>
                </a:lnTo>
                <a:lnTo>
                  <a:pt x="6727" y="19990"/>
                </a:lnTo>
                <a:lnTo>
                  <a:pt x="6447" y="19890"/>
                </a:lnTo>
                <a:lnTo>
                  <a:pt x="6166" y="19779"/>
                </a:lnTo>
                <a:lnTo>
                  <a:pt x="5883" y="19655"/>
                </a:lnTo>
                <a:lnTo>
                  <a:pt x="5603" y="19516"/>
                </a:lnTo>
                <a:lnTo>
                  <a:pt x="5323" y="19364"/>
                </a:lnTo>
                <a:lnTo>
                  <a:pt x="5042" y="19199"/>
                </a:lnTo>
                <a:lnTo>
                  <a:pt x="4900" y="19108"/>
                </a:lnTo>
                <a:lnTo>
                  <a:pt x="4758" y="19012"/>
                </a:lnTo>
                <a:lnTo>
                  <a:pt x="4616" y="18907"/>
                </a:lnTo>
                <a:lnTo>
                  <a:pt x="4475" y="18796"/>
                </a:lnTo>
                <a:lnTo>
                  <a:pt x="4197" y="18563"/>
                </a:lnTo>
                <a:lnTo>
                  <a:pt x="4056" y="18439"/>
                </a:lnTo>
                <a:lnTo>
                  <a:pt x="3914" y="18307"/>
                </a:lnTo>
                <a:lnTo>
                  <a:pt x="3771" y="18165"/>
                </a:lnTo>
                <a:lnTo>
                  <a:pt x="3630" y="18011"/>
                </a:lnTo>
                <a:lnTo>
                  <a:pt x="3487" y="17842"/>
                </a:lnTo>
                <a:lnTo>
                  <a:pt x="3348" y="17660"/>
                </a:lnTo>
                <a:lnTo>
                  <a:pt x="3209" y="17473"/>
                </a:lnTo>
                <a:lnTo>
                  <a:pt x="3070" y="17283"/>
                </a:lnTo>
                <a:lnTo>
                  <a:pt x="2929" y="17084"/>
                </a:lnTo>
                <a:lnTo>
                  <a:pt x="2789" y="16870"/>
                </a:lnTo>
                <a:lnTo>
                  <a:pt x="2718" y="16754"/>
                </a:lnTo>
                <a:lnTo>
                  <a:pt x="2647" y="16632"/>
                </a:lnTo>
                <a:lnTo>
                  <a:pt x="2576" y="16502"/>
                </a:lnTo>
                <a:lnTo>
                  <a:pt x="2506" y="16365"/>
                </a:lnTo>
                <a:lnTo>
                  <a:pt x="2435" y="16219"/>
                </a:lnTo>
                <a:lnTo>
                  <a:pt x="2365" y="16063"/>
                </a:lnTo>
                <a:lnTo>
                  <a:pt x="2295" y="15897"/>
                </a:lnTo>
                <a:lnTo>
                  <a:pt x="2225" y="15722"/>
                </a:lnTo>
                <a:lnTo>
                  <a:pt x="2170" y="15579"/>
                </a:lnTo>
                <a:lnTo>
                  <a:pt x="2109" y="15427"/>
                </a:lnTo>
                <a:lnTo>
                  <a:pt x="2043" y="15263"/>
                </a:lnTo>
                <a:lnTo>
                  <a:pt x="1972" y="15085"/>
                </a:lnTo>
                <a:lnTo>
                  <a:pt x="1900" y="14897"/>
                </a:lnTo>
                <a:lnTo>
                  <a:pt x="1824" y="14695"/>
                </a:lnTo>
                <a:lnTo>
                  <a:pt x="1747" y="14480"/>
                </a:lnTo>
                <a:lnTo>
                  <a:pt x="1669" y="14250"/>
                </a:lnTo>
                <a:lnTo>
                  <a:pt x="1591" y="14005"/>
                </a:lnTo>
                <a:lnTo>
                  <a:pt x="1515" y="13746"/>
                </a:lnTo>
                <a:lnTo>
                  <a:pt x="1439" y="13469"/>
                </a:lnTo>
                <a:lnTo>
                  <a:pt x="1366" y="13176"/>
                </a:lnTo>
                <a:lnTo>
                  <a:pt x="1296" y="12866"/>
                </a:lnTo>
                <a:lnTo>
                  <a:pt x="1230" y="12538"/>
                </a:lnTo>
                <a:lnTo>
                  <a:pt x="1168" y="12190"/>
                </a:lnTo>
                <a:lnTo>
                  <a:pt x="1112" y="11825"/>
                </a:lnTo>
                <a:lnTo>
                  <a:pt x="1078" y="11574"/>
                </a:lnTo>
                <a:lnTo>
                  <a:pt x="1043" y="11308"/>
                </a:lnTo>
                <a:lnTo>
                  <a:pt x="1008" y="11030"/>
                </a:lnTo>
                <a:lnTo>
                  <a:pt x="973" y="10737"/>
                </a:lnTo>
                <a:lnTo>
                  <a:pt x="939" y="10433"/>
                </a:lnTo>
                <a:lnTo>
                  <a:pt x="904" y="10117"/>
                </a:lnTo>
                <a:lnTo>
                  <a:pt x="870" y="9791"/>
                </a:lnTo>
                <a:lnTo>
                  <a:pt x="835" y="9454"/>
                </a:lnTo>
                <a:lnTo>
                  <a:pt x="801" y="9108"/>
                </a:lnTo>
                <a:lnTo>
                  <a:pt x="766" y="8752"/>
                </a:lnTo>
                <a:lnTo>
                  <a:pt x="732" y="8389"/>
                </a:lnTo>
                <a:lnTo>
                  <a:pt x="697" y="8018"/>
                </a:lnTo>
                <a:lnTo>
                  <a:pt x="663" y="7642"/>
                </a:lnTo>
                <a:lnTo>
                  <a:pt x="628" y="7258"/>
                </a:lnTo>
                <a:lnTo>
                  <a:pt x="559" y="6478"/>
                </a:lnTo>
                <a:lnTo>
                  <a:pt x="490" y="5682"/>
                </a:lnTo>
                <a:lnTo>
                  <a:pt x="421" y="4876"/>
                </a:lnTo>
                <a:lnTo>
                  <a:pt x="352" y="4067"/>
                </a:lnTo>
                <a:lnTo>
                  <a:pt x="283" y="3259"/>
                </a:lnTo>
                <a:lnTo>
                  <a:pt x="214" y="2460"/>
                </a:lnTo>
                <a:lnTo>
                  <a:pt x="145" y="1673"/>
                </a:lnTo>
                <a:lnTo>
                  <a:pt x="111" y="1288"/>
                </a:lnTo>
                <a:lnTo>
                  <a:pt x="76" y="906"/>
                </a:lnTo>
                <a:lnTo>
                  <a:pt x="42" y="532"/>
                </a:lnTo>
                <a:lnTo>
                  <a:pt x="7" y="164"/>
                </a:lnTo>
                <a:cubicBezTo>
                  <a:pt x="0" y="85"/>
                  <a:pt x="58" y="15"/>
                  <a:pt x="137" y="7"/>
                </a:cubicBezTo>
                <a:cubicBezTo>
                  <a:pt x="216" y="0"/>
                  <a:pt x="286" y="58"/>
                  <a:pt x="294" y="137"/>
                </a:cubicBezTo>
                <a:close/>
              </a:path>
            </a:pathLst>
          </a:custGeom>
          <a:solidFill>
            <a:srgbClr val="FF0000"/>
          </a:solidFill>
          <a:ln w="3175" cap="flat">
            <a:solidFill>
              <a:srgbClr val="FF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73"/>
          <p:cNvSpPr>
            <a:spLocks noChangeArrowheads="1"/>
          </p:cNvSpPr>
          <p:nvPr/>
        </p:nvSpPr>
        <p:spPr bwMode="auto">
          <a:xfrm>
            <a:off x="2392364" y="3746499"/>
            <a:ext cx="2794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74"/>
          <p:cNvSpPr>
            <a:spLocks noChangeArrowheads="1"/>
          </p:cNvSpPr>
          <p:nvPr/>
        </p:nvSpPr>
        <p:spPr bwMode="auto">
          <a:xfrm>
            <a:off x="2116139" y="3198812"/>
            <a:ext cx="55403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75"/>
          <p:cNvSpPr>
            <a:spLocks noChangeArrowheads="1"/>
          </p:cNvSpPr>
          <p:nvPr/>
        </p:nvSpPr>
        <p:spPr bwMode="auto">
          <a:xfrm>
            <a:off x="1976439" y="2651125"/>
            <a:ext cx="6921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76"/>
          <p:cNvSpPr>
            <a:spLocks noChangeArrowheads="1"/>
          </p:cNvSpPr>
          <p:nvPr/>
        </p:nvSpPr>
        <p:spPr bwMode="auto">
          <a:xfrm>
            <a:off x="1976439" y="2103437"/>
            <a:ext cx="6921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77"/>
          <p:cNvSpPr>
            <a:spLocks noChangeArrowheads="1"/>
          </p:cNvSpPr>
          <p:nvPr/>
        </p:nvSpPr>
        <p:spPr bwMode="auto">
          <a:xfrm>
            <a:off x="1976439" y="1555750"/>
            <a:ext cx="741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2000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1976439" y="1008062"/>
            <a:ext cx="741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2500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79"/>
          <p:cNvSpPr>
            <a:spLocks noChangeArrowheads="1"/>
          </p:cNvSpPr>
          <p:nvPr/>
        </p:nvSpPr>
        <p:spPr bwMode="auto">
          <a:xfrm>
            <a:off x="1976439" y="461963"/>
            <a:ext cx="6921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3000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0"/>
          <p:cNvSpPr>
            <a:spLocks noChangeArrowheads="1"/>
          </p:cNvSpPr>
          <p:nvPr/>
        </p:nvSpPr>
        <p:spPr bwMode="auto">
          <a:xfrm>
            <a:off x="2716214" y="3978274"/>
            <a:ext cx="2778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1"/>
          <p:cNvSpPr>
            <a:spLocks noChangeArrowheads="1"/>
          </p:cNvSpPr>
          <p:nvPr/>
        </p:nvSpPr>
        <p:spPr bwMode="auto">
          <a:xfrm>
            <a:off x="3778251" y="3978274"/>
            <a:ext cx="4175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82"/>
          <p:cNvSpPr>
            <a:spLocks noChangeArrowheads="1"/>
          </p:cNvSpPr>
          <p:nvPr/>
        </p:nvSpPr>
        <p:spPr bwMode="auto">
          <a:xfrm>
            <a:off x="4841876" y="3978274"/>
            <a:ext cx="554038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83"/>
          <p:cNvSpPr>
            <a:spLocks noChangeArrowheads="1"/>
          </p:cNvSpPr>
          <p:nvPr/>
        </p:nvSpPr>
        <p:spPr bwMode="auto">
          <a:xfrm>
            <a:off x="5973764" y="3978274"/>
            <a:ext cx="5556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84"/>
          <p:cNvSpPr>
            <a:spLocks noChangeArrowheads="1"/>
          </p:cNvSpPr>
          <p:nvPr/>
        </p:nvSpPr>
        <p:spPr bwMode="auto">
          <a:xfrm>
            <a:off x="7107239" y="3978274"/>
            <a:ext cx="554038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200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85"/>
          <p:cNvSpPr>
            <a:spLocks noChangeArrowheads="1"/>
          </p:cNvSpPr>
          <p:nvPr/>
        </p:nvSpPr>
        <p:spPr bwMode="auto">
          <a:xfrm rot="16200000">
            <a:off x="-46036" y="2170112"/>
            <a:ext cx="339407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Total power to refrigerator [W/m per beam]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4" name="Rectangle 88"/>
          <p:cNvSpPr>
            <a:spLocks noChangeArrowheads="1"/>
          </p:cNvSpPr>
          <p:nvPr/>
        </p:nvSpPr>
        <p:spPr bwMode="auto">
          <a:xfrm>
            <a:off x="3722689" y="4246562"/>
            <a:ext cx="24368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Beam-screen temperature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kumimoji="0" lang="en-US" altLang="en-US" sz="1400" b="1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bs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[K]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Freeform 91"/>
          <p:cNvSpPr>
            <a:spLocks/>
          </p:cNvSpPr>
          <p:nvPr/>
        </p:nvSpPr>
        <p:spPr bwMode="auto">
          <a:xfrm>
            <a:off x="4151314" y="835025"/>
            <a:ext cx="584200" cy="38100"/>
          </a:xfrm>
          <a:custGeom>
            <a:avLst/>
            <a:gdLst>
              <a:gd name="T0" fmla="*/ 144 w 2848"/>
              <a:gd name="T1" fmla="*/ 0 h 288"/>
              <a:gd name="T2" fmla="*/ 2704 w 2848"/>
              <a:gd name="T3" fmla="*/ 0 h 288"/>
              <a:gd name="T4" fmla="*/ 2848 w 2848"/>
              <a:gd name="T5" fmla="*/ 144 h 288"/>
              <a:gd name="T6" fmla="*/ 2704 w 2848"/>
              <a:gd name="T7" fmla="*/ 288 h 288"/>
              <a:gd name="T8" fmla="*/ 144 w 2848"/>
              <a:gd name="T9" fmla="*/ 288 h 288"/>
              <a:gd name="T10" fmla="*/ 0 w 2848"/>
              <a:gd name="T11" fmla="*/ 144 h 288"/>
              <a:gd name="T12" fmla="*/ 144 w 2848"/>
              <a:gd name="T1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8" h="288">
                <a:moveTo>
                  <a:pt x="144" y="0"/>
                </a:moveTo>
                <a:lnTo>
                  <a:pt x="2704" y="0"/>
                </a:lnTo>
                <a:cubicBezTo>
                  <a:pt x="2784" y="0"/>
                  <a:pt x="2848" y="65"/>
                  <a:pt x="2848" y="144"/>
                </a:cubicBezTo>
                <a:cubicBezTo>
                  <a:pt x="2848" y="224"/>
                  <a:pt x="2784" y="288"/>
                  <a:pt x="2704" y="288"/>
                </a:cubicBezTo>
                <a:lnTo>
                  <a:pt x="144" y="288"/>
                </a:lnTo>
                <a:cubicBezTo>
                  <a:pt x="65" y="288"/>
                  <a:pt x="0" y="224"/>
                  <a:pt x="0" y="144"/>
                </a:cubicBezTo>
                <a:cubicBezTo>
                  <a:pt x="0" y="65"/>
                  <a:pt x="65" y="0"/>
                  <a:pt x="144" y="0"/>
                </a:cubicBezTo>
                <a:close/>
              </a:path>
            </a:pathLst>
          </a:custGeom>
          <a:solidFill>
            <a:srgbClr val="00B0F0"/>
          </a:solidFill>
          <a:ln w="3175" cap="flat">
            <a:solidFill>
              <a:srgbClr val="00B0F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92"/>
          <p:cNvSpPr>
            <a:spLocks noChangeArrowheads="1"/>
          </p:cNvSpPr>
          <p:nvPr/>
        </p:nvSpPr>
        <p:spPr bwMode="auto">
          <a:xfrm>
            <a:off x="4762501" y="735013"/>
            <a:ext cx="18365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kumimoji="0" lang="en-US" altLang="en-US" sz="1400" b="0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cold</a:t>
            </a:r>
            <a:r>
              <a:rPr kumimoji="0" lang="en-US" altLang="en-US" sz="1400" b="0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mass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= 1.9 K, </a:t>
            </a:r>
            <a:r>
              <a:rPr lang="en-US" alt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~30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W/m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Freeform 95"/>
          <p:cNvSpPr>
            <a:spLocks/>
          </p:cNvSpPr>
          <p:nvPr/>
        </p:nvSpPr>
        <p:spPr bwMode="auto">
          <a:xfrm>
            <a:off x="4151314" y="1303611"/>
            <a:ext cx="584200" cy="38100"/>
          </a:xfrm>
          <a:custGeom>
            <a:avLst/>
            <a:gdLst>
              <a:gd name="T0" fmla="*/ 144 w 2848"/>
              <a:gd name="T1" fmla="*/ 0 h 288"/>
              <a:gd name="T2" fmla="*/ 2704 w 2848"/>
              <a:gd name="T3" fmla="*/ 0 h 288"/>
              <a:gd name="T4" fmla="*/ 2848 w 2848"/>
              <a:gd name="T5" fmla="*/ 144 h 288"/>
              <a:gd name="T6" fmla="*/ 2704 w 2848"/>
              <a:gd name="T7" fmla="*/ 288 h 288"/>
              <a:gd name="T8" fmla="*/ 144 w 2848"/>
              <a:gd name="T9" fmla="*/ 288 h 288"/>
              <a:gd name="T10" fmla="*/ 0 w 2848"/>
              <a:gd name="T11" fmla="*/ 144 h 288"/>
              <a:gd name="T12" fmla="*/ 144 w 2848"/>
              <a:gd name="T1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8" h="288">
                <a:moveTo>
                  <a:pt x="144" y="0"/>
                </a:moveTo>
                <a:lnTo>
                  <a:pt x="2704" y="0"/>
                </a:lnTo>
                <a:cubicBezTo>
                  <a:pt x="2784" y="0"/>
                  <a:pt x="2848" y="65"/>
                  <a:pt x="2848" y="144"/>
                </a:cubicBezTo>
                <a:cubicBezTo>
                  <a:pt x="2848" y="224"/>
                  <a:pt x="2784" y="288"/>
                  <a:pt x="2704" y="288"/>
                </a:cubicBezTo>
                <a:lnTo>
                  <a:pt x="144" y="288"/>
                </a:lnTo>
                <a:cubicBezTo>
                  <a:pt x="65" y="288"/>
                  <a:pt x="0" y="224"/>
                  <a:pt x="0" y="144"/>
                </a:cubicBezTo>
                <a:cubicBezTo>
                  <a:pt x="0" y="65"/>
                  <a:pt x="65" y="0"/>
                  <a:pt x="144" y="0"/>
                </a:cubicBezTo>
                <a:close/>
              </a:path>
            </a:pathLst>
          </a:custGeom>
          <a:solidFill>
            <a:srgbClr val="FF0000"/>
          </a:solidFill>
          <a:ln w="3175" cap="flat">
            <a:solidFill>
              <a:srgbClr val="FF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96"/>
          <p:cNvSpPr>
            <a:spLocks noChangeArrowheads="1"/>
          </p:cNvSpPr>
          <p:nvPr/>
        </p:nvSpPr>
        <p:spPr bwMode="auto">
          <a:xfrm>
            <a:off x="4762501" y="1203598"/>
            <a:ext cx="18365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r>
              <a:rPr lang="en-US" altLang="en-US" sz="1400" baseline="-25000" dirty="0" err="1">
                <a:solidFill>
                  <a:srgbClr val="000000"/>
                </a:solidFill>
                <a:latin typeface="Calibri" panose="020F0502020204030204" pitchFamily="34" charset="0"/>
              </a:rPr>
              <a:t>cold</a:t>
            </a:r>
            <a:r>
              <a:rPr lang="en-US" altLang="en-US" sz="1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4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mass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= 4.5 K, ~30 W/m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57"/>
          <p:cNvSpPr>
            <a:spLocks noChangeArrowheads="1"/>
          </p:cNvSpPr>
          <p:nvPr/>
        </p:nvSpPr>
        <p:spPr bwMode="auto">
          <a:xfrm>
            <a:off x="7299552" y="572356"/>
            <a:ext cx="19050" cy="3282949"/>
          </a:xfrm>
          <a:prstGeom prst="rect">
            <a:avLst/>
          </a:prstGeom>
          <a:solidFill>
            <a:srgbClr val="868686"/>
          </a:solidFill>
          <a:ln w="3175" cap="flat">
            <a:solidFill>
              <a:srgbClr val="868686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09744" y="3229318"/>
            <a:ext cx="6785324" cy="0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22444" y="2542486"/>
            <a:ext cx="6785324" cy="0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22444" y="1860793"/>
            <a:ext cx="6785324" cy="0"/>
          </a:xfrm>
          <a:prstGeom prst="line">
            <a:avLst/>
          </a:prstGeom>
          <a:ln>
            <a:solidFill>
              <a:schemeClr val="accent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998662" y="3830360"/>
            <a:ext cx="5334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3543722" y="3758724"/>
            <a:ext cx="7620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4863" y="4176029"/>
            <a:ext cx="7164288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C377B"/>
                </a:solidFill>
              </a:rPr>
              <a:t>Multi-bunch instability growth time:  </a:t>
            </a:r>
            <a:r>
              <a:rPr lang="en-US" sz="1600" dirty="0" smtClean="0">
                <a:solidFill>
                  <a:srgbClr val="7F1C80"/>
                </a:solidFill>
              </a:rPr>
              <a:t>25 turns        9 turns     </a:t>
            </a:r>
            <a:r>
              <a:rPr lang="en-US" sz="1600" dirty="0" smtClean="0">
                <a:solidFill>
                  <a:srgbClr val="0C377B"/>
                </a:solidFill>
                <a:latin typeface="Symbol" charset="2"/>
                <a:cs typeface="Symbol" charset="2"/>
              </a:rPr>
              <a:t>(D</a:t>
            </a:r>
            <a:r>
              <a:rPr lang="en-US" sz="1600" dirty="0" smtClean="0">
                <a:solidFill>
                  <a:srgbClr val="0C377B"/>
                </a:solidFill>
                <a:cs typeface="Symbol" charset="2"/>
              </a:rPr>
              <a:t>Q=0.5)</a:t>
            </a:r>
            <a:endParaRPr lang="en-US" sz="1600" dirty="0">
              <a:solidFill>
                <a:srgbClr val="0C377B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18568" y="2214054"/>
            <a:ext cx="158750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6018" y="2214054"/>
            <a:ext cx="89535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2568" y="581025"/>
            <a:ext cx="444500" cy="3286869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</a:t>
            </a:r>
            <a:r>
              <a:rPr lang="en-GB" dirty="0" smtClean="0"/>
              <a:t>ptimisation </a:t>
            </a:r>
            <a:r>
              <a:rPr lang="en-GB" dirty="0"/>
              <a:t>of cryo-power, vacuum and </a:t>
            </a:r>
            <a:r>
              <a:rPr lang="en-GB" dirty="0" smtClean="0"/>
              <a:t>impedance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 animBg="1"/>
      <p:bldP spid="9" grpId="0" animBg="1"/>
      <p:bldP spid="8" grpId="0" animBg="1"/>
      <p:bldP spid="7" grpId="0" animBg="1"/>
    </p:bld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ema di 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i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CERNCorporate16-9.potx</Template>
  <TotalTime>1297</TotalTime>
  <Words>2548</Words>
  <Application>Microsoft Office PowerPoint</Application>
  <PresentationFormat>On-screen Show (16:9)</PresentationFormat>
  <Paragraphs>524</Paragraphs>
  <Slides>47</Slides>
  <Notes>3</Notes>
  <HiddenSlides>3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Arial</vt:lpstr>
      <vt:lpstr>Arial Narrow</vt:lpstr>
      <vt:lpstr>Arial Unicode MS</vt:lpstr>
      <vt:lpstr>Calibri</vt:lpstr>
      <vt:lpstr>Cambria Math</vt:lpstr>
      <vt:lpstr>Comic Sans MS</vt:lpstr>
      <vt:lpstr>Courier New</vt:lpstr>
      <vt:lpstr>MS Mincho</vt:lpstr>
      <vt:lpstr>Optima</vt:lpstr>
      <vt:lpstr>黑体</vt:lpstr>
      <vt:lpstr>Symbol</vt:lpstr>
      <vt:lpstr>Times</vt:lpstr>
      <vt:lpstr>Times New Roman</vt:lpstr>
      <vt:lpstr>Unicode MS</vt:lpstr>
      <vt:lpstr>Wingdings</vt:lpstr>
      <vt:lpstr>CERNCorporate16-9</vt:lpstr>
      <vt:lpstr>Equation</vt:lpstr>
      <vt:lpstr>Graph</vt:lpstr>
      <vt:lpstr>Equazione</vt:lpstr>
      <vt:lpstr>PowerPoint Presentation</vt:lpstr>
      <vt:lpstr>Study of HTS superconducting coatings for beam impedance mitigation in the Future Circular Collider</vt:lpstr>
      <vt:lpstr>Outline</vt:lpstr>
      <vt:lpstr>Circular Colliders Timeline</vt:lpstr>
      <vt:lpstr>The Future Circular Collider(s)</vt:lpstr>
      <vt:lpstr>The Future Circular Collider Study</vt:lpstr>
      <vt:lpstr>The FCC-hh: pushing the energy frontier</vt:lpstr>
      <vt:lpstr>Need for a beam screen in a p-p collider</vt:lpstr>
      <vt:lpstr>Optimisation of cryo-power, vacuum and impedance</vt:lpstr>
      <vt:lpstr>Beam instabilities in particle accelerators (in 1 slide)</vt:lpstr>
      <vt:lpstr>Surface impedance: the key </vt:lpstr>
      <vt:lpstr>Fluxon motion in RF</vt:lpstr>
      <vt:lpstr>Current density and frequency spectrum</vt:lpstr>
      <vt:lpstr>Choice of HTS</vt:lpstr>
      <vt:lpstr>Predicted surface resistance of HTS in 16 T field</vt:lpstr>
      <vt:lpstr>How to make it in practice ?</vt:lpstr>
      <vt:lpstr>ReBCO tapes: ALBA, ICMAB-CSIC, IFAE, UPC</vt:lpstr>
      <vt:lpstr>Collaboration program</vt:lpstr>
      <vt:lpstr>Transport measurements (ICMAB)</vt:lpstr>
      <vt:lpstr>Validation of RF performance (UPC - ICMAB)</vt:lpstr>
      <vt:lpstr>Prediction vs. experiment</vt:lpstr>
      <vt:lpstr>Development of soldering technology (IFAE)</vt:lpstr>
      <vt:lpstr>Synchrotron irradiation</vt:lpstr>
      <vt:lpstr>Synchrotron irradiation: first results</vt:lpstr>
      <vt:lpstr>Cryogenic irradiation tests (ALBA)</vt:lpstr>
      <vt:lpstr>Tl-1223 tapes: CNR-SPIN, TU-Wien</vt:lpstr>
      <vt:lpstr>Collaboration program</vt:lpstr>
      <vt:lpstr>Sample preparation (CNR-SPIN)</vt:lpstr>
      <vt:lpstr>Sample preparation (CNR-SPIN)</vt:lpstr>
      <vt:lpstr>SQUID measurements (Atominstitut)</vt:lpstr>
      <vt:lpstr>Scanning Hall Probe Microscopy (Atominstitut)</vt:lpstr>
      <vt:lpstr>SEM – EDX elemental mapping (USTEM)</vt:lpstr>
      <vt:lpstr>SEM, TEM (USTEM)</vt:lpstr>
      <vt:lpstr>Tl-1223: Iteration (All)</vt:lpstr>
      <vt:lpstr>Tl-1223: Iteration (All)</vt:lpstr>
      <vt:lpstr>Other requirements</vt:lpstr>
      <vt:lpstr>Striated configuration to minimize trapped fields</vt:lpstr>
      <vt:lpstr>Accelerator compatibility: SEY</vt:lpstr>
      <vt:lpstr>a-C coating: RF compatibility</vt:lpstr>
      <vt:lpstr>Summary and outlook</vt:lpstr>
      <vt:lpstr>Acknowledgements</vt:lpstr>
      <vt:lpstr>PowerPoint Presentation</vt:lpstr>
      <vt:lpstr>Comparison: Y-123, Bi-2223, Tl-1223</vt:lpstr>
      <vt:lpstr>Comparison: Tl-1223 and Tl-2212</vt:lpstr>
      <vt:lpstr>PowerPoint Presentation</vt:lpstr>
      <vt:lpstr>Surface impedance: effect of magnetic flux</vt:lpstr>
      <vt:lpstr>Conductivity: two-fluids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Sergio Calatroni</cp:lastModifiedBy>
  <cp:revision>109</cp:revision>
  <dcterms:created xsi:type="dcterms:W3CDTF">2012-11-30T11:04:26Z</dcterms:created>
  <dcterms:modified xsi:type="dcterms:W3CDTF">2018-09-05T09:02:13Z</dcterms:modified>
</cp:coreProperties>
</file>