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22" r:id="rId1"/>
  </p:sldMasterIdLst>
  <p:notesMasterIdLst>
    <p:notesMasterId r:id="rId18"/>
  </p:notesMasterIdLst>
  <p:handoutMasterIdLst>
    <p:handoutMasterId r:id="rId19"/>
  </p:handoutMasterIdLst>
  <p:sldIdLst>
    <p:sldId id="273" r:id="rId2"/>
    <p:sldId id="321" r:id="rId3"/>
    <p:sldId id="324" r:id="rId4"/>
    <p:sldId id="319" r:id="rId5"/>
    <p:sldId id="300" r:id="rId6"/>
    <p:sldId id="316" r:id="rId7"/>
    <p:sldId id="302" r:id="rId8"/>
    <p:sldId id="304" r:id="rId9"/>
    <p:sldId id="305" r:id="rId10"/>
    <p:sldId id="306" r:id="rId11"/>
    <p:sldId id="308" r:id="rId12"/>
    <p:sldId id="310" r:id="rId13"/>
    <p:sldId id="309" r:id="rId14"/>
    <p:sldId id="311" r:id="rId15"/>
    <p:sldId id="312" r:id="rId16"/>
    <p:sldId id="314" r:id="rId17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9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66D4"/>
    <a:srgbClr val="346EAD"/>
    <a:srgbClr val="66FF33"/>
    <a:srgbClr val="CC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411" autoAdjust="0"/>
  </p:normalViewPr>
  <p:slideViewPr>
    <p:cSldViewPr snapToGrid="0" snapToObjects="1">
      <p:cViewPr varScale="1">
        <p:scale>
          <a:sx n="74" d="100"/>
          <a:sy n="74" d="100"/>
        </p:scale>
        <p:origin x="184" y="52"/>
      </p:cViewPr>
      <p:guideLst>
        <p:guide orient="horz" pos="2279"/>
        <p:guide pos="3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D3C72A-B002-4367-B025-D662B1731178}" type="datetime1">
              <a:rPr lang="en-GB" altLang="en-US"/>
              <a:pPr>
                <a:defRPr/>
              </a:pPr>
              <a:t>27/08/2018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0300AEB-A38E-42D8-8E3C-2FE44EB2D3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6377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1" charset="0"/>
                <a:ea typeface="SimSun" panose="02010600030101010101" pitchFamily="2" charset="-122"/>
                <a:cs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3057B8-775A-4B4E-95C0-B49F932DCE06}" type="datetime1">
              <a:rPr lang="en-US" altLang="en-US"/>
              <a:pPr>
                <a:defRPr/>
              </a:pPr>
              <a:t>27-Aug-18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  <a:endParaRPr lang="en-US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1" charset="0"/>
                <a:ea typeface="SimSun" panose="02010600030101010101" pitchFamily="2" charset="-122"/>
                <a:cs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3A263A-64C5-4B20-9D9E-8B711ED11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997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4E1421C-7287-440F-A5A4-38C31C1A94F4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5495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630A59-175B-4266-B47F-E236D12F6236}" type="slidenum">
              <a:rPr lang="en-GB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2</a:t>
            </a:fld>
            <a:endParaRPr lang="en-GB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7"/>
          <p:cNvSpPr txBox="1">
            <a:spLocks noGrp="1" noChangeArrowheads="1"/>
          </p:cNvSpPr>
          <p:nvPr/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3DD5823-D181-4997-AC5A-ACF33E1A9B54}" type="slidenum">
              <a:rPr lang="en-GB" altLang="en-US" sz="120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1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27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EE027-ACFA-4FF9-BF4A-BF5F9AB3C2D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41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FB57BA-4615-4DCC-9026-A917AD965C2C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33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FB57BA-4615-4DCC-9026-A917AD965C2C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9424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FB57BA-4615-4DCC-9026-A917AD965C2C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606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FB57BA-4615-4DCC-9026-A917AD965C2C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433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FB57BA-4615-4DCC-9026-A917AD965C2C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683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771CE8-2580-4423-A1CB-326EFDD4F24D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67E5-87A1-4B9C-A447-A01E22E71C29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91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B67EB4-5F02-46C4-B9FF-305ED317AC71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6A84E-68A7-4BFA-BCBD-ED3537EB5CCE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1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B7578-71C2-41C0-84C8-75977419DAC8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0F37E-89AD-4270-B2D1-D155B9E4706A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3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5EF608-DF5F-4B02-8600-6728C53F5713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8897A-1CC1-4930-880A-09B6C5D8A99F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E5AFA-4035-4C55-8DB8-5CF0D1F4853B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F50E3-C052-493B-BE09-0B4740519F50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1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390D0-FEEB-41B8-BF4A-18C1828B8487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189B6-37AF-4A48-90E4-9EEDA571B4F0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9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82BBE6-D2A9-41A6-8A8E-3B125CCD1266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E842A-8908-43C2-9ECE-85933831912D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9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18CEDA-7A57-48D0-8611-762A51BB02A3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3C3E8-7F71-446A-9965-665687BE0BF1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4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892526-2C9B-442B-A461-989841EF883F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5209C-6384-49D9-B858-47B2B84B0DB2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9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BF1BB5-FF13-4F66-9E26-FC6C88D3CA60}" type="datetime1">
              <a:rPr lang="en-US" altLang="en-US" smtClean="0"/>
              <a:pPr>
                <a:defRPr/>
              </a:pPr>
              <a:t>27-Aug-18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C3252-34F1-4949-8083-EA91FC2F6104}" type="slidenum">
              <a:rPr lang="en-US" altLang="en-US" smtClean="0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6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6B2468-1304-49F4-A9A7-99471680C88B}" type="datetime1">
              <a:rPr lang="en-US" altLang="en-US" smtClean="0"/>
              <a:pPr>
                <a:defRPr/>
              </a:pPr>
              <a:t>27-Aug-18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508862-0A44-467B-ADBC-F40E186967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62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://cern.ch/fcc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ctrTitle"/>
          </p:nvPr>
        </p:nvSpPr>
        <p:spPr>
          <a:xfrm>
            <a:off x="0" y="1258181"/>
            <a:ext cx="12192000" cy="120362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Detector Magnets for the Future Circular Collider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/>
            </a:r>
            <a:b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en-US" altLang="zh-CN" sz="2800" b="1" i="1" dirty="0" smtClean="0">
                <a:latin typeface="+mn-lt"/>
                <a:cs typeface="Arial" pitchFamily="34" charset="0"/>
              </a:rPr>
              <a:t>- </a:t>
            </a:r>
            <a:r>
              <a:rPr lang="en-US" altLang="zh-CN" sz="2800" b="1" i="1" dirty="0" smtClean="0">
                <a:latin typeface="+mn-lt"/>
                <a:cs typeface="Arial" pitchFamily="34" charset="0"/>
              </a:rPr>
              <a:t>Evolution </a:t>
            </a:r>
            <a:r>
              <a:rPr lang="en-US" altLang="zh-CN" sz="2800" b="1" i="1" dirty="0">
                <a:latin typeface="+mn-lt"/>
                <a:cs typeface="Arial" pitchFamily="34" charset="0"/>
              </a:rPr>
              <a:t>t</a:t>
            </a:r>
            <a:r>
              <a:rPr lang="en-US" altLang="zh-CN" sz="2800" b="1" i="1" dirty="0" smtClean="0">
                <a:latin typeface="+mn-lt"/>
                <a:cs typeface="Arial" pitchFamily="34" charset="0"/>
              </a:rPr>
              <a:t>owards the Baseline - </a:t>
            </a:r>
            <a:endParaRPr lang="en-US" altLang="zh-CN" sz="1800" i="1" dirty="0">
              <a:latin typeface="+mn-lt"/>
              <a:cs typeface="Arial" pitchFamily="34" charset="0"/>
            </a:endParaRPr>
          </a:p>
        </p:txBody>
      </p:sp>
      <p:sp>
        <p:nvSpPr>
          <p:cNvPr id="15365" name="Subtitle 1"/>
          <p:cNvSpPr>
            <a:spLocks noGrp="1"/>
          </p:cNvSpPr>
          <p:nvPr>
            <p:ph type="subTitle" idx="1"/>
          </p:nvPr>
        </p:nvSpPr>
        <p:spPr>
          <a:xfrm>
            <a:off x="464976" y="5343168"/>
            <a:ext cx="5331268" cy="12372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en-US" sz="2200" b="1" i="1" u="sng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Herman ten Kate</a:t>
            </a:r>
          </a:p>
          <a:p>
            <a:pPr>
              <a:spcBef>
                <a:spcPts val="0"/>
              </a:spcBef>
            </a:pPr>
            <a:r>
              <a:rPr lang="en-GB" altLang="en-US" sz="1800" dirty="0" smtClean="0">
                <a:cs typeface="Arial" panose="020B0604020202020204" pitchFamily="34" charset="0"/>
              </a:rPr>
              <a:t>for the FCC Detector Magnets Working Group</a:t>
            </a:r>
          </a:p>
          <a:p>
            <a:pPr>
              <a:spcBef>
                <a:spcPts val="0"/>
              </a:spcBef>
            </a:pPr>
            <a:r>
              <a:rPr lang="en-GB" altLang="en-US" sz="1800" dirty="0" smtClean="0">
                <a:cs typeface="Arial" panose="020B0604020202020204" pitchFamily="34" charset="0"/>
              </a:rPr>
              <a:t>A. Dudarev</a:t>
            </a:r>
            <a:r>
              <a:rPr lang="en-GB" altLang="en-US" sz="1800" dirty="0">
                <a:cs typeface="Arial" panose="020B0604020202020204" pitchFamily="34" charset="0"/>
              </a:rPr>
              <a:t>, </a:t>
            </a:r>
            <a:r>
              <a:rPr lang="en-GB" altLang="en-US" sz="1800" dirty="0" smtClean="0">
                <a:cs typeface="Arial" panose="020B0604020202020204" pitchFamily="34" charset="0"/>
              </a:rPr>
              <a:t>M. Mentink, E</a:t>
            </a:r>
            <a:r>
              <a:rPr lang="en-GB" altLang="en-US" sz="1800" dirty="0">
                <a:cs typeface="Arial" panose="020B0604020202020204" pitchFamily="34" charset="0"/>
              </a:rPr>
              <a:t>. </a:t>
            </a:r>
            <a:r>
              <a:rPr lang="en-GB" altLang="en-US" sz="1800" dirty="0" err="1">
                <a:cs typeface="Arial" panose="020B0604020202020204" pitchFamily="34" charset="0"/>
              </a:rPr>
              <a:t>Bielert</a:t>
            </a:r>
            <a:r>
              <a:rPr lang="en-GB" altLang="en-US" sz="1800" dirty="0">
                <a:cs typeface="Arial" panose="020B0604020202020204" pitchFamily="34" charset="0"/>
              </a:rPr>
              <a:t>, </a:t>
            </a:r>
            <a:r>
              <a:rPr lang="en-GB" altLang="en-US" sz="1800" dirty="0" smtClean="0">
                <a:cs typeface="Arial" panose="020B0604020202020204" pitchFamily="34" charset="0"/>
              </a:rPr>
              <a:t>B</a:t>
            </a:r>
            <a:r>
              <a:rPr lang="en-GB" altLang="en-US" sz="1800" dirty="0">
                <a:cs typeface="Arial" panose="020B0604020202020204" pitchFamily="34" charset="0"/>
              </a:rPr>
              <a:t>. Cure, A. </a:t>
            </a:r>
            <a:r>
              <a:rPr lang="en-GB" altLang="en-US" sz="1800" dirty="0" err="1">
                <a:cs typeface="Arial" panose="020B0604020202020204" pitchFamily="34" charset="0"/>
              </a:rPr>
              <a:t>Gaddi</a:t>
            </a:r>
            <a:r>
              <a:rPr lang="en-GB" altLang="en-US" sz="1800" dirty="0">
                <a:cs typeface="Arial" panose="020B0604020202020204" pitchFamily="34" charset="0"/>
              </a:rPr>
              <a:t>, V. Klyukhin, </a:t>
            </a:r>
            <a:r>
              <a:rPr lang="en-GB" altLang="en-US" sz="1800" dirty="0" smtClean="0">
                <a:cs typeface="Arial" panose="020B0604020202020204" pitchFamily="34" charset="0"/>
              </a:rPr>
              <a:t>H</a:t>
            </a:r>
            <a:r>
              <a:rPr lang="en-GB" altLang="en-US" sz="1800" dirty="0">
                <a:cs typeface="Arial" panose="020B0604020202020204" pitchFamily="34" charset="0"/>
              </a:rPr>
              <a:t>. </a:t>
            </a:r>
            <a:r>
              <a:rPr lang="en-GB" altLang="en-US" sz="1800" dirty="0" err="1">
                <a:cs typeface="Arial" panose="020B0604020202020204" pitchFamily="34" charset="0"/>
              </a:rPr>
              <a:t>Gerwig</a:t>
            </a:r>
            <a:r>
              <a:rPr lang="en-GB" altLang="en-US" sz="1800" dirty="0">
                <a:cs typeface="Arial" panose="020B0604020202020204" pitchFamily="34" charset="0"/>
              </a:rPr>
              <a:t>, C. </a:t>
            </a:r>
            <a:r>
              <a:rPr lang="en-GB" altLang="en-US" sz="1800" dirty="0" err="1">
                <a:cs typeface="Arial" panose="020B0604020202020204" pitchFamily="34" charset="0"/>
              </a:rPr>
              <a:t>Berriaud</a:t>
            </a:r>
            <a:r>
              <a:rPr lang="en-GB" altLang="en-US" sz="1800" dirty="0">
                <a:cs typeface="Arial" panose="020B0604020202020204" pitchFamily="34" charset="0"/>
              </a:rPr>
              <a:t>, U. Wagner, H</a:t>
            </a:r>
            <a:r>
              <a:rPr lang="en-GB" altLang="en-US" sz="1800" dirty="0" smtClean="0">
                <a:cs typeface="Arial" panose="020B0604020202020204" pitchFamily="34" charset="0"/>
              </a:rPr>
              <a:t>. Silva</a:t>
            </a:r>
            <a:endParaRPr lang="en-GB" altLang="en-US" sz="1800" baseline="30000" dirty="0">
              <a:cs typeface="Arial" panose="020B0604020202020204" pitchFamily="34" charset="0"/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467"/>
            <a:ext cx="827087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B4DBF4F-7238-4A0B-B4F7-EF9CF53C4DE0}" type="slidenum">
              <a:rPr lang="en-US" altLang="en-US" sz="1200">
                <a:latin typeface="Calibri" panose="020F0502020204030204" pitchFamily="34" charset="0"/>
              </a:rPr>
              <a:pPr/>
              <a:t>1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92038" cy="9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705" y="2652800"/>
            <a:ext cx="5557449" cy="2432741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7832786" y="4696646"/>
            <a:ext cx="4211294" cy="2022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200"/>
              </a:spcBef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Content</a:t>
            </a:r>
          </a:p>
          <a:p>
            <a:pPr marL="342900" indent="-342900" algn="l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From today’s LHC to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next FCC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Physics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requests and designs</a:t>
            </a:r>
          </a:p>
          <a:p>
            <a:pPr marL="342900" indent="-342900" algn="l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New Baseline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etector Magnet</a:t>
            </a:r>
          </a:p>
          <a:p>
            <a:pPr marL="342900" indent="-342900" algn="l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Ultra-thin &amp; transparent Solenoid</a:t>
            </a:r>
          </a:p>
          <a:p>
            <a:pPr marL="342900" indent="-342900" algn="l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Summary and outlook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2463"/>
          <a:stretch/>
        </p:blipFill>
        <p:spPr>
          <a:xfrm>
            <a:off x="9256143" y="-9524"/>
            <a:ext cx="2935856" cy="997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71" y="62736"/>
            <a:ext cx="2211957" cy="925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1"/>
            <a:ext cx="12192000" cy="692944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 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2017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: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New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FCC proton-proton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Detector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B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aseline</a:t>
            </a:r>
            <a:endParaRPr lang="en-GB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10</a:t>
            </a:fld>
            <a:endParaRPr lang="en-US" altLang="en-US" sz="120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990" y="4802081"/>
            <a:ext cx="48399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Main 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solenoid: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Trackers and calorimeters inside bore, supported by the bore tube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Muon chambers (for tagging) </a:t>
            </a:r>
            <a:r>
              <a:rPr lang="en-US" altLang="en-US" sz="2000" dirty="0" smtClean="0">
                <a:sym typeface="Wingdings" pitchFamily="2" charset="2"/>
              </a:rPr>
              <a:t>positioned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outside </a:t>
            </a:r>
            <a:r>
              <a:rPr lang="en-US" altLang="en-US" sz="2000" dirty="0">
                <a:latin typeface="+mn-lt"/>
                <a:sym typeface="Wingdings" pitchFamily="2" charset="2"/>
              </a:rPr>
              <a:t>of main and forward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solenoids</a:t>
            </a:r>
            <a:endParaRPr lang="en-US" altLang="en-US" sz="2000" dirty="0" smtClean="0">
              <a:latin typeface="+mn-lt"/>
              <a:sym typeface="Wingdings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97" y="1012094"/>
            <a:ext cx="7225791" cy="356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29866" y="4803497"/>
            <a:ext cx="60902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Forward 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solenoid: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Tracker inside solenoid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Forward calorimeters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after forward </a:t>
            </a:r>
            <a:r>
              <a:rPr lang="en-US" altLang="en-US" sz="2000" dirty="0">
                <a:latin typeface="+mn-lt"/>
                <a:sym typeface="Wingdings" pitchFamily="2" charset="2"/>
              </a:rPr>
              <a:t>solenoids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sym typeface="Wingdings" pitchFamily="2" charset="2"/>
              </a:rPr>
              <a:t>Enclosed by radiation </a:t>
            </a:r>
            <a:r>
              <a:rPr lang="en-US" altLang="en-US" sz="2000" dirty="0">
                <a:latin typeface="+mn-lt"/>
                <a:sym typeface="Wingdings" pitchFamily="2" charset="2"/>
              </a:rPr>
              <a:t>shield </a:t>
            </a:r>
            <a:endParaRPr lang="en-US" altLang="en-US" sz="2000" dirty="0" smtClean="0">
              <a:latin typeface="+mn-lt"/>
              <a:sym typeface="Wingdings" pitchFamily="2" charset="2"/>
            </a:endParaRPr>
          </a:p>
          <a:p>
            <a:pPr>
              <a:defRPr/>
            </a:pPr>
            <a:r>
              <a:rPr lang="en-US" altLang="en-US" sz="2000" dirty="0" smtClean="0">
                <a:latin typeface="+mn-lt"/>
                <a:sym typeface="Wingdings" pitchFamily="2" charset="2"/>
              </a:rPr>
              <a:t>(</a:t>
            </a:r>
            <a:r>
              <a:rPr lang="en-US" altLang="en-US" sz="2000" dirty="0">
                <a:latin typeface="+mn-lt"/>
                <a:sym typeface="Wingdings" pitchFamily="2" charset="2"/>
              </a:rPr>
              <a:t>to shield muon chambers from neutrons emanating from forward calorimeters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)</a:t>
            </a:r>
            <a:endParaRPr lang="en-US" altLang="en-US" sz="2000" dirty="0"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7966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-6350"/>
            <a:ext cx="12192000" cy="705973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marL="354013" eaLnBrk="1" hangingPunct="1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Details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of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4T/10m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Main Solenoid +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4T/5m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Forward Solenoids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8924" y="4124432"/>
            <a:ext cx="7408396" cy="239073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Cold </a:t>
            </a:r>
            <a:r>
              <a:rPr lang="en-US" sz="2000" dirty="0"/>
              <a:t>mass </a:t>
            </a:r>
            <a:r>
              <a:rPr lang="en-US" sz="2000" dirty="0" smtClean="0"/>
              <a:t>dimensions</a:t>
            </a:r>
            <a:r>
              <a:rPr lang="en-US" sz="2000" dirty="0" smtClean="0"/>
              <a:t> (</a:t>
            </a:r>
            <a:r>
              <a:rPr lang="en-US" sz="2000" dirty="0" smtClean="0"/>
              <a:t>cryostat not show)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</a:t>
            </a:r>
            <a:r>
              <a:rPr lang="en-US" sz="2000" dirty="0" smtClean="0"/>
              <a:t>old </a:t>
            </a:r>
            <a:r>
              <a:rPr lang="en-US" sz="2000" dirty="0"/>
              <a:t>mass is radially symmetric and symmetric over z = </a:t>
            </a:r>
            <a:r>
              <a:rPr lang="en-US" sz="2000" dirty="0" smtClean="0"/>
              <a:t>0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main solenoid cold mass is 1070 tons, and each of the forward solenoids cold masses weighs 48 </a:t>
            </a:r>
            <a:r>
              <a:rPr lang="en-US" sz="2000" dirty="0" smtClean="0"/>
              <a:t>tons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Total </a:t>
            </a:r>
            <a:r>
              <a:rPr lang="en-US" sz="2000" dirty="0"/>
              <a:t>stored energy =</a:t>
            </a:r>
            <a:r>
              <a:rPr lang="en-US" sz="2000" dirty="0" smtClean="0"/>
              <a:t> </a:t>
            </a:r>
            <a:r>
              <a:rPr lang="en-US" sz="2000" dirty="0" smtClean="0"/>
              <a:t>13.8 </a:t>
            </a:r>
            <a:r>
              <a:rPr lang="en-US" sz="2000" dirty="0"/>
              <a:t>GJ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Cold Mass Energy density = 12 kJ/kg</a:t>
            </a:r>
            <a:endParaRPr lang="en-US" sz="2000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79126"/>
            <a:ext cx="827087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B4DBF4F-7238-4A0B-B4F7-EF9CF53C4DE0}" type="slidenum">
              <a:rPr lang="en-US" altLang="en-US" sz="1200">
                <a:latin typeface="+mn-lt"/>
              </a:rPr>
              <a:pPr/>
              <a:t>11</a:t>
            </a:fld>
            <a:endParaRPr lang="en-US" altLang="en-US" sz="1200" dirty="0">
              <a:latin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12731" y="1004237"/>
            <a:ext cx="4926546" cy="2692696"/>
            <a:chOff x="863898" y="870542"/>
            <a:chExt cx="6652677" cy="35549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445097" y="-482718"/>
              <a:ext cx="2993414" cy="615581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897285" y="3933074"/>
              <a:ext cx="262507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Axial position </a:t>
              </a:r>
              <a:r>
                <a:rPr lang="en-US" i="1" dirty="0" smtClean="0">
                  <a:latin typeface="+mn-lt"/>
                </a:rPr>
                <a:t>z</a:t>
              </a:r>
              <a:r>
                <a:rPr lang="en-US" dirty="0" smtClean="0">
                  <a:latin typeface="+mn-lt"/>
                </a:rPr>
                <a:t> [m]</a:t>
              </a:r>
              <a:endParaRPr lang="en-US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5883008" y="2152205"/>
              <a:ext cx="27746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Radial position </a:t>
              </a:r>
              <a:r>
                <a:rPr lang="en-US" i="1" dirty="0" smtClean="0">
                  <a:latin typeface="+mn-lt"/>
                </a:rPr>
                <a:t>r</a:t>
              </a:r>
              <a:r>
                <a:rPr lang="en-US" dirty="0" smtClean="0">
                  <a:latin typeface="+mn-lt"/>
                </a:rPr>
                <a:t> [m]</a:t>
              </a:r>
              <a:endParaRPr lang="en-US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37736" y="870542"/>
              <a:ext cx="214417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r</a:t>
              </a:r>
              <a:r>
                <a:rPr lang="en-US" dirty="0" smtClean="0">
                  <a:latin typeface="+mn-lt"/>
                </a:rPr>
                <a:t> = 6.00, </a:t>
              </a:r>
              <a:r>
                <a:rPr lang="en-US" i="1" dirty="0" smtClean="0">
                  <a:latin typeface="+mn-lt"/>
                </a:rPr>
                <a:t>z</a:t>
              </a:r>
              <a:r>
                <a:rPr lang="en-US" dirty="0" smtClean="0">
                  <a:latin typeface="+mn-lt"/>
                </a:rPr>
                <a:t> = 9.5</a:t>
              </a:r>
              <a:endParaRPr lang="en-US" dirty="0">
                <a:latin typeface="+mn-lt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4197492" y="1706336"/>
              <a:ext cx="222421" cy="2224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20828" y="1729840"/>
              <a:ext cx="214417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r</a:t>
              </a:r>
              <a:r>
                <a:rPr lang="en-US" dirty="0" smtClean="0">
                  <a:latin typeface="+mn-lt"/>
                </a:rPr>
                <a:t> = 5.45, </a:t>
              </a:r>
              <a:r>
                <a:rPr lang="en-US" i="1" dirty="0" smtClean="0">
                  <a:latin typeface="+mn-lt"/>
                </a:rPr>
                <a:t>z</a:t>
              </a:r>
              <a:r>
                <a:rPr lang="en-US" dirty="0" smtClean="0">
                  <a:latin typeface="+mn-lt"/>
                </a:rPr>
                <a:t> = 9.5</a:t>
              </a:r>
              <a:endParaRPr lang="en-US" dirty="0">
                <a:latin typeface="+mn-lt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4205310" y="1218294"/>
              <a:ext cx="222421" cy="2716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78371" y="2858418"/>
              <a:ext cx="230020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r</a:t>
              </a:r>
              <a:r>
                <a:rPr lang="en-US" dirty="0" smtClean="0">
                  <a:latin typeface="+mn-lt"/>
                </a:rPr>
                <a:t> = 2.80, </a:t>
              </a:r>
              <a:r>
                <a:rPr lang="en-US" i="1" dirty="0" smtClean="0">
                  <a:latin typeface="+mn-lt"/>
                </a:rPr>
                <a:t>z</a:t>
              </a:r>
              <a:r>
                <a:rPr lang="en-US" dirty="0" smtClean="0">
                  <a:latin typeface="+mn-lt"/>
                </a:rPr>
                <a:t> = 12.3</a:t>
              </a:r>
              <a:endParaRPr lang="en-US" dirty="0">
                <a:latin typeface="+mn-lt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16372" y="2664404"/>
              <a:ext cx="222421" cy="2224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436892" y="2262609"/>
              <a:ext cx="222421" cy="2716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612630" y="1834531"/>
              <a:ext cx="23002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r</a:t>
              </a:r>
              <a:r>
                <a:rPr lang="en-US" dirty="0" smtClean="0">
                  <a:latin typeface="+mn-lt"/>
                </a:rPr>
                <a:t> = 3.07, </a:t>
              </a:r>
              <a:r>
                <a:rPr lang="en-US" i="1" dirty="0" smtClean="0">
                  <a:latin typeface="+mn-lt"/>
                </a:rPr>
                <a:t>z</a:t>
              </a:r>
              <a:r>
                <a:rPr lang="en-US" dirty="0" smtClean="0">
                  <a:latin typeface="+mn-lt"/>
                </a:rPr>
                <a:t> = 15.7</a:t>
              </a:r>
              <a:endParaRPr lang="en-US" dirty="0">
                <a:latin typeface="+mn-lt"/>
              </a:endParaRPr>
            </a:p>
          </p:txBody>
        </p:sp>
      </p:grp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673172"/>
              </p:ext>
            </p:extLst>
          </p:nvPr>
        </p:nvGraphicFramePr>
        <p:xfrm>
          <a:off x="8315333" y="1031465"/>
          <a:ext cx="3653911" cy="2382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73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Composition [vol</a:t>
                      </a:r>
                      <a:r>
                        <a:rPr lang="en-US" sz="1800" dirty="0" smtClean="0"/>
                        <a:t>.%]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Main Solenoid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Forward</a:t>
                      </a:r>
                      <a:r>
                        <a:rPr lang="en-US" sz="1800" baseline="0" dirty="0" smtClean="0"/>
                        <a:t> Solenoid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1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Aluminum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95.4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92.3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1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Copper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1.6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1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Niobium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0.4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1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Titanium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0.4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1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G10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3.1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73781"/>
              </p:ext>
            </p:extLst>
          </p:nvPr>
        </p:nvGraphicFramePr>
        <p:xfrm>
          <a:off x="8108830" y="3840710"/>
          <a:ext cx="3860417" cy="268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14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Mass per m</a:t>
                      </a:r>
                      <a:r>
                        <a:rPr lang="en-US" sz="1800" baseline="30000" dirty="0" smtClean="0"/>
                        <a:t>3</a:t>
                      </a:r>
                      <a:r>
                        <a:rPr lang="en-US" sz="1800" dirty="0" smtClean="0"/>
                        <a:t> cold </a:t>
                      </a:r>
                      <a:r>
                        <a:rPr lang="en-US" sz="1800" dirty="0" smtClean="0"/>
                        <a:t>mass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[</a:t>
                      </a:r>
                      <a:r>
                        <a:rPr lang="en-US" sz="1800" baseline="0" dirty="0" smtClean="0"/>
                        <a:t>kg/m</a:t>
                      </a:r>
                      <a:r>
                        <a:rPr lang="en-US" sz="1800" baseline="30000" dirty="0" smtClean="0"/>
                        <a:t>3</a:t>
                      </a:r>
                      <a:r>
                        <a:rPr lang="en-US" sz="1800" baseline="0" dirty="0" smtClean="0"/>
                        <a:t>]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Main Solenoid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Forward</a:t>
                      </a:r>
                      <a:r>
                        <a:rPr lang="en-US" sz="1800" baseline="0" dirty="0" smtClean="0"/>
                        <a:t> Solenoid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1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Aluminum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2590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2508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1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Copper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1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Niobium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62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Titanium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107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G10</a:t>
                      </a:r>
                      <a:endParaRPr lang="en-US" sz="1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56</a:t>
                      </a:r>
                      <a:endParaRPr lang="en-US" sz="18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81</a:t>
                      </a:r>
                      <a:endParaRPr lang="en-US" sz="18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10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2771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2823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811" r="2385" b="2771"/>
          <a:stretch/>
        </p:blipFill>
        <p:spPr>
          <a:xfrm>
            <a:off x="175764" y="1734405"/>
            <a:ext cx="2818881" cy="13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-6350"/>
            <a:ext cx="12192000" cy="704042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marL="354013" eaLnBrk="1" hangingPunct="1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“Super” -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Conductor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 baseline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design(indicative) 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830" y="3641313"/>
            <a:ext cx="11557387" cy="28895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Aluminum-stabilized Rutherford </a:t>
            </a:r>
            <a:r>
              <a:rPr lang="en-US" sz="2000" b="1" dirty="0" smtClean="0">
                <a:solidFill>
                  <a:srgbClr val="FF0000"/>
                </a:solidFill>
              </a:rPr>
              <a:t>conductors for 30 kA nominal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Peak </a:t>
            </a:r>
            <a:r>
              <a:rPr lang="en-US" sz="2000" dirty="0" smtClean="0"/>
              <a:t>magnetic field </a:t>
            </a:r>
            <a:r>
              <a:rPr lang="en-US" sz="2000" dirty="0"/>
              <a:t>on conductor </a:t>
            </a:r>
            <a:r>
              <a:rPr lang="en-US" sz="2000" dirty="0" smtClean="0"/>
              <a:t>4.5 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ym typeface="Wingdings" panose="05000000000000000000" pitchFamily="2" charset="2"/>
              </a:rPr>
              <a:t>Current </a:t>
            </a:r>
            <a:r>
              <a:rPr lang="en-US" sz="2000" dirty="0">
                <a:sym typeface="Wingdings" panose="05000000000000000000" pitchFamily="2" charset="2"/>
              </a:rPr>
              <a:t>sharing temperature </a:t>
            </a:r>
            <a:r>
              <a:rPr lang="en-US" sz="2000" dirty="0" smtClean="0">
                <a:sym typeface="Wingdings" panose="05000000000000000000" pitchFamily="2" charset="2"/>
              </a:rPr>
              <a:t>6.5 </a:t>
            </a:r>
            <a:r>
              <a:rPr lang="en-US" sz="2000" dirty="0" smtClean="0">
                <a:sym typeface="Wingdings" panose="05000000000000000000" pitchFamily="2" charset="2"/>
              </a:rPr>
              <a:t>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sym typeface="Wingdings" panose="05000000000000000000" pitchFamily="2" charset="2"/>
              </a:rPr>
              <a:t>.0 </a:t>
            </a:r>
            <a:r>
              <a:rPr lang="en-US" sz="2000" dirty="0">
                <a:sym typeface="Wingdings" panose="05000000000000000000" pitchFamily="2" charset="2"/>
              </a:rPr>
              <a:t>K temperature </a:t>
            </a:r>
            <a:r>
              <a:rPr lang="en-US" sz="2000" dirty="0" smtClean="0">
                <a:sym typeface="Wingdings" panose="05000000000000000000" pitchFamily="2" charset="2"/>
              </a:rPr>
              <a:t>margin when operating at </a:t>
            </a:r>
            <a:r>
              <a:rPr lang="en-US" sz="2000" i="1" dirty="0" smtClean="0">
                <a:sym typeface="Wingdings" panose="05000000000000000000" pitchFamily="2" charset="2"/>
              </a:rPr>
              <a:t>T</a:t>
            </a:r>
            <a:r>
              <a:rPr lang="en-US" sz="2000" baseline="-25000" dirty="0" smtClean="0">
                <a:sym typeface="Wingdings" panose="05000000000000000000" pitchFamily="2" charset="2"/>
              </a:rPr>
              <a:t>op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>
                <a:sym typeface="Wingdings" panose="05000000000000000000" pitchFamily="2" charset="2"/>
              </a:rPr>
              <a:t>= 4.5 </a:t>
            </a:r>
            <a:r>
              <a:rPr lang="en-US" sz="2000" dirty="0" smtClean="0">
                <a:sym typeface="Wingdings" panose="05000000000000000000" pitchFamily="2" charset="2"/>
              </a:rPr>
              <a:t>K </a:t>
            </a:r>
            <a:endParaRPr lang="en-US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ym typeface="Wingdings" panose="05000000000000000000" pitchFamily="2" charset="2"/>
              </a:rPr>
              <a:t>Nickel-doped Aluminum </a:t>
            </a:r>
            <a:r>
              <a:rPr lang="en-US" sz="2000" dirty="0">
                <a:sym typeface="Wingdings" panose="05000000000000000000" pitchFamily="2" charset="2"/>
              </a:rPr>
              <a:t>(≥0.1 wt.%): </a:t>
            </a:r>
            <a:r>
              <a:rPr lang="en-US" sz="2000" dirty="0" smtClean="0">
                <a:sym typeface="Wingdings" panose="05000000000000000000" pitchFamily="2" charset="2"/>
              </a:rPr>
              <a:t>combines </a:t>
            </a:r>
            <a:r>
              <a:rPr lang="en-US" sz="2000" dirty="0">
                <a:sym typeface="Wingdings" panose="05000000000000000000" pitchFamily="2" charset="2"/>
              </a:rPr>
              <a:t>good electrical properties (RRR=600) with mechanical properties </a:t>
            </a:r>
            <a:r>
              <a:rPr lang="en-US" sz="2000" dirty="0" smtClean="0">
                <a:sym typeface="Wingdings" panose="05000000000000000000" pitchFamily="2" charset="2"/>
              </a:rPr>
              <a:t>(146 MPa </a:t>
            </a:r>
            <a:r>
              <a:rPr lang="en-US" sz="2000" dirty="0">
                <a:sym typeface="Wingdings" panose="05000000000000000000" pitchFamily="2" charset="2"/>
              </a:rPr>
              <a:t>conductor yield </a:t>
            </a:r>
            <a:r>
              <a:rPr lang="en-US" sz="2000" dirty="0" smtClean="0">
                <a:sym typeface="Wingdings" panose="05000000000000000000" pitchFamily="2" charset="2"/>
              </a:rPr>
              <a:t>strength </a:t>
            </a:r>
            <a:r>
              <a:rPr lang="en-US" sz="2000" dirty="0">
                <a:sym typeface="Wingdings" panose="05000000000000000000" pitchFamily="2" charset="2"/>
              </a:rPr>
              <a:t>[1</a:t>
            </a:r>
            <a:r>
              <a:rPr lang="en-US" sz="2000" dirty="0" smtClean="0">
                <a:sym typeface="Wingdings" panose="05000000000000000000" pitchFamily="2" charset="2"/>
              </a:rPr>
              <a:t>])</a:t>
            </a:r>
            <a:endParaRPr lang="en-US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Peak stress on </a:t>
            </a:r>
            <a:r>
              <a:rPr lang="en-US" sz="2000" dirty="0" smtClean="0">
                <a:sym typeface="Wingdings" panose="05000000000000000000" pitchFamily="2" charset="2"/>
              </a:rPr>
              <a:t>conductor is </a:t>
            </a:r>
            <a:r>
              <a:rPr lang="en-US" sz="2000" dirty="0">
                <a:sym typeface="Wingdings" panose="05000000000000000000" pitchFamily="2" charset="2"/>
              </a:rPr>
              <a:t>100 </a:t>
            </a:r>
            <a:r>
              <a:rPr lang="en-US" sz="2000" dirty="0" smtClean="0">
                <a:sym typeface="Wingdings" panose="05000000000000000000" pitchFamily="2" charset="2"/>
              </a:rPr>
              <a:t>MPa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1 mm insulation between turns, 2 mm to </a:t>
            </a:r>
            <a:r>
              <a:rPr lang="en-US" sz="2000" dirty="0" smtClean="0">
                <a:sym typeface="Wingdings" panose="05000000000000000000" pitchFamily="2" charset="2"/>
              </a:rPr>
              <a:t>ground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92142" y="6579126"/>
            <a:ext cx="827087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B4DBF4F-7238-4A0B-B4F7-EF9CF53C4DE0}" type="slidenum">
              <a:rPr lang="en-US" altLang="en-US" sz="1200">
                <a:latin typeface="+mn-lt"/>
              </a:rPr>
              <a:pPr/>
              <a:t>12</a:t>
            </a:fld>
            <a:endParaRPr lang="en-US" altLang="en-US" sz="1200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926" y="799545"/>
            <a:ext cx="7355199" cy="2667135"/>
            <a:chOff x="2066701" y="583551"/>
            <a:chExt cx="7792001" cy="2855427"/>
          </a:xfrm>
        </p:grpSpPr>
        <p:sp>
          <p:nvSpPr>
            <p:cNvPr id="56" name="TextBox 55"/>
            <p:cNvSpPr txBox="1"/>
            <p:nvPr/>
          </p:nvSpPr>
          <p:spPr>
            <a:xfrm>
              <a:off x="8776354" y="1812057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38.3 mm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066701" y="583551"/>
              <a:ext cx="7655182" cy="2855427"/>
              <a:chOff x="1951291" y="529414"/>
              <a:chExt cx="7655182" cy="285542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51585" y="3015509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65.3 mm</a:t>
                </a:r>
                <a:endParaRPr lang="en-US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1951291" y="529414"/>
                <a:ext cx="7655182" cy="2638495"/>
                <a:chOff x="1951291" y="529414"/>
                <a:chExt cx="7655182" cy="2638495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1951291" y="529414"/>
                  <a:ext cx="7655182" cy="2638495"/>
                  <a:chOff x="1951291" y="529414"/>
                  <a:chExt cx="7655182" cy="2638495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7227898" y="1278522"/>
                    <a:ext cx="1147074" cy="1452961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6200000">
                    <a:off x="3214978" y="1010121"/>
                    <a:ext cx="1856540" cy="1939668"/>
                  </a:xfrm>
                  <a:prstGeom prst="rect">
                    <a:avLst/>
                  </a:prstGeom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2877015" y="529414"/>
                    <a:ext cx="252889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latin typeface="+mn-lt"/>
                      </a:rPr>
                      <a:t>Main solenoid conductor</a:t>
                    </a:r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592729" y="1283780"/>
                    <a:ext cx="9348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+mn-lt"/>
                      </a:rPr>
                      <a:t>Al-0.1Ni</a:t>
                    </a:r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276166" y="1958234"/>
                    <a:ext cx="1635706" cy="6919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err="1" smtClean="0">
                        <a:latin typeface="+mn-lt"/>
                      </a:rPr>
                      <a:t>NbTi</a:t>
                    </a:r>
                    <a:r>
                      <a:rPr lang="en-US" dirty="0" smtClean="0">
                        <a:latin typeface="+mn-lt"/>
                      </a:rPr>
                      <a:t>/Cu: </a:t>
                    </a:r>
                  </a:p>
                  <a:p>
                    <a:pPr algn="ctr"/>
                    <a:r>
                      <a:rPr lang="en-US" dirty="0" smtClean="0">
                        <a:latin typeface="+mn-lt"/>
                      </a:rPr>
                      <a:t>40 x </a:t>
                    </a:r>
                    <a:r>
                      <a:rPr lang="en-US" dirty="0"/>
                      <a:t>Ø 1.5 mm</a:t>
                    </a:r>
                    <a:endParaRPr lang="en-US" dirty="0">
                      <a:latin typeface="+mn-lt"/>
                    </a:endParaRPr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>
                    <a:off x="3042644" y="1040002"/>
                    <a:ext cx="0" cy="186595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951291" y="1753526"/>
                    <a:ext cx="108234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62.5 mm</a:t>
                    </a:r>
                    <a:endParaRPr lang="en-US" dirty="0"/>
                  </a:p>
                </p:txBody>
              </p: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3169844" y="2998342"/>
                    <a:ext cx="1943238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>
                    <a:off x="4941022" y="1481519"/>
                    <a:ext cx="666497" cy="7586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/>
                  <p:cNvCxnSpPr>
                    <a:stCxn id="40" idx="1"/>
                  </p:cNvCxnSpPr>
                  <p:nvPr/>
                </p:nvCxnSpPr>
                <p:spPr>
                  <a:xfrm flipH="1" flipV="1">
                    <a:off x="4494892" y="1958534"/>
                    <a:ext cx="781273" cy="34568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/>
                  <p:cNvCxnSpPr/>
                  <p:nvPr/>
                </p:nvCxnSpPr>
                <p:spPr>
                  <a:xfrm flipV="1">
                    <a:off x="6804717" y="1971234"/>
                    <a:ext cx="642923" cy="20280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>
                    <a:off x="8645871" y="1413633"/>
                    <a:ext cx="649" cy="11164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7252645" y="2798577"/>
                    <a:ext cx="108234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48.6 mm</a:t>
                    </a:r>
                    <a:endParaRPr lang="en-US" dirty="0"/>
                  </a:p>
                </p:txBody>
              </p:sp>
              <p:cxnSp>
                <p:nvCxnSpPr>
                  <p:cNvPr id="58" name="Straight Arrow Connector 57"/>
                  <p:cNvCxnSpPr/>
                  <p:nvPr/>
                </p:nvCxnSpPr>
                <p:spPr>
                  <a:xfrm flipV="1">
                    <a:off x="7081470" y="2669733"/>
                    <a:ext cx="1424701" cy="914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/>
                  <p:cNvSpPr/>
                  <p:nvPr/>
                </p:nvSpPr>
                <p:spPr>
                  <a:xfrm>
                    <a:off x="6516743" y="549016"/>
                    <a:ext cx="3089730" cy="39540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 smtClean="0">
                        <a:latin typeface="+mn-lt"/>
                      </a:rPr>
                      <a:t>Forward solenoid conductor</a:t>
                    </a:r>
                    <a:endParaRPr lang="en-US" dirty="0">
                      <a:latin typeface="+mn-lt"/>
                    </a:endParaRPr>
                  </a:p>
                </p:txBody>
              </p:sp>
            </p:grp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6516743" y="1481518"/>
                  <a:ext cx="735903" cy="20329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364919"/>
              </p:ext>
            </p:extLst>
          </p:nvPr>
        </p:nvGraphicFramePr>
        <p:xfrm>
          <a:off x="7776374" y="1292504"/>
          <a:ext cx="420996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618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Main 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Forward Solenoid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35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Current [kA]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35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Self-inductance [H]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35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Layers</a:t>
                      </a:r>
                      <a:r>
                        <a:rPr lang="en-US" baseline="0" dirty="0" smtClean="0"/>
                        <a:t> x turns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x 290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x 70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618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Total conductor length [km]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x 7.7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35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Bending</a:t>
                      </a:r>
                      <a:r>
                        <a:rPr lang="en-US" baseline="0" dirty="0" smtClean="0"/>
                        <a:t> strain [%]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020126" y="6514184"/>
            <a:ext cx="388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+mn-lt"/>
              </a:rPr>
              <a:t>[1]  Yamamoto et al., </a:t>
            </a:r>
            <a:r>
              <a:rPr lang="en-US" sz="1200" i="1" dirty="0" smtClean="0">
                <a:latin typeface="+mn-lt"/>
              </a:rPr>
              <a:t>IEEE </a:t>
            </a:r>
            <a:r>
              <a:rPr lang="en-US" sz="1200" i="1" dirty="0">
                <a:latin typeface="+mn-lt"/>
              </a:rPr>
              <a:t>Trans. Appl. Sup. 9, p. 852 (1999)</a:t>
            </a:r>
            <a:endParaRPr lang="en-GB" sz="1200" i="1" dirty="0"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29590" y="3266905"/>
            <a:ext cx="414110" cy="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68489" y="3033146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-6350"/>
            <a:ext cx="12192000" cy="749880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marL="354013" eaLnBrk="1" hangingPunct="1">
              <a:defRPr/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Electrical scheme and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Quench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protection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7071" y="4151188"/>
            <a:ext cx="5225412" cy="2569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Electrical </a:t>
            </a:r>
            <a:r>
              <a:rPr lang="en-US" sz="2400" b="1" dirty="0">
                <a:solidFill>
                  <a:srgbClr val="FF0000"/>
                </a:solidFill>
              </a:rPr>
              <a:t>scheme</a:t>
            </a:r>
          </a:p>
          <a:p>
            <a:r>
              <a:rPr lang="en-US" sz="2000" dirty="0" smtClean="0"/>
              <a:t>All Solenoids </a:t>
            </a:r>
            <a:r>
              <a:rPr lang="en-US" sz="2000" dirty="0"/>
              <a:t>powered in </a:t>
            </a:r>
            <a:r>
              <a:rPr lang="en-US" sz="2000" dirty="0" smtClean="0"/>
              <a:t>series</a:t>
            </a:r>
            <a:endParaRPr lang="en-US" sz="2000" dirty="0"/>
          </a:p>
          <a:p>
            <a:r>
              <a:rPr lang="en-US" sz="2000" dirty="0"/>
              <a:t>Main solenoid decoupled from forward solenoids during quench (bypass diodes parallel to forward solenoids)</a:t>
            </a:r>
          </a:p>
          <a:p>
            <a:r>
              <a:rPr lang="en-US" sz="2000" dirty="0"/>
              <a:t>Requires three </a:t>
            </a:r>
            <a:r>
              <a:rPr lang="en-US" sz="2000" dirty="0" smtClean="0"/>
              <a:t>current leads</a:t>
            </a:r>
            <a:endParaRPr lang="en-US" sz="2000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B4DBF4F-7238-4A0B-B4F7-EF9CF53C4DE0}" type="slidenum">
              <a:rPr lang="en-US" altLang="en-US" sz="1200">
                <a:latin typeface="+mn-lt"/>
              </a:rPr>
              <a:pPr/>
              <a:t>13</a:t>
            </a:fld>
            <a:endParaRPr lang="en-US" alt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084" y="1042782"/>
            <a:ext cx="3277147" cy="2881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0" y="970788"/>
            <a:ext cx="4855541" cy="2953142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495278" y="4117971"/>
            <a:ext cx="6525087" cy="2728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Quench protection</a:t>
            </a:r>
            <a:endParaRPr lang="en-US" sz="24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C</a:t>
            </a:r>
            <a:r>
              <a:rPr lang="en-US" sz="2000" dirty="0" smtClean="0"/>
              <a:t>onductor RRR = 400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Main </a:t>
            </a:r>
            <a:r>
              <a:rPr lang="en-US" sz="2000" dirty="0"/>
              <a:t>S</a:t>
            </a:r>
            <a:r>
              <a:rPr lang="en-US" sz="2000" dirty="0" smtClean="0"/>
              <a:t>olenoid: Extraction (Quench-back) + Quench heaters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Forward Solenoid: Quench heaters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Nominal Quench: 56 K in main solenoid, 89 K in forward solenoid, 73% extraction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Worst case fault (no working heaters): 142 K in main solenoid, 133 K in forward solenoids, still safe</a:t>
            </a:r>
          </a:p>
        </p:txBody>
      </p:sp>
    </p:spTree>
    <p:extLst>
      <p:ext uri="{BB962C8B-B14F-4D97-AF65-F5344CB8AC3E}">
        <p14:creationId xmlns:p14="http://schemas.microsoft.com/office/powerpoint/2010/main" val="35972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-6350"/>
            <a:ext cx="12192000" cy="753763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marL="354013" eaLnBrk="1" hangingPunct="1"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Cryostat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and heat loads</a:t>
            </a:r>
            <a:endParaRPr lang="en-US" altLang="zh-CN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825" y="947155"/>
            <a:ext cx="7580176" cy="563787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Heat </a:t>
            </a:r>
            <a:r>
              <a:rPr lang="en-US" sz="2000" b="1" dirty="0">
                <a:solidFill>
                  <a:srgbClr val="FF0000"/>
                </a:solidFill>
              </a:rPr>
              <a:t>loads: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Radiation: 360 W on cold mass, </a:t>
            </a:r>
            <a:r>
              <a:rPr lang="en-US" sz="2000" dirty="0" smtClean="0"/>
              <a:t>6.8 kW </a:t>
            </a:r>
            <a:r>
              <a:rPr lang="en-US" sz="2000" dirty="0"/>
              <a:t>on thermal shields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Tie rods (Ti6Al4V rods, thermalized at 50 K): </a:t>
            </a:r>
            <a:r>
              <a:rPr lang="en-US" sz="2000" dirty="0" smtClean="0"/>
              <a:t>                                           20 </a:t>
            </a:r>
            <a:r>
              <a:rPr lang="en-US" sz="2000" dirty="0"/>
              <a:t>W on cold mass, </a:t>
            </a:r>
            <a:r>
              <a:rPr lang="en-US" sz="2000" dirty="0" smtClean="0"/>
              <a:t>1.4 kW </a:t>
            </a:r>
            <a:r>
              <a:rPr lang="en-US" sz="2000" dirty="0"/>
              <a:t>on 50 K thermalization points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Acceptable heat load </a:t>
            </a:r>
            <a:r>
              <a:rPr lang="en-US" sz="2000" dirty="0" smtClean="0"/>
              <a:t>in tie </a:t>
            </a:r>
            <a:r>
              <a:rPr lang="en-US" sz="2000" dirty="0"/>
              <a:t>rods, </a:t>
            </a:r>
            <a:r>
              <a:rPr lang="en-US" sz="2000" dirty="0" smtClean="0"/>
              <a:t>despite 60 </a:t>
            </a:r>
            <a:r>
              <a:rPr lang="en-US" sz="2000" dirty="0"/>
              <a:t>MN net force on forward </a:t>
            </a:r>
            <a:r>
              <a:rPr lang="en-US" sz="2000" dirty="0" smtClean="0"/>
              <a:t>solenoids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Materials and </a:t>
            </a:r>
            <a:r>
              <a:rPr lang="en-US" sz="2000" b="1" dirty="0" smtClean="0">
                <a:solidFill>
                  <a:srgbClr val="FF0000"/>
                </a:solidFill>
              </a:rPr>
              <a:t>mass: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Main solenoid </a:t>
            </a:r>
            <a:r>
              <a:rPr lang="en-US" sz="2000" dirty="0" smtClean="0"/>
              <a:t>cryostat: SS </a:t>
            </a:r>
            <a:r>
              <a:rPr lang="en-US" sz="2000" dirty="0"/>
              <a:t>304L </a:t>
            </a:r>
            <a:r>
              <a:rPr lang="en-US" sz="2000" dirty="0" smtClean="0"/>
              <a:t>(high </a:t>
            </a:r>
            <a:r>
              <a:rPr lang="en-US" sz="2000" dirty="0"/>
              <a:t>strength, minimal space), 875 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Forward solenoid </a:t>
            </a:r>
            <a:r>
              <a:rPr lang="en-US" sz="2000" dirty="0" smtClean="0"/>
              <a:t>cryostat: Al </a:t>
            </a:r>
            <a:r>
              <a:rPr lang="en-US" sz="2000" dirty="0"/>
              <a:t>5083-O (for minimal mass), 32 </a:t>
            </a:r>
            <a:r>
              <a:rPr lang="en-US" sz="2000" dirty="0" smtClean="0"/>
              <a:t>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Total solenoid weights: Main 2 </a:t>
            </a:r>
            <a:r>
              <a:rPr lang="en-US" sz="2000" dirty="0" err="1" smtClean="0"/>
              <a:t>kt</a:t>
            </a:r>
            <a:r>
              <a:rPr lang="en-US" sz="2000" dirty="0" smtClean="0"/>
              <a:t>, forward 80 t (each)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Mechanical aspects: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Bore tube of main </a:t>
            </a:r>
            <a:r>
              <a:rPr lang="en-US" sz="2000" dirty="0" smtClean="0"/>
              <a:t>cryostat supports 5.6 </a:t>
            </a:r>
            <a:r>
              <a:rPr lang="en-US" sz="2000" dirty="0" err="1" smtClean="0"/>
              <a:t>kt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Calorimeters &amp; tracker)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Bore tube of forward </a:t>
            </a:r>
            <a:r>
              <a:rPr lang="en-US" sz="2000" dirty="0" smtClean="0"/>
              <a:t>cryostat supports </a:t>
            </a:r>
            <a:r>
              <a:rPr lang="en-US" sz="2000" dirty="0"/>
              <a:t>15 t </a:t>
            </a:r>
            <a:r>
              <a:rPr lang="en-US" sz="2000" dirty="0" smtClean="0"/>
              <a:t>(Forward </a:t>
            </a:r>
            <a:r>
              <a:rPr lang="en-US" sz="2000" dirty="0"/>
              <a:t>tracker)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Cryostats are </a:t>
            </a:r>
            <a:r>
              <a:rPr lang="en-US" sz="2000" dirty="0"/>
              <a:t>sufficiently strong to </a:t>
            </a:r>
            <a:r>
              <a:rPr lang="en-US" sz="2000" dirty="0" smtClean="0"/>
              <a:t>withstand: 60 </a:t>
            </a:r>
            <a:r>
              <a:rPr lang="en-US" sz="2000" dirty="0"/>
              <a:t>MN net Lorentz </a:t>
            </a:r>
            <a:r>
              <a:rPr lang="en-US" sz="2000" dirty="0" smtClean="0"/>
              <a:t>force; </a:t>
            </a:r>
            <a:r>
              <a:rPr lang="en-US" sz="2000" dirty="0"/>
              <a:t>weights of the calorimeters </a:t>
            </a:r>
            <a:r>
              <a:rPr lang="en-US" sz="2000" dirty="0" smtClean="0"/>
              <a:t>&amp; trackers; gravity; seismic load </a:t>
            </a:r>
            <a:r>
              <a:rPr lang="en-US" sz="2000" dirty="0"/>
              <a:t>of </a:t>
            </a:r>
            <a:r>
              <a:rPr lang="en-US" sz="2000" dirty="0" smtClean="0"/>
              <a:t>0.15g, buckling </a:t>
            </a:r>
            <a:r>
              <a:rPr lang="en-US" sz="2000" dirty="0"/>
              <a:t>load </a:t>
            </a:r>
            <a:r>
              <a:rPr lang="en-US" sz="2000" dirty="0" smtClean="0"/>
              <a:t>with multiplier 5</a:t>
            </a:r>
            <a:endParaRPr lang="en-US" sz="2000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B4DBF4F-7238-4A0B-B4F7-EF9CF53C4DE0}" type="slidenum">
              <a:rPr lang="en-US" altLang="en-US" sz="1200">
                <a:latin typeface="+mn-lt"/>
              </a:rPr>
              <a:pPr/>
              <a:t>14</a:t>
            </a:fld>
            <a:endParaRPr lang="en-US" altLang="en-US" sz="1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063" y="902688"/>
            <a:ext cx="3741905" cy="2935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9677" y="4249428"/>
            <a:ext cx="2074284" cy="2050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3534" y="3724821"/>
            <a:ext cx="292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Main solenoid vacuum vessel</a:t>
            </a:r>
            <a:endParaRPr lang="en-GB" i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5865" y="6215694"/>
            <a:ext cx="322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Forward solenoid vacuum vessel</a:t>
            </a:r>
            <a:endParaRPr lang="en-GB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61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-6350"/>
            <a:ext cx="12192000" cy="727926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marL="354013" eaLnBrk="1" hangingPunct="1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.  Challenging alternative - the Ultra-thin &amp; “transparent” Solenoid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250" y="915612"/>
            <a:ext cx="7173290" cy="55964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</a:rPr>
              <a:t>Motivation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/>
              <a:t> </a:t>
            </a:r>
            <a:endParaRPr lang="en-US" sz="20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 smtClean="0"/>
              <a:t>In </a:t>
            </a:r>
            <a:r>
              <a:rPr lang="en-US" sz="2000" dirty="0"/>
              <a:t>baseline design, useful magnetic field is on the tracker + muon chambers, but most stored magnetic energy goes toward </a:t>
            </a:r>
            <a:r>
              <a:rPr lang="en-US" sz="2000" dirty="0" smtClean="0"/>
              <a:t>calorimeters, thus enormous “waste” of magnetic field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</a:rPr>
              <a:t>Solution:</a:t>
            </a:r>
            <a:r>
              <a:rPr lang="en-US" sz="2000" b="1" dirty="0" smtClean="0"/>
              <a:t> </a:t>
            </a:r>
            <a:r>
              <a:rPr lang="en-US" sz="2000" dirty="0" smtClean="0"/>
              <a:t>(concept of the </a:t>
            </a:r>
            <a:r>
              <a:rPr lang="en-US" sz="2000" dirty="0" smtClean="0"/>
              <a:t>2 T </a:t>
            </a:r>
            <a:r>
              <a:rPr lang="en-US" sz="2000" dirty="0" smtClean="0"/>
              <a:t>ATLAS Solenoid)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r>
              <a:rPr lang="en-US" sz="2000" dirty="0" smtClean="0"/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766D4"/>
                </a:solidFill>
              </a:rPr>
              <a:t>G</a:t>
            </a:r>
            <a:r>
              <a:rPr lang="en-US" sz="2000" b="1" dirty="0" smtClean="0">
                <a:solidFill>
                  <a:srgbClr val="0766D4"/>
                </a:solidFill>
              </a:rPr>
              <a:t>enerate magnetic </a:t>
            </a:r>
            <a:r>
              <a:rPr lang="en-US" sz="2000" b="1" dirty="0">
                <a:solidFill>
                  <a:srgbClr val="0766D4"/>
                </a:solidFill>
              </a:rPr>
              <a:t>field </a:t>
            </a:r>
            <a:r>
              <a:rPr lang="en-US" sz="2000" b="1" dirty="0" smtClean="0">
                <a:solidFill>
                  <a:srgbClr val="0766D4"/>
                </a:solidFill>
              </a:rPr>
              <a:t>on </a:t>
            </a:r>
            <a:r>
              <a:rPr lang="en-US" sz="2000" b="1" dirty="0">
                <a:solidFill>
                  <a:srgbClr val="0766D4"/>
                </a:solidFill>
              </a:rPr>
              <a:t>tracker </a:t>
            </a:r>
            <a:r>
              <a:rPr lang="en-US" sz="2000" b="1" dirty="0" smtClean="0">
                <a:solidFill>
                  <a:srgbClr val="0766D4"/>
                </a:solidFill>
              </a:rPr>
              <a:t>&amp; </a:t>
            </a:r>
            <a:r>
              <a:rPr lang="en-US" sz="2000" b="1" dirty="0">
                <a:solidFill>
                  <a:srgbClr val="0766D4"/>
                </a:solidFill>
              </a:rPr>
              <a:t>muon </a:t>
            </a:r>
            <a:r>
              <a:rPr lang="en-US" sz="2000" b="1" dirty="0" smtClean="0">
                <a:solidFill>
                  <a:srgbClr val="0766D4"/>
                </a:solidFill>
              </a:rPr>
              <a:t>chambers only  </a:t>
            </a:r>
            <a:r>
              <a:rPr lang="en-US" sz="2000" dirty="0" smtClean="0"/>
              <a:t>               ---&gt;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16x lower stored energy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Use iron </a:t>
            </a:r>
            <a:r>
              <a:rPr lang="en-US" sz="2000" dirty="0"/>
              <a:t>yoke (6 </a:t>
            </a:r>
            <a:r>
              <a:rPr lang="en-US" sz="2000" dirty="0" err="1"/>
              <a:t>kt</a:t>
            </a:r>
            <a:r>
              <a:rPr lang="en-US" sz="2000" dirty="0"/>
              <a:t>) </a:t>
            </a:r>
            <a:r>
              <a:rPr lang="en-US" sz="2000" dirty="0" smtClean="0"/>
              <a:t>for returning flux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Provides magnetic flux for muon tagging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And perfect magnetic shielding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And Lorentz </a:t>
            </a:r>
            <a:r>
              <a:rPr lang="en-US" sz="2000" dirty="0"/>
              <a:t>F</a:t>
            </a:r>
            <a:r>
              <a:rPr lang="en-US" sz="2000" dirty="0" smtClean="0"/>
              <a:t>orce decoupling with forward detector magnets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/>
              <a:t>But: particles </a:t>
            </a:r>
            <a:r>
              <a:rPr lang="en-US" sz="2000" dirty="0" smtClean="0"/>
              <a:t>go through solenoid before </a:t>
            </a:r>
            <a:r>
              <a:rPr lang="en-US" sz="2000" dirty="0"/>
              <a:t>reaching calorimeters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Thin solenoid required for minimal interference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High-strength conductor needed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 dirty="0" smtClean="0"/>
              <a:t>R&amp;D currently in progress (2 PhDs) for maximum transparency of conductor, cold mass and cryostats, for FCC-</a:t>
            </a:r>
            <a:r>
              <a:rPr lang="en-US" sz="2000" dirty="0" err="1" smtClean="0"/>
              <a:t>hh</a:t>
            </a:r>
            <a:r>
              <a:rPr lang="en-US" sz="2000" dirty="0" smtClean="0"/>
              <a:t> and FCC-</a:t>
            </a:r>
            <a:r>
              <a:rPr lang="en-US" sz="2000" dirty="0" err="1" smtClean="0"/>
              <a:t>ee</a:t>
            </a:r>
            <a:r>
              <a:rPr lang="en-US" sz="2000" dirty="0" smtClean="0"/>
              <a:t> as well!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48635" y="6580188"/>
            <a:ext cx="827087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B4DBF4F-7238-4A0B-B4F7-EF9CF53C4DE0}" type="slidenum">
              <a:rPr lang="en-US" altLang="en-US" sz="1200">
                <a:latin typeface="+mn-lt"/>
              </a:rPr>
              <a:pPr/>
              <a:t>15</a:t>
            </a:fld>
            <a:endParaRPr lang="en-US" altLang="en-US" sz="1200" dirty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759209"/>
              </p:ext>
            </p:extLst>
          </p:nvPr>
        </p:nvGraphicFramePr>
        <p:xfrm>
          <a:off x="8006445" y="4459088"/>
          <a:ext cx="375573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3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Property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 m bore,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ECAL out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Field</a:t>
                      </a:r>
                      <a:r>
                        <a:rPr lang="en-US" sz="1800" baseline="0" dirty="0" smtClean="0"/>
                        <a:t> in center [T]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Stored energy [GJ]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0.87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Iron mass [</a:t>
                      </a:r>
                      <a:r>
                        <a:rPr lang="en-US" sz="1800" dirty="0" err="1" smtClean="0"/>
                        <a:t>kt</a:t>
                      </a:r>
                      <a:r>
                        <a:rPr lang="en-US" sz="1800" dirty="0" smtClean="0"/>
                        <a:t>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Muon FI at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l-GR" sz="1800" i="1" baseline="0" dirty="0" smtClean="0"/>
                        <a:t>η</a:t>
                      </a:r>
                      <a:r>
                        <a:rPr lang="en-US" sz="1800" baseline="0" dirty="0" smtClean="0"/>
                        <a:t> = 0 </a:t>
                      </a:r>
                      <a:r>
                        <a:rPr lang="en-US" sz="1800" dirty="0" smtClean="0"/>
                        <a:t>[Tm]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7660640" y="721576"/>
            <a:ext cx="4212604" cy="3634764"/>
            <a:chOff x="40588" y="460562"/>
            <a:chExt cx="3692434" cy="3003179"/>
          </a:xfrm>
        </p:grpSpPr>
        <p:grpSp>
          <p:nvGrpSpPr>
            <p:cNvPr id="11" name="Group 10"/>
            <p:cNvGrpSpPr/>
            <p:nvPr/>
          </p:nvGrpSpPr>
          <p:grpSpPr>
            <a:xfrm>
              <a:off x="40588" y="460562"/>
              <a:ext cx="3692434" cy="3003179"/>
              <a:chOff x="132083" y="515614"/>
              <a:chExt cx="3692434" cy="300317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083" y="515614"/>
                <a:ext cx="3692434" cy="3003179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597880" y="2751149"/>
                <a:ext cx="699395" cy="287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+mn-lt"/>
                  </a:rPr>
                  <a:t>Tracker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493575" y="1284753"/>
                <a:ext cx="1059987" cy="287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+mn-lt"/>
                  </a:rPr>
                  <a:t>HCAL +ECAL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21432068">
                <a:off x="774175" y="738973"/>
                <a:ext cx="2746356" cy="279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Muon chambers inside iron yo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+mn-lt"/>
                  </a:rPr>
                  <a:t>ke</a:t>
                </a:r>
                <a:endParaRPr lang="en-US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cxnSp>
          <p:nvCxnSpPr>
            <p:cNvPr id="18" name="Straight Arrow Connector 17"/>
            <p:cNvCxnSpPr>
              <a:stCxn id="13" idx="0"/>
            </p:cNvCxnSpPr>
            <p:nvPr/>
          </p:nvCxnSpPr>
          <p:spPr>
            <a:xfrm flipH="1" flipV="1">
              <a:off x="1770903" y="2254886"/>
              <a:ext cx="85179" cy="4412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62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1"/>
            <a:ext cx="12192000" cy="748621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5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. Conclusion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&amp;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Outlook</a:t>
            </a:r>
            <a:endParaRPr lang="en-GB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16</a:t>
            </a:fld>
            <a:endParaRPr lang="en-US" altLang="en-US" sz="120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792" y="998420"/>
            <a:ext cx="62993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200" dirty="0" smtClean="0">
                <a:sym typeface="Wingdings" pitchFamily="2" charset="2"/>
              </a:rPr>
              <a:t>After 3 years of iterations on physics requirements 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a final baseline design for the 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FCC-</a:t>
            </a:r>
            <a:r>
              <a:rPr lang="en-US" altLang="en-US" sz="2200" b="1" dirty="0" err="1" smtClean="0">
                <a:solidFill>
                  <a:srgbClr val="FF0000"/>
                </a:solidFill>
                <a:sym typeface="Wingdings" pitchFamily="2" charset="2"/>
              </a:rPr>
              <a:t>hh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Detector Magnet </a:t>
            </a:r>
            <a:r>
              <a:rPr lang="en-US" altLang="en-US" sz="2200" b="1" dirty="0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ystem was accepted by the detector 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physics community</a:t>
            </a:r>
            <a:endParaRPr lang="en-US" altLang="en-US" sz="22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200" dirty="0">
                <a:sym typeface="Wingdings" pitchFamily="2" charset="2"/>
              </a:rPr>
              <a:t>Evolution towards: fewer coils, all solenoids, less complexity, less risk, less weight, more space-efficient designs and lower cost (now in-line with an overall detector cost of ≈1 B€)</a:t>
            </a:r>
            <a:endParaRPr lang="en-US" altLang="en-US" sz="2200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56984"/>
            <a:ext cx="5122128" cy="25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852" y="-9525"/>
            <a:ext cx="758147" cy="75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9177" y="4200208"/>
            <a:ext cx="11737150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200" dirty="0" smtClean="0">
                <a:sym typeface="Wingdings" pitchFamily="2" charset="2"/>
              </a:rPr>
              <a:t>Baseline for the Conceptual Design Report in </a:t>
            </a:r>
            <a:r>
              <a:rPr lang="en-US" altLang="en-US" sz="2200" dirty="0" smtClean="0">
                <a:sym typeface="Wingdings" pitchFamily="2" charset="2"/>
              </a:rPr>
              <a:t>2019:</a:t>
            </a:r>
            <a:endParaRPr lang="en-US" altLang="en-US" sz="2200" dirty="0" smtClean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ym typeface="Wingdings" pitchFamily="2" charset="2"/>
              </a:rPr>
              <a:t>Main solenoid providing 4 T in a 10 m free bore, 20 m long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ym typeface="Wingdings" pitchFamily="2" charset="2"/>
              </a:rPr>
              <a:t>Forward solenoids providing 4 T in a 5 m bore, 4 m long for </a:t>
            </a:r>
            <a:r>
              <a:rPr lang="en-US" altLang="en-US" sz="2200" dirty="0" smtClean="0">
                <a:sym typeface="Wingdings" pitchFamily="2" charset="2"/>
              </a:rPr>
              <a:t>high pseudo-rapidity </a:t>
            </a:r>
            <a:r>
              <a:rPr lang="en-US" altLang="en-US" sz="2200" dirty="0" smtClean="0">
                <a:sym typeface="Wingdings" pitchFamily="2" charset="2"/>
              </a:rPr>
              <a:t>particles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ym typeface="Wingdings" pitchFamily="2" charset="2"/>
              </a:rPr>
              <a:t>Designs made for cold mass, vacuum vessel, cryogenics, electrical circuits, quench protection, et cetera. No show-stoppers </a:t>
            </a:r>
            <a:r>
              <a:rPr lang="en-US" altLang="en-US" sz="2200" dirty="0" smtClean="0">
                <a:sym typeface="Wingdings" pitchFamily="2" charset="2"/>
              </a:rPr>
              <a:t>identified!</a:t>
            </a:r>
            <a:endParaRPr lang="en-US" altLang="en-US" sz="2200" dirty="0" smtClean="0">
              <a:sym typeface="Wingdings" pitchFamily="2" charset="2"/>
            </a:endParaRPr>
          </a:p>
          <a:p>
            <a:pPr marL="342900" indent="-342900">
              <a:spcBef>
                <a:spcPts val="12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An R&amp;D program for engineering critical parts of the system </a:t>
            </a:r>
            <a:r>
              <a:rPr lang="en-US" altLang="en-US" sz="2200" b="1" dirty="0">
                <a:solidFill>
                  <a:srgbClr val="FF0000"/>
                </a:solidFill>
                <a:sym typeface="Wingdings" pitchFamily="2" charset="2"/>
              </a:rPr>
              <a:t>is being </a:t>
            </a:r>
            <a:r>
              <a:rPr lang="en-US" altLang="en-US" sz="2200" b="1" dirty="0" smtClean="0">
                <a:solidFill>
                  <a:srgbClr val="FF0000"/>
                </a:solidFill>
                <a:sym typeface="Wingdings" pitchFamily="2" charset="2"/>
              </a:rPr>
              <a:t>prepared for the next step</a:t>
            </a:r>
            <a:endParaRPr lang="en-GB" altLang="en-US" sz="2200" b="1" dirty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2574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8763000" y="6597650"/>
            <a:ext cx="1905000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i="1">
                <a:solidFill>
                  <a:srgbClr val="0E06A6"/>
                </a:solidFill>
              </a:rPr>
              <a:t>VIP Template/ March 2010</a:t>
            </a:r>
            <a:endParaRPr lang="en-US" altLang="en-US" sz="1200" i="1">
              <a:solidFill>
                <a:srgbClr val="000000"/>
              </a:solidFill>
            </a:endParaRPr>
          </a:p>
        </p:txBody>
      </p:sp>
      <p:sp>
        <p:nvSpPr>
          <p:cNvPr id="15363" name="Footer Placeholder 1"/>
          <p:cNvSpPr txBox="1">
            <a:spLocks noGrp="1"/>
          </p:cNvSpPr>
          <p:nvPr/>
        </p:nvSpPr>
        <p:spPr bwMode="auto">
          <a:xfrm>
            <a:off x="4419600" y="64008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967A4"/>
                </a:solidFill>
                <a:latin typeface="Helvetica" charset="0"/>
              </a:rPr>
              <a:t>Germany and CERN | May 2009</a:t>
            </a:r>
            <a:endParaRPr lang="en-US" altLang="en-US" sz="12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536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43925" y="62865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DFB1508-094C-40E3-8B14-39B185C45927}" type="slidenum">
              <a:rPr lang="en-US" altLang="en-US" sz="1200">
                <a:solidFill>
                  <a:srgbClr val="0E06A6"/>
                </a:solidFill>
              </a:rPr>
              <a:pPr/>
              <a:t>2</a:t>
            </a:fld>
            <a:endParaRPr lang="en-US" altLang="en-US" sz="1200">
              <a:solidFill>
                <a:srgbClr val="0E06A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76200"/>
            <a:ext cx="91440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en-GB" sz="3600" dirty="0">
                <a:solidFill>
                  <a:srgbClr val="FCF933"/>
                </a:solidFill>
                <a:ea typeface="ＭＳ Ｐゴシック" pitchFamily="-112" charset="-128"/>
                <a:cs typeface="ＭＳ Ｐゴシック" pitchFamily="-112" charset="-128"/>
              </a:rPr>
              <a:t>Enter a New Era in Fundamental Science</a:t>
            </a:r>
            <a:endParaRPr lang="en-GB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609600"/>
            <a:ext cx="9144000" cy="990600"/>
          </a:xfr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-112" charset="2"/>
              <a:buNone/>
              <a:defRPr/>
            </a:pPr>
            <a:r>
              <a:rPr lang="en-GB" sz="200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Start-up of the Large Hadron Collider (</a:t>
            </a:r>
            <a:r>
              <a:rPr lang="en-GB" sz="2000">
                <a:solidFill>
                  <a:srgbClr val="FCF933"/>
                </a:solidFill>
                <a:ea typeface="ＭＳ Ｐゴシック" pitchFamily="-112" charset="-128"/>
                <a:cs typeface="ＭＳ Ｐゴシック" pitchFamily="-112" charset="-128"/>
              </a:rPr>
              <a:t>LHC</a:t>
            </a:r>
            <a:r>
              <a:rPr lang="en-GB" sz="200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), one of the largest and truly global scientific projects ever, is the most exciting turning point in particle physics.</a:t>
            </a:r>
          </a:p>
        </p:txBody>
      </p:sp>
      <p:pic>
        <p:nvPicPr>
          <p:cNvPr id="15367" name="Picture 2" descr="CERN_picture_sk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4" b="13895"/>
          <a:stretch/>
        </p:blipFill>
        <p:spPr bwMode="auto">
          <a:xfrm>
            <a:off x="0" y="-134016"/>
            <a:ext cx="12224600" cy="701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379930" y="635749"/>
            <a:ext cx="1184467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 smtClean="0">
                <a:solidFill>
                  <a:schemeClr val="bg1"/>
                </a:solidFill>
                <a:latin typeface="Tahoma" pitchFamily="34" charset="0"/>
              </a:rPr>
              <a:t>Exploring the energy frontier at 14 </a:t>
            </a:r>
            <a:r>
              <a:rPr lang="en-GB" sz="2400" b="1" dirty="0" err="1" smtClean="0">
                <a:solidFill>
                  <a:schemeClr val="bg1"/>
                </a:solidFill>
                <a:latin typeface="Tahoma" pitchFamily="34" charset="0"/>
              </a:rPr>
              <a:t>TeV</a:t>
            </a:r>
            <a:r>
              <a:rPr lang="en-GB" sz="2400" dirty="0" smtClean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GB" sz="2400" b="1" dirty="0" smtClean="0">
                <a:solidFill>
                  <a:srgbClr val="FFFF00"/>
                </a:solidFill>
                <a:latin typeface="Tahoma" pitchFamily="34" charset="0"/>
              </a:rPr>
              <a:t>but what is next, option FCC?</a:t>
            </a:r>
            <a:endParaRPr lang="en-GB" sz="2400" b="1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15370" name="Picture 42" descr="0510028_03-A4-at-144-dp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8537" r="5537" b="6013"/>
          <a:stretch/>
        </p:blipFill>
        <p:spPr bwMode="auto">
          <a:xfrm>
            <a:off x="4458392" y="2459713"/>
            <a:ext cx="3466082" cy="21513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8"/>
          <p:cNvSpPr>
            <a:spLocks noChangeArrowheads="1"/>
          </p:cNvSpPr>
          <p:nvPr/>
        </p:nvSpPr>
        <p:spPr bwMode="auto">
          <a:xfrm>
            <a:off x="4408348" y="4291641"/>
            <a:ext cx="3619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>
                <a:solidFill>
                  <a:srgbClr val="FFFF00"/>
                </a:solidFill>
                <a:latin typeface="+mn-lt"/>
              </a:rPr>
              <a:t>LHC </a:t>
            </a:r>
            <a:r>
              <a:rPr lang="en-GB" altLang="en-US" sz="2000" b="1" dirty="0" smtClean="0">
                <a:solidFill>
                  <a:srgbClr val="FFFF00"/>
                </a:solidFill>
                <a:latin typeface="+mn-lt"/>
              </a:rPr>
              <a:t>tu</a:t>
            </a:r>
            <a:r>
              <a:rPr lang="en-GB" altLang="en-US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</a:t>
            </a:r>
            <a:r>
              <a:rPr lang="en-GB" altLang="en-US" sz="2000" b="1" dirty="0" smtClean="0">
                <a:solidFill>
                  <a:srgbClr val="FFFF00"/>
                </a:solidFill>
                <a:latin typeface="+mn-lt"/>
              </a:rPr>
              <a:t>nel </a:t>
            </a:r>
            <a:r>
              <a:rPr lang="en-GB" altLang="en-US" sz="2000" b="1" dirty="0">
                <a:solidFill>
                  <a:srgbClr val="FFFF00"/>
                </a:solidFill>
                <a:latin typeface="+mn-lt"/>
              </a:rPr>
              <a:t>27 km circumference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446292" y="1104900"/>
            <a:ext cx="3546714" cy="1878460"/>
            <a:chOff x="336" y="1046"/>
            <a:chExt cx="2490" cy="1114"/>
          </a:xfrm>
        </p:grpSpPr>
        <p:sp>
          <p:nvSpPr>
            <p:cNvPr id="15396" name="Line 70"/>
            <p:cNvSpPr>
              <a:spLocks noChangeShapeType="1"/>
            </p:cNvSpPr>
            <p:nvPr/>
          </p:nvSpPr>
          <p:spPr bwMode="auto">
            <a:xfrm flipV="1">
              <a:off x="1968" y="1227"/>
              <a:ext cx="765" cy="93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5397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758" cy="8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5398" name="Oval 72"/>
            <p:cNvSpPr>
              <a:spLocks noChangeArrowheads="1"/>
            </p:cNvSpPr>
            <p:nvPr/>
          </p:nvSpPr>
          <p:spPr bwMode="auto">
            <a:xfrm>
              <a:off x="2733" y="117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15399" name="Picture 73" descr="bul-pho-2007-07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488" y="1046"/>
              <a:ext cx="51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CH" sz="1600" b="1" dirty="0">
                  <a:solidFill>
                    <a:srgbClr val="FFFFFF"/>
                  </a:solidFill>
                  <a:latin typeface="Century Gothic" pitchFamily="-112" charset="0"/>
                </a:rPr>
                <a:t>CMS</a:t>
              </a:r>
              <a:endParaRPr lang="de-C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0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347331" y="4434840"/>
            <a:ext cx="2965998" cy="1808073"/>
            <a:chOff x="204" y="2801"/>
            <a:chExt cx="1586" cy="944"/>
          </a:xfrm>
        </p:grpSpPr>
        <p:sp>
          <p:nvSpPr>
            <p:cNvPr id="15391" name="Oval 76"/>
            <p:cNvSpPr>
              <a:spLocks noChangeArrowheads="1"/>
            </p:cNvSpPr>
            <p:nvPr/>
          </p:nvSpPr>
          <p:spPr bwMode="auto">
            <a:xfrm>
              <a:off x="1706" y="2895"/>
              <a:ext cx="33" cy="15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392" name="Line 77"/>
            <p:cNvSpPr>
              <a:spLocks noChangeShapeType="1"/>
            </p:cNvSpPr>
            <p:nvPr/>
          </p:nvSpPr>
          <p:spPr bwMode="auto">
            <a:xfrm>
              <a:off x="1247" y="2832"/>
              <a:ext cx="543" cy="66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5393" name="Line 78"/>
            <p:cNvSpPr>
              <a:spLocks noChangeShapeType="1"/>
            </p:cNvSpPr>
            <p:nvPr/>
          </p:nvSpPr>
          <p:spPr bwMode="auto">
            <a:xfrm flipV="1">
              <a:off x="1344" y="3493"/>
              <a:ext cx="446" cy="2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pic>
          <p:nvPicPr>
            <p:cNvPr id="15394" name="Picture 79" descr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r="6714"/>
            <a:stretch>
              <a:fillRect/>
            </a:stretch>
          </p:blipFill>
          <p:spPr bwMode="auto">
            <a:xfrm>
              <a:off x="204" y="2832"/>
              <a:ext cx="1043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5" name="Text Box 80"/>
            <p:cNvSpPr txBox="1">
              <a:spLocks noChangeArrowheads="1"/>
            </p:cNvSpPr>
            <p:nvPr/>
          </p:nvSpPr>
          <p:spPr bwMode="auto">
            <a:xfrm>
              <a:off x="756" y="2801"/>
              <a:ext cx="53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altLang="en-US" sz="1600" b="1" dirty="0">
                  <a:solidFill>
                    <a:srgbClr val="FFFFFF"/>
                  </a:solidFill>
                  <a:latin typeface="Century Gothic" pitchFamily="34" charset="0"/>
                </a:rPr>
                <a:t>ALICE</a:t>
              </a:r>
              <a:endParaRPr lang="de-CH" altLang="en-US" sz="2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9421808" y="1551655"/>
            <a:ext cx="2247221" cy="2190968"/>
            <a:chOff x="4224" y="1097"/>
            <a:chExt cx="1417" cy="1233"/>
          </a:xfrm>
        </p:grpSpPr>
        <p:grpSp>
          <p:nvGrpSpPr>
            <p:cNvPr id="15384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5387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8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06" cy="31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5389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pic>
            <p:nvPicPr>
              <p:cNvPr id="15390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85" name="Rectangle 87"/>
            <p:cNvSpPr>
              <a:spLocks noChangeArrowheads="1"/>
            </p:cNvSpPr>
            <p:nvPr/>
          </p:nvSpPr>
          <p:spPr bwMode="auto">
            <a:xfrm>
              <a:off x="5147" y="1104"/>
              <a:ext cx="445" cy="207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089" y="1097"/>
              <a:ext cx="55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CH" sz="1600" dirty="0" err="1">
                  <a:solidFill>
                    <a:srgbClr val="FFFFFF"/>
                  </a:solidFill>
                  <a:latin typeface="Century Gothic" pitchFamily="-112" charset="0"/>
                </a:rPr>
                <a:t>LHCb</a:t>
              </a:r>
              <a:endParaRPr lang="de-CH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0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7961907" y="4603873"/>
            <a:ext cx="4007589" cy="2217080"/>
            <a:chOff x="3600" y="3227"/>
            <a:chExt cx="2086" cy="1066"/>
          </a:xfrm>
        </p:grpSpPr>
        <p:grpSp>
          <p:nvGrpSpPr>
            <p:cNvPr id="15377" name="Group 90"/>
            <p:cNvGrpSpPr>
              <a:grpSpLocks/>
            </p:cNvGrpSpPr>
            <p:nvPr/>
          </p:nvGrpSpPr>
          <p:grpSpPr bwMode="auto">
            <a:xfrm>
              <a:off x="3600" y="3227"/>
              <a:ext cx="2086" cy="1066"/>
              <a:chOff x="3600" y="3227"/>
              <a:chExt cx="2086" cy="1066"/>
            </a:xfrm>
          </p:grpSpPr>
          <p:sp>
            <p:nvSpPr>
              <p:cNvPr id="15380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29" cy="3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1" name="Line 92"/>
              <p:cNvSpPr>
                <a:spLocks noChangeShapeType="1"/>
              </p:cNvSpPr>
              <p:nvPr/>
            </p:nvSpPr>
            <p:spPr bwMode="auto">
              <a:xfrm flipV="1">
                <a:off x="3680" y="3227"/>
                <a:ext cx="374" cy="55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5382" name="Line 93"/>
              <p:cNvSpPr>
                <a:spLocks noChangeShapeType="1"/>
              </p:cNvSpPr>
              <p:nvPr/>
            </p:nvSpPr>
            <p:spPr bwMode="auto">
              <a:xfrm>
                <a:off x="3680" y="3783"/>
                <a:ext cx="374" cy="51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pic>
            <p:nvPicPr>
              <p:cNvPr id="15383" name="Picture 94" descr="0511013_0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4" y="3230"/>
                <a:ext cx="1632" cy="1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78" name="Rectangle 95"/>
            <p:cNvSpPr>
              <a:spLocks noChangeArrowheads="1"/>
            </p:cNvSpPr>
            <p:nvPr/>
          </p:nvSpPr>
          <p:spPr bwMode="auto">
            <a:xfrm>
              <a:off x="4092" y="4078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379" name="Text Box 96"/>
            <p:cNvSpPr txBox="1">
              <a:spLocks noChangeArrowheads="1"/>
            </p:cNvSpPr>
            <p:nvPr/>
          </p:nvSpPr>
          <p:spPr bwMode="auto">
            <a:xfrm>
              <a:off x="4042" y="4071"/>
              <a:ext cx="4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altLang="en-US" sz="1600" b="1" dirty="0">
                  <a:solidFill>
                    <a:srgbClr val="000000"/>
                  </a:solidFill>
                  <a:latin typeface="Century Gothic" pitchFamily="34" charset="0"/>
                </a:rPr>
                <a:t>ATLAS</a:t>
              </a:r>
            </a:p>
          </p:txBody>
        </p:sp>
      </p:grpSp>
      <p:sp>
        <p:nvSpPr>
          <p:cNvPr id="39" name="Rectangle 4"/>
          <p:cNvSpPr txBox="1">
            <a:spLocks noChangeArrowheads="1"/>
          </p:cNvSpPr>
          <p:nvPr/>
        </p:nvSpPr>
        <p:spPr bwMode="auto">
          <a:xfrm>
            <a:off x="1831171" y="-57364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66FF33"/>
                </a:solidFill>
                <a:latin typeface="Helvetica" pitchFamily="-112" charset="0"/>
              </a:rPr>
              <a:t>Large Hadron </a:t>
            </a:r>
            <a:r>
              <a:rPr lang="en-GB" sz="4000" b="1" dirty="0" smtClean="0">
                <a:solidFill>
                  <a:srgbClr val="66FF33"/>
                </a:solidFill>
                <a:latin typeface="Helvetica" pitchFamily="-112" charset="0"/>
              </a:rPr>
              <a:t>Collider</a:t>
            </a:r>
            <a:endParaRPr lang="en-GB" sz="4000" b="1" dirty="0">
              <a:solidFill>
                <a:srgbClr val="66FF33"/>
              </a:solidFill>
              <a:latin typeface="Helvetic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23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6" descr="HE_LHC%20option3_80km_UnderLake.pdf"/>
          <p:cNvPicPr/>
          <p:nvPr/>
        </p:nvPicPr>
        <p:blipFill rotWithShape="1">
          <a:blip r:embed="rId2" cstate="print"/>
          <a:srcRect l="28424" t="9826" r="4017" b="3292"/>
          <a:stretch/>
        </p:blipFill>
        <p:spPr>
          <a:xfrm>
            <a:off x="5649686" y="1132188"/>
            <a:ext cx="6221392" cy="5447999"/>
          </a:xfrm>
          <a:prstGeom prst="rect">
            <a:avLst/>
          </a:prstGeom>
        </p:spPr>
      </p:pic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-1" y="1"/>
            <a:ext cx="12192001" cy="659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1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.  FCC: 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providing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proton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proton collisions at 100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</a:t>
            </a:r>
            <a:endParaRPr lang="en-GB" altLang="zh-CN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3</a:t>
            </a:fld>
            <a:endParaRPr lang="en-US" altLang="en-US" sz="1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671" y="1132188"/>
            <a:ext cx="3891689" cy="1908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+mn-lt"/>
                <a:cs typeface="Arial" panose="020B0604020202020204" pitchFamily="34" charset="0"/>
              </a:rPr>
              <a:t>Collision </a:t>
            </a:r>
            <a:r>
              <a:rPr lang="en-US" sz="2400" b="1" dirty="0" smtClean="0">
                <a:latin typeface="+mn-lt"/>
                <a:cs typeface="Arial" panose="020B0604020202020204" pitchFamily="34" charset="0"/>
              </a:rPr>
              <a:t>Energy 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= 0.6 x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 x </a:t>
            </a:r>
            <a:r>
              <a:rPr lang="en-US" sz="24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R</a:t>
            </a:r>
          </a:p>
          <a:p>
            <a:endParaRPr lang="en-US" sz="12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B: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 1.9 x from NbTi to Nb</a:t>
            </a:r>
            <a:r>
              <a:rPr lang="en-US" sz="2400" baseline="-25000" dirty="0">
                <a:latin typeface="+mn-lt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Sn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B: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2.4 x from NbTi to HTS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R: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    4 x more </a:t>
            </a:r>
            <a:r>
              <a:rPr lang="en-US" sz="2400" dirty="0" smtClean="0">
                <a:latin typeface="+mn-lt"/>
                <a:cs typeface="Arial" panose="020B0604020202020204" pitchFamily="34" charset="0"/>
              </a:rPr>
              <a:t>magnets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671" y="3513483"/>
            <a:ext cx="4834676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cs typeface="Arial" panose="020B0604020202020204" pitchFamily="34" charset="0"/>
              </a:rPr>
              <a:t>New ≈100 km tunnel in Geneva area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cs typeface="Arial" panose="020B0604020202020204" pitchFamily="34" charset="0"/>
              </a:rPr>
              <a:t>100 </a:t>
            </a:r>
            <a:r>
              <a:rPr lang="en-US" sz="2000" kern="0" dirty="0" err="1">
                <a:cs typeface="Arial" panose="020B0604020202020204" pitchFamily="34" charset="0"/>
              </a:rPr>
              <a:t>TeV</a:t>
            </a:r>
            <a:r>
              <a:rPr lang="en-US" sz="2000" kern="0" dirty="0">
                <a:cs typeface="Arial" panose="020B0604020202020204" pitchFamily="34" charset="0"/>
              </a:rPr>
              <a:t> p-p determines the size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Arial" panose="020B0604020202020204" pitchFamily="34" charset="0"/>
              </a:rPr>
              <a:t>Options </a:t>
            </a:r>
            <a:r>
              <a:rPr lang="en-US" sz="2000" b="1" kern="0" dirty="0" smtClean="0">
                <a:cs typeface="Arial" panose="020B0604020202020204" pitchFamily="34" charset="0"/>
              </a:rPr>
              <a:t>for staging, first an </a:t>
            </a:r>
            <a:r>
              <a:rPr lang="en-US" sz="2000" b="1" kern="0" dirty="0" err="1" smtClean="0">
                <a:cs typeface="Arial" panose="020B0604020202020204" pitchFamily="34" charset="0"/>
              </a:rPr>
              <a:t>ee</a:t>
            </a:r>
            <a:r>
              <a:rPr lang="en-US" sz="2000" b="1" kern="0" baseline="30000" dirty="0" smtClean="0">
                <a:cs typeface="Arial" panose="020B0604020202020204" pitchFamily="34" charset="0"/>
              </a:rPr>
              <a:t>+</a:t>
            </a:r>
            <a:r>
              <a:rPr lang="en-US" sz="2000" b="1" kern="0" dirty="0" smtClean="0">
                <a:cs typeface="Arial" panose="020B0604020202020204" pitchFamily="34" charset="0"/>
              </a:rPr>
              <a:t> </a:t>
            </a:r>
            <a:r>
              <a:rPr lang="en-US" sz="2000" b="1" kern="0" dirty="0">
                <a:cs typeface="Arial" panose="020B0604020202020204" pitchFamily="34" charset="0"/>
              </a:rPr>
              <a:t>collider (TLEP</a:t>
            </a:r>
            <a:r>
              <a:rPr lang="en-US" sz="2000" b="1" kern="0" dirty="0" smtClean="0">
                <a:cs typeface="Arial" panose="020B0604020202020204" pitchFamily="34" charset="0"/>
              </a:rPr>
              <a:t>), eventually an ep </a:t>
            </a:r>
            <a:r>
              <a:rPr lang="en-US" sz="2000" b="1" kern="0" dirty="0">
                <a:cs typeface="Arial" panose="020B0604020202020204" pitchFamily="34" charset="0"/>
              </a:rPr>
              <a:t>collider </a:t>
            </a:r>
            <a:r>
              <a:rPr lang="en-US" sz="2000" b="1" kern="0" dirty="0" smtClean="0">
                <a:cs typeface="Arial" panose="020B0604020202020204" pitchFamily="34" charset="0"/>
              </a:rPr>
              <a:t>(</a:t>
            </a:r>
            <a:r>
              <a:rPr lang="en-US" sz="2000" b="1" kern="0" dirty="0" err="1">
                <a:cs typeface="Arial" panose="020B0604020202020204" pitchFamily="34" charset="0"/>
              </a:rPr>
              <a:t>VLHeC</a:t>
            </a:r>
            <a:r>
              <a:rPr lang="en-US" sz="2000" b="1" kern="0" dirty="0">
                <a:cs typeface="Arial" panose="020B0604020202020204" pitchFamily="34" charset="0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3240" y="1292416"/>
            <a:ext cx="3563973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200" b="1" dirty="0">
                <a:solidFill>
                  <a:srgbClr val="00B050"/>
                </a:solidFill>
              </a:rPr>
              <a:t>≈ 15 T </a:t>
            </a:r>
            <a:r>
              <a:rPr lang="fr-CH" sz="2200" b="1" dirty="0">
                <a:solidFill>
                  <a:srgbClr val="00B050"/>
                </a:solidFill>
                <a:sym typeface="Symbol"/>
              </a:rPr>
              <a:t> 100 </a:t>
            </a:r>
            <a:r>
              <a:rPr lang="fr-CH" sz="2200" b="1" dirty="0" err="1">
                <a:solidFill>
                  <a:srgbClr val="00B050"/>
                </a:solidFill>
                <a:sym typeface="Symbol"/>
              </a:rPr>
              <a:t>TeV</a:t>
            </a:r>
            <a:r>
              <a:rPr lang="fr-CH" sz="2200" b="1" dirty="0">
                <a:solidFill>
                  <a:srgbClr val="00B050"/>
                </a:solidFill>
                <a:sym typeface="Symbol"/>
              </a:rPr>
              <a:t> in 107 km</a:t>
            </a:r>
          </a:p>
          <a:p>
            <a:r>
              <a:rPr lang="fr-CH" sz="2200" b="1" dirty="0">
                <a:solidFill>
                  <a:srgbClr val="FF0000"/>
                </a:solidFill>
              </a:rPr>
              <a:t>≈ 16 T </a:t>
            </a:r>
            <a:r>
              <a:rPr lang="fr-CH" sz="2200" b="1" dirty="0">
                <a:solidFill>
                  <a:srgbClr val="FF0000"/>
                </a:solidFill>
                <a:sym typeface="Symbol"/>
              </a:rPr>
              <a:t> 100 </a:t>
            </a:r>
            <a:r>
              <a:rPr lang="fr-CH" sz="2200" b="1" dirty="0" err="1">
                <a:solidFill>
                  <a:srgbClr val="FF0000"/>
                </a:solidFill>
                <a:sym typeface="Symbol"/>
              </a:rPr>
              <a:t>TeV</a:t>
            </a:r>
            <a:r>
              <a:rPr lang="fr-CH" sz="2200" b="1" dirty="0">
                <a:solidFill>
                  <a:srgbClr val="FF0000"/>
                </a:solidFill>
                <a:sym typeface="Symbol"/>
              </a:rPr>
              <a:t> in 100 km</a:t>
            </a:r>
          </a:p>
          <a:p>
            <a:r>
              <a:rPr lang="fr-CH" sz="2200" b="1" dirty="0"/>
              <a:t>≈ </a:t>
            </a:r>
            <a:r>
              <a:rPr lang="fr-CH" sz="2200" b="1" dirty="0">
                <a:sym typeface="Symbol"/>
              </a:rPr>
              <a:t>20 T  100 </a:t>
            </a:r>
            <a:r>
              <a:rPr lang="fr-CH" sz="2200" b="1" dirty="0" err="1">
                <a:sym typeface="Symbol"/>
              </a:rPr>
              <a:t>TeV</a:t>
            </a:r>
            <a:r>
              <a:rPr lang="fr-CH" sz="2200" b="1" dirty="0">
                <a:sym typeface="Symbol"/>
              </a:rPr>
              <a:t> in   80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9481" y="2798644"/>
            <a:ext cx="851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8234" y="455091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TeV p-p FCC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71" y="5502363"/>
            <a:ext cx="4815515" cy="1169551"/>
          </a:xfrm>
          <a:prstGeom prst="rect">
            <a:avLst/>
          </a:prstGeom>
          <a:solidFill>
            <a:srgbClr val="66FF33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An extremely challenging project.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But 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options shall be explored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……….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    ………since there are no alternatives (yet)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8006" y="6457890"/>
            <a:ext cx="423341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Detectors in 300-400 m deep caverns!</a:t>
            </a:r>
          </a:p>
        </p:txBody>
      </p:sp>
      <p:sp>
        <p:nvSpPr>
          <p:cNvPr id="14" name="Down Arrow 13"/>
          <p:cNvSpPr/>
          <p:nvPr/>
        </p:nvSpPr>
        <p:spPr>
          <a:xfrm rot="1501722" flipH="1">
            <a:off x="8302374" y="5494350"/>
            <a:ext cx="404678" cy="617841"/>
          </a:xfrm>
          <a:prstGeom prst="downArrow">
            <a:avLst>
              <a:gd name="adj1" fmla="val 20974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932" r="600" b="4005"/>
          <a:stretch/>
        </p:blipFill>
        <p:spPr>
          <a:xfrm>
            <a:off x="12877" y="-109783"/>
            <a:ext cx="12240000" cy="69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40" y="-100365"/>
            <a:ext cx="12036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Circular Collider </a:t>
            </a:r>
            <a:r>
              <a:rPr lang="de-DE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de-DE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2269600" y="3626030"/>
            <a:ext cx="3829299" cy="819499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098899" y="3736811"/>
            <a:ext cx="506598" cy="142522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3018164" y="2684318"/>
            <a:ext cx="2091401" cy="297952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0" name="Arc 9"/>
          <p:cNvSpPr/>
          <p:nvPr/>
        </p:nvSpPr>
        <p:spPr>
          <a:xfrm>
            <a:off x="-1187199" y="3626030"/>
            <a:ext cx="7792696" cy="1802896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rc 10"/>
          <p:cNvSpPr/>
          <p:nvPr/>
        </p:nvSpPr>
        <p:spPr>
          <a:xfrm>
            <a:off x="2501118" y="2131778"/>
            <a:ext cx="13377579" cy="2175072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1" y="5606674"/>
            <a:ext cx="2160974" cy="9037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9026" y="6005072"/>
            <a:ext cx="278601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u="sng" dirty="0">
                <a:solidFill>
                  <a:srgbClr val="FFFF00"/>
                </a:solidFill>
                <a:latin typeface="Calibri"/>
                <a:ea typeface="Calibri"/>
                <a:cs typeface="Times New Roman"/>
                <a:hlinkClick r:id="rId5"/>
              </a:rPr>
              <a:t>http://cern.ch/fcc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1950" y="3856863"/>
            <a:ext cx="116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</a:t>
            </a:r>
            <a:endParaRPr lang="en-GB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9811" y="3352469"/>
            <a:ext cx="86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endParaRPr lang="en-GB" sz="24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7820" y="3803778"/>
            <a:ext cx="1146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</a:t>
            </a:r>
            <a:endParaRPr lang="en-GB" sz="2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9192" y="3352469"/>
            <a:ext cx="119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  <a:endParaRPr lang="en-GB" sz="2400" b="1" i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74" y="5677478"/>
            <a:ext cx="1640397" cy="788220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9" name="Rectangle 18"/>
          <p:cNvSpPr/>
          <p:nvPr/>
        </p:nvSpPr>
        <p:spPr>
          <a:xfrm>
            <a:off x="102079" y="6577299"/>
            <a:ext cx="12137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6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600" i="1" kern="0" dirty="0">
                <a:solidFill>
                  <a:srgbClr val="0000CC"/>
                </a:solidFill>
                <a:latin typeface="Calibri"/>
              </a:rPr>
              <a:t>under </a:t>
            </a:r>
            <a:r>
              <a:rPr lang="en-GB" sz="1600" i="1" kern="0" dirty="0">
                <a:solidFill>
                  <a:srgbClr val="0000CC"/>
                </a:solidFill>
                <a:latin typeface="Calibri"/>
              </a:rPr>
              <a:t>the HORIZON 2020 project </a:t>
            </a:r>
            <a:r>
              <a:rPr lang="en-GB" sz="1600" i="1" kern="0" dirty="0" err="1">
                <a:solidFill>
                  <a:srgbClr val="0000CC"/>
                </a:solidFill>
                <a:latin typeface="Calibri"/>
              </a:rPr>
              <a:t>EuroCirCol</a:t>
            </a:r>
            <a:r>
              <a:rPr lang="en-GB" sz="1600" i="1" kern="0" dirty="0">
                <a:solidFill>
                  <a:srgbClr val="0000CC"/>
                </a:solidFill>
                <a:latin typeface="Calibri"/>
              </a:rPr>
              <a:t>, grant agreement 654305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7820" y="939632"/>
            <a:ext cx="830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kern="0" dirty="0" smtClean="0">
                <a:solidFill>
                  <a:srgbClr val="FFFF00"/>
                </a:solidFill>
                <a:cs typeface="Arial" panose="020B0604020202020204" pitchFamily="34" charset="0"/>
              </a:rPr>
              <a:t>a </a:t>
            </a:r>
            <a:r>
              <a:rPr lang="en-US" sz="2800" b="1" kern="0" dirty="0">
                <a:solidFill>
                  <a:srgbClr val="FFFF00"/>
                </a:solidFill>
                <a:cs typeface="Arial" panose="020B0604020202020204" pitchFamily="34" charset="0"/>
              </a:rPr>
              <a:t>CERN-hosted study </a:t>
            </a:r>
            <a:r>
              <a:rPr lang="en-US" sz="2800" b="1" kern="0" dirty="0" smtClean="0">
                <a:solidFill>
                  <a:srgbClr val="FFFF00"/>
                </a:solidFill>
                <a:cs typeface="Arial" panose="020B0604020202020204" pitchFamily="34" charset="0"/>
              </a:rPr>
              <a:t>since</a:t>
            </a:r>
            <a:r>
              <a:rPr lang="en-US" sz="2800" b="1" kern="0" dirty="0" smtClean="0">
                <a:solidFill>
                  <a:srgbClr val="FFFF00"/>
                </a:solidFill>
                <a:cs typeface="Arial" panose="020B0604020202020204" pitchFamily="34" charset="0"/>
              </a:rPr>
              <a:t> Feb </a:t>
            </a:r>
            <a:r>
              <a:rPr lang="en-US" sz="2800" b="1" kern="0" dirty="0">
                <a:solidFill>
                  <a:srgbClr val="FFFF00"/>
                </a:solidFill>
                <a:cs typeface="Arial" panose="020B0604020202020204" pitchFamily="34" charset="0"/>
              </a:rPr>
              <a:t>2014, reporting in </a:t>
            </a:r>
            <a:r>
              <a:rPr lang="en-US" sz="2800" b="1" kern="0" dirty="0" smtClean="0">
                <a:solidFill>
                  <a:srgbClr val="FFFF00"/>
                </a:solidFill>
                <a:cs typeface="Arial" panose="020B0604020202020204" pitchFamily="34" charset="0"/>
              </a:rPr>
              <a:t>2019</a:t>
            </a:r>
            <a:endParaRPr lang="en-GB" sz="2800" b="1" kern="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-1" y="1"/>
            <a:ext cx="12192001" cy="659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2. 2014-2015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: 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Seeking p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hysics demands,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probing designs</a:t>
            </a:r>
            <a:endParaRPr lang="en-GB" altLang="zh-CN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5</a:t>
            </a:fld>
            <a:endParaRPr lang="en-US" altLang="en-US" sz="12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105" y="881314"/>
            <a:ext cx="9158860" cy="594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FCC </a:t>
            </a:r>
            <a:r>
              <a:rPr lang="en-US" sz="3200" b="1" dirty="0">
                <a:solidFill>
                  <a:srgbClr val="FF0000"/>
                </a:solidFill>
              </a:rPr>
              <a:t>100 </a:t>
            </a:r>
            <a:r>
              <a:rPr lang="en-US" sz="3200" b="1" dirty="0" err="1">
                <a:solidFill>
                  <a:srgbClr val="FF0000"/>
                </a:solidFill>
              </a:rPr>
              <a:t>TeV</a:t>
            </a:r>
            <a:r>
              <a:rPr lang="en-US" sz="3200" b="1" dirty="0">
                <a:solidFill>
                  <a:srgbClr val="FF0000"/>
                </a:solidFill>
              </a:rPr>
              <a:t> = 7x  the 14 </a:t>
            </a:r>
            <a:r>
              <a:rPr lang="en-US" sz="3200" b="1" dirty="0" err="1">
                <a:solidFill>
                  <a:srgbClr val="FF0000"/>
                </a:solidFill>
              </a:rPr>
              <a:t>TeV</a:t>
            </a:r>
            <a:r>
              <a:rPr lang="en-US" sz="3200" b="1" dirty="0">
                <a:solidFill>
                  <a:srgbClr val="FF0000"/>
                </a:solidFill>
              </a:rPr>
              <a:t> of </a:t>
            </a:r>
            <a:r>
              <a:rPr lang="en-US" sz="3200" b="1" dirty="0" smtClean="0">
                <a:solidFill>
                  <a:srgbClr val="FF0000"/>
                </a:solidFill>
              </a:rPr>
              <a:t>LHC, consequences?</a:t>
            </a:r>
            <a:endParaRPr lang="en-US" sz="3200" b="1" dirty="0">
              <a:solidFill>
                <a:srgbClr val="FF0000"/>
              </a:solidFill>
            </a:endParaRPr>
          </a:p>
          <a:p>
            <a:endParaRPr lang="en-US" sz="700" dirty="0" smtClean="0"/>
          </a:p>
          <a:p>
            <a:endParaRPr lang="en-US" sz="600" dirty="0" smtClean="0"/>
          </a:p>
          <a:p>
            <a:pPr>
              <a:spcAft>
                <a:spcPts val="400"/>
              </a:spcAft>
            </a:pPr>
            <a:r>
              <a:rPr lang="en-US" sz="2000" b="1" dirty="0" smtClean="0"/>
              <a:t>Initial thoughts for 2 detectors: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Define CMS</a:t>
            </a:r>
            <a:r>
              <a:rPr lang="en-US" sz="2000" b="1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/>
              <a:t> and ATLAS</a:t>
            </a:r>
            <a:r>
              <a:rPr lang="en-US" sz="2000" b="1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/>
              <a:t> designs, but for 100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And add magnets in forward directions for 10 Tm (dipoles, solenoids)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For same </a:t>
            </a:r>
            <a:r>
              <a:rPr lang="en-US" sz="2000" dirty="0"/>
              <a:t>tracking resolution, </a:t>
            </a:r>
            <a:r>
              <a:rPr lang="en-US" sz="2000" dirty="0" smtClean="0"/>
              <a:t>same </a:t>
            </a:r>
            <a:r>
              <a:rPr lang="el-GR" sz="2000" dirty="0" smtClean="0"/>
              <a:t>σ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n-US" sz="2000" dirty="0" smtClean="0"/>
              <a:t>BL</a:t>
            </a:r>
            <a:r>
              <a:rPr lang="en-US" sz="2000" baseline="30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has </a:t>
            </a:r>
            <a:r>
              <a:rPr lang="en-US" sz="2000" dirty="0"/>
              <a:t>to go up by factor </a:t>
            </a:r>
            <a:r>
              <a:rPr lang="en-US" sz="2000" dirty="0" smtClean="0"/>
              <a:t>7, in combination with thicker calorimeter, this leads to a 6T/12m bore solenoid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Similar arguments for a toroid leads to a gigantic 30m </a:t>
            </a:r>
            <a:r>
              <a:rPr lang="en-US" sz="2000" dirty="0" err="1" smtClean="0"/>
              <a:t>dia</a:t>
            </a:r>
            <a:r>
              <a:rPr lang="en-US" sz="2000" dirty="0" smtClean="0"/>
              <a:t>, 50m long system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All not affordable, too expensive (≈1 B€ magnets)!</a:t>
            </a:r>
          </a:p>
          <a:p>
            <a:endParaRPr lang="en-US" sz="600" dirty="0" smtClean="0"/>
          </a:p>
          <a:p>
            <a:pPr>
              <a:spcAft>
                <a:spcPts val="400"/>
              </a:spcAft>
            </a:pPr>
            <a:r>
              <a:rPr lang="en-US" sz="2000" b="1" dirty="0" smtClean="0"/>
              <a:t>Cure: 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tandalone muon tracker not needed </a:t>
            </a:r>
            <a:r>
              <a:rPr lang="en-US" sz="2000" dirty="0" smtClean="0">
                <a:solidFill>
                  <a:srgbClr val="FF0000"/>
                </a:solidFill>
              </a:rPr>
              <a:t>--&gt; drop toroid design, define 1 detector</a:t>
            </a:r>
            <a:r>
              <a:rPr lang="en-US" sz="2000" dirty="0" smtClean="0"/>
              <a:t> 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Assume higher tracker resolution, expected well possible (factor ≈3) </a:t>
            </a:r>
            <a:r>
              <a:rPr lang="en-US" sz="2000" dirty="0" smtClean="0">
                <a:solidFill>
                  <a:srgbClr val="FF0000"/>
                </a:solidFill>
              </a:rPr>
              <a:t>--&gt; less BL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Limit calorimeter depth, not 12 but 11</a:t>
            </a:r>
            <a:r>
              <a:rPr lang="el-GR" sz="2000" dirty="0" smtClean="0"/>
              <a:t>λ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--&gt; less radial thickness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Accept no magnetic shielding (cavern at -300 m) </a:t>
            </a:r>
            <a:r>
              <a:rPr lang="en-US" sz="2000" dirty="0" smtClean="0">
                <a:solidFill>
                  <a:srgbClr val="FF0000"/>
                </a:solidFill>
              </a:rPr>
              <a:t>--&gt; no iron, no shielding coil</a:t>
            </a:r>
          </a:p>
          <a:p>
            <a:pPr>
              <a:spcAft>
                <a:spcPts val="400"/>
              </a:spcAft>
            </a:pPr>
            <a:endParaRPr lang="en-US" sz="600" b="1" dirty="0" smtClean="0"/>
          </a:p>
          <a:p>
            <a:pPr>
              <a:spcAft>
                <a:spcPts val="400"/>
              </a:spcAft>
            </a:pPr>
            <a:r>
              <a:rPr lang="en-US" sz="2000" b="1" dirty="0" smtClean="0"/>
              <a:t>Result: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766D4"/>
                </a:solidFill>
              </a:rPr>
              <a:t>Must lead to a b</a:t>
            </a:r>
            <a:r>
              <a:rPr lang="en-US" sz="2000" b="1" dirty="0" smtClean="0">
                <a:solidFill>
                  <a:srgbClr val="0766D4"/>
                </a:solidFill>
              </a:rPr>
              <a:t>aseline for Conceptual Design Review in 2019</a:t>
            </a:r>
            <a:endParaRPr lang="en-US" sz="2000" b="1" dirty="0" smtClean="0">
              <a:solidFill>
                <a:srgbClr val="0766D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016" y="694703"/>
            <a:ext cx="2251351" cy="1364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319" y="4005072"/>
            <a:ext cx="2312713" cy="952294"/>
          </a:xfrm>
          <a:prstGeom prst="rect">
            <a:avLst/>
          </a:prstGeom>
        </p:spPr>
      </p:pic>
      <p:pic>
        <p:nvPicPr>
          <p:cNvPr id="9" name="Picture 2" descr="C:\Users\tenkate\Documents\C-docs\Detectors\100TeV-VLHC\Washington\pictures\Toroid + Long barrel 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5184" r="13580" b="2822"/>
          <a:stretch/>
        </p:blipFill>
        <p:spPr bwMode="auto">
          <a:xfrm>
            <a:off x="9709209" y="2276134"/>
            <a:ext cx="2225177" cy="12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enkate\Documents\C-docs\Detectors\100TeV-VLHC\Washington\pictures\Solenoid w Dipole mi iron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t="11985" r="20455" b="13668"/>
          <a:stretch/>
        </p:blipFill>
        <p:spPr bwMode="auto">
          <a:xfrm>
            <a:off x="9755883" y="5088684"/>
            <a:ext cx="2043587" cy="125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349112" y="6380540"/>
            <a:ext cx="1511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i="1" dirty="0" smtClean="0">
                <a:sym typeface="Wingdings" pitchFamily="2" charset="2"/>
              </a:rPr>
              <a:t>1</a:t>
            </a:r>
            <a:r>
              <a:rPr lang="en-GB" altLang="en-US" sz="1600" i="1" baseline="30000" dirty="0" smtClean="0">
                <a:sym typeface="Wingdings" pitchFamily="2" charset="2"/>
              </a:rPr>
              <a:t>st</a:t>
            </a:r>
            <a:r>
              <a:rPr lang="en-GB" altLang="en-US" sz="1600" i="1" dirty="0" smtClean="0">
                <a:sym typeface="Wingdings" pitchFamily="2" charset="2"/>
              </a:rPr>
              <a:t> CMS+ </a:t>
            </a:r>
            <a:r>
              <a:rPr lang="en-GB" altLang="en-US" sz="1600" i="1" dirty="0" smtClean="0">
                <a:latin typeface="+mn-lt"/>
                <a:sym typeface="Wingdings" pitchFamily="2" charset="2"/>
              </a:rPr>
              <a:t>sketch</a:t>
            </a:r>
            <a:endParaRPr lang="en-GB" altLang="en-US" sz="1600" i="1" dirty="0">
              <a:latin typeface="+mn-lt"/>
              <a:sym typeface="Wingdings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09617" y="3461732"/>
            <a:ext cx="1790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i="1" dirty="0" smtClean="0">
                <a:sym typeface="Wingdings" pitchFamily="2" charset="2"/>
              </a:rPr>
              <a:t>1</a:t>
            </a:r>
            <a:r>
              <a:rPr lang="en-GB" altLang="en-US" sz="1600" i="1" baseline="30000" dirty="0" smtClean="0">
                <a:sym typeface="Wingdings" pitchFamily="2" charset="2"/>
              </a:rPr>
              <a:t>st</a:t>
            </a:r>
            <a:r>
              <a:rPr lang="en-GB" altLang="en-US" sz="1600" i="1" dirty="0" smtClean="0">
                <a:sym typeface="Wingdings" pitchFamily="2" charset="2"/>
              </a:rPr>
              <a:t> ATLAS+</a:t>
            </a:r>
            <a:r>
              <a:rPr lang="en-GB" altLang="en-US" sz="1600" i="1" dirty="0" smtClean="0">
                <a:latin typeface="+mn-lt"/>
                <a:sym typeface="Wingdings" pitchFamily="2" charset="2"/>
              </a:rPr>
              <a:t> </a:t>
            </a:r>
            <a:r>
              <a:rPr lang="en-GB" altLang="en-US" sz="1600" i="1" dirty="0" smtClean="0">
                <a:latin typeface="+mn-lt"/>
                <a:sym typeface="Wingdings" pitchFamily="2" charset="2"/>
              </a:rPr>
              <a:t>sketch</a:t>
            </a:r>
            <a:endParaRPr lang="en-GB" altLang="en-US" sz="1600" i="1" dirty="0">
              <a:latin typeface="+mn-lt"/>
              <a:sym typeface="Wingdings" pitchFamily="2" charset="2"/>
            </a:endParaRPr>
          </a:p>
        </p:txBody>
      </p:sp>
      <p:pic>
        <p:nvPicPr>
          <p:cNvPr id="16" name="Picture 15" descr="Resolution 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603" y="1469421"/>
            <a:ext cx="3460413" cy="6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2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-1" y="1"/>
            <a:ext cx="12192001" cy="659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 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2016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: 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6T/12 m bore Twin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Solenoid with</a:t>
            </a:r>
            <a:r>
              <a:rPr lang="en-GB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Forward </a:t>
            </a:r>
            <a:r>
              <a:rPr lang="en-GB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Dipoles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6</a:t>
            </a:fld>
            <a:endParaRPr lang="en-US" altLang="en-US" sz="12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456" y="908530"/>
            <a:ext cx="5053641" cy="24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45456" y="3537966"/>
            <a:ext cx="1130403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2000" b="1" dirty="0" smtClean="0">
                <a:latin typeface="+mn-lt"/>
                <a:sym typeface="Wingdings" pitchFamily="2" charset="2"/>
              </a:rPr>
              <a:t>1</a:t>
            </a:r>
            <a:r>
              <a:rPr lang="en-US" altLang="en-US" sz="2000" b="1" baseline="30000" dirty="0" smtClean="0">
                <a:latin typeface="+mn-lt"/>
                <a:sym typeface="Wingdings" pitchFamily="2" charset="2"/>
              </a:rPr>
              <a:t>st</a:t>
            </a:r>
            <a:r>
              <a:rPr lang="en-US" altLang="en-US" sz="2000" b="1" dirty="0" smtClean="0">
                <a:latin typeface="+mn-lt"/>
                <a:sym typeface="Wingdings" pitchFamily="2" charset="2"/>
              </a:rPr>
              <a:t> Physics-compliant </a:t>
            </a:r>
            <a:r>
              <a:rPr lang="en-US" altLang="en-US" sz="2000" b="1" dirty="0" smtClean="0">
                <a:sym typeface="Wingdings" pitchFamily="2" charset="2"/>
              </a:rPr>
              <a:t>d</a:t>
            </a:r>
            <a:r>
              <a:rPr lang="en-US" altLang="en-US" sz="2000" b="1" dirty="0" smtClean="0">
                <a:sym typeface="Wingdings" pitchFamily="2" charset="2"/>
              </a:rPr>
              <a:t>esign</a:t>
            </a:r>
            <a:r>
              <a:rPr lang="en-US" altLang="en-US" sz="2000" b="1" dirty="0" smtClean="0">
                <a:latin typeface="+mn-lt"/>
                <a:sym typeface="Wingdings" pitchFamily="2" charset="2"/>
              </a:rPr>
              <a:t>: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 </a:t>
            </a:r>
            <a:endParaRPr lang="en-US" altLang="en-US" sz="2000" dirty="0">
              <a:latin typeface="+mn-lt"/>
              <a:sym typeface="Wingdings" pitchFamily="2" charset="2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sym typeface="Wingdings" pitchFamily="2" charset="2"/>
              </a:rPr>
              <a:t>Inner main solenoid generates </a:t>
            </a:r>
            <a:r>
              <a:rPr lang="en-US" altLang="en-US" sz="2000" dirty="0">
                <a:latin typeface="+mn-lt"/>
                <a:sym typeface="Wingdings" pitchFamily="2" charset="2"/>
              </a:rPr>
              <a:t>6 T </a:t>
            </a:r>
            <a:r>
              <a:rPr lang="en-US" altLang="en-US" sz="2000" dirty="0" smtClean="0">
                <a:sym typeface="Wingdings" pitchFamily="2" charset="2"/>
              </a:rPr>
              <a:t>in a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 </a:t>
            </a:r>
            <a:r>
              <a:rPr lang="en-US" altLang="en-US" sz="2000" dirty="0">
                <a:latin typeface="+mn-lt"/>
                <a:sym typeface="Wingdings" pitchFamily="2" charset="2"/>
              </a:rPr>
              <a:t>12 m free bore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Outer solenoid returns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flux --&gt; Reduced </a:t>
            </a:r>
            <a:r>
              <a:rPr lang="en-US" altLang="en-US" sz="2000" dirty="0">
                <a:latin typeface="+mn-lt"/>
                <a:sym typeface="Wingdings" pitchFamily="2" charset="2"/>
              </a:rPr>
              <a:t>stray field and increased bending power for muons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Forward dipoles comprise main lateral dipole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coils --&gt; </a:t>
            </a:r>
            <a:r>
              <a:rPr lang="en-US" altLang="en-US" sz="2000" dirty="0">
                <a:latin typeface="+mn-lt"/>
                <a:sym typeface="Wingdings" pitchFamily="2" charset="2"/>
              </a:rPr>
              <a:t>Net force and torque </a:t>
            </a:r>
            <a:r>
              <a:rPr lang="en-US" altLang="en-US" sz="2000" dirty="0">
                <a:sym typeface="Wingdings" pitchFamily="2" charset="2"/>
              </a:rPr>
              <a:t>o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n each cold mass is zero</a:t>
            </a:r>
            <a:endParaRPr lang="en-US" altLang="en-US" sz="2000" dirty="0">
              <a:latin typeface="+mn-lt"/>
              <a:sym typeface="Wingdings" pitchFamily="2" charset="2"/>
            </a:endParaRPr>
          </a:p>
          <a:p>
            <a:pPr>
              <a:defRPr/>
            </a:pPr>
            <a:endParaRPr lang="en-US" altLang="en-US" sz="600" dirty="0" smtClean="0">
              <a:latin typeface="+mn-lt"/>
              <a:sym typeface="Wingdings" pitchFamily="2" charset="2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en-US" sz="2000" b="1" dirty="0" smtClean="0">
                <a:latin typeface="+mn-lt"/>
                <a:sym typeface="Wingdings" pitchFamily="2" charset="2"/>
              </a:rPr>
              <a:t>Result</a:t>
            </a:r>
            <a:r>
              <a:rPr lang="en-US" altLang="en-US" sz="2000" b="1" dirty="0">
                <a:latin typeface="+mn-lt"/>
                <a:sym typeface="Wingdings" pitchFamily="2" charset="2"/>
              </a:rPr>
              <a:t>: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ym typeface="Wingdings" pitchFamily="2" charset="2"/>
              </a:rPr>
              <a:t>Bending power for particle products </a:t>
            </a:r>
            <a:r>
              <a:rPr lang="en-US" altLang="en-US" sz="2000" dirty="0" smtClean="0">
                <a:sym typeface="Wingdings" pitchFamily="2" charset="2"/>
              </a:rPr>
              <a:t>for practically all angles</a:t>
            </a:r>
            <a:endParaRPr lang="en-US" altLang="en-US" sz="2000" dirty="0">
              <a:sym typeface="Wingdings" pitchFamily="2" charset="2"/>
            </a:endParaRP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sym typeface="Wingdings" pitchFamily="2" charset="2"/>
              </a:rPr>
              <a:t>Stored energy: </a:t>
            </a:r>
            <a:r>
              <a:rPr lang="en-US" altLang="en-US" sz="2000" b="1" dirty="0" smtClean="0">
                <a:latin typeface="+mn-lt"/>
                <a:sym typeface="Wingdings" pitchFamily="2" charset="2"/>
              </a:rPr>
              <a:t>65 </a:t>
            </a:r>
            <a:r>
              <a:rPr lang="en-US" altLang="en-US" sz="2000" b="1" dirty="0" smtClean="0">
                <a:latin typeface="+mn-lt"/>
                <a:sym typeface="Wingdings" pitchFamily="2" charset="2"/>
              </a:rPr>
              <a:t>GJ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(huge)!</a:t>
            </a:r>
            <a:endParaRPr lang="en-US" altLang="en-US" sz="2000" dirty="0" smtClean="0">
              <a:latin typeface="+mn-lt"/>
              <a:sym typeface="Wingdings" pitchFamily="2" charset="2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Wingdings" pitchFamily="2" charset="2"/>
              </a:rPr>
              <a:t>C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omplex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combination of </a:t>
            </a:r>
            <a:r>
              <a:rPr lang="en-US" altLang="en-US" sz="2000" dirty="0" smtClean="0">
                <a:sym typeface="Wingdings" pitchFamily="2" charset="2"/>
              </a:rPr>
              <a:t>record-size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 solenoids and dipole magnets </a:t>
            </a:r>
          </a:p>
          <a:p>
            <a:pPr marL="0" lvl="1">
              <a:defRPr/>
            </a:pPr>
            <a:r>
              <a:rPr lang="en-US" altLang="en-US" sz="2000" dirty="0">
                <a:sym typeface="Wingdings" pitchFamily="2" charset="2"/>
              </a:rPr>
              <a:t>	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--&gt;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implies relatively high cost and technical risk</a:t>
            </a:r>
            <a:endParaRPr lang="en-GB" altLang="en-US" sz="2000" dirty="0">
              <a:latin typeface="+mn-lt"/>
              <a:sym typeface="Wingdings" pitchFamily="2" charset="2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62" y="947507"/>
            <a:ext cx="3690145" cy="241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79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42" y="1102665"/>
            <a:ext cx="5176529" cy="4595126"/>
          </a:xfrm>
          <a:prstGeom prst="rect">
            <a:avLst/>
          </a:prstGeom>
        </p:spPr>
      </p:pic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0"/>
            <a:ext cx="12192000" cy="66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6T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/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12m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bore Twin Solenoid with</a:t>
            </a:r>
            <a:r>
              <a:rPr lang="en-GB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Balanced Forward </a:t>
            </a:r>
            <a:r>
              <a:rPr lang="en-GB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Solenoids</a:t>
            </a:r>
            <a:endParaRPr lang="en-GB" altLang="zh-CN" sz="3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80188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7</a:t>
            </a:fld>
            <a:endParaRPr lang="en-US" altLang="en-US" sz="120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003" y="917099"/>
            <a:ext cx="617819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b="1" dirty="0" smtClean="0">
                <a:sym typeface="Wingdings" pitchFamily="2" charset="2"/>
              </a:rPr>
              <a:t>Next</a:t>
            </a:r>
            <a:r>
              <a:rPr lang="en-US" altLang="en-US" sz="2000" b="1" dirty="0" smtClean="0">
                <a:sym typeface="Wingdings" pitchFamily="2" charset="2"/>
              </a:rPr>
              <a:t> step: get rid of the dipole magnets reducing risk and highly non-unifor</a:t>
            </a:r>
            <a:r>
              <a:rPr lang="en-US" altLang="en-US" sz="2000" b="1" dirty="0" smtClean="0">
                <a:sym typeface="Wingdings" pitchFamily="2" charset="2"/>
              </a:rPr>
              <a:t>m field in transition area</a:t>
            </a:r>
          </a:p>
          <a:p>
            <a:pPr>
              <a:spcBef>
                <a:spcPts val="600"/>
              </a:spcBef>
              <a:defRPr/>
            </a:pPr>
            <a:endParaRPr lang="en-US" altLang="en-US" sz="600" b="1" dirty="0" smtClean="0">
              <a:latin typeface="+mn-lt"/>
              <a:sym typeface="Wingdings" pitchFamily="2" charset="2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en-US" sz="2000" b="1" dirty="0" smtClean="0">
                <a:latin typeface="+mn-lt"/>
                <a:sym typeface="Wingdings" pitchFamily="2" charset="2"/>
              </a:rPr>
              <a:t>Concept</a:t>
            </a:r>
            <a:r>
              <a:rPr lang="en-US" altLang="en-US" sz="2000" b="1" dirty="0">
                <a:latin typeface="+mn-lt"/>
                <a:sym typeface="Wingdings" pitchFamily="2" charset="2"/>
              </a:rPr>
              <a:t>:</a:t>
            </a:r>
            <a:r>
              <a:rPr lang="en-US" altLang="en-US" sz="2000" dirty="0">
                <a:latin typeface="+mn-lt"/>
                <a:sym typeface="Wingdings" pitchFamily="2" charset="2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Very similar to Twin Solenoid + Forward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dipoles </a:t>
            </a:r>
            <a:endParaRPr lang="en-US" altLang="en-US" sz="2000" dirty="0">
              <a:latin typeface="+mn-lt"/>
              <a:sym typeface="Wingdings" pitchFamily="2" charset="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Combination of larger inner forward solenoid and smaller outer forward solenoid results in force and torque neutrality on every coil</a:t>
            </a:r>
          </a:p>
          <a:p>
            <a:pPr>
              <a:spcBef>
                <a:spcPts val="600"/>
              </a:spcBef>
              <a:defRPr/>
            </a:pPr>
            <a:endParaRPr lang="en-US" altLang="en-US" sz="600" b="1" dirty="0" smtClean="0">
              <a:latin typeface="+mn-lt"/>
              <a:sym typeface="Wingdings" pitchFamily="2" charset="2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en-US" sz="2000" b="1" dirty="0" smtClean="0">
                <a:latin typeface="+mn-lt"/>
                <a:sym typeface="Wingdings" pitchFamily="2" charset="2"/>
              </a:rPr>
              <a:t>Result</a:t>
            </a:r>
            <a:r>
              <a:rPr lang="en-US" altLang="en-US" sz="2000" b="1" dirty="0">
                <a:latin typeface="+mn-lt"/>
                <a:sym typeface="Wingdings" pitchFamily="2" charset="2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Stored energy: 68 GJ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Bending power comparable to forward dipole in </a:t>
            </a:r>
            <a:r>
              <a:rPr lang="en-US" altLang="en-US" sz="2000" dirty="0" err="1">
                <a:latin typeface="+mn-lt"/>
                <a:sym typeface="Wingdings" pitchFamily="2" charset="2"/>
              </a:rPr>
              <a:t>pseudorapidities</a:t>
            </a:r>
            <a:r>
              <a:rPr lang="en-US" altLang="en-US" sz="2000" dirty="0">
                <a:latin typeface="+mn-lt"/>
                <a:sym typeface="Wingdings" pitchFamily="2" charset="2"/>
              </a:rPr>
              <a:t> up to 4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Radially symmetric detector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magnet --&gt; Easier </a:t>
            </a:r>
            <a:r>
              <a:rPr lang="en-US" altLang="en-US" sz="2000" dirty="0">
                <a:latin typeface="+mn-lt"/>
                <a:sym typeface="Wingdings" pitchFamily="2" charset="2"/>
              </a:rPr>
              <a:t>particle tracking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Less complex forward magnet system implies reduced cost and reduced technical risk</a:t>
            </a:r>
            <a:endParaRPr lang="en-GB" altLang="en-US" sz="2000" dirty="0">
              <a:latin typeface="+mn-lt"/>
              <a:sym typeface="Wingdings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47550" y="5814501"/>
            <a:ext cx="4348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i="1" dirty="0">
                <a:latin typeface="+mn-lt"/>
                <a:sym typeface="Wingdings" pitchFamily="2" charset="2"/>
              </a:rPr>
              <a:t>Twin Solenoid + Balanced Forward Solenoid: </a:t>
            </a:r>
          </a:p>
          <a:p>
            <a:pPr algn="ctr"/>
            <a:r>
              <a:rPr lang="en-GB" altLang="en-US" i="1" dirty="0">
                <a:latin typeface="+mn-lt"/>
                <a:sym typeface="Wingdings" pitchFamily="2" charset="2"/>
              </a:rPr>
              <a:t>Net force and torque on each coil is zero</a:t>
            </a:r>
            <a:endParaRPr lang="en-GB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9348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1"/>
            <a:ext cx="12192000" cy="660484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3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.  2017, 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new </a:t>
            </a:r>
            <a:r>
              <a:rPr lang="en-GB" altLang="zh-CN" sz="3600" b="1" dirty="0" smtClean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Baseline</a:t>
            </a:r>
            <a:r>
              <a:rPr lang="en-GB" altLang="zh-CN" sz="3600" b="1" dirty="0">
                <a:solidFill>
                  <a:srgbClr val="076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: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4T/10m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Solenoid</a:t>
            </a:r>
            <a:r>
              <a:rPr lang="en-GB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&amp;</a:t>
            </a:r>
            <a:r>
              <a:rPr lang="en-GB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Forward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Solenoids</a:t>
            </a:r>
            <a:endParaRPr lang="en-GB" altLang="zh-CN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64746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8</a:t>
            </a:fld>
            <a:endParaRPr lang="en-US" altLang="en-US" sz="120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231" y="3610091"/>
            <a:ext cx="79656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000" b="1" dirty="0" smtClean="0">
                <a:latin typeface="+mn-lt"/>
                <a:sym typeface="Wingdings" pitchFamily="2" charset="2"/>
              </a:rPr>
              <a:t>Concept</a:t>
            </a:r>
            <a:r>
              <a:rPr lang="en-US" altLang="en-US" sz="2000" b="1" dirty="0">
                <a:latin typeface="+mn-lt"/>
                <a:sym typeface="Wingdings" pitchFamily="2" charset="2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ym typeface="Wingdings" pitchFamily="2" charset="2"/>
              </a:rPr>
              <a:t>4 T </a:t>
            </a:r>
            <a:r>
              <a:rPr lang="en-US" altLang="en-US" sz="2000" dirty="0" smtClean="0">
                <a:sym typeface="Wingdings" pitchFamily="2" charset="2"/>
              </a:rPr>
              <a:t>in </a:t>
            </a:r>
            <a:r>
              <a:rPr lang="en-US" altLang="en-US" sz="2000" dirty="0">
                <a:sym typeface="Wingdings" pitchFamily="2" charset="2"/>
              </a:rPr>
              <a:t>10 m free </a:t>
            </a:r>
            <a:r>
              <a:rPr lang="en-US" altLang="en-US" sz="2000" dirty="0" smtClean="0">
                <a:sym typeface="Wingdings" pitchFamily="2" charset="2"/>
              </a:rPr>
              <a:t>bore, 18 m long mai</a:t>
            </a:r>
            <a:r>
              <a:rPr lang="en-US" altLang="en-US" sz="2000" dirty="0" smtClean="0">
                <a:sym typeface="Wingdings" pitchFamily="2" charset="2"/>
              </a:rPr>
              <a:t>n solenoid and 2 ‘forward’ solenoids</a:t>
            </a:r>
            <a:endParaRPr lang="en-US" altLang="en-US" sz="20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sym typeface="Wingdings" pitchFamily="2" charset="2"/>
              </a:rPr>
              <a:t>Removal </a:t>
            </a:r>
            <a:r>
              <a:rPr lang="en-US" altLang="en-US" sz="2000" dirty="0">
                <a:latin typeface="+mn-lt"/>
                <a:sym typeface="Wingdings" pitchFamily="2" charset="2"/>
              </a:rPr>
              <a:t>of outer forward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solenoids, magnetic shielding not required </a:t>
            </a:r>
            <a:endParaRPr lang="en-US" altLang="en-US" sz="2000" dirty="0">
              <a:latin typeface="+mn-lt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latin typeface="+mn-lt"/>
                <a:sym typeface="Wingdings" pitchFamily="2" charset="2"/>
              </a:rPr>
              <a:t>60 </a:t>
            </a:r>
            <a:r>
              <a:rPr lang="en-US" altLang="en-US" sz="2000" dirty="0">
                <a:latin typeface="+mn-lt"/>
                <a:sym typeface="Wingdings" pitchFamily="2" charset="2"/>
              </a:rPr>
              <a:t>MN net force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on forward solenoids handled </a:t>
            </a:r>
            <a:r>
              <a:rPr lang="en-US" altLang="en-US" sz="2000" dirty="0">
                <a:latin typeface="+mn-lt"/>
                <a:sym typeface="Wingdings" pitchFamily="2" charset="2"/>
              </a:rPr>
              <a:t>by axial tie rods</a:t>
            </a:r>
          </a:p>
          <a:p>
            <a:pPr>
              <a:defRPr/>
            </a:pPr>
            <a:endParaRPr lang="en-US" altLang="en-US" sz="600" b="1" dirty="0" smtClean="0">
              <a:latin typeface="+mn-lt"/>
              <a:sym typeface="Wingdings" pitchFamily="2" charset="2"/>
            </a:endParaRPr>
          </a:p>
          <a:p>
            <a:pPr>
              <a:defRPr/>
            </a:pPr>
            <a:endParaRPr lang="en-US" altLang="en-US" sz="2000" b="1" dirty="0" smtClean="0">
              <a:latin typeface="+mn-lt"/>
              <a:sym typeface="Wingdings" pitchFamily="2" charset="2"/>
            </a:endParaRPr>
          </a:p>
          <a:p>
            <a:pPr>
              <a:defRPr/>
            </a:pPr>
            <a:r>
              <a:rPr lang="en-US" altLang="en-US" sz="2000" b="1" dirty="0" smtClean="0">
                <a:latin typeface="+mn-lt"/>
                <a:sym typeface="Wingdings" pitchFamily="2" charset="2"/>
              </a:rPr>
              <a:t>Result</a:t>
            </a:r>
            <a:r>
              <a:rPr lang="en-US" altLang="en-US" sz="2000" b="1" dirty="0">
                <a:latin typeface="+mn-lt"/>
                <a:sym typeface="Wingdings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  <a:sym typeface="Wingdings" pitchFamily="2" charset="2"/>
              </a:rPr>
              <a:t>Stored energy: 13.8 GJ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ym typeface="Wingdings" pitchFamily="2" charset="2"/>
              </a:rPr>
              <a:t>L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owest </a:t>
            </a:r>
            <a:r>
              <a:rPr lang="en-US" altLang="en-US" sz="2000" dirty="0">
                <a:latin typeface="+mn-lt"/>
                <a:sym typeface="Wingdings" pitchFamily="2" charset="2"/>
              </a:rPr>
              <a:t>degree of complexity from a cold-mass perspective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But: with significant stray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field</a:t>
            </a:r>
            <a:endParaRPr lang="en-US" altLang="en-US" sz="2000" dirty="0">
              <a:latin typeface="+mn-lt"/>
              <a:sym typeface="Wingdings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130"/>
          <a:stretch/>
        </p:blipFill>
        <p:spPr>
          <a:xfrm>
            <a:off x="2077990" y="899382"/>
            <a:ext cx="8036020" cy="263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898" y="3530440"/>
            <a:ext cx="3255558" cy="31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4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0" y="0"/>
            <a:ext cx="12192000" cy="649443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SimSun" pitchFamily="2" charset="-122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imSun" pitchFamily="2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GB" altLang="zh-C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 </a:t>
            </a:r>
            <a:r>
              <a:rPr lang="en-GB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Design </a:t>
            </a:r>
            <a:r>
              <a:rPr lang="en-GB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evolution of the FCC detector magnet baseline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1364913" y="6569795"/>
            <a:ext cx="827087" cy="277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fld id="{A9DFD3B6-644A-4966-AEF8-EE6A64549569}" type="slidenum">
              <a:rPr lang="en-US" altLang="en-US" sz="1200">
                <a:latin typeface="+mn-lt"/>
              </a:rPr>
              <a:pPr>
                <a:defRPr/>
              </a:pPr>
              <a:t>9</a:t>
            </a:fld>
            <a:endParaRPr lang="en-US" alt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87" y="780311"/>
            <a:ext cx="1611164" cy="21480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429" y="3035356"/>
            <a:ext cx="3306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i="1" dirty="0">
                <a:latin typeface="+mn-lt"/>
                <a:sym typeface="Wingdings" pitchFamily="2" charset="2"/>
              </a:rPr>
              <a:t>Everything should be made as simple as possible, </a:t>
            </a:r>
            <a:endParaRPr lang="en-GB" altLang="en-US" i="1" dirty="0" smtClean="0">
              <a:latin typeface="+mn-lt"/>
              <a:sym typeface="Wingdings" pitchFamily="2" charset="2"/>
            </a:endParaRPr>
          </a:p>
          <a:p>
            <a:pPr algn="ctr"/>
            <a:r>
              <a:rPr lang="en-GB" altLang="en-US" i="1" dirty="0" smtClean="0">
                <a:latin typeface="+mn-lt"/>
                <a:sym typeface="Wingdings" pitchFamily="2" charset="2"/>
              </a:rPr>
              <a:t>but </a:t>
            </a:r>
            <a:r>
              <a:rPr lang="en-GB" altLang="en-US" i="1" dirty="0">
                <a:latin typeface="+mn-lt"/>
                <a:sym typeface="Wingdings" pitchFamily="2" charset="2"/>
              </a:rPr>
              <a:t>not simpler</a:t>
            </a:r>
          </a:p>
          <a:p>
            <a:pPr algn="ctr"/>
            <a:r>
              <a:rPr lang="en-US" i="1" dirty="0">
                <a:latin typeface="+mn-lt"/>
                <a:sym typeface="Wingdings" pitchFamily="2" charset="2"/>
              </a:rPr>
              <a:t>(Quote attributed to Einstein)</a:t>
            </a:r>
            <a:endParaRPr lang="en-GB" i="1" dirty="0">
              <a:latin typeface="+mn-lt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32" y="780311"/>
            <a:ext cx="2441789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6515" t="6042" b="7079"/>
          <a:stretch/>
        </p:blipFill>
        <p:spPr>
          <a:xfrm>
            <a:off x="8857337" y="837933"/>
            <a:ext cx="2603085" cy="2147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t="5429" b="7394"/>
          <a:stretch/>
        </p:blipFill>
        <p:spPr>
          <a:xfrm>
            <a:off x="3997927" y="3401720"/>
            <a:ext cx="3767890" cy="1772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/>
          <a:srcRect t="6353"/>
          <a:stretch/>
        </p:blipFill>
        <p:spPr>
          <a:xfrm>
            <a:off x="7663401" y="5074065"/>
            <a:ext cx="4241114" cy="14154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60760" y="1458374"/>
            <a:ext cx="1562138" cy="2731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063012" y="2565404"/>
            <a:ext cx="459886" cy="4131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84532" y="2249125"/>
            <a:ext cx="2615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Twin Solenoid + </a:t>
            </a:r>
          </a:p>
          <a:p>
            <a:pPr algn="ctr"/>
            <a:r>
              <a:rPr lang="en-US" i="1" dirty="0">
                <a:latin typeface="+mn-lt"/>
              </a:rPr>
              <a:t>Balanced Forward Dipoles</a:t>
            </a:r>
            <a:endParaRPr lang="en-GB" i="1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2795" y="2928365"/>
            <a:ext cx="26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Twin Solenoid + Balanced </a:t>
            </a:r>
          </a:p>
          <a:p>
            <a:pPr algn="ctr"/>
            <a:r>
              <a:rPr lang="en-US" i="1" dirty="0">
                <a:latin typeface="+mn-lt"/>
              </a:rPr>
              <a:t>Forward Solenoids</a:t>
            </a:r>
            <a:endParaRPr lang="en-GB" i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7765" y="5075627"/>
            <a:ext cx="211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Solenoid + Balanced </a:t>
            </a:r>
          </a:p>
          <a:p>
            <a:pPr algn="ctr"/>
            <a:r>
              <a:rPr lang="en-US" i="1" dirty="0">
                <a:latin typeface="+mn-lt"/>
              </a:rPr>
              <a:t>Forward Solenoids</a:t>
            </a:r>
            <a:endParaRPr lang="en-GB" i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53732" y="6407051"/>
            <a:ext cx="299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+mn-lt"/>
              </a:rPr>
              <a:t>Solenoid + Forward Solenoids</a:t>
            </a:r>
            <a:endParaRPr lang="en-GB" b="1" i="1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8211" y="4538876"/>
            <a:ext cx="344252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en-GB" altLang="en-US" sz="2000" b="1" dirty="0">
                <a:latin typeface="+mn-lt"/>
                <a:sym typeface="Wingdings" pitchFamily="2" charset="2"/>
              </a:rPr>
              <a:t>Design </a:t>
            </a:r>
            <a:r>
              <a:rPr lang="en-GB" altLang="en-US" sz="2000" b="1" dirty="0" smtClean="0">
                <a:latin typeface="+mn-lt"/>
                <a:sym typeface="Wingdings" pitchFamily="2" charset="2"/>
              </a:rPr>
              <a:t>evolution towards</a:t>
            </a:r>
            <a:r>
              <a:rPr lang="en-GB" altLang="en-US" sz="2000" b="1" dirty="0">
                <a:latin typeface="+mn-lt"/>
                <a:sym typeface="Wingdings" pitchFamily="2" charset="2"/>
              </a:rPr>
              <a:t>: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Lower stored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energy, smaller</a:t>
            </a:r>
            <a:r>
              <a:rPr lang="en-US" altLang="en-US" sz="2000" dirty="0">
                <a:latin typeface="+mn-lt"/>
                <a:sym typeface="Wingdings" pitchFamily="2" charset="2"/>
              </a:rPr>
              <a:t>, lighter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designs</a:t>
            </a:r>
            <a:endParaRPr lang="en-US" altLang="en-US" sz="2000" dirty="0">
              <a:latin typeface="+mn-lt"/>
              <a:sym typeface="Wingdings" pitchFamily="2" charset="2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Less complexity, size reduction, fewer coils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sym typeface="Wingdings" pitchFamily="2" charset="2"/>
              </a:rPr>
              <a:t>More </a:t>
            </a:r>
            <a:r>
              <a:rPr lang="en-US" altLang="en-US" sz="2000" dirty="0" smtClean="0">
                <a:latin typeface="+mn-lt"/>
                <a:sym typeface="Wingdings" pitchFamily="2" charset="2"/>
              </a:rPr>
              <a:t>cost-effective!</a:t>
            </a:r>
            <a:endParaRPr lang="en-US" altLang="en-US" sz="2000" dirty="0">
              <a:latin typeface="+mn-lt"/>
              <a:sym typeface="Wingdings" pitchFamily="2" charset="2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063012" y="4361807"/>
            <a:ext cx="1071487" cy="579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44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64214</TotalTime>
  <Pages>0</Pages>
  <Words>1884</Words>
  <Characters>0</Characters>
  <Application>Microsoft Office PowerPoint</Application>
  <DocSecurity>0</DocSecurity>
  <PresentationFormat>Widescreen</PresentationFormat>
  <Lines>0</Lines>
  <Paragraphs>307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MS PGothic</vt:lpstr>
      <vt:lpstr>MS PGothic</vt:lpstr>
      <vt:lpstr>SimSun</vt:lpstr>
      <vt:lpstr>Arial</vt:lpstr>
      <vt:lpstr>Calibri</vt:lpstr>
      <vt:lpstr>Calibri Light</vt:lpstr>
      <vt:lpstr>Century Gothic</vt:lpstr>
      <vt:lpstr>等线 Light</vt:lpstr>
      <vt:lpstr>Helvetica</vt:lpstr>
      <vt:lpstr>Symbol</vt:lpstr>
      <vt:lpstr>Tahoma</vt:lpstr>
      <vt:lpstr>Times New Roman</vt:lpstr>
      <vt:lpstr>Wingdings</vt:lpstr>
      <vt:lpstr>Office Theme</vt:lpstr>
      <vt:lpstr>Detector Magnets for the Future Circular Collider - Evolution towards the Baseline - </vt:lpstr>
      <vt:lpstr>Enter a New Era in Fundamental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Helder Filipe Pais Da Silva</dc:creator>
  <cp:lastModifiedBy>Herman Ten Kate</cp:lastModifiedBy>
  <cp:revision>1056</cp:revision>
  <cp:lastPrinted>2016-03-21T16:16:34Z</cp:lastPrinted>
  <dcterms:created xsi:type="dcterms:W3CDTF">2015-02-02T00:00:48Z</dcterms:created>
  <dcterms:modified xsi:type="dcterms:W3CDTF">2018-09-04T11:02:26Z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1033-9.1.0.4937</vt:lpwstr>
  </property>
</Properties>
</file>