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3" r:id="rId4"/>
    <p:sldId id="268" r:id="rId5"/>
    <p:sldId id="269" r:id="rId6"/>
    <p:sldId id="273" r:id="rId7"/>
    <p:sldId id="272" r:id="rId8"/>
    <p:sldId id="271" r:id="rId9"/>
    <p:sldId id="275" r:id="rId10"/>
    <p:sldId id="276" r:id="rId11"/>
    <p:sldId id="277" r:id="rId12"/>
    <p:sldId id="278" r:id="rId13"/>
    <p:sldId id="288" r:id="rId14"/>
    <p:sldId id="287" r:id="rId15"/>
    <p:sldId id="279" r:id="rId16"/>
    <p:sldId id="291" r:id="rId17"/>
    <p:sldId id="280" r:id="rId18"/>
    <p:sldId id="281" r:id="rId19"/>
    <p:sldId id="282" r:id="rId20"/>
    <p:sldId id="283" r:id="rId21"/>
    <p:sldId id="284" r:id="rId22"/>
    <p:sldId id="289" r:id="rId23"/>
    <p:sldId id="286" r:id="rId24"/>
    <p:sldId id="285" r:id="rId25"/>
    <p:sldId id="290" r:id="rId26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0E"/>
    <a:srgbClr val="3399FF"/>
    <a:srgbClr val="FF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Objects="1">
      <p:cViewPr varScale="1">
        <p:scale>
          <a:sx n="96" d="100"/>
          <a:sy n="96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13C33A-0948-4EC6-BA19-1E17C9B56684}" type="datetimeFigureOut">
              <a:rPr lang="pl-PL"/>
              <a:pPr>
                <a:defRPr/>
              </a:pPr>
              <a:t>04.09.2018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4525A-5AF9-4BCE-94BB-C1E97FC0E10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4151AE-074E-41E6-B9FB-60885487B34B}" type="datetimeFigureOut">
              <a:rPr lang="pl-PL"/>
              <a:pPr>
                <a:defRPr/>
              </a:pPr>
              <a:t>04.09.2018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B7D423-52C6-48E4-B5D2-30DE2ECF8E1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7D423-52C6-48E4-B5D2-30DE2ECF8E1F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42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49950"/>
            <a:ext cx="118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988840"/>
            <a:ext cx="7614402" cy="4752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403648" y="116632"/>
            <a:ext cx="7614402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304108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D7FE32F-1237-4972-80E3-547CB77D178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6632"/>
            <a:ext cx="2407096" cy="6696744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16632"/>
            <a:ext cx="5721424" cy="66967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58693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949950"/>
            <a:ext cx="118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403648" y="116632"/>
            <a:ext cx="3168352" cy="6624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2"/>
          </p:nvPr>
        </p:nvSpPr>
        <p:spPr>
          <a:xfrm>
            <a:off x="4704169" y="3861048"/>
            <a:ext cx="4313882" cy="2880320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56307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2674B99-4637-4A91-BA72-DF168F4020F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556792"/>
            <a:ext cx="8262476" cy="5256584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116632"/>
            <a:ext cx="8284723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755575" y="620688"/>
            <a:ext cx="8284724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5923497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4C736039-8F7D-418E-A227-64CA5DEA742B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755575" y="1844823"/>
            <a:ext cx="3672409" cy="4968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96855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1120625"/>
            <a:ext cx="828092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2210120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9F6C7EF6-D1E4-496C-B988-F7801E6C6045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5" y="1628800"/>
            <a:ext cx="4032449" cy="511256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932040" y="1628801"/>
            <a:ext cx="4108259" cy="511256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5" y="44624"/>
            <a:ext cx="8284723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548680"/>
            <a:ext cx="8284724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219610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643DB33-F94F-48A4-BDBA-6341F4607BBC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5004048" y="1628800"/>
            <a:ext cx="4050414" cy="518457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755575" y="116632"/>
            <a:ext cx="8262475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755576" y="1120625"/>
            <a:ext cx="4050414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5004048" y="1120625"/>
            <a:ext cx="4050414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9398670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D9295B55-4D77-419A-A8A4-3D895E4BCDA4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3312368" cy="13184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116632"/>
            <a:ext cx="4896544" cy="6624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3312368" cy="53062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771879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D0289509-91ED-4E89-802B-047233DBEA1E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395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5576" y="283"/>
            <a:ext cx="8388046" cy="4727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25395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32055271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0" y="6546850"/>
            <a:ext cx="611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D5C0FE7D-5D67-4728-8F5C-57BEF5713CA0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‹#›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548656"/>
          </a:xfrm>
        </p:spPr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55576" y="1772816"/>
            <a:ext cx="8280920" cy="496855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547267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280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73238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tekstu 6"/>
          <p:cNvSpPr>
            <a:spLocks noGrp="1"/>
          </p:cNvSpPr>
          <p:nvPr>
            <p:ph type="body" idx="11"/>
          </p:nvPr>
        </p:nvSpPr>
        <p:spPr>
          <a:xfrm>
            <a:off x="1403648" y="1844824"/>
            <a:ext cx="7686948" cy="1728787"/>
          </a:xfrm>
        </p:spPr>
        <p:txBody>
          <a:bodyPr/>
          <a:lstStyle/>
          <a:p>
            <a:pPr algn="ctr"/>
            <a:r>
              <a:rPr lang="en-US" sz="3200" dirty="0"/>
              <a:t>Review of failure rate input parameters </a:t>
            </a:r>
            <a:endParaRPr lang="pl-PL" sz="3200" dirty="0" smtClean="0"/>
          </a:p>
          <a:p>
            <a:pPr algn="ctr"/>
            <a:r>
              <a:rPr lang="en-US" sz="3200" dirty="0" smtClean="0"/>
              <a:t>to </a:t>
            </a:r>
            <a:r>
              <a:rPr lang="en-US" sz="3200" dirty="0"/>
              <a:t>risk analysis of cryogenic </a:t>
            </a:r>
            <a:r>
              <a:rPr lang="en-US" sz="3200" dirty="0" smtClean="0"/>
              <a:t>complex systems</a:t>
            </a:r>
            <a:endParaRPr lang="en-US" sz="6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987824" y="4437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Agnieszka Piotrowska</a:t>
            </a:r>
          </a:p>
        </p:txBody>
      </p:sp>
      <p:sp>
        <p:nvSpPr>
          <p:cNvPr id="7" name="Prostokąt 6"/>
          <p:cNvSpPr/>
          <p:nvPr/>
        </p:nvSpPr>
        <p:spPr>
          <a:xfrm>
            <a:off x="1914145" y="5229200"/>
            <a:ext cx="6513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 err="1" smtClean="0"/>
              <a:t>Wroclaw</a:t>
            </a:r>
            <a:r>
              <a:rPr lang="pl-PL" sz="2000" dirty="0" smtClean="0"/>
              <a:t> University of Science and Technology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/>
              <a:t>POLAND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possible failure modes</a:t>
            </a:r>
            <a:endParaRPr lang="pl-PL" sz="2400" dirty="0" smtClean="0"/>
          </a:p>
          <a:p>
            <a:pPr marL="514350" indent="-514350">
              <a:buAutoNum type="arabicPeriod" startAt="2"/>
            </a:pPr>
            <a:r>
              <a:rPr lang="pl-PL" sz="2400" dirty="0" err="1" smtClean="0"/>
              <a:t>Identification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potential</a:t>
            </a:r>
            <a:r>
              <a:rPr lang="pl-PL" sz="2400" dirty="0" smtClean="0"/>
              <a:t> </a:t>
            </a:r>
            <a:r>
              <a:rPr lang="pl-PL" sz="2400" dirty="0" err="1" smtClean="0"/>
              <a:t>causes</a:t>
            </a:r>
            <a:r>
              <a:rPr lang="pl-PL" sz="2400" dirty="0" smtClean="0"/>
              <a:t> of </a:t>
            </a:r>
            <a:r>
              <a:rPr lang="pl-PL" sz="2400" dirty="0" err="1" smtClean="0"/>
              <a:t>every</a:t>
            </a:r>
            <a:r>
              <a:rPr lang="pl-PL" sz="2400" dirty="0" smtClean="0"/>
              <a:t> </a:t>
            </a:r>
            <a:r>
              <a:rPr lang="pl-PL" sz="2400" dirty="0" err="1" smtClean="0"/>
              <a:t>failure</a:t>
            </a:r>
            <a:r>
              <a:rPr lang="pl-PL" sz="2400" dirty="0" smtClean="0"/>
              <a:t> mode</a:t>
            </a: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2123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827584" y="1844823"/>
            <a:ext cx="8208911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sz="2400" kern="0" smtClean="0"/>
              <a:t>Analysis of the system construction – node identification  </a:t>
            </a:r>
          </a:p>
          <a:p>
            <a:pPr marL="0" indent="0">
              <a:buFontTx/>
              <a:buNone/>
            </a:pPr>
            <a:r>
              <a:rPr lang="en-US" sz="2400" kern="0" smtClean="0"/>
              <a:t>(node: complete module of the system which can be analyzed separately) identification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kern="0" smtClean="0"/>
              <a:t>List of the system critical components of the nodes</a:t>
            </a:r>
          </a:p>
          <a:p>
            <a:pPr marL="514350" indent="-514350">
              <a:buFontTx/>
              <a:buAutoNum type="arabicPeriod" startAt="2"/>
            </a:pPr>
            <a:r>
              <a:rPr lang="en-US" sz="2400" kern="0" smtClean="0"/>
              <a:t>Identification of the possible failure modes</a:t>
            </a:r>
            <a:endParaRPr lang="pl-PL" sz="2400" kern="0" smtClean="0"/>
          </a:p>
          <a:p>
            <a:pPr marL="514350" indent="-514350">
              <a:buFontTx/>
              <a:buAutoNum type="arabicPeriod" startAt="2"/>
            </a:pPr>
            <a:r>
              <a:rPr lang="pl-PL" sz="2400" kern="0" smtClean="0"/>
              <a:t>Identification of the potential causes of every failure mode</a:t>
            </a:r>
            <a:endParaRPr lang="en-US" sz="2400" kern="0" smtClean="0"/>
          </a:p>
          <a:p>
            <a:pPr marL="514350" indent="-514350">
              <a:buFontTx/>
              <a:buAutoNum type="arabicPeriod" startAt="2"/>
            </a:pPr>
            <a:endParaRPr lang="en-US" sz="2400" kern="0" smtClean="0"/>
          </a:p>
          <a:p>
            <a:pPr marL="514350" indent="-514350">
              <a:buFontTx/>
              <a:buAutoNum type="arabicPeriod" startAt="2"/>
            </a:pPr>
            <a:endParaRPr lang="en-US" sz="2400" kern="0" smtClean="0"/>
          </a:p>
          <a:p>
            <a:pPr marL="514350" indent="-514350">
              <a:buFontTx/>
              <a:buAutoNum type="arabicPeriod" startAt="2"/>
            </a:pPr>
            <a:endParaRPr lang="en-US" sz="2400" kern="0" smtClean="0"/>
          </a:p>
          <a:p>
            <a:pPr marL="514350" indent="-514350">
              <a:buFontTx/>
              <a:buAutoNum type="arabicPeriod" startAt="2"/>
            </a:pPr>
            <a:endParaRPr lang="en-US" sz="24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31938" r="30855" b="14811"/>
          <a:stretch/>
        </p:blipFill>
        <p:spPr bwMode="auto">
          <a:xfrm>
            <a:off x="1691680" y="1813197"/>
            <a:ext cx="6120680" cy="47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5838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possible failure modes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potential causes of every failure mode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consequences of every failure mode</a:t>
            </a:r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73514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possible failure modes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potential causes of every failure mode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consequences of every failure mode</a:t>
            </a:r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35037" t="22700" r="32282" b="47900"/>
          <a:stretch/>
        </p:blipFill>
        <p:spPr>
          <a:xfrm>
            <a:off x="1835696" y="3284984"/>
            <a:ext cx="597666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703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possible failure modes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potential causes of every failure mode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consequences of every failure mode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Risk assessment – classification of the recognized failure modes</a:t>
            </a:r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6791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smtClean="0"/>
              <a:t>What is </a:t>
            </a:r>
            <a:r>
              <a:rPr lang="pl-PL" sz="3200" dirty="0" err="1" smtClean="0"/>
              <a:t>risk</a:t>
            </a:r>
            <a:r>
              <a:rPr lang="pl-PL" sz="3200" dirty="0" smtClean="0"/>
              <a:t>?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043608" y="1844824"/>
            <a:ext cx="7560841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pl-PL" kern="0" dirty="0" smtClean="0"/>
              <a:t>Definition: </a:t>
            </a:r>
            <a:r>
              <a:rPr lang="pl-PL" b="1" kern="0" dirty="0" smtClean="0"/>
              <a:t>RISK</a:t>
            </a:r>
            <a:r>
              <a:rPr lang="en-US" kern="0" dirty="0" smtClean="0"/>
              <a:t> is defined as the probability of an event that causes a loss and the potential magnitude of that loss</a:t>
            </a:r>
            <a:r>
              <a:rPr lang="pl-PL" kern="0" dirty="0" smtClean="0"/>
              <a:t>.</a:t>
            </a:r>
            <a:endParaRPr lang="en-US" kern="0" dirty="0" smtClean="0"/>
          </a:p>
          <a:p>
            <a:pPr algn="ctr">
              <a:spcBef>
                <a:spcPts val="0"/>
              </a:spcBef>
              <a:defRPr/>
            </a:pPr>
            <a:endParaRPr lang="en-US" sz="2400" kern="0" dirty="0" smtClean="0"/>
          </a:p>
          <a:p>
            <a:pPr algn="ctr">
              <a:spcBef>
                <a:spcPts val="0"/>
              </a:spcBef>
              <a:defRPr/>
            </a:pPr>
            <a:endParaRPr lang="pl-PL" sz="2400" kern="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kern="0" dirty="0">
                <a:solidFill>
                  <a:srgbClr val="FF0000"/>
                </a:solidFill>
              </a:rPr>
              <a:t>Risk = </a:t>
            </a:r>
            <a:r>
              <a:rPr lang="en-US" sz="2800" kern="0" dirty="0" smtClean="0">
                <a:solidFill>
                  <a:srgbClr val="FF0000"/>
                </a:solidFill>
              </a:rPr>
              <a:t>(</a:t>
            </a:r>
            <a:r>
              <a:rPr lang="pl-PL" sz="2800" kern="0" dirty="0" err="1" smtClean="0">
                <a:solidFill>
                  <a:srgbClr val="FF0000"/>
                </a:solidFill>
              </a:rPr>
              <a:t>failure</a:t>
            </a:r>
            <a:r>
              <a:rPr lang="pl-PL" sz="2800" kern="0" dirty="0" smtClean="0">
                <a:solidFill>
                  <a:srgbClr val="FF0000"/>
                </a:solidFill>
              </a:rPr>
              <a:t> </a:t>
            </a:r>
            <a:r>
              <a:rPr lang="pl-PL" sz="2800" kern="0" dirty="0" err="1" smtClean="0">
                <a:solidFill>
                  <a:srgbClr val="FF0000"/>
                </a:solidFill>
              </a:rPr>
              <a:t>probability</a:t>
            </a:r>
            <a:r>
              <a:rPr lang="en-US" sz="2800" kern="0" dirty="0" smtClean="0">
                <a:solidFill>
                  <a:srgbClr val="FF0000"/>
                </a:solidFill>
              </a:rPr>
              <a:t>) </a:t>
            </a:r>
            <a:r>
              <a:rPr lang="en-US" sz="2800" kern="0" dirty="0">
                <a:solidFill>
                  <a:srgbClr val="FF0000"/>
                </a:solidFill>
              </a:rPr>
              <a:t>x </a:t>
            </a:r>
            <a:r>
              <a:rPr lang="en-US" sz="2800" kern="0" dirty="0" smtClean="0">
                <a:solidFill>
                  <a:srgbClr val="FF0000"/>
                </a:solidFill>
              </a:rPr>
              <a:t>(</a:t>
            </a:r>
            <a:r>
              <a:rPr lang="pl-PL" sz="2800" kern="0" dirty="0" err="1" smtClean="0">
                <a:solidFill>
                  <a:srgbClr val="FF0000"/>
                </a:solidFill>
              </a:rPr>
              <a:t>failure</a:t>
            </a:r>
            <a:r>
              <a:rPr lang="pl-PL" sz="2800" kern="0" dirty="0" smtClean="0">
                <a:solidFill>
                  <a:srgbClr val="FF0000"/>
                </a:solidFill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</a:rPr>
              <a:t>consequence)</a:t>
            </a:r>
            <a:endParaRPr lang="en-US" sz="2800" kern="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en-US" sz="24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922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sz="3200" dirty="0" smtClean="0"/>
              <a:t>Risk Assessment </a:t>
            </a:r>
            <a:endParaRPr lang="en-US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55575" y="1881188"/>
            <a:ext cx="828047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2400" kern="0" dirty="0" err="1" smtClean="0"/>
              <a:t>Criticality</a:t>
            </a:r>
            <a:r>
              <a:rPr lang="pl-PL" altLang="pl-PL" sz="2400" kern="0" dirty="0" smtClean="0"/>
              <a:t> </a:t>
            </a:r>
            <a:r>
              <a:rPr lang="pl-PL" altLang="pl-PL" sz="2400" kern="0" dirty="0" err="1" smtClean="0"/>
              <a:t>rate</a:t>
            </a:r>
            <a:r>
              <a:rPr lang="pl-PL" altLang="pl-PL" sz="2400" kern="0" dirty="0" smtClean="0"/>
              <a:t> of the </a:t>
            </a:r>
            <a:r>
              <a:rPr lang="pl-PL" altLang="pl-PL" sz="2400" kern="0" dirty="0" err="1" smtClean="0"/>
              <a:t>failure</a:t>
            </a:r>
            <a:endParaRPr lang="pl-PL" altLang="pl-PL" sz="2400" kern="0" dirty="0" smtClean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11188" y="4437063"/>
            <a:ext cx="3241675" cy="108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 err="1">
                <a:latin typeface="+mn-lt"/>
              </a:rPr>
              <a:t>failure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err="1">
                <a:latin typeface="+mn-lt"/>
              </a:rPr>
              <a:t>occurence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err="1">
                <a:latin typeface="+mn-lt"/>
              </a:rPr>
              <a:t>rate</a:t>
            </a: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kern="0" dirty="0">
                <a:latin typeface="+mn-lt"/>
              </a:rPr>
              <a:t>(</a:t>
            </a:r>
            <a:r>
              <a:rPr lang="pl-PL" kern="0" dirty="0" err="1">
                <a:latin typeface="+mn-lt"/>
              </a:rPr>
              <a:t>based</a:t>
            </a:r>
            <a:r>
              <a:rPr lang="pl-PL" kern="0" dirty="0">
                <a:latin typeface="+mn-lt"/>
              </a:rPr>
              <a:t> on </a:t>
            </a:r>
            <a:r>
              <a:rPr lang="pl-PL" kern="0" dirty="0" err="1">
                <a:latin typeface="+mn-lt"/>
              </a:rPr>
              <a:t>probability</a:t>
            </a:r>
            <a:r>
              <a:rPr lang="pl-PL" kern="0" dirty="0">
                <a:latin typeface="+mn-lt"/>
              </a:rPr>
              <a:t> </a:t>
            </a:r>
            <a:r>
              <a:rPr lang="pl-PL" kern="0" dirty="0" smtClean="0">
                <a:latin typeface="+mn-lt"/>
              </a:rPr>
              <a:t>data – </a:t>
            </a:r>
            <a:r>
              <a:rPr lang="pl-PL" kern="0" dirty="0" err="1" smtClean="0">
                <a:latin typeface="+mn-lt"/>
              </a:rPr>
              <a:t>failure</a:t>
            </a:r>
            <a:r>
              <a:rPr lang="pl-PL" kern="0" dirty="0" smtClean="0">
                <a:latin typeface="+mn-lt"/>
              </a:rPr>
              <a:t> </a:t>
            </a:r>
            <a:r>
              <a:rPr lang="pl-PL" kern="0" dirty="0" err="1" smtClean="0">
                <a:latin typeface="+mn-lt"/>
              </a:rPr>
              <a:t>rates</a:t>
            </a:r>
            <a:r>
              <a:rPr lang="pl-PL" kern="0" dirty="0" smtClean="0">
                <a:latin typeface="+mn-lt"/>
              </a:rPr>
              <a:t>)</a:t>
            </a:r>
            <a:endParaRPr lang="pl-PL" kern="0" dirty="0">
              <a:latin typeface="+mn-lt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65325" y="2816225"/>
          <a:ext cx="53927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enklem" r:id="rId3" imgW="1727200" imgH="228600" progId="Equation.3">
                  <p:embed/>
                </p:oleObj>
              </mc:Choice>
              <mc:Fallback>
                <p:oleObj name="Denklem" r:id="rId3" imgW="1727200" imgH="2286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816225"/>
                        <a:ext cx="53927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2447925" y="5373688"/>
            <a:ext cx="5467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 err="1">
                <a:latin typeface="+mn-lt"/>
              </a:rPr>
              <a:t>severity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err="1">
                <a:latin typeface="+mn-lt"/>
              </a:rPr>
              <a:t>rate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smtClean="0">
                <a:latin typeface="+mn-lt"/>
              </a:rPr>
              <a:t>to </a:t>
            </a:r>
            <a:r>
              <a:rPr lang="pl-PL" sz="2400" kern="0" dirty="0">
                <a:latin typeface="+mn-lt"/>
              </a:rPr>
              <a:t>the </a:t>
            </a:r>
            <a:r>
              <a:rPr lang="pl-PL" sz="2400" kern="0" dirty="0" smtClean="0">
                <a:latin typeface="+mn-lt"/>
              </a:rPr>
              <a:t>system</a:t>
            </a: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kern="0" dirty="0">
                <a:latin typeface="Arial" charset="0"/>
              </a:rPr>
              <a:t>(</a:t>
            </a:r>
            <a:r>
              <a:rPr lang="pl-PL" kern="0" dirty="0" err="1">
                <a:latin typeface="Arial" charset="0"/>
              </a:rPr>
              <a:t>based</a:t>
            </a:r>
            <a:r>
              <a:rPr lang="pl-PL" kern="0" dirty="0">
                <a:latin typeface="Arial" charset="0"/>
              </a:rPr>
              <a:t> on </a:t>
            </a:r>
            <a:r>
              <a:rPr lang="pl-PL" kern="0" dirty="0" err="1">
                <a:latin typeface="Arial" charset="0"/>
              </a:rPr>
              <a:t>estimated</a:t>
            </a:r>
            <a:r>
              <a:rPr lang="pl-PL" kern="0" dirty="0">
                <a:latin typeface="Arial" charset="0"/>
              </a:rPr>
              <a:t> </a:t>
            </a:r>
            <a:r>
              <a:rPr lang="pl-PL" kern="0" dirty="0" err="1">
                <a:latin typeface="Arial" charset="0"/>
              </a:rPr>
              <a:t>time</a:t>
            </a:r>
            <a:r>
              <a:rPr lang="pl-PL" kern="0" dirty="0">
                <a:latin typeface="Arial" charset="0"/>
              </a:rPr>
              <a:t> to restart </a:t>
            </a:r>
            <a:r>
              <a:rPr lang="pl-PL" kern="0" dirty="0" smtClean="0">
                <a:latin typeface="Arial" charset="0"/>
              </a:rPr>
              <a:t>system)</a:t>
            </a:r>
            <a:endParaRPr lang="pl-PL" kern="0" dirty="0">
              <a:latin typeface="Arial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4751388" y="4400550"/>
            <a:ext cx="4141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 err="1">
                <a:latin typeface="Arial" charset="0"/>
              </a:rPr>
              <a:t>severity</a:t>
            </a:r>
            <a:r>
              <a:rPr lang="pl-PL" sz="2400" kern="0" dirty="0">
                <a:latin typeface="Arial" charset="0"/>
              </a:rPr>
              <a:t> </a:t>
            </a:r>
            <a:r>
              <a:rPr lang="pl-PL" sz="2400" kern="0" dirty="0" err="1">
                <a:latin typeface="Arial" charset="0"/>
              </a:rPr>
              <a:t>rate</a:t>
            </a:r>
            <a:r>
              <a:rPr lang="pl-PL" sz="2400" kern="0" dirty="0">
                <a:latin typeface="Arial" charset="0"/>
              </a:rPr>
              <a:t> to </a:t>
            </a:r>
            <a:r>
              <a:rPr lang="pl-PL" sz="2400" kern="0" dirty="0" err="1">
                <a:latin typeface="Arial" charset="0"/>
              </a:rPr>
              <a:t>the</a:t>
            </a:r>
            <a:r>
              <a:rPr lang="pl-PL" sz="2400" kern="0" dirty="0">
                <a:latin typeface="Arial" charset="0"/>
              </a:rPr>
              <a:t> </a:t>
            </a:r>
            <a:r>
              <a:rPr lang="pl-PL" sz="2400" kern="0" dirty="0" err="1">
                <a:latin typeface="Arial" charset="0"/>
              </a:rPr>
              <a:t>personnel</a:t>
            </a:r>
            <a:endParaRPr lang="pl-PL" sz="2400" kern="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kern="0" dirty="0">
                <a:latin typeface="Arial" charset="0"/>
              </a:rPr>
              <a:t>(</a:t>
            </a:r>
            <a:r>
              <a:rPr lang="pl-PL" kern="0" dirty="0" err="1">
                <a:latin typeface="Arial" charset="0"/>
              </a:rPr>
              <a:t>based</a:t>
            </a:r>
            <a:r>
              <a:rPr lang="pl-PL" kern="0" dirty="0">
                <a:latin typeface="Arial" charset="0"/>
              </a:rPr>
              <a:t> on </a:t>
            </a:r>
            <a:r>
              <a:rPr lang="pl-PL" kern="0" dirty="0" err="1">
                <a:latin typeface="Arial" charset="0"/>
              </a:rPr>
              <a:t>oxygen</a:t>
            </a:r>
            <a:r>
              <a:rPr lang="pl-PL" kern="0" dirty="0">
                <a:latin typeface="Arial" charset="0"/>
              </a:rPr>
              <a:t> </a:t>
            </a:r>
            <a:r>
              <a:rPr lang="pl-PL" kern="0" dirty="0" err="1">
                <a:latin typeface="Arial" charset="0"/>
              </a:rPr>
              <a:t>deficiency</a:t>
            </a:r>
            <a:r>
              <a:rPr lang="pl-PL" kern="0" dirty="0">
                <a:latin typeface="Arial" charset="0"/>
              </a:rPr>
              <a:t> hazard)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+mn-lt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447925" y="3530600"/>
            <a:ext cx="1404938" cy="869950"/>
          </a:xfrm>
          <a:prstGeom prst="straightConnector1">
            <a:avLst/>
          </a:prstGeom>
          <a:ln w="19050">
            <a:solidFill>
              <a:srgbClr val="A719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4067944" y="3567113"/>
            <a:ext cx="1008881" cy="1806575"/>
          </a:xfrm>
          <a:prstGeom prst="straightConnector1">
            <a:avLst/>
          </a:prstGeom>
          <a:ln w="19050">
            <a:solidFill>
              <a:srgbClr val="A719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6227763" y="3530600"/>
            <a:ext cx="360362" cy="906463"/>
          </a:xfrm>
          <a:prstGeom prst="straightConnector1">
            <a:avLst/>
          </a:prstGeom>
          <a:ln w="19050">
            <a:solidFill>
              <a:srgbClr val="A719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9137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sz="3200" dirty="0" smtClean="0"/>
              <a:t>Risk Assessment </a:t>
            </a:r>
            <a:endParaRPr lang="en-US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55575" y="1881188"/>
            <a:ext cx="828047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altLang="pl-PL" sz="2400" kern="0" dirty="0" err="1" smtClean="0"/>
              <a:t>Criticality</a:t>
            </a:r>
            <a:r>
              <a:rPr lang="pl-PL" altLang="pl-PL" sz="2400" kern="0" dirty="0" smtClean="0"/>
              <a:t> </a:t>
            </a:r>
            <a:r>
              <a:rPr lang="pl-PL" altLang="pl-PL" sz="2400" kern="0" dirty="0" err="1" smtClean="0"/>
              <a:t>rate</a:t>
            </a:r>
            <a:r>
              <a:rPr lang="pl-PL" altLang="pl-PL" sz="2400" kern="0" dirty="0" smtClean="0"/>
              <a:t> of the </a:t>
            </a:r>
            <a:r>
              <a:rPr lang="pl-PL" altLang="pl-PL" sz="2400" kern="0" dirty="0" err="1" smtClean="0"/>
              <a:t>failure</a:t>
            </a:r>
            <a:endParaRPr lang="pl-PL" altLang="pl-PL" sz="2400" kern="0" dirty="0" smtClean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11188" y="4437063"/>
            <a:ext cx="3241675" cy="108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 err="1">
                <a:latin typeface="+mn-lt"/>
              </a:rPr>
              <a:t>failure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err="1">
                <a:latin typeface="+mn-lt"/>
              </a:rPr>
              <a:t>occurence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err="1">
                <a:latin typeface="+mn-lt"/>
              </a:rPr>
              <a:t>rate</a:t>
            </a: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kern="0" dirty="0">
                <a:latin typeface="+mn-lt"/>
              </a:rPr>
              <a:t>(</a:t>
            </a:r>
            <a:r>
              <a:rPr lang="pl-PL" kern="0" dirty="0" err="1">
                <a:latin typeface="+mn-lt"/>
              </a:rPr>
              <a:t>based</a:t>
            </a:r>
            <a:r>
              <a:rPr lang="pl-PL" kern="0" dirty="0">
                <a:latin typeface="+mn-lt"/>
              </a:rPr>
              <a:t> on </a:t>
            </a:r>
            <a:r>
              <a:rPr lang="pl-PL" kern="0" dirty="0" err="1">
                <a:latin typeface="+mn-lt"/>
              </a:rPr>
              <a:t>probability</a:t>
            </a:r>
            <a:r>
              <a:rPr lang="pl-PL" kern="0" dirty="0">
                <a:latin typeface="+mn-lt"/>
              </a:rPr>
              <a:t> </a:t>
            </a:r>
            <a:r>
              <a:rPr lang="pl-PL" kern="0" dirty="0" smtClean="0">
                <a:latin typeface="+mn-lt"/>
              </a:rPr>
              <a:t>data – </a:t>
            </a:r>
            <a:r>
              <a:rPr lang="pl-PL" kern="0" dirty="0" err="1" smtClean="0">
                <a:latin typeface="+mn-lt"/>
              </a:rPr>
              <a:t>failure</a:t>
            </a:r>
            <a:r>
              <a:rPr lang="pl-PL" kern="0" dirty="0" smtClean="0">
                <a:latin typeface="+mn-lt"/>
              </a:rPr>
              <a:t> </a:t>
            </a:r>
            <a:r>
              <a:rPr lang="pl-PL" kern="0" dirty="0" err="1" smtClean="0">
                <a:latin typeface="+mn-lt"/>
              </a:rPr>
              <a:t>rates</a:t>
            </a:r>
            <a:r>
              <a:rPr lang="pl-PL" kern="0" dirty="0" smtClean="0">
                <a:latin typeface="+mn-lt"/>
              </a:rPr>
              <a:t>)</a:t>
            </a:r>
            <a:endParaRPr lang="pl-PL" kern="0" dirty="0">
              <a:latin typeface="+mn-lt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65325" y="2816225"/>
          <a:ext cx="53927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Denklem" r:id="rId3" imgW="1727200" imgH="228600" progId="Equation.3">
                  <p:embed/>
                </p:oleObj>
              </mc:Choice>
              <mc:Fallback>
                <p:oleObj name="Denklem" r:id="rId3" imgW="1727200" imgH="2286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816225"/>
                        <a:ext cx="53927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2447925" y="5373688"/>
            <a:ext cx="5467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 err="1">
                <a:latin typeface="+mn-lt"/>
              </a:rPr>
              <a:t>severity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err="1">
                <a:latin typeface="+mn-lt"/>
              </a:rPr>
              <a:t>rate</a:t>
            </a:r>
            <a:r>
              <a:rPr lang="pl-PL" sz="2400" kern="0" dirty="0">
                <a:latin typeface="+mn-lt"/>
              </a:rPr>
              <a:t> </a:t>
            </a:r>
            <a:r>
              <a:rPr lang="pl-PL" sz="2400" kern="0" dirty="0" smtClean="0">
                <a:latin typeface="+mn-lt"/>
              </a:rPr>
              <a:t>to </a:t>
            </a:r>
            <a:r>
              <a:rPr lang="pl-PL" sz="2400" kern="0" dirty="0">
                <a:latin typeface="+mn-lt"/>
              </a:rPr>
              <a:t>the </a:t>
            </a:r>
            <a:r>
              <a:rPr lang="pl-PL" sz="2400" kern="0" dirty="0" smtClean="0">
                <a:latin typeface="+mn-lt"/>
              </a:rPr>
              <a:t>system</a:t>
            </a: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kern="0" dirty="0">
                <a:latin typeface="Arial" charset="0"/>
              </a:rPr>
              <a:t>(</a:t>
            </a:r>
            <a:r>
              <a:rPr lang="pl-PL" kern="0" dirty="0" err="1">
                <a:latin typeface="Arial" charset="0"/>
              </a:rPr>
              <a:t>based</a:t>
            </a:r>
            <a:r>
              <a:rPr lang="pl-PL" kern="0" dirty="0">
                <a:latin typeface="Arial" charset="0"/>
              </a:rPr>
              <a:t> on </a:t>
            </a:r>
            <a:r>
              <a:rPr lang="pl-PL" kern="0" dirty="0" err="1">
                <a:latin typeface="Arial" charset="0"/>
              </a:rPr>
              <a:t>estimated</a:t>
            </a:r>
            <a:r>
              <a:rPr lang="pl-PL" kern="0" dirty="0">
                <a:latin typeface="Arial" charset="0"/>
              </a:rPr>
              <a:t> </a:t>
            </a:r>
            <a:r>
              <a:rPr lang="pl-PL" kern="0" dirty="0" err="1">
                <a:latin typeface="Arial" charset="0"/>
              </a:rPr>
              <a:t>time</a:t>
            </a:r>
            <a:r>
              <a:rPr lang="pl-PL" kern="0" dirty="0">
                <a:latin typeface="Arial" charset="0"/>
              </a:rPr>
              <a:t> to restart </a:t>
            </a:r>
            <a:r>
              <a:rPr lang="pl-PL" kern="0" dirty="0" smtClean="0">
                <a:latin typeface="Arial" charset="0"/>
              </a:rPr>
              <a:t>system)</a:t>
            </a:r>
            <a:endParaRPr lang="pl-PL" kern="0" dirty="0">
              <a:latin typeface="Arial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4751388" y="4400550"/>
            <a:ext cx="4141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 err="1">
                <a:latin typeface="Arial" charset="0"/>
              </a:rPr>
              <a:t>severity</a:t>
            </a:r>
            <a:r>
              <a:rPr lang="pl-PL" sz="2400" kern="0" dirty="0">
                <a:latin typeface="Arial" charset="0"/>
              </a:rPr>
              <a:t> </a:t>
            </a:r>
            <a:r>
              <a:rPr lang="pl-PL" sz="2400" kern="0" dirty="0" err="1">
                <a:latin typeface="Arial" charset="0"/>
              </a:rPr>
              <a:t>rate</a:t>
            </a:r>
            <a:r>
              <a:rPr lang="pl-PL" sz="2400" kern="0" dirty="0">
                <a:latin typeface="Arial" charset="0"/>
              </a:rPr>
              <a:t> to </a:t>
            </a:r>
            <a:r>
              <a:rPr lang="pl-PL" sz="2400" kern="0" dirty="0" err="1">
                <a:latin typeface="Arial" charset="0"/>
              </a:rPr>
              <a:t>the</a:t>
            </a:r>
            <a:r>
              <a:rPr lang="pl-PL" sz="2400" kern="0" dirty="0">
                <a:latin typeface="Arial" charset="0"/>
              </a:rPr>
              <a:t> </a:t>
            </a:r>
            <a:r>
              <a:rPr lang="pl-PL" sz="2400" kern="0" dirty="0" err="1">
                <a:latin typeface="Arial" charset="0"/>
              </a:rPr>
              <a:t>personnel</a:t>
            </a:r>
            <a:endParaRPr lang="pl-PL" sz="2400" kern="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kern="0" dirty="0">
                <a:latin typeface="Arial" charset="0"/>
              </a:rPr>
              <a:t>(</a:t>
            </a:r>
            <a:r>
              <a:rPr lang="pl-PL" kern="0" dirty="0" err="1">
                <a:latin typeface="Arial" charset="0"/>
              </a:rPr>
              <a:t>based</a:t>
            </a:r>
            <a:r>
              <a:rPr lang="pl-PL" kern="0" dirty="0">
                <a:latin typeface="Arial" charset="0"/>
              </a:rPr>
              <a:t> on </a:t>
            </a:r>
            <a:r>
              <a:rPr lang="pl-PL" kern="0" dirty="0" err="1">
                <a:latin typeface="Arial" charset="0"/>
              </a:rPr>
              <a:t>oxygen</a:t>
            </a:r>
            <a:r>
              <a:rPr lang="pl-PL" kern="0" dirty="0">
                <a:latin typeface="Arial" charset="0"/>
              </a:rPr>
              <a:t> </a:t>
            </a:r>
            <a:r>
              <a:rPr lang="pl-PL" kern="0" dirty="0" err="1">
                <a:latin typeface="Arial" charset="0"/>
              </a:rPr>
              <a:t>deficiency</a:t>
            </a:r>
            <a:r>
              <a:rPr lang="pl-PL" kern="0" dirty="0">
                <a:latin typeface="Arial" charset="0"/>
              </a:rPr>
              <a:t> hazard)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+mn-lt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447925" y="3530600"/>
            <a:ext cx="1404938" cy="869950"/>
          </a:xfrm>
          <a:prstGeom prst="straightConnector1">
            <a:avLst/>
          </a:prstGeom>
          <a:ln w="19050">
            <a:solidFill>
              <a:srgbClr val="A719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4067944" y="3567113"/>
            <a:ext cx="1008881" cy="1806575"/>
          </a:xfrm>
          <a:prstGeom prst="straightConnector1">
            <a:avLst/>
          </a:prstGeom>
          <a:ln w="19050">
            <a:solidFill>
              <a:srgbClr val="A719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6227763" y="3530600"/>
            <a:ext cx="360362" cy="906463"/>
          </a:xfrm>
          <a:prstGeom prst="straightConnector1">
            <a:avLst/>
          </a:prstGeom>
          <a:ln w="19050">
            <a:solidFill>
              <a:srgbClr val="A719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/>
          <p:cNvSpPr/>
          <p:nvPr/>
        </p:nvSpPr>
        <p:spPr>
          <a:xfrm>
            <a:off x="3347864" y="2708920"/>
            <a:ext cx="1368152" cy="899493"/>
          </a:xfrm>
          <a:prstGeom prst="ellipse">
            <a:avLst/>
          </a:prstGeom>
          <a:noFill/>
          <a:ln w="38100">
            <a:solidFill>
              <a:srgbClr val="A71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9481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Probability</a:t>
            </a:r>
            <a:r>
              <a:rPr lang="pl-PL" sz="3200" dirty="0" smtClean="0"/>
              <a:t> data - </a:t>
            </a:r>
            <a:r>
              <a:rPr lang="pl-PL" sz="3200" dirty="0" err="1" smtClean="0"/>
              <a:t>failure</a:t>
            </a:r>
            <a:r>
              <a:rPr lang="pl-PL" sz="3200" dirty="0" smtClean="0"/>
              <a:t> </a:t>
            </a:r>
            <a:r>
              <a:rPr lang="pl-PL" sz="3200" dirty="0" err="1" smtClean="0"/>
              <a:t>rates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55575" y="1881188"/>
            <a:ext cx="7704858" cy="41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l-PL" sz="2400" kern="0" dirty="0" smtClean="0"/>
              <a:t>Failure rate: </a:t>
            </a:r>
            <a:r>
              <a:rPr lang="en-US" altLang="pl-PL" sz="2400" kern="0" dirty="0" err="1" smtClean="0"/>
              <a:t>num</a:t>
            </a:r>
            <a:r>
              <a:rPr lang="pl-PL" altLang="pl-PL" sz="2400" kern="0" dirty="0" smtClean="0"/>
              <a:t>b</a:t>
            </a:r>
            <a:r>
              <a:rPr lang="en-US" altLang="pl-PL" sz="2400" kern="0" dirty="0" err="1" smtClean="0"/>
              <a:t>er</a:t>
            </a:r>
            <a:r>
              <a:rPr lang="en-US" altLang="pl-PL" sz="2400" kern="0" dirty="0" smtClean="0"/>
              <a:t> of failures over time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endParaRPr lang="en-US" altLang="pl-PL" sz="2400" dirty="0" smtClean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en-US" altLang="pl-PL" sz="2400" dirty="0" smtClean="0"/>
              <a:t>Sources of data: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pl-PL" sz="2400" dirty="0" smtClean="0"/>
              <a:t>Manufacturer’s data (can be too optimistic)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pl-PL" sz="2400" dirty="0" smtClean="0"/>
              <a:t>Statistical calculations (Chi-square distribution)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pl-PL" sz="2400" dirty="0" smtClean="0"/>
              <a:t>Operation data (databases)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US" altLang="pl-PL" sz="2400" dirty="0" smtClean="0"/>
          </a:p>
          <a:p>
            <a:endParaRPr lang="en-US" altLang="pl-PL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2933612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Probability</a:t>
            </a:r>
            <a:r>
              <a:rPr lang="pl-PL" sz="3200" dirty="0" smtClean="0"/>
              <a:t> data - </a:t>
            </a:r>
            <a:r>
              <a:rPr lang="pl-PL" sz="3200" dirty="0" err="1" smtClean="0"/>
              <a:t>failure</a:t>
            </a:r>
            <a:r>
              <a:rPr lang="pl-PL" sz="3200" dirty="0" smtClean="0"/>
              <a:t> </a:t>
            </a:r>
            <a:r>
              <a:rPr lang="pl-PL" sz="3200" dirty="0" err="1" smtClean="0"/>
              <a:t>rates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755575" y="1881188"/>
            <a:ext cx="7704858" cy="41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l-PL" sz="2400" kern="0" dirty="0" smtClean="0"/>
              <a:t>Failure rate: </a:t>
            </a:r>
            <a:r>
              <a:rPr lang="en-US" altLang="pl-PL" sz="2400" kern="0" dirty="0" err="1" smtClean="0"/>
              <a:t>numer</a:t>
            </a:r>
            <a:r>
              <a:rPr lang="en-US" altLang="pl-PL" sz="2400" kern="0" dirty="0" smtClean="0"/>
              <a:t> of failures over time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endParaRPr lang="en-US" altLang="pl-PL" sz="2400" dirty="0" smtClean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en-US" altLang="pl-PL" sz="2400" dirty="0" smtClean="0"/>
              <a:t>Sources of data: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pl-PL" sz="2400" dirty="0" smtClean="0"/>
              <a:t>Manufacturer’s data (can be too optimistic)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pl-PL" sz="2400" dirty="0" smtClean="0"/>
              <a:t>Statistical calculations (Chi-square distribution)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pl-PL" sz="2400" b="1" dirty="0" smtClean="0"/>
              <a:t>Operation data (databases)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US" altLang="pl-PL" sz="2400" dirty="0" smtClean="0"/>
          </a:p>
          <a:p>
            <a:endParaRPr lang="en-US" altLang="pl-PL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99572181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ymbol zastępczy tekstu 3"/>
          <p:cNvSpPr>
            <a:spLocks noGrp="1"/>
          </p:cNvSpPr>
          <p:nvPr>
            <p:ph type="body" idx="12"/>
          </p:nvPr>
        </p:nvSpPr>
        <p:spPr>
          <a:xfrm>
            <a:off x="755650" y="115888"/>
            <a:ext cx="8262938" cy="865187"/>
          </a:xfrm>
        </p:spPr>
        <p:txBody>
          <a:bodyPr/>
          <a:lstStyle/>
          <a:p>
            <a:r>
              <a:rPr lang="en-US" altLang="pl-PL" sz="3200" dirty="0" smtClean="0"/>
              <a:t>Outlines</a:t>
            </a:r>
          </a:p>
        </p:txBody>
      </p:sp>
      <p:sp>
        <p:nvSpPr>
          <p:cNvPr id="15365" name="Symbol zastępczy tekstu 4"/>
          <p:cNvSpPr>
            <a:spLocks noGrp="1"/>
          </p:cNvSpPr>
          <p:nvPr>
            <p:ph type="body" idx="10"/>
          </p:nvPr>
        </p:nvSpPr>
        <p:spPr>
          <a:xfrm>
            <a:off x="755650" y="1120775"/>
            <a:ext cx="8280400" cy="508000"/>
          </a:xfrm>
        </p:spPr>
        <p:txBody>
          <a:bodyPr/>
          <a:lstStyle/>
          <a:p>
            <a:endParaRPr lang="pl-PL" altLang="pl-PL" smtClean="0"/>
          </a:p>
        </p:txBody>
      </p:sp>
      <p:sp>
        <p:nvSpPr>
          <p:cNvPr id="5" name="Prostokąt 4"/>
          <p:cNvSpPr/>
          <p:nvPr/>
        </p:nvSpPr>
        <p:spPr>
          <a:xfrm>
            <a:off x="744088" y="1776994"/>
            <a:ext cx="8388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pl-PL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pl-PL" sz="2400" dirty="0" smtClean="0"/>
              <a:t>Introduction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pl-PL" sz="2400" dirty="0" smtClean="0"/>
              <a:t>Risk analysis procedure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pl-PL" sz="2400" dirty="0" smtClean="0"/>
              <a:t>Risk assessment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pl-PL" sz="2400" dirty="0" smtClean="0"/>
              <a:t>Failure rates of the cryogenic systems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pl-PL" sz="2400" dirty="0" smtClean="0"/>
              <a:t>Conclusions </a:t>
            </a:r>
          </a:p>
          <a:p>
            <a:pPr marL="457200" indent="-457200">
              <a:buAutoNum type="arabicPeriod"/>
            </a:pPr>
            <a:endParaRPr lang="en-US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6312280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477" t="8696" r="30031" b="4348"/>
          <a:stretch/>
        </p:blipFill>
        <p:spPr>
          <a:xfrm>
            <a:off x="782279" y="2173610"/>
            <a:ext cx="1932000" cy="25200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Failure</a:t>
            </a:r>
            <a:r>
              <a:rPr lang="pl-PL" sz="3200" dirty="0" smtClean="0"/>
              <a:t> </a:t>
            </a:r>
            <a:r>
              <a:rPr lang="pl-PL" sz="3200" dirty="0" err="1" smtClean="0"/>
              <a:t>rates</a:t>
            </a:r>
            <a:r>
              <a:rPr lang="pl-PL" sz="3200" dirty="0" smtClean="0"/>
              <a:t> of the </a:t>
            </a:r>
            <a:r>
              <a:rPr lang="pl-PL" sz="3200" dirty="0" err="1" smtClean="0"/>
              <a:t>cryogenic</a:t>
            </a:r>
            <a:r>
              <a:rPr lang="pl-PL" sz="3200" dirty="0" smtClean="0"/>
              <a:t> </a:t>
            </a:r>
            <a:r>
              <a:rPr lang="pl-PL" sz="3200" dirty="0" err="1" smtClean="0"/>
              <a:t>components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27556" t="8000" r="40550" b="18500"/>
          <a:stretch/>
        </p:blipFill>
        <p:spPr>
          <a:xfrm>
            <a:off x="2858295" y="2173610"/>
            <a:ext cx="1944000" cy="252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1560" y="4892967"/>
            <a:ext cx="22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L.C. </a:t>
            </a:r>
            <a:r>
              <a:rPr lang="pl-PL" sz="1200" dirty="0" err="1" smtClean="0"/>
              <a:t>Cadwallader</a:t>
            </a:r>
            <a:endParaRPr lang="pl-PL" sz="1200" dirty="0" smtClean="0"/>
          </a:p>
          <a:p>
            <a:r>
              <a:rPr lang="pl-PL" sz="1200" dirty="0" err="1" smtClean="0"/>
              <a:t>Cryogenic</a:t>
            </a:r>
            <a:r>
              <a:rPr lang="pl-PL" sz="1200" dirty="0" smtClean="0"/>
              <a:t> System Operating </a:t>
            </a:r>
            <a:r>
              <a:rPr lang="pl-PL" sz="1200" dirty="0" err="1" smtClean="0"/>
              <a:t>Experience</a:t>
            </a:r>
            <a:r>
              <a:rPr lang="pl-PL" sz="1200" dirty="0" smtClean="0"/>
              <a:t> </a:t>
            </a:r>
            <a:r>
              <a:rPr lang="pl-PL" sz="1200" dirty="0" err="1" smtClean="0"/>
              <a:t>Review</a:t>
            </a:r>
            <a:r>
              <a:rPr lang="pl-PL" sz="1200" dirty="0" smtClean="0"/>
              <a:t> for Fusion Applications</a:t>
            </a:r>
          </a:p>
          <a:p>
            <a:endParaRPr lang="pl-PL" sz="1200" dirty="0" smtClean="0"/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1992</a:t>
            </a:r>
            <a:endParaRPr lang="pl-PL" sz="1200" u="sng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843808" y="4892967"/>
            <a:ext cx="22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L.C. </a:t>
            </a:r>
            <a:r>
              <a:rPr lang="pl-PL" sz="1200" dirty="0" err="1" smtClean="0"/>
              <a:t>Cadwallader</a:t>
            </a:r>
            <a:endParaRPr lang="pl-PL" sz="1200" dirty="0" smtClean="0"/>
          </a:p>
          <a:p>
            <a:r>
              <a:rPr lang="pl-PL" sz="1200" dirty="0" err="1" smtClean="0"/>
              <a:t>Selected</a:t>
            </a:r>
            <a:r>
              <a:rPr lang="pl-PL" sz="1200" dirty="0" smtClean="0"/>
              <a:t> Component </a:t>
            </a:r>
            <a:r>
              <a:rPr lang="pl-PL" sz="1200" dirty="0" err="1" smtClean="0"/>
              <a:t>Failure</a:t>
            </a:r>
            <a:r>
              <a:rPr lang="pl-PL" sz="1200" dirty="0" smtClean="0"/>
              <a:t> </a:t>
            </a:r>
            <a:r>
              <a:rPr lang="pl-PL" sz="1200" dirty="0" err="1" smtClean="0"/>
              <a:t>Rate</a:t>
            </a:r>
            <a:r>
              <a:rPr lang="pl-PL" sz="1200" dirty="0" smtClean="0"/>
              <a:t> Values from Fusion </a:t>
            </a:r>
            <a:r>
              <a:rPr lang="pl-PL" sz="1200" dirty="0" err="1" smtClean="0"/>
              <a:t>Safety</a:t>
            </a:r>
            <a:r>
              <a:rPr lang="pl-PL" sz="1200" dirty="0" smtClean="0"/>
              <a:t> </a:t>
            </a:r>
            <a:r>
              <a:rPr lang="pl-PL" sz="1200" dirty="0" err="1" smtClean="0"/>
              <a:t>Assessment</a:t>
            </a:r>
            <a:r>
              <a:rPr lang="pl-PL" sz="1200" dirty="0" smtClean="0"/>
              <a:t> </a:t>
            </a:r>
            <a:r>
              <a:rPr lang="pl-PL" sz="1200" dirty="0" err="1" smtClean="0"/>
              <a:t>Tasks</a:t>
            </a:r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1998</a:t>
            </a:r>
            <a:endParaRPr lang="pl-PL" sz="1200" u="sng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/>
          <a:srcRect l="33069" t="12201" r="33856" b="12201"/>
          <a:stretch/>
        </p:blipFill>
        <p:spPr>
          <a:xfrm>
            <a:off x="4930743" y="2165259"/>
            <a:ext cx="1960000" cy="25200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4956288" y="4892967"/>
            <a:ext cx="22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Physics</a:t>
            </a:r>
            <a:r>
              <a:rPr lang="pl-PL" sz="1200" dirty="0" smtClean="0"/>
              <a:t> </a:t>
            </a:r>
            <a:r>
              <a:rPr lang="pl-PL" sz="1200" dirty="0" err="1" smtClean="0"/>
              <a:t>Division</a:t>
            </a:r>
            <a:endParaRPr lang="pl-PL" sz="1200" dirty="0" smtClean="0"/>
          </a:p>
          <a:p>
            <a:r>
              <a:rPr lang="pl-PL" sz="1200" dirty="0" err="1" smtClean="0"/>
              <a:t>Cryogenic</a:t>
            </a:r>
            <a:r>
              <a:rPr lang="pl-PL" sz="1200" dirty="0" smtClean="0"/>
              <a:t> </a:t>
            </a:r>
            <a:r>
              <a:rPr lang="pl-PL" sz="1200" dirty="0" err="1" smtClean="0"/>
              <a:t>Safety</a:t>
            </a:r>
            <a:r>
              <a:rPr lang="pl-PL" sz="1200" dirty="0" smtClean="0"/>
              <a:t> Manual </a:t>
            </a:r>
          </a:p>
          <a:p>
            <a:endParaRPr lang="pl-PL" sz="1200" dirty="0" smtClean="0"/>
          </a:p>
          <a:p>
            <a:endParaRPr lang="pl-PL" sz="1200" dirty="0"/>
          </a:p>
          <a:p>
            <a:r>
              <a:rPr lang="pl-PL" sz="1200" dirty="0" err="1" smtClean="0"/>
              <a:t>Argonne</a:t>
            </a:r>
            <a:r>
              <a:rPr lang="pl-PL" sz="1200" dirty="0" smtClean="0"/>
              <a:t> </a:t>
            </a:r>
            <a:r>
              <a:rPr lang="pl-PL" sz="1200" dirty="0" err="1" smtClean="0"/>
              <a:t>National</a:t>
            </a:r>
            <a:r>
              <a:rPr lang="pl-PL" sz="1200" dirty="0" smtClean="0"/>
              <a:t> </a:t>
            </a:r>
            <a:r>
              <a:rPr lang="pl-PL" sz="1200" dirty="0" err="1" smtClean="0"/>
              <a:t>Laboratory</a:t>
            </a:r>
            <a:endParaRPr lang="pl-PL" sz="1200" dirty="0" smtClean="0"/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2001</a:t>
            </a:r>
            <a:endParaRPr lang="pl-PL" sz="1200" u="sng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/>
          <a:srcRect l="13382" t="9400" r="50787" b="8001"/>
          <a:stretch/>
        </p:blipFill>
        <p:spPr>
          <a:xfrm>
            <a:off x="7028088" y="2173610"/>
            <a:ext cx="1943390" cy="25200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7019637" y="4879174"/>
            <a:ext cx="22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Cryogenic</a:t>
            </a:r>
            <a:r>
              <a:rPr lang="pl-PL" sz="1200" dirty="0" smtClean="0"/>
              <a:t> and ODH </a:t>
            </a:r>
            <a:r>
              <a:rPr lang="pl-PL" sz="1200" dirty="0" err="1" smtClean="0"/>
              <a:t>Safety</a:t>
            </a:r>
            <a:r>
              <a:rPr lang="pl-PL" sz="1200" dirty="0" smtClean="0"/>
              <a:t>:</a:t>
            </a:r>
          </a:p>
          <a:p>
            <a:r>
              <a:rPr lang="pl-PL" sz="1200" dirty="0" smtClean="0"/>
              <a:t>ODH </a:t>
            </a:r>
            <a:r>
              <a:rPr lang="pl-PL" sz="1200" dirty="0" err="1" smtClean="0"/>
              <a:t>Risk</a:t>
            </a:r>
            <a:r>
              <a:rPr lang="pl-PL" sz="1200" dirty="0" smtClean="0"/>
              <a:t> </a:t>
            </a:r>
            <a:r>
              <a:rPr lang="pl-PL" sz="1200" dirty="0" err="1" smtClean="0"/>
              <a:t>Assessment</a:t>
            </a:r>
            <a:r>
              <a:rPr lang="pl-PL" sz="1200" dirty="0" smtClean="0"/>
              <a:t> </a:t>
            </a:r>
            <a:r>
              <a:rPr lang="pl-PL" sz="1200" dirty="0" err="1" smtClean="0"/>
              <a:t>Procedures</a:t>
            </a:r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smtClean="0"/>
              <a:t>SLAC</a:t>
            </a:r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2009</a:t>
            </a:r>
            <a:endParaRPr lang="pl-PL" sz="1200" u="sng" dirty="0"/>
          </a:p>
        </p:txBody>
      </p:sp>
    </p:spTree>
    <p:extLst>
      <p:ext uri="{BB962C8B-B14F-4D97-AF65-F5344CB8AC3E}">
        <p14:creationId xmlns:p14="http://schemas.microsoft.com/office/powerpoint/2010/main" val="269657042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Other</a:t>
            </a:r>
            <a:r>
              <a:rPr lang="pl-PL" sz="3200" dirty="0" smtClean="0"/>
              <a:t> </a:t>
            </a:r>
            <a:r>
              <a:rPr lang="pl-PL" sz="3200" dirty="0" err="1" smtClean="0"/>
              <a:t>sources</a:t>
            </a:r>
            <a:r>
              <a:rPr lang="pl-PL" sz="3200" dirty="0" smtClean="0"/>
              <a:t> of </a:t>
            </a:r>
            <a:r>
              <a:rPr lang="pl-PL" sz="3200" dirty="0" err="1" smtClean="0"/>
              <a:t>failure</a:t>
            </a:r>
            <a:r>
              <a:rPr lang="pl-PL" sz="3200" dirty="0" smtClean="0"/>
              <a:t> </a:t>
            </a:r>
            <a:r>
              <a:rPr lang="pl-PL" sz="3200" dirty="0" err="1" smtClean="0"/>
              <a:t>rates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051720" y="492422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Failure</a:t>
            </a:r>
            <a:r>
              <a:rPr lang="pl-PL" sz="1200" dirty="0" smtClean="0"/>
              <a:t> </a:t>
            </a:r>
            <a:r>
              <a:rPr lang="pl-PL" sz="1200" dirty="0" err="1" smtClean="0"/>
              <a:t>Rate</a:t>
            </a:r>
            <a:r>
              <a:rPr lang="pl-PL" sz="1200" dirty="0" smtClean="0"/>
              <a:t> and Event Data for </a:t>
            </a:r>
            <a:r>
              <a:rPr lang="pl-PL" sz="1200" dirty="0" err="1" smtClean="0"/>
              <a:t>use</a:t>
            </a:r>
            <a:r>
              <a:rPr lang="pl-PL" sz="1200" dirty="0" smtClean="0"/>
              <a:t> </a:t>
            </a:r>
            <a:r>
              <a:rPr lang="pl-PL" sz="1200" dirty="0" err="1" smtClean="0"/>
              <a:t>within</a:t>
            </a:r>
            <a:r>
              <a:rPr lang="pl-PL" sz="1200" dirty="0" smtClean="0"/>
              <a:t> </a:t>
            </a:r>
            <a:r>
              <a:rPr lang="pl-PL" sz="1200" dirty="0" err="1" smtClean="0"/>
              <a:t>Risk</a:t>
            </a:r>
            <a:r>
              <a:rPr lang="pl-PL" sz="1200" dirty="0" smtClean="0"/>
              <a:t> </a:t>
            </a:r>
            <a:r>
              <a:rPr lang="pl-PL" sz="1200" dirty="0" err="1" smtClean="0"/>
              <a:t>Assessment</a:t>
            </a:r>
            <a:r>
              <a:rPr lang="pl-PL" sz="1200" dirty="0" smtClean="0"/>
              <a:t> </a:t>
            </a:r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err="1" smtClean="0"/>
              <a:t>Health</a:t>
            </a:r>
            <a:r>
              <a:rPr lang="pl-PL" sz="1200" dirty="0" smtClean="0"/>
              <a:t> and </a:t>
            </a:r>
            <a:r>
              <a:rPr lang="pl-PL" sz="1200" dirty="0" err="1" smtClean="0"/>
              <a:t>Safety</a:t>
            </a:r>
            <a:r>
              <a:rPr lang="pl-PL" sz="1200" dirty="0" smtClean="0"/>
              <a:t> </a:t>
            </a:r>
            <a:r>
              <a:rPr lang="pl-PL" sz="1200" dirty="0" err="1" smtClean="0"/>
              <a:t>Executive</a:t>
            </a:r>
            <a:endParaRPr lang="pl-PL" sz="1200" dirty="0" smtClean="0"/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2012</a:t>
            </a:r>
            <a:endParaRPr lang="pl-PL" sz="1200" u="sng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918648" y="4924220"/>
            <a:ext cx="253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Failure</a:t>
            </a:r>
            <a:r>
              <a:rPr lang="pl-PL" sz="1200" dirty="0" smtClean="0"/>
              <a:t> </a:t>
            </a:r>
            <a:r>
              <a:rPr lang="pl-PL" sz="1200" dirty="0" err="1" smtClean="0"/>
              <a:t>Frequency</a:t>
            </a:r>
            <a:r>
              <a:rPr lang="pl-PL" sz="1200" dirty="0" smtClean="0"/>
              <a:t> </a:t>
            </a:r>
            <a:r>
              <a:rPr lang="pl-PL" sz="1200" dirty="0" err="1" smtClean="0"/>
              <a:t>Guidance</a:t>
            </a:r>
            <a:endParaRPr lang="pl-PL" sz="1200" dirty="0" smtClean="0"/>
          </a:p>
          <a:p>
            <a:r>
              <a:rPr lang="pl-PL" sz="1200" dirty="0" err="1" smtClean="0"/>
              <a:t>Process</a:t>
            </a:r>
            <a:r>
              <a:rPr lang="pl-PL" sz="1200" dirty="0" smtClean="0"/>
              <a:t> </a:t>
            </a:r>
            <a:r>
              <a:rPr lang="pl-PL" sz="1200" dirty="0" err="1" smtClean="0"/>
              <a:t>Equipment</a:t>
            </a:r>
            <a:r>
              <a:rPr lang="pl-PL" sz="1200" dirty="0" smtClean="0"/>
              <a:t> </a:t>
            </a:r>
            <a:r>
              <a:rPr lang="pl-PL" sz="1200" dirty="0" err="1" smtClean="0"/>
              <a:t>Leak</a:t>
            </a:r>
            <a:r>
              <a:rPr lang="pl-PL" sz="1200" dirty="0" smtClean="0"/>
              <a:t> </a:t>
            </a:r>
            <a:r>
              <a:rPr lang="pl-PL" sz="1200" dirty="0" err="1" smtClean="0"/>
              <a:t>Frequency</a:t>
            </a:r>
            <a:r>
              <a:rPr lang="pl-PL" sz="1200" dirty="0" smtClean="0"/>
              <a:t> Data for </a:t>
            </a:r>
            <a:r>
              <a:rPr lang="pl-PL" sz="1200" dirty="0" err="1" smtClean="0"/>
              <a:t>Use</a:t>
            </a:r>
            <a:r>
              <a:rPr lang="pl-PL" sz="1200" dirty="0" smtClean="0"/>
              <a:t> in QRA</a:t>
            </a:r>
          </a:p>
          <a:p>
            <a:endParaRPr lang="pl-PL" sz="1200" dirty="0" smtClean="0"/>
          </a:p>
          <a:p>
            <a:r>
              <a:rPr lang="pl-PL" sz="1200" dirty="0" smtClean="0"/>
              <a:t>DNV</a:t>
            </a:r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2012</a:t>
            </a:r>
            <a:endParaRPr lang="pl-PL" sz="1200" u="sng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304" t="8782" r="40723" b="12958"/>
          <a:stretch/>
        </p:blipFill>
        <p:spPr>
          <a:xfrm>
            <a:off x="2051720" y="1959013"/>
            <a:ext cx="2026667" cy="288000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10387" r="40707" b="5403"/>
          <a:stretch>
            <a:fillRect/>
          </a:stretch>
        </p:blipFill>
        <p:spPr bwMode="auto">
          <a:xfrm>
            <a:off x="4918649" y="1959013"/>
            <a:ext cx="204965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541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477" t="8696" r="30031" b="4348"/>
          <a:stretch/>
        </p:blipFill>
        <p:spPr>
          <a:xfrm>
            <a:off x="782279" y="2204864"/>
            <a:ext cx="1932000" cy="25200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Failure</a:t>
            </a:r>
            <a:r>
              <a:rPr lang="pl-PL" sz="3200" dirty="0" smtClean="0"/>
              <a:t> </a:t>
            </a:r>
            <a:r>
              <a:rPr lang="pl-PL" sz="3200" dirty="0" err="1" smtClean="0"/>
              <a:t>rates</a:t>
            </a:r>
            <a:r>
              <a:rPr lang="pl-PL" sz="3200" dirty="0" smtClean="0"/>
              <a:t> of the </a:t>
            </a:r>
            <a:r>
              <a:rPr lang="pl-PL" sz="3200" dirty="0" err="1" smtClean="0"/>
              <a:t>cryogenic</a:t>
            </a:r>
            <a:r>
              <a:rPr lang="pl-PL" sz="3200" dirty="0" smtClean="0"/>
              <a:t> </a:t>
            </a:r>
            <a:r>
              <a:rPr lang="pl-PL" sz="3200" dirty="0" err="1" smtClean="0"/>
              <a:t>components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27556" t="8000" r="40550" b="18500"/>
          <a:stretch/>
        </p:blipFill>
        <p:spPr>
          <a:xfrm>
            <a:off x="2858295" y="2204864"/>
            <a:ext cx="1944000" cy="252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/>
          <a:srcRect l="33069" t="12201" r="33856" b="12201"/>
          <a:stretch/>
        </p:blipFill>
        <p:spPr>
          <a:xfrm>
            <a:off x="4930743" y="2196513"/>
            <a:ext cx="1960000" cy="252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/>
          <a:srcRect l="32675" t="10800" r="33856" b="11501"/>
          <a:stretch/>
        </p:blipFill>
        <p:spPr>
          <a:xfrm>
            <a:off x="2684056" y="1268760"/>
            <a:ext cx="4052308" cy="529184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/>
          <a:srcRect l="13382" t="9400" r="50787" b="8001"/>
          <a:stretch/>
        </p:blipFill>
        <p:spPr>
          <a:xfrm>
            <a:off x="7019191" y="2218936"/>
            <a:ext cx="1943390" cy="252000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893786" y="5280209"/>
            <a:ext cx="22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FESHM 4240:</a:t>
            </a:r>
          </a:p>
          <a:p>
            <a:r>
              <a:rPr lang="pl-PL" sz="1200" dirty="0" err="1" smtClean="0"/>
              <a:t>Oxygen</a:t>
            </a:r>
            <a:r>
              <a:rPr lang="pl-PL" sz="1200" dirty="0" smtClean="0"/>
              <a:t> </a:t>
            </a:r>
            <a:r>
              <a:rPr lang="pl-PL" sz="1200" dirty="0" err="1" smtClean="0"/>
              <a:t>Deficiency</a:t>
            </a:r>
            <a:r>
              <a:rPr lang="pl-PL" sz="1200" dirty="0" smtClean="0"/>
              <a:t> </a:t>
            </a:r>
            <a:r>
              <a:rPr lang="pl-PL" sz="1200" dirty="0" err="1" smtClean="0"/>
              <a:t>Hazards</a:t>
            </a:r>
            <a:r>
              <a:rPr lang="pl-PL" sz="1200" dirty="0" smtClean="0"/>
              <a:t> </a:t>
            </a:r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err="1" smtClean="0"/>
              <a:t>Fermilab</a:t>
            </a:r>
            <a:endParaRPr lang="pl-PL" sz="1200" dirty="0" smtClean="0"/>
          </a:p>
          <a:p>
            <a:r>
              <a:rPr lang="pl-PL" sz="1200" dirty="0" err="1" smtClean="0"/>
              <a:t>Published</a:t>
            </a:r>
            <a:r>
              <a:rPr lang="pl-PL" sz="1200" dirty="0" smtClean="0"/>
              <a:t> in </a:t>
            </a:r>
            <a:r>
              <a:rPr lang="pl-PL" sz="1200" u="sng" dirty="0" smtClean="0"/>
              <a:t>2018</a:t>
            </a:r>
            <a:endParaRPr lang="pl-PL" sz="1200" u="sng" dirty="0"/>
          </a:p>
        </p:txBody>
      </p:sp>
    </p:spTree>
    <p:extLst>
      <p:ext uri="{BB962C8B-B14F-4D97-AF65-F5344CB8AC3E}">
        <p14:creationId xmlns:p14="http://schemas.microsoft.com/office/powerpoint/2010/main" val="421321827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Failure</a:t>
            </a:r>
            <a:r>
              <a:rPr lang="pl-PL" sz="3200" dirty="0" smtClean="0"/>
              <a:t> </a:t>
            </a:r>
            <a:r>
              <a:rPr lang="pl-PL" sz="3200" dirty="0" err="1" smtClean="0"/>
              <a:t>rates</a:t>
            </a:r>
            <a:r>
              <a:rPr lang="pl-PL" sz="3200" dirty="0" smtClean="0"/>
              <a:t> of the </a:t>
            </a:r>
            <a:r>
              <a:rPr lang="pl-PL" sz="3200" dirty="0" err="1" smtClean="0"/>
              <a:t>cryogenic</a:t>
            </a:r>
            <a:r>
              <a:rPr lang="pl-PL" sz="3200" dirty="0" smtClean="0"/>
              <a:t> </a:t>
            </a:r>
            <a:r>
              <a:rPr lang="pl-PL" sz="3200" dirty="0" err="1" smtClean="0"/>
              <a:t>components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880" t="17474" r="43887" b="8613"/>
          <a:stretch/>
        </p:blipFill>
        <p:spPr>
          <a:xfrm>
            <a:off x="746853" y="1916832"/>
            <a:ext cx="3795246" cy="460851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/>
          <a:srcRect l="20863" t="10800" r="43306" b="7300"/>
          <a:stretch/>
        </p:blipFill>
        <p:spPr>
          <a:xfrm>
            <a:off x="4716016" y="1268760"/>
            <a:ext cx="4169591" cy="53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99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sz="3200" dirty="0" smtClean="0"/>
              <a:t>Probability assessment of the exemplary system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>
          <a:xfrm>
            <a:off x="701570" y="1142225"/>
            <a:ext cx="8280920" cy="508175"/>
          </a:xfrm>
        </p:spPr>
        <p:txBody>
          <a:bodyPr/>
          <a:lstStyle/>
          <a:p>
            <a:endParaRPr lang="pl-PL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63715"/>
              </p:ext>
            </p:extLst>
          </p:nvPr>
        </p:nvGraphicFramePr>
        <p:xfrm>
          <a:off x="809582" y="1359405"/>
          <a:ext cx="8064896" cy="47188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7230">
                  <a:extLst>
                    <a:ext uri="{9D8B030D-6E8A-4147-A177-3AD203B41FA5}">
                      <a16:colId xmlns:a16="http://schemas.microsoft.com/office/drawing/2014/main" val="3850531518"/>
                    </a:ext>
                  </a:extLst>
                </a:gridCol>
                <a:gridCol w="1099425">
                  <a:extLst>
                    <a:ext uri="{9D8B030D-6E8A-4147-A177-3AD203B41FA5}">
                      <a16:colId xmlns:a16="http://schemas.microsoft.com/office/drawing/2014/main" val="2414808412"/>
                    </a:ext>
                  </a:extLst>
                </a:gridCol>
                <a:gridCol w="1216397">
                  <a:extLst>
                    <a:ext uri="{9D8B030D-6E8A-4147-A177-3AD203B41FA5}">
                      <a16:colId xmlns:a16="http://schemas.microsoft.com/office/drawing/2014/main" val="567761460"/>
                    </a:ext>
                  </a:extLst>
                </a:gridCol>
                <a:gridCol w="1213948">
                  <a:extLst>
                    <a:ext uri="{9D8B030D-6E8A-4147-A177-3AD203B41FA5}">
                      <a16:colId xmlns:a16="http://schemas.microsoft.com/office/drawing/2014/main" val="2028614923"/>
                    </a:ext>
                  </a:extLst>
                </a:gridCol>
                <a:gridCol w="1213948">
                  <a:extLst>
                    <a:ext uri="{9D8B030D-6E8A-4147-A177-3AD203B41FA5}">
                      <a16:colId xmlns:a16="http://schemas.microsoft.com/office/drawing/2014/main" val="1278195706"/>
                    </a:ext>
                  </a:extLst>
                </a:gridCol>
                <a:gridCol w="1213948">
                  <a:extLst>
                    <a:ext uri="{9D8B030D-6E8A-4147-A177-3AD203B41FA5}">
                      <a16:colId xmlns:a16="http://schemas.microsoft.com/office/drawing/2014/main" val="2307071248"/>
                    </a:ext>
                  </a:extLst>
                </a:gridCol>
              </a:tblGrid>
              <a:tr h="509595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Cadwallader</a:t>
                      </a:r>
                      <a:r>
                        <a:rPr lang="pl-PL" dirty="0" smtClean="0"/>
                        <a:t> 1992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Fermilab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005076"/>
                  </a:ext>
                </a:extLst>
              </a:tr>
              <a:tr h="287851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FR, 1/</a:t>
                      </a:r>
                      <a:r>
                        <a:rPr lang="pl-PL" sz="1200" dirty="0" err="1" smtClean="0"/>
                        <a:t>year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FR, 1/</a:t>
                      </a:r>
                      <a:r>
                        <a:rPr lang="pl-PL" sz="1200" dirty="0" err="1" smtClean="0"/>
                        <a:t>year</a:t>
                      </a:r>
                      <a:endParaRPr lang="pl-P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48543"/>
                  </a:ext>
                </a:extLst>
              </a:tr>
              <a:tr h="53129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Process pipe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260 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4.4·10</a:t>
                      </a:r>
                      <a:r>
                        <a:rPr lang="pl-PL" baseline="30000" dirty="0" smtClean="0"/>
                        <a:t>-5</a:t>
                      </a:r>
                      <a:endParaRPr lang="pl-P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1.1·10</a:t>
                      </a:r>
                      <a:r>
                        <a:rPr lang="pl-PL" baseline="300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8.8·10</a:t>
                      </a:r>
                      <a:r>
                        <a:rPr lang="pl-PL" baseline="30000" dirty="0" smtClean="0"/>
                        <a:t>-7</a:t>
                      </a:r>
                      <a:endParaRPr lang="pl-P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2.3·10</a:t>
                      </a:r>
                      <a:r>
                        <a:rPr lang="pl-PL" baseline="30000" dirty="0" smtClean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92155"/>
                  </a:ext>
                </a:extLst>
              </a:tr>
              <a:tr h="49446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Weld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80 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5.3·10</a:t>
                      </a:r>
                      <a:r>
                        <a:rPr lang="pl-PL" baseline="30000" dirty="0" smtClean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4.2·10</a:t>
                      </a:r>
                      <a:r>
                        <a:rPr lang="pl-PL" baseline="30000" dirty="0" smtClean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1.8·10</a:t>
                      </a:r>
                      <a:r>
                        <a:rPr lang="pl-PL" baseline="30000" dirty="0" smtClean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1.4·10</a:t>
                      </a:r>
                      <a:r>
                        <a:rPr lang="pl-PL" baseline="30000" dirty="0" smtClean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784"/>
                  </a:ext>
                </a:extLst>
              </a:tr>
              <a:tr h="49446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Pneumatic valve</a:t>
                      </a:r>
                      <a:r>
                        <a:rPr lang="en-US" baseline="0" noProof="0" dirty="0" smtClean="0"/>
                        <a:t> (leak)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5.3·10</a:t>
                      </a:r>
                      <a:r>
                        <a:rPr lang="pl-PL" baseline="30000" dirty="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1.6·10</a:t>
                      </a:r>
                      <a:r>
                        <a:rPr lang="pl-PL" baseline="30000" dirty="0" smtClean="0"/>
                        <a:t>-1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4.4·10</a:t>
                      </a:r>
                      <a:r>
                        <a:rPr lang="pl-PL" baseline="30000" dirty="0" smtClean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1.3·10</a:t>
                      </a:r>
                      <a:r>
                        <a:rPr lang="pl-PL" baseline="30000" dirty="0" smtClean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106737"/>
                  </a:ext>
                </a:extLst>
              </a:tr>
              <a:tr h="49446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Relief</a:t>
                      </a:r>
                      <a:r>
                        <a:rPr lang="en-US" baseline="0" noProof="0" dirty="0" smtClean="0"/>
                        <a:t> valve (fail to open)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1·10</a:t>
                      </a:r>
                      <a:r>
                        <a:rPr lang="pl-PL" baseline="30000" dirty="0" smtClean="0"/>
                        <a:t>-2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2.1·10</a:t>
                      </a:r>
                      <a:r>
                        <a:rPr lang="pl-PL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1·10</a:t>
                      </a:r>
                      <a:r>
                        <a:rPr lang="pl-PL" baseline="30000" dirty="0" smtClean="0"/>
                        <a:t>-5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2.4·10</a:t>
                      </a:r>
                      <a:r>
                        <a:rPr lang="pl-PL" baseline="30000" dirty="0" smtClean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03228"/>
                  </a:ext>
                </a:extLst>
              </a:tr>
              <a:tr h="49446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Orifice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8.8·10</a:t>
                      </a:r>
                      <a:r>
                        <a:rPr lang="pl-PL" baseline="30000" dirty="0" smtClean="0"/>
                        <a:t>-5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2.4·10</a:t>
                      </a:r>
                      <a:r>
                        <a:rPr lang="pl-PL" baseline="30000" dirty="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8.8·10</a:t>
                      </a:r>
                      <a:r>
                        <a:rPr lang="pl-PL" baseline="30000" dirty="0" smtClean="0"/>
                        <a:t>-5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2.1·10</a:t>
                      </a:r>
                      <a:r>
                        <a:rPr lang="pl-PL" baseline="3000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662708"/>
                  </a:ext>
                </a:extLst>
              </a:tr>
              <a:tr h="49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3·10</a:t>
                      </a:r>
                      <a:r>
                        <a:rPr lang="pl-PL" baseline="30000" dirty="0" smtClean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2.4·10</a:t>
                      </a:r>
                      <a:r>
                        <a:rPr lang="pl-PL" baseline="30000" dirty="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3·10</a:t>
                      </a:r>
                      <a:r>
                        <a:rPr lang="pl-PL" baseline="30000" dirty="0" smtClean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2.4·10</a:t>
                      </a:r>
                      <a:r>
                        <a:rPr lang="pl-PL" baseline="3000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73394"/>
                  </a:ext>
                </a:extLst>
              </a:tr>
              <a:tr h="49446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4.2·10</a:t>
                      </a:r>
                      <a:r>
                        <a:rPr lang="pl-PL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5.1·10</a:t>
                      </a:r>
                      <a:r>
                        <a:rPr lang="pl-PL" baseline="3000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789765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1115616" y="63000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 expected every 2 years</a:t>
            </a:r>
            <a:r>
              <a:rPr lang="pl-PL" dirty="0" smtClean="0"/>
              <a:t> 4 </a:t>
            </a:r>
            <a:r>
              <a:rPr lang="pl-PL" dirty="0" err="1" smtClean="0"/>
              <a:t>months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508104" y="6300028"/>
            <a:ext cx="36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 expected every </a:t>
            </a:r>
            <a:r>
              <a:rPr lang="pl-PL" dirty="0" smtClean="0"/>
              <a:t>195</a:t>
            </a:r>
            <a:r>
              <a:rPr lang="en-US" dirty="0" smtClean="0"/>
              <a:t> years</a:t>
            </a:r>
            <a:endParaRPr lang="en-US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H="1">
            <a:off x="4175956" y="5949280"/>
            <a:ext cx="1332148" cy="366164"/>
          </a:xfrm>
          <a:prstGeom prst="straightConnector1">
            <a:avLst/>
          </a:prstGeom>
          <a:ln w="12700">
            <a:solidFill>
              <a:srgbClr val="A719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8100392" y="5949280"/>
            <a:ext cx="144016" cy="366164"/>
          </a:xfrm>
          <a:prstGeom prst="straightConnector1">
            <a:avLst/>
          </a:prstGeom>
          <a:ln>
            <a:solidFill>
              <a:srgbClr val="A719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7657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10761" y="2276872"/>
            <a:ext cx="8208911" cy="316835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Latest update on input data for risk analysis</a:t>
            </a:r>
            <a:r>
              <a:rPr lang="pl-PL" sz="2800" dirty="0" smtClean="0"/>
              <a:t>:  </a:t>
            </a:r>
            <a:r>
              <a:rPr lang="en-US" sz="2800" dirty="0" smtClean="0"/>
              <a:t> </a:t>
            </a:r>
            <a:r>
              <a:rPr lang="pl-PL" sz="2800" dirty="0" smtClean="0"/>
              <a:t>   </a:t>
            </a:r>
            <a:r>
              <a:rPr lang="en-US" sz="2800" dirty="0" smtClean="0"/>
              <a:t>June 2018 by </a:t>
            </a:r>
            <a:r>
              <a:rPr lang="en-US" sz="2800" dirty="0" err="1" smtClean="0"/>
              <a:t>Fermilab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Significant changes to failure rate values introduced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Still limited data from European Centers </a:t>
            </a:r>
            <a:endParaRPr lang="en-US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Conclusions</a:t>
            </a:r>
            <a:r>
              <a:rPr lang="pl-PL" sz="3200" dirty="0" smtClean="0"/>
              <a:t>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448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Risk</a:t>
            </a:r>
            <a:r>
              <a:rPr lang="pl-PL" sz="3200" dirty="0" smtClean="0"/>
              <a:t> Analysis of </a:t>
            </a:r>
            <a:r>
              <a:rPr lang="pl-PL" sz="3200" dirty="0" err="1" smtClean="0"/>
              <a:t>cryogenic</a:t>
            </a:r>
            <a:r>
              <a:rPr lang="pl-PL" sz="3200" dirty="0" smtClean="0"/>
              <a:t> system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971599" y="2132856"/>
            <a:ext cx="7560841" cy="424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400" kern="0" dirty="0" smtClean="0"/>
              <a:t>Identification of all risks for personnel, equipment           and environment caused by any failure mode                    of the cryogenic system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400" kern="0" dirty="0" smtClean="0"/>
              <a:t>Classification of all failure modes (to determine worst case scenario)</a:t>
            </a:r>
          </a:p>
        </p:txBody>
      </p:sp>
    </p:spTree>
    <p:extLst>
      <p:ext uri="{BB962C8B-B14F-4D97-AF65-F5344CB8AC3E}">
        <p14:creationId xmlns:p14="http://schemas.microsoft.com/office/powerpoint/2010/main" val="191076075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6320954" cy="28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3101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pl-PL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6320954" cy="28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699792" y="5445224"/>
            <a:ext cx="1224136" cy="432048"/>
          </a:xfrm>
          <a:prstGeom prst="rect">
            <a:avLst/>
          </a:prstGeom>
          <a:noFill/>
          <a:ln>
            <a:solidFill>
              <a:srgbClr val="A71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907704" y="4113074"/>
            <a:ext cx="792088" cy="1188133"/>
          </a:xfrm>
          <a:prstGeom prst="rect">
            <a:avLst/>
          </a:prstGeom>
          <a:noFill/>
          <a:ln>
            <a:solidFill>
              <a:srgbClr val="A71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771800" y="4777513"/>
            <a:ext cx="4752528" cy="523694"/>
          </a:xfrm>
          <a:prstGeom prst="rect">
            <a:avLst/>
          </a:prstGeom>
          <a:noFill/>
          <a:ln>
            <a:solidFill>
              <a:srgbClr val="A719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45053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067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separately)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19409" r="52202" b="8672"/>
          <a:stretch/>
        </p:blipFill>
        <p:spPr bwMode="auto">
          <a:xfrm>
            <a:off x="2627784" y="1844378"/>
            <a:ext cx="4248473" cy="48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0897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1"/>
          </p:nvPr>
        </p:nvSpPr>
        <p:spPr>
          <a:xfrm>
            <a:off x="827584" y="1844823"/>
            <a:ext cx="8208911" cy="496855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Analysis of the system construction – node identification  </a:t>
            </a:r>
          </a:p>
          <a:p>
            <a:pPr marL="0" indent="0">
              <a:buNone/>
            </a:pPr>
            <a:r>
              <a:rPr lang="en-US" sz="2400" dirty="0"/>
              <a:t>(node: complete module of the system which can be analyzed separately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 smtClean="0"/>
              <a:t>List of the system critical components of the nodes</a:t>
            </a:r>
          </a:p>
          <a:p>
            <a:pPr marL="514350" indent="-514350">
              <a:buAutoNum type="arabicPeriod" startAt="2"/>
            </a:pPr>
            <a:r>
              <a:rPr lang="en-US" sz="2400" dirty="0" smtClean="0"/>
              <a:t>Identification of the possible failure modes</a:t>
            </a:r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 smtClean="0"/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40236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827584" y="1844823"/>
            <a:ext cx="8208911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sz="2400" kern="0" dirty="0" smtClean="0"/>
              <a:t>Analysis of the system construction – node identification  </a:t>
            </a:r>
          </a:p>
          <a:p>
            <a:pPr marL="0" indent="0">
              <a:buFontTx/>
              <a:buNone/>
            </a:pPr>
            <a:r>
              <a:rPr lang="en-US" sz="2400" kern="0" dirty="0" smtClean="0"/>
              <a:t>(node: complete module of the system which can be analyzed separately) identification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kern="0" dirty="0" smtClean="0"/>
              <a:t>List of the system critical components of the nodes</a:t>
            </a:r>
          </a:p>
          <a:p>
            <a:pPr marL="514350" indent="-514350">
              <a:buFontTx/>
              <a:buAutoNum type="arabicPeriod" startAt="2"/>
            </a:pPr>
            <a:r>
              <a:rPr lang="en-US" sz="2400" kern="0" dirty="0" smtClean="0"/>
              <a:t>Identification of the possible failure modes</a:t>
            </a:r>
          </a:p>
          <a:p>
            <a:pPr marL="514350" indent="-514350">
              <a:buFontTx/>
              <a:buAutoNum type="arabicPeriod" startAt="2"/>
            </a:pPr>
            <a:endParaRPr lang="en-US" sz="2400" kern="0" dirty="0" smtClean="0"/>
          </a:p>
          <a:p>
            <a:pPr marL="514350" indent="-514350">
              <a:buFontTx/>
              <a:buAutoNum type="arabicPeriod" startAt="2"/>
            </a:pPr>
            <a:endParaRPr lang="en-US" sz="2400" kern="0" dirty="0" smtClean="0"/>
          </a:p>
          <a:p>
            <a:pPr marL="514350" indent="-514350">
              <a:buFontTx/>
              <a:buAutoNum type="arabicPeriod" startAt="2"/>
            </a:pPr>
            <a:endParaRPr lang="en-US" sz="2400" kern="0" dirty="0" smtClean="0"/>
          </a:p>
          <a:p>
            <a:pPr marL="514350" indent="-514350">
              <a:buFontTx/>
              <a:buAutoNum type="arabicPeriod" startAt="2"/>
            </a:pPr>
            <a:endParaRPr lang="en-US" sz="2400" kern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pl-PL" sz="3200" dirty="0" err="1" smtClean="0"/>
              <a:t>Steps</a:t>
            </a:r>
            <a:r>
              <a:rPr lang="pl-PL" sz="3200" dirty="0" smtClean="0"/>
              <a:t> of </a:t>
            </a:r>
            <a:r>
              <a:rPr lang="pl-PL" sz="3200" dirty="0" err="1" smtClean="0"/>
              <a:t>Risk</a:t>
            </a:r>
            <a:r>
              <a:rPr lang="pl-PL" sz="3200" dirty="0" smtClean="0"/>
              <a:t> Analysis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4" t="37201" r="37056" b="41045"/>
          <a:stretch/>
        </p:blipFill>
        <p:spPr bwMode="auto">
          <a:xfrm>
            <a:off x="2195737" y="2564904"/>
            <a:ext cx="5832648" cy="28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6386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1-PL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prezentacja_v2_2017-03_en</Template>
  <TotalTime>662</TotalTime>
  <Words>990</Words>
  <Application>Microsoft Office PowerPoint</Application>
  <PresentationFormat>Pokaz na ekranie (4:3)</PresentationFormat>
  <Paragraphs>221</Paragraphs>
  <Slides>25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szablon1-PL</vt:lpstr>
      <vt:lpstr>Denklem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Piotrowska</dc:creator>
  <cp:lastModifiedBy>Agnieszka Piotrowska</cp:lastModifiedBy>
  <cp:revision>94</cp:revision>
  <dcterms:created xsi:type="dcterms:W3CDTF">2018-08-31T10:06:01Z</dcterms:created>
  <dcterms:modified xsi:type="dcterms:W3CDTF">2018-09-04T12:21:04Z</dcterms:modified>
</cp:coreProperties>
</file>