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8" r:id="rId4"/>
    <p:sldId id="258" r:id="rId5"/>
    <p:sldId id="261" r:id="rId6"/>
    <p:sldId id="270" r:id="rId7"/>
    <p:sldId id="259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DC0528"/>
    <a:srgbClr val="666666"/>
    <a:srgbClr val="4F81BD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 snapToGrid="0" showGuides="1">
      <p:cViewPr varScale="1">
        <p:scale>
          <a:sx n="103" d="100"/>
          <a:sy n="103" d="100"/>
        </p:scale>
        <p:origin x="138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2694" y="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E9AB6-93B2-495B-9CE8-FD2DB8C9186A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2F06E-F362-47F5-A20B-E5F53EDC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3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537C3-EDC4-44A6-BC81-20D56C6AF713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41EFD-DEE0-4F9D-9857-4737CFFEC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6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1EFD-DEE0-4F9D-9857-4737CFFECC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80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8683" y="0"/>
            <a:ext cx="44135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61" y="5163957"/>
            <a:ext cx="2021016" cy="7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shiva\share\SBT\001.7-Commun\COMMUNICATION\LOGO SBT\Logo SBT 3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48" y="4258557"/>
            <a:ext cx="2016000" cy="7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1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34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age_c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418356"/>
          </a:xfrm>
          <a:prstGeom prst="rect">
            <a:avLst/>
          </a:prstGeom>
        </p:spPr>
      </p:pic>
      <p:sp>
        <p:nvSpPr>
          <p:cNvPr id="8" name="Espace réservé du pied de page 5"/>
          <p:cNvSpPr txBox="1">
            <a:spLocks/>
          </p:cNvSpPr>
          <p:nvPr/>
        </p:nvSpPr>
        <p:spPr>
          <a:xfrm>
            <a:off x="2" y="6646212"/>
            <a:ext cx="12191999" cy="26064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970963" algn="r"/>
              </a:tabLst>
            </a:pPr>
            <a:r>
              <a:rPr lang="fr-FR" sz="900" baseline="0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FR" sz="900" baseline="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fr-FR" sz="900" baseline="30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fr-FR" sz="900" baseline="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9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– </a:t>
            </a:r>
            <a:r>
              <a:rPr lang="fr-FR" sz="900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fr-FR" sz="900" baseline="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Venturi </a:t>
            </a:r>
            <a:r>
              <a:rPr lang="fr-FR" sz="900" baseline="0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flowmeters</a:t>
            </a:r>
            <a:r>
              <a:rPr lang="fr-FR" sz="900" baseline="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control of  ITER </a:t>
            </a:r>
            <a:r>
              <a:rPr lang="fr-FR" sz="900" baseline="0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  <a:r>
              <a:rPr lang="fr-FR" sz="900" baseline="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ICEC 2018</a:t>
            </a:r>
            <a:r>
              <a:rPr lang="fr-FR" sz="900" baseline="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S. Varin</a:t>
            </a:r>
            <a:r>
              <a:rPr lang="fr-FR" sz="900" baseline="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	.</a:t>
            </a:r>
            <a:r>
              <a:rPr lang="fr-FR" sz="9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900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FR" sz="9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Grenoble Alpes, CEA INAC - SBT  |  Page </a:t>
            </a:r>
            <a:fld id="{AEFB9B6D-867A-40B8-ACB0-35CC9F272C9C}" type="slidenum">
              <a:rPr lang="fr-FR" sz="90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tabLst>
                  <a:tab pos="8970963" algn="r"/>
                </a:tabLst>
              </a:pPr>
              <a:t>‹N°›</a:t>
            </a:fld>
            <a:endParaRPr lang="fr-FR" sz="9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50680" y="-1"/>
            <a:ext cx="10941321" cy="638691"/>
          </a:xfrm>
          <a:prstGeom prst="rect">
            <a:avLst/>
          </a:prstGeom>
          <a:gradFill flip="none" rotWithShape="1">
            <a:gsLst>
              <a:gs pos="100000">
                <a:srgbClr val="94000F"/>
              </a:gs>
              <a:gs pos="0">
                <a:srgbClr val="E60019"/>
              </a:gs>
              <a:gs pos="50000">
                <a:srgbClr val="B6001B"/>
              </a:gs>
              <a:gs pos="100000">
                <a:srgbClr val="94000F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50677" y="440668"/>
            <a:ext cx="9696000" cy="3960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373" descr="D:\mes documents\Fichier\GRTH\Présentations\AG SBT 2013\C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50677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es documents\Fichier\MODELES\logo UG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692" y="65317"/>
            <a:ext cx="1047193" cy="5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78" y="-7630"/>
            <a:ext cx="1141268" cy="448298"/>
          </a:xfrm>
          <a:prstGeom prst="rect">
            <a:avLst/>
          </a:prstGeom>
        </p:spPr>
      </p:pic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6660470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5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4626000" y="201621"/>
            <a:ext cx="7403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the </a:t>
            </a:r>
            <a:r>
              <a:rPr lang="en-GB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Venturi</a:t>
            </a:r>
            <a:r>
              <a:rPr lang="en-GB" sz="3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flowmeters for the control of ITER magnets</a:t>
            </a:r>
            <a:endParaRPr lang="fr-FR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561679" y="4602393"/>
            <a:ext cx="6010715" cy="20210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Varin</a:t>
            </a:r>
            <a:r>
              <a:rPr lang="fr-FR" sz="20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J–M Poncet</a:t>
            </a:r>
            <a:r>
              <a:rPr lang="fr-FR" sz="20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 André</a:t>
            </a:r>
            <a:r>
              <a:rPr lang="fr-FR" sz="20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Ercolani</a:t>
            </a:r>
            <a:r>
              <a:rPr lang="fr-FR" sz="20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 Luchier</a:t>
            </a:r>
            <a:r>
              <a:rPr lang="fr-FR" sz="20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 Mariette</a:t>
            </a:r>
            <a:r>
              <a:rPr lang="fr-FR" sz="20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 Clayton</a:t>
            </a:r>
            <a:r>
              <a:rPr lang="fr-FR" sz="20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J-Y Journeaux</a:t>
            </a:r>
            <a:r>
              <a:rPr lang="fr-FR" sz="20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fr-FR" sz="2000" baseline="300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FR" sz="1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Grenoble Alpes, CEA, INAC-SBT, 38000 Grenoble, France</a:t>
            </a:r>
          </a:p>
          <a:p>
            <a:r>
              <a:rPr lang="fr-FR" sz="1800" baseline="30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 </a:t>
            </a:r>
            <a:r>
              <a:rPr lang="fr-FR" sz="18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fr-FR" sz="1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Route de </a:t>
            </a:r>
            <a:r>
              <a:rPr lang="fr-FR" sz="18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Vinon</a:t>
            </a:r>
            <a:r>
              <a:rPr lang="fr-FR" sz="1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-sur-Verdon, 13115 Saint Paul-lez-Durance, France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79" y="2270165"/>
            <a:ext cx="5868319" cy="1841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4836" y="1771281"/>
            <a:ext cx="238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fr-FR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S. Varin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7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197320" y="847535"/>
            <a:ext cx="8172464" cy="72635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flow test</a:t>
            </a:r>
          </a:p>
          <a:p>
            <a:pPr marL="457200" lvl="1" indent="0">
              <a:buNone/>
            </a:pP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Results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794" y="1455135"/>
            <a:ext cx="45745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7 DN8 and 10 DN10 flowmeters</a:t>
            </a:r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the pressure and differential pressure (mass flowrate) on the flow coefficient</a:t>
            </a: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flow coefficients of a </a:t>
            </a: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flowmeters &lt; 2</a:t>
            </a: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full-range</a:t>
            </a:r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9" r="2499" b="23493"/>
          <a:stretch/>
        </p:blipFill>
        <p:spPr>
          <a:xfrm>
            <a:off x="343794" y="4581331"/>
            <a:ext cx="4233903" cy="15440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355" y="1455135"/>
            <a:ext cx="7150503" cy="46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197320" y="847533"/>
            <a:ext cx="8172464" cy="72635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flow test</a:t>
            </a:r>
          </a:p>
          <a:p>
            <a:pPr marL="457200" lvl="1" indent="0">
              <a:buNone/>
            </a:pP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Results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367" y="1477195"/>
            <a:ext cx="7312834" cy="4781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692" y="1473933"/>
            <a:ext cx="45160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9 flowmeters</a:t>
            </a:r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influence of the pressure, temperature and mass flowrate</a:t>
            </a: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flow coefficients of a given type of flowmeters &lt; 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full-range</a:t>
            </a: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5" y="4069670"/>
            <a:ext cx="3282939" cy="21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268572" y="954412"/>
            <a:ext cx="8172464" cy="43088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 smtClean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of the objectives </a:t>
            </a:r>
            <a:endParaRPr lang="en-GB" sz="2200" dirty="0">
              <a:solidFill>
                <a:srgbClr val="DC0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Validation of the </a:t>
            </a:r>
            <a:r>
              <a:rPr lang="fr-FR" sz="2000" b="1" dirty="0" err="1">
                <a:solidFill>
                  <a:schemeClr val="bg1"/>
                </a:solidFill>
              </a:rPr>
              <a:t>manufacturing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strategy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670" y="1761714"/>
            <a:ext cx="111941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flow coefficient</a:t>
            </a:r>
          </a:p>
          <a:p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onstant values for cold flowmeters</a:t>
            </a:r>
          </a:p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Flow coefficient fits as a function of the </a:t>
            </a: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pressure for 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flowmeters</a:t>
            </a:r>
            <a:endParaRPr lang="en-GB" sz="2000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the manufacturing strategy</a:t>
            </a:r>
          </a:p>
          <a:p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Reproducible behaviour (difference between flowmeters of a given type &lt;3% at full-range)</a:t>
            </a:r>
          </a:p>
          <a:p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268572" y="954412"/>
            <a:ext cx="8172464" cy="83715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 smtClean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Probable </a:t>
            </a: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on the measurement of the mass flowrate</a:t>
            </a:r>
          </a:p>
          <a:p>
            <a:pPr marL="0" indent="0">
              <a:buNone/>
            </a:pPr>
            <a:endParaRPr lang="en-GB" sz="2200" dirty="0">
              <a:solidFill>
                <a:srgbClr val="DC0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Validation of the </a:t>
            </a:r>
            <a:r>
              <a:rPr lang="fr-FR" sz="2000" b="1" dirty="0" err="1">
                <a:solidFill>
                  <a:schemeClr val="bg1"/>
                </a:solidFill>
              </a:rPr>
              <a:t>manufacturing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strategy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033" y="1528449"/>
            <a:ext cx="11194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the mass flowrate on the measurement accuracy</a:t>
            </a:r>
          </a:p>
          <a:p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89" y="2145134"/>
            <a:ext cx="5439001" cy="40824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452076" y="4306410"/>
            <a:ext cx="673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5.2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43869" y="5122583"/>
            <a:ext cx="673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2</a:t>
            </a:r>
            <a:endParaRPr lang="fr-FR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-162763" y="2145134"/>
                <a:ext cx="6529917" cy="3400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60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̇"/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eqArr>
                            <m:eqArr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fr-FR" sz="16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2.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600" i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d>
                                            <m:d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1600" i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fr-FR" sz="160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1600" i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fr-F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num>
                                        <m:den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sz="160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2.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600" i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d>
                                            <m:d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1600" i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fr-FR" sz="160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1600" i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fr-F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1600" i="0">
                                                      <a:latin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  <m: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0">
                                                  <a:latin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1600" i="0">
                                                  <a:latin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sz="1600" i="0">
                                  <a:latin typeface="Cambria Math" panose="02040503050406030204" pitchFamily="18" charset="0"/>
                                </a:rPr>
                                <m:t>&amp;+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fr-F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d>
                                        <m:d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sz="16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sz="16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sz="16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sz="16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𝑃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  <m:r>
                                        <a:rPr lang="fr-F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d>
                                        <m:d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sz="16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sz="16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sz="16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sz="16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𝑃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763" y="2145134"/>
                <a:ext cx="6529917" cy="340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9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304198" y="942536"/>
            <a:ext cx="8172464" cy="72635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457200" lvl="1" indent="0">
              <a:buNone/>
            </a:pP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198" y="1575583"/>
            <a:ext cx="62639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17 warm flowmeters &amp; 9 cold flowmeters</a:t>
            </a: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</a:t>
            </a:r>
            <a:r>
              <a:rPr lang="en-GB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coefficient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for cold flowmeters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coefficient fits as a function of the differential pressure for warm 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flowmeters</a:t>
            </a: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Reproducible behaviour </a:t>
            </a:r>
          </a:p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Validation of the manufacturing strategy</a:t>
            </a:r>
          </a:p>
          <a:p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accuracy</a:t>
            </a:r>
          </a:p>
          <a:p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2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% at full-range </a:t>
            </a:r>
          </a:p>
          <a:p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except in the neighbourhood of the critical point)</a:t>
            </a: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technical specifications were met for all 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flowmeters</a:t>
            </a:r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49524" r="15299" b="8843"/>
          <a:stretch/>
        </p:blipFill>
        <p:spPr>
          <a:xfrm>
            <a:off x="6460177" y="1575583"/>
            <a:ext cx="5632297" cy="25385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53" y="4204522"/>
            <a:ext cx="3096521" cy="18377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77" y="4204522"/>
            <a:ext cx="2450290" cy="18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304198" y="859409"/>
            <a:ext cx="8172464" cy="368100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421" y="1609530"/>
            <a:ext cx="11601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2014: Supply contract between CEA-SBT and the Magnet Division of the ITER Organization</a:t>
            </a:r>
          </a:p>
          <a:p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CEA/SBT was in charge of the design, manufacturing &amp; delivery of 277 </a:t>
            </a:r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flowmeters</a:t>
            </a: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2018: Final delivery</a:t>
            </a: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Flowmeters will be used to operate 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superconducting magnet system of the ITER tokamak</a:t>
            </a:r>
          </a:p>
          <a:p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58" y="4618795"/>
            <a:ext cx="5027922" cy="15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400048" y="881463"/>
            <a:ext cx="11328531" cy="54538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manufacturing &amp; delivery of 277 flowmeters</a:t>
            </a: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Reynolds 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not included in the 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 EN ISO 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5167-4 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(2×10</a:t>
            </a:r>
            <a:r>
              <a:rPr lang="en-GB" sz="2000" baseline="30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Re &lt; 1×10</a:t>
            </a:r>
            <a:r>
              <a:rPr lang="en-GB" sz="2000" baseline="30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</a:p>
          <a:p>
            <a:pPr marL="57150" indent="0">
              <a:buNone/>
            </a:pP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anufacturing 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Introduction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81968"/>
              </p:ext>
            </p:extLst>
          </p:nvPr>
        </p:nvGraphicFramePr>
        <p:xfrm>
          <a:off x="2010062" y="1608187"/>
          <a:ext cx="8583798" cy="2182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561">
                  <a:extLst>
                    <a:ext uri="{9D8B030D-6E8A-4147-A177-3AD203B41FA5}">
                      <a16:colId xmlns:a16="http://schemas.microsoft.com/office/drawing/2014/main" val="2986787690"/>
                    </a:ext>
                  </a:extLst>
                </a:gridCol>
                <a:gridCol w="1636449">
                  <a:extLst>
                    <a:ext uri="{9D8B030D-6E8A-4147-A177-3AD203B41FA5}">
                      <a16:colId xmlns:a16="http://schemas.microsoft.com/office/drawing/2014/main" val="586896395"/>
                    </a:ext>
                  </a:extLst>
                </a:gridCol>
                <a:gridCol w="1463736">
                  <a:extLst>
                    <a:ext uri="{9D8B030D-6E8A-4147-A177-3AD203B41FA5}">
                      <a16:colId xmlns:a16="http://schemas.microsoft.com/office/drawing/2014/main" val="3680074351"/>
                    </a:ext>
                  </a:extLst>
                </a:gridCol>
                <a:gridCol w="1315851">
                  <a:extLst>
                    <a:ext uri="{9D8B030D-6E8A-4147-A177-3AD203B41FA5}">
                      <a16:colId xmlns:a16="http://schemas.microsoft.com/office/drawing/2014/main" val="2356518115"/>
                    </a:ext>
                  </a:extLst>
                </a:gridCol>
                <a:gridCol w="1824273">
                  <a:extLst>
                    <a:ext uri="{9D8B030D-6E8A-4147-A177-3AD203B41FA5}">
                      <a16:colId xmlns:a16="http://schemas.microsoft.com/office/drawing/2014/main" val="1598204184"/>
                    </a:ext>
                  </a:extLst>
                </a:gridCol>
                <a:gridCol w="1085928">
                  <a:extLst>
                    <a:ext uri="{9D8B030D-6E8A-4147-A177-3AD203B41FA5}">
                      <a16:colId xmlns:a16="http://schemas.microsoft.com/office/drawing/2014/main" val="1909327096"/>
                    </a:ext>
                  </a:extLst>
                </a:gridCol>
              </a:tblGrid>
              <a:tr h="348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fr-FR" sz="18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flowrate</a:t>
                      </a:r>
                      <a:endParaRPr lang="fr-FR" sz="18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fr-FR" sz="18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</a:t>
                      </a:r>
                      <a:endParaRPr lang="fr-FR" sz="180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Reynolds number</a:t>
                      </a:r>
                      <a:endParaRPr lang="fr-FR" sz="180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fr-FR" sz="180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3554619"/>
                  </a:ext>
                </a:extLst>
              </a:tr>
              <a:tr h="323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DN8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to 1 g/s</a:t>
                      </a:r>
                      <a:endParaRPr lang="fr-FR" sz="18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 300 K</a:t>
                      </a:r>
                      <a:endParaRPr lang="fr-FR" sz="18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to 4 bar</a:t>
                      </a:r>
                      <a:endParaRPr lang="fr-FR" sz="18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6×10</a:t>
                      </a:r>
                      <a:r>
                        <a:rPr lang="en-GB" sz="1800" baseline="300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6×10</a:t>
                      </a:r>
                      <a:r>
                        <a:rPr lang="en-GB" sz="1800" baseline="300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fr-FR" sz="18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3334911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DN10</a:t>
                      </a:r>
                      <a:endParaRPr lang="fr-FR" sz="18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7 g/s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 300 K</a:t>
                      </a:r>
                      <a:endParaRPr lang="fr-FR" sz="18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to 4 bar</a:t>
                      </a:r>
                      <a:endParaRPr lang="fr-FR" sz="18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3×10</a:t>
                      </a:r>
                      <a:r>
                        <a:rPr lang="en-GB" sz="1800" baseline="300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8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3×10</a:t>
                      </a:r>
                      <a:r>
                        <a:rPr lang="en-GB" sz="1800" baseline="300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8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775843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DN15.20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 20 g/s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to 6 K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10 bar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4×10</a:t>
                      </a:r>
                      <a:r>
                        <a:rPr lang="en-GB" sz="18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5×10</a:t>
                      </a:r>
                      <a:r>
                        <a:rPr lang="en-GB" sz="18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790962"/>
                  </a:ext>
                </a:extLst>
              </a:tr>
              <a:tr h="308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DN15.30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to 30 g/s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to 6 K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10 bar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6×10</a:t>
                      </a:r>
                      <a:r>
                        <a:rPr lang="en-GB" sz="1800" baseline="30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8×10</a:t>
                      </a:r>
                      <a:r>
                        <a:rPr lang="en-GB" sz="1800" baseline="30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364307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DN20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to 130 g/s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to 6 K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10 bar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2×10</a:t>
                      </a:r>
                      <a:r>
                        <a:rPr lang="en-GB" sz="18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3×10</a:t>
                      </a:r>
                      <a:r>
                        <a:rPr lang="en-GB" sz="18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9816237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DN25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to 400 g/s</a:t>
                      </a:r>
                      <a:endParaRPr lang="fr-FR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to 6 K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10 bar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4×10</a:t>
                      </a:r>
                      <a:r>
                        <a:rPr lang="en-GB" sz="18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6×10</a:t>
                      </a:r>
                      <a:r>
                        <a:rPr lang="en-GB" sz="18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835116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26935" y="3825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0">
              <a:buNone/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of the current </a:t>
            </a: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</a:t>
            </a: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room temperature</a:t>
            </a:r>
          </a:p>
          <a:p>
            <a:pPr marL="5715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the supercritical helium flow in the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381387" y="871368"/>
            <a:ext cx="8172464" cy="43088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Sizing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Sizing</a:t>
            </a:r>
            <a:r>
              <a:rPr lang="fr-FR" sz="2000" b="1" dirty="0">
                <a:solidFill>
                  <a:schemeClr val="bg1"/>
                </a:solidFill>
              </a:rPr>
              <a:t> and </a:t>
            </a:r>
            <a:r>
              <a:rPr lang="fr-FR" sz="2000" b="1" dirty="0" err="1">
                <a:solidFill>
                  <a:schemeClr val="bg1"/>
                </a:solidFill>
              </a:rPr>
              <a:t>manufacturing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strategy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4" y="2299372"/>
            <a:ext cx="57626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c 5"/>
          <p:cNvSpPr/>
          <p:nvPr/>
        </p:nvSpPr>
        <p:spPr bwMode="auto">
          <a:xfrm>
            <a:off x="2343443" y="2607565"/>
            <a:ext cx="243012" cy="688536"/>
          </a:xfrm>
          <a:prstGeom prst="arc">
            <a:avLst>
              <a:gd name="adj1" fmla="val 6015782"/>
              <a:gd name="adj2" fmla="val 15590887"/>
            </a:avLst>
          </a:prstGeom>
          <a:noFill/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stealth" w="med" len="lg"/>
            <a:tailEnd type="stealth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80697" y="2752635"/>
            <a:ext cx="90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21°</a:t>
            </a: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 flipV="1">
            <a:off x="1441610" y="2640851"/>
            <a:ext cx="1443" cy="617971"/>
          </a:xfrm>
          <a:prstGeom prst="straightConnector1">
            <a:avLst/>
          </a:prstGeom>
          <a:solidFill>
            <a:srgbClr val="FFFF00"/>
          </a:solidFill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 flipV="1">
            <a:off x="3101129" y="2750945"/>
            <a:ext cx="9259" cy="376918"/>
          </a:xfrm>
          <a:prstGeom prst="straightConnector1">
            <a:avLst/>
          </a:prstGeom>
          <a:solidFill>
            <a:srgbClr val="FFFF00"/>
          </a:solidFill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ZoneTexte 9"/>
          <p:cNvSpPr txBox="1"/>
          <p:nvPr/>
        </p:nvSpPr>
        <p:spPr>
          <a:xfrm>
            <a:off x="1079771" y="2750945"/>
            <a:ext cx="30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cs typeface="Calibri" pitchFamily="34" charset="0"/>
              </a:rPr>
              <a:t>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61898" y="2752635"/>
            <a:ext cx="30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cs typeface="Calibri" pitchFamily="34" charset="0"/>
              </a:rPr>
              <a:t>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93254" y="2329502"/>
            <a:ext cx="63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i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cs typeface="Calibri" pitchFamily="34" charset="0"/>
              </a:defRPr>
            </a:lvl1pPr>
          </a:lstStyle>
          <a:p>
            <a:r>
              <a:rPr lang="en-US" dirty="0"/>
              <a:t>d</a:t>
            </a:r>
          </a:p>
          <a:p>
            <a:endParaRPr lang="en-US" dirty="0"/>
          </a:p>
        </p:txBody>
      </p:sp>
      <p:sp>
        <p:nvSpPr>
          <p:cNvPr id="13" name="Arc 12"/>
          <p:cNvSpPr/>
          <p:nvPr/>
        </p:nvSpPr>
        <p:spPr bwMode="auto">
          <a:xfrm flipH="1">
            <a:off x="4232800" y="2703549"/>
            <a:ext cx="313986" cy="487455"/>
          </a:xfrm>
          <a:prstGeom prst="arc">
            <a:avLst>
              <a:gd name="adj1" fmla="val 5850442"/>
              <a:gd name="adj2" fmla="val 15769581"/>
            </a:avLst>
          </a:prstGeom>
          <a:noFill/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stealth" w="med" len="lg"/>
            <a:tailEnd type="stealth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85772" y="2752635"/>
            <a:ext cx="112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7°</a:t>
            </a:r>
            <a:endParaRPr lang="fr-FR" dirty="0">
              <a:solidFill>
                <a:schemeClr val="bg2">
                  <a:lumMod val="2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3133412" y="2703046"/>
            <a:ext cx="363272" cy="0"/>
          </a:xfrm>
          <a:prstGeom prst="straightConnector1">
            <a:avLst/>
          </a:prstGeom>
          <a:solidFill>
            <a:srgbClr val="FFFF00"/>
          </a:solidFill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lèche droite 15"/>
          <p:cNvSpPr/>
          <p:nvPr/>
        </p:nvSpPr>
        <p:spPr bwMode="auto">
          <a:xfrm>
            <a:off x="5803134" y="2750945"/>
            <a:ext cx="351066" cy="132554"/>
          </a:xfrm>
          <a:prstGeom prst="rightArrow">
            <a:avLst/>
          </a:prstGeom>
          <a:solidFill>
            <a:schemeClr val="bg2">
              <a:lumMod val="25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chemeClr val="tx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 rot="10800000" flipV="1">
            <a:off x="4820360" y="2874566"/>
            <a:ext cx="233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752225" y="4008474"/>
                <a:ext cx="8695787" cy="79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fr-F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−0.5</m:t>
                          </m:r>
                        </m:sup>
                      </m:sSup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225" y="4008474"/>
                <a:ext cx="8695787" cy="791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78464" y="4847015"/>
                <a:ext cx="11589626" cy="2057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ct val="20000"/>
                  </a:spcBef>
                </a:pPr>
                <a:r>
                  <a:rPr lang="en-US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mass </a:t>
                </a:r>
                <a:r>
                  <a:rPr lang="en-US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flowrate,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5F5F5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density of the </a:t>
                </a:r>
                <a:r>
                  <a:rPr lang="en-US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fluid,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pressure at the neck </a:t>
                </a:r>
                <a:r>
                  <a:rPr lang="en-US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diameter</a:t>
                </a:r>
                <a:endParaRPr lang="en-US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fr-FR" smtClean="0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upstream and neck diameters</a:t>
                </a: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FR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pressure and </a:t>
                </a:r>
                <a:r>
                  <a:rPr lang="fr-FR" dirty="0" err="1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r>
                  <a:rPr lang="fr-FR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:r>
                  <a:rPr lang="fr-FR" dirty="0" err="1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upstream</a:t>
                </a:r>
                <a:r>
                  <a:rPr lang="fr-FR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pipe</a:t>
                </a: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fr-FR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flow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coefficient,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fr-FR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expansion factor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discharge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coefficient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lvl="1">
                  <a:spcBef>
                    <a:spcPct val="20000"/>
                  </a:spcBef>
                </a:pPr>
                <a:endParaRPr lang="fr-F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4" y="4847015"/>
                <a:ext cx="11589626" cy="2057999"/>
              </a:xfrm>
              <a:prstGeom prst="rect">
                <a:avLst/>
              </a:prstGeom>
              <a:blipFill>
                <a:blip r:embed="rId5"/>
                <a:stretch>
                  <a:fillRect t="-1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462675" y="1346981"/>
            <a:ext cx="7421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following the standard NF EN ISO 5167-4</a:t>
            </a:r>
            <a:endParaRPr lang="fr-FR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\\shiva\share\SBT\001.2-LRTH\ITER\Debitmetres\Meetings\15 03 19 PRM #6\2013-22 A110 DN25 Flowmeter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35" y="1597780"/>
            <a:ext cx="4244017" cy="20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288081" y="900125"/>
            <a:ext cx="8172464" cy="43088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accuracy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Sizing</a:t>
            </a:r>
            <a:r>
              <a:rPr lang="fr-FR" sz="2000" b="1" dirty="0">
                <a:solidFill>
                  <a:schemeClr val="bg1"/>
                </a:solidFill>
              </a:rPr>
              <a:t> and </a:t>
            </a:r>
            <a:r>
              <a:rPr lang="fr-FR" sz="2000" b="1" dirty="0" err="1">
                <a:solidFill>
                  <a:schemeClr val="bg1"/>
                </a:solidFill>
              </a:rPr>
              <a:t>manufacturing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strategy</a:t>
            </a:r>
            <a:endParaRPr lang="fr-FR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7879" y="1709729"/>
                <a:ext cx="10110029" cy="1967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̇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fr-FR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2.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i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i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fr-FR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i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fr-F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2.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i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i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fr-FR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i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fr-F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i="0">
                                                      <a:latin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0">
                                                  <a:latin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i="0">
                                                  <a:latin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&amp;+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fr-F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𝑃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  <m:r>
                                        <a:rPr lang="fr-F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𝜕</m:t>
                                                      </m:r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𝑃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79" y="1709729"/>
                <a:ext cx="10110029" cy="19673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8081" y="3922242"/>
                <a:ext cx="11589626" cy="2363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ct val="20000"/>
                  </a:spcBef>
                </a:pPr>
                <a:r>
                  <a:rPr lang="en-US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pPr lvl="1">
                  <a:spcBef>
                    <a:spcPct val="20000"/>
                  </a:spcBef>
                </a:pPr>
                <a:r>
                  <a:rPr lang="en-US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subscript m refers to the uncertainties resulting from the measurement at CEA/SBT</a:t>
                </a: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mass </a:t>
                </a:r>
                <a:r>
                  <a:rPr lang="en-US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flowrate</a:t>
                </a: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5F5F5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upstream density</a:t>
                </a: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fr-FR" smtClean="0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upstream and neck diameters</a:t>
                </a: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fr-FR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b="0" i="1" smtClean="0">
                        <a:solidFill>
                          <a:srgbClr val="5F5F5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fr-FR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dirty="0" err="1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upstream</a:t>
                </a:r>
                <a:r>
                  <a:rPr lang="fr-FR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pressure </a:t>
                </a:r>
                <a:r>
                  <a:rPr lang="fr-FR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fr-FR" dirty="0" err="1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endParaRPr lang="fr-FR" dirty="0" smtClean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5F5F5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b="0" i="1" smtClean="0">
                        <a:solidFill>
                          <a:srgbClr val="5F5F5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fr-FR" dirty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dirty="0" err="1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differential</a:t>
                </a:r>
                <a:r>
                  <a:rPr lang="fr-FR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pressure </a:t>
                </a:r>
                <a:r>
                  <a:rPr lang="fr-FR" dirty="0" err="1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fr-FR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FR" dirty="0" err="1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upstream</a:t>
                </a:r>
                <a:r>
                  <a:rPr lang="fr-FR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section of the Venturi tube and </a:t>
                </a:r>
                <a:r>
                  <a:rPr lang="fr-FR" dirty="0" err="1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its</a:t>
                </a:r>
                <a:r>
                  <a:rPr lang="fr-FR" dirty="0" smtClean="0">
                    <a:solidFill>
                      <a:srgbClr val="5F5F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restriction</a:t>
                </a:r>
                <a:endParaRPr lang="fr-FR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81" y="3922242"/>
                <a:ext cx="11589626" cy="2363724"/>
              </a:xfrm>
              <a:prstGeom prst="rect">
                <a:avLst/>
              </a:prstGeom>
              <a:blipFill>
                <a:blip r:embed="rId3"/>
                <a:stretch>
                  <a:fillRect t="-1289" b="-30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204686" y="888884"/>
            <a:ext cx="8172464" cy="72635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strategy</a:t>
            </a:r>
          </a:p>
          <a:p>
            <a:pPr marL="457200" lvl="1" indent="0">
              <a:buNone/>
            </a:pP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Sizing</a:t>
            </a:r>
            <a:r>
              <a:rPr lang="fr-FR" sz="2000" b="1" dirty="0">
                <a:solidFill>
                  <a:schemeClr val="bg1"/>
                </a:solidFill>
              </a:rPr>
              <a:t> and </a:t>
            </a:r>
            <a:r>
              <a:rPr lang="fr-FR" sz="2000" b="1" dirty="0" err="1">
                <a:solidFill>
                  <a:schemeClr val="bg1"/>
                </a:solidFill>
              </a:rPr>
              <a:t>manufacturing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strategy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/>
          <a:stretch/>
        </p:blipFill>
        <p:spPr>
          <a:xfrm>
            <a:off x="7959012" y="796274"/>
            <a:ext cx="3892732" cy="5681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78752" y="1955049"/>
            <a:ext cx="7316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 flowmeters 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avoid an individual characterization </a:t>
            </a:r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8752" y="3370231"/>
            <a:ext cx="5935560" cy="2246769"/>
          </a:xfrm>
          <a:prstGeom prst="rect">
            <a:avLst/>
          </a:prstGeom>
          <a:ln w="25400">
            <a:solidFill>
              <a:srgbClr val="DC0528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smtClean="0"/>
              <a:t>Tight dimensional tolerances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Reproducible behaviour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Sampling measurement</a:t>
            </a:r>
            <a:endParaRPr lang="en-GB" dirty="0"/>
          </a:p>
        </p:txBody>
      </p:sp>
      <p:sp>
        <p:nvSpPr>
          <p:cNvPr id="14" name="Flèche vers le bas 13"/>
          <p:cNvSpPr/>
          <p:nvPr/>
        </p:nvSpPr>
        <p:spPr>
          <a:xfrm>
            <a:off x="3873121" y="3886979"/>
            <a:ext cx="146821" cy="319034"/>
          </a:xfrm>
          <a:prstGeom prst="downArrow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3873120" y="4902930"/>
            <a:ext cx="146821" cy="319034"/>
          </a:xfrm>
          <a:prstGeom prst="downArrow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7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Sizing</a:t>
            </a:r>
            <a:r>
              <a:rPr lang="fr-FR" sz="2000" b="1" dirty="0">
                <a:solidFill>
                  <a:schemeClr val="bg1"/>
                </a:solidFill>
              </a:rPr>
              <a:t> and </a:t>
            </a:r>
            <a:r>
              <a:rPr lang="fr-FR" sz="2000" b="1" dirty="0" err="1">
                <a:solidFill>
                  <a:schemeClr val="bg1"/>
                </a:solidFill>
              </a:rPr>
              <a:t>manufacturing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strategy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1" y="505098"/>
            <a:ext cx="9634856" cy="60872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8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/>
          <p:cNvSpPr txBox="1">
            <a:spLocks/>
          </p:cNvSpPr>
          <p:nvPr/>
        </p:nvSpPr>
        <p:spPr>
          <a:xfrm>
            <a:off x="287723" y="837349"/>
            <a:ext cx="8172464" cy="43088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bench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Method for the </a:t>
            </a:r>
            <a:r>
              <a:rPr lang="fr-FR" sz="2000" b="1" dirty="0" err="1">
                <a:solidFill>
                  <a:schemeClr val="bg1"/>
                </a:solidFill>
              </a:rPr>
              <a:t>characterization</a:t>
            </a:r>
            <a:r>
              <a:rPr lang="fr-FR" sz="2000" b="1" dirty="0">
                <a:solidFill>
                  <a:schemeClr val="bg1"/>
                </a:solidFill>
              </a:rPr>
              <a:t> of </a:t>
            </a:r>
            <a:r>
              <a:rPr lang="fr-FR" sz="2000" b="1" dirty="0" err="1">
                <a:solidFill>
                  <a:schemeClr val="bg1"/>
                </a:solidFill>
              </a:rPr>
              <a:t>flowmeters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1084" r="2002" b="8761"/>
          <a:stretch/>
        </p:blipFill>
        <p:spPr>
          <a:xfrm>
            <a:off x="6017553" y="2340441"/>
            <a:ext cx="6086299" cy="35631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23" y="2268452"/>
            <a:ext cx="5729830" cy="3707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723" y="1400326"/>
            <a:ext cx="8826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the flow coefficient by comparison with a Coriolis flowmeter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575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606379" y="0"/>
            <a:ext cx="8987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Method for the </a:t>
            </a:r>
            <a:r>
              <a:rPr lang="fr-FR" sz="2000" b="1" dirty="0" err="1">
                <a:solidFill>
                  <a:schemeClr val="bg1"/>
                </a:solidFill>
              </a:rPr>
              <a:t>characterization</a:t>
            </a:r>
            <a:r>
              <a:rPr lang="fr-FR" sz="2000" b="1" dirty="0">
                <a:solidFill>
                  <a:schemeClr val="bg1"/>
                </a:solidFill>
              </a:rPr>
              <a:t> of </a:t>
            </a:r>
            <a:r>
              <a:rPr lang="fr-FR" sz="2000" b="1" dirty="0" err="1">
                <a:solidFill>
                  <a:schemeClr val="bg1"/>
                </a:solidFill>
              </a:rPr>
              <a:t>flowmeters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0" y="2729168"/>
            <a:ext cx="5122507" cy="3415004"/>
          </a:xfrm>
          <a:prstGeom prst="rect">
            <a:avLst/>
          </a:prstGeom>
        </p:spPr>
      </p:pic>
      <p:sp>
        <p:nvSpPr>
          <p:cNvPr id="2" name="Espace réservé du contenu 11"/>
          <p:cNvSpPr txBox="1">
            <a:spLocks/>
          </p:cNvSpPr>
          <p:nvPr/>
        </p:nvSpPr>
        <p:spPr>
          <a:xfrm>
            <a:off x="288082" y="826180"/>
            <a:ext cx="10862000" cy="24252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</a:t>
            </a:r>
            <a:r>
              <a:rPr lang="en-GB" sz="2200" dirty="0" smtClean="0">
                <a:solidFill>
                  <a:srgbClr val="DC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</a:t>
            </a:r>
            <a:endParaRPr lang="en-GB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cooled 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helium refrigerator producing 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@4.5 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marL="57150" indent="0">
              <a:buNone/>
            </a:pP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9 </a:t>
            </a:r>
            <a:r>
              <a:rPr lang="en-GB" sz="2000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Venturi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tubes</a:t>
            </a:r>
          </a:p>
          <a:p>
            <a:pPr marL="57150" indent="0">
              <a:buNone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the flow coefficient by comparison with a Coriolis flowmeter</a:t>
            </a:r>
            <a:endParaRPr lang="fr-FR" sz="20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17" y="2297024"/>
            <a:ext cx="4145565" cy="42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CEA simplifi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CEA simplifié</Template>
  <TotalTime>13925</TotalTime>
  <Words>577</Words>
  <Application>Microsoft Office PowerPoint</Application>
  <PresentationFormat>Grand écran</PresentationFormat>
  <Paragraphs>180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Comic Sans MS</vt:lpstr>
      <vt:lpstr>Times</vt:lpstr>
      <vt:lpstr>Times New Roman</vt:lpstr>
      <vt:lpstr>Wingdings</vt:lpstr>
      <vt:lpstr>Modèle CEA simplifié</vt:lpstr>
      <vt:lpstr>Characterization of the Venturi flowmeters for the control of ITER magnets</vt:lpstr>
      <vt:lpstr>Introduction</vt:lpstr>
      <vt:lpstr>Introduction</vt:lpstr>
      <vt:lpstr>Sizing and manufacturing strategy</vt:lpstr>
      <vt:lpstr>Sizing and manufacturing strategy</vt:lpstr>
      <vt:lpstr>Sizing and manufacturing strategy</vt:lpstr>
      <vt:lpstr>Sizing and manufacturing strategy</vt:lpstr>
      <vt:lpstr>Method for the characterization of flowmeters</vt:lpstr>
      <vt:lpstr>Method for the characterization of flowmeters</vt:lpstr>
      <vt:lpstr>Results</vt:lpstr>
      <vt:lpstr>Results</vt:lpstr>
      <vt:lpstr>Validation of the manufacturing strategy</vt:lpstr>
      <vt:lpstr>Validation of the manufacturing strategy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Jean-Marc Poncet</dc:creator>
  <cp:lastModifiedBy>VARIN Sandra 250209</cp:lastModifiedBy>
  <cp:revision>517</cp:revision>
  <dcterms:created xsi:type="dcterms:W3CDTF">2016-01-13T17:30:51Z</dcterms:created>
  <dcterms:modified xsi:type="dcterms:W3CDTF">2018-08-31T14:16:48Z</dcterms:modified>
</cp:coreProperties>
</file>