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6"/>
  </p:notesMasterIdLst>
  <p:sldIdLst>
    <p:sldId id="256" r:id="rId2"/>
    <p:sldId id="258" r:id="rId3"/>
    <p:sldId id="277" r:id="rId4"/>
    <p:sldId id="298" r:id="rId5"/>
    <p:sldId id="279" r:id="rId6"/>
    <p:sldId id="280" r:id="rId7"/>
    <p:sldId id="281" r:id="rId8"/>
    <p:sldId id="282" r:id="rId9"/>
    <p:sldId id="283" r:id="rId10"/>
    <p:sldId id="299" r:id="rId11"/>
    <p:sldId id="284" r:id="rId12"/>
    <p:sldId id="286" r:id="rId13"/>
    <p:sldId id="301" r:id="rId14"/>
    <p:sldId id="288" r:id="rId15"/>
    <p:sldId id="289" r:id="rId16"/>
    <p:sldId id="290" r:id="rId17"/>
    <p:sldId id="300" r:id="rId18"/>
    <p:sldId id="292" r:id="rId19"/>
    <p:sldId id="295" r:id="rId20"/>
    <p:sldId id="296" r:id="rId21"/>
    <p:sldId id="297" r:id="rId22"/>
    <p:sldId id="293" r:id="rId23"/>
    <p:sldId id="294" r:id="rId24"/>
    <p:sldId id="302" r:id="rId25"/>
  </p:sldIdLst>
  <p:sldSz cx="9144000" cy="6858000" type="screen4x3"/>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0808"/>
    <a:srgbClr val="1B45F9"/>
    <a:srgbClr val="FF9933"/>
    <a:srgbClr val="DE6F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84315" autoAdjust="0"/>
  </p:normalViewPr>
  <p:slideViewPr>
    <p:cSldViewPr snapToGrid="0" snapToObjects="1">
      <p:cViewPr varScale="1">
        <p:scale>
          <a:sx n="90" d="100"/>
          <a:sy n="90" d="100"/>
        </p:scale>
        <p:origin x="1744" y="19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snapToObjects="1">
      <p:cViewPr varScale="1">
        <p:scale>
          <a:sx n="124" d="100"/>
          <a:sy n="124" d="100"/>
        </p:scale>
        <p:origin x="495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7607" y="0"/>
            <a:ext cx="2889938" cy="496332"/>
          </a:xfrm>
          <a:prstGeom prst="rect">
            <a:avLst/>
          </a:prstGeom>
        </p:spPr>
        <p:txBody>
          <a:bodyPr vert="horz" lIns="91440" tIns="45720" rIns="91440" bIns="45720" rtlCol="0"/>
          <a:lstStyle>
            <a:lvl1pPr algn="r">
              <a:defRPr sz="1200"/>
            </a:lvl1pPr>
          </a:lstStyle>
          <a:p>
            <a:fld id="{C778733A-5F73-489D-A7AF-273B5AF1706E}" type="datetimeFigureOut">
              <a:rPr lang="en-GB" smtClean="0"/>
              <a:t>05/09/2018</a:t>
            </a:fld>
            <a:endParaRPr lang="en-GB"/>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909" y="4715153"/>
            <a:ext cx="533527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889938"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7607" y="9428583"/>
            <a:ext cx="2889938" cy="496332"/>
          </a:xfrm>
          <a:prstGeom prst="rect">
            <a:avLst/>
          </a:prstGeom>
        </p:spPr>
        <p:txBody>
          <a:bodyPr vert="horz" lIns="91440" tIns="45720" rIns="91440" bIns="45720" rtlCol="0" anchor="b"/>
          <a:lstStyle>
            <a:lvl1pPr algn="r">
              <a:defRPr sz="1200"/>
            </a:lvl1pPr>
          </a:lstStyle>
          <a:p>
            <a:fld id="{30D57ADB-1F76-4F74-AC5A-2259D7247037}" type="slidenum">
              <a:rPr lang="en-GB" smtClean="0"/>
              <a:t>‹#›</a:t>
            </a:fld>
            <a:endParaRPr lang="en-GB"/>
          </a:p>
        </p:txBody>
      </p:sp>
    </p:spTree>
    <p:extLst>
      <p:ext uri="{BB962C8B-B14F-4D97-AF65-F5344CB8AC3E}">
        <p14:creationId xmlns:p14="http://schemas.microsoft.com/office/powerpoint/2010/main" val="19892166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0D57ADB-1F76-4F74-AC5A-2259D7247037}" type="slidenum">
              <a:rPr lang="en-GB" smtClean="0"/>
              <a:t>1</a:t>
            </a:fld>
            <a:endParaRPr lang="en-GB"/>
          </a:p>
        </p:txBody>
      </p:sp>
    </p:spTree>
    <p:extLst>
      <p:ext uri="{BB962C8B-B14F-4D97-AF65-F5344CB8AC3E}">
        <p14:creationId xmlns:p14="http://schemas.microsoft.com/office/powerpoint/2010/main" val="26457655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Process data will be fed to the model in order to reproduce the same operating conditions. A few parameters though, will be left to the model to calculate in order to compute the residues.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CH" dirty="0"/>
          </a:p>
          <a:p>
            <a:pPr marL="0" marR="0" lvl="0" indent="0" algn="l" defTabSz="914400" rtl="0" eaLnBrk="1" fontAlgn="auto" latinLnBrk="0" hangingPunct="1">
              <a:lnSpc>
                <a:spcPct val="100000"/>
              </a:lnSpc>
              <a:spcBef>
                <a:spcPts val="0"/>
              </a:spcBef>
              <a:spcAft>
                <a:spcPts val="0"/>
              </a:spcAft>
              <a:buClrTx/>
              <a:buSzTx/>
              <a:buFontTx/>
              <a:buNone/>
              <a:tabLst/>
              <a:defRPr/>
            </a:pPr>
            <a:r>
              <a:rPr lang="fr-CH" dirty="0"/>
              <a:t>OUTPUT are</a:t>
            </a:r>
            <a:r>
              <a:rPr lang="fr-CH" baseline="0" dirty="0"/>
              <a:t> </a:t>
            </a:r>
            <a:r>
              <a:rPr lang="fr-CH" baseline="0" dirty="0" err="1"/>
              <a:t>computed</a:t>
            </a:r>
            <a:r>
              <a:rPr lang="fr-CH" baseline="0" dirty="0"/>
              <a:t> by the model and </a:t>
            </a:r>
            <a:r>
              <a:rPr lang="fr-CH" baseline="0" dirty="0" err="1"/>
              <a:t>compared</a:t>
            </a:r>
            <a:r>
              <a:rPr lang="fr-CH" baseline="0" dirty="0"/>
              <a:t> </a:t>
            </a:r>
            <a:r>
              <a:rPr lang="fr-CH" baseline="0" dirty="0" err="1"/>
              <a:t>with</a:t>
            </a:r>
            <a:r>
              <a:rPr lang="fr-CH" baseline="0" dirty="0"/>
              <a:t> </a:t>
            </a:r>
            <a:r>
              <a:rPr lang="fr-CH" baseline="0" dirty="0" err="1"/>
              <a:t>process</a:t>
            </a:r>
            <a:r>
              <a:rPr lang="fr-CH" baseline="0" dirty="0"/>
              <a:t> data (data </a:t>
            </a:r>
            <a:r>
              <a:rPr lang="fr-CH" baseline="0" dirty="0" err="1"/>
              <a:t>exist</a:t>
            </a:r>
            <a:r>
              <a:rPr lang="fr-CH" baseline="0" dirty="0"/>
              <a:t> </a:t>
            </a:r>
            <a:r>
              <a:rPr lang="fr-CH" baseline="0" dirty="0" err="1"/>
              <a:t>anyway</a:t>
            </a:r>
            <a:r>
              <a:rPr lang="fr-CH" baseline="0" dirty="0"/>
              <a:t>)</a:t>
            </a:r>
            <a:endParaRPr lang="en-GB" dirty="0"/>
          </a:p>
          <a:p>
            <a:endParaRPr lang="fr-CH"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The models needed for such a study, have been realised with EcosimPro and the associated cryogenic library CRYOLIB</a:t>
            </a:r>
            <a:r>
              <a:rPr lang="en-GB" sz="1200" kern="1200" baseline="30000" dirty="0">
                <a:solidFill>
                  <a:schemeClr val="tx1"/>
                </a:solidFill>
                <a:effectLst/>
                <a:latin typeface="+mn-lt"/>
                <a:ea typeface="+mn-ea"/>
                <a:cs typeface="+mn-cs"/>
              </a:rPr>
              <a:t>®</a:t>
            </a:r>
            <a:r>
              <a:rPr lang="en-GB" sz="1200" kern="1200" dirty="0">
                <a:solidFill>
                  <a:schemeClr val="tx1"/>
                </a:solidFill>
                <a:effectLst/>
                <a:latin typeface="+mn-lt"/>
                <a:ea typeface="+mn-ea"/>
                <a:cs typeface="+mn-cs"/>
              </a:rPr>
              <a:t>. The choice of these tools relies on the fact the EcosimPro</a:t>
            </a:r>
            <a:r>
              <a:rPr lang="en-GB" sz="1200" kern="1200" baseline="30000" dirty="0">
                <a:solidFill>
                  <a:schemeClr val="tx1"/>
                </a:solidFill>
                <a:effectLst/>
                <a:latin typeface="+mn-lt"/>
                <a:ea typeface="+mn-ea"/>
                <a:cs typeface="+mn-cs"/>
              </a:rPr>
              <a:t>®</a:t>
            </a:r>
            <a:r>
              <a:rPr lang="en-GB" sz="1200" kern="1200" dirty="0">
                <a:solidFill>
                  <a:schemeClr val="tx1"/>
                </a:solidFill>
                <a:effectLst/>
                <a:latin typeface="+mn-lt"/>
                <a:ea typeface="+mn-ea"/>
                <a:cs typeface="+mn-cs"/>
              </a:rPr>
              <a:t> and CRYOLIB</a:t>
            </a:r>
            <a:r>
              <a:rPr lang="en-GB" sz="1200" kern="1200" baseline="30000" dirty="0">
                <a:solidFill>
                  <a:schemeClr val="tx1"/>
                </a:solidFill>
                <a:effectLst/>
                <a:latin typeface="+mn-lt"/>
                <a:ea typeface="+mn-ea"/>
                <a:cs typeface="+mn-cs"/>
              </a:rPr>
              <a:t>®</a:t>
            </a:r>
            <a:r>
              <a:rPr lang="en-GB" sz="1200" kern="1200" dirty="0">
                <a:solidFill>
                  <a:schemeClr val="tx1"/>
                </a:solidFill>
                <a:effectLst/>
                <a:latin typeface="+mn-lt"/>
                <a:ea typeface="+mn-ea"/>
                <a:cs typeface="+mn-cs"/>
              </a:rPr>
              <a:t> have been validated several times and proven able to model big cryogenics systems (LHC cryogenic plant [2], JT-60SA cryogenic system [3], ITER…). Moreover, CRYOLIB</a:t>
            </a:r>
            <a:r>
              <a:rPr lang="en-GB" sz="1200" kern="1200" baseline="30000" dirty="0">
                <a:solidFill>
                  <a:schemeClr val="tx1"/>
                </a:solidFill>
                <a:effectLst/>
                <a:latin typeface="+mn-lt"/>
                <a:ea typeface="+mn-ea"/>
                <a:cs typeface="+mn-cs"/>
              </a:rPr>
              <a:t>®</a:t>
            </a:r>
            <a:r>
              <a:rPr lang="en-GB" sz="1200" kern="1200" dirty="0">
                <a:solidFill>
                  <a:schemeClr val="tx1"/>
                </a:solidFill>
                <a:effectLst/>
                <a:latin typeface="+mn-lt"/>
                <a:ea typeface="+mn-ea"/>
                <a:cs typeface="+mn-cs"/>
              </a:rPr>
              <a:t> has been developed at CERN itself hence, it is somehow a natural choice when it comes to choose an environment where developing a numerical study.</a:t>
            </a:r>
          </a:p>
          <a:p>
            <a:endParaRPr lang="fr-CH"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 helium circuit is open, no control has been simulated. The data have been collected each hour over about two months’ time window. Knowing the time when the failure occurred, data have been gathered before and after. </a:t>
            </a:r>
          </a:p>
          <a:p>
            <a:endParaRPr lang="en-GB" dirty="0"/>
          </a:p>
        </p:txBody>
      </p:sp>
      <p:sp>
        <p:nvSpPr>
          <p:cNvPr id="4" name="Slide Number Placeholder 3"/>
          <p:cNvSpPr>
            <a:spLocks noGrp="1"/>
          </p:cNvSpPr>
          <p:nvPr>
            <p:ph type="sldNum" sz="quarter" idx="10"/>
          </p:nvPr>
        </p:nvSpPr>
        <p:spPr/>
        <p:txBody>
          <a:bodyPr/>
          <a:lstStyle/>
          <a:p>
            <a:fld id="{30D57ADB-1F76-4F74-AC5A-2259D7247037}" type="slidenum">
              <a:rPr lang="en-GB" smtClean="0"/>
              <a:t>10</a:t>
            </a:fld>
            <a:endParaRPr lang="en-GB"/>
          </a:p>
        </p:txBody>
      </p:sp>
    </p:spTree>
    <p:extLst>
      <p:ext uri="{BB962C8B-B14F-4D97-AF65-F5344CB8AC3E}">
        <p14:creationId xmlns:p14="http://schemas.microsoft.com/office/powerpoint/2010/main" val="10279043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Turbine which is part of the CMS experiment cryogenic system.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endParaRPr lang="fr-CH"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t>Recurring phenomenon of filter clogging </a:t>
            </a:r>
            <a:r>
              <a:rPr lang="en-GB" sz="1200" dirty="0"/>
              <a:t>which requires periodical corrective measures to be put in place. </a:t>
            </a:r>
          </a:p>
          <a:p>
            <a:endParaRPr lang="en-GB" dirty="0"/>
          </a:p>
        </p:txBody>
      </p:sp>
      <p:sp>
        <p:nvSpPr>
          <p:cNvPr id="4" name="Slide Number Placeholder 3"/>
          <p:cNvSpPr>
            <a:spLocks noGrp="1"/>
          </p:cNvSpPr>
          <p:nvPr>
            <p:ph type="sldNum" sz="quarter" idx="10"/>
          </p:nvPr>
        </p:nvSpPr>
        <p:spPr/>
        <p:txBody>
          <a:bodyPr/>
          <a:lstStyle/>
          <a:p>
            <a:fld id="{30D57ADB-1F76-4F74-AC5A-2259D7247037}" type="slidenum">
              <a:rPr lang="en-GB" smtClean="0"/>
              <a:t>11</a:t>
            </a:fld>
            <a:endParaRPr lang="en-GB"/>
          </a:p>
        </p:txBody>
      </p:sp>
    </p:spTree>
    <p:extLst>
      <p:ext uri="{BB962C8B-B14F-4D97-AF65-F5344CB8AC3E}">
        <p14:creationId xmlns:p14="http://schemas.microsoft.com/office/powerpoint/2010/main" val="27810242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H" dirty="0"/>
              <a:t>Time</a:t>
            </a:r>
            <a:r>
              <a:rPr lang="fr-CH" baseline="0" dirty="0"/>
              <a:t> </a:t>
            </a:r>
            <a:r>
              <a:rPr lang="fr-CH" baseline="0" dirty="0" err="1"/>
              <a:t>window</a:t>
            </a:r>
            <a:r>
              <a:rPr lang="fr-CH" baseline="0" dirty="0"/>
              <a:t> 15 </a:t>
            </a:r>
            <a:r>
              <a:rPr lang="fr-CH" baseline="0" dirty="0" err="1"/>
              <a:t>july</a:t>
            </a:r>
            <a:r>
              <a:rPr lang="fr-CH" baseline="0" dirty="0"/>
              <a:t>- 15 </a:t>
            </a:r>
            <a:r>
              <a:rPr lang="fr-CH" baseline="0" dirty="0" err="1"/>
              <a:t>september</a:t>
            </a:r>
            <a:r>
              <a:rPr lang="fr-CH" baseline="0" dirty="0"/>
              <a:t> 2017</a:t>
            </a:r>
          </a:p>
          <a:p>
            <a:endParaRPr lang="fr-CH" baseline="0" dirty="0"/>
          </a:p>
          <a:p>
            <a:r>
              <a:rPr lang="fr-CH" baseline="0" dirty="0"/>
              <a:t>Mass flow </a:t>
            </a:r>
            <a:r>
              <a:rPr lang="fr-CH" baseline="0" dirty="0" err="1"/>
              <a:t>goes</a:t>
            </a:r>
            <a:r>
              <a:rPr lang="fr-CH" baseline="0" dirty="0"/>
              <a:t> down, </a:t>
            </a:r>
            <a:r>
              <a:rPr lang="fr-CH" baseline="0" dirty="0" err="1"/>
              <a:t>temperature</a:t>
            </a:r>
            <a:r>
              <a:rPr lang="fr-CH" baseline="0" dirty="0"/>
              <a:t> </a:t>
            </a:r>
            <a:r>
              <a:rPr lang="fr-CH" baseline="0" dirty="0" err="1"/>
              <a:t>goes</a:t>
            </a:r>
            <a:r>
              <a:rPr lang="fr-CH" baseline="0" dirty="0"/>
              <a:t> up</a:t>
            </a:r>
          </a:p>
          <a:p>
            <a:endParaRPr lang="en-GB" dirty="0"/>
          </a:p>
        </p:txBody>
      </p:sp>
      <p:sp>
        <p:nvSpPr>
          <p:cNvPr id="4" name="Slide Number Placeholder 3"/>
          <p:cNvSpPr>
            <a:spLocks noGrp="1"/>
          </p:cNvSpPr>
          <p:nvPr>
            <p:ph type="sldNum" sz="quarter" idx="10"/>
          </p:nvPr>
        </p:nvSpPr>
        <p:spPr/>
        <p:txBody>
          <a:bodyPr/>
          <a:lstStyle/>
          <a:p>
            <a:fld id="{30D57ADB-1F76-4F74-AC5A-2259D7247037}" type="slidenum">
              <a:rPr lang="en-GB" smtClean="0"/>
              <a:t>12</a:t>
            </a:fld>
            <a:endParaRPr lang="en-GB"/>
          </a:p>
        </p:txBody>
      </p:sp>
    </p:spTree>
    <p:extLst>
      <p:ext uri="{BB962C8B-B14F-4D97-AF65-F5344CB8AC3E}">
        <p14:creationId xmlns:p14="http://schemas.microsoft.com/office/powerpoint/2010/main" val="38464177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It is clear already that residues are not null and this proves that there is a fault, now the question is which residue shows the sharpest deviation.</a:t>
            </a:r>
          </a:p>
          <a:p>
            <a:endParaRPr lang="fr-CH"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Finding an answer will tell which residue is the most relevant to watch every time a similar fault, like filter clogging, is suspected. In order to do so, all the residues have to be normalized and re-plotted</a:t>
            </a:r>
          </a:p>
          <a:p>
            <a:endParaRPr lang="fr-CH"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The normalization of the residues can be made either over the initial value (</a:t>
            </a:r>
            <a:r>
              <a:rPr lang="en-GB" sz="1200" i="1" kern="1200" dirty="0">
                <a:solidFill>
                  <a:schemeClr val="tx1"/>
                </a:solidFill>
                <a:effectLst/>
                <a:latin typeface="+mn-lt"/>
                <a:ea typeface="+mn-ea"/>
                <a:cs typeface="+mn-cs"/>
              </a:rPr>
              <a:t>i.e.</a:t>
            </a:r>
            <a:r>
              <a:rPr lang="en-GB" sz="1200" kern="1200" dirty="0">
                <a:solidFill>
                  <a:schemeClr val="tx1"/>
                </a:solidFill>
                <a:effectLst/>
                <a:latin typeface="+mn-lt"/>
                <a:ea typeface="+mn-ea"/>
                <a:cs typeface="+mn-cs"/>
              </a:rPr>
              <a:t> process data at time=0)</a:t>
            </a:r>
          </a:p>
          <a:p>
            <a:r>
              <a:rPr lang="en-GB" sz="1200" kern="1200" dirty="0">
                <a:solidFill>
                  <a:schemeClr val="tx1"/>
                </a:solidFill>
                <a:effectLst/>
                <a:latin typeface="+mn-lt"/>
                <a:ea typeface="+mn-ea"/>
                <a:cs typeface="+mn-cs"/>
              </a:rPr>
              <a:t>or over the maximum value among process data. </a:t>
            </a:r>
          </a:p>
          <a:p>
            <a:r>
              <a:rPr lang="en-GB" sz="1200" kern="1200" dirty="0">
                <a:solidFill>
                  <a:schemeClr val="tx1"/>
                </a:solidFill>
                <a:effectLst/>
                <a:latin typeface="+mn-lt"/>
                <a:ea typeface="+mn-ea"/>
                <a:cs typeface="+mn-cs"/>
              </a:rPr>
              <a:t>Both approaches have a drawback though. </a:t>
            </a:r>
          </a:p>
          <a:p>
            <a:r>
              <a:rPr lang="en-GB" sz="1200" kern="1200" dirty="0">
                <a:solidFill>
                  <a:schemeClr val="tx1"/>
                </a:solidFill>
                <a:effectLst/>
                <a:latin typeface="+mn-lt"/>
                <a:ea typeface="+mn-ea"/>
                <a:cs typeface="+mn-cs"/>
              </a:rPr>
              <a:t>The initial value can be poorly representative if the variable oscillates a lot from the beginning;</a:t>
            </a:r>
          </a:p>
          <a:p>
            <a:r>
              <a:rPr lang="en-GB" sz="1200" kern="1200" dirty="0">
                <a:solidFill>
                  <a:schemeClr val="tx1"/>
                </a:solidFill>
                <a:effectLst/>
                <a:latin typeface="+mn-lt"/>
                <a:ea typeface="+mn-ea"/>
                <a:cs typeface="+mn-cs"/>
              </a:rPr>
              <a:t>the maximum value can be flawed if there are important oscillations or maybe spikes.</a:t>
            </a:r>
            <a:endParaRPr lang="en-GB" dirty="0"/>
          </a:p>
        </p:txBody>
      </p:sp>
      <p:sp>
        <p:nvSpPr>
          <p:cNvPr id="4" name="Slide Number Placeholder 3"/>
          <p:cNvSpPr>
            <a:spLocks noGrp="1"/>
          </p:cNvSpPr>
          <p:nvPr>
            <p:ph type="sldNum" sz="quarter" idx="10"/>
          </p:nvPr>
        </p:nvSpPr>
        <p:spPr/>
        <p:txBody>
          <a:bodyPr/>
          <a:lstStyle/>
          <a:p>
            <a:fld id="{30D57ADB-1F76-4F74-AC5A-2259D7247037}" type="slidenum">
              <a:rPr lang="en-GB" smtClean="0"/>
              <a:t>13</a:t>
            </a:fld>
            <a:endParaRPr lang="en-GB"/>
          </a:p>
        </p:txBody>
      </p:sp>
    </p:spTree>
    <p:extLst>
      <p:ext uri="{BB962C8B-B14F-4D97-AF65-F5344CB8AC3E}">
        <p14:creationId xmlns:p14="http://schemas.microsoft.com/office/powerpoint/2010/main" val="2567425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The model is the same as represented before</a:t>
            </a:r>
          </a:p>
          <a:p>
            <a:endParaRPr lang="en-GB" sz="1200" kern="1200" dirty="0">
              <a:solidFill>
                <a:schemeClr val="tx1"/>
              </a:solidFill>
              <a:effectLst/>
              <a:latin typeface="+mn-lt"/>
              <a:ea typeface="+mn-ea"/>
              <a:cs typeface="+mn-cs"/>
            </a:endParaRPr>
          </a:p>
          <a:p>
            <a:r>
              <a:rPr lang="en-GB" dirty="0"/>
              <a:t>This case is a good test bench for the presented methodology because of the exceptionally long time window, one year, over which the abnormal behaviour has been recorded. </a:t>
            </a:r>
            <a:r>
              <a:rPr lang="en-GB" sz="1200" kern="1200" dirty="0">
                <a:solidFill>
                  <a:schemeClr val="tx1"/>
                </a:solidFill>
                <a:effectLst/>
                <a:latin typeface="+mn-lt"/>
                <a:ea typeface="+mn-ea"/>
                <a:cs typeface="+mn-cs"/>
              </a:rPr>
              <a:t> </a:t>
            </a:r>
            <a:endParaRPr lang="en-GB" dirty="0"/>
          </a:p>
        </p:txBody>
      </p:sp>
      <p:sp>
        <p:nvSpPr>
          <p:cNvPr id="4" name="Slide Number Placeholder 3"/>
          <p:cNvSpPr>
            <a:spLocks noGrp="1"/>
          </p:cNvSpPr>
          <p:nvPr>
            <p:ph type="sldNum" sz="quarter" idx="10"/>
          </p:nvPr>
        </p:nvSpPr>
        <p:spPr/>
        <p:txBody>
          <a:bodyPr/>
          <a:lstStyle/>
          <a:p>
            <a:fld id="{30D57ADB-1F76-4F74-AC5A-2259D7247037}" type="slidenum">
              <a:rPr lang="en-GB" smtClean="0"/>
              <a:t>14</a:t>
            </a:fld>
            <a:endParaRPr lang="en-GB"/>
          </a:p>
        </p:txBody>
      </p:sp>
    </p:spTree>
    <p:extLst>
      <p:ext uri="{BB962C8B-B14F-4D97-AF65-F5344CB8AC3E}">
        <p14:creationId xmlns:p14="http://schemas.microsoft.com/office/powerpoint/2010/main" val="35397962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Residues over one year period (2010) are shown. </a:t>
            </a:r>
            <a:r>
              <a:rPr lang="en-GB" sz="1200" b="1" kern="1200" dirty="0">
                <a:solidFill>
                  <a:schemeClr val="tx1"/>
                </a:solidFill>
                <a:effectLst/>
                <a:latin typeface="+mn-lt"/>
                <a:ea typeface="+mn-ea"/>
                <a:cs typeface="+mn-cs"/>
              </a:rPr>
              <a:t>Deviations in this case are much slower and hard to spot </a:t>
            </a:r>
            <a:r>
              <a:rPr lang="en-GB" sz="1200" kern="1200" dirty="0">
                <a:solidFill>
                  <a:schemeClr val="tx1"/>
                </a:solidFill>
                <a:effectLst/>
                <a:latin typeface="+mn-lt"/>
                <a:ea typeface="+mn-ea"/>
                <a:cs typeface="+mn-cs"/>
              </a:rPr>
              <a:t>but they are indeed there and their rising stops any time there has been an intervention on the turbine.</a:t>
            </a:r>
          </a:p>
          <a:p>
            <a:endParaRPr lang="fr-CH" sz="120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They can be explained with a piling up of pollutants in the turbine filter which gets purified once the installation is stopped and warmed up for regular maintenance.</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After the yearly shut down starting mid-December, about three months are needed to cool-down the whole accelerator, this explains the enormous fluctuations concerning all the residues both at the beginning and at the very end of the time window.</a:t>
            </a:r>
            <a:endParaRPr lang="en-GB" dirty="0"/>
          </a:p>
          <a:p>
            <a:endParaRPr lang="en-GB" dirty="0"/>
          </a:p>
        </p:txBody>
      </p:sp>
      <p:sp>
        <p:nvSpPr>
          <p:cNvPr id="4" name="Slide Number Placeholder 3"/>
          <p:cNvSpPr>
            <a:spLocks noGrp="1"/>
          </p:cNvSpPr>
          <p:nvPr>
            <p:ph type="sldNum" sz="quarter" idx="10"/>
          </p:nvPr>
        </p:nvSpPr>
        <p:spPr/>
        <p:txBody>
          <a:bodyPr/>
          <a:lstStyle/>
          <a:p>
            <a:fld id="{30D57ADB-1F76-4F74-AC5A-2259D7247037}" type="slidenum">
              <a:rPr lang="en-GB" smtClean="0"/>
              <a:t>15</a:t>
            </a:fld>
            <a:endParaRPr lang="en-GB"/>
          </a:p>
        </p:txBody>
      </p:sp>
    </p:spTree>
    <p:extLst>
      <p:ext uri="{BB962C8B-B14F-4D97-AF65-F5344CB8AC3E}">
        <p14:creationId xmlns:p14="http://schemas.microsoft.com/office/powerpoint/2010/main" val="20077980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To better show the deviations and the normalizations of the residues, data of fig.4 have been reduced to a four months window: April-July. </a:t>
            </a:r>
          </a:p>
          <a:p>
            <a:endParaRPr lang="fr-CH" sz="1200" kern="1200" dirty="0">
              <a:solidFill>
                <a:schemeClr val="tx1"/>
              </a:solidFill>
              <a:effectLst/>
              <a:latin typeface="+mn-lt"/>
              <a:ea typeface="+mn-ea"/>
              <a:cs typeface="+mn-cs"/>
            </a:endParaRPr>
          </a:p>
          <a:p>
            <a:r>
              <a:rPr lang="fr-CH" dirty="0"/>
              <a:t>I m </a:t>
            </a:r>
            <a:r>
              <a:rPr lang="fr-CH" dirty="0" err="1"/>
              <a:t>showing</a:t>
            </a:r>
            <a:r>
              <a:rPr lang="fr-CH" baseline="0" dirty="0"/>
              <a:t> data </a:t>
            </a:r>
            <a:r>
              <a:rPr lang="fr-CH" baseline="0" dirty="0" err="1"/>
              <a:t>from</a:t>
            </a:r>
            <a:r>
              <a:rPr lang="fr-CH" baseline="0" dirty="0"/>
              <a:t> 2010</a:t>
            </a:r>
          </a:p>
          <a:p>
            <a:r>
              <a:rPr lang="fr-CH" baseline="0" dirty="0"/>
              <a:t>The turbine has been </a:t>
            </a:r>
            <a:r>
              <a:rPr lang="fr-CH" baseline="0" dirty="0" err="1"/>
              <a:t>changed</a:t>
            </a:r>
            <a:r>
              <a:rPr lang="fr-CH" baseline="0" dirty="0"/>
              <a:t> in 2015…</a:t>
            </a:r>
          </a:p>
          <a:p>
            <a:endParaRPr lang="fr-CH" baseline="0" dirty="0"/>
          </a:p>
          <a:p>
            <a:r>
              <a:rPr lang="fr-CH" baseline="0" dirty="0" err="1"/>
              <a:t>Because</a:t>
            </a:r>
            <a:r>
              <a:rPr lang="fr-CH" baseline="0" dirty="0"/>
              <a:t> </a:t>
            </a:r>
            <a:r>
              <a:rPr lang="fr-CH" baseline="0" dirty="0" err="1"/>
              <a:t>it</a:t>
            </a:r>
            <a:r>
              <a:rPr lang="fr-CH" baseline="0" dirty="0"/>
              <a:t> </a:t>
            </a:r>
            <a:r>
              <a:rPr lang="fr-CH" baseline="0" dirty="0" err="1"/>
              <a:t>was</a:t>
            </a:r>
            <a:r>
              <a:rPr lang="fr-CH" baseline="0" dirty="0"/>
              <a:t> not </a:t>
            </a:r>
            <a:r>
              <a:rPr lang="fr-CH" baseline="0" dirty="0" err="1"/>
              <a:t>working</a:t>
            </a:r>
            <a:r>
              <a:rPr lang="fr-CH" baseline="0" dirty="0"/>
              <a:t> </a:t>
            </a:r>
            <a:r>
              <a:rPr lang="fr-CH" baseline="0" dirty="0" err="1"/>
              <a:t>properly</a:t>
            </a:r>
            <a:r>
              <a:rPr lang="fr-CH" baseline="0" dirty="0"/>
              <a:t>…THESE RESIDUES </a:t>
            </a:r>
            <a:r>
              <a:rPr lang="fr-CH" baseline="0" dirty="0" err="1"/>
              <a:t>indicated</a:t>
            </a:r>
            <a:r>
              <a:rPr lang="fr-CH" baseline="0" dirty="0"/>
              <a:t> </a:t>
            </a:r>
            <a:r>
              <a:rPr lang="fr-CH" baseline="0" dirty="0" err="1"/>
              <a:t>that</a:t>
            </a:r>
            <a:r>
              <a:rPr lang="fr-CH" baseline="0" dirty="0"/>
              <a:t> </a:t>
            </a:r>
            <a:r>
              <a:rPr lang="fr-CH" baseline="0" dirty="0" err="1"/>
              <a:t>something</a:t>
            </a:r>
            <a:r>
              <a:rPr lang="fr-CH" baseline="0" dirty="0"/>
              <a:t> </a:t>
            </a:r>
            <a:r>
              <a:rPr lang="fr-CH" baseline="0" dirty="0" err="1"/>
              <a:t>wrong</a:t>
            </a:r>
            <a:r>
              <a:rPr lang="fr-CH" baseline="0" dirty="0"/>
              <a:t> </a:t>
            </a:r>
            <a:r>
              <a:rPr lang="fr-CH" baseline="0" dirty="0" err="1"/>
              <a:t>was</a:t>
            </a:r>
            <a:r>
              <a:rPr lang="fr-CH" baseline="0" dirty="0"/>
              <a:t> </a:t>
            </a:r>
            <a:r>
              <a:rPr lang="fr-CH" baseline="0" dirty="0" err="1"/>
              <a:t>going</a:t>
            </a:r>
            <a:r>
              <a:rPr lang="fr-CH" baseline="0" dirty="0"/>
              <a:t> on in 2010 </a:t>
            </a:r>
            <a:r>
              <a:rPr lang="fr-CH" baseline="0" dirty="0" err="1"/>
              <a:t>already</a:t>
            </a:r>
            <a:r>
              <a:rPr lang="fr-CH" baseline="0" dirty="0"/>
              <a:t>…</a:t>
            </a:r>
          </a:p>
          <a:p>
            <a:endParaRPr lang="fr-CH" baseline="0" dirty="0"/>
          </a:p>
          <a:p>
            <a:endParaRPr lang="fr-CH" baseline="0" dirty="0"/>
          </a:p>
          <a:p>
            <a:r>
              <a:rPr lang="fr-CH" baseline="0" dirty="0"/>
              <a:t>Mass-flow </a:t>
            </a:r>
            <a:r>
              <a:rPr lang="fr-CH" baseline="0" dirty="0" err="1"/>
              <a:t>went</a:t>
            </a:r>
            <a:r>
              <a:rPr lang="fr-CH" baseline="0" dirty="0"/>
              <a:t> up, </a:t>
            </a:r>
            <a:r>
              <a:rPr lang="fr-CH" baseline="0" dirty="0" err="1"/>
              <a:t>temperature</a:t>
            </a:r>
            <a:r>
              <a:rPr lang="fr-CH" baseline="0" dirty="0"/>
              <a:t> </a:t>
            </a:r>
            <a:r>
              <a:rPr lang="fr-CH" baseline="0" dirty="0" err="1"/>
              <a:t>went</a:t>
            </a:r>
            <a:r>
              <a:rPr lang="fr-CH" baseline="0" dirty="0"/>
              <a:t> down BUT THE SPREAD OVER THE SPEED IS WIDER </a:t>
            </a:r>
            <a:r>
              <a:rPr lang="fr-CH" baseline="0" dirty="0" err="1"/>
              <a:t>hence</a:t>
            </a:r>
            <a:r>
              <a:rPr lang="fr-CH" baseline="0" dirty="0"/>
              <a:t> </a:t>
            </a:r>
            <a:r>
              <a:rPr lang="fr-CH" baseline="0" dirty="0" err="1"/>
              <a:t>it</a:t>
            </a:r>
            <a:r>
              <a:rPr lang="fr-CH" baseline="0" dirty="0"/>
              <a:t> odes not </a:t>
            </a:r>
            <a:r>
              <a:rPr lang="fr-CH" baseline="0" dirty="0" err="1"/>
              <a:t>mean</a:t>
            </a:r>
            <a:r>
              <a:rPr lang="fr-CH" baseline="0" dirty="0"/>
              <a:t> </a:t>
            </a:r>
            <a:r>
              <a:rPr lang="fr-CH" baseline="0" dirty="0" err="1"/>
              <a:t>that</a:t>
            </a:r>
            <a:r>
              <a:rPr lang="fr-CH" baseline="0" dirty="0"/>
              <a:t> </a:t>
            </a:r>
            <a:r>
              <a:rPr lang="fr-CH" baseline="0" dirty="0" err="1"/>
              <a:t>we</a:t>
            </a:r>
            <a:r>
              <a:rPr lang="fr-CH" baseline="0" dirty="0"/>
              <a:t> are </a:t>
            </a:r>
            <a:r>
              <a:rPr lang="fr-CH" baseline="0" dirty="0" err="1"/>
              <a:t>cooling</a:t>
            </a:r>
            <a:r>
              <a:rPr lang="fr-CH" baseline="0" dirty="0"/>
              <a:t> more…</a:t>
            </a:r>
          </a:p>
          <a:p>
            <a:r>
              <a:rPr lang="fr-CH" baseline="0" dirty="0" err="1"/>
              <a:t>because</a:t>
            </a:r>
            <a:r>
              <a:rPr lang="fr-CH" baseline="0" dirty="0"/>
              <a:t> </a:t>
            </a:r>
            <a:r>
              <a:rPr lang="fr-CH" baseline="0" dirty="0" err="1"/>
              <a:t>we</a:t>
            </a:r>
            <a:r>
              <a:rPr lang="fr-CH" baseline="0" dirty="0"/>
              <a:t> are not </a:t>
            </a:r>
            <a:r>
              <a:rPr lang="fr-CH" baseline="0" dirty="0" err="1"/>
              <a:t>looking</a:t>
            </a:r>
            <a:r>
              <a:rPr lang="fr-CH" baseline="0" dirty="0"/>
              <a:t> at variables</a:t>
            </a:r>
            <a:endParaRPr lang="en-GB" dirty="0"/>
          </a:p>
          <a:p>
            <a:endParaRPr lang="en-GB" dirty="0"/>
          </a:p>
        </p:txBody>
      </p:sp>
      <p:sp>
        <p:nvSpPr>
          <p:cNvPr id="4" name="Slide Number Placeholder 3"/>
          <p:cNvSpPr>
            <a:spLocks noGrp="1"/>
          </p:cNvSpPr>
          <p:nvPr>
            <p:ph type="sldNum" sz="quarter" idx="10"/>
          </p:nvPr>
        </p:nvSpPr>
        <p:spPr/>
        <p:txBody>
          <a:bodyPr/>
          <a:lstStyle/>
          <a:p>
            <a:fld id="{30D57ADB-1F76-4F74-AC5A-2259D7247037}" type="slidenum">
              <a:rPr lang="en-GB" smtClean="0"/>
              <a:t>16</a:t>
            </a:fld>
            <a:endParaRPr lang="en-GB"/>
          </a:p>
        </p:txBody>
      </p:sp>
    </p:spTree>
    <p:extLst>
      <p:ext uri="{BB962C8B-B14F-4D97-AF65-F5344CB8AC3E}">
        <p14:creationId xmlns:p14="http://schemas.microsoft.com/office/powerpoint/2010/main" val="37242884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The normalization of the residues can be made either over the initial value (</a:t>
            </a:r>
            <a:r>
              <a:rPr lang="en-GB" sz="1200" i="1" kern="1200" dirty="0">
                <a:solidFill>
                  <a:schemeClr val="tx1"/>
                </a:solidFill>
                <a:effectLst/>
                <a:latin typeface="+mn-lt"/>
                <a:ea typeface="+mn-ea"/>
                <a:cs typeface="+mn-cs"/>
              </a:rPr>
              <a:t>i.e.</a:t>
            </a:r>
            <a:r>
              <a:rPr lang="en-GB" sz="1200" kern="1200" dirty="0">
                <a:solidFill>
                  <a:schemeClr val="tx1"/>
                </a:solidFill>
                <a:effectLst/>
                <a:latin typeface="+mn-lt"/>
                <a:ea typeface="+mn-ea"/>
                <a:cs typeface="+mn-cs"/>
              </a:rPr>
              <a:t> process data at time=0) </a:t>
            </a:r>
          </a:p>
          <a:p>
            <a:r>
              <a:rPr lang="en-GB" sz="1200" kern="1200" dirty="0">
                <a:solidFill>
                  <a:schemeClr val="tx1"/>
                </a:solidFill>
                <a:effectLst/>
                <a:latin typeface="+mn-lt"/>
                <a:ea typeface="+mn-ea"/>
                <a:cs typeface="+mn-cs"/>
              </a:rPr>
              <a:t>or over the maximum value among process data. Both approaches have a drawback though. </a:t>
            </a:r>
          </a:p>
          <a:p>
            <a:r>
              <a:rPr lang="en-GB" sz="1200" kern="1200" dirty="0">
                <a:solidFill>
                  <a:schemeClr val="tx1"/>
                </a:solidFill>
                <a:effectLst/>
                <a:latin typeface="+mn-lt"/>
                <a:ea typeface="+mn-ea"/>
                <a:cs typeface="+mn-cs"/>
              </a:rPr>
              <a:t>The initial value can be poorly representative if the variable oscillates a lot from the beginning; </a:t>
            </a:r>
          </a:p>
          <a:p>
            <a:r>
              <a:rPr lang="en-GB" sz="1200" kern="1200" dirty="0">
                <a:solidFill>
                  <a:schemeClr val="tx1"/>
                </a:solidFill>
                <a:effectLst/>
                <a:latin typeface="+mn-lt"/>
                <a:ea typeface="+mn-ea"/>
                <a:cs typeface="+mn-cs"/>
              </a:rPr>
              <a:t>the maximum value can be flawed if there are important oscillations or maybe spikes.</a:t>
            </a:r>
          </a:p>
          <a:p>
            <a:endParaRPr lang="fr-CH" sz="1200" kern="1200" dirty="0">
              <a:solidFill>
                <a:schemeClr val="tx1"/>
              </a:solidFill>
              <a:effectLst/>
              <a:latin typeface="+mn-lt"/>
              <a:ea typeface="+mn-ea"/>
              <a:cs typeface="+mn-cs"/>
            </a:endParaRPr>
          </a:p>
          <a:p>
            <a:r>
              <a:rPr lang="fr-CH" sz="1200" kern="1200" dirty="0">
                <a:solidFill>
                  <a:schemeClr val="tx1"/>
                </a:solidFill>
                <a:effectLst/>
                <a:latin typeface="+mn-lt"/>
                <a:ea typeface="+mn-ea"/>
                <a:cs typeface="+mn-cs"/>
              </a:rPr>
              <a:t>THE</a:t>
            </a:r>
            <a:r>
              <a:rPr lang="fr-CH" sz="1200" kern="1200" baseline="0" dirty="0">
                <a:solidFill>
                  <a:schemeClr val="tx1"/>
                </a:solidFill>
                <a:effectLst/>
                <a:latin typeface="+mn-lt"/>
                <a:ea typeface="+mn-ea"/>
                <a:cs typeface="+mn-cs"/>
              </a:rPr>
              <a:t> TURBINE HAS BEEN CHANGED IN 2015 !!</a:t>
            </a:r>
          </a:p>
          <a:p>
            <a:r>
              <a:rPr lang="fr-CH" sz="1200" kern="1200" baseline="0" dirty="0">
                <a:solidFill>
                  <a:schemeClr val="tx1"/>
                </a:solidFill>
                <a:effectLst/>
                <a:latin typeface="+mn-lt"/>
                <a:ea typeface="+mn-ea"/>
                <a:cs typeface="+mn-cs"/>
              </a:rPr>
              <a:t>RESIDUES SHOWED DEVIATIONS IN 2010 ALREADY !!</a:t>
            </a:r>
            <a:endParaRPr lang="en-GB" dirty="0"/>
          </a:p>
          <a:p>
            <a:endParaRPr lang="en-GB" dirty="0"/>
          </a:p>
        </p:txBody>
      </p:sp>
      <p:sp>
        <p:nvSpPr>
          <p:cNvPr id="4" name="Slide Number Placeholder 3"/>
          <p:cNvSpPr>
            <a:spLocks noGrp="1"/>
          </p:cNvSpPr>
          <p:nvPr>
            <p:ph type="sldNum" sz="quarter" idx="10"/>
          </p:nvPr>
        </p:nvSpPr>
        <p:spPr/>
        <p:txBody>
          <a:bodyPr/>
          <a:lstStyle/>
          <a:p>
            <a:fld id="{30D57ADB-1F76-4F74-AC5A-2259D7247037}" type="slidenum">
              <a:rPr lang="en-GB" smtClean="0"/>
              <a:t>17</a:t>
            </a:fld>
            <a:endParaRPr lang="en-GB"/>
          </a:p>
        </p:txBody>
      </p:sp>
    </p:spTree>
    <p:extLst>
      <p:ext uri="{BB962C8B-B14F-4D97-AF65-F5344CB8AC3E}">
        <p14:creationId xmlns:p14="http://schemas.microsoft.com/office/powerpoint/2010/main" val="19341154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The methodology in itself is very straight forward: either there is a fault or there is not.</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CH"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Signature INTENDED as</a:t>
            </a:r>
            <a:r>
              <a:rPr lang="en-GB" sz="1200" baseline="0" dirty="0"/>
              <a:t> ensemble of deviations of some chosen residues</a:t>
            </a:r>
            <a:endParaRPr lang="en-GB" sz="1200" dirty="0"/>
          </a:p>
          <a:p>
            <a:endParaRPr lang="fr-CH" dirty="0"/>
          </a:p>
          <a:p>
            <a:r>
              <a:rPr lang="en-GB" sz="1200" dirty="0"/>
              <a:t>Some sensors could not be put in place, or were not working properly</a:t>
            </a:r>
            <a:endParaRPr lang="en-GB" dirty="0"/>
          </a:p>
        </p:txBody>
      </p:sp>
      <p:sp>
        <p:nvSpPr>
          <p:cNvPr id="4" name="Slide Number Placeholder 3"/>
          <p:cNvSpPr>
            <a:spLocks noGrp="1"/>
          </p:cNvSpPr>
          <p:nvPr>
            <p:ph type="sldNum" sz="quarter" idx="10"/>
          </p:nvPr>
        </p:nvSpPr>
        <p:spPr/>
        <p:txBody>
          <a:bodyPr/>
          <a:lstStyle/>
          <a:p>
            <a:fld id="{30D57ADB-1F76-4F74-AC5A-2259D7247037}" type="slidenum">
              <a:rPr lang="en-GB" smtClean="0"/>
              <a:t>18</a:t>
            </a:fld>
            <a:endParaRPr lang="en-GB"/>
          </a:p>
        </p:txBody>
      </p:sp>
    </p:spTree>
    <p:extLst>
      <p:ext uri="{BB962C8B-B14F-4D97-AF65-F5344CB8AC3E}">
        <p14:creationId xmlns:p14="http://schemas.microsoft.com/office/powerpoint/2010/main" val="29928628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This type of </a:t>
            </a:r>
            <a:r>
              <a:rPr lang="en-GB" sz="1200" b="1" dirty="0"/>
              <a:t>monitoring</a:t>
            </a:r>
            <a:r>
              <a:rPr lang="en-GB" sz="1200" dirty="0"/>
              <a:t> is for sure </a:t>
            </a:r>
            <a:r>
              <a:rPr lang="en-GB" sz="1200" b="1" dirty="0"/>
              <a:t>worth</a:t>
            </a:r>
            <a:r>
              <a:rPr lang="en-GB" sz="1200" dirty="0"/>
              <a:t> to be performed</a:t>
            </a:r>
            <a:r>
              <a:rPr lang="en-GB" sz="1200" b="1" dirty="0"/>
              <a:t>, as illustrated by the presented examples.</a:t>
            </a:r>
          </a:p>
          <a:p>
            <a:endParaRPr lang="en-GB" dirty="0"/>
          </a:p>
        </p:txBody>
      </p:sp>
      <p:sp>
        <p:nvSpPr>
          <p:cNvPr id="4" name="Slide Number Placeholder 3"/>
          <p:cNvSpPr>
            <a:spLocks noGrp="1"/>
          </p:cNvSpPr>
          <p:nvPr>
            <p:ph type="sldNum" sz="quarter" idx="10"/>
          </p:nvPr>
        </p:nvSpPr>
        <p:spPr/>
        <p:txBody>
          <a:bodyPr/>
          <a:lstStyle/>
          <a:p>
            <a:fld id="{30D57ADB-1F76-4F74-AC5A-2259D7247037}" type="slidenum">
              <a:rPr lang="en-GB" smtClean="0"/>
              <a:t>19</a:t>
            </a:fld>
            <a:endParaRPr lang="en-GB"/>
          </a:p>
        </p:txBody>
      </p:sp>
    </p:spTree>
    <p:extLst>
      <p:ext uri="{BB962C8B-B14F-4D97-AF65-F5344CB8AC3E}">
        <p14:creationId xmlns:p14="http://schemas.microsoft.com/office/powerpoint/2010/main" val="1173670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0D57ADB-1F76-4F74-AC5A-2259D7247037}" type="slidenum">
              <a:rPr lang="en-GB" smtClean="0"/>
              <a:t>2</a:t>
            </a:fld>
            <a:endParaRPr lang="en-GB"/>
          </a:p>
        </p:txBody>
      </p:sp>
    </p:spTree>
    <p:extLst>
      <p:ext uri="{BB962C8B-B14F-4D97-AF65-F5344CB8AC3E}">
        <p14:creationId xmlns:p14="http://schemas.microsoft.com/office/powerpoint/2010/main" val="9797178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It is </a:t>
            </a:r>
            <a:r>
              <a:rPr lang="en-GB" b="1" dirty="0"/>
              <a:t>easier to spot a null or not-null variation </a:t>
            </a:r>
            <a:r>
              <a:rPr lang="en-GB" dirty="0"/>
              <a:t>instead of a change in temperature, or speed, or pressure which might be mistaken for a normal fluctuation.</a:t>
            </a:r>
          </a:p>
          <a:p>
            <a:endParaRPr lang="en-GB" dirty="0"/>
          </a:p>
        </p:txBody>
      </p:sp>
      <p:sp>
        <p:nvSpPr>
          <p:cNvPr id="4" name="Slide Number Placeholder 3"/>
          <p:cNvSpPr>
            <a:spLocks noGrp="1"/>
          </p:cNvSpPr>
          <p:nvPr>
            <p:ph type="sldNum" sz="quarter" idx="10"/>
          </p:nvPr>
        </p:nvSpPr>
        <p:spPr/>
        <p:txBody>
          <a:bodyPr/>
          <a:lstStyle/>
          <a:p>
            <a:fld id="{30D57ADB-1F76-4F74-AC5A-2259D7247037}" type="slidenum">
              <a:rPr lang="en-GB" smtClean="0"/>
              <a:t>20</a:t>
            </a:fld>
            <a:endParaRPr lang="en-GB"/>
          </a:p>
        </p:txBody>
      </p:sp>
    </p:spTree>
    <p:extLst>
      <p:ext uri="{BB962C8B-B14F-4D97-AF65-F5344CB8AC3E}">
        <p14:creationId xmlns:p14="http://schemas.microsoft.com/office/powerpoint/2010/main" val="89696774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0D57ADB-1F76-4F74-AC5A-2259D7247037}" type="slidenum">
              <a:rPr lang="en-GB" smtClean="0"/>
              <a:t>21</a:t>
            </a:fld>
            <a:endParaRPr lang="en-GB"/>
          </a:p>
        </p:txBody>
      </p:sp>
    </p:spTree>
    <p:extLst>
      <p:ext uri="{BB962C8B-B14F-4D97-AF65-F5344CB8AC3E}">
        <p14:creationId xmlns:p14="http://schemas.microsoft.com/office/powerpoint/2010/main" val="32055533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0D57ADB-1F76-4F74-AC5A-2259D7247037}" type="slidenum">
              <a:rPr lang="en-GB" smtClean="0"/>
              <a:t>22</a:t>
            </a:fld>
            <a:endParaRPr lang="en-GB"/>
          </a:p>
        </p:txBody>
      </p:sp>
    </p:spTree>
    <p:extLst>
      <p:ext uri="{BB962C8B-B14F-4D97-AF65-F5344CB8AC3E}">
        <p14:creationId xmlns:p14="http://schemas.microsoft.com/office/powerpoint/2010/main" val="183267480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 turbine and its filter, which is located just before, are considered as one single object. Their volume is considered as a whole and the pressure is measured before the filter only. But this, does not change the analysis which can be driven from the deviations, if present.    </a:t>
            </a:r>
          </a:p>
          <a:p>
            <a:endParaRPr lang="fr-CH" dirty="0"/>
          </a:p>
          <a:p>
            <a:r>
              <a:rPr lang="fr-CH" dirty="0"/>
              <a:t>OR </a:t>
            </a:r>
            <a:r>
              <a:rPr lang="fr-CH" dirty="0" err="1"/>
              <a:t>it</a:t>
            </a:r>
            <a:r>
              <a:rPr lang="fr-CH" dirty="0"/>
              <a:t> </a:t>
            </a:r>
            <a:r>
              <a:rPr lang="fr-CH" dirty="0" err="1"/>
              <a:t>can</a:t>
            </a:r>
            <a:r>
              <a:rPr lang="fr-CH" dirty="0"/>
              <a:t> </a:t>
            </a:r>
            <a:r>
              <a:rPr lang="fr-CH" dirty="0" err="1"/>
              <a:t>simply</a:t>
            </a:r>
            <a:r>
              <a:rPr lang="fr-CH" dirty="0"/>
              <a:t> </a:t>
            </a:r>
            <a:r>
              <a:rPr lang="fr-CH" dirty="0" err="1"/>
              <a:t>be</a:t>
            </a:r>
            <a:r>
              <a:rPr lang="fr-CH" dirty="0"/>
              <a:t> AN OFFSET ON THE</a:t>
            </a:r>
            <a:r>
              <a:rPr lang="fr-CH" baseline="0" dirty="0"/>
              <a:t> SENSOR</a:t>
            </a:r>
          </a:p>
          <a:p>
            <a:endParaRPr lang="fr-CH" baseline="0" dirty="0"/>
          </a:p>
          <a:p>
            <a:r>
              <a:rPr lang="fr-CH" baseline="0" dirty="0"/>
              <a:t>GENERAL QUESTIONS</a:t>
            </a:r>
          </a:p>
          <a:p>
            <a:endParaRPr lang="fr-CH" baseline="0" dirty="0"/>
          </a:p>
          <a:p>
            <a:r>
              <a:rPr lang="fr-CH" baseline="0" dirty="0"/>
              <a:t>* How </a:t>
            </a:r>
            <a:r>
              <a:rPr lang="fr-CH" baseline="0" dirty="0" err="1"/>
              <a:t>did</a:t>
            </a:r>
            <a:r>
              <a:rPr lang="fr-CH" baseline="0" dirty="0"/>
              <a:t> CERN manage «</a:t>
            </a:r>
            <a:r>
              <a:rPr lang="fr-CH" baseline="0" dirty="0" err="1"/>
              <a:t>preventive</a:t>
            </a:r>
            <a:r>
              <a:rPr lang="fr-CH" baseline="0" dirty="0"/>
              <a:t> diagnostics» </a:t>
            </a:r>
            <a:r>
              <a:rPr lang="fr-CH" baseline="0" dirty="0" err="1"/>
              <a:t>so</a:t>
            </a:r>
            <a:r>
              <a:rPr lang="fr-CH" baseline="0" dirty="0"/>
              <a:t> far? Is </a:t>
            </a:r>
            <a:r>
              <a:rPr lang="fr-CH" baseline="0" dirty="0" err="1"/>
              <a:t>this</a:t>
            </a:r>
            <a:r>
              <a:rPr lang="fr-CH" baseline="0" dirty="0"/>
              <a:t> a new </a:t>
            </a:r>
            <a:r>
              <a:rPr lang="fr-CH" baseline="0" dirty="0" err="1"/>
              <a:t>thing</a:t>
            </a:r>
            <a:r>
              <a:rPr lang="fr-CH" baseline="0" dirty="0"/>
              <a:t>?</a:t>
            </a:r>
          </a:p>
          <a:p>
            <a:r>
              <a:rPr lang="fr-CH" baseline="0" dirty="0"/>
              <a:t>YES INDEED, </a:t>
            </a:r>
            <a:r>
              <a:rPr lang="fr-CH" baseline="0" dirty="0" err="1"/>
              <a:t>it</a:t>
            </a:r>
            <a:r>
              <a:rPr lang="fr-CH" baseline="0" dirty="0"/>
              <a:t> </a:t>
            </a:r>
            <a:r>
              <a:rPr lang="fr-CH" baseline="0" dirty="0" err="1"/>
              <a:t>is</a:t>
            </a:r>
            <a:r>
              <a:rPr lang="fr-CH" baseline="0" dirty="0"/>
              <a:t> a </a:t>
            </a:r>
            <a:r>
              <a:rPr lang="fr-CH" baseline="0" dirty="0" err="1"/>
              <a:t>completely</a:t>
            </a:r>
            <a:r>
              <a:rPr lang="fr-CH" baseline="0" dirty="0"/>
              <a:t> new </a:t>
            </a:r>
            <a:r>
              <a:rPr lang="fr-CH" baseline="0" dirty="0" err="1"/>
              <a:t>approach</a:t>
            </a:r>
            <a:endParaRPr lang="fr-CH" baseline="0" dirty="0"/>
          </a:p>
          <a:p>
            <a:endParaRPr lang="fr-CH" dirty="0"/>
          </a:p>
          <a:p>
            <a:pPr marL="0" indent="0">
              <a:buFont typeface="Arial" panose="020B0604020202020204" pitchFamily="34" charset="0"/>
              <a:buNone/>
            </a:pPr>
            <a:r>
              <a:rPr lang="fr-CH" dirty="0"/>
              <a:t>* How do</a:t>
            </a:r>
            <a:r>
              <a:rPr lang="fr-CH" baseline="0" dirty="0"/>
              <a:t> </a:t>
            </a:r>
            <a:r>
              <a:rPr lang="fr-CH" baseline="0" dirty="0" err="1"/>
              <a:t>youplan</a:t>
            </a:r>
            <a:r>
              <a:rPr lang="fr-CH" baseline="0" dirty="0"/>
              <a:t> to </a:t>
            </a:r>
            <a:r>
              <a:rPr lang="fr-CH" baseline="0" dirty="0" err="1"/>
              <a:t>integrate</a:t>
            </a:r>
            <a:r>
              <a:rPr lang="fr-CH" baseline="0" dirty="0"/>
              <a:t> </a:t>
            </a:r>
            <a:r>
              <a:rPr lang="fr-CH" baseline="0" dirty="0" err="1"/>
              <a:t>this</a:t>
            </a:r>
            <a:r>
              <a:rPr lang="fr-CH" baseline="0" dirty="0"/>
              <a:t> «</a:t>
            </a:r>
            <a:r>
              <a:rPr lang="fr-CH" baseline="0" dirty="0" err="1"/>
              <a:t>residue</a:t>
            </a:r>
            <a:r>
              <a:rPr lang="fr-CH" baseline="0" dirty="0"/>
              <a:t> info» in </a:t>
            </a:r>
            <a:r>
              <a:rPr lang="fr-CH" baseline="0" dirty="0" err="1"/>
              <a:t>t^he</a:t>
            </a:r>
            <a:r>
              <a:rPr lang="fr-CH" baseline="0" dirty="0"/>
              <a:t> </a:t>
            </a:r>
            <a:r>
              <a:rPr lang="fr-CH" baseline="0" dirty="0" err="1"/>
              <a:t>existing</a:t>
            </a:r>
            <a:r>
              <a:rPr lang="fr-CH" baseline="0" dirty="0"/>
              <a:t> structure of monitoring </a:t>
            </a:r>
            <a:r>
              <a:rPr lang="fr-CH" baseline="0" dirty="0" err="1"/>
              <a:t>tools</a:t>
            </a:r>
            <a:r>
              <a:rPr lang="fr-CH" baseline="0" dirty="0"/>
              <a:t>?</a:t>
            </a:r>
          </a:p>
          <a:p>
            <a:pPr marL="0" indent="0">
              <a:buFont typeface="Arial" panose="020B0604020202020204" pitchFamily="34" charset="0"/>
              <a:buNone/>
            </a:pPr>
            <a:r>
              <a:rPr lang="fr-CH" baseline="0" dirty="0"/>
              <a:t>NOT EASY . In </a:t>
            </a:r>
            <a:r>
              <a:rPr lang="fr-CH" baseline="0" dirty="0" err="1"/>
              <a:t>same</a:t>
            </a:r>
            <a:r>
              <a:rPr lang="fr-CH" baseline="0" dirty="0"/>
              <a:t> cases, </a:t>
            </a:r>
            <a:r>
              <a:rPr lang="fr-CH" baseline="0" dirty="0" err="1"/>
              <a:t>like</a:t>
            </a:r>
            <a:r>
              <a:rPr lang="fr-CH" baseline="0" dirty="0"/>
              <a:t> the «</a:t>
            </a:r>
            <a:r>
              <a:rPr lang="fr-CH" baseline="0" dirty="0" err="1"/>
              <a:t>filter</a:t>
            </a:r>
            <a:r>
              <a:rPr lang="fr-CH" baseline="0" dirty="0"/>
              <a:t> </a:t>
            </a:r>
            <a:r>
              <a:rPr lang="fr-CH" baseline="0" dirty="0" err="1"/>
              <a:t>clogging</a:t>
            </a:r>
            <a:r>
              <a:rPr lang="fr-CH" baseline="0" dirty="0"/>
              <a:t>» </a:t>
            </a:r>
            <a:r>
              <a:rPr lang="fr-CH" baseline="0" dirty="0" err="1"/>
              <a:t>kind</a:t>
            </a:r>
            <a:r>
              <a:rPr lang="fr-CH" baseline="0" dirty="0"/>
              <a:t> of </a:t>
            </a:r>
            <a:r>
              <a:rPr lang="fr-CH" baseline="0" dirty="0" err="1"/>
              <a:t>problem</a:t>
            </a:r>
            <a:r>
              <a:rPr lang="fr-CH" baseline="0" dirty="0"/>
              <a:t> </a:t>
            </a:r>
            <a:r>
              <a:rPr lang="fr-CH" baseline="0" dirty="0" err="1"/>
              <a:t>it</a:t>
            </a:r>
            <a:r>
              <a:rPr lang="fr-CH" baseline="0" dirty="0"/>
              <a:t> </a:t>
            </a:r>
            <a:r>
              <a:rPr lang="fr-CH" baseline="0" dirty="0" err="1"/>
              <a:t>can</a:t>
            </a:r>
            <a:r>
              <a:rPr lang="fr-CH" baseline="0" dirty="0"/>
              <a:t> </a:t>
            </a:r>
            <a:r>
              <a:rPr lang="fr-CH" baseline="0" dirty="0" err="1"/>
              <a:t>be</a:t>
            </a:r>
            <a:r>
              <a:rPr lang="fr-CH" baseline="0" dirty="0"/>
              <a:t> </a:t>
            </a:r>
            <a:r>
              <a:rPr lang="fr-CH" baseline="0" dirty="0" err="1"/>
              <a:t>done</a:t>
            </a:r>
            <a:r>
              <a:rPr lang="fr-CH" baseline="0" dirty="0"/>
              <a:t> ONLINE (</a:t>
            </a:r>
            <a:r>
              <a:rPr lang="fr-CH" baseline="0" dirty="0" err="1"/>
              <a:t>quite</a:t>
            </a:r>
            <a:r>
              <a:rPr lang="fr-CH" baseline="0" dirty="0"/>
              <a:t> </a:t>
            </a:r>
            <a:r>
              <a:rPr lang="fr-CH" baseline="0" dirty="0" err="1"/>
              <a:t>steep</a:t>
            </a:r>
            <a:r>
              <a:rPr lang="fr-CH" baseline="0" dirty="0"/>
              <a:t> </a:t>
            </a:r>
            <a:r>
              <a:rPr lang="fr-CH" baseline="0" dirty="0" err="1"/>
              <a:t>slope</a:t>
            </a:r>
            <a:r>
              <a:rPr lang="fr-CH" baseline="0" dirty="0"/>
              <a:t>, not </a:t>
            </a:r>
            <a:r>
              <a:rPr lang="fr-CH" baseline="0" dirty="0" err="1"/>
              <a:t>too</a:t>
            </a:r>
            <a:r>
              <a:rPr lang="fr-CH" baseline="0" dirty="0"/>
              <a:t> slow perturbation: 2 </a:t>
            </a:r>
            <a:r>
              <a:rPr lang="fr-CH" baseline="0" dirty="0" err="1"/>
              <a:t>months</a:t>
            </a:r>
            <a:r>
              <a:rPr lang="fr-CH" baseline="0" dirty="0"/>
              <a:t>, but </a:t>
            </a:r>
            <a:r>
              <a:rPr lang="fr-CH" baseline="0" dirty="0" err="1"/>
              <a:t>effects</a:t>
            </a:r>
            <a:r>
              <a:rPr lang="fr-CH" baseline="0" dirty="0"/>
              <a:t> are visible </a:t>
            </a:r>
            <a:r>
              <a:rPr lang="fr-CH" baseline="0" dirty="0" err="1"/>
              <a:t>even</a:t>
            </a:r>
            <a:r>
              <a:rPr lang="fr-CH" baseline="0" dirty="0"/>
              <a:t> </a:t>
            </a:r>
            <a:r>
              <a:rPr lang="fr-CH" baseline="0" dirty="0" err="1"/>
              <a:t>before</a:t>
            </a:r>
            <a:r>
              <a:rPr lang="fr-CH" baseline="0" dirty="0"/>
              <a:t>)</a:t>
            </a:r>
          </a:p>
          <a:p>
            <a:pPr marL="0" indent="0">
              <a:buFont typeface="Arial" panose="020B0604020202020204" pitchFamily="34" charset="0"/>
              <a:buNone/>
            </a:pPr>
            <a:r>
              <a:rPr lang="fr-CH" baseline="0" dirty="0"/>
              <a:t>In cases </a:t>
            </a:r>
            <a:r>
              <a:rPr lang="fr-CH" baseline="0" dirty="0" err="1"/>
              <a:t>like</a:t>
            </a:r>
            <a:r>
              <a:rPr lang="fr-CH" baseline="0" dirty="0"/>
              <a:t> the «</a:t>
            </a:r>
            <a:r>
              <a:rPr lang="fr-CH" baseline="0" dirty="0" err="1"/>
              <a:t>wheel</a:t>
            </a:r>
            <a:r>
              <a:rPr lang="fr-CH" baseline="0" dirty="0"/>
              <a:t> </a:t>
            </a:r>
            <a:r>
              <a:rPr lang="fr-CH" baseline="0" dirty="0" err="1"/>
              <a:t>erosion</a:t>
            </a:r>
            <a:r>
              <a:rPr lang="fr-CH" baseline="0" dirty="0"/>
              <a:t>» </a:t>
            </a:r>
            <a:r>
              <a:rPr lang="fr-CH" baseline="0" dirty="0" err="1"/>
              <a:t>kind</a:t>
            </a:r>
            <a:r>
              <a:rPr lang="fr-CH" baseline="0" dirty="0"/>
              <a:t> </a:t>
            </a:r>
            <a:r>
              <a:rPr lang="fr-CH" baseline="0" dirty="0" err="1"/>
              <a:t>problem</a:t>
            </a:r>
            <a:r>
              <a:rPr lang="fr-CH" baseline="0" dirty="0"/>
              <a:t>, </a:t>
            </a:r>
            <a:r>
              <a:rPr lang="fr-CH" baseline="0" dirty="0" err="1"/>
              <a:t>maybe</a:t>
            </a:r>
            <a:r>
              <a:rPr lang="fr-CH" baseline="0" dirty="0"/>
              <a:t> </a:t>
            </a:r>
            <a:r>
              <a:rPr lang="fr-CH" baseline="0" dirty="0" err="1"/>
              <a:t>it</a:t>
            </a:r>
            <a:r>
              <a:rPr lang="fr-CH" baseline="0" dirty="0"/>
              <a:t> </a:t>
            </a:r>
            <a:r>
              <a:rPr lang="fr-CH" baseline="0" dirty="0" err="1"/>
              <a:t>is</a:t>
            </a:r>
            <a:r>
              <a:rPr lang="fr-CH" baseline="0" dirty="0"/>
              <a:t> </a:t>
            </a:r>
            <a:r>
              <a:rPr lang="fr-CH" baseline="0" dirty="0" err="1"/>
              <a:t>better</a:t>
            </a:r>
            <a:r>
              <a:rPr lang="fr-CH" baseline="0" dirty="0"/>
              <a:t> to </a:t>
            </a:r>
            <a:r>
              <a:rPr lang="fr-CH" baseline="0" dirty="0" err="1"/>
              <a:t>perform</a:t>
            </a:r>
            <a:r>
              <a:rPr lang="fr-CH" baseline="0" dirty="0"/>
              <a:t> the check OFFLINE </a:t>
            </a:r>
            <a:r>
              <a:rPr lang="fr-CH" baseline="0" dirty="0" err="1"/>
              <a:t>given</a:t>
            </a:r>
            <a:r>
              <a:rPr lang="fr-CH" baseline="0" dirty="0"/>
              <a:t> the </a:t>
            </a:r>
            <a:r>
              <a:rPr lang="fr-CH" baseline="0" dirty="0" err="1"/>
              <a:t>very</a:t>
            </a:r>
            <a:r>
              <a:rPr lang="fr-CH" baseline="0" dirty="0"/>
              <a:t> slow </a:t>
            </a:r>
            <a:r>
              <a:rPr lang="fr-CH" baseline="0" dirty="0" err="1"/>
              <a:t>developement</a:t>
            </a:r>
            <a:r>
              <a:rPr lang="fr-CH" baseline="0" dirty="0"/>
              <a:t> of the </a:t>
            </a:r>
            <a:r>
              <a:rPr lang="fr-CH" baseline="0" dirty="0" err="1"/>
              <a:t>faulty</a:t>
            </a:r>
            <a:r>
              <a:rPr lang="fr-CH" baseline="0" dirty="0"/>
              <a:t> </a:t>
            </a:r>
            <a:r>
              <a:rPr lang="fr-CH" baseline="0" dirty="0" err="1"/>
              <a:t>process</a:t>
            </a:r>
            <a:endParaRPr lang="fr-CH" baseline="0" dirty="0"/>
          </a:p>
          <a:p>
            <a:pPr marL="0" indent="0">
              <a:buFont typeface="Arial" panose="020B0604020202020204" pitchFamily="34" charset="0"/>
              <a:buNone/>
            </a:pPr>
            <a:endParaRPr lang="fr-CH" baseline="0" dirty="0"/>
          </a:p>
          <a:p>
            <a:pPr marL="171450" indent="-171450">
              <a:buFont typeface="Arial" panose="020B0604020202020204" pitchFamily="34" charset="0"/>
              <a:buChar char="•"/>
            </a:pPr>
            <a:r>
              <a:rPr lang="fr-CH" baseline="0" dirty="0" err="1"/>
              <a:t>Doing</a:t>
            </a:r>
            <a:r>
              <a:rPr lang="fr-CH" baseline="0" dirty="0"/>
              <a:t> </a:t>
            </a:r>
            <a:r>
              <a:rPr lang="fr-CH" baseline="0" dirty="0" err="1"/>
              <a:t>some</a:t>
            </a:r>
            <a:r>
              <a:rPr lang="fr-CH" baseline="0" dirty="0"/>
              <a:t> </a:t>
            </a:r>
            <a:r>
              <a:rPr lang="fr-CH" baseline="0" dirty="0" err="1"/>
              <a:t>statistics</a:t>
            </a:r>
            <a:r>
              <a:rPr lang="fr-CH" baseline="0" dirty="0"/>
              <a:t> </a:t>
            </a:r>
            <a:r>
              <a:rPr lang="fr-CH" baseline="0" dirty="0" err="1"/>
              <a:t>can</a:t>
            </a:r>
            <a:r>
              <a:rPr lang="fr-CH" baseline="0" dirty="0"/>
              <a:t> help in </a:t>
            </a:r>
            <a:r>
              <a:rPr lang="fr-CH" baseline="0" dirty="0" err="1"/>
              <a:t>cleaning</a:t>
            </a:r>
            <a:r>
              <a:rPr lang="fr-CH" baseline="0" dirty="0"/>
              <a:t> the </a:t>
            </a:r>
            <a:r>
              <a:rPr lang="fr-CH" baseline="0" dirty="0" err="1"/>
              <a:t>signals</a:t>
            </a:r>
            <a:r>
              <a:rPr lang="fr-CH" baseline="0" dirty="0"/>
              <a:t> </a:t>
            </a:r>
            <a:r>
              <a:rPr lang="fr-CH" baseline="0" dirty="0">
                <a:sym typeface="Wingdings" panose="05000000000000000000" pitchFamily="2" charset="2"/>
              </a:rPr>
              <a:t> for the future.</a:t>
            </a:r>
          </a:p>
          <a:p>
            <a:pPr marL="0" indent="0">
              <a:buFont typeface="Arial" panose="020B0604020202020204" pitchFamily="34" charset="0"/>
              <a:buNone/>
            </a:pPr>
            <a:r>
              <a:rPr lang="fr-CH" baseline="0" dirty="0">
                <a:sym typeface="Wingdings" panose="05000000000000000000" pitchFamily="2" charset="2"/>
              </a:rPr>
              <a:t>    (AVG, MEAN, STD </a:t>
            </a:r>
            <a:r>
              <a:rPr lang="fr-CH" baseline="0" dirty="0" err="1">
                <a:sym typeface="Wingdings" panose="05000000000000000000" pitchFamily="2" charset="2"/>
              </a:rPr>
              <a:t>Deviation</a:t>
            </a:r>
            <a:r>
              <a:rPr lang="fr-CH" baseline="0" dirty="0">
                <a:sym typeface="Wingdings" panose="05000000000000000000" pitchFamily="2" charset="2"/>
              </a:rPr>
              <a:t>, White noise </a:t>
            </a:r>
            <a:r>
              <a:rPr lang="fr-CH" baseline="0" dirty="0" err="1">
                <a:sym typeface="Wingdings" panose="05000000000000000000" pitchFamily="2" charset="2"/>
              </a:rPr>
              <a:t>spectrum</a:t>
            </a:r>
            <a:r>
              <a:rPr lang="fr-CH" baseline="0" dirty="0">
                <a:sym typeface="Wingdings" panose="05000000000000000000" pitchFamily="2" charset="2"/>
              </a:rPr>
              <a:t>)</a:t>
            </a:r>
            <a:endParaRPr lang="en-GB" dirty="0"/>
          </a:p>
        </p:txBody>
      </p:sp>
      <p:sp>
        <p:nvSpPr>
          <p:cNvPr id="4" name="Slide Number Placeholder 3"/>
          <p:cNvSpPr>
            <a:spLocks noGrp="1"/>
          </p:cNvSpPr>
          <p:nvPr>
            <p:ph type="sldNum" sz="quarter" idx="10"/>
          </p:nvPr>
        </p:nvSpPr>
        <p:spPr/>
        <p:txBody>
          <a:bodyPr/>
          <a:lstStyle/>
          <a:p>
            <a:fld id="{30D57ADB-1F76-4F74-AC5A-2259D7247037}" type="slidenum">
              <a:rPr lang="en-GB" smtClean="0"/>
              <a:t>23</a:t>
            </a:fld>
            <a:endParaRPr lang="en-GB"/>
          </a:p>
        </p:txBody>
      </p:sp>
    </p:spTree>
    <p:extLst>
      <p:ext uri="{BB962C8B-B14F-4D97-AF65-F5344CB8AC3E}">
        <p14:creationId xmlns:p14="http://schemas.microsoft.com/office/powerpoint/2010/main" val="32357401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0D57ADB-1F76-4F74-AC5A-2259D7247037}" type="slidenum">
              <a:rPr lang="en-GB" smtClean="0"/>
              <a:t>3</a:t>
            </a:fld>
            <a:endParaRPr lang="en-GB"/>
          </a:p>
        </p:txBody>
      </p:sp>
    </p:spTree>
    <p:extLst>
      <p:ext uri="{BB962C8B-B14F-4D97-AF65-F5344CB8AC3E}">
        <p14:creationId xmlns:p14="http://schemas.microsoft.com/office/powerpoint/2010/main" val="19992140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0D57ADB-1F76-4F74-AC5A-2259D7247037}" type="slidenum">
              <a:rPr lang="en-GB" smtClean="0"/>
              <a:t>4</a:t>
            </a:fld>
            <a:endParaRPr lang="en-GB"/>
          </a:p>
        </p:txBody>
      </p:sp>
    </p:spTree>
    <p:extLst>
      <p:ext uri="{BB962C8B-B14F-4D97-AF65-F5344CB8AC3E}">
        <p14:creationId xmlns:p14="http://schemas.microsoft.com/office/powerpoint/2010/main" val="8255681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0D57ADB-1F76-4F74-AC5A-2259D7247037}" type="slidenum">
              <a:rPr lang="en-GB" smtClean="0"/>
              <a:t>5</a:t>
            </a:fld>
            <a:endParaRPr lang="en-GB"/>
          </a:p>
        </p:txBody>
      </p:sp>
    </p:spTree>
    <p:extLst>
      <p:ext uri="{BB962C8B-B14F-4D97-AF65-F5344CB8AC3E}">
        <p14:creationId xmlns:p14="http://schemas.microsoft.com/office/powerpoint/2010/main" val="29398299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Having to deal with such a big amount of information SLOW PERTURBATION</a:t>
            </a:r>
            <a:r>
              <a:rPr lang="en-GB" sz="1200" baseline="0" dirty="0"/>
              <a:t> can stay hidden</a:t>
            </a:r>
            <a:endParaRPr lang="en-GB" sz="1200"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fr-CH" sz="1200"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Difficult to detect especially when their signatures is at the limit of detectability</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CH" sz="1200" b="1" dirty="0"/>
          </a:p>
          <a:p>
            <a:pPr marL="0" marR="0" lvl="0" indent="0" algn="l" defTabSz="914400" rtl="0" eaLnBrk="1" fontAlgn="auto" latinLnBrk="0" hangingPunct="1">
              <a:lnSpc>
                <a:spcPct val="100000"/>
              </a:lnSpc>
              <a:spcBef>
                <a:spcPts val="0"/>
              </a:spcBef>
              <a:spcAft>
                <a:spcPts val="0"/>
              </a:spcAft>
              <a:buClrTx/>
              <a:buSzTx/>
              <a:buFontTx/>
              <a:buNone/>
              <a:tabLst/>
              <a:defRPr/>
            </a:pPr>
            <a:r>
              <a:rPr lang="fr-CH" sz="1200" b="1" dirty="0"/>
              <a:t>MORE DETAILS ABOUT TRENDING FACILITIES AND ALARM SYSTEM</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CH" sz="1200" b="1" dirty="0"/>
          </a:p>
          <a:p>
            <a:pPr marL="0" marR="0" lvl="0" indent="0" algn="l" defTabSz="914400" rtl="0" eaLnBrk="1" fontAlgn="auto" latinLnBrk="0" hangingPunct="1">
              <a:lnSpc>
                <a:spcPct val="100000"/>
              </a:lnSpc>
              <a:spcBef>
                <a:spcPts val="0"/>
              </a:spcBef>
              <a:spcAft>
                <a:spcPts val="0"/>
              </a:spcAft>
              <a:buClrTx/>
              <a:buSzTx/>
              <a:buFontTx/>
              <a:buNone/>
              <a:tabLst/>
              <a:defRPr/>
            </a:pPr>
            <a:r>
              <a:rPr lang="fr-CH" sz="1200" b="1" dirty="0"/>
              <a:t>TRENDING</a:t>
            </a:r>
            <a:r>
              <a:rPr lang="fr-CH" sz="1200" b="1" baseline="0" dirty="0"/>
              <a:t> FACILITIES </a:t>
            </a:r>
            <a:r>
              <a:rPr lang="fr-CH" sz="1200" b="1" baseline="0" dirty="0">
                <a:sym typeface="Wingdings" panose="05000000000000000000" pitchFamily="2" charset="2"/>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fr-CH" sz="1200" b="1" baseline="0" dirty="0">
                <a:sym typeface="Wingdings" panose="05000000000000000000" pitchFamily="2" charset="2"/>
              </a:rPr>
              <a:t>ALARM SYSTEM  </a:t>
            </a:r>
            <a:r>
              <a:rPr lang="fr-CH" sz="1200" b="1" baseline="0" dirty="0" err="1">
                <a:sym typeface="Wingdings" panose="05000000000000000000" pitchFamily="2" charset="2"/>
              </a:rPr>
              <a:t>threshold</a:t>
            </a:r>
            <a:r>
              <a:rPr lang="fr-CH" sz="1200" b="1" baseline="0" dirty="0">
                <a:sym typeface="Wingdings" panose="05000000000000000000" pitchFamily="2" charset="2"/>
              </a:rPr>
              <a:t> </a:t>
            </a:r>
            <a:r>
              <a:rPr lang="fr-CH" sz="1200" b="1" baseline="0" dirty="0" err="1">
                <a:sym typeface="Wingdings" panose="05000000000000000000" pitchFamily="2" charset="2"/>
              </a:rPr>
              <a:t>traspassing</a:t>
            </a:r>
            <a:r>
              <a:rPr lang="fr-CH" sz="1200" b="1" baseline="0" dirty="0">
                <a:sym typeface="Wingdings" panose="05000000000000000000" pitchFamily="2" charset="2"/>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CH" sz="1200" b="1" dirty="0"/>
          </a:p>
          <a:p>
            <a:endParaRPr lang="en-GB" dirty="0"/>
          </a:p>
        </p:txBody>
      </p:sp>
      <p:sp>
        <p:nvSpPr>
          <p:cNvPr id="4" name="Slide Number Placeholder 3"/>
          <p:cNvSpPr>
            <a:spLocks noGrp="1"/>
          </p:cNvSpPr>
          <p:nvPr>
            <p:ph type="sldNum" sz="quarter" idx="10"/>
          </p:nvPr>
        </p:nvSpPr>
        <p:spPr/>
        <p:txBody>
          <a:bodyPr/>
          <a:lstStyle/>
          <a:p>
            <a:fld id="{30D57ADB-1F76-4F74-AC5A-2259D7247037}" type="slidenum">
              <a:rPr lang="en-GB" smtClean="0"/>
              <a:t>6</a:t>
            </a:fld>
            <a:endParaRPr lang="en-GB"/>
          </a:p>
        </p:txBody>
      </p:sp>
    </p:spTree>
    <p:extLst>
      <p:ext uri="{BB962C8B-B14F-4D97-AF65-F5344CB8AC3E}">
        <p14:creationId xmlns:p14="http://schemas.microsoft.com/office/powerpoint/2010/main" val="38314229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t>Residues</a:t>
            </a:r>
            <a:r>
              <a:rPr lang="en-GB" sz="1200" b="0" baseline="0" dirty="0"/>
              <a:t> </a:t>
            </a:r>
            <a:r>
              <a:rPr lang="en-GB" sz="1200" dirty="0"/>
              <a:t>are computed as the difference between the process data and a correspondent dynamic model output.</a:t>
            </a:r>
          </a:p>
        </p:txBody>
      </p:sp>
      <p:sp>
        <p:nvSpPr>
          <p:cNvPr id="4" name="Slide Number Placeholder 3"/>
          <p:cNvSpPr>
            <a:spLocks noGrp="1"/>
          </p:cNvSpPr>
          <p:nvPr>
            <p:ph type="sldNum" sz="quarter" idx="10"/>
          </p:nvPr>
        </p:nvSpPr>
        <p:spPr/>
        <p:txBody>
          <a:bodyPr/>
          <a:lstStyle/>
          <a:p>
            <a:fld id="{30D57ADB-1F76-4F74-AC5A-2259D7247037}" type="slidenum">
              <a:rPr lang="en-GB" smtClean="0"/>
              <a:t>7</a:t>
            </a:fld>
            <a:endParaRPr lang="en-GB"/>
          </a:p>
        </p:txBody>
      </p:sp>
    </p:spTree>
    <p:extLst>
      <p:ext uri="{BB962C8B-B14F-4D97-AF65-F5344CB8AC3E}">
        <p14:creationId xmlns:p14="http://schemas.microsoft.com/office/powerpoint/2010/main" val="35246312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Process data (i.e. reality) and model output (i.e. ideal behaviour).</a:t>
            </a:r>
          </a:p>
        </p:txBody>
      </p:sp>
      <p:sp>
        <p:nvSpPr>
          <p:cNvPr id="4" name="Slide Number Placeholder 3"/>
          <p:cNvSpPr>
            <a:spLocks noGrp="1"/>
          </p:cNvSpPr>
          <p:nvPr>
            <p:ph type="sldNum" sz="quarter" idx="10"/>
          </p:nvPr>
        </p:nvSpPr>
        <p:spPr/>
        <p:txBody>
          <a:bodyPr/>
          <a:lstStyle/>
          <a:p>
            <a:fld id="{30D57ADB-1F76-4F74-AC5A-2259D7247037}" type="slidenum">
              <a:rPr lang="en-GB" smtClean="0"/>
              <a:t>8</a:t>
            </a:fld>
            <a:endParaRPr lang="en-GB"/>
          </a:p>
        </p:txBody>
      </p:sp>
    </p:spTree>
    <p:extLst>
      <p:ext uri="{BB962C8B-B14F-4D97-AF65-F5344CB8AC3E}">
        <p14:creationId xmlns:p14="http://schemas.microsoft.com/office/powerpoint/2010/main" val="18586396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Turbines</a:t>
            </a:r>
            <a:r>
              <a:rPr lang="en-GB" dirty="0"/>
              <a:t> since they are on of the most delicate components in the distribution system </a:t>
            </a:r>
          </a:p>
          <a:p>
            <a:endParaRPr lang="en-GB" dirty="0"/>
          </a:p>
          <a:p>
            <a:r>
              <a:rPr lang="en-GB" dirty="0"/>
              <a:t>The speed of the turbine is a sensitive indicator because even a relative small variation of 50 Hz </a:t>
            </a:r>
          </a:p>
          <a:p>
            <a:r>
              <a:rPr lang="en-GB" dirty="0"/>
              <a:t>can determine the transition over a zone of criticality, affecting the performance of the rotating machine. </a:t>
            </a:r>
          </a:p>
          <a:p>
            <a:endParaRPr lang="en-GB" dirty="0"/>
          </a:p>
          <a:p>
            <a:r>
              <a:rPr lang="en-GB" dirty="0"/>
              <a:t>The outlet temperature, being measured after the decompression is a sensitive indicator since even 0.1 K of variation can translate into a big enthalpic variation,</a:t>
            </a:r>
          </a:p>
          <a:p>
            <a:r>
              <a:rPr lang="en-GB" dirty="0"/>
              <a:t>suggesting a variation in the efficiency of the turbine. </a:t>
            </a:r>
          </a:p>
          <a:p>
            <a:endParaRPr lang="en-GB" dirty="0"/>
          </a:p>
          <a:p>
            <a:r>
              <a:rPr lang="en-GB" dirty="0"/>
              <a:t>Both inlet pressure and mass-flow rate are the first indicators of a clogging problems:</a:t>
            </a:r>
          </a:p>
          <a:p>
            <a:r>
              <a:rPr lang="en-GB" dirty="0"/>
              <a:t>pressure that rises, or mass-flow rate that varies despite no variation in the valve opening, for instance.</a:t>
            </a:r>
          </a:p>
          <a:p>
            <a:endParaRPr lang="fr-CH" dirty="0"/>
          </a:p>
          <a:p>
            <a:r>
              <a:rPr lang="fr-CH" dirty="0"/>
              <a:t>ONE</a:t>
            </a:r>
            <a:r>
              <a:rPr lang="fr-CH" baseline="0" dirty="0"/>
              <a:t> RESIDUE FOR EACH PORT</a:t>
            </a:r>
            <a:endParaRPr lang="en-GB" dirty="0"/>
          </a:p>
        </p:txBody>
      </p:sp>
      <p:sp>
        <p:nvSpPr>
          <p:cNvPr id="4" name="Slide Number Placeholder 3"/>
          <p:cNvSpPr>
            <a:spLocks noGrp="1"/>
          </p:cNvSpPr>
          <p:nvPr>
            <p:ph type="sldNum" sz="quarter" idx="10"/>
          </p:nvPr>
        </p:nvSpPr>
        <p:spPr/>
        <p:txBody>
          <a:bodyPr/>
          <a:lstStyle/>
          <a:p>
            <a:fld id="{30D57ADB-1F76-4F74-AC5A-2259D7247037}" type="slidenum">
              <a:rPr lang="en-GB" smtClean="0"/>
              <a:t>9</a:t>
            </a:fld>
            <a:endParaRPr lang="en-GB"/>
          </a:p>
        </p:txBody>
      </p:sp>
    </p:spTree>
    <p:extLst>
      <p:ext uri="{BB962C8B-B14F-4D97-AF65-F5344CB8AC3E}">
        <p14:creationId xmlns:p14="http://schemas.microsoft.com/office/powerpoint/2010/main" val="4440686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e de titre">
    <p:bg>
      <p:bgRef idx="1001">
        <a:schemeClr val="bg2"/>
      </p:bgRef>
    </p:bg>
    <p:spTree>
      <p:nvGrpSpPr>
        <p:cNvPr id="1" name=""/>
        <p:cNvGrpSpPr/>
        <p:nvPr/>
      </p:nvGrpSpPr>
      <p:grpSpPr>
        <a:xfrm>
          <a:off x="0" y="0"/>
          <a:ext cx="0" cy="0"/>
          <a:chOff x="0" y="0"/>
          <a:chExt cx="0" cy="0"/>
        </a:xfrm>
      </p:grpSpPr>
      <p:pic>
        <p:nvPicPr>
          <p:cNvPr id="5" name="Image 4" descr="logooutline.eps"/>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3312000" y="2181663"/>
            <a:ext cx="2520000" cy="2494674"/>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00930" y="2266275"/>
            <a:ext cx="8226854" cy="519130"/>
          </a:xfrm>
        </p:spPr>
        <p:txBody>
          <a:bodyPr/>
          <a:lstStyle>
            <a:lvl1pPr>
              <a:defRPr lang="en-GB" sz="1700" b="1" smtClean="0">
                <a:effectLst/>
              </a:defRPr>
            </a:lvl1pPr>
          </a:lstStyle>
          <a:p>
            <a:r>
              <a:rPr lang="en-GB" sz="1700" b="1" dirty="0">
                <a:effectLst/>
                <a:latin typeface="Times" panose="02020603050405020304" pitchFamily="18" charset="0"/>
                <a:ea typeface="Times New Roman" panose="02020603050405020304" pitchFamily="18" charset="0"/>
                <a:cs typeface="Times New Roman" panose="02020603050405020304" pitchFamily="18" charset="0"/>
              </a:rPr>
              <a:t>Implementation of Preventive Diagnostics Measures for the CERN Cryogenic System</a:t>
            </a:r>
          </a:p>
        </p:txBody>
      </p:sp>
      <p:sp>
        <p:nvSpPr>
          <p:cNvPr id="3" name="Date Placeholder 2"/>
          <p:cNvSpPr>
            <a:spLocks noGrp="1"/>
          </p:cNvSpPr>
          <p:nvPr>
            <p:ph type="dt" sz="half" idx="10"/>
          </p:nvPr>
        </p:nvSpPr>
        <p:spPr>
          <a:xfrm>
            <a:off x="683335" y="6353096"/>
            <a:ext cx="2133600" cy="365125"/>
          </a:xfrm>
        </p:spPr>
        <p:txBody>
          <a:bodyPr/>
          <a:lstStyle>
            <a:lvl1pPr>
              <a:defRPr/>
            </a:lvl1pPr>
          </a:lstStyle>
          <a:p>
            <a:r>
              <a:rPr lang="en-US" dirty="0"/>
              <a:t>ICEC27-ICMC 2018</a:t>
            </a:r>
          </a:p>
        </p:txBody>
      </p:sp>
      <p:sp>
        <p:nvSpPr>
          <p:cNvPr id="4" name="Footer Placeholder 3"/>
          <p:cNvSpPr>
            <a:spLocks noGrp="1"/>
          </p:cNvSpPr>
          <p:nvPr>
            <p:ph type="ftr" sz="quarter" idx="11"/>
          </p:nvPr>
        </p:nvSpPr>
        <p:spPr/>
        <p:txBody>
          <a:bodyPr/>
          <a:lstStyle/>
          <a:p>
            <a:r>
              <a:rPr lang="en-US" dirty="0"/>
              <a:t>Roberta CIRILLO - TE/CRG-ML</a:t>
            </a:r>
          </a:p>
        </p:txBody>
      </p:sp>
      <p:sp>
        <p:nvSpPr>
          <p:cNvPr id="5" name="Slide Number Placeholder 4"/>
          <p:cNvSpPr>
            <a:spLocks noGrp="1"/>
          </p:cNvSpPr>
          <p:nvPr>
            <p:ph type="sldNum" sz="quarter" idx="12"/>
          </p:nvPr>
        </p:nvSpPr>
        <p:spPr/>
        <p:txBody>
          <a:bodyPr/>
          <a:lstStyle/>
          <a:p>
            <a:fld id="{17918391-D411-FE40-AAD7-861AE5233E0E}" type="slidenum">
              <a:rPr lang="en-US" smtClean="0"/>
              <a:pPr/>
              <a:t>‹#›</a:t>
            </a:fld>
            <a:r>
              <a:rPr lang="en-US" dirty="0"/>
              <a:t>/22</a:t>
            </a:r>
          </a:p>
        </p:txBody>
      </p:sp>
      <p:sp>
        <p:nvSpPr>
          <p:cNvPr id="6" name="Rectangle 5"/>
          <p:cNvSpPr/>
          <p:nvPr userDrawn="1"/>
        </p:nvSpPr>
        <p:spPr>
          <a:xfrm>
            <a:off x="344658" y="654148"/>
            <a:ext cx="8482819" cy="22508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883787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33493"/>
            <a:ext cx="8226854" cy="519130"/>
          </a:xfrm>
        </p:spPr>
        <p:txBody>
          <a:bodyPr/>
          <a:lstStyle>
            <a:lvl1pPr algn="l">
              <a:defRPr/>
            </a:lvl1pPr>
          </a:lstStyle>
          <a:p>
            <a:r>
              <a:rPr kumimoji="0" lang="fr-CH" dirty="0"/>
              <a:t>Click to </a:t>
            </a:r>
            <a:r>
              <a:rPr kumimoji="0" lang="fr-CH" dirty="0" err="1"/>
              <a:t>edit</a:t>
            </a:r>
            <a:r>
              <a:rPr kumimoji="0" lang="fr-CH" dirty="0"/>
              <a:t> Master </a:t>
            </a:r>
            <a:r>
              <a:rPr kumimoji="0" lang="fr-CH" dirty="0" err="1"/>
              <a:t>title</a:t>
            </a:r>
            <a:r>
              <a:rPr kumimoji="0" lang="fr-CH" dirty="0"/>
              <a:t> style</a:t>
            </a:r>
            <a:endParaRPr kumimoji="0" lang="en-US" dirty="0"/>
          </a:p>
        </p:txBody>
      </p:sp>
      <p:sp>
        <p:nvSpPr>
          <p:cNvPr id="3" name="Espace réservé du contenu 2"/>
          <p:cNvSpPr>
            <a:spLocks noGrp="1"/>
          </p:cNvSpPr>
          <p:nvPr>
            <p:ph idx="1"/>
          </p:nvPr>
        </p:nvSpPr>
        <p:spPr/>
        <p:txBody>
          <a:bodyPr/>
          <a:lstStyle>
            <a:lvl1pPr>
              <a:defRPr>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eaLnBrk="1" latinLnBrk="0" hangingPunct="1"/>
            <a:r>
              <a:rPr lang="fr-CH" dirty="0"/>
              <a:t>Click to </a:t>
            </a:r>
            <a:r>
              <a:rPr lang="fr-CH" dirty="0" err="1"/>
              <a:t>edit</a:t>
            </a:r>
            <a:r>
              <a:rPr lang="fr-CH" dirty="0"/>
              <a:t> Master </a:t>
            </a:r>
            <a:r>
              <a:rPr lang="fr-CH" dirty="0" err="1"/>
              <a:t>text</a:t>
            </a:r>
            <a:r>
              <a:rPr lang="fr-CH" dirty="0"/>
              <a:t> styles</a:t>
            </a:r>
          </a:p>
          <a:p>
            <a:pPr lvl="1" eaLnBrk="1" latinLnBrk="0" hangingPunct="1"/>
            <a:r>
              <a:rPr lang="fr-CH" dirty="0"/>
              <a:t>Second </a:t>
            </a:r>
            <a:r>
              <a:rPr lang="fr-CH" dirty="0" err="1"/>
              <a:t>level</a:t>
            </a:r>
            <a:endParaRPr lang="fr-CH" dirty="0"/>
          </a:p>
          <a:p>
            <a:pPr lvl="2" eaLnBrk="1" latinLnBrk="0" hangingPunct="1"/>
            <a:r>
              <a:rPr lang="fr-CH" dirty="0" err="1"/>
              <a:t>Third</a:t>
            </a:r>
            <a:r>
              <a:rPr lang="fr-CH" dirty="0"/>
              <a:t> </a:t>
            </a:r>
            <a:r>
              <a:rPr lang="fr-CH" dirty="0" err="1"/>
              <a:t>level</a:t>
            </a:r>
            <a:endParaRPr lang="fr-CH" dirty="0"/>
          </a:p>
          <a:p>
            <a:pPr lvl="3" eaLnBrk="1" latinLnBrk="0" hangingPunct="1"/>
            <a:r>
              <a:rPr lang="fr-CH" dirty="0" err="1"/>
              <a:t>Fourth</a:t>
            </a:r>
            <a:r>
              <a:rPr lang="fr-CH" dirty="0"/>
              <a:t> </a:t>
            </a:r>
            <a:r>
              <a:rPr lang="fr-CH" dirty="0" err="1"/>
              <a:t>level</a:t>
            </a:r>
            <a:endParaRPr lang="fr-CH" dirty="0"/>
          </a:p>
          <a:p>
            <a:pPr lvl="4" eaLnBrk="1" latinLnBrk="0" hangingPunct="1"/>
            <a:r>
              <a:rPr lang="fr-CH" dirty="0" err="1"/>
              <a:t>Fifth</a:t>
            </a:r>
            <a:r>
              <a:rPr lang="fr-CH" dirty="0"/>
              <a:t> </a:t>
            </a:r>
            <a:r>
              <a:rPr lang="fr-CH" dirty="0" err="1"/>
              <a:t>level</a:t>
            </a:r>
            <a:endParaRPr kumimoji="0" lang="en-US" dirty="0"/>
          </a:p>
        </p:txBody>
      </p:sp>
      <p:sp>
        <p:nvSpPr>
          <p:cNvPr id="10" name="Date Placeholder 2"/>
          <p:cNvSpPr>
            <a:spLocks noGrp="1"/>
          </p:cNvSpPr>
          <p:nvPr>
            <p:ph type="dt" sz="half" idx="10"/>
          </p:nvPr>
        </p:nvSpPr>
        <p:spPr>
          <a:xfrm>
            <a:off x="683335" y="6353096"/>
            <a:ext cx="2133600" cy="365125"/>
          </a:xfrm>
        </p:spPr>
        <p:txBody>
          <a:bodyPr/>
          <a:lstStyle/>
          <a:p>
            <a:r>
              <a:rPr lang="en-US" dirty="0"/>
              <a:t>ICEC27-ICMC 2018</a:t>
            </a:r>
          </a:p>
        </p:txBody>
      </p:sp>
      <p:sp>
        <p:nvSpPr>
          <p:cNvPr id="11" name="Footer Placeholder 3"/>
          <p:cNvSpPr>
            <a:spLocks noGrp="1"/>
          </p:cNvSpPr>
          <p:nvPr>
            <p:ph type="ftr" sz="quarter" idx="11"/>
          </p:nvPr>
        </p:nvSpPr>
        <p:spPr>
          <a:xfrm>
            <a:off x="5182756" y="6356350"/>
            <a:ext cx="2895600" cy="365125"/>
          </a:xfrm>
        </p:spPr>
        <p:txBody>
          <a:bodyPr/>
          <a:lstStyle/>
          <a:p>
            <a:r>
              <a:rPr lang="en-US" dirty="0"/>
              <a:t>Roberta CIRILLO - TE/CRG-ML</a:t>
            </a:r>
          </a:p>
        </p:txBody>
      </p:sp>
      <p:sp>
        <p:nvSpPr>
          <p:cNvPr id="12" name="Slide Number Placeholder 4"/>
          <p:cNvSpPr>
            <a:spLocks noGrp="1"/>
          </p:cNvSpPr>
          <p:nvPr>
            <p:ph type="sldNum" sz="quarter" idx="12"/>
          </p:nvPr>
        </p:nvSpPr>
        <p:spPr>
          <a:xfrm>
            <a:off x="8185376" y="6356350"/>
            <a:ext cx="603348" cy="365125"/>
          </a:xfrm>
        </p:spPr>
        <p:txBody>
          <a:bodyPr/>
          <a:lstStyle/>
          <a:p>
            <a:fld id="{17918391-D411-FE40-AAD7-861AE5233E0E}" type="slidenum">
              <a:rPr lang="en-US" smtClean="0"/>
              <a:pPr/>
              <a:t>‹#›</a:t>
            </a:fld>
            <a:r>
              <a:rPr lang="en-US" dirty="0"/>
              <a:t>/22</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6_Diapositive de titre">
    <p:bg>
      <p:bgRef idx="1001">
        <a:schemeClr val="bg1"/>
      </p:bgRef>
    </p:bg>
    <p:spTree>
      <p:nvGrpSpPr>
        <p:cNvPr id="1" name=""/>
        <p:cNvGrpSpPr/>
        <p:nvPr/>
      </p:nvGrpSpPr>
      <p:grpSpPr>
        <a:xfrm>
          <a:off x="0" y="0"/>
          <a:ext cx="0" cy="0"/>
          <a:chOff x="0" y="0"/>
          <a:chExt cx="0" cy="0"/>
        </a:xfrm>
      </p:grpSpPr>
      <p:pic>
        <p:nvPicPr>
          <p:cNvPr id="5" name="Image 4" descr="logoBadgeWeb.eps"/>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3953090" y="2878269"/>
            <a:ext cx="1221946" cy="1535841"/>
          </a:xfrm>
          <a:prstGeom prst="rect">
            <a:avLst/>
          </a:prstGeom>
        </p:spPr>
      </p:pic>
    </p:spTree>
    <p:extLst>
      <p:ext uri="{BB962C8B-B14F-4D97-AF65-F5344CB8AC3E}">
        <p14:creationId xmlns:p14="http://schemas.microsoft.com/office/powerpoint/2010/main" val="2803325075"/>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Espace réservé du titre 8"/>
          <p:cNvSpPr>
            <a:spLocks noGrp="1"/>
          </p:cNvSpPr>
          <p:nvPr>
            <p:ph type="title"/>
          </p:nvPr>
        </p:nvSpPr>
        <p:spPr>
          <a:xfrm>
            <a:off x="457200" y="233493"/>
            <a:ext cx="8226854" cy="519130"/>
          </a:xfrm>
          <a:prstGeom prst="rect">
            <a:avLst/>
          </a:prstGeom>
        </p:spPr>
        <p:txBody>
          <a:bodyPr vert="horz" lIns="45720" rIns="45720" anchor="ctr">
            <a:noAutofit/>
          </a:bodyPr>
          <a:lstStyle/>
          <a:p>
            <a:r>
              <a:rPr kumimoji="0" lang="en-GB" dirty="0"/>
              <a:t>Title</a:t>
            </a:r>
            <a:endParaRPr kumimoji="0" lang="en-US" dirty="0"/>
          </a:p>
        </p:txBody>
      </p:sp>
      <p:sp>
        <p:nvSpPr>
          <p:cNvPr id="30" name="Espace réservé du texte 29"/>
          <p:cNvSpPr>
            <a:spLocks noGrp="1"/>
          </p:cNvSpPr>
          <p:nvPr>
            <p:ph type="body" idx="1"/>
          </p:nvPr>
        </p:nvSpPr>
        <p:spPr>
          <a:xfrm>
            <a:off x="457200" y="1325606"/>
            <a:ext cx="8226854" cy="4667421"/>
          </a:xfrm>
          <a:prstGeom prst="rect">
            <a:avLst/>
          </a:prstGeom>
        </p:spPr>
        <p:txBody>
          <a:bodyPr vert="horz">
            <a:normAutofit/>
          </a:bodyPr>
          <a:lstStyle/>
          <a:p>
            <a:pPr lvl="0" eaLnBrk="1" latinLnBrk="0" hangingPunct="1"/>
            <a:r>
              <a:rPr kumimoji="0" lang="fr-CH" dirty="0"/>
              <a:t>Cliquez pour modifier les styles du texte du masque</a:t>
            </a:r>
          </a:p>
          <a:p>
            <a:pPr lvl="1" eaLnBrk="1" latinLnBrk="0" hangingPunct="1"/>
            <a:r>
              <a:rPr kumimoji="0" lang="fr-CH" dirty="0"/>
              <a:t>Deuxième niveau</a:t>
            </a:r>
          </a:p>
          <a:p>
            <a:pPr lvl="2" eaLnBrk="1" latinLnBrk="0" hangingPunct="1"/>
            <a:r>
              <a:rPr kumimoji="0" lang="fr-CH" dirty="0"/>
              <a:t>Troisième niveau</a:t>
            </a:r>
          </a:p>
          <a:p>
            <a:pPr lvl="3" eaLnBrk="1" latinLnBrk="0" hangingPunct="1"/>
            <a:r>
              <a:rPr kumimoji="0" lang="fr-CH" dirty="0"/>
              <a:t>Quatrième niveau</a:t>
            </a:r>
          </a:p>
          <a:p>
            <a:pPr lvl="4" eaLnBrk="1" latinLnBrk="0" hangingPunct="1"/>
            <a:r>
              <a:rPr kumimoji="0" lang="fr-CH" dirty="0"/>
              <a:t>Cinquième niveau</a:t>
            </a:r>
            <a:endParaRPr kumimoji="0" lang="en-US" dirty="0"/>
          </a:p>
        </p:txBody>
      </p:sp>
      <p:pic>
        <p:nvPicPr>
          <p:cNvPr id="5" name="Image 4" descr="bande-01.eps"/>
          <p:cNvPicPr>
            <a:picLocks noChangeAspect="1"/>
          </p:cNvPicPr>
          <p:nvPr/>
        </p:nvPicPr>
        <p:blipFill>
          <a:blip r:embed="rId6" cstate="email">
            <a:extLst>
              <a:ext uri="{28A0092B-C50C-407E-A947-70E740481C1C}">
                <a14:useLocalDpi xmlns:a14="http://schemas.microsoft.com/office/drawing/2010/main" val="0"/>
              </a:ext>
            </a:extLst>
          </a:blip>
          <a:stretch>
            <a:fillRect/>
          </a:stretch>
        </p:blipFill>
        <p:spPr>
          <a:xfrm>
            <a:off x="0" y="6157663"/>
            <a:ext cx="9144000" cy="707202"/>
          </a:xfrm>
          <a:prstGeom prst="rect">
            <a:avLst/>
          </a:prstGeom>
        </p:spPr>
      </p:pic>
      <p:sp>
        <p:nvSpPr>
          <p:cNvPr id="2" name="Date Placeholder 1"/>
          <p:cNvSpPr>
            <a:spLocks noGrp="1"/>
          </p:cNvSpPr>
          <p:nvPr>
            <p:ph type="dt" sz="half" idx="2"/>
          </p:nvPr>
        </p:nvSpPr>
        <p:spPr>
          <a:xfrm>
            <a:off x="704437" y="6362377"/>
            <a:ext cx="2133600" cy="365125"/>
          </a:xfrm>
          <a:prstGeom prst="rect">
            <a:avLst/>
          </a:prstGeom>
        </p:spPr>
        <p:txBody>
          <a:bodyPr vert="horz" lIns="91440" tIns="45720" rIns="91440" bIns="45720" rtlCol="0" anchor="ctr"/>
          <a:lstStyle>
            <a:lvl1pPr marL="0" marR="0" indent="0" algn="l" defTabSz="914400" rtl="0" eaLnBrk="1" fontAlgn="auto" latinLnBrk="0" hangingPunct="1">
              <a:lnSpc>
                <a:spcPct val="100000"/>
              </a:lnSpc>
              <a:spcBef>
                <a:spcPts val="0"/>
              </a:spcBef>
              <a:spcAft>
                <a:spcPts val="0"/>
              </a:spcAft>
              <a:buClrTx/>
              <a:buSzTx/>
              <a:buFontTx/>
              <a:buNone/>
              <a:tabLst/>
              <a:defRPr sz="900">
                <a:solidFill>
                  <a:schemeClr val="tx1">
                    <a:tint val="75000"/>
                  </a:schemeClr>
                </a:solidFill>
              </a:defRPr>
            </a:lvl1pPr>
          </a:lstStyle>
          <a:p>
            <a:r>
              <a:rPr lang="en-US" dirty="0"/>
              <a:t>ICEC27-ICMC 2018</a:t>
            </a:r>
          </a:p>
        </p:txBody>
      </p:sp>
      <p:sp>
        <p:nvSpPr>
          <p:cNvPr id="3" name="Footer Placeholder 2"/>
          <p:cNvSpPr>
            <a:spLocks noGrp="1"/>
          </p:cNvSpPr>
          <p:nvPr>
            <p:ph type="ftr" sz="quarter" idx="3"/>
          </p:nvPr>
        </p:nvSpPr>
        <p:spPr>
          <a:xfrm>
            <a:off x="5182756" y="6356350"/>
            <a:ext cx="2895600"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r>
              <a:rPr lang="en-US" dirty="0"/>
              <a:t>Roberta CIRILLO - TE/CRG-ML</a:t>
            </a:r>
          </a:p>
        </p:txBody>
      </p:sp>
      <p:sp>
        <p:nvSpPr>
          <p:cNvPr id="4" name="Slide Number Placeholder 3"/>
          <p:cNvSpPr>
            <a:spLocks noGrp="1"/>
          </p:cNvSpPr>
          <p:nvPr>
            <p:ph type="sldNum" sz="quarter" idx="4"/>
          </p:nvPr>
        </p:nvSpPr>
        <p:spPr>
          <a:xfrm>
            <a:off x="8185375" y="6356350"/>
            <a:ext cx="591699"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918391-D411-FE40-AAD7-861AE5233E0E}" type="slidenum">
              <a:rPr lang="en-US" smtClean="0"/>
              <a:pPr/>
              <a:t>‹#›</a:t>
            </a:fld>
            <a:r>
              <a:rPr lang="en-US" dirty="0"/>
              <a:t>/22</a:t>
            </a:r>
          </a:p>
        </p:txBody>
      </p:sp>
      <p:cxnSp>
        <p:nvCxnSpPr>
          <p:cNvPr id="11" name="Straight Connector 10"/>
          <p:cNvCxnSpPr/>
          <p:nvPr userDrawn="1"/>
        </p:nvCxnSpPr>
        <p:spPr>
          <a:xfrm>
            <a:off x="457200" y="752623"/>
            <a:ext cx="8229600" cy="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61" r:id="rId1"/>
    <p:sldLayoutId id="2147483679" r:id="rId2"/>
    <p:sldLayoutId id="2147483662" r:id="rId3"/>
    <p:sldLayoutId id="2147483678" r:id="rId4"/>
  </p:sldLayoutIdLst>
  <p:hf hdr="0"/>
  <p:txStyles>
    <p:titleStyle>
      <a:lvl1pPr algn="ctr" rtl="0" eaLnBrk="1" latinLnBrk="0" hangingPunct="1">
        <a:spcBef>
          <a:spcPct val="0"/>
        </a:spcBef>
        <a:buNone/>
        <a:defRPr kumimoji="0" sz="2400" b="1" kern="1200">
          <a:solidFill>
            <a:schemeClr val="tx1"/>
          </a:solidFill>
          <a:latin typeface="+mj-lt"/>
          <a:ea typeface="+mj-ea"/>
          <a:cs typeface="+mj-cs"/>
        </a:defRPr>
      </a:lvl1pPr>
    </p:titleStyle>
    <p:bodyStyle>
      <a:lvl1pPr marL="493776" indent="-457200" algn="l" rtl="0" eaLnBrk="1" latinLnBrk="0" hangingPunct="1">
        <a:spcBef>
          <a:spcPct val="20000"/>
        </a:spcBef>
        <a:buClr>
          <a:schemeClr val="accent1"/>
        </a:buClr>
        <a:buSzPct val="80000"/>
        <a:buFont typeface="Arial"/>
        <a:buChar char="•"/>
        <a:defRPr kumimoji="0" sz="3000" kern="1200">
          <a:solidFill>
            <a:srgbClr val="002060"/>
          </a:solidFill>
          <a:latin typeface="+mn-lt"/>
          <a:ea typeface="+mn-ea"/>
          <a:cs typeface="+mn-cs"/>
        </a:defRPr>
      </a:lvl1pPr>
      <a:lvl2pPr marL="905256" indent="-457200" algn="l" rtl="0" eaLnBrk="1" latinLnBrk="0" hangingPunct="1">
        <a:spcBef>
          <a:spcPct val="20000"/>
        </a:spcBef>
        <a:buClr>
          <a:schemeClr val="accent1"/>
        </a:buClr>
        <a:buSzPct val="90000"/>
        <a:buFont typeface="Arial"/>
        <a:buChar char="•"/>
        <a:defRPr kumimoji="0" sz="2600" kern="1200">
          <a:solidFill>
            <a:srgbClr val="002060"/>
          </a:solidFill>
          <a:latin typeface="+mn-lt"/>
          <a:ea typeface="+mn-ea"/>
          <a:cs typeface="+mn-cs"/>
        </a:defRPr>
      </a:lvl2pPr>
      <a:lvl3pPr marL="1092708" indent="-342900" algn="l" rtl="0" eaLnBrk="1" latinLnBrk="0" hangingPunct="1">
        <a:spcBef>
          <a:spcPct val="20000"/>
        </a:spcBef>
        <a:buClr>
          <a:schemeClr val="accent2"/>
        </a:buClr>
        <a:buSzPct val="85000"/>
        <a:buFont typeface="Arial"/>
        <a:buChar char="•"/>
        <a:defRPr kumimoji="0" sz="2400" kern="1200">
          <a:solidFill>
            <a:srgbClr val="002060"/>
          </a:solidFill>
          <a:latin typeface="+mn-lt"/>
          <a:ea typeface="+mn-ea"/>
          <a:cs typeface="+mn-cs"/>
        </a:defRPr>
      </a:lvl3pPr>
      <a:lvl4pPr marL="1385316" indent="-342900" algn="l" rtl="0" eaLnBrk="1" latinLnBrk="0" hangingPunct="1">
        <a:spcBef>
          <a:spcPct val="20000"/>
        </a:spcBef>
        <a:buClr>
          <a:schemeClr val="accent3"/>
        </a:buClr>
        <a:buSzPct val="90000"/>
        <a:buFont typeface="Arial"/>
        <a:buChar char="•"/>
        <a:defRPr kumimoji="0" sz="2000" kern="1200">
          <a:solidFill>
            <a:srgbClr val="002060"/>
          </a:solidFill>
          <a:latin typeface="+mn-lt"/>
          <a:ea typeface="+mn-ea"/>
          <a:cs typeface="+mn-cs"/>
        </a:defRPr>
      </a:lvl4pPr>
      <a:lvl5pPr marL="1650492" indent="-342900" algn="l" rtl="0" eaLnBrk="1" latinLnBrk="0" hangingPunct="1">
        <a:spcBef>
          <a:spcPct val="20000"/>
        </a:spcBef>
        <a:buClr>
          <a:schemeClr val="accent4"/>
        </a:buClr>
        <a:buSzPct val="100000"/>
        <a:buFont typeface="Arial"/>
        <a:buChar char="•"/>
        <a:defRPr kumimoji="0" sz="2000" kern="1200">
          <a:solidFill>
            <a:srgbClr val="002060"/>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2.xml"/><Relationship Id="rId1" Type="http://schemas.openxmlformats.org/officeDocument/2006/relationships/slideLayout" Target="../slideLayouts/slideLayout3.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3.xml"/><Relationship Id="rId1" Type="http://schemas.openxmlformats.org/officeDocument/2006/relationships/slideLayout" Target="../slideLayouts/slideLayout3.xml"/><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5.xml"/><Relationship Id="rId1" Type="http://schemas.openxmlformats.org/officeDocument/2006/relationships/slideLayout" Target="../slideLayouts/slideLayout3.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s/_rels/slide16.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6.xml"/><Relationship Id="rId1" Type="http://schemas.openxmlformats.org/officeDocument/2006/relationships/slideLayout" Target="../slideLayouts/slideLayout3.xml"/><Relationship Id="rId6" Type="http://schemas.openxmlformats.org/officeDocument/2006/relationships/image" Target="../media/image20.jpeg"/><Relationship Id="rId5" Type="http://schemas.openxmlformats.org/officeDocument/2006/relationships/image" Target="../media/image19.jpeg"/><Relationship Id="rId4" Type="http://schemas.openxmlformats.org/officeDocument/2006/relationships/image" Target="../media/image18.jpeg"/></Relationships>
</file>

<file path=ppt/slides/_rels/slide17.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253512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H" dirty="0" err="1"/>
              <a:t>Methodology</a:t>
            </a:r>
            <a:endParaRPr lang="en-GB" dirty="0"/>
          </a:p>
        </p:txBody>
      </p:sp>
      <p:sp>
        <p:nvSpPr>
          <p:cNvPr id="3" name="Content Placeholder 2"/>
          <p:cNvSpPr>
            <a:spLocks noGrp="1"/>
          </p:cNvSpPr>
          <p:nvPr>
            <p:ph idx="1"/>
          </p:nvPr>
        </p:nvSpPr>
        <p:spPr>
          <a:xfrm>
            <a:off x="459946" y="848919"/>
            <a:ext cx="8226854" cy="5174584"/>
          </a:xfrm>
        </p:spPr>
        <p:txBody>
          <a:bodyPr>
            <a:normAutofit/>
          </a:bodyPr>
          <a:lstStyle/>
          <a:p>
            <a:pPr marL="36576" indent="0" algn="just">
              <a:buNone/>
            </a:pPr>
            <a:r>
              <a:rPr lang="en-GB" sz="2800" dirty="0"/>
              <a:t>The portion of the cryogenic system will include:</a:t>
            </a:r>
          </a:p>
          <a:p>
            <a:pPr lvl="0" algn="just"/>
            <a:r>
              <a:rPr lang="en-GB" sz="2800" dirty="0"/>
              <a:t>The turbine</a:t>
            </a:r>
          </a:p>
          <a:p>
            <a:pPr lvl="0" algn="just"/>
            <a:r>
              <a:rPr lang="en-GB" sz="2800" dirty="0"/>
              <a:t>The upstream control valve: CV210 </a:t>
            </a:r>
          </a:p>
          <a:p>
            <a:pPr lvl="0" algn="just"/>
            <a:r>
              <a:rPr lang="en-GB" sz="2800" dirty="0"/>
              <a:t>Sensors for: mass-flow rate (FT), pressure (PT), speed (ST) and temperature (TT)</a:t>
            </a:r>
          </a:p>
          <a:p>
            <a:pPr lvl="0" algn="just"/>
            <a:endParaRPr lang="fr-CH" dirty="0">
              <a:solidFill>
                <a:schemeClr val="tx1">
                  <a:lumMod val="75000"/>
                </a:schemeClr>
              </a:solidFill>
            </a:endParaRPr>
          </a:p>
          <a:p>
            <a:pPr lvl="0" algn="just"/>
            <a:endParaRPr lang="fr-CH" dirty="0"/>
          </a:p>
          <a:p>
            <a:pPr lvl="0" algn="just"/>
            <a:endParaRPr lang="fr-CH" dirty="0"/>
          </a:p>
          <a:p>
            <a:pPr lvl="0" algn="just"/>
            <a:endParaRPr lang="fr-CH" dirty="0"/>
          </a:p>
          <a:p>
            <a:pPr lvl="0" algn="just"/>
            <a:endParaRPr lang="en-GB" dirty="0"/>
          </a:p>
          <a:p>
            <a:pPr marL="36576" indent="0" algn="just">
              <a:buNone/>
            </a:pPr>
            <a:endParaRPr lang="en-GB" dirty="0"/>
          </a:p>
          <a:p>
            <a:endParaRPr lang="en-GB" dirty="0"/>
          </a:p>
        </p:txBody>
      </p:sp>
      <p:sp>
        <p:nvSpPr>
          <p:cNvPr id="4" name="Date Placeholder 3"/>
          <p:cNvSpPr>
            <a:spLocks noGrp="1"/>
          </p:cNvSpPr>
          <p:nvPr>
            <p:ph type="dt" sz="half" idx="10"/>
          </p:nvPr>
        </p:nvSpPr>
        <p:spPr/>
        <p:txBody>
          <a:bodyPr/>
          <a:lstStyle/>
          <a:p>
            <a:r>
              <a:rPr lang="en-US" dirty="0"/>
              <a:t>ICEC27-ICMC 2018</a:t>
            </a:r>
          </a:p>
        </p:txBody>
      </p:sp>
      <p:sp>
        <p:nvSpPr>
          <p:cNvPr id="5" name="Footer Placeholder 4"/>
          <p:cNvSpPr>
            <a:spLocks noGrp="1"/>
          </p:cNvSpPr>
          <p:nvPr>
            <p:ph type="ftr" sz="quarter" idx="11"/>
          </p:nvPr>
        </p:nvSpPr>
        <p:spPr/>
        <p:txBody>
          <a:bodyPr/>
          <a:lstStyle/>
          <a:p>
            <a:r>
              <a:rPr lang="en-US"/>
              <a:t>Roberta CIRILLO - TE/CRG-ML</a:t>
            </a:r>
            <a:endParaRPr lang="en-US" dirty="0"/>
          </a:p>
        </p:txBody>
      </p:sp>
      <p:sp>
        <p:nvSpPr>
          <p:cNvPr id="6" name="Slide Number Placeholder 5"/>
          <p:cNvSpPr>
            <a:spLocks noGrp="1"/>
          </p:cNvSpPr>
          <p:nvPr>
            <p:ph type="sldNum" sz="quarter" idx="12"/>
          </p:nvPr>
        </p:nvSpPr>
        <p:spPr/>
        <p:txBody>
          <a:bodyPr/>
          <a:lstStyle/>
          <a:p>
            <a:fld id="{17918391-D411-FE40-AAD7-861AE5233E0E}" type="slidenum">
              <a:rPr lang="en-US" smtClean="0"/>
              <a:t>10</a:t>
            </a:fld>
            <a:r>
              <a:rPr lang="en-US" dirty="0"/>
              <a:t>/20</a:t>
            </a:r>
          </a:p>
        </p:txBody>
      </p:sp>
      <p:pic>
        <p:nvPicPr>
          <p:cNvPr id="7" name="Picture 6"/>
          <p:cNvPicPr>
            <a:picLocks noChangeAspect="1"/>
          </p:cNvPicPr>
          <p:nvPr/>
        </p:nvPicPr>
        <p:blipFill>
          <a:blip r:embed="rId3"/>
          <a:stretch>
            <a:fillRect/>
          </a:stretch>
        </p:blipFill>
        <p:spPr>
          <a:xfrm>
            <a:off x="304629" y="4051300"/>
            <a:ext cx="8531995" cy="1538126"/>
          </a:xfrm>
          <a:prstGeom prst="rect">
            <a:avLst/>
          </a:prstGeom>
        </p:spPr>
      </p:pic>
      <p:sp>
        <p:nvSpPr>
          <p:cNvPr id="9" name="Oval 8"/>
          <p:cNvSpPr/>
          <p:nvPr/>
        </p:nvSpPr>
        <p:spPr>
          <a:xfrm>
            <a:off x="1948070" y="4247321"/>
            <a:ext cx="510208" cy="337931"/>
          </a:xfrm>
          <a:prstGeom prst="ellipse">
            <a:avLst/>
          </a:prstGeom>
          <a:noFill/>
          <a:ln w="38100">
            <a:solidFill>
              <a:srgbClr val="1B45F9"/>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0" name="Oval 9"/>
          <p:cNvSpPr/>
          <p:nvPr/>
        </p:nvSpPr>
        <p:spPr>
          <a:xfrm>
            <a:off x="219948" y="4585252"/>
            <a:ext cx="324680" cy="178135"/>
          </a:xfrm>
          <a:prstGeom prst="ellipse">
            <a:avLst/>
          </a:prstGeom>
          <a:noFill/>
          <a:ln w="38100">
            <a:solidFill>
              <a:srgbClr val="1B45F9"/>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1" name="Oval 10"/>
          <p:cNvSpPr/>
          <p:nvPr/>
        </p:nvSpPr>
        <p:spPr>
          <a:xfrm>
            <a:off x="219948" y="4770615"/>
            <a:ext cx="324680" cy="178135"/>
          </a:xfrm>
          <a:prstGeom prst="ellipse">
            <a:avLst/>
          </a:prstGeom>
          <a:noFill/>
          <a:ln w="38100">
            <a:solidFill>
              <a:srgbClr val="1B45F9"/>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2" name="Oval 11"/>
          <p:cNvSpPr/>
          <p:nvPr/>
        </p:nvSpPr>
        <p:spPr>
          <a:xfrm>
            <a:off x="8599372" y="4797119"/>
            <a:ext cx="324680" cy="178135"/>
          </a:xfrm>
          <a:prstGeom prst="ellipse">
            <a:avLst/>
          </a:prstGeom>
          <a:noFill/>
          <a:ln w="38100">
            <a:solidFill>
              <a:srgbClr val="1B45F9"/>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3" name="TextBox 12"/>
          <p:cNvSpPr txBox="1"/>
          <p:nvPr/>
        </p:nvSpPr>
        <p:spPr>
          <a:xfrm>
            <a:off x="544628" y="5462726"/>
            <a:ext cx="1403442" cy="430887"/>
          </a:xfrm>
          <a:prstGeom prst="rect">
            <a:avLst/>
          </a:prstGeom>
          <a:noFill/>
        </p:spPr>
        <p:txBody>
          <a:bodyPr wrap="square" rtlCol="0">
            <a:spAutoFit/>
          </a:bodyPr>
          <a:lstStyle/>
          <a:p>
            <a:r>
              <a:rPr lang="fr-CH" sz="2200" b="1" dirty="0">
                <a:solidFill>
                  <a:srgbClr val="1B45F9"/>
                </a:solidFill>
              </a:rPr>
              <a:t>INPUT</a:t>
            </a:r>
            <a:endParaRPr lang="en-GB" sz="2200" b="1" dirty="0">
              <a:solidFill>
                <a:srgbClr val="1B45F9"/>
              </a:solidFill>
            </a:endParaRPr>
          </a:p>
        </p:txBody>
      </p:sp>
      <p:sp>
        <p:nvSpPr>
          <p:cNvPr id="16" name="Oval 15"/>
          <p:cNvSpPr/>
          <p:nvPr/>
        </p:nvSpPr>
        <p:spPr>
          <a:xfrm>
            <a:off x="6632712" y="3974062"/>
            <a:ext cx="390941" cy="313016"/>
          </a:xfrm>
          <a:prstGeom prst="ellipse">
            <a:avLst/>
          </a:prstGeom>
          <a:noFill/>
          <a:ln w="381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7" name="Oval 16"/>
          <p:cNvSpPr/>
          <p:nvPr/>
        </p:nvSpPr>
        <p:spPr>
          <a:xfrm>
            <a:off x="7494103" y="4426225"/>
            <a:ext cx="331305" cy="248093"/>
          </a:xfrm>
          <a:prstGeom prst="ellipse">
            <a:avLst/>
          </a:prstGeom>
          <a:noFill/>
          <a:ln w="381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8" name="Oval 17"/>
          <p:cNvSpPr/>
          <p:nvPr/>
        </p:nvSpPr>
        <p:spPr>
          <a:xfrm>
            <a:off x="5196008" y="4426225"/>
            <a:ext cx="331305" cy="248093"/>
          </a:xfrm>
          <a:prstGeom prst="ellipse">
            <a:avLst/>
          </a:prstGeom>
          <a:noFill/>
          <a:ln w="381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9" name="Oval 18"/>
          <p:cNvSpPr/>
          <p:nvPr/>
        </p:nvSpPr>
        <p:spPr>
          <a:xfrm>
            <a:off x="3042529" y="4416286"/>
            <a:ext cx="331305" cy="248093"/>
          </a:xfrm>
          <a:prstGeom prst="ellipse">
            <a:avLst/>
          </a:prstGeom>
          <a:noFill/>
          <a:ln w="381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20" name="TextBox 19"/>
          <p:cNvSpPr txBox="1"/>
          <p:nvPr/>
        </p:nvSpPr>
        <p:spPr>
          <a:xfrm>
            <a:off x="7383087" y="5532432"/>
            <a:ext cx="1579036" cy="430887"/>
          </a:xfrm>
          <a:prstGeom prst="rect">
            <a:avLst/>
          </a:prstGeom>
          <a:noFill/>
        </p:spPr>
        <p:txBody>
          <a:bodyPr wrap="square" rtlCol="0">
            <a:spAutoFit/>
          </a:bodyPr>
          <a:lstStyle/>
          <a:p>
            <a:r>
              <a:rPr lang="fr-CH" sz="2200" b="1" dirty="0">
                <a:solidFill>
                  <a:srgbClr val="FF0000"/>
                </a:solidFill>
              </a:rPr>
              <a:t>OUTPUT</a:t>
            </a:r>
            <a:endParaRPr lang="en-GB" sz="2200" b="1" dirty="0">
              <a:solidFill>
                <a:srgbClr val="FF0000"/>
              </a:solidFill>
            </a:endParaRPr>
          </a:p>
        </p:txBody>
      </p:sp>
      <p:sp>
        <p:nvSpPr>
          <p:cNvPr id="21" name="Down Arrow 20"/>
          <p:cNvSpPr/>
          <p:nvPr/>
        </p:nvSpPr>
        <p:spPr>
          <a:xfrm>
            <a:off x="6167597" y="3908596"/>
            <a:ext cx="377687" cy="443948"/>
          </a:xfrm>
          <a:prstGeom prst="downArrow">
            <a:avLst/>
          </a:prstGeom>
          <a:solidFill>
            <a:schemeClr val="tx2">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3" name="Down Arrow 22"/>
          <p:cNvSpPr/>
          <p:nvPr/>
        </p:nvSpPr>
        <p:spPr>
          <a:xfrm>
            <a:off x="2014330" y="3843130"/>
            <a:ext cx="377687" cy="443948"/>
          </a:xfrm>
          <a:prstGeom prst="downArrow">
            <a:avLst/>
          </a:prstGeom>
          <a:solidFill>
            <a:schemeClr val="tx2">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4" name="Down Arrow 23"/>
          <p:cNvSpPr/>
          <p:nvPr/>
        </p:nvSpPr>
        <p:spPr>
          <a:xfrm>
            <a:off x="3000196" y="3924190"/>
            <a:ext cx="377687" cy="443948"/>
          </a:xfrm>
          <a:prstGeom prst="downArrow">
            <a:avLst/>
          </a:prstGeom>
          <a:solidFill>
            <a:schemeClr val="tx2">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5" name="Down Arrow 24"/>
          <p:cNvSpPr/>
          <p:nvPr/>
        </p:nvSpPr>
        <p:spPr>
          <a:xfrm>
            <a:off x="5172816" y="3940375"/>
            <a:ext cx="377687" cy="443948"/>
          </a:xfrm>
          <a:prstGeom prst="downArrow">
            <a:avLst/>
          </a:prstGeom>
          <a:solidFill>
            <a:schemeClr val="tx2">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6" name="Down Arrow 25"/>
          <p:cNvSpPr/>
          <p:nvPr/>
        </p:nvSpPr>
        <p:spPr>
          <a:xfrm>
            <a:off x="7477539" y="3940375"/>
            <a:ext cx="377687" cy="443948"/>
          </a:xfrm>
          <a:prstGeom prst="downArrow">
            <a:avLst/>
          </a:prstGeom>
          <a:solidFill>
            <a:schemeClr val="tx2">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7" name="Down Arrow 26"/>
          <p:cNvSpPr/>
          <p:nvPr/>
        </p:nvSpPr>
        <p:spPr>
          <a:xfrm>
            <a:off x="6633724" y="3481966"/>
            <a:ext cx="377687" cy="443948"/>
          </a:xfrm>
          <a:prstGeom prst="downArrow">
            <a:avLst/>
          </a:prstGeom>
          <a:solidFill>
            <a:schemeClr val="tx2">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0514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 presetClass="entr" presetSubtype="0" fill="hold" grpId="2" nodeType="withEffect">
                                  <p:stCondLst>
                                    <p:cond delay="0"/>
                                  </p:stCondLst>
                                  <p:childTnLst>
                                    <p:set>
                                      <p:cBhvr>
                                        <p:cTn id="9" dur="1" fill="hold">
                                          <p:stCondLst>
                                            <p:cond delay="0"/>
                                          </p:stCondLst>
                                        </p:cTn>
                                        <p:tgtEl>
                                          <p:spTgt spid="21"/>
                                        </p:tgtEl>
                                        <p:attrNameLst>
                                          <p:attrName>style.visibility</p:attrName>
                                        </p:attrNameLst>
                                      </p:cBhvr>
                                      <p:to>
                                        <p:strVal val="visible"/>
                                      </p:to>
                                    </p:set>
                                  </p:childTnLst>
                                </p:cTn>
                              </p:par>
                              <p:par>
                                <p:cTn id="10" presetID="8" presetClass="emph" presetSubtype="0" fill="hold" grpId="0" nodeType="withEffect">
                                  <p:stCondLst>
                                    <p:cond delay="0"/>
                                  </p:stCondLst>
                                  <p:childTnLst>
                                    <p:animRot by="21600000">
                                      <p:cBhvr>
                                        <p:cTn id="11" dur="1000" fill="hold"/>
                                        <p:tgtEl>
                                          <p:spTgt spid="21"/>
                                        </p:tgtEl>
                                        <p:attrNameLst>
                                          <p:attrName>r</p:attrName>
                                        </p:attrNameLst>
                                      </p:cBhvr>
                                    </p:animRot>
                                  </p:childTnLst>
                                </p:cTn>
                              </p:par>
                            </p:childTnLst>
                          </p:cTn>
                        </p:par>
                      </p:childTnLst>
                    </p:cTn>
                  </p:par>
                  <p:par>
                    <p:cTn id="12" fill="hold">
                      <p:stCondLst>
                        <p:cond delay="indefinite"/>
                      </p:stCondLst>
                      <p:childTnLst>
                        <p:par>
                          <p:cTn id="13" fill="hold">
                            <p:stCondLst>
                              <p:cond delay="0"/>
                            </p:stCondLst>
                            <p:childTnLst>
                              <p:par>
                                <p:cTn id="14" presetID="1" presetClass="exit" presetSubtype="0" fill="hold" grpId="1" nodeType="clickEffect">
                                  <p:stCondLst>
                                    <p:cond delay="1000"/>
                                  </p:stCondLst>
                                  <p:childTnLst>
                                    <p:set>
                                      <p:cBhvr>
                                        <p:cTn id="15" dur="1" fill="hold">
                                          <p:stCondLst>
                                            <p:cond delay="0"/>
                                          </p:stCondLst>
                                        </p:cTn>
                                        <p:tgtEl>
                                          <p:spTgt spid="21"/>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500"/>
                                        <p:tgtEl>
                                          <p:spTgt spid="3">
                                            <p:txEl>
                                              <p:pRg st="2" end="2"/>
                                            </p:txEl>
                                          </p:spTgt>
                                        </p:tgtEl>
                                      </p:cBhvr>
                                    </p:animEffect>
                                  </p:childTnLst>
                                </p:cTn>
                              </p:par>
                              <p:par>
                                <p:cTn id="21" presetID="1" presetClass="entr" presetSubtype="0" fill="hold" grpId="2" nodeType="with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par>
                                <p:cTn id="23" presetID="8" presetClass="emph" presetSubtype="0" fill="hold" grpId="0" nodeType="withEffect">
                                  <p:stCondLst>
                                    <p:cond delay="0"/>
                                  </p:stCondLst>
                                  <p:childTnLst>
                                    <p:animRot by="21600000">
                                      <p:cBhvr>
                                        <p:cTn id="24" dur="1000" fill="hold"/>
                                        <p:tgtEl>
                                          <p:spTgt spid="23"/>
                                        </p:tgtEl>
                                        <p:attrNameLst>
                                          <p:attrName>r</p:attrName>
                                        </p:attrNameLst>
                                      </p:cBhvr>
                                    </p:animRo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1" nodeType="clickEffect">
                                  <p:stCondLst>
                                    <p:cond delay="1000"/>
                                  </p:stCondLst>
                                  <p:childTnLst>
                                    <p:set>
                                      <p:cBhvr>
                                        <p:cTn id="28" dur="1" fill="hold">
                                          <p:stCondLst>
                                            <p:cond delay="0"/>
                                          </p:stCondLst>
                                        </p:cTn>
                                        <p:tgtEl>
                                          <p:spTgt spid="23"/>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500"/>
                                        <p:tgtEl>
                                          <p:spTgt spid="3">
                                            <p:txEl>
                                              <p:pRg st="3" end="3"/>
                                            </p:txEl>
                                          </p:spTgt>
                                        </p:tgtEl>
                                      </p:cBhvr>
                                    </p:animEffect>
                                  </p:childTnLst>
                                </p:cTn>
                              </p:par>
                              <p:par>
                                <p:cTn id="34" presetID="1" presetClass="entr" presetSubtype="0" fill="hold" grpId="2" nodeType="withEffect">
                                  <p:stCondLst>
                                    <p:cond delay="0"/>
                                  </p:stCondLst>
                                  <p:childTnLst>
                                    <p:set>
                                      <p:cBhvr>
                                        <p:cTn id="35" dur="1" fill="hold">
                                          <p:stCondLst>
                                            <p:cond delay="0"/>
                                          </p:stCondLst>
                                        </p:cTn>
                                        <p:tgtEl>
                                          <p:spTgt spid="24"/>
                                        </p:tgtEl>
                                        <p:attrNameLst>
                                          <p:attrName>style.visibility</p:attrName>
                                        </p:attrNameLst>
                                      </p:cBhvr>
                                      <p:to>
                                        <p:strVal val="visible"/>
                                      </p:to>
                                    </p:set>
                                  </p:childTnLst>
                                </p:cTn>
                              </p:par>
                              <p:par>
                                <p:cTn id="36" presetID="1" presetClass="entr" presetSubtype="0" fill="hold" grpId="2" nodeType="withEffect">
                                  <p:stCondLst>
                                    <p:cond delay="0"/>
                                  </p:stCondLst>
                                  <p:childTnLst>
                                    <p:set>
                                      <p:cBhvr>
                                        <p:cTn id="37" dur="1" fill="hold">
                                          <p:stCondLst>
                                            <p:cond delay="0"/>
                                          </p:stCondLst>
                                        </p:cTn>
                                        <p:tgtEl>
                                          <p:spTgt spid="25"/>
                                        </p:tgtEl>
                                        <p:attrNameLst>
                                          <p:attrName>style.visibility</p:attrName>
                                        </p:attrNameLst>
                                      </p:cBhvr>
                                      <p:to>
                                        <p:strVal val="visible"/>
                                      </p:to>
                                    </p:set>
                                  </p:childTnLst>
                                </p:cTn>
                              </p:par>
                              <p:par>
                                <p:cTn id="38" presetID="1" presetClass="entr" presetSubtype="0" fill="hold" grpId="2" nodeType="withEffect">
                                  <p:stCondLst>
                                    <p:cond delay="0"/>
                                  </p:stCondLst>
                                  <p:childTnLst>
                                    <p:set>
                                      <p:cBhvr>
                                        <p:cTn id="39" dur="1" fill="hold">
                                          <p:stCondLst>
                                            <p:cond delay="0"/>
                                          </p:stCondLst>
                                        </p:cTn>
                                        <p:tgtEl>
                                          <p:spTgt spid="26"/>
                                        </p:tgtEl>
                                        <p:attrNameLst>
                                          <p:attrName>style.visibility</p:attrName>
                                        </p:attrNameLst>
                                      </p:cBhvr>
                                      <p:to>
                                        <p:strVal val="visible"/>
                                      </p:to>
                                    </p:set>
                                  </p:childTnLst>
                                </p:cTn>
                              </p:par>
                              <p:par>
                                <p:cTn id="40" presetID="1" presetClass="entr" presetSubtype="0" fill="hold" grpId="2" nodeType="withEffect">
                                  <p:stCondLst>
                                    <p:cond delay="0"/>
                                  </p:stCondLst>
                                  <p:childTnLst>
                                    <p:set>
                                      <p:cBhvr>
                                        <p:cTn id="41" dur="1" fill="hold">
                                          <p:stCondLst>
                                            <p:cond delay="0"/>
                                          </p:stCondLst>
                                        </p:cTn>
                                        <p:tgtEl>
                                          <p:spTgt spid="27"/>
                                        </p:tgtEl>
                                        <p:attrNameLst>
                                          <p:attrName>style.visibility</p:attrName>
                                        </p:attrNameLst>
                                      </p:cBhvr>
                                      <p:to>
                                        <p:strVal val="visible"/>
                                      </p:to>
                                    </p:set>
                                  </p:childTnLst>
                                </p:cTn>
                              </p:par>
                              <p:par>
                                <p:cTn id="42" presetID="8" presetClass="emph" presetSubtype="0" fill="hold" grpId="0" nodeType="withEffect">
                                  <p:stCondLst>
                                    <p:cond delay="0"/>
                                  </p:stCondLst>
                                  <p:childTnLst>
                                    <p:animRot by="21600000">
                                      <p:cBhvr>
                                        <p:cTn id="43" dur="1000" fill="hold"/>
                                        <p:tgtEl>
                                          <p:spTgt spid="24"/>
                                        </p:tgtEl>
                                        <p:attrNameLst>
                                          <p:attrName>r</p:attrName>
                                        </p:attrNameLst>
                                      </p:cBhvr>
                                    </p:animRot>
                                  </p:childTnLst>
                                </p:cTn>
                              </p:par>
                              <p:par>
                                <p:cTn id="44" presetID="8" presetClass="emph" presetSubtype="0" fill="hold" grpId="0" nodeType="withEffect">
                                  <p:stCondLst>
                                    <p:cond delay="0"/>
                                  </p:stCondLst>
                                  <p:childTnLst>
                                    <p:animRot by="21600000">
                                      <p:cBhvr>
                                        <p:cTn id="45" dur="1000" fill="hold"/>
                                        <p:tgtEl>
                                          <p:spTgt spid="25"/>
                                        </p:tgtEl>
                                        <p:attrNameLst>
                                          <p:attrName>r</p:attrName>
                                        </p:attrNameLst>
                                      </p:cBhvr>
                                    </p:animRot>
                                  </p:childTnLst>
                                </p:cTn>
                              </p:par>
                              <p:par>
                                <p:cTn id="46" presetID="8" presetClass="emph" presetSubtype="0" fill="hold" grpId="0" nodeType="withEffect">
                                  <p:stCondLst>
                                    <p:cond delay="0"/>
                                  </p:stCondLst>
                                  <p:childTnLst>
                                    <p:animRot by="21600000">
                                      <p:cBhvr>
                                        <p:cTn id="47" dur="1000" fill="hold"/>
                                        <p:tgtEl>
                                          <p:spTgt spid="26"/>
                                        </p:tgtEl>
                                        <p:attrNameLst>
                                          <p:attrName>r</p:attrName>
                                        </p:attrNameLst>
                                      </p:cBhvr>
                                    </p:animRot>
                                  </p:childTnLst>
                                </p:cTn>
                              </p:par>
                              <p:par>
                                <p:cTn id="48" presetID="8" presetClass="emph" presetSubtype="0" fill="hold" grpId="0" nodeType="withEffect">
                                  <p:stCondLst>
                                    <p:cond delay="0"/>
                                  </p:stCondLst>
                                  <p:childTnLst>
                                    <p:animRot by="21600000">
                                      <p:cBhvr>
                                        <p:cTn id="49" dur="1000" fill="hold"/>
                                        <p:tgtEl>
                                          <p:spTgt spid="27"/>
                                        </p:tgtEl>
                                        <p:attrNameLst>
                                          <p:attrName>r</p:attrName>
                                        </p:attrNameLst>
                                      </p:cBhvr>
                                    </p:animRot>
                                  </p:childTnLst>
                                </p:cTn>
                              </p:par>
                            </p:childTnLst>
                          </p:cTn>
                        </p:par>
                      </p:childTnLst>
                    </p:cTn>
                  </p:par>
                  <p:par>
                    <p:cTn id="50" fill="hold">
                      <p:stCondLst>
                        <p:cond delay="indefinite"/>
                      </p:stCondLst>
                      <p:childTnLst>
                        <p:par>
                          <p:cTn id="51" fill="hold">
                            <p:stCondLst>
                              <p:cond delay="0"/>
                            </p:stCondLst>
                            <p:childTnLst>
                              <p:par>
                                <p:cTn id="52" presetID="1" presetClass="exit" presetSubtype="0" fill="hold" grpId="1" nodeType="clickEffect">
                                  <p:stCondLst>
                                    <p:cond delay="1000"/>
                                  </p:stCondLst>
                                  <p:childTnLst>
                                    <p:set>
                                      <p:cBhvr>
                                        <p:cTn id="53" dur="1" fill="hold">
                                          <p:stCondLst>
                                            <p:cond delay="0"/>
                                          </p:stCondLst>
                                        </p:cTn>
                                        <p:tgtEl>
                                          <p:spTgt spid="24"/>
                                        </p:tgtEl>
                                        <p:attrNameLst>
                                          <p:attrName>style.visibility</p:attrName>
                                        </p:attrNameLst>
                                      </p:cBhvr>
                                      <p:to>
                                        <p:strVal val="hidden"/>
                                      </p:to>
                                    </p:set>
                                  </p:childTnLst>
                                </p:cTn>
                              </p:par>
                              <p:par>
                                <p:cTn id="54" presetID="1" presetClass="exit" presetSubtype="0" fill="hold" grpId="1" nodeType="withEffect">
                                  <p:stCondLst>
                                    <p:cond delay="1000"/>
                                  </p:stCondLst>
                                  <p:childTnLst>
                                    <p:set>
                                      <p:cBhvr>
                                        <p:cTn id="55" dur="1" fill="hold">
                                          <p:stCondLst>
                                            <p:cond delay="0"/>
                                          </p:stCondLst>
                                        </p:cTn>
                                        <p:tgtEl>
                                          <p:spTgt spid="25"/>
                                        </p:tgtEl>
                                        <p:attrNameLst>
                                          <p:attrName>style.visibility</p:attrName>
                                        </p:attrNameLst>
                                      </p:cBhvr>
                                      <p:to>
                                        <p:strVal val="hidden"/>
                                      </p:to>
                                    </p:set>
                                  </p:childTnLst>
                                </p:cTn>
                              </p:par>
                              <p:par>
                                <p:cTn id="56" presetID="1" presetClass="exit" presetSubtype="0" fill="hold" grpId="1" nodeType="withEffect">
                                  <p:stCondLst>
                                    <p:cond delay="1000"/>
                                  </p:stCondLst>
                                  <p:childTnLst>
                                    <p:set>
                                      <p:cBhvr>
                                        <p:cTn id="57" dur="1" fill="hold">
                                          <p:stCondLst>
                                            <p:cond delay="0"/>
                                          </p:stCondLst>
                                        </p:cTn>
                                        <p:tgtEl>
                                          <p:spTgt spid="26"/>
                                        </p:tgtEl>
                                        <p:attrNameLst>
                                          <p:attrName>style.visibility</p:attrName>
                                        </p:attrNameLst>
                                      </p:cBhvr>
                                      <p:to>
                                        <p:strVal val="hidden"/>
                                      </p:to>
                                    </p:set>
                                  </p:childTnLst>
                                </p:cTn>
                              </p:par>
                              <p:par>
                                <p:cTn id="58" presetID="1" presetClass="exit" presetSubtype="0" fill="hold" grpId="1" nodeType="withEffect">
                                  <p:stCondLst>
                                    <p:cond delay="1000"/>
                                  </p:stCondLst>
                                  <p:childTnLst>
                                    <p:set>
                                      <p:cBhvr>
                                        <p:cTn id="59" dur="1" fill="hold">
                                          <p:stCondLst>
                                            <p:cond delay="0"/>
                                          </p:stCondLst>
                                        </p:cTn>
                                        <p:tgtEl>
                                          <p:spTgt spid="27"/>
                                        </p:tgtEl>
                                        <p:attrNameLst>
                                          <p:attrName>style.visibility</p:attrName>
                                        </p:attrNameLst>
                                      </p:cBhvr>
                                      <p:to>
                                        <p:strVal val="hidden"/>
                                      </p:to>
                                    </p:se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grpId="0" nodeType="clickEffect">
                                  <p:stCondLst>
                                    <p:cond delay="0"/>
                                  </p:stCondLst>
                                  <p:childTnLst>
                                    <p:set>
                                      <p:cBhvr>
                                        <p:cTn id="63" dur="1" fill="hold">
                                          <p:stCondLst>
                                            <p:cond delay="0"/>
                                          </p:stCondLst>
                                        </p:cTn>
                                        <p:tgtEl>
                                          <p:spTgt spid="10"/>
                                        </p:tgtEl>
                                        <p:attrNameLst>
                                          <p:attrName>style.visibility</p:attrName>
                                        </p:attrNameLst>
                                      </p:cBhvr>
                                      <p:to>
                                        <p:strVal val="visible"/>
                                      </p:to>
                                    </p:set>
                                    <p:animEffect transition="in" filter="fade">
                                      <p:cBhvr>
                                        <p:cTn id="64" dur="500"/>
                                        <p:tgtEl>
                                          <p:spTgt spid="10"/>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11"/>
                                        </p:tgtEl>
                                        <p:attrNameLst>
                                          <p:attrName>style.visibility</p:attrName>
                                        </p:attrNameLst>
                                      </p:cBhvr>
                                      <p:to>
                                        <p:strVal val="visible"/>
                                      </p:to>
                                    </p:set>
                                    <p:animEffect transition="in" filter="fade">
                                      <p:cBhvr>
                                        <p:cTn id="67" dur="500"/>
                                        <p:tgtEl>
                                          <p:spTgt spid="11"/>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9"/>
                                        </p:tgtEl>
                                        <p:attrNameLst>
                                          <p:attrName>style.visibility</p:attrName>
                                        </p:attrNameLst>
                                      </p:cBhvr>
                                      <p:to>
                                        <p:strVal val="visible"/>
                                      </p:to>
                                    </p:set>
                                    <p:animEffect transition="in" filter="fade">
                                      <p:cBhvr>
                                        <p:cTn id="70" dur="500"/>
                                        <p:tgtEl>
                                          <p:spTgt spid="9"/>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12"/>
                                        </p:tgtEl>
                                        <p:attrNameLst>
                                          <p:attrName>style.visibility</p:attrName>
                                        </p:attrNameLst>
                                      </p:cBhvr>
                                      <p:to>
                                        <p:strVal val="visible"/>
                                      </p:to>
                                    </p:set>
                                    <p:animEffect transition="in" filter="fade">
                                      <p:cBhvr>
                                        <p:cTn id="73" dur="500"/>
                                        <p:tgtEl>
                                          <p:spTgt spid="12"/>
                                        </p:tgtEl>
                                      </p:cBhvr>
                                    </p:animEffect>
                                  </p:childTnLst>
                                </p:cTn>
                              </p:par>
                              <p:par>
                                <p:cTn id="74" presetID="10" presetClass="entr" presetSubtype="0" fill="hold" nodeType="withEffect">
                                  <p:stCondLst>
                                    <p:cond delay="0"/>
                                  </p:stCondLst>
                                  <p:childTnLst>
                                    <p:set>
                                      <p:cBhvr>
                                        <p:cTn id="75" dur="1" fill="hold">
                                          <p:stCondLst>
                                            <p:cond delay="0"/>
                                          </p:stCondLst>
                                        </p:cTn>
                                        <p:tgtEl>
                                          <p:spTgt spid="13">
                                            <p:txEl>
                                              <p:pRg st="0" end="0"/>
                                            </p:txEl>
                                          </p:spTgt>
                                        </p:tgtEl>
                                        <p:attrNameLst>
                                          <p:attrName>style.visibility</p:attrName>
                                        </p:attrNameLst>
                                      </p:cBhvr>
                                      <p:to>
                                        <p:strVal val="visible"/>
                                      </p:to>
                                    </p:set>
                                    <p:animEffect transition="in" filter="fade">
                                      <p:cBhvr>
                                        <p:cTn id="76" dur="500"/>
                                        <p:tgtEl>
                                          <p:spTgt spid="13">
                                            <p:txEl>
                                              <p:pRg st="0" end="0"/>
                                            </p:txEl>
                                          </p:spTgt>
                                        </p:tgtEl>
                                      </p:cBhvr>
                                    </p:animEffect>
                                  </p:childTnLst>
                                </p:cTn>
                              </p:par>
                            </p:childTnLst>
                          </p:cTn>
                        </p:par>
                      </p:childTnLst>
                    </p:cTn>
                  </p:par>
                  <p:par>
                    <p:cTn id="77" fill="hold">
                      <p:stCondLst>
                        <p:cond delay="indefinite"/>
                      </p:stCondLst>
                      <p:childTnLst>
                        <p:par>
                          <p:cTn id="78" fill="hold">
                            <p:stCondLst>
                              <p:cond delay="0"/>
                            </p:stCondLst>
                            <p:childTnLst>
                              <p:par>
                                <p:cTn id="79" presetID="10" presetClass="entr" presetSubtype="0" fill="hold" grpId="0" nodeType="clickEffect">
                                  <p:stCondLst>
                                    <p:cond delay="0"/>
                                  </p:stCondLst>
                                  <p:childTnLst>
                                    <p:set>
                                      <p:cBhvr>
                                        <p:cTn id="80" dur="1" fill="hold">
                                          <p:stCondLst>
                                            <p:cond delay="0"/>
                                          </p:stCondLst>
                                        </p:cTn>
                                        <p:tgtEl>
                                          <p:spTgt spid="16"/>
                                        </p:tgtEl>
                                        <p:attrNameLst>
                                          <p:attrName>style.visibility</p:attrName>
                                        </p:attrNameLst>
                                      </p:cBhvr>
                                      <p:to>
                                        <p:strVal val="visible"/>
                                      </p:to>
                                    </p:set>
                                    <p:animEffect transition="in" filter="fade">
                                      <p:cBhvr>
                                        <p:cTn id="81" dur="500"/>
                                        <p:tgtEl>
                                          <p:spTgt spid="16"/>
                                        </p:tgtEl>
                                      </p:cBhvr>
                                    </p:animEffect>
                                  </p:childTnLst>
                                </p:cTn>
                              </p:par>
                              <p:par>
                                <p:cTn id="82" presetID="10" presetClass="entr" presetSubtype="0" fill="hold" grpId="0" nodeType="withEffect">
                                  <p:stCondLst>
                                    <p:cond delay="0"/>
                                  </p:stCondLst>
                                  <p:childTnLst>
                                    <p:set>
                                      <p:cBhvr>
                                        <p:cTn id="83" dur="1" fill="hold">
                                          <p:stCondLst>
                                            <p:cond delay="0"/>
                                          </p:stCondLst>
                                        </p:cTn>
                                        <p:tgtEl>
                                          <p:spTgt spid="17"/>
                                        </p:tgtEl>
                                        <p:attrNameLst>
                                          <p:attrName>style.visibility</p:attrName>
                                        </p:attrNameLst>
                                      </p:cBhvr>
                                      <p:to>
                                        <p:strVal val="visible"/>
                                      </p:to>
                                    </p:set>
                                    <p:animEffect transition="in" filter="fade">
                                      <p:cBhvr>
                                        <p:cTn id="84" dur="500"/>
                                        <p:tgtEl>
                                          <p:spTgt spid="17"/>
                                        </p:tgtEl>
                                      </p:cBhvr>
                                    </p:animEffect>
                                  </p:childTnLst>
                                </p:cTn>
                              </p:par>
                              <p:par>
                                <p:cTn id="85" presetID="10" presetClass="entr" presetSubtype="0" fill="hold" grpId="0" nodeType="withEffect">
                                  <p:stCondLst>
                                    <p:cond delay="0"/>
                                  </p:stCondLst>
                                  <p:childTnLst>
                                    <p:set>
                                      <p:cBhvr>
                                        <p:cTn id="86" dur="1" fill="hold">
                                          <p:stCondLst>
                                            <p:cond delay="0"/>
                                          </p:stCondLst>
                                        </p:cTn>
                                        <p:tgtEl>
                                          <p:spTgt spid="18"/>
                                        </p:tgtEl>
                                        <p:attrNameLst>
                                          <p:attrName>style.visibility</p:attrName>
                                        </p:attrNameLst>
                                      </p:cBhvr>
                                      <p:to>
                                        <p:strVal val="visible"/>
                                      </p:to>
                                    </p:set>
                                    <p:animEffect transition="in" filter="fade">
                                      <p:cBhvr>
                                        <p:cTn id="87" dur="500"/>
                                        <p:tgtEl>
                                          <p:spTgt spid="18"/>
                                        </p:tgtEl>
                                      </p:cBhvr>
                                    </p:animEffect>
                                  </p:childTnLst>
                                </p:cTn>
                              </p:par>
                              <p:par>
                                <p:cTn id="88" presetID="10" presetClass="entr" presetSubtype="0" fill="hold" grpId="0" nodeType="withEffect">
                                  <p:stCondLst>
                                    <p:cond delay="0"/>
                                  </p:stCondLst>
                                  <p:childTnLst>
                                    <p:set>
                                      <p:cBhvr>
                                        <p:cTn id="89" dur="1" fill="hold">
                                          <p:stCondLst>
                                            <p:cond delay="0"/>
                                          </p:stCondLst>
                                        </p:cTn>
                                        <p:tgtEl>
                                          <p:spTgt spid="19"/>
                                        </p:tgtEl>
                                        <p:attrNameLst>
                                          <p:attrName>style.visibility</p:attrName>
                                        </p:attrNameLst>
                                      </p:cBhvr>
                                      <p:to>
                                        <p:strVal val="visible"/>
                                      </p:to>
                                    </p:set>
                                    <p:animEffect transition="in" filter="fade">
                                      <p:cBhvr>
                                        <p:cTn id="90" dur="500"/>
                                        <p:tgtEl>
                                          <p:spTgt spid="19"/>
                                        </p:tgtEl>
                                      </p:cBhvr>
                                    </p:animEffect>
                                  </p:childTnLst>
                                </p:cTn>
                              </p:par>
                              <p:par>
                                <p:cTn id="91" presetID="10" presetClass="entr" presetSubtype="0" fill="hold" nodeType="withEffect">
                                  <p:stCondLst>
                                    <p:cond delay="0"/>
                                  </p:stCondLst>
                                  <p:childTnLst>
                                    <p:set>
                                      <p:cBhvr>
                                        <p:cTn id="92" dur="1" fill="hold">
                                          <p:stCondLst>
                                            <p:cond delay="0"/>
                                          </p:stCondLst>
                                        </p:cTn>
                                        <p:tgtEl>
                                          <p:spTgt spid="20">
                                            <p:txEl>
                                              <p:pRg st="0" end="0"/>
                                            </p:txEl>
                                          </p:spTgt>
                                        </p:tgtEl>
                                        <p:attrNameLst>
                                          <p:attrName>style.visibility</p:attrName>
                                        </p:attrNameLst>
                                      </p:cBhvr>
                                      <p:to>
                                        <p:strVal val="visible"/>
                                      </p:to>
                                    </p:set>
                                    <p:animEffect transition="in" filter="fade">
                                      <p:cBhvr>
                                        <p:cTn id="93" dur="500"/>
                                        <p:tgtEl>
                                          <p:spTgt spid="2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6" grpId="0" animBg="1"/>
      <p:bldP spid="17" grpId="0" animBg="1"/>
      <p:bldP spid="18" grpId="0" animBg="1"/>
      <p:bldP spid="19" grpId="0" animBg="1"/>
      <p:bldP spid="21" grpId="0" animBg="1"/>
      <p:bldP spid="21" grpId="1" animBg="1"/>
      <p:bldP spid="21" grpId="2" animBg="1"/>
      <p:bldP spid="23" grpId="0" animBg="1"/>
      <p:bldP spid="23" grpId="1" animBg="1"/>
      <p:bldP spid="23" grpId="2" animBg="1"/>
      <p:bldP spid="24" grpId="0" animBg="1"/>
      <p:bldP spid="24" grpId="1" animBg="1"/>
      <p:bldP spid="24" grpId="2" animBg="1"/>
      <p:bldP spid="25" grpId="0" animBg="1"/>
      <p:bldP spid="25" grpId="1" animBg="1"/>
      <p:bldP spid="25" grpId="2" animBg="1"/>
      <p:bldP spid="26" grpId="0" animBg="1"/>
      <p:bldP spid="26" grpId="1" animBg="1"/>
      <p:bldP spid="26" grpId="2" animBg="1"/>
      <p:bldP spid="27" grpId="0" animBg="1"/>
      <p:bldP spid="27" grpId="1" animBg="1"/>
      <p:bldP spid="27" grpId="2"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H" dirty="0"/>
              <a:t>Turbine </a:t>
            </a:r>
            <a:r>
              <a:rPr lang="fr-CH" dirty="0" err="1"/>
              <a:t>filter</a:t>
            </a:r>
            <a:r>
              <a:rPr lang="fr-CH" dirty="0"/>
              <a:t> </a:t>
            </a:r>
            <a:r>
              <a:rPr lang="fr-CH" dirty="0" err="1"/>
              <a:t>clogging</a:t>
            </a:r>
            <a:endParaRPr lang="en-GB" dirty="0"/>
          </a:p>
        </p:txBody>
      </p:sp>
      <p:sp>
        <p:nvSpPr>
          <p:cNvPr id="3" name="Content Placeholder 2"/>
          <p:cNvSpPr>
            <a:spLocks noGrp="1"/>
          </p:cNvSpPr>
          <p:nvPr>
            <p:ph idx="1"/>
          </p:nvPr>
        </p:nvSpPr>
        <p:spPr>
          <a:xfrm>
            <a:off x="459946" y="1093694"/>
            <a:ext cx="8226854" cy="4667421"/>
          </a:xfrm>
        </p:spPr>
        <p:txBody>
          <a:bodyPr>
            <a:normAutofit/>
          </a:bodyPr>
          <a:lstStyle/>
          <a:p>
            <a:pPr marL="36576" indent="0" algn="just">
              <a:buNone/>
            </a:pPr>
            <a:endParaRPr lang="en-GB" dirty="0"/>
          </a:p>
          <a:p>
            <a:pPr marL="36576" indent="0" algn="just">
              <a:buNone/>
            </a:pPr>
            <a:r>
              <a:rPr lang="en-GB" b="1" dirty="0"/>
              <a:t>Recurring phenomenon of filter clogging</a:t>
            </a:r>
            <a:endParaRPr lang="en-GB" dirty="0"/>
          </a:p>
          <a:p>
            <a:pPr marL="36576" indent="0" algn="just">
              <a:buNone/>
            </a:pPr>
            <a:endParaRPr lang="en-GB" dirty="0"/>
          </a:p>
          <a:p>
            <a:pPr marL="36576" indent="0" algn="just">
              <a:buNone/>
            </a:pPr>
            <a:r>
              <a:rPr lang="en-GB" dirty="0"/>
              <a:t>If this phenomenon could be associated with a </a:t>
            </a:r>
            <a:r>
              <a:rPr lang="en-GB" b="1" dirty="0"/>
              <a:t>deviation on a specific residue</a:t>
            </a:r>
            <a:r>
              <a:rPr lang="en-GB" dirty="0"/>
              <a:t>, it will make it easier to see when some out-of-normal behaviour is taking place. </a:t>
            </a:r>
          </a:p>
          <a:p>
            <a:pPr marL="36576" indent="0" algn="just">
              <a:buNone/>
            </a:pPr>
            <a:endParaRPr lang="en-GB" dirty="0"/>
          </a:p>
        </p:txBody>
      </p:sp>
      <p:sp>
        <p:nvSpPr>
          <p:cNvPr id="4" name="Date Placeholder 3"/>
          <p:cNvSpPr>
            <a:spLocks noGrp="1"/>
          </p:cNvSpPr>
          <p:nvPr>
            <p:ph type="dt" sz="half" idx="10"/>
          </p:nvPr>
        </p:nvSpPr>
        <p:spPr/>
        <p:txBody>
          <a:bodyPr/>
          <a:lstStyle/>
          <a:p>
            <a:r>
              <a:rPr lang="en-US" dirty="0"/>
              <a:t>ICEC27-ICMC 2018</a:t>
            </a:r>
          </a:p>
        </p:txBody>
      </p:sp>
      <p:sp>
        <p:nvSpPr>
          <p:cNvPr id="5" name="Footer Placeholder 4"/>
          <p:cNvSpPr>
            <a:spLocks noGrp="1"/>
          </p:cNvSpPr>
          <p:nvPr>
            <p:ph type="ftr" sz="quarter" idx="11"/>
          </p:nvPr>
        </p:nvSpPr>
        <p:spPr/>
        <p:txBody>
          <a:bodyPr/>
          <a:lstStyle/>
          <a:p>
            <a:r>
              <a:rPr lang="en-US"/>
              <a:t>Roberta CIRILLO - TE/CRG-ML</a:t>
            </a:r>
            <a:endParaRPr lang="en-US" dirty="0"/>
          </a:p>
        </p:txBody>
      </p:sp>
      <p:sp>
        <p:nvSpPr>
          <p:cNvPr id="6" name="Slide Number Placeholder 5"/>
          <p:cNvSpPr>
            <a:spLocks noGrp="1"/>
          </p:cNvSpPr>
          <p:nvPr>
            <p:ph type="sldNum" sz="quarter" idx="12"/>
          </p:nvPr>
        </p:nvSpPr>
        <p:spPr/>
        <p:txBody>
          <a:bodyPr/>
          <a:lstStyle/>
          <a:p>
            <a:fld id="{17918391-D411-FE40-AAD7-861AE5233E0E}" type="slidenum">
              <a:rPr lang="en-US" smtClean="0"/>
              <a:t>11</a:t>
            </a:fld>
            <a:r>
              <a:rPr lang="en-US" dirty="0"/>
              <a:t>/20</a:t>
            </a:r>
          </a:p>
        </p:txBody>
      </p:sp>
    </p:spTree>
    <p:extLst>
      <p:ext uri="{BB962C8B-B14F-4D97-AF65-F5344CB8AC3E}">
        <p14:creationId xmlns:p14="http://schemas.microsoft.com/office/powerpoint/2010/main" val="3982968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H" dirty="0"/>
              <a:t>Turbine </a:t>
            </a:r>
            <a:r>
              <a:rPr lang="fr-CH" dirty="0" err="1"/>
              <a:t>filter</a:t>
            </a:r>
            <a:r>
              <a:rPr lang="fr-CH" dirty="0"/>
              <a:t> </a:t>
            </a:r>
            <a:r>
              <a:rPr lang="fr-CH" dirty="0" err="1"/>
              <a:t>clogging</a:t>
            </a:r>
            <a:r>
              <a:rPr lang="fr-CH" dirty="0"/>
              <a:t> – RESIDUES (</a:t>
            </a:r>
            <a:r>
              <a:rPr lang="fr-CH" dirty="0" err="1"/>
              <a:t>process</a:t>
            </a:r>
            <a:r>
              <a:rPr lang="fr-CH" dirty="0"/>
              <a:t>-model)</a:t>
            </a:r>
            <a:endParaRPr lang="en-GB" dirty="0"/>
          </a:p>
        </p:txBody>
      </p:sp>
      <p:sp>
        <p:nvSpPr>
          <p:cNvPr id="4" name="Date Placeholder 3"/>
          <p:cNvSpPr>
            <a:spLocks noGrp="1"/>
          </p:cNvSpPr>
          <p:nvPr>
            <p:ph type="dt" sz="half" idx="10"/>
          </p:nvPr>
        </p:nvSpPr>
        <p:spPr/>
        <p:txBody>
          <a:bodyPr/>
          <a:lstStyle/>
          <a:p>
            <a:r>
              <a:rPr lang="en-US" dirty="0"/>
              <a:t>ICEC27-ICMC 2018</a:t>
            </a:r>
          </a:p>
        </p:txBody>
      </p:sp>
      <p:sp>
        <p:nvSpPr>
          <p:cNvPr id="5" name="Footer Placeholder 4"/>
          <p:cNvSpPr>
            <a:spLocks noGrp="1"/>
          </p:cNvSpPr>
          <p:nvPr>
            <p:ph type="ftr" sz="quarter" idx="11"/>
          </p:nvPr>
        </p:nvSpPr>
        <p:spPr/>
        <p:txBody>
          <a:bodyPr/>
          <a:lstStyle/>
          <a:p>
            <a:r>
              <a:rPr lang="en-US"/>
              <a:t>Roberta CIRILLO - TE/CRG-ML</a:t>
            </a:r>
            <a:endParaRPr lang="en-US" dirty="0"/>
          </a:p>
        </p:txBody>
      </p:sp>
      <p:sp>
        <p:nvSpPr>
          <p:cNvPr id="6" name="Slide Number Placeholder 5"/>
          <p:cNvSpPr>
            <a:spLocks noGrp="1"/>
          </p:cNvSpPr>
          <p:nvPr>
            <p:ph type="sldNum" sz="quarter" idx="12"/>
          </p:nvPr>
        </p:nvSpPr>
        <p:spPr/>
        <p:txBody>
          <a:bodyPr/>
          <a:lstStyle/>
          <a:p>
            <a:fld id="{17918391-D411-FE40-AAD7-861AE5233E0E}" type="slidenum">
              <a:rPr lang="en-US" smtClean="0"/>
              <a:t>12</a:t>
            </a:fld>
            <a:r>
              <a:rPr lang="en-US" dirty="0"/>
              <a:t>/20</a:t>
            </a:r>
          </a:p>
        </p:txBody>
      </p:sp>
      <p:pic>
        <p:nvPicPr>
          <p:cNvPr id="7" name="Picture 6"/>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568971" y="947919"/>
            <a:ext cx="3703693" cy="2510897"/>
          </a:xfrm>
          <a:prstGeom prst="rect">
            <a:avLst/>
          </a:prstGeom>
        </p:spPr>
      </p:pic>
      <p:pic>
        <p:nvPicPr>
          <p:cNvPr id="8" name="Picture 7"/>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5081564" y="919431"/>
            <a:ext cx="3649810" cy="2510897"/>
          </a:xfrm>
          <a:prstGeom prst="rect">
            <a:avLst/>
          </a:prstGeom>
        </p:spPr>
      </p:pic>
      <p:pic>
        <p:nvPicPr>
          <p:cNvPr id="9" name="Picture 8"/>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568971" y="3562228"/>
            <a:ext cx="3703692" cy="2540369"/>
          </a:xfrm>
          <a:prstGeom prst="rect">
            <a:avLst/>
          </a:prstGeom>
        </p:spPr>
      </p:pic>
      <p:pic>
        <p:nvPicPr>
          <p:cNvPr id="10" name="Picture 9"/>
          <p:cNvPicPr>
            <a:picLocks noChangeAspect="1"/>
          </p:cNvPicPr>
          <p:nvPr/>
        </p:nvPicPr>
        <p:blipFill>
          <a:blip r:embed="rId6" cstate="email">
            <a:extLst>
              <a:ext uri="{28A0092B-C50C-407E-A947-70E740481C1C}">
                <a14:useLocalDpi xmlns:a14="http://schemas.microsoft.com/office/drawing/2010/main" val="0"/>
              </a:ext>
            </a:extLst>
          </a:blip>
          <a:stretch>
            <a:fillRect/>
          </a:stretch>
        </p:blipFill>
        <p:spPr>
          <a:xfrm>
            <a:off x="5081564" y="3531671"/>
            <a:ext cx="3649810" cy="2540368"/>
          </a:xfrm>
          <a:prstGeom prst="rect">
            <a:avLst/>
          </a:prstGeom>
        </p:spPr>
      </p:pic>
      <p:sp>
        <p:nvSpPr>
          <p:cNvPr id="18" name="Rectangle 17"/>
          <p:cNvSpPr/>
          <p:nvPr/>
        </p:nvSpPr>
        <p:spPr>
          <a:xfrm>
            <a:off x="1112247" y="851861"/>
            <a:ext cx="2869097" cy="237712"/>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fr-CH" b="1" dirty="0">
                <a:solidFill>
                  <a:srgbClr val="080808"/>
                </a:solidFill>
              </a:rPr>
              <a:t>Mass flow rate </a:t>
            </a:r>
            <a:r>
              <a:rPr lang="fr-CH" b="1" dirty="0" err="1">
                <a:solidFill>
                  <a:srgbClr val="080808"/>
                </a:solidFill>
              </a:rPr>
              <a:t>Residue</a:t>
            </a:r>
            <a:endParaRPr lang="en-GB" b="1" dirty="0">
              <a:solidFill>
                <a:srgbClr val="080808"/>
              </a:solidFill>
            </a:endParaRPr>
          </a:p>
        </p:txBody>
      </p:sp>
      <p:sp>
        <p:nvSpPr>
          <p:cNvPr id="19" name="Rectangle 18"/>
          <p:cNvSpPr/>
          <p:nvPr/>
        </p:nvSpPr>
        <p:spPr>
          <a:xfrm>
            <a:off x="5541753" y="851861"/>
            <a:ext cx="2869097" cy="237712"/>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fr-CH" b="1" dirty="0">
                <a:solidFill>
                  <a:srgbClr val="080808"/>
                </a:solidFill>
              </a:rPr>
              <a:t>Inlet Pressure </a:t>
            </a:r>
            <a:r>
              <a:rPr lang="fr-CH" b="1" dirty="0" err="1">
                <a:solidFill>
                  <a:srgbClr val="080808"/>
                </a:solidFill>
              </a:rPr>
              <a:t>Residue</a:t>
            </a:r>
            <a:endParaRPr lang="en-GB" b="1" dirty="0">
              <a:solidFill>
                <a:srgbClr val="080808"/>
              </a:solidFill>
            </a:endParaRPr>
          </a:p>
        </p:txBody>
      </p:sp>
      <p:sp>
        <p:nvSpPr>
          <p:cNvPr id="20" name="Rectangle 19"/>
          <p:cNvSpPr/>
          <p:nvPr/>
        </p:nvSpPr>
        <p:spPr>
          <a:xfrm>
            <a:off x="1192695" y="3486013"/>
            <a:ext cx="2869097" cy="237712"/>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fr-CH" b="1" dirty="0">
                <a:solidFill>
                  <a:srgbClr val="080808"/>
                </a:solidFill>
              </a:rPr>
              <a:t>Speed </a:t>
            </a:r>
            <a:r>
              <a:rPr lang="fr-CH" b="1" dirty="0" err="1">
                <a:solidFill>
                  <a:srgbClr val="080808"/>
                </a:solidFill>
              </a:rPr>
              <a:t>Residue</a:t>
            </a:r>
            <a:endParaRPr lang="en-GB" b="1" dirty="0">
              <a:solidFill>
                <a:srgbClr val="080808"/>
              </a:solidFill>
            </a:endParaRPr>
          </a:p>
        </p:txBody>
      </p:sp>
      <p:sp>
        <p:nvSpPr>
          <p:cNvPr id="21" name="Rectangle 20"/>
          <p:cNvSpPr/>
          <p:nvPr/>
        </p:nvSpPr>
        <p:spPr>
          <a:xfrm>
            <a:off x="5428250" y="3443372"/>
            <a:ext cx="3303124" cy="237712"/>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fr-CH" b="1" dirty="0">
                <a:solidFill>
                  <a:srgbClr val="080808"/>
                </a:solidFill>
              </a:rPr>
              <a:t>Outlet </a:t>
            </a:r>
            <a:r>
              <a:rPr lang="fr-CH" b="1" dirty="0" err="1">
                <a:solidFill>
                  <a:srgbClr val="080808"/>
                </a:solidFill>
              </a:rPr>
              <a:t>Temperature</a:t>
            </a:r>
            <a:r>
              <a:rPr lang="fr-CH" b="1" dirty="0">
                <a:solidFill>
                  <a:srgbClr val="080808"/>
                </a:solidFill>
              </a:rPr>
              <a:t> </a:t>
            </a:r>
            <a:r>
              <a:rPr lang="fr-CH" b="1" dirty="0" err="1">
                <a:solidFill>
                  <a:srgbClr val="080808"/>
                </a:solidFill>
              </a:rPr>
              <a:t>Residue</a:t>
            </a:r>
            <a:endParaRPr lang="en-GB" b="1" dirty="0">
              <a:solidFill>
                <a:srgbClr val="080808"/>
              </a:solidFill>
            </a:endParaRPr>
          </a:p>
        </p:txBody>
      </p:sp>
    </p:spTree>
    <p:extLst>
      <p:ext uri="{BB962C8B-B14F-4D97-AF65-F5344CB8AC3E}">
        <p14:creationId xmlns:p14="http://schemas.microsoft.com/office/powerpoint/2010/main" val="34834376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H" dirty="0"/>
              <a:t>Turbine </a:t>
            </a:r>
            <a:r>
              <a:rPr lang="fr-CH" dirty="0" err="1"/>
              <a:t>filter</a:t>
            </a:r>
            <a:r>
              <a:rPr lang="fr-CH" dirty="0"/>
              <a:t> </a:t>
            </a:r>
            <a:r>
              <a:rPr lang="fr-CH" dirty="0" err="1"/>
              <a:t>clogging</a:t>
            </a:r>
            <a:endParaRPr lang="en-GB" dirty="0"/>
          </a:p>
        </p:txBody>
      </p:sp>
      <p:sp>
        <p:nvSpPr>
          <p:cNvPr id="4" name="Date Placeholder 3"/>
          <p:cNvSpPr>
            <a:spLocks noGrp="1"/>
          </p:cNvSpPr>
          <p:nvPr>
            <p:ph type="dt" sz="half" idx="10"/>
          </p:nvPr>
        </p:nvSpPr>
        <p:spPr/>
        <p:txBody>
          <a:bodyPr/>
          <a:lstStyle/>
          <a:p>
            <a:r>
              <a:rPr lang="en-US" dirty="0"/>
              <a:t>ICEC27-ICMC 2018</a:t>
            </a:r>
          </a:p>
        </p:txBody>
      </p:sp>
      <p:sp>
        <p:nvSpPr>
          <p:cNvPr id="5" name="Footer Placeholder 4"/>
          <p:cNvSpPr>
            <a:spLocks noGrp="1"/>
          </p:cNvSpPr>
          <p:nvPr>
            <p:ph type="ftr" sz="quarter" idx="11"/>
          </p:nvPr>
        </p:nvSpPr>
        <p:spPr/>
        <p:txBody>
          <a:bodyPr/>
          <a:lstStyle/>
          <a:p>
            <a:r>
              <a:rPr lang="en-US"/>
              <a:t>Roberta CIRILLO - TE/CRG-ML</a:t>
            </a:r>
            <a:endParaRPr lang="en-US" dirty="0"/>
          </a:p>
        </p:txBody>
      </p:sp>
      <p:sp>
        <p:nvSpPr>
          <p:cNvPr id="6" name="Slide Number Placeholder 5"/>
          <p:cNvSpPr>
            <a:spLocks noGrp="1"/>
          </p:cNvSpPr>
          <p:nvPr>
            <p:ph type="sldNum" sz="quarter" idx="12"/>
          </p:nvPr>
        </p:nvSpPr>
        <p:spPr/>
        <p:txBody>
          <a:bodyPr/>
          <a:lstStyle/>
          <a:p>
            <a:fld id="{17918391-D411-FE40-AAD7-861AE5233E0E}" type="slidenum">
              <a:rPr lang="en-US" smtClean="0"/>
              <a:t>13</a:t>
            </a:fld>
            <a:r>
              <a:rPr lang="en-US" dirty="0"/>
              <a:t>/20</a:t>
            </a:r>
          </a:p>
        </p:txBody>
      </p:sp>
      <p:pic>
        <p:nvPicPr>
          <p:cNvPr id="3" name="Picture 2"/>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07859" y="974334"/>
            <a:ext cx="7043672" cy="4248059"/>
          </a:xfrm>
          <a:prstGeom prst="rect">
            <a:avLst/>
          </a:prstGeom>
        </p:spPr>
      </p:pic>
      <p:sp>
        <p:nvSpPr>
          <p:cNvPr id="9" name="Rectangle 8"/>
          <p:cNvSpPr/>
          <p:nvPr/>
        </p:nvSpPr>
        <p:spPr>
          <a:xfrm>
            <a:off x="457200" y="820356"/>
            <a:ext cx="6754142" cy="446502"/>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fr-CH" sz="2000" b="1" dirty="0" err="1">
                <a:solidFill>
                  <a:srgbClr val="080808"/>
                </a:solidFill>
              </a:rPr>
              <a:t>Residues</a:t>
            </a:r>
            <a:r>
              <a:rPr lang="fr-CH" sz="2000" b="1" dirty="0">
                <a:solidFill>
                  <a:srgbClr val="080808"/>
                </a:solidFill>
              </a:rPr>
              <a:t> NORMALIZED over the initial </a:t>
            </a:r>
            <a:r>
              <a:rPr lang="fr-CH" sz="2000" b="1" dirty="0" err="1">
                <a:solidFill>
                  <a:srgbClr val="080808"/>
                </a:solidFill>
              </a:rPr>
              <a:t>process</a:t>
            </a:r>
            <a:r>
              <a:rPr lang="fr-CH" sz="2000" b="1" dirty="0">
                <a:solidFill>
                  <a:srgbClr val="080808"/>
                </a:solidFill>
              </a:rPr>
              <a:t> value</a:t>
            </a:r>
            <a:endParaRPr lang="en-GB" sz="2000" b="1" dirty="0">
              <a:solidFill>
                <a:srgbClr val="080808"/>
              </a:solidFill>
            </a:endParaRPr>
          </a:p>
        </p:txBody>
      </p:sp>
      <p:sp>
        <p:nvSpPr>
          <p:cNvPr id="8" name="TextBox 7"/>
          <p:cNvSpPr txBox="1"/>
          <p:nvPr/>
        </p:nvSpPr>
        <p:spPr>
          <a:xfrm>
            <a:off x="6462647" y="1859769"/>
            <a:ext cx="2856349" cy="630942"/>
          </a:xfrm>
          <a:prstGeom prst="rect">
            <a:avLst/>
          </a:prstGeom>
          <a:noFill/>
        </p:spPr>
        <p:txBody>
          <a:bodyPr wrap="square" rtlCol="0">
            <a:spAutoFit/>
          </a:bodyPr>
          <a:lstStyle/>
          <a:p>
            <a:r>
              <a:rPr lang="fr-CH" sz="3500" b="1" dirty="0"/>
              <a:t>+20% </a:t>
            </a:r>
            <a:r>
              <a:rPr lang="fr-CH" sz="3500" b="1" dirty="0" err="1"/>
              <a:t>T_out</a:t>
            </a:r>
            <a:endParaRPr lang="en-GB" sz="3500" b="1" dirty="0"/>
          </a:p>
        </p:txBody>
      </p:sp>
      <mc:AlternateContent xmlns:mc="http://schemas.openxmlformats.org/markup-compatibility/2006">
        <mc:Choice xmlns:a14="http://schemas.microsoft.com/office/drawing/2010/main" Requires="a14">
          <p:sp>
            <p:nvSpPr>
              <p:cNvPr id="10" name="TextBox 9"/>
              <p:cNvSpPr txBox="1"/>
              <p:nvPr/>
            </p:nvSpPr>
            <p:spPr>
              <a:xfrm>
                <a:off x="6551999" y="4145859"/>
                <a:ext cx="2132055" cy="630942"/>
              </a:xfrm>
              <a:prstGeom prst="rect">
                <a:avLst/>
              </a:prstGeom>
              <a:noFill/>
            </p:spPr>
            <p:txBody>
              <a:bodyPr wrap="square" rtlCol="0">
                <a:spAutoFit/>
              </a:bodyPr>
              <a:lstStyle/>
              <a:p>
                <a:r>
                  <a:rPr lang="fr-CH" sz="3500" b="1" dirty="0"/>
                  <a:t>-20%  </a:t>
                </a:r>
                <a14:m>
                  <m:oMath xmlns:m="http://schemas.openxmlformats.org/officeDocument/2006/math">
                    <m:acc>
                      <m:accPr>
                        <m:chr m:val="̇"/>
                        <m:ctrlPr>
                          <a:rPr lang="fr-CH" sz="3500" b="1" i="1" dirty="0" smtClean="0">
                            <a:latin typeface="Cambria Math" panose="02040503050406030204" pitchFamily="18" charset="0"/>
                          </a:rPr>
                        </m:ctrlPr>
                      </m:accPr>
                      <m:e>
                        <m:r>
                          <a:rPr lang="fr-CH" sz="3500" b="1" i="1" dirty="0" smtClean="0">
                            <a:latin typeface="Cambria Math" panose="02040503050406030204" pitchFamily="18" charset="0"/>
                          </a:rPr>
                          <m:t>𝒎</m:t>
                        </m:r>
                      </m:e>
                    </m:acc>
                  </m:oMath>
                </a14:m>
                <a:endParaRPr lang="en-GB" sz="3500" b="1" dirty="0"/>
              </a:p>
            </p:txBody>
          </p:sp>
        </mc:Choice>
        <mc:Fallback>
          <p:sp>
            <p:nvSpPr>
              <p:cNvPr id="10" name="TextBox 9"/>
              <p:cNvSpPr txBox="1">
                <a:spLocks noRot="1" noChangeAspect="1" noMove="1" noResize="1" noEditPoints="1" noAdjustHandles="1" noChangeArrowheads="1" noChangeShapeType="1" noTextEdit="1"/>
              </p:cNvSpPr>
              <p:nvPr/>
            </p:nvSpPr>
            <p:spPr>
              <a:xfrm>
                <a:off x="6551999" y="4145859"/>
                <a:ext cx="2132055" cy="630942"/>
              </a:xfrm>
              <a:prstGeom prst="rect">
                <a:avLst/>
              </a:prstGeom>
              <a:blipFill>
                <a:blip r:embed="rId4"/>
                <a:stretch>
                  <a:fillRect l="-8333" t="-11765" b="-33333"/>
                </a:stretch>
              </a:blipFill>
            </p:spPr>
            <p:txBody>
              <a:bodyPr/>
              <a:lstStyle/>
              <a:p>
                <a:r>
                  <a:rPr lang="en-US">
                    <a:noFill/>
                  </a:rPr>
                  <a:t> </a:t>
                </a:r>
              </a:p>
            </p:txBody>
          </p:sp>
        </mc:Fallback>
      </mc:AlternateContent>
    </p:spTree>
    <p:extLst>
      <p:ext uri="{BB962C8B-B14F-4D97-AF65-F5344CB8AC3E}">
        <p14:creationId xmlns:p14="http://schemas.microsoft.com/office/powerpoint/2010/main" val="1336283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H" dirty="0"/>
              <a:t>Turbine </a:t>
            </a:r>
            <a:r>
              <a:rPr lang="fr-CH" dirty="0" err="1"/>
              <a:t>wheel</a:t>
            </a:r>
            <a:r>
              <a:rPr lang="fr-CH" dirty="0"/>
              <a:t> </a:t>
            </a:r>
            <a:r>
              <a:rPr lang="fr-CH" dirty="0" err="1"/>
              <a:t>erosion</a:t>
            </a:r>
            <a:endParaRPr lang="en-GB" dirty="0"/>
          </a:p>
        </p:txBody>
      </p:sp>
      <p:sp>
        <p:nvSpPr>
          <p:cNvPr id="3" name="Content Placeholder 2"/>
          <p:cNvSpPr>
            <a:spLocks noGrp="1"/>
          </p:cNvSpPr>
          <p:nvPr>
            <p:ph idx="1"/>
          </p:nvPr>
        </p:nvSpPr>
        <p:spPr>
          <a:xfrm>
            <a:off x="457200" y="772062"/>
            <a:ext cx="8226854" cy="5368388"/>
          </a:xfrm>
        </p:spPr>
        <p:txBody>
          <a:bodyPr>
            <a:noAutofit/>
          </a:bodyPr>
          <a:lstStyle/>
          <a:p>
            <a:pPr marL="36576" indent="0" algn="just">
              <a:buNone/>
            </a:pPr>
            <a:r>
              <a:rPr lang="en-GB" dirty="0"/>
              <a:t>Problem of </a:t>
            </a:r>
            <a:r>
              <a:rPr lang="en-GB" b="1" dirty="0"/>
              <a:t>reduced velocity</a:t>
            </a:r>
            <a:r>
              <a:rPr lang="en-GB" dirty="0"/>
              <a:t>. </a:t>
            </a:r>
          </a:p>
          <a:p>
            <a:pPr marL="36576" indent="0" algn="just">
              <a:buNone/>
            </a:pPr>
            <a:r>
              <a:rPr lang="en-GB" dirty="0"/>
              <a:t>It has not been possible to push the turbine as fast as wanted for a few years.</a:t>
            </a:r>
          </a:p>
          <a:p>
            <a:pPr marL="36576" indent="0" algn="just">
              <a:buNone/>
            </a:pPr>
            <a:endParaRPr lang="fr-CH" dirty="0"/>
          </a:p>
          <a:p>
            <a:pPr marL="36576" indent="0" algn="just">
              <a:buNone/>
            </a:pPr>
            <a:r>
              <a:rPr lang="en-GB" dirty="0"/>
              <a:t>After replacing the turbine, an erosion of the wheel was reported, explaining the lower speed. </a:t>
            </a:r>
          </a:p>
          <a:p>
            <a:pPr marL="36576" indent="0" algn="just">
              <a:buNone/>
            </a:pPr>
            <a:endParaRPr lang="en-GB" dirty="0"/>
          </a:p>
          <a:p>
            <a:pPr marL="36576" indent="0" algn="just">
              <a:buNone/>
            </a:pPr>
            <a:r>
              <a:rPr lang="en-GB" dirty="0"/>
              <a:t>It is an example of </a:t>
            </a:r>
            <a:r>
              <a:rPr lang="en-GB" b="1" dirty="0"/>
              <a:t>exceptionally slow perturbation</a:t>
            </a:r>
            <a:r>
              <a:rPr lang="en-GB" dirty="0"/>
              <a:t>.</a:t>
            </a:r>
          </a:p>
        </p:txBody>
      </p:sp>
      <p:sp>
        <p:nvSpPr>
          <p:cNvPr id="4" name="Date Placeholder 3"/>
          <p:cNvSpPr>
            <a:spLocks noGrp="1"/>
          </p:cNvSpPr>
          <p:nvPr>
            <p:ph type="dt" sz="half" idx="10"/>
          </p:nvPr>
        </p:nvSpPr>
        <p:spPr/>
        <p:txBody>
          <a:bodyPr/>
          <a:lstStyle/>
          <a:p>
            <a:r>
              <a:rPr lang="en-US" dirty="0"/>
              <a:t>ICEC27-ICMC 2018</a:t>
            </a:r>
          </a:p>
        </p:txBody>
      </p:sp>
      <p:sp>
        <p:nvSpPr>
          <p:cNvPr id="5" name="Footer Placeholder 4"/>
          <p:cNvSpPr>
            <a:spLocks noGrp="1"/>
          </p:cNvSpPr>
          <p:nvPr>
            <p:ph type="ftr" sz="quarter" idx="11"/>
          </p:nvPr>
        </p:nvSpPr>
        <p:spPr/>
        <p:txBody>
          <a:bodyPr/>
          <a:lstStyle/>
          <a:p>
            <a:r>
              <a:rPr lang="en-US"/>
              <a:t>Roberta CIRILLO - TE/CRG-ML</a:t>
            </a:r>
            <a:endParaRPr lang="en-US" dirty="0"/>
          </a:p>
        </p:txBody>
      </p:sp>
      <p:sp>
        <p:nvSpPr>
          <p:cNvPr id="6" name="Slide Number Placeholder 5"/>
          <p:cNvSpPr>
            <a:spLocks noGrp="1"/>
          </p:cNvSpPr>
          <p:nvPr>
            <p:ph type="sldNum" sz="quarter" idx="12"/>
          </p:nvPr>
        </p:nvSpPr>
        <p:spPr/>
        <p:txBody>
          <a:bodyPr/>
          <a:lstStyle/>
          <a:p>
            <a:fld id="{17918391-D411-FE40-AAD7-861AE5233E0E}" type="slidenum">
              <a:rPr lang="en-US" smtClean="0"/>
              <a:t>14</a:t>
            </a:fld>
            <a:r>
              <a:rPr lang="en-US" dirty="0"/>
              <a:t>/20</a:t>
            </a:r>
          </a:p>
        </p:txBody>
      </p:sp>
    </p:spTree>
    <p:extLst>
      <p:ext uri="{BB962C8B-B14F-4D97-AF65-F5344CB8AC3E}">
        <p14:creationId xmlns:p14="http://schemas.microsoft.com/office/powerpoint/2010/main" val="3714510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H" dirty="0"/>
              <a:t>Turbine </a:t>
            </a:r>
            <a:r>
              <a:rPr lang="fr-CH" dirty="0" err="1"/>
              <a:t>wheel</a:t>
            </a:r>
            <a:r>
              <a:rPr lang="fr-CH" dirty="0"/>
              <a:t> </a:t>
            </a:r>
            <a:r>
              <a:rPr lang="fr-CH" dirty="0" err="1"/>
              <a:t>erosion</a:t>
            </a:r>
            <a:r>
              <a:rPr lang="fr-CH" dirty="0"/>
              <a:t> – RESIDUES (</a:t>
            </a:r>
            <a:r>
              <a:rPr lang="fr-CH" dirty="0" err="1"/>
              <a:t>process</a:t>
            </a:r>
            <a:r>
              <a:rPr lang="fr-CH" dirty="0"/>
              <a:t> - model)</a:t>
            </a:r>
            <a:endParaRPr lang="en-GB" dirty="0"/>
          </a:p>
        </p:txBody>
      </p:sp>
      <p:sp>
        <p:nvSpPr>
          <p:cNvPr id="4" name="Date Placeholder 3"/>
          <p:cNvSpPr>
            <a:spLocks noGrp="1"/>
          </p:cNvSpPr>
          <p:nvPr>
            <p:ph type="dt" sz="half" idx="10"/>
          </p:nvPr>
        </p:nvSpPr>
        <p:spPr/>
        <p:txBody>
          <a:bodyPr/>
          <a:lstStyle/>
          <a:p>
            <a:r>
              <a:rPr lang="en-US" dirty="0"/>
              <a:t>ICEC27-ICMC 2018</a:t>
            </a:r>
          </a:p>
        </p:txBody>
      </p:sp>
      <p:sp>
        <p:nvSpPr>
          <p:cNvPr id="5" name="Footer Placeholder 4"/>
          <p:cNvSpPr>
            <a:spLocks noGrp="1"/>
          </p:cNvSpPr>
          <p:nvPr>
            <p:ph type="ftr" sz="quarter" idx="11"/>
          </p:nvPr>
        </p:nvSpPr>
        <p:spPr/>
        <p:txBody>
          <a:bodyPr/>
          <a:lstStyle/>
          <a:p>
            <a:r>
              <a:rPr lang="en-US"/>
              <a:t>Roberta CIRILLO - TE/CRG-ML</a:t>
            </a:r>
            <a:endParaRPr lang="en-US" dirty="0"/>
          </a:p>
        </p:txBody>
      </p:sp>
      <p:sp>
        <p:nvSpPr>
          <p:cNvPr id="6" name="Slide Number Placeholder 5"/>
          <p:cNvSpPr>
            <a:spLocks noGrp="1"/>
          </p:cNvSpPr>
          <p:nvPr>
            <p:ph type="sldNum" sz="quarter" idx="12"/>
          </p:nvPr>
        </p:nvSpPr>
        <p:spPr/>
        <p:txBody>
          <a:bodyPr/>
          <a:lstStyle/>
          <a:p>
            <a:fld id="{17918391-D411-FE40-AAD7-861AE5233E0E}" type="slidenum">
              <a:rPr lang="en-US" smtClean="0"/>
              <a:t>15</a:t>
            </a:fld>
            <a:r>
              <a:rPr lang="en-US" dirty="0"/>
              <a:t>/20</a:t>
            </a:r>
          </a:p>
        </p:txBody>
      </p:sp>
      <p:pic>
        <p:nvPicPr>
          <p:cNvPr id="7" name="Picture 6"/>
          <p:cNvPicPr/>
          <p:nvPr/>
        </p:nvPicPr>
        <p:blipFill>
          <a:blip r:embed="rId3" cstate="email">
            <a:extLst>
              <a:ext uri="{28A0092B-C50C-407E-A947-70E740481C1C}">
                <a14:useLocalDpi xmlns:a14="http://schemas.microsoft.com/office/drawing/2010/main" val="0"/>
              </a:ext>
            </a:extLst>
          </a:blip>
          <a:stretch>
            <a:fillRect/>
          </a:stretch>
        </p:blipFill>
        <p:spPr>
          <a:xfrm>
            <a:off x="457200" y="932356"/>
            <a:ext cx="3836504" cy="2473453"/>
          </a:xfrm>
          <a:prstGeom prst="rect">
            <a:avLst/>
          </a:prstGeom>
        </p:spPr>
      </p:pic>
      <p:pic>
        <p:nvPicPr>
          <p:cNvPr id="8" name="Picture 7"/>
          <p:cNvPicPr/>
          <p:nvPr/>
        </p:nvPicPr>
        <p:blipFill>
          <a:blip r:embed="rId4" cstate="email">
            <a:extLst>
              <a:ext uri="{28A0092B-C50C-407E-A947-70E740481C1C}">
                <a14:useLocalDpi xmlns:a14="http://schemas.microsoft.com/office/drawing/2010/main" val="0"/>
              </a:ext>
            </a:extLst>
          </a:blip>
          <a:stretch>
            <a:fillRect/>
          </a:stretch>
        </p:blipFill>
        <p:spPr>
          <a:xfrm>
            <a:off x="4856920" y="932356"/>
            <a:ext cx="3829880" cy="2473453"/>
          </a:xfrm>
          <a:prstGeom prst="rect">
            <a:avLst/>
          </a:prstGeom>
        </p:spPr>
      </p:pic>
      <p:pic>
        <p:nvPicPr>
          <p:cNvPr id="9" name="Picture 8"/>
          <p:cNvPicPr/>
          <p:nvPr/>
        </p:nvPicPr>
        <p:blipFill>
          <a:blip r:embed="rId5" cstate="email">
            <a:extLst>
              <a:ext uri="{28A0092B-C50C-407E-A947-70E740481C1C}">
                <a14:useLocalDpi xmlns:a14="http://schemas.microsoft.com/office/drawing/2010/main" val="0"/>
              </a:ext>
            </a:extLst>
          </a:blip>
          <a:stretch>
            <a:fillRect/>
          </a:stretch>
        </p:blipFill>
        <p:spPr>
          <a:xfrm>
            <a:off x="457200" y="3585542"/>
            <a:ext cx="3836504" cy="2490997"/>
          </a:xfrm>
          <a:prstGeom prst="rect">
            <a:avLst/>
          </a:prstGeom>
        </p:spPr>
      </p:pic>
      <p:pic>
        <p:nvPicPr>
          <p:cNvPr id="10" name="Picture 9"/>
          <p:cNvPicPr/>
          <p:nvPr/>
        </p:nvPicPr>
        <p:blipFill>
          <a:blip r:embed="rId6" cstate="email">
            <a:extLst>
              <a:ext uri="{28A0092B-C50C-407E-A947-70E740481C1C}">
                <a14:useLocalDpi xmlns:a14="http://schemas.microsoft.com/office/drawing/2010/main" val="0"/>
              </a:ext>
            </a:extLst>
          </a:blip>
          <a:stretch>
            <a:fillRect/>
          </a:stretch>
        </p:blipFill>
        <p:spPr>
          <a:xfrm>
            <a:off x="4856920" y="3585542"/>
            <a:ext cx="3829880" cy="2438927"/>
          </a:xfrm>
          <a:prstGeom prst="rect">
            <a:avLst/>
          </a:prstGeom>
        </p:spPr>
      </p:pic>
      <p:sp>
        <p:nvSpPr>
          <p:cNvPr id="11" name="Rectangle 10"/>
          <p:cNvSpPr/>
          <p:nvPr/>
        </p:nvSpPr>
        <p:spPr>
          <a:xfrm>
            <a:off x="1020416" y="842341"/>
            <a:ext cx="2869097" cy="237712"/>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fr-CH" b="1" dirty="0">
                <a:solidFill>
                  <a:srgbClr val="080808"/>
                </a:solidFill>
              </a:rPr>
              <a:t>Mass flow rate </a:t>
            </a:r>
            <a:r>
              <a:rPr lang="fr-CH" b="1" dirty="0" err="1">
                <a:solidFill>
                  <a:srgbClr val="080808"/>
                </a:solidFill>
              </a:rPr>
              <a:t>Residue</a:t>
            </a:r>
            <a:endParaRPr lang="en-GB" b="1" dirty="0">
              <a:solidFill>
                <a:srgbClr val="080808"/>
              </a:solidFill>
            </a:endParaRPr>
          </a:p>
        </p:txBody>
      </p:sp>
      <p:sp>
        <p:nvSpPr>
          <p:cNvPr id="12" name="Rectangle 11"/>
          <p:cNvSpPr/>
          <p:nvPr/>
        </p:nvSpPr>
        <p:spPr>
          <a:xfrm>
            <a:off x="5402417" y="842341"/>
            <a:ext cx="2869097" cy="237712"/>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fr-CH" b="1" dirty="0">
                <a:solidFill>
                  <a:srgbClr val="080808"/>
                </a:solidFill>
              </a:rPr>
              <a:t>Inlet Pressure </a:t>
            </a:r>
            <a:r>
              <a:rPr lang="fr-CH" b="1" dirty="0" err="1">
                <a:solidFill>
                  <a:srgbClr val="080808"/>
                </a:solidFill>
              </a:rPr>
              <a:t>Residue</a:t>
            </a:r>
            <a:endParaRPr lang="en-GB" b="1" dirty="0">
              <a:solidFill>
                <a:srgbClr val="080808"/>
              </a:solidFill>
            </a:endParaRPr>
          </a:p>
        </p:txBody>
      </p:sp>
      <p:sp>
        <p:nvSpPr>
          <p:cNvPr id="13" name="Rectangle 12"/>
          <p:cNvSpPr/>
          <p:nvPr/>
        </p:nvSpPr>
        <p:spPr>
          <a:xfrm>
            <a:off x="1040295" y="3502174"/>
            <a:ext cx="2869097" cy="237712"/>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fr-CH" b="1" dirty="0">
                <a:solidFill>
                  <a:srgbClr val="080808"/>
                </a:solidFill>
              </a:rPr>
              <a:t>Speed </a:t>
            </a:r>
            <a:r>
              <a:rPr lang="fr-CH" b="1" dirty="0" err="1">
                <a:solidFill>
                  <a:srgbClr val="080808"/>
                </a:solidFill>
              </a:rPr>
              <a:t>Residue</a:t>
            </a:r>
            <a:endParaRPr lang="en-GB" b="1" dirty="0">
              <a:solidFill>
                <a:srgbClr val="080808"/>
              </a:solidFill>
            </a:endParaRPr>
          </a:p>
        </p:txBody>
      </p:sp>
      <p:sp>
        <p:nvSpPr>
          <p:cNvPr id="14" name="Rectangle 13"/>
          <p:cNvSpPr/>
          <p:nvPr/>
        </p:nvSpPr>
        <p:spPr>
          <a:xfrm>
            <a:off x="5305330" y="3495824"/>
            <a:ext cx="3378723" cy="237712"/>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fr-CH" b="1" dirty="0">
                <a:solidFill>
                  <a:srgbClr val="080808"/>
                </a:solidFill>
              </a:rPr>
              <a:t>Outlet </a:t>
            </a:r>
            <a:r>
              <a:rPr lang="fr-CH" b="1" dirty="0" err="1">
                <a:solidFill>
                  <a:srgbClr val="080808"/>
                </a:solidFill>
              </a:rPr>
              <a:t>Temperature</a:t>
            </a:r>
            <a:r>
              <a:rPr lang="fr-CH" b="1" dirty="0">
                <a:solidFill>
                  <a:srgbClr val="080808"/>
                </a:solidFill>
              </a:rPr>
              <a:t> </a:t>
            </a:r>
            <a:r>
              <a:rPr lang="fr-CH" b="1" dirty="0" err="1">
                <a:solidFill>
                  <a:srgbClr val="080808"/>
                </a:solidFill>
              </a:rPr>
              <a:t>Residue</a:t>
            </a:r>
            <a:endParaRPr lang="en-GB" b="1" dirty="0">
              <a:solidFill>
                <a:srgbClr val="080808"/>
              </a:solidFill>
            </a:endParaRPr>
          </a:p>
        </p:txBody>
      </p:sp>
    </p:spTree>
    <p:extLst>
      <p:ext uri="{BB962C8B-B14F-4D97-AF65-F5344CB8AC3E}">
        <p14:creationId xmlns:p14="http://schemas.microsoft.com/office/powerpoint/2010/main" val="14998590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H" dirty="0"/>
              <a:t>Turbine </a:t>
            </a:r>
            <a:r>
              <a:rPr lang="fr-CH" dirty="0" err="1"/>
              <a:t>wheel</a:t>
            </a:r>
            <a:r>
              <a:rPr lang="fr-CH" dirty="0"/>
              <a:t> </a:t>
            </a:r>
            <a:r>
              <a:rPr lang="fr-CH" dirty="0" err="1"/>
              <a:t>erosion</a:t>
            </a:r>
            <a:r>
              <a:rPr lang="fr-CH" dirty="0"/>
              <a:t> – RESIDUES (</a:t>
            </a:r>
            <a:r>
              <a:rPr lang="fr-CH" dirty="0" err="1"/>
              <a:t>process</a:t>
            </a:r>
            <a:r>
              <a:rPr lang="fr-CH" dirty="0"/>
              <a:t> - model)</a:t>
            </a:r>
            <a:endParaRPr lang="en-GB" dirty="0"/>
          </a:p>
        </p:txBody>
      </p:sp>
      <p:sp>
        <p:nvSpPr>
          <p:cNvPr id="4" name="Date Placeholder 3"/>
          <p:cNvSpPr>
            <a:spLocks noGrp="1"/>
          </p:cNvSpPr>
          <p:nvPr>
            <p:ph type="dt" sz="half" idx="10"/>
          </p:nvPr>
        </p:nvSpPr>
        <p:spPr/>
        <p:txBody>
          <a:bodyPr/>
          <a:lstStyle/>
          <a:p>
            <a:r>
              <a:rPr lang="en-US" dirty="0"/>
              <a:t>ICEC27-ICMC 2018</a:t>
            </a:r>
          </a:p>
        </p:txBody>
      </p:sp>
      <p:sp>
        <p:nvSpPr>
          <p:cNvPr id="5" name="Footer Placeholder 4"/>
          <p:cNvSpPr>
            <a:spLocks noGrp="1"/>
          </p:cNvSpPr>
          <p:nvPr>
            <p:ph type="ftr" sz="quarter" idx="11"/>
          </p:nvPr>
        </p:nvSpPr>
        <p:spPr/>
        <p:txBody>
          <a:bodyPr/>
          <a:lstStyle/>
          <a:p>
            <a:r>
              <a:rPr lang="en-US"/>
              <a:t>Roberta CIRILLO - TE/CRG-ML</a:t>
            </a:r>
            <a:endParaRPr lang="en-US" dirty="0"/>
          </a:p>
        </p:txBody>
      </p:sp>
      <p:sp>
        <p:nvSpPr>
          <p:cNvPr id="6" name="Slide Number Placeholder 5"/>
          <p:cNvSpPr>
            <a:spLocks noGrp="1"/>
          </p:cNvSpPr>
          <p:nvPr>
            <p:ph type="sldNum" sz="quarter" idx="12"/>
          </p:nvPr>
        </p:nvSpPr>
        <p:spPr/>
        <p:txBody>
          <a:bodyPr/>
          <a:lstStyle/>
          <a:p>
            <a:fld id="{17918391-D411-FE40-AAD7-861AE5233E0E}" type="slidenum">
              <a:rPr lang="en-US" smtClean="0"/>
              <a:t>16</a:t>
            </a:fld>
            <a:r>
              <a:rPr lang="en-US" dirty="0"/>
              <a:t>/20</a:t>
            </a:r>
          </a:p>
        </p:txBody>
      </p:sp>
      <p:pic>
        <p:nvPicPr>
          <p:cNvPr id="3" name="Picture 2"/>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364991" y="854495"/>
            <a:ext cx="4081113" cy="2524509"/>
          </a:xfrm>
          <a:prstGeom prst="rect">
            <a:avLst/>
          </a:prstGeom>
        </p:spPr>
      </p:pic>
      <p:sp>
        <p:nvSpPr>
          <p:cNvPr id="21" name="Rectangle 20"/>
          <p:cNvSpPr/>
          <p:nvPr/>
        </p:nvSpPr>
        <p:spPr>
          <a:xfrm>
            <a:off x="1088838" y="771609"/>
            <a:ext cx="2869097" cy="237712"/>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fr-CH" b="1" dirty="0">
                <a:solidFill>
                  <a:srgbClr val="080808"/>
                </a:solidFill>
              </a:rPr>
              <a:t>Mass flow rate </a:t>
            </a:r>
            <a:r>
              <a:rPr lang="fr-CH" b="1" dirty="0" err="1">
                <a:solidFill>
                  <a:srgbClr val="080808"/>
                </a:solidFill>
              </a:rPr>
              <a:t>Residue</a:t>
            </a:r>
            <a:endParaRPr lang="en-GB" b="1" dirty="0">
              <a:solidFill>
                <a:srgbClr val="080808"/>
              </a:solidFill>
            </a:endParaRPr>
          </a:p>
        </p:txBody>
      </p:sp>
      <p:pic>
        <p:nvPicPr>
          <p:cNvPr id="7" name="Picture 6"/>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4698388" y="833333"/>
            <a:ext cx="4060282" cy="2574564"/>
          </a:xfrm>
          <a:prstGeom prst="rect">
            <a:avLst/>
          </a:prstGeom>
        </p:spPr>
      </p:pic>
      <p:sp>
        <p:nvSpPr>
          <p:cNvPr id="22" name="Rectangle 21"/>
          <p:cNvSpPr/>
          <p:nvPr/>
        </p:nvSpPr>
        <p:spPr>
          <a:xfrm>
            <a:off x="5316279" y="771609"/>
            <a:ext cx="2869097" cy="237712"/>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fr-CH" b="1" dirty="0">
                <a:solidFill>
                  <a:srgbClr val="080808"/>
                </a:solidFill>
              </a:rPr>
              <a:t>Inlet Pressure </a:t>
            </a:r>
            <a:r>
              <a:rPr lang="fr-CH" b="1" dirty="0" err="1">
                <a:solidFill>
                  <a:srgbClr val="080808"/>
                </a:solidFill>
              </a:rPr>
              <a:t>Residue</a:t>
            </a:r>
            <a:endParaRPr lang="en-GB" b="1" dirty="0">
              <a:solidFill>
                <a:srgbClr val="080808"/>
              </a:solidFill>
            </a:endParaRPr>
          </a:p>
        </p:txBody>
      </p:sp>
      <p:pic>
        <p:nvPicPr>
          <p:cNvPr id="8" name="Picture 7"/>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364991" y="3429059"/>
            <a:ext cx="4081113" cy="2712072"/>
          </a:xfrm>
          <a:prstGeom prst="rect">
            <a:avLst/>
          </a:prstGeom>
        </p:spPr>
      </p:pic>
      <p:sp>
        <p:nvSpPr>
          <p:cNvPr id="23" name="Rectangle 22"/>
          <p:cNvSpPr/>
          <p:nvPr/>
        </p:nvSpPr>
        <p:spPr>
          <a:xfrm>
            <a:off x="970998" y="3381036"/>
            <a:ext cx="2869097" cy="237712"/>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fr-CH" b="1" dirty="0">
                <a:solidFill>
                  <a:srgbClr val="080808"/>
                </a:solidFill>
              </a:rPr>
              <a:t>Speed </a:t>
            </a:r>
            <a:r>
              <a:rPr lang="fr-CH" b="1" dirty="0" err="1">
                <a:solidFill>
                  <a:srgbClr val="080808"/>
                </a:solidFill>
              </a:rPr>
              <a:t>Residue</a:t>
            </a:r>
            <a:endParaRPr lang="en-GB" b="1" dirty="0">
              <a:solidFill>
                <a:srgbClr val="080808"/>
              </a:solidFill>
            </a:endParaRPr>
          </a:p>
        </p:txBody>
      </p:sp>
      <p:pic>
        <p:nvPicPr>
          <p:cNvPr id="10" name="Picture 9"/>
          <p:cNvPicPr>
            <a:picLocks noChangeAspect="1"/>
          </p:cNvPicPr>
          <p:nvPr/>
        </p:nvPicPr>
        <p:blipFill>
          <a:blip r:embed="rId6" cstate="email">
            <a:extLst>
              <a:ext uri="{28A0092B-C50C-407E-A947-70E740481C1C}">
                <a14:useLocalDpi xmlns:a14="http://schemas.microsoft.com/office/drawing/2010/main" val="0"/>
              </a:ext>
            </a:extLst>
          </a:blip>
          <a:stretch>
            <a:fillRect/>
          </a:stretch>
        </p:blipFill>
        <p:spPr>
          <a:xfrm>
            <a:off x="4720686" y="3429059"/>
            <a:ext cx="4060282" cy="2710310"/>
          </a:xfrm>
          <a:prstGeom prst="rect">
            <a:avLst/>
          </a:prstGeom>
        </p:spPr>
      </p:pic>
      <p:sp>
        <p:nvSpPr>
          <p:cNvPr id="15" name="Rectangle 14"/>
          <p:cNvSpPr/>
          <p:nvPr/>
        </p:nvSpPr>
        <p:spPr>
          <a:xfrm>
            <a:off x="5222411" y="3393089"/>
            <a:ext cx="3264639" cy="237712"/>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r>
              <a:rPr lang="fr-CH" b="1" dirty="0">
                <a:solidFill>
                  <a:srgbClr val="080808"/>
                </a:solidFill>
              </a:rPr>
              <a:t>Outlet </a:t>
            </a:r>
            <a:r>
              <a:rPr lang="fr-CH" b="1" dirty="0" err="1">
                <a:solidFill>
                  <a:srgbClr val="080808"/>
                </a:solidFill>
              </a:rPr>
              <a:t>Temperature</a:t>
            </a:r>
            <a:r>
              <a:rPr lang="fr-CH" b="1" dirty="0">
                <a:solidFill>
                  <a:srgbClr val="080808"/>
                </a:solidFill>
              </a:rPr>
              <a:t> </a:t>
            </a:r>
            <a:r>
              <a:rPr lang="fr-CH" b="1" dirty="0" err="1">
                <a:solidFill>
                  <a:srgbClr val="080808"/>
                </a:solidFill>
              </a:rPr>
              <a:t>Residue</a:t>
            </a:r>
            <a:endParaRPr lang="en-GB" b="1" dirty="0">
              <a:solidFill>
                <a:srgbClr val="080808"/>
              </a:solidFill>
            </a:endParaRPr>
          </a:p>
        </p:txBody>
      </p:sp>
    </p:spTree>
    <p:extLst>
      <p:ext uri="{BB962C8B-B14F-4D97-AF65-F5344CB8AC3E}">
        <p14:creationId xmlns:p14="http://schemas.microsoft.com/office/powerpoint/2010/main" val="42627180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H" dirty="0"/>
              <a:t>Turbine </a:t>
            </a:r>
            <a:r>
              <a:rPr lang="fr-CH" dirty="0" err="1"/>
              <a:t>wheel</a:t>
            </a:r>
            <a:r>
              <a:rPr lang="fr-CH" dirty="0"/>
              <a:t> </a:t>
            </a:r>
            <a:r>
              <a:rPr lang="fr-CH" dirty="0" err="1"/>
              <a:t>erosion</a:t>
            </a:r>
            <a:r>
              <a:rPr lang="fr-CH" dirty="0"/>
              <a:t> </a:t>
            </a:r>
            <a:endParaRPr lang="en-GB" dirty="0"/>
          </a:p>
        </p:txBody>
      </p:sp>
      <p:sp>
        <p:nvSpPr>
          <p:cNvPr id="4" name="Date Placeholder 3"/>
          <p:cNvSpPr>
            <a:spLocks noGrp="1"/>
          </p:cNvSpPr>
          <p:nvPr>
            <p:ph type="dt" sz="half" idx="10"/>
          </p:nvPr>
        </p:nvSpPr>
        <p:spPr/>
        <p:txBody>
          <a:bodyPr/>
          <a:lstStyle/>
          <a:p>
            <a:r>
              <a:rPr lang="en-US" dirty="0"/>
              <a:t>ICEC27-ICMC 2018</a:t>
            </a:r>
          </a:p>
        </p:txBody>
      </p:sp>
      <p:sp>
        <p:nvSpPr>
          <p:cNvPr id="5" name="Footer Placeholder 4"/>
          <p:cNvSpPr>
            <a:spLocks noGrp="1"/>
          </p:cNvSpPr>
          <p:nvPr>
            <p:ph type="ftr" sz="quarter" idx="11"/>
          </p:nvPr>
        </p:nvSpPr>
        <p:spPr/>
        <p:txBody>
          <a:bodyPr/>
          <a:lstStyle/>
          <a:p>
            <a:r>
              <a:rPr lang="en-US"/>
              <a:t>Roberta CIRILLO - TE/CRG-ML</a:t>
            </a:r>
            <a:endParaRPr lang="en-US" dirty="0"/>
          </a:p>
        </p:txBody>
      </p:sp>
      <p:sp>
        <p:nvSpPr>
          <p:cNvPr id="6" name="Slide Number Placeholder 5"/>
          <p:cNvSpPr>
            <a:spLocks noGrp="1"/>
          </p:cNvSpPr>
          <p:nvPr>
            <p:ph type="sldNum" sz="quarter" idx="12"/>
          </p:nvPr>
        </p:nvSpPr>
        <p:spPr/>
        <p:txBody>
          <a:bodyPr/>
          <a:lstStyle/>
          <a:p>
            <a:fld id="{17918391-D411-FE40-AAD7-861AE5233E0E}" type="slidenum">
              <a:rPr lang="en-US" smtClean="0"/>
              <a:t>17</a:t>
            </a:fld>
            <a:r>
              <a:rPr lang="en-US" dirty="0"/>
              <a:t>/20</a:t>
            </a:r>
          </a:p>
        </p:txBody>
      </p:sp>
      <p:pic>
        <p:nvPicPr>
          <p:cNvPr id="3" name="Picture 2"/>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225287" y="1080655"/>
            <a:ext cx="6820088" cy="4336472"/>
          </a:xfrm>
          <a:prstGeom prst="rect">
            <a:avLst/>
          </a:prstGeom>
        </p:spPr>
      </p:pic>
      <p:sp>
        <p:nvSpPr>
          <p:cNvPr id="11" name="Rectangle 10"/>
          <p:cNvSpPr/>
          <p:nvPr/>
        </p:nvSpPr>
        <p:spPr>
          <a:xfrm>
            <a:off x="354396" y="877853"/>
            <a:ext cx="6754142" cy="446502"/>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fr-CH" sz="2000" b="1" dirty="0" err="1">
                <a:solidFill>
                  <a:srgbClr val="080808"/>
                </a:solidFill>
              </a:rPr>
              <a:t>Residues</a:t>
            </a:r>
            <a:r>
              <a:rPr lang="fr-CH" sz="2000" b="1" dirty="0">
                <a:solidFill>
                  <a:srgbClr val="080808"/>
                </a:solidFill>
              </a:rPr>
              <a:t> NORMALIZED over the initial </a:t>
            </a:r>
            <a:r>
              <a:rPr lang="fr-CH" sz="2000" b="1" dirty="0" err="1">
                <a:solidFill>
                  <a:srgbClr val="080808"/>
                </a:solidFill>
              </a:rPr>
              <a:t>process</a:t>
            </a:r>
            <a:r>
              <a:rPr lang="fr-CH" sz="2000" b="1" dirty="0">
                <a:solidFill>
                  <a:srgbClr val="080808"/>
                </a:solidFill>
              </a:rPr>
              <a:t> value</a:t>
            </a:r>
            <a:endParaRPr lang="en-GB" sz="2000" b="1" dirty="0">
              <a:solidFill>
                <a:srgbClr val="080808"/>
              </a:solidFill>
            </a:endParaRPr>
          </a:p>
        </p:txBody>
      </p:sp>
      <p:sp>
        <p:nvSpPr>
          <p:cNvPr id="8" name="TextBox 7"/>
          <p:cNvSpPr txBox="1"/>
          <p:nvPr/>
        </p:nvSpPr>
        <p:spPr>
          <a:xfrm>
            <a:off x="6414156" y="3733876"/>
            <a:ext cx="2856349" cy="630942"/>
          </a:xfrm>
          <a:prstGeom prst="rect">
            <a:avLst/>
          </a:prstGeom>
          <a:noFill/>
        </p:spPr>
        <p:txBody>
          <a:bodyPr wrap="square" rtlCol="0">
            <a:spAutoFit/>
          </a:bodyPr>
          <a:lstStyle/>
          <a:p>
            <a:r>
              <a:rPr lang="fr-CH" sz="3500" b="1" dirty="0"/>
              <a:t>-10% </a:t>
            </a:r>
            <a:r>
              <a:rPr lang="fr-CH" sz="3500" b="1" dirty="0" err="1"/>
              <a:t>T_out</a:t>
            </a:r>
            <a:endParaRPr lang="en-GB" sz="3500" b="1" dirty="0"/>
          </a:p>
        </p:txBody>
      </p:sp>
    </p:spTree>
    <p:extLst>
      <p:ext uri="{BB962C8B-B14F-4D97-AF65-F5344CB8AC3E}">
        <p14:creationId xmlns:p14="http://schemas.microsoft.com/office/powerpoint/2010/main" val="1213803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H" dirty="0"/>
              <a:t>Challenge</a:t>
            </a:r>
            <a:endParaRPr lang="en-GB" dirty="0"/>
          </a:p>
        </p:txBody>
      </p:sp>
      <p:sp>
        <p:nvSpPr>
          <p:cNvPr id="3" name="Content Placeholder 2"/>
          <p:cNvSpPr>
            <a:spLocks noGrp="1"/>
          </p:cNvSpPr>
          <p:nvPr>
            <p:ph idx="1"/>
          </p:nvPr>
        </p:nvSpPr>
        <p:spPr>
          <a:xfrm>
            <a:off x="457200" y="1082374"/>
            <a:ext cx="8226854" cy="5273976"/>
          </a:xfrm>
        </p:spPr>
        <p:txBody>
          <a:bodyPr>
            <a:noAutofit/>
          </a:bodyPr>
          <a:lstStyle/>
          <a:p>
            <a:pPr marL="36576" indent="0" algn="just">
              <a:buNone/>
            </a:pPr>
            <a:r>
              <a:rPr lang="en-GB" sz="2800" b="1" dirty="0"/>
              <a:t>Difficulties</a:t>
            </a:r>
            <a:r>
              <a:rPr lang="en-GB" sz="2800" dirty="0"/>
              <a:t> can arise </a:t>
            </a:r>
            <a:r>
              <a:rPr lang="en-GB" sz="2800" b="1" dirty="0"/>
              <a:t>in the analysis</a:t>
            </a:r>
            <a:r>
              <a:rPr lang="en-GB" sz="2800" dirty="0"/>
              <a:t>, since the signature might not be totally damage-specific.</a:t>
            </a:r>
          </a:p>
          <a:p>
            <a:pPr marL="36576" indent="0" algn="just">
              <a:buNone/>
            </a:pPr>
            <a:endParaRPr lang="en-GB" sz="2800" dirty="0"/>
          </a:p>
          <a:p>
            <a:pPr marL="36576" indent="0" algn="just">
              <a:buNone/>
            </a:pPr>
            <a:r>
              <a:rPr lang="en-GB" sz="2800" dirty="0"/>
              <a:t>A possible </a:t>
            </a:r>
            <a:r>
              <a:rPr lang="en-GB" sz="2800" b="1" dirty="0"/>
              <a:t>solution is to look at more residues</a:t>
            </a:r>
            <a:r>
              <a:rPr lang="en-GB" sz="2800" dirty="0"/>
              <a:t> finding the one that gives an unequivocal piece of information.</a:t>
            </a:r>
          </a:p>
          <a:p>
            <a:pPr marL="36576" indent="0" algn="just">
              <a:buNone/>
            </a:pPr>
            <a:endParaRPr lang="en-GB" sz="2800" dirty="0"/>
          </a:p>
          <a:p>
            <a:pPr marL="36576" indent="0" algn="just">
              <a:buNone/>
            </a:pPr>
            <a:r>
              <a:rPr lang="en-GB" sz="2800" dirty="0"/>
              <a:t>More residues to plot require </a:t>
            </a:r>
            <a:r>
              <a:rPr lang="en-GB" sz="2800" b="1" dirty="0"/>
              <a:t>more process data</a:t>
            </a:r>
            <a:r>
              <a:rPr lang="en-GB" sz="2800" dirty="0"/>
              <a:t> to collect and </a:t>
            </a:r>
            <a:r>
              <a:rPr lang="en-GB" sz="2800" b="1" dirty="0"/>
              <a:t>in some case this is not possible</a:t>
            </a:r>
            <a:r>
              <a:rPr lang="en-GB" sz="2800" dirty="0"/>
              <a:t>. </a:t>
            </a:r>
          </a:p>
        </p:txBody>
      </p:sp>
      <p:sp>
        <p:nvSpPr>
          <p:cNvPr id="4" name="Date Placeholder 3"/>
          <p:cNvSpPr>
            <a:spLocks noGrp="1"/>
          </p:cNvSpPr>
          <p:nvPr>
            <p:ph type="dt" sz="half" idx="10"/>
          </p:nvPr>
        </p:nvSpPr>
        <p:spPr/>
        <p:txBody>
          <a:bodyPr/>
          <a:lstStyle/>
          <a:p>
            <a:r>
              <a:rPr lang="en-US" dirty="0"/>
              <a:t>ICEC27-ICMC 2018</a:t>
            </a:r>
          </a:p>
        </p:txBody>
      </p:sp>
      <p:sp>
        <p:nvSpPr>
          <p:cNvPr id="5" name="Footer Placeholder 4"/>
          <p:cNvSpPr>
            <a:spLocks noGrp="1"/>
          </p:cNvSpPr>
          <p:nvPr>
            <p:ph type="ftr" sz="quarter" idx="11"/>
          </p:nvPr>
        </p:nvSpPr>
        <p:spPr/>
        <p:txBody>
          <a:bodyPr/>
          <a:lstStyle/>
          <a:p>
            <a:r>
              <a:rPr lang="en-US"/>
              <a:t>Roberta CIRILLO - TE/CRG-ML</a:t>
            </a:r>
            <a:endParaRPr lang="en-US" dirty="0"/>
          </a:p>
        </p:txBody>
      </p:sp>
      <p:sp>
        <p:nvSpPr>
          <p:cNvPr id="6" name="Slide Number Placeholder 5"/>
          <p:cNvSpPr>
            <a:spLocks noGrp="1"/>
          </p:cNvSpPr>
          <p:nvPr>
            <p:ph type="sldNum" sz="quarter" idx="12"/>
          </p:nvPr>
        </p:nvSpPr>
        <p:spPr/>
        <p:txBody>
          <a:bodyPr/>
          <a:lstStyle/>
          <a:p>
            <a:fld id="{17918391-D411-FE40-AAD7-861AE5233E0E}" type="slidenum">
              <a:rPr lang="en-US" smtClean="0"/>
              <a:t>18</a:t>
            </a:fld>
            <a:r>
              <a:rPr lang="en-US" dirty="0"/>
              <a:t>/20</a:t>
            </a:r>
          </a:p>
        </p:txBody>
      </p:sp>
    </p:spTree>
    <p:extLst>
      <p:ext uri="{BB962C8B-B14F-4D97-AF65-F5344CB8AC3E}">
        <p14:creationId xmlns:p14="http://schemas.microsoft.com/office/powerpoint/2010/main" val="4166150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H" dirty="0"/>
              <a:t>Conclusions</a:t>
            </a:r>
            <a:endParaRPr lang="en-GB" dirty="0"/>
          </a:p>
        </p:txBody>
      </p:sp>
      <p:sp>
        <p:nvSpPr>
          <p:cNvPr id="3" name="Content Placeholder 2"/>
          <p:cNvSpPr>
            <a:spLocks noGrp="1"/>
          </p:cNvSpPr>
          <p:nvPr>
            <p:ph idx="1"/>
          </p:nvPr>
        </p:nvSpPr>
        <p:spPr>
          <a:xfrm>
            <a:off x="457200" y="1050624"/>
            <a:ext cx="8226854" cy="4619926"/>
          </a:xfrm>
        </p:spPr>
        <p:txBody>
          <a:bodyPr>
            <a:normAutofit/>
          </a:bodyPr>
          <a:lstStyle/>
          <a:p>
            <a:pPr marL="36576" indent="0" algn="just">
              <a:buNone/>
            </a:pPr>
            <a:r>
              <a:rPr lang="en-GB" dirty="0"/>
              <a:t>This type of </a:t>
            </a:r>
            <a:r>
              <a:rPr lang="en-GB" b="1" dirty="0"/>
              <a:t>monitoring</a:t>
            </a:r>
            <a:r>
              <a:rPr lang="en-GB" dirty="0"/>
              <a:t> is for sure </a:t>
            </a:r>
            <a:r>
              <a:rPr lang="en-GB" b="1" dirty="0"/>
              <a:t>worth</a:t>
            </a:r>
            <a:r>
              <a:rPr lang="en-GB" dirty="0"/>
              <a:t> to be put in place.</a:t>
            </a:r>
          </a:p>
          <a:p>
            <a:pPr marL="36576" indent="0" algn="just">
              <a:buNone/>
            </a:pPr>
            <a:endParaRPr lang="en-GB" dirty="0"/>
          </a:p>
          <a:p>
            <a:pPr marL="36576" indent="0" algn="just">
              <a:buNone/>
            </a:pPr>
            <a:r>
              <a:rPr lang="en-GB" dirty="0"/>
              <a:t>Can be performed either </a:t>
            </a:r>
            <a:r>
              <a:rPr lang="en-GB" b="1" dirty="0"/>
              <a:t>online or offline</a:t>
            </a:r>
            <a:r>
              <a:rPr lang="en-GB" dirty="0"/>
              <a:t>. </a:t>
            </a:r>
          </a:p>
          <a:p>
            <a:pPr marL="36576" indent="0" algn="just">
              <a:buNone/>
            </a:pPr>
            <a:endParaRPr lang="en-GB" dirty="0"/>
          </a:p>
          <a:p>
            <a:pPr marL="36576" indent="0" algn="just">
              <a:buNone/>
            </a:pPr>
            <a:r>
              <a:rPr lang="en-GB" dirty="0"/>
              <a:t>Even if the </a:t>
            </a:r>
            <a:r>
              <a:rPr lang="en-GB" b="1" dirty="0"/>
              <a:t>deviation</a:t>
            </a:r>
            <a:r>
              <a:rPr lang="en-GB" dirty="0"/>
              <a:t> found in a particular residue is not unequivocal, it is still a precious </a:t>
            </a:r>
            <a:r>
              <a:rPr lang="en-GB" b="1" dirty="0"/>
              <a:t>indicator that a faulty process </a:t>
            </a:r>
            <a:r>
              <a:rPr lang="en-GB" dirty="0"/>
              <a:t>is developing and will rise the attention level. </a:t>
            </a:r>
          </a:p>
          <a:p>
            <a:pPr marL="36576" indent="0" algn="just">
              <a:buNone/>
            </a:pPr>
            <a:endParaRPr lang="en-GB" sz="3600" dirty="0"/>
          </a:p>
        </p:txBody>
      </p:sp>
      <p:sp>
        <p:nvSpPr>
          <p:cNvPr id="4" name="Date Placeholder 3"/>
          <p:cNvSpPr>
            <a:spLocks noGrp="1"/>
          </p:cNvSpPr>
          <p:nvPr>
            <p:ph type="dt" sz="half" idx="10"/>
          </p:nvPr>
        </p:nvSpPr>
        <p:spPr/>
        <p:txBody>
          <a:bodyPr/>
          <a:lstStyle/>
          <a:p>
            <a:r>
              <a:rPr lang="en-US" dirty="0"/>
              <a:t>ICEC27-ICMC 2018</a:t>
            </a:r>
          </a:p>
        </p:txBody>
      </p:sp>
      <p:sp>
        <p:nvSpPr>
          <p:cNvPr id="5" name="Footer Placeholder 4"/>
          <p:cNvSpPr>
            <a:spLocks noGrp="1"/>
          </p:cNvSpPr>
          <p:nvPr>
            <p:ph type="ftr" sz="quarter" idx="11"/>
          </p:nvPr>
        </p:nvSpPr>
        <p:spPr/>
        <p:txBody>
          <a:bodyPr/>
          <a:lstStyle/>
          <a:p>
            <a:r>
              <a:rPr lang="en-US"/>
              <a:t>Roberta CIRILLO - TE/CRG-ML</a:t>
            </a:r>
            <a:endParaRPr lang="en-US" dirty="0"/>
          </a:p>
        </p:txBody>
      </p:sp>
      <p:sp>
        <p:nvSpPr>
          <p:cNvPr id="6" name="Slide Number Placeholder 5"/>
          <p:cNvSpPr>
            <a:spLocks noGrp="1"/>
          </p:cNvSpPr>
          <p:nvPr>
            <p:ph type="sldNum" sz="quarter" idx="12"/>
          </p:nvPr>
        </p:nvSpPr>
        <p:spPr/>
        <p:txBody>
          <a:bodyPr/>
          <a:lstStyle/>
          <a:p>
            <a:fld id="{17918391-D411-FE40-AAD7-861AE5233E0E}" type="slidenum">
              <a:rPr lang="en-US" smtClean="0"/>
              <a:t>19</a:t>
            </a:fld>
            <a:r>
              <a:rPr lang="en-US" dirty="0"/>
              <a:t>/20</a:t>
            </a:r>
          </a:p>
        </p:txBody>
      </p:sp>
    </p:spTree>
    <p:extLst>
      <p:ext uri="{BB962C8B-B14F-4D97-AF65-F5344CB8AC3E}">
        <p14:creationId xmlns:p14="http://schemas.microsoft.com/office/powerpoint/2010/main" val="1306455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a:t>ICEC27-ICMC 2018</a:t>
            </a:r>
          </a:p>
        </p:txBody>
      </p:sp>
      <p:sp>
        <p:nvSpPr>
          <p:cNvPr id="5" name="Footer Placeholder 4"/>
          <p:cNvSpPr>
            <a:spLocks noGrp="1"/>
          </p:cNvSpPr>
          <p:nvPr>
            <p:ph type="ftr" sz="quarter" idx="11"/>
          </p:nvPr>
        </p:nvSpPr>
        <p:spPr/>
        <p:txBody>
          <a:bodyPr/>
          <a:lstStyle/>
          <a:p>
            <a:r>
              <a:rPr lang="en-US" dirty="0"/>
              <a:t>Roberta CIRILLO - TE/CRG-ML</a:t>
            </a:r>
          </a:p>
        </p:txBody>
      </p:sp>
      <p:sp>
        <p:nvSpPr>
          <p:cNvPr id="6" name="TextBox 5"/>
          <p:cNvSpPr txBox="1"/>
          <p:nvPr/>
        </p:nvSpPr>
        <p:spPr>
          <a:xfrm>
            <a:off x="2419663" y="4074440"/>
            <a:ext cx="3958136" cy="307777"/>
          </a:xfrm>
          <a:prstGeom prst="rect">
            <a:avLst/>
          </a:prstGeom>
          <a:noFill/>
        </p:spPr>
        <p:txBody>
          <a:bodyPr wrap="none" rtlCol="0">
            <a:spAutoFit/>
          </a:bodyPr>
          <a:lstStyle/>
          <a:p>
            <a:pPr algn="ctr"/>
            <a:r>
              <a:rPr lang="en-GB" sz="1400" u="sng" dirty="0">
                <a:solidFill>
                  <a:srgbClr val="080808"/>
                </a:solidFill>
              </a:rPr>
              <a:t>Roberta Cirillo</a:t>
            </a:r>
            <a:r>
              <a:rPr lang="en-GB" sz="1400" dirty="0">
                <a:solidFill>
                  <a:srgbClr val="080808"/>
                </a:solidFill>
              </a:rPr>
              <a:t>, Philippe Gayet, Benjamin Bradu</a:t>
            </a:r>
            <a:endParaRPr lang="en-GB" dirty="0"/>
          </a:p>
        </p:txBody>
      </p:sp>
      <p:sp>
        <p:nvSpPr>
          <p:cNvPr id="7" name="TextBox 6"/>
          <p:cNvSpPr txBox="1"/>
          <p:nvPr/>
        </p:nvSpPr>
        <p:spPr>
          <a:xfrm>
            <a:off x="905757" y="1350047"/>
            <a:ext cx="7676011" cy="1938992"/>
          </a:xfrm>
          <a:prstGeom prst="rect">
            <a:avLst/>
          </a:prstGeom>
          <a:noFill/>
        </p:spPr>
        <p:txBody>
          <a:bodyPr wrap="square" rtlCol="0">
            <a:spAutoFit/>
          </a:bodyPr>
          <a:lstStyle/>
          <a:p>
            <a:r>
              <a:rPr lang="en-GB" sz="4000" b="1" dirty="0"/>
              <a:t>Implementation of Preventive Diagnostics Measures for the CERN Cryogenic System</a:t>
            </a:r>
          </a:p>
        </p:txBody>
      </p:sp>
    </p:spTree>
    <p:extLst>
      <p:ext uri="{BB962C8B-B14F-4D97-AF65-F5344CB8AC3E}">
        <p14:creationId xmlns:p14="http://schemas.microsoft.com/office/powerpoint/2010/main" val="35792630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H" dirty="0"/>
              <a:t>Conclusions</a:t>
            </a:r>
            <a:endParaRPr lang="en-GB" dirty="0"/>
          </a:p>
        </p:txBody>
      </p:sp>
      <p:sp>
        <p:nvSpPr>
          <p:cNvPr id="3" name="Content Placeholder 2"/>
          <p:cNvSpPr>
            <a:spLocks noGrp="1"/>
          </p:cNvSpPr>
          <p:nvPr>
            <p:ph idx="1"/>
          </p:nvPr>
        </p:nvSpPr>
        <p:spPr>
          <a:xfrm>
            <a:off x="457200" y="819727"/>
            <a:ext cx="8226854" cy="5156200"/>
          </a:xfrm>
        </p:spPr>
        <p:txBody>
          <a:bodyPr>
            <a:normAutofit fontScale="92500"/>
          </a:bodyPr>
          <a:lstStyle/>
          <a:p>
            <a:pPr marL="36576" indent="0" algn="just">
              <a:buNone/>
            </a:pPr>
            <a:r>
              <a:rPr lang="en-GB" dirty="0"/>
              <a:t>A residue is </a:t>
            </a:r>
          </a:p>
          <a:p>
            <a:pPr algn="just"/>
            <a:r>
              <a:rPr lang="en-GB" b="1" dirty="0"/>
              <a:t>null if everything works properly</a:t>
            </a:r>
            <a:r>
              <a:rPr lang="en-GB" dirty="0"/>
              <a:t>, </a:t>
            </a:r>
          </a:p>
          <a:p>
            <a:pPr algn="just"/>
            <a:r>
              <a:rPr lang="en-GB" dirty="0"/>
              <a:t>not null if some faulty process is going on. </a:t>
            </a:r>
          </a:p>
          <a:p>
            <a:pPr marL="36576" indent="0" algn="just">
              <a:buNone/>
            </a:pPr>
            <a:endParaRPr lang="en-GB" dirty="0"/>
          </a:p>
          <a:p>
            <a:pPr marL="36576" indent="0" algn="just">
              <a:buNone/>
            </a:pPr>
            <a:r>
              <a:rPr lang="en-GB" dirty="0"/>
              <a:t>It is </a:t>
            </a:r>
            <a:r>
              <a:rPr lang="en-GB" b="1" dirty="0"/>
              <a:t>easier to spot a null or not-null variation </a:t>
            </a:r>
            <a:r>
              <a:rPr lang="en-GB" dirty="0"/>
              <a:t>instead of a change in temperature, or speed, or pressure which might be mistaken for a normal fluctuation.</a:t>
            </a:r>
          </a:p>
          <a:p>
            <a:pPr marL="36576" indent="0" algn="just">
              <a:buNone/>
            </a:pPr>
            <a:endParaRPr lang="fr-CH" dirty="0"/>
          </a:p>
          <a:p>
            <a:pPr marL="36576" indent="0" algn="just">
              <a:buNone/>
            </a:pPr>
            <a:r>
              <a:rPr lang="fr-CH" dirty="0"/>
              <a:t>Can </a:t>
            </a:r>
            <a:r>
              <a:rPr lang="fr-CH" dirty="0" err="1"/>
              <a:t>be</a:t>
            </a:r>
            <a:r>
              <a:rPr lang="fr-CH" dirty="0"/>
              <a:t> </a:t>
            </a:r>
            <a:r>
              <a:rPr lang="fr-CH" dirty="0" err="1"/>
              <a:t>applied</a:t>
            </a:r>
            <a:r>
              <a:rPr lang="fr-CH" dirty="0"/>
              <a:t> to turbines, </a:t>
            </a:r>
            <a:r>
              <a:rPr lang="fr-CH" dirty="0" err="1"/>
              <a:t>compressors</a:t>
            </a:r>
            <a:r>
              <a:rPr lang="fr-CH" dirty="0"/>
              <a:t>, valves…</a:t>
            </a:r>
            <a:endParaRPr lang="en-GB" dirty="0"/>
          </a:p>
          <a:p>
            <a:pPr marL="36576" indent="0" algn="just">
              <a:buNone/>
            </a:pPr>
            <a:endParaRPr lang="fr-CH" dirty="0"/>
          </a:p>
        </p:txBody>
      </p:sp>
      <p:sp>
        <p:nvSpPr>
          <p:cNvPr id="4" name="Date Placeholder 3"/>
          <p:cNvSpPr>
            <a:spLocks noGrp="1"/>
          </p:cNvSpPr>
          <p:nvPr>
            <p:ph type="dt" sz="half" idx="10"/>
          </p:nvPr>
        </p:nvSpPr>
        <p:spPr/>
        <p:txBody>
          <a:bodyPr/>
          <a:lstStyle/>
          <a:p>
            <a:r>
              <a:rPr lang="en-US" dirty="0"/>
              <a:t>ICEC27-ICMC 2018</a:t>
            </a:r>
          </a:p>
        </p:txBody>
      </p:sp>
      <p:sp>
        <p:nvSpPr>
          <p:cNvPr id="5" name="Footer Placeholder 4"/>
          <p:cNvSpPr>
            <a:spLocks noGrp="1"/>
          </p:cNvSpPr>
          <p:nvPr>
            <p:ph type="ftr" sz="quarter" idx="11"/>
          </p:nvPr>
        </p:nvSpPr>
        <p:spPr/>
        <p:txBody>
          <a:bodyPr/>
          <a:lstStyle/>
          <a:p>
            <a:r>
              <a:rPr lang="en-US"/>
              <a:t>Roberta CIRILLO - TE/CRG-ML</a:t>
            </a:r>
            <a:endParaRPr lang="en-US" dirty="0"/>
          </a:p>
        </p:txBody>
      </p:sp>
      <p:sp>
        <p:nvSpPr>
          <p:cNvPr id="6" name="Slide Number Placeholder 5"/>
          <p:cNvSpPr>
            <a:spLocks noGrp="1"/>
          </p:cNvSpPr>
          <p:nvPr>
            <p:ph type="sldNum" sz="quarter" idx="12"/>
          </p:nvPr>
        </p:nvSpPr>
        <p:spPr/>
        <p:txBody>
          <a:bodyPr/>
          <a:lstStyle/>
          <a:p>
            <a:fld id="{17918391-D411-FE40-AAD7-861AE5233E0E}" type="slidenum">
              <a:rPr lang="en-US" smtClean="0"/>
              <a:t>20</a:t>
            </a:fld>
            <a:r>
              <a:rPr lang="en-US" dirty="0"/>
              <a:t>/20</a:t>
            </a:r>
          </a:p>
        </p:txBody>
      </p:sp>
    </p:spTree>
    <p:extLst>
      <p:ext uri="{BB962C8B-B14F-4D97-AF65-F5344CB8AC3E}">
        <p14:creationId xmlns:p14="http://schemas.microsoft.com/office/powerpoint/2010/main" val="2618652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fade">
                                      <p:cBhvr>
                                        <p:cTn id="1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915553"/>
            <a:ext cx="8226854" cy="918830"/>
          </a:xfrm>
        </p:spPr>
        <p:txBody>
          <a:bodyPr>
            <a:normAutofit/>
          </a:bodyPr>
          <a:lstStyle/>
          <a:p>
            <a:pPr marL="36576" indent="0" algn="ctr">
              <a:buNone/>
            </a:pPr>
            <a:r>
              <a:rPr lang="it-IT" sz="5000" b="1" dirty="0" err="1"/>
              <a:t>Thanks</a:t>
            </a:r>
            <a:r>
              <a:rPr lang="it-IT" sz="5000" b="1" dirty="0"/>
              <a:t> for </a:t>
            </a:r>
            <a:r>
              <a:rPr lang="it-IT" sz="5000" b="1" dirty="0" err="1"/>
              <a:t>your</a:t>
            </a:r>
            <a:r>
              <a:rPr lang="it-IT" sz="5000" b="1" dirty="0"/>
              <a:t> </a:t>
            </a:r>
            <a:r>
              <a:rPr lang="it-IT" sz="5000" b="1" dirty="0" err="1"/>
              <a:t>attention</a:t>
            </a:r>
            <a:endParaRPr lang="it-IT" sz="5000" b="1" dirty="0"/>
          </a:p>
        </p:txBody>
      </p:sp>
      <p:sp>
        <p:nvSpPr>
          <p:cNvPr id="4" name="Segnaposto data 3"/>
          <p:cNvSpPr>
            <a:spLocks noGrp="1"/>
          </p:cNvSpPr>
          <p:nvPr>
            <p:ph type="dt" sz="half" idx="10"/>
          </p:nvPr>
        </p:nvSpPr>
        <p:spPr/>
        <p:txBody>
          <a:bodyPr/>
          <a:lstStyle/>
          <a:p>
            <a:r>
              <a:rPr lang="en-US" dirty="0"/>
              <a:t>ICEC27-ICMC 2018</a:t>
            </a:r>
          </a:p>
        </p:txBody>
      </p:sp>
      <p:sp>
        <p:nvSpPr>
          <p:cNvPr id="5" name="Segnaposto piè di pagina 4"/>
          <p:cNvSpPr>
            <a:spLocks noGrp="1"/>
          </p:cNvSpPr>
          <p:nvPr>
            <p:ph type="ftr" sz="quarter" idx="11"/>
          </p:nvPr>
        </p:nvSpPr>
        <p:spPr/>
        <p:txBody>
          <a:bodyPr/>
          <a:lstStyle/>
          <a:p>
            <a:r>
              <a:rPr lang="en-US"/>
              <a:t>Roberta CIRILLO - TE/CRG-ML</a:t>
            </a:r>
            <a:endParaRPr lang="en-US" dirty="0"/>
          </a:p>
        </p:txBody>
      </p:sp>
    </p:spTree>
    <p:extLst>
      <p:ext uri="{BB962C8B-B14F-4D97-AF65-F5344CB8AC3E}">
        <p14:creationId xmlns:p14="http://schemas.microsoft.com/office/powerpoint/2010/main" val="40574668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043013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H" dirty="0"/>
              <a:t>Offset</a:t>
            </a:r>
            <a:endParaRPr lang="en-GB" dirty="0"/>
          </a:p>
        </p:txBody>
      </p:sp>
      <p:sp>
        <p:nvSpPr>
          <p:cNvPr id="3" name="Content Placeholder 2"/>
          <p:cNvSpPr>
            <a:spLocks noGrp="1"/>
          </p:cNvSpPr>
          <p:nvPr>
            <p:ph idx="1"/>
          </p:nvPr>
        </p:nvSpPr>
        <p:spPr>
          <a:xfrm>
            <a:off x="457200" y="841514"/>
            <a:ext cx="8226854" cy="5151514"/>
          </a:xfrm>
        </p:spPr>
        <p:txBody>
          <a:bodyPr>
            <a:normAutofit lnSpcReduction="10000"/>
          </a:bodyPr>
          <a:lstStyle/>
          <a:p>
            <a:pPr marL="36576" indent="0" algn="just">
              <a:buNone/>
            </a:pPr>
            <a:r>
              <a:rPr lang="en-GB" dirty="0"/>
              <a:t>Very often there can be an </a:t>
            </a:r>
            <a:r>
              <a:rPr lang="en-GB" b="1" dirty="0"/>
              <a:t>offset</a:t>
            </a:r>
            <a:r>
              <a:rPr lang="en-GB" dirty="0"/>
              <a:t> between process data and model output, this does </a:t>
            </a:r>
            <a:r>
              <a:rPr lang="en-GB" b="1" dirty="0"/>
              <a:t>not indicate a faulty behaviour</a:t>
            </a:r>
            <a:r>
              <a:rPr lang="en-GB" dirty="0"/>
              <a:t>. </a:t>
            </a:r>
          </a:p>
          <a:p>
            <a:pPr marL="36576" indent="0" algn="just">
              <a:buNone/>
            </a:pPr>
            <a:endParaRPr lang="en-GB" dirty="0"/>
          </a:p>
          <a:p>
            <a:pPr marL="36576" indent="0" algn="just">
              <a:buNone/>
            </a:pPr>
            <a:r>
              <a:rPr lang="en-GB" dirty="0"/>
              <a:t>An offset can have many explanations, for example the fact that the turbine and its filter are considered as one single object and the pressure is measured before the filter only. </a:t>
            </a:r>
          </a:p>
          <a:p>
            <a:pPr marL="36576" indent="0" algn="just">
              <a:buNone/>
            </a:pPr>
            <a:endParaRPr lang="en-GB" dirty="0"/>
          </a:p>
          <a:p>
            <a:pPr marL="36576" indent="0" algn="just">
              <a:buNone/>
            </a:pPr>
            <a:r>
              <a:rPr lang="en-GB" dirty="0"/>
              <a:t>It does not change the analysis which can be driven from the deviations, if present.    </a:t>
            </a:r>
          </a:p>
          <a:p>
            <a:endParaRPr lang="en-GB" dirty="0"/>
          </a:p>
        </p:txBody>
      </p:sp>
      <p:sp>
        <p:nvSpPr>
          <p:cNvPr id="4" name="Date Placeholder 3"/>
          <p:cNvSpPr>
            <a:spLocks noGrp="1"/>
          </p:cNvSpPr>
          <p:nvPr>
            <p:ph type="dt" sz="half" idx="10"/>
          </p:nvPr>
        </p:nvSpPr>
        <p:spPr/>
        <p:txBody>
          <a:bodyPr/>
          <a:lstStyle/>
          <a:p>
            <a:r>
              <a:rPr lang="en-US" dirty="0"/>
              <a:t>ICEC27-ICMC 2018</a:t>
            </a:r>
          </a:p>
        </p:txBody>
      </p:sp>
      <p:sp>
        <p:nvSpPr>
          <p:cNvPr id="5" name="Footer Placeholder 4"/>
          <p:cNvSpPr>
            <a:spLocks noGrp="1"/>
          </p:cNvSpPr>
          <p:nvPr>
            <p:ph type="ftr" sz="quarter" idx="11"/>
          </p:nvPr>
        </p:nvSpPr>
        <p:spPr/>
        <p:txBody>
          <a:bodyPr/>
          <a:lstStyle/>
          <a:p>
            <a:r>
              <a:rPr lang="en-US"/>
              <a:t>Roberta CIRILLO - TE/CRG-ML</a:t>
            </a:r>
            <a:endParaRPr lang="en-US" dirty="0"/>
          </a:p>
        </p:txBody>
      </p:sp>
      <p:sp>
        <p:nvSpPr>
          <p:cNvPr id="6" name="Slide Number Placeholder 5"/>
          <p:cNvSpPr>
            <a:spLocks noGrp="1"/>
          </p:cNvSpPr>
          <p:nvPr>
            <p:ph type="sldNum" sz="quarter" idx="12"/>
          </p:nvPr>
        </p:nvSpPr>
        <p:spPr/>
        <p:txBody>
          <a:bodyPr/>
          <a:lstStyle/>
          <a:p>
            <a:r>
              <a:rPr lang="en-US" dirty="0"/>
              <a:t>extra</a:t>
            </a:r>
          </a:p>
        </p:txBody>
      </p:sp>
    </p:spTree>
    <p:extLst>
      <p:ext uri="{BB962C8B-B14F-4D97-AF65-F5344CB8AC3E}">
        <p14:creationId xmlns:p14="http://schemas.microsoft.com/office/powerpoint/2010/main" val="619940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H" dirty="0"/>
              <a:t>Location </a:t>
            </a:r>
            <a:endParaRPr lang="en-GB" dirty="0"/>
          </a:p>
        </p:txBody>
      </p:sp>
      <p:sp>
        <p:nvSpPr>
          <p:cNvPr id="4" name="Date Placeholder 3"/>
          <p:cNvSpPr>
            <a:spLocks noGrp="1"/>
          </p:cNvSpPr>
          <p:nvPr>
            <p:ph type="dt" sz="half" idx="10"/>
          </p:nvPr>
        </p:nvSpPr>
        <p:spPr/>
        <p:txBody>
          <a:bodyPr/>
          <a:lstStyle/>
          <a:p>
            <a:r>
              <a:rPr lang="en-US"/>
              <a:t>ICEC27-ICMC 2018</a:t>
            </a:r>
            <a:endParaRPr lang="en-US" dirty="0"/>
          </a:p>
        </p:txBody>
      </p:sp>
      <p:sp>
        <p:nvSpPr>
          <p:cNvPr id="5" name="Footer Placeholder 4"/>
          <p:cNvSpPr>
            <a:spLocks noGrp="1"/>
          </p:cNvSpPr>
          <p:nvPr>
            <p:ph type="ftr" sz="quarter" idx="11"/>
          </p:nvPr>
        </p:nvSpPr>
        <p:spPr/>
        <p:txBody>
          <a:bodyPr/>
          <a:lstStyle/>
          <a:p>
            <a:r>
              <a:rPr lang="en-US"/>
              <a:t>Roberta CIRILLO - TE/CRG-ML</a:t>
            </a:r>
            <a:endParaRPr lang="en-US" dirty="0"/>
          </a:p>
        </p:txBody>
      </p:sp>
      <p:sp>
        <p:nvSpPr>
          <p:cNvPr id="6" name="Slide Number Placeholder 5"/>
          <p:cNvSpPr>
            <a:spLocks noGrp="1"/>
          </p:cNvSpPr>
          <p:nvPr>
            <p:ph type="sldNum" sz="quarter" idx="12"/>
          </p:nvPr>
        </p:nvSpPr>
        <p:spPr/>
        <p:txBody>
          <a:bodyPr/>
          <a:lstStyle/>
          <a:p>
            <a:fld id="{17918391-D411-FE40-AAD7-861AE5233E0E}" type="slidenum">
              <a:rPr lang="en-US" smtClean="0"/>
              <a:pPr/>
              <a:t>24</a:t>
            </a:fld>
            <a:r>
              <a:rPr lang="en-US"/>
              <a:t>/22</a:t>
            </a:r>
            <a:endParaRPr lang="en-US" dirty="0"/>
          </a:p>
        </p:txBody>
      </p:sp>
      <p:pic>
        <p:nvPicPr>
          <p:cNvPr id="7" name="Picture 6"/>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683335" y="947737"/>
            <a:ext cx="7884392" cy="4871172"/>
          </a:xfrm>
          <a:prstGeom prst="rect">
            <a:avLst/>
          </a:prstGeom>
          <a:noFill/>
          <a:ln>
            <a:noFill/>
          </a:ln>
        </p:spPr>
      </p:pic>
    </p:spTree>
    <p:extLst>
      <p:ext uri="{BB962C8B-B14F-4D97-AF65-F5344CB8AC3E}">
        <p14:creationId xmlns:p14="http://schemas.microsoft.com/office/powerpoint/2010/main" val="40700145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229"/>
            <a:ext cx="8226854" cy="5077313"/>
          </a:xfrm>
        </p:spPr>
        <p:txBody>
          <a:bodyPr>
            <a:normAutofit/>
          </a:bodyPr>
          <a:lstStyle/>
          <a:p>
            <a:pPr>
              <a:lnSpc>
                <a:spcPts val="2500"/>
              </a:lnSpc>
              <a:buClr>
                <a:schemeClr val="tx1"/>
              </a:buClr>
              <a:buFont typeface="Arial" panose="020B0604020202020204" pitchFamily="34" charset="0"/>
              <a:buChar char="•"/>
            </a:pPr>
            <a:r>
              <a:rPr lang="en-US" sz="2300" dirty="0">
                <a:solidFill>
                  <a:schemeClr val="tx2"/>
                </a:solidFill>
              </a:rPr>
              <a:t>Motivation</a:t>
            </a:r>
          </a:p>
          <a:p>
            <a:pPr>
              <a:lnSpc>
                <a:spcPts val="2500"/>
              </a:lnSpc>
              <a:buClr>
                <a:schemeClr val="tx1"/>
              </a:buClr>
              <a:buFont typeface="Arial" panose="020B0604020202020204" pitchFamily="34" charset="0"/>
              <a:buChar char="•"/>
            </a:pPr>
            <a:endParaRPr lang="en-US" sz="2300" dirty="0">
              <a:solidFill>
                <a:schemeClr val="tx2"/>
              </a:solidFill>
            </a:endParaRPr>
          </a:p>
          <a:p>
            <a:pPr>
              <a:lnSpc>
                <a:spcPts val="2500"/>
              </a:lnSpc>
              <a:buClr>
                <a:schemeClr val="tx1"/>
              </a:buClr>
              <a:buFont typeface="Arial" panose="020B0604020202020204" pitchFamily="34" charset="0"/>
              <a:buChar char="•"/>
            </a:pPr>
            <a:r>
              <a:rPr lang="en-US" sz="2300" dirty="0">
                <a:solidFill>
                  <a:schemeClr val="tx2"/>
                </a:solidFill>
              </a:rPr>
              <a:t>Introduction</a:t>
            </a:r>
          </a:p>
          <a:p>
            <a:pPr>
              <a:lnSpc>
                <a:spcPts val="2500"/>
              </a:lnSpc>
              <a:buClr>
                <a:schemeClr val="tx1"/>
              </a:buClr>
              <a:buFont typeface="Arial" panose="020B0604020202020204" pitchFamily="34" charset="0"/>
              <a:buChar char="•"/>
            </a:pPr>
            <a:endParaRPr lang="en-US" sz="2300" dirty="0">
              <a:solidFill>
                <a:schemeClr val="tx2"/>
              </a:solidFill>
            </a:endParaRPr>
          </a:p>
          <a:p>
            <a:pPr>
              <a:lnSpc>
                <a:spcPts val="2500"/>
              </a:lnSpc>
              <a:buClr>
                <a:schemeClr val="tx1"/>
              </a:buClr>
              <a:buFont typeface="Arial" panose="020B0604020202020204" pitchFamily="34" charset="0"/>
              <a:buChar char="•"/>
            </a:pPr>
            <a:r>
              <a:rPr lang="en-US" sz="2300" dirty="0">
                <a:solidFill>
                  <a:schemeClr val="tx2"/>
                </a:solidFill>
              </a:rPr>
              <a:t>Methodology</a:t>
            </a:r>
          </a:p>
          <a:p>
            <a:pPr>
              <a:lnSpc>
                <a:spcPts val="2500"/>
              </a:lnSpc>
              <a:buClr>
                <a:schemeClr val="tx1"/>
              </a:buClr>
              <a:buFont typeface="Arial" panose="020B0604020202020204" pitchFamily="34" charset="0"/>
              <a:buChar char="•"/>
            </a:pPr>
            <a:endParaRPr lang="en-US" sz="2300" dirty="0">
              <a:solidFill>
                <a:schemeClr val="tx2"/>
              </a:solidFill>
            </a:endParaRPr>
          </a:p>
          <a:p>
            <a:pPr>
              <a:lnSpc>
                <a:spcPts val="2500"/>
              </a:lnSpc>
              <a:buClr>
                <a:schemeClr val="tx1"/>
              </a:buClr>
              <a:buFont typeface="Arial" panose="020B0604020202020204" pitchFamily="34" charset="0"/>
              <a:buChar char="•"/>
            </a:pPr>
            <a:r>
              <a:rPr lang="en-US" sz="2300" dirty="0">
                <a:solidFill>
                  <a:schemeClr val="tx2"/>
                </a:solidFill>
              </a:rPr>
              <a:t>Case 1: Turbine filter clogging</a:t>
            </a:r>
          </a:p>
          <a:p>
            <a:pPr>
              <a:lnSpc>
                <a:spcPts val="2500"/>
              </a:lnSpc>
              <a:buClr>
                <a:schemeClr val="tx1"/>
              </a:buClr>
              <a:buFont typeface="Arial" panose="020B0604020202020204" pitchFamily="34" charset="0"/>
              <a:buChar char="•"/>
            </a:pPr>
            <a:endParaRPr lang="en-US" sz="2300" dirty="0">
              <a:solidFill>
                <a:schemeClr val="tx2"/>
              </a:solidFill>
            </a:endParaRPr>
          </a:p>
          <a:p>
            <a:pPr>
              <a:lnSpc>
                <a:spcPts val="2500"/>
              </a:lnSpc>
              <a:buClr>
                <a:schemeClr val="tx1"/>
              </a:buClr>
              <a:buFont typeface="Arial" panose="020B0604020202020204" pitchFamily="34" charset="0"/>
              <a:buChar char="•"/>
            </a:pPr>
            <a:r>
              <a:rPr lang="en-US" sz="2300" dirty="0">
                <a:solidFill>
                  <a:schemeClr val="tx2"/>
                </a:solidFill>
              </a:rPr>
              <a:t>Case 2: Turbine wheel erosion</a:t>
            </a:r>
          </a:p>
          <a:p>
            <a:pPr>
              <a:lnSpc>
                <a:spcPts val="2500"/>
              </a:lnSpc>
              <a:buClr>
                <a:schemeClr val="tx1"/>
              </a:buClr>
              <a:buFont typeface="Arial" panose="020B0604020202020204" pitchFamily="34" charset="0"/>
              <a:buChar char="•"/>
            </a:pPr>
            <a:endParaRPr lang="en-US" sz="2300" dirty="0">
              <a:solidFill>
                <a:schemeClr val="tx2"/>
              </a:solidFill>
            </a:endParaRPr>
          </a:p>
          <a:p>
            <a:pPr>
              <a:lnSpc>
                <a:spcPts val="2500"/>
              </a:lnSpc>
              <a:buClr>
                <a:schemeClr val="tx1"/>
              </a:buClr>
              <a:buFont typeface="Arial" panose="020B0604020202020204" pitchFamily="34" charset="0"/>
              <a:buChar char="•"/>
            </a:pPr>
            <a:r>
              <a:rPr lang="en-US" sz="2300" dirty="0">
                <a:solidFill>
                  <a:schemeClr val="tx2"/>
                </a:solidFill>
              </a:rPr>
              <a:t>Challenge</a:t>
            </a:r>
          </a:p>
          <a:p>
            <a:pPr>
              <a:lnSpc>
                <a:spcPts val="2500"/>
              </a:lnSpc>
              <a:buClr>
                <a:schemeClr val="tx1"/>
              </a:buClr>
              <a:buFont typeface="Arial" panose="020B0604020202020204" pitchFamily="34" charset="0"/>
              <a:buChar char="•"/>
            </a:pPr>
            <a:endParaRPr lang="en-US" sz="2300" dirty="0">
              <a:solidFill>
                <a:schemeClr val="tx2"/>
              </a:solidFill>
            </a:endParaRPr>
          </a:p>
          <a:p>
            <a:pPr>
              <a:lnSpc>
                <a:spcPts val="2500"/>
              </a:lnSpc>
              <a:buClr>
                <a:schemeClr val="tx1"/>
              </a:buClr>
              <a:buFont typeface="Arial" panose="020B0604020202020204" pitchFamily="34" charset="0"/>
              <a:buChar char="•"/>
            </a:pPr>
            <a:r>
              <a:rPr lang="en-US" sz="2300" dirty="0">
                <a:solidFill>
                  <a:schemeClr val="tx2"/>
                </a:solidFill>
              </a:rPr>
              <a:t>Conclusions</a:t>
            </a:r>
          </a:p>
          <a:p>
            <a:pPr marL="36576" indent="0">
              <a:lnSpc>
                <a:spcPts val="2500"/>
              </a:lnSpc>
              <a:buClr>
                <a:schemeClr val="tx1"/>
              </a:buClr>
              <a:buNone/>
            </a:pPr>
            <a:endParaRPr lang="en-US" sz="1800" dirty="0">
              <a:solidFill>
                <a:schemeClr val="tx2"/>
              </a:solidFill>
            </a:endParaRPr>
          </a:p>
        </p:txBody>
      </p:sp>
      <p:sp>
        <p:nvSpPr>
          <p:cNvPr id="4" name="Date Placeholder 3"/>
          <p:cNvSpPr>
            <a:spLocks noGrp="1"/>
          </p:cNvSpPr>
          <p:nvPr>
            <p:ph type="dt" sz="half" idx="10"/>
          </p:nvPr>
        </p:nvSpPr>
        <p:spPr>
          <a:xfrm>
            <a:off x="683335" y="6356350"/>
            <a:ext cx="2133600" cy="365125"/>
          </a:xfrm>
        </p:spPr>
        <p:txBody>
          <a:bodyPr/>
          <a:lstStyle/>
          <a:p>
            <a:r>
              <a:rPr lang="en-US" dirty="0"/>
              <a:t>ICEC27-ICMC 2018</a:t>
            </a:r>
          </a:p>
        </p:txBody>
      </p:sp>
      <p:sp>
        <p:nvSpPr>
          <p:cNvPr id="5" name="Footer Placeholder 4"/>
          <p:cNvSpPr>
            <a:spLocks noGrp="1"/>
          </p:cNvSpPr>
          <p:nvPr>
            <p:ph type="ftr" sz="quarter" idx="11"/>
          </p:nvPr>
        </p:nvSpPr>
        <p:spPr>
          <a:xfrm>
            <a:off x="3372318" y="6356350"/>
            <a:ext cx="2895600" cy="365125"/>
          </a:xfrm>
        </p:spPr>
        <p:txBody>
          <a:bodyPr/>
          <a:lstStyle/>
          <a:p>
            <a:r>
              <a:rPr lang="en-US" dirty="0"/>
              <a:t>Roberta CIRILLO - TE/CRG-ML</a:t>
            </a:r>
          </a:p>
        </p:txBody>
      </p:sp>
      <p:sp>
        <p:nvSpPr>
          <p:cNvPr id="7" name="Title 6"/>
          <p:cNvSpPr>
            <a:spLocks noGrp="1"/>
          </p:cNvSpPr>
          <p:nvPr>
            <p:ph type="title"/>
          </p:nvPr>
        </p:nvSpPr>
        <p:spPr>
          <a:xfrm>
            <a:off x="457200" y="156581"/>
            <a:ext cx="8226854" cy="672360"/>
          </a:xfrm>
        </p:spPr>
        <p:txBody>
          <a:bodyPr>
            <a:normAutofit/>
          </a:bodyPr>
          <a:lstStyle/>
          <a:p>
            <a:r>
              <a:rPr lang="en-GB" sz="2400" dirty="0"/>
              <a:t>Outline</a:t>
            </a:r>
          </a:p>
        </p:txBody>
      </p:sp>
      <p:sp>
        <p:nvSpPr>
          <p:cNvPr id="8" name="Slide Number Placeholder 7"/>
          <p:cNvSpPr>
            <a:spLocks noGrp="1"/>
          </p:cNvSpPr>
          <p:nvPr>
            <p:ph type="sldNum" sz="quarter" idx="12"/>
          </p:nvPr>
        </p:nvSpPr>
        <p:spPr>
          <a:xfrm>
            <a:off x="8185376" y="6356350"/>
            <a:ext cx="501424" cy="365125"/>
          </a:xfrm>
        </p:spPr>
        <p:txBody>
          <a:bodyPr/>
          <a:lstStyle/>
          <a:p>
            <a:fld id="{17918391-D411-FE40-AAD7-861AE5233E0E}" type="slidenum">
              <a:rPr lang="en-US" smtClean="0"/>
              <a:t>3</a:t>
            </a:fld>
            <a:r>
              <a:rPr lang="en-US" dirty="0"/>
              <a:t>/20</a:t>
            </a:r>
          </a:p>
        </p:txBody>
      </p:sp>
    </p:spTree>
    <p:extLst>
      <p:ext uri="{BB962C8B-B14F-4D97-AF65-F5344CB8AC3E}">
        <p14:creationId xmlns:p14="http://schemas.microsoft.com/office/powerpoint/2010/main" val="8107518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H" dirty="0"/>
              <a:t>Motivation</a:t>
            </a:r>
            <a:endParaRPr lang="en-GB" dirty="0"/>
          </a:p>
        </p:txBody>
      </p:sp>
      <p:sp>
        <p:nvSpPr>
          <p:cNvPr id="3" name="Content Placeholder 2"/>
          <p:cNvSpPr>
            <a:spLocks noGrp="1"/>
          </p:cNvSpPr>
          <p:nvPr>
            <p:ph idx="1"/>
          </p:nvPr>
        </p:nvSpPr>
        <p:spPr>
          <a:xfrm>
            <a:off x="457200" y="1356499"/>
            <a:ext cx="8222974" cy="1065600"/>
          </a:xfrm>
        </p:spPr>
        <p:txBody>
          <a:bodyPr/>
          <a:lstStyle/>
          <a:p>
            <a:pPr marL="36576" indent="0" algn="just">
              <a:buNone/>
            </a:pPr>
            <a:r>
              <a:rPr lang="en-GB" b="1" dirty="0"/>
              <a:t>Reducing the recovery time after a failure </a:t>
            </a:r>
            <a:r>
              <a:rPr lang="en-GB" dirty="0"/>
              <a:t>of the cryogenic system is a major concern</a:t>
            </a:r>
          </a:p>
          <a:p>
            <a:pPr marL="36576" indent="0">
              <a:buNone/>
            </a:pPr>
            <a:endParaRPr lang="en-GB" dirty="0"/>
          </a:p>
        </p:txBody>
      </p:sp>
      <p:sp>
        <p:nvSpPr>
          <p:cNvPr id="4" name="Date Placeholder 3"/>
          <p:cNvSpPr>
            <a:spLocks noGrp="1"/>
          </p:cNvSpPr>
          <p:nvPr>
            <p:ph type="dt" sz="half" idx="10"/>
          </p:nvPr>
        </p:nvSpPr>
        <p:spPr/>
        <p:txBody>
          <a:bodyPr/>
          <a:lstStyle/>
          <a:p>
            <a:r>
              <a:rPr lang="en-US" dirty="0"/>
              <a:t>ICEC27-ICMC 2018</a:t>
            </a:r>
          </a:p>
        </p:txBody>
      </p:sp>
      <p:sp>
        <p:nvSpPr>
          <p:cNvPr id="5" name="Footer Placeholder 4"/>
          <p:cNvSpPr>
            <a:spLocks noGrp="1"/>
          </p:cNvSpPr>
          <p:nvPr>
            <p:ph type="ftr" sz="quarter" idx="11"/>
          </p:nvPr>
        </p:nvSpPr>
        <p:spPr/>
        <p:txBody>
          <a:bodyPr/>
          <a:lstStyle/>
          <a:p>
            <a:r>
              <a:rPr lang="en-US"/>
              <a:t>Roberta CIRILLO - TE/CRG-ML</a:t>
            </a:r>
            <a:endParaRPr lang="en-US" dirty="0"/>
          </a:p>
        </p:txBody>
      </p:sp>
      <p:sp>
        <p:nvSpPr>
          <p:cNvPr id="6" name="Slide Number Placeholder 5"/>
          <p:cNvSpPr>
            <a:spLocks noGrp="1"/>
          </p:cNvSpPr>
          <p:nvPr>
            <p:ph type="sldNum" sz="quarter" idx="12"/>
          </p:nvPr>
        </p:nvSpPr>
        <p:spPr/>
        <p:txBody>
          <a:bodyPr/>
          <a:lstStyle/>
          <a:p>
            <a:fld id="{17918391-D411-FE40-AAD7-861AE5233E0E}" type="slidenum">
              <a:rPr lang="en-US" smtClean="0"/>
              <a:t>4</a:t>
            </a:fld>
            <a:r>
              <a:rPr lang="en-US" dirty="0"/>
              <a:t>/20</a:t>
            </a:r>
          </a:p>
        </p:txBody>
      </p:sp>
      <p:sp>
        <p:nvSpPr>
          <p:cNvPr id="7" name="Rectangle 6"/>
          <p:cNvSpPr/>
          <p:nvPr/>
        </p:nvSpPr>
        <p:spPr>
          <a:xfrm>
            <a:off x="457200" y="3650560"/>
            <a:ext cx="8226853" cy="1015663"/>
          </a:xfrm>
          <a:prstGeom prst="rect">
            <a:avLst/>
          </a:prstGeom>
        </p:spPr>
        <p:txBody>
          <a:bodyPr wrap="square">
            <a:spAutoFit/>
          </a:bodyPr>
          <a:lstStyle/>
          <a:p>
            <a:pPr marL="36576" indent="0" algn="just">
              <a:buNone/>
            </a:pPr>
            <a:r>
              <a:rPr lang="en-GB" sz="3000" dirty="0"/>
              <a:t>Not spotted </a:t>
            </a:r>
            <a:r>
              <a:rPr lang="en-GB" sz="3000" b="1" dirty="0"/>
              <a:t>malfunction </a:t>
            </a:r>
            <a:r>
              <a:rPr lang="en-GB" sz="3000" dirty="0">
                <a:sym typeface="Wingdings" panose="05000000000000000000" pitchFamily="2" charset="2"/>
              </a:rPr>
              <a:t></a:t>
            </a:r>
            <a:r>
              <a:rPr lang="en-GB" sz="3000" b="1" dirty="0">
                <a:sym typeface="Wingdings" panose="05000000000000000000" pitchFamily="2" charset="2"/>
              </a:rPr>
              <a:t> </a:t>
            </a:r>
            <a:r>
              <a:rPr lang="en-GB" sz="3000" dirty="0"/>
              <a:t>downtime </a:t>
            </a:r>
            <a:r>
              <a:rPr lang="en-GB" sz="3000" dirty="0">
                <a:sym typeface="Wingdings" panose="05000000000000000000" pitchFamily="2" charset="2"/>
              </a:rPr>
              <a:t> </a:t>
            </a:r>
            <a:r>
              <a:rPr lang="en-GB" sz="3000" b="1" dirty="0"/>
              <a:t>lost availability of the accelerator</a:t>
            </a:r>
            <a:r>
              <a:rPr lang="en-GB" b="1" dirty="0"/>
              <a:t> </a:t>
            </a:r>
          </a:p>
        </p:txBody>
      </p:sp>
    </p:spTree>
    <p:extLst>
      <p:ext uri="{BB962C8B-B14F-4D97-AF65-F5344CB8AC3E}">
        <p14:creationId xmlns:p14="http://schemas.microsoft.com/office/powerpoint/2010/main" val="1640837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p:cTn id="7"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7">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H" dirty="0"/>
              <a:t>Introduction							</a:t>
            </a:r>
            <a:endParaRPr lang="en-GB" dirty="0"/>
          </a:p>
        </p:txBody>
      </p:sp>
      <p:sp>
        <p:nvSpPr>
          <p:cNvPr id="3" name="Content Placeholder 2"/>
          <p:cNvSpPr>
            <a:spLocks noGrp="1"/>
          </p:cNvSpPr>
          <p:nvPr>
            <p:ph idx="1"/>
          </p:nvPr>
        </p:nvSpPr>
        <p:spPr>
          <a:xfrm>
            <a:off x="459946" y="985795"/>
            <a:ext cx="8226854" cy="5143335"/>
          </a:xfrm>
        </p:spPr>
        <p:txBody>
          <a:bodyPr>
            <a:normAutofit/>
          </a:bodyPr>
          <a:lstStyle/>
          <a:p>
            <a:pPr marL="36576" indent="0" algn="just">
              <a:buNone/>
            </a:pPr>
            <a:r>
              <a:rPr lang="en-GB" dirty="0"/>
              <a:t>The operation of the cryogenic system at CERN is fully automated. </a:t>
            </a:r>
          </a:p>
          <a:p>
            <a:pPr marL="36576" indent="0">
              <a:buNone/>
            </a:pPr>
            <a:endParaRPr lang="fr-CH" dirty="0"/>
          </a:p>
          <a:p>
            <a:pPr marL="36576" indent="0">
              <a:buNone/>
            </a:pPr>
            <a:r>
              <a:rPr lang="en-GB" dirty="0"/>
              <a:t>Operators in the control room are there to</a:t>
            </a:r>
          </a:p>
          <a:p>
            <a:r>
              <a:rPr lang="en-GB" dirty="0"/>
              <a:t>monitor </a:t>
            </a:r>
          </a:p>
          <a:p>
            <a:r>
              <a:rPr lang="en-GB" dirty="0"/>
              <a:t>optimise the controls settings </a:t>
            </a:r>
          </a:p>
          <a:p>
            <a:r>
              <a:rPr lang="en-GB" dirty="0"/>
              <a:t>initiate procedures when necessary</a:t>
            </a:r>
          </a:p>
          <a:p>
            <a:r>
              <a:rPr lang="en-GB" dirty="0"/>
              <a:t>take action when a failure occurs </a:t>
            </a:r>
          </a:p>
          <a:p>
            <a:pPr marL="36576" indent="0">
              <a:buNone/>
            </a:pPr>
            <a:endParaRPr lang="en-GB" dirty="0"/>
          </a:p>
        </p:txBody>
      </p:sp>
      <p:sp>
        <p:nvSpPr>
          <p:cNvPr id="4" name="Date Placeholder 3"/>
          <p:cNvSpPr>
            <a:spLocks noGrp="1"/>
          </p:cNvSpPr>
          <p:nvPr>
            <p:ph type="dt" sz="half" idx="10"/>
          </p:nvPr>
        </p:nvSpPr>
        <p:spPr/>
        <p:txBody>
          <a:bodyPr/>
          <a:lstStyle/>
          <a:p>
            <a:r>
              <a:rPr lang="en-US" dirty="0"/>
              <a:t>ICEC27-ICMC 2018</a:t>
            </a:r>
          </a:p>
        </p:txBody>
      </p:sp>
      <p:sp>
        <p:nvSpPr>
          <p:cNvPr id="5" name="Footer Placeholder 4"/>
          <p:cNvSpPr>
            <a:spLocks noGrp="1"/>
          </p:cNvSpPr>
          <p:nvPr>
            <p:ph type="ftr" sz="quarter" idx="11"/>
          </p:nvPr>
        </p:nvSpPr>
        <p:spPr/>
        <p:txBody>
          <a:bodyPr/>
          <a:lstStyle/>
          <a:p>
            <a:r>
              <a:rPr lang="en-US"/>
              <a:t>Roberta CIRILLO - TE/CRG-ML</a:t>
            </a:r>
            <a:endParaRPr lang="en-US" dirty="0"/>
          </a:p>
        </p:txBody>
      </p:sp>
      <p:sp>
        <p:nvSpPr>
          <p:cNvPr id="6" name="Slide Number Placeholder 5"/>
          <p:cNvSpPr>
            <a:spLocks noGrp="1"/>
          </p:cNvSpPr>
          <p:nvPr>
            <p:ph type="sldNum" sz="quarter" idx="12"/>
          </p:nvPr>
        </p:nvSpPr>
        <p:spPr/>
        <p:txBody>
          <a:bodyPr/>
          <a:lstStyle/>
          <a:p>
            <a:fld id="{17918391-D411-FE40-AAD7-861AE5233E0E}" type="slidenum">
              <a:rPr lang="en-US" smtClean="0"/>
              <a:t>5</a:t>
            </a:fld>
            <a:r>
              <a:rPr lang="en-US" dirty="0"/>
              <a:t>/20</a:t>
            </a:r>
          </a:p>
        </p:txBody>
      </p:sp>
    </p:spTree>
    <p:extLst>
      <p:ext uri="{BB962C8B-B14F-4D97-AF65-F5344CB8AC3E}">
        <p14:creationId xmlns:p14="http://schemas.microsoft.com/office/powerpoint/2010/main" val="321562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H" dirty="0"/>
              <a:t>Introduction</a:t>
            </a:r>
            <a:endParaRPr lang="en-GB" dirty="0"/>
          </a:p>
        </p:txBody>
      </p:sp>
      <p:sp>
        <p:nvSpPr>
          <p:cNvPr id="3" name="Content Placeholder 2"/>
          <p:cNvSpPr>
            <a:spLocks noGrp="1"/>
          </p:cNvSpPr>
          <p:nvPr>
            <p:ph idx="1"/>
          </p:nvPr>
        </p:nvSpPr>
        <p:spPr>
          <a:xfrm>
            <a:off x="459946" y="752623"/>
            <a:ext cx="8226854" cy="5383133"/>
          </a:xfrm>
        </p:spPr>
        <p:txBody>
          <a:bodyPr>
            <a:noAutofit/>
          </a:bodyPr>
          <a:lstStyle/>
          <a:p>
            <a:pPr marL="36576" indent="0" algn="just">
              <a:buNone/>
            </a:pPr>
            <a:r>
              <a:rPr lang="en-GB" dirty="0"/>
              <a:t>Since the beginning of the LHC project, the control system has been made to include </a:t>
            </a:r>
            <a:r>
              <a:rPr lang="en-GB" b="1" dirty="0"/>
              <a:t>trending facilities and alarm </a:t>
            </a:r>
            <a:r>
              <a:rPr lang="en-GB" dirty="0"/>
              <a:t>system. </a:t>
            </a:r>
          </a:p>
          <a:p>
            <a:pPr marL="36576" indent="0" algn="just">
              <a:buNone/>
            </a:pPr>
            <a:endParaRPr lang="en-GB" dirty="0"/>
          </a:p>
          <a:p>
            <a:pPr marL="36576" indent="0" algn="just">
              <a:buNone/>
            </a:pPr>
            <a:r>
              <a:rPr lang="en-GB" dirty="0"/>
              <a:t>Results are </a:t>
            </a:r>
            <a:r>
              <a:rPr lang="en-GB" b="1" dirty="0"/>
              <a:t>excellent for </a:t>
            </a:r>
            <a:r>
              <a:rPr lang="en-GB" dirty="0"/>
              <a:t>the detection of threshold crossing and </a:t>
            </a:r>
            <a:r>
              <a:rPr lang="en-GB" b="1" dirty="0"/>
              <a:t>rapid perturbations</a:t>
            </a:r>
            <a:r>
              <a:rPr lang="en-GB" dirty="0"/>
              <a:t>. </a:t>
            </a:r>
          </a:p>
          <a:p>
            <a:pPr marL="36576" indent="0" algn="just">
              <a:buNone/>
            </a:pPr>
            <a:endParaRPr lang="en-GB" dirty="0"/>
          </a:p>
          <a:p>
            <a:pPr marL="36576" indent="0" algn="just">
              <a:buNone/>
            </a:pPr>
            <a:r>
              <a:rPr lang="en-GB" dirty="0"/>
              <a:t>However, due to the huge amount of information, </a:t>
            </a:r>
            <a:r>
              <a:rPr lang="en-GB" b="1" dirty="0"/>
              <a:t>slow perturbations can remain hidden</a:t>
            </a:r>
            <a:r>
              <a:rPr lang="en-GB" dirty="0"/>
              <a:t>. </a:t>
            </a:r>
          </a:p>
          <a:p>
            <a:pPr marL="36576" indent="0" algn="just">
              <a:buNone/>
            </a:pPr>
            <a:endParaRPr lang="en-GB" sz="2200" dirty="0"/>
          </a:p>
        </p:txBody>
      </p:sp>
      <p:sp>
        <p:nvSpPr>
          <p:cNvPr id="4" name="Date Placeholder 3"/>
          <p:cNvSpPr>
            <a:spLocks noGrp="1"/>
          </p:cNvSpPr>
          <p:nvPr>
            <p:ph type="dt" sz="half" idx="10"/>
          </p:nvPr>
        </p:nvSpPr>
        <p:spPr/>
        <p:txBody>
          <a:bodyPr/>
          <a:lstStyle/>
          <a:p>
            <a:r>
              <a:rPr lang="en-US" dirty="0"/>
              <a:t>ICEC27-ICMC 2018</a:t>
            </a:r>
          </a:p>
        </p:txBody>
      </p:sp>
      <p:sp>
        <p:nvSpPr>
          <p:cNvPr id="5" name="Footer Placeholder 4"/>
          <p:cNvSpPr>
            <a:spLocks noGrp="1"/>
          </p:cNvSpPr>
          <p:nvPr>
            <p:ph type="ftr" sz="quarter" idx="11"/>
          </p:nvPr>
        </p:nvSpPr>
        <p:spPr/>
        <p:txBody>
          <a:bodyPr/>
          <a:lstStyle/>
          <a:p>
            <a:r>
              <a:rPr lang="en-US"/>
              <a:t>Roberta CIRILLO - TE/CRG-ML</a:t>
            </a:r>
            <a:endParaRPr lang="en-US" dirty="0"/>
          </a:p>
        </p:txBody>
      </p:sp>
      <p:sp>
        <p:nvSpPr>
          <p:cNvPr id="6" name="Slide Number Placeholder 5"/>
          <p:cNvSpPr>
            <a:spLocks noGrp="1"/>
          </p:cNvSpPr>
          <p:nvPr>
            <p:ph type="sldNum" sz="quarter" idx="12"/>
          </p:nvPr>
        </p:nvSpPr>
        <p:spPr/>
        <p:txBody>
          <a:bodyPr/>
          <a:lstStyle/>
          <a:p>
            <a:fld id="{17918391-D411-FE40-AAD7-861AE5233E0E}" type="slidenum">
              <a:rPr lang="en-US" smtClean="0"/>
              <a:t>6</a:t>
            </a:fld>
            <a:r>
              <a:rPr lang="en-US" dirty="0"/>
              <a:t>/20</a:t>
            </a:r>
          </a:p>
        </p:txBody>
      </p:sp>
    </p:spTree>
    <p:extLst>
      <p:ext uri="{BB962C8B-B14F-4D97-AF65-F5344CB8AC3E}">
        <p14:creationId xmlns:p14="http://schemas.microsoft.com/office/powerpoint/2010/main" val="399665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6288"/>
            <a:ext cx="8226854" cy="5389370"/>
          </a:xfrm>
        </p:spPr>
        <p:txBody>
          <a:bodyPr>
            <a:normAutofit/>
          </a:bodyPr>
          <a:lstStyle/>
          <a:p>
            <a:pPr marL="36576" indent="0" algn="just">
              <a:buNone/>
            </a:pPr>
            <a:r>
              <a:rPr lang="en-GB" dirty="0"/>
              <a:t>To ease the detection process, it is better to look at a variable that highlights the signature of the faulty process</a:t>
            </a:r>
          </a:p>
          <a:p>
            <a:pPr marL="36576" indent="0" algn="just">
              <a:buNone/>
            </a:pPr>
            <a:r>
              <a:rPr lang="en-GB" dirty="0"/>
              <a:t> </a:t>
            </a:r>
          </a:p>
          <a:p>
            <a:pPr marL="36576" indent="0" algn="just">
              <a:buNone/>
            </a:pPr>
            <a:r>
              <a:rPr lang="en-GB" dirty="0"/>
              <a:t>It </a:t>
            </a:r>
            <a:r>
              <a:rPr lang="en-GB" b="1" dirty="0"/>
              <a:t>triggers the attention faster </a:t>
            </a:r>
            <a:r>
              <a:rPr lang="en-GB"/>
              <a:t>and allows </a:t>
            </a:r>
            <a:r>
              <a:rPr lang="en-GB" dirty="0"/>
              <a:t>to take early mitigation measures. </a:t>
            </a:r>
          </a:p>
          <a:p>
            <a:pPr marL="36576" indent="0" algn="just">
              <a:buNone/>
            </a:pPr>
            <a:endParaRPr lang="en-GB" dirty="0"/>
          </a:p>
          <a:p>
            <a:pPr marL="36576" indent="0" algn="just">
              <a:buNone/>
            </a:pPr>
            <a:r>
              <a:rPr lang="en-GB" dirty="0"/>
              <a:t>These type of variables are </a:t>
            </a:r>
            <a:r>
              <a:rPr lang="en-GB" b="1" dirty="0"/>
              <a:t>residues. </a:t>
            </a:r>
          </a:p>
          <a:p>
            <a:pPr marL="36576" indent="0" algn="just">
              <a:buNone/>
            </a:pPr>
            <a:endParaRPr lang="en-GB" dirty="0"/>
          </a:p>
        </p:txBody>
      </p:sp>
      <p:sp>
        <p:nvSpPr>
          <p:cNvPr id="4" name="Date Placeholder 3"/>
          <p:cNvSpPr>
            <a:spLocks noGrp="1"/>
          </p:cNvSpPr>
          <p:nvPr>
            <p:ph type="dt" sz="half" idx="10"/>
          </p:nvPr>
        </p:nvSpPr>
        <p:spPr/>
        <p:txBody>
          <a:bodyPr/>
          <a:lstStyle/>
          <a:p>
            <a:r>
              <a:rPr lang="en-US" dirty="0"/>
              <a:t>ICEC27-ICMC 2018</a:t>
            </a:r>
          </a:p>
        </p:txBody>
      </p:sp>
      <p:sp>
        <p:nvSpPr>
          <p:cNvPr id="5" name="Footer Placeholder 4"/>
          <p:cNvSpPr>
            <a:spLocks noGrp="1"/>
          </p:cNvSpPr>
          <p:nvPr>
            <p:ph type="ftr" sz="quarter" idx="11"/>
          </p:nvPr>
        </p:nvSpPr>
        <p:spPr/>
        <p:txBody>
          <a:bodyPr/>
          <a:lstStyle/>
          <a:p>
            <a:r>
              <a:rPr lang="en-US"/>
              <a:t>Roberta CIRILLO - TE/CRG-ML</a:t>
            </a:r>
            <a:endParaRPr lang="en-US" dirty="0"/>
          </a:p>
        </p:txBody>
      </p:sp>
      <p:sp>
        <p:nvSpPr>
          <p:cNvPr id="6" name="Slide Number Placeholder 5"/>
          <p:cNvSpPr>
            <a:spLocks noGrp="1"/>
          </p:cNvSpPr>
          <p:nvPr>
            <p:ph type="sldNum" sz="quarter" idx="12"/>
          </p:nvPr>
        </p:nvSpPr>
        <p:spPr/>
        <p:txBody>
          <a:bodyPr/>
          <a:lstStyle/>
          <a:p>
            <a:fld id="{17918391-D411-FE40-AAD7-861AE5233E0E}" type="slidenum">
              <a:rPr lang="en-US" smtClean="0"/>
              <a:t>7</a:t>
            </a:fld>
            <a:r>
              <a:rPr lang="en-US" dirty="0"/>
              <a:t>/20</a:t>
            </a:r>
          </a:p>
        </p:txBody>
      </p:sp>
      <p:sp>
        <p:nvSpPr>
          <p:cNvPr id="8" name="Title 1"/>
          <p:cNvSpPr txBox="1">
            <a:spLocks/>
          </p:cNvSpPr>
          <p:nvPr/>
        </p:nvSpPr>
        <p:spPr>
          <a:xfrm>
            <a:off x="457200" y="265243"/>
            <a:ext cx="8226854" cy="519130"/>
          </a:xfrm>
          <a:prstGeom prst="rect">
            <a:avLst/>
          </a:prstGeom>
        </p:spPr>
        <p:txBody>
          <a:bodyPr vert="horz" lIns="45720" rIns="45720" anchor="ctr">
            <a:noAutofit/>
          </a:bodyPr>
          <a:lstStyle>
            <a:lvl1pPr algn="l" rtl="0" eaLnBrk="1" latinLnBrk="0" hangingPunct="1">
              <a:spcBef>
                <a:spcPct val="0"/>
              </a:spcBef>
              <a:buNone/>
              <a:defRPr kumimoji="0" sz="2400" b="1" kern="1200">
                <a:solidFill>
                  <a:schemeClr val="tx1"/>
                </a:solidFill>
                <a:latin typeface="+mj-lt"/>
                <a:ea typeface="+mj-ea"/>
                <a:cs typeface="+mj-cs"/>
              </a:defRPr>
            </a:lvl1pPr>
          </a:lstStyle>
          <a:p>
            <a:r>
              <a:rPr lang="fr-CH" dirty="0" err="1"/>
              <a:t>Methodology</a:t>
            </a:r>
            <a:endParaRPr lang="en-GB" dirty="0"/>
          </a:p>
        </p:txBody>
      </p:sp>
    </p:spTree>
    <p:extLst>
      <p:ext uri="{BB962C8B-B14F-4D97-AF65-F5344CB8AC3E}">
        <p14:creationId xmlns:p14="http://schemas.microsoft.com/office/powerpoint/2010/main" val="3911276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H" dirty="0" err="1"/>
              <a:t>Methodology</a:t>
            </a:r>
            <a:endParaRPr lang="en-GB" dirty="0"/>
          </a:p>
        </p:txBody>
      </p:sp>
      <p:sp>
        <p:nvSpPr>
          <p:cNvPr id="3" name="Content Placeholder 2"/>
          <p:cNvSpPr>
            <a:spLocks noGrp="1"/>
          </p:cNvSpPr>
          <p:nvPr>
            <p:ph idx="1"/>
          </p:nvPr>
        </p:nvSpPr>
        <p:spPr>
          <a:xfrm>
            <a:off x="459946" y="759638"/>
            <a:ext cx="8226854" cy="5395997"/>
          </a:xfrm>
        </p:spPr>
        <p:txBody>
          <a:bodyPr>
            <a:normAutofit lnSpcReduction="10000"/>
          </a:bodyPr>
          <a:lstStyle/>
          <a:p>
            <a:pPr marL="36576" indent="0" algn="just">
              <a:buNone/>
            </a:pPr>
            <a:r>
              <a:rPr lang="en-GB" dirty="0"/>
              <a:t>Residue = process – model</a:t>
            </a:r>
          </a:p>
          <a:p>
            <a:pPr marL="36576" indent="0" algn="just">
              <a:buNone/>
            </a:pPr>
            <a:endParaRPr lang="en-GB" dirty="0"/>
          </a:p>
          <a:p>
            <a:pPr marL="36576" indent="0" algn="just">
              <a:buNone/>
            </a:pPr>
            <a:r>
              <a:rPr lang="en-GB" dirty="0"/>
              <a:t>If it is </a:t>
            </a:r>
            <a:r>
              <a:rPr lang="en-GB" b="1" dirty="0"/>
              <a:t>not null</a:t>
            </a:r>
            <a:r>
              <a:rPr lang="en-GB" dirty="0"/>
              <a:t>, it means that the </a:t>
            </a:r>
            <a:r>
              <a:rPr lang="en-GB" b="1" dirty="0"/>
              <a:t>behaviour</a:t>
            </a:r>
            <a:r>
              <a:rPr lang="en-GB" dirty="0"/>
              <a:t> of the installation is </a:t>
            </a:r>
            <a:r>
              <a:rPr lang="en-GB" b="1" dirty="0"/>
              <a:t>deviating</a:t>
            </a:r>
            <a:r>
              <a:rPr lang="en-GB" dirty="0"/>
              <a:t> from the expected one. </a:t>
            </a:r>
          </a:p>
          <a:p>
            <a:pPr algn="just"/>
            <a:endParaRPr lang="en-GB" dirty="0"/>
          </a:p>
          <a:p>
            <a:pPr marL="36576" indent="0" algn="just">
              <a:buNone/>
            </a:pPr>
            <a:r>
              <a:rPr lang="en-GB" dirty="0"/>
              <a:t>A portion of the cryogenic </a:t>
            </a:r>
            <a:r>
              <a:rPr lang="en-GB" b="1" dirty="0"/>
              <a:t>system</a:t>
            </a:r>
            <a:r>
              <a:rPr lang="en-GB" dirty="0"/>
              <a:t> is compared to the corresponding </a:t>
            </a:r>
            <a:r>
              <a:rPr lang="en-GB" b="1" dirty="0"/>
              <a:t>model</a:t>
            </a:r>
            <a:r>
              <a:rPr lang="en-GB" dirty="0"/>
              <a:t>.</a:t>
            </a:r>
          </a:p>
          <a:p>
            <a:pPr marL="36576" indent="0" algn="just">
              <a:buNone/>
            </a:pPr>
            <a:endParaRPr lang="en-GB" dirty="0"/>
          </a:p>
          <a:p>
            <a:pPr marL="36576" indent="0" algn="just">
              <a:buNone/>
            </a:pPr>
            <a:r>
              <a:rPr lang="en-GB" dirty="0"/>
              <a:t>The smaller the system, the simpler the model, the more direct the comparison.       </a:t>
            </a:r>
          </a:p>
          <a:p>
            <a:pPr marL="36576" indent="0">
              <a:buNone/>
            </a:pPr>
            <a:endParaRPr lang="en-GB" dirty="0"/>
          </a:p>
        </p:txBody>
      </p:sp>
      <p:sp>
        <p:nvSpPr>
          <p:cNvPr id="4" name="Date Placeholder 3"/>
          <p:cNvSpPr>
            <a:spLocks noGrp="1"/>
          </p:cNvSpPr>
          <p:nvPr>
            <p:ph type="dt" sz="half" idx="10"/>
          </p:nvPr>
        </p:nvSpPr>
        <p:spPr/>
        <p:txBody>
          <a:bodyPr/>
          <a:lstStyle/>
          <a:p>
            <a:r>
              <a:rPr lang="en-US" dirty="0"/>
              <a:t>ICEC27-ICMC 2018</a:t>
            </a:r>
          </a:p>
        </p:txBody>
      </p:sp>
      <p:sp>
        <p:nvSpPr>
          <p:cNvPr id="5" name="Footer Placeholder 4"/>
          <p:cNvSpPr>
            <a:spLocks noGrp="1"/>
          </p:cNvSpPr>
          <p:nvPr>
            <p:ph type="ftr" sz="quarter" idx="11"/>
          </p:nvPr>
        </p:nvSpPr>
        <p:spPr/>
        <p:txBody>
          <a:bodyPr/>
          <a:lstStyle/>
          <a:p>
            <a:r>
              <a:rPr lang="en-US"/>
              <a:t>Roberta CIRILLO - TE/CRG-ML</a:t>
            </a:r>
            <a:endParaRPr lang="en-US" dirty="0"/>
          </a:p>
        </p:txBody>
      </p:sp>
      <p:sp>
        <p:nvSpPr>
          <p:cNvPr id="6" name="Slide Number Placeholder 5"/>
          <p:cNvSpPr>
            <a:spLocks noGrp="1"/>
          </p:cNvSpPr>
          <p:nvPr>
            <p:ph type="sldNum" sz="quarter" idx="12"/>
          </p:nvPr>
        </p:nvSpPr>
        <p:spPr/>
        <p:txBody>
          <a:bodyPr/>
          <a:lstStyle/>
          <a:p>
            <a:fld id="{17918391-D411-FE40-AAD7-861AE5233E0E}" type="slidenum">
              <a:rPr lang="en-US" smtClean="0"/>
              <a:t>8</a:t>
            </a:fld>
            <a:r>
              <a:rPr lang="en-US" dirty="0"/>
              <a:t>/20</a:t>
            </a:r>
          </a:p>
        </p:txBody>
      </p:sp>
    </p:spTree>
    <p:extLst>
      <p:ext uri="{BB962C8B-B14F-4D97-AF65-F5344CB8AC3E}">
        <p14:creationId xmlns:p14="http://schemas.microsoft.com/office/powerpoint/2010/main" val="3744422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fade">
                                      <p:cBhvr>
                                        <p:cTn id="1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H" dirty="0" err="1"/>
              <a:t>Methodology</a:t>
            </a:r>
            <a:endParaRPr lang="en-GB"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9946" y="1080441"/>
                <a:ext cx="8226854" cy="4667421"/>
              </a:xfrm>
            </p:spPr>
            <p:txBody>
              <a:bodyPr>
                <a:normAutofit/>
              </a:bodyPr>
              <a:lstStyle/>
              <a:p>
                <a:pPr marL="36576" indent="0">
                  <a:buNone/>
                </a:pPr>
                <a:r>
                  <a:rPr lang="en-GB" dirty="0"/>
                  <a:t>The focus of this study is on </a:t>
                </a:r>
                <a:r>
                  <a:rPr lang="en-GB" b="1" dirty="0"/>
                  <a:t>turbines</a:t>
                </a:r>
                <a:r>
                  <a:rPr lang="en-GB" dirty="0"/>
                  <a:t>. </a:t>
                </a:r>
              </a:p>
              <a:p>
                <a:pPr marL="36576" indent="0">
                  <a:buNone/>
                </a:pPr>
                <a:endParaRPr lang="en-GB" dirty="0"/>
              </a:p>
              <a:p>
                <a:pPr marL="36576" indent="0">
                  <a:buNone/>
                </a:pPr>
                <a:r>
                  <a:rPr lang="en-GB" dirty="0"/>
                  <a:t>Residues:</a:t>
                </a:r>
              </a:p>
              <a:p>
                <a:pPr lvl="0"/>
                <a:r>
                  <a:rPr lang="en-GB" dirty="0"/>
                  <a:t>The speed of the turbine (ST)</a:t>
                </a:r>
              </a:p>
              <a:p>
                <a:pPr lvl="0"/>
                <a:r>
                  <a:rPr lang="en-GB" dirty="0"/>
                  <a:t>The turbine outlet temperature (</a:t>
                </a:r>
                <a:r>
                  <a:rPr lang="en-GB" dirty="0" err="1"/>
                  <a:t>T_out</a:t>
                </a:r>
                <a:r>
                  <a:rPr lang="en-GB" dirty="0"/>
                  <a:t>)</a:t>
                </a:r>
              </a:p>
              <a:p>
                <a:pPr lvl="0"/>
                <a:r>
                  <a:rPr lang="en-GB" dirty="0"/>
                  <a:t>The turbine inlet pressure (</a:t>
                </a:r>
                <a:r>
                  <a:rPr lang="en-GB" dirty="0" err="1"/>
                  <a:t>P_in</a:t>
                </a:r>
                <a:r>
                  <a:rPr lang="en-GB" dirty="0"/>
                  <a:t>)</a:t>
                </a:r>
              </a:p>
              <a:p>
                <a:pPr lvl="0"/>
                <a:r>
                  <a:rPr lang="en-GB" dirty="0"/>
                  <a:t>The mass-flow rate through the turbine (</a:t>
                </a:r>
                <a14:m>
                  <m:oMath xmlns:m="http://schemas.openxmlformats.org/officeDocument/2006/math">
                    <m:acc>
                      <m:accPr>
                        <m:chr m:val="̇"/>
                        <m:ctrlPr>
                          <a:rPr lang="en-GB" i="1" dirty="0" smtClean="0">
                            <a:latin typeface="Cambria Math" panose="02040503050406030204" pitchFamily="18" charset="0"/>
                          </a:rPr>
                        </m:ctrlPr>
                      </m:accPr>
                      <m:e>
                        <m:r>
                          <m:rPr>
                            <m:sty m:val="p"/>
                          </m:rPr>
                          <a:rPr lang="fr-CH" b="0" i="0" dirty="0" smtClean="0">
                            <a:latin typeface="Cambria Math" panose="02040503050406030204" pitchFamily="18" charset="0"/>
                          </a:rPr>
                          <m:t>m</m:t>
                        </m:r>
                      </m:e>
                    </m:acc>
                  </m:oMath>
                </a14:m>
                <a:r>
                  <a:rPr lang="en-GB" dirty="0"/>
                  <a:t>)</a:t>
                </a:r>
              </a:p>
              <a:p>
                <a:endParaRPr lang="en-GB"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9946" y="1080441"/>
                <a:ext cx="8226854" cy="4667421"/>
              </a:xfrm>
              <a:blipFill>
                <a:blip r:embed="rId3"/>
                <a:stretch>
                  <a:fillRect l="-1259" t="-1697"/>
                </a:stretch>
              </a:blipFill>
            </p:spPr>
            <p:txBody>
              <a:bodyPr/>
              <a:lstStyle/>
              <a:p>
                <a:r>
                  <a:rPr lang="en-GB">
                    <a:noFill/>
                  </a:rPr>
                  <a:t> </a:t>
                </a:r>
              </a:p>
            </p:txBody>
          </p:sp>
        </mc:Fallback>
      </mc:AlternateContent>
      <p:sp>
        <p:nvSpPr>
          <p:cNvPr id="4" name="Date Placeholder 3"/>
          <p:cNvSpPr>
            <a:spLocks noGrp="1"/>
          </p:cNvSpPr>
          <p:nvPr>
            <p:ph type="dt" sz="half" idx="10"/>
          </p:nvPr>
        </p:nvSpPr>
        <p:spPr/>
        <p:txBody>
          <a:bodyPr/>
          <a:lstStyle/>
          <a:p>
            <a:r>
              <a:rPr lang="en-US" dirty="0"/>
              <a:t>ICEC27-ICMC 2018</a:t>
            </a:r>
          </a:p>
        </p:txBody>
      </p:sp>
      <p:sp>
        <p:nvSpPr>
          <p:cNvPr id="5" name="Footer Placeholder 4"/>
          <p:cNvSpPr>
            <a:spLocks noGrp="1"/>
          </p:cNvSpPr>
          <p:nvPr>
            <p:ph type="ftr" sz="quarter" idx="11"/>
          </p:nvPr>
        </p:nvSpPr>
        <p:spPr/>
        <p:txBody>
          <a:bodyPr/>
          <a:lstStyle/>
          <a:p>
            <a:r>
              <a:rPr lang="en-US"/>
              <a:t>Roberta CIRILLO - TE/CRG-ML</a:t>
            </a:r>
            <a:endParaRPr lang="en-US" dirty="0"/>
          </a:p>
        </p:txBody>
      </p:sp>
      <p:sp>
        <p:nvSpPr>
          <p:cNvPr id="6" name="Slide Number Placeholder 5"/>
          <p:cNvSpPr>
            <a:spLocks noGrp="1"/>
          </p:cNvSpPr>
          <p:nvPr>
            <p:ph type="sldNum" sz="quarter" idx="12"/>
          </p:nvPr>
        </p:nvSpPr>
        <p:spPr/>
        <p:txBody>
          <a:bodyPr/>
          <a:lstStyle/>
          <a:p>
            <a:fld id="{17918391-D411-FE40-AAD7-861AE5233E0E}" type="slidenum">
              <a:rPr lang="en-US" smtClean="0"/>
              <a:t>9</a:t>
            </a:fld>
            <a:r>
              <a:rPr lang="en-US" dirty="0"/>
              <a:t>/20</a:t>
            </a:r>
          </a:p>
        </p:txBody>
      </p:sp>
      <p:pic>
        <p:nvPicPr>
          <p:cNvPr id="8" name="Picture 7"/>
          <p:cNvPicPr>
            <a:picLocks noChangeAspect="1"/>
          </p:cNvPicPr>
          <p:nvPr/>
        </p:nvPicPr>
        <p:blipFill>
          <a:blip r:embed="rId4"/>
          <a:stretch>
            <a:fillRect/>
          </a:stretch>
        </p:blipFill>
        <p:spPr>
          <a:xfrm>
            <a:off x="7360748" y="903968"/>
            <a:ext cx="1066667" cy="914286"/>
          </a:xfrm>
          <a:prstGeom prst="rect">
            <a:avLst/>
          </a:prstGeom>
        </p:spPr>
      </p:pic>
    </p:spTree>
    <p:extLst>
      <p:ext uri="{BB962C8B-B14F-4D97-AF65-F5344CB8AC3E}">
        <p14:creationId xmlns:p14="http://schemas.microsoft.com/office/powerpoint/2010/main" val="1303244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CERN(4-3)">
  <a:themeElements>
    <a:clrScheme name="CERN 1">
      <a:dk1>
        <a:srgbClr val="0055A0"/>
      </a:dk1>
      <a:lt1>
        <a:sysClr val="window" lastClr="FFFFFF"/>
      </a:lt1>
      <a:dk2>
        <a:srgbClr val="0055A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que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12700">
          <a:solidFill>
            <a:schemeClr val="tx1"/>
          </a:solidFill>
        </a:ln>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CERN(4-3).thmx</Template>
  <TotalTime>4922</TotalTime>
  <Words>2222</Words>
  <Application>Microsoft Macintosh PowerPoint</Application>
  <PresentationFormat>On-screen Show (4:3)</PresentationFormat>
  <Paragraphs>308</Paragraphs>
  <Slides>24</Slides>
  <Notes>23</Notes>
  <HiddenSlides>2</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Cambria Math</vt:lpstr>
      <vt:lpstr>Times</vt:lpstr>
      <vt:lpstr>Times New Roman</vt:lpstr>
      <vt:lpstr>Wingdings</vt:lpstr>
      <vt:lpstr>CERN(4-3)</vt:lpstr>
      <vt:lpstr>PowerPoint Presentation</vt:lpstr>
      <vt:lpstr>PowerPoint Presentation</vt:lpstr>
      <vt:lpstr>Outline</vt:lpstr>
      <vt:lpstr>Motivation</vt:lpstr>
      <vt:lpstr>Introduction       </vt:lpstr>
      <vt:lpstr>Introduction</vt:lpstr>
      <vt:lpstr>PowerPoint Presentation</vt:lpstr>
      <vt:lpstr>Methodology</vt:lpstr>
      <vt:lpstr>Methodology</vt:lpstr>
      <vt:lpstr>Methodology</vt:lpstr>
      <vt:lpstr>Turbine filter clogging</vt:lpstr>
      <vt:lpstr>Turbine filter clogging – RESIDUES (process-model)</vt:lpstr>
      <vt:lpstr>Turbine filter clogging</vt:lpstr>
      <vt:lpstr>Turbine wheel erosion</vt:lpstr>
      <vt:lpstr>Turbine wheel erosion – RESIDUES (process - model)</vt:lpstr>
      <vt:lpstr>Turbine wheel erosion – RESIDUES (process - model)</vt:lpstr>
      <vt:lpstr>Turbine wheel erosion </vt:lpstr>
      <vt:lpstr>Challenge</vt:lpstr>
      <vt:lpstr>Conclusions</vt:lpstr>
      <vt:lpstr>Conclusions</vt:lpstr>
      <vt:lpstr>PowerPoint Presentation</vt:lpstr>
      <vt:lpstr>PowerPoint Presentation</vt:lpstr>
      <vt:lpstr>Offset</vt:lpstr>
      <vt:lpstr>Location </vt:lpstr>
    </vt:vector>
  </TitlesOfParts>
  <Company>cern</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CERN User</dc:creator>
  <cp:lastModifiedBy>Philippe Gayet</cp:lastModifiedBy>
  <cp:revision>280</cp:revision>
  <cp:lastPrinted>2018-08-29T07:29:49Z</cp:lastPrinted>
  <dcterms:created xsi:type="dcterms:W3CDTF">2012-11-30T11:04:26Z</dcterms:created>
  <dcterms:modified xsi:type="dcterms:W3CDTF">2018-09-05T09:52:08Z</dcterms:modified>
</cp:coreProperties>
</file>