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3" r:id="rId4"/>
  </p:sldMasterIdLst>
  <p:notesMasterIdLst>
    <p:notesMasterId r:id="rId19"/>
  </p:notesMasterIdLst>
  <p:handoutMasterIdLst>
    <p:handoutMasterId r:id="rId20"/>
  </p:handoutMasterIdLst>
  <p:sldIdLst>
    <p:sldId id="305" r:id="rId5"/>
    <p:sldId id="493" r:id="rId6"/>
    <p:sldId id="351" r:id="rId7"/>
    <p:sldId id="495" r:id="rId8"/>
    <p:sldId id="496" r:id="rId9"/>
    <p:sldId id="497" r:id="rId10"/>
    <p:sldId id="498" r:id="rId11"/>
    <p:sldId id="348" r:id="rId12"/>
    <p:sldId id="499" r:id="rId13"/>
    <p:sldId id="346" r:id="rId14"/>
    <p:sldId id="344" r:id="rId15"/>
    <p:sldId id="500" r:id="rId16"/>
    <p:sldId id="502" r:id="rId17"/>
    <p:sldId id="50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906B7B3-04E7-14C7-F006-E8D6FD9317EA}" name="Michelle Sewell" initials="MS" userId="S::michelle@mammoth.tv::e8d9b915-60eb-4c10-8538-61abdf84f72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8686"/>
    <a:srgbClr val="FAFAFA"/>
    <a:srgbClr val="FF509E"/>
    <a:srgbClr val="191B1B"/>
    <a:srgbClr val="1B1B1B"/>
    <a:srgbClr val="70AD47"/>
    <a:srgbClr val="FF33CC"/>
    <a:srgbClr val="FF3399"/>
    <a:srgbClr val="D5E8FF"/>
    <a:srgbClr val="E5F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1" autoAdjust="0"/>
    <p:restoredTop sz="96357" autoAdjust="0"/>
  </p:normalViewPr>
  <p:slideViewPr>
    <p:cSldViewPr snapToGrid="0">
      <p:cViewPr varScale="1">
        <p:scale>
          <a:sx n="95" d="100"/>
          <a:sy n="95" d="100"/>
        </p:scale>
        <p:origin x="7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38" d="100"/>
          <a:sy n="138" d="100"/>
        </p:scale>
        <p:origin x="3168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Teaching\MRes%20Cancer%20Medicine\Chumin%202017-2018\R2-update%20JLP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HNSCC\Comet%20assa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547561771674486"/>
          <c:y val="9.174259841575419E-2"/>
          <c:w val="0.81982828441564704"/>
          <c:h val="0.69317420932304097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'ALL (2)'!$I$2</c:f>
              <c:strCache>
                <c:ptCount val="1"/>
                <c:pt idx="0">
                  <c:v>ED</c:v>
                </c:pt>
              </c:strCache>
            </c:strRef>
          </c:tx>
          <c:spPr>
            <a:ln w="127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'ALL (2)'!$J$12:$M$12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3.4781648129402355E-2</c:v>
                  </c:pt>
                  <c:pt idx="2">
                    <c:v>2.912678198327473E-2</c:v>
                  </c:pt>
                  <c:pt idx="3">
                    <c:v>3.037365053101981E-2</c:v>
                  </c:pt>
                </c:numCache>
              </c:numRef>
            </c:plus>
            <c:minus>
              <c:numRef>
                <c:f>'ALL (2)'!$J$12:$M$12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3.4781648129402355E-2</c:v>
                  </c:pt>
                  <c:pt idx="2">
                    <c:v>2.912678198327473E-2</c:v>
                  </c:pt>
                  <c:pt idx="3">
                    <c:v>3.037365053101981E-2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'ALL (2)'!$J$1:$M$1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</c:numCache>
            </c:numRef>
          </c:xVal>
          <c:yVal>
            <c:numRef>
              <c:f>'ALL (2)'!$J$2:$M$2</c:f>
              <c:numCache>
                <c:formatCode>0.00</c:formatCode>
                <c:ptCount val="4"/>
                <c:pt idx="0" formatCode="General">
                  <c:v>1</c:v>
                </c:pt>
                <c:pt idx="1">
                  <c:v>0.67846283607555957</c:v>
                </c:pt>
                <c:pt idx="2">
                  <c:v>0.67819492634859313</c:v>
                </c:pt>
                <c:pt idx="3">
                  <c:v>0.38889681483326211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C39-40CA-B755-F6ECD932EDEC}"/>
            </c:ext>
          </c:extLst>
        </c:ser>
        <c:ser>
          <c:idx val="1"/>
          <c:order val="1"/>
          <c:tx>
            <c:strRef>
              <c:f>'ALL (2)'!$I$3</c:f>
              <c:strCache>
                <c:ptCount val="1"/>
                <c:pt idx="0">
                  <c:v>3.5mm</c:v>
                </c:pt>
              </c:strCache>
            </c:strRef>
          </c:tx>
          <c:spPr>
            <a:ln w="127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'ALL (2)'!$J$13:$M$13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7.759355696984209E-2</c:v>
                  </c:pt>
                  <c:pt idx="2">
                    <c:v>6.9795347216592266E-2</c:v>
                  </c:pt>
                  <c:pt idx="3">
                    <c:v>3.2666950804509563E-2</c:v>
                  </c:pt>
                </c:numCache>
              </c:numRef>
            </c:plus>
            <c:minus>
              <c:numRef>
                <c:f>'ALL (2)'!$J$13:$M$13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7.759355696984209E-2</c:v>
                  </c:pt>
                  <c:pt idx="2">
                    <c:v>6.9795347216592266E-2</c:v>
                  </c:pt>
                  <c:pt idx="3">
                    <c:v>3.2666950804509563E-2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'ALL (2)'!$J$1:$M$1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</c:numCache>
            </c:numRef>
          </c:xVal>
          <c:yVal>
            <c:numRef>
              <c:f>'ALL (2)'!$J$3:$M$3</c:f>
              <c:numCache>
                <c:formatCode>0.00</c:formatCode>
                <c:ptCount val="4"/>
                <c:pt idx="0" formatCode="General">
                  <c:v>1</c:v>
                </c:pt>
                <c:pt idx="1">
                  <c:v>0.74489634059470811</c:v>
                </c:pt>
                <c:pt idx="2">
                  <c:v>0.56596543302943925</c:v>
                </c:pt>
                <c:pt idx="3">
                  <c:v>0.34750302604021183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5C39-40CA-B755-F6ECD932EDEC}"/>
            </c:ext>
          </c:extLst>
        </c:ser>
        <c:ser>
          <c:idx val="2"/>
          <c:order val="2"/>
          <c:tx>
            <c:strRef>
              <c:f>'ALL (2)'!$I$4</c:f>
              <c:strCache>
                <c:ptCount val="1"/>
                <c:pt idx="0">
                  <c:v>4mm</c:v>
                </c:pt>
              </c:strCache>
            </c:strRef>
          </c:tx>
          <c:spPr>
            <a:ln w="127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'ALL (2)'!$J$14:$M$14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7.060034060009443E-2</c:v>
                  </c:pt>
                  <c:pt idx="2">
                    <c:v>5.4042225058512007E-2</c:v>
                  </c:pt>
                  <c:pt idx="3">
                    <c:v>3.3157011413337531E-2</c:v>
                  </c:pt>
                </c:numCache>
              </c:numRef>
            </c:plus>
            <c:minus>
              <c:numRef>
                <c:f>'ALL (2)'!$J$14:$M$14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7.060034060009443E-2</c:v>
                  </c:pt>
                  <c:pt idx="2">
                    <c:v>5.4042225058512007E-2</c:v>
                  </c:pt>
                  <c:pt idx="3">
                    <c:v>3.3157011413337531E-2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'ALL (2)'!$J$1:$M$1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</c:numCache>
            </c:numRef>
          </c:xVal>
          <c:yVal>
            <c:numRef>
              <c:f>'ALL (2)'!$J$4:$M$4</c:f>
              <c:numCache>
                <c:formatCode>0.00</c:formatCode>
                <c:ptCount val="4"/>
                <c:pt idx="0" formatCode="General">
                  <c:v>1</c:v>
                </c:pt>
                <c:pt idx="1">
                  <c:v>0.62005997112501388</c:v>
                </c:pt>
                <c:pt idx="2">
                  <c:v>0.4663721423691623</c:v>
                </c:pt>
                <c:pt idx="3">
                  <c:v>0.30900433461330068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5C39-40CA-B755-F6ECD932EDEC}"/>
            </c:ext>
          </c:extLst>
        </c:ser>
        <c:ser>
          <c:idx val="6"/>
          <c:order val="3"/>
          <c:tx>
            <c:v>4.5mm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'ALL (2)'!$J$15:$M$15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6.6239640190450214E-2</c:v>
                  </c:pt>
                  <c:pt idx="2">
                    <c:v>4.3545006584688052E-2</c:v>
                  </c:pt>
                  <c:pt idx="3">
                    <c:v>3.858718080631799E-2</c:v>
                  </c:pt>
                </c:numCache>
              </c:numRef>
            </c:plus>
            <c:minus>
              <c:numRef>
                <c:f>'ALL (2)'!$J$15:$M$15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6.6239640190450214E-2</c:v>
                  </c:pt>
                  <c:pt idx="2">
                    <c:v>4.3545006584688052E-2</c:v>
                  </c:pt>
                  <c:pt idx="3">
                    <c:v>3.858718080631799E-2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'ALL (2)'!$J$1:$M$1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</c:numCache>
            </c:numRef>
          </c:xVal>
          <c:yVal>
            <c:numRef>
              <c:f>'ALL (2)'!$J$5:$M$5</c:f>
              <c:numCache>
                <c:formatCode>0.00</c:formatCode>
                <c:ptCount val="4"/>
                <c:pt idx="0" formatCode="General">
                  <c:v>1</c:v>
                </c:pt>
                <c:pt idx="1">
                  <c:v>0.6136490960020371</c:v>
                </c:pt>
                <c:pt idx="2">
                  <c:v>0.44090272472625419</c:v>
                </c:pt>
                <c:pt idx="3">
                  <c:v>0.25077158135981664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5C39-40CA-B755-F6ECD932EDEC}"/>
            </c:ext>
          </c:extLst>
        </c:ser>
        <c:ser>
          <c:idx val="3"/>
          <c:order val="4"/>
          <c:tx>
            <c:v>ED LN</c:v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'ALL (2)'!$U$3:$U$83</c:f>
              <c:numCache>
                <c:formatCode>0.00</c:formatCode>
                <c:ptCount val="8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  <c:pt idx="51">
                  <c:v>5.0999999999999996</c:v>
                </c:pt>
                <c:pt idx="52">
                  <c:v>5.2</c:v>
                </c:pt>
                <c:pt idx="53">
                  <c:v>5.3</c:v>
                </c:pt>
                <c:pt idx="54">
                  <c:v>5.4</c:v>
                </c:pt>
                <c:pt idx="55">
                  <c:v>5.5</c:v>
                </c:pt>
                <c:pt idx="56">
                  <c:v>5.6</c:v>
                </c:pt>
                <c:pt idx="57">
                  <c:v>5.7</c:v>
                </c:pt>
                <c:pt idx="58">
                  <c:v>5.8</c:v>
                </c:pt>
                <c:pt idx="59">
                  <c:v>5.9</c:v>
                </c:pt>
                <c:pt idx="60">
                  <c:v>6</c:v>
                </c:pt>
                <c:pt idx="61">
                  <c:v>6.1</c:v>
                </c:pt>
                <c:pt idx="62">
                  <c:v>6.2</c:v>
                </c:pt>
                <c:pt idx="63">
                  <c:v>6.3</c:v>
                </c:pt>
                <c:pt idx="64">
                  <c:v>6.4</c:v>
                </c:pt>
                <c:pt idx="65">
                  <c:v>6.5</c:v>
                </c:pt>
                <c:pt idx="66">
                  <c:v>6.6</c:v>
                </c:pt>
                <c:pt idx="67">
                  <c:v>6.7</c:v>
                </c:pt>
                <c:pt idx="68">
                  <c:v>6.8</c:v>
                </c:pt>
                <c:pt idx="69">
                  <c:v>6.9</c:v>
                </c:pt>
                <c:pt idx="70">
                  <c:v>7</c:v>
                </c:pt>
                <c:pt idx="71">
                  <c:v>7.1</c:v>
                </c:pt>
                <c:pt idx="72">
                  <c:v>7.2</c:v>
                </c:pt>
                <c:pt idx="73">
                  <c:v>7.3</c:v>
                </c:pt>
                <c:pt idx="74">
                  <c:v>7.4</c:v>
                </c:pt>
                <c:pt idx="75">
                  <c:v>7.5</c:v>
                </c:pt>
                <c:pt idx="76">
                  <c:v>7.6</c:v>
                </c:pt>
                <c:pt idx="77">
                  <c:v>7.7</c:v>
                </c:pt>
                <c:pt idx="78">
                  <c:v>7.8</c:v>
                </c:pt>
                <c:pt idx="79">
                  <c:v>7.9</c:v>
                </c:pt>
                <c:pt idx="80">
                  <c:v>8</c:v>
                </c:pt>
              </c:numCache>
            </c:numRef>
          </c:xVal>
          <c:yVal>
            <c:numRef>
              <c:f>'ALL (2)'!$V$3:$V$83</c:f>
              <c:numCache>
                <c:formatCode>0.00000</c:formatCode>
                <c:ptCount val="81"/>
                <c:pt idx="0">
                  <c:v>1</c:v>
                </c:pt>
                <c:pt idx="1">
                  <c:v>0.97924464981976078</c:v>
                </c:pt>
                <c:pt idx="2">
                  <c:v>0.95891285397044912</c:v>
                </c:pt>
                <c:pt idx="3">
                  <c:v>0.93899612172567692</c:v>
                </c:pt>
                <c:pt idx="4">
                  <c:v>0.91948612938989127</c:v>
                </c:pt>
                <c:pt idx="5">
                  <c:v>0.90037471707755823</c:v>
                </c:pt>
                <c:pt idx="6">
                  <c:v>0.88165388555314361</c:v>
                </c:pt>
                <c:pt idx="7">
                  <c:v>0.86331579313076912</c:v>
                </c:pt>
                <c:pt idx="8">
                  <c:v>0.84535275263244281</c:v>
                </c:pt>
                <c:pt idx="9">
                  <c:v>0.82775722840378152</c:v>
                </c:pt>
                <c:pt idx="10">
                  <c:v>0.81052183338616268</c:v>
                </c:pt>
                <c:pt idx="11">
                  <c:v>0.79363932624426459</c:v>
                </c:pt>
                <c:pt idx="12">
                  <c:v>0.77710260854796764</c:v>
                </c:pt>
                <c:pt idx="13">
                  <c:v>0.76090472200761317</c:v>
                </c:pt>
                <c:pt idx="14">
                  <c:v>0.74503884576163226</c:v>
                </c:pt>
                <c:pt idx="15">
                  <c:v>0.7294982937155724</c:v>
                </c:pt>
                <c:pt idx="16">
                  <c:v>0.71427651193157382</c:v>
                </c:pt>
                <c:pt idx="17">
                  <c:v>0.69936707606735515</c:v>
                </c:pt>
                <c:pt idx="18">
                  <c:v>0.68476368886379613</c:v>
                </c:pt>
                <c:pt idx="19">
                  <c:v>0.67046017768021071</c:v>
                </c:pt>
                <c:pt idx="20">
                  <c:v>0.65645049207642892</c:v>
                </c:pt>
                <c:pt idx="21">
                  <c:v>0.64272870144081673</c:v>
                </c:pt>
                <c:pt idx="22">
                  <c:v>0.62928899266338045</c:v>
                </c:pt>
                <c:pt idx="23">
                  <c:v>0.61612566785311917</c:v>
                </c:pt>
                <c:pt idx="24">
                  <c:v>0.60323314209880041</c:v>
                </c:pt>
                <c:pt idx="25">
                  <c:v>0.59060594127235266</c:v>
                </c:pt>
                <c:pt idx="26">
                  <c:v>0.57823869987408238</c:v>
                </c:pt>
                <c:pt idx="27">
                  <c:v>0.56612615891893403</c:v>
                </c:pt>
                <c:pt idx="28">
                  <c:v>0.55426316386303165</c:v>
                </c:pt>
                <c:pt idx="29">
                  <c:v>0.54264466256974919</c:v>
                </c:pt>
                <c:pt idx="30">
                  <c:v>0.5312657033145739</c:v>
                </c:pt>
                <c:pt idx="31">
                  <c:v>0.5201214328280388</c:v>
                </c:pt>
                <c:pt idx="32">
                  <c:v>0.50920709437601286</c:v>
                </c:pt>
                <c:pt idx="33">
                  <c:v>0.49851802587665378</c:v>
                </c:pt>
                <c:pt idx="34">
                  <c:v>0.48804965805333539</c:v>
                </c:pt>
                <c:pt idx="35">
                  <c:v>0.47779751262288095</c:v>
                </c:pt>
                <c:pt idx="36">
                  <c:v>0.46775720051843966</c:v>
                </c:pt>
                <c:pt idx="37">
                  <c:v>0.45792442014635915</c:v>
                </c:pt>
                <c:pt idx="38">
                  <c:v>0.44829495567641914</c:v>
                </c:pt>
                <c:pt idx="39">
                  <c:v>0.43886467536479934</c:v>
                </c:pt>
                <c:pt idx="40">
                  <c:v>0.42962952990917147</c:v>
                </c:pt>
                <c:pt idx="41">
                  <c:v>0.42058555083531074</c:v>
                </c:pt>
                <c:pt idx="42">
                  <c:v>0.41172884891463751</c:v>
                </c:pt>
                <c:pt idx="43">
                  <c:v>0.40305561261210954</c:v>
                </c:pt>
                <c:pt idx="44">
                  <c:v>0.39456210656389301</c:v>
                </c:pt>
                <c:pt idx="45">
                  <c:v>0.38624467008425722</c:v>
                </c:pt>
                <c:pt idx="46">
                  <c:v>0.37809971570113993</c:v>
                </c:pt>
                <c:pt idx="47">
                  <c:v>0.37012372771984797</c:v>
                </c:pt>
                <c:pt idx="48">
                  <c:v>0.36231326081436316</c:v>
                </c:pt>
                <c:pt idx="49">
                  <c:v>0.3546649386457334</c:v>
                </c:pt>
                <c:pt idx="50">
                  <c:v>0.34717545250704185</c:v>
                </c:pt>
                <c:pt idx="51">
                  <c:v>0.33984155999445154</c:v>
                </c:pt>
                <c:pt idx="52">
                  <c:v>0.33266008370383593</c:v>
                </c:pt>
                <c:pt idx="53">
                  <c:v>0.32562790995251323</c:v>
                </c:pt>
                <c:pt idx="54">
                  <c:v>0.31874198752561056</c:v>
                </c:pt>
                <c:pt idx="55">
                  <c:v>0.31199932644659528</c:v>
                </c:pt>
                <c:pt idx="56">
                  <c:v>0.30539699677151522</c:v>
                </c:pt>
                <c:pt idx="57">
                  <c:v>0.29893212740650293</c:v>
                </c:pt>
                <c:pt idx="58">
                  <c:v>0.29260190494810373</c:v>
                </c:pt>
                <c:pt idx="59">
                  <c:v>0.28640357254599491</c:v>
                </c:pt>
                <c:pt idx="60">
                  <c:v>0.28033442878767645</c:v>
                </c:pt>
                <c:pt idx="61">
                  <c:v>0.27439182660471423</c:v>
                </c:pt>
                <c:pt idx="62">
                  <c:v>0.26857317220013088</c:v>
                </c:pt>
                <c:pt idx="63">
                  <c:v>0.26287592399654286</c:v>
                </c:pt>
                <c:pt idx="64">
                  <c:v>0.25729759160465066</c:v>
                </c:pt>
                <c:pt idx="65">
                  <c:v>0.25183573481169863</c:v>
                </c:pt>
                <c:pt idx="66">
                  <c:v>0.24648796258952307</c:v>
                </c:pt>
                <c:pt idx="67">
                  <c:v>0.24125193212182081</c:v>
                </c:pt>
                <c:pt idx="68">
                  <c:v>0.23612534785027064</c:v>
                </c:pt>
                <c:pt idx="69">
                  <c:v>0.23110596053915233</c:v>
                </c:pt>
                <c:pt idx="70">
                  <c:v>0.22619156635811036</c:v>
                </c:pt>
                <c:pt idx="71">
                  <c:v>0.22138000598271917</c:v>
                </c:pt>
                <c:pt idx="72">
                  <c:v>0.21666916371251108</c:v>
                </c:pt>
                <c:pt idx="73">
                  <c:v>0.21205696660613554</c:v>
                </c:pt>
                <c:pt idx="74">
                  <c:v>0.20754138363332283</c:v>
                </c:pt>
                <c:pt idx="75">
                  <c:v>0.20312042484333451</c:v>
                </c:pt>
                <c:pt idx="76">
                  <c:v>0.19879214054958477</c:v>
                </c:pt>
                <c:pt idx="77">
                  <c:v>0.19455462053012637</c:v>
                </c:pt>
                <c:pt idx="78">
                  <c:v>0.19040599324369872</c:v>
                </c:pt>
                <c:pt idx="79">
                  <c:v>0.18634442506104062</c:v>
                </c:pt>
                <c:pt idx="80">
                  <c:v>0.18236811951117818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5C39-40CA-B755-F6ECD932EDEC}"/>
            </c:ext>
          </c:extLst>
        </c:ser>
        <c:ser>
          <c:idx val="4"/>
          <c:order val="5"/>
          <c:tx>
            <c:v>3.5mm LN</c:v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'ALL (2)'!$W$3:$W$83</c:f>
              <c:numCache>
                <c:formatCode>0.00</c:formatCode>
                <c:ptCount val="8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  <c:pt idx="51">
                  <c:v>5.0999999999999996</c:v>
                </c:pt>
                <c:pt idx="52">
                  <c:v>5.2</c:v>
                </c:pt>
                <c:pt idx="53">
                  <c:v>5.3</c:v>
                </c:pt>
                <c:pt idx="54">
                  <c:v>5.4</c:v>
                </c:pt>
                <c:pt idx="55">
                  <c:v>5.5</c:v>
                </c:pt>
                <c:pt idx="56">
                  <c:v>5.6</c:v>
                </c:pt>
                <c:pt idx="57">
                  <c:v>5.7</c:v>
                </c:pt>
                <c:pt idx="58">
                  <c:v>5.8</c:v>
                </c:pt>
                <c:pt idx="59">
                  <c:v>5.9</c:v>
                </c:pt>
                <c:pt idx="60">
                  <c:v>6</c:v>
                </c:pt>
                <c:pt idx="61">
                  <c:v>6.1</c:v>
                </c:pt>
                <c:pt idx="62">
                  <c:v>6.2</c:v>
                </c:pt>
                <c:pt idx="63">
                  <c:v>6.3</c:v>
                </c:pt>
                <c:pt idx="64">
                  <c:v>6.4</c:v>
                </c:pt>
                <c:pt idx="65">
                  <c:v>6.5</c:v>
                </c:pt>
                <c:pt idx="66">
                  <c:v>6.6</c:v>
                </c:pt>
                <c:pt idx="67">
                  <c:v>6.7</c:v>
                </c:pt>
                <c:pt idx="68">
                  <c:v>6.8</c:v>
                </c:pt>
                <c:pt idx="69">
                  <c:v>6.9</c:v>
                </c:pt>
                <c:pt idx="70">
                  <c:v>7</c:v>
                </c:pt>
                <c:pt idx="71">
                  <c:v>7.1</c:v>
                </c:pt>
                <c:pt idx="72">
                  <c:v>7.2</c:v>
                </c:pt>
                <c:pt idx="73">
                  <c:v>7.3</c:v>
                </c:pt>
                <c:pt idx="74">
                  <c:v>7.4</c:v>
                </c:pt>
                <c:pt idx="75">
                  <c:v>7.5</c:v>
                </c:pt>
                <c:pt idx="76">
                  <c:v>7.6</c:v>
                </c:pt>
                <c:pt idx="77">
                  <c:v>7.7</c:v>
                </c:pt>
                <c:pt idx="78">
                  <c:v>7.8</c:v>
                </c:pt>
                <c:pt idx="79">
                  <c:v>7.9</c:v>
                </c:pt>
                <c:pt idx="80">
                  <c:v>8</c:v>
                </c:pt>
              </c:numCache>
            </c:numRef>
          </c:xVal>
          <c:yVal>
            <c:numRef>
              <c:f>'ALL (2)'!$X$3:$X$83</c:f>
              <c:numCache>
                <c:formatCode>0.00000</c:formatCode>
                <c:ptCount val="81"/>
                <c:pt idx="0">
                  <c:v>1</c:v>
                </c:pt>
                <c:pt idx="1">
                  <c:v>0.96776982894036045</c:v>
                </c:pt>
                <c:pt idx="2">
                  <c:v>0.93702623331608281</c:v>
                </c:pt>
                <c:pt idx="3">
                  <c:v>0.90769305743731177</c:v>
                </c:pt>
                <c:pt idx="4">
                  <c:v>0.87969853857628411</c:v>
                </c:pt>
                <c:pt idx="5">
                  <c:v>0.8529750343267164</c:v>
                </c:pt>
                <c:pt idx="6">
                  <c:v>0.82745876813460029</c:v>
                </c:pt>
                <c:pt idx="7">
                  <c:v>0.80308959172096528</c:v>
                </c:pt>
                <c:pt idx="8">
                  <c:v>0.77981076321203158</c:v>
                </c:pt>
                <c:pt idx="9">
                  <c:v>0.75756873987968532</c:v>
                </c:pt>
                <c:pt idx="10">
                  <c:v>0.73631298447596483</c:v>
                </c:pt>
                <c:pt idx="11">
                  <c:v>0.71599578421979904</c:v>
                </c:pt>
                <c:pt idx="12">
                  <c:v>0.69657208156306916</c:v>
                </c:pt>
                <c:pt idx="13">
                  <c:v>0.67799931592664575</c:v>
                </c:pt>
                <c:pt idx="14">
                  <c:v>0.66023727565579571</c:v>
                </c:pt>
                <c:pt idx="15">
                  <c:v>0.64324795949863378</c:v>
                </c:pt>
                <c:pt idx="16">
                  <c:v>0.62699544696149001</c:v>
                </c:pt>
                <c:pt idx="17">
                  <c:v>0.61144577694145885</c:v>
                </c:pt>
                <c:pt idx="18">
                  <c:v>0.59656683407933497</c:v>
                </c:pt>
                <c:pt idx="19">
                  <c:v>0.5823282423158489</c:v>
                </c:pt>
                <c:pt idx="20">
                  <c:v>0.56870126517088548</c:v>
                </c:pt>
                <c:pt idx="21">
                  <c:v>0.55565871229939645</c:v>
                </c:pt>
                <c:pt idx="22">
                  <c:v>0.5431748519092402</c:v>
                </c:pt>
                <c:pt idx="23">
                  <c:v>0.53122532865537841</c:v>
                </c:pt>
                <c:pt idx="24">
                  <c:v>0.51978708665191886</c:v>
                </c:pt>
                <c:pt idx="25">
                  <c:v>0.50883829726856844</c:v>
                </c:pt>
                <c:pt idx="26">
                  <c:v>0.49835829140132176</c:v>
                </c:pt>
                <c:pt idx="27">
                  <c:v>0.48832749592877323</c:v>
                </c:pt>
                <c:pt idx="28">
                  <c:v>0.47872737408545762</c:v>
                </c:pt>
                <c:pt idx="29">
                  <c:v>0.46954036950219502</c:v>
                </c:pt>
                <c:pt idx="30">
                  <c:v>0.46074985368066146</c:v>
                </c:pt>
                <c:pt idx="31">
                  <c:v>0.45234007668541992</c:v>
                </c:pt>
                <c:pt idx="32">
                  <c:v>0.44429612085152825</c:v>
                </c:pt>
                <c:pt idx="33">
                  <c:v>0.43660385731966317</c:v>
                </c:pt>
                <c:pt idx="34">
                  <c:v>0.42924990522356443</c:v>
                </c:pt>
                <c:pt idx="35">
                  <c:v>0.42222159336655068</c:v>
                </c:pt>
                <c:pt idx="36">
                  <c:v>0.41550692423499136</c:v>
                </c:pt>
                <c:pt idx="37">
                  <c:v>0.4090945402069725</c:v>
                </c:pt>
                <c:pt idx="38">
                  <c:v>0.4029736918240352</c:v>
                </c:pt>
                <c:pt idx="39">
                  <c:v>0.39713420800285421</c:v>
                </c:pt>
                <c:pt idx="40">
                  <c:v>0.39156646807209416</c:v>
                </c:pt>
                <c:pt idx="41">
                  <c:v>0.38626137552749096</c:v>
                </c:pt>
                <c:pt idx="42">
                  <c:v>0.38121033340549093</c:v>
                </c:pt>
                <c:pt idx="43">
                  <c:v>0.37640522118258357</c:v>
                </c:pt>
                <c:pt idx="44">
                  <c:v>0.37183837311381368</c:v>
                </c:pt>
                <c:pt idx="45">
                  <c:v>0.36750255792989978</c:v>
                </c:pt>
                <c:pt idx="46">
                  <c:v>0.36339095981793879</c:v>
                </c:pt>
                <c:pt idx="47">
                  <c:v>0.35949716061587528</c:v>
                </c:pt>
                <c:pt idx="48">
                  <c:v>0.35581512315578628</c:v>
                </c:pt>
                <c:pt idx="49">
                  <c:v>0.35233917569559481</c:v>
                </c:pt>
                <c:pt idx="50">
                  <c:v>0.34906399738311644</c:v>
                </c:pt>
                <c:pt idx="51">
                  <c:v>0.34598460470036452</c:v>
                </c:pt>
                <c:pt idx="52">
                  <c:v>0.34309633883982815</c:v>
                </c:pt>
                <c:pt idx="53">
                  <c:v>0.34039485396800345</c:v>
                </c:pt>
                <c:pt idx="54">
                  <c:v>0.33787610633482063</c:v>
                </c:pt>
                <c:pt idx="55">
                  <c:v>0.33553634419078193</c:v>
                </c:pt>
                <c:pt idx="56">
                  <c:v>0.33337209847663302</c:v>
                </c:pt>
                <c:pt idx="57">
                  <c:v>0.33138017425323169</c:v>
                </c:pt>
                <c:pt idx="58">
                  <c:v>0.32955764284198125</c:v>
                </c:pt>
                <c:pt idx="59">
                  <c:v>0.32790183464876266</c:v>
                </c:pt>
                <c:pt idx="60">
                  <c:v>0.32641033264675295</c:v>
                </c:pt>
                <c:pt idx="61">
                  <c:v>0.32508096649585277</c:v>
                </c:pt>
                <c:pt idx="62">
                  <c:v>0.3239118072786949</c:v>
                </c:pt>
                <c:pt idx="63">
                  <c:v>0.32290116283535608</c:v>
                </c:pt>
                <c:pt idx="64">
                  <c:v>0.32204757368097392</c:v>
                </c:pt>
                <c:pt idx="65">
                  <c:v>0.32134980949247843</c:v>
                </c:pt>
                <c:pt idx="66">
                  <c:v>0.32080686615259846</c:v>
                </c:pt>
                <c:pt idx="67">
                  <c:v>0.32041796334119543</c:v>
                </c:pt>
                <c:pt idx="68">
                  <c:v>0.32018254266583612</c:v>
                </c:pt>
                <c:pt idx="69">
                  <c:v>0.32010026632533378</c:v>
                </c:pt>
                <c:pt idx="70">
                  <c:v>0.32017101630177602</c:v>
                </c:pt>
                <c:pt idx="71">
                  <c:v>0.32039489407833832</c:v>
                </c:pt>
                <c:pt idx="72">
                  <c:v>0.32077222088193225</c:v>
                </c:pt>
                <c:pt idx="73">
                  <c:v>0.32130353845150639</c:v>
                </c:pt>
                <c:pt idx="74">
                  <c:v>0.32198961033456897</c:v>
                </c:pt>
                <c:pt idx="75">
                  <c:v>0.32283142371627971</c:v>
                </c:pt>
                <c:pt idx="76">
                  <c:v>0.32383019178724448</c:v>
                </c:pt>
                <c:pt idx="77">
                  <c:v>0.32498735665796546</c:v>
                </c:pt>
                <c:pt idx="78">
                  <c:v>0.32630459282975077</c:v>
                </c:pt>
                <c:pt idx="79">
                  <c:v>0.32778381123377848</c:v>
                </c:pt>
                <c:pt idx="80">
                  <c:v>0.32942716385196091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5C39-40CA-B755-F6ECD932EDEC}"/>
            </c:ext>
          </c:extLst>
        </c:ser>
        <c:ser>
          <c:idx val="5"/>
          <c:order val="6"/>
          <c:tx>
            <c:v>4mm LN</c:v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'ALL (2)'!$Y$3:$Y$83</c:f>
              <c:numCache>
                <c:formatCode>0.00</c:formatCode>
                <c:ptCount val="8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  <c:pt idx="51">
                  <c:v>5.0999999999999996</c:v>
                </c:pt>
                <c:pt idx="52">
                  <c:v>5.2</c:v>
                </c:pt>
                <c:pt idx="53">
                  <c:v>5.3</c:v>
                </c:pt>
                <c:pt idx="54">
                  <c:v>5.4</c:v>
                </c:pt>
                <c:pt idx="55">
                  <c:v>5.5</c:v>
                </c:pt>
                <c:pt idx="56">
                  <c:v>5.6</c:v>
                </c:pt>
                <c:pt idx="57">
                  <c:v>5.7</c:v>
                </c:pt>
                <c:pt idx="58">
                  <c:v>5.8</c:v>
                </c:pt>
                <c:pt idx="59">
                  <c:v>5.9</c:v>
                </c:pt>
                <c:pt idx="60">
                  <c:v>6</c:v>
                </c:pt>
                <c:pt idx="61">
                  <c:v>6.1</c:v>
                </c:pt>
                <c:pt idx="62">
                  <c:v>6.2</c:v>
                </c:pt>
                <c:pt idx="63">
                  <c:v>6.3</c:v>
                </c:pt>
                <c:pt idx="64">
                  <c:v>6.4</c:v>
                </c:pt>
                <c:pt idx="65">
                  <c:v>6.5</c:v>
                </c:pt>
                <c:pt idx="66">
                  <c:v>6.6</c:v>
                </c:pt>
                <c:pt idx="67">
                  <c:v>6.7</c:v>
                </c:pt>
                <c:pt idx="68">
                  <c:v>6.8</c:v>
                </c:pt>
                <c:pt idx="69">
                  <c:v>6.9</c:v>
                </c:pt>
                <c:pt idx="70">
                  <c:v>7</c:v>
                </c:pt>
                <c:pt idx="71">
                  <c:v>7.1</c:v>
                </c:pt>
                <c:pt idx="72">
                  <c:v>7.2</c:v>
                </c:pt>
                <c:pt idx="73">
                  <c:v>7.3</c:v>
                </c:pt>
                <c:pt idx="74">
                  <c:v>7.4</c:v>
                </c:pt>
                <c:pt idx="75">
                  <c:v>7.5</c:v>
                </c:pt>
                <c:pt idx="76">
                  <c:v>7.6</c:v>
                </c:pt>
                <c:pt idx="77">
                  <c:v>7.7</c:v>
                </c:pt>
                <c:pt idx="78">
                  <c:v>7.8</c:v>
                </c:pt>
                <c:pt idx="79">
                  <c:v>7.9</c:v>
                </c:pt>
                <c:pt idx="80">
                  <c:v>8</c:v>
                </c:pt>
              </c:numCache>
            </c:numRef>
          </c:xVal>
          <c:yVal>
            <c:numRef>
              <c:f>'ALL (2)'!$Z$3:$Z$83</c:f>
              <c:numCache>
                <c:formatCode>0.00000</c:formatCode>
                <c:ptCount val="81"/>
                <c:pt idx="0">
                  <c:v>1</c:v>
                </c:pt>
                <c:pt idx="1">
                  <c:v>0.95693003392315545</c:v>
                </c:pt>
                <c:pt idx="2">
                  <c:v>0.91640213375080692</c:v>
                </c:pt>
                <c:pt idx="3">
                  <c:v>0.87824911106759307</c:v>
                </c:pt>
                <c:pt idx="4">
                  <c:v>0.84231603220508311</c:v>
                </c:pt>
                <c:pt idx="5">
                  <c:v>0.80845925259852658</c:v>
                </c:pt>
                <c:pt idx="6">
                  <c:v>0.77654553249438907</c:v>
                </c:pt>
                <c:pt idx="7">
                  <c:v>0.74645122677854847</c:v>
                </c:pt>
                <c:pt idx="8">
                  <c:v>0.71806154236990805</c:v>
                </c:pt>
                <c:pt idx="9">
                  <c:v>0.69126985723335033</c:v>
                </c:pt>
                <c:pt idx="10">
                  <c:v>0.66597709561606511</c:v>
                </c:pt>
                <c:pt idx="11">
                  <c:v>0.64209115460827482</c:v>
                </c:pt>
                <c:pt idx="12">
                  <c:v>0.6195263775786134</c:v>
                </c:pt>
                <c:pt idx="13">
                  <c:v>0.59820307044063825</c:v>
                </c:pt>
                <c:pt idx="14">
                  <c:v>0.57804705707448056</c:v>
                </c:pt>
                <c:pt idx="15">
                  <c:v>0.5589892705602858</c:v>
                </c:pt>
                <c:pt idx="16">
                  <c:v>0.54096537718132931</c:v>
                </c:pt>
                <c:pt idx="17">
                  <c:v>0.52391543042758759</c:v>
                </c:pt>
                <c:pt idx="18">
                  <c:v>0.50778355247790108</c:v>
                </c:pt>
                <c:pt idx="19">
                  <c:v>0.49251764086315336</c:v>
                </c:pt>
                <c:pt idx="20">
                  <c:v>0.47806909821637761</c:v>
                </c:pt>
                <c:pt idx="21">
                  <c:v>0.46439258320038768</c:v>
                </c:pt>
                <c:pt idx="22">
                  <c:v>0.45144578087123899</c:v>
                </c:pt>
                <c:pt idx="23">
                  <c:v>0.43918919088818292</c:v>
                </c:pt>
                <c:pt idx="24">
                  <c:v>0.42758593211926033</c:v>
                </c:pt>
                <c:pt idx="25">
                  <c:v>0.41660156231761303</c:v>
                </c:pt>
                <c:pt idx="26">
                  <c:v>0.40620391165815767</c:v>
                </c:pt>
                <c:pt idx="27">
                  <c:v>0.39636292902855697</c:v>
                </c:pt>
                <c:pt idx="28">
                  <c:v>0.38705054006340089</c:v>
                </c:pt>
                <c:pt idx="29">
                  <c:v>0.37824051599704628</c:v>
                </c:pt>
                <c:pt idx="30">
                  <c:v>0.36990835248946508</c:v>
                </c:pt>
                <c:pt idx="31">
                  <c:v>0.36203115765141047</c:v>
                </c:pt>
                <c:pt idx="32">
                  <c:v>0.35458754856089897</c:v>
                </c:pt>
                <c:pt idx="33">
                  <c:v>0.34755755562298468</c:v>
                </c:pt>
                <c:pt idx="34">
                  <c:v>0.3409225341796141</c:v>
                </c:pt>
                <c:pt idx="35">
                  <c:v>0.33466508282647006</c:v>
                </c:pt>
                <c:pt idx="36">
                  <c:v>0.328768967939568</c:v>
                </c:pt>
                <c:pt idx="37">
                  <c:v>0.32321905395636769</c:v>
                </c:pt>
                <c:pt idx="38">
                  <c:v>0.318001238994637</c:v>
                </c:pt>
                <c:pt idx="39">
                  <c:v>0.31310239542760848</c:v>
                </c:pt>
                <c:pt idx="40">
                  <c:v>0.30851031506636467</c:v>
                </c:pt>
                <c:pt idx="41">
                  <c:v>0.30421365863017075</c:v>
                </c:pt>
                <c:pt idx="42">
                  <c:v>0.30020190921286027</c:v>
                </c:pt>
                <c:pt idx="43">
                  <c:v>0.29646532947861726</c:v>
                </c:pt>
                <c:pt idx="44">
                  <c:v>0.29299492234376345</c:v>
                </c:pt>
                <c:pt idx="45">
                  <c:v>0.28978239492265945</c:v>
                </c:pt>
                <c:pt idx="46">
                  <c:v>0.28682012553571223</c:v>
                </c:pt>
                <c:pt idx="47">
                  <c:v>0.28410113359592021</c:v>
                </c:pt>
                <c:pt idx="48">
                  <c:v>0.28161905220750555</c:v>
                </c:pt>
                <c:pt idx="49">
                  <c:v>0.27936810332612338</c:v>
                </c:pt>
                <c:pt idx="50">
                  <c:v>0.27734307534502184</c:v>
                </c:pt>
                <c:pt idx="51">
                  <c:v>0.27553930298544216</c:v>
                </c:pt>
                <c:pt idx="52">
                  <c:v>0.27395264938263431</c:v>
                </c:pt>
                <c:pt idx="53">
                  <c:v>0.27257949027118011</c:v>
                </c:pt>
                <c:pt idx="54">
                  <c:v>0.27141670018497249</c:v>
                </c:pt>
                <c:pt idx="55">
                  <c:v>0.2704616405982761</c:v>
                </c:pt>
                <c:pt idx="56">
                  <c:v>0.26971214994485976</c:v>
                </c:pt>
                <c:pt idx="57">
                  <c:v>0.26916653546233155</c:v>
                </c:pt>
                <c:pt idx="58">
                  <c:v>0.26882356681858904</c:v>
                </c:pt>
                <c:pt idx="59">
                  <c:v>0.26868247148677465</c:v>
                </c:pt>
                <c:pt idx="60">
                  <c:v>0.26874293184439429</c:v>
                </c:pt>
                <c:pt idx="61">
                  <c:v>0.2690050839813421</c:v>
                </c:pt>
                <c:pt idx="62">
                  <c:v>0.26946951821056736</c:v>
                </c:pt>
                <c:pt idx="63">
                  <c:v>0.27013728128406977</c:v>
                </c:pt>
                <c:pt idx="64">
                  <c:v>0.27100988032586804</c:v>
                </c:pt>
                <c:pt idx="65">
                  <c:v>0.27208928850263803</c:v>
                </c:pt>
                <c:pt idx="66">
                  <c:v>0.27337795246189872</c:v>
                </c:pt>
                <c:pt idx="67">
                  <c:v>0.27487880157700784</c:v>
                </c:pt>
                <c:pt idx="68">
                  <c:v>0.27659525904788979</c:v>
                </c:pt>
                <c:pt idx="69">
                  <c:v>0.27853125491639585</c:v>
                </c:pt>
                <c:pt idx="70">
                  <c:v>0.2806912410655934</c:v>
                </c:pt>
                <c:pt idx="71">
                  <c:v>0.28308020828313707</c:v>
                </c:pt>
                <c:pt idx="72">
                  <c:v>0.28570370548029306</c:v>
                </c:pt>
                <c:pt idx="73">
                  <c:v>0.28856786117022848</c:v>
                </c:pt>
                <c:pt idx="74">
                  <c:v>0.29167940732194653</c:v>
                </c:pt>
                <c:pt idx="75">
                  <c:v>0.29504570571981759</c:v>
                </c:pt>
                <c:pt idx="76">
                  <c:v>0.2986747769731436</c:v>
                </c:pt>
                <c:pt idx="77">
                  <c:v>0.30257533233569395</c:v>
                </c:pt>
                <c:pt idx="78">
                  <c:v>0.30675680851178333</c:v>
                </c:pt>
                <c:pt idx="79">
                  <c:v>0.3112294056433616</c:v>
                </c:pt>
                <c:pt idx="80">
                  <c:v>0.31600412869186245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5C39-40CA-B755-F6ECD932EDEC}"/>
            </c:ext>
          </c:extLst>
        </c:ser>
        <c:ser>
          <c:idx val="7"/>
          <c:order val="7"/>
          <c:tx>
            <c:v>4.5mm LN</c:v>
          </c:tx>
          <c:spPr>
            <a:ln w="95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'ALL (2)'!$AA$3:$AA$83</c:f>
              <c:numCache>
                <c:formatCode>0.00</c:formatCode>
                <c:ptCount val="8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  <c:pt idx="51">
                  <c:v>5.0999999999999996</c:v>
                </c:pt>
                <c:pt idx="52">
                  <c:v>5.2</c:v>
                </c:pt>
                <c:pt idx="53">
                  <c:v>5.3</c:v>
                </c:pt>
                <c:pt idx="54">
                  <c:v>5.4</c:v>
                </c:pt>
                <c:pt idx="55">
                  <c:v>5.5</c:v>
                </c:pt>
                <c:pt idx="56">
                  <c:v>5.6</c:v>
                </c:pt>
                <c:pt idx="57">
                  <c:v>5.7</c:v>
                </c:pt>
                <c:pt idx="58">
                  <c:v>5.8</c:v>
                </c:pt>
                <c:pt idx="59">
                  <c:v>5.9</c:v>
                </c:pt>
                <c:pt idx="60">
                  <c:v>6</c:v>
                </c:pt>
                <c:pt idx="61">
                  <c:v>6.1</c:v>
                </c:pt>
                <c:pt idx="62">
                  <c:v>6.2</c:v>
                </c:pt>
                <c:pt idx="63">
                  <c:v>6.3</c:v>
                </c:pt>
                <c:pt idx="64">
                  <c:v>6.4</c:v>
                </c:pt>
                <c:pt idx="65">
                  <c:v>6.5</c:v>
                </c:pt>
                <c:pt idx="66">
                  <c:v>6.6</c:v>
                </c:pt>
                <c:pt idx="67">
                  <c:v>6.7</c:v>
                </c:pt>
                <c:pt idx="68">
                  <c:v>6.8</c:v>
                </c:pt>
                <c:pt idx="69">
                  <c:v>6.9</c:v>
                </c:pt>
                <c:pt idx="70">
                  <c:v>7</c:v>
                </c:pt>
                <c:pt idx="71">
                  <c:v>7.1</c:v>
                </c:pt>
                <c:pt idx="72">
                  <c:v>7.2</c:v>
                </c:pt>
                <c:pt idx="73">
                  <c:v>7.3</c:v>
                </c:pt>
                <c:pt idx="74">
                  <c:v>7.4</c:v>
                </c:pt>
                <c:pt idx="75">
                  <c:v>7.5</c:v>
                </c:pt>
                <c:pt idx="76">
                  <c:v>7.6</c:v>
                </c:pt>
                <c:pt idx="77">
                  <c:v>7.7</c:v>
                </c:pt>
                <c:pt idx="78">
                  <c:v>7.8</c:v>
                </c:pt>
                <c:pt idx="79">
                  <c:v>7.9</c:v>
                </c:pt>
                <c:pt idx="80">
                  <c:v>8</c:v>
                </c:pt>
              </c:numCache>
            </c:numRef>
          </c:xVal>
          <c:yVal>
            <c:numRef>
              <c:f>'ALL (2)'!$AB$3:$AB$83</c:f>
              <c:numCache>
                <c:formatCode>0.00000</c:formatCode>
                <c:ptCount val="81"/>
                <c:pt idx="0">
                  <c:v>1</c:v>
                </c:pt>
                <c:pt idx="1">
                  <c:v>0.9532672351488426</c:v>
                </c:pt>
                <c:pt idx="2">
                  <c:v>0.90933656027834131</c:v>
                </c:pt>
                <c:pt idx="3">
                  <c:v>0.86802045407230322</c:v>
                </c:pt>
                <c:pt idx="4">
                  <c:v>0.82914519038181012</c:v>
                </c:pt>
                <c:pt idx="5">
                  <c:v>0.79254974934677813</c:v>
                </c:pt>
                <c:pt idx="6">
                  <c:v>0.75808481989684451</c:v>
                </c:pt>
                <c:pt idx="7">
                  <c:v>0.72561188555682965</c:v>
                </c:pt>
                <c:pt idx="8">
                  <c:v>0.69500238622915123</c:v>
                </c:pt>
                <c:pt idx="9">
                  <c:v>0.66613694930068779</c:v>
                </c:pt>
                <c:pt idx="10">
                  <c:v>0.63890468403191625</c:v>
                </c:pt>
                <c:pt idx="11">
                  <c:v>0.61320253373811662</c:v>
                </c:pt>
                <c:pt idx="12">
                  <c:v>0.58893468077186484</c:v>
                </c:pt>
                <c:pt idx="13">
                  <c:v>0.56601199976808969</c:v>
                </c:pt>
                <c:pt idx="14">
                  <c:v>0.54435155502234212</c:v>
                </c:pt>
                <c:pt idx="15">
                  <c:v>0.52387613824378088</c:v>
                </c:pt>
                <c:pt idx="16">
                  <c:v>0.50451384326050785</c:v>
                </c:pt>
                <c:pt idx="17">
                  <c:v>0.48619767455963669</c:v>
                </c:pt>
                <c:pt idx="18">
                  <c:v>0.46886518682093009</c:v>
                </c:pt>
                <c:pt idx="19">
                  <c:v>0.45245815285370455</c:v>
                </c:pt>
                <c:pt idx="20">
                  <c:v>0.4369222575744412</c:v>
                </c:pt>
                <c:pt idx="21">
                  <c:v>0.42220681586939057</c:v>
                </c:pt>
                <c:pt idx="22">
                  <c:v>0.40826451237439554</c:v>
                </c:pt>
                <c:pt idx="23">
                  <c:v>0.3950511613749888</c:v>
                </c:pt>
                <c:pt idx="24">
                  <c:v>0.38252548518517154</c:v>
                </c:pt>
                <c:pt idx="25">
                  <c:v>0.37064890950460683</c:v>
                </c:pt>
                <c:pt idx="26">
                  <c:v>0.35938537438258406</c:v>
                </c:pt>
                <c:pt idx="27">
                  <c:v>0.3487011595342232</c:v>
                </c:pt>
                <c:pt idx="28">
                  <c:v>0.33856472286106548</c:v>
                </c:pt>
                <c:pt idx="29">
                  <c:v>0.32894655112540033</c:v>
                </c:pt>
                <c:pt idx="30">
                  <c:v>0.31981902181630395</c:v>
                </c:pt>
                <c:pt idx="31">
                  <c:v>0.31115627532618417</c:v>
                </c:pt>
                <c:pt idx="32">
                  <c:v>0.30293409663037413</c:v>
                </c:pt>
                <c:pt idx="33">
                  <c:v>0.29512980572962999</c:v>
                </c:pt>
                <c:pt idx="34">
                  <c:v>0.2877221561768627</c:v>
                </c:pt>
                <c:pt idx="35">
                  <c:v>0.28069124106559346</c:v>
                </c:pt>
                <c:pt idx="36">
                  <c:v>0.27401840590895366</c:v>
                </c:pt>
                <c:pt idx="37">
                  <c:v>0.26768616788499217</c:v>
                </c:pt>
                <c:pt idx="38">
                  <c:v>0.26167814096698916</c:v>
                </c:pt>
                <c:pt idx="39">
                  <c:v>0.25597896649678503</c:v>
                </c:pt>
                <c:pt idx="40">
                  <c:v>0.2505742487951188</c:v>
                </c:pt>
                <c:pt idx="41">
                  <c:v>0.24545049543594372</c:v>
                </c:pt>
                <c:pt idx="42">
                  <c:v>0.24059506184191595</c:v>
                </c:pt>
                <c:pt idx="43">
                  <c:v>0.23599609988596718</c:v>
                </c:pt>
                <c:pt idx="44">
                  <c:v>0.2316425102093114</c:v>
                </c:pt>
                <c:pt idx="45">
                  <c:v>0.22752389798959005</c:v>
                </c:pt>
                <c:pt idx="46">
                  <c:v>0.22363053191431811</c:v>
                </c:pt>
                <c:pt idx="47">
                  <c:v>0.219953306134518</c:v>
                </c:pt>
                <c:pt idx="48">
                  <c:v>0.21648370499157965</c:v>
                </c:pt>
                <c:pt idx="49">
                  <c:v>0.2132137703270886</c:v>
                </c:pt>
                <c:pt idx="50">
                  <c:v>0.21013607120076472</c:v>
                </c:pt>
                <c:pt idx="51">
                  <c:v>0.2072436758558466</c:v>
                </c:pt>
                <c:pt idx="52">
                  <c:v>0.20453012578436514</c:v>
                </c:pt>
                <c:pt idx="53">
                  <c:v>0.20198941175686028</c:v>
                </c:pt>
                <c:pt idx="54">
                  <c:v>0.19961595169229485</c:v>
                </c:pt>
                <c:pt idx="55">
                  <c:v>0.19740457025430105</c:v>
                </c:pt>
                <c:pt idx="56">
                  <c:v>0.1953504800695145</c:v>
                </c:pt>
                <c:pt idx="57">
                  <c:v>0.19344926447269811</c:v>
                </c:pt>
                <c:pt idx="58">
                  <c:v>0.19169686169167302</c:v>
                </c:pt>
                <c:pt idx="59">
                  <c:v>0.19008955039283479</c:v>
                </c:pt>
                <c:pt idx="60">
                  <c:v>0.18862393651527723</c:v>
                </c:pt>
                <c:pt idx="61">
                  <c:v>0.18729694132833608</c:v>
                </c:pt>
                <c:pt idx="62">
                  <c:v>0.18610579065373337</c:v>
                </c:pt>
                <c:pt idx="63">
                  <c:v>0.18504800519950415</c:v>
                </c:pt>
                <c:pt idx="64">
                  <c:v>0.18412139195855534</c:v>
                </c:pt>
                <c:pt idx="65">
                  <c:v>0.18332403663007313</c:v>
                </c:pt>
                <c:pt idx="66">
                  <c:v>0.18265429702711072</c:v>
                </c:pt>
                <c:pt idx="67">
                  <c:v>0.18211079743856454</c:v>
                </c:pt>
                <c:pt idx="68">
                  <c:v>0.18169242391843701</c:v>
                </c:pt>
                <c:pt idx="69">
                  <c:v>0.18139832047979482</c:v>
                </c:pt>
                <c:pt idx="70">
                  <c:v>0.18122788617521665</c:v>
                </c:pt>
                <c:pt idx="71">
                  <c:v>0.18118077304978278</c:v>
                </c:pt>
                <c:pt idx="72">
                  <c:v>0.18125688495684528</c:v>
                </c:pt>
                <c:pt idx="73">
                  <c:v>0.18145637723093314</c:v>
                </c:pt>
                <c:pt idx="74">
                  <c:v>0.1817796572162344</c:v>
                </c:pt>
                <c:pt idx="75">
                  <c:v>0.18222738565317437</c:v>
                </c:pt>
                <c:pt idx="76">
                  <c:v>0.182800478929697</c:v>
                </c:pt>
                <c:pt idx="77">
                  <c:v>0.18350011220799289</c:v>
                </c:pt>
                <c:pt idx="78">
                  <c:v>0.18432772344161089</c:v>
                </c:pt>
                <c:pt idx="79">
                  <c:v>0.18528501830218508</c:v>
                </c:pt>
                <c:pt idx="80">
                  <c:v>0.18637397603941003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5C39-40CA-B755-F6ECD932ED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6102744"/>
        <c:axId val="676098152"/>
      </c:scatterChart>
      <c:valAx>
        <c:axId val="676102744"/>
        <c:scaling>
          <c:orientation val="minMax"/>
          <c:max val="4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/>
                  <a:t>Dose (Gy)</a:t>
                </a:r>
              </a:p>
            </c:rich>
          </c:tx>
          <c:layout>
            <c:manualLayout>
              <c:xMode val="edge"/>
              <c:yMode val="edge"/>
              <c:x val="0.48235526731228101"/>
              <c:y val="0.930687657315684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098152"/>
        <c:crossesAt val="1.0000000000000002E-2"/>
        <c:crossBetween val="midCat"/>
        <c:majorUnit val="1"/>
      </c:valAx>
      <c:valAx>
        <c:axId val="676098152"/>
        <c:scaling>
          <c:logBase val="10"/>
          <c:orientation val="minMax"/>
          <c:min val="0.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/>
                  <a:t>Surviving fraction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1027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63052894250289"/>
          <c:y val="3.9496162880500098E-2"/>
          <c:w val="0.77923457843631616"/>
          <c:h val="0.7646349550194822"/>
        </c:manualLayout>
      </c:layout>
      <c:scatterChart>
        <c:scatterStyle val="smoothMarker"/>
        <c:varyColors val="0"/>
        <c:ser>
          <c:idx val="3"/>
          <c:order val="0"/>
          <c:tx>
            <c:strRef>
              <c:f>'74A'!$Y$6</c:f>
              <c:strCache>
                <c:ptCount val="1"/>
                <c:pt idx="0">
                  <c:v>Unirradiated</c:v>
                </c:pt>
              </c:strCache>
            </c:strRef>
          </c:tx>
          <c:spPr>
            <a:ln w="127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('74A'!$X$6,'74A'!$X$11,'74A'!$X$16,'74A'!$X$21,'74A'!$X$26,'74A'!$X$31)</c:f>
                <c:numCache>
                  <c:formatCode>General</c:formatCode>
                  <c:ptCount val="6"/>
                  <c:pt idx="0">
                    <c:v>0.12733576115256459</c:v>
                  </c:pt>
                  <c:pt idx="1">
                    <c:v>0.47683722068928885</c:v>
                  </c:pt>
                  <c:pt idx="2">
                    <c:v>0.43681276979409678</c:v>
                  </c:pt>
                  <c:pt idx="3">
                    <c:v>0.26055611125140715</c:v>
                  </c:pt>
                  <c:pt idx="4">
                    <c:v>0.35946869781984603</c:v>
                  </c:pt>
                  <c:pt idx="5">
                    <c:v>0.53311564155968616</c:v>
                  </c:pt>
                </c:numCache>
              </c:numRef>
            </c:plus>
            <c:minus>
              <c:numRef>
                <c:f>('74A'!$X$6,'74A'!$X$11,'74A'!$X$16,'74A'!$X$21,'74A'!$X$26,'74A'!$X$31)</c:f>
                <c:numCache>
                  <c:formatCode>General</c:formatCode>
                  <c:ptCount val="6"/>
                  <c:pt idx="0">
                    <c:v>0.12733576115256459</c:v>
                  </c:pt>
                  <c:pt idx="1">
                    <c:v>0.47683722068928885</c:v>
                  </c:pt>
                  <c:pt idx="2">
                    <c:v>0.43681276979409678</c:v>
                  </c:pt>
                  <c:pt idx="3">
                    <c:v>0.26055611125140715</c:v>
                  </c:pt>
                  <c:pt idx="4">
                    <c:v>0.35946869781984603</c:v>
                  </c:pt>
                  <c:pt idx="5">
                    <c:v>0.53311564155968616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'74A'!$Z$2:$AE$2</c:f>
              <c:numCache>
                <c:formatCode>General</c:formatCode>
                <c:ptCount val="6"/>
                <c:pt idx="0">
                  <c:v>3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  <c:pt idx="5">
                  <c:v>15</c:v>
                </c:pt>
              </c:numCache>
            </c:numRef>
          </c:xVal>
          <c:yVal>
            <c:numRef>
              <c:f>'74A'!$Z$6:$AE$6</c:f>
              <c:numCache>
                <c:formatCode>General</c:formatCode>
                <c:ptCount val="6"/>
                <c:pt idx="0">
                  <c:v>0.68454734704247766</c:v>
                </c:pt>
                <c:pt idx="1">
                  <c:v>2.8920275126191544</c:v>
                </c:pt>
                <c:pt idx="2">
                  <c:v>5.5153542906915609</c:v>
                </c:pt>
                <c:pt idx="3">
                  <c:v>7.4454372630262649</c:v>
                </c:pt>
                <c:pt idx="4">
                  <c:v>7.8132242270879848</c:v>
                </c:pt>
                <c:pt idx="5">
                  <c:v>8.3520548914361257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6F5-4978-9A84-27F76F141C4D}"/>
            </c:ext>
          </c:extLst>
        </c:ser>
        <c:ser>
          <c:idx val="0"/>
          <c:order val="1"/>
          <c:tx>
            <c:strRef>
              <c:f>'74A'!$Y$3</c:f>
              <c:strCache>
                <c:ptCount val="1"/>
                <c:pt idx="0">
                  <c:v>1 Gy</c:v>
                </c:pt>
              </c:strCache>
            </c:strRef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('74A'!$X$3,'74A'!$X$8,'74A'!$X$13,'74A'!$X$18,'74A'!$X$23,'74A'!$X$28)</c:f>
                <c:numCache>
                  <c:formatCode>General</c:formatCode>
                  <c:ptCount val="6"/>
                  <c:pt idx="0">
                    <c:v>6.9355794682753061E-2</c:v>
                  </c:pt>
                  <c:pt idx="1">
                    <c:v>0.31679172924087184</c:v>
                  </c:pt>
                  <c:pt idx="2">
                    <c:v>0.3223460870062631</c:v>
                  </c:pt>
                  <c:pt idx="3">
                    <c:v>0.75901649229756474</c:v>
                  </c:pt>
                  <c:pt idx="4">
                    <c:v>0.34285158302793628</c:v>
                  </c:pt>
                  <c:pt idx="5">
                    <c:v>0.81570678627560178</c:v>
                  </c:pt>
                </c:numCache>
              </c:numRef>
            </c:plus>
            <c:minus>
              <c:numRef>
                <c:f>('74A'!$X$3,'74A'!$X$8,'74A'!$X$13,'74A'!$X$18,'74A'!$X$23,'74A'!$X$28)</c:f>
                <c:numCache>
                  <c:formatCode>General</c:formatCode>
                  <c:ptCount val="6"/>
                  <c:pt idx="0">
                    <c:v>6.9355794682753061E-2</c:v>
                  </c:pt>
                  <c:pt idx="1">
                    <c:v>0.31679172924087184</c:v>
                  </c:pt>
                  <c:pt idx="2">
                    <c:v>0.3223460870062631</c:v>
                  </c:pt>
                  <c:pt idx="3">
                    <c:v>0.75901649229756474</c:v>
                  </c:pt>
                  <c:pt idx="4">
                    <c:v>0.34285158302793628</c:v>
                  </c:pt>
                  <c:pt idx="5">
                    <c:v>0.81570678627560178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'74A'!$Z$2:$AE$2</c:f>
              <c:numCache>
                <c:formatCode>General</c:formatCode>
                <c:ptCount val="6"/>
                <c:pt idx="0">
                  <c:v>3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  <c:pt idx="5">
                  <c:v>15</c:v>
                </c:pt>
              </c:numCache>
            </c:numRef>
          </c:xVal>
          <c:yVal>
            <c:numRef>
              <c:f>'74A'!$Z$3:$AE$3</c:f>
              <c:numCache>
                <c:formatCode>General</c:formatCode>
                <c:ptCount val="6"/>
                <c:pt idx="0">
                  <c:v>0.68704284456679543</c:v>
                </c:pt>
                <c:pt idx="1">
                  <c:v>2.189692404771999</c:v>
                </c:pt>
                <c:pt idx="2">
                  <c:v>2.9856997226517148</c:v>
                </c:pt>
                <c:pt idx="3">
                  <c:v>4.2024852739383354</c:v>
                </c:pt>
                <c:pt idx="4">
                  <c:v>6.2381507750101459</c:v>
                </c:pt>
                <c:pt idx="5">
                  <c:v>6.4824036750231322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6F5-4978-9A84-27F76F141C4D}"/>
            </c:ext>
          </c:extLst>
        </c:ser>
        <c:ser>
          <c:idx val="1"/>
          <c:order val="2"/>
          <c:tx>
            <c:strRef>
              <c:f>'74A'!$Y$4</c:f>
              <c:strCache>
                <c:ptCount val="1"/>
                <c:pt idx="0">
                  <c:v>2 Gy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('74A'!$X$4,'74A'!$X$9,'74A'!$X$14,'74A'!$X$19,'74A'!$X$24,'74A'!$X$29)</c:f>
                <c:numCache>
                  <c:formatCode>General</c:formatCode>
                  <c:ptCount val="6"/>
                  <c:pt idx="0">
                    <c:v>4.2986272124663098E-2</c:v>
                  </c:pt>
                  <c:pt idx="1">
                    <c:v>0.42639908204823923</c:v>
                  </c:pt>
                  <c:pt idx="2">
                    <c:v>0.42408391410747565</c:v>
                  </c:pt>
                  <c:pt idx="3">
                    <c:v>0.17374022566868907</c:v>
                  </c:pt>
                  <c:pt idx="4">
                    <c:v>7.4045863994536498E-2</c:v>
                  </c:pt>
                  <c:pt idx="5">
                    <c:v>0.76838917060909695</c:v>
                  </c:pt>
                </c:numCache>
              </c:numRef>
            </c:plus>
            <c:minus>
              <c:numRef>
                <c:f>('74A'!$X$4,'74A'!$X$9,'74A'!$X$14,'74A'!$X$19,'74A'!$X$24,'74A'!$X$29)</c:f>
                <c:numCache>
                  <c:formatCode>General</c:formatCode>
                  <c:ptCount val="6"/>
                  <c:pt idx="0">
                    <c:v>4.2986272124663098E-2</c:v>
                  </c:pt>
                  <c:pt idx="1">
                    <c:v>0.42639908204823923</c:v>
                  </c:pt>
                  <c:pt idx="2">
                    <c:v>0.42408391410747565</c:v>
                  </c:pt>
                  <c:pt idx="3">
                    <c:v>0.17374022566868907</c:v>
                  </c:pt>
                  <c:pt idx="4">
                    <c:v>7.4045863994536498E-2</c:v>
                  </c:pt>
                  <c:pt idx="5">
                    <c:v>0.76838917060909695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'74A'!$Z$2:$AE$2</c:f>
              <c:numCache>
                <c:formatCode>General</c:formatCode>
                <c:ptCount val="6"/>
                <c:pt idx="0">
                  <c:v>3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  <c:pt idx="5">
                  <c:v>15</c:v>
                </c:pt>
              </c:numCache>
            </c:numRef>
          </c:xVal>
          <c:yVal>
            <c:numRef>
              <c:f>'74A'!$Z$4:$AE$4</c:f>
              <c:numCache>
                <c:formatCode>General</c:formatCode>
                <c:ptCount val="6"/>
                <c:pt idx="0">
                  <c:v>0.63886632401778187</c:v>
                </c:pt>
                <c:pt idx="1">
                  <c:v>1.9166238352663021</c:v>
                </c:pt>
                <c:pt idx="2">
                  <c:v>2.142155741985182</c:v>
                </c:pt>
                <c:pt idx="3">
                  <c:v>3.0242723291835212</c:v>
                </c:pt>
                <c:pt idx="4">
                  <c:v>3.8856198452193285</c:v>
                </c:pt>
                <c:pt idx="5">
                  <c:v>5.0536600740991116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6F5-4978-9A84-27F76F141C4D}"/>
            </c:ext>
          </c:extLst>
        </c:ser>
        <c:ser>
          <c:idx val="2"/>
          <c:order val="3"/>
          <c:tx>
            <c:strRef>
              <c:f>'74A'!$Y$5</c:f>
              <c:strCache>
                <c:ptCount val="1"/>
                <c:pt idx="0">
                  <c:v>5 Gy</c:v>
                </c:pt>
              </c:strCache>
            </c:strRef>
          </c:tx>
          <c:spPr>
            <a:ln w="127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('74A'!$X$5,'74A'!$X$10,'74A'!$X$15,'74A'!$X$20,'74A'!$X$25,'74A'!$X$30)</c:f>
                <c:numCache>
                  <c:formatCode>General</c:formatCode>
                  <c:ptCount val="6"/>
                  <c:pt idx="0">
                    <c:v>9.2867501717636108E-2</c:v>
                  </c:pt>
                  <c:pt idx="1">
                    <c:v>0.41843950296573568</c:v>
                  </c:pt>
                  <c:pt idx="2">
                    <c:v>0.37155761439843754</c:v>
                  </c:pt>
                  <c:pt idx="3">
                    <c:v>0.42669856319486421</c:v>
                  </c:pt>
                  <c:pt idx="4">
                    <c:v>0.43227339561462064</c:v>
                  </c:pt>
                  <c:pt idx="5">
                    <c:v>0.43325982258972673</c:v>
                  </c:pt>
                </c:numCache>
              </c:numRef>
            </c:plus>
            <c:minus>
              <c:numRef>
                <c:f>('74A'!$X$5,'74A'!$X$10,'74A'!$X$15,'74A'!$X$20,'74A'!$X$25,'74A'!$X$30)</c:f>
                <c:numCache>
                  <c:formatCode>General</c:formatCode>
                  <c:ptCount val="6"/>
                  <c:pt idx="0">
                    <c:v>9.2867501717636108E-2</c:v>
                  </c:pt>
                  <c:pt idx="1">
                    <c:v>0.41843950296573568</c:v>
                  </c:pt>
                  <c:pt idx="2">
                    <c:v>0.37155761439843754</c:v>
                  </c:pt>
                  <c:pt idx="3">
                    <c:v>0.42669856319486421</c:v>
                  </c:pt>
                  <c:pt idx="4">
                    <c:v>0.43227339561462064</c:v>
                  </c:pt>
                  <c:pt idx="5">
                    <c:v>0.43325982258972673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'74A'!$Z$2:$AE$2</c:f>
              <c:numCache>
                <c:formatCode>General</c:formatCode>
                <c:ptCount val="6"/>
                <c:pt idx="0">
                  <c:v>3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  <c:pt idx="5">
                  <c:v>15</c:v>
                </c:pt>
              </c:numCache>
            </c:numRef>
          </c:xVal>
          <c:yVal>
            <c:numRef>
              <c:f>'74A'!$Z$5:$AE$5</c:f>
              <c:numCache>
                <c:formatCode>General</c:formatCode>
                <c:ptCount val="6"/>
                <c:pt idx="0">
                  <c:v>0.67743756048602199</c:v>
                </c:pt>
                <c:pt idx="1">
                  <c:v>1.7550263357204858</c:v>
                </c:pt>
                <c:pt idx="2">
                  <c:v>1.8186937744028295</c:v>
                </c:pt>
                <c:pt idx="3">
                  <c:v>1.8001818524250888</c:v>
                </c:pt>
                <c:pt idx="4">
                  <c:v>1.8360580551309207</c:v>
                </c:pt>
                <c:pt idx="5">
                  <c:v>1.8768192887182571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6F5-4978-9A84-27F76F141C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44798720"/>
        <c:axId val="-2134290672"/>
      </c:scatterChart>
      <c:valAx>
        <c:axId val="1944798720"/>
        <c:scaling>
          <c:orientation val="minMax"/>
          <c:max val="15"/>
          <c:min val="3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4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 b="1" i="0" baseline="0" dirty="0">
                    <a:effectLst/>
                  </a:rPr>
                  <a:t>Day post-seeding</a:t>
                </a:r>
                <a:endParaRPr lang="en-GB" sz="1400" b="1" dirty="0"/>
              </a:p>
            </c:rich>
          </c:tx>
          <c:layout>
            <c:manualLayout>
              <c:xMode val="edge"/>
              <c:yMode val="edge"/>
              <c:x val="0.4053589874185306"/>
              <c:y val="0.90451474967946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 b="1" i="0" u="none" strike="noStrike" kern="1200" baseline="0">
                  <a:solidFill>
                    <a:prstClr val="black"/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34290672"/>
        <c:crosses val="autoZero"/>
        <c:crossBetween val="midCat"/>
        <c:majorUnit val="2"/>
      </c:valAx>
      <c:valAx>
        <c:axId val="-213429067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 dirty="0"/>
                  <a:t>Spheroid volume (µm</a:t>
                </a:r>
                <a:r>
                  <a:rPr lang="en-GB" b="1" baseline="30000" dirty="0"/>
                  <a:t>3</a:t>
                </a:r>
                <a:r>
                  <a:rPr lang="en-GB" b="1" dirty="0"/>
                  <a:t> x 10</a:t>
                </a:r>
                <a:r>
                  <a:rPr lang="en-GB" b="1" baseline="30000" dirty="0"/>
                  <a:t>7</a:t>
                </a:r>
                <a:r>
                  <a:rPr lang="en-GB" b="1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4798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775031121675327"/>
          <c:y val="4.0841487749779339E-2"/>
          <c:w val="0.67538335398712923"/>
          <c:h val="0.78748966970586698"/>
        </c:manualLayout>
      </c:layout>
      <c:barChart>
        <c:barDir val="col"/>
        <c:grouping val="clustered"/>
        <c:varyColors val="0"/>
        <c:ser>
          <c:idx val="0"/>
          <c:order val="0"/>
          <c:tx>
            <c:v>UMSCC6</c:v>
          </c:tx>
          <c:spPr>
            <a:solidFill>
              <a:srgbClr val="0070C0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errBars>
            <c:errBarType val="both"/>
            <c:errValType val="cust"/>
            <c:noEndCap val="0"/>
            <c:plus>
              <c:numRef>
                <c:f>Neutral!$F$18:$F$22</c:f>
                <c:numCache>
                  <c:formatCode>General</c:formatCode>
                  <c:ptCount val="5"/>
                  <c:pt idx="0">
                    <c:v>2.5386935346494808E-2</c:v>
                  </c:pt>
                  <c:pt idx="1">
                    <c:v>0</c:v>
                  </c:pt>
                  <c:pt idx="2">
                    <c:v>8.6625098744114545E-2</c:v>
                  </c:pt>
                  <c:pt idx="3">
                    <c:v>3.4472102083145356E-2</c:v>
                  </c:pt>
                  <c:pt idx="4">
                    <c:v>4.0454183413818193E-2</c:v>
                  </c:pt>
                </c:numCache>
              </c:numRef>
            </c:plus>
            <c:minus>
              <c:numRef>
                <c:f>Neutral!$F$18:$F$22</c:f>
                <c:numCache>
                  <c:formatCode>General</c:formatCode>
                  <c:ptCount val="5"/>
                  <c:pt idx="0">
                    <c:v>2.5386935346494808E-2</c:v>
                  </c:pt>
                  <c:pt idx="1">
                    <c:v>0</c:v>
                  </c:pt>
                  <c:pt idx="2">
                    <c:v>8.6625098744114545E-2</c:v>
                  </c:pt>
                  <c:pt idx="3">
                    <c:v>3.4472102083145356E-2</c:v>
                  </c:pt>
                  <c:pt idx="4">
                    <c:v>4.0454183413818193E-2</c:v>
                  </c:pt>
                </c:numCache>
              </c:numRef>
            </c:minus>
          </c:errBars>
          <c:cat>
            <c:strRef>
              <c:f>Neutral!$A$18:$A$22</c:f>
              <c:strCache>
                <c:ptCount val="5"/>
                <c:pt idx="0">
                  <c:v>Control</c:v>
                </c:pt>
                <c:pt idx="1">
                  <c:v>0</c:v>
                </c:pt>
                <c:pt idx="2">
                  <c:v>60</c:v>
                </c:pt>
                <c:pt idx="3">
                  <c:v>120</c:v>
                </c:pt>
                <c:pt idx="4">
                  <c:v>240</c:v>
                </c:pt>
              </c:strCache>
            </c:strRef>
          </c:cat>
          <c:val>
            <c:numRef>
              <c:f>Neutral!$B$18:$B$22</c:f>
              <c:numCache>
                <c:formatCode>0.00%</c:formatCode>
                <c:ptCount val="5"/>
                <c:pt idx="0">
                  <c:v>6.1265174850158088E-2</c:v>
                </c:pt>
                <c:pt idx="1">
                  <c:v>1</c:v>
                </c:pt>
                <c:pt idx="2">
                  <c:v>0.60296503927599943</c:v>
                </c:pt>
                <c:pt idx="3">
                  <c:v>0.25388862599692835</c:v>
                </c:pt>
                <c:pt idx="4">
                  <c:v>6.0780997084420633E-2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C7-434F-9373-B43C32B8BD92}"/>
            </c:ext>
          </c:extLst>
        </c:ser>
        <c:ser>
          <c:idx val="1"/>
          <c:order val="1"/>
          <c:tx>
            <c:v>UMSCC74A</c:v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errBars>
            <c:errBarType val="both"/>
            <c:errValType val="cust"/>
            <c:noEndCap val="0"/>
            <c:plus>
              <c:numRef>
                <c:f>Neutral!$G$18:$G$22</c:f>
                <c:numCache>
                  <c:formatCode>General</c:formatCode>
                  <c:ptCount val="5"/>
                  <c:pt idx="0">
                    <c:v>1.523989530172846E-2</c:v>
                  </c:pt>
                  <c:pt idx="1">
                    <c:v>0</c:v>
                  </c:pt>
                  <c:pt idx="2">
                    <c:v>9.9891168140086958E-2</c:v>
                  </c:pt>
                  <c:pt idx="3">
                    <c:v>7.581452902201212E-2</c:v>
                  </c:pt>
                  <c:pt idx="4">
                    <c:v>3.3474580419784287E-2</c:v>
                  </c:pt>
                </c:numCache>
              </c:numRef>
            </c:plus>
            <c:minus>
              <c:numRef>
                <c:f>Neutral!$G$18:$G$22</c:f>
                <c:numCache>
                  <c:formatCode>General</c:formatCode>
                  <c:ptCount val="5"/>
                  <c:pt idx="0">
                    <c:v>1.523989530172846E-2</c:v>
                  </c:pt>
                  <c:pt idx="1">
                    <c:v>0</c:v>
                  </c:pt>
                  <c:pt idx="2">
                    <c:v>9.9891168140086958E-2</c:v>
                  </c:pt>
                  <c:pt idx="3">
                    <c:v>7.581452902201212E-2</c:v>
                  </c:pt>
                  <c:pt idx="4">
                    <c:v>3.3474580419784287E-2</c:v>
                  </c:pt>
                </c:numCache>
              </c:numRef>
            </c:minus>
          </c:errBars>
          <c:cat>
            <c:strRef>
              <c:f>Neutral!$A$18:$A$22</c:f>
              <c:strCache>
                <c:ptCount val="5"/>
                <c:pt idx="0">
                  <c:v>Control</c:v>
                </c:pt>
                <c:pt idx="1">
                  <c:v>0</c:v>
                </c:pt>
                <c:pt idx="2">
                  <c:v>60</c:v>
                </c:pt>
                <c:pt idx="3">
                  <c:v>120</c:v>
                </c:pt>
                <c:pt idx="4">
                  <c:v>240</c:v>
                </c:pt>
              </c:strCache>
            </c:strRef>
          </c:cat>
          <c:val>
            <c:numRef>
              <c:f>Neutral!$C$18:$C$22</c:f>
              <c:numCache>
                <c:formatCode>0.00%</c:formatCode>
                <c:ptCount val="5"/>
                <c:pt idx="0">
                  <c:v>4.2898948074300725E-2</c:v>
                </c:pt>
                <c:pt idx="1">
                  <c:v>1</c:v>
                </c:pt>
                <c:pt idx="2">
                  <c:v>0.63908877647179485</c:v>
                </c:pt>
                <c:pt idx="3">
                  <c:v>0.3632398611603917</c:v>
                </c:pt>
                <c:pt idx="4">
                  <c:v>5.8959377608465868E-2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C7-434F-9373-B43C32B8BD92}"/>
            </c:ext>
          </c:extLst>
        </c:ser>
        <c:ser>
          <c:idx val="2"/>
          <c:order val="2"/>
          <c:tx>
            <c:v>UMSCC47</c:v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errBars>
            <c:errBarType val="both"/>
            <c:errValType val="cust"/>
            <c:noEndCap val="0"/>
            <c:plus>
              <c:numRef>
                <c:f>Neutral!$H$18:$H$22</c:f>
                <c:numCache>
                  <c:formatCode>General</c:formatCode>
                  <c:ptCount val="5"/>
                  <c:pt idx="0">
                    <c:v>5.4870653865536474E-2</c:v>
                  </c:pt>
                  <c:pt idx="1">
                    <c:v>0</c:v>
                  </c:pt>
                  <c:pt idx="2">
                    <c:v>5.5546727395436708E-2</c:v>
                  </c:pt>
                  <c:pt idx="3">
                    <c:v>2.9598313802125045E-2</c:v>
                  </c:pt>
                  <c:pt idx="4">
                    <c:v>0.10864887673050569</c:v>
                  </c:pt>
                </c:numCache>
              </c:numRef>
            </c:plus>
            <c:minus>
              <c:numRef>
                <c:f>Neutral!$H$18:$H$22</c:f>
                <c:numCache>
                  <c:formatCode>General</c:formatCode>
                  <c:ptCount val="5"/>
                  <c:pt idx="0">
                    <c:v>5.4870653865536474E-2</c:v>
                  </c:pt>
                  <c:pt idx="1">
                    <c:v>0</c:v>
                  </c:pt>
                  <c:pt idx="2">
                    <c:v>5.5546727395436708E-2</c:v>
                  </c:pt>
                  <c:pt idx="3">
                    <c:v>2.9598313802125045E-2</c:v>
                  </c:pt>
                  <c:pt idx="4">
                    <c:v>0.10864887673050569</c:v>
                  </c:pt>
                </c:numCache>
              </c:numRef>
            </c:minus>
          </c:errBars>
          <c:cat>
            <c:strRef>
              <c:f>Neutral!$A$18:$A$22</c:f>
              <c:strCache>
                <c:ptCount val="5"/>
                <c:pt idx="0">
                  <c:v>Control</c:v>
                </c:pt>
                <c:pt idx="1">
                  <c:v>0</c:v>
                </c:pt>
                <c:pt idx="2">
                  <c:v>60</c:v>
                </c:pt>
                <c:pt idx="3">
                  <c:v>120</c:v>
                </c:pt>
                <c:pt idx="4">
                  <c:v>240</c:v>
                </c:pt>
              </c:strCache>
            </c:strRef>
          </c:cat>
          <c:val>
            <c:numRef>
              <c:f>Neutral!$D$18:$D$22</c:f>
              <c:numCache>
                <c:formatCode>0.00%</c:formatCode>
                <c:ptCount val="5"/>
                <c:pt idx="0">
                  <c:v>8.60295577362057E-2</c:v>
                </c:pt>
                <c:pt idx="1">
                  <c:v>1</c:v>
                </c:pt>
                <c:pt idx="2">
                  <c:v>0.60016630268457094</c:v>
                </c:pt>
                <c:pt idx="3">
                  <c:v>0.49933172283355415</c:v>
                </c:pt>
                <c:pt idx="4">
                  <c:v>0.39196975191550548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C7-434F-9373-B43C32B8BD92}"/>
            </c:ext>
          </c:extLst>
        </c:ser>
        <c:ser>
          <c:idx val="3"/>
          <c:order val="3"/>
          <c:tx>
            <c:v>UPCI-SCC090</c:v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errBars>
            <c:errBarType val="both"/>
            <c:errValType val="cust"/>
            <c:noEndCap val="0"/>
            <c:plus>
              <c:numRef>
                <c:f>Neutral!$I$18:$I$22</c:f>
                <c:numCache>
                  <c:formatCode>General</c:formatCode>
                  <c:ptCount val="5"/>
                  <c:pt idx="0">
                    <c:v>5.7250037782967216E-2</c:v>
                  </c:pt>
                  <c:pt idx="1">
                    <c:v>0</c:v>
                  </c:pt>
                  <c:pt idx="2">
                    <c:v>1.8839867239639152E-2</c:v>
                  </c:pt>
                  <c:pt idx="3">
                    <c:v>0.11705689014008405</c:v>
                  </c:pt>
                  <c:pt idx="4">
                    <c:v>7.3247996445729699E-2</c:v>
                  </c:pt>
                </c:numCache>
              </c:numRef>
            </c:plus>
            <c:minus>
              <c:numRef>
                <c:f>Neutral!$I$18:$I$22</c:f>
                <c:numCache>
                  <c:formatCode>General</c:formatCode>
                  <c:ptCount val="5"/>
                  <c:pt idx="0">
                    <c:v>5.7250037782967216E-2</c:v>
                  </c:pt>
                  <c:pt idx="1">
                    <c:v>0</c:v>
                  </c:pt>
                  <c:pt idx="2">
                    <c:v>1.8839867239639152E-2</c:v>
                  </c:pt>
                  <c:pt idx="3">
                    <c:v>0.11705689014008405</c:v>
                  </c:pt>
                  <c:pt idx="4">
                    <c:v>7.3247996445729699E-2</c:v>
                  </c:pt>
                </c:numCache>
              </c:numRef>
            </c:minus>
          </c:errBars>
          <c:cat>
            <c:strRef>
              <c:f>Neutral!$A$18:$A$22</c:f>
              <c:strCache>
                <c:ptCount val="5"/>
                <c:pt idx="0">
                  <c:v>Control</c:v>
                </c:pt>
                <c:pt idx="1">
                  <c:v>0</c:v>
                </c:pt>
                <c:pt idx="2">
                  <c:v>60</c:v>
                </c:pt>
                <c:pt idx="3">
                  <c:v>120</c:v>
                </c:pt>
                <c:pt idx="4">
                  <c:v>240</c:v>
                </c:pt>
              </c:strCache>
            </c:strRef>
          </c:cat>
          <c:val>
            <c:numRef>
              <c:f>Neutral!$E$18:$E$22</c:f>
              <c:numCache>
                <c:formatCode>0.00%</c:formatCode>
                <c:ptCount val="5"/>
                <c:pt idx="0">
                  <c:v>6.2363322445287424E-2</c:v>
                </c:pt>
                <c:pt idx="1">
                  <c:v>1</c:v>
                </c:pt>
                <c:pt idx="2">
                  <c:v>0.96342406051358098</c:v>
                </c:pt>
                <c:pt idx="3">
                  <c:v>0.74220761076059771</c:v>
                </c:pt>
                <c:pt idx="4">
                  <c:v>0.44350508424071761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C7-434F-9373-B43C32B8BD9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96206592"/>
        <c:axId val="398874240"/>
      </c:barChart>
      <c:catAx>
        <c:axId val="3962065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min post-IR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398874240"/>
        <c:crosses val="autoZero"/>
        <c:auto val="1"/>
        <c:lblAlgn val="ctr"/>
        <c:lblOffset val="100"/>
        <c:noMultiLvlLbl val="0"/>
      </c:catAx>
      <c:valAx>
        <c:axId val="398874240"/>
        <c:scaling>
          <c:orientation val="minMax"/>
          <c:max val="1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Normalised % tail DNA</a:t>
                </a:r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crossAx val="396206592"/>
        <c:crosses val="autoZero"/>
        <c:crossBetween val="between"/>
        <c:majorUnit val="0.1"/>
      </c:valAx>
    </c:plotArea>
    <c:legend>
      <c:legendPos val="r"/>
      <c:layout>
        <c:manualLayout>
          <c:xMode val="edge"/>
          <c:yMode val="edge"/>
          <c:x val="0.70447388810375589"/>
          <c:y val="0"/>
          <c:w val="0.295526111896244"/>
          <c:h val="0.2628079540482746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B346B67-71C4-6A20-5B1F-CF02011E03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B6DA43-4E6A-F57C-F129-8621F4C48E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B6302-81D9-3341-8BEE-558FFE2510A3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1356D5-F218-1A4F-F824-0004C2F048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BBB1A6-FD46-F964-76CD-4727A6A7802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4192F-5B50-BB49-817A-7CA11482C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423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BDFEF-057C-A843-8C81-03384ABB4BFC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D149E-358D-2440-BDD5-072440F2B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5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. Picture">
            <a:extLst>
              <a:ext uri="{FF2B5EF4-FFF2-40B4-BE49-F238E27FC236}">
                <a16:creationId xmlns:a16="http://schemas.microsoft.com/office/drawing/2014/main" id="{C5602FD7-1231-064E-CF9F-7F8C08F8EF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2. Title Placeholder">
            <a:extLst>
              <a:ext uri="{FF2B5EF4-FFF2-40B4-BE49-F238E27FC236}">
                <a16:creationId xmlns:a16="http://schemas.microsoft.com/office/drawing/2014/main" id="{8CC78C08-B324-DDE3-8FA4-2E0FECB984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6400" y="1274763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400"/>
              </a:lnSpc>
              <a:defRPr sz="6000"/>
            </a:lvl1pPr>
          </a:lstStyle>
          <a:p>
            <a:r>
              <a:rPr lang="en-GB" dirty="0"/>
              <a:t>Insert headline here. </a:t>
            </a:r>
            <a:br>
              <a:rPr lang="en-GB" dirty="0"/>
            </a:br>
            <a:r>
              <a:rPr lang="en-GB" dirty="0"/>
              <a:t>Should be between </a:t>
            </a:r>
            <a:br>
              <a:rPr lang="en-GB" dirty="0"/>
            </a:br>
            <a:r>
              <a:rPr lang="en-GB" dirty="0"/>
              <a:t>1-3 lines max. </a:t>
            </a:r>
            <a:endParaRPr lang="en-US" dirty="0"/>
          </a:p>
        </p:txBody>
      </p:sp>
      <p:sp>
        <p:nvSpPr>
          <p:cNvPr id="15" name="3. Subtitle Placeholder">
            <a:extLst>
              <a:ext uri="{FF2B5EF4-FFF2-40B4-BE49-F238E27FC236}">
                <a16:creationId xmlns:a16="http://schemas.microsoft.com/office/drawing/2014/main" id="{B933CDFE-7FC5-932E-CB7F-3B49EC1A0F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6400" y="3707702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sub copy here.</a:t>
            </a:r>
            <a:endParaRPr lang="en-US" dirty="0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2EF67E1-6EE4-3331-ABA4-9F069831BF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6400" y="5827395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27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itle Slid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. Background">
            <a:extLst>
              <a:ext uri="{FF2B5EF4-FFF2-40B4-BE49-F238E27FC236}">
                <a16:creationId xmlns:a16="http://schemas.microsoft.com/office/drawing/2014/main" id="{C5602FD7-1231-064E-CF9F-7F8C08F8EF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9600" cy="6856650"/>
          </a:xfrm>
          <a:prstGeom prst="rect">
            <a:avLst/>
          </a:prstGeom>
        </p:spPr>
      </p:pic>
      <p:sp>
        <p:nvSpPr>
          <p:cNvPr id="2" name="2. Title Placeholder">
            <a:extLst>
              <a:ext uri="{FF2B5EF4-FFF2-40B4-BE49-F238E27FC236}">
                <a16:creationId xmlns:a16="http://schemas.microsoft.com/office/drawing/2014/main" id="{8CC78C08-B324-DDE3-8FA4-2E0FECB9847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6400" y="1274763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400"/>
              </a:lnSpc>
              <a:defRPr sz="6000"/>
            </a:lvl1pPr>
          </a:lstStyle>
          <a:p>
            <a:r>
              <a:rPr lang="en-GB" dirty="0"/>
              <a:t>Insert headline here. </a:t>
            </a:r>
            <a:br>
              <a:rPr lang="en-GB" dirty="0"/>
            </a:br>
            <a:r>
              <a:rPr lang="en-GB" dirty="0"/>
              <a:t>Should be between </a:t>
            </a:r>
            <a:br>
              <a:rPr lang="en-GB" dirty="0"/>
            </a:br>
            <a:r>
              <a:rPr lang="en-GB" dirty="0"/>
              <a:t>1-3 lines max. </a:t>
            </a:r>
            <a:endParaRPr lang="en-US" dirty="0"/>
          </a:p>
        </p:txBody>
      </p:sp>
      <p:sp>
        <p:nvSpPr>
          <p:cNvPr id="15" name="3. Subtitle Placeholder">
            <a:extLst>
              <a:ext uri="{FF2B5EF4-FFF2-40B4-BE49-F238E27FC236}">
                <a16:creationId xmlns:a16="http://schemas.microsoft.com/office/drawing/2014/main" id="{B933CDFE-7FC5-932E-CB7F-3B49EC1A0F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6400" y="3707702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sub copy here.</a:t>
            </a:r>
            <a:endParaRPr lang="en-US" dirty="0"/>
          </a:p>
        </p:txBody>
      </p:sp>
      <p:sp>
        <p:nvSpPr>
          <p:cNvPr id="10" name="4. Picture Placeholder">
            <a:extLst>
              <a:ext uri="{FF2B5EF4-FFF2-40B4-BE49-F238E27FC236}">
                <a16:creationId xmlns:a16="http://schemas.microsoft.com/office/drawing/2014/main" id="{C992F3AA-2026-24C9-831B-F66B099808AB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7642578" y="218"/>
            <a:ext cx="4556539" cy="6858000"/>
          </a:xfrm>
          <a:custGeom>
            <a:avLst/>
            <a:gdLst>
              <a:gd name="connsiteX0" fmla="*/ 1896887 w 4542379"/>
              <a:gd name="connsiteY0" fmla="*/ 0 h 6858000"/>
              <a:gd name="connsiteX1" fmla="*/ 4542379 w 4542379"/>
              <a:gd name="connsiteY1" fmla="*/ 0 h 6858000"/>
              <a:gd name="connsiteX2" fmla="*/ 4542379 w 4542379"/>
              <a:gd name="connsiteY2" fmla="*/ 6858000 h 6858000"/>
              <a:gd name="connsiteX3" fmla="*/ 2609965 w 4542379"/>
              <a:gd name="connsiteY3" fmla="*/ 6858000 h 6858000"/>
              <a:gd name="connsiteX4" fmla="*/ 0 w 4542379"/>
              <a:gd name="connsiteY4" fmla="*/ 177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42379" h="6858000">
                <a:moveTo>
                  <a:pt x="1896887" y="0"/>
                </a:moveTo>
                <a:lnTo>
                  <a:pt x="4542379" y="0"/>
                </a:lnTo>
                <a:lnTo>
                  <a:pt x="4542379" y="6858000"/>
                </a:lnTo>
                <a:lnTo>
                  <a:pt x="2609965" y="6858000"/>
                </a:lnTo>
                <a:lnTo>
                  <a:pt x="0" y="177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373EF5D-89A1-E767-AC39-6A875CF149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6400" y="5827395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653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2. Title Placeholder">
            <a:extLst>
              <a:ext uri="{FF2B5EF4-FFF2-40B4-BE49-F238E27FC236}">
                <a16:creationId xmlns:a16="http://schemas.microsoft.com/office/drawing/2014/main" id="{6D2C9649-E817-6113-49C1-5EBD81E0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20" y="437430"/>
            <a:ext cx="9921240" cy="4781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Insert headline here.</a:t>
            </a:r>
            <a:endParaRPr lang="en-US" dirty="0"/>
          </a:p>
        </p:txBody>
      </p:sp>
      <p:sp>
        <p:nvSpPr>
          <p:cNvPr id="9" name="3. Content Placeholder">
            <a:extLst>
              <a:ext uri="{FF2B5EF4-FFF2-40B4-BE49-F238E27FC236}">
                <a16:creationId xmlns:a16="http://schemas.microsoft.com/office/drawing/2014/main" id="{B5A082DC-9190-CE12-A89B-DEAF24BD59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2920" y="1310641"/>
            <a:ext cx="10515600" cy="43789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7229CF6-AAC7-DD2D-2383-FA5CC4CFB1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400" y="5827395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2. Title Placeholder">
            <a:extLst>
              <a:ext uri="{FF2B5EF4-FFF2-40B4-BE49-F238E27FC236}">
                <a16:creationId xmlns:a16="http://schemas.microsoft.com/office/drawing/2014/main" id="{8053EF19-8D24-481D-0BDA-F79A2035DF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20" y="437430"/>
            <a:ext cx="9921240" cy="4781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Insert headline here.</a:t>
            </a:r>
            <a:endParaRPr lang="en-US" dirty="0"/>
          </a:p>
        </p:txBody>
      </p:sp>
      <p:sp>
        <p:nvSpPr>
          <p:cNvPr id="17" name="3. Content Placeholder (1)">
            <a:extLst>
              <a:ext uri="{FF2B5EF4-FFF2-40B4-BE49-F238E27FC236}">
                <a16:creationId xmlns:a16="http://schemas.microsoft.com/office/drawing/2014/main" id="{11254375-EF80-738D-E998-C0B2F39CB8F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2920" y="1310641"/>
            <a:ext cx="5181600" cy="43789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4. Content Placeholder (2)">
            <a:extLst>
              <a:ext uri="{FF2B5EF4-FFF2-40B4-BE49-F238E27FC236}">
                <a16:creationId xmlns:a16="http://schemas.microsoft.com/office/drawing/2014/main" id="{53C047A4-2E76-022B-2525-898053FDCC63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6103620" y="1310641"/>
            <a:ext cx="5181600" cy="43789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82B917E-0306-17E7-D437-B66617BAE9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400" y="5827395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740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2. Title Placeholder">
            <a:extLst>
              <a:ext uri="{FF2B5EF4-FFF2-40B4-BE49-F238E27FC236}">
                <a16:creationId xmlns:a16="http://schemas.microsoft.com/office/drawing/2014/main" id="{8053EF19-8D24-481D-0BDA-F79A2035DF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20" y="437430"/>
            <a:ext cx="9921240" cy="4781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Insert headline here.</a:t>
            </a:r>
            <a:endParaRPr lang="en-US" dirty="0"/>
          </a:p>
        </p:txBody>
      </p:sp>
      <p:sp>
        <p:nvSpPr>
          <p:cNvPr id="3" name="3. Content Placeholder (1)">
            <a:extLst>
              <a:ext uri="{FF2B5EF4-FFF2-40B4-BE49-F238E27FC236}">
                <a16:creationId xmlns:a16="http://schemas.microsoft.com/office/drawing/2014/main" id="{A162B99D-4A4D-B778-5FD2-9F4A22B0B3A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68019" y="1636464"/>
            <a:ext cx="2520000" cy="252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endParaRPr lang="en-US" dirty="0"/>
          </a:p>
        </p:txBody>
      </p:sp>
      <p:sp>
        <p:nvSpPr>
          <p:cNvPr id="15" name="4. Text Box Placeholder (1)">
            <a:extLst>
              <a:ext uri="{FF2B5EF4-FFF2-40B4-BE49-F238E27FC236}">
                <a16:creationId xmlns:a16="http://schemas.microsoft.com/office/drawing/2014/main" id="{6D6CB8B4-9C8E-A2FA-558C-30A5D08270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069" y="4351119"/>
            <a:ext cx="2520950" cy="101441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/>
            </a:lvl1pPr>
          </a:lstStyle>
          <a:p>
            <a:r>
              <a:rPr lang="en-GB" dirty="0"/>
              <a:t>Insert sub copy here.</a:t>
            </a:r>
          </a:p>
        </p:txBody>
      </p:sp>
      <p:sp>
        <p:nvSpPr>
          <p:cNvPr id="4" name="5. Content Placeholder (2)">
            <a:extLst>
              <a:ext uri="{FF2B5EF4-FFF2-40B4-BE49-F238E27FC236}">
                <a16:creationId xmlns:a16="http://schemas.microsoft.com/office/drawing/2014/main" id="{A2B13861-080E-609A-01A7-5EDC25A0B0FF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836000" y="1637090"/>
            <a:ext cx="2520000" cy="252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endParaRPr lang="en-US" dirty="0"/>
          </a:p>
        </p:txBody>
      </p:sp>
      <p:sp>
        <p:nvSpPr>
          <p:cNvPr id="13" name="6. Text Box Placeholder (2)">
            <a:extLst>
              <a:ext uri="{FF2B5EF4-FFF2-40B4-BE49-F238E27FC236}">
                <a16:creationId xmlns:a16="http://schemas.microsoft.com/office/drawing/2014/main" id="{005774E2-5CA0-1157-5F43-7B5C9996EF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35525" y="4351119"/>
            <a:ext cx="2520950" cy="101441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/>
            </a:lvl1pPr>
          </a:lstStyle>
          <a:p>
            <a:r>
              <a:rPr lang="en-GB" dirty="0"/>
              <a:t>Insert sub copy here.</a:t>
            </a:r>
          </a:p>
        </p:txBody>
      </p:sp>
      <p:sp>
        <p:nvSpPr>
          <p:cNvPr id="9" name="7. Content Placeholder (3)">
            <a:extLst>
              <a:ext uri="{FF2B5EF4-FFF2-40B4-BE49-F238E27FC236}">
                <a16:creationId xmlns:a16="http://schemas.microsoft.com/office/drawing/2014/main" id="{5565E762-8883-AB43-D811-12B759024A9D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714257" y="1637090"/>
            <a:ext cx="2520000" cy="252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endParaRPr lang="en-US" dirty="0"/>
          </a:p>
        </p:txBody>
      </p:sp>
      <p:sp>
        <p:nvSpPr>
          <p:cNvPr id="16" name="8. Text Box Placeholder (3)">
            <a:extLst>
              <a:ext uri="{FF2B5EF4-FFF2-40B4-BE49-F238E27FC236}">
                <a16:creationId xmlns:a16="http://schemas.microsoft.com/office/drawing/2014/main" id="{D584B818-73B8-22FE-5635-36F576CEABC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13782" y="4400389"/>
            <a:ext cx="2520475" cy="9810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r>
              <a:rPr lang="en-GB" dirty="0"/>
              <a:t>Insert sub copy here.</a:t>
            </a:r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6AC4827-D56E-785B-690B-73B8B175B6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400" y="5827395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354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78478-1919-5D6C-4258-F79AF974B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437430"/>
            <a:ext cx="9131860" cy="47815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EF0D17-6E77-5CD3-16CD-26E3DFE760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2920" y="4476750"/>
            <a:ext cx="2016443" cy="18208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Insert sub copy here.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4AC61D-0737-C0C9-30D4-8A8336BBFEC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03238" y="1414463"/>
            <a:ext cx="2016125" cy="2735262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content.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C0DA7482-F143-4CF0-A640-8ED13B3071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86362" y="4476749"/>
            <a:ext cx="2016443" cy="18208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Insert sub copy here.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014D15FD-6252-3E93-3DD8-F30CC7B3E50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786362" y="1414463"/>
            <a:ext cx="2016125" cy="2735262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content.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CEC4DD6B-270E-A956-B33E-1F6D23A2BE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69168" y="4476748"/>
            <a:ext cx="2016443" cy="18208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Insert sub copy here.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7ED866F-E066-DC3E-A47D-2AE5AE2717F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069486" y="1414463"/>
            <a:ext cx="2016125" cy="2735262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content.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A7C7672F-9B2A-41CB-D9DA-0CDAE57CA7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51974" y="4501593"/>
            <a:ext cx="2016443" cy="18208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Insert sub copy here.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8A1A463-707F-0C2B-51E7-42B1EFCC66B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352610" y="1414463"/>
            <a:ext cx="2016125" cy="2735262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content.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9E98F672-341A-E719-698B-C352A284117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34780" y="4476748"/>
            <a:ext cx="2016443" cy="182086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Insert sub copy here.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AEDD792-5A25-F5EA-63B0-789E122E11B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35734" y="1414463"/>
            <a:ext cx="2016125" cy="2735262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content.</a:t>
            </a:r>
          </a:p>
        </p:txBody>
      </p:sp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C866F15-7594-6E59-1ECC-4CEC6A9436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577" y="519996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97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2. Title Placeholder">
            <a:extLst>
              <a:ext uri="{FF2B5EF4-FFF2-40B4-BE49-F238E27FC236}">
                <a16:creationId xmlns:a16="http://schemas.microsoft.com/office/drawing/2014/main" id="{6D2C9649-E817-6113-49C1-5EBD81E0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20" y="437430"/>
            <a:ext cx="9921240" cy="4781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Insert headline here.</a:t>
            </a:r>
            <a:endParaRPr lang="en-US" dirty="0"/>
          </a:p>
        </p:txBody>
      </p:sp>
      <p:sp>
        <p:nvSpPr>
          <p:cNvPr id="9" name="3. Content Placeholder">
            <a:extLst>
              <a:ext uri="{FF2B5EF4-FFF2-40B4-BE49-F238E27FC236}">
                <a16:creationId xmlns:a16="http://schemas.microsoft.com/office/drawing/2014/main" id="{B5A082DC-9190-CE12-A89B-DEAF24BD59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2920" y="1310641"/>
            <a:ext cx="10515600" cy="43789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2085196-6F0E-5274-2574-8594260F41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400" y="5827395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05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2. Title Placeholder">
            <a:extLst>
              <a:ext uri="{FF2B5EF4-FFF2-40B4-BE49-F238E27FC236}">
                <a16:creationId xmlns:a16="http://schemas.microsoft.com/office/drawing/2014/main" id="{8053EF19-8D24-481D-0BDA-F79A2035DF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20" y="437430"/>
            <a:ext cx="9921240" cy="4781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Insert headline here.</a:t>
            </a:r>
            <a:endParaRPr lang="en-US" dirty="0"/>
          </a:p>
        </p:txBody>
      </p:sp>
      <p:sp>
        <p:nvSpPr>
          <p:cNvPr id="17" name="3. Content Placeholder (1)">
            <a:extLst>
              <a:ext uri="{FF2B5EF4-FFF2-40B4-BE49-F238E27FC236}">
                <a16:creationId xmlns:a16="http://schemas.microsoft.com/office/drawing/2014/main" id="{11254375-EF80-738D-E998-C0B2F39CB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2920" y="1310641"/>
            <a:ext cx="5181600" cy="43789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4. Content Placeholder (2)">
            <a:extLst>
              <a:ext uri="{FF2B5EF4-FFF2-40B4-BE49-F238E27FC236}">
                <a16:creationId xmlns:a16="http://schemas.microsoft.com/office/drawing/2014/main" id="{084CCB2F-26F1-E1B8-5561-263F115EB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6920" y="1310641"/>
            <a:ext cx="5181600" cy="43789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517CE37-381F-3FD9-96CB-F3D35B32BD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400" y="5827395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4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2. Title Placeholder">
            <a:extLst>
              <a:ext uri="{FF2B5EF4-FFF2-40B4-BE49-F238E27FC236}">
                <a16:creationId xmlns:a16="http://schemas.microsoft.com/office/drawing/2014/main" id="{6D2C9649-E817-6113-49C1-5EBD81E0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20" y="437430"/>
            <a:ext cx="9921240" cy="4781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Insert headline here.</a:t>
            </a:r>
            <a:endParaRPr lang="en-US" dirty="0"/>
          </a:p>
        </p:txBody>
      </p:sp>
      <p:sp>
        <p:nvSpPr>
          <p:cNvPr id="9" name="3. Content Placeholder">
            <a:extLst>
              <a:ext uri="{FF2B5EF4-FFF2-40B4-BE49-F238E27FC236}">
                <a16:creationId xmlns:a16="http://schemas.microsoft.com/office/drawing/2014/main" id="{B5A082DC-9190-CE12-A89B-DEAF24BD59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2920" y="1310641"/>
            <a:ext cx="10515600" cy="43789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6DC3F04-8BBA-0785-458A-2A7116D5CC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35021" y="5827395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100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2. Title Placeholder">
            <a:extLst>
              <a:ext uri="{FF2B5EF4-FFF2-40B4-BE49-F238E27FC236}">
                <a16:creationId xmlns:a16="http://schemas.microsoft.com/office/drawing/2014/main" id="{8053EF19-8D24-481D-0BDA-F79A2035DF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20" y="437430"/>
            <a:ext cx="9921240" cy="4781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Insert headline here.</a:t>
            </a:r>
            <a:endParaRPr lang="en-US" dirty="0"/>
          </a:p>
        </p:txBody>
      </p:sp>
      <p:sp>
        <p:nvSpPr>
          <p:cNvPr id="17" name="3. Content Placeholder (1)">
            <a:extLst>
              <a:ext uri="{FF2B5EF4-FFF2-40B4-BE49-F238E27FC236}">
                <a16:creationId xmlns:a16="http://schemas.microsoft.com/office/drawing/2014/main" id="{11254375-EF80-738D-E998-C0B2F39CB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2920" y="1310641"/>
            <a:ext cx="5181600" cy="43789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4. Content Placeholder (2)">
            <a:extLst>
              <a:ext uri="{FF2B5EF4-FFF2-40B4-BE49-F238E27FC236}">
                <a16:creationId xmlns:a16="http://schemas.microsoft.com/office/drawing/2014/main" id="{084CCB2F-26F1-E1B8-5561-263F115EB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6920" y="1310641"/>
            <a:ext cx="5181600" cy="43789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5A08B27-4FCD-D887-21E3-71B416AADE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35021" y="5827395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885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Divider Sl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. Title Placeholder">
            <a:extLst>
              <a:ext uri="{FF2B5EF4-FFF2-40B4-BE49-F238E27FC236}">
                <a16:creationId xmlns:a16="http://schemas.microsoft.com/office/drawing/2014/main" id="{4D8642A1-7E6D-B42F-7749-8DC80C6DED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6400" y="754224"/>
            <a:ext cx="6520180" cy="976045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400"/>
              </a:lnSpc>
              <a:defRPr sz="6000"/>
            </a:lvl1pPr>
          </a:lstStyle>
          <a:p>
            <a:r>
              <a:rPr lang="en-GB" dirty="0"/>
              <a:t>Insert headline here.</a:t>
            </a:r>
            <a:endParaRPr lang="en-US" dirty="0"/>
          </a:p>
        </p:txBody>
      </p:sp>
      <p:sp>
        <p:nvSpPr>
          <p:cNvPr id="4" name="2. Subtitle Placeholder">
            <a:extLst>
              <a:ext uri="{FF2B5EF4-FFF2-40B4-BE49-F238E27FC236}">
                <a16:creationId xmlns:a16="http://schemas.microsoft.com/office/drawing/2014/main" id="{798414E1-64D1-96D6-D06F-F94F3202CC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6400" y="2059593"/>
            <a:ext cx="6353996" cy="13694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sub copy here.</a:t>
            </a:r>
            <a:endParaRPr lang="en-US" dirty="0"/>
          </a:p>
        </p:txBody>
      </p:sp>
      <p:sp>
        <p:nvSpPr>
          <p:cNvPr id="5" name="3. Picture Placeholder">
            <a:extLst>
              <a:ext uri="{FF2B5EF4-FFF2-40B4-BE49-F238E27FC236}">
                <a16:creationId xmlns:a16="http://schemas.microsoft.com/office/drawing/2014/main" id="{C4BE638E-576F-FF68-6661-2065A75207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852863"/>
            <a:ext cx="12192000" cy="3005137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E76A172-0120-5491-60E8-988074C1EB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35021" y="754942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527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Divider Sl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. Title Placeholder">
            <a:extLst>
              <a:ext uri="{FF2B5EF4-FFF2-40B4-BE49-F238E27FC236}">
                <a16:creationId xmlns:a16="http://schemas.microsoft.com/office/drawing/2014/main" id="{DC759DBE-3BA0-9E84-5596-2AD69AA128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6400" y="1603450"/>
            <a:ext cx="5377951" cy="16805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400"/>
              </a:lnSpc>
              <a:defRPr sz="6000"/>
            </a:lvl1pPr>
          </a:lstStyle>
          <a:p>
            <a:r>
              <a:rPr lang="en-GB" dirty="0"/>
              <a:t>Insert </a:t>
            </a:r>
            <a:br>
              <a:rPr lang="en-GB" dirty="0"/>
            </a:br>
            <a:r>
              <a:rPr lang="en-GB" dirty="0"/>
              <a:t>headline here.</a:t>
            </a:r>
            <a:endParaRPr lang="en-US" dirty="0"/>
          </a:p>
        </p:txBody>
      </p:sp>
      <p:sp>
        <p:nvSpPr>
          <p:cNvPr id="7" name="2. Subtitle Placeholder">
            <a:extLst>
              <a:ext uri="{FF2B5EF4-FFF2-40B4-BE49-F238E27FC236}">
                <a16:creationId xmlns:a16="http://schemas.microsoft.com/office/drawing/2014/main" id="{02A192BC-C9DB-F0AB-B1DE-03D15E5A87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6400" y="3707702"/>
            <a:ext cx="5377951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sub copy here.</a:t>
            </a:r>
            <a:endParaRPr lang="en-US" dirty="0"/>
          </a:p>
        </p:txBody>
      </p:sp>
      <p:sp>
        <p:nvSpPr>
          <p:cNvPr id="5" name="3. Picture Placeholder">
            <a:extLst>
              <a:ext uri="{FF2B5EF4-FFF2-40B4-BE49-F238E27FC236}">
                <a16:creationId xmlns:a16="http://schemas.microsoft.com/office/drawing/2014/main" id="{C4BE638E-576F-FF68-6661-2065A75207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7650" y="1"/>
            <a:ext cx="5784349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C28641C-5551-16DE-84DF-E1489E73B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400" y="5827395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43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Divider Slid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. Title Placeholder">
            <a:extLst>
              <a:ext uri="{FF2B5EF4-FFF2-40B4-BE49-F238E27FC236}">
                <a16:creationId xmlns:a16="http://schemas.microsoft.com/office/drawing/2014/main" id="{B7F235D6-4347-D7AC-BFE0-1EA4849BA5F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7653" y="1603450"/>
            <a:ext cx="5377951" cy="16805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400"/>
              </a:lnSpc>
              <a:defRPr sz="6000"/>
            </a:lvl1pPr>
          </a:lstStyle>
          <a:p>
            <a:r>
              <a:rPr lang="en-GB" dirty="0"/>
              <a:t>Insert </a:t>
            </a:r>
            <a:br>
              <a:rPr lang="en-GB" dirty="0"/>
            </a:br>
            <a:r>
              <a:rPr lang="en-GB" dirty="0"/>
              <a:t>title here.</a:t>
            </a:r>
            <a:endParaRPr lang="en-US" dirty="0"/>
          </a:p>
        </p:txBody>
      </p:sp>
      <p:sp>
        <p:nvSpPr>
          <p:cNvPr id="8" name="2. Subtitle Placeholder">
            <a:extLst>
              <a:ext uri="{FF2B5EF4-FFF2-40B4-BE49-F238E27FC236}">
                <a16:creationId xmlns:a16="http://schemas.microsoft.com/office/drawing/2014/main" id="{F1BF5AB1-F146-83EF-D63E-DD9EA52569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7653" y="3707702"/>
            <a:ext cx="5377951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Insert sub copy here.</a:t>
            </a:r>
            <a:endParaRPr lang="en-US" dirty="0"/>
          </a:p>
        </p:txBody>
      </p:sp>
      <p:sp>
        <p:nvSpPr>
          <p:cNvPr id="5" name="3. Picture Placeholder">
            <a:extLst>
              <a:ext uri="{FF2B5EF4-FFF2-40B4-BE49-F238E27FC236}">
                <a16:creationId xmlns:a16="http://schemas.microsoft.com/office/drawing/2014/main" id="{C4BE638E-576F-FF68-6661-2065A75207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5784349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6280A6D-54DF-5817-E29B-8DF1551D1C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7652" y="5827395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9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2. Title Placeholder">
            <a:extLst>
              <a:ext uri="{FF2B5EF4-FFF2-40B4-BE49-F238E27FC236}">
                <a16:creationId xmlns:a16="http://schemas.microsoft.com/office/drawing/2014/main" id="{6D2C9649-E817-6113-49C1-5EBD81E0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20" y="437430"/>
            <a:ext cx="9921240" cy="4781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Insert headline here.</a:t>
            </a:r>
            <a:endParaRPr lang="en-US" dirty="0"/>
          </a:p>
        </p:txBody>
      </p:sp>
      <p:sp>
        <p:nvSpPr>
          <p:cNvPr id="9" name="3. Content Placeholder">
            <a:extLst>
              <a:ext uri="{FF2B5EF4-FFF2-40B4-BE49-F238E27FC236}">
                <a16:creationId xmlns:a16="http://schemas.microsoft.com/office/drawing/2014/main" id="{B5A082DC-9190-CE12-A89B-DEAF24BD59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2920" y="1310641"/>
            <a:ext cx="10515600" cy="43789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7229CF6-AAC7-DD2D-2383-FA5CC4CFB1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6400" y="5827395"/>
            <a:ext cx="1954059" cy="48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99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4C08AA-2148-527A-BB20-1D271A404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437430"/>
            <a:ext cx="10515600" cy="4781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9797B6-4643-3710-FBDF-B4E98217F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920" y="1347469"/>
            <a:ext cx="10515600" cy="48294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34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80" r:id="rId4"/>
    <p:sldLayoutId id="2147483705" r:id="rId5"/>
    <p:sldLayoutId id="2147483719" r:id="rId6"/>
    <p:sldLayoutId id="2147483695" r:id="rId7"/>
    <p:sldLayoutId id="2147483696" r:id="rId8"/>
    <p:sldLayoutId id="2147483699" r:id="rId9"/>
    <p:sldLayoutId id="2147483700" r:id="rId10"/>
    <p:sldLayoutId id="2147483686" r:id="rId11"/>
    <p:sldLayoutId id="2147483708" r:id="rId12"/>
    <p:sldLayoutId id="2147483709" r:id="rId13"/>
    <p:sldLayoutId id="214748371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parsons.3@bham.ac.uk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microsoft.com/office/2007/relationships/hdphoto" Target="../media/hdphoto2.wdp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28.png"/><Relationship Id="rId18" Type="http://schemas.openxmlformats.org/officeDocument/2006/relationships/image" Target="../media/image30.png"/><Relationship Id="rId3" Type="http://schemas.openxmlformats.org/officeDocument/2006/relationships/image" Target="../media/image22.jpg"/><Relationship Id="rId7" Type="http://schemas.openxmlformats.org/officeDocument/2006/relationships/image" Target="../media/image24.jpeg"/><Relationship Id="rId12" Type="http://schemas.microsoft.com/office/2007/relationships/hdphoto" Target="../media/hdphoto5.wdp"/><Relationship Id="rId17" Type="http://schemas.openxmlformats.org/officeDocument/2006/relationships/chart" Target="../charts/chart2.xml"/><Relationship Id="rId2" Type="http://schemas.openxmlformats.org/officeDocument/2006/relationships/image" Target="../media/image21.tif"/><Relationship Id="rId16" Type="http://schemas.microsoft.com/office/2007/relationships/hdphoto" Target="../media/hdphoto7.wdp"/><Relationship Id="rId20" Type="http://schemas.microsoft.com/office/2007/relationships/hdphoto" Target="../media/hdphoto8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11" Type="http://schemas.openxmlformats.org/officeDocument/2006/relationships/image" Target="../media/image27.png"/><Relationship Id="rId5" Type="http://schemas.microsoft.com/office/2007/relationships/hdphoto" Target="../media/hdphoto3.wdp"/><Relationship Id="rId15" Type="http://schemas.openxmlformats.org/officeDocument/2006/relationships/image" Target="../media/image29.png"/><Relationship Id="rId10" Type="http://schemas.microsoft.com/office/2007/relationships/hdphoto" Target="../media/hdphoto4.wdp"/><Relationship Id="rId19" Type="http://schemas.openxmlformats.org/officeDocument/2006/relationships/image" Target="../media/image31.png"/><Relationship Id="rId4" Type="http://schemas.openxmlformats.org/officeDocument/2006/relationships/image" Target="../media/image9.png"/><Relationship Id="rId9" Type="http://schemas.openxmlformats.org/officeDocument/2006/relationships/image" Target="../media/image26.png"/><Relationship Id="rId1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g"/><Relationship Id="rId5" Type="http://schemas.openxmlformats.org/officeDocument/2006/relationships/image" Target="../media/image17.jp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g"/><Relationship Id="rId4" Type="http://schemas.openxmlformats.org/officeDocument/2006/relationships/image" Target="../media/image5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2.jpeg"/><Relationship Id="rId7" Type="http://schemas.openxmlformats.org/officeDocument/2006/relationships/image" Target="../media/image56.jp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tall clock tower with a clock on top&#10;&#10;Description automatically generated">
            <a:extLst>
              <a:ext uri="{FF2B5EF4-FFF2-40B4-BE49-F238E27FC236}">
                <a16:creationId xmlns:a16="http://schemas.microsoft.com/office/drawing/2014/main" id="{38C2023C-D14F-1CE8-380D-BFFD9976AED0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" r="127"/>
          <a:stretch>
            <a:fillRect/>
          </a:stretch>
        </p:blipFill>
        <p:spPr/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B1C3A0B7-CB31-FDAF-B703-FBD6CE56345A}"/>
              </a:ext>
            </a:extLst>
          </p:cNvPr>
          <p:cNvSpPr txBox="1">
            <a:spLocks/>
          </p:cNvSpPr>
          <p:nvPr/>
        </p:nvSpPr>
        <p:spPr>
          <a:xfrm>
            <a:off x="0" y="1698688"/>
            <a:ext cx="7539487" cy="2133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Radiobiology research using laser-driven ions: Experimental workflow and infrastructure requirements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8C6676C-E269-A8D4-B105-37225D1B1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020" y="4213180"/>
            <a:ext cx="6400800" cy="133902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</a:rPr>
              <a:t>Professor Jason Parsons</a:t>
            </a:r>
          </a:p>
          <a:p>
            <a:pPr algn="ctr"/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</a:rPr>
              <a:t>Department of Cancer and Genomic Sciences</a:t>
            </a:r>
          </a:p>
          <a:p>
            <a:pPr algn="ctr"/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</a:rPr>
              <a:t>School of Physics and Astronomy</a:t>
            </a:r>
          </a:p>
          <a:p>
            <a:pPr algn="ctr"/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j.parsons.3@bham.ac.uk</a:t>
            </a:r>
            <a:endParaRPr lang="en-GB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7FC77C4-ED8C-DD03-B75B-07B1DB8C5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1711" y="5660806"/>
            <a:ext cx="2443926" cy="70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70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B1B63-40C8-5292-37DE-303D7DAE2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2">
            <a:extLst>
              <a:ext uri="{FF2B5EF4-FFF2-40B4-BE49-F238E27FC236}">
                <a16:creationId xmlns:a16="http://schemas.microsoft.com/office/drawing/2014/main" id="{C2BCD989-7561-9125-A519-A11EA2FD1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64" y="115798"/>
            <a:ext cx="120667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Typical cell models and growth formats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1278923-A3FF-AC3E-F34C-5D1C5D0595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515" y="1263805"/>
            <a:ext cx="1955731" cy="146679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AEC4AAD-9094-7C8C-E97D-AB906A5E7E69}"/>
              </a:ext>
            </a:extLst>
          </p:cNvPr>
          <p:cNvSpPr txBox="1"/>
          <p:nvPr/>
        </p:nvSpPr>
        <p:spPr>
          <a:xfrm>
            <a:off x="4550822" y="915535"/>
            <a:ext cx="2985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Patient-derived organoids</a:t>
            </a:r>
          </a:p>
        </p:txBody>
      </p:sp>
      <p:pic>
        <p:nvPicPr>
          <p:cNvPr id="28" name="Picture 27" descr="An egg with red veins inside&#10;&#10;Description automatically generated">
            <a:extLst>
              <a:ext uri="{FF2B5EF4-FFF2-40B4-BE49-F238E27FC236}">
                <a16:creationId xmlns:a16="http://schemas.microsoft.com/office/drawing/2014/main" id="{10414EC3-4F97-9B25-9E4C-F289FC1420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25992" t="19939" r="14937" b="15278"/>
          <a:stretch/>
        </p:blipFill>
        <p:spPr>
          <a:xfrm>
            <a:off x="8368239" y="1182680"/>
            <a:ext cx="2008515" cy="165203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AEBF16B-0D85-628F-CEEF-427A9C2C9BD0}"/>
              </a:ext>
            </a:extLst>
          </p:cNvPr>
          <p:cNvSpPr txBox="1"/>
          <p:nvPr/>
        </p:nvSpPr>
        <p:spPr>
          <a:xfrm>
            <a:off x="8779932" y="1886937"/>
            <a:ext cx="349661" cy="30633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4855CF-D093-A5CC-6C6E-3E22C25CD29B}"/>
              </a:ext>
            </a:extLst>
          </p:cNvPr>
          <p:cNvSpPr txBox="1"/>
          <p:nvPr/>
        </p:nvSpPr>
        <p:spPr>
          <a:xfrm>
            <a:off x="7811607" y="762129"/>
            <a:ext cx="3480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Tumours grown in chick embryo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4DAB40-06E0-83A5-1510-8B414B0FC9DE}"/>
              </a:ext>
            </a:extLst>
          </p:cNvPr>
          <p:cNvSpPr txBox="1"/>
          <p:nvPr/>
        </p:nvSpPr>
        <p:spPr>
          <a:xfrm>
            <a:off x="392363" y="915535"/>
            <a:ext cx="21438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2D monolayer cells</a:t>
            </a:r>
          </a:p>
        </p:txBody>
      </p:sp>
      <p:pic>
        <p:nvPicPr>
          <p:cNvPr id="7" name="Picture 4" descr="3526 | Costar® 24-well Clear TC-treated Multiple Well Plates, Individually  Wrapped, Sterile | Corning">
            <a:extLst>
              <a:ext uri="{FF2B5EF4-FFF2-40B4-BE49-F238E27FC236}">
                <a16:creationId xmlns:a16="http://schemas.microsoft.com/office/drawing/2014/main" id="{F1AE1C88-B883-ADA2-9D6A-57094CF5B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527" y="3584206"/>
            <a:ext cx="3358421" cy="251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A6A4ED-5331-0985-3082-957C2F53380B}"/>
              </a:ext>
            </a:extLst>
          </p:cNvPr>
          <p:cNvSpPr txBox="1"/>
          <p:nvPr/>
        </p:nvSpPr>
        <p:spPr>
          <a:xfrm>
            <a:off x="4173321" y="2834715"/>
            <a:ext cx="3358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organoid is ~10-1000 µm in size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C4CF27-5830-F4E0-72A8-695131CCE9E3}"/>
              </a:ext>
            </a:extLst>
          </p:cNvPr>
          <p:cNvSpPr txBox="1"/>
          <p:nvPr/>
        </p:nvSpPr>
        <p:spPr>
          <a:xfrm>
            <a:off x="8227736" y="2834715"/>
            <a:ext cx="2425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Tumour is ~2-3 mm in size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5F0336-14B1-B8A6-4A73-438A71C65AE5}"/>
              </a:ext>
            </a:extLst>
          </p:cNvPr>
          <p:cNvSpPr txBox="1"/>
          <p:nvPr/>
        </p:nvSpPr>
        <p:spPr>
          <a:xfrm>
            <a:off x="677810" y="2689019"/>
            <a:ext cx="33584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cell is ~20 µm in size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spheroid is ~50-500 µm in size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7F1770-F0E3-DBB6-6F24-2E1A78A77C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841428"/>
              </p:ext>
            </p:extLst>
          </p:nvPr>
        </p:nvGraphicFramePr>
        <p:xfrm>
          <a:off x="7157848" y="3684732"/>
          <a:ext cx="4775304" cy="248666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98437">
                  <a:extLst>
                    <a:ext uri="{9D8B030D-6E8A-4147-A177-3AD203B41FA5}">
                      <a16:colId xmlns:a16="http://schemas.microsoft.com/office/drawing/2014/main" val="3679827137"/>
                    </a:ext>
                  </a:extLst>
                </a:gridCol>
                <a:gridCol w="693331">
                  <a:extLst>
                    <a:ext uri="{9D8B030D-6E8A-4147-A177-3AD203B41FA5}">
                      <a16:colId xmlns:a16="http://schemas.microsoft.com/office/drawing/2014/main" val="3557849024"/>
                    </a:ext>
                  </a:extLst>
                </a:gridCol>
                <a:gridCol w="795884">
                  <a:extLst>
                    <a:ext uri="{9D8B030D-6E8A-4147-A177-3AD203B41FA5}">
                      <a16:colId xmlns:a16="http://schemas.microsoft.com/office/drawing/2014/main" val="3556420652"/>
                    </a:ext>
                  </a:extLst>
                </a:gridCol>
                <a:gridCol w="795884">
                  <a:extLst>
                    <a:ext uri="{9D8B030D-6E8A-4147-A177-3AD203B41FA5}">
                      <a16:colId xmlns:a16="http://schemas.microsoft.com/office/drawing/2014/main" val="2084670106"/>
                    </a:ext>
                  </a:extLst>
                </a:gridCol>
                <a:gridCol w="795884">
                  <a:extLst>
                    <a:ext uri="{9D8B030D-6E8A-4147-A177-3AD203B41FA5}">
                      <a16:colId xmlns:a16="http://schemas.microsoft.com/office/drawing/2014/main" val="2456641360"/>
                    </a:ext>
                  </a:extLst>
                </a:gridCol>
                <a:gridCol w="795884">
                  <a:extLst>
                    <a:ext uri="{9D8B030D-6E8A-4147-A177-3AD203B41FA5}">
                      <a16:colId xmlns:a16="http://schemas.microsoft.com/office/drawing/2014/main" val="2481676731"/>
                    </a:ext>
                  </a:extLst>
                </a:gridCol>
              </a:tblGrid>
              <a:tr h="414024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6-well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12-well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24-well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48-well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96-well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697619"/>
                  </a:ext>
                </a:extLst>
              </a:tr>
              <a:tr h="414024">
                <a:tc>
                  <a:txBody>
                    <a:bodyPr/>
                    <a:lstStyle/>
                    <a:p>
                      <a:r>
                        <a:rPr lang="en-GB" sz="1400" dirty="0"/>
                        <a:t>Diameter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35.43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22.73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16.26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11.56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6.86/</a:t>
                      </a:r>
                    </a:p>
                    <a:p>
                      <a:r>
                        <a:rPr lang="en-GB" sz="1400" dirty="0"/>
                        <a:t>6.35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260468"/>
                  </a:ext>
                </a:extLst>
              </a:tr>
              <a:tr h="414024">
                <a:tc>
                  <a:txBody>
                    <a:bodyPr/>
                    <a:lstStyle/>
                    <a:p>
                      <a:r>
                        <a:rPr lang="en-GB" sz="1400" dirty="0"/>
                        <a:t>Area (cm</a:t>
                      </a:r>
                      <a:r>
                        <a:rPr lang="en-GB" sz="1400" baseline="30000" dirty="0"/>
                        <a:t>2</a:t>
                      </a:r>
                      <a:r>
                        <a:rPr lang="en-GB" sz="1400" baseline="0" dirty="0"/>
                        <a:t>)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0.95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0.32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085462"/>
                  </a:ext>
                </a:extLst>
              </a:tr>
              <a:tr h="414024">
                <a:tc>
                  <a:txBody>
                    <a:bodyPr/>
                    <a:lstStyle/>
                    <a:p>
                      <a:r>
                        <a:rPr lang="en-GB" sz="1400" dirty="0"/>
                        <a:t>Thickness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1.27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60138"/>
                  </a:ext>
                </a:extLst>
              </a:tr>
              <a:tr h="414024">
                <a:tc>
                  <a:txBody>
                    <a:bodyPr/>
                    <a:lstStyle/>
                    <a:p>
                      <a:r>
                        <a:rPr lang="en-GB" sz="1400" dirty="0"/>
                        <a:t>Elevation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3.55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297494"/>
                  </a:ext>
                </a:extLst>
              </a:tr>
            </a:tbl>
          </a:graphicData>
        </a:graphic>
      </p:graphicFrame>
      <p:sp>
        <p:nvSpPr>
          <p:cNvPr id="12" name="Text Box 10">
            <a:extLst>
              <a:ext uri="{FF2B5EF4-FFF2-40B4-BE49-F238E27FC236}">
                <a16:creationId xmlns:a16="http://schemas.microsoft.com/office/drawing/2014/main" id="{ECEDEEF3-F503-4674-BD6F-518880418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3632" y="3384300"/>
            <a:ext cx="33584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algn="ctr" eaLnBrk="1" hangingPunct="1"/>
            <a:r>
              <a:rPr lang="en-GB" sz="1600" dirty="0">
                <a:latin typeface="+mn-lt"/>
              </a:rPr>
              <a:t>Multi-well plates (127 mm x 85.5)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A145F40-E6EF-9FD8-4512-D302770F235D}"/>
              </a:ext>
            </a:extLst>
          </p:cNvPr>
          <p:cNvGrpSpPr/>
          <p:nvPr/>
        </p:nvGrpSpPr>
        <p:grpSpPr>
          <a:xfrm>
            <a:off x="2605997" y="1467478"/>
            <a:ext cx="1222667" cy="1102656"/>
            <a:chOff x="2781742" y="1627948"/>
            <a:chExt cx="890092" cy="802725"/>
          </a:xfrm>
        </p:grpSpPr>
        <p:pic>
          <p:nvPicPr>
            <p:cNvPr id="13" name="Picture 12" descr="A picture containing white&#10;&#10;Description automatically generated">
              <a:extLst>
                <a:ext uri="{FF2B5EF4-FFF2-40B4-BE49-F238E27FC236}">
                  <a16:creationId xmlns:a16="http://schemas.microsoft.com/office/drawing/2014/main" id="{C622ACB2-746E-389F-F847-10E32ADC70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62" t="31066" r="1349" b="1"/>
            <a:stretch/>
          </p:blipFill>
          <p:spPr>
            <a:xfrm>
              <a:off x="2833784" y="1627948"/>
              <a:ext cx="834905" cy="802725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B267045-9B8D-1402-42D9-33B2D932EC91}"/>
                </a:ext>
              </a:extLst>
            </p:cNvPr>
            <p:cNvGrpSpPr/>
            <p:nvPr/>
          </p:nvGrpSpPr>
          <p:grpSpPr>
            <a:xfrm>
              <a:off x="2781742" y="2213160"/>
              <a:ext cx="890092" cy="215444"/>
              <a:chOff x="10977840" y="1519801"/>
              <a:chExt cx="661205" cy="178962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86B515A-5D6C-8193-FB20-17C35A04E1E3}"/>
                  </a:ext>
                </a:extLst>
              </p:cNvPr>
              <p:cNvCxnSpPr/>
              <p:nvPr/>
            </p:nvCxnSpPr>
            <p:spPr>
              <a:xfrm>
                <a:off x="11029340" y="1683053"/>
                <a:ext cx="609705" cy="1917"/>
              </a:xfrm>
              <a:prstGeom prst="line">
                <a:avLst/>
              </a:prstGeom>
              <a:ln w="1905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0C0B115-F6FA-D733-B712-4B5CD4F9F609}"/>
                  </a:ext>
                </a:extLst>
              </p:cNvPr>
              <p:cNvSpPr txBox="1"/>
              <p:nvPr/>
            </p:nvSpPr>
            <p:spPr>
              <a:xfrm>
                <a:off x="10977840" y="1519801"/>
                <a:ext cx="647529" cy="178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b="1" dirty="0">
                    <a:cs typeface="Arial" panose="020B0604020202020204" pitchFamily="34" charset="0"/>
                  </a:rPr>
                  <a:t>1000 µm</a:t>
                </a:r>
              </a:p>
            </p:txBody>
          </p:sp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FF40C03E-45BD-6B27-B253-E282DED738C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5710" t="14887" r="17631" b="20652"/>
          <a:stretch>
            <a:fillRect/>
          </a:stretch>
        </p:blipFill>
        <p:spPr>
          <a:xfrm>
            <a:off x="473001" y="1407495"/>
            <a:ext cx="1526240" cy="121247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6066B19F-278B-5D79-A562-192B3BBBB3D6}"/>
              </a:ext>
            </a:extLst>
          </p:cNvPr>
          <p:cNvGrpSpPr/>
          <p:nvPr/>
        </p:nvGrpSpPr>
        <p:grpSpPr>
          <a:xfrm>
            <a:off x="60567" y="3623448"/>
            <a:ext cx="3963238" cy="2162740"/>
            <a:chOff x="60567" y="3623448"/>
            <a:chExt cx="3963238" cy="216274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8B4FFC4-C0E6-4D7E-F81A-258515BCE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9861" t="17256" r="15175" b="20335"/>
            <a:stretch>
              <a:fillRect/>
            </a:stretch>
          </p:blipFill>
          <p:spPr>
            <a:xfrm>
              <a:off x="60567" y="3623448"/>
              <a:ext cx="3369376" cy="1868628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A1DBBCF-6EAC-A9EE-293C-7A8AE9B960D0}"/>
                </a:ext>
              </a:extLst>
            </p:cNvPr>
            <p:cNvSpPr txBox="1"/>
            <p:nvPr/>
          </p:nvSpPr>
          <p:spPr>
            <a:xfrm>
              <a:off x="665384" y="5447634"/>
              <a:ext cx="33584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 or 75 cm</a:t>
              </a:r>
              <a:r>
                <a:rPr kumimoji="0" lang="en-GB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  <a:r>
                <a:rPr kumimoji="0" lang="en-GB" sz="16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surface area</a:t>
              </a: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F7D7E9F0-665F-3161-DD8E-EB29AC84DC02}"/>
              </a:ext>
            </a:extLst>
          </p:cNvPr>
          <p:cNvSpPr txBox="1"/>
          <p:nvPr/>
        </p:nvSpPr>
        <p:spPr>
          <a:xfrm>
            <a:off x="2628918" y="915535"/>
            <a:ext cx="1339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3D spheroids</a:t>
            </a:r>
          </a:p>
        </p:txBody>
      </p:sp>
    </p:spTree>
    <p:extLst>
      <p:ext uri="{BB962C8B-B14F-4D97-AF65-F5344CB8AC3E}">
        <p14:creationId xmlns:p14="http://schemas.microsoft.com/office/powerpoint/2010/main" val="83811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 animBg="1"/>
      <p:bldP spid="2" grpId="0"/>
      <p:bldP spid="5" grpId="0"/>
      <p:bldP spid="8" grpId="0"/>
      <p:bldP spid="9" grpId="0"/>
      <p:bldP spid="10" grpId="0"/>
      <p:bldP spid="12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2">
            <a:extLst>
              <a:ext uri="{FF2B5EF4-FFF2-40B4-BE49-F238E27FC236}">
                <a16:creationId xmlns:a16="http://schemas.microsoft.com/office/drawing/2014/main" id="{B5DFC93A-5F9F-D450-3A6B-E7C34478D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307785"/>
            <a:ext cx="114299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Clonogenic assays for analysis of cell sensitivity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E21821C9-2F58-0554-625A-BAAA947DC328}"/>
              </a:ext>
            </a:extLst>
          </p:cNvPr>
          <p:cNvGrpSpPr>
            <a:grpSpLocks/>
          </p:cNvGrpSpPr>
          <p:nvPr/>
        </p:nvGrpSpPr>
        <p:grpSpPr bwMode="auto">
          <a:xfrm>
            <a:off x="3849688" y="1827340"/>
            <a:ext cx="1527175" cy="619125"/>
            <a:chOff x="2184" y="247"/>
            <a:chExt cx="1125" cy="483"/>
          </a:xfrm>
        </p:grpSpPr>
        <p:sp>
          <p:nvSpPr>
            <p:cNvPr id="6" name="Oval 6">
              <a:extLst>
                <a:ext uri="{FF2B5EF4-FFF2-40B4-BE49-F238E27FC236}">
                  <a16:creationId xmlns:a16="http://schemas.microsoft.com/office/drawing/2014/main" id="{46CDF132-775A-6789-F93D-1E0D03B250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" y="247"/>
              <a:ext cx="1124" cy="38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7" name="Oval 7">
              <a:extLst>
                <a:ext uri="{FF2B5EF4-FFF2-40B4-BE49-F238E27FC236}">
                  <a16:creationId xmlns:a16="http://schemas.microsoft.com/office/drawing/2014/main" id="{0D1493CD-79DB-BFAE-7ED7-BF913CDDF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46"/>
              <a:ext cx="1124" cy="384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B9F6970F-FFB6-AA10-5276-E426C735A0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5" y="430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Calibri" panose="020F0502020204030204" pitchFamily="34" charset="0"/>
              </a:endParaRPr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9E7E35AA-BBA2-AAC2-CF18-A18D8CE0B6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9" y="429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Calibri" panose="020F0502020204030204" pitchFamily="34" charset="0"/>
              </a:endParaRPr>
            </a:p>
          </p:txBody>
        </p:sp>
      </p:grpSp>
      <p:sp>
        <p:nvSpPr>
          <p:cNvPr id="10" name="Text Box 18">
            <a:extLst>
              <a:ext uri="{FF2B5EF4-FFF2-40B4-BE49-F238E27FC236}">
                <a16:creationId xmlns:a16="http://schemas.microsoft.com/office/drawing/2014/main" id="{F41B6D54-7155-D873-FAAC-E124F7578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4663" y="1232027"/>
            <a:ext cx="2800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alibri" panose="020F0502020204030204" pitchFamily="34" charset="0"/>
              </a:rPr>
              <a:t>Cells as a monolayer</a:t>
            </a: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" name="Line 41">
            <a:extLst>
              <a:ext uri="{FF2B5EF4-FFF2-40B4-BE49-F238E27FC236}">
                <a16:creationId xmlns:a16="http://schemas.microsoft.com/office/drawing/2014/main" id="{061F203E-AE05-C7BE-3BA7-E5E6EF6D3DF8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9063" y="1579690"/>
            <a:ext cx="492125" cy="522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Calibri" panose="020F0502020204030204" pitchFamily="34" charset="0"/>
            </a:endParaRPr>
          </a:p>
        </p:txBody>
      </p:sp>
      <p:sp>
        <p:nvSpPr>
          <p:cNvPr id="12" name="Line 41">
            <a:extLst>
              <a:ext uri="{FF2B5EF4-FFF2-40B4-BE49-F238E27FC236}">
                <a16:creationId xmlns:a16="http://schemas.microsoft.com/office/drawing/2014/main" id="{DA1D79AE-7E32-8D1E-32B8-1CA09E450F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13275" y="2627440"/>
            <a:ext cx="0" cy="522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Calibri" panose="020F0502020204030204" pitchFamily="34" charset="0"/>
            </a:endParaRPr>
          </a:p>
        </p:txBody>
      </p:sp>
      <p:sp>
        <p:nvSpPr>
          <p:cNvPr id="13" name="Text Box 18">
            <a:extLst>
              <a:ext uri="{FF2B5EF4-FFF2-40B4-BE49-F238E27FC236}">
                <a16:creationId xmlns:a16="http://schemas.microsoft.com/office/drawing/2014/main" id="{EE72A498-D4BC-29AD-E612-1A6FD10AB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3050" y="2563940"/>
            <a:ext cx="31654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>
                <a:latin typeface="Calibri" panose="020F0502020204030204" pitchFamily="34" charset="0"/>
              </a:rPr>
              <a:t>Irradiate, count and seed into individual colonies</a:t>
            </a:r>
            <a:endParaRPr lang="en-US" altLang="en-US">
              <a:latin typeface="Calibri" panose="020F0502020204030204" pitchFamily="34" charset="0"/>
            </a:endParaRPr>
          </a:p>
        </p:txBody>
      </p:sp>
      <p:grpSp>
        <p:nvGrpSpPr>
          <p:cNvPr id="14" name="Group 5">
            <a:extLst>
              <a:ext uri="{FF2B5EF4-FFF2-40B4-BE49-F238E27FC236}">
                <a16:creationId xmlns:a16="http://schemas.microsoft.com/office/drawing/2014/main" id="{BB7547C3-1EA4-F63E-5D7B-2F0109994C5D}"/>
              </a:ext>
            </a:extLst>
          </p:cNvPr>
          <p:cNvGrpSpPr>
            <a:grpSpLocks/>
          </p:cNvGrpSpPr>
          <p:nvPr/>
        </p:nvGrpSpPr>
        <p:grpSpPr bwMode="auto">
          <a:xfrm>
            <a:off x="3849688" y="3264027"/>
            <a:ext cx="1527175" cy="619125"/>
            <a:chOff x="2184" y="247"/>
            <a:chExt cx="1125" cy="483"/>
          </a:xfrm>
        </p:grpSpPr>
        <p:sp>
          <p:nvSpPr>
            <p:cNvPr id="15" name="Oval 6">
              <a:extLst>
                <a:ext uri="{FF2B5EF4-FFF2-40B4-BE49-F238E27FC236}">
                  <a16:creationId xmlns:a16="http://schemas.microsoft.com/office/drawing/2014/main" id="{A561AD92-BE13-5118-52D3-1822B6689F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" y="247"/>
              <a:ext cx="1124" cy="38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16" name="Oval 7">
              <a:extLst>
                <a:ext uri="{FF2B5EF4-FFF2-40B4-BE49-F238E27FC236}">
                  <a16:creationId xmlns:a16="http://schemas.microsoft.com/office/drawing/2014/main" id="{A03DD5A1-D4CB-1586-47EE-DE3E6D1E6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46"/>
              <a:ext cx="1124" cy="384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17" name="Line 8">
              <a:extLst>
                <a:ext uri="{FF2B5EF4-FFF2-40B4-BE49-F238E27FC236}">
                  <a16:creationId xmlns:a16="http://schemas.microsoft.com/office/drawing/2014/main" id="{F58626BF-BFC1-694D-B6DF-F45E0413E0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5" y="430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Calibri" panose="020F0502020204030204" pitchFamily="34" charset="0"/>
              </a:endParaRPr>
            </a:p>
          </p:txBody>
        </p:sp>
        <p:sp>
          <p:nvSpPr>
            <p:cNvPr id="18" name="Line 9">
              <a:extLst>
                <a:ext uri="{FF2B5EF4-FFF2-40B4-BE49-F238E27FC236}">
                  <a16:creationId xmlns:a16="http://schemas.microsoft.com/office/drawing/2014/main" id="{111B6F3F-2739-F07F-8D45-AD91CEB27D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9" y="429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Calibri" panose="020F0502020204030204" pitchFamily="34" charset="0"/>
              </a:endParaRPr>
            </a:p>
          </p:txBody>
        </p:sp>
      </p:grpSp>
      <p:sp>
        <p:nvSpPr>
          <p:cNvPr id="19" name="Line 41">
            <a:extLst>
              <a:ext uri="{FF2B5EF4-FFF2-40B4-BE49-F238E27FC236}">
                <a16:creationId xmlns:a16="http://schemas.microsoft.com/office/drawing/2014/main" id="{3EA0C3CB-5565-6FDA-AFBE-0941A87293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3275" y="4027615"/>
            <a:ext cx="763588" cy="522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Calibri" panose="020F0502020204030204" pitchFamily="34" charset="0"/>
            </a:endParaRPr>
          </a:p>
        </p:txBody>
      </p:sp>
      <p:grpSp>
        <p:nvGrpSpPr>
          <p:cNvPr id="20" name="Group 5">
            <a:extLst>
              <a:ext uri="{FF2B5EF4-FFF2-40B4-BE49-F238E27FC236}">
                <a16:creationId xmlns:a16="http://schemas.microsoft.com/office/drawing/2014/main" id="{DAB9F248-E7C7-DA96-0EC9-C717D2C88427}"/>
              </a:ext>
            </a:extLst>
          </p:cNvPr>
          <p:cNvGrpSpPr>
            <a:grpSpLocks/>
          </p:cNvGrpSpPr>
          <p:nvPr/>
        </p:nvGrpSpPr>
        <p:grpSpPr bwMode="auto">
          <a:xfrm>
            <a:off x="5230813" y="4676902"/>
            <a:ext cx="1527175" cy="619125"/>
            <a:chOff x="2184" y="247"/>
            <a:chExt cx="1125" cy="483"/>
          </a:xfrm>
        </p:grpSpPr>
        <p:sp>
          <p:nvSpPr>
            <p:cNvPr id="21" name="Oval 6">
              <a:extLst>
                <a:ext uri="{FF2B5EF4-FFF2-40B4-BE49-F238E27FC236}">
                  <a16:creationId xmlns:a16="http://schemas.microsoft.com/office/drawing/2014/main" id="{2391654A-C965-A6CC-652B-12AE4948E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" y="247"/>
              <a:ext cx="1124" cy="38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22" name="Oval 7">
              <a:extLst>
                <a:ext uri="{FF2B5EF4-FFF2-40B4-BE49-F238E27FC236}">
                  <a16:creationId xmlns:a16="http://schemas.microsoft.com/office/drawing/2014/main" id="{B9E0B44D-5BA8-B873-840C-C8090BA36E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46"/>
              <a:ext cx="1124" cy="384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23" name="Line 8">
              <a:extLst>
                <a:ext uri="{FF2B5EF4-FFF2-40B4-BE49-F238E27FC236}">
                  <a16:creationId xmlns:a16="http://schemas.microsoft.com/office/drawing/2014/main" id="{24716B32-B619-99FD-0E71-6E4EE0C5C3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5" y="430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Calibri" panose="020F0502020204030204" pitchFamily="34" charset="0"/>
              </a:endParaRPr>
            </a:p>
          </p:txBody>
        </p:sp>
        <p:sp>
          <p:nvSpPr>
            <p:cNvPr id="24" name="Line 9">
              <a:extLst>
                <a:ext uri="{FF2B5EF4-FFF2-40B4-BE49-F238E27FC236}">
                  <a16:creationId xmlns:a16="http://schemas.microsoft.com/office/drawing/2014/main" id="{86135FB3-9E7D-667C-F96E-23574ADD43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9" y="429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Calibri" panose="020F0502020204030204" pitchFamily="34" charset="0"/>
              </a:endParaRPr>
            </a:p>
          </p:txBody>
        </p:sp>
      </p:grpSp>
      <p:sp>
        <p:nvSpPr>
          <p:cNvPr id="25" name="Text Box 18">
            <a:extLst>
              <a:ext uri="{FF2B5EF4-FFF2-40B4-BE49-F238E27FC236}">
                <a16:creationId xmlns:a16="http://schemas.microsoft.com/office/drawing/2014/main" id="{7A22DEE1-DA3D-1254-338E-181DE0F00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0900" y="3895852"/>
            <a:ext cx="28352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>
                <a:latin typeface="Calibri" panose="020F0502020204030204" pitchFamily="34" charset="0"/>
              </a:rPr>
              <a:t>Allow colonies to grow for 7-14 days</a:t>
            </a: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6" name="Line 41">
            <a:extLst>
              <a:ext uri="{FF2B5EF4-FFF2-40B4-BE49-F238E27FC236}">
                <a16:creationId xmlns:a16="http://schemas.microsoft.com/office/drawing/2014/main" id="{FCBC0E55-268C-32C5-31FB-698561A14D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94400" y="5370640"/>
            <a:ext cx="1588" cy="369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Calibri" panose="020F0502020204030204" pitchFamily="34" charset="0"/>
            </a:endParaRPr>
          </a:p>
        </p:txBody>
      </p:sp>
      <p:sp>
        <p:nvSpPr>
          <p:cNvPr id="27" name="Text Box 18">
            <a:extLst>
              <a:ext uri="{FF2B5EF4-FFF2-40B4-BE49-F238E27FC236}">
                <a16:creationId xmlns:a16="http://schemas.microsoft.com/office/drawing/2014/main" id="{DC8D5CBE-E3CE-2FB0-5EC4-D26D5FC42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9600" y="5202540"/>
            <a:ext cx="189752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dirty="0">
                <a:latin typeface="Calibri" panose="020F0502020204030204" pitchFamily="34" charset="0"/>
              </a:rPr>
              <a:t>Fix, stain and count colonies</a:t>
            </a:r>
            <a:endParaRPr lang="en-US" altLang="en-US" dirty="0">
              <a:latin typeface="Calibri" panose="020F0502020204030204" pitchFamily="34" charset="0"/>
            </a:endParaRPr>
          </a:p>
        </p:txBody>
      </p:sp>
      <p:grpSp>
        <p:nvGrpSpPr>
          <p:cNvPr id="28" name="Group 5">
            <a:extLst>
              <a:ext uri="{FF2B5EF4-FFF2-40B4-BE49-F238E27FC236}">
                <a16:creationId xmlns:a16="http://schemas.microsoft.com/office/drawing/2014/main" id="{E277D1A8-ABDF-76FC-7D00-8684040EE8A3}"/>
              </a:ext>
            </a:extLst>
          </p:cNvPr>
          <p:cNvGrpSpPr>
            <a:grpSpLocks/>
          </p:cNvGrpSpPr>
          <p:nvPr/>
        </p:nvGrpSpPr>
        <p:grpSpPr bwMode="auto">
          <a:xfrm>
            <a:off x="6823075" y="1827340"/>
            <a:ext cx="1527175" cy="619125"/>
            <a:chOff x="2184" y="247"/>
            <a:chExt cx="1125" cy="483"/>
          </a:xfrm>
        </p:grpSpPr>
        <p:sp>
          <p:nvSpPr>
            <p:cNvPr id="29" name="Oval 6">
              <a:extLst>
                <a:ext uri="{FF2B5EF4-FFF2-40B4-BE49-F238E27FC236}">
                  <a16:creationId xmlns:a16="http://schemas.microsoft.com/office/drawing/2014/main" id="{C2F57236-1503-1C67-4739-A77C77964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" y="247"/>
              <a:ext cx="1124" cy="38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30" name="Oval 7">
              <a:extLst>
                <a:ext uri="{FF2B5EF4-FFF2-40B4-BE49-F238E27FC236}">
                  <a16:creationId xmlns:a16="http://schemas.microsoft.com/office/drawing/2014/main" id="{ED820279-54D8-5F1D-8599-DB544FCAE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46"/>
              <a:ext cx="1124" cy="384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31" name="Line 8">
              <a:extLst>
                <a:ext uri="{FF2B5EF4-FFF2-40B4-BE49-F238E27FC236}">
                  <a16:creationId xmlns:a16="http://schemas.microsoft.com/office/drawing/2014/main" id="{A79A513B-0081-B3A5-F025-9CB9EAD91A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5" y="430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Calibri" panose="020F0502020204030204" pitchFamily="34" charset="0"/>
              </a:endParaRPr>
            </a:p>
          </p:txBody>
        </p:sp>
        <p:sp>
          <p:nvSpPr>
            <p:cNvPr id="32" name="Line 9">
              <a:extLst>
                <a:ext uri="{FF2B5EF4-FFF2-40B4-BE49-F238E27FC236}">
                  <a16:creationId xmlns:a16="http://schemas.microsoft.com/office/drawing/2014/main" id="{DB542A3A-7A13-194E-7B72-DCB1867A6D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9" y="429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Calibri" panose="020F0502020204030204" pitchFamily="34" charset="0"/>
              </a:endParaRPr>
            </a:p>
          </p:txBody>
        </p:sp>
      </p:grpSp>
      <p:sp>
        <p:nvSpPr>
          <p:cNvPr id="33" name="Text Box 18">
            <a:extLst>
              <a:ext uri="{FF2B5EF4-FFF2-40B4-BE49-F238E27FC236}">
                <a16:creationId xmlns:a16="http://schemas.microsoft.com/office/drawing/2014/main" id="{D228B0B7-CDF9-71FF-353A-964168B6A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975" y="1232027"/>
            <a:ext cx="263207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latin typeface="Calibri" panose="020F0502020204030204" pitchFamily="34" charset="0"/>
              </a:rPr>
              <a:t>Trypsinise cells and plate as single colonies</a:t>
            </a: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4" name="Line 41">
            <a:extLst>
              <a:ext uri="{FF2B5EF4-FFF2-40B4-BE49-F238E27FC236}">
                <a16:creationId xmlns:a16="http://schemas.microsoft.com/office/drawing/2014/main" id="{04249653-43EB-849C-4304-DDEAA99037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4575" y="1554290"/>
            <a:ext cx="660400" cy="547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Calibri" panose="020F0502020204030204" pitchFamily="34" charset="0"/>
            </a:endParaRPr>
          </a:p>
        </p:txBody>
      </p:sp>
      <p:sp>
        <p:nvSpPr>
          <p:cNvPr id="35" name="Line 41">
            <a:extLst>
              <a:ext uri="{FF2B5EF4-FFF2-40B4-BE49-F238E27FC236}">
                <a16:creationId xmlns:a16="http://schemas.microsoft.com/office/drawing/2014/main" id="{6E5B4FDC-3960-C685-38C2-8481ACD30C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85075" y="2627440"/>
            <a:ext cx="1588" cy="522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Calibri" panose="020F0502020204030204" pitchFamily="34" charset="0"/>
            </a:endParaRPr>
          </a:p>
        </p:txBody>
      </p:sp>
      <p:grpSp>
        <p:nvGrpSpPr>
          <p:cNvPr id="36" name="Group 5">
            <a:extLst>
              <a:ext uri="{FF2B5EF4-FFF2-40B4-BE49-F238E27FC236}">
                <a16:creationId xmlns:a16="http://schemas.microsoft.com/office/drawing/2014/main" id="{C2B872F6-4710-814C-89FA-E024B1DFCF6E}"/>
              </a:ext>
            </a:extLst>
          </p:cNvPr>
          <p:cNvGrpSpPr>
            <a:grpSpLocks/>
          </p:cNvGrpSpPr>
          <p:nvPr/>
        </p:nvGrpSpPr>
        <p:grpSpPr bwMode="auto">
          <a:xfrm>
            <a:off x="6823075" y="3264027"/>
            <a:ext cx="1527175" cy="619125"/>
            <a:chOff x="2184" y="247"/>
            <a:chExt cx="1125" cy="483"/>
          </a:xfrm>
        </p:grpSpPr>
        <p:sp>
          <p:nvSpPr>
            <p:cNvPr id="37" name="Oval 6">
              <a:extLst>
                <a:ext uri="{FF2B5EF4-FFF2-40B4-BE49-F238E27FC236}">
                  <a16:creationId xmlns:a16="http://schemas.microsoft.com/office/drawing/2014/main" id="{2F7E548F-00CE-F54A-A57F-7A7321B41E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" y="247"/>
              <a:ext cx="1124" cy="38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38" name="Oval 7">
              <a:extLst>
                <a:ext uri="{FF2B5EF4-FFF2-40B4-BE49-F238E27FC236}">
                  <a16:creationId xmlns:a16="http://schemas.microsoft.com/office/drawing/2014/main" id="{4833A885-D5A3-AAEC-4312-92125D0FD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46"/>
              <a:ext cx="1124" cy="384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39" name="Line 8">
              <a:extLst>
                <a:ext uri="{FF2B5EF4-FFF2-40B4-BE49-F238E27FC236}">
                  <a16:creationId xmlns:a16="http://schemas.microsoft.com/office/drawing/2014/main" id="{717A1B6A-C224-9A61-AAFB-9805FBA401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5" y="430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Calibri" panose="020F0502020204030204" pitchFamily="34" charset="0"/>
              </a:endParaRPr>
            </a:p>
          </p:txBody>
        </p:sp>
        <p:sp>
          <p:nvSpPr>
            <p:cNvPr id="40" name="Line 9">
              <a:extLst>
                <a:ext uri="{FF2B5EF4-FFF2-40B4-BE49-F238E27FC236}">
                  <a16:creationId xmlns:a16="http://schemas.microsoft.com/office/drawing/2014/main" id="{26F39837-218F-C22B-2E84-972A89B3F1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9" y="429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Calibri" panose="020F0502020204030204" pitchFamily="34" charset="0"/>
              </a:endParaRPr>
            </a:p>
          </p:txBody>
        </p:sp>
      </p:grpSp>
      <p:sp>
        <p:nvSpPr>
          <p:cNvPr id="41" name="Text Box 18">
            <a:extLst>
              <a:ext uri="{FF2B5EF4-FFF2-40B4-BE49-F238E27FC236}">
                <a16:creationId xmlns:a16="http://schemas.microsoft.com/office/drawing/2014/main" id="{4314E310-5F2A-9684-A7C3-794C6B4A5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5075" y="2649665"/>
            <a:ext cx="27686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>
                <a:latin typeface="Calibri" panose="020F0502020204030204" pitchFamily="34" charset="0"/>
              </a:rPr>
              <a:t>Irradiate colonies</a:t>
            </a: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42" name="Line 41">
            <a:extLst>
              <a:ext uri="{FF2B5EF4-FFF2-40B4-BE49-F238E27FC236}">
                <a16:creationId xmlns:a16="http://schemas.microsoft.com/office/drawing/2014/main" id="{CB469DCE-7AAB-B682-6889-F53D397556B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56400" y="4027615"/>
            <a:ext cx="923925" cy="522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>
              <a:latin typeface="Calibri" panose="020F0502020204030204" pitchFamily="34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20495CB-309D-A646-EDBD-BD8A5D376E24}"/>
              </a:ext>
            </a:extLst>
          </p:cNvPr>
          <p:cNvSpPr/>
          <p:nvPr/>
        </p:nvSpPr>
        <p:spPr>
          <a:xfrm>
            <a:off x="5534025" y="4922965"/>
            <a:ext cx="104775" cy="587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Calibri" panose="020F0502020204030204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0F7B11F-87FF-2F3B-4D3D-30E0E1C0DEC2}"/>
              </a:ext>
            </a:extLst>
          </p:cNvPr>
          <p:cNvSpPr/>
          <p:nvPr/>
        </p:nvSpPr>
        <p:spPr>
          <a:xfrm>
            <a:off x="5686425" y="5075365"/>
            <a:ext cx="104775" cy="587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Calibri" panose="020F0502020204030204" pitchFamily="34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DFBF354-D4C5-799B-B248-6F75B94D16C3}"/>
              </a:ext>
            </a:extLst>
          </p:cNvPr>
          <p:cNvSpPr/>
          <p:nvPr/>
        </p:nvSpPr>
        <p:spPr>
          <a:xfrm>
            <a:off x="5791200" y="4851527"/>
            <a:ext cx="104775" cy="587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Calibri" panose="020F0502020204030204" pitchFamily="34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4976600-B9DF-FFDB-80AC-DEAAD98B2810}"/>
              </a:ext>
            </a:extLst>
          </p:cNvPr>
          <p:cNvSpPr/>
          <p:nvPr/>
        </p:nvSpPr>
        <p:spPr>
          <a:xfrm>
            <a:off x="5943600" y="4984877"/>
            <a:ext cx="104775" cy="587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Calibri" panose="020F0502020204030204" pitchFamily="34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CB0FCB7-8FD7-A014-16BE-BE2BE758D87C}"/>
              </a:ext>
            </a:extLst>
          </p:cNvPr>
          <p:cNvSpPr/>
          <p:nvPr/>
        </p:nvSpPr>
        <p:spPr>
          <a:xfrm>
            <a:off x="6235700" y="4853115"/>
            <a:ext cx="104775" cy="587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Calibri" panose="020F0502020204030204" pitchFamily="34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36C825D-62AF-6E6B-C5CB-A91818B3A305}"/>
              </a:ext>
            </a:extLst>
          </p:cNvPr>
          <p:cNvSpPr/>
          <p:nvPr/>
        </p:nvSpPr>
        <p:spPr>
          <a:xfrm>
            <a:off x="6288088" y="5035677"/>
            <a:ext cx="104775" cy="587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Calibri" panose="020F0502020204030204" pitchFamily="34" charset="0"/>
            </a:endParaRPr>
          </a:p>
        </p:txBody>
      </p:sp>
      <p:grpSp>
        <p:nvGrpSpPr>
          <p:cNvPr id="49" name="Group 5">
            <a:extLst>
              <a:ext uri="{FF2B5EF4-FFF2-40B4-BE49-F238E27FC236}">
                <a16:creationId xmlns:a16="http://schemas.microsoft.com/office/drawing/2014/main" id="{7D429930-4544-8B36-45BA-0E890C9B7056}"/>
              </a:ext>
            </a:extLst>
          </p:cNvPr>
          <p:cNvGrpSpPr>
            <a:grpSpLocks/>
          </p:cNvGrpSpPr>
          <p:nvPr/>
        </p:nvGrpSpPr>
        <p:grpSpPr bwMode="auto">
          <a:xfrm>
            <a:off x="5230813" y="5770690"/>
            <a:ext cx="1527175" cy="619125"/>
            <a:chOff x="2184" y="247"/>
            <a:chExt cx="1125" cy="483"/>
          </a:xfrm>
        </p:grpSpPr>
        <p:sp>
          <p:nvSpPr>
            <p:cNvPr id="50" name="Oval 6">
              <a:extLst>
                <a:ext uri="{FF2B5EF4-FFF2-40B4-BE49-F238E27FC236}">
                  <a16:creationId xmlns:a16="http://schemas.microsoft.com/office/drawing/2014/main" id="{C731F292-E859-5FB9-CE76-B79D70282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" y="247"/>
              <a:ext cx="1124" cy="38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51" name="Oval 7">
              <a:extLst>
                <a:ext uri="{FF2B5EF4-FFF2-40B4-BE49-F238E27FC236}">
                  <a16:creationId xmlns:a16="http://schemas.microsoft.com/office/drawing/2014/main" id="{F7DE7FF4-936C-A301-2634-19521F8B3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46"/>
              <a:ext cx="1124" cy="384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52" name="Line 8">
              <a:extLst>
                <a:ext uri="{FF2B5EF4-FFF2-40B4-BE49-F238E27FC236}">
                  <a16:creationId xmlns:a16="http://schemas.microsoft.com/office/drawing/2014/main" id="{B681AC4C-1D19-D7A1-9C61-EB597B1A07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5" y="430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Calibri" panose="020F0502020204030204" pitchFamily="34" charset="0"/>
              </a:endParaRPr>
            </a:p>
          </p:txBody>
        </p:sp>
        <p:sp>
          <p:nvSpPr>
            <p:cNvPr id="53" name="Line 9">
              <a:extLst>
                <a:ext uri="{FF2B5EF4-FFF2-40B4-BE49-F238E27FC236}">
                  <a16:creationId xmlns:a16="http://schemas.microsoft.com/office/drawing/2014/main" id="{37D2328A-0BD8-599D-D130-2AE8C1A05F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9" y="429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latin typeface="Calibri" panose="020F0502020204030204" pitchFamily="34" charset="0"/>
              </a:endParaRPr>
            </a:p>
          </p:txBody>
        </p:sp>
      </p:grpSp>
      <p:sp>
        <p:nvSpPr>
          <p:cNvPr id="54" name="Oval 53">
            <a:extLst>
              <a:ext uri="{FF2B5EF4-FFF2-40B4-BE49-F238E27FC236}">
                <a16:creationId xmlns:a16="http://schemas.microsoft.com/office/drawing/2014/main" id="{7BFBB6E5-C1E2-94B8-84E0-4A3017BAB83F}"/>
              </a:ext>
            </a:extLst>
          </p:cNvPr>
          <p:cNvSpPr/>
          <p:nvPr/>
        </p:nvSpPr>
        <p:spPr>
          <a:xfrm>
            <a:off x="5534025" y="6016752"/>
            <a:ext cx="104775" cy="58738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Calibri" panose="020F0502020204030204" pitchFamily="34" charset="0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1DC0A0A-B20A-8DF1-6A43-A17CB7CCF547}"/>
              </a:ext>
            </a:extLst>
          </p:cNvPr>
          <p:cNvSpPr/>
          <p:nvPr/>
        </p:nvSpPr>
        <p:spPr>
          <a:xfrm>
            <a:off x="5686425" y="6169152"/>
            <a:ext cx="104775" cy="58738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Calibri" panose="020F0502020204030204" pitchFamily="34" charset="0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133118C-84D8-79BD-E331-148BDD379801}"/>
              </a:ext>
            </a:extLst>
          </p:cNvPr>
          <p:cNvSpPr/>
          <p:nvPr/>
        </p:nvSpPr>
        <p:spPr>
          <a:xfrm>
            <a:off x="5791200" y="5945315"/>
            <a:ext cx="104775" cy="58737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Calibri" panose="020F0502020204030204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69A2010-5C82-48E7-0733-0D67420F160B}"/>
              </a:ext>
            </a:extLst>
          </p:cNvPr>
          <p:cNvSpPr/>
          <p:nvPr/>
        </p:nvSpPr>
        <p:spPr>
          <a:xfrm>
            <a:off x="5943600" y="6078665"/>
            <a:ext cx="104775" cy="58737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Calibri" panose="020F0502020204030204" pitchFamily="34" charset="0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B43F72AD-A275-ECF0-1963-819A513C0177}"/>
              </a:ext>
            </a:extLst>
          </p:cNvPr>
          <p:cNvSpPr/>
          <p:nvPr/>
        </p:nvSpPr>
        <p:spPr>
          <a:xfrm>
            <a:off x="6235700" y="5946902"/>
            <a:ext cx="104775" cy="58738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Calibri" panose="020F0502020204030204" pitchFamily="34" charset="0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30BD452-2D12-8D59-7BF8-50438FA4C336}"/>
              </a:ext>
            </a:extLst>
          </p:cNvPr>
          <p:cNvSpPr/>
          <p:nvPr/>
        </p:nvSpPr>
        <p:spPr>
          <a:xfrm>
            <a:off x="6288088" y="6129465"/>
            <a:ext cx="104775" cy="58737"/>
          </a:xfrm>
          <a:prstGeom prst="ellipse">
            <a:avLst/>
          </a:prstGeom>
          <a:solidFill>
            <a:srgbClr val="0070C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latin typeface="Calibri" panose="020F0502020204030204" pitchFamily="34" charset="0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B0E1B336-B322-BF79-ED9D-B448B7C6CC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7" r="40712" b="3745"/>
          <a:stretch/>
        </p:blipFill>
        <p:spPr>
          <a:xfrm rot="5400000">
            <a:off x="8765275" y="3714171"/>
            <a:ext cx="2382866" cy="3498209"/>
          </a:xfrm>
          <a:prstGeom prst="rect">
            <a:avLst/>
          </a:prstGeom>
        </p:spPr>
      </p:pic>
      <p:sp>
        <p:nvSpPr>
          <p:cNvPr id="61" name="Rectangle 3">
            <a:extLst>
              <a:ext uri="{FF2B5EF4-FFF2-40B4-BE49-F238E27FC236}">
                <a16:creationId xmlns:a16="http://schemas.microsoft.com/office/drawing/2014/main" id="{DBEB8202-31C5-E388-BF11-531E6C08B446}"/>
              </a:ext>
            </a:extLst>
          </p:cNvPr>
          <p:cNvSpPr txBox="1">
            <a:spLocks noChangeArrowheads="1"/>
          </p:cNvSpPr>
          <p:nvPr/>
        </p:nvSpPr>
        <p:spPr>
          <a:xfrm>
            <a:off x="100694" y="4080749"/>
            <a:ext cx="4262437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>
                <a:latin typeface="Calibri" panose="020F0502020204030204" pitchFamily="34" charset="0"/>
              </a:rPr>
              <a:t>Clonogenic assays is a measurement of the ability of single cells to grow and divide into colonies.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>
                <a:latin typeface="Calibri" panose="020F0502020204030204" pitchFamily="34" charset="0"/>
              </a:rPr>
              <a:t>This is the </a:t>
            </a:r>
            <a:r>
              <a:rPr lang="en-GB" altLang="en-US" sz="2000" b="1" dirty="0">
                <a:latin typeface="Calibri" panose="020F0502020204030204" pitchFamily="34" charset="0"/>
              </a:rPr>
              <a:t>gold standard technique </a:t>
            </a:r>
            <a:r>
              <a:rPr lang="en-GB" altLang="en-US" sz="2000" dirty="0">
                <a:latin typeface="Calibri" panose="020F0502020204030204" pitchFamily="34" charset="0"/>
              </a:rPr>
              <a:t>for radiobiology.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92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/>
      <p:bldP spid="19" grpId="0" animBg="1"/>
      <p:bldP spid="25" grpId="0"/>
      <p:bldP spid="26" grpId="0" animBg="1"/>
      <p:bldP spid="27" grpId="0"/>
      <p:bldP spid="33" grpId="0"/>
      <p:bldP spid="34" grpId="0" animBg="1"/>
      <p:bldP spid="35" grpId="0" animBg="1"/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0DCD7-241A-9B81-1127-C3914AB69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2">
            <a:extLst>
              <a:ext uri="{FF2B5EF4-FFF2-40B4-BE49-F238E27FC236}">
                <a16:creationId xmlns:a16="http://schemas.microsoft.com/office/drawing/2014/main" id="{D5D8E985-187D-69AE-05EA-1E97D16BF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42875"/>
            <a:ext cx="114299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Typical clonogenic assay protocol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D404916-42A7-7B17-E069-039F800EC67F}"/>
              </a:ext>
            </a:extLst>
          </p:cNvPr>
          <p:cNvSpPr txBox="1">
            <a:spLocks noChangeArrowheads="1"/>
          </p:cNvSpPr>
          <p:nvPr/>
        </p:nvSpPr>
        <p:spPr>
          <a:xfrm>
            <a:off x="488884" y="700873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Equipment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b="1" u="sng" dirty="0">
              <a:latin typeface="Calibri" panose="020F0502020204030204" pitchFamily="34" charset="0"/>
            </a:endParaRPr>
          </a:p>
        </p:txBody>
      </p:sp>
      <p:pic>
        <p:nvPicPr>
          <p:cNvPr id="62" name="Picture 61" descr="Several white machines in a room&#10;&#10;Description automatically generated">
            <a:extLst>
              <a:ext uri="{FF2B5EF4-FFF2-40B4-BE49-F238E27FC236}">
                <a16:creationId xmlns:a16="http://schemas.microsoft.com/office/drawing/2014/main" id="{176BE0AE-95C2-83DF-49E6-5E33A7A5B9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18" t="4433" r="31924" b="10459"/>
          <a:stretch>
            <a:fillRect/>
          </a:stretch>
        </p:blipFill>
        <p:spPr>
          <a:xfrm>
            <a:off x="1002821" y="1159946"/>
            <a:ext cx="1705874" cy="2095750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68E42B9F-5A4D-8DCA-079B-3E91F1F3E0C8}"/>
              </a:ext>
            </a:extLst>
          </p:cNvPr>
          <p:cNvSpPr txBox="1"/>
          <p:nvPr/>
        </p:nvSpPr>
        <p:spPr>
          <a:xfrm>
            <a:off x="832838" y="3255696"/>
            <a:ext cx="2005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 II safety cabinet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CD44C860-1258-0D81-B79F-41F236319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7484" y="1189488"/>
            <a:ext cx="1982398" cy="198239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A798FB96-BD4C-954D-5125-64E7AB05418A}"/>
              </a:ext>
            </a:extLst>
          </p:cNvPr>
          <p:cNvSpPr txBox="1"/>
          <p:nvPr/>
        </p:nvSpPr>
        <p:spPr>
          <a:xfrm>
            <a:off x="9311946" y="3255696"/>
            <a:ext cx="2265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radiobiologist or two!</a:t>
            </a:r>
          </a:p>
        </p:txBody>
      </p:sp>
      <p:pic>
        <p:nvPicPr>
          <p:cNvPr id="69" name="Picture 68" descr="A lab with white shirts&#10;&#10;Description automatically generated with medium confidence">
            <a:extLst>
              <a:ext uri="{FF2B5EF4-FFF2-40B4-BE49-F238E27FC236}">
                <a16:creationId xmlns:a16="http://schemas.microsoft.com/office/drawing/2014/main" id="{9183B3AD-7FFE-8D05-5269-EFD6439FFF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343" r="3615"/>
          <a:stretch/>
        </p:blipFill>
        <p:spPr>
          <a:xfrm>
            <a:off x="3252003" y="1170460"/>
            <a:ext cx="3347214" cy="207472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5C0947EE-2AE3-5AC2-04F1-77EAA8082D0A}"/>
              </a:ext>
            </a:extLst>
          </p:cNvPr>
          <p:cNvSpPr txBox="1"/>
          <p:nvPr/>
        </p:nvSpPr>
        <p:spPr>
          <a:xfrm>
            <a:off x="3402524" y="3255696"/>
            <a:ext cx="3046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Hypoxia workstation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(different oxygen tensions)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ECD1A54-C0A6-78C7-60AC-AE03B3C21EE8}"/>
              </a:ext>
            </a:extLst>
          </p:cNvPr>
          <p:cNvSpPr txBox="1"/>
          <p:nvPr/>
        </p:nvSpPr>
        <p:spPr>
          <a:xfrm>
            <a:off x="7267670" y="3255696"/>
            <a:ext cx="1516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en-GB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incubator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Rectangle 3">
            <a:extLst>
              <a:ext uri="{FF2B5EF4-FFF2-40B4-BE49-F238E27FC236}">
                <a16:creationId xmlns:a16="http://schemas.microsoft.com/office/drawing/2014/main" id="{DA54B447-3566-D5E2-EFD0-F8A2AD6A369C}"/>
              </a:ext>
            </a:extLst>
          </p:cNvPr>
          <p:cNvSpPr txBox="1">
            <a:spLocks noChangeArrowheads="1"/>
          </p:cNvSpPr>
          <p:nvPr/>
        </p:nvSpPr>
        <p:spPr>
          <a:xfrm>
            <a:off x="488884" y="3725765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Schedule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b="1" u="sng" dirty="0">
              <a:latin typeface="Calibri" panose="020F0502020204030204" pitchFamily="34" charset="0"/>
            </a:endParaRPr>
          </a:p>
        </p:txBody>
      </p:sp>
      <p:sp>
        <p:nvSpPr>
          <p:cNvPr id="74" name="Rectangle 3">
            <a:extLst>
              <a:ext uri="{FF2B5EF4-FFF2-40B4-BE49-F238E27FC236}">
                <a16:creationId xmlns:a16="http://schemas.microsoft.com/office/drawing/2014/main" id="{A58D004D-6CC3-5E5C-9C85-32EB3EB3212B}"/>
              </a:ext>
            </a:extLst>
          </p:cNvPr>
          <p:cNvSpPr txBox="1">
            <a:spLocks noChangeArrowheads="1"/>
          </p:cNvSpPr>
          <p:nvPr/>
        </p:nvSpPr>
        <p:spPr>
          <a:xfrm>
            <a:off x="264595" y="4134261"/>
            <a:ext cx="9310725" cy="1460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A week in advance – cells need to be growing well and are healthy.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Day 1 - Seed cells into the appropriate dishes/plates and leave to settle for 24-48 hours.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Day 3 – Prepare cells for irradiation (e.g. seal dishes/plates from air; assemble into holding platform).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           – After irradiation, cells would be harvested, counted and plated (~1 h).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           – Allow colonies to grow for 7-14 days.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Day 10-17 – Colonies are stained and can be counted (offsite).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1600" dirty="0">
              <a:latin typeface="Calibri" panose="020F0502020204030204" pitchFamily="34" charset="0"/>
            </a:endParaRPr>
          </a:p>
        </p:txBody>
      </p:sp>
      <p:pic>
        <p:nvPicPr>
          <p:cNvPr id="76" name="Picture 75" descr="A picture containing machine, indoor, engineering, machine tool&#10;&#10;Description automatically generated">
            <a:extLst>
              <a:ext uri="{FF2B5EF4-FFF2-40B4-BE49-F238E27FC236}">
                <a16:creationId xmlns:a16="http://schemas.microsoft.com/office/drawing/2014/main" id="{16F08686-37DC-FB7A-AAA2-FCC621EAB4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1" b="12090"/>
          <a:stretch/>
        </p:blipFill>
        <p:spPr>
          <a:xfrm>
            <a:off x="9097753" y="4275176"/>
            <a:ext cx="2346385" cy="2238237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74EE26F3-514A-8F00-9322-A4111E17E2F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540" t="1606" r="17331" b="10939"/>
          <a:stretch>
            <a:fillRect/>
          </a:stretch>
        </p:blipFill>
        <p:spPr>
          <a:xfrm rot="5400000">
            <a:off x="6944553" y="1213128"/>
            <a:ext cx="2119551" cy="1982399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A53D0024-CE51-497C-1C70-95AF1D642D04}"/>
              </a:ext>
            </a:extLst>
          </p:cNvPr>
          <p:cNvSpPr txBox="1">
            <a:spLocks noChangeArrowheads="1"/>
          </p:cNvSpPr>
          <p:nvPr/>
        </p:nvSpPr>
        <p:spPr>
          <a:xfrm>
            <a:off x="2481585" y="6069127"/>
            <a:ext cx="6513944" cy="657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A single experiment (one cell line, 4 radiation doses, triplicate samples) may involve ~50 irradiations.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15606B6-0788-D156-9824-FCB218402AA3}"/>
              </a:ext>
            </a:extLst>
          </p:cNvPr>
          <p:cNvSpPr txBox="1">
            <a:spLocks noChangeArrowheads="1"/>
          </p:cNvSpPr>
          <p:nvPr/>
        </p:nvSpPr>
        <p:spPr>
          <a:xfrm>
            <a:off x="2705873" y="5660631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Notes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b="1" u="sng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02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4" grpId="0"/>
      <p:bldP spid="67" grpId="0"/>
      <p:bldP spid="70" grpId="0"/>
      <p:bldP spid="71" grpId="0"/>
      <p:bldP spid="72" grpId="0"/>
      <p:bldP spid="74" grpId="0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250AC9-9364-A839-801C-05BA63014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459" y="864658"/>
            <a:ext cx="5209253" cy="2944005"/>
          </a:xfrm>
          <a:prstGeom prst="rect">
            <a:avLst/>
          </a:prstGeom>
        </p:spPr>
      </p:pic>
      <p:sp>
        <p:nvSpPr>
          <p:cNvPr id="7" name="Text Box 52">
            <a:extLst>
              <a:ext uri="{FF2B5EF4-FFF2-40B4-BE49-F238E27FC236}">
                <a16:creationId xmlns:a16="http://schemas.microsoft.com/office/drawing/2014/main" id="{37EBDFFA-0728-3AD5-EE8A-1AEA6EA2C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88" y="355180"/>
            <a:ext cx="114299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Radiobiology setup at SCAPA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4AB7689E-B7E2-D090-650F-BAEE942DC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63" y="1603411"/>
            <a:ext cx="2573985" cy="1874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70C1BF87-8973-A060-7B6D-06EF4966027B}"/>
              </a:ext>
            </a:extLst>
          </p:cNvPr>
          <p:cNvSpPr txBox="1">
            <a:spLocks noChangeArrowheads="1"/>
          </p:cNvSpPr>
          <p:nvPr/>
        </p:nvSpPr>
        <p:spPr>
          <a:xfrm>
            <a:off x="3045914" y="1530087"/>
            <a:ext cx="4024965" cy="4750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  <a:tabLst>
                <a:tab pos="542925" algn="l"/>
              </a:tabLst>
            </a:pPr>
            <a:r>
              <a:rPr lang="en-GB" altLang="en-US" sz="2200" dirty="0">
                <a:latin typeface="Calibri" panose="020F0502020204030204" pitchFamily="34" charset="0"/>
              </a:rPr>
              <a:t>Internal diameter – 18.5 mm</a:t>
            </a:r>
          </a:p>
          <a:p>
            <a:pPr marL="0" indent="0">
              <a:spcBef>
                <a:spcPts val="600"/>
              </a:spcBef>
              <a:buNone/>
              <a:tabLst>
                <a:tab pos="542925" algn="l"/>
              </a:tabLst>
            </a:pPr>
            <a:r>
              <a:rPr lang="en-GB" altLang="en-US" sz="2200" dirty="0">
                <a:latin typeface="Calibri" panose="020F0502020204030204" pitchFamily="34" charset="0"/>
              </a:rPr>
              <a:t>Outer diameter – 22.5 mm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6A3FD1-9826-8553-A0EC-A87EE3374183}"/>
              </a:ext>
            </a:extLst>
          </p:cNvPr>
          <p:cNvPicPr/>
          <p:nvPr/>
        </p:nvPicPr>
        <p:blipFill rotWithShape="1">
          <a:blip r:embed="rId4"/>
          <a:srcRect l="2595" t="71436" r="52666"/>
          <a:stretch/>
        </p:blipFill>
        <p:spPr>
          <a:xfrm>
            <a:off x="3134711" y="2326816"/>
            <a:ext cx="2780533" cy="1243504"/>
          </a:xfrm>
          <a:prstGeom prst="rect">
            <a:avLst/>
          </a:prstGeom>
        </p:spPr>
      </p:pic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B61F899E-5E6C-643A-7026-AAF8012DBD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924229"/>
              </p:ext>
            </p:extLst>
          </p:nvPr>
        </p:nvGraphicFramePr>
        <p:xfrm>
          <a:off x="4781834" y="3892006"/>
          <a:ext cx="3308960" cy="2450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1BC8CC4C-600D-5C95-6B71-0E2E92FFB402}"/>
              </a:ext>
            </a:extLst>
          </p:cNvPr>
          <p:cNvSpPr txBox="1"/>
          <p:nvPr/>
        </p:nvSpPr>
        <p:spPr>
          <a:xfrm>
            <a:off x="2776580" y="4560483"/>
            <a:ext cx="2005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Survival curves as a function of dose</a:t>
            </a:r>
          </a:p>
        </p:txBody>
      </p:sp>
    </p:spTree>
    <p:extLst>
      <p:ext uri="{BB962C8B-B14F-4D97-AF65-F5344CB8AC3E}">
        <p14:creationId xmlns:p14="http://schemas.microsoft.com/office/powerpoint/2010/main" val="26589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">
            <a:extLst>
              <a:ext uri="{FF2B5EF4-FFF2-40B4-BE49-F238E27FC236}">
                <a16:creationId xmlns:a16="http://schemas.microsoft.com/office/drawing/2014/main" id="{1B0317A6-4C7B-F065-448D-C4F003221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4731" y="1361674"/>
            <a:ext cx="16031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algn="ctr" eaLnBrk="1" hangingPunct="1"/>
            <a:r>
              <a:rPr lang="en-GB" sz="1600" b="1" dirty="0">
                <a:latin typeface="+mn-lt"/>
                <a:cs typeface="Arial" panose="020B0604020202020204" pitchFamily="34" charset="0"/>
              </a:rPr>
              <a:t>No-IR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D3CF3C9C-4491-A6AB-A419-903FD65A3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277" y="1361674"/>
            <a:ext cx="1427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algn="ctr" eaLnBrk="1" hangingPunct="1"/>
            <a:r>
              <a:rPr lang="en-GB" sz="1600" b="1" dirty="0">
                <a:latin typeface="+mn-lt"/>
                <a:cs typeface="Arial" panose="020B0604020202020204" pitchFamily="34" charset="0"/>
              </a:rPr>
              <a:t>No-IR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EA7C32F2-18D6-DCD7-A56A-2A3C4FC73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6675" y="1361674"/>
            <a:ext cx="6546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algn="ctr" eaLnBrk="1" hangingPunct="1"/>
            <a:r>
              <a:rPr lang="en-GB" sz="1600" b="1" dirty="0">
                <a:latin typeface="+mn-lt"/>
                <a:cs typeface="Arial" panose="020B0604020202020204" pitchFamily="34" charset="0"/>
              </a:rPr>
              <a:t>1 </a:t>
            </a:r>
            <a:r>
              <a:rPr lang="en-GB" sz="1600" b="1" dirty="0" err="1">
                <a:latin typeface="+mn-lt"/>
                <a:cs typeface="Arial" panose="020B0604020202020204" pitchFamily="34" charset="0"/>
              </a:rPr>
              <a:t>Gy</a:t>
            </a:r>
            <a:endParaRPr lang="en-GB" sz="16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" name="Text Box 10">
            <a:extLst>
              <a:ext uri="{FF2B5EF4-FFF2-40B4-BE49-F238E27FC236}">
                <a16:creationId xmlns:a16="http://schemas.microsoft.com/office/drawing/2014/main" id="{CBB8D670-0A96-9C70-8403-E24C20D6A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4942" y="1361674"/>
            <a:ext cx="16031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algn="ctr" eaLnBrk="1" hangingPunct="1"/>
            <a:r>
              <a:rPr lang="en-GB" sz="1600" b="1" dirty="0">
                <a:latin typeface="+mn-lt"/>
                <a:cs typeface="Arial" panose="020B0604020202020204" pitchFamily="34" charset="0"/>
              </a:rPr>
              <a:t>2 </a:t>
            </a:r>
            <a:r>
              <a:rPr lang="en-GB" sz="1600" b="1" dirty="0" err="1">
                <a:latin typeface="+mn-lt"/>
                <a:cs typeface="Arial" panose="020B0604020202020204" pitchFamily="34" charset="0"/>
              </a:rPr>
              <a:t>Gy</a:t>
            </a:r>
            <a:endParaRPr lang="en-GB" sz="16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C9DA7AE6-304B-6511-496A-AC9B9E0E4CB6}"/>
              </a:ext>
            </a:extLst>
          </p:cNvPr>
          <p:cNvSpPr/>
          <p:nvPr/>
        </p:nvSpPr>
        <p:spPr>
          <a:xfrm rot="16200000">
            <a:off x="4390541" y="-14230"/>
            <a:ext cx="273974" cy="276590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D38EE690-2DBA-746A-EE7F-F111739A3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4515" y="933811"/>
            <a:ext cx="16031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algn="ctr" eaLnBrk="1" hangingPunct="1"/>
            <a:r>
              <a:rPr lang="en-GB" sz="1600" b="1" dirty="0">
                <a:latin typeface="+mn-lt"/>
                <a:cs typeface="Arial" panose="020B0604020202020204" pitchFamily="34" charset="0"/>
              </a:rPr>
              <a:t>Day 10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475A1A46-8222-FFDF-DE73-196B3658D56E}"/>
              </a:ext>
            </a:extLst>
          </p:cNvPr>
          <p:cNvSpPr/>
          <p:nvPr/>
        </p:nvSpPr>
        <p:spPr>
          <a:xfrm rot="16200000">
            <a:off x="2508099" y="951731"/>
            <a:ext cx="273974" cy="833984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1E4B7B4E-251D-035F-937C-FD2E9EBFB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251" y="933811"/>
            <a:ext cx="16031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algn="ctr" eaLnBrk="1" hangingPunct="1"/>
            <a:r>
              <a:rPr lang="en-GB" sz="1600" b="1" dirty="0">
                <a:latin typeface="+mn-lt"/>
                <a:cs typeface="Arial" panose="020B0604020202020204" pitchFamily="34" charset="0"/>
              </a:rPr>
              <a:t>Day 3</a:t>
            </a: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F919EC2D-FAB9-2B83-14B9-2FF1CD64196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327470" y="1985714"/>
            <a:ext cx="13972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algn="ctr" eaLnBrk="1" hangingPunct="1">
              <a:spcAft>
                <a:spcPts val="1200"/>
              </a:spcAft>
            </a:pPr>
            <a:r>
              <a:rPr lang="en-GB" sz="1600" b="1" dirty="0">
                <a:latin typeface="+mn-lt"/>
                <a:cs typeface="Arial" panose="020B0604020202020204" pitchFamily="34" charset="0"/>
              </a:rPr>
              <a:t>UMSCC74A</a:t>
            </a:r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D46F9885-F5A3-E996-8891-6C4BEA5F4A1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377387" y="2907799"/>
            <a:ext cx="12973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algn="ctr" eaLnBrk="1" hangingPunct="1">
              <a:spcAft>
                <a:spcPts val="1200"/>
              </a:spcAft>
            </a:pPr>
            <a:r>
              <a:rPr lang="en-GB" sz="1600" b="1" dirty="0">
                <a:latin typeface="+mn-lt"/>
                <a:cs typeface="Arial" panose="020B0604020202020204" pitchFamily="34" charset="0"/>
              </a:rPr>
              <a:t>UMSCC6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4DD3FA2-7893-7709-94E9-9653E4E67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126" y="877626"/>
            <a:ext cx="0" cy="0"/>
          </a:xfrm>
          <a:prstGeom prst="rect">
            <a:avLst/>
          </a:prstGeom>
        </p:spPr>
      </p:pic>
      <p:pic>
        <p:nvPicPr>
          <p:cNvPr id="15" name="Picture 14" descr="A picture containing nature, white, black&#10;&#10;Description automatically generated">
            <a:extLst>
              <a:ext uri="{FF2B5EF4-FFF2-40B4-BE49-F238E27FC236}">
                <a16:creationId xmlns:a16="http://schemas.microsoft.com/office/drawing/2014/main" id="{6183D475-E4F4-37C2-1D8B-8129F5A50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149" y="786391"/>
            <a:ext cx="0" cy="0"/>
          </a:xfrm>
          <a:prstGeom prst="rect">
            <a:avLst/>
          </a:prstGeom>
        </p:spPr>
      </p:pic>
      <p:pic>
        <p:nvPicPr>
          <p:cNvPr id="16" name="Picture 15" descr="A picture containing white&#10;&#10;Description automatically generated">
            <a:extLst>
              <a:ext uri="{FF2B5EF4-FFF2-40B4-BE49-F238E27FC236}">
                <a16:creationId xmlns:a16="http://schemas.microsoft.com/office/drawing/2014/main" id="{450299A9-4DBA-5CD7-7680-BB1A689D4A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62" t="31066" r="1349" b="1"/>
          <a:stretch/>
        </p:blipFill>
        <p:spPr>
          <a:xfrm>
            <a:off x="2217416" y="1765466"/>
            <a:ext cx="834905" cy="802725"/>
          </a:xfrm>
          <a:prstGeom prst="rect">
            <a:avLst/>
          </a:prstGeom>
        </p:spPr>
      </p:pic>
      <p:pic>
        <p:nvPicPr>
          <p:cNvPr id="17" name="Picture 16" descr="A picture containing black, white, old&#10;&#10;Description automatically generated">
            <a:extLst>
              <a:ext uri="{FF2B5EF4-FFF2-40B4-BE49-F238E27FC236}">
                <a16:creationId xmlns:a16="http://schemas.microsoft.com/office/drawing/2014/main" id="{228EED01-35C8-4E49-DC7E-1E0E35559B6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95" t="39405" r="-861" b="-212"/>
          <a:stretch/>
        </p:blipFill>
        <p:spPr>
          <a:xfrm>
            <a:off x="3174188" y="1768160"/>
            <a:ext cx="840653" cy="790587"/>
          </a:xfrm>
          <a:prstGeom prst="rect">
            <a:avLst/>
          </a:prstGeom>
        </p:spPr>
      </p:pic>
      <p:pic>
        <p:nvPicPr>
          <p:cNvPr id="18" name="Picture 17" descr="A picture containing black, outdoor, white&#10;&#10;Description automatically generated">
            <a:extLst>
              <a:ext uri="{FF2B5EF4-FFF2-40B4-BE49-F238E27FC236}">
                <a16:creationId xmlns:a16="http://schemas.microsoft.com/office/drawing/2014/main" id="{D3180B86-72F2-B244-9F40-B7D0166A167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81" t="39800" r="2680"/>
          <a:stretch/>
        </p:blipFill>
        <p:spPr>
          <a:xfrm>
            <a:off x="5062602" y="1761813"/>
            <a:ext cx="847879" cy="782702"/>
          </a:xfrm>
          <a:prstGeom prst="rect">
            <a:avLst/>
          </a:prstGeom>
        </p:spPr>
      </p:pic>
      <p:pic>
        <p:nvPicPr>
          <p:cNvPr id="19" name="Picture 18" descr="A picture containing white&#10;&#10;Description automatically generated">
            <a:extLst>
              <a:ext uri="{FF2B5EF4-FFF2-40B4-BE49-F238E27FC236}">
                <a16:creationId xmlns:a16="http://schemas.microsoft.com/office/drawing/2014/main" id="{7466195D-D5A4-7AD0-6CB4-435F0612CFD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8" t="40081" r="775"/>
          <a:stretch/>
        </p:blipFill>
        <p:spPr>
          <a:xfrm>
            <a:off x="4118395" y="1765466"/>
            <a:ext cx="840653" cy="779049"/>
          </a:xfrm>
          <a:prstGeom prst="rect">
            <a:avLst/>
          </a:prstGeom>
        </p:spPr>
      </p:pic>
      <p:pic>
        <p:nvPicPr>
          <p:cNvPr id="20" name="Picture 19" descr="A black circle on a white surface&#10;&#10;Description automatically generated with medium confidence">
            <a:extLst>
              <a:ext uri="{FF2B5EF4-FFF2-40B4-BE49-F238E27FC236}">
                <a16:creationId xmlns:a16="http://schemas.microsoft.com/office/drawing/2014/main" id="{9C55A579-B196-F79A-D28A-C591BFDC5D0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37829" t="36986" r="19983" b="13409"/>
          <a:stretch/>
        </p:blipFill>
        <p:spPr>
          <a:xfrm>
            <a:off x="3174188" y="2712753"/>
            <a:ext cx="827552" cy="729487"/>
          </a:xfrm>
          <a:prstGeom prst="rect">
            <a:avLst/>
          </a:prstGeom>
        </p:spPr>
      </p:pic>
      <p:pic>
        <p:nvPicPr>
          <p:cNvPr id="21" name="Picture 20" descr="A picture containing black, white, nature, old&#10;&#10;Description automatically generated">
            <a:extLst>
              <a:ext uri="{FF2B5EF4-FFF2-40B4-BE49-F238E27FC236}">
                <a16:creationId xmlns:a16="http://schemas.microsoft.com/office/drawing/2014/main" id="{3EEE1D81-F0DA-5E2A-5851-96AD79E427C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46548" t="28923" r="10597" b="20667"/>
          <a:stretch/>
        </p:blipFill>
        <p:spPr>
          <a:xfrm>
            <a:off x="4118395" y="2700929"/>
            <a:ext cx="840653" cy="741311"/>
          </a:xfrm>
          <a:prstGeom prst="rect">
            <a:avLst/>
          </a:prstGeom>
        </p:spPr>
      </p:pic>
      <p:pic>
        <p:nvPicPr>
          <p:cNvPr id="22" name="Picture 21" descr="A hole in a wall&#10;&#10;Description automatically generated with medium confidence">
            <a:extLst>
              <a:ext uri="{FF2B5EF4-FFF2-40B4-BE49-F238E27FC236}">
                <a16:creationId xmlns:a16="http://schemas.microsoft.com/office/drawing/2014/main" id="{064CAE85-B71B-F49F-9AE0-1B2B99E17F4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50856" t="31361" r="5920" b="18229"/>
          <a:stretch/>
        </p:blipFill>
        <p:spPr>
          <a:xfrm>
            <a:off x="5062602" y="2700929"/>
            <a:ext cx="847879" cy="741311"/>
          </a:xfrm>
          <a:prstGeom prst="rect">
            <a:avLst/>
          </a:prstGeom>
        </p:spPr>
      </p:pic>
      <p:pic>
        <p:nvPicPr>
          <p:cNvPr id="23" name="Picture 22" descr="A picture containing outdoor&#10;&#10;Description automatically generated">
            <a:extLst>
              <a:ext uri="{FF2B5EF4-FFF2-40B4-BE49-F238E27FC236}">
                <a16:creationId xmlns:a16="http://schemas.microsoft.com/office/drawing/2014/main" id="{3F674640-5EF1-25F2-10C3-3D1BB52F898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51318" t="49590" r="6167"/>
          <a:stretch/>
        </p:blipFill>
        <p:spPr>
          <a:xfrm>
            <a:off x="2218339" y="2700930"/>
            <a:ext cx="833982" cy="74131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0E7E05ED-65F7-4969-1211-D7DC1D3824ED}"/>
              </a:ext>
            </a:extLst>
          </p:cNvPr>
          <p:cNvGrpSpPr/>
          <p:nvPr/>
        </p:nvGrpSpPr>
        <p:grpSpPr>
          <a:xfrm>
            <a:off x="2165374" y="2350678"/>
            <a:ext cx="890092" cy="215444"/>
            <a:chOff x="10977840" y="1519801"/>
            <a:chExt cx="661205" cy="178962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9D266B-F24B-D0CC-6E9A-55AD4B1C2BF4}"/>
                </a:ext>
              </a:extLst>
            </p:cNvPr>
            <p:cNvCxnSpPr/>
            <p:nvPr/>
          </p:nvCxnSpPr>
          <p:spPr>
            <a:xfrm>
              <a:off x="11029340" y="1683053"/>
              <a:ext cx="609705" cy="1917"/>
            </a:xfrm>
            <a:prstGeom prst="lin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60E463F-7DC9-7A9A-6E7F-59148879992F}"/>
                </a:ext>
              </a:extLst>
            </p:cNvPr>
            <p:cNvSpPr txBox="1"/>
            <p:nvPr/>
          </p:nvSpPr>
          <p:spPr>
            <a:xfrm>
              <a:off x="10977840" y="1519801"/>
              <a:ext cx="647529" cy="178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1" dirty="0">
                  <a:cs typeface="Arial" panose="020B0604020202020204" pitchFamily="34" charset="0"/>
                </a:rPr>
                <a:t>1000 µm</a:t>
              </a:r>
            </a:p>
          </p:txBody>
        </p:sp>
      </p:grp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1EF07098-5FAB-E38D-FAF4-3AEE557165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732531"/>
              </p:ext>
            </p:extLst>
          </p:nvPr>
        </p:nvGraphicFramePr>
        <p:xfrm>
          <a:off x="6638566" y="978131"/>
          <a:ext cx="3905250" cy="2747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29" name="Text Box 52">
            <a:extLst>
              <a:ext uri="{FF2B5EF4-FFF2-40B4-BE49-F238E27FC236}">
                <a16:creationId xmlns:a16="http://schemas.microsoft.com/office/drawing/2014/main" id="{C000B347-4080-DFC0-4578-33BF27FEA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15761"/>
            <a:ext cx="114299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Spheroid growth data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F3FB3504-A46A-8AED-9E94-E287ECA0D496}"/>
              </a:ext>
            </a:extLst>
          </p:cNvPr>
          <p:cNvSpPr txBox="1">
            <a:spLocks noChangeArrowheads="1"/>
          </p:cNvSpPr>
          <p:nvPr/>
        </p:nvSpPr>
        <p:spPr>
          <a:xfrm>
            <a:off x="264594" y="4004742"/>
            <a:ext cx="11355187" cy="1045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>
                <a:latin typeface="Calibri" panose="020F0502020204030204" pitchFamily="34" charset="0"/>
              </a:rPr>
              <a:t>Spheroids are advantageous as they recapitulate 3D tumour structure.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>
                <a:latin typeface="Calibri" panose="020F0502020204030204" pitchFamily="34" charset="0"/>
              </a:rPr>
              <a:t>However, spheroids grow in 96 well plates (generally round bottom, plastic is ~1.5 mm thick but tapered).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>
                <a:latin typeface="Calibri" panose="020F0502020204030204" pitchFamily="34" charset="0"/>
              </a:rPr>
              <a:t>Spheroids are also free floating in the media (challenging for energy/LET targeting).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21E9D0A9-2FFB-10D7-AFEE-B2C42CC6B35A}"/>
              </a:ext>
            </a:extLst>
          </p:cNvPr>
          <p:cNvSpPr txBox="1">
            <a:spLocks noChangeArrowheads="1"/>
          </p:cNvSpPr>
          <p:nvPr/>
        </p:nvSpPr>
        <p:spPr>
          <a:xfrm>
            <a:off x="488884" y="3596246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Notes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b="1" u="sng" dirty="0">
              <a:latin typeface="Calibri" panose="020F050202020403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4FB2946-8714-097E-F201-2F18D670E27B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t="29801" b="47844"/>
          <a:stretch>
            <a:fillRect/>
          </a:stretch>
        </p:blipFill>
        <p:spPr>
          <a:xfrm>
            <a:off x="5164347" y="5402485"/>
            <a:ext cx="3315419" cy="684166"/>
          </a:xfrm>
          <a:prstGeom prst="rect">
            <a:avLst/>
          </a:prstGeom>
        </p:spPr>
      </p:pic>
      <p:pic>
        <p:nvPicPr>
          <p:cNvPr id="2" name="Picture 1" descr="A close-up of a grey surface&#10;&#10;Description automatically generated">
            <a:extLst>
              <a:ext uri="{FF2B5EF4-FFF2-40B4-BE49-F238E27FC236}">
                <a16:creationId xmlns:a16="http://schemas.microsoft.com/office/drawing/2014/main" id="{1CC3A5D2-293B-60A8-E6EC-D8A74C68E7B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7136" t="10696" r="38319" b="26952"/>
          <a:stretch/>
        </p:blipFill>
        <p:spPr>
          <a:xfrm>
            <a:off x="9031816" y="5402485"/>
            <a:ext cx="1512000" cy="129631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292F55F-16A1-32B7-6F8D-14632C15D9EF}"/>
              </a:ext>
            </a:extLst>
          </p:cNvPr>
          <p:cNvGrpSpPr/>
          <p:nvPr/>
        </p:nvGrpSpPr>
        <p:grpSpPr>
          <a:xfrm>
            <a:off x="9801728" y="6439108"/>
            <a:ext cx="714375" cy="200055"/>
            <a:chOff x="2501900" y="2393501"/>
            <a:chExt cx="714375" cy="200055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08E206A-729F-150B-10FE-447CA0C1AFDC}"/>
                </a:ext>
              </a:extLst>
            </p:cNvPr>
            <p:cNvCxnSpPr/>
            <p:nvPr/>
          </p:nvCxnSpPr>
          <p:spPr>
            <a:xfrm>
              <a:off x="2504485" y="2544945"/>
              <a:ext cx="70805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2CED938-0640-899E-2FF1-4D6B36366770}"/>
                </a:ext>
              </a:extLst>
            </p:cNvPr>
            <p:cNvCxnSpPr/>
            <p:nvPr/>
          </p:nvCxnSpPr>
          <p:spPr>
            <a:xfrm>
              <a:off x="3216275" y="2520950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304F4A6-B28F-C470-C832-246D8195B991}"/>
                </a:ext>
              </a:extLst>
            </p:cNvPr>
            <p:cNvCxnSpPr/>
            <p:nvPr/>
          </p:nvCxnSpPr>
          <p:spPr>
            <a:xfrm>
              <a:off x="2501900" y="2524125"/>
              <a:ext cx="0" cy="476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A7D3CE1-DDE4-E68D-FCEC-B892D2812A5D}"/>
                </a:ext>
              </a:extLst>
            </p:cNvPr>
            <p:cNvSpPr txBox="1"/>
            <p:nvPr/>
          </p:nvSpPr>
          <p:spPr>
            <a:xfrm>
              <a:off x="2637225" y="2393501"/>
              <a:ext cx="47481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dirty="0"/>
                <a:t>800 µm</a:t>
              </a:r>
            </a:p>
          </p:txBody>
        </p:sp>
      </p:grpSp>
      <p:sp>
        <p:nvSpPr>
          <p:cNvPr id="36" name="Rectangle 3">
            <a:extLst>
              <a:ext uri="{FF2B5EF4-FFF2-40B4-BE49-F238E27FC236}">
                <a16:creationId xmlns:a16="http://schemas.microsoft.com/office/drawing/2014/main" id="{C6849C12-9B6B-0266-F40D-5CDE43516770}"/>
              </a:ext>
            </a:extLst>
          </p:cNvPr>
          <p:cNvSpPr txBox="1">
            <a:spLocks noChangeArrowheads="1"/>
          </p:cNvSpPr>
          <p:nvPr/>
        </p:nvSpPr>
        <p:spPr>
          <a:xfrm>
            <a:off x="264594" y="4978876"/>
            <a:ext cx="11355187" cy="751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>
                <a:latin typeface="Calibri" panose="020F0502020204030204" pitchFamily="34" charset="0"/>
              </a:rPr>
              <a:t>Similar protocol for patient-derived organoids, although these usually fixed in a matrix to the bottom of the plate (easier for energy/LET).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1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72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P spid="30" grpId="0"/>
      <p:bldP spid="31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E9BEB-D723-8F71-706D-7A6C6157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52">
            <a:extLst>
              <a:ext uri="{FF2B5EF4-FFF2-40B4-BE49-F238E27FC236}">
                <a16:creationId xmlns:a16="http://schemas.microsoft.com/office/drawing/2014/main" id="{FF99DAF2-B704-6111-F7DF-440AB8B42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42875"/>
            <a:ext cx="114299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Typical spheroid growth assay protocol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CD35DCA-6C13-F247-D4BC-632C85E79779}"/>
              </a:ext>
            </a:extLst>
          </p:cNvPr>
          <p:cNvSpPr txBox="1">
            <a:spLocks noChangeArrowheads="1"/>
          </p:cNvSpPr>
          <p:nvPr/>
        </p:nvSpPr>
        <p:spPr>
          <a:xfrm>
            <a:off x="488884" y="700873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Equipment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b="1" u="sng" dirty="0">
              <a:latin typeface="Calibri" panose="020F0502020204030204" pitchFamily="34" charset="0"/>
            </a:endParaRPr>
          </a:p>
        </p:txBody>
      </p:sp>
      <p:pic>
        <p:nvPicPr>
          <p:cNvPr id="3" name="Picture 2" descr="Several white machines in a room&#10;&#10;Description automatically generated">
            <a:extLst>
              <a:ext uri="{FF2B5EF4-FFF2-40B4-BE49-F238E27FC236}">
                <a16:creationId xmlns:a16="http://schemas.microsoft.com/office/drawing/2014/main" id="{0BF9E554-2163-C807-003C-315666D284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18" t="4433" r="31924" b="10459"/>
          <a:stretch>
            <a:fillRect/>
          </a:stretch>
        </p:blipFill>
        <p:spPr>
          <a:xfrm>
            <a:off x="1356070" y="1159946"/>
            <a:ext cx="1705874" cy="209575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B32A9A3-C77D-2100-8466-B1F9D241F93B}"/>
              </a:ext>
            </a:extLst>
          </p:cNvPr>
          <p:cNvSpPr txBox="1"/>
          <p:nvPr/>
        </p:nvSpPr>
        <p:spPr>
          <a:xfrm>
            <a:off x="1186087" y="3255696"/>
            <a:ext cx="2005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 II safety cabinet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37C5456-EEB0-7961-71A7-5BEF7D878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8875" y="1189488"/>
            <a:ext cx="1982398" cy="198239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830D25A-7882-068B-64F1-07033F3E7C70}"/>
              </a:ext>
            </a:extLst>
          </p:cNvPr>
          <p:cNvSpPr txBox="1"/>
          <p:nvPr/>
        </p:nvSpPr>
        <p:spPr>
          <a:xfrm>
            <a:off x="8570298" y="3255696"/>
            <a:ext cx="2265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radiobiologist or two!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BC6CDB-BA45-0562-2659-87DBE1BA3530}"/>
              </a:ext>
            </a:extLst>
          </p:cNvPr>
          <p:cNvSpPr txBox="1"/>
          <p:nvPr/>
        </p:nvSpPr>
        <p:spPr>
          <a:xfrm>
            <a:off x="4136710" y="3255696"/>
            <a:ext cx="1516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en-GB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incubator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EBCCBF6-00CC-5130-79A5-B5CF48496839}"/>
              </a:ext>
            </a:extLst>
          </p:cNvPr>
          <p:cNvSpPr txBox="1"/>
          <p:nvPr/>
        </p:nvSpPr>
        <p:spPr>
          <a:xfrm>
            <a:off x="6327819" y="3255696"/>
            <a:ext cx="1884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Imaging microscope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932C7F7B-AB18-58A3-D303-29C81EA84838}"/>
              </a:ext>
            </a:extLst>
          </p:cNvPr>
          <p:cNvSpPr txBox="1">
            <a:spLocks noChangeArrowheads="1"/>
          </p:cNvSpPr>
          <p:nvPr/>
        </p:nvSpPr>
        <p:spPr>
          <a:xfrm>
            <a:off x="488884" y="3725765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Schedule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b="1" u="sng" dirty="0">
              <a:latin typeface="Calibri" panose="020F0502020204030204" pitchFamily="34" charset="0"/>
            </a:endParaRP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2DCACE3A-D0A4-1F18-EC35-15560C55D861}"/>
              </a:ext>
            </a:extLst>
          </p:cNvPr>
          <p:cNvSpPr txBox="1">
            <a:spLocks noChangeArrowheads="1"/>
          </p:cNvSpPr>
          <p:nvPr/>
        </p:nvSpPr>
        <p:spPr>
          <a:xfrm>
            <a:off x="264595" y="4134261"/>
            <a:ext cx="9310725" cy="1460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A week in advance – cells need to be growing well and are healthy.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Day 1 - Seed cells into 96 well plates and leave to settle for 48 hours for spheroids to form.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Day 3 – Prepare cells for irradiation (e.g. seal dishes/plates from air; assemble into holding platform)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           – Allow spheroids to grow for 14-21 days.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Days 3-24 – Capture images of spheroids every 2-3 days (could be done offsite).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1600" dirty="0">
              <a:latin typeface="Calibri" panose="020F0502020204030204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8EDA252-7B53-8B68-898D-2726849674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540" t="1606" r="17331" b="10939"/>
          <a:stretch>
            <a:fillRect/>
          </a:stretch>
        </p:blipFill>
        <p:spPr>
          <a:xfrm rot="5400000">
            <a:off x="3729114" y="1213128"/>
            <a:ext cx="2119551" cy="198239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ECF1EA3-8F3A-F29E-84DC-2DFD4E049B5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393" t="18040" r="3882" b="-268"/>
          <a:stretch>
            <a:fillRect/>
          </a:stretch>
        </p:blipFill>
        <p:spPr>
          <a:xfrm rot="5400000">
            <a:off x="6236249" y="1442692"/>
            <a:ext cx="2146881" cy="1581389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FDD123B5-2DD7-7623-6F22-94EEFECA26C6}"/>
              </a:ext>
            </a:extLst>
          </p:cNvPr>
          <p:cNvSpPr txBox="1">
            <a:spLocks noChangeArrowheads="1"/>
          </p:cNvSpPr>
          <p:nvPr/>
        </p:nvSpPr>
        <p:spPr>
          <a:xfrm>
            <a:off x="2481584" y="6069127"/>
            <a:ext cx="8932373" cy="657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A single experiment (one cell line, 4 radiation doses, triplicate samples) may involve ~50 irradiations.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D945D0C-E782-0433-C16F-9755DDEEF216}"/>
              </a:ext>
            </a:extLst>
          </p:cNvPr>
          <p:cNvSpPr txBox="1">
            <a:spLocks noChangeArrowheads="1"/>
          </p:cNvSpPr>
          <p:nvPr/>
        </p:nvSpPr>
        <p:spPr>
          <a:xfrm>
            <a:off x="2705873" y="5660631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Notes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b="1" u="sng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22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  <p:bldP spid="31" grpId="0"/>
      <p:bldP spid="34" grpId="0"/>
      <p:bldP spid="35" grpId="0"/>
      <p:bldP spid="36" grpId="0"/>
      <p:bldP spid="37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2">
            <a:extLst>
              <a:ext uri="{FF2B5EF4-FFF2-40B4-BE49-F238E27FC236}">
                <a16:creationId xmlns:a16="http://schemas.microsoft.com/office/drawing/2014/main" id="{721A2CFC-C73E-B359-59BD-3038B8E84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716" y="423017"/>
            <a:ext cx="1094112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Analysis of DNA damage: 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H2AX foci as a surrogate DNA double strand break (DSB) marker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0" name="Text Box 35">
            <a:extLst>
              <a:ext uri="{FF2B5EF4-FFF2-40B4-BE49-F238E27FC236}">
                <a16:creationId xmlns:a16="http://schemas.microsoft.com/office/drawing/2014/main" id="{44E125F4-2095-8E3D-7FDB-98F0300FC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8637" y="2001304"/>
            <a:ext cx="9985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="1" dirty="0">
                <a:latin typeface="Calibri" panose="020F0502020204030204" pitchFamily="34" charset="0"/>
              </a:rPr>
              <a:t>Control</a:t>
            </a:r>
            <a:endParaRPr lang="en-US" altLang="en-US" b="1" dirty="0">
              <a:latin typeface="Calibri" panose="020F0502020204030204" pitchFamily="34" charset="0"/>
            </a:endParaRPr>
          </a:p>
        </p:txBody>
      </p:sp>
      <p:sp>
        <p:nvSpPr>
          <p:cNvPr id="21" name="Text Box 35">
            <a:extLst>
              <a:ext uri="{FF2B5EF4-FFF2-40B4-BE49-F238E27FC236}">
                <a16:creationId xmlns:a16="http://schemas.microsoft.com/office/drawing/2014/main" id="{E6890E9D-C21C-4D3D-84C7-CF62E9C9F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313" y="2001304"/>
            <a:ext cx="8509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="1">
                <a:latin typeface="Calibri" panose="020F0502020204030204" pitchFamily="34" charset="0"/>
              </a:rPr>
              <a:t>1</a:t>
            </a:r>
            <a:endParaRPr lang="en-US" altLang="en-US" b="1">
              <a:latin typeface="Calibri" panose="020F0502020204030204" pitchFamily="34" charset="0"/>
            </a:endParaRPr>
          </a:p>
        </p:txBody>
      </p:sp>
      <p:sp>
        <p:nvSpPr>
          <p:cNvPr id="22" name="Text Box 35">
            <a:extLst>
              <a:ext uri="{FF2B5EF4-FFF2-40B4-BE49-F238E27FC236}">
                <a16:creationId xmlns:a16="http://schemas.microsoft.com/office/drawing/2014/main" id="{96087C9D-6F97-B09E-0DCA-2F3B93D73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4314" y="2001304"/>
            <a:ext cx="8509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="1" dirty="0">
                <a:latin typeface="Calibri" panose="020F0502020204030204" pitchFamily="34" charset="0"/>
              </a:rPr>
              <a:t>4</a:t>
            </a:r>
            <a:endParaRPr lang="en-US" altLang="en-US" b="1" dirty="0">
              <a:latin typeface="Calibri" panose="020F0502020204030204" pitchFamily="34" charset="0"/>
            </a:endParaRPr>
          </a:p>
        </p:txBody>
      </p:sp>
      <p:sp>
        <p:nvSpPr>
          <p:cNvPr id="23" name="Text Box 35">
            <a:extLst>
              <a:ext uri="{FF2B5EF4-FFF2-40B4-BE49-F238E27FC236}">
                <a16:creationId xmlns:a16="http://schemas.microsoft.com/office/drawing/2014/main" id="{A7FBDDDF-6626-2168-23FE-F77BF9CBE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5031" y="2001304"/>
            <a:ext cx="24098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="1" dirty="0">
                <a:latin typeface="Calibri" panose="020F0502020204030204" pitchFamily="34" charset="0"/>
              </a:rPr>
              <a:t>Hours post-IR (4 </a:t>
            </a:r>
            <a:r>
              <a:rPr lang="en-GB" altLang="en-US" b="1" dirty="0" err="1">
                <a:latin typeface="Calibri" panose="020F0502020204030204" pitchFamily="34" charset="0"/>
              </a:rPr>
              <a:t>Gy</a:t>
            </a:r>
            <a:r>
              <a:rPr lang="en-GB" altLang="en-US" b="1" dirty="0">
                <a:latin typeface="Calibri" panose="020F0502020204030204" pitchFamily="34" charset="0"/>
              </a:rPr>
              <a:t>)</a:t>
            </a:r>
            <a:endParaRPr lang="en-US" altLang="en-US" b="1" dirty="0">
              <a:latin typeface="Calibri" panose="020F0502020204030204" pitchFamily="34" charset="0"/>
            </a:endParaRPr>
          </a:p>
        </p:txBody>
      </p:sp>
      <p:pic>
        <p:nvPicPr>
          <p:cNvPr id="24" name="Picture 14">
            <a:extLst>
              <a:ext uri="{FF2B5EF4-FFF2-40B4-BE49-F238E27FC236}">
                <a16:creationId xmlns:a16="http://schemas.microsoft.com/office/drawing/2014/main" id="{955D2572-7FED-BBB8-51B2-9EABE5AD98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0783" r="61490" b="28275"/>
          <a:stretch/>
        </p:blipFill>
        <p:spPr bwMode="auto">
          <a:xfrm>
            <a:off x="4876610" y="2384169"/>
            <a:ext cx="2400490" cy="2089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5">
            <a:extLst>
              <a:ext uri="{FF2B5EF4-FFF2-40B4-BE49-F238E27FC236}">
                <a16:creationId xmlns:a16="http://schemas.microsoft.com/office/drawing/2014/main" id="{4F6778C2-D3A1-B265-2FBD-5BAF956F22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6" r="50112" b="45764"/>
          <a:stretch/>
        </p:blipFill>
        <p:spPr bwMode="auto">
          <a:xfrm>
            <a:off x="7540625" y="2384170"/>
            <a:ext cx="2254406" cy="2089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11">
            <a:extLst>
              <a:ext uri="{FF2B5EF4-FFF2-40B4-BE49-F238E27FC236}">
                <a16:creationId xmlns:a16="http://schemas.microsoft.com/office/drawing/2014/main" id="{2A25F8E2-0D91-343B-2B20-2B30F16B45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7" r="37837" b="43376"/>
          <a:stretch/>
        </p:blipFill>
        <p:spPr bwMode="auto">
          <a:xfrm>
            <a:off x="2343150" y="2384171"/>
            <a:ext cx="2257425" cy="2089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ectangle 3">
            <a:extLst>
              <a:ext uri="{FF2B5EF4-FFF2-40B4-BE49-F238E27FC236}">
                <a16:creationId xmlns:a16="http://schemas.microsoft.com/office/drawing/2014/main" id="{D91C5CBB-7E27-9A83-A83A-BB049133FD72}"/>
              </a:ext>
            </a:extLst>
          </p:cNvPr>
          <p:cNvSpPr txBox="1">
            <a:spLocks noChangeArrowheads="1"/>
          </p:cNvSpPr>
          <p:nvPr/>
        </p:nvSpPr>
        <p:spPr>
          <a:xfrm>
            <a:off x="2662518" y="4928681"/>
            <a:ext cx="9078034" cy="9225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>
                <a:latin typeface="Calibri" panose="020F0502020204030204" pitchFamily="34" charset="0"/>
              </a:rPr>
              <a:t>Each </a:t>
            </a:r>
            <a:r>
              <a:rPr lang="en-GB" altLang="en-US" sz="2000" dirty="0">
                <a:latin typeface="Symbol" panose="05050102010706020507" pitchFamily="18" charset="2"/>
              </a:rPr>
              <a:t>g</a:t>
            </a:r>
            <a:r>
              <a:rPr lang="en-GB" altLang="en-US" sz="2000" dirty="0">
                <a:latin typeface="Calibri" panose="020F0502020204030204" pitchFamily="34" charset="0"/>
              </a:rPr>
              <a:t>H2AX foci corresponds to the site of a DSB.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000" dirty="0">
                <a:latin typeface="Calibri" panose="020F0502020204030204" pitchFamily="34" charset="0"/>
              </a:rPr>
              <a:t>Can also use other markers of DNA damage (53BP1, RAD51, OGG1) giving information on DNA repair pathway dependence.</a:t>
            </a:r>
          </a:p>
        </p:txBody>
      </p:sp>
      <p:sp>
        <p:nvSpPr>
          <p:cNvPr id="28" name="Text Box 12">
            <a:extLst>
              <a:ext uri="{FF2B5EF4-FFF2-40B4-BE49-F238E27FC236}">
                <a16:creationId xmlns:a16="http://schemas.microsoft.com/office/drawing/2014/main" id="{7F8E1160-85F9-F8AB-EABC-C13600E41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60" y="2959546"/>
            <a:ext cx="1704879" cy="101869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>
              <a:spcBef>
                <a:spcPts val="840"/>
              </a:spcBef>
              <a:spcAft>
                <a:spcPts val="0"/>
              </a:spcAft>
            </a:pPr>
            <a:r>
              <a:rPr lang="en-US" b="1" kern="1200" dirty="0">
                <a:solidFill>
                  <a:srgbClr val="000000"/>
                </a:solidFill>
                <a:effectLst/>
                <a:ea typeface="Times New Roman"/>
              </a:rPr>
              <a:t>UMSCC74A head and neck cancer cells</a:t>
            </a:r>
            <a:endParaRPr lang="en-GB" b="1" dirty="0">
              <a:effectLst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513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5FA7D-5AB6-08DD-2A2D-1DCBC452A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52">
            <a:extLst>
              <a:ext uri="{FF2B5EF4-FFF2-40B4-BE49-F238E27FC236}">
                <a16:creationId xmlns:a16="http://schemas.microsoft.com/office/drawing/2014/main" id="{2C366FEB-BD6D-0CE1-B363-7C16AEC32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42875"/>
            <a:ext cx="114299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Typical immunofluorescent staining protocol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F6B27ED-F7B7-7AC7-ECD0-CA42AFABDB7C}"/>
              </a:ext>
            </a:extLst>
          </p:cNvPr>
          <p:cNvSpPr txBox="1">
            <a:spLocks noChangeArrowheads="1"/>
          </p:cNvSpPr>
          <p:nvPr/>
        </p:nvSpPr>
        <p:spPr>
          <a:xfrm>
            <a:off x="488884" y="700873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Equipment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b="1" u="sng" dirty="0">
              <a:latin typeface="Calibri" panose="020F0502020204030204" pitchFamily="34" charset="0"/>
            </a:endParaRPr>
          </a:p>
        </p:txBody>
      </p:sp>
      <p:pic>
        <p:nvPicPr>
          <p:cNvPr id="3" name="Picture 2" descr="Several white machines in a room&#10;&#10;Description automatically generated">
            <a:extLst>
              <a:ext uri="{FF2B5EF4-FFF2-40B4-BE49-F238E27FC236}">
                <a16:creationId xmlns:a16="http://schemas.microsoft.com/office/drawing/2014/main" id="{B6D35A8B-462F-206E-3674-2B7AC7827C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18" t="4433" r="31924" b="10459"/>
          <a:stretch>
            <a:fillRect/>
          </a:stretch>
        </p:blipFill>
        <p:spPr>
          <a:xfrm>
            <a:off x="1341841" y="1159946"/>
            <a:ext cx="1705874" cy="209575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E64D600-FEA7-21BB-B936-87ABC27508CA}"/>
              </a:ext>
            </a:extLst>
          </p:cNvPr>
          <p:cNvSpPr txBox="1"/>
          <p:nvPr/>
        </p:nvSpPr>
        <p:spPr>
          <a:xfrm>
            <a:off x="1171858" y="3255696"/>
            <a:ext cx="2005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 II safety cabinet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85773DE-5801-C17E-051B-BF2FE1502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9982" y="1189488"/>
            <a:ext cx="1982398" cy="198239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DA48591-D259-1ABA-3106-7BE59D214102}"/>
              </a:ext>
            </a:extLst>
          </p:cNvPr>
          <p:cNvSpPr txBox="1"/>
          <p:nvPr/>
        </p:nvSpPr>
        <p:spPr>
          <a:xfrm>
            <a:off x="8963022" y="3255696"/>
            <a:ext cx="2265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radiobiologist or two!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1EE55D-B97E-C07B-EF25-B7CB3C290496}"/>
              </a:ext>
            </a:extLst>
          </p:cNvPr>
          <p:cNvSpPr txBox="1"/>
          <p:nvPr/>
        </p:nvSpPr>
        <p:spPr>
          <a:xfrm>
            <a:off x="3774835" y="3255696"/>
            <a:ext cx="1516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en-GB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incubator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E291369-AB84-EE73-34AC-C7C118F34736}"/>
              </a:ext>
            </a:extLst>
          </p:cNvPr>
          <p:cNvSpPr txBox="1"/>
          <p:nvPr/>
        </p:nvSpPr>
        <p:spPr>
          <a:xfrm>
            <a:off x="6248071" y="3255696"/>
            <a:ext cx="2471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Fluorescent microscope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7FC179E3-84CE-9E84-A4C0-ED5879ABD780}"/>
              </a:ext>
            </a:extLst>
          </p:cNvPr>
          <p:cNvSpPr txBox="1">
            <a:spLocks noChangeArrowheads="1"/>
          </p:cNvSpPr>
          <p:nvPr/>
        </p:nvSpPr>
        <p:spPr>
          <a:xfrm>
            <a:off x="488884" y="3525049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Schedule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b="1" u="sng" dirty="0">
              <a:latin typeface="Calibri" panose="020F0502020204030204" pitchFamily="34" charset="0"/>
            </a:endParaRP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2FB6ED59-CB3C-237B-7446-10CDE08E4998}"/>
              </a:ext>
            </a:extLst>
          </p:cNvPr>
          <p:cNvSpPr txBox="1">
            <a:spLocks noChangeArrowheads="1"/>
          </p:cNvSpPr>
          <p:nvPr/>
        </p:nvSpPr>
        <p:spPr>
          <a:xfrm>
            <a:off x="264595" y="3933545"/>
            <a:ext cx="9589886" cy="1460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A week in advance – cells need to be growing well and are healthy.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Day 1 - Seed cells onto 0.1 mm glass coverslips placed within plates/dishes and leave to settle for 24-48 hours.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Day 3 – Prepare cells for irradiation (e.g. seal dishes/plates from air; assemble into holding platform).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           – Allow cells to repair for 1-48 hours, fix at these different times (e.g. formalin).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Days 5 – process using antibodies (usually takes 2 days).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            – Alternatively, cells can be moved offsite and processed.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1600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4B76D6-AE77-27A0-3E44-F37ACAAD2B9E}"/>
              </a:ext>
            </a:extLst>
          </p:cNvPr>
          <p:cNvSpPr txBox="1">
            <a:spLocks noChangeArrowheads="1"/>
          </p:cNvSpPr>
          <p:nvPr/>
        </p:nvSpPr>
        <p:spPr>
          <a:xfrm>
            <a:off x="2481584" y="5774319"/>
            <a:ext cx="9519915" cy="657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Coverslips can be replaced and cells irradiated as normal, although another piece of equipment (</a:t>
            </a:r>
            <a:r>
              <a:rPr lang="en-GB" altLang="en-US" sz="1600" dirty="0" err="1">
                <a:latin typeface="Calibri" panose="020F0502020204030204" pitchFamily="34" charset="0"/>
              </a:rPr>
              <a:t>Cytospin</a:t>
            </a:r>
            <a:r>
              <a:rPr lang="en-GB" altLang="en-US" sz="1600" dirty="0">
                <a:latin typeface="Calibri" panose="020F0502020204030204" pitchFamily="34" charset="0"/>
              </a:rPr>
              <a:t>) is needed to mount cells on microscope slides.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A single experiment (one cell line, single radiation doses, 4 time points, triplicate samples) may involve ~50 irradiations.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1600" dirty="0">
              <a:latin typeface="Calibri" panose="020F050202020403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14EE285-535C-230C-A1B0-36E067E149B5}"/>
              </a:ext>
            </a:extLst>
          </p:cNvPr>
          <p:cNvSpPr txBox="1">
            <a:spLocks noChangeArrowheads="1"/>
          </p:cNvSpPr>
          <p:nvPr/>
        </p:nvSpPr>
        <p:spPr>
          <a:xfrm>
            <a:off x="2705873" y="5449463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Notes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b="1" u="sng" dirty="0">
              <a:latin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EB7EB2-7F20-974A-A38C-CA0C77F0B4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0" t="12486"/>
          <a:stretch>
            <a:fillRect/>
          </a:stretch>
        </p:blipFill>
        <p:spPr>
          <a:xfrm>
            <a:off x="9720876" y="4313470"/>
            <a:ext cx="2471124" cy="1281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6C35A4-7598-EB64-36B7-E02F4C4C6D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540" t="1606" r="17331" b="10939"/>
          <a:stretch>
            <a:fillRect/>
          </a:stretch>
        </p:blipFill>
        <p:spPr>
          <a:xfrm rot="5400000">
            <a:off x="3367239" y="1213128"/>
            <a:ext cx="2119551" cy="19823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3A14CA-C11E-4507-6703-31DC64EFD9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6224" y="1159946"/>
            <a:ext cx="2807700" cy="210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6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  <p:bldP spid="31" grpId="0"/>
      <p:bldP spid="34" grpId="0"/>
      <p:bldP spid="35" grpId="0"/>
      <p:bldP spid="36" grpId="0"/>
      <p:bldP spid="37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>
            <a:extLst>
              <a:ext uri="{FF2B5EF4-FFF2-40B4-BE49-F238E27FC236}">
                <a16:creationId xmlns:a16="http://schemas.microsoft.com/office/drawing/2014/main" id="{68A8385E-27BF-BCC9-F085-B87CF4FF2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313" y="-33034"/>
            <a:ext cx="913537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Comet assay used to measure the efficiency of DNA repair in individual cells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5" name="Text Box 12">
            <a:extLst>
              <a:ext uri="{FF2B5EF4-FFF2-40B4-BE49-F238E27FC236}">
                <a16:creationId xmlns:a16="http://schemas.microsoft.com/office/drawing/2014/main" id="{BB7FEEAF-3AD4-A037-E37A-7E5880B53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9605" y="1265677"/>
            <a:ext cx="875370" cy="32976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>
              <a:spcBef>
                <a:spcPts val="840"/>
              </a:spcBef>
              <a:spcAft>
                <a:spcPts val="0"/>
              </a:spcAft>
            </a:pPr>
            <a:r>
              <a:rPr lang="en-US" sz="1600" b="1" kern="1200" dirty="0">
                <a:solidFill>
                  <a:srgbClr val="000000"/>
                </a:solidFill>
                <a:effectLst/>
                <a:ea typeface="Times New Roman"/>
              </a:rPr>
              <a:t>Control</a:t>
            </a:r>
            <a:endParaRPr lang="en-GB" sz="1600" b="1" dirty="0">
              <a:effectLst/>
              <a:ea typeface="Times New Roman"/>
            </a:endParaRPr>
          </a:p>
        </p:txBody>
      </p:sp>
      <p:sp>
        <p:nvSpPr>
          <p:cNvPr id="6" name="Text Box 12">
            <a:extLst>
              <a:ext uri="{FF2B5EF4-FFF2-40B4-BE49-F238E27FC236}">
                <a16:creationId xmlns:a16="http://schemas.microsoft.com/office/drawing/2014/main" id="{7DEF8243-D6D9-84CA-18E0-2BEF30B33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8728" y="1265677"/>
            <a:ext cx="1074022" cy="32976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>
              <a:spcBef>
                <a:spcPts val="840"/>
              </a:spcBef>
              <a:spcAft>
                <a:spcPts val="0"/>
              </a:spcAft>
            </a:pPr>
            <a:r>
              <a:rPr lang="en-US" sz="1600" b="1" kern="1200" dirty="0">
                <a:solidFill>
                  <a:srgbClr val="000000"/>
                </a:solidFill>
                <a:effectLst/>
                <a:ea typeface="Times New Roman"/>
              </a:rPr>
              <a:t>240 min</a:t>
            </a:r>
            <a:endParaRPr lang="en-GB" sz="1600" b="1" dirty="0">
              <a:effectLst/>
              <a:ea typeface="Times New Roman"/>
            </a:endParaRPr>
          </a:p>
        </p:txBody>
      </p:sp>
      <p:sp>
        <p:nvSpPr>
          <p:cNvPr id="7" name="Text Box 12">
            <a:extLst>
              <a:ext uri="{FF2B5EF4-FFF2-40B4-BE49-F238E27FC236}">
                <a16:creationId xmlns:a16="http://schemas.microsoft.com/office/drawing/2014/main" id="{807DDBC5-0435-0F61-08F5-02A59070C27B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324159" y="1968723"/>
            <a:ext cx="1076326" cy="32976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>
              <a:spcBef>
                <a:spcPts val="840"/>
              </a:spcBef>
              <a:spcAft>
                <a:spcPts val="0"/>
              </a:spcAft>
            </a:pPr>
            <a:r>
              <a:rPr lang="en-US" sz="1600" b="1" kern="1200" dirty="0">
                <a:solidFill>
                  <a:srgbClr val="000000"/>
                </a:solidFill>
                <a:effectLst/>
                <a:ea typeface="Times New Roman"/>
              </a:rPr>
              <a:t>UMSCC6</a:t>
            </a:r>
            <a:endParaRPr lang="en-GB" sz="1600" b="1" dirty="0">
              <a:effectLst/>
              <a:ea typeface="Times New Roman"/>
            </a:endParaRPr>
          </a:p>
        </p:txBody>
      </p:sp>
      <p:pic>
        <p:nvPicPr>
          <p:cNvPr id="8" name="Picture 3" descr="E:\Parisa\Neutral Comet Images\051015 (6&amp;74A)\UMSCC6 Control\Comet005.bmp">
            <a:extLst>
              <a:ext uri="{FF2B5EF4-FFF2-40B4-BE49-F238E27FC236}">
                <a16:creationId xmlns:a16="http://schemas.microsoft.com/office/drawing/2014/main" id="{56B19C59-1FD8-41EB-AD7A-B4CF6F5341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8" r="28384" b="44625"/>
          <a:stretch/>
        </p:blipFill>
        <p:spPr bwMode="auto">
          <a:xfrm>
            <a:off x="7031803" y="1671643"/>
            <a:ext cx="1087822" cy="106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2">
            <a:extLst>
              <a:ext uri="{FF2B5EF4-FFF2-40B4-BE49-F238E27FC236}">
                <a16:creationId xmlns:a16="http://schemas.microsoft.com/office/drawing/2014/main" id="{C4B0C921-2A5A-4866-B3E5-37955423A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4353" y="1265677"/>
            <a:ext cx="804698" cy="32976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>
              <a:spcBef>
                <a:spcPts val="840"/>
              </a:spcBef>
              <a:spcAft>
                <a:spcPts val="0"/>
              </a:spcAft>
            </a:pPr>
            <a:r>
              <a:rPr lang="en-US" sz="1600" b="1" kern="1200" dirty="0">
                <a:solidFill>
                  <a:srgbClr val="000000"/>
                </a:solidFill>
                <a:effectLst/>
                <a:ea typeface="Times New Roman"/>
              </a:rPr>
              <a:t>0 min</a:t>
            </a:r>
            <a:endParaRPr lang="en-GB" sz="1600" b="1" dirty="0">
              <a:effectLst/>
              <a:ea typeface="Times New Roman"/>
            </a:endParaRP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37FBA955-956A-815D-F011-3EF2C023D7D8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200335" y="3168873"/>
            <a:ext cx="1323974" cy="32976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>
              <a:spcBef>
                <a:spcPts val="840"/>
              </a:spcBef>
              <a:spcAft>
                <a:spcPts val="0"/>
              </a:spcAft>
            </a:pPr>
            <a:r>
              <a:rPr lang="en-US" sz="1600" b="1" kern="1200" dirty="0">
                <a:solidFill>
                  <a:srgbClr val="000000"/>
                </a:solidFill>
                <a:effectLst/>
                <a:ea typeface="Times New Roman"/>
              </a:rPr>
              <a:t>UMSCC74A</a:t>
            </a:r>
            <a:endParaRPr lang="en-GB" sz="1600" b="1" dirty="0">
              <a:effectLst/>
              <a:ea typeface="Times New Roman"/>
            </a:endParaRPr>
          </a:p>
        </p:txBody>
      </p:sp>
      <p:pic>
        <p:nvPicPr>
          <p:cNvPr id="11" name="Picture 4" descr="E:\Parisa\Neutral Comet Images\191015 Repair Study (74A&amp;90)\UMSCC74A 0Gy 0RT (Control)\Comet007.bmp">
            <a:extLst>
              <a:ext uri="{FF2B5EF4-FFF2-40B4-BE49-F238E27FC236}">
                <a16:creationId xmlns:a16="http://schemas.microsoft.com/office/drawing/2014/main" id="{EBEF6CB0-7BA1-7E0F-0AB3-D8653D3685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02" t="11163" r="32404" b="51739"/>
          <a:stretch/>
        </p:blipFill>
        <p:spPr bwMode="auto">
          <a:xfrm>
            <a:off x="7031804" y="2840673"/>
            <a:ext cx="1087822" cy="106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12">
            <a:extLst>
              <a:ext uri="{FF2B5EF4-FFF2-40B4-BE49-F238E27FC236}">
                <a16:creationId xmlns:a16="http://schemas.microsoft.com/office/drawing/2014/main" id="{13F5B2C2-5A70-BECA-585E-E4DCA04A8CC6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251134" y="4347232"/>
            <a:ext cx="1222375" cy="32976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>
              <a:spcBef>
                <a:spcPts val="840"/>
              </a:spcBef>
              <a:spcAft>
                <a:spcPts val="0"/>
              </a:spcAft>
            </a:pPr>
            <a:r>
              <a:rPr lang="en-US" sz="1600" b="1" kern="1200" dirty="0">
                <a:solidFill>
                  <a:srgbClr val="000000"/>
                </a:solidFill>
                <a:effectLst/>
                <a:ea typeface="Times New Roman"/>
              </a:rPr>
              <a:t>UMSCC47</a:t>
            </a:r>
            <a:endParaRPr lang="en-GB" sz="1600" b="1" dirty="0">
              <a:effectLst/>
              <a:ea typeface="Times New Roman"/>
            </a:endParaRPr>
          </a:p>
        </p:txBody>
      </p:sp>
      <p:sp>
        <p:nvSpPr>
          <p:cNvPr id="13" name="Text Box 12">
            <a:extLst>
              <a:ext uri="{FF2B5EF4-FFF2-40B4-BE49-F238E27FC236}">
                <a16:creationId xmlns:a16="http://schemas.microsoft.com/office/drawing/2014/main" id="{9BD13490-FD1B-0162-C0B8-E03C349F92E2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022948" y="5572770"/>
            <a:ext cx="1678748" cy="32976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>
              <a:spcBef>
                <a:spcPts val="840"/>
              </a:spcBef>
              <a:spcAft>
                <a:spcPts val="0"/>
              </a:spcAft>
            </a:pPr>
            <a:r>
              <a:rPr lang="en-US" sz="1600" b="1" kern="1200" dirty="0">
                <a:solidFill>
                  <a:srgbClr val="000000"/>
                </a:solidFill>
                <a:effectLst/>
                <a:ea typeface="Times New Roman"/>
              </a:rPr>
              <a:t>UPCI-SCC090</a:t>
            </a:r>
            <a:endParaRPr lang="en-GB" sz="1600" b="1" dirty="0">
              <a:effectLst/>
              <a:ea typeface="Times New Roman"/>
            </a:endParaRPr>
          </a:p>
        </p:txBody>
      </p:sp>
      <p:pic>
        <p:nvPicPr>
          <p:cNvPr id="14" name="Picture 6" descr="E:\Parisa\Neutral Comet Images\UPCI-SCC-90\231115 Repair Study (90)\UPCISCC90 Control\Comet012.bmp">
            <a:extLst>
              <a:ext uri="{FF2B5EF4-FFF2-40B4-BE49-F238E27FC236}">
                <a16:creationId xmlns:a16="http://schemas.microsoft.com/office/drawing/2014/main" id="{32A9D581-E66F-A142-3A73-28FF9CC391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5" r="60633" b="31928"/>
          <a:stretch/>
        </p:blipFill>
        <p:spPr bwMode="auto">
          <a:xfrm>
            <a:off x="7038043" y="5190136"/>
            <a:ext cx="1087821" cy="105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E:\Parisa\Neutral Comet Images\UM-SCC-47\161115 Repair Study (47)\UMSCC47 Control\Comet004.bmp">
            <a:extLst>
              <a:ext uri="{FF2B5EF4-FFF2-40B4-BE49-F238E27FC236}">
                <a16:creationId xmlns:a16="http://schemas.microsoft.com/office/drawing/2014/main" id="{24376690-E8A0-83D7-A929-D95025D083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7" r="45899" b="54506"/>
          <a:stretch/>
        </p:blipFill>
        <p:spPr bwMode="auto">
          <a:xfrm>
            <a:off x="7033444" y="4014609"/>
            <a:ext cx="1092420" cy="105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E:\Parisa\Neutral Comet Images\UM-SCC-47\211015 Repair Study (47)\UMSCC47 4Gy RT0hr\Comet004.bmp">
            <a:extLst>
              <a:ext uri="{FF2B5EF4-FFF2-40B4-BE49-F238E27FC236}">
                <a16:creationId xmlns:a16="http://schemas.microsoft.com/office/drawing/2014/main" id="{9F4429B6-273A-5A1C-C8AD-45A32971B5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2" t="23637" r="27135" b="12473"/>
          <a:stretch/>
        </p:blipFill>
        <p:spPr bwMode="auto">
          <a:xfrm>
            <a:off x="8253303" y="4014793"/>
            <a:ext cx="1066800" cy="105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E:\Parisa\Neutral Comet Images\UM-SCC-6\211015 Repair Study (6)\UMSCC6 4Gy RT0hr\Comet005.bmp">
            <a:extLst>
              <a:ext uri="{FF2B5EF4-FFF2-40B4-BE49-F238E27FC236}">
                <a16:creationId xmlns:a16="http://schemas.microsoft.com/office/drawing/2014/main" id="{647F748A-B13C-E866-818F-04C85ECA8F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3" r="39301" b="40108"/>
          <a:stretch/>
        </p:blipFill>
        <p:spPr bwMode="auto">
          <a:xfrm>
            <a:off x="8253302" y="1671643"/>
            <a:ext cx="1066800" cy="106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E:\Parisa\Neutral Comet Images\UPCI-SCC-90\191015 Repair Study (90)\UPSCI90 4Gy RT0hr\Comet007.bmp">
            <a:extLst>
              <a:ext uri="{FF2B5EF4-FFF2-40B4-BE49-F238E27FC236}">
                <a16:creationId xmlns:a16="http://schemas.microsoft.com/office/drawing/2014/main" id="{67F74D81-816B-C00B-B6DE-84C58F44AA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5" t="16909" b="6957"/>
          <a:stretch/>
        </p:blipFill>
        <p:spPr bwMode="auto">
          <a:xfrm>
            <a:off x="8253303" y="5189940"/>
            <a:ext cx="1066800" cy="105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E:\Parisa\Neutral Comet Images\UM-SCC-74A\191015 Repair Study (74A)\UMSCC74A 4Gy RT0hr\Comet001.bmp">
            <a:extLst>
              <a:ext uri="{FF2B5EF4-FFF2-40B4-BE49-F238E27FC236}">
                <a16:creationId xmlns:a16="http://schemas.microsoft.com/office/drawing/2014/main" id="{AB285D95-83A6-2D00-64D0-1B430FE90A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46" t="51724" r="7377" b="3131"/>
          <a:stretch/>
        </p:blipFill>
        <p:spPr bwMode="auto">
          <a:xfrm>
            <a:off x="8253303" y="2831041"/>
            <a:ext cx="1066799" cy="106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E:\Parisa\Neutral Comet Images\UPCI-SCC-90\231115 Repair Study (90)\UPCISCC90 4Gy 4hr\Comet019.bmp">
            <a:extLst>
              <a:ext uri="{FF2B5EF4-FFF2-40B4-BE49-F238E27FC236}">
                <a16:creationId xmlns:a16="http://schemas.microsoft.com/office/drawing/2014/main" id="{0D44F174-49C9-F494-04FC-1B7B8AE0E8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2" r="35149" b="46237"/>
          <a:stretch/>
        </p:blipFill>
        <p:spPr bwMode="auto">
          <a:xfrm>
            <a:off x="9425182" y="5189940"/>
            <a:ext cx="1057275" cy="105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E:\Parisa\Neutral Comet Images\UM-SCC-47\011215 Repair Study (47)\UMSCC47 4Gy 4hr\Comet006.bmp">
            <a:extLst>
              <a:ext uri="{FF2B5EF4-FFF2-40B4-BE49-F238E27FC236}">
                <a16:creationId xmlns:a16="http://schemas.microsoft.com/office/drawing/2014/main" id="{EB5CC714-AD20-C622-ED82-085250AB1A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4" t="53175" r="49714"/>
          <a:stretch/>
        </p:blipFill>
        <p:spPr bwMode="auto">
          <a:xfrm>
            <a:off x="9425182" y="4014792"/>
            <a:ext cx="1057275" cy="107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E:\Parisa\Neutral Comet Images\UM-SCC-6\031215 Repair Study (6)\UMSCC6 4Gy 4hr\Comet017.bmp">
            <a:extLst>
              <a:ext uri="{FF2B5EF4-FFF2-40B4-BE49-F238E27FC236}">
                <a16:creationId xmlns:a16="http://schemas.microsoft.com/office/drawing/2014/main" id="{D96FB3FF-C17D-DDD0-90C7-572FD95396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4" r="18609" b="41862"/>
          <a:stretch/>
        </p:blipFill>
        <p:spPr bwMode="auto">
          <a:xfrm>
            <a:off x="9425182" y="1671643"/>
            <a:ext cx="1074022" cy="106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E:\Parisa\Neutral Comet Images\UM-SCC-74A\121115 Repair Study (74A)\UMSCC74A 4Gy 4hr\Comet003.bmp">
            <a:extLst>
              <a:ext uri="{FF2B5EF4-FFF2-40B4-BE49-F238E27FC236}">
                <a16:creationId xmlns:a16="http://schemas.microsoft.com/office/drawing/2014/main" id="{F465458D-345B-E96B-0BDA-3C095BD3FF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52859" r="38485" b="573"/>
          <a:stretch/>
        </p:blipFill>
        <p:spPr bwMode="auto">
          <a:xfrm>
            <a:off x="9425181" y="2831041"/>
            <a:ext cx="1082115" cy="106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52">
            <a:extLst>
              <a:ext uri="{FF2B5EF4-FFF2-40B4-BE49-F238E27FC236}">
                <a16:creationId xmlns:a16="http://schemas.microsoft.com/office/drawing/2014/main" id="{1FC5A8EC-6228-2172-9AF6-DF1D508C5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3948" y="6494092"/>
            <a:ext cx="2888052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latin typeface="Calibri" panose="020F0502020204030204" pitchFamily="34" charset="0"/>
              </a:rPr>
              <a:t>Nickson </a:t>
            </a:r>
            <a:r>
              <a:rPr lang="en-US" altLang="en-US" sz="1600" b="1" i="1" dirty="0">
                <a:latin typeface="Calibri" panose="020F0502020204030204" pitchFamily="34" charset="0"/>
              </a:rPr>
              <a:t>et al </a:t>
            </a:r>
            <a:r>
              <a:rPr lang="en-US" altLang="en-US" sz="1600" b="1" dirty="0">
                <a:latin typeface="Calibri" panose="020F0502020204030204" pitchFamily="34" charset="0"/>
              </a:rPr>
              <a:t>(2017) </a:t>
            </a:r>
            <a:r>
              <a:rPr lang="en-US" altLang="en-US" sz="1600" b="1" i="1" dirty="0" err="1">
                <a:latin typeface="Calibri" panose="020F0502020204030204" pitchFamily="34" charset="0"/>
              </a:rPr>
              <a:t>Oncotarget</a:t>
            </a:r>
            <a:endParaRPr lang="en-US" altLang="en-US" sz="1600" b="1" i="1" dirty="0">
              <a:latin typeface="Calibri" panose="020F050202020403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09EB724-1C97-57AE-1BD4-FF2467916BB8}"/>
              </a:ext>
            </a:extLst>
          </p:cNvPr>
          <p:cNvGrpSpPr/>
          <p:nvPr/>
        </p:nvGrpSpPr>
        <p:grpSpPr>
          <a:xfrm>
            <a:off x="1628775" y="1319306"/>
            <a:ext cx="4965189" cy="4874353"/>
            <a:chOff x="1628775" y="1474578"/>
            <a:chExt cx="4965189" cy="4874353"/>
          </a:xfrm>
        </p:grpSpPr>
        <p:graphicFrame>
          <p:nvGraphicFramePr>
            <p:cNvPr id="26" name="Chart 25">
              <a:extLst>
                <a:ext uri="{FF2B5EF4-FFF2-40B4-BE49-F238E27FC236}">
                  <a16:creationId xmlns:a16="http://schemas.microsoft.com/office/drawing/2014/main" id="{A9BAEBE3-2240-203E-D925-B88EDA6A088D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628775" y="2070280"/>
            <a:ext cx="4965189" cy="34147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42A778-8703-6385-638F-9A7E7FCEBF04}"/>
                </a:ext>
              </a:extLst>
            </p:cNvPr>
            <p:cNvSpPr txBox="1"/>
            <p:nvPr/>
          </p:nvSpPr>
          <p:spPr>
            <a:xfrm>
              <a:off x="4038207" y="1828465"/>
              <a:ext cx="364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*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AF3800E-FBE0-A876-CEFA-4C29E111478E}"/>
                </a:ext>
              </a:extLst>
            </p:cNvPr>
            <p:cNvCxnSpPr/>
            <p:nvPr/>
          </p:nvCxnSpPr>
          <p:spPr>
            <a:xfrm flipV="1">
              <a:off x="3955377" y="2032314"/>
              <a:ext cx="0" cy="96772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066FC6D-42B5-EF39-36AB-B69B61182262}"/>
                </a:ext>
              </a:extLst>
            </p:cNvPr>
            <p:cNvCxnSpPr/>
            <p:nvPr/>
          </p:nvCxnSpPr>
          <p:spPr>
            <a:xfrm flipV="1">
              <a:off x="4331859" y="2032314"/>
              <a:ext cx="0" cy="17096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552E420-CECB-73F5-4663-A372E958BD48}"/>
                </a:ext>
              </a:extLst>
            </p:cNvPr>
            <p:cNvCxnSpPr/>
            <p:nvPr/>
          </p:nvCxnSpPr>
          <p:spPr>
            <a:xfrm flipH="1">
              <a:off x="3955379" y="2032314"/>
              <a:ext cx="36480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4DCF560-E6F7-9797-5041-BA41B9EC1E6E}"/>
                </a:ext>
              </a:extLst>
            </p:cNvPr>
            <p:cNvSpPr txBox="1"/>
            <p:nvPr/>
          </p:nvSpPr>
          <p:spPr>
            <a:xfrm>
              <a:off x="4653642" y="2108514"/>
              <a:ext cx="3698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*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509BDD2-2078-3EB7-A989-C7DD351CC3A5}"/>
                </a:ext>
              </a:extLst>
            </p:cNvPr>
            <p:cNvCxnSpPr/>
            <p:nvPr/>
          </p:nvCxnSpPr>
          <p:spPr>
            <a:xfrm flipV="1">
              <a:off x="4623333" y="2631033"/>
              <a:ext cx="0" cy="144016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B3E369F-418B-9FCF-7BE3-B4E99F0697C6}"/>
                </a:ext>
              </a:extLst>
            </p:cNvPr>
            <p:cNvCxnSpPr/>
            <p:nvPr/>
          </p:nvCxnSpPr>
          <p:spPr>
            <a:xfrm flipV="1">
              <a:off x="4998414" y="2318218"/>
              <a:ext cx="0" cy="19604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1147AA0-68CB-B58A-C51C-4A363CFDDF4E}"/>
                </a:ext>
              </a:extLst>
            </p:cNvPr>
            <p:cNvCxnSpPr/>
            <p:nvPr/>
          </p:nvCxnSpPr>
          <p:spPr>
            <a:xfrm flipH="1">
              <a:off x="4628943" y="2312363"/>
              <a:ext cx="37475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C2123CE-C00B-69CD-CDF4-63F76449CC59}"/>
                </a:ext>
              </a:extLst>
            </p:cNvPr>
            <p:cNvSpPr txBox="1"/>
            <p:nvPr/>
          </p:nvSpPr>
          <p:spPr>
            <a:xfrm>
              <a:off x="4586940" y="2415753"/>
              <a:ext cx="3974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**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663A7E-AD69-1A87-42B7-9757B270FE29}"/>
                </a:ext>
              </a:extLst>
            </p:cNvPr>
            <p:cNvSpPr txBox="1"/>
            <p:nvPr/>
          </p:nvSpPr>
          <p:spPr>
            <a:xfrm>
              <a:off x="5298481" y="2906364"/>
              <a:ext cx="914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***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973DFEA-7FBD-7634-F8F8-F45CBB7BD5DB}"/>
                </a:ext>
              </a:extLst>
            </p:cNvPr>
            <p:cNvCxnSpPr/>
            <p:nvPr/>
          </p:nvCxnSpPr>
          <p:spPr>
            <a:xfrm flipV="1">
              <a:off x="5295431" y="3116068"/>
              <a:ext cx="0" cy="11704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6403984-4C48-9F30-E7C8-7902FD0E2D08}"/>
                </a:ext>
              </a:extLst>
            </p:cNvPr>
            <p:cNvCxnSpPr/>
            <p:nvPr/>
          </p:nvCxnSpPr>
          <p:spPr>
            <a:xfrm flipV="1">
              <a:off x="5666678" y="3116069"/>
              <a:ext cx="0" cy="29829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EC84FF2-6762-9A85-BA54-649D3CE392DF}"/>
                </a:ext>
              </a:extLst>
            </p:cNvPr>
            <p:cNvCxnSpPr/>
            <p:nvPr/>
          </p:nvCxnSpPr>
          <p:spPr>
            <a:xfrm flipH="1">
              <a:off x="5295432" y="3110213"/>
              <a:ext cx="37124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14B93E5-123B-8852-A5CA-0060B944D37E}"/>
                </a:ext>
              </a:extLst>
            </p:cNvPr>
            <p:cNvSpPr txBox="1"/>
            <p:nvPr/>
          </p:nvSpPr>
          <p:spPr>
            <a:xfrm>
              <a:off x="5309362" y="3213603"/>
              <a:ext cx="3016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*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2AFB0A3-4172-662B-27D5-EE93924D9663}"/>
                </a:ext>
              </a:extLst>
            </p:cNvPr>
            <p:cNvCxnSpPr/>
            <p:nvPr/>
          </p:nvCxnSpPr>
          <p:spPr>
            <a:xfrm flipV="1">
              <a:off x="5295431" y="3417452"/>
              <a:ext cx="0" cy="108276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3CC2F9-4575-85B4-CBA5-E15D3B2893B8}"/>
                </a:ext>
              </a:extLst>
            </p:cNvPr>
            <p:cNvCxnSpPr/>
            <p:nvPr/>
          </p:nvCxnSpPr>
          <p:spPr>
            <a:xfrm flipV="1">
              <a:off x="5542503" y="3417452"/>
              <a:ext cx="0" cy="6676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AE82391-496C-24D7-A0E6-9173DF605F43}"/>
                </a:ext>
              </a:extLst>
            </p:cNvPr>
            <p:cNvCxnSpPr/>
            <p:nvPr/>
          </p:nvCxnSpPr>
          <p:spPr>
            <a:xfrm flipH="1">
              <a:off x="5295433" y="3417452"/>
              <a:ext cx="24888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B2CC24F-B3E4-3BC8-A050-73DFB89910B2}"/>
                </a:ext>
              </a:extLst>
            </p:cNvPr>
            <p:cNvCxnSpPr/>
            <p:nvPr/>
          </p:nvCxnSpPr>
          <p:spPr>
            <a:xfrm flipV="1">
              <a:off x="4870314" y="2644528"/>
              <a:ext cx="0" cy="70658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749EEC2-D229-C26A-27EE-9DA392E20C90}"/>
                </a:ext>
              </a:extLst>
            </p:cNvPr>
            <p:cNvCxnSpPr/>
            <p:nvPr/>
          </p:nvCxnSpPr>
          <p:spPr>
            <a:xfrm flipH="1">
              <a:off x="4623333" y="2638673"/>
              <a:ext cx="25226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EDFD712-C33A-6B0A-FFBA-E69C7B78FFDF}"/>
                </a:ext>
              </a:extLst>
            </p:cNvPr>
            <p:cNvCxnSpPr/>
            <p:nvPr/>
          </p:nvCxnSpPr>
          <p:spPr>
            <a:xfrm flipV="1">
              <a:off x="4625045" y="2306497"/>
              <a:ext cx="0" cy="19604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Text Box 12">
              <a:extLst>
                <a:ext uri="{FF2B5EF4-FFF2-40B4-BE49-F238E27FC236}">
                  <a16:creationId xmlns:a16="http://schemas.microsoft.com/office/drawing/2014/main" id="{ADB13214-3CD9-1142-0ECE-76534E1B73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3575" y="5651154"/>
              <a:ext cx="4229100" cy="69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i="1" kern="1200" dirty="0">
                  <a:solidFill>
                    <a:srgbClr val="000000"/>
                  </a:solidFill>
                  <a:effectLst/>
                  <a:ea typeface="Times New Roman"/>
                </a:rPr>
                <a:t>HPV-negative (UMSCC6, UMSCC74A)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i="1" dirty="0">
                  <a:solidFill>
                    <a:srgbClr val="000000"/>
                  </a:solidFill>
                  <a:ea typeface="Times New Roman"/>
                </a:rPr>
                <a:t>HPV-positive (UMSCC47, UPCI-SCC090)</a:t>
              </a:r>
              <a:endParaRPr lang="en-GB" sz="1600" b="1" i="1" dirty="0">
                <a:effectLst/>
                <a:ea typeface="Times New Roman"/>
              </a:endParaRPr>
            </a:p>
          </p:txBody>
        </p:sp>
        <p:sp>
          <p:nvSpPr>
            <p:cNvPr id="48" name="Text Box 35">
              <a:extLst>
                <a:ext uri="{FF2B5EF4-FFF2-40B4-BE49-F238E27FC236}">
                  <a16:creationId xmlns:a16="http://schemas.microsoft.com/office/drawing/2014/main" id="{8146CA21-35F8-C36B-970C-049AE09BDA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1748" y="1474578"/>
              <a:ext cx="134856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000" dirty="0">
                  <a:latin typeface="Calibri" panose="020F0502020204030204" pitchFamily="34" charset="0"/>
                </a:rPr>
                <a:t>4 </a:t>
              </a:r>
              <a:r>
                <a:rPr lang="en-GB" altLang="en-US" sz="2000" dirty="0" err="1">
                  <a:latin typeface="Calibri" panose="020F0502020204030204" pitchFamily="34" charset="0"/>
                </a:rPr>
                <a:t>Gy</a:t>
              </a:r>
              <a:r>
                <a:rPr lang="en-GB" altLang="en-US" sz="2000" dirty="0">
                  <a:latin typeface="Calibri" panose="020F0502020204030204" pitchFamily="34" charset="0"/>
                </a:rPr>
                <a:t> x-rays </a:t>
              </a:r>
              <a:endParaRPr lang="en-US" altLang="en-US" sz="20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170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2" grpId="0"/>
      <p:bldP spid="1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>
            <a:extLst>
              <a:ext uri="{FF2B5EF4-FFF2-40B4-BE49-F238E27FC236}">
                <a16:creationId xmlns:a16="http://schemas.microsoft.com/office/drawing/2014/main" id="{ACA2A512-B2E5-8D7D-4F63-8FEFDCF87B67}"/>
              </a:ext>
            </a:extLst>
          </p:cNvPr>
          <p:cNvGrpSpPr>
            <a:grpSpLocks/>
          </p:cNvGrpSpPr>
          <p:nvPr/>
        </p:nvGrpSpPr>
        <p:grpSpPr bwMode="auto">
          <a:xfrm>
            <a:off x="2878138" y="1928813"/>
            <a:ext cx="1527175" cy="619125"/>
            <a:chOff x="2184" y="247"/>
            <a:chExt cx="1125" cy="483"/>
          </a:xfrm>
        </p:grpSpPr>
        <p:sp>
          <p:nvSpPr>
            <p:cNvPr id="5" name="Oval 6">
              <a:extLst>
                <a:ext uri="{FF2B5EF4-FFF2-40B4-BE49-F238E27FC236}">
                  <a16:creationId xmlns:a16="http://schemas.microsoft.com/office/drawing/2014/main" id="{2E065A2B-DD11-9D94-3C67-E99F0A3BB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" y="247"/>
              <a:ext cx="1124" cy="38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2000">
                <a:latin typeface="Calibri" panose="020F0502020204030204" pitchFamily="34" charset="0"/>
              </a:endParaRPr>
            </a:p>
          </p:txBody>
        </p:sp>
        <p:sp>
          <p:nvSpPr>
            <p:cNvPr id="6" name="Oval 7">
              <a:extLst>
                <a:ext uri="{FF2B5EF4-FFF2-40B4-BE49-F238E27FC236}">
                  <a16:creationId xmlns:a16="http://schemas.microsoft.com/office/drawing/2014/main" id="{C15C9D81-8741-E42F-5758-43189E2A2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346"/>
              <a:ext cx="1124" cy="384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2000">
                <a:latin typeface="Calibri" panose="020F0502020204030204" pitchFamily="34" charset="0"/>
              </a:endParaRPr>
            </a:p>
          </p:txBody>
        </p:sp>
        <p:sp>
          <p:nvSpPr>
            <p:cNvPr id="7" name="Line 8">
              <a:extLst>
                <a:ext uri="{FF2B5EF4-FFF2-40B4-BE49-F238E27FC236}">
                  <a16:creationId xmlns:a16="http://schemas.microsoft.com/office/drawing/2014/main" id="{95EE34BD-B45C-CCDC-A3DA-628156D305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5" y="430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8" name="Line 9">
              <a:extLst>
                <a:ext uri="{FF2B5EF4-FFF2-40B4-BE49-F238E27FC236}">
                  <a16:creationId xmlns:a16="http://schemas.microsoft.com/office/drawing/2014/main" id="{7A49CC6D-64DA-5A83-67A4-5873D39D91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9" y="429"/>
              <a:ext cx="0" cy="1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</p:grpSp>
      <p:sp>
        <p:nvSpPr>
          <p:cNvPr id="9" name="Text Box 18">
            <a:extLst>
              <a:ext uri="{FF2B5EF4-FFF2-40B4-BE49-F238E27FC236}">
                <a16:creationId xmlns:a16="http://schemas.microsoft.com/office/drawing/2014/main" id="{4FE182EE-14F4-9D9B-2055-16194F0D7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113" y="1333500"/>
            <a:ext cx="28003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000" dirty="0">
                <a:latin typeface="Calibri" panose="020F0502020204030204" pitchFamily="34" charset="0"/>
              </a:rPr>
              <a:t>Cells in culture</a:t>
            </a:r>
            <a:endParaRPr lang="en-US" altLang="en-US" sz="2000" dirty="0">
              <a:latin typeface="Calibri" panose="020F0502020204030204" pitchFamily="34" charset="0"/>
            </a:endParaRPr>
          </a:p>
        </p:txBody>
      </p:sp>
      <p:sp>
        <p:nvSpPr>
          <p:cNvPr id="10" name="Line 41">
            <a:extLst>
              <a:ext uri="{FF2B5EF4-FFF2-40B4-BE49-F238E27FC236}">
                <a16:creationId xmlns:a16="http://schemas.microsoft.com/office/drawing/2014/main" id="{1651E672-1E23-7F0E-F7B5-A234197E61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7513" y="1681163"/>
            <a:ext cx="492125" cy="522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000">
              <a:latin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C1866FF-9596-3E7D-5552-AC1AD1DE8667}"/>
              </a:ext>
            </a:extLst>
          </p:cNvPr>
          <p:cNvGrpSpPr/>
          <p:nvPr/>
        </p:nvGrpSpPr>
        <p:grpSpPr>
          <a:xfrm>
            <a:off x="5389563" y="2703513"/>
            <a:ext cx="2830512" cy="1935222"/>
            <a:chOff x="5389563" y="2703513"/>
            <a:chExt cx="2830512" cy="1935222"/>
          </a:xfrm>
        </p:grpSpPr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86616F3B-16CB-AE90-852A-B71D4F5A3B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83263" y="3627438"/>
              <a:ext cx="2003425" cy="436562"/>
              <a:chOff x="1702" y="2495"/>
              <a:chExt cx="1262" cy="275"/>
            </a:xfrm>
          </p:grpSpPr>
          <p:sp>
            <p:nvSpPr>
              <p:cNvPr id="18" name="AutoShape 11">
                <a:extLst>
                  <a:ext uri="{FF2B5EF4-FFF2-40B4-BE49-F238E27FC236}">
                    <a16:creationId xmlns:a16="http://schemas.microsoft.com/office/drawing/2014/main" id="{579A0FE6-684D-6A79-E0E5-A5DB9B4062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495"/>
                <a:ext cx="1262" cy="275"/>
              </a:xfrm>
              <a:prstGeom prst="parallelogram">
                <a:avLst>
                  <a:gd name="adj" fmla="val 114727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19" name="AutoShape 12">
                <a:extLst>
                  <a:ext uri="{FF2B5EF4-FFF2-40B4-BE49-F238E27FC236}">
                    <a16:creationId xmlns:a16="http://schemas.microsoft.com/office/drawing/2014/main" id="{3B825C71-F1ED-9029-D1BD-05866140AA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1" y="2530"/>
                <a:ext cx="1024" cy="200"/>
              </a:xfrm>
              <a:prstGeom prst="parallelogram">
                <a:avLst>
                  <a:gd name="adj" fmla="val 128000"/>
                </a:avLst>
              </a:prstGeom>
              <a:solidFill>
                <a:srgbClr val="D9EDE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 sz="200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3" name="Line 14">
              <a:extLst>
                <a:ext uri="{FF2B5EF4-FFF2-40B4-BE49-F238E27FC236}">
                  <a16:creationId xmlns:a16="http://schemas.microsoft.com/office/drawing/2014/main" id="{26D10119-0483-D410-565C-810CEA522F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710363" y="4078288"/>
              <a:ext cx="174625" cy="201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14" name="Text Box 15">
              <a:extLst>
                <a:ext uri="{FF2B5EF4-FFF2-40B4-BE49-F238E27FC236}">
                  <a16:creationId xmlns:a16="http://schemas.microsoft.com/office/drawing/2014/main" id="{BBAE510B-5A12-625E-AAF8-E3E6141014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5388" y="4238625"/>
              <a:ext cx="194468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000">
                  <a:latin typeface="Calibri" panose="020F0502020204030204" pitchFamily="34" charset="0"/>
                </a:rPr>
                <a:t>Microscope slide</a:t>
              </a:r>
              <a:endParaRPr lang="en-US" altLang="en-US" sz="2000">
                <a:latin typeface="Calibri" panose="020F0502020204030204" pitchFamily="34" charset="0"/>
              </a:endParaRPr>
            </a:p>
          </p:txBody>
        </p:sp>
        <p:sp>
          <p:nvSpPr>
            <p:cNvPr id="15" name="Line 16">
              <a:extLst>
                <a:ext uri="{FF2B5EF4-FFF2-40B4-BE49-F238E27FC236}">
                  <a16:creationId xmlns:a16="http://schemas.microsoft.com/office/drawing/2014/main" id="{280954A2-2B82-2DC7-7D4B-3301BB8E70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96075" y="3395663"/>
              <a:ext cx="187325" cy="4206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16" name="Text Box 17">
              <a:extLst>
                <a:ext uri="{FF2B5EF4-FFF2-40B4-BE49-F238E27FC236}">
                  <a16:creationId xmlns:a16="http://schemas.microsoft.com/office/drawing/2014/main" id="{DCFE77D0-CA72-760B-3ADB-AAA9F73A6D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89563" y="2787650"/>
              <a:ext cx="2351087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altLang="en-US" sz="2000">
                  <a:latin typeface="Calibri" panose="020F0502020204030204" pitchFamily="34" charset="0"/>
                </a:rPr>
                <a:t>Cells embedded in agarose</a:t>
              </a:r>
              <a:endParaRPr lang="en-US" altLang="en-US" sz="2000">
                <a:latin typeface="Calibri" panose="020F0502020204030204" pitchFamily="34" charset="0"/>
              </a:endParaRPr>
            </a:p>
          </p:txBody>
        </p:sp>
        <p:sp>
          <p:nvSpPr>
            <p:cNvPr id="17" name="AutoShape 46">
              <a:extLst>
                <a:ext uri="{FF2B5EF4-FFF2-40B4-BE49-F238E27FC236}">
                  <a16:creationId xmlns:a16="http://schemas.microsoft.com/office/drawing/2014/main" id="{3F8A6B3D-906B-B7FE-74D5-4FD25C58B7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012345">
              <a:off x="7372350" y="2919413"/>
              <a:ext cx="676275" cy="244475"/>
            </a:xfrm>
            <a:prstGeom prst="rightArrow">
              <a:avLst>
                <a:gd name="adj1" fmla="val 50000"/>
                <a:gd name="adj2" fmla="val 69156"/>
              </a:avLst>
            </a:prstGeom>
            <a:solidFill>
              <a:srgbClr val="00206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D018DFD-C521-488F-0DFA-FC0AE0C191AC}"/>
              </a:ext>
            </a:extLst>
          </p:cNvPr>
          <p:cNvGrpSpPr/>
          <p:nvPr/>
        </p:nvGrpSpPr>
        <p:grpSpPr>
          <a:xfrm>
            <a:off x="2642724" y="5060950"/>
            <a:ext cx="3221501" cy="1769363"/>
            <a:chOff x="2642724" y="5060950"/>
            <a:chExt cx="3221501" cy="1769363"/>
          </a:xfrm>
        </p:grpSpPr>
        <p:sp>
          <p:nvSpPr>
            <p:cNvPr id="21" name="Text Box 38">
              <a:extLst>
                <a:ext uri="{FF2B5EF4-FFF2-40B4-BE49-F238E27FC236}">
                  <a16:creationId xmlns:a16="http://schemas.microsoft.com/office/drawing/2014/main" id="{D4D12C25-2376-F612-89B4-33B60515D2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8550" y="5060950"/>
              <a:ext cx="197326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000" b="1">
                  <a:latin typeface="Calibri" panose="020F0502020204030204" pitchFamily="34" charset="0"/>
                </a:rPr>
                <a:t>Electrophoresis</a:t>
              </a:r>
              <a:endParaRPr lang="en-US" altLang="en-US" sz="2000" b="1">
                <a:latin typeface="Calibri" panose="020F0502020204030204" pitchFamily="34" charset="0"/>
              </a:endParaRPr>
            </a:p>
          </p:txBody>
        </p:sp>
        <p:sp>
          <p:nvSpPr>
            <p:cNvPr id="22" name="AutoShape 39">
              <a:extLst>
                <a:ext uri="{FF2B5EF4-FFF2-40B4-BE49-F238E27FC236}">
                  <a16:creationId xmlns:a16="http://schemas.microsoft.com/office/drawing/2014/main" id="{8B8F752C-359E-AC92-2A5A-B6D7F730B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800" y="5678488"/>
              <a:ext cx="2003425" cy="436562"/>
            </a:xfrm>
            <a:prstGeom prst="parallelogram">
              <a:avLst>
                <a:gd name="adj" fmla="val 11472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2000">
                <a:latin typeface="Calibri" panose="020F0502020204030204" pitchFamily="34" charset="0"/>
              </a:endParaRPr>
            </a:p>
          </p:txBody>
        </p:sp>
        <p:sp>
          <p:nvSpPr>
            <p:cNvPr id="23" name="AutoShape 40">
              <a:extLst>
                <a:ext uri="{FF2B5EF4-FFF2-40B4-BE49-F238E27FC236}">
                  <a16:creationId xmlns:a16="http://schemas.microsoft.com/office/drawing/2014/main" id="{53323A01-61F7-F625-2F63-B64C2483D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3838" y="5734050"/>
              <a:ext cx="1625600" cy="317500"/>
            </a:xfrm>
            <a:prstGeom prst="parallelogram">
              <a:avLst>
                <a:gd name="adj" fmla="val 128000"/>
              </a:avLst>
            </a:prstGeom>
            <a:solidFill>
              <a:srgbClr val="FF9D5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2000">
                <a:latin typeface="Calibri" panose="020F0502020204030204" pitchFamily="34" charset="0"/>
              </a:endParaRPr>
            </a:p>
          </p:txBody>
        </p:sp>
        <p:sp>
          <p:nvSpPr>
            <p:cNvPr id="24" name="Text Box 43">
              <a:extLst>
                <a:ext uri="{FF2B5EF4-FFF2-40B4-BE49-F238E27FC236}">
                  <a16:creationId xmlns:a16="http://schemas.microsoft.com/office/drawing/2014/main" id="{815D081E-3C0F-E6C9-1E1B-2CD896B08B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2724" y="6122427"/>
              <a:ext cx="1858963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altLang="en-US" sz="2000" dirty="0">
                  <a:latin typeface="Calibri" panose="020F0502020204030204" pitchFamily="34" charset="0"/>
                </a:rPr>
                <a:t>DNA stained with SYBR Gold</a:t>
              </a:r>
              <a:endParaRPr lang="en-US" altLang="en-US" sz="2000" dirty="0">
                <a:latin typeface="Calibri" panose="020F0502020204030204" pitchFamily="34" charset="0"/>
              </a:endParaRPr>
            </a:p>
          </p:txBody>
        </p:sp>
        <p:sp>
          <p:nvSpPr>
            <p:cNvPr id="25" name="Line 44">
              <a:extLst>
                <a:ext uri="{FF2B5EF4-FFF2-40B4-BE49-F238E27FC236}">
                  <a16:creationId xmlns:a16="http://schemas.microsoft.com/office/drawing/2014/main" id="{F67D0438-A4AC-01E0-D47D-763CF82059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63963" y="5962649"/>
              <a:ext cx="57150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26" name="AutoShape 48">
              <a:extLst>
                <a:ext uri="{FF2B5EF4-FFF2-40B4-BE49-F238E27FC236}">
                  <a16:creationId xmlns:a16="http://schemas.microsoft.com/office/drawing/2014/main" id="{C9464AA1-825E-90A1-72FA-9F2708E3AF5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905703">
              <a:off x="3201988" y="5356225"/>
              <a:ext cx="676275" cy="244475"/>
            </a:xfrm>
            <a:prstGeom prst="rightArrow">
              <a:avLst>
                <a:gd name="adj1" fmla="val 50000"/>
                <a:gd name="adj2" fmla="val 69156"/>
              </a:avLst>
            </a:prstGeom>
            <a:solidFill>
              <a:srgbClr val="00206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C92DE1A-CDC7-F7AE-4FBE-086036DE600A}"/>
              </a:ext>
            </a:extLst>
          </p:cNvPr>
          <p:cNvGrpSpPr/>
          <p:nvPr/>
        </p:nvGrpSpPr>
        <p:grpSpPr>
          <a:xfrm>
            <a:off x="6134100" y="5194300"/>
            <a:ext cx="4179888" cy="1015663"/>
            <a:chOff x="6134100" y="5194300"/>
            <a:chExt cx="4179888" cy="1015663"/>
          </a:xfrm>
        </p:grpSpPr>
        <p:sp>
          <p:nvSpPr>
            <p:cNvPr id="28" name="Text Box 42">
              <a:extLst>
                <a:ext uri="{FF2B5EF4-FFF2-40B4-BE49-F238E27FC236}">
                  <a16:creationId xmlns:a16="http://schemas.microsoft.com/office/drawing/2014/main" id="{0F5FD5B1-9B41-2C21-C902-11FCD425AA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5638" y="5194300"/>
              <a:ext cx="3308350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000" b="1" dirty="0">
                  <a:latin typeface="Calibri" panose="020F0502020204030204" pitchFamily="34" charset="0"/>
                </a:rPr>
                <a:t>Analysis using fluorescent microscope and </a:t>
              </a:r>
              <a:r>
                <a:rPr lang="en-GB" altLang="en-US" sz="2000" b="1" dirty="0" err="1">
                  <a:latin typeface="Calibri" panose="020F0502020204030204" pitchFamily="34" charset="0"/>
                </a:rPr>
                <a:t>Komet</a:t>
              </a:r>
              <a:r>
                <a:rPr lang="en-GB" altLang="en-US" sz="2000" b="1" dirty="0">
                  <a:latin typeface="Calibri" panose="020F0502020204030204" pitchFamily="34" charset="0"/>
                </a:rPr>
                <a:t> software</a:t>
              </a:r>
              <a:endParaRPr lang="en-US" altLang="en-US" sz="2000" b="1" dirty="0">
                <a:latin typeface="Calibri" panose="020F0502020204030204" pitchFamily="34" charset="0"/>
              </a:endParaRPr>
            </a:p>
          </p:txBody>
        </p:sp>
        <p:sp>
          <p:nvSpPr>
            <p:cNvPr id="29" name="AutoShape 49">
              <a:extLst>
                <a:ext uri="{FF2B5EF4-FFF2-40B4-BE49-F238E27FC236}">
                  <a16:creationId xmlns:a16="http://schemas.microsoft.com/office/drawing/2014/main" id="{080162AE-0C8A-7083-D375-164D7960F1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4100" y="5589588"/>
              <a:ext cx="676275" cy="244475"/>
            </a:xfrm>
            <a:prstGeom prst="rightArrow">
              <a:avLst>
                <a:gd name="adj1" fmla="val 50000"/>
                <a:gd name="adj2" fmla="val 69156"/>
              </a:avLst>
            </a:prstGeom>
            <a:solidFill>
              <a:srgbClr val="00206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2000">
                <a:latin typeface="Calibri" panose="020F050202020403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E517DCF-84D1-C7D2-5719-2679C13E8EFA}"/>
              </a:ext>
            </a:extLst>
          </p:cNvPr>
          <p:cNvGrpSpPr/>
          <p:nvPr/>
        </p:nvGrpSpPr>
        <p:grpSpPr>
          <a:xfrm>
            <a:off x="2155825" y="3424238"/>
            <a:ext cx="3149600" cy="1687929"/>
            <a:chOff x="2155825" y="3424238"/>
            <a:chExt cx="3149600" cy="1687929"/>
          </a:xfrm>
        </p:grpSpPr>
        <p:grpSp>
          <p:nvGrpSpPr>
            <p:cNvPr id="31" name="Group 32">
              <a:extLst>
                <a:ext uri="{FF2B5EF4-FFF2-40B4-BE49-F238E27FC236}">
                  <a16:creationId xmlns:a16="http://schemas.microsoft.com/office/drawing/2014/main" id="{75684AB6-C527-CAC0-B6D3-446E7FFDDB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22513" y="4259263"/>
              <a:ext cx="2003425" cy="436562"/>
              <a:chOff x="1702" y="2495"/>
              <a:chExt cx="1262" cy="275"/>
            </a:xfrm>
          </p:grpSpPr>
          <p:sp>
            <p:nvSpPr>
              <p:cNvPr id="38" name="AutoShape 33">
                <a:extLst>
                  <a:ext uri="{FF2B5EF4-FFF2-40B4-BE49-F238E27FC236}">
                    <a16:creationId xmlns:a16="http://schemas.microsoft.com/office/drawing/2014/main" id="{62CDC65D-37A5-A0B2-1650-F3C1980D58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495"/>
                <a:ext cx="1262" cy="275"/>
              </a:xfrm>
              <a:prstGeom prst="parallelogram">
                <a:avLst>
                  <a:gd name="adj" fmla="val 114727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39" name="AutoShape 34">
                <a:extLst>
                  <a:ext uri="{FF2B5EF4-FFF2-40B4-BE49-F238E27FC236}">
                    <a16:creationId xmlns:a16="http://schemas.microsoft.com/office/drawing/2014/main" id="{92A08DDE-E2FC-ADB8-3F7B-4377BD2955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1" y="2530"/>
                <a:ext cx="1024" cy="200"/>
              </a:xfrm>
              <a:prstGeom prst="parallelogram">
                <a:avLst>
                  <a:gd name="adj" fmla="val 128000"/>
                </a:avLst>
              </a:prstGeom>
              <a:solidFill>
                <a:srgbClr val="D9EDE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 sz="200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32" name="Text Box 35">
              <a:extLst>
                <a:ext uri="{FF2B5EF4-FFF2-40B4-BE49-F238E27FC236}">
                  <a16:creationId xmlns:a16="http://schemas.microsoft.com/office/drawing/2014/main" id="{927D6B3D-0B8B-C841-0A02-25473BBED9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3925" y="3424238"/>
              <a:ext cx="169703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000" b="1">
                  <a:latin typeface="Calibri" panose="020F0502020204030204" pitchFamily="34" charset="0"/>
                </a:rPr>
                <a:t>Lysis of cells</a:t>
              </a:r>
              <a:endParaRPr lang="en-US" altLang="en-US" sz="2000" b="1">
                <a:latin typeface="Calibri" panose="020F0502020204030204" pitchFamily="34" charset="0"/>
              </a:endParaRPr>
            </a:p>
          </p:txBody>
        </p:sp>
        <p:sp>
          <p:nvSpPr>
            <p:cNvPr id="33" name="Text Box 36">
              <a:extLst>
                <a:ext uri="{FF2B5EF4-FFF2-40B4-BE49-F238E27FC236}">
                  <a16:creationId xmlns:a16="http://schemas.microsoft.com/office/drawing/2014/main" id="{BF8A1244-6C04-DA47-072C-9A00E99B69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7975" y="4268788"/>
              <a:ext cx="47942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800" b="1">
                  <a:latin typeface="Calibri" panose="020F0502020204030204" pitchFamily="34" charset="0"/>
                </a:rPr>
                <a:t>+</a:t>
              </a:r>
              <a:endParaRPr lang="en-US" altLang="en-US" sz="2800" b="1">
                <a:latin typeface="Calibri" panose="020F0502020204030204" pitchFamily="34" charset="0"/>
              </a:endParaRPr>
            </a:p>
          </p:txBody>
        </p:sp>
        <p:sp>
          <p:nvSpPr>
            <p:cNvPr id="34" name="Text Box 37">
              <a:extLst>
                <a:ext uri="{FF2B5EF4-FFF2-40B4-BE49-F238E27FC236}">
                  <a16:creationId xmlns:a16="http://schemas.microsoft.com/office/drawing/2014/main" id="{BBF19AD8-8357-7EC7-E9CA-31C4C58BF4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5825" y="4178300"/>
              <a:ext cx="47942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800" b="1" dirty="0">
                  <a:latin typeface="Calibri" panose="020F0502020204030204" pitchFamily="34" charset="0"/>
                </a:rPr>
                <a:t>-</a:t>
              </a:r>
              <a:endParaRPr lang="en-US" altLang="en-US" sz="2800" b="1" dirty="0">
                <a:latin typeface="Calibri" panose="020F0502020204030204" pitchFamily="34" charset="0"/>
              </a:endParaRPr>
            </a:p>
          </p:txBody>
        </p:sp>
        <p:sp>
          <p:nvSpPr>
            <p:cNvPr id="35" name="AutoShape 47">
              <a:extLst>
                <a:ext uri="{FF2B5EF4-FFF2-40B4-BE49-F238E27FC236}">
                  <a16:creationId xmlns:a16="http://schemas.microsoft.com/office/drawing/2014/main" id="{8F16F2E4-D1D5-C00E-FE02-BD7D010AE18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919785">
              <a:off x="4629150" y="3865563"/>
              <a:ext cx="676275" cy="244475"/>
            </a:xfrm>
            <a:prstGeom prst="rightArrow">
              <a:avLst>
                <a:gd name="adj1" fmla="val 50000"/>
                <a:gd name="adj2" fmla="val 69156"/>
              </a:avLst>
            </a:prstGeom>
            <a:solidFill>
              <a:srgbClr val="00206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2000">
                <a:latin typeface="Calibri" panose="020F0502020204030204" pitchFamily="34" charset="0"/>
              </a:endParaRPr>
            </a:p>
          </p:txBody>
        </p:sp>
        <p:sp>
          <p:nvSpPr>
            <p:cNvPr id="36" name="Line 50">
              <a:extLst>
                <a:ext uri="{FF2B5EF4-FFF2-40B4-BE49-F238E27FC236}">
                  <a16:creationId xmlns:a16="http://schemas.microsoft.com/office/drawing/2014/main" id="{AFE49EFD-CB66-7415-283D-AC0BE69A13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5400" y="4787900"/>
              <a:ext cx="971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37" name="Text Box 51">
              <a:extLst>
                <a:ext uri="{FF2B5EF4-FFF2-40B4-BE49-F238E27FC236}">
                  <a16:creationId xmlns:a16="http://schemas.microsoft.com/office/drawing/2014/main" id="{FEFD9664-008A-C062-0B4F-261BB2B2C7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5088" y="4773613"/>
              <a:ext cx="1292225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1600">
                  <a:latin typeface="Calibri" panose="020F0502020204030204" pitchFamily="34" charset="0"/>
                </a:rPr>
                <a:t>Current</a:t>
              </a:r>
              <a:endParaRPr lang="en-US" altLang="en-US" sz="1600">
                <a:latin typeface="Calibri" panose="020F0502020204030204" pitchFamily="34" charset="0"/>
              </a:endParaRPr>
            </a:p>
          </p:txBody>
        </p:sp>
      </p:grpSp>
      <p:sp>
        <p:nvSpPr>
          <p:cNvPr id="40" name="Text Box 54">
            <a:extLst>
              <a:ext uri="{FF2B5EF4-FFF2-40B4-BE49-F238E27FC236}">
                <a16:creationId xmlns:a16="http://schemas.microsoft.com/office/drawing/2014/main" id="{7B64D7E4-1D10-142D-1480-FE48DFB42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113" y="625475"/>
            <a:ext cx="81724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altLang="en-US" sz="2000" b="1" dirty="0">
                <a:latin typeface="Calibri" panose="020F0502020204030204" pitchFamily="34" charset="0"/>
              </a:rPr>
              <a:t>Measures DNA strand breaks and/or alkali-labile sites within single cells</a:t>
            </a:r>
            <a:endParaRPr lang="en-US" altLang="en-US" sz="2000" b="1" dirty="0">
              <a:latin typeface="Calibri" panose="020F0502020204030204" pitchFamily="34" charset="0"/>
            </a:endParaRPr>
          </a:p>
        </p:txBody>
      </p:sp>
      <p:sp>
        <p:nvSpPr>
          <p:cNvPr id="41" name="Text Box 55">
            <a:extLst>
              <a:ext uri="{FF2B5EF4-FFF2-40B4-BE49-F238E27FC236}">
                <a16:creationId xmlns:a16="http://schemas.microsoft.com/office/drawing/2014/main" id="{DA46F668-2EA2-471C-476D-84D4C5843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463" y="0"/>
            <a:ext cx="380745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The Comet Assay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E0040CA-D55F-27D3-7B6E-56E1296ECD28}"/>
              </a:ext>
            </a:extLst>
          </p:cNvPr>
          <p:cNvGrpSpPr/>
          <p:nvPr/>
        </p:nvGrpSpPr>
        <p:grpSpPr>
          <a:xfrm>
            <a:off x="4670425" y="954088"/>
            <a:ext cx="5716588" cy="1546225"/>
            <a:chOff x="4670425" y="954088"/>
            <a:chExt cx="5716588" cy="1546225"/>
          </a:xfrm>
        </p:grpSpPr>
        <p:sp>
          <p:nvSpPr>
            <p:cNvPr id="43" name="Text Box 13">
              <a:extLst>
                <a:ext uri="{FF2B5EF4-FFF2-40B4-BE49-F238E27FC236}">
                  <a16:creationId xmlns:a16="http://schemas.microsoft.com/office/drawing/2014/main" id="{5EE49DDD-918B-AEF2-AD58-C2F2287BC8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0425" y="1443038"/>
              <a:ext cx="2290763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altLang="en-US" sz="2000" b="1" dirty="0">
                  <a:latin typeface="Calibri" panose="020F0502020204030204" pitchFamily="34" charset="0"/>
                </a:rPr>
                <a:t>DNA damage treatment</a:t>
              </a:r>
              <a:endParaRPr lang="en-US" altLang="en-US" sz="2000" b="1" dirty="0">
                <a:latin typeface="Calibri" panose="020F0502020204030204" pitchFamily="34" charset="0"/>
              </a:endParaRPr>
            </a:p>
          </p:txBody>
        </p:sp>
        <p:grpSp>
          <p:nvGrpSpPr>
            <p:cNvPr id="44" name="Group 19">
              <a:extLst>
                <a:ext uri="{FF2B5EF4-FFF2-40B4-BE49-F238E27FC236}">
                  <a16:creationId xmlns:a16="http://schemas.microsoft.com/office/drawing/2014/main" id="{0B2C95BF-6327-5003-B589-6EE13D98B1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13588" y="1881188"/>
              <a:ext cx="1527175" cy="619125"/>
              <a:chOff x="2184" y="247"/>
              <a:chExt cx="1125" cy="483"/>
            </a:xfrm>
          </p:grpSpPr>
          <p:sp>
            <p:nvSpPr>
              <p:cNvPr id="54" name="Oval 20">
                <a:extLst>
                  <a:ext uri="{FF2B5EF4-FFF2-40B4-BE49-F238E27FC236}">
                    <a16:creationId xmlns:a16="http://schemas.microsoft.com/office/drawing/2014/main" id="{1FFECAD2-43A7-92B9-CBA0-27D10F5D24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5" y="247"/>
                <a:ext cx="1124" cy="38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55" name="Oval 21">
                <a:extLst>
                  <a:ext uri="{FF2B5EF4-FFF2-40B4-BE49-F238E27FC236}">
                    <a16:creationId xmlns:a16="http://schemas.microsoft.com/office/drawing/2014/main" id="{95144A65-D773-B323-055D-F298C66727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4" y="346"/>
                <a:ext cx="1124" cy="384"/>
              </a:xfrm>
              <a:prstGeom prst="ellipse">
                <a:avLst/>
              </a:prstGeom>
              <a:solidFill>
                <a:schemeClr val="bg1">
                  <a:alpha val="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GB" altLang="en-US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56" name="Line 22">
                <a:extLst>
                  <a:ext uri="{FF2B5EF4-FFF2-40B4-BE49-F238E27FC236}">
                    <a16:creationId xmlns:a16="http://schemas.microsoft.com/office/drawing/2014/main" id="{A3B58728-3826-0AB3-8853-91F7DC4CA3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5" y="430"/>
                <a:ext cx="0" cy="1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2000">
                  <a:latin typeface="Calibri" panose="020F0502020204030204" pitchFamily="34" charset="0"/>
                </a:endParaRPr>
              </a:p>
            </p:txBody>
          </p:sp>
          <p:sp>
            <p:nvSpPr>
              <p:cNvPr id="57" name="Line 23">
                <a:extLst>
                  <a:ext uri="{FF2B5EF4-FFF2-40B4-BE49-F238E27FC236}">
                    <a16:creationId xmlns:a16="http://schemas.microsoft.com/office/drawing/2014/main" id="{AC4D7086-491E-1BED-59BF-5982568FB9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9" y="429"/>
                <a:ext cx="0" cy="1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200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45" name="Line 24">
              <a:extLst>
                <a:ext uri="{FF2B5EF4-FFF2-40B4-BE49-F238E27FC236}">
                  <a16:creationId xmlns:a16="http://schemas.microsoft.com/office/drawing/2014/main" id="{DB42AC7A-5BCB-0DAC-9288-C19F70F529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97863" y="954088"/>
              <a:ext cx="652462" cy="684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6" name="Line 25">
              <a:extLst>
                <a:ext uri="{FF2B5EF4-FFF2-40B4-BE49-F238E27FC236}">
                  <a16:creationId xmlns:a16="http://schemas.microsoft.com/office/drawing/2014/main" id="{A26B5421-CC25-8AB8-69B3-CF1807E855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80413" y="1004888"/>
              <a:ext cx="652462" cy="684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B7EABCF9-F808-0833-DF91-4A864EE32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2625" y="1628775"/>
              <a:ext cx="6350" cy="44450"/>
            </a:xfrm>
            <a:custGeom>
              <a:avLst/>
              <a:gdLst>
                <a:gd name="T0" fmla="*/ 0 w 4"/>
                <a:gd name="T1" fmla="*/ 0 h 28"/>
                <a:gd name="T2" fmla="*/ 2147483647 w 4"/>
                <a:gd name="T3" fmla="*/ 2147483647 h 2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" h="28">
                  <a:moveTo>
                    <a:pt x="0" y="0"/>
                  </a:moveTo>
                  <a:cubicBezTo>
                    <a:pt x="0" y="0"/>
                    <a:pt x="2" y="14"/>
                    <a:pt x="4" y="2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5636A136-BCEB-7AE8-8B7F-3DF880443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4375" y="1685925"/>
              <a:ext cx="38100" cy="1588"/>
            </a:xfrm>
            <a:custGeom>
              <a:avLst/>
              <a:gdLst>
                <a:gd name="T0" fmla="*/ 2147483647 w 24"/>
                <a:gd name="T1" fmla="*/ 0 h 1"/>
                <a:gd name="T2" fmla="*/ 0 w 24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">
                  <a:moveTo>
                    <a:pt x="24" y="0"/>
                  </a:moveTo>
                  <a:cubicBezTo>
                    <a:pt x="24" y="0"/>
                    <a:pt x="12" y="0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4AB071AA-628E-F62D-59F1-1336870E7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4188" y="1749425"/>
              <a:ext cx="192087" cy="288925"/>
            </a:xfrm>
            <a:custGeom>
              <a:avLst/>
              <a:gdLst>
                <a:gd name="T0" fmla="*/ 2147483647 w 121"/>
                <a:gd name="T1" fmla="*/ 2147483647 h 182"/>
                <a:gd name="T2" fmla="*/ 2147483647 w 121"/>
                <a:gd name="T3" fmla="*/ 2147483647 h 182"/>
                <a:gd name="T4" fmla="*/ 2147483647 w 121"/>
                <a:gd name="T5" fmla="*/ 2147483647 h 182"/>
                <a:gd name="T6" fmla="*/ 2147483647 w 121"/>
                <a:gd name="T7" fmla="*/ 2147483647 h 182"/>
                <a:gd name="T8" fmla="*/ 2147483647 w 121"/>
                <a:gd name="T9" fmla="*/ 2147483647 h 182"/>
                <a:gd name="T10" fmla="*/ 2147483647 w 121"/>
                <a:gd name="T11" fmla="*/ 2147483647 h 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1" h="182">
                  <a:moveTo>
                    <a:pt x="113" y="12"/>
                  </a:moveTo>
                  <a:cubicBezTo>
                    <a:pt x="113" y="0"/>
                    <a:pt x="121" y="50"/>
                    <a:pt x="104" y="67"/>
                  </a:cubicBezTo>
                  <a:cubicBezTo>
                    <a:pt x="87" y="84"/>
                    <a:pt x="24" y="95"/>
                    <a:pt x="12" y="113"/>
                  </a:cubicBezTo>
                  <a:cubicBezTo>
                    <a:pt x="0" y="131"/>
                    <a:pt x="16" y="172"/>
                    <a:pt x="31" y="177"/>
                  </a:cubicBezTo>
                  <a:cubicBezTo>
                    <a:pt x="46" y="182"/>
                    <a:pt x="92" y="161"/>
                    <a:pt x="104" y="140"/>
                  </a:cubicBezTo>
                  <a:cubicBezTo>
                    <a:pt x="116" y="119"/>
                    <a:pt x="113" y="24"/>
                    <a:pt x="113" y="12"/>
                  </a:cubicBezTo>
                  <a:close/>
                </a:path>
              </a:pathLst>
            </a:custGeom>
            <a:solidFill>
              <a:srgbClr val="D9EDE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50" name="Oval 29">
              <a:extLst>
                <a:ext uri="{FF2B5EF4-FFF2-40B4-BE49-F238E27FC236}">
                  <a16:creationId xmlns:a16="http://schemas.microsoft.com/office/drawing/2014/main" id="{979A454F-F680-91B7-686B-D414DE379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5238" y="2101850"/>
              <a:ext cx="973137" cy="231775"/>
            </a:xfrm>
            <a:prstGeom prst="ellipse">
              <a:avLst/>
            </a:prstGeom>
            <a:solidFill>
              <a:srgbClr val="D9EDE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2000">
                <a:latin typeface="Calibri" panose="020F0502020204030204" pitchFamily="34" charset="0"/>
              </a:endParaRPr>
            </a:p>
          </p:txBody>
        </p:sp>
        <p:sp>
          <p:nvSpPr>
            <p:cNvPr id="51" name="Line 30">
              <a:extLst>
                <a:ext uri="{FF2B5EF4-FFF2-40B4-BE49-F238E27FC236}">
                  <a16:creationId xmlns:a16="http://schemas.microsoft.com/office/drawing/2014/main" id="{F1F5A795-8C6C-4B40-E17A-D9666EEB28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12150" y="1797050"/>
              <a:ext cx="463550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alibri" panose="020F0502020204030204" pitchFamily="34" charset="0"/>
              </a:endParaRPr>
            </a:p>
          </p:txBody>
        </p:sp>
        <p:sp>
          <p:nvSpPr>
            <p:cNvPr id="52" name="Text Box 31">
              <a:extLst>
                <a:ext uri="{FF2B5EF4-FFF2-40B4-BE49-F238E27FC236}">
                  <a16:creationId xmlns:a16="http://schemas.microsoft.com/office/drawing/2014/main" id="{535C5D0F-DBBB-28E8-EB88-F3A30F569E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91575" y="1376363"/>
              <a:ext cx="1595438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000" dirty="0">
                  <a:latin typeface="Calibri" panose="020F0502020204030204" pitchFamily="34" charset="0"/>
                </a:rPr>
                <a:t>1 % agarose added to cells </a:t>
              </a:r>
              <a:endParaRPr lang="en-US" altLang="en-US" sz="2000" dirty="0">
                <a:latin typeface="Calibri" panose="020F0502020204030204" pitchFamily="34" charset="0"/>
              </a:endParaRPr>
            </a:p>
          </p:txBody>
        </p:sp>
        <p:sp>
          <p:nvSpPr>
            <p:cNvPr id="53" name="AutoShape 56">
              <a:extLst>
                <a:ext uri="{FF2B5EF4-FFF2-40B4-BE49-F238E27FC236}">
                  <a16:creationId xmlns:a16="http://schemas.microsoft.com/office/drawing/2014/main" id="{C69029DC-F88B-3C34-520E-086EAFF41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2213" y="2073275"/>
              <a:ext cx="1819275" cy="260350"/>
            </a:xfrm>
            <a:prstGeom prst="rightArrow">
              <a:avLst>
                <a:gd name="adj1" fmla="val 50000"/>
                <a:gd name="adj2" fmla="val 174695"/>
              </a:avLst>
            </a:prstGeom>
            <a:solidFill>
              <a:srgbClr val="00206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2000">
                <a:latin typeface="Calibri" panose="020F0502020204030204" pitchFamily="34" charset="0"/>
              </a:endParaRPr>
            </a:p>
          </p:txBody>
        </p:sp>
      </p:grpSp>
      <p:sp>
        <p:nvSpPr>
          <p:cNvPr id="58" name="Text Box 52">
            <a:extLst>
              <a:ext uri="{FF2B5EF4-FFF2-40B4-BE49-F238E27FC236}">
                <a16:creationId xmlns:a16="http://schemas.microsoft.com/office/drawing/2014/main" id="{DA78A4E4-A81F-9C78-61DE-96BE2A665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6447293"/>
            <a:ext cx="374226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latin typeface="Calibri" panose="020F0502020204030204" pitchFamily="34" charset="0"/>
              </a:rPr>
              <a:t>Nickson and Parsons (2014) Front Genet</a:t>
            </a:r>
          </a:p>
        </p:txBody>
      </p:sp>
    </p:spTree>
    <p:extLst>
      <p:ext uri="{BB962C8B-B14F-4D97-AF65-F5344CB8AC3E}">
        <p14:creationId xmlns:p14="http://schemas.microsoft.com/office/powerpoint/2010/main" val="138662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DD173-58AA-2677-0B96-2B18A719C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52">
            <a:extLst>
              <a:ext uri="{FF2B5EF4-FFF2-40B4-BE49-F238E27FC236}">
                <a16:creationId xmlns:a16="http://schemas.microsoft.com/office/drawing/2014/main" id="{2F0EB47D-9FA8-369C-B8E6-E8CC80954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42875"/>
            <a:ext cx="114299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Typical comet assay protocol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0646801-22AC-03A2-550F-70594BCEE245}"/>
              </a:ext>
            </a:extLst>
          </p:cNvPr>
          <p:cNvSpPr txBox="1">
            <a:spLocks noChangeArrowheads="1"/>
          </p:cNvSpPr>
          <p:nvPr/>
        </p:nvSpPr>
        <p:spPr>
          <a:xfrm>
            <a:off x="488884" y="700873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Equipment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b="1" u="sng" dirty="0">
              <a:latin typeface="Calibri" panose="020F0502020204030204" pitchFamily="34" charset="0"/>
            </a:endParaRPr>
          </a:p>
        </p:txBody>
      </p:sp>
      <p:pic>
        <p:nvPicPr>
          <p:cNvPr id="3" name="Picture 2" descr="Several white machines in a room&#10;&#10;Description automatically generated">
            <a:extLst>
              <a:ext uri="{FF2B5EF4-FFF2-40B4-BE49-F238E27FC236}">
                <a16:creationId xmlns:a16="http://schemas.microsoft.com/office/drawing/2014/main" id="{410D20E9-83CC-558E-1BB3-97FCF9FB23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18" t="4433" r="31924" b="10459"/>
          <a:stretch>
            <a:fillRect/>
          </a:stretch>
        </p:blipFill>
        <p:spPr>
          <a:xfrm>
            <a:off x="1493733" y="1159946"/>
            <a:ext cx="1705874" cy="209575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C030CCD-D892-DE71-0A29-34122AEFE63D}"/>
              </a:ext>
            </a:extLst>
          </p:cNvPr>
          <p:cNvSpPr txBox="1"/>
          <p:nvPr/>
        </p:nvSpPr>
        <p:spPr>
          <a:xfrm>
            <a:off x="1323750" y="3255696"/>
            <a:ext cx="2005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 II safety cabinet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CF77A11-2FC1-0D73-081D-4848FFA9E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1626" y="1189488"/>
            <a:ext cx="1982398" cy="198239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9CF7352-4A3A-9600-0B84-EF541990EAE3}"/>
              </a:ext>
            </a:extLst>
          </p:cNvPr>
          <p:cNvSpPr txBox="1"/>
          <p:nvPr/>
        </p:nvSpPr>
        <p:spPr>
          <a:xfrm>
            <a:off x="8893988" y="3255696"/>
            <a:ext cx="2265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radiobiologist or two!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532DCE-4132-CD47-09DE-546A43E8727D}"/>
              </a:ext>
            </a:extLst>
          </p:cNvPr>
          <p:cNvSpPr txBox="1"/>
          <p:nvPr/>
        </p:nvSpPr>
        <p:spPr>
          <a:xfrm>
            <a:off x="4136710" y="3255696"/>
            <a:ext cx="1516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  <a:r>
              <a:rPr kumimoji="0" lang="en-GB" sz="1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incubator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C23E6D5E-D708-638B-0C1B-701A0704C0C1}"/>
              </a:ext>
            </a:extLst>
          </p:cNvPr>
          <p:cNvSpPr txBox="1">
            <a:spLocks noChangeArrowheads="1"/>
          </p:cNvSpPr>
          <p:nvPr/>
        </p:nvSpPr>
        <p:spPr>
          <a:xfrm>
            <a:off x="488884" y="3725765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Schedule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b="1" u="sng" dirty="0">
              <a:latin typeface="Calibri" panose="020F0502020204030204" pitchFamily="34" charset="0"/>
            </a:endParaRP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1333EA28-96E4-CD7C-A5D9-B9723AC1A06B}"/>
              </a:ext>
            </a:extLst>
          </p:cNvPr>
          <p:cNvSpPr txBox="1">
            <a:spLocks noChangeArrowheads="1"/>
          </p:cNvSpPr>
          <p:nvPr/>
        </p:nvSpPr>
        <p:spPr>
          <a:xfrm>
            <a:off x="264595" y="4134261"/>
            <a:ext cx="9589886" cy="1460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A week in advance – cells need to be growing well and are healthy.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Day 1 - Seed cells into the appropriate dishes/plates and leave to settle for 24-48 hours.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Day 3 – Prepare cells for irradiation (e.g. seal dishes/plates from air; assemble into holding platform).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           – Collect cells at different time points for 1-24 hours.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Days 4 – Process cells onto slides, lyse cells and electrophorese DNA (usually takes 1.5 days).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After these steps, the analysis/processing can be done offsite.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1743F-F201-A299-AB1C-468E72FE9ABD}"/>
              </a:ext>
            </a:extLst>
          </p:cNvPr>
          <p:cNvSpPr txBox="1"/>
          <p:nvPr/>
        </p:nvSpPr>
        <p:spPr>
          <a:xfrm>
            <a:off x="6305261" y="3255696"/>
            <a:ext cx="2414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Comet assay equipment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A7D84BE-087B-8F29-30DA-60D7C2DEDC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689" t="5061" r="11922" b="358"/>
          <a:stretch>
            <a:fillRect/>
          </a:stretch>
        </p:blipFill>
        <p:spPr>
          <a:xfrm rot="5400000">
            <a:off x="6305574" y="1247336"/>
            <a:ext cx="2095751" cy="19209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0CA234-BFBA-3D53-6E1E-46B45CB740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540" t="1606" r="17331" b="10939"/>
          <a:stretch>
            <a:fillRect/>
          </a:stretch>
        </p:blipFill>
        <p:spPr>
          <a:xfrm rot="5400000">
            <a:off x="3684298" y="1213128"/>
            <a:ext cx="2119551" cy="19823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2747BB-4F2F-C71A-1137-04B41AAFFDCC}"/>
              </a:ext>
            </a:extLst>
          </p:cNvPr>
          <p:cNvSpPr txBox="1">
            <a:spLocks noChangeArrowheads="1"/>
          </p:cNvSpPr>
          <p:nvPr/>
        </p:nvSpPr>
        <p:spPr>
          <a:xfrm>
            <a:off x="2481584" y="6069127"/>
            <a:ext cx="9341447" cy="657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A single experiment (one cell line, 4 radiation doses, triplicate samples) may involve ~50 irradiations.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F7419F8-951B-81CD-9618-432CDD74D1E6}"/>
              </a:ext>
            </a:extLst>
          </p:cNvPr>
          <p:cNvSpPr txBox="1">
            <a:spLocks noChangeArrowheads="1"/>
          </p:cNvSpPr>
          <p:nvPr/>
        </p:nvSpPr>
        <p:spPr>
          <a:xfrm>
            <a:off x="2705873" y="5660631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Notes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altLang="en-US" sz="2000" b="1" u="sng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07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  <p:bldP spid="31" grpId="0"/>
      <p:bldP spid="34" grpId="0"/>
      <p:bldP spid="36" grpId="0"/>
      <p:bldP spid="37" grpId="0"/>
      <p:bldP spid="6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2">
            <a:extLst>
              <a:ext uri="{FF2B5EF4-FFF2-40B4-BE49-F238E27FC236}">
                <a16:creationId xmlns:a16="http://schemas.microsoft.com/office/drawing/2014/main" id="{BC73AC3E-2907-DD5E-F022-65224B95A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4229" y="411400"/>
            <a:ext cx="825281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chick embryo tumour model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36E35A-A180-3454-A95D-DAB8CC74A9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70"/>
          <a:stretch/>
        </p:blipFill>
        <p:spPr>
          <a:xfrm>
            <a:off x="438762" y="2948134"/>
            <a:ext cx="2329972" cy="207377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1BF2DFD-F7B2-2634-90CF-26465136684B}"/>
              </a:ext>
            </a:extLst>
          </p:cNvPr>
          <p:cNvGrpSpPr/>
          <p:nvPr/>
        </p:nvGrpSpPr>
        <p:grpSpPr>
          <a:xfrm>
            <a:off x="2906334" y="2948134"/>
            <a:ext cx="2485304" cy="2073776"/>
            <a:chOff x="8686800" y="3352800"/>
            <a:chExt cx="3405931" cy="284196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A11DE04-33B3-2B7B-7710-AA791FEE5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86800" y="3352800"/>
              <a:ext cx="3405931" cy="2841962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318085A-1ADD-8A39-BECC-AA1F9DCF21F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458273" y="4722914"/>
              <a:ext cx="545284" cy="10905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9" name="Picture 2" descr="File:Chicken egg 2009-06-04.jpg - Wikimedia Commons">
            <a:extLst>
              <a:ext uri="{FF2B5EF4-FFF2-40B4-BE49-F238E27FC236}">
                <a16:creationId xmlns:a16="http://schemas.microsoft.com/office/drawing/2014/main" id="{53A5EA7A-731F-3D3F-90D2-F88154DEA1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7" t="14784" r="6744" b="11294"/>
          <a:stretch/>
        </p:blipFill>
        <p:spPr bwMode="auto">
          <a:xfrm rot="5400000">
            <a:off x="1104167" y="1784809"/>
            <a:ext cx="844064" cy="105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5961EFE6-C6D2-DB9C-79D2-3EEF2E055202}"/>
              </a:ext>
            </a:extLst>
          </p:cNvPr>
          <p:cNvSpPr txBox="1"/>
          <p:nvPr/>
        </p:nvSpPr>
        <p:spPr>
          <a:xfrm>
            <a:off x="1178348" y="1577430"/>
            <a:ext cx="68164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/>
              <a:t>Day 0 </a:t>
            </a:r>
          </a:p>
        </p:txBody>
      </p:sp>
      <p:pic>
        <p:nvPicPr>
          <p:cNvPr id="11" name="Picture 2" descr="File:Chicken egg 2009-06-04.jpg - Wikimedia Commons">
            <a:extLst>
              <a:ext uri="{FF2B5EF4-FFF2-40B4-BE49-F238E27FC236}">
                <a16:creationId xmlns:a16="http://schemas.microsoft.com/office/drawing/2014/main" id="{8328CB72-C628-2647-5EBE-11A8EE0619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7" t="14784" r="6744" b="11294"/>
          <a:stretch/>
        </p:blipFill>
        <p:spPr bwMode="auto">
          <a:xfrm rot="5400000">
            <a:off x="3097629" y="1784809"/>
            <a:ext cx="844064" cy="105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F8B21604-28A8-7D2E-396B-D960585858C0}"/>
              </a:ext>
            </a:extLst>
          </p:cNvPr>
          <p:cNvSpPr txBox="1"/>
          <p:nvPr/>
        </p:nvSpPr>
        <p:spPr>
          <a:xfrm>
            <a:off x="3171810" y="1577430"/>
            <a:ext cx="68164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/>
              <a:t>Day 3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02DE56-F4CA-121E-145D-AAFF5EEEA188}"/>
              </a:ext>
            </a:extLst>
          </p:cNvPr>
          <p:cNvSpPr/>
          <p:nvPr/>
        </p:nvSpPr>
        <p:spPr>
          <a:xfrm>
            <a:off x="3380537" y="1984502"/>
            <a:ext cx="240652" cy="155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D566F6C-9C4C-2B8A-C323-AF19287935CF}"/>
              </a:ext>
            </a:extLst>
          </p:cNvPr>
          <p:cNvCxnSpPr/>
          <p:nvPr/>
        </p:nvCxnSpPr>
        <p:spPr>
          <a:xfrm>
            <a:off x="2033221" y="2280254"/>
            <a:ext cx="8821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0">
            <a:extLst>
              <a:ext uri="{FF2B5EF4-FFF2-40B4-BE49-F238E27FC236}">
                <a16:creationId xmlns:a16="http://schemas.microsoft.com/office/drawing/2014/main" id="{6A43B42B-4483-FECD-1B62-1092B8FFADD2}"/>
              </a:ext>
            </a:extLst>
          </p:cNvPr>
          <p:cNvSpPr txBox="1"/>
          <p:nvPr/>
        </p:nvSpPr>
        <p:spPr>
          <a:xfrm>
            <a:off x="2060897" y="1998494"/>
            <a:ext cx="89844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/>
              <a:t>Window</a:t>
            </a:r>
          </a:p>
        </p:txBody>
      </p:sp>
      <p:pic>
        <p:nvPicPr>
          <p:cNvPr id="16" name="Picture 2" descr="File:Chicken egg 2009-06-04.jpg - Wikimedia Commons">
            <a:extLst>
              <a:ext uri="{FF2B5EF4-FFF2-40B4-BE49-F238E27FC236}">
                <a16:creationId xmlns:a16="http://schemas.microsoft.com/office/drawing/2014/main" id="{52ED70BF-363D-5B0E-F931-2D1CAD7048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7" t="14784" r="6744" b="11294"/>
          <a:stretch/>
        </p:blipFill>
        <p:spPr bwMode="auto">
          <a:xfrm rot="5400000">
            <a:off x="5111067" y="1784809"/>
            <a:ext cx="844064" cy="105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0">
            <a:extLst>
              <a:ext uri="{FF2B5EF4-FFF2-40B4-BE49-F238E27FC236}">
                <a16:creationId xmlns:a16="http://schemas.microsoft.com/office/drawing/2014/main" id="{4F74CEA9-38AA-89E2-37FC-F2C8D412C809}"/>
              </a:ext>
            </a:extLst>
          </p:cNvPr>
          <p:cNvSpPr txBox="1"/>
          <p:nvPr/>
        </p:nvSpPr>
        <p:spPr>
          <a:xfrm>
            <a:off x="5185248" y="1577430"/>
            <a:ext cx="68164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/>
              <a:t>Day 7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89CE0F-4524-C585-F136-786356FD871F}"/>
              </a:ext>
            </a:extLst>
          </p:cNvPr>
          <p:cNvSpPr/>
          <p:nvPr/>
        </p:nvSpPr>
        <p:spPr>
          <a:xfrm>
            <a:off x="5393975" y="1984502"/>
            <a:ext cx="240652" cy="155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DFDD2D5-6D70-3C09-E6E7-842BA374EA30}"/>
              </a:ext>
            </a:extLst>
          </p:cNvPr>
          <p:cNvCxnSpPr/>
          <p:nvPr/>
        </p:nvCxnSpPr>
        <p:spPr>
          <a:xfrm>
            <a:off x="4046659" y="2280254"/>
            <a:ext cx="8821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0">
            <a:extLst>
              <a:ext uri="{FF2B5EF4-FFF2-40B4-BE49-F238E27FC236}">
                <a16:creationId xmlns:a16="http://schemas.microsoft.com/office/drawing/2014/main" id="{B0AB6268-8927-DA6B-6A5C-0BB1AB6DEB16}"/>
              </a:ext>
            </a:extLst>
          </p:cNvPr>
          <p:cNvSpPr txBox="1"/>
          <p:nvPr/>
        </p:nvSpPr>
        <p:spPr>
          <a:xfrm>
            <a:off x="4057406" y="2018644"/>
            <a:ext cx="8984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1" dirty="0"/>
              <a:t>Implant cells</a:t>
            </a:r>
          </a:p>
        </p:txBody>
      </p:sp>
      <p:pic>
        <p:nvPicPr>
          <p:cNvPr id="21" name="Picture 2" descr="File:Chicken egg 2009-06-04.jpg - Wikimedia Commons">
            <a:extLst>
              <a:ext uri="{FF2B5EF4-FFF2-40B4-BE49-F238E27FC236}">
                <a16:creationId xmlns:a16="http://schemas.microsoft.com/office/drawing/2014/main" id="{A16BD602-8E92-64FF-BFAB-3EC8877487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7" t="14784" r="6744" b="11294"/>
          <a:stretch/>
        </p:blipFill>
        <p:spPr bwMode="auto">
          <a:xfrm rot="5400000">
            <a:off x="7142090" y="1784809"/>
            <a:ext cx="844064" cy="105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10">
            <a:extLst>
              <a:ext uri="{FF2B5EF4-FFF2-40B4-BE49-F238E27FC236}">
                <a16:creationId xmlns:a16="http://schemas.microsoft.com/office/drawing/2014/main" id="{103EFA21-3D18-A91B-D415-0AE511E89BA2}"/>
              </a:ext>
            </a:extLst>
          </p:cNvPr>
          <p:cNvSpPr txBox="1"/>
          <p:nvPr/>
        </p:nvSpPr>
        <p:spPr>
          <a:xfrm>
            <a:off x="7216271" y="1577430"/>
            <a:ext cx="7698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/>
              <a:t>Day 10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B0653A-C14C-280F-E357-08C0E1C2128A}"/>
              </a:ext>
            </a:extLst>
          </p:cNvPr>
          <p:cNvSpPr/>
          <p:nvPr/>
        </p:nvSpPr>
        <p:spPr>
          <a:xfrm>
            <a:off x="7424998" y="1984502"/>
            <a:ext cx="240652" cy="155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06D9B96-9EE3-A586-1DF0-2D58549C5399}"/>
              </a:ext>
            </a:extLst>
          </p:cNvPr>
          <p:cNvCxnSpPr/>
          <p:nvPr/>
        </p:nvCxnSpPr>
        <p:spPr>
          <a:xfrm>
            <a:off x="6077682" y="2280254"/>
            <a:ext cx="8821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10">
            <a:extLst>
              <a:ext uri="{FF2B5EF4-FFF2-40B4-BE49-F238E27FC236}">
                <a16:creationId xmlns:a16="http://schemas.microsoft.com/office/drawing/2014/main" id="{71EB6974-1340-8AE8-CD4D-C47A8BEEA3F4}"/>
              </a:ext>
            </a:extLst>
          </p:cNvPr>
          <p:cNvSpPr txBox="1"/>
          <p:nvPr/>
        </p:nvSpPr>
        <p:spPr>
          <a:xfrm>
            <a:off x="6298789" y="1998494"/>
            <a:ext cx="89844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/>
              <a:t>Drug</a:t>
            </a:r>
          </a:p>
        </p:txBody>
      </p:sp>
      <p:pic>
        <p:nvPicPr>
          <p:cNvPr id="26" name="Picture 2" descr="File:Chicken egg 2009-06-04.jpg - Wikimedia Commons">
            <a:extLst>
              <a:ext uri="{FF2B5EF4-FFF2-40B4-BE49-F238E27FC236}">
                <a16:creationId xmlns:a16="http://schemas.microsoft.com/office/drawing/2014/main" id="{5E57F205-2FC0-F40D-709C-A0B190AD4D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7" t="14784" r="6744" b="11294"/>
          <a:stretch/>
        </p:blipFill>
        <p:spPr bwMode="auto">
          <a:xfrm rot="5400000">
            <a:off x="9164321" y="1784809"/>
            <a:ext cx="844064" cy="105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10">
            <a:extLst>
              <a:ext uri="{FF2B5EF4-FFF2-40B4-BE49-F238E27FC236}">
                <a16:creationId xmlns:a16="http://schemas.microsoft.com/office/drawing/2014/main" id="{8481BC3F-D0A8-EE4D-328E-CB1511E4994D}"/>
              </a:ext>
            </a:extLst>
          </p:cNvPr>
          <p:cNvSpPr txBox="1"/>
          <p:nvPr/>
        </p:nvSpPr>
        <p:spPr>
          <a:xfrm>
            <a:off x="9284973" y="1577430"/>
            <a:ext cx="7698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/>
              <a:t>Day 11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F40256-0DF9-58DE-494E-AA63F4F2F427}"/>
              </a:ext>
            </a:extLst>
          </p:cNvPr>
          <p:cNvSpPr/>
          <p:nvPr/>
        </p:nvSpPr>
        <p:spPr>
          <a:xfrm>
            <a:off x="9447229" y="1984502"/>
            <a:ext cx="240652" cy="155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40BD0CB-2BDD-3126-E6A5-BBC5DB14F247}"/>
              </a:ext>
            </a:extLst>
          </p:cNvPr>
          <p:cNvCxnSpPr/>
          <p:nvPr/>
        </p:nvCxnSpPr>
        <p:spPr>
          <a:xfrm>
            <a:off x="8099913" y="2280254"/>
            <a:ext cx="8821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10">
            <a:extLst>
              <a:ext uri="{FF2B5EF4-FFF2-40B4-BE49-F238E27FC236}">
                <a16:creationId xmlns:a16="http://schemas.microsoft.com/office/drawing/2014/main" id="{B70BBD34-2204-FF52-42D5-480EC4C6F716}"/>
              </a:ext>
            </a:extLst>
          </p:cNvPr>
          <p:cNvSpPr txBox="1"/>
          <p:nvPr/>
        </p:nvSpPr>
        <p:spPr>
          <a:xfrm>
            <a:off x="8189135" y="1998494"/>
            <a:ext cx="89844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/>
              <a:t>Irradiate</a:t>
            </a:r>
          </a:p>
        </p:txBody>
      </p:sp>
      <p:sp>
        <p:nvSpPr>
          <p:cNvPr id="31" name="Lightning Bolt 30">
            <a:extLst>
              <a:ext uri="{FF2B5EF4-FFF2-40B4-BE49-F238E27FC236}">
                <a16:creationId xmlns:a16="http://schemas.microsoft.com/office/drawing/2014/main" id="{460C2CCD-D435-E0BA-20A7-58F587CBFF1D}"/>
              </a:ext>
            </a:extLst>
          </p:cNvPr>
          <p:cNvSpPr/>
          <p:nvPr/>
        </p:nvSpPr>
        <p:spPr>
          <a:xfrm rot="20700000">
            <a:off x="8831872" y="1280349"/>
            <a:ext cx="441081" cy="714963"/>
          </a:xfrm>
          <a:prstGeom prst="lightningBol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F39CFC1-FAFA-3603-5705-C7556565CAD6}"/>
              </a:ext>
            </a:extLst>
          </p:cNvPr>
          <p:cNvCxnSpPr/>
          <p:nvPr/>
        </p:nvCxnSpPr>
        <p:spPr>
          <a:xfrm>
            <a:off x="10104559" y="2280254"/>
            <a:ext cx="8821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10">
            <a:extLst>
              <a:ext uri="{FF2B5EF4-FFF2-40B4-BE49-F238E27FC236}">
                <a16:creationId xmlns:a16="http://schemas.microsoft.com/office/drawing/2014/main" id="{A4353E85-30DA-DA16-452E-6C23ABF2E71E}"/>
              </a:ext>
            </a:extLst>
          </p:cNvPr>
          <p:cNvSpPr txBox="1"/>
          <p:nvPr/>
        </p:nvSpPr>
        <p:spPr>
          <a:xfrm>
            <a:off x="10193781" y="1998494"/>
            <a:ext cx="89844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/>
              <a:t>Dissect</a:t>
            </a: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E23AA3C-353E-996B-468F-C58A17F36FA0}"/>
              </a:ext>
            </a:extLst>
          </p:cNvPr>
          <p:cNvSpPr txBox="1"/>
          <p:nvPr/>
        </p:nvSpPr>
        <p:spPr>
          <a:xfrm>
            <a:off x="11014564" y="1577430"/>
            <a:ext cx="7698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/>
              <a:t>Day 14 </a:t>
            </a:r>
          </a:p>
        </p:txBody>
      </p:sp>
      <p:sp>
        <p:nvSpPr>
          <p:cNvPr id="35" name="Cloud 34">
            <a:extLst>
              <a:ext uri="{FF2B5EF4-FFF2-40B4-BE49-F238E27FC236}">
                <a16:creationId xmlns:a16="http://schemas.microsoft.com/office/drawing/2014/main" id="{37E4006A-196B-EF5D-5C08-1C5FA53944E0}"/>
              </a:ext>
            </a:extLst>
          </p:cNvPr>
          <p:cNvSpPr/>
          <p:nvPr/>
        </p:nvSpPr>
        <p:spPr>
          <a:xfrm>
            <a:off x="11178301" y="2133544"/>
            <a:ext cx="434518" cy="358645"/>
          </a:xfrm>
          <a:prstGeom prst="clou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6" name="Picture 6" descr="https://www.seekpng.com/png/detail/210-2107352_eppendorf-opened-clip-art-at-clker-com-eppendorf.png">
            <a:extLst>
              <a:ext uri="{FF2B5EF4-FFF2-40B4-BE49-F238E27FC236}">
                <a16:creationId xmlns:a16="http://schemas.microsoft.com/office/drawing/2014/main" id="{FA5D1E73-B97C-5717-1313-0CC812C6E9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3"/>
          <a:stretch/>
        </p:blipFill>
        <p:spPr bwMode="auto">
          <a:xfrm>
            <a:off x="6271756" y="1335730"/>
            <a:ext cx="633188" cy="70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0" descr="File:202012 Cell culture dish with medium.svg - Wikimedia Commons">
            <a:extLst>
              <a:ext uri="{FF2B5EF4-FFF2-40B4-BE49-F238E27FC236}">
                <a16:creationId xmlns:a16="http://schemas.microsoft.com/office/drawing/2014/main" id="{D6057A79-EB26-B699-C8E6-092C4A655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839" y="1405452"/>
            <a:ext cx="656587" cy="65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D8A3F0C6-1C43-C36C-773C-C45E49CFD9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6251" y="2926438"/>
            <a:ext cx="2793963" cy="2095472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ADBBC997-200E-FC2C-876D-A7A1EABDEF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5426" y="2816890"/>
            <a:ext cx="3086090" cy="2314568"/>
          </a:xfrm>
          <a:prstGeom prst="rect">
            <a:avLst/>
          </a:prstGeom>
        </p:spPr>
      </p:pic>
      <p:sp>
        <p:nvSpPr>
          <p:cNvPr id="75" name="Rectangle 3">
            <a:extLst>
              <a:ext uri="{FF2B5EF4-FFF2-40B4-BE49-F238E27FC236}">
                <a16:creationId xmlns:a16="http://schemas.microsoft.com/office/drawing/2014/main" id="{F896EAAE-5C51-2316-0694-1184C1FAB52A}"/>
              </a:ext>
            </a:extLst>
          </p:cNvPr>
          <p:cNvSpPr txBox="1">
            <a:spLocks noChangeArrowheads="1"/>
          </p:cNvSpPr>
          <p:nvPr/>
        </p:nvSpPr>
        <p:spPr>
          <a:xfrm>
            <a:off x="2481584" y="5622464"/>
            <a:ext cx="9589886" cy="7134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Very good preclinical tumour model (3Rs).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Needs specialist laboratory, equipment and technical expertise.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Chick embryos are very sensitive to the environment (~30 % embryos survival from start to finish).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1600" dirty="0">
                <a:latin typeface="Calibri" panose="020F0502020204030204" pitchFamily="34" charset="0"/>
              </a:rPr>
              <a:t>Very labour intensive (needing ~2-3 million tumour cells per implant).</a:t>
            </a:r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D4CAABBA-2FFB-0AA1-3066-56AF45F57EBC}"/>
              </a:ext>
            </a:extLst>
          </p:cNvPr>
          <p:cNvSpPr txBox="1">
            <a:spLocks noChangeArrowheads="1"/>
          </p:cNvSpPr>
          <p:nvPr/>
        </p:nvSpPr>
        <p:spPr>
          <a:xfrm>
            <a:off x="2705873" y="5213968"/>
            <a:ext cx="1486566" cy="55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sz="2000" b="1" u="sng" dirty="0">
                <a:latin typeface="Calibri" panose="020F0502020204030204" pitchFamily="34" charset="0"/>
              </a:rPr>
              <a:t>Notes</a:t>
            </a:r>
          </a:p>
        </p:txBody>
      </p:sp>
    </p:spTree>
    <p:extLst>
      <p:ext uri="{BB962C8B-B14F-4D97-AF65-F5344CB8AC3E}">
        <p14:creationId xmlns:p14="http://schemas.microsoft.com/office/powerpoint/2010/main" val="64983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 animBg="1"/>
      <p:bldP spid="15" grpId="0"/>
      <p:bldP spid="17" grpId="0"/>
      <p:bldP spid="18" grpId="0" animBg="1"/>
      <p:bldP spid="20" grpId="0"/>
      <p:bldP spid="22" grpId="0"/>
      <p:bldP spid="23" grpId="0" animBg="1"/>
      <p:bldP spid="25" grpId="0"/>
      <p:bldP spid="27" grpId="0"/>
      <p:bldP spid="28" grpId="0" animBg="1"/>
      <p:bldP spid="30" grpId="0"/>
      <p:bldP spid="31" grpId="0" animBg="1"/>
      <p:bldP spid="33" grpId="0"/>
      <p:bldP spid="34" grpId="0"/>
      <p:bldP spid="35" grpId="0" animBg="1"/>
      <p:bldP spid="75" grpId="0"/>
      <p:bldP spid="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0E231-678E-2113-6DD6-8D1425E11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52">
            <a:extLst>
              <a:ext uri="{FF2B5EF4-FFF2-40B4-BE49-F238E27FC236}">
                <a16:creationId xmlns:a16="http://schemas.microsoft.com/office/drawing/2014/main" id="{0856D561-3934-B55E-74C7-6ACBD799E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42875"/>
            <a:ext cx="1142999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Take home messages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8C33F27C-EFBE-8F65-C4E7-CA0071094C7B}"/>
              </a:ext>
            </a:extLst>
          </p:cNvPr>
          <p:cNvSpPr txBox="1">
            <a:spLocks noChangeArrowheads="1"/>
          </p:cNvSpPr>
          <p:nvPr/>
        </p:nvSpPr>
        <p:spPr>
          <a:xfrm>
            <a:off x="672859" y="1028751"/>
            <a:ext cx="10429337" cy="515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400" dirty="0">
                <a:latin typeface="Calibri" panose="020F0502020204030204" pitchFamily="34" charset="0"/>
              </a:rPr>
              <a:t>Key equipment needed (class II safety cabinet, CO</a:t>
            </a:r>
            <a:r>
              <a:rPr lang="en-GB" altLang="en-US" sz="2400" baseline="-25000" dirty="0">
                <a:latin typeface="Calibri" panose="020F0502020204030204" pitchFamily="34" charset="0"/>
              </a:rPr>
              <a:t>2</a:t>
            </a:r>
            <a:r>
              <a:rPr lang="en-GB" altLang="en-US" sz="2400" dirty="0">
                <a:latin typeface="Calibri" panose="020F0502020204030204" pitchFamily="34" charset="0"/>
              </a:rPr>
              <a:t> incubators, pipettes, pipette fillers, plastic consumables etc).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D3CE0C7-4F64-98D6-FA34-5E3E8F152B0F}"/>
              </a:ext>
            </a:extLst>
          </p:cNvPr>
          <p:cNvSpPr txBox="1">
            <a:spLocks noChangeArrowheads="1"/>
          </p:cNvSpPr>
          <p:nvPr/>
        </p:nvSpPr>
        <p:spPr>
          <a:xfrm>
            <a:off x="672859" y="1891568"/>
            <a:ext cx="10429337" cy="515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400" dirty="0">
                <a:latin typeface="Calibri" panose="020F0502020204030204" pitchFamily="34" charset="0"/>
              </a:rPr>
              <a:t>Key infrastructure needed (CO</a:t>
            </a:r>
            <a:r>
              <a:rPr lang="en-GB" altLang="en-US" sz="2400" baseline="-25000" dirty="0">
                <a:latin typeface="Calibri" panose="020F0502020204030204" pitchFamily="34" charset="0"/>
              </a:rPr>
              <a:t>2</a:t>
            </a:r>
            <a:r>
              <a:rPr lang="en-GB" altLang="en-US" sz="2400" dirty="0">
                <a:latin typeface="Calibri" panose="020F0502020204030204" pitchFamily="34" charset="0"/>
              </a:rPr>
              <a:t> for incubators, CO</a:t>
            </a:r>
            <a:r>
              <a:rPr lang="en-GB" altLang="en-US" sz="2400" baseline="-25000" dirty="0">
                <a:latin typeface="Calibri" panose="020F0502020204030204" pitchFamily="34" charset="0"/>
              </a:rPr>
              <a:t>2</a:t>
            </a:r>
            <a:r>
              <a:rPr lang="en-GB" altLang="en-US" sz="2400" dirty="0">
                <a:latin typeface="Calibri" panose="020F0502020204030204" pitchFamily="34" charset="0"/>
              </a:rPr>
              <a:t>/N</a:t>
            </a:r>
            <a:r>
              <a:rPr lang="en-GB" altLang="en-US" sz="2400" baseline="-25000" dirty="0">
                <a:latin typeface="Calibri" panose="020F0502020204030204" pitchFamily="34" charset="0"/>
              </a:rPr>
              <a:t>2</a:t>
            </a:r>
            <a:r>
              <a:rPr lang="en-GB" altLang="en-US" sz="2400" dirty="0">
                <a:latin typeface="Calibri" panose="020F0502020204030204" pitchFamily="34" charset="0"/>
              </a:rPr>
              <a:t>/compressed air for hypoxia workstations, bench area, sink).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CD97B5F-83BD-50D4-4B52-88C10450DAF8}"/>
              </a:ext>
            </a:extLst>
          </p:cNvPr>
          <p:cNvSpPr txBox="1">
            <a:spLocks noChangeArrowheads="1"/>
          </p:cNvSpPr>
          <p:nvPr/>
        </p:nvSpPr>
        <p:spPr>
          <a:xfrm>
            <a:off x="672859" y="2754385"/>
            <a:ext cx="10429337" cy="5153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400" dirty="0">
                <a:latin typeface="Calibri" panose="020F0502020204030204" pitchFamily="34" charset="0"/>
              </a:rPr>
              <a:t>Waste disposal (generating biological waste that needs specialist route).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7923DCA1-E0B9-D2AE-847C-415C10B8BFE2}"/>
              </a:ext>
            </a:extLst>
          </p:cNvPr>
          <p:cNvSpPr txBox="1">
            <a:spLocks noChangeArrowheads="1"/>
          </p:cNvSpPr>
          <p:nvPr/>
        </p:nvSpPr>
        <p:spPr>
          <a:xfrm>
            <a:off x="672859" y="3359513"/>
            <a:ext cx="10429337" cy="1031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en-US" sz="2400" dirty="0">
                <a:latin typeface="Calibri" panose="020F0502020204030204" pitchFamily="34" charset="0"/>
              </a:rPr>
              <a:t>Some techniques are time intensive, needing dedicated space in class II safety cabinet (ideally need multiple), and/or bench space.</a:t>
            </a:r>
          </a:p>
        </p:txBody>
      </p:sp>
    </p:spTree>
    <p:extLst>
      <p:ext uri="{BB962C8B-B14F-4D97-AF65-F5344CB8AC3E}">
        <p14:creationId xmlns:p14="http://schemas.microsoft.com/office/powerpoint/2010/main" val="22185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5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Light Theme">
  <a:themeElements>
    <a:clrScheme name="Custom 7">
      <a:dk1>
        <a:srgbClr val="1B1B1B"/>
      </a:dk1>
      <a:lt1>
        <a:srgbClr val="FAFAFA"/>
      </a:lt1>
      <a:dk2>
        <a:srgbClr val="C59A00"/>
      </a:dk2>
      <a:lt2>
        <a:srgbClr val="C20019"/>
      </a:lt2>
      <a:accent1>
        <a:srgbClr val="007838"/>
      </a:accent1>
      <a:accent2>
        <a:srgbClr val="00788E"/>
      </a:accent2>
      <a:accent3>
        <a:srgbClr val="0057BF"/>
      </a:accent3>
      <a:accent4>
        <a:srgbClr val="501D83"/>
      </a:accent4>
      <a:accent5>
        <a:srgbClr val="DB0061"/>
      </a:accent5>
      <a:accent6>
        <a:srgbClr val="CF4527"/>
      </a:accent6>
      <a:hlink>
        <a:srgbClr val="007838"/>
      </a:hlink>
      <a:folHlink>
        <a:srgbClr val="C59A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4563E0E-0D7E-AA4D-BFBE-8EE264B25B57}" vid="{0C11D688-98AA-9440-97F5-5528AEA15E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andTime xmlns="997cdd1e-e429-4b09-99d2-d895aefd500f" xsi:nil="true"/>
    <TaxCatchAll xmlns="a3ce718d-f813-4adc-8824-5d044fc7674a" xsi:nil="true"/>
    <lcf76f155ced4ddcb4097134ff3c332f xmlns="997cdd1e-e429-4b09-99d2-d895aefd500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5445A33AFAEC419A41B44D69E6129F" ma:contentTypeVersion="18" ma:contentTypeDescription="Create a new document." ma:contentTypeScope="" ma:versionID="0b35a3a2ddc1a7379da584d1017a675c">
  <xsd:schema xmlns:xsd="http://www.w3.org/2001/XMLSchema" xmlns:xs="http://www.w3.org/2001/XMLSchema" xmlns:p="http://schemas.microsoft.com/office/2006/metadata/properties" xmlns:ns2="997cdd1e-e429-4b09-99d2-d895aefd500f" xmlns:ns3="a3ce718d-f813-4adc-8824-5d044fc7674a" targetNamespace="http://schemas.microsoft.com/office/2006/metadata/properties" ma:root="true" ma:fieldsID="0987f44e3cec8068723d8ef6cfc5de7e" ns2:_="" ns3:_="">
    <xsd:import namespace="997cdd1e-e429-4b09-99d2-d895aefd500f"/>
    <xsd:import namespace="a3ce718d-f813-4adc-8824-5d044fc767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DateandTime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7cdd1e-e429-4b09-99d2-d895aefd5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DateandTime" ma:index="21" nillable="true" ma:displayName="Date and Time" ma:format="DateOnly" ma:internalName="DateandTime">
      <xsd:simpleType>
        <xsd:restriction base="dms:DateTime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ad60de0-1a06-47ac-a17b-03c64138ab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e718d-f813-4adc-8824-5d044fc767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002303e-3aac-4036-a93f-05678b6d1e37}" ma:internalName="TaxCatchAll" ma:showField="CatchAllData" ma:web="a3ce718d-f813-4adc-8824-5d044fc767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7BEDFE-5FA6-4B83-93B9-39AC9242521D}">
  <ds:schemaRefs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a3ce718d-f813-4adc-8824-5d044fc7674a"/>
    <ds:schemaRef ds:uri="997cdd1e-e429-4b09-99d2-d895aefd500f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2664635-8939-4B31-A5A8-5262AB8CBF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7cdd1e-e429-4b09-99d2-d895aefd500f"/>
    <ds:schemaRef ds:uri="a3ce718d-f813-4adc-8824-5d044fc767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FEB96AD-99A0-45ED-B827-BCC3E4FCF4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Dark Theme</Template>
  <TotalTime>3501</TotalTime>
  <Words>1276</Words>
  <Application>Microsoft Office PowerPoint</Application>
  <PresentationFormat>Widescreen</PresentationFormat>
  <Paragraphs>205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Symbol</vt:lpstr>
      <vt:lpstr>Calibri</vt:lpstr>
      <vt:lpstr>Times New Roman</vt:lpstr>
      <vt:lpstr>Arial</vt:lpstr>
      <vt:lpstr>Light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Birmingham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UoB PowerPoint Template</dc:title>
  <dc:creator>Jennifer Curry Jahnke (Application Services)</dc:creator>
  <cp:lastModifiedBy>Jason Parsons (Cancer and Genomic Sciences)</cp:lastModifiedBy>
  <cp:revision>245</cp:revision>
  <dcterms:created xsi:type="dcterms:W3CDTF">2023-08-23T12:07:50Z</dcterms:created>
  <dcterms:modified xsi:type="dcterms:W3CDTF">2026-11-02T10:22:07Z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0x010100305445A33AFAEC419A41B44D69E6129F</vt:lpwstr>
  </property>
  <property fmtid="{D5CDD505-2E9C-101B-9397-08002B2CF9AE}" pid="3" name="MediaServiceImageTags">
    <vt:lpwstr/>
  </property>
</Properties>
</file>