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27"/>
  </p:notesMasterIdLst>
  <p:sldIdLst>
    <p:sldId id="362" r:id="rId2"/>
    <p:sldId id="543" r:id="rId3"/>
    <p:sldId id="564" r:id="rId4"/>
    <p:sldId id="544" r:id="rId5"/>
    <p:sldId id="563" r:id="rId6"/>
    <p:sldId id="565" r:id="rId7"/>
    <p:sldId id="549" r:id="rId8"/>
    <p:sldId id="505" r:id="rId9"/>
    <p:sldId id="568" r:id="rId10"/>
    <p:sldId id="517" r:id="rId11"/>
    <p:sldId id="513" r:id="rId12"/>
    <p:sldId id="514" r:id="rId13"/>
    <p:sldId id="567" r:id="rId14"/>
    <p:sldId id="566" r:id="rId15"/>
    <p:sldId id="522" r:id="rId16"/>
    <p:sldId id="550" r:id="rId17"/>
    <p:sldId id="555" r:id="rId18"/>
    <p:sldId id="530" r:id="rId19"/>
    <p:sldId id="534" r:id="rId20"/>
    <p:sldId id="540" r:id="rId21"/>
    <p:sldId id="562" r:id="rId22"/>
    <p:sldId id="536" r:id="rId23"/>
    <p:sldId id="542" r:id="rId24"/>
    <p:sldId id="569" r:id="rId25"/>
    <p:sldId id="280" r:id="rId26"/>
  </p:sldIdLst>
  <p:sldSz cx="12192000" cy="6858000"/>
  <p:notesSz cx="6858000" cy="9144000"/>
  <p:embeddedFontLst>
    <p:embeddedFont>
      <p:font typeface="Imperial Sans Text" panose="020B0503020202020204" pitchFamily="34" charset="77"/>
      <p:regular r:id="rId28"/>
      <p:bold r:id="rId29"/>
    </p:embeddedFont>
    <p:embeddedFont>
      <p:font typeface="Imperial Sans Text Medium" panose="020B0603020202020204" pitchFamily="34" charset="77"/>
      <p:regular r:id="rId30"/>
    </p:embeddedFont>
    <p:embeddedFont>
      <p:font typeface="Imperial Sans Text Semibold" panose="020B0703020202020204" pitchFamily="34" charset="77"/>
      <p:regular r:id="rId31"/>
      <p:bold r:id="rId32"/>
    </p:embeddedFont>
  </p:embeddedFontLst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BF7DC"/>
    <a:srgbClr val="F8F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60"/>
    <p:restoredTop sz="81881"/>
  </p:normalViewPr>
  <p:slideViewPr>
    <p:cSldViewPr snapToGrid="0">
      <p:cViewPr>
        <p:scale>
          <a:sx n="118" d="100"/>
          <a:sy n="118" d="100"/>
        </p:scale>
        <p:origin x="344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0D2A8-8F95-47C2-ABE1-A779F5A43C98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663E2-27CE-4C79-91D3-7F5C4262D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5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34DDE-30EF-1A94-0470-961064268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1D4BD5-81C7-F078-80F7-456705A4AF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D01579-7CC3-5A17-9732-9E6EC58248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Calvin Dyson and work completed with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48FE9-4B8C-9CCD-E803-D3248ECAFE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444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599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9F144-DE21-6CD0-620F-4BF62F94B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2510D4-22BA-CF6C-A583-8582741166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429491-AECA-759E-5243-1713665374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Ions knock electrons off the surface layer of wires</a:t>
            </a:r>
          </a:p>
          <a:p>
            <a:r>
              <a:rPr lang="en-US" dirty="0"/>
              <a:t>Leave a net positive charge, which is read out as current or charge</a:t>
            </a:r>
          </a:p>
          <a:p>
            <a:r>
              <a:rPr lang="en-US" dirty="0"/>
              <a:t>Grid gives position/profile while a single foil would give intensity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Wire or gas target releases electrons, and an RF deflector turns arrival time into position. Both are on RF linacs, so they need adapting for LhARA.</a:t>
            </a:r>
          </a:p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Lots of these require beam pipe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E4198-ACAE-E01E-65EA-DE265D46F5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48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Lots of these require beam pipe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86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FFF68-E8BA-4732-7CB3-44A579E17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999BF5-51C0-99CB-CF6C-A7E2D61F25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ACCB02-E8A1-CF8F-3AAF-009919CDDB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IC: Electron-ion pairs created in a gas gap and collected by an external electric field. Boag’s 300Gy/s. Underestimates</a:t>
            </a:r>
          </a:p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SSD: radiation creates electron-hole pairs in diamond, collected under bias. Overrespond</a:t>
            </a:r>
          </a:p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Alanine: Free radical. Read out using </a:t>
            </a:r>
            <a:r>
              <a:rPr lang="en-US" dirty="0" err="1"/>
              <a:t>eletron</a:t>
            </a:r>
            <a:r>
              <a:rPr lang="en-US" dirty="0"/>
              <a:t> paramagnetic resonance spectroscopy</a:t>
            </a:r>
          </a:p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TLDs: Signal fading, chemiluminescence background. Strict batch controls</a:t>
            </a:r>
          </a:p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OSLDs: Cumulative background. Simpler than TLDs. </a:t>
            </a:r>
          </a:p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err="1"/>
              <a:t>RadioPhotoLuminescence</a:t>
            </a:r>
            <a:r>
              <a:rPr lang="en-US" dirty="0"/>
              <a:t>: UV Laser. Multiple readouts</a:t>
            </a:r>
          </a:p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Cal: Minor temp increase. Takes seconds to minutes. Independent of dose rate</a:t>
            </a:r>
          </a:p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4FB8F-3353-20DA-4B39-5F61059EE7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50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1B690-5E28-5E4F-7202-CA11FD560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811EC0-191C-0B6D-91D4-997CFA7FE1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AC8537-4D3C-8918-4A61-E2707412AC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Scrapers</a:t>
            </a:r>
          </a:p>
          <a:p>
            <a:pPr lvl="0"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movable metal blade is pushed through the beam and a detector says how much is lost</a:t>
            </a:r>
          </a:p>
          <a:p>
            <a:pPr lvl="0"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Beam edge, extent and position, and the profile</a:t>
            </a:r>
          </a:p>
          <a:p>
            <a:pPr lvl="0"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Fully destructive</a:t>
            </a:r>
          </a:p>
          <a:p>
            <a:pPr lvl="0"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Wires</a:t>
            </a:r>
          </a:p>
          <a:p>
            <a:pPr lvl="0"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thin metal wire is swept across the beam</a:t>
            </a:r>
          </a:p>
          <a:p>
            <a:pPr lvl="0"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Secondary electrons or collected charge</a:t>
            </a:r>
          </a:p>
          <a:p>
            <a:pPr lvl="0"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 beam loss</a:t>
            </a:r>
          </a:p>
          <a:p>
            <a:pPr lvl="0"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 signal so need high-gain</a:t>
            </a:r>
          </a:p>
          <a:p>
            <a:pPr lvl="0"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BPMs</a:t>
            </a:r>
          </a:p>
          <a:p>
            <a:pPr lvl="0"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Beam induces wall charges on opposing pickups</a:t>
            </a:r>
          </a:p>
          <a:p>
            <a:pPr lvl="0"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Voltage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gives position while total gives beam charge</a:t>
            </a:r>
          </a:p>
          <a:p>
            <a:pPr lvl="0"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Passing charged bunches induce wall charges on opposing pickup plates or button electrodes; differential voltage gives position, while sum voltage gives beam charge</a:t>
            </a:r>
          </a:p>
          <a:p>
            <a:pPr lvl="0" rt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4E24B-3F35-5EE5-D0F2-63F876B213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38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020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F6E66-7421-5F87-2080-D9718D7D6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E1EEAC-929D-DB7A-EC6E-8AA2B782B6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8DDA2B-758D-C82F-0DF6-329F8F7140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PoPLaR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063DE0-3337-E9A5-B338-C9A1206B16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743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E0B5A-0B11-D6B3-5E29-8E830DF32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9AC81-5909-180B-B871-E5955CF8E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53DF79-B1FD-2031-E82D-B73135357C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diagnostics come with the cells then it’s pretty modular</a:t>
            </a:r>
          </a:p>
          <a:p>
            <a:r>
              <a:rPr lang="en-US" dirty="0"/>
              <a:t>LULI facility</a:t>
            </a:r>
          </a:p>
          <a:p>
            <a:r>
              <a:rPr lang="en-US" dirty="0"/>
              <a:t>Katia Parodi</a:t>
            </a:r>
          </a:p>
          <a:p>
            <a:r>
              <a:rPr lang="en-US" dirty="0"/>
              <a:t>Last year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1633DA-6C1C-BA33-B7CF-CC4E0EAC2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69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7CB3D-C542-B968-5BD5-FE5475840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FC4618-F658-C039-C0D7-EDCA93FDC5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1C9EC6-FACF-FE00-96C1-A5668DD88A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Concerns about transport </a:t>
            </a:r>
            <a:r>
              <a:rPr lang="en-US" dirty="0" err="1"/>
              <a:t>fibres</a:t>
            </a:r>
            <a:r>
              <a:rPr lang="en-US" dirty="0"/>
              <a:t> scintillating as well?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E894E-6315-4883-2E14-615F807008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79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9651B-3E1C-D961-4A9D-A7B876B6C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8970FE-BFE2-BA9D-303F-78E4FAD308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AD7572-0E50-5E68-D61B-A70A91B6E9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5E3CCE-9F0C-2C16-EB7E-FB6A2C03CE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805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E261B-31AE-B05A-645A-0B054123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F4FFAA-B039-21C1-002E-40B06C028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4EFD22-C91D-57EF-D18A-274190A03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F833D0-4DEC-7813-0B5D-27A9170255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373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F30B9-BD08-DAB6-08B9-9BE3B9B35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592D93-24C1-9C53-8DA8-F44F607D2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C8C9F0-7104-B8A1-8085-EAFCD18D80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413CAF-C366-9B1E-6D31-78B09153C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947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518D5-9B6E-4E0E-FE4C-762599FC8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00A983-3166-D8E1-0A32-766E7FAED9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223698-C967-5785-8951-ECF595CCF0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Preliminary data indicate reasonably good agreement with modelling across the Bragg peak and can obtain 2D LET distributions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Requires appropriate calibration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01FE1D-C797-FF17-B583-385985B52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182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25043-138F-D6C8-0CE9-C9F0FA8D2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861953-C95D-57F9-8507-E632DCFF52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CEFFF7-71EC-0DED-7079-466A279C59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C7275-14D3-1D49-7C3B-FE785A9389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52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E3914-F1D5-974F-7A75-E9AA82D85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292D33-5503-758B-02A0-8FB258136E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3FD131-BA37-D951-6DCA-7DD7CC102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C0BD36-026F-788E-0B18-62337EE76C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2687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0592C-29DE-8D8B-35EB-06DA0872C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CB3AE6-6E18-934A-BB9D-2B0106E13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D6BB3D-87CF-BA34-0A1A-2AEABDCB0B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£10,000</a:t>
            </a:r>
          </a:p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Linear response at tests of 1.8 </a:t>
            </a:r>
            <a:r>
              <a:rPr lang="en-GB" dirty="0" err="1"/>
              <a:t>MGy</a:t>
            </a:r>
            <a:r>
              <a:rPr lang="en-GB" dirty="0"/>
              <a:t>/s instantaneous dose rate using 6MeV electrons</a:t>
            </a:r>
          </a:p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34235-4845-52EB-BEF6-339AF1828D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99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D625A-F942-3A9A-52EE-997EF2758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4E514C-0399-FF5D-D739-160123EDFD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3B7E0B-D78F-EE21-49BC-763695A6E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GB" sz="1200" dirty="0">
                <a:solidFill>
                  <a:srgbClr val="000000"/>
                </a:solidFill>
                <a:latin typeface="Helvetica" pitchFamily="2" charset="0"/>
              </a:rPr>
              <a:t>S</a:t>
            </a:r>
            <a:r>
              <a:rPr lang="en-GB" sz="1200" dirty="0">
                <a:solidFill>
                  <a:srgbClr val="000000"/>
                </a:solidFill>
                <a:effectLst/>
                <a:latin typeface="Helvetica" pitchFamily="2" charset="0"/>
              </a:rPr>
              <a:t>ignal trace measured with the ICT</a:t>
            </a:r>
          </a:p>
          <a:p>
            <a:pPr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Helvetica" pitchFamily="2" charset="0"/>
              </a:rPr>
              <a:t>and the oscilloscope readout representative of the ion beam charge</a:t>
            </a:r>
          </a:p>
          <a:p>
            <a:pPr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Helvetica" pitchFamily="2" charset="0"/>
              </a:rPr>
              <a:t>measurements during cell sample irradiations. The solid line shows</a:t>
            </a:r>
          </a:p>
          <a:p>
            <a:pPr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Helvetica" pitchFamily="2" charset="0"/>
              </a:rPr>
              <a:t>an average over 10 shots and the shaded area indicates the standard</a:t>
            </a:r>
          </a:p>
          <a:p>
            <a:pPr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Helvetica" pitchFamily="2" charset="0"/>
              </a:rPr>
              <a:t>deviation.</a:t>
            </a:r>
          </a:p>
          <a:p>
            <a:pPr>
              <a:buNone/>
            </a:pPr>
            <a:endParaRPr lang="en-GB" sz="12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Helvetica" pitchFamily="2" charset="0"/>
              </a:rPr>
              <a:t>EMP:</a:t>
            </a:r>
          </a:p>
          <a:p>
            <a:pPr lvl="0"/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Double-Shielded Cabling</a:t>
            </a:r>
          </a:p>
          <a:p>
            <a:pPr lvl="0"/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 Mode Chokes (CMCs) along the cables</a:t>
            </a:r>
          </a:p>
          <a:p>
            <a:pPr lvl="0"/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Electron &amp; Radiation Deflection</a:t>
            </a:r>
          </a:p>
          <a:p>
            <a:pPr lvl="0"/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Conductive Metallic Shielding around the coils</a:t>
            </a:r>
          </a:p>
          <a:p>
            <a:pPr lv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Temporarily store induced current in an internal 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coaxial capacitor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before discharging it smoothly across a load</a:t>
            </a:r>
            <a:endParaRPr lang="en-GB" sz="12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F6AB3-765B-C557-6076-1C0524F0D2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66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58C4D-4317-C55B-61ED-A877A5EC7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8CABA4-241F-7A09-B752-B42C0AFA60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0F35AC-F563-828C-AFB9-8727F6B7E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EB3903-03ED-6651-143A-C2CD1FB80B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91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E5160-6BCD-D8A8-7355-785B2737F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A57FDA-8312-543B-76B6-9B5F202884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666131-FDD9-1FD7-98BE-06AFC8CF3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014CA1-4623-9088-3DDB-8BE2790F01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095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B138E-08E0-0F75-183B-077476465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238B87-DF6F-4433-86E3-A59A7ED67A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C81960-9904-1F50-AF4C-91CBBA27D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D1FAB-BF79-1EEA-596B-A43F33EBEA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409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pattern is the same across all of these: something fast for every shot, something absolute for the calibration.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PoPLaR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where we find out which pair works at these energies and doses.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2929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1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7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27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>
                <a:solidFill>
                  <a:schemeClr val="accent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  <a:latin typeface="+mn-lt"/>
              </a:defRPr>
            </a:lvl2pPr>
            <a:lvl3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5pPr>
            <a:lvl6pPr marL="1714412" indent="0">
              <a:buNone/>
              <a:defRPr>
                <a:latin typeface="+mn-lt"/>
              </a:defRPr>
            </a:lvl6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3033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7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27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2" name="Text Placeholder 17">
            <a:extLst>
              <a:ext uri="{FF2B5EF4-FFF2-40B4-BE49-F238E27FC236}">
                <a16:creationId xmlns:a16="http://schemas.microsoft.com/office/drawing/2014/main" id="{C3CC0732-2E95-AE1D-13E5-F7FFC7BB0E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>
                <a:solidFill>
                  <a:schemeClr val="accent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  <a:latin typeface="+mn-lt"/>
              </a:defRPr>
            </a:lvl2pPr>
            <a:lvl3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5pPr>
            <a:lvl6pPr marL="1714412" indent="0">
              <a:buNone/>
              <a:defRPr>
                <a:latin typeface="+mn-lt"/>
              </a:defRPr>
            </a:lvl6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726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7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27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2" name="Text Placeholder 17">
            <a:extLst>
              <a:ext uri="{FF2B5EF4-FFF2-40B4-BE49-F238E27FC236}">
                <a16:creationId xmlns:a16="http://schemas.microsoft.com/office/drawing/2014/main" id="{522D6F08-46E5-5EA7-E3A2-67645E5C7D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>
                <a:solidFill>
                  <a:schemeClr val="accent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  <a:latin typeface="+mn-lt"/>
              </a:defRPr>
            </a:lvl2pPr>
            <a:lvl3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5pPr>
            <a:lvl6pPr marL="1714412" indent="0">
              <a:buNone/>
              <a:defRPr>
                <a:latin typeface="+mn-lt"/>
              </a:defRPr>
            </a:lvl6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6689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7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0DA90-2FF2-F36C-F9FF-CD7A192F0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27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714C7637-5E21-BDDB-D675-718E58535D6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A57B56D4-851E-7242-EAB1-CD5B53E8B9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25FF1F4-36F0-A184-7B99-8F5F4A49C89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198715B-A90B-9B06-A055-401A84B092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9D2E04D5-A2EE-135D-A8C9-6E695F9BCF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8CE0DC1F-799B-3F7A-3A71-D20337A474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E8EAEE22-055F-6869-D50D-D9C8C9082F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EADAC67C-850F-96D3-0962-09E1B4CC3E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83187A0-2E68-170D-55EF-0FA20E7A75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AE7C5DD9-4903-8E37-9C71-518439271A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>
                <a:solidFill>
                  <a:schemeClr val="bg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  <a:latin typeface="+mn-lt"/>
              </a:defRPr>
            </a:lvl2pPr>
            <a:lvl3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5pPr>
            <a:lvl6pPr marL="1714412" indent="0">
              <a:buNone/>
              <a:defRPr>
                <a:latin typeface="+mn-lt"/>
              </a:defRPr>
            </a:lvl6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882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98F30683-44FB-4995-47C3-43A7DE5523C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7A24E86-91AA-6A9B-314A-752B77481A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879B37A-F4A9-2DDA-3FC3-9FC52384AE6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3DABC58-132F-2F2F-EB5B-78B30A3D44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DFE51362-844C-B4F1-1A83-A287F312E94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E0F57AAB-C462-6A3A-9686-048341EA78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8A0D371A-82CE-1829-AA32-FB790C7A60A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A0DE082-4D8F-8158-56B4-AF85C4A0FA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30CFB56-59E9-38CF-519A-B532B32547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FB5434B5-DD4C-F988-6EBA-085A7DD49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7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1E34748E-CBEF-26E7-AB9F-696FA5D59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27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2" name="Text Placeholder 17">
            <a:extLst>
              <a:ext uri="{FF2B5EF4-FFF2-40B4-BE49-F238E27FC236}">
                <a16:creationId xmlns:a16="http://schemas.microsoft.com/office/drawing/2014/main" id="{8079AE91-4ABF-A9AC-DD3E-25CF3D141B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>
                <a:solidFill>
                  <a:schemeClr val="bg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  <a:latin typeface="+mn-lt"/>
              </a:defRPr>
            </a:lvl2pPr>
            <a:lvl3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5pPr>
            <a:lvl6pPr marL="1714412" indent="0">
              <a:buNone/>
              <a:defRPr>
                <a:latin typeface="+mn-lt"/>
              </a:defRPr>
            </a:lvl6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9999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327819"/>
            <a:ext cx="5163243" cy="3101181"/>
          </a:xfrm>
        </p:spPr>
        <p:txBody>
          <a:bodyPr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A3DB1-810F-A8E3-C248-4835CAA9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77E5-A94F-F8C3-D5F7-C4C3581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025"/>
            <a:ext cx="5777508" cy="310197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4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327819"/>
            <a:ext cx="5163243" cy="3101181"/>
          </a:xfrm>
        </p:spPr>
        <p:txBody>
          <a:bodyPr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A3DB1-810F-A8E3-C248-4835CAA9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77E5-A94F-F8C3-D5F7-C4C3581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025"/>
            <a:ext cx="5777508" cy="310197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20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327819"/>
            <a:ext cx="5163243" cy="3101181"/>
          </a:xfrm>
        </p:spPr>
        <p:txBody>
          <a:bodyPr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A3DB1-810F-A8E3-C248-4835CAA9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77E5-A94F-F8C3-D5F7-C4C3581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025"/>
            <a:ext cx="5777508" cy="310197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83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238870"/>
            <a:ext cx="5163243" cy="3190130"/>
          </a:xfrm>
        </p:spPr>
        <p:txBody>
          <a:bodyPr/>
          <a:lstStyle>
            <a:lvl1pPr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A3DB1-810F-A8E3-C248-4835CAA9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77E5-A94F-F8C3-D5F7-C4C3581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819"/>
            <a:ext cx="5777508" cy="31011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C35426-417C-E41E-5A03-5974D3C79A08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75161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11D5-984D-8680-D542-25A06BDC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E529F-F811-2979-BFFA-08BB8BC2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74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11D5-984D-8680-D542-25A06BDC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E529F-F811-2979-BFFA-08BB8BC2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184638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11D5-984D-8680-D542-25A06BDC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E529F-F811-2979-BFFA-08BB8BC2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85261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90358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20195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80747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84756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86636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36248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70667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609803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42315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3448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753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0192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025"/>
            <a:ext cx="9984000" cy="5934075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A8D6E0-472D-9B14-F3A6-BC2F23E87040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14677495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736960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492578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868036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EE2EA-C029-0AE3-B18F-CB5D823CD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4AA3B-FC1A-1DAF-C282-4ED6FC740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8A0A1-4076-F926-D730-16EF8BBD7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3E70A2-A3C6-29D0-1DEB-4D8F9283B18B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2710C7-980D-1529-A1C4-D0B914429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1609BCD-EF9A-DF89-AAD2-167090C57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739952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396358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206395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7733222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653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690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261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049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846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4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395530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6401834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745092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7858776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2408421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7827781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3067528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11599155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28596850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3"/>
            <a:ext cx="12193489" cy="685799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334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1489990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6585482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2116966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8F1E4B3C-5470-00F2-B8CB-BB4906CF439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D7A316D-6FA6-8EBE-A7B4-43071E70A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11C06CEA-028D-9197-2DEF-67878595AE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EA93E8D-A827-0EF8-FC25-4EDF7B194E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F359F29-A6DD-FD4C-F807-701DEA41ED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468BF6B-AEBB-4CAA-244D-9EBE80B9A1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C60AC05-547F-FA65-604E-4ED4912EA9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632E58E-1400-1E6E-BB60-7A9B794F41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4D65D159-581D-F29B-BBD4-C1C5BACCEE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42501059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Imag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3A87AD45-2D2F-D96C-947C-BAE35BFEBEE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1EDC35F-4F2D-B2A7-1ECD-0CF19D1AD2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7F4776F-4E5E-13DF-F11A-A6808FFFC98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BA993AE1-6A24-5C17-7FE2-A16589D9C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A87F8EF-CDAD-15A2-A361-88921E1CAF7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E90186DB-2300-A8AA-8FAD-2C609649A6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31922286-E237-1114-3A54-E1731611D6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B4DA78C-0EF6-B05D-F2D2-EFEDA343E3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A00F92FE-6EB2-0D0E-BFC9-559AD1E7A4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2161258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7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6E1CB8A6-5DB1-3B99-A9F8-9597AF152C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000">
                <a:solidFill>
                  <a:schemeClr val="accent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  <a:latin typeface="+mn-lt"/>
              </a:defRPr>
            </a:lvl2pPr>
            <a:lvl3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5pPr>
            <a:lvl6pPr marL="1714412" indent="0">
              <a:buNone/>
              <a:defRPr>
                <a:latin typeface="+mn-lt"/>
              </a:defRPr>
            </a:lvl6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18191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7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459D86-11D8-7A68-1B53-2B86FE4F7E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000">
                <a:solidFill>
                  <a:schemeClr val="accent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  <a:latin typeface="+mn-lt"/>
              </a:defRPr>
            </a:lvl2pPr>
            <a:lvl3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5pPr>
            <a:lvl6pPr marL="1714412" indent="0">
              <a:buNone/>
              <a:defRPr>
                <a:latin typeface="+mn-lt"/>
              </a:defRPr>
            </a:lvl6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81845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7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374EB628-65B8-A8C0-3304-77AF961E91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000">
                <a:solidFill>
                  <a:schemeClr val="accent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  <a:latin typeface="+mn-lt"/>
              </a:defRPr>
            </a:lvl2pPr>
            <a:lvl3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5pPr>
            <a:lvl6pPr marL="1714412" indent="0">
              <a:buNone/>
              <a:defRPr>
                <a:latin typeface="+mn-lt"/>
              </a:defRPr>
            </a:lvl6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517005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7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49CC1682-CCAA-5EE1-585E-F7C4434F1C5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70403FB-3386-A0FE-3E9D-A2925EF0E8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C2CDC1DE-179E-04D4-B493-BF069DE85D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B9A68412-C85B-6332-8B98-2635795BBA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9ECB875-34C4-65FF-6CDA-1356F6BC767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D3B5B848-7A8D-931B-DFC2-C5B37B8DB6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61AABDF-9542-DBC6-6388-ABE2035BE7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57C10C3-A39D-D1F6-3C50-91EC9A5E76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E4DD9B4A-92B0-0B9A-755B-A13B032A85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67F605DF-643C-8B14-6DAD-2EA5E33ACE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  <a:latin typeface="+mn-lt"/>
              </a:defRPr>
            </a:lvl2pPr>
            <a:lvl3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5pPr>
            <a:lvl6pPr marL="1714412" indent="0">
              <a:buNone/>
              <a:defRPr>
                <a:latin typeface="+mn-lt"/>
              </a:defRPr>
            </a:lvl6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09268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118182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370150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89098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4649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1682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1129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LhARA/CLF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07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F4440-CEDC-0D92-E0D5-5C1E3B59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A021F-8558-9528-DA3D-486CCDBE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232" y="1394619"/>
            <a:ext cx="11541025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1A8F0-AC4B-E4A0-94D0-99C4BFD973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50">
                <a:solidFill>
                  <a:schemeClr val="accent1"/>
                </a:solidFill>
              </a:defRPr>
            </a:lvl1pPr>
          </a:lstStyle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0FC7A-298A-77A0-6596-56B0B3FD8C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850">
                <a:solidFill>
                  <a:schemeClr val="accent1"/>
                </a:solidFill>
              </a:defRPr>
            </a:lvl1pPr>
          </a:lstStyle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17C40-7EB7-0CFD-6F6C-54AE57DE1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36755" y="6393702"/>
            <a:ext cx="318491" cy="13727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>
              <a:defRPr sz="850" b="1">
                <a:solidFill>
                  <a:schemeClr val="accent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96CDD9-97E9-735B-8549-0F3AE3CCAC58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>
                <a:solidFill>
                  <a:schemeClr val="accent1"/>
                </a:solidFill>
                <a:latin typeface="+mj-lt"/>
              </a:rPr>
              <a:t>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114508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79" r:id="rId2"/>
    <p:sldLayoutId id="2147483680" r:id="rId3"/>
    <p:sldLayoutId id="2147483649" r:id="rId4"/>
    <p:sldLayoutId id="2147483657" r:id="rId5"/>
    <p:sldLayoutId id="2147483658" r:id="rId6"/>
    <p:sldLayoutId id="2147483681" r:id="rId7"/>
    <p:sldLayoutId id="2147483682" r:id="rId8"/>
    <p:sldLayoutId id="2147483675" r:id="rId9"/>
    <p:sldLayoutId id="2147483650" r:id="rId10"/>
    <p:sldLayoutId id="2147483683" r:id="rId11"/>
    <p:sldLayoutId id="2147483684" r:id="rId12"/>
    <p:sldLayoutId id="2147483652" r:id="rId13"/>
    <p:sldLayoutId id="2147483685" r:id="rId14"/>
    <p:sldLayoutId id="2147483686" r:id="rId15"/>
    <p:sldLayoutId id="2147483659" r:id="rId16"/>
    <p:sldLayoutId id="2147483687" r:id="rId17"/>
    <p:sldLayoutId id="2147483688" r:id="rId18"/>
    <p:sldLayoutId id="2147483660" r:id="rId19"/>
    <p:sldLayoutId id="2147483689" r:id="rId20"/>
    <p:sldLayoutId id="2147483690" r:id="rId21"/>
    <p:sldLayoutId id="2147483677" r:id="rId22"/>
    <p:sldLayoutId id="2147483691" r:id="rId23"/>
    <p:sldLayoutId id="2147483692" r:id="rId24"/>
    <p:sldLayoutId id="2147483676" r:id="rId25"/>
    <p:sldLayoutId id="2147483667" r:id="rId26"/>
    <p:sldLayoutId id="2147483693" r:id="rId27"/>
    <p:sldLayoutId id="2147483694" r:id="rId28"/>
    <p:sldLayoutId id="2147483666" r:id="rId29"/>
    <p:sldLayoutId id="2147483661" r:id="rId30"/>
    <p:sldLayoutId id="2147483695" r:id="rId31"/>
    <p:sldLayoutId id="2147483696" r:id="rId32"/>
    <p:sldLayoutId id="2147483669" r:id="rId33"/>
    <p:sldLayoutId id="2147483697" r:id="rId34"/>
    <p:sldLayoutId id="2147483698" r:id="rId35"/>
    <p:sldLayoutId id="2147483678" r:id="rId36"/>
    <p:sldLayoutId id="2147483699" r:id="rId37"/>
    <p:sldLayoutId id="2147483700" r:id="rId38"/>
    <p:sldLayoutId id="2147483662" r:id="rId39"/>
    <p:sldLayoutId id="2147483701" r:id="rId40"/>
    <p:sldLayoutId id="2147483702" r:id="rId41"/>
    <p:sldLayoutId id="2147483663" r:id="rId42"/>
    <p:sldLayoutId id="2147483703" r:id="rId43"/>
    <p:sldLayoutId id="2147483704" r:id="rId44"/>
    <p:sldLayoutId id="2147483664" r:id="rId45"/>
    <p:sldLayoutId id="2147483705" r:id="rId46"/>
    <p:sldLayoutId id="2147483706" r:id="rId47"/>
    <p:sldLayoutId id="2147483665" r:id="rId48"/>
    <p:sldLayoutId id="2147483671" r:id="rId49"/>
    <p:sldLayoutId id="2147483707" r:id="rId50"/>
    <p:sldLayoutId id="2147483708" r:id="rId51"/>
    <p:sldLayoutId id="2147483670" r:id="rId52"/>
    <p:sldLayoutId id="2147483672" r:id="rId53"/>
    <p:sldLayoutId id="2147483674" r:id="rId54"/>
    <p:sldLayoutId id="2147483709" r:id="rId55"/>
    <p:sldLayoutId id="2147483710" r:id="rId56"/>
    <p:sldLayoutId id="2147483673" r:id="rId57"/>
    <p:sldLayoutId id="2147483654" r:id="rId58"/>
    <p:sldLayoutId id="2147483711" r:id="rId59"/>
    <p:sldLayoutId id="2147483712" r:id="rId60"/>
    <p:sldLayoutId id="2147483655" r:id="rId61"/>
    <p:sldLayoutId id="2147483713" r:id="rId62"/>
    <p:sldLayoutId id="2147483714" r:id="rId63"/>
    <p:sldLayoutId id="2147483715" r:id="rId64"/>
  </p:sldLayoutIdLst>
  <p:hf hdr="0"/>
  <p:txStyles>
    <p:titleStyle>
      <a:lvl1pPr algn="l" defTabSz="685765" rtl="0" eaLnBrk="1" latinLnBrk="0" hangingPunct="1">
        <a:lnSpc>
          <a:spcPct val="90000"/>
        </a:lnSpc>
        <a:spcBef>
          <a:spcPct val="0"/>
        </a:spcBef>
        <a:buNone/>
        <a:defRPr sz="2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j-lt"/>
          <a:ea typeface="+mn-ea"/>
          <a:cs typeface="+mn-cs"/>
        </a:defRPr>
      </a:lvl2pPr>
      <a:lvl3pPr marL="161991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323984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485975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3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6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18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1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7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206" userDrawn="1">
          <p15:clr>
            <a:srgbClr val="F26B43"/>
          </p15:clr>
        </p15:guide>
        <p15:guide id="4" pos="7475" userDrawn="1">
          <p15:clr>
            <a:srgbClr val="F26B43"/>
          </p15:clr>
        </p15:guide>
        <p15:guide id="5" orient="horz" pos="207" userDrawn="1">
          <p15:clr>
            <a:srgbClr val="F26B43"/>
          </p15:clr>
        </p15:guide>
        <p15:guide id="6" orient="horz" pos="4114" userDrawn="1">
          <p15:clr>
            <a:srgbClr val="F26B43"/>
          </p15:clr>
        </p15:guide>
        <p15:guide id="7" orient="horz" pos="3944" userDrawn="1">
          <p15:clr>
            <a:srgbClr val="F26B43"/>
          </p15:clr>
        </p15:guide>
        <p15:guide id="8" orient="horz" pos="879" userDrawn="1">
          <p15:clr>
            <a:srgbClr val="F26B43"/>
          </p15:clr>
        </p15:guide>
        <p15:guide id="9" pos="3723" userDrawn="1">
          <p15:clr>
            <a:srgbClr val="F26B43"/>
          </p15:clr>
        </p15:guide>
        <p15:guide id="10" pos="395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www.ntg.de/en/produkte/teilchen-beschleuniger/strahldiagnose/strahlprofil-monitore/" TargetMode="Externa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doi.org/10.35848/1347-4065/ac9106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74FCE-6139-584B-8939-66E7666A4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A34DAB1-F0A7-2B1D-30C2-E78880BAF5AE}"/>
              </a:ext>
            </a:extLst>
          </p:cNvPr>
          <p:cNvSpPr/>
          <p:nvPr/>
        </p:nvSpPr>
        <p:spPr>
          <a:xfrm>
            <a:off x="0" y="0"/>
            <a:ext cx="4902271" cy="1152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F7F6C5-7663-81E3-7A6D-28EB77EE07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Beamline Diagnostics for LhARA and </a:t>
            </a:r>
            <a:r>
              <a:rPr lang="en-US" dirty="0" err="1"/>
              <a:t>PoPLaR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7E46DE-3D3C-51AF-CB9E-605A915826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200" dirty="0"/>
              <a:t>Presenter: Calvin Dyson</a:t>
            </a:r>
          </a:p>
          <a:p>
            <a:endParaRPr lang="en-US" sz="2200" dirty="0"/>
          </a:p>
          <a:p>
            <a:endParaRPr lang="en-US" sz="2200" dirty="0"/>
          </a:p>
          <a:p>
            <a:r>
              <a:rPr lang="en-GB" sz="2200" dirty="0"/>
              <a:t>2</a:t>
            </a:r>
            <a:r>
              <a:rPr lang="en-GB" sz="2200" baseline="30000" dirty="0"/>
              <a:t>nd</a:t>
            </a:r>
            <a:r>
              <a:rPr lang="en-GB" sz="2200" dirty="0"/>
              <a:t> November 2026</a:t>
            </a:r>
          </a:p>
          <a:p>
            <a:r>
              <a:rPr lang="en-GB" sz="2200" dirty="0"/>
              <a:t>CLF/LhARA Workshop </a:t>
            </a:r>
            <a:endParaRPr lang="en-US" sz="2200" dirty="0"/>
          </a:p>
          <a:p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CE32B987-86B4-FA53-851D-66509E37C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3666" y="0"/>
            <a:ext cx="4638334" cy="1565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4EDC78-237F-7815-3ECB-BCA56D197624}"/>
              </a:ext>
            </a:extLst>
          </p:cNvPr>
          <p:cNvSpPr/>
          <p:nvPr/>
        </p:nvSpPr>
        <p:spPr>
          <a:xfrm>
            <a:off x="8750461" y="1006997"/>
            <a:ext cx="2847372" cy="370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6D4EDA-5F7A-1480-BF7C-32DB9F63B1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442" y="155716"/>
            <a:ext cx="1800000" cy="9435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BD97D9-F127-AC31-999E-A259F7C788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814" y="-103174"/>
            <a:ext cx="1800000" cy="1359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A2B62D-D01A-63B5-9A60-E773FFF72D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628" y="248300"/>
            <a:ext cx="1800000" cy="7584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42C30C-AA1C-934E-6EB1-55C7149C55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47" y="1099309"/>
            <a:ext cx="1800000" cy="9975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E03569E-DD16-ECBF-9A16-0EA7D5CB95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47" y="477326"/>
            <a:ext cx="1800000" cy="19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565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09A8C-72B2-4AC0-A572-91686A392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A066C-BD40-67C8-3B50-6ECDCF10C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LhARA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CAFCAEB-B5B9-8778-4A2C-D48D480F7B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666" y="1226161"/>
            <a:ext cx="6789330" cy="486568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A5192-28C9-6474-1BD8-84B7CC34A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A9E71-4F83-4818-30F9-ADB1B26A1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C896F-9155-F2A9-1165-E3498F43D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2</a:t>
            </a:fld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8F30487-3F92-242E-8E8E-7D93BF66179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Beamline Monitoring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0E5D686-9AA7-1FCA-D8C5-393D089229BF}"/>
              </a:ext>
            </a:extLst>
          </p:cNvPr>
          <p:cNvSpPr txBox="1">
            <a:spLocks/>
          </p:cNvSpPr>
          <p:nvPr/>
        </p:nvSpPr>
        <p:spPr>
          <a:xfrm>
            <a:off x="325800" y="1259492"/>
            <a:ext cx="613075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Key Parameters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Beam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Beam 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Beam Current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Bunch Length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Requirements: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Shot-to-shot real-time measurements</a:t>
            </a:r>
          </a:p>
          <a:p>
            <a:pPr marL="504891" lvl="2" indent="-342900"/>
            <a:r>
              <a:rPr lang="en-US" dirty="0"/>
              <a:t>10Hz Repetition Rate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Multi-species and multi-energy flexibility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Non-destructive on-line 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Bunch Length:</a:t>
            </a:r>
          </a:p>
          <a:p>
            <a:pPr marL="504891" lvl="2" indent="-342900"/>
            <a:r>
              <a:rPr lang="en-US" dirty="0"/>
              <a:t>Stage 1: &lt;1 ns -&gt; 10-40 ns</a:t>
            </a:r>
          </a:p>
          <a:p>
            <a:pPr marL="504891" lvl="2" indent="-342900"/>
            <a:r>
              <a:rPr lang="en-US" dirty="0"/>
              <a:t>Stage 2: 10s of ns</a:t>
            </a:r>
          </a:p>
          <a:p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3E441D3-2F13-6BCE-574E-8191FFD1C674}"/>
              </a:ext>
            </a:extLst>
          </p:cNvPr>
          <p:cNvSpPr/>
          <p:nvPr/>
        </p:nvSpPr>
        <p:spPr>
          <a:xfrm>
            <a:off x="7540053" y="1918741"/>
            <a:ext cx="1064302" cy="8094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DB4976-B632-6442-84EE-012FBA4EDB62}"/>
              </a:ext>
            </a:extLst>
          </p:cNvPr>
          <p:cNvSpPr/>
          <p:nvPr/>
        </p:nvSpPr>
        <p:spPr>
          <a:xfrm>
            <a:off x="6927956" y="1861131"/>
            <a:ext cx="612097" cy="45073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19D5C8E-7A2B-7551-B1B3-5614650E31FF}"/>
              </a:ext>
            </a:extLst>
          </p:cNvPr>
          <p:cNvSpPr/>
          <p:nvPr/>
        </p:nvSpPr>
        <p:spPr>
          <a:xfrm rot="2065435">
            <a:off x="6427970" y="3247786"/>
            <a:ext cx="3288468" cy="5846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475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6558B-AAE4-46E8-D98E-6C698A36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30DE4-C050-06BA-3DE9-E69288E71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LhARA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A07BE-4600-0C2E-2688-0747AFC8C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319BC-73CE-6FBB-1866-E2E86A679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7B795-5C21-18D4-F813-55C1BFB61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3</a:t>
            </a:fld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5DF98EC-5857-7842-9B6C-7A417F0E000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Beamline Monitoring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4400E695-274F-5A01-8CCF-61B701669264}"/>
              </a:ext>
            </a:extLst>
          </p:cNvPr>
          <p:cNvSpPr txBox="1">
            <a:spLocks/>
          </p:cNvSpPr>
          <p:nvPr/>
        </p:nvSpPr>
        <p:spPr>
          <a:xfrm>
            <a:off x="325800" y="1225367"/>
            <a:ext cx="3600000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Beam Size and Position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Scintillating Screens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Secondary electron emission (SEM) grids</a:t>
            </a:r>
          </a:p>
          <a:p>
            <a:r>
              <a:rPr lang="en-US" b="1" dirty="0"/>
              <a:t>Beam Current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Wall-Current Monitors (WCMs)</a:t>
            </a:r>
          </a:p>
          <a:p>
            <a:r>
              <a:rPr lang="en-US" b="1" dirty="0"/>
              <a:t>Beam Loss Monitors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Positioned at places of high-loss (collimators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Plastic scintillator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5A85BA1-7686-CCE2-B761-33672E705EDD}"/>
              </a:ext>
            </a:extLst>
          </p:cNvPr>
          <p:cNvSpPr txBox="1">
            <a:spLocks/>
          </p:cNvSpPr>
          <p:nvPr/>
        </p:nvSpPr>
        <p:spPr>
          <a:xfrm>
            <a:off x="7943301" y="1225366"/>
            <a:ext cx="3600000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Bunch Length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Stage 1: &lt;1ns -&gt; 10-40ns</a:t>
            </a:r>
          </a:p>
          <a:p>
            <a:pPr marL="504891" lvl="2" indent="-342900"/>
            <a:r>
              <a:rPr lang="en-US" dirty="0"/>
              <a:t>WCMs cannot resolve the bunch length</a:t>
            </a:r>
          </a:p>
          <a:p>
            <a:pPr marL="504891" lvl="2" indent="-342900"/>
            <a:r>
              <a:rPr lang="en-US" dirty="0" err="1"/>
              <a:t>Specialised</a:t>
            </a:r>
            <a:r>
              <a:rPr lang="en-US" dirty="0"/>
              <a:t> bunch shape monitors have been shown to work at sub-ns resolution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Stage 2: 10s of ns</a:t>
            </a:r>
          </a:p>
          <a:p>
            <a:pPr marL="504891" lvl="2" indent="-342900"/>
            <a:r>
              <a:rPr lang="en-US" dirty="0"/>
              <a:t>WCMs can resolve the bunch length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FCC6B1-C450-DCDF-5C4A-49D433069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433" y="354222"/>
            <a:ext cx="1284644" cy="17851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428C651-5A69-1A0B-26A1-AD1C477DBC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518" y="2661179"/>
            <a:ext cx="3764895" cy="28488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279213-75F6-84BA-5A42-F27A60B62960}"/>
              </a:ext>
            </a:extLst>
          </p:cNvPr>
          <p:cNvSpPr txBox="1"/>
          <p:nvPr/>
        </p:nvSpPr>
        <p:spPr>
          <a:xfrm>
            <a:off x="4572000" y="2178424"/>
            <a:ext cx="3371301" cy="4437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en-US" sz="1600" dirty="0"/>
              <a:t>Example SEM taken from </a:t>
            </a:r>
            <a:r>
              <a:rPr lang="en-US" sz="1600" dirty="0">
                <a:hlinkClick r:id="rId5"/>
              </a:rPr>
              <a:t>ntg</a:t>
            </a:r>
            <a:r>
              <a:rPr lang="en-US" sz="1600" dirty="0"/>
              <a:t>.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47FB9D-B813-6628-A226-B3D9F53AA4D0}"/>
              </a:ext>
            </a:extLst>
          </p:cNvPr>
          <p:cNvSpPr txBox="1"/>
          <p:nvPr/>
        </p:nvSpPr>
        <p:spPr>
          <a:xfrm>
            <a:off x="4391112" y="5508092"/>
            <a:ext cx="3371301" cy="4437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en-US" sz="1600" dirty="0"/>
              <a:t>Phosphor screen used in Gabor lens experiments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720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852F4-AD77-E883-3259-247CCC923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2AEA4-A726-3073-4E37-C34CDF8E3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LhARA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E663681-675A-DC58-5217-DCC622176C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666" y="1226161"/>
            <a:ext cx="6789330" cy="486568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2A2EE-BD96-C49F-EF1C-73F11C7EF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179F2-0617-3EA9-5E5F-4491DF89A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89328A-E4E4-F62D-F699-CD620E8EE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4</a:t>
            </a:fld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E4FC0A6-EFCE-7874-BECB-0903D0AF6E7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End Station Dosimetry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3741E106-E5BD-B2FE-B1CC-AE47749D0912}"/>
              </a:ext>
            </a:extLst>
          </p:cNvPr>
          <p:cNvSpPr txBox="1">
            <a:spLocks/>
          </p:cNvSpPr>
          <p:nvPr/>
        </p:nvSpPr>
        <p:spPr>
          <a:xfrm>
            <a:off x="325800" y="1225367"/>
            <a:ext cx="3600000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Key Parameters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Dose per Shot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Dose Uniformity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Requirements: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Dosimetry of 5% accuracy and repeatability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Very high instantaneous dose rate (10</a:t>
            </a:r>
            <a:r>
              <a:rPr lang="en-US" baseline="30000" dirty="0"/>
              <a:t>8</a:t>
            </a:r>
            <a:r>
              <a:rPr lang="en-US" dirty="0"/>
              <a:t>-10</a:t>
            </a:r>
            <a:r>
              <a:rPr lang="en-US" baseline="30000" dirty="0"/>
              <a:t>9 </a:t>
            </a:r>
            <a:r>
              <a:rPr lang="en-US" dirty="0"/>
              <a:t>Gy/s)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E40B2EE-2D6E-E6B0-D745-3FACC94AE15D}"/>
              </a:ext>
            </a:extLst>
          </p:cNvPr>
          <p:cNvSpPr/>
          <p:nvPr/>
        </p:nvSpPr>
        <p:spPr>
          <a:xfrm>
            <a:off x="6865496" y="998240"/>
            <a:ext cx="1064302" cy="8094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22ED0F1-5048-5C6E-97F5-0CEFED244FBB}"/>
              </a:ext>
            </a:extLst>
          </p:cNvPr>
          <p:cNvSpPr/>
          <p:nvPr/>
        </p:nvSpPr>
        <p:spPr>
          <a:xfrm>
            <a:off x="7397647" y="2403827"/>
            <a:ext cx="1064302" cy="8094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18A9C4C-AC7C-6C8C-7F5D-469135DE7D9D}"/>
              </a:ext>
            </a:extLst>
          </p:cNvPr>
          <p:cNvSpPr/>
          <p:nvPr/>
        </p:nvSpPr>
        <p:spPr>
          <a:xfrm>
            <a:off x="8904284" y="3923818"/>
            <a:ext cx="1906469" cy="149059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244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22A75-36AB-67C6-5AE1-03702DC74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EFC07-C089-85DD-784E-62362C474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05945-4A8A-A1AE-FFB1-A11B97B34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4528E-6573-C0FE-810F-DE2607091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5</a:t>
            </a:fld>
            <a:endParaRPr lang="en-GB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3FC14393-7746-FAAF-8082-C2A390BE6F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1499090"/>
              </p:ext>
            </p:extLst>
          </p:nvPr>
        </p:nvGraphicFramePr>
        <p:xfrm>
          <a:off x="638675" y="1045305"/>
          <a:ext cx="10914649" cy="529485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794780">
                  <a:extLst>
                    <a:ext uri="{9D8B030D-6E8A-4147-A177-3AD203B41FA5}">
                      <a16:colId xmlns:a16="http://schemas.microsoft.com/office/drawing/2014/main" val="2903337557"/>
                    </a:ext>
                  </a:extLst>
                </a:gridCol>
                <a:gridCol w="2059011">
                  <a:extLst>
                    <a:ext uri="{9D8B030D-6E8A-4147-A177-3AD203B41FA5}">
                      <a16:colId xmlns:a16="http://schemas.microsoft.com/office/drawing/2014/main" val="4214496469"/>
                    </a:ext>
                  </a:extLst>
                </a:gridCol>
                <a:gridCol w="2694998">
                  <a:extLst>
                    <a:ext uri="{9D8B030D-6E8A-4147-A177-3AD203B41FA5}">
                      <a16:colId xmlns:a16="http://schemas.microsoft.com/office/drawing/2014/main" val="902271268"/>
                    </a:ext>
                  </a:extLst>
                </a:gridCol>
                <a:gridCol w="2182930">
                  <a:extLst>
                    <a:ext uri="{9D8B030D-6E8A-4147-A177-3AD203B41FA5}">
                      <a16:colId xmlns:a16="http://schemas.microsoft.com/office/drawing/2014/main" val="4247668955"/>
                    </a:ext>
                  </a:extLst>
                </a:gridCol>
                <a:gridCol w="2182930">
                  <a:extLst>
                    <a:ext uri="{9D8B030D-6E8A-4147-A177-3AD203B41FA5}">
                      <a16:colId xmlns:a16="http://schemas.microsoft.com/office/drawing/2014/main" val="1015353272"/>
                    </a:ext>
                  </a:extLst>
                </a:gridCol>
              </a:tblGrid>
              <a:tr h="425288">
                <a:tc>
                  <a:txBody>
                    <a:bodyPr/>
                    <a:lstStyle/>
                    <a:p>
                      <a:r>
                        <a:rPr lang="en-US" sz="1200" dirty="0"/>
                        <a:t>Dosimeter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Suitable for FLASH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Suitable for Low Energy End Station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Suitable for High Energy End Station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Real Time?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563126"/>
                  </a:ext>
                </a:extLst>
              </a:tr>
              <a:tr h="335181">
                <a:tc>
                  <a:txBody>
                    <a:bodyPr/>
                    <a:lstStyle/>
                    <a:p>
                      <a:r>
                        <a:rPr lang="en-US" sz="1200" dirty="0" err="1"/>
                        <a:t>Ionisation</a:t>
                      </a:r>
                      <a:r>
                        <a:rPr lang="en-US" sz="1200" dirty="0"/>
                        <a:t> Chamber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Currently unsuitable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Entrance windows too thick?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Suitable in-beam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8423522"/>
                  </a:ext>
                </a:extLst>
              </a:tr>
              <a:tr h="355403">
                <a:tc>
                  <a:txBody>
                    <a:bodyPr/>
                    <a:lstStyle/>
                    <a:p>
                      <a:r>
                        <a:rPr lang="en-US" sz="1200" dirty="0"/>
                        <a:t>Solid-State Detectors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Currently unsuitable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Replace the cells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Suitable in-beam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0913253"/>
                  </a:ext>
                </a:extLst>
              </a:tr>
              <a:tr h="758568">
                <a:tc>
                  <a:txBody>
                    <a:bodyPr/>
                    <a:lstStyle/>
                    <a:p>
                      <a:r>
                        <a:rPr lang="en-US" sz="1200" dirty="0"/>
                        <a:t>RCF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Suitable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Suitable in-beam although energy attenuation must be understood and LET dependence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Suitable in-beam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435735"/>
                  </a:ext>
                </a:extLst>
              </a:tr>
              <a:tr h="335181">
                <a:tc>
                  <a:txBody>
                    <a:bodyPr/>
                    <a:lstStyle/>
                    <a:p>
                      <a:r>
                        <a:rPr lang="en-US" sz="1200" dirty="0"/>
                        <a:t>Alanine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Suitable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Protons stop within pellets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Suitable in-beam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0302112"/>
                  </a:ext>
                </a:extLst>
              </a:tr>
              <a:tr h="255173">
                <a:tc>
                  <a:txBody>
                    <a:bodyPr/>
                    <a:lstStyle/>
                    <a:p>
                      <a:r>
                        <a:rPr lang="en-US" sz="1200" dirty="0"/>
                        <a:t>TLDs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 as replacement for cells -</a:t>
                      </a:r>
                    </a:p>
                    <a:p>
                      <a:r>
                        <a:rPr lang="en-US" sz="1200" dirty="0"/>
                        <a:t>LET dependence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Suitable in-beam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605113"/>
                  </a:ext>
                </a:extLst>
              </a:tr>
              <a:tr h="255173">
                <a:tc>
                  <a:txBody>
                    <a:bodyPr/>
                    <a:lstStyle/>
                    <a:p>
                      <a:r>
                        <a:rPr lang="en-US" sz="1200" dirty="0"/>
                        <a:t>OSLDs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 as replacement for cells - LET dependence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 in-beam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3674160"/>
                  </a:ext>
                </a:extLst>
              </a:tr>
              <a:tr h="355403">
                <a:tc>
                  <a:txBody>
                    <a:bodyPr/>
                    <a:lstStyle/>
                    <a:p>
                      <a:r>
                        <a:rPr lang="en-US" sz="1200" dirty="0"/>
                        <a:t>RPLs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 as replacement for cells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 in-beam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7776419"/>
                  </a:ext>
                </a:extLst>
              </a:tr>
              <a:tr h="758568">
                <a:tc>
                  <a:txBody>
                    <a:bodyPr/>
                    <a:lstStyle/>
                    <a:p>
                      <a:r>
                        <a:rPr lang="en-US" sz="1200" dirty="0"/>
                        <a:t>Scintillators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Suitable in-beam - Birks’ law quenching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 in-beam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779856"/>
                  </a:ext>
                </a:extLst>
              </a:tr>
              <a:tr h="255173">
                <a:tc>
                  <a:txBody>
                    <a:bodyPr/>
                    <a:lstStyle/>
                    <a:p>
                      <a:r>
                        <a:rPr lang="en-US" sz="1200" dirty="0"/>
                        <a:t>Calorimeters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Suitable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Currently too thick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 in-beam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364506"/>
                  </a:ext>
                </a:extLst>
              </a:tr>
              <a:tr h="255173">
                <a:tc>
                  <a:txBody>
                    <a:bodyPr/>
                    <a:lstStyle/>
                    <a:p>
                      <a:r>
                        <a:rPr lang="en-US" sz="1200" dirty="0"/>
                        <a:t>Air Fluorescence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 in-beam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863817"/>
                  </a:ext>
                </a:extLst>
              </a:tr>
              <a:tr h="476310">
                <a:tc>
                  <a:txBody>
                    <a:bodyPr/>
                    <a:lstStyle/>
                    <a:p>
                      <a:r>
                        <a:rPr lang="en-US" sz="1200" dirty="0"/>
                        <a:t>Ion-Acoustic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Potentially suitable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Suitable in-beam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0953426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014FB7D6-7ADC-AD57-E0CF-01C2DF4BE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/>
          <a:p>
            <a:r>
              <a:rPr lang="en-US" dirty="0"/>
              <a:t>LhARA</a:t>
            </a:r>
          </a:p>
        </p:txBody>
      </p:sp>
      <p:sp>
        <p:nvSpPr>
          <p:cNvPr id="10" name="Subtitle 6">
            <a:extLst>
              <a:ext uri="{FF2B5EF4-FFF2-40B4-BE49-F238E27FC236}">
                <a16:creationId xmlns:a16="http://schemas.microsoft.com/office/drawing/2014/main" id="{E1204F78-331E-2CF5-E941-D7C9221EEAA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/>
          <a:p>
            <a:r>
              <a:rPr lang="en-US" dirty="0"/>
              <a:t>End Station Dosimetry</a:t>
            </a:r>
          </a:p>
        </p:txBody>
      </p:sp>
    </p:spTree>
    <p:extLst>
      <p:ext uri="{BB962C8B-B14F-4D97-AF65-F5344CB8AC3E}">
        <p14:creationId xmlns:p14="http://schemas.microsoft.com/office/powerpoint/2010/main" val="820521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88315-E9DA-6CEF-1740-C0C210C46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41644-2148-4D67-F62A-32987E589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>
            <a:normAutofit/>
          </a:bodyPr>
          <a:lstStyle/>
          <a:p>
            <a:r>
              <a:rPr lang="en-US" dirty="0"/>
              <a:t>LhARA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5D1134-CBB0-CAA6-7002-DA2CAFF571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4909905" cy="4866481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Challenge: </a:t>
            </a:r>
            <a:r>
              <a:rPr lang="en-US" dirty="0"/>
              <a:t>The transverse beam aperture is much larger than in a conventional synchrotron of comparable size</a:t>
            </a:r>
          </a:p>
          <a:p>
            <a:pPr>
              <a:spcAft>
                <a:spcPts val="600"/>
              </a:spcAft>
            </a:pPr>
            <a:r>
              <a:rPr lang="en-US" b="1" dirty="0"/>
              <a:t>Diagnostics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Beam scrapers and intercepting wires can measure the horizontal position</a:t>
            </a:r>
          </a:p>
          <a:p>
            <a:pPr marL="504891" lvl="2" indent="-342900">
              <a:spcAft>
                <a:spcPts val="600"/>
              </a:spcAft>
            </a:pPr>
            <a:r>
              <a:rPr lang="en-US" dirty="0"/>
              <a:t>LhARA will require high-gain and high-bandwidth amplifiers due to its low bunch charge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Faraday cups used for total current calibration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Non-intercepting electrostatic/button beam-position monitors span the wide aperture to measure beam position current and </a:t>
            </a:r>
            <a:r>
              <a:rPr lang="en-US" dirty="0" err="1"/>
              <a:t>betatron</a:t>
            </a:r>
            <a:r>
              <a:rPr lang="en-US" dirty="0"/>
              <a:t> tune</a:t>
            </a:r>
          </a:p>
          <a:p>
            <a:pPr marL="504891" lvl="2" indent="-342900">
              <a:spcAft>
                <a:spcPts val="600"/>
              </a:spcAft>
            </a:pPr>
            <a:endParaRPr lang="en-US" dirty="0"/>
          </a:p>
          <a:p>
            <a:pPr marL="504891" lvl="2" indent="-342900">
              <a:spcAft>
                <a:spcPts val="600"/>
              </a:spcAft>
            </a:pPr>
            <a:endParaRPr lang="en-US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61D553-F03C-1208-B93F-D2F96E7BD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02/11/2026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3C01CC-A51F-673D-DC9F-12E344DFF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LhARA/CLF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0E2E4B-4DEE-4FD4-1BFF-9F5183258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36755" y="6393702"/>
            <a:ext cx="318491" cy="13727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CBA53E11-492D-48B3-9F9B-09541CA2A39A}" type="slidenum">
              <a:rPr lang="en-GB" smtClean="0"/>
              <a:pPr>
                <a:spcAft>
                  <a:spcPts val="600"/>
                </a:spcAft>
              </a:pPr>
              <a:t>6</a:t>
            </a:fld>
            <a:endParaRPr lang="en-GB"/>
          </a:p>
        </p:txBody>
      </p:sp>
      <p:sp>
        <p:nvSpPr>
          <p:cNvPr id="17" name="Subtitle 7">
            <a:extLst>
              <a:ext uri="{FF2B5EF4-FFF2-40B4-BE49-F238E27FC236}">
                <a16:creationId xmlns:a16="http://schemas.microsoft.com/office/drawing/2014/main" id="{E2BB47B3-6B10-A573-870E-66A05BA5E1D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/>
          <a:p>
            <a:r>
              <a:rPr lang="en-US" dirty="0"/>
              <a:t>FFA</a:t>
            </a:r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28D27CD8-13B7-57FE-57B1-DD5629AAF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137" y="1262017"/>
            <a:ext cx="6789330" cy="4865687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8BC89C04-2B59-3521-1727-2556FD83B73A}"/>
              </a:ext>
            </a:extLst>
          </p:cNvPr>
          <p:cNvSpPr/>
          <p:nvPr/>
        </p:nvSpPr>
        <p:spPr>
          <a:xfrm>
            <a:off x="6255246" y="1867473"/>
            <a:ext cx="1233574" cy="8094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811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0CCA4-03DF-50C8-A4E7-7B2040500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A1F08-033F-20A6-09D2-571591AF9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PoPLaR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5575E-E3D0-2614-31FD-1F51389DE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3F5D6-E6C0-EB2F-6A9B-DC9FC0815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13F40-681C-22C3-A2BA-D0E2807D7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7</a:t>
            </a:fld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91E12F4-283B-29AA-2072-67B2860DFF0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Beamline</a:t>
            </a:r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59F17D79-A2FE-8650-7A7A-5BAD60D8C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75" y="3304651"/>
            <a:ext cx="7772400" cy="2997200"/>
          </a:xfrm>
          <a:prstGeom prst="rect">
            <a:avLst/>
          </a:prstGeom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90F263B2-8989-CC3E-0874-2D51BD8FA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165502"/>
            <a:ext cx="10390978" cy="486648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Testing location for new diagnostics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Need to know shot-to-shot variation and spatial variation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Requirements:</a:t>
            </a:r>
          </a:p>
          <a:p>
            <a:pPr marL="504891" lvl="2" indent="-342900"/>
            <a:r>
              <a:rPr lang="en-US" dirty="0"/>
              <a:t>Must be real-time (5-20s between shots)</a:t>
            </a:r>
          </a:p>
          <a:p>
            <a:pPr marL="504891" lvl="2" indent="-342900"/>
            <a:r>
              <a:rPr lang="en-US" dirty="0"/>
              <a:t>Not destructive</a:t>
            </a:r>
          </a:p>
          <a:p>
            <a:pPr marL="504891" lvl="2" indent="-342900"/>
            <a:r>
              <a:rPr lang="en-US" dirty="0"/>
              <a:t>Handle low energy (8MeV)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7CE9ED3-D40C-0FD7-6AE2-95A46E62121D}"/>
              </a:ext>
            </a:extLst>
          </p:cNvPr>
          <p:cNvGrpSpPr/>
          <p:nvPr/>
        </p:nvGrpSpPr>
        <p:grpSpPr>
          <a:xfrm>
            <a:off x="8575361" y="1789995"/>
            <a:ext cx="3062558" cy="4074165"/>
            <a:chOff x="5388713" y="1897110"/>
            <a:chExt cx="3062558" cy="4074165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D3ED4CC2-DC3A-F878-E4DE-821CABA389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3" t="7357" r="4460" b="14861"/>
            <a:stretch/>
          </p:blipFill>
          <p:spPr bwMode="auto">
            <a:xfrm>
              <a:off x="5388713" y="3939649"/>
              <a:ext cx="2606675" cy="20316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3832C1E-6DA8-1575-AFCF-31BE7C540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0803" t="21668" r="73181" b="57878"/>
            <a:stretch/>
          </p:blipFill>
          <p:spPr>
            <a:xfrm>
              <a:off x="6840554" y="1897110"/>
              <a:ext cx="1610717" cy="1487813"/>
            </a:xfrm>
            <a:prstGeom prst="rect">
              <a:avLst/>
            </a:prstGeom>
            <a:ln>
              <a:solidFill>
                <a:srgbClr val="DA0000"/>
              </a:solidFill>
            </a:ln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1106A9F-D90E-3878-B69C-CE9B840ADA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95388" y="3393050"/>
              <a:ext cx="455883" cy="1062903"/>
            </a:xfrm>
            <a:prstGeom prst="line">
              <a:avLst/>
            </a:prstGeom>
            <a:ln>
              <a:solidFill>
                <a:srgbClr val="D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C452A07-7961-1F4F-7F59-06295DA7539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40554" y="3393050"/>
              <a:ext cx="398513" cy="1076140"/>
            </a:xfrm>
            <a:prstGeom prst="line">
              <a:avLst/>
            </a:prstGeom>
            <a:ln>
              <a:solidFill>
                <a:srgbClr val="D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D8E1979-872F-E99B-335B-37B3989E1F44}"/>
                </a:ext>
              </a:extLst>
            </p:cNvPr>
            <p:cNvSpPr/>
            <p:nvPr/>
          </p:nvSpPr>
          <p:spPr>
            <a:xfrm>
              <a:off x="7244020" y="4455953"/>
              <a:ext cx="751368" cy="960596"/>
            </a:xfrm>
            <a:prstGeom prst="rect">
              <a:avLst/>
            </a:prstGeom>
            <a:noFill/>
            <a:ln>
              <a:solidFill>
                <a:srgbClr val="DA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">
              <a:extLst>
                <a:ext uri="{FF2B5EF4-FFF2-40B4-BE49-F238E27FC236}">
                  <a16:creationId xmlns:a16="http://schemas.microsoft.com/office/drawing/2014/main" id="{1D87A6B4-D26B-69A3-BA71-AA4A5BF5AEE5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38152" y="2434951"/>
              <a:ext cx="1800915" cy="412130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600"/>
                </a:spcBef>
                <a:buNone/>
                <a:tabLst>
                  <a:tab pos="542925" algn="l"/>
                </a:tabLst>
              </a:pPr>
              <a:r>
                <a:rPr lang="en-GB" altLang="en-US" sz="1800" dirty="0">
                  <a:latin typeface="Calibri" panose="020F0502020204030204" pitchFamily="34" charset="0"/>
                </a:rPr>
                <a:t>Carousel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2481427F-B38F-68D6-1848-D2674B042863}"/>
              </a:ext>
            </a:extLst>
          </p:cNvPr>
          <p:cNvSpPr/>
          <p:nvPr/>
        </p:nvSpPr>
        <p:spPr>
          <a:xfrm>
            <a:off x="6441858" y="4475748"/>
            <a:ext cx="1170068" cy="544370"/>
          </a:xfrm>
          <a:prstGeom prst="rect">
            <a:avLst/>
          </a:prstGeom>
          <a:noFill/>
          <a:ln>
            <a:solidFill>
              <a:srgbClr val="DA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01867B8-11B8-002C-5A58-3941A302EF14}"/>
              </a:ext>
            </a:extLst>
          </p:cNvPr>
          <p:cNvCxnSpPr>
            <a:cxnSpLocks/>
          </p:cNvCxnSpPr>
          <p:nvPr/>
        </p:nvCxnSpPr>
        <p:spPr>
          <a:xfrm flipV="1">
            <a:off x="7611926" y="3832534"/>
            <a:ext cx="963435" cy="643214"/>
          </a:xfrm>
          <a:prstGeom prst="line">
            <a:avLst/>
          </a:prstGeom>
          <a:ln>
            <a:solidFill>
              <a:srgbClr val="D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F1954AA-4BD8-BD13-00B0-DE0F068824AC}"/>
              </a:ext>
            </a:extLst>
          </p:cNvPr>
          <p:cNvCxnSpPr>
            <a:cxnSpLocks/>
          </p:cNvCxnSpPr>
          <p:nvPr/>
        </p:nvCxnSpPr>
        <p:spPr>
          <a:xfrm>
            <a:off x="7611926" y="5020118"/>
            <a:ext cx="963435" cy="852716"/>
          </a:xfrm>
          <a:prstGeom prst="line">
            <a:avLst/>
          </a:prstGeom>
          <a:ln>
            <a:solidFill>
              <a:srgbClr val="D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F691607-AAC4-C764-9C49-3685994BBF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000" y="0"/>
            <a:ext cx="1800000" cy="13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394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608CB-E286-DEDC-06C9-83BB2740A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BAE16-74E4-E88D-E286-4B2B4BF21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Diagnostics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E748B-F942-E360-A58C-6EF629534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4FA64-5864-0B94-7542-0427B658F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AE760-7FC3-3CE3-1F97-E2BF8597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8</a:t>
            </a:fld>
            <a:endParaRPr lang="en-GB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750CD0C8-0AB5-7043-AAA6-814CB6173D17}"/>
              </a:ext>
            </a:extLst>
          </p:cNvPr>
          <p:cNvSpPr txBox="1">
            <a:spLocks/>
          </p:cNvSpPr>
          <p:nvPr/>
        </p:nvSpPr>
        <p:spPr>
          <a:xfrm>
            <a:off x="325800" y="1225367"/>
            <a:ext cx="466592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/>
              <a:t>Radiochromic</a:t>
            </a:r>
            <a:r>
              <a:rPr lang="en-US" b="1" dirty="0"/>
              <a:t> Film (RCF)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Colour</a:t>
            </a:r>
            <a:r>
              <a:rPr lang="en-US" dirty="0"/>
              <a:t> change proportional to dose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High spatial resolution 2D(/3D) dose distributions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Tissue equivalent, energy independent, dose rate independent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Under-responds at high LET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Must wait 24 hours after irradiation before scanning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Scanning introduces errors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Currently only dose diagnostic at </a:t>
            </a:r>
            <a:r>
              <a:rPr lang="en-US" dirty="0" err="1"/>
              <a:t>PoPLaR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A919C3B7-4DC9-1130-8581-DCE68AC37F1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63AA4F5-D9CA-5330-8E1F-748F67D8F5BF}"/>
              </a:ext>
            </a:extLst>
          </p:cNvPr>
          <p:cNvSpPr txBox="1">
            <a:spLocks/>
          </p:cNvSpPr>
          <p:nvPr/>
        </p:nvSpPr>
        <p:spPr>
          <a:xfrm>
            <a:off x="5936755" y="1165502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/>
              <a:t>Lanex</a:t>
            </a: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Used as a fast real time beam profiler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Completely destructive </a:t>
            </a:r>
          </a:p>
          <a:p>
            <a:pPr marL="504891" lvl="2" indent="-342900"/>
            <a:r>
              <a:rPr lang="en-US" dirty="0"/>
              <a:t>A few mm thick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2" name="Picture 11" descr="image.gif">
            <a:extLst>
              <a:ext uri="{FF2B5EF4-FFF2-40B4-BE49-F238E27FC236}">
                <a16:creationId xmlns:a16="http://schemas.microsoft.com/office/drawing/2014/main" id="{4DF82C77-8AE5-7FAD-4685-2B2DA50F80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14"/>
          <a:stretch>
            <a:fillRect/>
          </a:stretch>
        </p:blipFill>
        <p:spPr>
          <a:xfrm>
            <a:off x="6096000" y="2738007"/>
            <a:ext cx="4678017" cy="329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359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CFAE6-06D3-4DE1-3A48-763C8F77A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0A30A7-0B57-AC7F-00CE-E6637A9EF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3B6552-A3DB-060D-B1F8-76C2290AD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B49F5-4A80-6BAA-371D-A40EC5197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25733E8-42DD-E7D2-32E7-A73779D7F3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Short-Term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D200BEA-0908-8757-4F75-42A444C50F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35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375DE-DD0D-A36A-59E5-36C0765E9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B0E07-F8C7-E3F2-62C5-FC44E86B1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Adapting RCF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ED82A-7366-7CEC-5B4F-692608895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E31F9-BF36-F83F-F34E-A137E5470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0F234-4723-859C-2641-BBC3F00E1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10</a:t>
            </a:fld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58C6819D-80C1-4F3D-5350-D75B91104E5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ED645EC-1DA1-0889-C694-C35102FE970F}"/>
              </a:ext>
            </a:extLst>
          </p:cNvPr>
          <p:cNvSpPr txBox="1">
            <a:spLocks/>
          </p:cNvSpPr>
          <p:nvPr/>
        </p:nvSpPr>
        <p:spPr>
          <a:xfrm>
            <a:off x="325800" y="1225367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Delaminated RCF (EBT3)</a:t>
            </a:r>
          </a:p>
          <a:p>
            <a:pPr marL="504891" lvl="2" indent="-342900"/>
            <a:r>
              <a:rPr lang="en-US" dirty="0"/>
              <a:t>Increases LET by an acceptable amount</a:t>
            </a:r>
          </a:p>
          <a:p>
            <a:pPr marL="504891" lvl="2" indent="-342900"/>
            <a:r>
              <a:rPr lang="en-US" dirty="0"/>
              <a:t>Dose received on RCF is ~90% dose seen on cells</a:t>
            </a:r>
          </a:p>
          <a:p>
            <a:pPr marL="504891" lvl="2" indent="-342900"/>
            <a:r>
              <a:rPr lang="en-US" dirty="0"/>
              <a:t>Main issue is supplier no longer making delaminated EBT3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C8D0430-5112-F229-16CF-632E6AC37D5A}"/>
              </a:ext>
            </a:extLst>
          </p:cNvPr>
          <p:cNvSpPr txBox="1">
            <a:spLocks/>
          </p:cNvSpPr>
          <p:nvPr/>
        </p:nvSpPr>
        <p:spPr>
          <a:xfrm>
            <a:off x="6617608" y="1200698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Switching to </a:t>
            </a:r>
            <a:r>
              <a:rPr lang="en-US" b="1" dirty="0" err="1"/>
              <a:t>Transwells</a:t>
            </a:r>
            <a:r>
              <a:rPr lang="en-US" b="1" dirty="0"/>
              <a:t> instead of Cell Dishes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Replace thick-lidded cell dishes with no-lidded </a:t>
            </a:r>
            <a:r>
              <a:rPr lang="en-US" dirty="0" err="1"/>
              <a:t>transwells</a:t>
            </a:r>
            <a:r>
              <a:rPr lang="en-US" dirty="0"/>
              <a:t> and 10</a:t>
            </a:r>
            <a:r>
              <a:rPr lang="en-US" dirty="0">
                <a:sym typeface="Symbol" panose="05050102010706020507" pitchFamily="18" charset="2"/>
              </a:rPr>
              <a:t>m</a:t>
            </a:r>
            <a:r>
              <a:rPr lang="en-US" dirty="0"/>
              <a:t> rear film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place RCF or another diagnostic behind the </a:t>
            </a:r>
            <a:r>
              <a:rPr lang="en-US" dirty="0" err="1"/>
              <a:t>transwells</a:t>
            </a:r>
            <a:r>
              <a:rPr lang="en-US" dirty="0"/>
              <a:t> (thin scintillators?)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240A4E4-F7EE-56B7-92CC-B5C70402E425}"/>
              </a:ext>
            </a:extLst>
          </p:cNvPr>
          <p:cNvGrpSpPr/>
          <p:nvPr/>
        </p:nvGrpSpPr>
        <p:grpSpPr>
          <a:xfrm>
            <a:off x="1452553" y="4012175"/>
            <a:ext cx="3158983" cy="1620458"/>
            <a:chOff x="417994" y="1316252"/>
            <a:chExt cx="3158983" cy="162045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FB0264A-E920-1DE0-8368-654A27E65811}"/>
                </a:ext>
              </a:extLst>
            </p:cNvPr>
            <p:cNvSpPr/>
            <p:nvPr/>
          </p:nvSpPr>
          <p:spPr>
            <a:xfrm rot="16200000">
              <a:off x="204594" y="1529653"/>
              <a:ext cx="1620457" cy="11936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Polymer Layer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59C7DE-8188-E306-6AFC-5F2978D29A14}"/>
                </a:ext>
              </a:extLst>
            </p:cNvPr>
            <p:cNvSpPr/>
            <p:nvPr/>
          </p:nvSpPr>
          <p:spPr>
            <a:xfrm rot="16200000">
              <a:off x="1096140" y="1845234"/>
              <a:ext cx="1620456" cy="56249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Active Layer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260B95C-AB79-FA55-D2AD-E13F8C1AF974}"/>
                </a:ext>
              </a:extLst>
            </p:cNvPr>
            <p:cNvSpPr/>
            <p:nvPr/>
          </p:nvSpPr>
          <p:spPr>
            <a:xfrm rot="16200000">
              <a:off x="1519989" y="1983879"/>
              <a:ext cx="1620456" cy="285203"/>
            </a:xfrm>
            <a:prstGeom prst="rect">
              <a:avLst/>
            </a:prstGeom>
            <a:solidFill>
              <a:srgbClr val="AFEE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Mylar Cover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0D28174-0E04-1352-6427-5EF344FBE92B}"/>
                </a:ext>
              </a:extLst>
            </p:cNvPr>
            <p:cNvSpPr/>
            <p:nvPr/>
          </p:nvSpPr>
          <p:spPr>
            <a:xfrm rot="16200000">
              <a:off x="2214670" y="1574400"/>
              <a:ext cx="1620456" cy="1104159"/>
            </a:xfrm>
            <a:prstGeom prst="rect">
              <a:avLst/>
            </a:prstGeom>
            <a:solidFill>
              <a:srgbClr val="98FB9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Cells</a:t>
              </a:r>
            </a:p>
          </p:txBody>
        </p:sp>
      </p:grpSp>
      <p:sp>
        <p:nvSpPr>
          <p:cNvPr id="14" name="Right Arrow 13">
            <a:extLst>
              <a:ext uri="{FF2B5EF4-FFF2-40B4-BE49-F238E27FC236}">
                <a16:creationId xmlns:a16="http://schemas.microsoft.com/office/drawing/2014/main" id="{C25AD398-F6DA-E04E-074C-04A177D6D842}"/>
              </a:ext>
            </a:extLst>
          </p:cNvPr>
          <p:cNvSpPr/>
          <p:nvPr/>
        </p:nvSpPr>
        <p:spPr>
          <a:xfrm>
            <a:off x="325800" y="4600550"/>
            <a:ext cx="860396" cy="576237"/>
          </a:xfrm>
          <a:prstGeom prst="rightArrow">
            <a:avLst/>
          </a:prstGeom>
          <a:solidFill>
            <a:srgbClr val="232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Beam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5C45883-1470-E747-2D60-DA30709A5704}"/>
              </a:ext>
            </a:extLst>
          </p:cNvPr>
          <p:cNvSpPr txBox="1"/>
          <p:nvPr/>
        </p:nvSpPr>
        <p:spPr>
          <a:xfrm>
            <a:off x="6851148" y="3836016"/>
            <a:ext cx="1426219" cy="3782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en-US" sz="1600" dirty="0">
                <a:solidFill>
                  <a:schemeClr val="tx1"/>
                </a:solidFill>
              </a:rPr>
              <a:t>Cell Dish: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6217557-E9B5-C16E-284A-B642C84D4E28}"/>
              </a:ext>
            </a:extLst>
          </p:cNvPr>
          <p:cNvSpPr txBox="1"/>
          <p:nvPr/>
        </p:nvSpPr>
        <p:spPr>
          <a:xfrm>
            <a:off x="6851148" y="5519154"/>
            <a:ext cx="1426219" cy="3782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en-US" sz="1600" dirty="0" err="1">
                <a:solidFill>
                  <a:schemeClr val="tx1"/>
                </a:solidFill>
              </a:rPr>
              <a:t>Transwell</a:t>
            </a:r>
            <a:r>
              <a:rPr lang="en-US" sz="1600" dirty="0">
                <a:solidFill>
                  <a:schemeClr val="tx1"/>
                </a:solidFill>
              </a:rPr>
              <a:t>: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28E705F-4285-9A28-ADF4-9645B1AC0C0E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9593225" y="2458240"/>
            <a:ext cx="2062457" cy="2706690"/>
            <a:chOff x="6096000" y="3844502"/>
            <a:chExt cx="2211961" cy="2902894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7FE3271-C1F9-D926-CC2E-5A5F6E128422}"/>
                </a:ext>
              </a:extLst>
            </p:cNvPr>
            <p:cNvGrpSpPr/>
            <p:nvPr/>
          </p:nvGrpSpPr>
          <p:grpSpPr>
            <a:xfrm rot="10800000">
              <a:off x="6735417" y="4356802"/>
              <a:ext cx="1461783" cy="1428750"/>
              <a:chOff x="9834836" y="2618697"/>
              <a:chExt cx="1461783" cy="1428750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F023DC6E-E067-AD45-A424-1F52734B98F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0556209" y="3333072"/>
                <a:ext cx="1428750" cy="0"/>
              </a:xfrm>
              <a:prstGeom prst="line">
                <a:avLst/>
              </a:prstGeom>
              <a:ln w="635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A3FFBC7C-151F-91E5-4959-95B0BD3FD26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160778" y="3333072"/>
                <a:ext cx="1428750" cy="0"/>
              </a:xfrm>
              <a:prstGeom prst="line">
                <a:avLst/>
              </a:prstGeom>
              <a:ln w="635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7957EEFE-642D-401F-3671-85506EDBD27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10565728" y="1911617"/>
                <a:ext cx="0" cy="1461783"/>
              </a:xfrm>
              <a:prstGeom prst="line">
                <a:avLst/>
              </a:prstGeom>
              <a:ln w="635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811390F5-A071-64EB-4820-FB97BCB17126}"/>
                  </a:ext>
                </a:extLst>
              </p:cNvPr>
              <p:cNvGrpSpPr/>
              <p:nvPr/>
            </p:nvGrpSpPr>
            <p:grpSpPr>
              <a:xfrm rot="5400000">
                <a:off x="10896728" y="2578214"/>
                <a:ext cx="300032" cy="428622"/>
                <a:chOff x="5143500" y="3000375"/>
                <a:chExt cx="300032" cy="428622"/>
              </a:xfrm>
            </p:grpSpPr>
            <p:sp>
              <p:nvSpPr>
                <p:cNvPr id="48" name="Rectangle: Rounded Corners 8">
                  <a:extLst>
                    <a:ext uri="{FF2B5EF4-FFF2-40B4-BE49-F238E27FC236}">
                      <a16:creationId xmlns:a16="http://schemas.microsoft.com/office/drawing/2014/main" id="{6D5B538B-EB68-53EA-A18F-D39FB35BAA5A}"/>
                    </a:ext>
                  </a:extLst>
                </p:cNvPr>
                <p:cNvSpPr/>
                <p:nvPr/>
              </p:nvSpPr>
              <p:spPr>
                <a:xfrm>
                  <a:off x="5143500" y="3000375"/>
                  <a:ext cx="300032" cy="428622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C59436C3-1352-2E34-2FE3-2460D14D1566}"/>
                    </a:ext>
                  </a:extLst>
                </p:cNvPr>
                <p:cNvSpPr/>
                <p:nvPr/>
              </p:nvSpPr>
              <p:spPr>
                <a:xfrm>
                  <a:off x="5186359" y="3136105"/>
                  <a:ext cx="214313" cy="157162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E61FA34D-B0D5-727F-49D1-410873BFD986}"/>
                  </a:ext>
                </a:extLst>
              </p:cNvPr>
              <p:cNvGrpSpPr/>
              <p:nvPr/>
            </p:nvGrpSpPr>
            <p:grpSpPr>
              <a:xfrm rot="5400000">
                <a:off x="10439526" y="2578214"/>
                <a:ext cx="300032" cy="428622"/>
                <a:chOff x="5143500" y="3000375"/>
                <a:chExt cx="300032" cy="428622"/>
              </a:xfrm>
            </p:grpSpPr>
            <p:sp>
              <p:nvSpPr>
                <p:cNvPr id="51" name="Rectangle: Rounded Corners 12">
                  <a:extLst>
                    <a:ext uri="{FF2B5EF4-FFF2-40B4-BE49-F238E27FC236}">
                      <a16:creationId xmlns:a16="http://schemas.microsoft.com/office/drawing/2014/main" id="{0A27FB0B-5E80-9439-9170-AD63895427AB}"/>
                    </a:ext>
                  </a:extLst>
                </p:cNvPr>
                <p:cNvSpPr/>
                <p:nvPr/>
              </p:nvSpPr>
              <p:spPr>
                <a:xfrm>
                  <a:off x="5143500" y="3000375"/>
                  <a:ext cx="300032" cy="428622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15A3BEFA-8BF4-721B-B411-2643A92F7B82}"/>
                    </a:ext>
                  </a:extLst>
                </p:cNvPr>
                <p:cNvSpPr/>
                <p:nvPr/>
              </p:nvSpPr>
              <p:spPr>
                <a:xfrm>
                  <a:off x="5186359" y="3136105"/>
                  <a:ext cx="214313" cy="157162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6C0739F-974D-EE17-6BA9-D0583AFCB719}"/>
                  </a:ext>
                </a:extLst>
              </p:cNvPr>
              <p:cNvGrpSpPr/>
              <p:nvPr/>
            </p:nvGrpSpPr>
            <p:grpSpPr>
              <a:xfrm rot="5400000">
                <a:off x="9982324" y="2578214"/>
                <a:ext cx="300032" cy="428622"/>
                <a:chOff x="5143500" y="3000375"/>
                <a:chExt cx="300032" cy="428622"/>
              </a:xfrm>
            </p:grpSpPr>
            <p:sp>
              <p:nvSpPr>
                <p:cNvPr id="54" name="Rectangle: Rounded Corners 15">
                  <a:extLst>
                    <a:ext uri="{FF2B5EF4-FFF2-40B4-BE49-F238E27FC236}">
                      <a16:creationId xmlns:a16="http://schemas.microsoft.com/office/drawing/2014/main" id="{CAD723D5-8777-9FFE-537A-897254401839}"/>
                    </a:ext>
                  </a:extLst>
                </p:cNvPr>
                <p:cNvSpPr/>
                <p:nvPr/>
              </p:nvSpPr>
              <p:spPr>
                <a:xfrm>
                  <a:off x="5143500" y="3000375"/>
                  <a:ext cx="300032" cy="428622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7198CCE4-0B5A-C0BC-DA02-AB03BDD469F0}"/>
                    </a:ext>
                  </a:extLst>
                </p:cNvPr>
                <p:cNvSpPr/>
                <p:nvPr/>
              </p:nvSpPr>
              <p:spPr>
                <a:xfrm>
                  <a:off x="5186359" y="3136105"/>
                  <a:ext cx="214313" cy="157162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8CE3C779-F281-BFEE-E8BF-E29A9FFFB3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595" t="71915" r="66273"/>
            <a:stretch>
              <a:fillRect/>
            </a:stretch>
          </p:blipFill>
          <p:spPr>
            <a:xfrm>
              <a:off x="6096000" y="3844502"/>
              <a:ext cx="2211961" cy="1397786"/>
            </a:xfrm>
            <a:prstGeom prst="rect">
              <a:avLst/>
            </a:prstGeom>
          </p:spPr>
        </p:pic>
        <p:sp>
          <p:nvSpPr>
            <p:cNvPr id="63" name="Right Arrow 62">
              <a:extLst>
                <a:ext uri="{FF2B5EF4-FFF2-40B4-BE49-F238E27FC236}">
                  <a16:creationId xmlns:a16="http://schemas.microsoft.com/office/drawing/2014/main" id="{C52572A5-AF35-ACC8-0A0C-1C5A0161FD12}"/>
                </a:ext>
              </a:extLst>
            </p:cNvPr>
            <p:cNvSpPr/>
            <p:nvPr/>
          </p:nvSpPr>
          <p:spPr>
            <a:xfrm rot="16200000">
              <a:off x="6979774" y="6012770"/>
              <a:ext cx="921595" cy="547657"/>
            </a:xfrm>
            <a:prstGeom prst="rightArrow">
              <a:avLst/>
            </a:prstGeom>
            <a:solidFill>
              <a:srgbClr val="232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Beam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1AF176E-AF36-D3B6-4F75-34BE7F5E8304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9754690" y="4437003"/>
            <a:ext cx="1453887" cy="2421049"/>
            <a:chOff x="9468421" y="4048973"/>
            <a:chExt cx="1620456" cy="2698423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6024A6C-33A8-6D62-B484-283D00C2767B}"/>
                </a:ext>
              </a:extLst>
            </p:cNvPr>
            <p:cNvGrpSpPr/>
            <p:nvPr/>
          </p:nvGrpSpPr>
          <p:grpSpPr>
            <a:xfrm>
              <a:off x="9468421" y="4048973"/>
              <a:ext cx="1620456" cy="1644494"/>
              <a:chOff x="9591316" y="2250553"/>
              <a:chExt cx="1620456" cy="1644494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E3701221-E401-8994-3D23-91D33FDCF49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0403809" y="3180672"/>
                <a:ext cx="1428750" cy="0"/>
              </a:xfrm>
              <a:prstGeom prst="line">
                <a:avLst/>
              </a:prstGeom>
              <a:ln w="635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061F5C10-DBE1-63D5-1622-E4D9847DE28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008378" y="3180672"/>
                <a:ext cx="1428750" cy="0"/>
              </a:xfrm>
              <a:prstGeom prst="line">
                <a:avLst/>
              </a:prstGeom>
              <a:ln w="635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E7F96178-29FB-ABAC-85A8-E7CC8970687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10413328" y="1759217"/>
                <a:ext cx="0" cy="1461783"/>
              </a:xfrm>
              <a:prstGeom prst="line">
                <a:avLst/>
              </a:prstGeom>
              <a:ln w="635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47D46CEC-211E-46B1-99BB-C7587536EB4B}"/>
                  </a:ext>
                </a:extLst>
              </p:cNvPr>
              <p:cNvGrpSpPr/>
              <p:nvPr/>
            </p:nvGrpSpPr>
            <p:grpSpPr>
              <a:xfrm rot="5400000">
                <a:off x="10744328" y="2425814"/>
                <a:ext cx="300032" cy="428622"/>
                <a:chOff x="5143500" y="3000375"/>
                <a:chExt cx="300032" cy="428622"/>
              </a:xfrm>
            </p:grpSpPr>
            <p:sp>
              <p:nvSpPr>
                <p:cNvPr id="26" name="Rectangle: Rounded Corners 8">
                  <a:extLst>
                    <a:ext uri="{FF2B5EF4-FFF2-40B4-BE49-F238E27FC236}">
                      <a16:creationId xmlns:a16="http://schemas.microsoft.com/office/drawing/2014/main" id="{9EF751EA-8B50-EE22-750D-C9AD27268320}"/>
                    </a:ext>
                  </a:extLst>
                </p:cNvPr>
                <p:cNvSpPr/>
                <p:nvPr/>
              </p:nvSpPr>
              <p:spPr>
                <a:xfrm>
                  <a:off x="5143500" y="3000375"/>
                  <a:ext cx="300032" cy="428622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649EAA3E-F884-13D3-6E82-45BEEB5C6E64}"/>
                    </a:ext>
                  </a:extLst>
                </p:cNvPr>
                <p:cNvSpPr/>
                <p:nvPr/>
              </p:nvSpPr>
              <p:spPr>
                <a:xfrm>
                  <a:off x="5186359" y="3136105"/>
                  <a:ext cx="214313" cy="157162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547A0938-586A-424A-6BE4-56A49F76FC10}"/>
                  </a:ext>
                </a:extLst>
              </p:cNvPr>
              <p:cNvGrpSpPr/>
              <p:nvPr/>
            </p:nvGrpSpPr>
            <p:grpSpPr>
              <a:xfrm rot="5400000">
                <a:off x="10287126" y="2425814"/>
                <a:ext cx="300032" cy="428622"/>
                <a:chOff x="5143500" y="3000375"/>
                <a:chExt cx="300032" cy="428622"/>
              </a:xfrm>
            </p:grpSpPr>
            <p:sp>
              <p:nvSpPr>
                <p:cNvPr id="29" name="Rectangle: Rounded Corners 12">
                  <a:extLst>
                    <a:ext uri="{FF2B5EF4-FFF2-40B4-BE49-F238E27FC236}">
                      <a16:creationId xmlns:a16="http://schemas.microsoft.com/office/drawing/2014/main" id="{79A32A71-1237-823B-BACA-6BE8B2C278EA}"/>
                    </a:ext>
                  </a:extLst>
                </p:cNvPr>
                <p:cNvSpPr/>
                <p:nvPr/>
              </p:nvSpPr>
              <p:spPr>
                <a:xfrm>
                  <a:off x="5143500" y="3000375"/>
                  <a:ext cx="300032" cy="428622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B6FAE1B7-AA67-E376-70FE-007069B05E7B}"/>
                    </a:ext>
                  </a:extLst>
                </p:cNvPr>
                <p:cNvSpPr/>
                <p:nvPr/>
              </p:nvSpPr>
              <p:spPr>
                <a:xfrm>
                  <a:off x="5186359" y="3136105"/>
                  <a:ext cx="214313" cy="157162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3536A40-219D-F32B-7FFF-F2202B3F61A5}"/>
                  </a:ext>
                </a:extLst>
              </p:cNvPr>
              <p:cNvGrpSpPr/>
              <p:nvPr/>
            </p:nvGrpSpPr>
            <p:grpSpPr>
              <a:xfrm rot="5400000">
                <a:off x="9829924" y="2425814"/>
                <a:ext cx="300032" cy="428622"/>
                <a:chOff x="5143500" y="3000375"/>
                <a:chExt cx="300032" cy="428622"/>
              </a:xfrm>
            </p:grpSpPr>
            <p:sp>
              <p:nvSpPr>
                <p:cNvPr id="32" name="Rectangle: Rounded Corners 15">
                  <a:extLst>
                    <a:ext uri="{FF2B5EF4-FFF2-40B4-BE49-F238E27FC236}">
                      <a16:creationId xmlns:a16="http://schemas.microsoft.com/office/drawing/2014/main" id="{07AB48C1-D880-2AA2-B86C-DB9AAF06CA0B}"/>
                    </a:ext>
                  </a:extLst>
                </p:cNvPr>
                <p:cNvSpPr/>
                <p:nvPr/>
              </p:nvSpPr>
              <p:spPr>
                <a:xfrm>
                  <a:off x="5143500" y="3000375"/>
                  <a:ext cx="300032" cy="428622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64489F88-EB93-17E9-7CC0-62B53021997B}"/>
                    </a:ext>
                  </a:extLst>
                </p:cNvPr>
                <p:cNvSpPr/>
                <p:nvPr/>
              </p:nvSpPr>
              <p:spPr>
                <a:xfrm>
                  <a:off x="5186359" y="3136105"/>
                  <a:ext cx="214313" cy="157162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BD8C347-DDEE-9842-C2F8-177B87CD1133}"/>
                  </a:ext>
                </a:extLst>
              </p:cNvPr>
              <p:cNvSpPr/>
              <p:nvPr/>
            </p:nvSpPr>
            <p:spPr>
              <a:xfrm rot="5400000">
                <a:off x="10503225" y="3312237"/>
                <a:ext cx="1052511" cy="113109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5296CBA-090F-4D82-82A3-249537464C03}"/>
                  </a:ext>
                </a:extLst>
              </p:cNvPr>
              <p:cNvSpPr/>
              <p:nvPr/>
            </p:nvSpPr>
            <p:spPr>
              <a:xfrm rot="5400000">
                <a:off x="9273303" y="3288417"/>
                <a:ext cx="1052511" cy="113109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937253C-F64E-3516-118A-3A489A54D000}"/>
                  </a:ext>
                </a:extLst>
              </p:cNvPr>
              <p:cNvSpPr/>
              <p:nvPr/>
            </p:nvSpPr>
            <p:spPr>
              <a:xfrm>
                <a:off x="9591316" y="2250553"/>
                <a:ext cx="1620456" cy="187159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RCF</a:t>
                </a:r>
              </a:p>
            </p:txBody>
          </p:sp>
        </p:grpSp>
        <p:sp>
          <p:nvSpPr>
            <p:cNvPr id="64" name="Right Arrow 63">
              <a:extLst>
                <a:ext uri="{FF2B5EF4-FFF2-40B4-BE49-F238E27FC236}">
                  <a16:creationId xmlns:a16="http://schemas.microsoft.com/office/drawing/2014/main" id="{419C93B7-56E0-AC11-F51F-A5C86424F0FA}"/>
                </a:ext>
              </a:extLst>
            </p:cNvPr>
            <p:cNvSpPr/>
            <p:nvPr/>
          </p:nvSpPr>
          <p:spPr>
            <a:xfrm rot="16200000">
              <a:off x="9855198" y="6012770"/>
              <a:ext cx="921595" cy="547657"/>
            </a:xfrm>
            <a:prstGeom prst="rightArrow">
              <a:avLst/>
            </a:prstGeom>
            <a:solidFill>
              <a:srgbClr val="232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Beam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0807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FFD04-5931-21EE-1C45-FD521AC19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B6AAA-7A25-F23D-E3EE-F1A474D46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Scintillating </a:t>
            </a:r>
            <a:r>
              <a:rPr lang="en-US" dirty="0" err="1"/>
              <a:t>Fibres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6CFAE-63EF-164F-818F-AFBF4BDAF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2F92B-AE4C-C8A5-FDAC-DCA1A8987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36B36-06EE-6EF4-15C0-705E28F15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11</a:t>
            </a:fld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4A2A64D-6748-0721-F341-21DFBCF68DF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 err="1"/>
              <a:t>PoPLaR</a:t>
            </a:r>
            <a:endParaRPr lang="en-US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99FD14E9-DE32-E847-521D-9AD2F721927F}"/>
              </a:ext>
            </a:extLst>
          </p:cNvPr>
          <p:cNvSpPr txBox="1">
            <a:spLocks/>
          </p:cNvSpPr>
          <p:nvPr/>
        </p:nvSpPr>
        <p:spPr>
          <a:xfrm>
            <a:off x="325800" y="1068347"/>
            <a:ext cx="3956268" cy="32695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Sparse Scintillating </a:t>
            </a:r>
            <a:r>
              <a:rPr lang="en-US" b="1" dirty="0" err="1"/>
              <a:t>Fibre</a:t>
            </a:r>
            <a:r>
              <a:rPr lang="en-US" b="1" dirty="0"/>
              <a:t> Array</a:t>
            </a:r>
          </a:p>
          <a:p>
            <a:pPr lvl="2"/>
            <a:r>
              <a:rPr lang="en-US" dirty="0"/>
              <a:t>250</a:t>
            </a:r>
            <a:r>
              <a:rPr lang="en-US" dirty="0">
                <a:sym typeface="Symbol" panose="05050102010706020507" pitchFamily="18" charset="2"/>
              </a:rPr>
              <a:t></a:t>
            </a:r>
            <a:r>
              <a:rPr lang="en-US" dirty="0"/>
              <a:t>m diameter</a:t>
            </a:r>
          </a:p>
          <a:p>
            <a:pPr lvl="2"/>
            <a:r>
              <a:rPr lang="en-US" dirty="0"/>
              <a:t>BCF-20</a:t>
            </a:r>
          </a:p>
          <a:p>
            <a:r>
              <a:rPr lang="en-US" dirty="0"/>
              <a:t>Concerns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Impact on the beam</a:t>
            </a:r>
          </a:p>
          <a:p>
            <a:pPr marL="504891" lvl="2" indent="-342900"/>
            <a:r>
              <a:rPr lang="en-US" dirty="0"/>
              <a:t>Fine if before the scatterer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Light collection</a:t>
            </a:r>
          </a:p>
          <a:p>
            <a:pPr marL="504891" lvl="2" indent="-342900"/>
            <a:r>
              <a:rPr lang="en-US" dirty="0"/>
              <a:t>Image with camera outside of the vacuum chamber</a:t>
            </a:r>
          </a:p>
          <a:p>
            <a:pPr marL="504891" lvl="2" indent="-342900"/>
            <a:r>
              <a:rPr lang="en-US" dirty="0"/>
              <a:t>Transport with optical </a:t>
            </a:r>
            <a:r>
              <a:rPr lang="en-US" dirty="0" err="1"/>
              <a:t>fibres</a:t>
            </a:r>
            <a:endParaRPr lang="en-US" dirty="0"/>
          </a:p>
          <a:p>
            <a:pPr marL="504891" lvl="2" indent="-342900"/>
            <a:endParaRPr lang="en-US" dirty="0"/>
          </a:p>
          <a:p>
            <a:endParaRPr lang="en-US" b="1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E21767-1DDF-C127-C874-E9AC7E972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8"/>
          <a:stretch>
            <a:fillRect/>
          </a:stretch>
        </p:blipFill>
        <p:spPr>
          <a:xfrm>
            <a:off x="4985156" y="2537084"/>
            <a:ext cx="2221687" cy="16158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6A60C1-76C1-BE5A-4860-B8A8BDDBED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7"/>
          <a:stretch>
            <a:fillRect/>
          </a:stretch>
        </p:blipFill>
        <p:spPr>
          <a:xfrm>
            <a:off x="7338689" y="2537085"/>
            <a:ext cx="2221687" cy="1615892"/>
          </a:xfrm>
          <a:prstGeom prst="rect">
            <a:avLst/>
          </a:prstGeom>
        </p:spPr>
      </p:pic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2D5996EF-EE09-643A-D48A-8573C36A6F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9"/>
          <a:stretch>
            <a:fillRect/>
          </a:stretch>
        </p:blipFill>
        <p:spPr>
          <a:xfrm>
            <a:off x="9661659" y="2537084"/>
            <a:ext cx="2230645" cy="161589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0307184-E859-FFD0-DDF5-E45622947A1B}"/>
              </a:ext>
            </a:extLst>
          </p:cNvPr>
          <p:cNvSpPr txBox="1"/>
          <p:nvPr/>
        </p:nvSpPr>
        <p:spPr>
          <a:xfrm>
            <a:off x="5133971" y="2189259"/>
            <a:ext cx="1805353" cy="63304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en-US" sz="2000" dirty="0"/>
              <a:t>No Arrays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059730-4D3F-C585-26AF-944FC246A6ED}"/>
              </a:ext>
            </a:extLst>
          </p:cNvPr>
          <p:cNvSpPr txBox="1"/>
          <p:nvPr/>
        </p:nvSpPr>
        <p:spPr>
          <a:xfrm>
            <a:off x="7283310" y="2190011"/>
            <a:ext cx="2230645" cy="63304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en-US" sz="2000" dirty="0" err="1">
                <a:solidFill>
                  <a:schemeClr val="tx1"/>
                </a:solidFill>
              </a:rPr>
              <a:t>SciFi</a:t>
            </a:r>
            <a:r>
              <a:rPr lang="en-US" sz="2000" dirty="0">
                <a:solidFill>
                  <a:schemeClr val="tx1"/>
                </a:solidFill>
              </a:rPr>
              <a:t> at D3 and Air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405C97-6182-AF7C-3D0E-BBF88C1D36CD}"/>
              </a:ext>
            </a:extLst>
          </p:cNvPr>
          <p:cNvSpPr txBox="1"/>
          <p:nvPr/>
        </p:nvSpPr>
        <p:spPr>
          <a:xfrm>
            <a:off x="9465378" y="2173697"/>
            <a:ext cx="2623206" cy="63304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en-US" sz="2000" dirty="0" err="1">
                <a:solidFill>
                  <a:schemeClr val="tx1"/>
                </a:solidFill>
              </a:rPr>
              <a:t>SciFi</a:t>
            </a:r>
            <a:r>
              <a:rPr lang="en-US" sz="2000" dirty="0">
                <a:solidFill>
                  <a:schemeClr val="tx1"/>
                </a:solidFill>
              </a:rPr>
              <a:t> at D1, D2 and D3</a:t>
            </a:r>
          </a:p>
        </p:txBody>
      </p:sp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CED706A2-8D42-D9CA-D51C-96D0E8852E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7663" y="175430"/>
            <a:ext cx="4115429" cy="1586995"/>
          </a:xfrm>
          <a:prstGeom prst="rect">
            <a:avLst/>
          </a:prstGeom>
        </p:spPr>
      </p:pic>
      <p:pic>
        <p:nvPicPr>
          <p:cNvPr id="21" name="Picture 20" descr="Image">
            <a:extLst>
              <a:ext uri="{FF2B5EF4-FFF2-40B4-BE49-F238E27FC236}">
                <a16:creationId xmlns:a16="http://schemas.microsoft.com/office/drawing/2014/main" id="{90B6EC1D-20B3-1158-F1A3-8025AB7121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4250" y="4446578"/>
            <a:ext cx="1860668" cy="168142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A53BC40-466D-DE93-3616-C0B0C26E6F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971" y="4253536"/>
            <a:ext cx="6203946" cy="195296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C2E14E1-E8D6-A6C3-EEA8-63398C3AAEF4}"/>
              </a:ext>
            </a:extLst>
          </p:cNvPr>
          <p:cNvSpPr/>
          <p:nvPr/>
        </p:nvSpPr>
        <p:spPr>
          <a:xfrm>
            <a:off x="4516016" y="1894241"/>
            <a:ext cx="7572568" cy="2359295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C1DDFB-A918-C26B-9D46-477ED2856AB9}"/>
              </a:ext>
            </a:extLst>
          </p:cNvPr>
          <p:cNvSpPr/>
          <p:nvPr/>
        </p:nvSpPr>
        <p:spPr>
          <a:xfrm>
            <a:off x="4516016" y="4246705"/>
            <a:ext cx="7572568" cy="1991099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2B8D43-6A30-AE61-2BD3-EAC178183582}"/>
              </a:ext>
            </a:extLst>
          </p:cNvPr>
          <p:cNvSpPr txBox="1"/>
          <p:nvPr/>
        </p:nvSpPr>
        <p:spPr>
          <a:xfrm>
            <a:off x="7894140" y="799767"/>
            <a:ext cx="216426" cy="1206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1600" dirty="0">
                <a:solidFill>
                  <a:schemeClr val="tx1"/>
                </a:solidFill>
              </a:rPr>
              <a:t>D1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F2F98E-D36C-025F-8385-56A931C51871}"/>
              </a:ext>
            </a:extLst>
          </p:cNvPr>
          <p:cNvSpPr txBox="1"/>
          <p:nvPr/>
        </p:nvSpPr>
        <p:spPr>
          <a:xfrm>
            <a:off x="8393520" y="723771"/>
            <a:ext cx="272437" cy="1206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1600" dirty="0">
                <a:solidFill>
                  <a:schemeClr val="tx1"/>
                </a:solidFill>
              </a:rPr>
              <a:t>D2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BCC2E4-66A2-7655-C64D-111F95A78D2D}"/>
              </a:ext>
            </a:extLst>
          </p:cNvPr>
          <p:cNvSpPr txBox="1"/>
          <p:nvPr/>
        </p:nvSpPr>
        <p:spPr>
          <a:xfrm>
            <a:off x="9445233" y="808120"/>
            <a:ext cx="272436" cy="1206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1600" dirty="0">
                <a:solidFill>
                  <a:schemeClr val="tx1"/>
                </a:solidFill>
              </a:rPr>
              <a:t>D3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E25332-9FEF-EB1B-EFE3-38446C734D23}"/>
              </a:ext>
            </a:extLst>
          </p:cNvPr>
          <p:cNvSpPr txBox="1"/>
          <p:nvPr/>
        </p:nvSpPr>
        <p:spPr>
          <a:xfrm>
            <a:off x="11337917" y="1242837"/>
            <a:ext cx="272436" cy="1206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1600" dirty="0"/>
              <a:t>Air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D5BB4D8-90C1-1F58-6D9D-02DFA87C0931}"/>
              </a:ext>
            </a:extLst>
          </p:cNvPr>
          <p:cNvCxnSpPr/>
          <p:nvPr/>
        </p:nvCxnSpPr>
        <p:spPr>
          <a:xfrm flipH="1" flipV="1">
            <a:off x="11194637" y="928768"/>
            <a:ext cx="286764" cy="310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2753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48209-5016-7D9E-0E6E-11C67255A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4593-06A1-641E-71C9-48DC20402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Monitors around the Cell Dish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4E06B-C65E-78CB-2F38-2050F9741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19E3F-9887-2752-A8C7-47FCD84BD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5A0D7-F8DA-F020-704B-4AFAFE9CC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12</a:t>
            </a:fld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DEAC250-C87C-3CA1-FDEB-BFFA3AA48B3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 err="1"/>
              <a:t>PoPLaR</a:t>
            </a:r>
            <a:endParaRPr lang="en-US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1016D07-9DE2-B4A7-8C9B-8976D8EB13F7}"/>
              </a:ext>
            </a:extLst>
          </p:cNvPr>
          <p:cNvSpPr txBox="1">
            <a:spLocks/>
          </p:cNvSpPr>
          <p:nvPr/>
        </p:nvSpPr>
        <p:spPr>
          <a:xfrm>
            <a:off x="325800" y="1225367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Placed around the Cell Dish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Options:</a:t>
            </a:r>
          </a:p>
          <a:p>
            <a:pPr marL="504891" lvl="2" indent="-342900"/>
            <a:r>
              <a:rPr lang="en-US" dirty="0"/>
              <a:t>RCF</a:t>
            </a:r>
          </a:p>
          <a:p>
            <a:pPr marL="504891" lvl="2" indent="-342900"/>
            <a:r>
              <a:rPr lang="en-US" dirty="0"/>
              <a:t>Scintillating </a:t>
            </a:r>
            <a:r>
              <a:rPr lang="en-US" dirty="0" err="1"/>
              <a:t>Fibre</a:t>
            </a:r>
            <a:endParaRPr lang="en-US" dirty="0"/>
          </a:p>
          <a:p>
            <a:pPr marL="504891" lvl="2" indent="-342900"/>
            <a:r>
              <a:rPr lang="en-US" dirty="0"/>
              <a:t>Scintillating Screen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Tests on previous RCF show an inherent uncertainty on the fit of 0.23Gy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82FDFD-DF47-A759-D26A-98CF706F7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755" y="327026"/>
            <a:ext cx="5416136" cy="5397776"/>
          </a:xfrm>
          <a:prstGeom prst="rect">
            <a:avLst/>
          </a:prstGeom>
        </p:spPr>
      </p:pic>
      <p:pic>
        <p:nvPicPr>
          <p:cNvPr id="10" name="Content Placeholder 10">
            <a:extLst>
              <a:ext uri="{FF2B5EF4-FFF2-40B4-BE49-F238E27FC236}">
                <a16:creationId xmlns:a16="http://schemas.microsoft.com/office/drawing/2014/main" id="{2494ECF6-2305-58E3-BDED-132B5AF34A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28829" y="4042638"/>
            <a:ext cx="1800000" cy="180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D8CFAE-98DC-B108-491A-F1ABA0C47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9762" y="4042638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13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B8F22-3AD5-1166-4CE0-D75665BFF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BF8E-4AAE-3037-0134-A151B5DB8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Solid-State Detectors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203BC-7031-EF27-2621-81E6D95FD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16498-D733-3FB3-702F-D37CFD59A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A2294-DAD7-4E26-F1AB-FB2C3AAF5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13</a:t>
            </a:fld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07286A8-4221-82AD-6DF0-598BBDFD172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Use at </a:t>
            </a:r>
            <a:r>
              <a:rPr lang="en-US" dirty="0" err="1"/>
              <a:t>PoPLaR</a:t>
            </a:r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37DD3389-587B-886D-8897-9098282FEAEC}"/>
              </a:ext>
            </a:extLst>
          </p:cNvPr>
          <p:cNvSpPr txBox="1">
            <a:spLocks/>
          </p:cNvSpPr>
          <p:nvPr/>
        </p:nvSpPr>
        <p:spPr>
          <a:xfrm>
            <a:off x="5808483" y="1225366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CF56900D-9776-FFC4-E197-F1FCCD76B670}"/>
              </a:ext>
            </a:extLst>
          </p:cNvPr>
          <p:cNvSpPr txBox="1">
            <a:spLocks/>
          </p:cNvSpPr>
          <p:nvPr/>
        </p:nvSpPr>
        <p:spPr>
          <a:xfrm>
            <a:off x="347543" y="1281091"/>
            <a:ext cx="6738572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/>
              <a:t>microDiamond</a:t>
            </a:r>
            <a:r>
              <a:rPr lang="en-US" b="1" dirty="0"/>
              <a:t> Detector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Radiation creates electron-hole pairs in diamond, collected under bias</a:t>
            </a:r>
          </a:p>
          <a:p>
            <a:pPr marL="504891" lvl="2" indent="-342900"/>
            <a:r>
              <a:rPr lang="en-US" dirty="0"/>
              <a:t>Small active volume, fast response</a:t>
            </a:r>
          </a:p>
          <a:p>
            <a:pPr marL="504891" lvl="2" indent="-342900"/>
            <a:r>
              <a:rPr lang="en-US" dirty="0"/>
              <a:t>Rate independent up to 1000Gy/s</a:t>
            </a:r>
          </a:p>
          <a:p>
            <a:pPr marL="504891" lvl="2" indent="-342900"/>
            <a:r>
              <a:rPr lang="en-US" dirty="0"/>
              <a:t>Over responds by 7% at 16kGy/s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Read out with in-house electronics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Detects single pulses at 0.25mGy/pulse on a LINAC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Pulse stretch electronically for sampling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At </a:t>
            </a:r>
            <a:r>
              <a:rPr lang="en-US" dirty="0" err="1"/>
              <a:t>PoPLaR</a:t>
            </a:r>
            <a:r>
              <a:rPr lang="en-US" dirty="0"/>
              <a:t> would measure the electrons not the protons</a:t>
            </a:r>
          </a:p>
          <a:p>
            <a:pPr marL="504891" lvl="2" indent="-342900"/>
            <a:r>
              <a:rPr lang="en-US" dirty="0"/>
              <a:t>Protons would not get through the housing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Requires a good understanding of electron distribution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FE96EB-1BA4-8022-1845-5F0DB40B7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755" y="82314"/>
            <a:ext cx="1800000" cy="997590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58B89951-D0AB-8453-805B-014AB9E6DA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9746" t="23388" r="15341" b="8528"/>
          <a:stretch/>
        </p:blipFill>
        <p:spPr>
          <a:xfrm>
            <a:off x="7086115" y="3021078"/>
            <a:ext cx="4704594" cy="3010905"/>
          </a:xfrm>
          <a:prstGeom prst="rect">
            <a:avLst/>
          </a:prstGeom>
          <a:ln w="0">
            <a:noFill/>
          </a:ln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53E6B2FA-1D33-197F-6D4B-2634672573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349914" y="398953"/>
            <a:ext cx="2440795" cy="2441266"/>
          </a:xfrm>
          <a:prstGeom prst="rect">
            <a:avLst/>
          </a:prstGeom>
          <a:ln w="0"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5071D04-411F-69E0-5F25-03DD26E1E3ED}"/>
              </a:ext>
            </a:extLst>
          </p:cNvPr>
          <p:cNvSpPr txBox="1"/>
          <p:nvPr/>
        </p:nvSpPr>
        <p:spPr>
          <a:xfrm>
            <a:off x="7086115" y="702105"/>
            <a:ext cx="2149620" cy="21381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en-GB" sz="1600" spc="-1" dirty="0">
                <a:latin typeface="Arial"/>
                <a:ea typeface="DejaVu Sans"/>
              </a:rPr>
              <a:t>AC pulses detected with the PTW </a:t>
            </a:r>
            <a:r>
              <a:rPr lang="en-GB" sz="1600" spc="-1" dirty="0" err="1">
                <a:latin typeface="Arial"/>
                <a:ea typeface="DejaVu Sans"/>
              </a:rPr>
              <a:t>microDiamond</a:t>
            </a:r>
            <a:r>
              <a:rPr lang="en-GB" sz="1600" spc="-1" dirty="0">
                <a:latin typeface="Arial"/>
                <a:ea typeface="DejaVu Sans"/>
              </a:rPr>
              <a:t> Pulses: 0.25 </a:t>
            </a:r>
            <a:r>
              <a:rPr lang="en-GB" sz="1600" spc="-1" dirty="0" err="1">
                <a:latin typeface="Arial"/>
                <a:ea typeface="DejaVu Sans"/>
              </a:rPr>
              <a:t>mGy</a:t>
            </a:r>
            <a:r>
              <a:rPr lang="en-GB" sz="1600" spc="-1" dirty="0">
                <a:latin typeface="Arial"/>
                <a:ea typeface="DejaVu Sans"/>
              </a:rPr>
              <a:t> (100s Gy/s instantaneous) [MSc of Ruhani Khanna]</a:t>
            </a:r>
          </a:p>
          <a:p>
            <a:pPr>
              <a:lnSpc>
                <a:spcPct val="105000"/>
              </a:lnSpc>
            </a:pPr>
            <a:r>
              <a:rPr lang="en-GB" sz="1600" spc="-1" dirty="0">
                <a:latin typeface="Arial"/>
              </a:rPr>
              <a:t>Credit: R. </a:t>
            </a:r>
            <a:r>
              <a:rPr lang="en-GB" sz="1600" spc="-1" dirty="0" err="1">
                <a:latin typeface="Arial"/>
              </a:rPr>
              <a:t>Hugtenburg</a:t>
            </a:r>
            <a:endParaRPr lang="en-GB" sz="1600" spc="-1" dirty="0">
              <a:latin typeface="Arial"/>
            </a:endParaRPr>
          </a:p>
          <a:p>
            <a:pPr algn="l">
              <a:lnSpc>
                <a:spcPct val="105000"/>
              </a:lnSpc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29502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9CE1F-3AE2-BBF7-4848-D4F4EBE71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E61E9-48CF-913C-6613-250D9EB3F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PoPLaR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6A3C2-096E-8331-6FAE-EC1F1DCD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58406-3134-58D3-D2F3-17335DBC3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ADF9-736E-52D5-FC0D-AE39227AD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14</a:t>
            </a:fld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FAB0032-621B-08E1-9B5F-CB65BC2814F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Near-Term Diagnostics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2F4D2F5-3FB3-C563-5291-11F6FD5CB393}"/>
              </a:ext>
            </a:extLst>
          </p:cNvPr>
          <p:cNvSpPr txBox="1">
            <a:spLocks/>
          </p:cNvSpPr>
          <p:nvPr/>
        </p:nvSpPr>
        <p:spPr>
          <a:xfrm>
            <a:off x="325800" y="1225367"/>
            <a:ext cx="362475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Laser Diagnostics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Backscatter and Specular light are collected on every shot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Compared these values to the delivered dose to the RCF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Where several shots were on one RCF, the laser signal and dose were each averaged.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Neither </a:t>
            </a:r>
            <a:r>
              <a:rPr lang="en-US" dirty="0"/>
              <a:t>diagnostic provides useful prediction of dose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ED46B652-6535-A1C5-1466-FE0557F9A4C2}"/>
              </a:ext>
            </a:extLst>
          </p:cNvPr>
          <p:cNvSpPr txBox="1">
            <a:spLocks/>
          </p:cNvSpPr>
          <p:nvPr/>
        </p:nvSpPr>
        <p:spPr>
          <a:xfrm>
            <a:off x="5808483" y="1225366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4AA95C-3AF8-DCC4-6820-BDAAA3B68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98"/>
          <a:stretch>
            <a:fillRect/>
          </a:stretch>
        </p:blipFill>
        <p:spPr>
          <a:xfrm>
            <a:off x="3950556" y="2038606"/>
            <a:ext cx="8100741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820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E38CD-B657-B3AE-384C-1ECB36E2B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5C406-C22D-3331-BA3D-65CA747D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Optically Stimulated Luminescence Dosimeters (OSLD)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FDF84-960E-148E-5E88-E1C65238B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B5ED2-3F70-2447-BD7C-43E6E0F08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26FE8-7F4B-A5AE-0EBC-5BAAB6AC9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15</a:t>
            </a:fld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C18B788A-F9D5-DFE5-6687-0B39CDD5F9E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 err="1"/>
              <a:t>PoPLaR</a:t>
            </a:r>
            <a:endParaRPr lang="en-US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C1E252E3-84DA-9ADB-6B17-3E498DE6968C}"/>
              </a:ext>
            </a:extLst>
          </p:cNvPr>
          <p:cNvSpPr txBox="1">
            <a:spLocks/>
          </p:cNvSpPr>
          <p:nvPr/>
        </p:nvSpPr>
        <p:spPr>
          <a:xfrm>
            <a:off x="325799" y="1225367"/>
            <a:ext cx="11153437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LET Detectors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Impurities introduced create additional energy levels which trap electrons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electrons can then be released through external stimulation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Offline measurements</a:t>
            </a: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Mark Hill is currently testing at Oxford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Not a real-time response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Also measures dose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Most likely in place of cells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24EB9316-1CC0-E7B4-12B7-714C432B1881}"/>
              </a:ext>
            </a:extLst>
          </p:cNvPr>
          <p:cNvSpPr txBox="1">
            <a:spLocks/>
          </p:cNvSpPr>
          <p:nvPr/>
        </p:nvSpPr>
        <p:spPr>
          <a:xfrm>
            <a:off x="5808483" y="1225366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80E138-DF16-0DCE-981F-5CA2BA74C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186" y="2486525"/>
            <a:ext cx="4976823" cy="210448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B655204-DD4E-5532-F329-1456096E8451}"/>
              </a:ext>
            </a:extLst>
          </p:cNvPr>
          <p:cNvSpPr txBox="1"/>
          <p:nvPr/>
        </p:nvSpPr>
        <p:spPr>
          <a:xfrm>
            <a:off x="6735186" y="4695097"/>
            <a:ext cx="51310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GB" sz="1400" b="0" i="0" u="none" strike="noStrike">
                <a:solidFill>
                  <a:schemeClr val="tx1"/>
                </a:solidFill>
                <a:effectLst/>
              </a:rPr>
              <a:t>Adapted from Nanto and Okada, “Optically stimulated luminescence dosimeters: principles, phosphors and applications,” </a:t>
            </a:r>
            <a:r>
              <a:rPr lang="en-GB" sz="1400" b="0" i="1" u="none" strike="noStrike">
                <a:solidFill>
                  <a:schemeClr val="tx1"/>
                </a:solidFill>
                <a:effectLst/>
              </a:rPr>
              <a:t>Japanese Journal of Applied Physics</a:t>
            </a:r>
            <a:r>
              <a:rPr lang="en-GB" sz="1400" b="0" i="0" u="none" strike="noStrike">
                <a:solidFill>
                  <a:schemeClr val="tx1"/>
                </a:solidFill>
                <a:effectLst/>
              </a:rPr>
              <a:t>, </a:t>
            </a:r>
            <a:r>
              <a:rPr lang="en-GB" sz="1400" b="1" i="0" u="none" strike="noStrike">
                <a:solidFill>
                  <a:schemeClr val="tx1"/>
                </a:solidFill>
                <a:effectLst/>
              </a:rPr>
              <a:t>62</a:t>
            </a:r>
            <a:r>
              <a:rPr lang="en-GB" sz="1400" b="0" i="0" u="none" strike="noStrike">
                <a:solidFill>
                  <a:schemeClr val="tx1"/>
                </a:solidFill>
                <a:effectLst/>
              </a:rPr>
              <a:t>, 010505 (2023). </a:t>
            </a:r>
            <a:r>
              <a:rPr lang="en-GB" sz="1400" b="0" i="0" u="none" strike="noStrike" dirty="0">
                <a:solidFill>
                  <a:schemeClr val="tx1"/>
                </a:solidFill>
                <a:effectLst/>
                <a:hlinkClick r:id="rId4"/>
              </a:rPr>
              <a:t>https://doi.org/10.35848/1347-4065/ac9106</a:t>
            </a:r>
            <a:r>
              <a:rPr lang="en-GB" sz="1400" b="0" i="0" u="none" strike="noStrike" dirty="0">
                <a:solidFill>
                  <a:schemeClr val="tx1"/>
                </a:solidFill>
                <a:effectLst/>
              </a:rPr>
              <a:t>.</a:t>
            </a:r>
            <a:endParaRPr lang="en-GB" sz="1400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39061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928B3-1149-19F4-51E6-FFEFD0343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0A1C6-A7C0-DCE7-3578-24CC9A525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PoPLaR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34D93-272C-4E53-424D-C7227DD32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CF275-C0FD-7C51-E8C2-D208E052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802C1-F521-D6B8-B091-1BC676EEB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16</a:t>
            </a:fld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7BAED206-EB45-9A84-5BE6-56D46371E44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Short-Term Diagnostics Summary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09A620D4-B842-60D4-D6C3-A28A640552A6}"/>
              </a:ext>
            </a:extLst>
          </p:cNvPr>
          <p:cNvSpPr txBox="1">
            <a:spLocks/>
          </p:cNvSpPr>
          <p:nvPr/>
        </p:nvSpPr>
        <p:spPr>
          <a:xfrm>
            <a:off x="5808483" y="1225366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F1EA0105-88C5-5663-9918-5EFAE35F7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311" y="1847462"/>
            <a:ext cx="9562316" cy="368742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BFDE817-88E8-C544-2DA4-4137EC144500}"/>
              </a:ext>
            </a:extLst>
          </p:cNvPr>
          <p:cNvCxnSpPr/>
          <p:nvPr/>
        </p:nvCxnSpPr>
        <p:spPr>
          <a:xfrm>
            <a:off x="6096000" y="3261049"/>
            <a:ext cx="0" cy="1031033"/>
          </a:xfrm>
          <a:prstGeom prst="line">
            <a:avLst/>
          </a:prstGeom>
          <a:ln w="38100">
            <a:solidFill>
              <a:srgbClr val="00FF7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E990D6-C11E-9217-336E-FC45506A12A1}"/>
              </a:ext>
            </a:extLst>
          </p:cNvPr>
          <p:cNvCxnSpPr/>
          <p:nvPr/>
        </p:nvCxnSpPr>
        <p:spPr>
          <a:xfrm>
            <a:off x="3822441" y="3261049"/>
            <a:ext cx="0" cy="1031033"/>
          </a:xfrm>
          <a:prstGeom prst="line">
            <a:avLst/>
          </a:prstGeom>
          <a:ln w="38100">
            <a:solidFill>
              <a:srgbClr val="00FF7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F221BD9-A6BB-F030-BA35-B9358BD719DB}"/>
              </a:ext>
            </a:extLst>
          </p:cNvPr>
          <p:cNvCxnSpPr/>
          <p:nvPr/>
        </p:nvCxnSpPr>
        <p:spPr>
          <a:xfrm>
            <a:off x="2575249" y="3261049"/>
            <a:ext cx="0" cy="1031033"/>
          </a:xfrm>
          <a:prstGeom prst="line">
            <a:avLst/>
          </a:prstGeom>
          <a:ln w="38100">
            <a:solidFill>
              <a:srgbClr val="00FF7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54D944F-929F-4B0F-C88D-B6107EEAA568}"/>
              </a:ext>
            </a:extLst>
          </p:cNvPr>
          <p:cNvCxnSpPr>
            <a:cxnSpLocks/>
          </p:cNvCxnSpPr>
          <p:nvPr/>
        </p:nvCxnSpPr>
        <p:spPr>
          <a:xfrm>
            <a:off x="10167257" y="3219981"/>
            <a:ext cx="0" cy="314130"/>
          </a:xfrm>
          <a:prstGeom prst="line">
            <a:avLst/>
          </a:prstGeom>
          <a:ln w="38100">
            <a:solidFill>
              <a:srgbClr val="00FF7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DC9B93F-F5F6-C43F-186A-56F198C698B5}"/>
              </a:ext>
            </a:extLst>
          </p:cNvPr>
          <p:cNvCxnSpPr>
            <a:cxnSpLocks/>
          </p:cNvCxnSpPr>
          <p:nvPr/>
        </p:nvCxnSpPr>
        <p:spPr>
          <a:xfrm>
            <a:off x="10167257" y="3776565"/>
            <a:ext cx="0" cy="314130"/>
          </a:xfrm>
          <a:prstGeom prst="line">
            <a:avLst/>
          </a:prstGeom>
          <a:ln w="38100">
            <a:solidFill>
              <a:srgbClr val="00FF7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2FEB8CB-DF18-AE26-7866-BE7B71756558}"/>
              </a:ext>
            </a:extLst>
          </p:cNvPr>
          <p:cNvCxnSpPr>
            <a:cxnSpLocks/>
          </p:cNvCxnSpPr>
          <p:nvPr/>
        </p:nvCxnSpPr>
        <p:spPr>
          <a:xfrm>
            <a:off x="10338318" y="3534111"/>
            <a:ext cx="0" cy="314130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0E30522-A0EE-DC91-801A-570B0AA604CC}"/>
              </a:ext>
            </a:extLst>
          </p:cNvPr>
          <p:cNvSpPr/>
          <p:nvPr/>
        </p:nvSpPr>
        <p:spPr>
          <a:xfrm rot="13218557">
            <a:off x="3287810" y="4996716"/>
            <a:ext cx="690465" cy="266422"/>
          </a:xfrm>
          <a:prstGeom prst="rect">
            <a:avLst/>
          </a:prstGeom>
          <a:solidFill>
            <a:srgbClr val="708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363863-7BEF-06CF-5D46-1589A47BFA31}"/>
              </a:ext>
            </a:extLst>
          </p:cNvPr>
          <p:cNvSpPr txBox="1"/>
          <p:nvPr/>
        </p:nvSpPr>
        <p:spPr>
          <a:xfrm>
            <a:off x="4107004" y="2349995"/>
            <a:ext cx="1281709" cy="289034"/>
          </a:xfrm>
          <a:prstGeom prst="rect">
            <a:avLst/>
          </a:prstGeom>
          <a:noFill/>
          <a:ln>
            <a:solidFill>
              <a:srgbClr val="00FF7F"/>
            </a:solidFill>
          </a:ln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en-US" sz="1600" dirty="0" err="1"/>
              <a:t>SciFi</a:t>
            </a:r>
            <a:r>
              <a:rPr lang="en-US" sz="1600" dirty="0"/>
              <a:t> Arrays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B6B97C6-A4B2-2E60-EDD8-8DCDE6A469D8}"/>
              </a:ext>
            </a:extLst>
          </p:cNvPr>
          <p:cNvCxnSpPr>
            <a:stCxn id="10" idx="2"/>
          </p:cNvCxnSpPr>
          <p:nvPr/>
        </p:nvCxnSpPr>
        <p:spPr>
          <a:xfrm flipH="1">
            <a:off x="2575249" y="2639029"/>
            <a:ext cx="2172610" cy="622020"/>
          </a:xfrm>
          <a:prstGeom prst="straightConnector1">
            <a:avLst/>
          </a:prstGeom>
          <a:ln>
            <a:solidFill>
              <a:srgbClr val="00FF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49BE1B1-8B61-9766-352C-1A67A5804056}"/>
              </a:ext>
            </a:extLst>
          </p:cNvPr>
          <p:cNvCxnSpPr>
            <a:cxnSpLocks/>
          </p:cNvCxnSpPr>
          <p:nvPr/>
        </p:nvCxnSpPr>
        <p:spPr>
          <a:xfrm flipH="1">
            <a:off x="3822441" y="2639029"/>
            <a:ext cx="925418" cy="622020"/>
          </a:xfrm>
          <a:prstGeom prst="straightConnector1">
            <a:avLst/>
          </a:prstGeom>
          <a:ln>
            <a:solidFill>
              <a:srgbClr val="00FF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26AEE64-15BF-399E-A838-2B77E607EC6F}"/>
              </a:ext>
            </a:extLst>
          </p:cNvPr>
          <p:cNvCxnSpPr>
            <a:cxnSpLocks/>
          </p:cNvCxnSpPr>
          <p:nvPr/>
        </p:nvCxnSpPr>
        <p:spPr>
          <a:xfrm>
            <a:off x="4747859" y="2639029"/>
            <a:ext cx="1348141" cy="622020"/>
          </a:xfrm>
          <a:prstGeom prst="straightConnector1">
            <a:avLst/>
          </a:prstGeom>
          <a:ln>
            <a:solidFill>
              <a:srgbClr val="00FF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EE6C562-8579-0225-3B51-6B7E02E92FA5}"/>
              </a:ext>
            </a:extLst>
          </p:cNvPr>
          <p:cNvSpPr txBox="1"/>
          <p:nvPr/>
        </p:nvSpPr>
        <p:spPr>
          <a:xfrm>
            <a:off x="10630085" y="2661005"/>
            <a:ext cx="1281709" cy="558976"/>
          </a:xfrm>
          <a:prstGeom prst="rect">
            <a:avLst/>
          </a:prstGeom>
          <a:noFill/>
          <a:ln>
            <a:solidFill>
              <a:srgbClr val="00FF7F"/>
            </a:solidFill>
          </a:ln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en-US" sz="1600" dirty="0" err="1"/>
              <a:t>SciFi</a:t>
            </a:r>
            <a:r>
              <a:rPr lang="en-US" sz="1600" dirty="0"/>
              <a:t> around Cell Dish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1E75BD-5218-706E-2027-3E656B47491C}"/>
              </a:ext>
            </a:extLst>
          </p:cNvPr>
          <p:cNvSpPr txBox="1"/>
          <p:nvPr/>
        </p:nvSpPr>
        <p:spPr>
          <a:xfrm>
            <a:off x="2825295" y="5802813"/>
            <a:ext cx="2563418" cy="289034"/>
          </a:xfrm>
          <a:prstGeom prst="rect">
            <a:avLst/>
          </a:prstGeom>
          <a:noFill/>
          <a:ln>
            <a:solidFill>
              <a:srgbClr val="708090"/>
            </a:solidFill>
          </a:ln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en-US" sz="1600" dirty="0" err="1"/>
              <a:t>microDiamond</a:t>
            </a:r>
            <a:r>
              <a:rPr lang="en-US" sz="1600" dirty="0"/>
              <a:t> Detector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9344AF1-459D-0F01-811E-30E635A1EF63}"/>
              </a:ext>
            </a:extLst>
          </p:cNvPr>
          <p:cNvCxnSpPr>
            <a:cxnSpLocks/>
            <a:stCxn id="27" idx="0"/>
            <a:endCxn id="18" idx="1"/>
          </p:cNvCxnSpPr>
          <p:nvPr/>
        </p:nvCxnSpPr>
        <p:spPr>
          <a:xfrm flipH="1" flipV="1">
            <a:off x="3896304" y="5353263"/>
            <a:ext cx="210700" cy="449550"/>
          </a:xfrm>
          <a:prstGeom prst="straightConnector1">
            <a:avLst/>
          </a:prstGeom>
          <a:ln>
            <a:solidFill>
              <a:srgbClr val="7080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6CAE59C-16F6-CAB9-CF3E-A3D8C79DC702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10167257" y="3219981"/>
            <a:ext cx="1103683" cy="179608"/>
          </a:xfrm>
          <a:prstGeom prst="straightConnector1">
            <a:avLst/>
          </a:prstGeom>
          <a:ln>
            <a:solidFill>
              <a:srgbClr val="00FF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6198CB8-F108-CDED-E165-382A1E3EC7F3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10167256" y="3219981"/>
            <a:ext cx="1103684" cy="687981"/>
          </a:xfrm>
          <a:prstGeom prst="straightConnector1">
            <a:avLst/>
          </a:prstGeom>
          <a:ln>
            <a:solidFill>
              <a:srgbClr val="00FF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AEDFDED1-BEA1-5C93-E925-C09E37AD9A8D}"/>
              </a:ext>
            </a:extLst>
          </p:cNvPr>
          <p:cNvSpPr txBox="1"/>
          <p:nvPr/>
        </p:nvSpPr>
        <p:spPr>
          <a:xfrm>
            <a:off x="10660351" y="3942631"/>
            <a:ext cx="1281709" cy="5589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en-US" sz="1600" dirty="0"/>
              <a:t>RCF behind Cell Dish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287EE9D-D474-4081-E825-68FF81EE3FD6}"/>
              </a:ext>
            </a:extLst>
          </p:cNvPr>
          <p:cNvCxnSpPr>
            <a:cxnSpLocks/>
            <a:stCxn id="39" idx="0"/>
          </p:cNvCxnSpPr>
          <p:nvPr/>
        </p:nvCxnSpPr>
        <p:spPr>
          <a:xfrm flipH="1" flipV="1">
            <a:off x="10338318" y="3674708"/>
            <a:ext cx="962888" cy="2679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289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B135C-B06E-3E84-F3ED-6A1E1F7F9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1C4859-B0E7-BBC8-8996-11CAD0F0E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075317-CC61-A70E-CE7C-D986F6764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6D69E-DF4E-3467-DBAE-EAFF05571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5578D02-4808-B50B-E71F-267D86E70D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Long-Term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A693DC82-5F0F-4EF9-F27A-B01FC0AF18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168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BDA9E-228F-04C9-9EC4-B54973F1E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9C67D-76F5-3BE7-B332-8D78BFB00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Ionisation</a:t>
            </a:r>
            <a:r>
              <a:rPr lang="en-US" dirty="0"/>
              <a:t> Chambers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583C6-8BE7-39AC-B475-479A222FA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DB5E2-112A-54BC-6D8C-BA14DF4E1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DA081-A367-094B-B29C-3C9BBBCE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18</a:t>
            </a:fld>
            <a:endParaRPr lang="en-GB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FFC3C7E-71F8-36F6-70C1-9B6E0623147C}"/>
              </a:ext>
            </a:extLst>
          </p:cNvPr>
          <p:cNvSpPr txBox="1">
            <a:spLocks/>
          </p:cNvSpPr>
          <p:nvPr/>
        </p:nvSpPr>
        <p:spPr>
          <a:xfrm>
            <a:off x="325800" y="1225367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Thin-Window </a:t>
            </a:r>
            <a:r>
              <a:rPr lang="en-US" b="1" dirty="0" err="1"/>
              <a:t>Ionisation</a:t>
            </a:r>
            <a:r>
              <a:rPr lang="en-US" b="1" dirty="0"/>
              <a:t> Chambers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Electron-ion pairs created in a gas gap and collected by an external electric field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Due to the high dose per pulse, recombination causes large dose under-estimations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Boag’s model corrects recombination up to ~300Gy/s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Deviations up to 15% remain at ~1kGy/s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DOSION is a modified IC that reduces recombination to below 1% for instantaneous dose rates of 1kGy/s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LhARA’s expected instantaneous dose rates are 10</a:t>
            </a:r>
            <a:r>
              <a:rPr lang="en-US" baseline="30000" dirty="0"/>
              <a:t>8</a:t>
            </a:r>
            <a:r>
              <a:rPr lang="en-US" dirty="0"/>
              <a:t>-10</a:t>
            </a:r>
            <a:r>
              <a:rPr lang="en-US" baseline="30000" dirty="0"/>
              <a:t>9</a:t>
            </a:r>
            <a:r>
              <a:rPr lang="en-US" dirty="0"/>
              <a:t>Gy/s</a:t>
            </a:r>
          </a:p>
          <a:p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b="1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8CB7AA5C-0D2D-E6FB-A28F-F490DA4E070F}"/>
              </a:ext>
            </a:extLst>
          </p:cNvPr>
          <p:cNvSpPr txBox="1">
            <a:spLocks/>
          </p:cNvSpPr>
          <p:nvPr/>
        </p:nvSpPr>
        <p:spPr>
          <a:xfrm>
            <a:off x="5808483" y="1225366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9FD0D2-7A86-A3CF-4C29-12E1ABC6E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203" y="2783320"/>
            <a:ext cx="2788291" cy="3542128"/>
          </a:xfrm>
          <a:prstGeom prst="rect">
            <a:avLst/>
          </a:prstGeom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42EBA042-C079-0CAF-A9A5-55F26F95C63F}"/>
              </a:ext>
            </a:extLst>
          </p:cNvPr>
          <p:cNvSpPr txBox="1">
            <a:spLocks/>
          </p:cNvSpPr>
          <p:nvPr/>
        </p:nvSpPr>
        <p:spPr>
          <a:xfrm>
            <a:off x="6338802" y="1225365"/>
            <a:ext cx="4952364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IC Spec </a:t>
            </a:r>
            <a:r>
              <a:rPr lang="en-US" b="1" dirty="0" err="1"/>
              <a:t>Ionisation</a:t>
            </a:r>
            <a:r>
              <a:rPr lang="en-US" b="1" dirty="0"/>
              <a:t> Chamber from XDS Oxford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Potential commercial option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25</a:t>
            </a:r>
            <a:r>
              <a:rPr lang="en-US" dirty="0">
                <a:sym typeface="Symbol" panose="05050102010706020507" pitchFamily="18" charset="2"/>
              </a:rPr>
              <a:t> m</a:t>
            </a:r>
            <a:r>
              <a:rPr lang="en-US" dirty="0"/>
              <a:t> Kapton entrance and exit windows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6 × 36 mm aperture is too small for the beam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Severe recombination expected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b="1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9753B52F-5D73-A521-E2CD-2FCE20AE0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824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CFBFE-B4E0-666A-7150-8E49D49E2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E8BA6-EDBA-0E1A-FF89-206E96946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Calorimeters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0FB33-9758-A10C-430D-BE345B320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93A56-1502-4176-D2EA-BBD263877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1C16B-EC16-94D2-0710-769707E14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19</a:t>
            </a:fld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58D50127-781E-7BC8-A38E-F388749617C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Transmission Calorimeter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A6E0E3D-B8F6-8928-E662-52E1FCCE3C52}"/>
              </a:ext>
            </a:extLst>
          </p:cNvPr>
          <p:cNvSpPr txBox="1">
            <a:spLocks/>
          </p:cNvSpPr>
          <p:nvPr/>
        </p:nvSpPr>
        <p:spPr>
          <a:xfrm>
            <a:off x="325800" y="1225367"/>
            <a:ext cx="7639640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Work done by Sam Flynn at NPL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Dose from the temperature rise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The beam passes through it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Designed for FLASH radiotherapy; final prototype built and testing completed in 2025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Lowest tested dose was 2 Gy, with potential to reach 0.3 Gy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 err="1"/>
              <a:t>PoPLaR</a:t>
            </a:r>
            <a:r>
              <a:rPr lang="en-GB" dirty="0"/>
              <a:t> will require a thinner, customised design for the lower energy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Could provide a stable, well-understood reference measurement of dose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Calorimeter cores take ~3 seconds to peak</a:t>
            </a:r>
          </a:p>
          <a:p>
            <a:pPr marL="504891" lvl="2" indent="-342900"/>
            <a:r>
              <a:rPr lang="en-GB" dirty="0"/>
              <a:t>In testing  120 seconds were left between irradiations to let the heat dissipate</a:t>
            </a:r>
          </a:p>
          <a:p>
            <a:pPr marL="504891" lvl="2" indent="-342900"/>
            <a:r>
              <a:rPr lang="en-GB" dirty="0"/>
              <a:t>Cumulative measurement</a:t>
            </a:r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307C3F02-1D91-2E08-71F4-A318E4A0462C}"/>
              </a:ext>
            </a:extLst>
          </p:cNvPr>
          <p:cNvSpPr txBox="1">
            <a:spLocks/>
          </p:cNvSpPr>
          <p:nvPr/>
        </p:nvSpPr>
        <p:spPr>
          <a:xfrm>
            <a:off x="5808483" y="1225366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9879884-AA26-0F41-1F4B-3159E1C1F5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000" y="327028"/>
            <a:ext cx="3632200" cy="31369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03E129D-3666-17DC-5EE8-50FEB6FAD9DC}"/>
              </a:ext>
            </a:extLst>
          </p:cNvPr>
          <p:cNvSpPr txBox="1"/>
          <p:nvPr/>
        </p:nvSpPr>
        <p:spPr>
          <a:xfrm>
            <a:off x="8210172" y="3554185"/>
            <a:ext cx="36648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Photograph of the hybrid dosimeter calorimeter core. Reproduced from S. Flynn et al., </a:t>
            </a:r>
            <a:r>
              <a:rPr lang="en-GB" i="1" dirty="0"/>
              <a:t>JINST</a:t>
            </a:r>
            <a:r>
              <a:rPr lang="en-GB" dirty="0"/>
              <a:t> </a:t>
            </a:r>
            <a:r>
              <a:rPr lang="en-GB" b="1" dirty="0"/>
              <a:t>21</a:t>
            </a:r>
            <a:r>
              <a:rPr lang="en-GB" dirty="0"/>
              <a:t>, P06001 (2026), Fig. 1, CC BY 4.0, doi:10.1088/1748-0221/21/06/P06001</a:t>
            </a:r>
            <a:endParaRPr lang="en-GB" sz="757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8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238F0-9B46-28D3-AC8E-C7BE57154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02660-F8F4-6B1A-E092-2747BB9E1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Current Transformers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A8CFFA8-1990-513B-AE37-22BDC0D8AF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326" y="252000"/>
            <a:ext cx="6060874" cy="212811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648AF-5F8B-9B8A-016D-A7391F7BE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807A8-962D-9F88-B90A-345AAE83E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FF951-F3C2-46C0-79FA-0FE591E07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20</a:t>
            </a:fld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657172B-5F12-2BD9-9FA5-8FAC6759BDD5}"/>
              </a:ext>
            </a:extLst>
          </p:cNvPr>
          <p:cNvGrpSpPr/>
          <p:nvPr/>
        </p:nvGrpSpPr>
        <p:grpSpPr>
          <a:xfrm>
            <a:off x="6915719" y="4502786"/>
            <a:ext cx="4734860" cy="1898384"/>
            <a:chOff x="5558589" y="3789947"/>
            <a:chExt cx="5426750" cy="17495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A9DEBF2-3A0A-391C-6615-522472D39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60" b="3055"/>
            <a:stretch>
              <a:fillRect/>
            </a:stretch>
          </p:blipFill>
          <p:spPr>
            <a:xfrm>
              <a:off x="5587839" y="3953042"/>
              <a:ext cx="5397500" cy="1461169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0C06DE4-BE6A-A3EA-601C-E3C36D2B28DE}"/>
                </a:ext>
              </a:extLst>
            </p:cNvPr>
            <p:cNvSpPr/>
            <p:nvPr/>
          </p:nvSpPr>
          <p:spPr>
            <a:xfrm>
              <a:off x="5558589" y="3789947"/>
              <a:ext cx="3874169" cy="3850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7A440C3-CAB1-6274-0096-667A2D51E725}"/>
                </a:ext>
              </a:extLst>
            </p:cNvPr>
            <p:cNvSpPr/>
            <p:nvPr/>
          </p:nvSpPr>
          <p:spPr>
            <a:xfrm>
              <a:off x="8989595" y="5154449"/>
              <a:ext cx="1995744" cy="3850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70FFA9E-440A-B70C-43D6-AEB6B253CDBB}"/>
              </a:ext>
            </a:extLst>
          </p:cNvPr>
          <p:cNvSpPr txBox="1"/>
          <p:nvPr/>
        </p:nvSpPr>
        <p:spPr>
          <a:xfrm>
            <a:off x="389623" y="1114533"/>
            <a:ext cx="5017168" cy="40065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A coil around the beam picks up the current of the passing charge. Integrating the signal gives the charge per shot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In-beam and non-destructive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Real-time charge per shot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Depending on rise time unlikely to show bunch shape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Can still use the integrated charge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No species discrimination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Potential issue with EMP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Used at BELLA and correlated with dose to handle the shot-to-shot variation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851C458-C73A-496A-C19B-169ACBA142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413" y="2852050"/>
            <a:ext cx="3263998" cy="21138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E05A86-0EE3-04EC-A476-4B593DDC0344}"/>
              </a:ext>
            </a:extLst>
          </p:cNvPr>
          <p:cNvSpPr txBox="1"/>
          <p:nvPr/>
        </p:nvSpPr>
        <p:spPr>
          <a:xfrm>
            <a:off x="5936755" y="2490331"/>
            <a:ext cx="61012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Obst-Huebl, Lieselotte, et al. "Radiation damage to normal mammalian tissue in vivo with laser-driven protons at ultra-high instantaneous dose rate." </a:t>
            </a:r>
            <a:r>
              <a:rPr lang="en-GB" sz="1100" i="1" dirty="0" err="1"/>
              <a:t>arXiv</a:t>
            </a:r>
            <a:r>
              <a:rPr lang="en-GB" sz="1100" i="1" dirty="0"/>
              <a:t> preprint arXiv:2602.20460</a:t>
            </a:r>
            <a:r>
              <a:rPr lang="en-GB" sz="1100" dirty="0"/>
              <a:t> (2026).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BA6E17-34EE-D33C-99F2-C983C405E8BB}"/>
              </a:ext>
            </a:extLst>
          </p:cNvPr>
          <p:cNvSpPr txBox="1"/>
          <p:nvPr/>
        </p:nvSpPr>
        <p:spPr>
          <a:xfrm>
            <a:off x="9933313" y="3117791"/>
            <a:ext cx="210469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200" dirty="0">
                <a:effectLst/>
                <a:latin typeface="Helvetica Neue" panose="02000503000000020004" pitchFamily="2" charset="0"/>
              </a:rPr>
              <a:t>Geulig, Laura D., et al. "Online charge measurement for petawatt laser-driven ion acceleration." </a:t>
            </a:r>
            <a:r>
              <a:rPr lang="en-GB" sz="1200" i="1" dirty="0">
                <a:effectLst/>
                <a:latin typeface="Helvetica Neue" panose="02000503000000020004" pitchFamily="2" charset="0"/>
              </a:rPr>
              <a:t>Review of Scientific Instruments</a:t>
            </a:r>
            <a:r>
              <a:rPr lang="en-GB" sz="1200" dirty="0">
                <a:effectLst/>
                <a:latin typeface="Helvetica Neue" panose="02000503000000020004" pitchFamily="2" charset="0"/>
              </a:rPr>
              <a:t> 93.10 (2022).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A4DA8F9-4A44-50EF-2ABC-69BD99F3749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93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01C03-7895-4FB9-FD68-311375EEF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5F3D7-632A-6BF4-70FF-E763376D1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Fluorescence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7124D-0173-85CB-E650-4EC710F65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1FBAD-07F3-B2BE-8116-CAF933E02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1ACB8-6510-80CF-4EB4-31FC2EE00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21</a:t>
            </a:fld>
            <a:endParaRPr lang="en-GB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4367F204-0FFE-771D-7BCF-757B201419BB}"/>
              </a:ext>
            </a:extLst>
          </p:cNvPr>
          <p:cNvSpPr txBox="1">
            <a:spLocks/>
          </p:cNvSpPr>
          <p:nvPr/>
        </p:nvSpPr>
        <p:spPr>
          <a:xfrm>
            <a:off x="5808483" y="1225366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3C17429A-1583-AEDC-BB14-C789F6074492}"/>
              </a:ext>
            </a:extLst>
          </p:cNvPr>
          <p:cNvSpPr txBox="1">
            <a:spLocks/>
          </p:cNvSpPr>
          <p:nvPr/>
        </p:nvSpPr>
        <p:spPr>
          <a:xfrm>
            <a:off x="208700" y="1076756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gas jet (typically Nitrogen) creates an extremely thin, flat supersonic gas curtain at 45° across the beam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beam ionizes a fraction of the gas and an electric field guides them to a micro-channel plate detector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Non-destructive, ultra-fast readout and dose-rate independent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Measures 2D beam profile, position and current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Potentially can measure absolute beam energy but requires gas-ion interaction cross-sections, which are currently sparse in the literature for LhARA’s energy regime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3" name="Subtitle 32">
            <a:extLst>
              <a:ext uri="{FF2B5EF4-FFF2-40B4-BE49-F238E27FC236}">
                <a16:creationId xmlns:a16="http://schemas.microsoft.com/office/drawing/2014/main" id="{32A83048-739C-FF3F-5012-F1212BE8AB0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b="1" dirty="0"/>
              <a:t>Supersonic Gas Jet </a:t>
            </a:r>
            <a:r>
              <a:rPr lang="en-US" b="1" dirty="0" err="1"/>
              <a:t>Ionisation</a:t>
            </a:r>
            <a:r>
              <a:rPr lang="en-US" b="1" dirty="0"/>
              <a:t> Profile Monitor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E9BC27-4C78-8C20-66A4-FF1402750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196" y="132027"/>
            <a:ext cx="1800000" cy="7584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1C03E4-E53E-FCC9-1E5D-86012DF3BE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872" y="1168400"/>
            <a:ext cx="4051300" cy="45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06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E72A4-8622-15EB-C124-806A16D70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1B4B2-8FEA-4FD0-666D-3F899F068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Fluorescence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24990-FD53-365D-1706-90C4239BD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4F814-BFEC-274C-309F-DFD2B007E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B75BA-0EA3-05EA-33FB-72E67085D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22</a:t>
            </a:fld>
            <a:endParaRPr lang="en-GB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FE2D8DE-FF2D-835E-3CA1-09B12C2B841F}"/>
              </a:ext>
            </a:extLst>
          </p:cNvPr>
          <p:cNvSpPr txBox="1">
            <a:spLocks/>
          </p:cNvSpPr>
          <p:nvPr/>
        </p:nvSpPr>
        <p:spPr>
          <a:xfrm>
            <a:off x="5808483" y="1225366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9BCBFDE-C13D-71A9-C8C0-1767C6A8ABF5}"/>
              </a:ext>
            </a:extLst>
          </p:cNvPr>
          <p:cNvGrpSpPr/>
          <p:nvPr/>
        </p:nvGrpSpPr>
        <p:grpSpPr>
          <a:xfrm rot="5400000">
            <a:off x="6529674" y="1459222"/>
            <a:ext cx="4817807" cy="4150223"/>
            <a:chOff x="182880" y="912849"/>
            <a:chExt cx="6765267" cy="51536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E2AE130-D12C-0E26-93DF-8A317AA3A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2228" y="2471370"/>
              <a:ext cx="6096001" cy="213297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6084E3A-2EB3-B5D0-32A6-FE0A33CB7F23}"/>
                </a:ext>
              </a:extLst>
            </p:cNvPr>
            <p:cNvSpPr txBox="1"/>
            <p:nvPr/>
          </p:nvSpPr>
          <p:spPr>
            <a:xfrm rot="16200000">
              <a:off x="-76509" y="2044892"/>
              <a:ext cx="1364348" cy="435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rgbClr val="004FB6"/>
                  </a:solidFill>
                </a:rPr>
                <a:t>Camera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688618-51E7-6663-4840-B65C539F6002}"/>
                </a:ext>
              </a:extLst>
            </p:cNvPr>
            <p:cNvSpPr txBox="1"/>
            <p:nvPr/>
          </p:nvSpPr>
          <p:spPr>
            <a:xfrm rot="16200000">
              <a:off x="1027635" y="1761674"/>
              <a:ext cx="1632961" cy="751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rgbClr val="004FB6"/>
                  </a:solidFill>
                </a:rPr>
                <a:t>Image Intensifier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54CE890-67E2-66DF-D769-5CBD47E4805B}"/>
                </a:ext>
              </a:extLst>
            </p:cNvPr>
            <p:cNvSpPr txBox="1"/>
            <p:nvPr/>
          </p:nvSpPr>
          <p:spPr>
            <a:xfrm rot="16200000">
              <a:off x="197682" y="4242460"/>
              <a:ext cx="1472813" cy="1068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rgbClr val="004FB6"/>
                  </a:solidFill>
                </a:rPr>
                <a:t>25:7 imaging optics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02729B4-DC35-C189-FE03-FE9AA38236D1}"/>
                </a:ext>
              </a:extLst>
            </p:cNvPr>
            <p:cNvSpPr txBox="1"/>
            <p:nvPr/>
          </p:nvSpPr>
          <p:spPr>
            <a:xfrm rot="16200000">
              <a:off x="1442711" y="4656400"/>
              <a:ext cx="1791923" cy="751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rgbClr val="004FB6"/>
                  </a:solidFill>
                </a:rPr>
                <a:t>Band pass Filter wheel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806531-260C-75D4-3F1C-0F772AFC4161}"/>
                </a:ext>
              </a:extLst>
            </p:cNvPr>
            <p:cNvSpPr txBox="1"/>
            <p:nvPr/>
          </p:nvSpPr>
          <p:spPr>
            <a:xfrm rot="16200000">
              <a:off x="2877832" y="1505049"/>
              <a:ext cx="1949089" cy="764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rgbClr val="004FB6"/>
                  </a:solidFill>
                </a:rPr>
                <a:t>Apochromatic Triplet F= 600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709B43E-62FD-C9C9-94FB-2D471506FAD8}"/>
                </a:ext>
              </a:extLst>
            </p:cNvPr>
            <p:cNvSpPr txBox="1"/>
            <p:nvPr/>
          </p:nvSpPr>
          <p:spPr>
            <a:xfrm rot="16200000">
              <a:off x="3271103" y="4806016"/>
              <a:ext cx="1769132" cy="751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rgbClr val="004FB6"/>
                  </a:solidFill>
                </a:rPr>
                <a:t>Aperture</a:t>
              </a:r>
            </a:p>
            <a:p>
              <a:pPr algn="ctr"/>
              <a:r>
                <a:rPr lang="en-GB" sz="1600" dirty="0">
                  <a:solidFill>
                    <a:srgbClr val="004FB6"/>
                  </a:solidFill>
                </a:rPr>
                <a:t>Depth of field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26B9344-E7DD-7CC4-6951-E46A3C46AA82}"/>
                </a:ext>
              </a:extLst>
            </p:cNvPr>
            <p:cNvCxnSpPr>
              <a:cxnSpLocks/>
            </p:cNvCxnSpPr>
            <p:nvPr/>
          </p:nvCxnSpPr>
          <p:spPr>
            <a:xfrm>
              <a:off x="606963" y="2783970"/>
              <a:ext cx="0" cy="595729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4BACA9C-5024-8DF0-91E8-C2D977CE4A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7068" y="3826898"/>
              <a:ext cx="0" cy="447261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2E1F170-52C4-A55D-1604-9AF204AC543A}"/>
                </a:ext>
              </a:extLst>
            </p:cNvPr>
            <p:cNvCxnSpPr>
              <a:cxnSpLocks/>
            </p:cNvCxnSpPr>
            <p:nvPr/>
          </p:nvCxnSpPr>
          <p:spPr>
            <a:xfrm>
              <a:off x="1844116" y="2715491"/>
              <a:ext cx="0" cy="355950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685005A-3E7F-D560-1E02-5DC9F68705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55179" y="3826898"/>
              <a:ext cx="0" cy="640607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911515E6-E1F8-F377-6887-705AD5EC6A7F}"/>
                </a:ext>
              </a:extLst>
            </p:cNvPr>
            <p:cNvCxnSpPr>
              <a:cxnSpLocks/>
            </p:cNvCxnSpPr>
            <p:nvPr/>
          </p:nvCxnSpPr>
          <p:spPr>
            <a:xfrm>
              <a:off x="3842148" y="2623040"/>
              <a:ext cx="0" cy="583362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1335F5B-C32F-A804-13E7-AACEE7FD25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15105" y="3774317"/>
              <a:ext cx="0" cy="693188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C1E24E4-1057-D089-1B50-285982E1DDAE}"/>
                </a:ext>
              </a:extLst>
            </p:cNvPr>
            <p:cNvSpPr/>
            <p:nvPr/>
          </p:nvSpPr>
          <p:spPr>
            <a:xfrm>
              <a:off x="3753830" y="3282813"/>
              <a:ext cx="177253" cy="44323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C517393-2A16-E8B6-4F7F-F22DCE816B0D}"/>
                </a:ext>
              </a:extLst>
            </p:cNvPr>
            <p:cNvCxnSpPr>
              <a:cxnSpLocks/>
              <a:stCxn id="24" idx="7"/>
            </p:cNvCxnSpPr>
            <p:nvPr/>
          </p:nvCxnSpPr>
          <p:spPr>
            <a:xfrm>
              <a:off x="3905125" y="3347723"/>
              <a:ext cx="2827985" cy="151066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A163FA0-C504-5E7F-526C-89B927667B4D}"/>
                </a:ext>
              </a:extLst>
            </p:cNvPr>
            <p:cNvCxnSpPr>
              <a:cxnSpLocks/>
              <a:stCxn id="24" idx="5"/>
            </p:cNvCxnSpPr>
            <p:nvPr/>
          </p:nvCxnSpPr>
          <p:spPr>
            <a:xfrm flipV="1">
              <a:off x="3905125" y="3507909"/>
              <a:ext cx="2827985" cy="153224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A1ACB2A-4D91-E5D1-0C20-BEF004C04771}"/>
                </a:ext>
              </a:extLst>
            </p:cNvPr>
            <p:cNvCxnSpPr>
              <a:cxnSpLocks/>
            </p:cNvCxnSpPr>
            <p:nvPr/>
          </p:nvCxnSpPr>
          <p:spPr>
            <a:xfrm>
              <a:off x="182880" y="3507909"/>
              <a:ext cx="6550230" cy="0"/>
            </a:xfrm>
            <a:prstGeom prst="line">
              <a:avLst/>
            </a:prstGeom>
            <a:ln>
              <a:prstDash val="lgDash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EC356D6-4112-F3DE-30C5-36CED5711860}"/>
                </a:ext>
              </a:extLst>
            </p:cNvPr>
            <p:cNvCxnSpPr>
              <a:cxnSpLocks/>
              <a:endCxn id="24" idx="3"/>
            </p:cNvCxnSpPr>
            <p:nvPr/>
          </p:nvCxnSpPr>
          <p:spPr>
            <a:xfrm>
              <a:off x="2068018" y="3583599"/>
              <a:ext cx="1711770" cy="77534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F4A2890-CC10-9719-4465-AF9D5CED7A51}"/>
                </a:ext>
              </a:extLst>
            </p:cNvPr>
            <p:cNvCxnSpPr>
              <a:cxnSpLocks/>
              <a:endCxn id="24" idx="1"/>
            </p:cNvCxnSpPr>
            <p:nvPr/>
          </p:nvCxnSpPr>
          <p:spPr>
            <a:xfrm flipV="1">
              <a:off x="2068018" y="3347723"/>
              <a:ext cx="1711770" cy="113645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0" name="Arrow: Left 26">
              <a:extLst>
                <a:ext uri="{FF2B5EF4-FFF2-40B4-BE49-F238E27FC236}">
                  <a16:creationId xmlns:a16="http://schemas.microsoft.com/office/drawing/2014/main" id="{34BC57B2-7813-4869-C6FF-B14813BBE725}"/>
                </a:ext>
              </a:extLst>
            </p:cNvPr>
            <p:cNvSpPr/>
            <p:nvPr/>
          </p:nvSpPr>
          <p:spPr>
            <a:xfrm rot="16200000">
              <a:off x="6155344" y="3424329"/>
              <a:ext cx="1141206" cy="318540"/>
            </a:xfrm>
            <a:prstGeom prst="leftArrow">
              <a:avLst/>
            </a:prstGeom>
            <a:solidFill>
              <a:schemeClr val="accent2">
                <a:alpha val="30000"/>
              </a:schemeClr>
            </a:solidFill>
            <a:ln>
              <a:noFill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D79FF71-8DEA-CE77-8FEC-04F3552FEDCF}"/>
                </a:ext>
              </a:extLst>
            </p:cNvPr>
            <p:cNvSpPr txBox="1"/>
            <p:nvPr/>
          </p:nvSpPr>
          <p:spPr>
            <a:xfrm rot="16200000">
              <a:off x="6258787" y="2255321"/>
              <a:ext cx="943490" cy="435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rgbClr val="FF0000"/>
                  </a:solidFill>
                </a:rPr>
                <a:t>Beam</a:t>
              </a:r>
            </a:p>
          </p:txBody>
        </p:sp>
      </p:grpSp>
      <p:sp>
        <p:nvSpPr>
          <p:cNvPr id="33" name="Subtitle 32">
            <a:extLst>
              <a:ext uri="{FF2B5EF4-FFF2-40B4-BE49-F238E27FC236}">
                <a16:creationId xmlns:a16="http://schemas.microsoft.com/office/drawing/2014/main" id="{E5C0C1D2-8F82-9524-C303-AA1E9137D5C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b="1" dirty="0"/>
              <a:t>Optical Air </a:t>
            </a:r>
            <a:r>
              <a:rPr lang="en-US" b="1" dirty="0" err="1"/>
              <a:t>Fluoresence</a:t>
            </a:r>
            <a:r>
              <a:rPr lang="en-US" b="1" dirty="0"/>
              <a:t> Monitor</a:t>
            </a:r>
          </a:p>
          <a:p>
            <a:endParaRPr lang="en-US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CF50A4CF-8FFC-2DB8-8ED3-25F7F5854AD0}"/>
              </a:ext>
            </a:extLst>
          </p:cNvPr>
          <p:cNvSpPr txBox="1">
            <a:spLocks/>
          </p:cNvSpPr>
          <p:nvPr/>
        </p:nvSpPr>
        <p:spPr>
          <a:xfrm>
            <a:off x="208700" y="1076756"/>
            <a:ext cx="5205206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Same principle as the gas curtain monitor but uses fluorescence in air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Largest signal comes from N</a:t>
            </a:r>
            <a:r>
              <a:rPr lang="en-US" baseline="-25000" dirty="0"/>
              <a:t>2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count rate indicates the beam current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Current experiments use 10mm of air but this can be reduced down to a few mm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Previous work on N</a:t>
            </a:r>
            <a:r>
              <a:rPr lang="en-US" baseline="-25000" dirty="0"/>
              <a:t>2</a:t>
            </a:r>
            <a:r>
              <a:rPr lang="en-US" dirty="0"/>
              <a:t> fluorescence suggests the main issue is the sunlight background, however for a pulsed beam the signal may be high enough to avoid this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54173A-0828-4B88-7019-7F2304A2DB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196" y="132027"/>
            <a:ext cx="1800000" cy="75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917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65FF8-58CA-D0C8-239B-ED8331269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2071F-CC3C-C6A7-8835-832856F30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Ion-Acoustic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A1F96D-9985-533A-37C0-25B9D0D6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5F20C-CE2D-6A23-CF58-8AFFD2982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9B9AA-EF94-8CB2-1A03-88079A8A4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23</a:t>
            </a:fld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39024C5D-B181-D63C-4940-296F0C174BB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7855F3-C5AE-4A73-9D17-A60F0236E5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200" y="128008"/>
            <a:ext cx="1800000" cy="943593"/>
          </a:xfrm>
          <a:prstGeom prst="rect">
            <a:avLst/>
          </a:prstGeom>
        </p:spPr>
      </p:pic>
      <p:pic>
        <p:nvPicPr>
          <p:cNvPr id="9" name="film_yz">
            <a:hlinkClick r:id="" action="ppaction://media"/>
            <a:extLst>
              <a:ext uri="{FF2B5EF4-FFF2-40B4-BE49-F238E27FC236}">
                <a16:creationId xmlns:a16="http://schemas.microsoft.com/office/drawing/2014/main" id="{D8979517-3DC3-AE71-6390-22A4BFDEE7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01720" y="1587086"/>
            <a:ext cx="4390280" cy="43902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FCF6F1-49FA-84BA-13F3-333CE54DFD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66" y="4475033"/>
            <a:ext cx="5938242" cy="1767742"/>
          </a:xfrm>
          <a:prstGeom prst="rect">
            <a:avLst/>
          </a:prstGeom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ACCFD66-E564-138E-6288-D390037CFD55}"/>
              </a:ext>
            </a:extLst>
          </p:cNvPr>
          <p:cNvSpPr txBox="1">
            <a:spLocks/>
          </p:cNvSpPr>
          <p:nvPr/>
        </p:nvSpPr>
        <p:spPr>
          <a:xfrm>
            <a:off x="325799" y="1225367"/>
            <a:ext cx="8838521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 the bunch length is smaller than the stress relaxation time of the liquid this generates ultrasonic acoustic waves detectable by ultrasound detectors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Real-time 3D spatial dose distribution measurement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Avoids saturation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Fast readout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Low signal amplitudes at low dose per shot require high-gain pre-amplifiers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Requires significant research and improved spatial acoustic detectors for full 3D reconstruction </a:t>
            </a:r>
          </a:p>
          <a:p>
            <a:pPr marL="504891" lvl="2" indent="-342900"/>
            <a:r>
              <a:rPr lang="en-US" dirty="0"/>
              <a:t>Tests comparing acoustic and scintillating outputs at LMU </a:t>
            </a:r>
          </a:p>
          <a:p>
            <a:pPr lvl="2" indent="0">
              <a:buNone/>
            </a:pPr>
            <a:r>
              <a:rPr lang="en-US" dirty="0"/>
              <a:t>       being </a:t>
            </a:r>
            <a:r>
              <a:rPr lang="en-US" dirty="0" err="1"/>
              <a:t>analysed</a:t>
            </a:r>
            <a:r>
              <a:rPr lang="en-US" dirty="0"/>
              <a:t> currently</a:t>
            </a:r>
          </a:p>
          <a:p>
            <a:pPr marL="504891" lvl="2" indent="-342900"/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EEE6ED-BD87-5697-46D1-DE7F6365DECB}"/>
              </a:ext>
            </a:extLst>
          </p:cNvPr>
          <p:cNvSpPr txBox="1"/>
          <p:nvPr/>
        </p:nvSpPr>
        <p:spPr>
          <a:xfrm>
            <a:off x="544665" y="6179223"/>
            <a:ext cx="91545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chemeClr val="tx1"/>
                </a:solidFill>
                <a:effectLst/>
                <a:latin typeface="+mn-lt"/>
              </a:rPr>
              <a:t>Schematic diagram of the ion-acoustic wave generation and detection. Taken from </a:t>
            </a:r>
            <a:r>
              <a:rPr lang="en-GB" sz="1200" i="1" dirty="0"/>
              <a:t>M. </a:t>
            </a:r>
            <a:r>
              <a:rPr lang="en-GB" sz="1200" i="1" dirty="0" err="1"/>
              <a:t>Maxouti</a:t>
            </a:r>
            <a:r>
              <a:rPr lang="en-GB" sz="1200" i="1" dirty="0"/>
              <a:t>, PhD Thesis, Imperial College London (2025)</a:t>
            </a:r>
            <a:endParaRPr lang="en-GB" sz="12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48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2230-2A91-88C8-B495-514C37B9C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3CCA9-D06E-2CB4-B9FF-E6CE54911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b="1" dirty="0">
                <a:latin typeface="+mn-lt"/>
              </a:rPr>
              <a:t>LhARA</a:t>
            </a:r>
          </a:p>
          <a:p>
            <a:pPr lvl="2"/>
            <a:r>
              <a:rPr lang="en-GB" dirty="0"/>
              <a:t>Needs high rep-rate, non-destructive, FLASH-dose rate dosimetry (10⁸-10⁹ Gy/s, 5% accuracy)</a:t>
            </a:r>
            <a:endParaRPr lang="en-US" dirty="0"/>
          </a:p>
          <a:p>
            <a:pPr lvl="2"/>
            <a:r>
              <a:rPr lang="en-US" dirty="0"/>
              <a:t>Actively researching several including gas jet, air fluorescence and ion-acoustic detectors</a:t>
            </a:r>
          </a:p>
          <a:p>
            <a:endParaRPr lang="en-US" dirty="0"/>
          </a:p>
          <a:p>
            <a:pPr lvl="1"/>
            <a:r>
              <a:rPr lang="en-US" b="1" dirty="0" err="1">
                <a:latin typeface="+mn-lt"/>
              </a:rPr>
              <a:t>PoPLaR</a:t>
            </a:r>
            <a:endParaRPr lang="en-US" b="1" dirty="0">
              <a:latin typeface="+mn-lt"/>
            </a:endParaRPr>
          </a:p>
          <a:p>
            <a:pPr lvl="2"/>
            <a:r>
              <a:rPr lang="en-US" dirty="0"/>
              <a:t>Testbed to investigate new diagnostics</a:t>
            </a:r>
          </a:p>
          <a:p>
            <a:pPr lvl="2"/>
            <a:r>
              <a:rPr lang="en-US" dirty="0"/>
              <a:t>RCF is currently our main diagnostic and it is offline</a:t>
            </a:r>
          </a:p>
          <a:p>
            <a:pPr lvl="2"/>
            <a:r>
              <a:rPr lang="en-GB" b="1" dirty="0"/>
              <a:t>Near-term tests:</a:t>
            </a:r>
            <a:r>
              <a:rPr lang="en-GB" dirty="0"/>
              <a:t> scintillating fibre arrays and fibre around the cell dish, RCF behind </a:t>
            </a:r>
            <a:r>
              <a:rPr lang="en-GB" dirty="0" err="1"/>
              <a:t>transwells</a:t>
            </a:r>
            <a:r>
              <a:rPr lang="en-GB" dirty="0"/>
              <a:t>, the </a:t>
            </a:r>
            <a:r>
              <a:rPr lang="en-GB" dirty="0" err="1"/>
              <a:t>microDiamond</a:t>
            </a:r>
            <a:r>
              <a:rPr lang="en-GB" dirty="0"/>
              <a:t> (measuring the electrons), and OSL films for LET.</a:t>
            </a:r>
          </a:p>
          <a:p>
            <a:pPr lvl="2"/>
            <a:r>
              <a:rPr lang="en-GB" b="1" dirty="0"/>
              <a:t>Longer term:</a:t>
            </a:r>
            <a:r>
              <a:rPr lang="en-GB" dirty="0"/>
              <a:t> ICT for charge per shot (proven at BELLA), a transmission calorimeter as a stable dose reference, and the gas jet, air fluorescence and ion-acoustic monitors for in-beam profile and dose.</a:t>
            </a:r>
            <a:endParaRPr lang="en-US" dirty="0"/>
          </a:p>
          <a:p>
            <a:pPr marL="504891" lvl="2" indent="-342900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C0C4E-A05A-23AC-B1AB-B0C0A8A76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0EB8C-9A82-D2C6-1139-1CE8E6A94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LhARA/CLF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7DC18-7B4D-9D5C-BE0E-0724146FE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24</a:t>
            </a:fld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661FE7B-F26F-BBB5-C34F-6BDC3997872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5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33FD5-8F84-09E1-F53E-FFAB74652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C886-44C3-30D2-31BD-CE950FD85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71" y="2417400"/>
            <a:ext cx="9144000" cy="1847942"/>
          </a:xfrm>
        </p:spPr>
        <p:txBody>
          <a:bodyPr anchor="b">
            <a:normAutofit/>
          </a:bodyPr>
          <a:lstStyle/>
          <a:p>
            <a:r>
              <a:rPr lang="en-US"/>
              <a:t>Thank you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8CF55B4-AAD6-7281-2FE6-8948F7449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271" y="4383000"/>
            <a:ext cx="9144000" cy="13223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AA909-91C7-235E-6BF9-DDB1D7761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>
            <a:normAutofit/>
          </a:bodyPr>
          <a:lstStyle/>
          <a:p>
            <a:pPr>
              <a:lnSpc>
                <a:spcPct val="95000"/>
              </a:lnSpc>
              <a:spcAft>
                <a:spcPts val="600"/>
              </a:spcAft>
            </a:pPr>
            <a:r>
              <a:rPr lang="en-GB" dirty="0"/>
              <a:t>LhARA/CLF Workshop</a:t>
            </a:r>
          </a:p>
          <a:p>
            <a:pPr>
              <a:lnSpc>
                <a:spcPct val="95000"/>
              </a:lnSpc>
              <a:spcAft>
                <a:spcPts val="600"/>
              </a:spcAft>
            </a:pPr>
            <a:r>
              <a:rPr lang="en-US" dirty="0"/>
              <a:t>02/11/2026</a:t>
            </a:r>
          </a:p>
        </p:txBody>
      </p:sp>
    </p:spTree>
    <p:extLst>
      <p:ext uri="{BB962C8B-B14F-4D97-AF65-F5344CB8AC3E}">
        <p14:creationId xmlns:p14="http://schemas.microsoft.com/office/powerpoint/2010/main" val="843543541"/>
      </p:ext>
    </p:extLst>
  </p:cSld>
  <p:clrMapOvr>
    <a:masterClrMapping/>
  </p:clrMapOvr>
</p:sld>
</file>

<file path=ppt/theme/theme1.xml><?xml version="1.0" encoding="utf-8"?>
<a:theme xmlns:a="http://schemas.openxmlformats.org/drawingml/2006/main" name="ICL PPT Theme">
  <a:themeElements>
    <a:clrScheme name="Imperial colour theme">
      <a:dk1>
        <a:sysClr val="windowText" lastClr="000000"/>
      </a:dk1>
      <a:lt1>
        <a:sysClr val="window" lastClr="FFFFFF"/>
      </a:lt1>
      <a:dk2>
        <a:srgbClr val="000080"/>
      </a:dk2>
      <a:lt2>
        <a:srgbClr val="F5F5F5"/>
      </a:lt2>
      <a:accent1>
        <a:srgbClr val="0000CD"/>
      </a:accent1>
      <a:accent2>
        <a:srgbClr val="C71585"/>
      </a:accent2>
      <a:accent3>
        <a:srgbClr val="7B68EE"/>
      </a:accent3>
      <a:accent4>
        <a:srgbClr val="FF0000"/>
      </a:accent4>
      <a:accent5>
        <a:srgbClr val="FF4500"/>
      </a:accent5>
      <a:accent6>
        <a:srgbClr val="006400"/>
      </a:accent6>
      <a:hlink>
        <a:srgbClr val="000080"/>
      </a:hlink>
      <a:folHlink>
        <a:srgbClr val="C71585"/>
      </a:folHlink>
    </a:clrScheme>
    <a:fontScheme name="Imperial Sans font theme">
      <a:majorFont>
        <a:latin typeface="Imperial Sans Text Semibold"/>
        <a:ea typeface=""/>
        <a:cs typeface=""/>
      </a:majorFont>
      <a:minorFont>
        <a:latin typeface="Imperial Sans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5000"/>
          </a:lnSpc>
          <a:defRPr sz="1600" dirty="0">
            <a:solidFill>
              <a:schemeClr val="tx1"/>
            </a:solidFill>
          </a:defRPr>
        </a:defPPr>
      </a:lstStyle>
    </a:txDef>
  </a:objectDefaults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ICL_PowerPoint 16_9 template.potx" id="{9379B5C2-89E2-4436-AAC2-A0EB58951E1D}" vid="{86F68850-0020-4398-8624-9E78985566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ICL PPT Theme</Template>
  <TotalTime>15759</TotalTime>
  <Words>2311</Words>
  <Application>Microsoft Macintosh PowerPoint</Application>
  <PresentationFormat>Widescreen</PresentationFormat>
  <Paragraphs>470</Paragraphs>
  <Slides>25</Slides>
  <Notes>23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Calibri</vt:lpstr>
      <vt:lpstr>Helvetica</vt:lpstr>
      <vt:lpstr>Symbol</vt:lpstr>
      <vt:lpstr>Imperial Sans Text</vt:lpstr>
      <vt:lpstr>Arial</vt:lpstr>
      <vt:lpstr>Imperial Sans Text Semibold</vt:lpstr>
      <vt:lpstr>Helvetica Neue</vt:lpstr>
      <vt:lpstr>Imperial Sans Text Medium</vt:lpstr>
      <vt:lpstr>ICL PPT Theme</vt:lpstr>
      <vt:lpstr>Beamline Diagnostics for LhARA and PoPLaR</vt:lpstr>
      <vt:lpstr>LhARA</vt:lpstr>
      <vt:lpstr>LhARA</vt:lpstr>
      <vt:lpstr>LhARA</vt:lpstr>
      <vt:lpstr>LhARA</vt:lpstr>
      <vt:lpstr>LhARA</vt:lpstr>
      <vt:lpstr>PoPLaR</vt:lpstr>
      <vt:lpstr>Current Diagnostics</vt:lpstr>
      <vt:lpstr>Short-Term</vt:lpstr>
      <vt:lpstr>Adapting RCF</vt:lpstr>
      <vt:lpstr>Scintillating Fibres</vt:lpstr>
      <vt:lpstr>Monitors around the Cell Dish</vt:lpstr>
      <vt:lpstr>Solid-State Detectors</vt:lpstr>
      <vt:lpstr>PoPLaR</vt:lpstr>
      <vt:lpstr>Optically Stimulated Luminescence Dosimeters (OSLD)</vt:lpstr>
      <vt:lpstr>PoPLaR</vt:lpstr>
      <vt:lpstr>Long-Term</vt:lpstr>
      <vt:lpstr>Ionisation Chambers</vt:lpstr>
      <vt:lpstr>Calorimeters</vt:lpstr>
      <vt:lpstr>Integrated Current Transformers</vt:lpstr>
      <vt:lpstr>Air Fluorescence</vt:lpstr>
      <vt:lpstr>Air Fluorescence</vt:lpstr>
      <vt:lpstr>Ion-Acoustic</vt:lpstr>
      <vt:lpstr>Conclusions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Sadur, Zaynab</dc:creator>
  <cp:lastModifiedBy>Calvin Dyson</cp:lastModifiedBy>
  <cp:revision>43</cp:revision>
  <dcterms:created xsi:type="dcterms:W3CDTF">2025-03-20T14:00:52Z</dcterms:created>
  <dcterms:modified xsi:type="dcterms:W3CDTF">2026-11-02T14:23:48Z</dcterms:modified>
</cp:coreProperties>
</file>