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58" r:id="rId5"/>
    <p:sldId id="285" r:id="rId6"/>
    <p:sldId id="260" r:id="rId7"/>
    <p:sldId id="283" r:id="rId8"/>
    <p:sldId id="282" r:id="rId9"/>
    <p:sldId id="274" r:id="rId10"/>
    <p:sldId id="275" r:id="rId11"/>
    <p:sldId id="276" r:id="rId12"/>
    <p:sldId id="284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B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–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Medium Style 1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79"/>
    <p:restoredTop sz="94554"/>
  </p:normalViewPr>
  <p:slideViewPr>
    <p:cSldViewPr snapToGrid="0">
      <p:cViewPr varScale="1">
        <p:scale>
          <a:sx n="116" d="100"/>
          <a:sy n="116" d="100"/>
        </p:scale>
        <p:origin x="10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EBEC7-AA4F-114C-B385-6FFD3D55C0A9}" type="datetimeFigureOut">
              <a:rPr lang="en-US" smtClean="0"/>
              <a:t>11/2/26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0AA6-24F6-2A4E-9B20-0E050B756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20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00AA6-24F6-2A4E-9B20-0E050B7563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96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53A53-6CBC-625B-656A-F187960AA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D58265-9E38-3567-1CAC-9ACDF1599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58E54-FB8D-8B44-EDB4-BAD374451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E34C2-A8B9-D14D-00F0-D7EBADBD3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D0F3D-10BD-AFFD-83A2-40956F12C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11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4A516-C3A2-077E-E11B-3B5F7D946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1E955-AD49-915C-A95B-EAE32668C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02531-5CE8-5B45-DDD2-B2081510F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8D301-825D-1107-7320-66DFF740B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49B75-3BA1-73E7-DB93-D2689E9E2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67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3834E-0E73-8717-4EE2-502CA4230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207E4-95F9-6146-61F7-37B2D4B45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3831F-38B1-3752-950D-78ACBF0DC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F5592-C444-B559-D123-3816A35FA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DA59C-EC29-D56A-216A-3B510F495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3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BFE8C-4622-FB72-4176-2DC086A8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B77A1-2755-D811-3829-F47A950165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D547A-8F7F-404E-AFE1-A353D21D03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E50F2-C01A-63A5-4A61-CF4657CD5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1AD81-CF57-723D-48A4-97758714E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015807-5CE6-713F-B7CC-3707E45C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4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DF21-10DC-BECA-8C43-195C03B77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ED5D9-4BFD-D58B-9C72-C3AAC5800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6AD506-3C12-954C-99E2-F3FD5E7CE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3E24ED-2839-219E-6810-AAD49CEF66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57C3C0-1699-FA57-F9AE-01ABC2FE15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86A990-6D03-9D2F-1216-EAE210941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89AC41-61D2-8932-BA58-6A0B1D241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851DE-3EF8-3A3D-F77C-5E79458B1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4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5713C-A73A-0CB8-82B7-DBB4B8FEB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1FB45A-E210-0343-BB97-A64B08FA8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EE6107-C6E7-6772-A284-5793B82C5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F7B2FB-3977-ABC2-347F-3E39BBCC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15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A82E24-B69E-C820-E22A-9D786B1EB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2DC062-ACAD-91BE-C360-A5BE92E77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89B11-9EC2-40C6-0F7D-3B7E86541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00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3AF47-D928-A32D-247E-EEDE7C646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1116-E0A5-ED96-EF3F-757DAD3D7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9C88C-FE51-970B-145B-475A06C09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B9B55-F6F6-5291-6B1F-83442E723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467F23-C751-A1FA-F864-DA996C0B7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B4E83-3D74-0E8A-B583-4ECEDB207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8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7DD40-1723-5D46-09CB-3F51336BF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D06CE4-4E3A-3641-118F-6403B9480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FA2BD-6A86-29F3-8C84-83BC6E2CA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468282-A8FF-21E0-2BA9-20DFE67B3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50BCBD-F7A8-0D02-5305-8CAB70EF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33200-6E3A-D449-83EE-2A1526A0B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2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E17B8-470A-F18E-F320-9F1952F07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2C0384-0405-0F07-FDB2-FF96C81EE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03BA6-1136-E8B6-B244-336669949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89B0B-158D-A9C8-BBDE-42BCF3ABE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94D3B-A902-55BF-06DB-2C9B3B87C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37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A1160B-CD68-2708-C5DD-AB75484AF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A3156-DA51-4815-CF20-A1BFC5847D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02F6F-9C09-4FBA-3E72-B55BA479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25D43-7A29-0CFC-5934-2FB09258B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72DBF-0D7F-E55C-5A5D-4A92EC392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1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C1A455-79AE-AB39-9B20-CA6BA4D4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77905-5732-573F-1791-A13BF81CE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68805-A074-8000-5E92-B636BE25A0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1E406C-4F4D-184E-8084-E401AC91621F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F0957-7C30-F82C-DEF8-2436E5EC6D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26D40-61BD-07C1-F9D7-B7BC3FB69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8F703-E0DA-ED40-87C0-F1DA0529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3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C02CE8D-201B-26CE-EA33-C721AB290336}"/>
              </a:ext>
            </a:extLst>
          </p:cNvPr>
          <p:cNvSpPr/>
          <p:nvPr/>
        </p:nvSpPr>
        <p:spPr>
          <a:xfrm>
            <a:off x="1678256" y="2027058"/>
            <a:ext cx="8835483" cy="246967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C0EAA-F5E7-99D9-29B8-379990420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256" y="2567569"/>
            <a:ext cx="8835483" cy="1636442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Ion Beam Transport for EPAC: A Comparison of Quadrupole and Solenoid-Based Beamline Concepts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B80BB1-888B-B79D-E9DA-A973BE982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7" y="5125448"/>
            <a:ext cx="9144000" cy="473734"/>
          </a:xfrm>
        </p:spPr>
        <p:txBody>
          <a:bodyPr/>
          <a:lstStyle/>
          <a:p>
            <a:r>
              <a:rPr lang="en-US" dirty="0"/>
              <a:t>Lauren McCollum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1790DF-D864-C27E-1565-E81A2E1BA6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041" b="31812"/>
          <a:stretch>
            <a:fillRect/>
          </a:stretch>
        </p:blipFill>
        <p:spPr>
          <a:xfrm>
            <a:off x="0" y="297039"/>
            <a:ext cx="2743201" cy="11013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320583-B69B-C850-5394-0E2546314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9342" y="337072"/>
            <a:ext cx="3463637" cy="102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56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6C7938-7104-0B32-94C1-E83D24683077}"/>
              </a:ext>
            </a:extLst>
          </p:cNvPr>
          <p:cNvSpPr/>
          <p:nvPr/>
        </p:nvSpPr>
        <p:spPr>
          <a:xfrm>
            <a:off x="0" y="1"/>
            <a:ext cx="12192000" cy="4277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13413-FD34-7BDD-1888-54D43F746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" y="68664"/>
            <a:ext cx="10515600" cy="327433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3D729-C171-FE6A-4EF8-ADCE633E4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4" y="529250"/>
            <a:ext cx="4029307" cy="2530722"/>
          </a:xfrm>
        </p:spPr>
        <p:txBody>
          <a:bodyPr>
            <a:noAutofit/>
          </a:bodyPr>
          <a:lstStyle/>
          <a:p>
            <a:r>
              <a:rPr lang="en-GB" sz="1800" dirty="0"/>
              <a:t>Laser-driven ion acceleration experiments show proton energies up to 150 MeV with high flux per shot</a:t>
            </a:r>
          </a:p>
          <a:p>
            <a:r>
              <a:rPr lang="en-GB" sz="1800" dirty="0"/>
              <a:t>These proton beams exhibit large angular divergence and broad energy spread</a:t>
            </a: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730C5D-DD4A-25C8-EAED-00A00D4A8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020" y="544892"/>
            <a:ext cx="7772400" cy="2197320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678AE43-488E-C917-758E-FB72EF9F4CAD}"/>
              </a:ext>
            </a:extLst>
          </p:cNvPr>
          <p:cNvSpPr txBox="1">
            <a:spLocks/>
          </p:cNvSpPr>
          <p:nvPr/>
        </p:nvSpPr>
        <p:spPr>
          <a:xfrm>
            <a:off x="129110" y="5448034"/>
            <a:ext cx="11869309" cy="806499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solidFill>
                  <a:srgbClr val="FF0000"/>
                </a:solidFill>
              </a:rPr>
              <a:t>Which magnet is better for a collection system in order to increase transmission into the energy selection system and achieve better output flux?</a:t>
            </a:r>
          </a:p>
        </p:txBody>
      </p:sp>
      <p:pic>
        <p:nvPicPr>
          <p:cNvPr id="5" name="Picture 4" descr="Frontiers | ELIMED-ELIMAIA: The First Open User Irradiation Beamline for  Laser-Plasma-Accelerated Ion Beams">
            <a:extLst>
              <a:ext uri="{FF2B5EF4-FFF2-40B4-BE49-F238E27FC236}">
                <a16:creationId xmlns:a16="http://schemas.microsoft.com/office/drawing/2014/main" id="{F4F7C94E-7BC6-FA85-19F4-1CA326317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1" y="2826419"/>
            <a:ext cx="5811702" cy="190305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D768AA1-7E03-57C0-1C64-6FE299EA7E7B}"/>
              </a:ext>
            </a:extLst>
          </p:cNvPr>
          <p:cNvSpPr txBox="1">
            <a:spLocks/>
          </p:cNvSpPr>
          <p:nvPr/>
        </p:nvSpPr>
        <p:spPr>
          <a:xfrm>
            <a:off x="215589" y="4926445"/>
            <a:ext cx="5811701" cy="806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ELIMED beamline at ELI Beamlines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C234099-9980-D287-C316-C19AF06C77E0}"/>
              </a:ext>
            </a:extLst>
          </p:cNvPr>
          <p:cNvSpPr txBox="1">
            <a:spLocks/>
          </p:cNvSpPr>
          <p:nvPr/>
        </p:nvSpPr>
        <p:spPr>
          <a:xfrm>
            <a:off x="6284348" y="4926445"/>
            <a:ext cx="5714072" cy="451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Solenoid beamline at the Draco Petawatt facility</a:t>
            </a:r>
          </a:p>
        </p:txBody>
      </p:sp>
      <p:pic>
        <p:nvPicPr>
          <p:cNvPr id="11" name="Picture 10" descr="a) Schematic of the proton beamline at the Draco laser facility. At... |  Download Scientific Diagram">
            <a:extLst>
              <a:ext uri="{FF2B5EF4-FFF2-40B4-BE49-F238E27FC236}">
                <a16:creationId xmlns:a16="http://schemas.microsoft.com/office/drawing/2014/main" id="{F2544F7A-66CC-2DF0-238C-9158CD95E3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91" t="3922" r="28512" b="78300"/>
          <a:stretch>
            <a:fillRect/>
          </a:stretch>
        </p:blipFill>
        <p:spPr>
          <a:xfrm>
            <a:off x="6240327" y="3122263"/>
            <a:ext cx="5758093" cy="152317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00AAF90-43B4-1D63-E88E-52613AD2C65F}"/>
              </a:ext>
            </a:extLst>
          </p:cNvPr>
          <p:cNvSpPr/>
          <p:nvPr/>
        </p:nvSpPr>
        <p:spPr>
          <a:xfrm>
            <a:off x="0" y="6459250"/>
            <a:ext cx="12192000" cy="4277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5FEC4C-8D0E-E175-66CB-04DBFF349717}"/>
              </a:ext>
            </a:extLst>
          </p:cNvPr>
          <p:cNvSpPr txBox="1"/>
          <p:nvPr/>
        </p:nvSpPr>
        <p:spPr>
          <a:xfrm>
            <a:off x="0" y="645925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ELIMED beamline: Cirrone GAP et al (2020) ELIMED-ELIMAIA: The First Open User Irradiation Beamline for Laser-Plasma-Accelerated Ion Beams. Front. Phys.</a:t>
            </a:r>
          </a:p>
          <a:p>
            <a:r>
              <a:rPr lang="en-US" sz="1200" dirty="0">
                <a:solidFill>
                  <a:schemeClr val="bg1"/>
                </a:solidFill>
              </a:rPr>
              <a:t>Draco beamline: Brack, Florian-Emanuel et al (2020) Spectral and spatial shaping of laser-driven proton beams using a pulsed high-field magnet beamline. Scientific Reports.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549D07-EC69-C001-DD33-82A7298815C1}"/>
              </a:ext>
            </a:extLst>
          </p:cNvPr>
          <p:cNvSpPr txBox="1"/>
          <p:nvPr/>
        </p:nvSpPr>
        <p:spPr>
          <a:xfrm>
            <a:off x="5596426" y="2225786"/>
            <a:ext cx="2186860" cy="4674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FDCB4A-A8F3-5972-4137-6592A58D314A}"/>
              </a:ext>
            </a:extLst>
          </p:cNvPr>
          <p:cNvSpPr txBox="1"/>
          <p:nvPr/>
        </p:nvSpPr>
        <p:spPr>
          <a:xfrm>
            <a:off x="5519722" y="2146616"/>
            <a:ext cx="2263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(quadrupoles or solenoids)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AF4A57-5C22-C11E-9259-14D325EFE99C}"/>
              </a:ext>
            </a:extLst>
          </p:cNvPr>
          <p:cNvSpPr txBox="1"/>
          <p:nvPr/>
        </p:nvSpPr>
        <p:spPr>
          <a:xfrm>
            <a:off x="8124965" y="2201604"/>
            <a:ext cx="226356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6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C09FCB-4D75-5134-C1FC-F3DFEC4775B5}"/>
              </a:ext>
            </a:extLst>
          </p:cNvPr>
          <p:cNvSpPr txBox="1"/>
          <p:nvPr/>
        </p:nvSpPr>
        <p:spPr>
          <a:xfrm>
            <a:off x="8314244" y="2201604"/>
            <a:ext cx="2263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(dipoles)</a:t>
            </a:r>
          </a:p>
        </p:txBody>
      </p:sp>
    </p:spTree>
    <p:extLst>
      <p:ext uri="{BB962C8B-B14F-4D97-AF65-F5344CB8AC3E}">
        <p14:creationId xmlns:p14="http://schemas.microsoft.com/office/powerpoint/2010/main" val="311521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A7339-2E19-0CE9-964E-940C98B43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2010E25-A6F7-2195-510F-DFFD5F820482}"/>
              </a:ext>
            </a:extLst>
          </p:cNvPr>
          <p:cNvSpPr/>
          <p:nvPr/>
        </p:nvSpPr>
        <p:spPr>
          <a:xfrm>
            <a:off x="0" y="1"/>
            <a:ext cx="12192000" cy="4277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1D13C-26B5-5909-7CCD-2F4BD3F57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" y="0"/>
            <a:ext cx="12045175" cy="42779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What do these magnets actually look like?</a:t>
            </a:r>
          </a:p>
        </p:txBody>
      </p:sp>
      <p:pic>
        <p:nvPicPr>
          <p:cNvPr id="3" name="Picture 2" descr="Permanent magnets - Permanent magnets">
            <a:extLst>
              <a:ext uri="{FF2B5EF4-FFF2-40B4-BE49-F238E27FC236}">
                <a16:creationId xmlns:a16="http://schemas.microsoft.com/office/drawing/2014/main" id="{D48F5D5F-6596-4BDB-C871-6E4575EDC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8128"/>
            <a:ext cx="4335966" cy="3351865"/>
          </a:xfrm>
          <a:prstGeom prst="rect">
            <a:avLst/>
          </a:prstGeom>
        </p:spPr>
      </p:pic>
      <p:pic>
        <p:nvPicPr>
          <p:cNvPr id="4" name="Picture 3" descr="The power of attraction: magnets in particle accelerators">
            <a:extLst>
              <a:ext uri="{FF2B5EF4-FFF2-40B4-BE49-F238E27FC236}">
                <a16:creationId xmlns:a16="http://schemas.microsoft.com/office/drawing/2014/main" id="{3894183F-66C8-D3D2-9AF8-A790C00E8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670" y="1406464"/>
            <a:ext cx="3382836" cy="3195195"/>
          </a:xfrm>
          <a:prstGeom prst="rect">
            <a:avLst/>
          </a:prstGeom>
        </p:spPr>
      </p:pic>
      <p:pic>
        <p:nvPicPr>
          <p:cNvPr id="6" name="Picture 5" descr="Solenoid - Wikipedia">
            <a:extLst>
              <a:ext uri="{FF2B5EF4-FFF2-40B4-BE49-F238E27FC236}">
                <a16:creationId xmlns:a16="http://schemas.microsoft.com/office/drawing/2014/main" id="{7D5D9142-D37E-CAE0-37B7-9E3567FA3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3289" y="2384567"/>
            <a:ext cx="3708711" cy="131490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1C070A-EC2D-6850-AD40-667403EDC84D}"/>
              </a:ext>
            </a:extLst>
          </p:cNvPr>
          <p:cNvSpPr/>
          <p:nvPr/>
        </p:nvSpPr>
        <p:spPr>
          <a:xfrm>
            <a:off x="0" y="6459250"/>
            <a:ext cx="12192000" cy="4277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F739FF-052D-E9D9-3729-49225BE61CB3}"/>
              </a:ext>
            </a:extLst>
          </p:cNvPr>
          <p:cNvSpPr txBox="1"/>
          <p:nvPr/>
        </p:nvSpPr>
        <p:spPr>
          <a:xfrm>
            <a:off x="0" y="6459249"/>
            <a:ext cx="6712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PMQ: </a:t>
            </a:r>
            <a:r>
              <a:rPr lang="en-US" sz="1200" dirty="0" err="1">
                <a:solidFill>
                  <a:schemeClr val="bg1"/>
                </a:solidFill>
              </a:rPr>
              <a:t>antec-group.com</a:t>
            </a:r>
            <a:r>
              <a:rPr lang="en-US" sz="1200" dirty="0">
                <a:solidFill>
                  <a:schemeClr val="bg1"/>
                </a:solidFill>
              </a:rPr>
              <a:t>/</a:t>
            </a:r>
            <a:r>
              <a:rPr lang="en-US" sz="1200" dirty="0" err="1">
                <a:solidFill>
                  <a:schemeClr val="bg1"/>
                </a:solidFill>
              </a:rPr>
              <a:t>en</a:t>
            </a:r>
            <a:r>
              <a:rPr lang="en-US" sz="1200" dirty="0">
                <a:solidFill>
                  <a:schemeClr val="bg1"/>
                </a:solidFill>
              </a:rPr>
              <a:t>/magnets/permanent</a:t>
            </a:r>
          </a:p>
          <a:p>
            <a:r>
              <a:rPr lang="en-US" sz="1200" dirty="0">
                <a:solidFill>
                  <a:schemeClr val="bg1"/>
                </a:solidFill>
              </a:rPr>
              <a:t>EMQ: Pinson Jerald (2020) The power of attraction: magnets in particle accelerators, </a:t>
            </a:r>
            <a:r>
              <a:rPr lang="en-US" sz="1200" dirty="0" err="1">
                <a:solidFill>
                  <a:schemeClr val="bg1"/>
                </a:solidFill>
              </a:rPr>
              <a:t>news.fnal.gov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433BD9-CFBE-F047-E2FA-A5277DD5CCE0}"/>
              </a:ext>
            </a:extLst>
          </p:cNvPr>
          <p:cNvSpPr txBox="1"/>
          <p:nvPr/>
        </p:nvSpPr>
        <p:spPr>
          <a:xfrm>
            <a:off x="316881" y="4756197"/>
            <a:ext cx="3345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Permanent magnetic material in a Halbach array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Fixed magnetic field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7C2743-0128-6D13-C406-C218C496828B}"/>
              </a:ext>
            </a:extLst>
          </p:cNvPr>
          <p:cNvSpPr txBox="1"/>
          <p:nvPr/>
        </p:nvSpPr>
        <p:spPr>
          <a:xfrm>
            <a:off x="4335966" y="4756197"/>
            <a:ext cx="3568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Current carrying coils wound around iron poles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Variable magnetic field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172041-71B6-5CAC-C63D-5A6D25D11463}"/>
              </a:ext>
            </a:extLst>
          </p:cNvPr>
          <p:cNvSpPr txBox="1"/>
          <p:nvPr/>
        </p:nvSpPr>
        <p:spPr>
          <a:xfrm>
            <a:off x="8775081" y="4617697"/>
            <a:ext cx="28547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Helical coil of wire through which an electrical current flows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Variable magnetic field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CB092D-9754-DCAE-8A8A-39C70CD35227}"/>
              </a:ext>
            </a:extLst>
          </p:cNvPr>
          <p:cNvSpPr txBox="1"/>
          <p:nvPr/>
        </p:nvSpPr>
        <p:spPr>
          <a:xfrm>
            <a:off x="562207" y="759848"/>
            <a:ext cx="2854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Permanent Magnetic Quadrupoles (PMQs)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58C253-F104-A23E-6054-CF65F02EDF4B}"/>
              </a:ext>
            </a:extLst>
          </p:cNvPr>
          <p:cNvSpPr txBox="1"/>
          <p:nvPr/>
        </p:nvSpPr>
        <p:spPr>
          <a:xfrm>
            <a:off x="4559919" y="820296"/>
            <a:ext cx="3120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Electromagnetic Quadrupoles (EMQs)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0BB090-FE02-3401-796A-6A58B0C4C294}"/>
              </a:ext>
            </a:extLst>
          </p:cNvPr>
          <p:cNvSpPr txBox="1"/>
          <p:nvPr/>
        </p:nvSpPr>
        <p:spPr>
          <a:xfrm>
            <a:off x="8775081" y="958796"/>
            <a:ext cx="2854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Solenoids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285D50-C57F-815F-3948-D343B7310680}"/>
              </a:ext>
            </a:extLst>
          </p:cNvPr>
          <p:cNvSpPr txBox="1"/>
          <p:nvPr/>
        </p:nvSpPr>
        <p:spPr>
          <a:xfrm>
            <a:off x="7164592" y="6459248"/>
            <a:ext cx="4885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Solenoid: </a:t>
            </a:r>
            <a:r>
              <a:rPr lang="en-GB" sz="1200" dirty="0">
                <a:solidFill>
                  <a:schemeClr val="bg1"/>
                </a:solidFill>
              </a:rPr>
              <a:t>Wikipedia contributors. (2026) Solenoid. </a:t>
            </a:r>
            <a:r>
              <a:rPr lang="en-GB" sz="1200" i="1" dirty="0">
                <a:solidFill>
                  <a:schemeClr val="bg1"/>
                </a:solidFill>
              </a:rPr>
              <a:t>Wikipedia, The Free </a:t>
            </a:r>
            <a:r>
              <a:rPr lang="en-GB" sz="1200" i="1" dirty="0" err="1">
                <a:solidFill>
                  <a:schemeClr val="bg1"/>
                </a:solidFill>
              </a:rPr>
              <a:t>Encyclopedia</a:t>
            </a:r>
            <a:r>
              <a:rPr lang="en-GB" sz="1200" dirty="0">
                <a:solidFill>
                  <a:schemeClr val="bg1"/>
                </a:solidFill>
              </a:rPr>
              <a:t>.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41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0F501-79D1-B116-C838-BC5B80034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431B86-1DA6-570A-96DA-68AD5C4C86BD}"/>
              </a:ext>
            </a:extLst>
          </p:cNvPr>
          <p:cNvSpPr/>
          <p:nvPr/>
        </p:nvSpPr>
        <p:spPr>
          <a:xfrm>
            <a:off x="0" y="0"/>
            <a:ext cx="12192000" cy="44908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332551-79E6-B4EB-F828-F6E671C6D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800"/>
            <a:ext cx="10515600" cy="404283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Proton Focusing using Quadrupoles vs Solenoids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035ED04-D392-2D7B-50CD-9E6A524663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820" y="3169440"/>
            <a:ext cx="5784501" cy="31715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6BF9CC-08D6-359F-CC48-DDF93A9E3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674" y="3169440"/>
            <a:ext cx="5784506" cy="31715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5E8D1FC-BC7F-4BBE-A4C3-628D7A8CA2AF}"/>
                  </a:ext>
                </a:extLst>
              </p:cNvPr>
              <p:cNvSpPr txBox="1"/>
              <p:nvPr/>
            </p:nvSpPr>
            <p:spPr>
              <a:xfrm>
                <a:off x="3110067" y="1506797"/>
                <a:ext cx="564251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( 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5E8D1FC-BC7F-4BBE-A4C3-628D7A8CA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067" y="1506797"/>
                <a:ext cx="5642517" cy="646331"/>
              </a:xfrm>
              <a:prstGeom prst="rect">
                <a:avLst/>
              </a:prstGeom>
              <a:blipFill>
                <a:blip r:embed="rId4"/>
                <a:stretch>
                  <a:fillRect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Electric field">
            <a:extLst>
              <a:ext uri="{FF2B5EF4-FFF2-40B4-BE49-F238E27FC236}">
                <a16:creationId xmlns:a16="http://schemas.microsoft.com/office/drawing/2014/main" id="{49B9668F-CFD5-8796-C565-D47EA562B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957" y="702642"/>
            <a:ext cx="2260291" cy="2254640"/>
          </a:xfrm>
          <a:prstGeom prst="rect">
            <a:avLst/>
          </a:prstGeom>
        </p:spPr>
      </p:pic>
      <p:pic>
        <p:nvPicPr>
          <p:cNvPr id="5" name="Picture 4" descr="Solenoid Magnetic Field: Definition and Equation">
            <a:extLst>
              <a:ext uri="{FF2B5EF4-FFF2-40B4-BE49-F238E27FC236}">
                <a16:creationId xmlns:a16="http://schemas.microsoft.com/office/drawing/2014/main" id="{88BBFC0A-D967-3DE4-9E68-24BC27ECB43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9873" b="5014"/>
          <a:stretch>
            <a:fillRect/>
          </a:stretch>
        </p:blipFill>
        <p:spPr>
          <a:xfrm>
            <a:off x="8218527" y="920876"/>
            <a:ext cx="3826653" cy="19561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4B9419-293B-9A64-FA94-7FBB004D9197}"/>
              </a:ext>
            </a:extLst>
          </p:cNvPr>
          <p:cNvSpPr/>
          <p:nvPr/>
        </p:nvSpPr>
        <p:spPr>
          <a:xfrm>
            <a:off x="0" y="6459250"/>
            <a:ext cx="12192000" cy="4277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5FFD48-BAFA-F9D7-17B7-C959EF843C46}"/>
              </a:ext>
            </a:extLst>
          </p:cNvPr>
          <p:cNvSpPr txBox="1"/>
          <p:nvPr/>
        </p:nvSpPr>
        <p:spPr>
          <a:xfrm>
            <a:off x="0" y="6442314"/>
            <a:ext cx="11957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Quadrupole field: </a:t>
            </a:r>
            <a:r>
              <a:rPr lang="en-US" sz="1200" dirty="0" err="1">
                <a:solidFill>
                  <a:schemeClr val="bg1"/>
                </a:solidFill>
              </a:rPr>
              <a:t>xaktly.com</a:t>
            </a:r>
            <a:r>
              <a:rPr lang="en-US" sz="1200" dirty="0">
                <a:solidFill>
                  <a:schemeClr val="bg1"/>
                </a:solidFill>
              </a:rPr>
              <a:t>/</a:t>
            </a:r>
            <a:r>
              <a:rPr lang="en-US" sz="1200" dirty="0" err="1">
                <a:solidFill>
                  <a:schemeClr val="bg1"/>
                </a:solidFill>
              </a:rPr>
              <a:t>ElectricField</a:t>
            </a:r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Solenoid field: </a:t>
            </a:r>
            <a:r>
              <a:rPr lang="en-US" sz="1200" dirty="0" err="1">
                <a:solidFill>
                  <a:schemeClr val="bg1"/>
                </a:solidFill>
              </a:rPr>
              <a:t>www.sciencefacts.net</a:t>
            </a:r>
            <a:r>
              <a:rPr lang="en-US" sz="1200" dirty="0">
                <a:solidFill>
                  <a:schemeClr val="bg1"/>
                </a:solidFill>
              </a:rPr>
              <a:t>/solenoid-magnetic-field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B0DFDD-EA0C-C352-6E6B-3DB2D1C32177}"/>
              </a:ext>
            </a:extLst>
          </p:cNvPr>
          <p:cNvCxnSpPr/>
          <p:nvPr/>
        </p:nvCxnSpPr>
        <p:spPr>
          <a:xfrm flipH="1">
            <a:off x="5377543" y="1382486"/>
            <a:ext cx="718457" cy="8926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62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ACA18A-7447-5178-B979-9E60E75CAF16}"/>
              </a:ext>
            </a:extLst>
          </p:cNvPr>
          <p:cNvSpPr/>
          <p:nvPr/>
        </p:nvSpPr>
        <p:spPr>
          <a:xfrm>
            <a:off x="0" y="0"/>
            <a:ext cx="12192000" cy="4460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37E22F0-236E-9FA1-464B-22F63F930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488"/>
            <a:ext cx="7493620" cy="42779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PIC Simulations - </a:t>
            </a:r>
            <a:r>
              <a:rPr lang="en-US" sz="2400" dirty="0" err="1">
                <a:solidFill>
                  <a:schemeClr val="bg1"/>
                </a:solidFill>
              </a:rPr>
              <a:t>Smilei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2944FC-2092-EB06-D5EA-8A622EF19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168" y="1229061"/>
            <a:ext cx="5866503" cy="43998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3557FF2F-7C18-BC50-81D2-3407C569D6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3329" y="554386"/>
                <a:ext cx="7667480" cy="6263126"/>
              </a:xfrm>
            </p:spPr>
            <p:txBody>
              <a:bodyPr>
                <a:noAutofit/>
              </a:bodyPr>
              <a:lstStyle/>
              <a:p>
                <a:r>
                  <a:rPr lang="en-GB" sz="2000" dirty="0"/>
                  <a:t>The input parameters for the ion beams were simulated using </a:t>
                </a:r>
                <a:r>
                  <a:rPr lang="en-GB" sz="2000" dirty="0" err="1"/>
                  <a:t>Smilei</a:t>
                </a:r>
                <a:r>
                  <a:rPr lang="en-GB" sz="2000" dirty="0"/>
                  <a:t> with the EPAC laser parameters: </a:t>
                </a:r>
              </a:p>
              <a:p>
                <a:r>
                  <a:rPr lang="en-GB" sz="2000" dirty="0"/>
                  <a:t>E = 30J, t = 30fs, I = 7.07 x 10</a:t>
                </a:r>
                <a:r>
                  <a:rPr lang="en-GB" sz="2000" baseline="30000" dirty="0"/>
                  <a:t>21 </a:t>
                </a:r>
                <a:r>
                  <a:rPr lang="en-GB" sz="2000" dirty="0"/>
                  <a:t>W/cm</a:t>
                </a:r>
                <a:r>
                  <a:rPr lang="en-GB" sz="2000" baseline="30000" dirty="0"/>
                  <a:t>2</a:t>
                </a:r>
                <a:endParaRPr lang="en-GB" sz="2000" dirty="0"/>
              </a:p>
              <a:p>
                <a:endParaRPr lang="en-GB" sz="2000" dirty="0"/>
              </a:p>
              <a:p>
                <a:r>
                  <a:rPr lang="en-US" sz="2000" dirty="0"/>
                  <a:t>10um CH plastic target</a:t>
                </a:r>
              </a:p>
              <a:p>
                <a:r>
                  <a:rPr lang="en-US" sz="2000" dirty="0"/>
                  <a:t>Laser incident on target 30</a:t>
                </a:r>
                <a:r>
                  <a:rPr lang="en-GB" sz="2000" dirty="0"/>
                  <a:t>° from target normal</a:t>
                </a:r>
              </a:p>
              <a:p>
                <a:pPr marL="0" indent="0">
                  <a:buNone/>
                </a:pPr>
                <a:endParaRPr lang="en-GB" sz="2000" dirty="0"/>
              </a:p>
              <a:p>
                <a:r>
                  <a:rPr lang="en-GB" sz="2000" dirty="0"/>
                  <a:t>Max energy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65</m:t>
                    </m:r>
                  </m:oMath>
                </a14:m>
                <a:r>
                  <a:rPr lang="en-GB" sz="2000" dirty="0"/>
                  <a:t>MeV</a:t>
                </a:r>
              </a:p>
              <a:p>
                <a:r>
                  <a:rPr lang="en-GB" sz="2000" dirty="0"/>
                  <a:t>Energies scaled down by 1.6 due to overheating in 2D </a:t>
                </a:r>
              </a:p>
              <a:p>
                <a:r>
                  <a:rPr lang="en-GB" sz="2000" dirty="0"/>
                  <a:t>1.6/65 = 40MeV</a:t>
                </a:r>
              </a:p>
              <a:p>
                <a:r>
                  <a:rPr lang="en-GB" sz="2000" dirty="0"/>
                  <a:t>Full cone divergence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15 – 40MeV in steps of 5MeV calculated to have a range of proton beam energies for beamline simulations</a:t>
                </a:r>
              </a:p>
            </p:txBody>
          </p:sp>
        </mc:Choice>
        <mc:Fallback xmlns="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3557FF2F-7C18-BC50-81D2-3407C569D6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3329" y="554386"/>
                <a:ext cx="7667480" cy="6263126"/>
              </a:xfrm>
              <a:blipFill>
                <a:blip r:embed="rId3"/>
                <a:stretch>
                  <a:fillRect l="-662" t="-1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731431A1-7F7D-16F8-7761-D67350D856AD}"/>
              </a:ext>
            </a:extLst>
          </p:cNvPr>
          <p:cNvSpPr/>
          <p:nvPr/>
        </p:nvSpPr>
        <p:spPr>
          <a:xfrm>
            <a:off x="0" y="6459250"/>
            <a:ext cx="12192000" cy="4277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BB9D1B-98BD-DF02-744C-6C42055D38F8}"/>
              </a:ext>
            </a:extLst>
          </p:cNvPr>
          <p:cNvSpPr txBox="1"/>
          <p:nvPr/>
        </p:nvSpPr>
        <p:spPr>
          <a:xfrm>
            <a:off x="-1" y="6442314"/>
            <a:ext cx="12191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Scaling factor: </a:t>
            </a:r>
            <a:r>
              <a:rPr lang="en-GB" sz="1200" dirty="0">
                <a:solidFill>
                  <a:schemeClr val="bg1"/>
                </a:solidFill>
              </a:rPr>
              <a:t>Lillian A. et al (2025) Intensity and dimensionality-dependent dynamics of laser-proton acceleration in 1d, 2d, and 3d particle-in-cell simulations. Physics of Plasmas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211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680BA-875C-1663-AA28-7CFC8C45A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B95DB1-F458-9D05-2F49-AADD61FA2F7B}"/>
              </a:ext>
            </a:extLst>
          </p:cNvPr>
          <p:cNvSpPr/>
          <p:nvPr/>
        </p:nvSpPr>
        <p:spPr>
          <a:xfrm>
            <a:off x="0" y="6459250"/>
            <a:ext cx="12192000" cy="4277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8151E2-146D-A085-E470-C39047C2A0D8}"/>
              </a:ext>
            </a:extLst>
          </p:cNvPr>
          <p:cNvSpPr/>
          <p:nvPr/>
        </p:nvSpPr>
        <p:spPr>
          <a:xfrm>
            <a:off x="0" y="0"/>
            <a:ext cx="12192000" cy="4460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808A0-0B84-EB1B-3EB5-E1F0A98F5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488"/>
            <a:ext cx="7493620" cy="427794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TraceWin</a:t>
            </a:r>
            <a:r>
              <a:rPr lang="en-US" sz="2400" dirty="0">
                <a:solidFill>
                  <a:schemeClr val="bg1"/>
                </a:solidFill>
              </a:rPr>
              <a:t> Simulations – Designing 3 beamlines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AA918-0D5C-08BE-5B08-1D0754DEE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329" y="554386"/>
            <a:ext cx="11874547" cy="2165862"/>
          </a:xfrm>
        </p:spPr>
        <p:txBody>
          <a:bodyPr>
            <a:noAutofit/>
          </a:bodyPr>
          <a:lstStyle/>
          <a:p>
            <a:r>
              <a:rPr lang="en-GB" sz="2000" dirty="0"/>
              <a:t>In order to simulate the effect of magnetic quadrupoles and solenoids on a particle beam, the particle tracing software </a:t>
            </a:r>
            <a:r>
              <a:rPr lang="en-GB" sz="2000" dirty="0" err="1"/>
              <a:t>TraceWin</a:t>
            </a:r>
            <a:r>
              <a:rPr lang="en-GB" sz="2000" dirty="0"/>
              <a:t> was used </a:t>
            </a:r>
          </a:p>
          <a:p>
            <a:r>
              <a:rPr lang="en-GB" sz="2000" dirty="0"/>
              <a:t>The energy selection system (ESS) in all simulations is a collimating aperture followed by a chicane of 4 dipole magnets 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76605D-93D7-A826-5F58-9A5F5C77A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72995" y="2887978"/>
            <a:ext cx="11446009" cy="28496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9CED46-E5D9-E70D-F849-43ED370A9BA7}"/>
              </a:ext>
            </a:extLst>
          </p:cNvPr>
          <p:cNvSpPr txBox="1"/>
          <p:nvPr/>
        </p:nvSpPr>
        <p:spPr>
          <a:xfrm>
            <a:off x="0" y="6442314"/>
            <a:ext cx="11957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Chicane: Castro P (2003) Beam trajectory calculations in bunch compressors of FFT2, DESY Technical Note  </a:t>
            </a:r>
          </a:p>
        </p:txBody>
      </p:sp>
    </p:spTree>
    <p:extLst>
      <p:ext uri="{BB962C8B-B14F-4D97-AF65-F5344CB8AC3E}">
        <p14:creationId xmlns:p14="http://schemas.microsoft.com/office/powerpoint/2010/main" val="1220413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22F9A-6D89-A4F2-B9A5-69581486C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95FC6CC-A509-E526-5B07-66CD5ED09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72995" y="2887978"/>
            <a:ext cx="11446009" cy="28496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FAA9B3-7474-89E5-810E-5ED4B9784668}"/>
              </a:ext>
            </a:extLst>
          </p:cNvPr>
          <p:cNvSpPr/>
          <p:nvPr/>
        </p:nvSpPr>
        <p:spPr>
          <a:xfrm>
            <a:off x="0" y="0"/>
            <a:ext cx="12192000" cy="4460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1AC3FE-81CD-990F-9E5D-CD53C3DCC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488"/>
            <a:ext cx="7493620" cy="427794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TraceWin</a:t>
            </a:r>
            <a:r>
              <a:rPr lang="en-US" sz="2400" dirty="0">
                <a:solidFill>
                  <a:schemeClr val="bg1"/>
                </a:solidFill>
              </a:rPr>
              <a:t> Simulations – Designing 3 beamlines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06EF44-AA3A-1496-63B4-0F5A6A339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16" y="683117"/>
            <a:ext cx="11874547" cy="1373312"/>
          </a:xfrm>
        </p:spPr>
        <p:txBody>
          <a:bodyPr>
            <a:noAutofit/>
          </a:bodyPr>
          <a:lstStyle/>
          <a:p>
            <a:r>
              <a:rPr lang="en-GB" sz="2000" dirty="0"/>
              <a:t>For simplicity in simulation, the ESS is represented by 3 apertures in order to calculate the transmission of the proton beam through the system</a:t>
            </a:r>
          </a:p>
          <a:p>
            <a:r>
              <a:rPr lang="en-GB" sz="2000" dirty="0"/>
              <a:t>Optimal injection into ESS: beam waist in x and collimated beam in y at the selection aperture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B793A0-685A-FF1D-C97C-F3C795317B38}"/>
              </a:ext>
            </a:extLst>
          </p:cNvPr>
          <p:cNvCxnSpPr>
            <a:cxnSpLocks/>
          </p:cNvCxnSpPr>
          <p:nvPr/>
        </p:nvCxnSpPr>
        <p:spPr>
          <a:xfrm>
            <a:off x="6096000" y="3707840"/>
            <a:ext cx="5024" cy="1299058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A6A471-507B-AC12-C98F-B5321C2C9AE1}"/>
              </a:ext>
            </a:extLst>
          </p:cNvPr>
          <p:cNvCxnSpPr/>
          <p:nvPr/>
        </p:nvCxnSpPr>
        <p:spPr>
          <a:xfrm>
            <a:off x="505768" y="4918135"/>
            <a:ext cx="0" cy="1446963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D332BA1-2791-7735-5DD2-A712639E27B1}"/>
              </a:ext>
            </a:extLst>
          </p:cNvPr>
          <p:cNvCxnSpPr/>
          <p:nvPr/>
        </p:nvCxnSpPr>
        <p:spPr>
          <a:xfrm>
            <a:off x="505768" y="2887978"/>
            <a:ext cx="0" cy="1446963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03AADF5-6C5F-F91A-3FEC-C40E3CD7EF79}"/>
              </a:ext>
            </a:extLst>
          </p:cNvPr>
          <p:cNvCxnSpPr/>
          <p:nvPr/>
        </p:nvCxnSpPr>
        <p:spPr>
          <a:xfrm>
            <a:off x="11785922" y="2984358"/>
            <a:ext cx="0" cy="1446963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031AAE-1AA7-23D1-8828-3FCB971D9B47}"/>
              </a:ext>
            </a:extLst>
          </p:cNvPr>
          <p:cNvCxnSpPr/>
          <p:nvPr/>
        </p:nvCxnSpPr>
        <p:spPr>
          <a:xfrm>
            <a:off x="11785922" y="4918135"/>
            <a:ext cx="0" cy="1446963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7E87245-47BD-CF59-60FF-E67411395567}"/>
              </a:ext>
            </a:extLst>
          </p:cNvPr>
          <p:cNvSpPr/>
          <p:nvPr/>
        </p:nvSpPr>
        <p:spPr>
          <a:xfrm>
            <a:off x="0" y="6459250"/>
            <a:ext cx="12192000" cy="4277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722A1E-CC96-0E5E-01D0-0725A6DFABB9}"/>
              </a:ext>
            </a:extLst>
          </p:cNvPr>
          <p:cNvSpPr txBox="1"/>
          <p:nvPr/>
        </p:nvSpPr>
        <p:spPr>
          <a:xfrm>
            <a:off x="0" y="6442314"/>
            <a:ext cx="11957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Chicane: Castro P (2003) Beam trajectory calculations in bunch compressors of FFT2, DESY Technical Note 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8D3BB1E-C8A3-8C4E-525D-2478A9FCE6C8}"/>
              </a:ext>
            </a:extLst>
          </p:cNvPr>
          <p:cNvCxnSpPr>
            <a:cxnSpLocks/>
          </p:cNvCxnSpPr>
          <p:nvPr/>
        </p:nvCxnSpPr>
        <p:spPr>
          <a:xfrm>
            <a:off x="6088090" y="2056429"/>
            <a:ext cx="5024" cy="1299058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00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7DE43-4F20-143A-58A9-89BE22DDE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9BCC33-7B4B-5981-0471-EE0B25B94B9C}"/>
              </a:ext>
            </a:extLst>
          </p:cNvPr>
          <p:cNvSpPr/>
          <p:nvPr/>
        </p:nvSpPr>
        <p:spPr>
          <a:xfrm>
            <a:off x="0" y="0"/>
            <a:ext cx="12192000" cy="4460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D5413-9E76-0D46-A738-9F040F1E7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488"/>
            <a:ext cx="7493620" cy="427794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TraceWin</a:t>
            </a:r>
            <a:r>
              <a:rPr lang="en-US" sz="2400" dirty="0">
                <a:solidFill>
                  <a:schemeClr val="bg1"/>
                </a:solidFill>
              </a:rPr>
              <a:t> Simulations – Designing 3 beamlines</a:t>
            </a:r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2F4DD3EB-378F-AD1E-3943-B2767B399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0" y="1158324"/>
            <a:ext cx="5191639" cy="28464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A0CC47-1F30-C3CD-CEA9-4E7B9EBAD76D}"/>
              </a:ext>
            </a:extLst>
          </p:cNvPr>
          <p:cNvSpPr txBox="1"/>
          <p:nvPr/>
        </p:nvSpPr>
        <p:spPr>
          <a:xfrm>
            <a:off x="252993" y="628637"/>
            <a:ext cx="981308" cy="36933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4 PMQs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FC6991-29C8-4E34-D792-1CE28144D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4" y="4027030"/>
            <a:ext cx="5045272" cy="2494349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D078163-344D-F53E-2F8A-A5E7B44E1EB3}"/>
              </a:ext>
            </a:extLst>
          </p:cNvPr>
          <p:cNvGraphicFramePr>
            <a:graphicFrameLocks noGrp="1"/>
          </p:cNvGraphicFramePr>
          <p:nvPr/>
        </p:nvGraphicFramePr>
        <p:xfrm>
          <a:off x="5275451" y="2701151"/>
          <a:ext cx="3623223" cy="2651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59886">
                  <a:extLst>
                    <a:ext uri="{9D8B030D-6E8A-4147-A177-3AD203B41FA5}">
                      <a16:colId xmlns:a16="http://schemas.microsoft.com/office/drawing/2014/main" val="2665001407"/>
                    </a:ext>
                  </a:extLst>
                </a:gridCol>
                <a:gridCol w="955596">
                  <a:extLst>
                    <a:ext uri="{9D8B030D-6E8A-4147-A177-3AD203B41FA5}">
                      <a16:colId xmlns:a16="http://schemas.microsoft.com/office/drawing/2014/main" val="2713906414"/>
                    </a:ext>
                  </a:extLst>
                </a:gridCol>
                <a:gridCol w="1207741">
                  <a:extLst>
                    <a:ext uri="{9D8B030D-6E8A-4147-A177-3AD203B41FA5}">
                      <a16:colId xmlns:a16="http://schemas.microsoft.com/office/drawing/2014/main" val="843706053"/>
                    </a:ext>
                  </a:extLst>
                </a:gridCol>
              </a:tblGrid>
              <a:tr h="3640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Quadrupole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Length [mm]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MagneticField</a:t>
                      </a:r>
                      <a:r>
                        <a:rPr lang="en-US" dirty="0"/>
                        <a:t> Gradient [T/m]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654025"/>
                  </a:ext>
                </a:extLst>
              </a:tr>
              <a:tr h="3640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PMQ1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410659"/>
                  </a:ext>
                </a:extLst>
              </a:tr>
              <a:tr h="3640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PMQ2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338927"/>
                  </a:ext>
                </a:extLst>
              </a:tr>
              <a:tr h="3640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PMQ3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619332"/>
                  </a:ext>
                </a:extLst>
              </a:tr>
              <a:tr h="3640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PMQ4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595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25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E4222-9085-F71A-B3F2-7479E09B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9D1A5E-EBA3-7B99-9520-E9A99FD7DC53}"/>
              </a:ext>
            </a:extLst>
          </p:cNvPr>
          <p:cNvSpPr txBox="1"/>
          <p:nvPr/>
        </p:nvSpPr>
        <p:spPr>
          <a:xfrm>
            <a:off x="8997173" y="535060"/>
            <a:ext cx="3161373" cy="2040871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43AD23-0148-A379-4CB5-E37638CCB6B9}"/>
              </a:ext>
            </a:extLst>
          </p:cNvPr>
          <p:cNvSpPr/>
          <p:nvPr/>
        </p:nvSpPr>
        <p:spPr>
          <a:xfrm>
            <a:off x="0" y="0"/>
            <a:ext cx="12192000" cy="4460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B39FCB-860F-9716-9C53-6618EAFE8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488"/>
            <a:ext cx="7493620" cy="427794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TraceWin</a:t>
            </a:r>
            <a:r>
              <a:rPr lang="en-US" sz="2400" dirty="0">
                <a:solidFill>
                  <a:schemeClr val="bg1"/>
                </a:solidFill>
              </a:rPr>
              <a:t> Simulations – Designing 3 beamlines</a:t>
            </a:r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C1A82D48-4591-EFC3-6A0A-91DFE0086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3713" y="792915"/>
            <a:ext cx="3028294" cy="16603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348AED-683E-D4F8-AE3F-371ECFC6BFEE}"/>
              </a:ext>
            </a:extLst>
          </p:cNvPr>
          <p:cNvSpPr txBox="1"/>
          <p:nvPr/>
        </p:nvSpPr>
        <p:spPr>
          <a:xfrm>
            <a:off x="8997173" y="535061"/>
            <a:ext cx="981308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4 PMQs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36694469-9BC0-1A64-2002-312F6846C04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1417413"/>
                  </p:ext>
                </p:extLst>
              </p:nvPr>
            </p:nvGraphicFramePr>
            <p:xfrm>
              <a:off x="5275451" y="2701151"/>
              <a:ext cx="3623223" cy="265176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459886">
                      <a:extLst>
                        <a:ext uri="{9D8B030D-6E8A-4147-A177-3AD203B41FA5}">
                          <a16:colId xmlns:a16="http://schemas.microsoft.com/office/drawing/2014/main" val="2665001407"/>
                        </a:ext>
                      </a:extLst>
                    </a:gridCol>
                    <a:gridCol w="955596">
                      <a:extLst>
                        <a:ext uri="{9D8B030D-6E8A-4147-A177-3AD203B41FA5}">
                          <a16:colId xmlns:a16="http://schemas.microsoft.com/office/drawing/2014/main" val="2713906414"/>
                        </a:ext>
                      </a:extLst>
                    </a:gridCol>
                    <a:gridCol w="1207741">
                      <a:extLst>
                        <a:ext uri="{9D8B030D-6E8A-4147-A177-3AD203B41FA5}">
                          <a16:colId xmlns:a16="http://schemas.microsoft.com/office/drawing/2014/main" val="843706053"/>
                        </a:ext>
                      </a:extLst>
                    </a:gridCol>
                  </a:tblGrid>
                  <a:tr h="3640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Quadrupole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Length [mm]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MagneticField</a:t>
                          </a:r>
                          <a:r>
                            <a:rPr lang="en-US" dirty="0"/>
                            <a:t> Gradient [T/m]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7654025"/>
                      </a:ext>
                    </a:extLst>
                  </a:tr>
                  <a:tr h="3640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PMQ1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-35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8410659"/>
                      </a:ext>
                    </a:extLst>
                  </a:tr>
                  <a:tr h="3640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PMQ2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+35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7338927"/>
                      </a:ext>
                    </a:extLst>
                  </a:tr>
                  <a:tr h="3640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EMQ1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Up to 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23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619332"/>
                      </a:ext>
                    </a:extLst>
                  </a:tr>
                  <a:tr h="3640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EMQ2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Up to 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23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05951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36694469-9BC0-1A64-2002-312F6846C04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1417413"/>
                  </p:ext>
                </p:extLst>
              </p:nvPr>
            </p:nvGraphicFramePr>
            <p:xfrm>
              <a:off x="5275451" y="2701151"/>
              <a:ext cx="3623223" cy="265176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459886">
                      <a:extLst>
                        <a:ext uri="{9D8B030D-6E8A-4147-A177-3AD203B41FA5}">
                          <a16:colId xmlns:a16="http://schemas.microsoft.com/office/drawing/2014/main" val="2665001407"/>
                        </a:ext>
                      </a:extLst>
                    </a:gridCol>
                    <a:gridCol w="955596">
                      <a:extLst>
                        <a:ext uri="{9D8B030D-6E8A-4147-A177-3AD203B41FA5}">
                          <a16:colId xmlns:a16="http://schemas.microsoft.com/office/drawing/2014/main" val="2713906414"/>
                        </a:ext>
                      </a:extLst>
                    </a:gridCol>
                    <a:gridCol w="1207741">
                      <a:extLst>
                        <a:ext uri="{9D8B030D-6E8A-4147-A177-3AD203B41FA5}">
                          <a16:colId xmlns:a16="http://schemas.microsoft.com/office/drawing/2014/main" val="843706053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Quadrupole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Length [mm]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MagneticField</a:t>
                          </a:r>
                          <a:r>
                            <a:rPr lang="en-US" dirty="0"/>
                            <a:t> Gradient [T/m]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765402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PMQ1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-35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84106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PMQ2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+35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733892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EMQ1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2105" t="-531034" r="-2105" b="-1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61933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EMQ2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2105" t="-631034" r="-2105" b="-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059518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4EDAC74-5C67-A8D5-446C-0083D48B4076}"/>
              </a:ext>
            </a:extLst>
          </p:cNvPr>
          <p:cNvSpPr txBox="1"/>
          <p:nvPr/>
        </p:nvSpPr>
        <p:spPr>
          <a:xfrm>
            <a:off x="312112" y="608249"/>
            <a:ext cx="2007220" cy="36933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2 PMQs + 2 EMQs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64498F-EBA1-195F-9515-CBEEBFEAB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33" y="3818372"/>
            <a:ext cx="5081152" cy="25120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DD2C22-4F54-13E2-49CE-FFB633177D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71" y="1077384"/>
            <a:ext cx="4999248" cy="274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6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621A2-F03D-F37C-17BC-B9F76CD23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064B4A-ADD1-4507-7191-D6B2C1AD3CB4}"/>
              </a:ext>
            </a:extLst>
          </p:cNvPr>
          <p:cNvSpPr txBox="1"/>
          <p:nvPr/>
        </p:nvSpPr>
        <p:spPr>
          <a:xfrm>
            <a:off x="8997172" y="2664941"/>
            <a:ext cx="3161373" cy="2040871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03DF9C-DB8C-92D2-FA70-FFF7546CC0F1}"/>
              </a:ext>
            </a:extLst>
          </p:cNvPr>
          <p:cNvSpPr txBox="1"/>
          <p:nvPr/>
        </p:nvSpPr>
        <p:spPr>
          <a:xfrm>
            <a:off x="8997173" y="535060"/>
            <a:ext cx="3161373" cy="2040871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9AE744-051C-41B1-652A-C4733268B336}"/>
              </a:ext>
            </a:extLst>
          </p:cNvPr>
          <p:cNvSpPr/>
          <p:nvPr/>
        </p:nvSpPr>
        <p:spPr>
          <a:xfrm>
            <a:off x="0" y="0"/>
            <a:ext cx="12192000" cy="4460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854B90-891B-7520-0E2D-5BF2EF3E1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488"/>
            <a:ext cx="7493620" cy="427794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TraceWin</a:t>
            </a:r>
            <a:r>
              <a:rPr lang="en-US" sz="2400" dirty="0">
                <a:solidFill>
                  <a:schemeClr val="bg1"/>
                </a:solidFill>
              </a:rPr>
              <a:t> Simulations – Designing 3 beamlines</a:t>
            </a:r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D0765DC9-67A7-353E-799E-E18F5D08D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3713" y="792915"/>
            <a:ext cx="3028294" cy="16603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E012BF3-EC26-D910-22F1-806B557E0950}"/>
              </a:ext>
            </a:extLst>
          </p:cNvPr>
          <p:cNvSpPr txBox="1"/>
          <p:nvPr/>
        </p:nvSpPr>
        <p:spPr>
          <a:xfrm>
            <a:off x="8997173" y="535061"/>
            <a:ext cx="981308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4 PMQs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B2D56F87-332F-4FDB-F32D-C31B11E02A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2258339"/>
                  </p:ext>
                </p:extLst>
              </p:nvPr>
            </p:nvGraphicFramePr>
            <p:xfrm>
              <a:off x="5201321" y="3334012"/>
              <a:ext cx="3623223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459886">
                      <a:extLst>
                        <a:ext uri="{9D8B030D-6E8A-4147-A177-3AD203B41FA5}">
                          <a16:colId xmlns:a16="http://schemas.microsoft.com/office/drawing/2014/main" val="2665001407"/>
                        </a:ext>
                      </a:extLst>
                    </a:gridCol>
                    <a:gridCol w="955596">
                      <a:extLst>
                        <a:ext uri="{9D8B030D-6E8A-4147-A177-3AD203B41FA5}">
                          <a16:colId xmlns:a16="http://schemas.microsoft.com/office/drawing/2014/main" val="2713906414"/>
                        </a:ext>
                      </a:extLst>
                    </a:gridCol>
                    <a:gridCol w="1207741">
                      <a:extLst>
                        <a:ext uri="{9D8B030D-6E8A-4147-A177-3AD203B41FA5}">
                          <a16:colId xmlns:a16="http://schemas.microsoft.com/office/drawing/2014/main" val="843706053"/>
                        </a:ext>
                      </a:extLst>
                    </a:gridCol>
                  </a:tblGrid>
                  <a:tr h="3640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Solenoid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Length [mm]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MagneticField</a:t>
                          </a:r>
                          <a:r>
                            <a:rPr lang="en-US" dirty="0"/>
                            <a:t> [T]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7654025"/>
                      </a:ext>
                    </a:extLst>
                  </a:tr>
                  <a:tr h="3640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SOL1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Up to 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38410659"/>
                      </a:ext>
                    </a:extLst>
                  </a:tr>
                  <a:tr h="3640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SOL2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Up to 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73389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B2D56F87-332F-4FDB-F32D-C31B11E02A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2258339"/>
                  </p:ext>
                </p:extLst>
              </p:nvPr>
            </p:nvGraphicFramePr>
            <p:xfrm>
              <a:off x="5201321" y="3334012"/>
              <a:ext cx="3623223" cy="13716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459886">
                      <a:extLst>
                        <a:ext uri="{9D8B030D-6E8A-4147-A177-3AD203B41FA5}">
                          <a16:colId xmlns:a16="http://schemas.microsoft.com/office/drawing/2014/main" val="2665001407"/>
                        </a:ext>
                      </a:extLst>
                    </a:gridCol>
                    <a:gridCol w="955596">
                      <a:extLst>
                        <a:ext uri="{9D8B030D-6E8A-4147-A177-3AD203B41FA5}">
                          <a16:colId xmlns:a16="http://schemas.microsoft.com/office/drawing/2014/main" val="2713906414"/>
                        </a:ext>
                      </a:extLst>
                    </a:gridCol>
                    <a:gridCol w="1207741">
                      <a:extLst>
                        <a:ext uri="{9D8B030D-6E8A-4147-A177-3AD203B41FA5}">
                          <a16:colId xmlns:a16="http://schemas.microsoft.com/office/drawing/2014/main" val="843706053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Solenoid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Length [mm]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MagneticField</a:t>
                          </a:r>
                          <a:r>
                            <a:rPr lang="en-US" dirty="0"/>
                            <a:t> [T]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765402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SOL1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2105" t="-182759" r="-2105" b="-1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384106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SOL2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2105" t="-282759" r="-2105" b="-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673389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D5F1688-94D4-CF42-5362-403AE73002C6}"/>
              </a:ext>
            </a:extLst>
          </p:cNvPr>
          <p:cNvSpPr txBox="1"/>
          <p:nvPr/>
        </p:nvSpPr>
        <p:spPr>
          <a:xfrm>
            <a:off x="8974871" y="2701151"/>
            <a:ext cx="2007220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2 PMQs + 2 EMQs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DB732E-F64C-0DB6-D8C9-7FE0554CD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300" y="2988329"/>
            <a:ext cx="3071116" cy="16838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7AB24F-97BF-E4EE-826A-40FABFDE9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77" y="904392"/>
            <a:ext cx="5131496" cy="28134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1C7EB23-B250-48A5-2BD4-C0E05D55BAC4}"/>
              </a:ext>
            </a:extLst>
          </p:cNvPr>
          <p:cNvSpPr txBox="1"/>
          <p:nvPr/>
        </p:nvSpPr>
        <p:spPr>
          <a:xfrm>
            <a:off x="271918" y="608249"/>
            <a:ext cx="1405054" cy="36933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2 Solenoids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AEEC01-A8CE-1259-3E47-E904DEEEAD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94" y="3830245"/>
            <a:ext cx="5099964" cy="224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5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DF884-43A4-FCA3-AF73-E0293516F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1086AE-D2FD-AF7E-960E-55360D5EC116}"/>
              </a:ext>
            </a:extLst>
          </p:cNvPr>
          <p:cNvSpPr txBox="1"/>
          <p:nvPr/>
        </p:nvSpPr>
        <p:spPr>
          <a:xfrm>
            <a:off x="8997172" y="4776641"/>
            <a:ext cx="3161373" cy="2040871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6B4D68-66AA-B8BC-EFA9-03AD9B439CFA}"/>
              </a:ext>
            </a:extLst>
          </p:cNvPr>
          <p:cNvSpPr txBox="1"/>
          <p:nvPr/>
        </p:nvSpPr>
        <p:spPr>
          <a:xfrm>
            <a:off x="8997172" y="2664941"/>
            <a:ext cx="3161373" cy="2040871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8F8131-143B-A970-45A0-01DBC5A62B50}"/>
              </a:ext>
            </a:extLst>
          </p:cNvPr>
          <p:cNvSpPr txBox="1"/>
          <p:nvPr/>
        </p:nvSpPr>
        <p:spPr>
          <a:xfrm>
            <a:off x="8997173" y="535060"/>
            <a:ext cx="3161373" cy="2040871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3A6BE8-2443-2AB4-450C-F3371095D5C7}"/>
              </a:ext>
            </a:extLst>
          </p:cNvPr>
          <p:cNvSpPr/>
          <p:nvPr/>
        </p:nvSpPr>
        <p:spPr>
          <a:xfrm>
            <a:off x="0" y="0"/>
            <a:ext cx="12192000" cy="46423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E03AF6-6123-48F0-D2C6-49A965A2D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488"/>
            <a:ext cx="7493620" cy="42779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Transmission Comparisons</a:t>
            </a:r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8A32D514-6A4B-C25F-4E79-C979D0722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3713" y="792915"/>
            <a:ext cx="3028294" cy="16603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3C42E9-F59E-111A-4A45-B31FC4C43984}"/>
              </a:ext>
            </a:extLst>
          </p:cNvPr>
          <p:cNvSpPr txBox="1"/>
          <p:nvPr/>
        </p:nvSpPr>
        <p:spPr>
          <a:xfrm>
            <a:off x="8997173" y="535061"/>
            <a:ext cx="981308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4 PMQs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3731B-1566-2E84-62D3-92282C99586C}"/>
              </a:ext>
            </a:extLst>
          </p:cNvPr>
          <p:cNvSpPr txBox="1"/>
          <p:nvPr/>
        </p:nvSpPr>
        <p:spPr>
          <a:xfrm>
            <a:off x="8974871" y="2701151"/>
            <a:ext cx="2007220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2 PMQs + 2 EMQs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9D982E-FA0D-09E2-D81F-B19419036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2300" y="2988329"/>
            <a:ext cx="3071116" cy="16838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B25358-5958-D1AE-9C98-68FE6634B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457" y="5029200"/>
            <a:ext cx="3006550" cy="16484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6051E26-0815-3295-0D3A-C5701D060156}"/>
              </a:ext>
            </a:extLst>
          </p:cNvPr>
          <p:cNvSpPr txBox="1"/>
          <p:nvPr/>
        </p:nvSpPr>
        <p:spPr>
          <a:xfrm>
            <a:off x="8997172" y="4773705"/>
            <a:ext cx="1405054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2 Solenoids</a:t>
            </a:r>
          </a:p>
        </p:txBody>
      </p:sp>
      <p:pic>
        <p:nvPicPr>
          <p:cNvPr id="18" name="Content Placeholder 9">
            <a:extLst>
              <a:ext uri="{FF2B5EF4-FFF2-40B4-BE49-F238E27FC236}">
                <a16:creationId xmlns:a16="http://schemas.microsoft.com/office/drawing/2014/main" id="{ACED749D-88EF-6475-D645-83D38E64D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563339" y="2766212"/>
            <a:ext cx="5207000" cy="40513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BC53961-DA04-B070-9F45-DC0B8F961B09}"/>
              </a:ext>
            </a:extLst>
          </p:cNvPr>
          <p:cNvSpPr txBox="1"/>
          <p:nvPr/>
        </p:nvSpPr>
        <p:spPr>
          <a:xfrm>
            <a:off x="99993" y="468282"/>
            <a:ext cx="88083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Transmission through the solenoid beamline is much better than either quadrupole beamline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solenoids have variable magnetic fields depending on the current flowing through its coils and a symmetric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Second best transmission is seen from the PMQ + EMQ beamline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EMQs have a larger bore than the PMQs and a variable magnetic field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77010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BB4A2-035D-6278-F6B6-F4A365B79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11219"/>
            <a:ext cx="7293686" cy="5518673"/>
          </a:xfrm>
        </p:spPr>
        <p:txBody>
          <a:bodyPr>
            <a:normAutofit/>
          </a:bodyPr>
          <a:lstStyle/>
          <a:p>
            <a:r>
              <a:rPr lang="en-US" sz="2000" dirty="0"/>
              <a:t>1Hz tape drive high repetition rate operation</a:t>
            </a:r>
          </a:p>
          <a:p>
            <a:r>
              <a:rPr lang="en-US" sz="2000" dirty="0"/>
              <a:t>PMQs are compatible with high rep rate without the additional cost</a:t>
            </a:r>
          </a:p>
          <a:p>
            <a:endParaRPr lang="en-US" sz="2000" dirty="0"/>
          </a:p>
          <a:p>
            <a:r>
              <a:rPr lang="en-US" sz="2000" dirty="0"/>
              <a:t>Beamline can enable biology study at 1Hz</a:t>
            </a:r>
          </a:p>
          <a:p>
            <a:r>
              <a:rPr lang="en-US" sz="2000" dirty="0"/>
              <a:t>Dipole placed behind PMQs to separate protons from carbon ions</a:t>
            </a:r>
          </a:p>
          <a:p>
            <a:r>
              <a:rPr lang="en-US" sz="2000" dirty="0"/>
              <a:t>Cells placed 100mm from end of dipole</a:t>
            </a:r>
          </a:p>
          <a:p>
            <a:r>
              <a:rPr lang="en-US" sz="2000" dirty="0" err="1"/>
              <a:t>Optimised</a:t>
            </a:r>
            <a:r>
              <a:rPr lang="en-US" sz="2000" dirty="0"/>
              <a:t> for spot size of 5x5mm on cells</a:t>
            </a:r>
          </a:p>
          <a:p>
            <a:r>
              <a:rPr lang="en-US" sz="2000" dirty="0"/>
              <a:t>Carbon simulations with PMQ only beamline for carbon energies  5 – 15 MeV/n in steps of 1MeV</a:t>
            </a:r>
          </a:p>
          <a:p>
            <a:endParaRPr lang="en-US" sz="2000" dirty="0"/>
          </a:p>
          <a:p>
            <a:r>
              <a:rPr lang="en-US" sz="2000" dirty="0"/>
              <a:t>Integrating under spectral dose curve; total dose of 11.3Gy irradiating cells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E92CB4-2771-07C0-8E59-7B0404CB1B30}"/>
              </a:ext>
            </a:extLst>
          </p:cNvPr>
          <p:cNvSpPr/>
          <p:nvPr/>
        </p:nvSpPr>
        <p:spPr>
          <a:xfrm>
            <a:off x="0" y="0"/>
            <a:ext cx="12192000" cy="4460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C50A45-B69A-FA5A-CB97-FDE757B07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15078" cy="47239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High Repetition Rate Operation at EPAC + Carbon Focusing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CBE0B2-A8A7-6B19-841B-DC2EEF2C4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275" y="3429000"/>
            <a:ext cx="4024166" cy="31554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BA76F6-74A2-2B6F-DB3C-2A64A3B24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686" y="658246"/>
            <a:ext cx="4616642" cy="246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46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C2C30-6A93-3211-7EB8-BEAA3ADB5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7D60D-C5C4-6B1F-A4AA-9161DDA63547}"/>
              </a:ext>
            </a:extLst>
          </p:cNvPr>
          <p:cNvSpPr/>
          <p:nvPr/>
        </p:nvSpPr>
        <p:spPr>
          <a:xfrm>
            <a:off x="0" y="0"/>
            <a:ext cx="12192000" cy="4460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C20E3E-CBC9-5C3E-8DD7-3A3395B03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224453" cy="47239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Conclusions + Additional 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414912-8D7F-AAD6-5C4A-67CE3E2B4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26" y="472400"/>
            <a:ext cx="9223086" cy="6307541"/>
          </a:xfrm>
        </p:spPr>
        <p:txBody>
          <a:bodyPr>
            <a:noAutofit/>
          </a:bodyPr>
          <a:lstStyle/>
          <a:p>
            <a:r>
              <a:rPr lang="en-GB" sz="2000" dirty="0"/>
              <a:t>Three collection system configurations were explored using </a:t>
            </a:r>
            <a:r>
              <a:rPr lang="en-GB" sz="2000" dirty="0" err="1"/>
              <a:t>TraceWin</a:t>
            </a:r>
            <a:r>
              <a:rPr lang="en-GB" sz="2000" dirty="0"/>
              <a:t> simulations: a PMQ beamline, a combined PMQ + EMQ beamline, and a solenoid beamline</a:t>
            </a:r>
          </a:p>
          <a:p>
            <a:r>
              <a:rPr lang="en-GB" sz="2000" dirty="0"/>
              <a:t>The results demonstrated that the solenoid beamline provides the highest transmission, primarily due to their symmetric focusing</a:t>
            </a:r>
          </a:p>
          <a:p>
            <a:r>
              <a:rPr lang="en-GB" sz="2000" dirty="0"/>
              <a:t>In contrast, both quadrupole beamlines exhibited significant particle losses due to the defocusing plane increasing the beam size beyond the bore size of the quadrupole</a:t>
            </a:r>
          </a:p>
          <a:p>
            <a:r>
              <a:rPr lang="en-GB" sz="2000" dirty="0"/>
              <a:t>The inclusion of EMQs in the PMQ + EMQ beamline improves transmission due to the ability to alter the magnetic field depending on proton energy but does not fully mitigate the limitations of the quadrupole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GB" sz="2000" dirty="0"/>
              <a:t>Additional work on error studies show the quadrupole-based beamlines experience large emittance growth and losses while the solenoid beamline maintains relatively stable beam transport, even when subjected to large errors</a:t>
            </a:r>
            <a:endParaRPr lang="en-US" sz="2000" dirty="0"/>
          </a:p>
          <a:p>
            <a:r>
              <a:rPr lang="en-US" sz="2000" dirty="0"/>
              <a:t>Additional work on modelling the magnets in COMSOL and importing their field maps into </a:t>
            </a:r>
            <a:r>
              <a:rPr lang="en-US" sz="2000" dirty="0" err="1"/>
              <a:t>TraceWin</a:t>
            </a:r>
            <a:r>
              <a:rPr lang="en-US" sz="2000" dirty="0"/>
              <a:t> for more accurate simulations 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33A540-CD28-74E6-6893-22CE10417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969" y="575384"/>
            <a:ext cx="2376205" cy="28536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7CFB5D-333D-DD20-D95F-B6C452208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7410" y="3702204"/>
            <a:ext cx="2447764" cy="293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601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24213</TotalTime>
  <Words>972</Words>
  <Application>Microsoft Macintosh PowerPoint</Application>
  <PresentationFormat>Widescreen</PresentationFormat>
  <Paragraphs>133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Office Theme</vt:lpstr>
      <vt:lpstr>Ion Beam Transport for EPAC: A Comparison of Quadrupole and Solenoid-Based Beamline Concepts</vt:lpstr>
      <vt:lpstr>Motivation</vt:lpstr>
      <vt:lpstr>What do these magnets actually look like?</vt:lpstr>
      <vt:lpstr>Proton Focusing using Quadrupoles vs Solenoids</vt:lpstr>
      <vt:lpstr>PIC Simulations - Smilei</vt:lpstr>
      <vt:lpstr>TraceWin Simulations – Designing 3 beamlines</vt:lpstr>
      <vt:lpstr>TraceWin Simulations – Designing 3 beamlines</vt:lpstr>
      <vt:lpstr>TraceWin Simulations – Designing 3 beamlines</vt:lpstr>
      <vt:lpstr>TraceWin Simulations – Designing 3 beamlines</vt:lpstr>
      <vt:lpstr>TraceWin Simulations – Designing 3 beamlines</vt:lpstr>
      <vt:lpstr>Transmission Comparisons</vt:lpstr>
      <vt:lpstr>High Repetition Rate Operation at EPAC + Carbon Focusing</vt:lpstr>
      <vt:lpstr>Conclusions + Additional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Lauren McCollum</dc:creator>
  <cp:lastModifiedBy>Lauren McCollum</cp:lastModifiedBy>
  <cp:revision>77</cp:revision>
  <dcterms:created xsi:type="dcterms:W3CDTF">2026-04-08T15:27:56Z</dcterms:created>
  <dcterms:modified xsi:type="dcterms:W3CDTF">2026-11-02T15:12:38Z</dcterms:modified>
</cp:coreProperties>
</file>