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8" r:id="rId2"/>
    <p:sldId id="300" r:id="rId3"/>
    <p:sldId id="303" r:id="rId4"/>
    <p:sldId id="304" r:id="rId5"/>
    <p:sldId id="263" r:id="rId6"/>
    <p:sldId id="305" r:id="rId7"/>
    <p:sldId id="306" r:id="rId8"/>
    <p:sldId id="307" r:id="rId9"/>
    <p:sldId id="264" r:id="rId10"/>
    <p:sldId id="270" r:id="rId11"/>
    <p:sldId id="265" r:id="rId12"/>
    <p:sldId id="266" r:id="rId13"/>
    <p:sldId id="311" r:id="rId14"/>
    <p:sldId id="314" r:id="rId15"/>
    <p:sldId id="269" r:id="rId16"/>
    <p:sldId id="312" r:id="rId17"/>
    <p:sldId id="313" r:id="rId18"/>
    <p:sldId id="30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06"/>
  </p:normalViewPr>
  <p:slideViewPr>
    <p:cSldViewPr snapToGrid="0" showGuides="1">
      <p:cViewPr varScale="1">
        <p:scale>
          <a:sx n="114" d="100"/>
          <a:sy n="114" d="100"/>
        </p:scale>
        <p:origin x="896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F83A7F-ADF2-4DDC-BA9A-8114CF7A8DB5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DA377D-4C6E-4C3E-AA72-02EAEC7F73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64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FD6E8-1F87-21A8-48A1-82DA10865A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597EDE-8542-01E4-9ECA-B56A97F174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0CB3B-07FA-FD3B-8517-28BDC8837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872C-745E-43DA-A4B1-7850708F04B4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1745D-FB33-31B2-15F0-A8B8013FE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4C489A-C478-C06F-4D36-72B4F1CC5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DE5AB-76B7-4632-BE18-D0A1468DE2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477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496ED-F5ED-72BB-D5CB-717C9F248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DFCC0-F34C-26EF-B24E-A132874C59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7EE7E-5E7A-EF0B-3F8C-93EDC42D9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872C-745E-43DA-A4B1-7850708F04B4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78D2B5-DDB2-73EE-1F9D-4EE7A952D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538C82-B996-8A5F-4083-B057291CF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DE5AB-76B7-4632-BE18-D0A1468DE2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516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BAC73-5429-1A85-4ED7-E7669179A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D4126E-BD4A-E1E9-AE8F-B37024399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BD3B6-F7A9-F386-2ED6-2F9AD98AC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872C-745E-43DA-A4B1-7850708F04B4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E9860-7597-6290-5C40-98AAE12AB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5EE8BD-C955-A425-B7CB-21DB07E29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DE5AB-76B7-4632-BE18-D0A1468DE2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5128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549BD-991E-B74B-959A-F55330E15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FCA52-42AA-BEAD-76C2-91FF16A80C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B29151-1FDA-FE57-035A-5EB85B0771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177621-6785-0CF5-7B33-51F922449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872C-745E-43DA-A4B1-7850708F04B4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AB2214-3D1A-19AB-F281-191A3578A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CD6920-2E56-7A5D-41EA-CA0BC40F8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DE5AB-76B7-4632-BE18-D0A1468DE2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2671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30DA9-457C-CB9B-3C18-DA80996A0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BB9EF9-C811-1122-67E7-0DC9429E4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981618-8780-CCD5-C565-08886ABA43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1CC6F4-A640-62D3-F807-D6BE2DDD36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BE4DDF-4EC9-A1EA-9725-FA135F32C3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76B230-D73A-4AA3-3AA7-135DC686A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872C-745E-43DA-A4B1-7850708F04B4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1BB89A-2008-692A-A3F4-7D0B0142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3CC463-04DA-A335-81B6-6C3A324D1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DE5AB-76B7-4632-BE18-D0A1468DE2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3166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459FB-718D-8F76-68E2-3DA5DF102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2C0519-03C2-921C-A52B-FDB3AD5E6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872C-745E-43DA-A4B1-7850708F04B4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3DC653-A69F-C272-3524-5048AF392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5888A5-9ABF-D6E3-71B4-0A708D235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DE5AB-76B7-4632-BE18-D0A1468DE2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0589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BF776A-4C9A-5349-2BD3-5637E2210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872C-745E-43DA-A4B1-7850708F04B4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B53B2A-08B2-7279-1505-688E8F340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B7FDC5-FDBD-E6A6-66B4-4DA5D3EC6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DE5AB-76B7-4632-BE18-D0A1468DE2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393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A14E5-C363-6447-1C83-24F3E284D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BF3B4-7DE7-91F5-CB66-8D2C22CE34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60A43E-7CD5-0207-162F-43B59A8A3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98E1D8-B490-B551-DC52-F719B48ED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872C-745E-43DA-A4B1-7850708F04B4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66968C-2706-A6E5-0C74-101E0A8EB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505D13-3374-6B28-FDBF-35F1384AF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DE5AB-76B7-4632-BE18-D0A1468DE2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0032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95B86-19AC-B7FE-C21B-468B7E938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02B8D4-7953-4F09-1C71-75AE2C425F1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0074C5-6070-14ED-DC03-4DF272F771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96F0AA-C541-C75C-F358-91E3EE4C6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872C-745E-43DA-A4B1-7850708F04B4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15E752-21D8-8AFD-5674-F242C79F3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8F7D44-6500-A2E5-E89D-4944E63DC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DE5AB-76B7-4632-BE18-D0A1468DE2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300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43428-DED0-BEF4-549F-022B3F9AC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CBCDF2-A342-6646-BD01-75E2363C66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7D176-3DC2-33DE-B61F-A0382B4CE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872C-745E-43DA-A4B1-7850708F04B4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74017C-E11A-8DBD-2ECC-7EA49770F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990D14-CF95-282C-AF71-FCE600BF8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DE5AB-76B7-4632-BE18-D0A1468DE2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4247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E48189-95FC-07D5-4A56-EE35E66986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10F9D-7032-7626-B310-690C7BC691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EF5219-B88E-9166-6E59-276496843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872C-745E-43DA-A4B1-7850708F04B4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91A3F8-0833-932D-9D73-056306936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89620D-0A38-3A28-FE82-12096E9A4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DE5AB-76B7-4632-BE18-D0A1468DE2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91364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4">
            <a:extLst>
              <a:ext uri="{FF2B5EF4-FFF2-40B4-BE49-F238E27FC236}">
                <a16:creationId xmlns:a16="http://schemas.microsoft.com/office/drawing/2014/main" id="{0C35C447-372A-2538-9C02-9DA22221296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5062" y="72052"/>
            <a:ext cx="3263255" cy="359892"/>
            <a:chOff x="0" y="3473"/>
            <a:chExt cx="15360" cy="1694"/>
          </a:xfrm>
          <a:solidFill>
            <a:schemeClr val="accent1"/>
          </a:solidFill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CFF1AFD2-F993-B30A-2282-C04F1F65AF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2F13F474-91EA-0185-733B-62682BD9F6E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87072C05-B626-BAF9-5316-96EAB02420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AC6EA6C6-1057-DAC8-2609-B6EB51B723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id="{4E258757-AB3A-DE10-FDFE-35B9588E9C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74360D36-2B50-3114-9CB9-4BEE96BCCE6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1B032D16-0F2B-1DEC-D92A-ACAF24C07B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13923343-4541-4792-ADC5-E6333E98D3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802863CF-25C1-DECF-F640-C736ECDB95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623E9086-C2CE-8088-D447-C484543077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C53F61BD-18EB-B863-761D-89639D8806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0271" y="5789336"/>
            <a:ext cx="5579198" cy="740845"/>
          </a:xfrm>
        </p:spPr>
        <p:txBody>
          <a:bodyPr anchor="b"/>
          <a:lstStyle>
            <a:lvl1pPr>
              <a:defRPr sz="2200" b="1">
                <a:solidFill>
                  <a:schemeClr val="accent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 sz="2200">
                <a:solidFill>
                  <a:schemeClr val="accent1"/>
                </a:solidFill>
              </a:defRPr>
            </a:lvl2pPr>
            <a:lvl3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K. Long</a:t>
            </a:r>
          </a:p>
          <a:p>
            <a:pPr lvl="0"/>
            <a:fld id="{9DCC74C0-6BEE-FF4F-AD0C-03B911E77FAB}" type="datetime4">
              <a:rPr lang="en-GB" smtClean="0"/>
              <a:t>16 December 2025</a:t>
            </a:fld>
            <a:endParaRPr lang="en-GB"/>
          </a:p>
        </p:txBody>
      </p:sp>
      <p:pic>
        <p:nvPicPr>
          <p:cNvPr id="2" name="Picture 2" descr="STFC logo">
            <a:extLst>
              <a:ext uri="{FF2B5EF4-FFF2-40B4-BE49-F238E27FC236}">
                <a16:creationId xmlns:a16="http://schemas.microsoft.com/office/drawing/2014/main" id="{60CAF404-64A1-1DAA-E5DA-C4E750076D5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417" y="8865"/>
            <a:ext cx="1403583" cy="359893"/>
          </a:xfrm>
          <a:prstGeom prst="rect">
            <a:avLst/>
          </a:prstGeom>
          <a:solidFill>
            <a:srgbClr val="000080"/>
          </a:solidFill>
          <a:ln>
            <a:solidFill>
              <a:srgbClr val="000080"/>
            </a:solidFill>
          </a:ln>
        </p:spPr>
      </p:pic>
    </p:spTree>
    <p:extLst>
      <p:ext uri="{BB962C8B-B14F-4D97-AF65-F5344CB8AC3E}">
        <p14:creationId xmlns:p14="http://schemas.microsoft.com/office/powerpoint/2010/main" val="304213328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B9779F-A1F8-A78E-1C47-1778670D4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F9FD37-1743-0AA3-2B76-CA8EF6AF1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1A885-78AA-E0FD-615E-1FB9A6D323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50872C-745E-43DA-A4B1-7850708F04B4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0DCC10-0548-2E69-EFFD-BB31BADD58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166D8B-2670-8021-23E7-8212DA3312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3DE5AB-76B7-4632-BE18-D0A1468DE2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813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NUL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NULL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1.svg"/><Relationship Id="rId7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22.svg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../media/image8.png"/><Relationship Id="rId4" Type="http://schemas.openxmlformats.org/officeDocument/2006/relationships/image" Target="NUL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ndico.stfc.ac.uk/event/1956/" TargetMode="Externa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6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7CC57-32B4-5651-C726-27956387C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ogo with a blue line&#10;&#10;AI-generated content may be incorrect.">
            <a:extLst>
              <a:ext uri="{FF2B5EF4-FFF2-40B4-BE49-F238E27FC236}">
                <a16:creationId xmlns:a16="http://schemas.microsoft.com/office/drawing/2014/main" id="{6995530D-7E4C-88FB-9152-DB5965C06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474216"/>
            <a:ext cx="7459038" cy="4195709"/>
          </a:xfrm>
          <a:prstGeom prst="rect">
            <a:avLst/>
          </a:prstGeom>
        </p:spPr>
      </p:pic>
      <p:sp>
        <p:nvSpPr>
          <p:cNvPr id="20" name="Subtitle 2">
            <a:extLst>
              <a:ext uri="{FF2B5EF4-FFF2-40B4-BE49-F238E27FC236}">
                <a16:creationId xmlns:a16="http://schemas.microsoft.com/office/drawing/2014/main" id="{FF2C6D56-3010-E5E1-5526-64FDABE7AC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0" y="4115876"/>
            <a:ext cx="11693239" cy="1322348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chemeClr val="accent3"/>
                </a:solidFill>
              </a:rPr>
              <a:t>Update on cylindrical focusing</a:t>
            </a:r>
          </a:p>
          <a:p>
            <a:pPr algn="ctr"/>
            <a:r>
              <a:rPr lang="en-US" sz="4000" dirty="0" err="1"/>
              <a:t>K.Long</a:t>
            </a:r>
            <a:r>
              <a:rPr lang="en-US" sz="4000" dirty="0"/>
              <a:t> for </a:t>
            </a:r>
            <a:r>
              <a:rPr lang="en-US" sz="4000" dirty="0" err="1"/>
              <a:t>P.Ruksasakchai</a:t>
            </a:r>
            <a:endParaRPr lang="en-US" sz="40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7ADEF3F-453F-A867-067C-B77BAD4676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89336"/>
            <a:ext cx="5579198" cy="740845"/>
          </a:xfrm>
        </p:spPr>
        <p:txBody>
          <a:bodyPr anchor="b">
            <a:normAutofit/>
          </a:bodyPr>
          <a:lstStyle/>
          <a:p>
            <a:pPr marL="0" indent="0">
              <a:lnSpc>
                <a:spcPct val="95000"/>
              </a:lnSpc>
              <a:spcAft>
                <a:spcPts val="600"/>
              </a:spcAft>
              <a:buNone/>
            </a:pPr>
            <a:fld id="{6340016A-D650-A041-ACDF-5E114169ECE4}" type="datetime4">
              <a:rPr lang="en-GB" smtClean="0"/>
              <a:pPr marL="0" indent="0">
                <a:lnSpc>
                  <a:spcPct val="95000"/>
                </a:lnSpc>
                <a:spcAft>
                  <a:spcPts val="600"/>
                </a:spcAft>
                <a:buNone/>
              </a:pPr>
              <a:t>2 November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115975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36D1F-59C5-EC5C-F4E3-D9380929D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7EAC37E-49E6-C9C9-27F9-CBCDCC8D6874}"/>
              </a:ext>
            </a:extLst>
          </p:cNvPr>
          <p:cNvSpPr txBox="1"/>
          <p:nvPr/>
        </p:nvSpPr>
        <p:spPr>
          <a:xfrm>
            <a:off x="635000" y="1068337"/>
            <a:ext cx="10922000" cy="132343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Gabor lens development </a:t>
            </a:r>
          </a:p>
          <a:p>
            <a:pPr algn="ctr"/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for Proton Capture and Focusing</a:t>
            </a:r>
          </a:p>
        </p:txBody>
      </p:sp>
      <p:pic>
        <p:nvPicPr>
          <p:cNvPr id="13" name="Picture 12" descr="A machine with a large cylinder&#10;&#10;Description automatically generated with medium confidence">
            <a:extLst>
              <a:ext uri="{FF2B5EF4-FFF2-40B4-BE49-F238E27FC236}">
                <a16:creationId xmlns:a16="http://schemas.microsoft.com/office/drawing/2014/main" id="{A8D6CDF5-B543-00DF-B8EC-EB95096E1B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672" y="3328079"/>
            <a:ext cx="3840000" cy="288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90B8AE4-A56B-D174-F91C-322B34BB071C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err="1"/>
              <a:t>LhARA</a:t>
            </a:r>
            <a:r>
              <a:rPr lang="en-GB" dirty="0"/>
              <a:t> / CLF workshop</a:t>
            </a:r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 (2</a:t>
            </a:r>
            <a:r>
              <a:rPr lang="en-GB" baseline="30000" dirty="0">
                <a:ea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 November 2026)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50D77538-4DED-1D33-A673-6CCBD1C3A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0FB8248-CD7C-4AE9-ADD2-01D066A0F2A5}" type="slidenum">
              <a:rPr lang="en-GB" smtClean="0"/>
              <a:t>2</a:t>
            </a:fld>
            <a:endParaRPr lang="en-GB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276FCE3E-A836-97BA-41A5-7E4047775B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 b="10000"/>
          <a:stretch>
            <a:fillRect/>
          </a:stretch>
        </p:blipFill>
        <p:spPr bwMode="auto">
          <a:xfrm>
            <a:off x="8300792" y="73066"/>
            <a:ext cx="14325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Text&#10;&#10;Description automatically generated">
            <a:extLst>
              <a:ext uri="{FF2B5EF4-FFF2-40B4-BE49-F238E27FC236}">
                <a16:creationId xmlns:a16="http://schemas.microsoft.com/office/drawing/2014/main" id="{297BEF17-E3F4-DA62-5F63-87CBC344DC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6141" y="73066"/>
            <a:ext cx="1724651" cy="720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FF585FD-239D-10E7-678F-59C7379FC6E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6456"/>
          <a:stretch>
            <a:fillRect/>
          </a:stretch>
        </p:blipFill>
        <p:spPr>
          <a:xfrm>
            <a:off x="9518210" y="109066"/>
            <a:ext cx="2614522" cy="6480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4D9CA1AE-D3A8-8EA8-E83F-079E1C35AA79}"/>
              </a:ext>
            </a:extLst>
          </p:cNvPr>
          <p:cNvGrpSpPr/>
          <p:nvPr/>
        </p:nvGrpSpPr>
        <p:grpSpPr>
          <a:xfrm>
            <a:off x="1057145" y="3121783"/>
            <a:ext cx="4754064" cy="3300164"/>
            <a:chOff x="1062336" y="2899992"/>
            <a:chExt cx="4754064" cy="3300164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B339E640-A99A-D1C8-8286-ECCF301B85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67527" y="2899992"/>
              <a:ext cx="4748873" cy="27000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42BC4A1-7F91-3657-9831-22103A648CBD}"/>
                </a:ext>
              </a:extLst>
            </p:cNvPr>
            <p:cNvSpPr txBox="1"/>
            <p:nvPr/>
          </p:nvSpPr>
          <p:spPr>
            <a:xfrm>
              <a:off x="1062336" y="5599992"/>
              <a:ext cx="4748873" cy="600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1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Aymar</a:t>
              </a:r>
              <a:r>
                <a:rPr lang="en-GB" sz="11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, G., Becker, T., </a:t>
              </a:r>
              <a:r>
                <a:rPr lang="en-GB" sz="11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Boogert</a:t>
              </a:r>
              <a:r>
                <a:rPr lang="en-GB" sz="11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, S., </a:t>
              </a:r>
              <a:r>
                <a:rPr lang="en-GB" sz="11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Borghesi</a:t>
              </a:r>
              <a:r>
                <a:rPr lang="en-GB" sz="11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, M., Bingham, R., Brenner, C., ... &amp; Xiao, R. (2020). LhARA: the laser-hybrid accelerator for radiobiological applications. Frontiers in Physics, 8, 567738.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7483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7DF7958-8FB7-794A-54F6-085F81F52ECA}"/>
              </a:ext>
            </a:extLst>
          </p:cNvPr>
          <p:cNvSpPr txBox="1"/>
          <p:nvPr/>
        </p:nvSpPr>
        <p:spPr>
          <a:xfrm>
            <a:off x="0" y="0"/>
            <a:ext cx="75667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Gabor lens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2EA3B53-8515-366E-FE74-CA4A3CFA69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6456"/>
          <a:stretch>
            <a:fillRect/>
          </a:stretch>
        </p:blipFill>
        <p:spPr>
          <a:xfrm>
            <a:off x="9518210" y="109066"/>
            <a:ext cx="2614522" cy="64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6478A16-ABC9-1073-1F49-1103A653E304}"/>
                  </a:ext>
                </a:extLst>
              </p:cNvPr>
              <p:cNvSpPr txBox="1"/>
              <p:nvPr/>
            </p:nvSpPr>
            <p:spPr>
              <a:xfrm>
                <a:off x="-3" y="3484245"/>
                <a:ext cx="6480000" cy="32072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000" b="1" dirty="0">
                    <a:solidFill>
                      <a:schemeClr val="accent6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Focal length of Gabor lens</a:t>
                </a:r>
                <a:r>
                  <a:rPr lang="en-GB" dirty="0">
                    <a:solidFill>
                      <a:schemeClr val="accent6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(the thin-lens approximation):</a:t>
                </a:r>
              </a:p>
              <a:p>
                <a:endParaRPr lang="en-GB" dirty="0">
                  <a:solidFill>
                    <a:schemeClr val="accent6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sSub>
                          <m:sSub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den>
                    </m:f>
                  </m:oMath>
                </a14:m>
                <a:r>
                  <a:rPr lang="en-GB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</a:t>
                </a:r>
              </a:p>
              <a:p>
                <a:endParaRPr lang="en-GB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where		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	is electric charge of the electron</a:t>
                </a:r>
              </a:p>
              <a:p>
                <a:r>
                  <a:rPr lang="en-GB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GB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	is the plasma density</a:t>
                </a:r>
              </a:p>
              <a:p>
                <a:r>
                  <a:rPr lang="en-GB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	is the length of the plasma </a:t>
                </a:r>
              </a:p>
              <a:p>
                <a:r>
                  <a:rPr lang="en-GB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	is the permittivity of free space </a:t>
                </a:r>
              </a:p>
              <a:p>
                <a:r>
                  <a:rPr lang="en-GB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	is the kinetic energy of the 				positively charge particle.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6478A16-ABC9-1073-1F49-1103A653E3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" y="3484245"/>
                <a:ext cx="6480000" cy="3207225"/>
              </a:xfrm>
              <a:prstGeom prst="rect">
                <a:avLst/>
              </a:prstGeom>
              <a:blipFill>
                <a:blip r:embed="rId5"/>
                <a:stretch>
                  <a:fillRect l="-941" t="-951" b="-30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42C8C00A-94F7-B54F-0919-8A7DD0EAB5E3}"/>
              </a:ext>
            </a:extLst>
          </p:cNvPr>
          <p:cNvSpPr txBox="1"/>
          <p:nvPr/>
        </p:nvSpPr>
        <p:spPr>
          <a:xfrm>
            <a:off x="0" y="715506"/>
            <a:ext cx="6431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electron plasma acts as a continuous focusing medium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F7001CB-6D85-B696-E43A-18CA1A3C82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444" y="3480058"/>
            <a:ext cx="4459355" cy="28800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CC54018-D0D1-01B3-E29A-028FBB53BD6F}"/>
              </a:ext>
            </a:extLst>
          </p:cNvPr>
          <p:cNvSpPr txBox="1"/>
          <p:nvPr/>
        </p:nvSpPr>
        <p:spPr>
          <a:xfrm>
            <a:off x="6096001" y="6363210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*Passing a 10 MeV positively charged particle beam through the lens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83E2FD5-74AF-06B3-88A4-422D5A76E89E}"/>
              </a:ext>
            </a:extLst>
          </p:cNvPr>
          <p:cNvSpPr txBox="1"/>
          <p:nvPr/>
        </p:nvSpPr>
        <p:spPr>
          <a:xfrm>
            <a:off x="8285961" y="3730250"/>
            <a:ext cx="12438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T. S. Dascalu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FB6E7FC-4C88-8434-5B12-10B8A670542F}"/>
              </a:ext>
            </a:extLst>
          </p:cNvPr>
          <p:cNvSpPr txBox="1"/>
          <p:nvPr/>
        </p:nvSpPr>
        <p:spPr>
          <a:xfrm>
            <a:off x="7441018" y="5051270"/>
            <a:ext cx="343369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Density = ~2×10</a:t>
            </a:r>
            <a:r>
              <a:rPr lang="en-GB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en-GB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-3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Radius = ~4 cm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Length = 1 m 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F2BD540-E02B-2B06-BB21-F30AC30FAA0A}"/>
              </a:ext>
            </a:extLst>
          </p:cNvPr>
          <p:cNvSpPr/>
          <p:nvPr/>
        </p:nvSpPr>
        <p:spPr>
          <a:xfrm>
            <a:off x="9018337" y="4277895"/>
            <a:ext cx="108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3E52EFB-03AC-CA01-AC0D-E9F780966CBF}"/>
              </a:ext>
            </a:extLst>
          </p:cNvPr>
          <p:cNvSpPr/>
          <p:nvPr/>
        </p:nvSpPr>
        <p:spPr>
          <a:xfrm>
            <a:off x="10059737" y="4743766"/>
            <a:ext cx="108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6B16114-4D58-EF43-EE8C-62CA93EA276E}"/>
              </a:ext>
            </a:extLst>
          </p:cNvPr>
          <p:cNvCxnSpPr>
            <a:cxnSpLocks/>
          </p:cNvCxnSpPr>
          <p:nvPr/>
        </p:nvCxnSpPr>
        <p:spPr>
          <a:xfrm>
            <a:off x="8444397" y="4047629"/>
            <a:ext cx="2751923" cy="121970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F9B5CA01-F586-BEC6-9C7F-6D5E5C3AE709}"/>
              </a:ext>
            </a:extLst>
          </p:cNvPr>
          <p:cNvSpPr txBox="1"/>
          <p:nvPr/>
        </p:nvSpPr>
        <p:spPr>
          <a:xfrm>
            <a:off x="10508122" y="5107258"/>
            <a:ext cx="1013318" cy="408623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GB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LhARA</a:t>
            </a:r>
            <a:endParaRPr lang="en-GB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ED852E03-8528-E65D-F2D0-31B67808667C}"/>
              </a:ext>
            </a:extLst>
          </p:cNvPr>
          <p:cNvSpPr/>
          <p:nvPr/>
        </p:nvSpPr>
        <p:spPr>
          <a:xfrm>
            <a:off x="3375653" y="4038497"/>
            <a:ext cx="540000" cy="720000"/>
          </a:xfrm>
          <a:prstGeom prst="ellipse">
            <a:avLst/>
          </a:prstGeom>
          <a:noFill/>
          <a:ln>
            <a:solidFill>
              <a:schemeClr val="accent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CB8AFEA4-4ACD-DF99-E8BA-75538F922E16}"/>
              </a:ext>
            </a:extLst>
          </p:cNvPr>
          <p:cNvSpPr/>
          <p:nvPr/>
        </p:nvSpPr>
        <p:spPr>
          <a:xfrm rot="16200000">
            <a:off x="8211495" y="1366558"/>
            <a:ext cx="1080001" cy="1444215"/>
          </a:xfrm>
          <a:custGeom>
            <a:avLst/>
            <a:gdLst>
              <a:gd name="csX0" fmla="*/ 1156 w 1080000"/>
              <a:gd name="csY0" fmla="*/ 7643 h 1428023"/>
              <a:gd name="csX1" fmla="*/ 386 w 1080000"/>
              <a:gd name="csY1" fmla="*/ 0 h 1428023"/>
              <a:gd name="csX2" fmla="*/ 0 w 1080000"/>
              <a:gd name="csY2" fmla="*/ 0 h 1428023"/>
              <a:gd name="csX3" fmla="*/ 1060773 w 1080000"/>
              <a:gd name="csY3" fmla="*/ 127113 h 1428023"/>
              <a:gd name="csX4" fmla="*/ 1037223 w 1080000"/>
              <a:gd name="csY4" fmla="*/ 202980 h 1428023"/>
              <a:gd name="csX5" fmla="*/ 539659 w 1080000"/>
              <a:gd name="csY5" fmla="*/ 532788 h 1428023"/>
              <a:gd name="csX6" fmla="*/ 42095 w 1080000"/>
              <a:gd name="csY6" fmla="*/ 202980 h 1428023"/>
              <a:gd name="csX7" fmla="*/ 19876 w 1080000"/>
              <a:gd name="csY7" fmla="*/ 131404 h 1428023"/>
              <a:gd name="csX8" fmla="*/ 216000 w 1080000"/>
              <a:gd name="csY8" fmla="*/ 1428023 h 1428023"/>
              <a:gd name="csX9" fmla="*/ 864000 w 1080000"/>
              <a:gd name="csY9" fmla="*/ 1428023 h 1428023"/>
              <a:gd name="csX10" fmla="*/ 1080000 w 1080000"/>
              <a:gd name="csY10" fmla="*/ 0 h 1428023"/>
              <a:gd name="csX11" fmla="*/ 1078932 w 1080000"/>
              <a:gd name="csY11" fmla="*/ 0 h 1428023"/>
              <a:gd name="csX12" fmla="*/ 1076796 w 1080000"/>
              <a:gd name="csY12" fmla="*/ 21181 h 1428023"/>
              <a:gd name="csX0" fmla="*/ 1156 w 1080000"/>
              <a:gd name="csY0" fmla="*/ 7643 h 1451835"/>
              <a:gd name="csX1" fmla="*/ 386 w 1080000"/>
              <a:gd name="csY1" fmla="*/ 0 h 1451835"/>
              <a:gd name="csX2" fmla="*/ 0 w 1080000"/>
              <a:gd name="csY2" fmla="*/ 0 h 1451835"/>
              <a:gd name="csX3" fmla="*/ 1156 w 1080000"/>
              <a:gd name="csY3" fmla="*/ 7643 h 1451835"/>
              <a:gd name="csX4" fmla="*/ 1060773 w 1080000"/>
              <a:gd name="csY4" fmla="*/ 127113 h 1451835"/>
              <a:gd name="csX5" fmla="*/ 1037223 w 1080000"/>
              <a:gd name="csY5" fmla="*/ 202980 h 1451835"/>
              <a:gd name="csX6" fmla="*/ 539659 w 1080000"/>
              <a:gd name="csY6" fmla="*/ 532788 h 1451835"/>
              <a:gd name="csX7" fmla="*/ 42095 w 1080000"/>
              <a:gd name="csY7" fmla="*/ 202980 h 1451835"/>
              <a:gd name="csX8" fmla="*/ 19876 w 1080000"/>
              <a:gd name="csY8" fmla="*/ 131404 h 1451835"/>
              <a:gd name="csX9" fmla="*/ 475556 w 1080000"/>
              <a:gd name="csY9" fmla="*/ 1451835 h 1451835"/>
              <a:gd name="csX10" fmla="*/ 864000 w 1080000"/>
              <a:gd name="csY10" fmla="*/ 1428023 h 1451835"/>
              <a:gd name="csX11" fmla="*/ 1060773 w 1080000"/>
              <a:gd name="csY11" fmla="*/ 127113 h 1451835"/>
              <a:gd name="csX12" fmla="*/ 1080000 w 1080000"/>
              <a:gd name="csY12" fmla="*/ 0 h 1451835"/>
              <a:gd name="csX13" fmla="*/ 1078932 w 1080000"/>
              <a:gd name="csY13" fmla="*/ 0 h 1451835"/>
              <a:gd name="csX14" fmla="*/ 1076796 w 1080000"/>
              <a:gd name="csY14" fmla="*/ 21181 h 1451835"/>
              <a:gd name="csX15" fmla="*/ 1080000 w 1080000"/>
              <a:gd name="csY15" fmla="*/ 0 h 1451835"/>
              <a:gd name="csX0" fmla="*/ 1156 w 1080000"/>
              <a:gd name="csY0" fmla="*/ 7643 h 1451835"/>
              <a:gd name="csX1" fmla="*/ 386 w 1080000"/>
              <a:gd name="csY1" fmla="*/ 0 h 1451835"/>
              <a:gd name="csX2" fmla="*/ 0 w 1080000"/>
              <a:gd name="csY2" fmla="*/ 0 h 1451835"/>
              <a:gd name="csX3" fmla="*/ 1156 w 1080000"/>
              <a:gd name="csY3" fmla="*/ 7643 h 1451835"/>
              <a:gd name="csX4" fmla="*/ 1060773 w 1080000"/>
              <a:gd name="csY4" fmla="*/ 127113 h 1451835"/>
              <a:gd name="csX5" fmla="*/ 1037223 w 1080000"/>
              <a:gd name="csY5" fmla="*/ 202980 h 1451835"/>
              <a:gd name="csX6" fmla="*/ 539659 w 1080000"/>
              <a:gd name="csY6" fmla="*/ 532788 h 1451835"/>
              <a:gd name="csX7" fmla="*/ 42095 w 1080000"/>
              <a:gd name="csY7" fmla="*/ 202980 h 1451835"/>
              <a:gd name="csX8" fmla="*/ 19876 w 1080000"/>
              <a:gd name="csY8" fmla="*/ 131404 h 1451835"/>
              <a:gd name="csX9" fmla="*/ 475556 w 1080000"/>
              <a:gd name="csY9" fmla="*/ 1451835 h 1451835"/>
              <a:gd name="csX10" fmla="*/ 644925 w 1080000"/>
              <a:gd name="csY10" fmla="*/ 1451835 h 1451835"/>
              <a:gd name="csX11" fmla="*/ 1060773 w 1080000"/>
              <a:gd name="csY11" fmla="*/ 127113 h 1451835"/>
              <a:gd name="csX12" fmla="*/ 1080000 w 1080000"/>
              <a:gd name="csY12" fmla="*/ 0 h 1451835"/>
              <a:gd name="csX13" fmla="*/ 1078932 w 1080000"/>
              <a:gd name="csY13" fmla="*/ 0 h 1451835"/>
              <a:gd name="csX14" fmla="*/ 1076796 w 1080000"/>
              <a:gd name="csY14" fmla="*/ 21181 h 1451835"/>
              <a:gd name="csX15" fmla="*/ 1080000 w 1080000"/>
              <a:gd name="csY15" fmla="*/ 0 h 1451835"/>
              <a:gd name="csX0" fmla="*/ 1156 w 1080000"/>
              <a:gd name="csY0" fmla="*/ 7643 h 1451835"/>
              <a:gd name="csX1" fmla="*/ 386 w 1080000"/>
              <a:gd name="csY1" fmla="*/ 0 h 1451835"/>
              <a:gd name="csX2" fmla="*/ 0 w 1080000"/>
              <a:gd name="csY2" fmla="*/ 0 h 1451835"/>
              <a:gd name="csX3" fmla="*/ 1156 w 1080000"/>
              <a:gd name="csY3" fmla="*/ 7643 h 1451835"/>
              <a:gd name="csX4" fmla="*/ 1060773 w 1080000"/>
              <a:gd name="csY4" fmla="*/ 127113 h 1451835"/>
              <a:gd name="csX5" fmla="*/ 1037223 w 1080000"/>
              <a:gd name="csY5" fmla="*/ 202980 h 1451835"/>
              <a:gd name="csX6" fmla="*/ 539659 w 1080000"/>
              <a:gd name="csY6" fmla="*/ 532788 h 1451835"/>
              <a:gd name="csX7" fmla="*/ 42095 w 1080000"/>
              <a:gd name="csY7" fmla="*/ 202980 h 1451835"/>
              <a:gd name="csX8" fmla="*/ 19876 w 1080000"/>
              <a:gd name="csY8" fmla="*/ 131404 h 1451835"/>
              <a:gd name="csX9" fmla="*/ 456506 w 1080000"/>
              <a:gd name="csY9" fmla="*/ 1444215 h 1451835"/>
              <a:gd name="csX10" fmla="*/ 644925 w 1080000"/>
              <a:gd name="csY10" fmla="*/ 1451835 h 1451835"/>
              <a:gd name="csX11" fmla="*/ 1060773 w 1080000"/>
              <a:gd name="csY11" fmla="*/ 127113 h 1451835"/>
              <a:gd name="csX12" fmla="*/ 1080000 w 1080000"/>
              <a:gd name="csY12" fmla="*/ 0 h 1451835"/>
              <a:gd name="csX13" fmla="*/ 1078932 w 1080000"/>
              <a:gd name="csY13" fmla="*/ 0 h 1451835"/>
              <a:gd name="csX14" fmla="*/ 1076796 w 1080000"/>
              <a:gd name="csY14" fmla="*/ 21181 h 1451835"/>
              <a:gd name="csX15" fmla="*/ 1080000 w 1080000"/>
              <a:gd name="csY15" fmla="*/ 0 h 1451835"/>
              <a:gd name="csX0" fmla="*/ 1156 w 1080000"/>
              <a:gd name="csY0" fmla="*/ 7643 h 1444215"/>
              <a:gd name="csX1" fmla="*/ 386 w 1080000"/>
              <a:gd name="csY1" fmla="*/ 0 h 1444215"/>
              <a:gd name="csX2" fmla="*/ 0 w 1080000"/>
              <a:gd name="csY2" fmla="*/ 0 h 1444215"/>
              <a:gd name="csX3" fmla="*/ 1156 w 1080000"/>
              <a:gd name="csY3" fmla="*/ 7643 h 1444215"/>
              <a:gd name="csX4" fmla="*/ 1060773 w 1080000"/>
              <a:gd name="csY4" fmla="*/ 127113 h 1444215"/>
              <a:gd name="csX5" fmla="*/ 1037223 w 1080000"/>
              <a:gd name="csY5" fmla="*/ 202980 h 1444215"/>
              <a:gd name="csX6" fmla="*/ 539659 w 1080000"/>
              <a:gd name="csY6" fmla="*/ 532788 h 1444215"/>
              <a:gd name="csX7" fmla="*/ 42095 w 1080000"/>
              <a:gd name="csY7" fmla="*/ 202980 h 1444215"/>
              <a:gd name="csX8" fmla="*/ 19876 w 1080000"/>
              <a:gd name="csY8" fmla="*/ 131404 h 1444215"/>
              <a:gd name="csX9" fmla="*/ 456506 w 1080000"/>
              <a:gd name="csY9" fmla="*/ 1444215 h 1444215"/>
              <a:gd name="csX10" fmla="*/ 641115 w 1080000"/>
              <a:gd name="csY10" fmla="*/ 1444215 h 1444215"/>
              <a:gd name="csX11" fmla="*/ 1060773 w 1080000"/>
              <a:gd name="csY11" fmla="*/ 127113 h 1444215"/>
              <a:gd name="csX12" fmla="*/ 1080000 w 1080000"/>
              <a:gd name="csY12" fmla="*/ 0 h 1444215"/>
              <a:gd name="csX13" fmla="*/ 1078932 w 1080000"/>
              <a:gd name="csY13" fmla="*/ 0 h 1444215"/>
              <a:gd name="csX14" fmla="*/ 1076796 w 1080000"/>
              <a:gd name="csY14" fmla="*/ 21181 h 1444215"/>
              <a:gd name="csX15" fmla="*/ 1080000 w 1080000"/>
              <a:gd name="csY15" fmla="*/ 0 h 1444215"/>
              <a:gd name="csX0" fmla="*/ 1156 w 1080000"/>
              <a:gd name="csY0" fmla="*/ 7643 h 1444215"/>
              <a:gd name="csX1" fmla="*/ 386 w 1080000"/>
              <a:gd name="csY1" fmla="*/ 0 h 1444215"/>
              <a:gd name="csX2" fmla="*/ 0 w 1080000"/>
              <a:gd name="csY2" fmla="*/ 0 h 1444215"/>
              <a:gd name="csX3" fmla="*/ 1156 w 1080000"/>
              <a:gd name="csY3" fmla="*/ 7643 h 1444215"/>
              <a:gd name="csX4" fmla="*/ 1060773 w 1080000"/>
              <a:gd name="csY4" fmla="*/ 127113 h 1444215"/>
              <a:gd name="csX5" fmla="*/ 1037223 w 1080000"/>
              <a:gd name="csY5" fmla="*/ 202980 h 1444215"/>
              <a:gd name="csX6" fmla="*/ 539659 w 1080000"/>
              <a:gd name="csY6" fmla="*/ 532788 h 1444215"/>
              <a:gd name="csX7" fmla="*/ 42095 w 1080000"/>
              <a:gd name="csY7" fmla="*/ 202980 h 1444215"/>
              <a:gd name="csX8" fmla="*/ 19876 w 1080000"/>
              <a:gd name="csY8" fmla="*/ 131404 h 1444215"/>
              <a:gd name="csX9" fmla="*/ 452696 w 1080000"/>
              <a:gd name="csY9" fmla="*/ 1442310 h 1444215"/>
              <a:gd name="csX10" fmla="*/ 641115 w 1080000"/>
              <a:gd name="csY10" fmla="*/ 1444215 h 1444215"/>
              <a:gd name="csX11" fmla="*/ 1060773 w 1080000"/>
              <a:gd name="csY11" fmla="*/ 127113 h 1444215"/>
              <a:gd name="csX12" fmla="*/ 1080000 w 1080000"/>
              <a:gd name="csY12" fmla="*/ 0 h 1444215"/>
              <a:gd name="csX13" fmla="*/ 1078932 w 1080000"/>
              <a:gd name="csY13" fmla="*/ 0 h 1444215"/>
              <a:gd name="csX14" fmla="*/ 1076796 w 1080000"/>
              <a:gd name="csY14" fmla="*/ 21181 h 1444215"/>
              <a:gd name="csX15" fmla="*/ 1080000 w 1080000"/>
              <a:gd name="csY15" fmla="*/ 0 h 1444215"/>
              <a:gd name="csX0" fmla="*/ 1156 w 1080000"/>
              <a:gd name="csY0" fmla="*/ 7643 h 1444215"/>
              <a:gd name="csX1" fmla="*/ 386 w 1080000"/>
              <a:gd name="csY1" fmla="*/ 0 h 1444215"/>
              <a:gd name="csX2" fmla="*/ 0 w 1080000"/>
              <a:gd name="csY2" fmla="*/ 0 h 1444215"/>
              <a:gd name="csX3" fmla="*/ 1156 w 1080000"/>
              <a:gd name="csY3" fmla="*/ 7643 h 1444215"/>
              <a:gd name="csX4" fmla="*/ 1060773 w 1080000"/>
              <a:gd name="csY4" fmla="*/ 127113 h 1444215"/>
              <a:gd name="csX5" fmla="*/ 1037223 w 1080000"/>
              <a:gd name="csY5" fmla="*/ 202980 h 1444215"/>
              <a:gd name="csX6" fmla="*/ 539659 w 1080000"/>
              <a:gd name="csY6" fmla="*/ 532788 h 1444215"/>
              <a:gd name="csX7" fmla="*/ 42095 w 1080000"/>
              <a:gd name="csY7" fmla="*/ 202980 h 1444215"/>
              <a:gd name="csX8" fmla="*/ 19876 w 1080000"/>
              <a:gd name="csY8" fmla="*/ 131404 h 1444215"/>
              <a:gd name="csX9" fmla="*/ 460316 w 1080000"/>
              <a:gd name="csY9" fmla="*/ 1440405 h 1444215"/>
              <a:gd name="csX10" fmla="*/ 641115 w 1080000"/>
              <a:gd name="csY10" fmla="*/ 1444215 h 1444215"/>
              <a:gd name="csX11" fmla="*/ 1060773 w 1080000"/>
              <a:gd name="csY11" fmla="*/ 127113 h 1444215"/>
              <a:gd name="csX12" fmla="*/ 1080000 w 1080000"/>
              <a:gd name="csY12" fmla="*/ 0 h 1444215"/>
              <a:gd name="csX13" fmla="*/ 1078932 w 1080000"/>
              <a:gd name="csY13" fmla="*/ 0 h 1444215"/>
              <a:gd name="csX14" fmla="*/ 1076796 w 1080000"/>
              <a:gd name="csY14" fmla="*/ 21181 h 1444215"/>
              <a:gd name="csX15" fmla="*/ 1080000 w 1080000"/>
              <a:gd name="csY15" fmla="*/ 0 h 1444215"/>
              <a:gd name="csX0" fmla="*/ 1156 w 1080000"/>
              <a:gd name="csY0" fmla="*/ 7643 h 1446120"/>
              <a:gd name="csX1" fmla="*/ 386 w 1080000"/>
              <a:gd name="csY1" fmla="*/ 0 h 1446120"/>
              <a:gd name="csX2" fmla="*/ 0 w 1080000"/>
              <a:gd name="csY2" fmla="*/ 0 h 1446120"/>
              <a:gd name="csX3" fmla="*/ 1156 w 1080000"/>
              <a:gd name="csY3" fmla="*/ 7643 h 1446120"/>
              <a:gd name="csX4" fmla="*/ 1060773 w 1080000"/>
              <a:gd name="csY4" fmla="*/ 127113 h 1446120"/>
              <a:gd name="csX5" fmla="*/ 1037223 w 1080000"/>
              <a:gd name="csY5" fmla="*/ 202980 h 1446120"/>
              <a:gd name="csX6" fmla="*/ 539659 w 1080000"/>
              <a:gd name="csY6" fmla="*/ 532788 h 1446120"/>
              <a:gd name="csX7" fmla="*/ 42095 w 1080000"/>
              <a:gd name="csY7" fmla="*/ 202980 h 1446120"/>
              <a:gd name="csX8" fmla="*/ 19876 w 1080000"/>
              <a:gd name="csY8" fmla="*/ 131404 h 1446120"/>
              <a:gd name="csX9" fmla="*/ 460316 w 1080000"/>
              <a:gd name="csY9" fmla="*/ 1446120 h 1446120"/>
              <a:gd name="csX10" fmla="*/ 641115 w 1080000"/>
              <a:gd name="csY10" fmla="*/ 1444215 h 1446120"/>
              <a:gd name="csX11" fmla="*/ 1060773 w 1080000"/>
              <a:gd name="csY11" fmla="*/ 127113 h 1446120"/>
              <a:gd name="csX12" fmla="*/ 1080000 w 1080000"/>
              <a:gd name="csY12" fmla="*/ 0 h 1446120"/>
              <a:gd name="csX13" fmla="*/ 1078932 w 1080000"/>
              <a:gd name="csY13" fmla="*/ 0 h 1446120"/>
              <a:gd name="csX14" fmla="*/ 1076796 w 1080000"/>
              <a:gd name="csY14" fmla="*/ 21181 h 1446120"/>
              <a:gd name="csX15" fmla="*/ 1080000 w 1080000"/>
              <a:gd name="csY15" fmla="*/ 0 h 1446120"/>
              <a:gd name="csX0" fmla="*/ 1156 w 1080000"/>
              <a:gd name="csY0" fmla="*/ 7643 h 1444215"/>
              <a:gd name="csX1" fmla="*/ 386 w 1080000"/>
              <a:gd name="csY1" fmla="*/ 0 h 1444215"/>
              <a:gd name="csX2" fmla="*/ 0 w 1080000"/>
              <a:gd name="csY2" fmla="*/ 0 h 1444215"/>
              <a:gd name="csX3" fmla="*/ 1156 w 1080000"/>
              <a:gd name="csY3" fmla="*/ 7643 h 1444215"/>
              <a:gd name="csX4" fmla="*/ 1060773 w 1080000"/>
              <a:gd name="csY4" fmla="*/ 127113 h 1444215"/>
              <a:gd name="csX5" fmla="*/ 1037223 w 1080000"/>
              <a:gd name="csY5" fmla="*/ 202980 h 1444215"/>
              <a:gd name="csX6" fmla="*/ 539659 w 1080000"/>
              <a:gd name="csY6" fmla="*/ 532788 h 1444215"/>
              <a:gd name="csX7" fmla="*/ 42095 w 1080000"/>
              <a:gd name="csY7" fmla="*/ 202980 h 1444215"/>
              <a:gd name="csX8" fmla="*/ 19876 w 1080000"/>
              <a:gd name="csY8" fmla="*/ 131404 h 1444215"/>
              <a:gd name="csX9" fmla="*/ 462223 w 1080000"/>
              <a:gd name="csY9" fmla="*/ 1442313 h 1444215"/>
              <a:gd name="csX10" fmla="*/ 641115 w 1080000"/>
              <a:gd name="csY10" fmla="*/ 1444215 h 1444215"/>
              <a:gd name="csX11" fmla="*/ 1060773 w 1080000"/>
              <a:gd name="csY11" fmla="*/ 127113 h 1444215"/>
              <a:gd name="csX12" fmla="*/ 1080000 w 1080000"/>
              <a:gd name="csY12" fmla="*/ 0 h 1444215"/>
              <a:gd name="csX13" fmla="*/ 1078932 w 1080000"/>
              <a:gd name="csY13" fmla="*/ 0 h 1444215"/>
              <a:gd name="csX14" fmla="*/ 1076796 w 1080000"/>
              <a:gd name="csY14" fmla="*/ 21181 h 1444215"/>
              <a:gd name="csX15" fmla="*/ 1080000 w 1080000"/>
              <a:gd name="csY15" fmla="*/ 0 h 14442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1080000" h="1444215">
                <a:moveTo>
                  <a:pt x="1156" y="7643"/>
                </a:moveTo>
                <a:lnTo>
                  <a:pt x="386" y="0"/>
                </a:lnTo>
                <a:lnTo>
                  <a:pt x="0" y="0"/>
                </a:lnTo>
                <a:lnTo>
                  <a:pt x="1156" y="7643"/>
                </a:lnTo>
                <a:close/>
                <a:moveTo>
                  <a:pt x="1060773" y="127113"/>
                </a:moveTo>
                <a:lnTo>
                  <a:pt x="1037223" y="202980"/>
                </a:lnTo>
                <a:cubicBezTo>
                  <a:pt x="955246" y="396794"/>
                  <a:pt x="763334" y="532788"/>
                  <a:pt x="539659" y="532788"/>
                </a:cubicBezTo>
                <a:cubicBezTo>
                  <a:pt x="315983" y="532788"/>
                  <a:pt x="124071" y="396794"/>
                  <a:pt x="42095" y="202980"/>
                </a:cubicBezTo>
                <a:lnTo>
                  <a:pt x="19876" y="131404"/>
                </a:lnTo>
                <a:lnTo>
                  <a:pt x="462223" y="1442313"/>
                </a:lnTo>
                <a:lnTo>
                  <a:pt x="641115" y="1444215"/>
                </a:lnTo>
                <a:lnTo>
                  <a:pt x="1060773" y="127113"/>
                </a:lnTo>
                <a:close/>
                <a:moveTo>
                  <a:pt x="1080000" y="0"/>
                </a:moveTo>
                <a:lnTo>
                  <a:pt x="1078932" y="0"/>
                </a:lnTo>
                <a:lnTo>
                  <a:pt x="1076796" y="21181"/>
                </a:lnTo>
                <a:lnTo>
                  <a:pt x="1080000" y="0"/>
                </a:lnTo>
                <a:close/>
              </a:path>
            </a:pathLst>
          </a:custGeom>
          <a:gradFill flip="none" rotWithShape="1">
            <a:gsLst>
              <a:gs pos="50000">
                <a:schemeClr val="accent2">
                  <a:lumMod val="97000"/>
                  <a:lumOff val="3000"/>
                </a:schemeClr>
              </a:gs>
              <a:gs pos="0">
                <a:srgbClr val="F1995D">
                  <a:alpha val="70000"/>
                </a:srgbClr>
              </a:gs>
              <a:gs pos="100000">
                <a:schemeClr val="accent2">
                  <a:lumMod val="60000"/>
                  <a:lumOff val="40000"/>
                  <a:alpha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8A1AFD0B-BB41-55F9-C0B1-7BF04FF18CC8}"/>
              </a:ext>
            </a:extLst>
          </p:cNvPr>
          <p:cNvSpPr/>
          <p:nvPr/>
        </p:nvSpPr>
        <p:spPr>
          <a:xfrm rot="5400000" flipH="1">
            <a:off x="4244345" y="1373847"/>
            <a:ext cx="1080000" cy="1428023"/>
          </a:xfrm>
          <a:custGeom>
            <a:avLst/>
            <a:gdLst>
              <a:gd name="csX0" fmla="*/ 1156 w 1080000"/>
              <a:gd name="csY0" fmla="*/ 7643 h 1428023"/>
              <a:gd name="csX1" fmla="*/ 386 w 1080000"/>
              <a:gd name="csY1" fmla="*/ 0 h 1428023"/>
              <a:gd name="csX2" fmla="*/ 0 w 1080000"/>
              <a:gd name="csY2" fmla="*/ 0 h 1428023"/>
              <a:gd name="csX3" fmla="*/ 1060773 w 1080000"/>
              <a:gd name="csY3" fmla="*/ 127113 h 1428023"/>
              <a:gd name="csX4" fmla="*/ 1037223 w 1080000"/>
              <a:gd name="csY4" fmla="*/ 202980 h 1428023"/>
              <a:gd name="csX5" fmla="*/ 539659 w 1080000"/>
              <a:gd name="csY5" fmla="*/ 532788 h 1428023"/>
              <a:gd name="csX6" fmla="*/ 42095 w 1080000"/>
              <a:gd name="csY6" fmla="*/ 202980 h 1428023"/>
              <a:gd name="csX7" fmla="*/ 19876 w 1080000"/>
              <a:gd name="csY7" fmla="*/ 131404 h 1428023"/>
              <a:gd name="csX8" fmla="*/ 216000 w 1080000"/>
              <a:gd name="csY8" fmla="*/ 1428023 h 1428023"/>
              <a:gd name="csX9" fmla="*/ 864000 w 1080000"/>
              <a:gd name="csY9" fmla="*/ 1428023 h 1428023"/>
              <a:gd name="csX10" fmla="*/ 1080000 w 1080000"/>
              <a:gd name="csY10" fmla="*/ 0 h 1428023"/>
              <a:gd name="csX11" fmla="*/ 1078932 w 1080000"/>
              <a:gd name="csY11" fmla="*/ 0 h 1428023"/>
              <a:gd name="csX12" fmla="*/ 1076796 w 1080000"/>
              <a:gd name="csY12" fmla="*/ 21181 h 14280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080000" h="1428023">
                <a:moveTo>
                  <a:pt x="1156" y="7643"/>
                </a:moveTo>
                <a:lnTo>
                  <a:pt x="386" y="0"/>
                </a:lnTo>
                <a:lnTo>
                  <a:pt x="0" y="0"/>
                </a:lnTo>
                <a:close/>
                <a:moveTo>
                  <a:pt x="1060773" y="127113"/>
                </a:moveTo>
                <a:lnTo>
                  <a:pt x="1037223" y="202980"/>
                </a:lnTo>
                <a:cubicBezTo>
                  <a:pt x="955246" y="396794"/>
                  <a:pt x="763334" y="532788"/>
                  <a:pt x="539659" y="532788"/>
                </a:cubicBezTo>
                <a:cubicBezTo>
                  <a:pt x="315983" y="532788"/>
                  <a:pt x="124071" y="396794"/>
                  <a:pt x="42095" y="202980"/>
                </a:cubicBezTo>
                <a:lnTo>
                  <a:pt x="19876" y="131404"/>
                </a:lnTo>
                <a:lnTo>
                  <a:pt x="216000" y="1428023"/>
                </a:lnTo>
                <a:lnTo>
                  <a:pt x="864000" y="1428023"/>
                </a:lnTo>
                <a:close/>
                <a:moveTo>
                  <a:pt x="1080000" y="0"/>
                </a:moveTo>
                <a:lnTo>
                  <a:pt x="1078932" y="0"/>
                </a:lnTo>
                <a:lnTo>
                  <a:pt x="1076796" y="21181"/>
                </a:lnTo>
                <a:close/>
              </a:path>
            </a:pathLst>
          </a:custGeom>
          <a:gradFill flip="none" rotWithShape="1">
            <a:gsLst>
              <a:gs pos="50000">
                <a:schemeClr val="accent2">
                  <a:lumMod val="97000"/>
                  <a:lumOff val="3000"/>
                </a:schemeClr>
              </a:gs>
              <a:gs pos="0">
                <a:srgbClr val="F1995D">
                  <a:alpha val="70000"/>
                </a:srgbClr>
              </a:gs>
              <a:gs pos="100000">
                <a:schemeClr val="accent2">
                  <a:lumMod val="60000"/>
                  <a:lumOff val="40000"/>
                  <a:alpha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8B01FA2F-264F-AA0D-8AC1-E51FF24228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032" y="1087236"/>
            <a:ext cx="3121347" cy="1980000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7D6FB39C-DD36-2137-3C41-E61A6259969A}"/>
              </a:ext>
            </a:extLst>
          </p:cNvPr>
          <p:cNvSpPr txBox="1"/>
          <p:nvPr/>
        </p:nvSpPr>
        <p:spPr>
          <a:xfrm>
            <a:off x="9760924" y="1626368"/>
            <a:ext cx="19630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Electron plasma</a:t>
            </a:r>
          </a:p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→ electric field</a:t>
            </a:r>
          </a:p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→ focusing effect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F4A59907-8F9F-3257-471B-773609BAEAE6}"/>
              </a:ext>
            </a:extLst>
          </p:cNvPr>
          <p:cNvSpPr/>
          <p:nvPr/>
        </p:nvSpPr>
        <p:spPr>
          <a:xfrm>
            <a:off x="6500226" y="1548200"/>
            <a:ext cx="540000" cy="1080000"/>
          </a:xfrm>
          <a:prstGeom prst="ellipse">
            <a:avLst/>
          </a:prstGeom>
          <a:noFill/>
          <a:ln w="3175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B1E02F5-70A7-467B-7D18-02224CDAEA59}"/>
              </a:ext>
            </a:extLst>
          </p:cNvPr>
          <p:cNvSpPr/>
          <p:nvPr/>
        </p:nvSpPr>
        <p:spPr>
          <a:xfrm>
            <a:off x="4070226" y="1987383"/>
            <a:ext cx="5400000" cy="180000"/>
          </a:xfrm>
          <a:prstGeom prst="rect">
            <a:avLst/>
          </a:prstGeom>
          <a:gradFill flip="none" rotWithShape="1">
            <a:gsLst>
              <a:gs pos="45000">
                <a:schemeClr val="accent2">
                  <a:lumMod val="97000"/>
                  <a:lumOff val="3000"/>
                </a:schemeClr>
              </a:gs>
              <a:gs pos="0">
                <a:srgbClr val="F1995D">
                  <a:alpha val="70000"/>
                </a:srgbClr>
              </a:gs>
              <a:gs pos="100000">
                <a:schemeClr val="accent2">
                  <a:lumMod val="60000"/>
                  <a:lumOff val="40000"/>
                  <a:alpha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AC6C1C42-AA11-2D10-327F-FD977147B5D0}"/>
              </a:ext>
            </a:extLst>
          </p:cNvPr>
          <p:cNvSpPr/>
          <p:nvPr/>
        </p:nvSpPr>
        <p:spPr>
          <a:xfrm>
            <a:off x="4965463" y="1548200"/>
            <a:ext cx="3600000" cy="1080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6">
                  <a:lumMod val="40000"/>
                  <a:lumOff val="60000"/>
                  <a:alpha val="70000"/>
                </a:schemeClr>
              </a:gs>
              <a:gs pos="50000">
                <a:schemeClr val="accent6">
                  <a:lumMod val="95000"/>
                  <a:lumOff val="5000"/>
                  <a:alpha val="70000"/>
                </a:schemeClr>
              </a:gs>
              <a:gs pos="100000">
                <a:schemeClr val="accent6">
                  <a:lumMod val="60000"/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Arc 63">
            <a:extLst>
              <a:ext uri="{FF2B5EF4-FFF2-40B4-BE49-F238E27FC236}">
                <a16:creationId xmlns:a16="http://schemas.microsoft.com/office/drawing/2014/main" id="{57E562E2-D4CC-EDA9-925E-ED1DBCF95607}"/>
              </a:ext>
            </a:extLst>
          </p:cNvPr>
          <p:cNvSpPr/>
          <p:nvPr/>
        </p:nvSpPr>
        <p:spPr>
          <a:xfrm>
            <a:off x="6495463" y="1548200"/>
            <a:ext cx="540000" cy="1080000"/>
          </a:xfrm>
          <a:prstGeom prst="arc">
            <a:avLst>
              <a:gd name="adj1" fmla="val 16200000"/>
              <a:gd name="adj2" fmla="val 5366795"/>
            </a:avLst>
          </a:prstGeom>
          <a:ln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E11054F-7A72-ACD4-2C0B-E1A6F95C2246}"/>
              </a:ext>
            </a:extLst>
          </p:cNvPr>
          <p:cNvGrpSpPr/>
          <p:nvPr/>
        </p:nvGrpSpPr>
        <p:grpSpPr>
          <a:xfrm>
            <a:off x="6029044" y="1548200"/>
            <a:ext cx="1473200" cy="1079667"/>
            <a:chOff x="2285278" y="4297828"/>
            <a:chExt cx="1473200" cy="1079667"/>
          </a:xfrm>
        </p:grpSpPr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72B27A82-9242-BCCD-00DD-8843E8AE4C09}"/>
                </a:ext>
              </a:extLst>
            </p:cNvPr>
            <p:cNvCxnSpPr/>
            <p:nvPr/>
          </p:nvCxnSpPr>
          <p:spPr>
            <a:xfrm>
              <a:off x="2285278" y="4297828"/>
              <a:ext cx="0" cy="360000"/>
            </a:xfrm>
            <a:prstGeom prst="straightConnector1">
              <a:avLst/>
            </a:prstGeom>
            <a:ln w="63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8C0773E6-0203-DBA3-250D-71263A26BBFB}"/>
                </a:ext>
              </a:extLst>
            </p:cNvPr>
            <p:cNvCxnSpPr/>
            <p:nvPr/>
          </p:nvCxnSpPr>
          <p:spPr>
            <a:xfrm>
              <a:off x="3021878" y="4297828"/>
              <a:ext cx="0" cy="360000"/>
            </a:xfrm>
            <a:prstGeom prst="straightConnector1">
              <a:avLst/>
            </a:prstGeom>
            <a:ln w="63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D40FAB6B-7AF5-0C86-A9FC-D0CC6FF9E008}"/>
                </a:ext>
              </a:extLst>
            </p:cNvPr>
            <p:cNvCxnSpPr/>
            <p:nvPr/>
          </p:nvCxnSpPr>
          <p:spPr>
            <a:xfrm>
              <a:off x="3758478" y="4297828"/>
              <a:ext cx="0" cy="360000"/>
            </a:xfrm>
            <a:prstGeom prst="straightConnector1">
              <a:avLst/>
            </a:prstGeom>
            <a:ln w="63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820392E5-A0CA-9F2B-E9A0-02CFFDDE66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85278" y="5017495"/>
              <a:ext cx="0" cy="360000"/>
            </a:xfrm>
            <a:prstGeom prst="straightConnector1">
              <a:avLst/>
            </a:prstGeom>
            <a:ln w="63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56A0E6F8-B545-1B14-EBCC-3EF50B050B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21878" y="5017495"/>
              <a:ext cx="0" cy="360000"/>
            </a:xfrm>
            <a:prstGeom prst="straightConnector1">
              <a:avLst/>
            </a:prstGeom>
            <a:ln w="63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6A9586E7-9465-ED37-EF19-30EC616D7E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58478" y="5017495"/>
              <a:ext cx="0" cy="360000"/>
            </a:xfrm>
            <a:prstGeom prst="straightConnector1">
              <a:avLst/>
            </a:prstGeom>
            <a:ln w="63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8A94EC4D-593F-EAD3-4B31-58BE9C8F984D}"/>
                    </a:ext>
                  </a:extLst>
                </p:cNvPr>
                <p:cNvSpPr txBox="1"/>
                <p:nvPr/>
              </p:nvSpPr>
              <p:spPr>
                <a:xfrm>
                  <a:off x="2831022" y="4636196"/>
                  <a:ext cx="402098" cy="4029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⃑"/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8A94EC4D-593F-EAD3-4B31-58BE9C8F98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1022" y="4636196"/>
                  <a:ext cx="402098" cy="402931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0A6CBB8-A753-E175-5D65-2081EEFB5980}"/>
              </a:ext>
            </a:extLst>
          </p:cNvPr>
          <p:cNvGrpSpPr/>
          <p:nvPr/>
        </p:nvGrpSpPr>
        <p:grpSpPr>
          <a:xfrm>
            <a:off x="4015122" y="1519466"/>
            <a:ext cx="1010213" cy="647917"/>
            <a:chOff x="271356" y="4269094"/>
            <a:chExt cx="1010213" cy="64791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E605D4A-F625-CDFC-F5F1-63E30FAB5D4A}"/>
                </a:ext>
              </a:extLst>
            </p:cNvPr>
            <p:cNvSpPr txBox="1"/>
            <p:nvPr/>
          </p:nvSpPr>
          <p:spPr>
            <a:xfrm>
              <a:off x="271356" y="4269094"/>
              <a:ext cx="10102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High energy</a:t>
              </a:r>
            </a:p>
            <a:p>
              <a:pPr algn="ctr"/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ion beam</a:t>
              </a:r>
            </a:p>
          </p:txBody>
        </p:sp>
        <p:sp>
          <p:nvSpPr>
            <p:cNvPr id="75" name="Arrow: Right 74">
              <a:extLst>
                <a:ext uri="{FF2B5EF4-FFF2-40B4-BE49-F238E27FC236}">
                  <a16:creationId xmlns:a16="http://schemas.microsoft.com/office/drawing/2014/main" id="{61195AF5-1002-0FAF-041F-F4F6E021F5B6}"/>
                </a:ext>
              </a:extLst>
            </p:cNvPr>
            <p:cNvSpPr/>
            <p:nvPr/>
          </p:nvSpPr>
          <p:spPr>
            <a:xfrm>
              <a:off x="419597" y="4737011"/>
              <a:ext cx="720000" cy="180000"/>
            </a:xfrm>
            <a:prstGeom prst="rightArrow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95FC84EC-81B0-DC76-0BE7-92A5ED7AAC89}"/>
              </a:ext>
            </a:extLst>
          </p:cNvPr>
          <p:cNvSpPr txBox="1"/>
          <p:nvPr/>
        </p:nvSpPr>
        <p:spPr>
          <a:xfrm>
            <a:off x="618368" y="3075913"/>
            <a:ext cx="55710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Ahmed, H., Alderton, M., Amos, R. A., </a:t>
            </a:r>
            <a:r>
              <a:rPr lang="en-GB" sz="1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Ariyanto</a:t>
            </a:r>
            <a:r>
              <a:rPr lang="en-GB" sz="1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D. O., Baker, C. J., Bamber, J., ... &amp; van der Werf, D. P. (2026). ITRF/LhARA conceptual design report (No. STFC-TR-2026-007). STFC.</a:t>
            </a:r>
          </a:p>
        </p:txBody>
      </p:sp>
    </p:spTree>
    <p:extLst>
      <p:ext uri="{BB962C8B-B14F-4D97-AF65-F5344CB8AC3E}">
        <p14:creationId xmlns:p14="http://schemas.microsoft.com/office/powerpoint/2010/main" val="235199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0 L 0.38308 0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54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0" grpId="0"/>
      <p:bldP spid="31" grpId="0"/>
      <p:bldP spid="32" grpId="0"/>
      <p:bldP spid="33" grpId="0" animBg="1"/>
      <p:bldP spid="34" grpId="0" animBg="1"/>
      <p:bldP spid="36" grpId="0"/>
      <p:bldP spid="37" grpId="0" animBg="1"/>
      <p:bldP spid="57" grpId="0" animBg="1"/>
      <p:bldP spid="58" grpId="0" animBg="1"/>
      <p:bldP spid="61" grpId="0" animBg="1"/>
      <p:bldP spid="62" grpId="0" animBg="1"/>
      <p:bldP spid="63" grpId="0" animBg="1"/>
      <p:bldP spid="6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A616FB7-797E-2304-2B22-20B2F9134C5E}"/>
              </a:ext>
            </a:extLst>
          </p:cNvPr>
          <p:cNvSpPr txBox="1"/>
          <p:nvPr/>
        </p:nvSpPr>
        <p:spPr>
          <a:xfrm>
            <a:off x="0" y="0"/>
            <a:ext cx="93754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How are the electrons confined?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6CAF4C8-80DA-08F3-78E0-5EC214ED60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6456"/>
          <a:stretch>
            <a:fillRect/>
          </a:stretch>
        </p:blipFill>
        <p:spPr>
          <a:xfrm>
            <a:off x="9518210" y="109066"/>
            <a:ext cx="2614522" cy="64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772B7F-CC46-770F-7509-3773DC306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287" y="2455951"/>
            <a:ext cx="4748873" cy="2700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77EF2D0-2FCD-B9FA-C4E8-1CB28F1E018E}"/>
              </a:ext>
            </a:extLst>
          </p:cNvPr>
          <p:cNvSpPr txBox="1"/>
          <p:nvPr/>
        </p:nvSpPr>
        <p:spPr>
          <a:xfrm>
            <a:off x="858873" y="5163571"/>
            <a:ext cx="43730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Aymar</a:t>
            </a:r>
            <a:r>
              <a:rPr lang="en-GB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G., Becker, T., </a:t>
            </a:r>
            <a:r>
              <a:rPr lang="en-GB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Boogert</a:t>
            </a:r>
            <a:r>
              <a:rPr lang="en-GB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S., </a:t>
            </a:r>
            <a:r>
              <a:rPr lang="en-GB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Borghesi</a:t>
            </a:r>
            <a:r>
              <a:rPr lang="en-GB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M., Bingham, R., Brenner, C., ... &amp; Xiao, R. (2020). LhARA: the laser-hybrid accelerator for radiobiological applications. Frontiers in Physics, 8, 567738.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B7157F0-8BBB-8C90-438B-21EE70FC2E87}"/>
              </a:ext>
            </a:extLst>
          </p:cNvPr>
          <p:cNvSpPr txBox="1"/>
          <p:nvPr/>
        </p:nvSpPr>
        <p:spPr>
          <a:xfrm>
            <a:off x="0" y="713415"/>
            <a:ext cx="6095823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Penning-Malmberg Trapping</a:t>
            </a:r>
          </a:p>
          <a:p>
            <a:endParaRPr lang="en-GB" sz="2000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Axial: electrostatic confinement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Radial: magnetic confinement</a:t>
            </a:r>
          </a:p>
        </p:txBody>
      </p:sp>
      <p:pic>
        <p:nvPicPr>
          <p:cNvPr id="18" name="Picture 17" descr="A machine with a large cylinder&#10;&#10;Description automatically generated with medium confidence">
            <a:extLst>
              <a:ext uri="{FF2B5EF4-FFF2-40B4-BE49-F238E27FC236}">
                <a16:creationId xmlns:a16="http://schemas.microsoft.com/office/drawing/2014/main" id="{F577F128-9A90-A8EB-6ECD-6BF96FBE93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842" y="2365951"/>
            <a:ext cx="3840000" cy="288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67FFCA1-847F-AD18-974B-61285975C05C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err="1"/>
              <a:t>LhARA</a:t>
            </a:r>
            <a:r>
              <a:rPr lang="en-GB" dirty="0"/>
              <a:t> / CLF workshop</a:t>
            </a:r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 (2</a:t>
            </a:r>
            <a:r>
              <a:rPr lang="en-GB" baseline="30000" dirty="0">
                <a:ea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 November 2026)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AF9570CC-5869-15DD-0345-D2FBCA4B2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0FB8248-CD7C-4AE9-ADD2-01D066A0F2A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826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AE148570-C2FE-7635-786D-F52C94801C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67" r="1498" b="27708"/>
          <a:stretch/>
        </p:blipFill>
        <p:spPr>
          <a:xfrm>
            <a:off x="224511" y="1185505"/>
            <a:ext cx="5661504" cy="29056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5296FA6-60EB-328B-06BF-95F3161ECB20}"/>
                  </a:ext>
                </a:extLst>
              </p:cNvPr>
              <p:cNvSpPr txBox="1"/>
              <p:nvPr/>
            </p:nvSpPr>
            <p:spPr>
              <a:xfrm>
                <a:off x="1898580" y="1943226"/>
                <a:ext cx="2305952" cy="6745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6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Solenoid (B ≈ 400G)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GB" sz="14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GB" sz="14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GB" sz="14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4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14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4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GB" sz="14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p>
                          <m:sSupPr>
                            <m:ctrlPr>
                              <a:rPr lang="en-GB" sz="14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p>
                            <m:r>
                              <a:rPr lang="en-GB" sz="14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14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14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en-GB" sz="14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=7.8×</m:t>
                    </m:r>
                    <m:sSup>
                      <m:sSupPr>
                        <m:ctrlPr>
                          <a:rPr lang="en-GB" sz="14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sup>
                    </m:sSup>
                  </m:oMath>
                </a14:m>
                <a:r>
                  <a:rPr lang="en-GB" sz="14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m</a:t>
                </a:r>
                <a:r>
                  <a:rPr lang="en-GB" sz="1400" baseline="300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-3</a:t>
                </a:r>
                <a:r>
                  <a:rPr lang="en-GB" sz="14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en-GB" sz="12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5296FA6-60EB-328B-06BF-95F3161ECB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8580" y="1943226"/>
                <a:ext cx="2305952" cy="674544"/>
              </a:xfrm>
              <a:prstGeom prst="rect">
                <a:avLst/>
              </a:prstGeom>
              <a:blipFill>
                <a:blip r:embed="rId3"/>
                <a:stretch>
                  <a:fillRect t="-2727" b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E5D9FDE5-E9D6-87E1-462B-3F19CB5011BF}"/>
              </a:ext>
            </a:extLst>
          </p:cNvPr>
          <p:cNvGrpSpPr/>
          <p:nvPr/>
        </p:nvGrpSpPr>
        <p:grpSpPr>
          <a:xfrm>
            <a:off x="3901686" y="2980256"/>
            <a:ext cx="2067094" cy="3303076"/>
            <a:chOff x="9885261" y="2535194"/>
            <a:chExt cx="2067094" cy="3303076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82CB5AB8-25F3-B9FA-BC55-7227E8FB389F}"/>
                </a:ext>
              </a:extLst>
            </p:cNvPr>
            <p:cNvGrpSpPr/>
            <p:nvPr/>
          </p:nvGrpSpPr>
          <p:grpSpPr>
            <a:xfrm>
              <a:off x="9885261" y="3809902"/>
              <a:ext cx="2067094" cy="2028368"/>
              <a:chOff x="10344073" y="4000640"/>
              <a:chExt cx="2067094" cy="2028368"/>
            </a:xfrm>
          </p:grpSpPr>
          <p:sp>
            <p:nvSpPr>
              <p:cNvPr id="26" name="TextBox 8">
                <a:extLst>
                  <a:ext uri="{FF2B5EF4-FFF2-40B4-BE49-F238E27FC236}">
                    <a16:creationId xmlns:a16="http://schemas.microsoft.com/office/drawing/2014/main" id="{939680C3-12C8-B397-87B7-891CDEBEEA53}"/>
                  </a:ext>
                </a:extLst>
              </p:cNvPr>
              <p:cNvSpPr txBox="1"/>
              <p:nvPr/>
            </p:nvSpPr>
            <p:spPr>
              <a:xfrm>
                <a:off x="10344073" y="4000640"/>
                <a:ext cx="206709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GB" sz="1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Phosphor screen</a:t>
                </a:r>
              </a:p>
              <a:p>
                <a:pPr algn="ctr"/>
                <a:r>
                  <a:rPr lang="en-GB" sz="1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(diameter = 40 mm)</a:t>
                </a:r>
              </a:p>
            </p:txBody>
          </p:sp>
          <p:pic>
            <p:nvPicPr>
              <p:cNvPr id="27" name="Picture 26" descr="A close-up of a metal object&#10;&#10;Description automatically generated">
                <a:extLst>
                  <a:ext uri="{FF2B5EF4-FFF2-40B4-BE49-F238E27FC236}">
                    <a16:creationId xmlns:a16="http://schemas.microsoft.com/office/drawing/2014/main" id="{2A47124A-2EC1-E3F0-CE73-00833E7443A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1" b="3344"/>
              <a:stretch/>
            </p:blipFill>
            <p:spPr>
              <a:xfrm rot="5400000">
                <a:off x="10653188" y="4787062"/>
                <a:ext cx="1440000" cy="1043891"/>
              </a:xfrm>
              <a:prstGeom prst="roundRect">
                <a:avLst/>
              </a:prstGeom>
            </p:spPr>
          </p:pic>
        </p:grp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15AE607-297A-6C4A-AE8D-5C4362DF58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909159" y="2535194"/>
              <a:ext cx="0" cy="1260000"/>
            </a:xfrm>
            <a:prstGeom prst="line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907B2C9-892B-90EE-8EA1-3232410FEF4E}"/>
              </a:ext>
            </a:extLst>
          </p:cNvPr>
          <p:cNvGrpSpPr/>
          <p:nvPr/>
        </p:nvGrpSpPr>
        <p:grpSpPr>
          <a:xfrm>
            <a:off x="0" y="2972761"/>
            <a:ext cx="2401141" cy="2691099"/>
            <a:chOff x="6081010" y="2497719"/>
            <a:chExt cx="2401141" cy="269109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5D521107-C091-0CAF-3657-76E0B07FE4E1}"/>
                </a:ext>
              </a:extLst>
            </p:cNvPr>
            <p:cNvGrpSpPr/>
            <p:nvPr/>
          </p:nvGrpSpPr>
          <p:grpSpPr>
            <a:xfrm>
              <a:off x="6081010" y="3764932"/>
              <a:ext cx="2401141" cy="1423886"/>
              <a:chOff x="5021463" y="557625"/>
              <a:chExt cx="2401141" cy="1423886"/>
            </a:xfrm>
          </p:grpSpPr>
          <p:sp>
            <p:nvSpPr>
              <p:cNvPr id="31" name="TextBox 5">
                <a:extLst>
                  <a:ext uri="{FF2B5EF4-FFF2-40B4-BE49-F238E27FC236}">
                    <a16:creationId xmlns:a16="http://schemas.microsoft.com/office/drawing/2014/main" id="{F3C37DD5-BE94-9F2A-7177-0DB0A44FC0B5}"/>
                  </a:ext>
                </a:extLst>
              </p:cNvPr>
              <p:cNvSpPr txBox="1"/>
              <p:nvPr/>
            </p:nvSpPr>
            <p:spPr>
              <a:xfrm>
                <a:off x="5021463" y="557625"/>
                <a:ext cx="24011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GB" sz="1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Electron source</a:t>
                </a:r>
              </a:p>
            </p:txBody>
          </p:sp>
          <p:pic>
            <p:nvPicPr>
              <p:cNvPr id="32" name="Picture 31" descr="A close-up of a machine&#10;&#10;Description automatically generated">
                <a:extLst>
                  <a:ext uri="{FF2B5EF4-FFF2-40B4-BE49-F238E27FC236}">
                    <a16:creationId xmlns:a16="http://schemas.microsoft.com/office/drawing/2014/main" id="{054BDBC1-96C0-B2A7-435E-1D5718FA163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261" t="17370" r="21494" b="2303"/>
              <a:stretch/>
            </p:blipFill>
            <p:spPr>
              <a:xfrm rot="5400000">
                <a:off x="5682034" y="901511"/>
                <a:ext cx="1080000" cy="1080000"/>
              </a:xfrm>
              <a:prstGeom prst="roundRect">
                <a:avLst/>
              </a:prstGeom>
            </p:spPr>
          </p:pic>
        </p:grp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8F97CF1-4022-FCBB-8922-5D70F62551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76192" y="2497719"/>
              <a:ext cx="0" cy="1260000"/>
            </a:xfrm>
            <a:prstGeom prst="line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0150712-E087-D56F-F9F3-CA45238BF74D}"/>
              </a:ext>
            </a:extLst>
          </p:cNvPr>
          <p:cNvGrpSpPr/>
          <p:nvPr/>
        </p:nvGrpSpPr>
        <p:grpSpPr>
          <a:xfrm>
            <a:off x="2009418" y="2939741"/>
            <a:ext cx="2084063" cy="2774632"/>
            <a:chOff x="2009418" y="2939741"/>
            <a:chExt cx="2084063" cy="2774632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63ABB7D-FBE9-49AD-579B-77A7CE2908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34780" y="2939741"/>
              <a:ext cx="540000" cy="1116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2555A67-8887-4561-5091-ABA5D23631FF}"/>
                </a:ext>
              </a:extLst>
            </p:cNvPr>
            <p:cNvCxnSpPr>
              <a:cxnSpLocks/>
            </p:cNvCxnSpPr>
            <p:nvPr/>
          </p:nvCxnSpPr>
          <p:spPr>
            <a:xfrm>
              <a:off x="3522427" y="2939741"/>
              <a:ext cx="540000" cy="1116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FB4690CF-CC79-36E2-82EF-CED8BC1380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6853" t="8565" r="21230" b="11132"/>
            <a:stretch/>
          </p:blipFill>
          <p:spPr>
            <a:xfrm rot="5400000">
              <a:off x="2601450" y="3384504"/>
              <a:ext cx="900000" cy="2084063"/>
            </a:xfrm>
            <a:prstGeom prst="flowChartAlternateProcess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AF5C31E-CF97-853B-CA7F-657EBBC2C034}"/>
                </a:ext>
              </a:extLst>
            </p:cNvPr>
            <p:cNvSpPr txBox="1"/>
            <p:nvPr/>
          </p:nvSpPr>
          <p:spPr>
            <a:xfrm>
              <a:off x="2095007" y="4883376"/>
              <a:ext cx="191591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9-electrode stack</a:t>
              </a:r>
            </a:p>
            <a:p>
              <a:pPr algn="ctr"/>
              <a:r>
                <a:rPr lang="en-GB" sz="16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(length = 280 mm,</a:t>
              </a:r>
            </a:p>
            <a:p>
              <a:pPr algn="ctr"/>
              <a:r>
                <a:rPr lang="en-GB" sz="16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diameter = 41 mm)</a:t>
              </a:r>
            </a:p>
          </p:txBody>
        </p:sp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DFCF6299-470D-015C-8371-F7E8B935AA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6"/>
          <a:stretch>
            <a:fillRect/>
          </a:stretch>
        </p:blipFill>
        <p:spPr>
          <a:xfrm>
            <a:off x="6883448" y="1087050"/>
            <a:ext cx="4770506" cy="540000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BE88D1A7-FA2A-C2C2-D7B4-593B32050060}"/>
              </a:ext>
            </a:extLst>
          </p:cNvPr>
          <p:cNvSpPr/>
          <p:nvPr/>
        </p:nvSpPr>
        <p:spPr>
          <a:xfrm>
            <a:off x="9853863" y="2049578"/>
            <a:ext cx="628725" cy="553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38832C0-6F1F-519C-4024-634DAC02DDB6}"/>
              </a:ext>
            </a:extLst>
          </p:cNvPr>
          <p:cNvSpPr txBox="1"/>
          <p:nvPr/>
        </p:nvSpPr>
        <p:spPr>
          <a:xfrm>
            <a:off x="7684438" y="2633462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Load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0EE33D1-5345-267D-1359-257FC5A4174C}"/>
              </a:ext>
            </a:extLst>
          </p:cNvPr>
          <p:cNvSpPr txBox="1"/>
          <p:nvPr/>
        </p:nvSpPr>
        <p:spPr>
          <a:xfrm>
            <a:off x="7684437" y="3770568"/>
            <a:ext cx="5581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Hold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F81AFF2-8269-C05E-D81A-2EDAD1C49868}"/>
              </a:ext>
            </a:extLst>
          </p:cNvPr>
          <p:cNvSpPr txBox="1"/>
          <p:nvPr/>
        </p:nvSpPr>
        <p:spPr>
          <a:xfrm>
            <a:off x="7684437" y="4908499"/>
            <a:ext cx="583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Eject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D345715-D14B-6E9C-1EA6-50DF6E56B8C6}"/>
              </a:ext>
            </a:extLst>
          </p:cNvPr>
          <p:cNvSpPr txBox="1"/>
          <p:nvPr/>
        </p:nvSpPr>
        <p:spPr>
          <a:xfrm>
            <a:off x="0" y="0"/>
            <a:ext cx="75667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Experimental setup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005F8DAB-839E-6980-FA7A-EA09EEDB847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16456"/>
          <a:stretch>
            <a:fillRect/>
          </a:stretch>
        </p:blipFill>
        <p:spPr>
          <a:xfrm>
            <a:off x="9518210" y="109066"/>
            <a:ext cx="2614522" cy="64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44BDA96-EEC6-EEDC-E61A-1E3713A872B2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err="1"/>
              <a:t>LhARA</a:t>
            </a:r>
            <a:r>
              <a:rPr lang="en-GB" dirty="0"/>
              <a:t> / CLF workshop</a:t>
            </a:r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 (2</a:t>
            </a:r>
            <a:r>
              <a:rPr lang="en-GB" baseline="30000" dirty="0">
                <a:ea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 November 2026)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340BA324-B910-3B4A-E1DB-0043AA12D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0FB8248-CD7C-4AE9-ADD2-01D066A0F2A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6212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9" grpId="0" animBg="1"/>
      <p:bldP spid="40" grpId="0"/>
      <p:bldP spid="41" grpId="0"/>
      <p:bldP spid="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CFD70AC-D90C-3406-3F13-FD811D24372C}"/>
              </a:ext>
            </a:extLst>
          </p:cNvPr>
          <p:cNvSpPr txBox="1"/>
          <p:nvPr/>
        </p:nvSpPr>
        <p:spPr>
          <a:xfrm>
            <a:off x="-1" y="707886"/>
            <a:ext cx="10828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RF-driven ionisation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46A59EE-B9AF-8A0B-6E7A-603FBEDF13ED}"/>
              </a:ext>
            </a:extLst>
          </p:cNvPr>
          <p:cNvSpPr/>
          <p:nvPr/>
        </p:nvSpPr>
        <p:spPr>
          <a:xfrm>
            <a:off x="5199196" y="1083234"/>
            <a:ext cx="1800000" cy="7200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RF excitation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6FA9671-30DA-7534-5E32-849AE78372B1}"/>
              </a:ext>
            </a:extLst>
          </p:cNvPr>
          <p:cNvSpPr/>
          <p:nvPr/>
        </p:nvSpPr>
        <p:spPr>
          <a:xfrm>
            <a:off x="7382560" y="1083234"/>
            <a:ext cx="1800000" cy="7200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Dense plasma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5BCA716-66C3-6F5A-AF4B-60E61458742B}"/>
              </a:ext>
            </a:extLst>
          </p:cNvPr>
          <p:cNvCxnSpPr>
            <a:stCxn id="20" idx="3"/>
            <a:endCxn id="5" idx="1"/>
          </p:cNvCxnSpPr>
          <p:nvPr/>
        </p:nvCxnSpPr>
        <p:spPr>
          <a:xfrm>
            <a:off x="4813459" y="1443234"/>
            <a:ext cx="38573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2D3C543-F56A-6217-EDC4-23E30213D14D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6999196" y="1443234"/>
            <a:ext cx="38336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CA9BC5FE-090F-0225-5F18-151AD4CD72D3}"/>
              </a:ext>
            </a:extLst>
          </p:cNvPr>
          <p:cNvGrpSpPr/>
          <p:nvPr/>
        </p:nvGrpSpPr>
        <p:grpSpPr>
          <a:xfrm>
            <a:off x="162428" y="1906489"/>
            <a:ext cx="3685027" cy="4680000"/>
            <a:chOff x="162428" y="1815049"/>
            <a:chExt cx="3685027" cy="468000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B0477C5-4252-7DA1-8573-EC047792F3FB}"/>
                </a:ext>
              </a:extLst>
            </p:cNvPr>
            <p:cNvCxnSpPr>
              <a:cxnSpLocks/>
            </p:cNvCxnSpPr>
            <p:nvPr/>
          </p:nvCxnSpPr>
          <p:spPr>
            <a:xfrm>
              <a:off x="2558571" y="2867660"/>
              <a:ext cx="0" cy="2078390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B2CED96-AB42-6D7D-EFD2-C03C7E2D5911}"/>
                </a:ext>
              </a:extLst>
            </p:cNvPr>
            <p:cNvCxnSpPr>
              <a:cxnSpLocks/>
            </p:cNvCxnSpPr>
            <p:nvPr/>
          </p:nvCxnSpPr>
          <p:spPr>
            <a:xfrm>
              <a:off x="2023472" y="2867660"/>
              <a:ext cx="0" cy="2078860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25FF54-E1A6-BF9F-2964-F5F9CD92ADDB}"/>
                </a:ext>
              </a:extLst>
            </p:cNvPr>
            <p:cNvSpPr txBox="1"/>
            <p:nvPr/>
          </p:nvSpPr>
          <p:spPr>
            <a:xfrm>
              <a:off x="2567953" y="4610111"/>
              <a:ext cx="7441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>
                  <a:latin typeface="Arial" panose="020B0604020202020204" pitchFamily="34" charset="0"/>
                  <a:cs typeface="Arial" panose="020B0604020202020204" pitchFamily="34" charset="0"/>
                </a:rPr>
                <a:t>40 </a:t>
              </a:r>
              <a:r>
                <a:rPr lang="en-GB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ms</a:t>
              </a:r>
              <a:endParaRPr lang="en-GB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B608C00-078C-C924-B85E-415C4805DBAA}"/>
                </a:ext>
              </a:extLst>
            </p:cNvPr>
            <p:cNvSpPr txBox="1"/>
            <p:nvPr/>
          </p:nvSpPr>
          <p:spPr>
            <a:xfrm>
              <a:off x="2031172" y="4610111"/>
              <a:ext cx="63030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>
                  <a:latin typeface="Arial" panose="020B0604020202020204" pitchFamily="34" charset="0"/>
                  <a:cs typeface="Arial" panose="020B0604020202020204" pitchFamily="34" charset="0"/>
                </a:rPr>
                <a:t>3 </a:t>
              </a:r>
              <a:r>
                <a:rPr lang="en-GB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ms</a:t>
              </a:r>
              <a:endParaRPr lang="en-GB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9E0C349-2A8E-8481-62A8-EE58238E7DF5}"/>
                </a:ext>
              </a:extLst>
            </p:cNvPr>
            <p:cNvCxnSpPr>
              <a:cxnSpLocks/>
            </p:cNvCxnSpPr>
            <p:nvPr/>
          </p:nvCxnSpPr>
          <p:spPr>
            <a:xfrm>
              <a:off x="3223734" y="2867660"/>
              <a:ext cx="0" cy="2077859"/>
            </a:xfrm>
            <a:prstGeom prst="line">
              <a:avLst/>
            </a:prstGeom>
            <a:ln w="6350">
              <a:solidFill>
                <a:srgbClr val="FF0000"/>
              </a:solidFill>
              <a:prstDash val="dash"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882DCF2-EC3A-5FEB-80AE-D7DA40E450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46" r="10870"/>
            <a:stretch>
              <a:fillRect/>
            </a:stretch>
          </p:blipFill>
          <p:spPr>
            <a:xfrm>
              <a:off x="162428" y="1815049"/>
              <a:ext cx="3685027" cy="468000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C3468C6-6324-2A17-0225-04A899C028E3}"/>
                </a:ext>
              </a:extLst>
            </p:cNvPr>
            <p:cNvSpPr txBox="1"/>
            <p:nvPr/>
          </p:nvSpPr>
          <p:spPr>
            <a:xfrm>
              <a:off x="856691" y="3124948"/>
              <a:ext cx="14221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>
                  <a:latin typeface="Arial" panose="020B0604020202020204" pitchFamily="34" charset="0"/>
                  <a:cs typeface="Arial" panose="020B0604020202020204" pitchFamily="34" charset="0"/>
                </a:rPr>
                <a:t>Load = 3us-10s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623003B-EB06-24B1-3ADB-AE02F45E293D}"/>
                </a:ext>
              </a:extLst>
            </p:cNvPr>
            <p:cNvSpPr txBox="1"/>
            <p:nvPr/>
          </p:nvSpPr>
          <p:spPr>
            <a:xfrm>
              <a:off x="856690" y="4113210"/>
              <a:ext cx="55816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>
                  <a:latin typeface="Arial" panose="020B0604020202020204" pitchFamily="34" charset="0"/>
                  <a:cs typeface="Arial" panose="020B0604020202020204" pitchFamily="34" charset="0"/>
                </a:rPr>
                <a:t>Hold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E5B1E2E-0448-EC6A-CB46-4F62F1780BF1}"/>
                </a:ext>
              </a:extLst>
            </p:cNvPr>
            <p:cNvSpPr txBox="1"/>
            <p:nvPr/>
          </p:nvSpPr>
          <p:spPr>
            <a:xfrm>
              <a:off x="856690" y="5111441"/>
              <a:ext cx="5838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>
                  <a:latin typeface="Arial" panose="020B0604020202020204" pitchFamily="34" charset="0"/>
                  <a:cs typeface="Arial" panose="020B0604020202020204" pitchFamily="34" charset="0"/>
                </a:rPr>
                <a:t>Eject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E4003EA-5B6D-36B2-624A-EA5CBF8B65B3}"/>
                </a:ext>
              </a:extLst>
            </p:cNvPr>
            <p:cNvSpPr/>
            <p:nvPr/>
          </p:nvSpPr>
          <p:spPr>
            <a:xfrm>
              <a:off x="2730140" y="2651117"/>
              <a:ext cx="628725" cy="4738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3CADF58-EE49-919F-65B9-59791CD99814}"/>
              </a:ext>
            </a:extLst>
          </p:cNvPr>
          <p:cNvSpPr/>
          <p:nvPr/>
        </p:nvSpPr>
        <p:spPr>
          <a:xfrm>
            <a:off x="3013459" y="1083234"/>
            <a:ext cx="1800000" cy="7200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Seed electrons</a:t>
            </a:r>
          </a:p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(with CO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6B18B23-1929-E06A-6D16-A92A47A1F1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724" y="2604760"/>
            <a:ext cx="7560000" cy="303958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A8DC946-5089-E366-BA28-B19A53D0F5F5}"/>
              </a:ext>
            </a:extLst>
          </p:cNvPr>
          <p:cNvSpPr txBox="1"/>
          <p:nvPr/>
        </p:nvSpPr>
        <p:spPr>
          <a:xfrm>
            <a:off x="11653198" y="3425418"/>
            <a:ext cx="4956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[m</a:t>
            </a:r>
            <a:r>
              <a:rPr lang="en-GB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-3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F72E596-4A74-B78D-2BD0-D0E56E80F309}"/>
              </a:ext>
            </a:extLst>
          </p:cNvPr>
          <p:cNvSpPr txBox="1"/>
          <p:nvPr/>
        </p:nvSpPr>
        <p:spPr>
          <a:xfrm>
            <a:off x="0" y="0"/>
            <a:ext cx="75667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000" b="1" dirty="0">
                <a:latin typeface="Arial" panose="020B0604020202020204" pitchFamily="34" charset="0"/>
                <a:cs typeface="Arial" panose="020B0604020202020204" pitchFamily="34" charset="0"/>
              </a:rPr>
              <a:t>Produce a dense e</a:t>
            </a:r>
            <a:r>
              <a:rPr lang="es-ES" sz="4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s-ES" sz="4000" b="1" dirty="0">
                <a:latin typeface="Arial" panose="020B0604020202020204" pitchFamily="34" charset="0"/>
                <a:cs typeface="Arial" panose="020B0604020202020204" pitchFamily="34" charset="0"/>
              </a:rPr>
              <a:t> plasma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C5480CF0-2855-A74E-F384-A024F7D65B7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6456"/>
          <a:stretch>
            <a:fillRect/>
          </a:stretch>
        </p:blipFill>
        <p:spPr>
          <a:xfrm>
            <a:off x="9518210" y="109066"/>
            <a:ext cx="2614522" cy="64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A71C01-FEF8-FF16-C47A-9581FAAD9B30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err="1"/>
              <a:t>LhARA</a:t>
            </a:r>
            <a:r>
              <a:rPr lang="en-GB" dirty="0"/>
              <a:t> / CLF workshop</a:t>
            </a:r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 (2</a:t>
            </a:r>
            <a:r>
              <a:rPr lang="en-GB" baseline="30000" dirty="0">
                <a:ea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 November 2026)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30AE29E8-10B7-50F8-46BE-84F3F7784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0FB8248-CD7C-4AE9-ADD2-01D066A0F2A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1512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A35E79B-1645-0999-8B55-5843A3D173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6456"/>
          <a:stretch>
            <a:fillRect/>
          </a:stretch>
        </p:blipFill>
        <p:spPr>
          <a:xfrm>
            <a:off x="9518210" y="109066"/>
            <a:ext cx="2614522" cy="6480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7458C8E-D322-7E6A-C69F-9B6BC76182D7}"/>
              </a:ext>
            </a:extLst>
          </p:cNvPr>
          <p:cNvSpPr txBox="1"/>
          <p:nvPr/>
        </p:nvSpPr>
        <p:spPr>
          <a:xfrm>
            <a:off x="-1" y="707886"/>
            <a:ext cx="10828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RF-driven ionisation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5A9479D-8F0E-65CE-DC16-77CF6E988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" y="2883727"/>
            <a:ext cx="4084256" cy="2520000"/>
          </a:xfrm>
          <a:prstGeom prst="rect">
            <a:avLst/>
          </a:prstGeom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C3845170-EEF0-F057-692A-6CE76D0A748C}"/>
              </a:ext>
            </a:extLst>
          </p:cNvPr>
          <p:cNvSpPr/>
          <p:nvPr/>
        </p:nvSpPr>
        <p:spPr>
          <a:xfrm>
            <a:off x="3013459" y="1083234"/>
            <a:ext cx="1800000" cy="7200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Seed electrons</a:t>
            </a:r>
          </a:p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(with CO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D032EBA0-F51A-A115-2B8E-3DE4D0AEF4EB}"/>
              </a:ext>
            </a:extLst>
          </p:cNvPr>
          <p:cNvSpPr/>
          <p:nvPr/>
        </p:nvSpPr>
        <p:spPr>
          <a:xfrm>
            <a:off x="5199196" y="1083234"/>
            <a:ext cx="1800000" cy="7200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RF excitation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1577E40-22FA-0D04-D687-FA8A8FCB1697}"/>
              </a:ext>
            </a:extLst>
          </p:cNvPr>
          <p:cNvSpPr/>
          <p:nvPr/>
        </p:nvSpPr>
        <p:spPr>
          <a:xfrm>
            <a:off x="7382560" y="1083234"/>
            <a:ext cx="1800000" cy="7200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Dense plasma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8432C7B-D3A5-4FAE-4126-F6190CF84B0B}"/>
              </a:ext>
            </a:extLst>
          </p:cNvPr>
          <p:cNvCxnSpPr>
            <a:stCxn id="22" idx="3"/>
            <a:endCxn id="23" idx="1"/>
          </p:cNvCxnSpPr>
          <p:nvPr/>
        </p:nvCxnSpPr>
        <p:spPr>
          <a:xfrm>
            <a:off x="4813459" y="1443234"/>
            <a:ext cx="38573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41E1E21-A9A1-0F0D-EE15-169D81F54573}"/>
              </a:ext>
            </a:extLst>
          </p:cNvPr>
          <p:cNvCxnSpPr>
            <a:stCxn id="23" idx="3"/>
            <a:endCxn id="24" idx="1"/>
          </p:cNvCxnSpPr>
          <p:nvPr/>
        </p:nvCxnSpPr>
        <p:spPr>
          <a:xfrm>
            <a:off x="6999196" y="1443234"/>
            <a:ext cx="38336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2DBB3B1-6886-6AA0-963B-68FB2EC6606F}"/>
              </a:ext>
            </a:extLst>
          </p:cNvPr>
          <p:cNvCxnSpPr>
            <a:cxnSpLocks/>
          </p:cNvCxnSpPr>
          <p:nvPr/>
        </p:nvCxnSpPr>
        <p:spPr>
          <a:xfrm>
            <a:off x="2558571" y="2959100"/>
            <a:ext cx="0" cy="2078390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3F1A9B6-7A40-7FFF-A0A0-129440D5D1A7}"/>
              </a:ext>
            </a:extLst>
          </p:cNvPr>
          <p:cNvCxnSpPr>
            <a:cxnSpLocks/>
          </p:cNvCxnSpPr>
          <p:nvPr/>
        </p:nvCxnSpPr>
        <p:spPr>
          <a:xfrm>
            <a:off x="2023472" y="2959100"/>
            <a:ext cx="0" cy="2078860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A41562B-289D-1A98-527A-285B70ABF11B}"/>
              </a:ext>
            </a:extLst>
          </p:cNvPr>
          <p:cNvSpPr txBox="1"/>
          <p:nvPr/>
        </p:nvSpPr>
        <p:spPr>
          <a:xfrm>
            <a:off x="2567953" y="4701551"/>
            <a:ext cx="7441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40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FB29325-710D-BD21-025D-172CF226C7C1}"/>
              </a:ext>
            </a:extLst>
          </p:cNvPr>
          <p:cNvSpPr txBox="1"/>
          <p:nvPr/>
        </p:nvSpPr>
        <p:spPr>
          <a:xfrm>
            <a:off x="2031172" y="4701551"/>
            <a:ext cx="6303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F99E1B0-7B8D-DE1B-AC0D-8A2604E0415A}"/>
              </a:ext>
            </a:extLst>
          </p:cNvPr>
          <p:cNvCxnSpPr>
            <a:cxnSpLocks/>
          </p:cNvCxnSpPr>
          <p:nvPr/>
        </p:nvCxnSpPr>
        <p:spPr>
          <a:xfrm>
            <a:off x="3223734" y="2959100"/>
            <a:ext cx="0" cy="2077859"/>
          </a:xfrm>
          <a:prstGeom prst="line">
            <a:avLst/>
          </a:prstGeom>
          <a:ln w="6350">
            <a:solidFill>
              <a:srgbClr val="FF0000"/>
            </a:solidFill>
            <a:prstDash val="dash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Picture 31">
            <a:extLst>
              <a:ext uri="{FF2B5EF4-FFF2-40B4-BE49-F238E27FC236}">
                <a16:creationId xmlns:a16="http://schemas.microsoft.com/office/drawing/2014/main" id="{C4D2DF1D-B862-FABA-A4CC-0FB0CBC833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724" y="2604760"/>
            <a:ext cx="7560000" cy="3039589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CEA07429-A8F1-3E4C-BBF5-8A55295D84C1}"/>
              </a:ext>
            </a:extLst>
          </p:cNvPr>
          <p:cNvSpPr txBox="1"/>
          <p:nvPr/>
        </p:nvSpPr>
        <p:spPr>
          <a:xfrm>
            <a:off x="11653198" y="3425418"/>
            <a:ext cx="4956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[m</a:t>
            </a:r>
            <a:r>
              <a:rPr lang="en-GB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-3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C8EE6C-317C-8627-C8D1-E3804B9D2196}"/>
              </a:ext>
            </a:extLst>
          </p:cNvPr>
          <p:cNvSpPr txBox="1"/>
          <p:nvPr/>
        </p:nvSpPr>
        <p:spPr>
          <a:xfrm>
            <a:off x="0" y="0"/>
            <a:ext cx="75667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000" b="1" dirty="0">
                <a:latin typeface="Arial" panose="020B0604020202020204" pitchFamily="34" charset="0"/>
                <a:cs typeface="Arial" panose="020B0604020202020204" pitchFamily="34" charset="0"/>
              </a:rPr>
              <a:t>Produce a dense e</a:t>
            </a:r>
            <a:r>
              <a:rPr lang="es-ES" sz="4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s-ES" sz="4000" b="1" dirty="0">
                <a:latin typeface="Arial" panose="020B0604020202020204" pitchFamily="34" charset="0"/>
                <a:cs typeface="Arial" panose="020B0604020202020204" pitchFamily="34" charset="0"/>
              </a:rPr>
              <a:t> plasma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66275A-41B6-19ED-877A-5C53792828D6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err="1"/>
              <a:t>LhARA</a:t>
            </a:r>
            <a:r>
              <a:rPr lang="en-GB" dirty="0"/>
              <a:t> / CLF workshop</a:t>
            </a:r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 (2</a:t>
            </a:r>
            <a:r>
              <a:rPr lang="en-GB" baseline="30000" dirty="0">
                <a:ea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 November 2026)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02F3E63F-CC69-EF2B-C94A-90A98B862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0FB8248-CD7C-4AE9-ADD2-01D066A0F2A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7529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84A32C6-CE94-4B64-D56E-10D5C5573A10}"/>
              </a:ext>
            </a:extLst>
          </p:cNvPr>
          <p:cNvGrpSpPr/>
          <p:nvPr/>
        </p:nvGrpSpPr>
        <p:grpSpPr>
          <a:xfrm>
            <a:off x="6718898" y="3603823"/>
            <a:ext cx="3192309" cy="2520000"/>
            <a:chOff x="6718898" y="3603823"/>
            <a:chExt cx="3192309" cy="2520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6DA4FEF-D767-928D-AAB2-A8749A947F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18898" y="3603823"/>
              <a:ext cx="2948042" cy="25200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7836804-10D8-B9AF-9D33-7073457E4EB9}"/>
                </a:ext>
              </a:extLst>
            </p:cNvPr>
            <p:cNvSpPr txBox="1"/>
            <p:nvPr/>
          </p:nvSpPr>
          <p:spPr>
            <a:xfrm>
              <a:off x="9481281" y="4229231"/>
              <a:ext cx="429926" cy="2385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50" dirty="0">
                  <a:latin typeface="Arial" panose="020B0604020202020204" pitchFamily="34" charset="0"/>
                  <a:cs typeface="Arial" panose="020B0604020202020204" pitchFamily="34" charset="0"/>
                </a:rPr>
                <a:t>[m</a:t>
              </a:r>
              <a:r>
                <a:rPr lang="en-GB" sz="95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-3</a:t>
              </a:r>
              <a:r>
                <a:rPr lang="en-GB" sz="950" dirty="0">
                  <a:latin typeface="Arial" panose="020B0604020202020204" pitchFamily="34" charset="0"/>
                  <a:cs typeface="Arial" panose="020B0604020202020204" pitchFamily="34" charset="0"/>
                </a:rPr>
                <a:t>]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79CBA94-922C-6566-4E0C-C2AA3D738264}"/>
              </a:ext>
            </a:extLst>
          </p:cNvPr>
          <p:cNvSpPr txBox="1"/>
          <p:nvPr/>
        </p:nvSpPr>
        <p:spPr>
          <a:xfrm>
            <a:off x="7245590" y="3225106"/>
            <a:ext cx="1896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RF duration = 1s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889DA7-A126-6D04-A61E-C57CAF59B6EE}"/>
              </a:ext>
            </a:extLst>
          </p:cNvPr>
          <p:cNvSpPr txBox="1"/>
          <p:nvPr/>
        </p:nvSpPr>
        <p:spPr>
          <a:xfrm>
            <a:off x="6255659" y="6128855"/>
            <a:ext cx="38777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7.7×10</a:t>
            </a:r>
            <a:r>
              <a:rPr lang="en-GB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13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</a:t>
            </a:r>
            <a:r>
              <a:rPr lang="en-GB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2A9686-2A6D-8D7F-39A8-1E3A11018FB2}"/>
              </a:ext>
            </a:extLst>
          </p:cNvPr>
          <p:cNvSpPr txBox="1"/>
          <p:nvPr/>
        </p:nvSpPr>
        <p:spPr>
          <a:xfrm>
            <a:off x="9515629" y="3228475"/>
            <a:ext cx="2024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RF duration = 10s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C1BC1E-2D51-FD44-B2D7-333A59A9D766}"/>
              </a:ext>
            </a:extLst>
          </p:cNvPr>
          <p:cNvSpPr txBox="1"/>
          <p:nvPr/>
        </p:nvSpPr>
        <p:spPr>
          <a:xfrm>
            <a:off x="-1" y="707886"/>
            <a:ext cx="10828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RF-driven ionisation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37A0CDC-910A-BA1E-DC70-D422F310C195}"/>
              </a:ext>
            </a:extLst>
          </p:cNvPr>
          <p:cNvSpPr/>
          <p:nvPr/>
        </p:nvSpPr>
        <p:spPr>
          <a:xfrm>
            <a:off x="5199196" y="1083234"/>
            <a:ext cx="1800000" cy="7200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RF excitation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A0690C7-8949-DBD1-1331-259D72FDEC3D}"/>
              </a:ext>
            </a:extLst>
          </p:cNvPr>
          <p:cNvSpPr/>
          <p:nvPr/>
        </p:nvSpPr>
        <p:spPr>
          <a:xfrm>
            <a:off x="7382560" y="1083234"/>
            <a:ext cx="1800000" cy="7200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Dense plasma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2F5EF26-D12D-9C21-F36B-537A62DE8B4B}"/>
              </a:ext>
            </a:extLst>
          </p:cNvPr>
          <p:cNvCxnSpPr>
            <a:stCxn id="22" idx="3"/>
            <a:endCxn id="11" idx="1"/>
          </p:cNvCxnSpPr>
          <p:nvPr/>
        </p:nvCxnSpPr>
        <p:spPr>
          <a:xfrm>
            <a:off x="4813459" y="1443234"/>
            <a:ext cx="38573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9743884-0C86-712A-4519-0A0F02C30260}"/>
              </a:ext>
            </a:extLst>
          </p:cNvPr>
          <p:cNvCxnSpPr>
            <a:stCxn id="11" idx="3"/>
            <a:endCxn id="12" idx="1"/>
          </p:cNvCxnSpPr>
          <p:nvPr/>
        </p:nvCxnSpPr>
        <p:spPr>
          <a:xfrm>
            <a:off x="6999196" y="1443234"/>
            <a:ext cx="38336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A651BF6D-B56C-1CAE-1F17-7848312CD8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6" r="10870"/>
          <a:stretch>
            <a:fillRect/>
          </a:stretch>
        </p:blipFill>
        <p:spPr>
          <a:xfrm>
            <a:off x="162428" y="1906489"/>
            <a:ext cx="3685027" cy="4680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F9E15E7-C808-6C98-DBF8-31A728F2FBE3}"/>
              </a:ext>
            </a:extLst>
          </p:cNvPr>
          <p:cNvSpPr txBox="1"/>
          <p:nvPr/>
        </p:nvSpPr>
        <p:spPr>
          <a:xfrm>
            <a:off x="2932606" y="3007437"/>
            <a:ext cx="11767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11MHz, 5.7V</a:t>
            </a:r>
            <a:r>
              <a:rPr lang="en-GB" sz="1200" baseline="-25000" dirty="0">
                <a:latin typeface="Arial" panose="020B0604020202020204" pitchFamily="34" charset="0"/>
                <a:cs typeface="Arial" panose="020B0604020202020204" pitchFamily="34" charset="0"/>
              </a:rPr>
              <a:t>pp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93434B-85A7-56C2-A5EC-91D7CF389CE5}"/>
              </a:ext>
            </a:extLst>
          </p:cNvPr>
          <p:cNvSpPr txBox="1"/>
          <p:nvPr/>
        </p:nvSpPr>
        <p:spPr>
          <a:xfrm>
            <a:off x="3236455" y="6121543"/>
            <a:ext cx="38777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3.6×10</a:t>
            </a:r>
            <a:r>
              <a:rPr lang="en-GB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13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</a:t>
            </a:r>
            <a:r>
              <a:rPr lang="en-GB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B3B76B-A112-F339-A872-11D6EB6B1732}"/>
              </a:ext>
            </a:extLst>
          </p:cNvPr>
          <p:cNvSpPr txBox="1"/>
          <p:nvPr/>
        </p:nvSpPr>
        <p:spPr>
          <a:xfrm>
            <a:off x="4415447" y="3218449"/>
            <a:ext cx="1531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Seed plasma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2A185E0-A4B0-9B6E-276C-D5A3D3AEED20}"/>
              </a:ext>
            </a:extLst>
          </p:cNvPr>
          <p:cNvSpPr txBox="1"/>
          <p:nvPr/>
        </p:nvSpPr>
        <p:spPr>
          <a:xfrm>
            <a:off x="856691" y="3216388"/>
            <a:ext cx="9749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Load = 1s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383D1FD-333B-6007-D901-1EECA8C25AF8}"/>
              </a:ext>
            </a:extLst>
          </p:cNvPr>
          <p:cNvSpPr txBox="1"/>
          <p:nvPr/>
        </p:nvSpPr>
        <p:spPr>
          <a:xfrm>
            <a:off x="856690" y="4204650"/>
            <a:ext cx="13885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Hold + RF = 1s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B501FAD-2BD3-1BB1-1EC8-8DAF4DAAFD3B}"/>
              </a:ext>
            </a:extLst>
          </p:cNvPr>
          <p:cNvSpPr txBox="1"/>
          <p:nvPr/>
        </p:nvSpPr>
        <p:spPr>
          <a:xfrm>
            <a:off x="856690" y="5202881"/>
            <a:ext cx="583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Eject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4186F6CB-9936-0B00-2FA0-1579DCE2161E}"/>
              </a:ext>
            </a:extLst>
          </p:cNvPr>
          <p:cNvSpPr/>
          <p:nvPr/>
        </p:nvSpPr>
        <p:spPr>
          <a:xfrm>
            <a:off x="3013459" y="1083234"/>
            <a:ext cx="1800000" cy="7200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Seed electrons</a:t>
            </a:r>
          </a:p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(with CO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CAD6173-EEC2-CF71-CB3D-264DCD99F5D7}"/>
              </a:ext>
            </a:extLst>
          </p:cNvPr>
          <p:cNvGrpSpPr/>
          <p:nvPr/>
        </p:nvGrpSpPr>
        <p:grpSpPr>
          <a:xfrm>
            <a:off x="3656447" y="3593522"/>
            <a:ext cx="3301903" cy="2520000"/>
            <a:chOff x="3847455" y="3593522"/>
            <a:chExt cx="3301903" cy="2520000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75E1D7C-538D-09CD-20AE-58CF935FAB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7455" y="3593522"/>
              <a:ext cx="3048829" cy="252000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73E887B-C97A-493B-9351-41FE8DF04527}"/>
                </a:ext>
              </a:extLst>
            </p:cNvPr>
            <p:cNvSpPr txBox="1"/>
            <p:nvPr/>
          </p:nvSpPr>
          <p:spPr>
            <a:xfrm>
              <a:off x="6719432" y="4197940"/>
              <a:ext cx="429926" cy="2385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50" dirty="0">
                  <a:latin typeface="Arial" panose="020B0604020202020204" pitchFamily="34" charset="0"/>
                  <a:cs typeface="Arial" panose="020B0604020202020204" pitchFamily="34" charset="0"/>
                </a:rPr>
                <a:t>[m</a:t>
              </a:r>
              <a:r>
                <a:rPr lang="en-GB" sz="95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-3</a:t>
              </a:r>
              <a:r>
                <a:rPr lang="en-GB" sz="950" dirty="0">
                  <a:latin typeface="Arial" panose="020B0604020202020204" pitchFamily="34" charset="0"/>
                  <a:cs typeface="Arial" panose="020B0604020202020204" pitchFamily="34" charset="0"/>
                </a:rPr>
                <a:t>]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DD7FAD5-39B1-2C32-B5D5-4B3F6A60C7BA}"/>
              </a:ext>
            </a:extLst>
          </p:cNvPr>
          <p:cNvGrpSpPr/>
          <p:nvPr/>
        </p:nvGrpSpPr>
        <p:grpSpPr>
          <a:xfrm>
            <a:off x="9056114" y="3603823"/>
            <a:ext cx="3196338" cy="2520000"/>
            <a:chOff x="9247122" y="3603823"/>
            <a:chExt cx="3196338" cy="2520000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3754FCF2-DB24-2546-EF5B-9A88A53E1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47122" y="3603823"/>
              <a:ext cx="2948042" cy="2520000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6410BE0-D6DF-BDAE-79ED-CB82B5F886BB}"/>
                </a:ext>
              </a:extLst>
            </p:cNvPr>
            <p:cNvSpPr txBox="1"/>
            <p:nvPr/>
          </p:nvSpPr>
          <p:spPr>
            <a:xfrm>
              <a:off x="12013534" y="4226691"/>
              <a:ext cx="429926" cy="2385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50" dirty="0">
                  <a:latin typeface="Arial" panose="020B0604020202020204" pitchFamily="34" charset="0"/>
                  <a:cs typeface="Arial" panose="020B0604020202020204" pitchFamily="34" charset="0"/>
                </a:rPr>
                <a:t>[m</a:t>
              </a:r>
              <a:r>
                <a:rPr lang="en-GB" sz="95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-3</a:t>
              </a:r>
              <a:r>
                <a:rPr lang="en-GB" sz="950" dirty="0">
                  <a:latin typeface="Arial" panose="020B0604020202020204" pitchFamily="34" charset="0"/>
                  <a:cs typeface="Arial" panose="020B0604020202020204" pitchFamily="34" charset="0"/>
                </a:rPr>
                <a:t>]</a:t>
              </a:r>
            </a:p>
          </p:txBody>
        </p: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37A2A5E6-7DF1-C7D9-E929-1722F53798C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16456"/>
          <a:stretch>
            <a:fillRect/>
          </a:stretch>
        </p:blipFill>
        <p:spPr>
          <a:xfrm>
            <a:off x="9518210" y="109066"/>
            <a:ext cx="2614522" cy="64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A8A0E1-D0BE-E2B5-78D6-62F0EBD340EC}"/>
              </a:ext>
            </a:extLst>
          </p:cNvPr>
          <p:cNvSpPr txBox="1"/>
          <p:nvPr/>
        </p:nvSpPr>
        <p:spPr>
          <a:xfrm>
            <a:off x="0" y="0"/>
            <a:ext cx="75667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000" b="1" dirty="0">
                <a:latin typeface="Arial" panose="020B0604020202020204" pitchFamily="34" charset="0"/>
                <a:cs typeface="Arial" panose="020B0604020202020204" pitchFamily="34" charset="0"/>
              </a:rPr>
              <a:t>Produce a dense e</a:t>
            </a:r>
            <a:r>
              <a:rPr lang="es-ES" sz="4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s-ES" sz="4000" b="1" dirty="0">
                <a:latin typeface="Arial" panose="020B0604020202020204" pitchFamily="34" charset="0"/>
                <a:cs typeface="Arial" panose="020B0604020202020204" pitchFamily="34" charset="0"/>
              </a:rPr>
              <a:t> plasma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50E7044-3391-817C-B47B-61EFD901B1C0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err="1"/>
              <a:t>LhARA</a:t>
            </a:r>
            <a:r>
              <a:rPr lang="en-GB" dirty="0"/>
              <a:t> / CLF workshop</a:t>
            </a:r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 (2</a:t>
            </a:r>
            <a:r>
              <a:rPr lang="en-GB" baseline="30000" dirty="0">
                <a:ea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 November 2026)</a:t>
            </a:r>
          </a:p>
        </p:txBody>
      </p:sp>
      <p:sp>
        <p:nvSpPr>
          <p:cNvPr id="31" name="Slide Number Placeholder 3">
            <a:extLst>
              <a:ext uri="{FF2B5EF4-FFF2-40B4-BE49-F238E27FC236}">
                <a16:creationId xmlns:a16="http://schemas.microsoft.com/office/drawing/2014/main" id="{E475751D-E901-F2DC-57BD-964668669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0FB8248-CD7C-4AE9-ADD2-01D066A0F2A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441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allAtOnce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841F2-0175-24DA-BAF1-6AA2211BD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3DE534D-4F50-7B89-583D-E4914A15C960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/>
              <a:t>Improve plasma confinement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ACF314-9CF9-C3FB-BCBF-61C73638C6BE}"/>
              </a:ext>
            </a:extLst>
          </p:cNvPr>
          <p:cNvSpPr txBox="1"/>
          <p:nvPr/>
        </p:nvSpPr>
        <p:spPr>
          <a:xfrm>
            <a:off x="-1" y="707886"/>
            <a:ext cx="10828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Central negative bias ('dimple') improves confinement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CD005BA-A8E3-35D1-FA24-43DA0A461745}"/>
              </a:ext>
            </a:extLst>
          </p:cNvPr>
          <p:cNvSpPr/>
          <p:nvPr/>
        </p:nvSpPr>
        <p:spPr>
          <a:xfrm>
            <a:off x="1190755" y="1083234"/>
            <a:ext cx="1800000" cy="7200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Baseline potential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4D9309C-E609-337E-10AC-A81418C092AA}"/>
              </a:ext>
            </a:extLst>
          </p:cNvPr>
          <p:cNvSpPr/>
          <p:nvPr/>
        </p:nvSpPr>
        <p:spPr>
          <a:xfrm>
            <a:off x="5351596" y="1083234"/>
            <a:ext cx="1800000" cy="7200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Central negative bias/dimple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0F31D90-C8E6-FE06-1A42-E0609ACBD94D}"/>
              </a:ext>
            </a:extLst>
          </p:cNvPr>
          <p:cNvSpPr/>
          <p:nvPr/>
        </p:nvSpPr>
        <p:spPr>
          <a:xfrm>
            <a:off x="9326411" y="1083234"/>
            <a:ext cx="1800000" cy="7200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Reduce loss and higher N</a:t>
            </a:r>
            <a:r>
              <a:rPr lang="en-GB" baseline="-25000" dirty="0"/>
              <a:t>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32C2AA2-3A24-F71B-8D16-5235F18F74C1}"/>
              </a:ext>
            </a:extLst>
          </p:cNvPr>
          <p:cNvCxnSpPr>
            <a:stCxn id="2" idx="3"/>
            <a:endCxn id="4" idx="1"/>
          </p:cNvCxnSpPr>
          <p:nvPr/>
        </p:nvCxnSpPr>
        <p:spPr>
          <a:xfrm>
            <a:off x="2990755" y="1443234"/>
            <a:ext cx="236084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DA78039-0F11-1D32-10C6-8C619C0D8FAE}"/>
              </a:ext>
            </a:extLst>
          </p:cNvPr>
          <p:cNvCxnSpPr>
            <a:stCxn id="4" idx="3"/>
            <a:endCxn id="8" idx="1"/>
          </p:cNvCxnSpPr>
          <p:nvPr/>
        </p:nvCxnSpPr>
        <p:spPr>
          <a:xfrm>
            <a:off x="7151596" y="1443234"/>
            <a:ext cx="217481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51FFFACA-2423-1EA5-CF59-738B8A93D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5615" y="1856639"/>
            <a:ext cx="3926961" cy="23400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54ECE67E-419B-2544-4EE9-28BA9598C2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37307" y="1851149"/>
            <a:ext cx="3237471" cy="18000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61D682EA-BBE6-AC26-07C9-C8F0870533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1759" y="1851149"/>
            <a:ext cx="3237471" cy="1800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66DAAD4-8312-6AFB-1CB1-567A53D958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" y="4031935"/>
            <a:ext cx="2316319" cy="1980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FDB5070-93AC-DB8A-0059-5C0788A8D9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790" y="4031935"/>
            <a:ext cx="2316319" cy="1980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0982564-8C4F-7A51-5361-3622E881BEE7}"/>
              </a:ext>
            </a:extLst>
          </p:cNvPr>
          <p:cNvSpPr txBox="1"/>
          <p:nvPr/>
        </p:nvSpPr>
        <p:spPr>
          <a:xfrm>
            <a:off x="-1" y="3659296"/>
            <a:ext cx="2316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RF duration = 1s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9F841D6-C689-E946-5C57-8E1B6B6E1C6D}"/>
              </a:ext>
            </a:extLst>
          </p:cNvPr>
          <p:cNvSpPr txBox="1"/>
          <p:nvPr/>
        </p:nvSpPr>
        <p:spPr>
          <a:xfrm>
            <a:off x="1848984" y="3659295"/>
            <a:ext cx="23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10s</a:t>
            </a:r>
          </a:p>
        </p:txBody>
      </p:sp>
      <p:sp>
        <p:nvSpPr>
          <p:cNvPr id="23" name="Flowchart: Manual Operation 22">
            <a:extLst>
              <a:ext uri="{FF2B5EF4-FFF2-40B4-BE49-F238E27FC236}">
                <a16:creationId xmlns:a16="http://schemas.microsoft.com/office/drawing/2014/main" id="{F5549042-A4FB-F3BB-140E-E5905BA2BE87}"/>
              </a:ext>
            </a:extLst>
          </p:cNvPr>
          <p:cNvSpPr/>
          <p:nvPr/>
        </p:nvSpPr>
        <p:spPr>
          <a:xfrm flipV="1">
            <a:off x="947836" y="1808373"/>
            <a:ext cx="2772000" cy="1368000"/>
          </a:xfrm>
          <a:prstGeom prst="flowChartManualOperation">
            <a:avLst/>
          </a:prstGeom>
          <a:solidFill>
            <a:srgbClr val="FFC000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DFBAFD7-F855-2120-6C09-C496307AF652}"/>
              </a:ext>
            </a:extLst>
          </p:cNvPr>
          <p:cNvSpPr txBox="1"/>
          <p:nvPr/>
        </p:nvSpPr>
        <p:spPr>
          <a:xfrm>
            <a:off x="1691138" y="2323096"/>
            <a:ext cx="12853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ea typeface="Calibri" panose="020F0502020204030204" pitchFamily="34" charset="0"/>
                <a:cs typeface="Calibri" panose="020F0502020204030204" pitchFamily="34" charset="0"/>
              </a:rPr>
              <a:t>Electrons</a:t>
            </a:r>
          </a:p>
        </p:txBody>
      </p:sp>
      <p:sp>
        <p:nvSpPr>
          <p:cNvPr id="27" name="Oval 9">
            <a:extLst>
              <a:ext uri="{FF2B5EF4-FFF2-40B4-BE49-F238E27FC236}">
                <a16:creationId xmlns:a16="http://schemas.microsoft.com/office/drawing/2014/main" id="{16137A93-09F6-5408-84A4-A6AF3012882D}"/>
              </a:ext>
            </a:extLst>
          </p:cNvPr>
          <p:cNvSpPr/>
          <p:nvPr/>
        </p:nvSpPr>
        <p:spPr>
          <a:xfrm>
            <a:off x="5285103" y="1809557"/>
            <a:ext cx="2412000" cy="1366816"/>
          </a:xfrm>
          <a:custGeom>
            <a:avLst/>
            <a:gdLst>
              <a:gd name="connsiteX0" fmla="*/ 0 w 2059256"/>
              <a:gd name="connsiteY0" fmla="*/ 384955 h 769910"/>
              <a:gd name="connsiteX1" fmla="*/ 1029628 w 2059256"/>
              <a:gd name="connsiteY1" fmla="*/ 0 h 769910"/>
              <a:gd name="connsiteX2" fmla="*/ 2059256 w 2059256"/>
              <a:gd name="connsiteY2" fmla="*/ 384955 h 769910"/>
              <a:gd name="connsiteX3" fmla="*/ 1029628 w 2059256"/>
              <a:gd name="connsiteY3" fmla="*/ 769910 h 769910"/>
              <a:gd name="connsiteX4" fmla="*/ 0 w 2059256"/>
              <a:gd name="connsiteY4" fmla="*/ 384955 h 769910"/>
              <a:gd name="connsiteX0" fmla="*/ 0 w 2060297"/>
              <a:gd name="connsiteY0" fmla="*/ 384955 h 769910"/>
              <a:gd name="connsiteX1" fmla="*/ 1029628 w 2060297"/>
              <a:gd name="connsiteY1" fmla="*/ 0 h 769910"/>
              <a:gd name="connsiteX2" fmla="*/ 1219667 w 2060297"/>
              <a:gd name="connsiteY2" fmla="*/ 382340 h 769910"/>
              <a:gd name="connsiteX3" fmla="*/ 2059256 w 2060297"/>
              <a:gd name="connsiteY3" fmla="*/ 384955 h 769910"/>
              <a:gd name="connsiteX4" fmla="*/ 1029628 w 2060297"/>
              <a:gd name="connsiteY4" fmla="*/ 769910 h 769910"/>
              <a:gd name="connsiteX5" fmla="*/ 0 w 2060297"/>
              <a:gd name="connsiteY5" fmla="*/ 384955 h 769910"/>
              <a:gd name="connsiteX0" fmla="*/ 0 w 2069869"/>
              <a:gd name="connsiteY0" fmla="*/ 384955 h 769910"/>
              <a:gd name="connsiteX1" fmla="*/ 1029628 w 2069869"/>
              <a:gd name="connsiteY1" fmla="*/ 0 h 769910"/>
              <a:gd name="connsiteX2" fmla="*/ 1219667 w 2069869"/>
              <a:gd name="connsiteY2" fmla="*/ 382340 h 769910"/>
              <a:gd name="connsiteX3" fmla="*/ 1554947 w 2069869"/>
              <a:gd name="connsiteY3" fmla="*/ 31820 h 769910"/>
              <a:gd name="connsiteX4" fmla="*/ 2059256 w 2069869"/>
              <a:gd name="connsiteY4" fmla="*/ 384955 h 769910"/>
              <a:gd name="connsiteX5" fmla="*/ 1029628 w 2069869"/>
              <a:gd name="connsiteY5" fmla="*/ 769910 h 769910"/>
              <a:gd name="connsiteX6" fmla="*/ 0 w 2069869"/>
              <a:gd name="connsiteY6" fmla="*/ 384955 h 769910"/>
              <a:gd name="connsiteX0" fmla="*/ 1482 w 2071351"/>
              <a:gd name="connsiteY0" fmla="*/ 359556 h 744511"/>
              <a:gd name="connsiteX1" fmla="*/ 812670 w 2071351"/>
              <a:gd name="connsiteY1" fmla="*/ 1 h 744511"/>
              <a:gd name="connsiteX2" fmla="*/ 1221149 w 2071351"/>
              <a:gd name="connsiteY2" fmla="*/ 356941 h 744511"/>
              <a:gd name="connsiteX3" fmla="*/ 1556429 w 2071351"/>
              <a:gd name="connsiteY3" fmla="*/ 6421 h 744511"/>
              <a:gd name="connsiteX4" fmla="*/ 2060738 w 2071351"/>
              <a:gd name="connsiteY4" fmla="*/ 359556 h 744511"/>
              <a:gd name="connsiteX5" fmla="*/ 1031110 w 2071351"/>
              <a:gd name="connsiteY5" fmla="*/ 744511 h 744511"/>
              <a:gd name="connsiteX6" fmla="*/ 1482 w 2071351"/>
              <a:gd name="connsiteY6" fmla="*/ 359556 h 744511"/>
              <a:gd name="connsiteX0" fmla="*/ 1407 w 2071276"/>
              <a:gd name="connsiteY0" fmla="*/ 379875 h 764830"/>
              <a:gd name="connsiteX1" fmla="*/ 817675 w 2071276"/>
              <a:gd name="connsiteY1" fmla="*/ 0 h 764830"/>
              <a:gd name="connsiteX2" fmla="*/ 1221074 w 2071276"/>
              <a:gd name="connsiteY2" fmla="*/ 377260 h 764830"/>
              <a:gd name="connsiteX3" fmla="*/ 1556354 w 2071276"/>
              <a:gd name="connsiteY3" fmla="*/ 26740 h 764830"/>
              <a:gd name="connsiteX4" fmla="*/ 2060663 w 2071276"/>
              <a:gd name="connsiteY4" fmla="*/ 379875 h 764830"/>
              <a:gd name="connsiteX5" fmla="*/ 1031035 w 2071276"/>
              <a:gd name="connsiteY5" fmla="*/ 764830 h 764830"/>
              <a:gd name="connsiteX6" fmla="*/ 1407 w 2071276"/>
              <a:gd name="connsiteY6" fmla="*/ 379875 h 764830"/>
              <a:gd name="connsiteX0" fmla="*/ 1407 w 2070683"/>
              <a:gd name="connsiteY0" fmla="*/ 388695 h 773650"/>
              <a:gd name="connsiteX1" fmla="*/ 817675 w 2070683"/>
              <a:gd name="connsiteY1" fmla="*/ 8820 h 773650"/>
              <a:gd name="connsiteX2" fmla="*/ 1221074 w 2070683"/>
              <a:gd name="connsiteY2" fmla="*/ 386080 h 773650"/>
              <a:gd name="connsiteX3" fmla="*/ 1525874 w 2070683"/>
              <a:gd name="connsiteY3" fmla="*/ 0 h 773650"/>
              <a:gd name="connsiteX4" fmla="*/ 2060663 w 2070683"/>
              <a:gd name="connsiteY4" fmla="*/ 388695 h 773650"/>
              <a:gd name="connsiteX5" fmla="*/ 1031035 w 2070683"/>
              <a:gd name="connsiteY5" fmla="*/ 773650 h 773650"/>
              <a:gd name="connsiteX6" fmla="*/ 1407 w 2070683"/>
              <a:gd name="connsiteY6" fmla="*/ 388695 h 773650"/>
              <a:gd name="connsiteX0" fmla="*/ 1408 w 2070684"/>
              <a:gd name="connsiteY0" fmla="*/ 388695 h 773650"/>
              <a:gd name="connsiteX1" fmla="*/ 817676 w 2070684"/>
              <a:gd name="connsiteY1" fmla="*/ 8820 h 773650"/>
              <a:gd name="connsiteX2" fmla="*/ 1226155 w 2070684"/>
              <a:gd name="connsiteY2" fmla="*/ 325120 h 773650"/>
              <a:gd name="connsiteX3" fmla="*/ 1525875 w 2070684"/>
              <a:gd name="connsiteY3" fmla="*/ 0 h 773650"/>
              <a:gd name="connsiteX4" fmla="*/ 2060664 w 2070684"/>
              <a:gd name="connsiteY4" fmla="*/ 388695 h 773650"/>
              <a:gd name="connsiteX5" fmla="*/ 1031036 w 2070684"/>
              <a:gd name="connsiteY5" fmla="*/ 773650 h 773650"/>
              <a:gd name="connsiteX6" fmla="*/ 1408 w 2070684"/>
              <a:gd name="connsiteY6" fmla="*/ 388695 h 773650"/>
              <a:gd name="connsiteX0" fmla="*/ 1408 w 2065937"/>
              <a:gd name="connsiteY0" fmla="*/ 388695 h 783450"/>
              <a:gd name="connsiteX1" fmla="*/ 817676 w 2065937"/>
              <a:gd name="connsiteY1" fmla="*/ 8820 h 783450"/>
              <a:gd name="connsiteX2" fmla="*/ 1226155 w 2065937"/>
              <a:gd name="connsiteY2" fmla="*/ 325120 h 783450"/>
              <a:gd name="connsiteX3" fmla="*/ 1525875 w 2065937"/>
              <a:gd name="connsiteY3" fmla="*/ 0 h 783450"/>
              <a:gd name="connsiteX4" fmla="*/ 2060664 w 2065937"/>
              <a:gd name="connsiteY4" fmla="*/ 388695 h 783450"/>
              <a:gd name="connsiteX5" fmla="*/ 1718915 w 2065937"/>
              <a:gd name="connsiteY5" fmla="*/ 645160 h 783450"/>
              <a:gd name="connsiteX6" fmla="*/ 1031036 w 2065937"/>
              <a:gd name="connsiteY6" fmla="*/ 773650 h 783450"/>
              <a:gd name="connsiteX7" fmla="*/ 1408 w 2065937"/>
              <a:gd name="connsiteY7" fmla="*/ 388695 h 783450"/>
              <a:gd name="connsiteX0" fmla="*/ 1408 w 2073380"/>
              <a:gd name="connsiteY0" fmla="*/ 388695 h 808445"/>
              <a:gd name="connsiteX1" fmla="*/ 817676 w 2073380"/>
              <a:gd name="connsiteY1" fmla="*/ 8820 h 808445"/>
              <a:gd name="connsiteX2" fmla="*/ 1226155 w 2073380"/>
              <a:gd name="connsiteY2" fmla="*/ 325120 h 808445"/>
              <a:gd name="connsiteX3" fmla="*/ 1525875 w 2073380"/>
              <a:gd name="connsiteY3" fmla="*/ 0 h 808445"/>
              <a:gd name="connsiteX4" fmla="*/ 2060664 w 2073380"/>
              <a:gd name="connsiteY4" fmla="*/ 388695 h 808445"/>
              <a:gd name="connsiteX5" fmla="*/ 1871315 w 2073380"/>
              <a:gd name="connsiteY5" fmla="*/ 746760 h 808445"/>
              <a:gd name="connsiteX6" fmla="*/ 1031036 w 2073380"/>
              <a:gd name="connsiteY6" fmla="*/ 773650 h 808445"/>
              <a:gd name="connsiteX7" fmla="*/ 1408 w 2073380"/>
              <a:gd name="connsiteY7" fmla="*/ 388695 h 808445"/>
              <a:gd name="connsiteX0" fmla="*/ 22954 w 2094926"/>
              <a:gd name="connsiteY0" fmla="*/ 388695 h 785600"/>
              <a:gd name="connsiteX1" fmla="*/ 839222 w 2094926"/>
              <a:gd name="connsiteY1" fmla="*/ 8820 h 785600"/>
              <a:gd name="connsiteX2" fmla="*/ 1247701 w 2094926"/>
              <a:gd name="connsiteY2" fmla="*/ 325120 h 785600"/>
              <a:gd name="connsiteX3" fmla="*/ 1547421 w 2094926"/>
              <a:gd name="connsiteY3" fmla="*/ 0 h 785600"/>
              <a:gd name="connsiteX4" fmla="*/ 2082210 w 2094926"/>
              <a:gd name="connsiteY4" fmla="*/ 388695 h 785600"/>
              <a:gd name="connsiteX5" fmla="*/ 1892861 w 2094926"/>
              <a:gd name="connsiteY5" fmla="*/ 746760 h 785600"/>
              <a:gd name="connsiteX6" fmla="*/ 1052582 w 2094926"/>
              <a:gd name="connsiteY6" fmla="*/ 773650 h 785600"/>
              <a:gd name="connsiteX7" fmla="*/ 297741 w 2094926"/>
              <a:gd name="connsiteY7" fmla="*/ 726440 h 785600"/>
              <a:gd name="connsiteX8" fmla="*/ 22954 w 2094926"/>
              <a:gd name="connsiteY8" fmla="*/ 388695 h 785600"/>
              <a:gd name="connsiteX0" fmla="*/ 40076 w 2112048"/>
              <a:gd name="connsiteY0" fmla="*/ 388695 h 785600"/>
              <a:gd name="connsiteX1" fmla="*/ 856344 w 2112048"/>
              <a:gd name="connsiteY1" fmla="*/ 8820 h 785600"/>
              <a:gd name="connsiteX2" fmla="*/ 1264823 w 2112048"/>
              <a:gd name="connsiteY2" fmla="*/ 325120 h 785600"/>
              <a:gd name="connsiteX3" fmla="*/ 1564543 w 2112048"/>
              <a:gd name="connsiteY3" fmla="*/ 0 h 785600"/>
              <a:gd name="connsiteX4" fmla="*/ 2099332 w 2112048"/>
              <a:gd name="connsiteY4" fmla="*/ 388695 h 785600"/>
              <a:gd name="connsiteX5" fmla="*/ 1909983 w 2112048"/>
              <a:gd name="connsiteY5" fmla="*/ 746760 h 785600"/>
              <a:gd name="connsiteX6" fmla="*/ 1069704 w 2112048"/>
              <a:gd name="connsiteY6" fmla="*/ 773650 h 785600"/>
              <a:gd name="connsiteX7" fmla="*/ 223423 w 2112048"/>
              <a:gd name="connsiteY7" fmla="*/ 726440 h 785600"/>
              <a:gd name="connsiteX8" fmla="*/ 40076 w 2112048"/>
              <a:gd name="connsiteY8" fmla="*/ 388695 h 785600"/>
              <a:gd name="connsiteX0" fmla="*/ 40076 w 2110147"/>
              <a:gd name="connsiteY0" fmla="*/ 388695 h 780023"/>
              <a:gd name="connsiteX1" fmla="*/ 856344 w 2110147"/>
              <a:gd name="connsiteY1" fmla="*/ 8820 h 780023"/>
              <a:gd name="connsiteX2" fmla="*/ 1264823 w 2110147"/>
              <a:gd name="connsiteY2" fmla="*/ 325120 h 780023"/>
              <a:gd name="connsiteX3" fmla="*/ 1564543 w 2110147"/>
              <a:gd name="connsiteY3" fmla="*/ 0 h 780023"/>
              <a:gd name="connsiteX4" fmla="*/ 2099332 w 2110147"/>
              <a:gd name="connsiteY4" fmla="*/ 388695 h 780023"/>
              <a:gd name="connsiteX5" fmla="*/ 1889663 w 2110147"/>
              <a:gd name="connsiteY5" fmla="*/ 736600 h 780023"/>
              <a:gd name="connsiteX6" fmla="*/ 1069704 w 2110147"/>
              <a:gd name="connsiteY6" fmla="*/ 773650 h 780023"/>
              <a:gd name="connsiteX7" fmla="*/ 223423 w 2110147"/>
              <a:gd name="connsiteY7" fmla="*/ 726440 h 780023"/>
              <a:gd name="connsiteX8" fmla="*/ 40076 w 2110147"/>
              <a:gd name="connsiteY8" fmla="*/ 388695 h 780023"/>
              <a:gd name="connsiteX0" fmla="*/ 743 w 2070814"/>
              <a:gd name="connsiteY0" fmla="*/ 395808 h 787136"/>
              <a:gd name="connsiteX1" fmla="*/ 214571 w 2070814"/>
              <a:gd name="connsiteY1" fmla="*/ 83314 h 787136"/>
              <a:gd name="connsiteX2" fmla="*/ 817011 w 2070814"/>
              <a:gd name="connsiteY2" fmla="*/ 15933 h 787136"/>
              <a:gd name="connsiteX3" fmla="*/ 1225490 w 2070814"/>
              <a:gd name="connsiteY3" fmla="*/ 332233 h 787136"/>
              <a:gd name="connsiteX4" fmla="*/ 1525210 w 2070814"/>
              <a:gd name="connsiteY4" fmla="*/ 7113 h 787136"/>
              <a:gd name="connsiteX5" fmla="*/ 2059999 w 2070814"/>
              <a:gd name="connsiteY5" fmla="*/ 395808 h 787136"/>
              <a:gd name="connsiteX6" fmla="*/ 1850330 w 2070814"/>
              <a:gd name="connsiteY6" fmla="*/ 743713 h 787136"/>
              <a:gd name="connsiteX7" fmla="*/ 1030371 w 2070814"/>
              <a:gd name="connsiteY7" fmla="*/ 780763 h 787136"/>
              <a:gd name="connsiteX8" fmla="*/ 184090 w 2070814"/>
              <a:gd name="connsiteY8" fmla="*/ 733553 h 787136"/>
              <a:gd name="connsiteX9" fmla="*/ 743 w 2070814"/>
              <a:gd name="connsiteY9" fmla="*/ 395808 h 787136"/>
              <a:gd name="connsiteX0" fmla="*/ 2586 w 2072657"/>
              <a:gd name="connsiteY0" fmla="*/ 394602 h 785930"/>
              <a:gd name="connsiteX1" fmla="*/ 257054 w 2072657"/>
              <a:gd name="connsiteY1" fmla="*/ 87188 h 785930"/>
              <a:gd name="connsiteX2" fmla="*/ 818854 w 2072657"/>
              <a:gd name="connsiteY2" fmla="*/ 14727 h 785930"/>
              <a:gd name="connsiteX3" fmla="*/ 1227333 w 2072657"/>
              <a:gd name="connsiteY3" fmla="*/ 331027 h 785930"/>
              <a:gd name="connsiteX4" fmla="*/ 1527053 w 2072657"/>
              <a:gd name="connsiteY4" fmla="*/ 5907 h 785930"/>
              <a:gd name="connsiteX5" fmla="*/ 2061842 w 2072657"/>
              <a:gd name="connsiteY5" fmla="*/ 394602 h 785930"/>
              <a:gd name="connsiteX6" fmla="*/ 1852173 w 2072657"/>
              <a:gd name="connsiteY6" fmla="*/ 742507 h 785930"/>
              <a:gd name="connsiteX7" fmla="*/ 1032214 w 2072657"/>
              <a:gd name="connsiteY7" fmla="*/ 779557 h 785930"/>
              <a:gd name="connsiteX8" fmla="*/ 185933 w 2072657"/>
              <a:gd name="connsiteY8" fmla="*/ 732347 h 785930"/>
              <a:gd name="connsiteX9" fmla="*/ 2586 w 2072657"/>
              <a:gd name="connsiteY9" fmla="*/ 394602 h 785930"/>
              <a:gd name="connsiteX0" fmla="*/ 2345 w 2077496"/>
              <a:gd name="connsiteY0" fmla="*/ 511442 h 785930"/>
              <a:gd name="connsiteX1" fmla="*/ 261893 w 2077496"/>
              <a:gd name="connsiteY1" fmla="*/ 87188 h 785930"/>
              <a:gd name="connsiteX2" fmla="*/ 823693 w 2077496"/>
              <a:gd name="connsiteY2" fmla="*/ 14727 h 785930"/>
              <a:gd name="connsiteX3" fmla="*/ 1232172 w 2077496"/>
              <a:gd name="connsiteY3" fmla="*/ 331027 h 785930"/>
              <a:gd name="connsiteX4" fmla="*/ 1531892 w 2077496"/>
              <a:gd name="connsiteY4" fmla="*/ 5907 h 785930"/>
              <a:gd name="connsiteX5" fmla="*/ 2066681 w 2077496"/>
              <a:gd name="connsiteY5" fmla="*/ 394602 h 785930"/>
              <a:gd name="connsiteX6" fmla="*/ 1857012 w 2077496"/>
              <a:gd name="connsiteY6" fmla="*/ 742507 h 785930"/>
              <a:gd name="connsiteX7" fmla="*/ 1037053 w 2077496"/>
              <a:gd name="connsiteY7" fmla="*/ 779557 h 785930"/>
              <a:gd name="connsiteX8" fmla="*/ 190772 w 2077496"/>
              <a:gd name="connsiteY8" fmla="*/ 732347 h 785930"/>
              <a:gd name="connsiteX9" fmla="*/ 2345 w 2077496"/>
              <a:gd name="connsiteY9" fmla="*/ 511442 h 785930"/>
              <a:gd name="connsiteX0" fmla="*/ 2345 w 2077496"/>
              <a:gd name="connsiteY0" fmla="*/ 511442 h 785930"/>
              <a:gd name="connsiteX1" fmla="*/ 261893 w 2077496"/>
              <a:gd name="connsiteY1" fmla="*/ 87188 h 785930"/>
              <a:gd name="connsiteX2" fmla="*/ 823693 w 2077496"/>
              <a:gd name="connsiteY2" fmla="*/ 14727 h 785930"/>
              <a:gd name="connsiteX3" fmla="*/ 1232172 w 2077496"/>
              <a:gd name="connsiteY3" fmla="*/ 331027 h 785930"/>
              <a:gd name="connsiteX4" fmla="*/ 1531892 w 2077496"/>
              <a:gd name="connsiteY4" fmla="*/ 5907 h 785930"/>
              <a:gd name="connsiteX5" fmla="*/ 2066681 w 2077496"/>
              <a:gd name="connsiteY5" fmla="*/ 425082 h 785930"/>
              <a:gd name="connsiteX6" fmla="*/ 1857012 w 2077496"/>
              <a:gd name="connsiteY6" fmla="*/ 742507 h 785930"/>
              <a:gd name="connsiteX7" fmla="*/ 1037053 w 2077496"/>
              <a:gd name="connsiteY7" fmla="*/ 779557 h 785930"/>
              <a:gd name="connsiteX8" fmla="*/ 190772 w 2077496"/>
              <a:gd name="connsiteY8" fmla="*/ 732347 h 785930"/>
              <a:gd name="connsiteX9" fmla="*/ 2345 w 2077496"/>
              <a:gd name="connsiteY9" fmla="*/ 511442 h 785930"/>
              <a:gd name="connsiteX0" fmla="*/ 2345 w 2067967"/>
              <a:gd name="connsiteY0" fmla="*/ 514888 h 789376"/>
              <a:gd name="connsiteX1" fmla="*/ 261893 w 2067967"/>
              <a:gd name="connsiteY1" fmla="*/ 90634 h 789376"/>
              <a:gd name="connsiteX2" fmla="*/ 823693 w 2067967"/>
              <a:gd name="connsiteY2" fmla="*/ 18173 h 789376"/>
              <a:gd name="connsiteX3" fmla="*/ 1232172 w 2067967"/>
              <a:gd name="connsiteY3" fmla="*/ 334473 h 789376"/>
              <a:gd name="connsiteX4" fmla="*/ 1531892 w 2067967"/>
              <a:gd name="connsiteY4" fmla="*/ 9353 h 789376"/>
              <a:gd name="connsiteX5" fmla="*/ 1851933 w 2067967"/>
              <a:gd name="connsiteY5" fmla="*/ 105874 h 789376"/>
              <a:gd name="connsiteX6" fmla="*/ 2066681 w 2067967"/>
              <a:gd name="connsiteY6" fmla="*/ 428528 h 789376"/>
              <a:gd name="connsiteX7" fmla="*/ 1857012 w 2067967"/>
              <a:gd name="connsiteY7" fmla="*/ 745953 h 789376"/>
              <a:gd name="connsiteX8" fmla="*/ 1037053 w 2067967"/>
              <a:gd name="connsiteY8" fmla="*/ 783003 h 789376"/>
              <a:gd name="connsiteX9" fmla="*/ 190772 w 2067967"/>
              <a:gd name="connsiteY9" fmla="*/ 735793 h 789376"/>
              <a:gd name="connsiteX10" fmla="*/ 2345 w 2067967"/>
              <a:gd name="connsiteY10" fmla="*/ 514888 h 789376"/>
              <a:gd name="connsiteX0" fmla="*/ 2345 w 2067967"/>
              <a:gd name="connsiteY0" fmla="*/ 511442 h 785930"/>
              <a:gd name="connsiteX1" fmla="*/ 261893 w 2067967"/>
              <a:gd name="connsiteY1" fmla="*/ 87188 h 785930"/>
              <a:gd name="connsiteX2" fmla="*/ 823693 w 2067967"/>
              <a:gd name="connsiteY2" fmla="*/ 14727 h 785930"/>
              <a:gd name="connsiteX3" fmla="*/ 1232172 w 2067967"/>
              <a:gd name="connsiteY3" fmla="*/ 331027 h 785930"/>
              <a:gd name="connsiteX4" fmla="*/ 1338854 w 2067967"/>
              <a:gd name="connsiteY4" fmla="*/ 168468 h 785930"/>
              <a:gd name="connsiteX5" fmla="*/ 1531892 w 2067967"/>
              <a:gd name="connsiteY5" fmla="*/ 5907 h 785930"/>
              <a:gd name="connsiteX6" fmla="*/ 1851933 w 2067967"/>
              <a:gd name="connsiteY6" fmla="*/ 102428 h 785930"/>
              <a:gd name="connsiteX7" fmla="*/ 2066681 w 2067967"/>
              <a:gd name="connsiteY7" fmla="*/ 425082 h 785930"/>
              <a:gd name="connsiteX8" fmla="*/ 1857012 w 2067967"/>
              <a:gd name="connsiteY8" fmla="*/ 742507 h 785930"/>
              <a:gd name="connsiteX9" fmla="*/ 1037053 w 2067967"/>
              <a:gd name="connsiteY9" fmla="*/ 779557 h 785930"/>
              <a:gd name="connsiteX10" fmla="*/ 190772 w 2067967"/>
              <a:gd name="connsiteY10" fmla="*/ 732347 h 785930"/>
              <a:gd name="connsiteX11" fmla="*/ 2345 w 2067967"/>
              <a:gd name="connsiteY11" fmla="*/ 511442 h 785930"/>
              <a:gd name="connsiteX0" fmla="*/ 2345 w 2067967"/>
              <a:gd name="connsiteY0" fmla="*/ 509461 h 783949"/>
              <a:gd name="connsiteX1" fmla="*/ 261893 w 2067967"/>
              <a:gd name="connsiteY1" fmla="*/ 85207 h 783949"/>
              <a:gd name="connsiteX2" fmla="*/ 823693 w 2067967"/>
              <a:gd name="connsiteY2" fmla="*/ 12746 h 783949"/>
              <a:gd name="connsiteX3" fmla="*/ 1222012 w 2067967"/>
              <a:gd name="connsiteY3" fmla="*/ 298566 h 783949"/>
              <a:gd name="connsiteX4" fmla="*/ 1338854 w 2067967"/>
              <a:gd name="connsiteY4" fmla="*/ 166487 h 783949"/>
              <a:gd name="connsiteX5" fmla="*/ 1531892 w 2067967"/>
              <a:gd name="connsiteY5" fmla="*/ 3926 h 783949"/>
              <a:gd name="connsiteX6" fmla="*/ 1851933 w 2067967"/>
              <a:gd name="connsiteY6" fmla="*/ 100447 h 783949"/>
              <a:gd name="connsiteX7" fmla="*/ 2066681 w 2067967"/>
              <a:gd name="connsiteY7" fmla="*/ 423101 h 783949"/>
              <a:gd name="connsiteX8" fmla="*/ 1857012 w 2067967"/>
              <a:gd name="connsiteY8" fmla="*/ 740526 h 783949"/>
              <a:gd name="connsiteX9" fmla="*/ 1037053 w 2067967"/>
              <a:gd name="connsiteY9" fmla="*/ 777576 h 783949"/>
              <a:gd name="connsiteX10" fmla="*/ 190772 w 2067967"/>
              <a:gd name="connsiteY10" fmla="*/ 730366 h 783949"/>
              <a:gd name="connsiteX11" fmla="*/ 2345 w 2067967"/>
              <a:gd name="connsiteY11" fmla="*/ 509461 h 783949"/>
              <a:gd name="connsiteX0" fmla="*/ 2345 w 2067967"/>
              <a:gd name="connsiteY0" fmla="*/ 509461 h 783949"/>
              <a:gd name="connsiteX1" fmla="*/ 261893 w 2067967"/>
              <a:gd name="connsiteY1" fmla="*/ 85207 h 783949"/>
              <a:gd name="connsiteX2" fmla="*/ 823693 w 2067967"/>
              <a:gd name="connsiteY2" fmla="*/ 12746 h 783949"/>
              <a:gd name="connsiteX3" fmla="*/ 1074694 w 2067967"/>
              <a:gd name="connsiteY3" fmla="*/ 130927 h 783949"/>
              <a:gd name="connsiteX4" fmla="*/ 1222012 w 2067967"/>
              <a:gd name="connsiteY4" fmla="*/ 298566 h 783949"/>
              <a:gd name="connsiteX5" fmla="*/ 1338854 w 2067967"/>
              <a:gd name="connsiteY5" fmla="*/ 166487 h 783949"/>
              <a:gd name="connsiteX6" fmla="*/ 1531892 w 2067967"/>
              <a:gd name="connsiteY6" fmla="*/ 3926 h 783949"/>
              <a:gd name="connsiteX7" fmla="*/ 1851933 w 2067967"/>
              <a:gd name="connsiteY7" fmla="*/ 100447 h 783949"/>
              <a:gd name="connsiteX8" fmla="*/ 2066681 w 2067967"/>
              <a:gd name="connsiteY8" fmla="*/ 423101 h 783949"/>
              <a:gd name="connsiteX9" fmla="*/ 1857012 w 2067967"/>
              <a:gd name="connsiteY9" fmla="*/ 740526 h 783949"/>
              <a:gd name="connsiteX10" fmla="*/ 1037053 w 2067967"/>
              <a:gd name="connsiteY10" fmla="*/ 777576 h 783949"/>
              <a:gd name="connsiteX11" fmla="*/ 190772 w 2067967"/>
              <a:gd name="connsiteY11" fmla="*/ 730366 h 783949"/>
              <a:gd name="connsiteX12" fmla="*/ 2345 w 2067967"/>
              <a:gd name="connsiteY12" fmla="*/ 509461 h 783949"/>
              <a:gd name="connsiteX0" fmla="*/ 3103 w 2068725"/>
              <a:gd name="connsiteY0" fmla="*/ 509461 h 783949"/>
              <a:gd name="connsiteX1" fmla="*/ 277891 w 2068725"/>
              <a:gd name="connsiteY1" fmla="*/ 75047 h 783949"/>
              <a:gd name="connsiteX2" fmla="*/ 824451 w 2068725"/>
              <a:gd name="connsiteY2" fmla="*/ 12746 h 783949"/>
              <a:gd name="connsiteX3" fmla="*/ 1075452 w 2068725"/>
              <a:gd name="connsiteY3" fmla="*/ 130927 h 783949"/>
              <a:gd name="connsiteX4" fmla="*/ 1222770 w 2068725"/>
              <a:gd name="connsiteY4" fmla="*/ 298566 h 783949"/>
              <a:gd name="connsiteX5" fmla="*/ 1339612 w 2068725"/>
              <a:gd name="connsiteY5" fmla="*/ 166487 h 783949"/>
              <a:gd name="connsiteX6" fmla="*/ 1532650 w 2068725"/>
              <a:gd name="connsiteY6" fmla="*/ 3926 h 783949"/>
              <a:gd name="connsiteX7" fmla="*/ 1852691 w 2068725"/>
              <a:gd name="connsiteY7" fmla="*/ 100447 h 783949"/>
              <a:gd name="connsiteX8" fmla="*/ 2067439 w 2068725"/>
              <a:gd name="connsiteY8" fmla="*/ 423101 h 783949"/>
              <a:gd name="connsiteX9" fmla="*/ 1857770 w 2068725"/>
              <a:gd name="connsiteY9" fmla="*/ 740526 h 783949"/>
              <a:gd name="connsiteX10" fmla="*/ 1037811 w 2068725"/>
              <a:gd name="connsiteY10" fmla="*/ 777576 h 783949"/>
              <a:gd name="connsiteX11" fmla="*/ 191530 w 2068725"/>
              <a:gd name="connsiteY11" fmla="*/ 730366 h 783949"/>
              <a:gd name="connsiteX12" fmla="*/ 3103 w 2068725"/>
              <a:gd name="connsiteY12" fmla="*/ 509461 h 783949"/>
              <a:gd name="connsiteX0" fmla="*/ 3103 w 2068725"/>
              <a:gd name="connsiteY0" fmla="*/ 509461 h 783949"/>
              <a:gd name="connsiteX1" fmla="*/ 277891 w 2068725"/>
              <a:gd name="connsiteY1" fmla="*/ 75047 h 783949"/>
              <a:gd name="connsiteX2" fmla="*/ 648948 w 2068725"/>
              <a:gd name="connsiteY2" fmla="*/ 9305 h 783949"/>
              <a:gd name="connsiteX3" fmla="*/ 1075452 w 2068725"/>
              <a:gd name="connsiteY3" fmla="*/ 130927 h 783949"/>
              <a:gd name="connsiteX4" fmla="*/ 1222770 w 2068725"/>
              <a:gd name="connsiteY4" fmla="*/ 298566 h 783949"/>
              <a:gd name="connsiteX5" fmla="*/ 1339612 w 2068725"/>
              <a:gd name="connsiteY5" fmla="*/ 166487 h 783949"/>
              <a:gd name="connsiteX6" fmla="*/ 1532650 w 2068725"/>
              <a:gd name="connsiteY6" fmla="*/ 3926 h 783949"/>
              <a:gd name="connsiteX7" fmla="*/ 1852691 w 2068725"/>
              <a:gd name="connsiteY7" fmla="*/ 100447 h 783949"/>
              <a:gd name="connsiteX8" fmla="*/ 2067439 w 2068725"/>
              <a:gd name="connsiteY8" fmla="*/ 423101 h 783949"/>
              <a:gd name="connsiteX9" fmla="*/ 1857770 w 2068725"/>
              <a:gd name="connsiteY9" fmla="*/ 740526 h 783949"/>
              <a:gd name="connsiteX10" fmla="*/ 1037811 w 2068725"/>
              <a:gd name="connsiteY10" fmla="*/ 777576 h 783949"/>
              <a:gd name="connsiteX11" fmla="*/ 191530 w 2068725"/>
              <a:gd name="connsiteY11" fmla="*/ 730366 h 783949"/>
              <a:gd name="connsiteX12" fmla="*/ 3103 w 2068725"/>
              <a:gd name="connsiteY12" fmla="*/ 509461 h 783949"/>
              <a:gd name="connsiteX0" fmla="*/ 3103 w 2068725"/>
              <a:gd name="connsiteY0" fmla="*/ 509461 h 783949"/>
              <a:gd name="connsiteX1" fmla="*/ 277891 w 2068725"/>
              <a:gd name="connsiteY1" fmla="*/ 75047 h 783949"/>
              <a:gd name="connsiteX2" fmla="*/ 648948 w 2068725"/>
              <a:gd name="connsiteY2" fmla="*/ 9305 h 783949"/>
              <a:gd name="connsiteX3" fmla="*/ 770903 w 2068725"/>
              <a:gd name="connsiteY3" fmla="*/ 172222 h 783949"/>
              <a:gd name="connsiteX4" fmla="*/ 1222770 w 2068725"/>
              <a:gd name="connsiteY4" fmla="*/ 298566 h 783949"/>
              <a:gd name="connsiteX5" fmla="*/ 1339612 w 2068725"/>
              <a:gd name="connsiteY5" fmla="*/ 166487 h 783949"/>
              <a:gd name="connsiteX6" fmla="*/ 1532650 w 2068725"/>
              <a:gd name="connsiteY6" fmla="*/ 3926 h 783949"/>
              <a:gd name="connsiteX7" fmla="*/ 1852691 w 2068725"/>
              <a:gd name="connsiteY7" fmla="*/ 100447 h 783949"/>
              <a:gd name="connsiteX8" fmla="*/ 2067439 w 2068725"/>
              <a:gd name="connsiteY8" fmla="*/ 423101 h 783949"/>
              <a:gd name="connsiteX9" fmla="*/ 1857770 w 2068725"/>
              <a:gd name="connsiteY9" fmla="*/ 740526 h 783949"/>
              <a:gd name="connsiteX10" fmla="*/ 1037811 w 2068725"/>
              <a:gd name="connsiteY10" fmla="*/ 777576 h 783949"/>
              <a:gd name="connsiteX11" fmla="*/ 191530 w 2068725"/>
              <a:gd name="connsiteY11" fmla="*/ 730366 h 783949"/>
              <a:gd name="connsiteX12" fmla="*/ 3103 w 2068725"/>
              <a:gd name="connsiteY12" fmla="*/ 509461 h 783949"/>
              <a:gd name="connsiteX0" fmla="*/ 3103 w 2068725"/>
              <a:gd name="connsiteY0" fmla="*/ 509461 h 783949"/>
              <a:gd name="connsiteX1" fmla="*/ 277891 w 2068725"/>
              <a:gd name="connsiteY1" fmla="*/ 75047 h 783949"/>
              <a:gd name="connsiteX2" fmla="*/ 648948 w 2068725"/>
              <a:gd name="connsiteY2" fmla="*/ 9305 h 783949"/>
              <a:gd name="connsiteX3" fmla="*/ 770903 w 2068725"/>
              <a:gd name="connsiteY3" fmla="*/ 172222 h 783949"/>
              <a:gd name="connsiteX4" fmla="*/ 1036943 w 2068725"/>
              <a:gd name="connsiteY4" fmla="*/ 353626 h 783949"/>
              <a:gd name="connsiteX5" fmla="*/ 1339612 w 2068725"/>
              <a:gd name="connsiteY5" fmla="*/ 166487 h 783949"/>
              <a:gd name="connsiteX6" fmla="*/ 1532650 w 2068725"/>
              <a:gd name="connsiteY6" fmla="*/ 3926 h 783949"/>
              <a:gd name="connsiteX7" fmla="*/ 1852691 w 2068725"/>
              <a:gd name="connsiteY7" fmla="*/ 100447 h 783949"/>
              <a:gd name="connsiteX8" fmla="*/ 2067439 w 2068725"/>
              <a:gd name="connsiteY8" fmla="*/ 423101 h 783949"/>
              <a:gd name="connsiteX9" fmla="*/ 1857770 w 2068725"/>
              <a:gd name="connsiteY9" fmla="*/ 740526 h 783949"/>
              <a:gd name="connsiteX10" fmla="*/ 1037811 w 2068725"/>
              <a:gd name="connsiteY10" fmla="*/ 777576 h 783949"/>
              <a:gd name="connsiteX11" fmla="*/ 191530 w 2068725"/>
              <a:gd name="connsiteY11" fmla="*/ 730366 h 783949"/>
              <a:gd name="connsiteX12" fmla="*/ 3103 w 2068725"/>
              <a:gd name="connsiteY12" fmla="*/ 509461 h 783949"/>
              <a:gd name="connsiteX0" fmla="*/ 3103 w 2068725"/>
              <a:gd name="connsiteY0" fmla="*/ 509461 h 783949"/>
              <a:gd name="connsiteX1" fmla="*/ 277891 w 2068725"/>
              <a:gd name="connsiteY1" fmla="*/ 75047 h 783949"/>
              <a:gd name="connsiteX2" fmla="*/ 650668 w 2068725"/>
              <a:gd name="connsiteY2" fmla="*/ 9305 h 783949"/>
              <a:gd name="connsiteX3" fmla="*/ 770903 w 2068725"/>
              <a:gd name="connsiteY3" fmla="*/ 172222 h 783949"/>
              <a:gd name="connsiteX4" fmla="*/ 1036943 w 2068725"/>
              <a:gd name="connsiteY4" fmla="*/ 353626 h 783949"/>
              <a:gd name="connsiteX5" fmla="*/ 1339612 w 2068725"/>
              <a:gd name="connsiteY5" fmla="*/ 166487 h 783949"/>
              <a:gd name="connsiteX6" fmla="*/ 1532650 w 2068725"/>
              <a:gd name="connsiteY6" fmla="*/ 3926 h 783949"/>
              <a:gd name="connsiteX7" fmla="*/ 1852691 w 2068725"/>
              <a:gd name="connsiteY7" fmla="*/ 100447 h 783949"/>
              <a:gd name="connsiteX8" fmla="*/ 2067439 w 2068725"/>
              <a:gd name="connsiteY8" fmla="*/ 423101 h 783949"/>
              <a:gd name="connsiteX9" fmla="*/ 1857770 w 2068725"/>
              <a:gd name="connsiteY9" fmla="*/ 740526 h 783949"/>
              <a:gd name="connsiteX10" fmla="*/ 1037811 w 2068725"/>
              <a:gd name="connsiteY10" fmla="*/ 777576 h 783949"/>
              <a:gd name="connsiteX11" fmla="*/ 191530 w 2068725"/>
              <a:gd name="connsiteY11" fmla="*/ 730366 h 783949"/>
              <a:gd name="connsiteX12" fmla="*/ 3103 w 2068725"/>
              <a:gd name="connsiteY12" fmla="*/ 509461 h 783949"/>
              <a:gd name="connsiteX0" fmla="*/ 3103 w 2068725"/>
              <a:gd name="connsiteY0" fmla="*/ 509461 h 783949"/>
              <a:gd name="connsiteX1" fmla="*/ 277891 w 2068725"/>
              <a:gd name="connsiteY1" fmla="*/ 75047 h 783949"/>
              <a:gd name="connsiteX2" fmla="*/ 650668 w 2068725"/>
              <a:gd name="connsiteY2" fmla="*/ 9305 h 783949"/>
              <a:gd name="connsiteX3" fmla="*/ 865537 w 2068725"/>
              <a:gd name="connsiteY3" fmla="*/ 146412 h 783949"/>
              <a:gd name="connsiteX4" fmla="*/ 1036943 w 2068725"/>
              <a:gd name="connsiteY4" fmla="*/ 353626 h 783949"/>
              <a:gd name="connsiteX5" fmla="*/ 1339612 w 2068725"/>
              <a:gd name="connsiteY5" fmla="*/ 166487 h 783949"/>
              <a:gd name="connsiteX6" fmla="*/ 1532650 w 2068725"/>
              <a:gd name="connsiteY6" fmla="*/ 3926 h 783949"/>
              <a:gd name="connsiteX7" fmla="*/ 1852691 w 2068725"/>
              <a:gd name="connsiteY7" fmla="*/ 100447 h 783949"/>
              <a:gd name="connsiteX8" fmla="*/ 2067439 w 2068725"/>
              <a:gd name="connsiteY8" fmla="*/ 423101 h 783949"/>
              <a:gd name="connsiteX9" fmla="*/ 1857770 w 2068725"/>
              <a:gd name="connsiteY9" fmla="*/ 740526 h 783949"/>
              <a:gd name="connsiteX10" fmla="*/ 1037811 w 2068725"/>
              <a:gd name="connsiteY10" fmla="*/ 777576 h 783949"/>
              <a:gd name="connsiteX11" fmla="*/ 191530 w 2068725"/>
              <a:gd name="connsiteY11" fmla="*/ 730366 h 783949"/>
              <a:gd name="connsiteX12" fmla="*/ 3103 w 2068725"/>
              <a:gd name="connsiteY12" fmla="*/ 509461 h 783949"/>
              <a:gd name="connsiteX0" fmla="*/ 3103 w 2068725"/>
              <a:gd name="connsiteY0" fmla="*/ 506969 h 781457"/>
              <a:gd name="connsiteX1" fmla="*/ 277891 w 2068725"/>
              <a:gd name="connsiteY1" fmla="*/ 72555 h 781457"/>
              <a:gd name="connsiteX2" fmla="*/ 650668 w 2068725"/>
              <a:gd name="connsiteY2" fmla="*/ 6813 h 781457"/>
              <a:gd name="connsiteX3" fmla="*/ 865537 w 2068725"/>
              <a:gd name="connsiteY3" fmla="*/ 143920 h 781457"/>
              <a:gd name="connsiteX4" fmla="*/ 1036943 w 2068725"/>
              <a:gd name="connsiteY4" fmla="*/ 351134 h 781457"/>
              <a:gd name="connsiteX5" fmla="*/ 1236375 w 2068725"/>
              <a:gd name="connsiteY5" fmla="*/ 108936 h 781457"/>
              <a:gd name="connsiteX6" fmla="*/ 1532650 w 2068725"/>
              <a:gd name="connsiteY6" fmla="*/ 1434 h 781457"/>
              <a:gd name="connsiteX7" fmla="*/ 1852691 w 2068725"/>
              <a:gd name="connsiteY7" fmla="*/ 97955 h 781457"/>
              <a:gd name="connsiteX8" fmla="*/ 2067439 w 2068725"/>
              <a:gd name="connsiteY8" fmla="*/ 420609 h 781457"/>
              <a:gd name="connsiteX9" fmla="*/ 1857770 w 2068725"/>
              <a:gd name="connsiteY9" fmla="*/ 738034 h 781457"/>
              <a:gd name="connsiteX10" fmla="*/ 1037811 w 2068725"/>
              <a:gd name="connsiteY10" fmla="*/ 775084 h 781457"/>
              <a:gd name="connsiteX11" fmla="*/ 191530 w 2068725"/>
              <a:gd name="connsiteY11" fmla="*/ 727874 h 781457"/>
              <a:gd name="connsiteX12" fmla="*/ 3103 w 2068725"/>
              <a:gd name="connsiteY12" fmla="*/ 506969 h 781457"/>
              <a:gd name="connsiteX0" fmla="*/ 3103 w 2110809"/>
              <a:gd name="connsiteY0" fmla="*/ 506969 h 776357"/>
              <a:gd name="connsiteX1" fmla="*/ 277891 w 2110809"/>
              <a:gd name="connsiteY1" fmla="*/ 72555 h 776357"/>
              <a:gd name="connsiteX2" fmla="*/ 650668 w 2110809"/>
              <a:gd name="connsiteY2" fmla="*/ 6813 h 776357"/>
              <a:gd name="connsiteX3" fmla="*/ 865537 w 2110809"/>
              <a:gd name="connsiteY3" fmla="*/ 143920 h 776357"/>
              <a:gd name="connsiteX4" fmla="*/ 1036943 w 2110809"/>
              <a:gd name="connsiteY4" fmla="*/ 351134 h 776357"/>
              <a:gd name="connsiteX5" fmla="*/ 1236375 w 2110809"/>
              <a:gd name="connsiteY5" fmla="*/ 108936 h 776357"/>
              <a:gd name="connsiteX6" fmla="*/ 1532650 w 2110809"/>
              <a:gd name="connsiteY6" fmla="*/ 1434 h 776357"/>
              <a:gd name="connsiteX7" fmla="*/ 1852691 w 2110809"/>
              <a:gd name="connsiteY7" fmla="*/ 97955 h 776357"/>
              <a:gd name="connsiteX8" fmla="*/ 2109985 w 2110809"/>
              <a:gd name="connsiteY8" fmla="*/ 544073 h 776357"/>
              <a:gd name="connsiteX9" fmla="*/ 1857770 w 2110809"/>
              <a:gd name="connsiteY9" fmla="*/ 738034 h 776357"/>
              <a:gd name="connsiteX10" fmla="*/ 1037811 w 2110809"/>
              <a:gd name="connsiteY10" fmla="*/ 775084 h 776357"/>
              <a:gd name="connsiteX11" fmla="*/ 191530 w 2110809"/>
              <a:gd name="connsiteY11" fmla="*/ 727874 h 776357"/>
              <a:gd name="connsiteX12" fmla="*/ 3103 w 2110809"/>
              <a:gd name="connsiteY12" fmla="*/ 506969 h 776357"/>
              <a:gd name="connsiteX0" fmla="*/ 3103 w 2093931"/>
              <a:gd name="connsiteY0" fmla="*/ 506969 h 776601"/>
              <a:gd name="connsiteX1" fmla="*/ 277891 w 2093931"/>
              <a:gd name="connsiteY1" fmla="*/ 72555 h 776601"/>
              <a:gd name="connsiteX2" fmla="*/ 650668 w 2093931"/>
              <a:gd name="connsiteY2" fmla="*/ 6813 h 776601"/>
              <a:gd name="connsiteX3" fmla="*/ 865537 w 2093931"/>
              <a:gd name="connsiteY3" fmla="*/ 143920 h 776601"/>
              <a:gd name="connsiteX4" fmla="*/ 1036943 w 2093931"/>
              <a:gd name="connsiteY4" fmla="*/ 351134 h 776601"/>
              <a:gd name="connsiteX5" fmla="*/ 1236375 w 2093931"/>
              <a:gd name="connsiteY5" fmla="*/ 108936 h 776601"/>
              <a:gd name="connsiteX6" fmla="*/ 1532650 w 2093931"/>
              <a:gd name="connsiteY6" fmla="*/ 1434 h 776601"/>
              <a:gd name="connsiteX7" fmla="*/ 1852691 w 2093931"/>
              <a:gd name="connsiteY7" fmla="*/ 97955 h 776601"/>
              <a:gd name="connsiteX8" fmla="*/ 2092966 w 2093931"/>
              <a:gd name="connsiteY8" fmla="*/ 496587 h 776601"/>
              <a:gd name="connsiteX9" fmla="*/ 1857770 w 2093931"/>
              <a:gd name="connsiteY9" fmla="*/ 738034 h 776601"/>
              <a:gd name="connsiteX10" fmla="*/ 1037811 w 2093931"/>
              <a:gd name="connsiteY10" fmla="*/ 775084 h 776601"/>
              <a:gd name="connsiteX11" fmla="*/ 191530 w 2093931"/>
              <a:gd name="connsiteY11" fmla="*/ 727874 h 776601"/>
              <a:gd name="connsiteX12" fmla="*/ 3103 w 2093931"/>
              <a:gd name="connsiteY12" fmla="*/ 506969 h 776601"/>
              <a:gd name="csX0" fmla="*/ 3103 w 2093931"/>
              <a:gd name="csY0" fmla="*/ 506297 h 775929"/>
              <a:gd name="csX1" fmla="*/ 277891 w 2093931"/>
              <a:gd name="csY1" fmla="*/ 71883 h 775929"/>
              <a:gd name="csX2" fmla="*/ 650668 w 2093931"/>
              <a:gd name="csY2" fmla="*/ 6141 h 775929"/>
              <a:gd name="csX3" fmla="*/ 914280 w 2093931"/>
              <a:gd name="csY3" fmla="*/ 134141 h 775929"/>
              <a:gd name="csX4" fmla="*/ 1036943 w 2093931"/>
              <a:gd name="csY4" fmla="*/ 350462 h 775929"/>
              <a:gd name="csX5" fmla="*/ 1236375 w 2093931"/>
              <a:gd name="csY5" fmla="*/ 108264 h 775929"/>
              <a:gd name="csX6" fmla="*/ 1532650 w 2093931"/>
              <a:gd name="csY6" fmla="*/ 762 h 775929"/>
              <a:gd name="csX7" fmla="*/ 1852691 w 2093931"/>
              <a:gd name="csY7" fmla="*/ 97283 h 775929"/>
              <a:gd name="csX8" fmla="*/ 2092966 w 2093931"/>
              <a:gd name="csY8" fmla="*/ 495915 h 775929"/>
              <a:gd name="csX9" fmla="*/ 1857770 w 2093931"/>
              <a:gd name="csY9" fmla="*/ 737362 h 775929"/>
              <a:gd name="csX10" fmla="*/ 1037811 w 2093931"/>
              <a:gd name="csY10" fmla="*/ 774412 h 775929"/>
              <a:gd name="csX11" fmla="*/ 191530 w 2093931"/>
              <a:gd name="csY11" fmla="*/ 727202 h 775929"/>
              <a:gd name="csX12" fmla="*/ 3103 w 2093931"/>
              <a:gd name="csY12" fmla="*/ 506297 h 775929"/>
              <a:gd name="csX0" fmla="*/ 3103 w 2093931"/>
              <a:gd name="csY0" fmla="*/ 506297 h 775929"/>
              <a:gd name="csX1" fmla="*/ 277891 w 2093931"/>
              <a:gd name="csY1" fmla="*/ 71883 h 775929"/>
              <a:gd name="csX2" fmla="*/ 650668 w 2093931"/>
              <a:gd name="csY2" fmla="*/ 6141 h 775929"/>
              <a:gd name="csX3" fmla="*/ 914280 w 2093931"/>
              <a:gd name="csY3" fmla="*/ 134141 h 775929"/>
              <a:gd name="csX4" fmla="*/ 1036943 w 2093931"/>
              <a:gd name="csY4" fmla="*/ 350462 h 775929"/>
              <a:gd name="csX5" fmla="*/ 1166741 w 2093931"/>
              <a:gd name="csY5" fmla="*/ 117371 h 775929"/>
              <a:gd name="csX6" fmla="*/ 1532650 w 2093931"/>
              <a:gd name="csY6" fmla="*/ 762 h 775929"/>
              <a:gd name="csX7" fmla="*/ 1852691 w 2093931"/>
              <a:gd name="csY7" fmla="*/ 97283 h 775929"/>
              <a:gd name="csX8" fmla="*/ 2092966 w 2093931"/>
              <a:gd name="csY8" fmla="*/ 495915 h 775929"/>
              <a:gd name="csX9" fmla="*/ 1857770 w 2093931"/>
              <a:gd name="csY9" fmla="*/ 737362 h 775929"/>
              <a:gd name="csX10" fmla="*/ 1037811 w 2093931"/>
              <a:gd name="csY10" fmla="*/ 774412 h 775929"/>
              <a:gd name="csX11" fmla="*/ 191530 w 2093931"/>
              <a:gd name="csY11" fmla="*/ 727202 h 775929"/>
              <a:gd name="csX12" fmla="*/ 3103 w 2093931"/>
              <a:gd name="csY12" fmla="*/ 506297 h 775929"/>
              <a:gd name="csX0" fmla="*/ 3103 w 2093931"/>
              <a:gd name="csY0" fmla="*/ 506297 h 775929"/>
              <a:gd name="csX1" fmla="*/ 277891 w 2093931"/>
              <a:gd name="csY1" fmla="*/ 71883 h 775929"/>
              <a:gd name="csX2" fmla="*/ 650668 w 2093931"/>
              <a:gd name="csY2" fmla="*/ 6141 h 775929"/>
              <a:gd name="csX3" fmla="*/ 914280 w 2093931"/>
              <a:gd name="csY3" fmla="*/ 134141 h 775929"/>
              <a:gd name="csX4" fmla="*/ 1036943 w 2093931"/>
              <a:gd name="csY4" fmla="*/ 350462 h 775929"/>
              <a:gd name="csX5" fmla="*/ 1187631 w 2093931"/>
              <a:gd name="csY5" fmla="*/ 121925 h 775929"/>
              <a:gd name="csX6" fmla="*/ 1532650 w 2093931"/>
              <a:gd name="csY6" fmla="*/ 762 h 775929"/>
              <a:gd name="csX7" fmla="*/ 1852691 w 2093931"/>
              <a:gd name="csY7" fmla="*/ 97283 h 775929"/>
              <a:gd name="csX8" fmla="*/ 2092966 w 2093931"/>
              <a:gd name="csY8" fmla="*/ 495915 h 775929"/>
              <a:gd name="csX9" fmla="*/ 1857770 w 2093931"/>
              <a:gd name="csY9" fmla="*/ 737362 h 775929"/>
              <a:gd name="csX10" fmla="*/ 1037811 w 2093931"/>
              <a:gd name="csY10" fmla="*/ 774412 h 775929"/>
              <a:gd name="csX11" fmla="*/ 191530 w 2093931"/>
              <a:gd name="csY11" fmla="*/ 727202 h 775929"/>
              <a:gd name="csX12" fmla="*/ 3103 w 2093931"/>
              <a:gd name="csY12" fmla="*/ 506297 h 7759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093931" h="775929">
                <a:moveTo>
                  <a:pt x="3103" y="506297"/>
                </a:moveTo>
                <a:cubicBezTo>
                  <a:pt x="17496" y="397077"/>
                  <a:pt x="169964" y="155242"/>
                  <a:pt x="277891" y="71883"/>
                </a:cubicBezTo>
                <a:cubicBezTo>
                  <a:pt x="385819" y="-11476"/>
                  <a:pt x="544603" y="-4235"/>
                  <a:pt x="650668" y="6141"/>
                </a:cubicBezTo>
                <a:cubicBezTo>
                  <a:pt x="756733" y="16517"/>
                  <a:pt x="849901" y="76754"/>
                  <a:pt x="914280" y="134141"/>
                </a:cubicBezTo>
                <a:cubicBezTo>
                  <a:pt x="978659" y="191528"/>
                  <a:pt x="991385" y="352498"/>
                  <a:pt x="1036943" y="350462"/>
                </a:cubicBezTo>
                <a:cubicBezTo>
                  <a:pt x="1082501" y="348426"/>
                  <a:pt x="1105013" y="180208"/>
                  <a:pt x="1187631" y="121925"/>
                </a:cubicBezTo>
                <a:cubicBezTo>
                  <a:pt x="1270249" y="63642"/>
                  <a:pt x="1421807" y="4869"/>
                  <a:pt x="1532650" y="762"/>
                </a:cubicBezTo>
                <a:cubicBezTo>
                  <a:pt x="1643493" y="-3345"/>
                  <a:pt x="1759305" y="14758"/>
                  <a:pt x="1852691" y="97283"/>
                </a:cubicBezTo>
                <a:cubicBezTo>
                  <a:pt x="1946077" y="179809"/>
                  <a:pt x="2082806" y="394315"/>
                  <a:pt x="2092966" y="495915"/>
                </a:cubicBezTo>
                <a:cubicBezTo>
                  <a:pt x="2103126" y="597515"/>
                  <a:pt x="2033629" y="690946"/>
                  <a:pt x="1857770" y="737362"/>
                </a:cubicBezTo>
                <a:cubicBezTo>
                  <a:pt x="1681911" y="783778"/>
                  <a:pt x="1315518" y="776105"/>
                  <a:pt x="1037811" y="774412"/>
                </a:cubicBezTo>
                <a:cubicBezTo>
                  <a:pt x="760104" y="772719"/>
                  <a:pt x="363135" y="791361"/>
                  <a:pt x="191530" y="727202"/>
                </a:cubicBezTo>
                <a:cubicBezTo>
                  <a:pt x="19925" y="663043"/>
                  <a:pt x="-11290" y="615517"/>
                  <a:pt x="3103" y="506297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5EB2F22-DF6C-7B4F-5BE2-300F923D19C9}"/>
              </a:ext>
            </a:extLst>
          </p:cNvPr>
          <p:cNvSpPr txBox="1"/>
          <p:nvPr/>
        </p:nvSpPr>
        <p:spPr>
          <a:xfrm>
            <a:off x="5848405" y="2619873"/>
            <a:ext cx="12853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ea typeface="Calibri" panose="020F0502020204030204" pitchFamily="34" charset="0"/>
                <a:cs typeface="Calibri" panose="020F0502020204030204" pitchFamily="34" charset="0"/>
              </a:rPr>
              <a:t>Electrons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1BEB0977-DA34-92AB-C387-1F858C3E6B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346" y="4031934"/>
            <a:ext cx="2316318" cy="19800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919A070-2A23-6FB6-D050-6BBADDD8EC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832" y="4031934"/>
            <a:ext cx="2316319" cy="198000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C0CBB115-A5B5-C14F-807A-C9E2FD7354BE}"/>
              </a:ext>
            </a:extLst>
          </p:cNvPr>
          <p:cNvSpPr txBox="1"/>
          <p:nvPr/>
        </p:nvSpPr>
        <p:spPr>
          <a:xfrm>
            <a:off x="4179663" y="3655392"/>
            <a:ext cx="2316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RF duration = 1s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6FDA761-199E-1E20-82AF-800774CC708F}"/>
              </a:ext>
            </a:extLst>
          </p:cNvPr>
          <p:cNvSpPr txBox="1"/>
          <p:nvPr/>
        </p:nvSpPr>
        <p:spPr>
          <a:xfrm>
            <a:off x="6028648" y="3655391"/>
            <a:ext cx="23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10s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2629375-4790-A72D-76C7-B4B4E6942F26}"/>
              </a:ext>
            </a:extLst>
          </p:cNvPr>
          <p:cNvSpPr txBox="1"/>
          <p:nvPr/>
        </p:nvSpPr>
        <p:spPr>
          <a:xfrm>
            <a:off x="8478167" y="4199573"/>
            <a:ext cx="34972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GB" b="1" dirty="0">
              <a:solidFill>
                <a:schemeClr val="accent2"/>
              </a:solidFill>
            </a:endParaRPr>
          </a:p>
          <a:p>
            <a:pPr algn="ctr"/>
            <a:r>
              <a:rPr lang="en-GB" b="1" dirty="0">
                <a:solidFill>
                  <a:schemeClr val="accent2"/>
                </a:solidFill>
              </a:rPr>
              <a:t>Optimised confinement </a:t>
            </a:r>
          </a:p>
          <a:p>
            <a:pPr algn="ctr"/>
            <a:r>
              <a:rPr lang="en-GB" dirty="0">
                <a:solidFill>
                  <a:schemeClr val="accent2"/>
                </a:solidFill>
              </a:rPr>
              <a:t>→ electron population = 3×10</a:t>
            </a:r>
            <a:r>
              <a:rPr lang="en-GB" baseline="30000" dirty="0">
                <a:solidFill>
                  <a:schemeClr val="accent2"/>
                </a:solidFill>
              </a:rPr>
              <a:t>9</a:t>
            </a:r>
          </a:p>
          <a:p>
            <a:pPr algn="ctr"/>
            <a:r>
              <a:rPr lang="en-GB" dirty="0">
                <a:solidFill>
                  <a:schemeClr val="accent2"/>
                </a:solidFill>
              </a:rPr>
              <a:t>→ plasma density = 1.2×10</a:t>
            </a:r>
            <a:r>
              <a:rPr lang="en-GB" baseline="30000" dirty="0">
                <a:solidFill>
                  <a:schemeClr val="accent2"/>
                </a:solidFill>
              </a:rPr>
              <a:t>14</a:t>
            </a:r>
            <a:r>
              <a:rPr lang="en-GB" dirty="0">
                <a:solidFill>
                  <a:schemeClr val="accent2"/>
                </a:solidFill>
              </a:rPr>
              <a:t> m</a:t>
            </a:r>
            <a:r>
              <a:rPr lang="en-GB" baseline="30000" dirty="0">
                <a:solidFill>
                  <a:schemeClr val="accent2"/>
                </a:solidFill>
              </a:rPr>
              <a:t>-3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77DD995-FDE1-6B35-4218-548B2DDE66D0}"/>
              </a:ext>
            </a:extLst>
          </p:cNvPr>
          <p:cNvSpPr/>
          <p:nvPr/>
        </p:nvSpPr>
        <p:spPr>
          <a:xfrm>
            <a:off x="9890684" y="2022821"/>
            <a:ext cx="241300" cy="828000"/>
          </a:xfrm>
          <a:prstGeom prst="roundRect">
            <a:avLst/>
          </a:prstGeom>
          <a:noFill/>
          <a:ln w="12700">
            <a:solidFill>
              <a:srgbClr val="FF0000"/>
            </a:solidFill>
            <a:prstDash val="solid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A3AF4CA-56D9-96CE-DD2C-1889C24C50DB}"/>
              </a:ext>
            </a:extLst>
          </p:cNvPr>
          <p:cNvSpPr txBox="1"/>
          <p:nvPr/>
        </p:nvSpPr>
        <p:spPr>
          <a:xfrm>
            <a:off x="144525" y="6018030"/>
            <a:ext cx="2031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7.7×10</a:t>
            </a:r>
            <a:r>
              <a:rPr lang="en-GB" baseline="30000" dirty="0">
                <a:ea typeface="Calibri" panose="020F0502020204030204" pitchFamily="34" charset="0"/>
                <a:cs typeface="Calibri" panose="020F0502020204030204" pitchFamily="34" charset="0"/>
              </a:rPr>
              <a:t>13</a:t>
            </a:r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 m</a:t>
            </a:r>
            <a:r>
              <a:rPr lang="en-GB" baseline="30000" dirty="0">
                <a:ea typeface="Calibri" panose="020F0502020204030204" pitchFamily="34" charset="0"/>
                <a:cs typeface="Calibri" panose="020F0502020204030204" pitchFamily="34" charset="0"/>
              </a:rPr>
              <a:t>-3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0413A6-AF4D-70C5-C2B0-C0B2C560B556}"/>
              </a:ext>
            </a:extLst>
          </p:cNvPr>
          <p:cNvSpPr txBox="1"/>
          <p:nvPr/>
        </p:nvSpPr>
        <p:spPr>
          <a:xfrm>
            <a:off x="4324217" y="6018030"/>
            <a:ext cx="2031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1×10</a:t>
            </a:r>
            <a:r>
              <a:rPr lang="en-GB" baseline="30000" dirty="0">
                <a:ea typeface="Calibri" panose="020F0502020204030204" pitchFamily="34" charset="0"/>
                <a:cs typeface="Calibri" panose="020F0502020204030204" pitchFamily="34" charset="0"/>
              </a:rPr>
              <a:t>14</a:t>
            </a:r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 m</a:t>
            </a:r>
            <a:r>
              <a:rPr lang="en-GB" baseline="30000" dirty="0">
                <a:ea typeface="Calibri" panose="020F0502020204030204" pitchFamily="34" charset="0"/>
                <a:cs typeface="Calibri" panose="020F0502020204030204" pitchFamily="34" charset="0"/>
              </a:rPr>
              <a:t>-3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61F5F5C-C9BB-23D7-E301-D884BE31CC6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b="16456"/>
          <a:stretch>
            <a:fillRect/>
          </a:stretch>
        </p:blipFill>
        <p:spPr>
          <a:xfrm>
            <a:off x="9518210" y="109066"/>
            <a:ext cx="2614522" cy="6480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5A92173A-B218-B393-9211-87769A934A14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err="1"/>
              <a:t>LhARA</a:t>
            </a:r>
            <a:r>
              <a:rPr lang="en-GB" dirty="0"/>
              <a:t> / CLF workshop</a:t>
            </a:r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 (2</a:t>
            </a:r>
            <a:r>
              <a:rPr lang="en-GB" baseline="30000" dirty="0">
                <a:ea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 November 2026)</a:t>
            </a:r>
          </a:p>
        </p:txBody>
      </p:sp>
      <p:sp>
        <p:nvSpPr>
          <p:cNvPr id="28" name="Slide Number Placeholder 3">
            <a:extLst>
              <a:ext uri="{FF2B5EF4-FFF2-40B4-BE49-F238E27FC236}">
                <a16:creationId xmlns:a16="http://schemas.microsoft.com/office/drawing/2014/main" id="{009B6C6D-42E9-C3F7-B436-94A9E0DCD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0FB8248-CD7C-4AE9-ADD2-01D066A0F2A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3411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0" grpId="0"/>
      <p:bldP spid="42" grpId="0"/>
      <p:bldP spid="44" grpId="0"/>
      <p:bldP spid="3" grpId="0" animBg="1"/>
      <p:bldP spid="19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7E1CB-EA4B-858A-E568-A2502D10D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BD58E16-89E3-323B-C905-6A3167C5F535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/>
              <a:t>Timescale for generating dense plasma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9C718DE-74AD-4F6C-374F-167F09316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894" y="1461208"/>
            <a:ext cx="5429502" cy="3240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E00A17-2956-3940-2D33-997135FEF6DC}"/>
              </a:ext>
            </a:extLst>
          </p:cNvPr>
          <p:cNvSpPr txBox="1"/>
          <p:nvPr/>
        </p:nvSpPr>
        <p:spPr>
          <a:xfrm>
            <a:off x="0" y="4712048"/>
            <a:ext cx="6096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b="1" dirty="0"/>
              <a:t>Avalanche-type ionization</a:t>
            </a:r>
            <a:r>
              <a:rPr lang="en-GB" dirty="0"/>
              <a:t>: RF-heated electrons trigger successive ionization events in background CO₂, drives exponential plasma growth.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Growth continues until an equilibrium state has established.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FC7CC0F-B1A9-8488-30B5-49A3CFA93120}"/>
              </a:ext>
            </a:extLst>
          </p:cNvPr>
          <p:cNvCxnSpPr>
            <a:cxnSpLocks/>
          </p:cNvCxnSpPr>
          <p:nvPr/>
        </p:nvCxnSpPr>
        <p:spPr>
          <a:xfrm>
            <a:off x="4231267" y="1577340"/>
            <a:ext cx="0" cy="2605949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14F5859-815D-4354-6521-D9E516BDD4E6}"/>
              </a:ext>
            </a:extLst>
          </p:cNvPr>
          <p:cNvSpPr txBox="1"/>
          <p:nvPr/>
        </p:nvSpPr>
        <p:spPr>
          <a:xfrm>
            <a:off x="4240649" y="3846373"/>
            <a:ext cx="7184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17 </a:t>
            </a:r>
            <a:r>
              <a:rPr lang="en-GB" sz="1600" dirty="0" err="1"/>
              <a:t>ms</a:t>
            </a:r>
            <a:endParaRPr lang="en-GB" sz="1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8A2A038-F9D7-67AA-F8D9-FA3E802635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6456"/>
          <a:stretch>
            <a:fillRect/>
          </a:stretch>
        </p:blipFill>
        <p:spPr>
          <a:xfrm>
            <a:off x="9518210" y="109066"/>
            <a:ext cx="2614522" cy="64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95E5754-D200-D1F9-41C7-0F6C2C4E0FE2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err="1"/>
              <a:t>LhARA</a:t>
            </a:r>
            <a:r>
              <a:rPr lang="en-GB" dirty="0"/>
              <a:t> / CLF workshop</a:t>
            </a:r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 (2</a:t>
            </a:r>
            <a:r>
              <a:rPr lang="en-GB" baseline="30000" dirty="0">
                <a:ea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 November 2026)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6DDD8468-403C-4053-CF02-94FD13F60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0FB8248-CD7C-4AE9-ADD2-01D066A0F2A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9360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8AEE6BB-76A7-25AE-88D4-8422A1438338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/>
              <a:t>Plasma stability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358689-4C46-3ECE-99AC-F1D08820ABAD}"/>
              </a:ext>
            </a:extLst>
          </p:cNvPr>
          <p:cNvSpPr txBox="1"/>
          <p:nvPr/>
        </p:nvSpPr>
        <p:spPr>
          <a:xfrm>
            <a:off x="-1" y="707886"/>
            <a:ext cx="10828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High density is useful only if the plasma can be maintained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3EA8895-25F6-F4AE-D267-68B4BECCE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894" y="1461208"/>
            <a:ext cx="5429502" cy="324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1260736-1AF5-0B8D-3B54-4170CC99E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8000" y="1461208"/>
            <a:ext cx="5451357" cy="32400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EA190B4-B792-250A-EA46-D9752499A303}"/>
              </a:ext>
            </a:extLst>
          </p:cNvPr>
          <p:cNvSpPr txBox="1"/>
          <p:nvPr/>
        </p:nvSpPr>
        <p:spPr>
          <a:xfrm>
            <a:off x="9740918" y="3366550"/>
            <a:ext cx="10230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/>
              <a:t>RF off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6F4D555-8FE7-DD97-0016-BD4E7A9AF341}"/>
              </a:ext>
            </a:extLst>
          </p:cNvPr>
          <p:cNvSpPr txBox="1"/>
          <p:nvPr/>
        </p:nvSpPr>
        <p:spPr>
          <a:xfrm>
            <a:off x="9544801" y="2185990"/>
            <a:ext cx="17952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/>
              <a:t>Continuous RF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81CC8E2-096C-895D-0FE5-4F9DAD03A870}"/>
              </a:ext>
            </a:extLst>
          </p:cNvPr>
          <p:cNvSpPr txBox="1"/>
          <p:nvPr/>
        </p:nvSpPr>
        <p:spPr>
          <a:xfrm>
            <a:off x="6737199" y="4711716"/>
            <a:ext cx="54498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Stable confinement demonstrated for &gt;100 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FCDFE2-9733-204B-AF50-3E03A20D5333}"/>
              </a:ext>
            </a:extLst>
          </p:cNvPr>
          <p:cNvSpPr txBox="1"/>
          <p:nvPr/>
        </p:nvSpPr>
        <p:spPr>
          <a:xfrm>
            <a:off x="0" y="1084922"/>
            <a:ext cx="6934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ea typeface="Calibri" panose="020F0502020204030204" pitchFamily="34" charset="0"/>
                <a:cs typeface="Calibri" panose="020F0502020204030204" pitchFamily="34" charset="0"/>
              </a:rPr>
              <a:t>Characteristic timescale for dense plasma formation</a:t>
            </a:r>
            <a:endParaRPr lang="en-GB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47D285-3FC4-51E3-8BFA-F30238147147}"/>
              </a:ext>
            </a:extLst>
          </p:cNvPr>
          <p:cNvSpPr txBox="1"/>
          <p:nvPr/>
        </p:nvSpPr>
        <p:spPr>
          <a:xfrm>
            <a:off x="0" y="4712048"/>
            <a:ext cx="6096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b="1" dirty="0"/>
              <a:t>Avalanche-type ionization</a:t>
            </a:r>
            <a:r>
              <a:rPr lang="en-GB" dirty="0"/>
              <a:t>: RF-heated electrons trigger successive ionization events in background CO₂, drives exponential plasma growth.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Growth continues until an equilibrium state has established.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B1DE58F-67BE-A695-9409-C4C6BF5A6931}"/>
              </a:ext>
            </a:extLst>
          </p:cNvPr>
          <p:cNvCxnSpPr>
            <a:cxnSpLocks/>
          </p:cNvCxnSpPr>
          <p:nvPr/>
        </p:nvCxnSpPr>
        <p:spPr>
          <a:xfrm>
            <a:off x="4231267" y="1577340"/>
            <a:ext cx="0" cy="2605949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4F38F01-0B7F-5ABE-1546-E890FD40DDCE}"/>
              </a:ext>
            </a:extLst>
          </p:cNvPr>
          <p:cNvSpPr txBox="1"/>
          <p:nvPr/>
        </p:nvSpPr>
        <p:spPr>
          <a:xfrm>
            <a:off x="4240649" y="3846373"/>
            <a:ext cx="7184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17 </a:t>
            </a:r>
            <a:r>
              <a:rPr lang="en-GB" sz="1600" dirty="0" err="1"/>
              <a:t>ms</a:t>
            </a:r>
            <a:endParaRPr lang="en-GB" sz="16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A249092-52E8-3715-FC4B-9981BC094BEA}"/>
              </a:ext>
            </a:extLst>
          </p:cNvPr>
          <p:cNvCxnSpPr>
            <a:cxnSpLocks/>
          </p:cNvCxnSpPr>
          <p:nvPr/>
        </p:nvCxnSpPr>
        <p:spPr>
          <a:xfrm>
            <a:off x="8778571" y="1577340"/>
            <a:ext cx="0" cy="2608770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46A0FC6-AA2B-F51C-24CD-9FEDA4A120C7}"/>
              </a:ext>
            </a:extLst>
          </p:cNvPr>
          <p:cNvSpPr txBox="1"/>
          <p:nvPr/>
        </p:nvSpPr>
        <p:spPr>
          <a:xfrm>
            <a:off x="8787953" y="3847543"/>
            <a:ext cx="6094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1 </a:t>
            </a:r>
            <a:r>
              <a:rPr lang="en-GB" sz="1600" dirty="0" err="1"/>
              <a:t>ms</a:t>
            </a:r>
            <a:endParaRPr lang="en-GB" sz="1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13179B-4EB9-5EE1-C1C0-BE6B27806A2D}"/>
              </a:ext>
            </a:extLst>
          </p:cNvPr>
          <p:cNvSpPr txBox="1"/>
          <p:nvPr/>
        </p:nvSpPr>
        <p:spPr>
          <a:xfrm>
            <a:off x="6735699" y="1081393"/>
            <a:ext cx="5451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ea typeface="Calibri" panose="020F0502020204030204" pitchFamily="34" charset="0"/>
                <a:cs typeface="Calibri" panose="020F0502020204030204" pitchFamily="34" charset="0"/>
              </a:rPr>
              <a:t>Long-term stability</a:t>
            </a:r>
            <a:endParaRPr lang="en-GB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60EB59A-22B0-E9A9-BF28-62FCFE39BE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6456"/>
          <a:stretch>
            <a:fillRect/>
          </a:stretch>
        </p:blipFill>
        <p:spPr>
          <a:xfrm>
            <a:off x="9518210" y="109066"/>
            <a:ext cx="2614522" cy="64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E58C121-A437-D450-7099-EC20375EBFA5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err="1"/>
              <a:t>LhARA</a:t>
            </a:r>
            <a:r>
              <a:rPr lang="en-GB" dirty="0"/>
              <a:t> / CLF workshop</a:t>
            </a:r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 (2</a:t>
            </a:r>
            <a:r>
              <a:rPr lang="en-GB" baseline="30000" dirty="0">
                <a:ea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 November 2026)</a:t>
            </a: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4E18070B-3FAA-4265-3FFB-E268EE540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0FB8248-CD7C-4AE9-ADD2-01D066A0F2A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505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270170D-7E68-513B-D031-6AEAAA4E405C}"/>
              </a:ext>
            </a:extLst>
          </p:cNvPr>
          <p:cNvSpPr txBox="1"/>
          <p:nvPr/>
        </p:nvSpPr>
        <p:spPr>
          <a:xfrm>
            <a:off x="0" y="0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/>
              <a:t>Plasma reproducibility</a:t>
            </a:r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4290738-F494-05D6-57ED-3364CDFC5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656" y="1464706"/>
            <a:ext cx="4907983" cy="324000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31C0B912-2E9E-0877-6048-CFD5ED85A3E6}"/>
              </a:ext>
            </a:extLst>
          </p:cNvPr>
          <p:cNvSpPr txBox="1"/>
          <p:nvPr/>
        </p:nvSpPr>
        <p:spPr>
          <a:xfrm>
            <a:off x="-1" y="707886"/>
            <a:ext cx="10828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High density is useful only if the plasma can be maintained and reproducible.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32200F-8DC7-33E1-E766-BADF65C048AA}"/>
              </a:ext>
            </a:extLst>
          </p:cNvPr>
          <p:cNvSpPr txBox="1"/>
          <p:nvPr/>
        </p:nvSpPr>
        <p:spPr>
          <a:xfrm>
            <a:off x="0" y="1089226"/>
            <a:ext cx="6934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ea typeface="Calibri" panose="020F0502020204030204" pitchFamily="34" charset="0"/>
                <a:cs typeface="Calibri" panose="020F0502020204030204" pitchFamily="34" charset="0"/>
              </a:rPr>
              <a:t> Reproducibility and robustness (100 runs/ data points)</a:t>
            </a:r>
            <a:endParaRPr lang="en-GB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866879-DF8D-446A-83F7-9AD55CE56357}"/>
              </a:ext>
            </a:extLst>
          </p:cNvPr>
          <p:cNvSpPr txBox="1"/>
          <p:nvPr/>
        </p:nvSpPr>
        <p:spPr>
          <a:xfrm>
            <a:off x="-3162" y="4706518"/>
            <a:ext cx="952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The dimple both increases the trapped electron population and significantly improves plasma stability and reproducibility over long operating times.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7BE85C-5C65-04F5-1951-D56721EDC6BC}"/>
              </a:ext>
            </a:extLst>
          </p:cNvPr>
          <p:cNvSpPr txBox="1"/>
          <p:nvPr/>
        </p:nvSpPr>
        <p:spPr>
          <a:xfrm>
            <a:off x="5716682" y="1533859"/>
            <a:ext cx="68410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with the −80 V dimple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Stable plasma containing ~2.8×10⁹ electrons.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Small standard deviation across all RF durations.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Indicates robust and reproducible plasma confinement.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2B6CE6-76D4-B815-6AEF-7480D51DDE81}"/>
              </a:ext>
            </a:extLst>
          </p:cNvPr>
          <p:cNvSpPr txBox="1"/>
          <p:nvPr/>
        </p:nvSpPr>
        <p:spPr>
          <a:xfrm>
            <a:off x="5716682" y="2850228"/>
            <a:ext cx="68410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without dimple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Only ~1×10⁹ electrons trapped.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Significantly larger shot-to-shot fluctuations.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Frequent plasma collapse and poorer stability.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0A0DB3-07F5-FF06-27EC-C96DD3856DBA}"/>
              </a:ext>
            </a:extLst>
          </p:cNvPr>
          <p:cNvSpPr/>
          <p:nvPr/>
        </p:nvSpPr>
        <p:spPr>
          <a:xfrm>
            <a:off x="1386840" y="2799428"/>
            <a:ext cx="4248000" cy="144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591F93-7A5F-B10E-49A1-0C7AF718046A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err="1"/>
              <a:t>LhARA</a:t>
            </a:r>
            <a:r>
              <a:rPr lang="en-GB" dirty="0"/>
              <a:t> / CLF workshop</a:t>
            </a:r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 (2</a:t>
            </a:r>
            <a:r>
              <a:rPr lang="en-GB" baseline="30000" dirty="0">
                <a:ea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 November 2026)</a:t>
            </a:r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B5DE726E-1B10-EC4E-CA75-FF74B5C9C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0FB8248-CD7C-4AE9-ADD2-01D066A0F2A5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746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000A76A-2078-F15E-DA20-1D2DA8E5B425}"/>
              </a:ext>
            </a:extLst>
          </p:cNvPr>
          <p:cNvSpPr txBox="1"/>
          <p:nvPr/>
        </p:nvSpPr>
        <p:spPr>
          <a:xfrm>
            <a:off x="-1" y="707886"/>
            <a:ext cx="10828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Connecting measured plasma properties to focusing strength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EE956F08-9C33-D0DB-515F-E10C17761E7C}"/>
                  </a:ext>
                </a:extLst>
              </p:cNvPr>
              <p:cNvSpPr/>
              <p:nvPr/>
            </p:nvSpPr>
            <p:spPr>
              <a:xfrm>
                <a:off x="6117600" y="1719842"/>
                <a:ext cx="1800000" cy="720000"/>
              </a:xfrm>
              <a:prstGeom prst="round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Measured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≈1.2</a:t>
                </a:r>
                <a:r>
                  <a:rPr lang="en-GB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×10</a:t>
                </a:r>
                <a:r>
                  <a:rPr lang="en-GB" baseline="30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14 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m</a:t>
                </a:r>
                <a:r>
                  <a:rPr lang="en-GB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-3</a:t>
                </a:r>
              </a:p>
            </p:txBody>
          </p:sp>
        </mc:Choice>
        <mc:Fallback xmlns=""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EE956F08-9C33-D0DB-515F-E10C17761E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7600" y="1719842"/>
                <a:ext cx="1800000" cy="72000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9F28C908-C42E-4C1A-D28C-51ED8FADBF13}"/>
                  </a:ext>
                </a:extLst>
              </p:cNvPr>
              <p:cNvSpPr/>
              <p:nvPr/>
            </p:nvSpPr>
            <p:spPr>
              <a:xfrm>
                <a:off x="8247190" y="1719842"/>
                <a:ext cx="1800000" cy="720000"/>
              </a:xfrm>
              <a:prstGeom prst="round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≈ 0.2 m,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= 10 MeV</a:t>
                </a:r>
              </a:p>
            </p:txBody>
          </p:sp>
        </mc:Choice>
        <mc:Fallback xmlns=""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9F28C908-C42E-4C1A-D28C-51ED8FADBF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7190" y="1719842"/>
                <a:ext cx="1800000" cy="72000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CED08B55-0E9A-CECA-0E82-05D364802069}"/>
                  </a:ext>
                </a:extLst>
              </p:cNvPr>
              <p:cNvSpPr/>
              <p:nvPr/>
            </p:nvSpPr>
            <p:spPr>
              <a:xfrm>
                <a:off x="10374407" y="1719842"/>
                <a:ext cx="1800000" cy="72000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Focal length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≈ 100 m</a:t>
                </a:r>
              </a:p>
            </p:txBody>
          </p:sp>
        </mc:Choice>
        <mc:Fallback xmlns=""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CED08B55-0E9A-CECA-0E82-05D3648020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4407" y="1719842"/>
                <a:ext cx="1800000" cy="72000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F65CD37-C292-DFFF-4ED0-BDB29A1F0992}"/>
              </a:ext>
            </a:extLst>
          </p:cNvPr>
          <p:cNvCxnSpPr>
            <a:stCxn id="20" idx="3"/>
            <a:endCxn id="21" idx="1"/>
          </p:cNvCxnSpPr>
          <p:nvPr/>
        </p:nvCxnSpPr>
        <p:spPr>
          <a:xfrm>
            <a:off x="7917600" y="2079842"/>
            <a:ext cx="32959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4468D49-730B-3757-BBA4-BB21F3434FA8}"/>
              </a:ext>
            </a:extLst>
          </p:cNvPr>
          <p:cNvCxnSpPr>
            <a:stCxn id="21" idx="3"/>
            <a:endCxn id="22" idx="1"/>
          </p:cNvCxnSpPr>
          <p:nvPr/>
        </p:nvCxnSpPr>
        <p:spPr>
          <a:xfrm>
            <a:off x="10047190" y="2079842"/>
            <a:ext cx="32721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B970DE01-3050-4543-1BA1-5D11F698DC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444" y="2724472"/>
            <a:ext cx="4459355" cy="28800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C6ABEF7-00DE-408A-0A6F-9FC5E5A0325C}"/>
              </a:ext>
            </a:extLst>
          </p:cNvPr>
          <p:cNvSpPr txBox="1"/>
          <p:nvPr/>
        </p:nvSpPr>
        <p:spPr>
          <a:xfrm>
            <a:off x="6096001" y="5607624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*Passing a 10 MeV positively charged particle beam through the lens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1BFD246-C60B-314F-35C5-DC9179880309}"/>
              </a:ext>
            </a:extLst>
          </p:cNvPr>
          <p:cNvSpPr txBox="1"/>
          <p:nvPr/>
        </p:nvSpPr>
        <p:spPr>
          <a:xfrm>
            <a:off x="8285961" y="2974664"/>
            <a:ext cx="12438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T. S. Dascalu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89C48F2-69F4-98B6-2E43-C77519C10376}"/>
              </a:ext>
            </a:extLst>
          </p:cNvPr>
          <p:cNvSpPr txBox="1"/>
          <p:nvPr/>
        </p:nvSpPr>
        <p:spPr>
          <a:xfrm>
            <a:off x="8935070" y="3266289"/>
            <a:ext cx="9605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140V trap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78E8E91-CB2D-BBA5-7F37-E91EE19918AF}"/>
              </a:ext>
            </a:extLst>
          </p:cNvPr>
          <p:cNvSpPr txBox="1"/>
          <p:nvPr/>
        </p:nvSpPr>
        <p:spPr>
          <a:xfrm>
            <a:off x="9960221" y="3725956"/>
            <a:ext cx="9605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400V trap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4F1318A-1162-9BEA-7D5E-3915D24F9B40}"/>
              </a:ext>
            </a:extLst>
          </p:cNvPr>
          <p:cNvGrpSpPr/>
          <p:nvPr/>
        </p:nvGrpSpPr>
        <p:grpSpPr>
          <a:xfrm>
            <a:off x="9141791" y="3602285"/>
            <a:ext cx="1946433" cy="864484"/>
            <a:chOff x="9141791" y="2965677"/>
            <a:chExt cx="1946433" cy="864484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F9A137C-064C-40E6-4B05-AE3DC1C6E831}"/>
                </a:ext>
              </a:extLst>
            </p:cNvPr>
            <p:cNvSpPr/>
            <p:nvPr/>
          </p:nvSpPr>
          <p:spPr>
            <a:xfrm>
              <a:off x="10063090" y="3345690"/>
              <a:ext cx="108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4FD879F-C191-47AF-CF17-E7597A1180CC}"/>
                </a:ext>
              </a:extLst>
            </p:cNvPr>
            <p:cNvCxnSpPr>
              <a:cxnSpLocks/>
            </p:cNvCxnSpPr>
            <p:nvPr/>
          </p:nvCxnSpPr>
          <p:spPr>
            <a:xfrm>
              <a:off x="9141791" y="2965677"/>
              <a:ext cx="1946433" cy="864484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E34A38B1-55BC-71C3-6F37-A3CEC8B15459}"/>
              </a:ext>
            </a:extLst>
          </p:cNvPr>
          <p:cNvSpPr/>
          <p:nvPr/>
        </p:nvSpPr>
        <p:spPr>
          <a:xfrm rot="16200000">
            <a:off x="4525601" y="1366558"/>
            <a:ext cx="1080001" cy="1444215"/>
          </a:xfrm>
          <a:custGeom>
            <a:avLst/>
            <a:gdLst>
              <a:gd name="csX0" fmla="*/ 1156 w 1080000"/>
              <a:gd name="csY0" fmla="*/ 7643 h 1428023"/>
              <a:gd name="csX1" fmla="*/ 386 w 1080000"/>
              <a:gd name="csY1" fmla="*/ 0 h 1428023"/>
              <a:gd name="csX2" fmla="*/ 0 w 1080000"/>
              <a:gd name="csY2" fmla="*/ 0 h 1428023"/>
              <a:gd name="csX3" fmla="*/ 1060773 w 1080000"/>
              <a:gd name="csY3" fmla="*/ 127113 h 1428023"/>
              <a:gd name="csX4" fmla="*/ 1037223 w 1080000"/>
              <a:gd name="csY4" fmla="*/ 202980 h 1428023"/>
              <a:gd name="csX5" fmla="*/ 539659 w 1080000"/>
              <a:gd name="csY5" fmla="*/ 532788 h 1428023"/>
              <a:gd name="csX6" fmla="*/ 42095 w 1080000"/>
              <a:gd name="csY6" fmla="*/ 202980 h 1428023"/>
              <a:gd name="csX7" fmla="*/ 19876 w 1080000"/>
              <a:gd name="csY7" fmla="*/ 131404 h 1428023"/>
              <a:gd name="csX8" fmla="*/ 216000 w 1080000"/>
              <a:gd name="csY8" fmla="*/ 1428023 h 1428023"/>
              <a:gd name="csX9" fmla="*/ 864000 w 1080000"/>
              <a:gd name="csY9" fmla="*/ 1428023 h 1428023"/>
              <a:gd name="csX10" fmla="*/ 1080000 w 1080000"/>
              <a:gd name="csY10" fmla="*/ 0 h 1428023"/>
              <a:gd name="csX11" fmla="*/ 1078932 w 1080000"/>
              <a:gd name="csY11" fmla="*/ 0 h 1428023"/>
              <a:gd name="csX12" fmla="*/ 1076796 w 1080000"/>
              <a:gd name="csY12" fmla="*/ 21181 h 1428023"/>
              <a:gd name="csX0" fmla="*/ 1156 w 1080000"/>
              <a:gd name="csY0" fmla="*/ 7643 h 1451835"/>
              <a:gd name="csX1" fmla="*/ 386 w 1080000"/>
              <a:gd name="csY1" fmla="*/ 0 h 1451835"/>
              <a:gd name="csX2" fmla="*/ 0 w 1080000"/>
              <a:gd name="csY2" fmla="*/ 0 h 1451835"/>
              <a:gd name="csX3" fmla="*/ 1156 w 1080000"/>
              <a:gd name="csY3" fmla="*/ 7643 h 1451835"/>
              <a:gd name="csX4" fmla="*/ 1060773 w 1080000"/>
              <a:gd name="csY4" fmla="*/ 127113 h 1451835"/>
              <a:gd name="csX5" fmla="*/ 1037223 w 1080000"/>
              <a:gd name="csY5" fmla="*/ 202980 h 1451835"/>
              <a:gd name="csX6" fmla="*/ 539659 w 1080000"/>
              <a:gd name="csY6" fmla="*/ 532788 h 1451835"/>
              <a:gd name="csX7" fmla="*/ 42095 w 1080000"/>
              <a:gd name="csY7" fmla="*/ 202980 h 1451835"/>
              <a:gd name="csX8" fmla="*/ 19876 w 1080000"/>
              <a:gd name="csY8" fmla="*/ 131404 h 1451835"/>
              <a:gd name="csX9" fmla="*/ 475556 w 1080000"/>
              <a:gd name="csY9" fmla="*/ 1451835 h 1451835"/>
              <a:gd name="csX10" fmla="*/ 864000 w 1080000"/>
              <a:gd name="csY10" fmla="*/ 1428023 h 1451835"/>
              <a:gd name="csX11" fmla="*/ 1060773 w 1080000"/>
              <a:gd name="csY11" fmla="*/ 127113 h 1451835"/>
              <a:gd name="csX12" fmla="*/ 1080000 w 1080000"/>
              <a:gd name="csY12" fmla="*/ 0 h 1451835"/>
              <a:gd name="csX13" fmla="*/ 1078932 w 1080000"/>
              <a:gd name="csY13" fmla="*/ 0 h 1451835"/>
              <a:gd name="csX14" fmla="*/ 1076796 w 1080000"/>
              <a:gd name="csY14" fmla="*/ 21181 h 1451835"/>
              <a:gd name="csX15" fmla="*/ 1080000 w 1080000"/>
              <a:gd name="csY15" fmla="*/ 0 h 1451835"/>
              <a:gd name="csX0" fmla="*/ 1156 w 1080000"/>
              <a:gd name="csY0" fmla="*/ 7643 h 1451835"/>
              <a:gd name="csX1" fmla="*/ 386 w 1080000"/>
              <a:gd name="csY1" fmla="*/ 0 h 1451835"/>
              <a:gd name="csX2" fmla="*/ 0 w 1080000"/>
              <a:gd name="csY2" fmla="*/ 0 h 1451835"/>
              <a:gd name="csX3" fmla="*/ 1156 w 1080000"/>
              <a:gd name="csY3" fmla="*/ 7643 h 1451835"/>
              <a:gd name="csX4" fmla="*/ 1060773 w 1080000"/>
              <a:gd name="csY4" fmla="*/ 127113 h 1451835"/>
              <a:gd name="csX5" fmla="*/ 1037223 w 1080000"/>
              <a:gd name="csY5" fmla="*/ 202980 h 1451835"/>
              <a:gd name="csX6" fmla="*/ 539659 w 1080000"/>
              <a:gd name="csY6" fmla="*/ 532788 h 1451835"/>
              <a:gd name="csX7" fmla="*/ 42095 w 1080000"/>
              <a:gd name="csY7" fmla="*/ 202980 h 1451835"/>
              <a:gd name="csX8" fmla="*/ 19876 w 1080000"/>
              <a:gd name="csY8" fmla="*/ 131404 h 1451835"/>
              <a:gd name="csX9" fmla="*/ 475556 w 1080000"/>
              <a:gd name="csY9" fmla="*/ 1451835 h 1451835"/>
              <a:gd name="csX10" fmla="*/ 644925 w 1080000"/>
              <a:gd name="csY10" fmla="*/ 1451835 h 1451835"/>
              <a:gd name="csX11" fmla="*/ 1060773 w 1080000"/>
              <a:gd name="csY11" fmla="*/ 127113 h 1451835"/>
              <a:gd name="csX12" fmla="*/ 1080000 w 1080000"/>
              <a:gd name="csY12" fmla="*/ 0 h 1451835"/>
              <a:gd name="csX13" fmla="*/ 1078932 w 1080000"/>
              <a:gd name="csY13" fmla="*/ 0 h 1451835"/>
              <a:gd name="csX14" fmla="*/ 1076796 w 1080000"/>
              <a:gd name="csY14" fmla="*/ 21181 h 1451835"/>
              <a:gd name="csX15" fmla="*/ 1080000 w 1080000"/>
              <a:gd name="csY15" fmla="*/ 0 h 1451835"/>
              <a:gd name="csX0" fmla="*/ 1156 w 1080000"/>
              <a:gd name="csY0" fmla="*/ 7643 h 1451835"/>
              <a:gd name="csX1" fmla="*/ 386 w 1080000"/>
              <a:gd name="csY1" fmla="*/ 0 h 1451835"/>
              <a:gd name="csX2" fmla="*/ 0 w 1080000"/>
              <a:gd name="csY2" fmla="*/ 0 h 1451835"/>
              <a:gd name="csX3" fmla="*/ 1156 w 1080000"/>
              <a:gd name="csY3" fmla="*/ 7643 h 1451835"/>
              <a:gd name="csX4" fmla="*/ 1060773 w 1080000"/>
              <a:gd name="csY4" fmla="*/ 127113 h 1451835"/>
              <a:gd name="csX5" fmla="*/ 1037223 w 1080000"/>
              <a:gd name="csY5" fmla="*/ 202980 h 1451835"/>
              <a:gd name="csX6" fmla="*/ 539659 w 1080000"/>
              <a:gd name="csY6" fmla="*/ 532788 h 1451835"/>
              <a:gd name="csX7" fmla="*/ 42095 w 1080000"/>
              <a:gd name="csY7" fmla="*/ 202980 h 1451835"/>
              <a:gd name="csX8" fmla="*/ 19876 w 1080000"/>
              <a:gd name="csY8" fmla="*/ 131404 h 1451835"/>
              <a:gd name="csX9" fmla="*/ 456506 w 1080000"/>
              <a:gd name="csY9" fmla="*/ 1444215 h 1451835"/>
              <a:gd name="csX10" fmla="*/ 644925 w 1080000"/>
              <a:gd name="csY10" fmla="*/ 1451835 h 1451835"/>
              <a:gd name="csX11" fmla="*/ 1060773 w 1080000"/>
              <a:gd name="csY11" fmla="*/ 127113 h 1451835"/>
              <a:gd name="csX12" fmla="*/ 1080000 w 1080000"/>
              <a:gd name="csY12" fmla="*/ 0 h 1451835"/>
              <a:gd name="csX13" fmla="*/ 1078932 w 1080000"/>
              <a:gd name="csY13" fmla="*/ 0 h 1451835"/>
              <a:gd name="csX14" fmla="*/ 1076796 w 1080000"/>
              <a:gd name="csY14" fmla="*/ 21181 h 1451835"/>
              <a:gd name="csX15" fmla="*/ 1080000 w 1080000"/>
              <a:gd name="csY15" fmla="*/ 0 h 1451835"/>
              <a:gd name="csX0" fmla="*/ 1156 w 1080000"/>
              <a:gd name="csY0" fmla="*/ 7643 h 1444215"/>
              <a:gd name="csX1" fmla="*/ 386 w 1080000"/>
              <a:gd name="csY1" fmla="*/ 0 h 1444215"/>
              <a:gd name="csX2" fmla="*/ 0 w 1080000"/>
              <a:gd name="csY2" fmla="*/ 0 h 1444215"/>
              <a:gd name="csX3" fmla="*/ 1156 w 1080000"/>
              <a:gd name="csY3" fmla="*/ 7643 h 1444215"/>
              <a:gd name="csX4" fmla="*/ 1060773 w 1080000"/>
              <a:gd name="csY4" fmla="*/ 127113 h 1444215"/>
              <a:gd name="csX5" fmla="*/ 1037223 w 1080000"/>
              <a:gd name="csY5" fmla="*/ 202980 h 1444215"/>
              <a:gd name="csX6" fmla="*/ 539659 w 1080000"/>
              <a:gd name="csY6" fmla="*/ 532788 h 1444215"/>
              <a:gd name="csX7" fmla="*/ 42095 w 1080000"/>
              <a:gd name="csY7" fmla="*/ 202980 h 1444215"/>
              <a:gd name="csX8" fmla="*/ 19876 w 1080000"/>
              <a:gd name="csY8" fmla="*/ 131404 h 1444215"/>
              <a:gd name="csX9" fmla="*/ 456506 w 1080000"/>
              <a:gd name="csY9" fmla="*/ 1444215 h 1444215"/>
              <a:gd name="csX10" fmla="*/ 641115 w 1080000"/>
              <a:gd name="csY10" fmla="*/ 1444215 h 1444215"/>
              <a:gd name="csX11" fmla="*/ 1060773 w 1080000"/>
              <a:gd name="csY11" fmla="*/ 127113 h 1444215"/>
              <a:gd name="csX12" fmla="*/ 1080000 w 1080000"/>
              <a:gd name="csY12" fmla="*/ 0 h 1444215"/>
              <a:gd name="csX13" fmla="*/ 1078932 w 1080000"/>
              <a:gd name="csY13" fmla="*/ 0 h 1444215"/>
              <a:gd name="csX14" fmla="*/ 1076796 w 1080000"/>
              <a:gd name="csY14" fmla="*/ 21181 h 1444215"/>
              <a:gd name="csX15" fmla="*/ 1080000 w 1080000"/>
              <a:gd name="csY15" fmla="*/ 0 h 1444215"/>
              <a:gd name="csX0" fmla="*/ 1156 w 1080000"/>
              <a:gd name="csY0" fmla="*/ 7643 h 1444215"/>
              <a:gd name="csX1" fmla="*/ 386 w 1080000"/>
              <a:gd name="csY1" fmla="*/ 0 h 1444215"/>
              <a:gd name="csX2" fmla="*/ 0 w 1080000"/>
              <a:gd name="csY2" fmla="*/ 0 h 1444215"/>
              <a:gd name="csX3" fmla="*/ 1156 w 1080000"/>
              <a:gd name="csY3" fmla="*/ 7643 h 1444215"/>
              <a:gd name="csX4" fmla="*/ 1060773 w 1080000"/>
              <a:gd name="csY4" fmla="*/ 127113 h 1444215"/>
              <a:gd name="csX5" fmla="*/ 1037223 w 1080000"/>
              <a:gd name="csY5" fmla="*/ 202980 h 1444215"/>
              <a:gd name="csX6" fmla="*/ 539659 w 1080000"/>
              <a:gd name="csY6" fmla="*/ 532788 h 1444215"/>
              <a:gd name="csX7" fmla="*/ 42095 w 1080000"/>
              <a:gd name="csY7" fmla="*/ 202980 h 1444215"/>
              <a:gd name="csX8" fmla="*/ 19876 w 1080000"/>
              <a:gd name="csY8" fmla="*/ 131404 h 1444215"/>
              <a:gd name="csX9" fmla="*/ 452696 w 1080000"/>
              <a:gd name="csY9" fmla="*/ 1442310 h 1444215"/>
              <a:gd name="csX10" fmla="*/ 641115 w 1080000"/>
              <a:gd name="csY10" fmla="*/ 1444215 h 1444215"/>
              <a:gd name="csX11" fmla="*/ 1060773 w 1080000"/>
              <a:gd name="csY11" fmla="*/ 127113 h 1444215"/>
              <a:gd name="csX12" fmla="*/ 1080000 w 1080000"/>
              <a:gd name="csY12" fmla="*/ 0 h 1444215"/>
              <a:gd name="csX13" fmla="*/ 1078932 w 1080000"/>
              <a:gd name="csY13" fmla="*/ 0 h 1444215"/>
              <a:gd name="csX14" fmla="*/ 1076796 w 1080000"/>
              <a:gd name="csY14" fmla="*/ 21181 h 1444215"/>
              <a:gd name="csX15" fmla="*/ 1080000 w 1080000"/>
              <a:gd name="csY15" fmla="*/ 0 h 1444215"/>
              <a:gd name="csX0" fmla="*/ 1156 w 1080000"/>
              <a:gd name="csY0" fmla="*/ 7643 h 1444215"/>
              <a:gd name="csX1" fmla="*/ 386 w 1080000"/>
              <a:gd name="csY1" fmla="*/ 0 h 1444215"/>
              <a:gd name="csX2" fmla="*/ 0 w 1080000"/>
              <a:gd name="csY2" fmla="*/ 0 h 1444215"/>
              <a:gd name="csX3" fmla="*/ 1156 w 1080000"/>
              <a:gd name="csY3" fmla="*/ 7643 h 1444215"/>
              <a:gd name="csX4" fmla="*/ 1060773 w 1080000"/>
              <a:gd name="csY4" fmla="*/ 127113 h 1444215"/>
              <a:gd name="csX5" fmla="*/ 1037223 w 1080000"/>
              <a:gd name="csY5" fmla="*/ 202980 h 1444215"/>
              <a:gd name="csX6" fmla="*/ 539659 w 1080000"/>
              <a:gd name="csY6" fmla="*/ 532788 h 1444215"/>
              <a:gd name="csX7" fmla="*/ 42095 w 1080000"/>
              <a:gd name="csY7" fmla="*/ 202980 h 1444215"/>
              <a:gd name="csX8" fmla="*/ 19876 w 1080000"/>
              <a:gd name="csY8" fmla="*/ 131404 h 1444215"/>
              <a:gd name="csX9" fmla="*/ 460316 w 1080000"/>
              <a:gd name="csY9" fmla="*/ 1440405 h 1444215"/>
              <a:gd name="csX10" fmla="*/ 641115 w 1080000"/>
              <a:gd name="csY10" fmla="*/ 1444215 h 1444215"/>
              <a:gd name="csX11" fmla="*/ 1060773 w 1080000"/>
              <a:gd name="csY11" fmla="*/ 127113 h 1444215"/>
              <a:gd name="csX12" fmla="*/ 1080000 w 1080000"/>
              <a:gd name="csY12" fmla="*/ 0 h 1444215"/>
              <a:gd name="csX13" fmla="*/ 1078932 w 1080000"/>
              <a:gd name="csY13" fmla="*/ 0 h 1444215"/>
              <a:gd name="csX14" fmla="*/ 1076796 w 1080000"/>
              <a:gd name="csY14" fmla="*/ 21181 h 1444215"/>
              <a:gd name="csX15" fmla="*/ 1080000 w 1080000"/>
              <a:gd name="csY15" fmla="*/ 0 h 1444215"/>
              <a:gd name="csX0" fmla="*/ 1156 w 1080000"/>
              <a:gd name="csY0" fmla="*/ 7643 h 1446120"/>
              <a:gd name="csX1" fmla="*/ 386 w 1080000"/>
              <a:gd name="csY1" fmla="*/ 0 h 1446120"/>
              <a:gd name="csX2" fmla="*/ 0 w 1080000"/>
              <a:gd name="csY2" fmla="*/ 0 h 1446120"/>
              <a:gd name="csX3" fmla="*/ 1156 w 1080000"/>
              <a:gd name="csY3" fmla="*/ 7643 h 1446120"/>
              <a:gd name="csX4" fmla="*/ 1060773 w 1080000"/>
              <a:gd name="csY4" fmla="*/ 127113 h 1446120"/>
              <a:gd name="csX5" fmla="*/ 1037223 w 1080000"/>
              <a:gd name="csY5" fmla="*/ 202980 h 1446120"/>
              <a:gd name="csX6" fmla="*/ 539659 w 1080000"/>
              <a:gd name="csY6" fmla="*/ 532788 h 1446120"/>
              <a:gd name="csX7" fmla="*/ 42095 w 1080000"/>
              <a:gd name="csY7" fmla="*/ 202980 h 1446120"/>
              <a:gd name="csX8" fmla="*/ 19876 w 1080000"/>
              <a:gd name="csY8" fmla="*/ 131404 h 1446120"/>
              <a:gd name="csX9" fmla="*/ 460316 w 1080000"/>
              <a:gd name="csY9" fmla="*/ 1446120 h 1446120"/>
              <a:gd name="csX10" fmla="*/ 641115 w 1080000"/>
              <a:gd name="csY10" fmla="*/ 1444215 h 1446120"/>
              <a:gd name="csX11" fmla="*/ 1060773 w 1080000"/>
              <a:gd name="csY11" fmla="*/ 127113 h 1446120"/>
              <a:gd name="csX12" fmla="*/ 1080000 w 1080000"/>
              <a:gd name="csY12" fmla="*/ 0 h 1446120"/>
              <a:gd name="csX13" fmla="*/ 1078932 w 1080000"/>
              <a:gd name="csY13" fmla="*/ 0 h 1446120"/>
              <a:gd name="csX14" fmla="*/ 1076796 w 1080000"/>
              <a:gd name="csY14" fmla="*/ 21181 h 1446120"/>
              <a:gd name="csX15" fmla="*/ 1080000 w 1080000"/>
              <a:gd name="csY15" fmla="*/ 0 h 1446120"/>
              <a:gd name="csX0" fmla="*/ 1156 w 1080000"/>
              <a:gd name="csY0" fmla="*/ 7643 h 1444215"/>
              <a:gd name="csX1" fmla="*/ 386 w 1080000"/>
              <a:gd name="csY1" fmla="*/ 0 h 1444215"/>
              <a:gd name="csX2" fmla="*/ 0 w 1080000"/>
              <a:gd name="csY2" fmla="*/ 0 h 1444215"/>
              <a:gd name="csX3" fmla="*/ 1156 w 1080000"/>
              <a:gd name="csY3" fmla="*/ 7643 h 1444215"/>
              <a:gd name="csX4" fmla="*/ 1060773 w 1080000"/>
              <a:gd name="csY4" fmla="*/ 127113 h 1444215"/>
              <a:gd name="csX5" fmla="*/ 1037223 w 1080000"/>
              <a:gd name="csY5" fmla="*/ 202980 h 1444215"/>
              <a:gd name="csX6" fmla="*/ 539659 w 1080000"/>
              <a:gd name="csY6" fmla="*/ 532788 h 1444215"/>
              <a:gd name="csX7" fmla="*/ 42095 w 1080000"/>
              <a:gd name="csY7" fmla="*/ 202980 h 1444215"/>
              <a:gd name="csX8" fmla="*/ 19876 w 1080000"/>
              <a:gd name="csY8" fmla="*/ 131404 h 1444215"/>
              <a:gd name="csX9" fmla="*/ 462223 w 1080000"/>
              <a:gd name="csY9" fmla="*/ 1442313 h 1444215"/>
              <a:gd name="csX10" fmla="*/ 641115 w 1080000"/>
              <a:gd name="csY10" fmla="*/ 1444215 h 1444215"/>
              <a:gd name="csX11" fmla="*/ 1060773 w 1080000"/>
              <a:gd name="csY11" fmla="*/ 127113 h 1444215"/>
              <a:gd name="csX12" fmla="*/ 1080000 w 1080000"/>
              <a:gd name="csY12" fmla="*/ 0 h 1444215"/>
              <a:gd name="csX13" fmla="*/ 1078932 w 1080000"/>
              <a:gd name="csY13" fmla="*/ 0 h 1444215"/>
              <a:gd name="csX14" fmla="*/ 1076796 w 1080000"/>
              <a:gd name="csY14" fmla="*/ 21181 h 1444215"/>
              <a:gd name="csX15" fmla="*/ 1080000 w 1080000"/>
              <a:gd name="csY15" fmla="*/ 0 h 14442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1080000" h="1444215">
                <a:moveTo>
                  <a:pt x="1156" y="7643"/>
                </a:moveTo>
                <a:lnTo>
                  <a:pt x="386" y="0"/>
                </a:lnTo>
                <a:lnTo>
                  <a:pt x="0" y="0"/>
                </a:lnTo>
                <a:lnTo>
                  <a:pt x="1156" y="7643"/>
                </a:lnTo>
                <a:close/>
                <a:moveTo>
                  <a:pt x="1060773" y="127113"/>
                </a:moveTo>
                <a:lnTo>
                  <a:pt x="1037223" y="202980"/>
                </a:lnTo>
                <a:cubicBezTo>
                  <a:pt x="955246" y="396794"/>
                  <a:pt x="763334" y="532788"/>
                  <a:pt x="539659" y="532788"/>
                </a:cubicBezTo>
                <a:cubicBezTo>
                  <a:pt x="315983" y="532788"/>
                  <a:pt x="124071" y="396794"/>
                  <a:pt x="42095" y="202980"/>
                </a:cubicBezTo>
                <a:lnTo>
                  <a:pt x="19876" y="131404"/>
                </a:lnTo>
                <a:lnTo>
                  <a:pt x="462223" y="1442313"/>
                </a:lnTo>
                <a:lnTo>
                  <a:pt x="641115" y="1444215"/>
                </a:lnTo>
                <a:lnTo>
                  <a:pt x="1060773" y="127113"/>
                </a:lnTo>
                <a:close/>
                <a:moveTo>
                  <a:pt x="1080000" y="0"/>
                </a:moveTo>
                <a:lnTo>
                  <a:pt x="1078932" y="0"/>
                </a:lnTo>
                <a:lnTo>
                  <a:pt x="1076796" y="21181"/>
                </a:lnTo>
                <a:lnTo>
                  <a:pt x="1080000" y="0"/>
                </a:lnTo>
                <a:close/>
              </a:path>
            </a:pathLst>
          </a:custGeom>
          <a:gradFill flip="none" rotWithShape="1">
            <a:gsLst>
              <a:gs pos="50000">
                <a:schemeClr val="accent2">
                  <a:lumMod val="97000"/>
                  <a:lumOff val="3000"/>
                </a:schemeClr>
              </a:gs>
              <a:gs pos="0">
                <a:srgbClr val="F1995D">
                  <a:alpha val="70000"/>
                </a:srgbClr>
              </a:gs>
              <a:gs pos="100000">
                <a:schemeClr val="accent2">
                  <a:lumMod val="60000"/>
                  <a:lumOff val="40000"/>
                  <a:alpha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E78FD6E-B516-3CB2-E347-68A8B9E2C343}"/>
              </a:ext>
            </a:extLst>
          </p:cNvPr>
          <p:cNvSpPr/>
          <p:nvPr/>
        </p:nvSpPr>
        <p:spPr>
          <a:xfrm rot="5400000" flipH="1">
            <a:off x="558451" y="1373847"/>
            <a:ext cx="1080000" cy="1428023"/>
          </a:xfrm>
          <a:custGeom>
            <a:avLst/>
            <a:gdLst>
              <a:gd name="csX0" fmla="*/ 1156 w 1080000"/>
              <a:gd name="csY0" fmla="*/ 7643 h 1428023"/>
              <a:gd name="csX1" fmla="*/ 386 w 1080000"/>
              <a:gd name="csY1" fmla="*/ 0 h 1428023"/>
              <a:gd name="csX2" fmla="*/ 0 w 1080000"/>
              <a:gd name="csY2" fmla="*/ 0 h 1428023"/>
              <a:gd name="csX3" fmla="*/ 1060773 w 1080000"/>
              <a:gd name="csY3" fmla="*/ 127113 h 1428023"/>
              <a:gd name="csX4" fmla="*/ 1037223 w 1080000"/>
              <a:gd name="csY4" fmla="*/ 202980 h 1428023"/>
              <a:gd name="csX5" fmla="*/ 539659 w 1080000"/>
              <a:gd name="csY5" fmla="*/ 532788 h 1428023"/>
              <a:gd name="csX6" fmla="*/ 42095 w 1080000"/>
              <a:gd name="csY6" fmla="*/ 202980 h 1428023"/>
              <a:gd name="csX7" fmla="*/ 19876 w 1080000"/>
              <a:gd name="csY7" fmla="*/ 131404 h 1428023"/>
              <a:gd name="csX8" fmla="*/ 216000 w 1080000"/>
              <a:gd name="csY8" fmla="*/ 1428023 h 1428023"/>
              <a:gd name="csX9" fmla="*/ 864000 w 1080000"/>
              <a:gd name="csY9" fmla="*/ 1428023 h 1428023"/>
              <a:gd name="csX10" fmla="*/ 1080000 w 1080000"/>
              <a:gd name="csY10" fmla="*/ 0 h 1428023"/>
              <a:gd name="csX11" fmla="*/ 1078932 w 1080000"/>
              <a:gd name="csY11" fmla="*/ 0 h 1428023"/>
              <a:gd name="csX12" fmla="*/ 1076796 w 1080000"/>
              <a:gd name="csY12" fmla="*/ 21181 h 14280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080000" h="1428023">
                <a:moveTo>
                  <a:pt x="1156" y="7643"/>
                </a:moveTo>
                <a:lnTo>
                  <a:pt x="386" y="0"/>
                </a:lnTo>
                <a:lnTo>
                  <a:pt x="0" y="0"/>
                </a:lnTo>
                <a:close/>
                <a:moveTo>
                  <a:pt x="1060773" y="127113"/>
                </a:moveTo>
                <a:lnTo>
                  <a:pt x="1037223" y="202980"/>
                </a:lnTo>
                <a:cubicBezTo>
                  <a:pt x="955246" y="396794"/>
                  <a:pt x="763334" y="532788"/>
                  <a:pt x="539659" y="532788"/>
                </a:cubicBezTo>
                <a:cubicBezTo>
                  <a:pt x="315983" y="532788"/>
                  <a:pt x="124071" y="396794"/>
                  <a:pt x="42095" y="202980"/>
                </a:cubicBezTo>
                <a:lnTo>
                  <a:pt x="19876" y="131404"/>
                </a:lnTo>
                <a:lnTo>
                  <a:pt x="216000" y="1428023"/>
                </a:lnTo>
                <a:lnTo>
                  <a:pt x="864000" y="1428023"/>
                </a:lnTo>
                <a:close/>
                <a:moveTo>
                  <a:pt x="1080000" y="0"/>
                </a:moveTo>
                <a:lnTo>
                  <a:pt x="1078932" y="0"/>
                </a:lnTo>
                <a:lnTo>
                  <a:pt x="1076796" y="21181"/>
                </a:lnTo>
                <a:close/>
              </a:path>
            </a:pathLst>
          </a:custGeom>
          <a:gradFill flip="none" rotWithShape="1">
            <a:gsLst>
              <a:gs pos="50000">
                <a:schemeClr val="accent2">
                  <a:lumMod val="97000"/>
                  <a:lumOff val="3000"/>
                </a:schemeClr>
              </a:gs>
              <a:gs pos="0">
                <a:srgbClr val="F1995D">
                  <a:alpha val="70000"/>
                </a:srgbClr>
              </a:gs>
              <a:gs pos="100000">
                <a:schemeClr val="accent2">
                  <a:lumMod val="60000"/>
                  <a:lumOff val="40000"/>
                  <a:alpha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9B972FA-725A-2BFB-81F4-BFECC39C5369}"/>
              </a:ext>
            </a:extLst>
          </p:cNvPr>
          <p:cNvSpPr/>
          <p:nvPr/>
        </p:nvSpPr>
        <p:spPr>
          <a:xfrm>
            <a:off x="2814332" y="1548200"/>
            <a:ext cx="540000" cy="1080000"/>
          </a:xfrm>
          <a:prstGeom prst="ellipse">
            <a:avLst/>
          </a:prstGeom>
          <a:noFill/>
          <a:ln w="3175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F3E951B-01BF-18CC-09A3-EA93E2FF3674}"/>
              </a:ext>
            </a:extLst>
          </p:cNvPr>
          <p:cNvSpPr/>
          <p:nvPr/>
        </p:nvSpPr>
        <p:spPr>
          <a:xfrm>
            <a:off x="384332" y="1987383"/>
            <a:ext cx="5400000" cy="180000"/>
          </a:xfrm>
          <a:prstGeom prst="rect">
            <a:avLst/>
          </a:prstGeom>
          <a:gradFill flip="none" rotWithShape="1">
            <a:gsLst>
              <a:gs pos="45000">
                <a:schemeClr val="accent2">
                  <a:lumMod val="97000"/>
                  <a:lumOff val="3000"/>
                </a:schemeClr>
              </a:gs>
              <a:gs pos="0">
                <a:srgbClr val="F1995D">
                  <a:alpha val="70000"/>
                </a:srgbClr>
              </a:gs>
              <a:gs pos="100000">
                <a:schemeClr val="accent2">
                  <a:lumMod val="60000"/>
                  <a:lumOff val="40000"/>
                  <a:alpha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E253023F-2505-02D6-284B-7F22E75BE719}"/>
              </a:ext>
            </a:extLst>
          </p:cNvPr>
          <p:cNvSpPr/>
          <p:nvPr/>
        </p:nvSpPr>
        <p:spPr>
          <a:xfrm>
            <a:off x="1279569" y="1548200"/>
            <a:ext cx="3600000" cy="1080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6">
                  <a:lumMod val="40000"/>
                  <a:lumOff val="60000"/>
                  <a:alpha val="70000"/>
                </a:schemeClr>
              </a:gs>
              <a:gs pos="50000">
                <a:schemeClr val="accent6">
                  <a:lumMod val="95000"/>
                  <a:lumOff val="5000"/>
                  <a:alpha val="70000"/>
                </a:schemeClr>
              </a:gs>
              <a:gs pos="100000">
                <a:schemeClr val="accent6">
                  <a:lumMod val="60000"/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0F647074-AA9D-3306-AC7D-D9B7838019AB}"/>
              </a:ext>
            </a:extLst>
          </p:cNvPr>
          <p:cNvSpPr/>
          <p:nvPr/>
        </p:nvSpPr>
        <p:spPr>
          <a:xfrm>
            <a:off x="2809569" y="1548200"/>
            <a:ext cx="540000" cy="1080000"/>
          </a:xfrm>
          <a:prstGeom prst="arc">
            <a:avLst>
              <a:gd name="adj1" fmla="val 16200000"/>
              <a:gd name="adj2" fmla="val 5366795"/>
            </a:avLst>
          </a:prstGeom>
          <a:ln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53EB2B3-06E7-5DD5-6C55-70FED1DD7B9F}"/>
              </a:ext>
            </a:extLst>
          </p:cNvPr>
          <p:cNvGrpSpPr/>
          <p:nvPr/>
        </p:nvGrpSpPr>
        <p:grpSpPr>
          <a:xfrm>
            <a:off x="2343150" y="1548200"/>
            <a:ext cx="1473200" cy="1079667"/>
            <a:chOff x="2285278" y="4297828"/>
            <a:chExt cx="1473200" cy="1079667"/>
          </a:xfrm>
        </p:grpSpPr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1E2457A4-44C2-2710-4FDA-46705423F9F8}"/>
                </a:ext>
              </a:extLst>
            </p:cNvPr>
            <p:cNvCxnSpPr/>
            <p:nvPr/>
          </p:nvCxnSpPr>
          <p:spPr>
            <a:xfrm>
              <a:off x="2285278" y="4297828"/>
              <a:ext cx="0" cy="360000"/>
            </a:xfrm>
            <a:prstGeom prst="straightConnector1">
              <a:avLst/>
            </a:prstGeom>
            <a:ln w="63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5CDFB778-BF16-DB28-A97A-894F21CA88A8}"/>
                </a:ext>
              </a:extLst>
            </p:cNvPr>
            <p:cNvCxnSpPr/>
            <p:nvPr/>
          </p:nvCxnSpPr>
          <p:spPr>
            <a:xfrm>
              <a:off x="3021878" y="4297828"/>
              <a:ext cx="0" cy="360000"/>
            </a:xfrm>
            <a:prstGeom prst="straightConnector1">
              <a:avLst/>
            </a:prstGeom>
            <a:ln w="63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7519563C-3C96-579C-5437-3F450CD0D431}"/>
                </a:ext>
              </a:extLst>
            </p:cNvPr>
            <p:cNvCxnSpPr/>
            <p:nvPr/>
          </p:nvCxnSpPr>
          <p:spPr>
            <a:xfrm>
              <a:off x="3758478" y="4297828"/>
              <a:ext cx="0" cy="360000"/>
            </a:xfrm>
            <a:prstGeom prst="straightConnector1">
              <a:avLst/>
            </a:prstGeom>
            <a:ln w="63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B2F2212B-6F18-61C9-4E76-1F27BA9DC2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85278" y="5017495"/>
              <a:ext cx="0" cy="360000"/>
            </a:xfrm>
            <a:prstGeom prst="straightConnector1">
              <a:avLst/>
            </a:prstGeom>
            <a:ln w="63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FE9BC32C-9A97-820E-1809-DAEAB5EA22F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21878" y="5017495"/>
              <a:ext cx="0" cy="360000"/>
            </a:xfrm>
            <a:prstGeom prst="straightConnector1">
              <a:avLst/>
            </a:prstGeom>
            <a:ln w="63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9AB92988-749F-8C1E-176D-46DCDD272B8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58478" y="5017495"/>
              <a:ext cx="0" cy="360000"/>
            </a:xfrm>
            <a:prstGeom prst="straightConnector1">
              <a:avLst/>
            </a:prstGeom>
            <a:ln w="63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5EFFC14C-D094-5453-B885-A4184AFC6C9C}"/>
                    </a:ext>
                  </a:extLst>
                </p:cNvPr>
                <p:cNvSpPr txBox="1"/>
                <p:nvPr/>
              </p:nvSpPr>
              <p:spPr>
                <a:xfrm>
                  <a:off x="2831022" y="4636196"/>
                  <a:ext cx="402098" cy="4029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⃑"/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5EFFC14C-D094-5453-B885-A4184AFC6C9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1022" y="4636196"/>
                  <a:ext cx="402098" cy="402931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E17219D-6A60-83FF-D7E0-EC7A3AF179EA}"/>
              </a:ext>
            </a:extLst>
          </p:cNvPr>
          <p:cNvGrpSpPr/>
          <p:nvPr/>
        </p:nvGrpSpPr>
        <p:grpSpPr>
          <a:xfrm>
            <a:off x="329228" y="1519466"/>
            <a:ext cx="1010213" cy="647917"/>
            <a:chOff x="271356" y="4269094"/>
            <a:chExt cx="1010213" cy="647917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B31A44B-5376-6B07-2D85-1BC91FD7021E}"/>
                </a:ext>
              </a:extLst>
            </p:cNvPr>
            <p:cNvSpPr txBox="1"/>
            <p:nvPr/>
          </p:nvSpPr>
          <p:spPr>
            <a:xfrm>
              <a:off x="271356" y="4269094"/>
              <a:ext cx="10102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High energy</a:t>
              </a:r>
            </a:p>
            <a:p>
              <a:pPr algn="ctr"/>
              <a:r>
                <a:rPr lang="en-GB" sz="1200" dirty="0">
                  <a:latin typeface="Arial" panose="020B0604020202020204" pitchFamily="34" charset="0"/>
                  <a:cs typeface="Arial" panose="020B0604020202020204" pitchFamily="34" charset="0"/>
                </a:rPr>
                <a:t>ion beam</a:t>
              </a:r>
            </a:p>
          </p:txBody>
        </p:sp>
        <p:sp>
          <p:nvSpPr>
            <p:cNvPr id="51" name="Arrow: Right 50">
              <a:extLst>
                <a:ext uri="{FF2B5EF4-FFF2-40B4-BE49-F238E27FC236}">
                  <a16:creationId xmlns:a16="http://schemas.microsoft.com/office/drawing/2014/main" id="{27D60BF9-6A0D-2637-056F-905EB902748E}"/>
                </a:ext>
              </a:extLst>
            </p:cNvPr>
            <p:cNvSpPr/>
            <p:nvPr/>
          </p:nvSpPr>
          <p:spPr>
            <a:xfrm>
              <a:off x="419597" y="4737011"/>
              <a:ext cx="720000" cy="180000"/>
            </a:xfrm>
            <a:prstGeom prst="rightArrow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AFB99723-F107-BE97-2F0F-8046D60DE200}"/>
                  </a:ext>
                </a:extLst>
              </p:cNvPr>
              <p:cNvSpPr txBox="1"/>
              <p:nvPr/>
            </p:nvSpPr>
            <p:spPr>
              <a:xfrm>
                <a:off x="-3" y="3484245"/>
                <a:ext cx="6480000" cy="32072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000" b="1" dirty="0">
                    <a:solidFill>
                      <a:schemeClr val="accent6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Focal length of Gabor lens</a:t>
                </a:r>
                <a:r>
                  <a:rPr lang="en-GB" dirty="0">
                    <a:solidFill>
                      <a:schemeClr val="accent6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(the thin-lens approximation):</a:t>
                </a:r>
              </a:p>
              <a:p>
                <a:endParaRPr lang="en-GB" dirty="0">
                  <a:solidFill>
                    <a:schemeClr val="accent6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sSub>
                          <m:sSub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den>
                    </m:f>
                  </m:oMath>
                </a14:m>
                <a:r>
                  <a:rPr lang="en-GB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</a:t>
                </a:r>
              </a:p>
              <a:p>
                <a:endParaRPr lang="en-GB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where		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	is electric charge of the electron</a:t>
                </a:r>
              </a:p>
              <a:p>
                <a:r>
                  <a:rPr lang="en-GB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GB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	is the plasma density</a:t>
                </a:r>
              </a:p>
              <a:p>
                <a:r>
                  <a:rPr lang="en-GB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	is the length of the plasma </a:t>
                </a:r>
              </a:p>
              <a:p>
                <a:r>
                  <a:rPr lang="en-GB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	is the permittivity of free space </a:t>
                </a:r>
              </a:p>
              <a:p>
                <a:r>
                  <a:rPr lang="en-GB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	is the kinetic energy of the 				positively charge particle.</a:t>
                </a: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AFB99723-F107-BE97-2F0F-8046D60DE2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" y="3484245"/>
                <a:ext cx="6480000" cy="3207225"/>
              </a:xfrm>
              <a:prstGeom prst="rect">
                <a:avLst/>
              </a:prstGeom>
              <a:blipFill>
                <a:blip r:embed="rId7"/>
                <a:stretch>
                  <a:fillRect l="-941" t="-951" b="-30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>
            <a:extLst>
              <a:ext uri="{FF2B5EF4-FFF2-40B4-BE49-F238E27FC236}">
                <a16:creationId xmlns:a16="http://schemas.microsoft.com/office/drawing/2014/main" id="{794FDC2F-028B-CB15-95B3-EF5CE6DE0D1C}"/>
              </a:ext>
            </a:extLst>
          </p:cNvPr>
          <p:cNvSpPr txBox="1"/>
          <p:nvPr/>
        </p:nvSpPr>
        <p:spPr>
          <a:xfrm>
            <a:off x="10508122" y="4351946"/>
            <a:ext cx="1013318" cy="408623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GB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LhARA</a:t>
            </a:r>
            <a:endParaRPr lang="en-GB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E121AF-A44D-F2C8-D066-61A58D78B0F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16456"/>
          <a:stretch>
            <a:fillRect/>
          </a:stretch>
        </p:blipFill>
        <p:spPr>
          <a:xfrm>
            <a:off x="9518210" y="109066"/>
            <a:ext cx="2614522" cy="64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4C629A-B030-898B-27E5-251F4FA0473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/>
              <a:t>Towards the density required for a Gabor lens</a:t>
            </a:r>
          </a:p>
        </p:txBody>
      </p:sp>
    </p:spTree>
    <p:extLst>
      <p:ext uri="{BB962C8B-B14F-4D97-AF65-F5344CB8AC3E}">
        <p14:creationId xmlns:p14="http://schemas.microsoft.com/office/powerpoint/2010/main" val="2762401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43BC99-1EF5-1FEF-AB61-F37A4E30E1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50800"/>
            <a:ext cx="5930900" cy="5059928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12CE72-9C03-D23B-2B35-07DC7BD0BD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1700" y="170472"/>
            <a:ext cx="6134100" cy="3145962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164A39-274B-19E9-6E5D-FB0522F6763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29"/>
          <a:stretch>
            <a:fillRect/>
          </a:stretch>
        </p:blipFill>
        <p:spPr>
          <a:xfrm>
            <a:off x="5981699" y="3314700"/>
            <a:ext cx="6134100" cy="2164258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627FB1-94BF-9CFD-C0EC-7895F4373C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697" y="5455006"/>
            <a:ext cx="6134101" cy="130580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3FB4550-C02B-E451-3D9B-718634F21603}"/>
              </a:ext>
            </a:extLst>
          </p:cNvPr>
          <p:cNvSpPr txBox="1"/>
          <p:nvPr/>
        </p:nvSpPr>
        <p:spPr>
          <a:xfrm>
            <a:off x="735980" y="6244683"/>
            <a:ext cx="406290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hlinkClick r:id="rId6"/>
              </a:rPr>
              <a:t>https://indico.stfc.ac.uk/event/1956/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0167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AC48DFC-5E12-966A-E009-A82216ACAE64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/>
              <a:t>Conclusions and outlook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FBC3B2-948C-9E78-C38C-E233F300A399}"/>
              </a:ext>
            </a:extLst>
          </p:cNvPr>
          <p:cNvSpPr txBox="1"/>
          <p:nvPr/>
        </p:nvSpPr>
        <p:spPr>
          <a:xfrm>
            <a:off x="0" y="713869"/>
            <a:ext cx="12192000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Developed a robust method </a:t>
            </a:r>
            <a:r>
              <a:rPr lang="en-GB" dirty="0"/>
              <a:t>for generating and stabilizing high-density electron plasmas in a Penning–Malmberg trap.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RF-driven avalanche ionization</a:t>
            </a:r>
            <a:r>
              <a:rPr lang="en-GB" dirty="0"/>
              <a:t> forms a high-density plasma in ~17 </a:t>
            </a:r>
            <a:r>
              <a:rPr lang="en-GB" dirty="0" err="1"/>
              <a:t>ms</a:t>
            </a:r>
            <a:r>
              <a:rPr lang="en-GB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</a:t>
            </a:r>
            <a:r>
              <a:rPr lang="en-GB" b="1" dirty="0"/>
              <a:t> −80 V central dimple</a:t>
            </a:r>
            <a:r>
              <a:rPr lang="en-GB" dirty="0"/>
              <a:t> enhances confinement, enabling steady-state operation with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Peak density: 1.2×10¹⁴ m⁻³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Stable for &gt;100 s under continuous RF excitation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demonstrated technique provides a promising route toward Gabor lenses for charged-particle beam focusing.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sz="2800" b="1" dirty="0"/>
              <a:t>Next steps…</a:t>
            </a:r>
          </a:p>
          <a:p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Demonstrate the plasma lens with positively charged particle beams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Further investigate the stabilising effect of the dimple </a:t>
            </a:r>
            <a:r>
              <a:rPr lang="en-GB" dirty="0"/>
              <a:t>to understand the mechanism responsible for maintaining plasma stability.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DE0508-C927-9D52-B194-E53AF11B61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6456"/>
          <a:stretch>
            <a:fillRect/>
          </a:stretch>
        </p:blipFill>
        <p:spPr>
          <a:xfrm>
            <a:off x="9518210" y="109066"/>
            <a:ext cx="2614522" cy="64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07D94B4-15A6-CDE4-2B52-A8B086F4D854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err="1"/>
              <a:t>LhARA</a:t>
            </a:r>
            <a:r>
              <a:rPr lang="en-GB" dirty="0"/>
              <a:t> / CLF workshop</a:t>
            </a:r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 (2</a:t>
            </a:r>
            <a:r>
              <a:rPr lang="en-GB" baseline="30000" dirty="0">
                <a:ea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 November 2026)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D6BF3BFC-4D2B-8694-C4A5-31506D3A7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0FB8248-CD7C-4AE9-ADD2-01D066A0F2A5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170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07AC12D-03B8-A085-8F7B-701FBD250D1D}"/>
              </a:ext>
            </a:extLst>
          </p:cNvPr>
          <p:cNvSpPr txBox="1"/>
          <p:nvPr/>
        </p:nvSpPr>
        <p:spPr>
          <a:xfrm>
            <a:off x="533400" y="1078707"/>
            <a:ext cx="341485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/>
              <a:t>Plasma lens group:</a:t>
            </a:r>
            <a:endParaRPr lang="en-GB" sz="24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P. Ruksasakchai</a:t>
            </a:r>
          </a:p>
          <a:p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W. </a:t>
            </a:r>
            <a:r>
              <a:rPr lang="en-GB" dirty="0" err="1">
                <a:ea typeface="Calibri" panose="020F0502020204030204" pitchFamily="34" charset="0"/>
                <a:cs typeface="Calibri" panose="020F0502020204030204" pitchFamily="34" charset="0"/>
              </a:rPr>
              <a:t>Bertsche</a:t>
            </a:r>
            <a:endParaRPr lang="en-GB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M. Charlton</a:t>
            </a:r>
          </a:p>
          <a:p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S. Eriksson</a:t>
            </a:r>
          </a:p>
          <a:p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C. A. Isaac</a:t>
            </a:r>
          </a:p>
          <a:p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D. P. van der Werf</a:t>
            </a:r>
          </a:p>
          <a:p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J. Morgan-Sparks</a:t>
            </a:r>
          </a:p>
          <a:p>
            <a:endParaRPr lang="en-GB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E6659425-C3AF-0479-7343-873A4AC652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605" y="3697048"/>
            <a:ext cx="1724651" cy="720000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FDDEEF23-FA23-8240-C4D7-418B8602FE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697048"/>
            <a:ext cx="1295999" cy="720000"/>
          </a:xfrm>
          <a:prstGeom prst="rect">
            <a:avLst/>
          </a:prstGeom>
        </p:spPr>
      </p:pic>
      <p:pic>
        <p:nvPicPr>
          <p:cNvPr id="11" name="Picture 10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85C0F07-E7C3-620C-610E-A69BBAC6274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31" b="26509"/>
          <a:stretch/>
        </p:blipFill>
        <p:spPr>
          <a:xfrm>
            <a:off x="348297" y="4422361"/>
            <a:ext cx="3239899" cy="720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EAD7AA6-6D93-EE72-0E89-39039097A7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9959" y="87266"/>
            <a:ext cx="3033708" cy="900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FD29FA7-A419-7B57-7B1F-2C93644389C3}"/>
              </a:ext>
            </a:extLst>
          </p:cNvPr>
          <p:cNvSpPr txBox="1"/>
          <p:nvPr/>
        </p:nvSpPr>
        <p:spPr>
          <a:xfrm>
            <a:off x="0" y="-1293"/>
            <a:ext cx="9135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Thank you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2EFEDD4-B41B-16A2-5B13-FD0CB14F96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1289" y="1540372"/>
            <a:ext cx="6984913" cy="4680000"/>
          </a:xfrm>
          <a:prstGeom prst="roundRect">
            <a:avLst>
              <a:gd name="adj" fmla="val 5098"/>
            </a:avLst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F8C5E11-112B-8570-87C9-44AAE89908C4}"/>
              </a:ext>
            </a:extLst>
          </p:cNvPr>
          <p:cNvSpPr txBox="1"/>
          <p:nvPr/>
        </p:nvSpPr>
        <p:spPr>
          <a:xfrm>
            <a:off x="4751541" y="1078707"/>
            <a:ext cx="34148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 err="1"/>
              <a:t>LhARA</a:t>
            </a:r>
            <a:r>
              <a:rPr lang="en-GB" sz="2400" b="1" dirty="0"/>
              <a:t> collaboration:</a:t>
            </a:r>
            <a:endParaRPr lang="en-GB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EF52A7-32C0-A8BF-477A-86F7279B9DA9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err="1"/>
              <a:t>LhARA</a:t>
            </a:r>
            <a:r>
              <a:rPr lang="en-GB" dirty="0"/>
              <a:t> / CLF workshop</a:t>
            </a:r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 (2</a:t>
            </a:r>
            <a:r>
              <a:rPr lang="en-GB" baseline="30000" dirty="0">
                <a:ea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 November 2026)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94A46EF5-E011-C715-3903-2B53050C4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0FB8248-CD7C-4AE9-ADD2-01D066A0F2A5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13318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A0F8D-AF5D-F001-17CB-AC8473E49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B9445-93C6-E871-3185-45CB9498A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30564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BC60BDD-B5AF-39CE-1EE4-553635661BFA}"/>
              </a:ext>
            </a:extLst>
          </p:cNvPr>
          <p:cNvSpPr txBox="1"/>
          <p:nvPr/>
        </p:nvSpPr>
        <p:spPr>
          <a:xfrm>
            <a:off x="0" y="0"/>
            <a:ext cx="75667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LhARA</a:t>
            </a:r>
            <a:endParaRPr lang="en-GB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58ADEE8-2468-9B03-1025-82E97988A0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6456"/>
          <a:stretch>
            <a:fillRect/>
          </a:stretch>
        </p:blipFill>
        <p:spPr>
          <a:xfrm>
            <a:off x="9518210" y="109066"/>
            <a:ext cx="2614522" cy="64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4B88F46-1308-3323-4F1A-CE4358CEE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74" y="2368368"/>
            <a:ext cx="9059834" cy="3600000"/>
          </a:xfrm>
          <a:prstGeom prst="rect">
            <a:avLst/>
          </a:prstGeom>
        </p:spPr>
      </p:pic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D4E94C0B-141E-56FB-BF29-9C7B4C11640D}"/>
              </a:ext>
            </a:extLst>
          </p:cNvPr>
          <p:cNvSpPr/>
          <p:nvPr/>
        </p:nvSpPr>
        <p:spPr>
          <a:xfrm>
            <a:off x="9799261" y="2258997"/>
            <a:ext cx="1800000" cy="720000"/>
          </a:xfrm>
          <a:prstGeom prst="roundRect">
            <a:avLst/>
          </a:prstGeom>
          <a:solidFill>
            <a:srgbClr val="C0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Laser-driven particle source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C78495C8-8191-190C-B95D-25EBC4DD2AC7}"/>
              </a:ext>
            </a:extLst>
          </p:cNvPr>
          <p:cNvSpPr/>
          <p:nvPr/>
        </p:nvSpPr>
        <p:spPr>
          <a:xfrm>
            <a:off x="9799261" y="3192957"/>
            <a:ext cx="1800000" cy="540000"/>
          </a:xfrm>
          <a:prstGeom prst="roundRect">
            <a:avLst/>
          </a:prstGeom>
          <a:solidFill>
            <a:srgbClr val="00B0F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Gabor lens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87928F6-1873-5FD7-D65A-B761A6C6CF3B}"/>
              </a:ext>
            </a:extLst>
          </p:cNvPr>
          <p:cNvSpPr/>
          <p:nvPr/>
        </p:nvSpPr>
        <p:spPr>
          <a:xfrm>
            <a:off x="9799261" y="3946917"/>
            <a:ext cx="1800000" cy="7200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Beam transport / FFA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5E26A1DC-889C-C2DF-4C01-D65FC8F58F6C}"/>
              </a:ext>
            </a:extLst>
          </p:cNvPr>
          <p:cNvSpPr/>
          <p:nvPr/>
        </p:nvSpPr>
        <p:spPr>
          <a:xfrm>
            <a:off x="9799261" y="4880877"/>
            <a:ext cx="1800000" cy="540000"/>
          </a:xfrm>
          <a:prstGeom prst="roundRect">
            <a:avLst/>
          </a:prstGeom>
          <a:solidFill>
            <a:srgbClr val="00B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Irradiation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359FCE2-4C7F-83FD-BFBB-33875B6A1677}"/>
              </a:ext>
            </a:extLst>
          </p:cNvPr>
          <p:cNvCxnSpPr>
            <a:stCxn id="24" idx="2"/>
            <a:endCxn id="25" idx="0"/>
          </p:cNvCxnSpPr>
          <p:nvPr/>
        </p:nvCxnSpPr>
        <p:spPr>
          <a:xfrm>
            <a:off x="10699261" y="2978997"/>
            <a:ext cx="0" cy="2139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00A4CB2-4A55-EC9D-CD0F-0FF5F2B45F5F}"/>
              </a:ext>
            </a:extLst>
          </p:cNvPr>
          <p:cNvCxnSpPr>
            <a:stCxn id="25" idx="2"/>
            <a:endCxn id="26" idx="0"/>
          </p:cNvCxnSpPr>
          <p:nvPr/>
        </p:nvCxnSpPr>
        <p:spPr>
          <a:xfrm>
            <a:off x="10699261" y="3732957"/>
            <a:ext cx="0" cy="2139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D501D58-7B7E-A9AD-141D-3EBD0530A81D}"/>
              </a:ext>
            </a:extLst>
          </p:cNvPr>
          <p:cNvCxnSpPr>
            <a:stCxn id="26" idx="2"/>
            <a:endCxn id="27" idx="0"/>
          </p:cNvCxnSpPr>
          <p:nvPr/>
        </p:nvCxnSpPr>
        <p:spPr>
          <a:xfrm>
            <a:off x="10699261" y="4666917"/>
            <a:ext cx="0" cy="2139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7B84CD95-50F5-DDBC-8E60-904FB6AFA089}"/>
              </a:ext>
            </a:extLst>
          </p:cNvPr>
          <p:cNvSpPr txBox="1"/>
          <p:nvPr/>
        </p:nvSpPr>
        <p:spPr>
          <a:xfrm>
            <a:off x="9284647" y="5541543"/>
            <a:ext cx="28349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Gabor lens is a key </a:t>
            </a:r>
          </a:p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beam-capture technology.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AD243B5-24DB-DE6A-D2F6-1F45BF31757F}"/>
              </a:ext>
            </a:extLst>
          </p:cNvPr>
          <p:cNvSpPr txBox="1"/>
          <p:nvPr/>
        </p:nvSpPr>
        <p:spPr>
          <a:xfrm>
            <a:off x="1831157" y="5969970"/>
            <a:ext cx="55710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Ahmed, H., Alderton, M., Amos, R. A., </a:t>
            </a:r>
            <a:r>
              <a:rPr lang="en-GB" sz="1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Ariyanto</a:t>
            </a:r>
            <a:r>
              <a:rPr lang="en-GB" sz="1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D. O., Baker, C. J., Bamber, J., ... &amp; van der Werf, D. P. (2026). ITRF/LhARA conceptual design report (No. STFC-TR-2026-007). STFC.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D1C0BF6-404B-2957-5F94-1DADC3448D4F}"/>
              </a:ext>
            </a:extLst>
          </p:cNvPr>
          <p:cNvSpPr txBox="1"/>
          <p:nvPr/>
        </p:nvSpPr>
        <p:spPr>
          <a:xfrm>
            <a:off x="0" y="802882"/>
            <a:ext cx="1219200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Laser-hybrid Accelerator for Radiobiology Applications</a:t>
            </a:r>
          </a:p>
          <a:p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Develop a flexible and compact particle-beam facility for radiobiology and future radiotherapy research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Provide proton and light-ion beams with flexible energy, intensity and time structure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EBD82D-3638-C0E9-D836-2BEC9313D5FC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err="1"/>
              <a:t>LhARA</a:t>
            </a:r>
            <a:r>
              <a:rPr lang="en-GB" dirty="0"/>
              <a:t> / CLF workshop</a:t>
            </a:r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 (2</a:t>
            </a:r>
            <a:r>
              <a:rPr lang="en-GB" baseline="30000" dirty="0">
                <a:ea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GB" dirty="0">
                <a:ea typeface="Calibri" panose="020F0502020204030204" pitchFamily="34" charset="0"/>
                <a:cs typeface="Calibri" panose="020F0502020204030204" pitchFamily="34" charset="0"/>
              </a:rPr>
              <a:t> November 2026)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8DF1B71D-CC1B-9117-87E1-06B1C31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0FB8248-CD7C-4AE9-ADD2-01D066A0F2A5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398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3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1240</Words>
  <Application>Microsoft Macintosh PowerPoint</Application>
  <PresentationFormat>Widescreen</PresentationFormat>
  <Paragraphs>221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Cambria Math</vt:lpstr>
      <vt:lpstr>Inter Medium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Poram Ruksasakchai</dc:creator>
  <cp:lastModifiedBy>Long, Kenneth (STFC,RAL,PPD)</cp:lastModifiedBy>
  <cp:revision>6</cp:revision>
  <dcterms:created xsi:type="dcterms:W3CDTF">2026-10-30T12:35:18Z</dcterms:created>
  <dcterms:modified xsi:type="dcterms:W3CDTF">2026-11-02T08:27:53Z</dcterms:modified>
</cp:coreProperties>
</file>