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8475" autoAdjust="0"/>
  </p:normalViewPr>
  <p:slideViewPr>
    <p:cSldViewPr snapToGrid="0" showGuides="1">
      <p:cViewPr varScale="1">
        <p:scale>
          <a:sx n="95" d="100"/>
          <a:sy n="95" d="100"/>
        </p:scale>
        <p:origin x="1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cannot do clean nuclear science without nuclear data. Apparently, you cannot do the dirty kind without it either. Whatever the application, we need to know which nuclei we are dealing with, how they decay, how they react—and, crucially, how uncertain those answers are.</a:t>
            </a:r>
          </a:p>
          <a:p>
            <a:endParaRPr dirty="0"/>
          </a:p>
          <a:p>
            <a:endParaRPr lang="en-GB" dirty="0"/>
          </a:p>
          <a:p>
            <a:endParaRPr lang="en-GB" dirty="0"/>
          </a:p>
          <a:p>
            <a:r>
              <a:rPr dirty="0"/>
              <a:t>nuclear data sit between a physical interaction and the quantitative prediction we eventually trust. the talk covers the whole data ecosystem, then uses copper radionuclides as one compact case study.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Nuclear data cover static properties, structure, decay and reactions. applications often couple several categories. A cross</a:t>
            </a:r>
            <a:r>
              <a:rPr lang="en-GB" dirty="0"/>
              <a:t> </a:t>
            </a:r>
            <a:r>
              <a:rPr dirty="0"/>
              <a:t>section measurement can depend on masses, decay constants, emission probabilities, standards and detector</a:t>
            </a:r>
            <a:r>
              <a:rPr lang="en-GB" dirty="0"/>
              <a:t> </a:t>
            </a:r>
            <a:r>
              <a:rPr dirty="0"/>
              <a:t>response data.</a:t>
            </a:r>
          </a:p>
          <a:p>
            <a:endParaRPr dirty="0"/>
          </a:p>
          <a:p>
            <a:r>
              <a:rPr dirty="0"/>
              <a:t>Sources / further reading:</a:t>
            </a:r>
          </a:p>
          <a:p>
            <a:r>
              <a:rPr dirty="0"/>
              <a:t>- IAEA Nuclear Structure and Decay Data: https://nds.iaea.org/pages/structure-data</a:t>
            </a:r>
          </a:p>
          <a:p>
            <a:r>
              <a:rPr dirty="0"/>
              <a:t>- IAEA Nuclear Reaction Data: https://nds.iaea.org/pages/reaction-data</a:t>
            </a:r>
          </a:p>
          <a:p>
            <a:r>
              <a:rPr dirty="0"/>
              <a:t>- Nuclide</a:t>
            </a:r>
            <a:r>
              <a:rPr lang="en-GB" dirty="0"/>
              <a:t> </a:t>
            </a:r>
            <a:r>
              <a:rPr dirty="0"/>
              <a:t>chart visual: Cu-64/Cu-67 poster artwork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Move quickly around the slide. For particle physicists, </a:t>
            </a:r>
            <a:r>
              <a:rPr dirty="0" err="1"/>
              <a:t>emphasise</a:t>
            </a:r>
            <a:r>
              <a:rPr dirty="0"/>
              <a:t> activation, cosmogenic and beam-induced backgrounds, material inventories and detector response. For nuclear physicists, connect the same datasets to structure, reaction mechanisms and astrophysics. The central point is that one maintained data infrastructure serves many communities.</a:t>
            </a:r>
          </a:p>
          <a:p>
            <a:endParaRPr dirty="0"/>
          </a:p>
          <a:p>
            <a:r>
              <a:rPr dirty="0"/>
              <a:t>Sources / further reading:</a:t>
            </a:r>
          </a:p>
          <a:p>
            <a:r>
              <a:rPr dirty="0"/>
              <a:t>- IAEA Nuclear Data for Applications: https://nds.iaea.org/pages/applications-data</a:t>
            </a:r>
          </a:p>
          <a:p>
            <a:r>
              <a:rPr dirty="0"/>
              <a:t>- Bernstein et al., Our Future Nuclear Data Needs, Annu. Rev. </a:t>
            </a:r>
            <a:r>
              <a:rPr dirty="0" err="1"/>
              <a:t>Nucl</a:t>
            </a:r>
            <a:r>
              <a:rPr dirty="0"/>
              <a:t>. Part. Sci. 69 (2019), DOI: 10.1146/annurev-nucl-101918-023708</a:t>
            </a:r>
          </a:p>
          <a:p>
            <a:r>
              <a:rPr dirty="0"/>
              <a:t>- Astrophysics image: NASA Webb / Cassiopeia A, https://science.nasa.gov/missions/webb/nasas-webb-stuns-with-new-high-definition-look-at-exploded-star/</a:t>
            </a:r>
          </a:p>
          <a:p>
            <a:r>
              <a:rPr dirty="0"/>
              <a:t>- Medicine image: NCI PET scan illustration, https://www.cancer.gov/publications/dictionaries/cancer-terms/def/pet-scan</a:t>
            </a:r>
          </a:p>
          <a:p>
            <a:r>
              <a:rPr dirty="0"/>
              <a:t>- Fusion image: ITER, What is a tokamak?, https://www.iter.org/machine/what-tokamak</a:t>
            </a:r>
          </a:p>
          <a:p>
            <a:r>
              <a:rPr dirty="0"/>
              <a:t>- Particle-physics image: CERN ATLAS, https://home.cern/science/experiments/atlas/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Walk from left to right. A reaction rate uses flux and reaction data. Time evolution adds half-lives, branches and daughter feeding. Transport introduces differential data and energy deposition. Observation adds detector or dosimetry response. This makes clear why a precise cross section alone cannot guarantee a reliable result.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Make the distinction explicit. EXFOR is an experimental reaction-data database, not an evaluated library. ENSDF evaluates structure and decay. ENDF/B, JEFF, JENDL and related projects evaluate reaction data. RIPL supports modelling. Application-specific libraries and processed formats sit closer to the end user. The boundaries sometimes overlap, but the roles remain distinct.</a:t>
            </a:r>
          </a:p>
          <a:p>
            <a:endParaRPr dirty="0"/>
          </a:p>
          <a:p>
            <a:r>
              <a:rPr dirty="0"/>
              <a:t>Sources / further reading:</a:t>
            </a:r>
          </a:p>
          <a:p>
            <a:r>
              <a:rPr dirty="0"/>
              <a:t>- IAEA Nuclear Data Section: https://nds.iaea.org/</a:t>
            </a:r>
          </a:p>
          <a:p>
            <a:r>
              <a:rPr dirty="0"/>
              <a:t>- IAEA Nuclear Reaction Data resource list: https://nds.iaea.org/pages/reaction-data</a:t>
            </a:r>
          </a:p>
          <a:p>
            <a:r>
              <a:rPr dirty="0"/>
              <a:t>- NNDC database descriptions: https://www.nndc.bnl.gov/databases/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the </a:t>
            </a:r>
            <a:r>
              <a:rPr dirty="0" err="1"/>
              <a:t>organising</a:t>
            </a:r>
            <a:r>
              <a:rPr dirty="0"/>
              <a:t> slide for the talk. Nuclear data form a feedback loop rather than a one-way publication pipeline. Applications define accuracy needs. Experiments and theory supply evidence. Compilation preserves it. Evaluation creates a recommended representation. Processing and validation make it usable. Applications then reveal remaining deficiencies and start the next cycle.</a:t>
            </a:r>
          </a:p>
          <a:p>
            <a:endParaRPr dirty="0"/>
          </a:p>
          <a:p>
            <a:r>
              <a:rPr dirty="0"/>
              <a:t>Sources / further reading:</a:t>
            </a:r>
          </a:p>
          <a:p>
            <a:r>
              <a:rPr dirty="0"/>
              <a:t>- NEA High Priority Request List: https://www.oecd-nea.org/jcms/c_12806/the-nea-high-priority-request-list-hprl-for-nuclear-data</a:t>
            </a:r>
          </a:p>
          <a:p>
            <a:r>
              <a:rPr dirty="0"/>
              <a:t>- IAEA international nuclear-data networks: https://nds.iaea.org/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Explain that evaluation requires judgement and documentation. The evaluator examines experimental methods and correlations, enforces physical consistency, uses theory where measurements are absent, and tests the result against integral evidence. The product must remain traceable so users can understand why one value was adopted over another.</a:t>
            </a:r>
          </a:p>
          <a:p>
            <a:endParaRPr dirty="0"/>
          </a:p>
          <a:p>
            <a:r>
              <a:rPr dirty="0"/>
              <a:t>Sources / further reading:</a:t>
            </a:r>
          </a:p>
          <a:p>
            <a:r>
              <a:rPr dirty="0"/>
              <a:t>- NNDC description of evaluated databases: https://www.nndc.bnl.gov/databases/</a:t>
            </a:r>
          </a:p>
          <a:p>
            <a:r>
              <a:rPr dirty="0"/>
              <a:t>- Bay Area Nuclear Data Program, Evaluation: https://nucleardata.berkeley.edu/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Answer the likely question: why evaluate again? Evaluations age because their inputs and intended uses change. A revised gamma intensity can </a:t>
            </a:r>
            <a:r>
              <a:rPr dirty="0" err="1"/>
              <a:t>renormalise</a:t>
            </a:r>
            <a:r>
              <a:rPr dirty="0"/>
              <a:t> an activation result. A new benchmark can expose a problem that differential data did not reveal. Updated files must then propagate through databases, portals, processing systems and simulation codes.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Stress that the existence of a database does not imply complete or sufficiently precise coverage. New measurements should be targeted by sensitivity and consequence, not by filling the chart uniformly. Differential observables and covariance information can matter as much as a total cross section.</a:t>
            </a:r>
          </a:p>
          <a:p>
            <a:endParaRPr dirty="0"/>
          </a:p>
          <a:p>
            <a:r>
              <a:rPr dirty="0"/>
              <a:t>Sources / further reading:</a:t>
            </a:r>
          </a:p>
          <a:p>
            <a:r>
              <a:rPr dirty="0"/>
              <a:t>- NEA High Priority Request List: https://www.oecd-nea.org/jcms/c_12806/the-nea-high-priority-request-list-hprl-for-nuclear-data</a:t>
            </a:r>
          </a:p>
          <a:p>
            <a:r>
              <a:rPr dirty="0"/>
              <a:t>- IAEA research projects and standards: https://nds.iaea.org/</a:t>
            </a:r>
          </a:p>
          <a:p>
            <a:r>
              <a:rPr dirty="0"/>
              <a:t>- Measurement image: CERN </a:t>
            </a:r>
            <a:r>
              <a:rPr dirty="0" err="1"/>
              <a:t>n_TOF</a:t>
            </a:r>
            <a:r>
              <a:rPr dirty="0"/>
              <a:t>, https://home.cern/science/experiments/n_tof/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Separate scientific problems from infrastructure problems. The field needs better measurements and theory, but it also needs evaluators, traceable metadata, maintained formats, reproducible processing and mechanisms that propagate revisions. The last point is easy to overlook because users usually encounter nuclear data only through a simulation package or portal.</a:t>
            </a:r>
          </a:p>
          <a:p>
            <a:endParaRPr dirty="0"/>
          </a:p>
          <a:p>
            <a:r>
              <a:rPr dirty="0"/>
              <a:t>Sources / further reading:</a:t>
            </a:r>
          </a:p>
          <a:p>
            <a:r>
              <a:rPr dirty="0"/>
              <a:t>- Bernstein et al., Our Future Nuclear Data Needs, Annu. Rev. </a:t>
            </a:r>
            <a:r>
              <a:rPr dirty="0" err="1"/>
              <a:t>Nucl</a:t>
            </a:r>
            <a:r>
              <a:rPr dirty="0"/>
              <a:t>. Part. Sci. 69 (2019)</a:t>
            </a:r>
          </a:p>
          <a:p>
            <a:r>
              <a:rPr dirty="0"/>
              <a:t>- IAEA Nuclear Data Section and international networks: https://nds.iaea.org/</a:t>
            </a:r>
          </a:p>
          <a:p>
            <a:r>
              <a:rPr dirty="0"/>
              <a:t>- Bay Area Nuclear Data Program: https://nucleardata.berkeley.edu/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Show how scarce measurement and evaluation effort should be </a:t>
            </a:r>
            <a:r>
              <a:rPr dirty="0" err="1"/>
              <a:t>prioritised</a:t>
            </a:r>
            <a:r>
              <a:rPr dirty="0"/>
              <a:t>. Start from an output that matters, use sensitivity and uncertainty analysis, define a target accuracy in a specific domain, then coordinate measurement, modelling, evaluation and validation. The NEA HPRL is a formal example of this application-driven approach.</a:t>
            </a:r>
          </a:p>
          <a:p>
            <a:endParaRPr dirty="0"/>
          </a:p>
          <a:p>
            <a:r>
              <a:rPr dirty="0"/>
              <a:t>Sources / further reading:</a:t>
            </a:r>
          </a:p>
          <a:p>
            <a:r>
              <a:rPr dirty="0"/>
              <a:t>- NEA High Priority Request List: https://www.oecd-nea.org/jcms/c_12806/the-nea-high-priority-request-list-hprl-for-nuclear-data</a:t>
            </a:r>
          </a:p>
          <a:p>
            <a:r>
              <a:rPr dirty="0"/>
              <a:t>- IAEA Nuclear Data Section research projects: https://nds.iaea.org/</a:t>
            </a:r>
          </a:p>
          <a:p>
            <a:r>
              <a:rPr dirty="0"/>
              <a:t>- Priority-list visual: NEA HPRL webpage, https://www.oecd-nea.org/jcms/c_12806/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Open the five-minute case study with the clinical logic: Cu-64 is used mainly for PET imaging and Cu-67 for beta therapy, while their shared copper chemistry supports a matched </a:t>
            </a:r>
            <a:r>
              <a:rPr dirty="0" err="1"/>
              <a:t>theranostic</a:t>
            </a:r>
            <a:r>
              <a:rPr dirty="0"/>
              <a:t> pair. Then pivot immediately to the nuclear-data question: production requires reaction data, activity extraction requires decay data, and the stacked-foil experiment requires monitor and stopping-power data. The study measured proton-induced production from 4 to 28 MeV and ultimately produced seven excitation functions.</a:t>
            </a:r>
          </a:p>
          <a:p>
            <a:endParaRPr dirty="0"/>
          </a:p>
          <a:p>
            <a:r>
              <a:rPr dirty="0"/>
              <a:t>Sources / further reading:</a:t>
            </a:r>
          </a:p>
          <a:p>
            <a:r>
              <a:rPr dirty="0"/>
              <a:t>- M. Eslami, PhD thesis, Chapter 5, Proton-induced production of Cu-67 and Cu-64 </a:t>
            </a:r>
          </a:p>
          <a:p>
            <a:r>
              <a:rPr dirty="0"/>
              <a:t>- M. Eslami et al., Proton-induced cross sections for medical radioisotopes Cu-64 and Cu-67, abstract and Nuclear Data Conference poster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Walk through the inference chain. The repeated Cu-Zn-Ni-Al stack degraded a 28 MeV beam to about 3.5 MeV, so one irradiation sampled many energies. Cu and Ni monitor reactions constrained fluence; stopping calculations and straggling set the horizontal uncertainties. The harder problem was spectral: Cu-67 and Ga-67 populate the same states in Zn-67 and share lines such as 184.57 keV. Eight to ten spectra over roughly two weeks provided the time dependence needed for a separation.</a:t>
            </a:r>
          </a:p>
          <a:p>
            <a:endParaRPr dirty="0"/>
          </a:p>
          <a:p>
            <a:r>
              <a:rPr dirty="0"/>
              <a:t>Sources / further reading:</a:t>
            </a:r>
          </a:p>
          <a:p>
            <a:r>
              <a:rPr dirty="0"/>
              <a:t>- M. Eslami, PhD thesis, Chapter 5, Sections 5.2.4–5.2.5 and Figures 5.1, 5.8</a:t>
            </a:r>
          </a:p>
          <a:p>
            <a:r>
              <a:rPr dirty="0"/>
              <a:t>- M. Eslami et al., Nuclear Data Conference poster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Give one message per panel. For Ni-64(</a:t>
            </a:r>
            <a:r>
              <a:rPr dirty="0" err="1"/>
              <a:t>p,n</a:t>
            </a:r>
            <a:r>
              <a:rPr dirty="0"/>
              <a:t>)Cu-64, the points from 3.8 to 18.3 MeV sit within the established experimental spread and support the activity-to-cross-section procedure; the thesis identifies about 6–14 MeV as a practical production window. For Zn-70(</a:t>
            </a:r>
            <a:r>
              <a:rPr dirty="0" err="1"/>
              <a:t>p,alpha</a:t>
            </a:r>
            <a:r>
              <a:rPr dirty="0"/>
              <a:t>)Cu-67, the extracted excitation function peaks around 15 MeV at approximately 15 mb. The measurements bracket the IAEA recommendation with recent datasets, while default TALYS reproduces the broad shape but overestimates the peak. Stress that this curve required both isotope separation in time and reaction-channel separation.</a:t>
            </a:r>
          </a:p>
          <a:p>
            <a:endParaRPr dirty="0"/>
          </a:p>
          <a:p>
            <a:r>
              <a:rPr dirty="0"/>
              <a:t>Sources / further reading:</a:t>
            </a:r>
          </a:p>
          <a:p>
            <a:r>
              <a:rPr dirty="0"/>
              <a:t>- M. Eslami, PhD thesis, Chapter 5, Figures 5.11–5.12 and Sections 5.4.1–5.4.2 </a:t>
            </a:r>
          </a:p>
          <a:p>
            <a:r>
              <a:rPr dirty="0"/>
              <a:t>- Plot assets from M. Eslami et al., Nuclear Data Conference poster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this slide to reconnect the case study to the feedback loop. Natural zinc is not a single reaction: the low-energy part is dominated by Zn-70(</a:t>
            </a:r>
            <a:r>
              <a:rPr dirty="0" err="1"/>
              <a:t>p,alpha</a:t>
            </a:r>
            <a:r>
              <a:rPr dirty="0"/>
              <a:t>), while Zn-68(p,2p) becomes important above roughly 20 MeV. The measured natural-zinc excitation function agrees broadly with the IAEA recommendation and adds information above 21 MeV, including the high-energy rise. TALYS overestimates the cross section across the measured range. The broader lesson is that evaluated information was necessary to interpret the measurement, while the new measurement now becomes evidence for future model tuning and evaluation.</a:t>
            </a:r>
          </a:p>
          <a:p>
            <a:endParaRPr dirty="0"/>
          </a:p>
          <a:p>
            <a:r>
              <a:rPr dirty="0"/>
              <a:t>Sources / further reading:</a:t>
            </a:r>
          </a:p>
          <a:p>
            <a:r>
              <a:rPr dirty="0"/>
              <a:t>- M. Eslami, PhD thesis, Chapter 5, Sections 5.4.3–5.4.4 and Figure 5.13 </a:t>
            </a:r>
          </a:p>
          <a:p>
            <a:r>
              <a:rPr dirty="0"/>
              <a:t>- M. Eslami et al., Nuclear Data Conference poster and abstract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Close by returning to the opening claim. Nuclear data are infrastructure. Reliable predictions require both good numbers and a traceable path from evidence to implementation. Invite questions from both communities.</a:t>
                </a:r>
              </a:p>
              <a:p>
                <a:endParaRPr lang="en-GB" dirty="0"/>
              </a:p>
              <a:p>
                <a:r>
                  <a:rPr lang="en-GB" dirty="0"/>
                  <a:t>40Ar cosmogenic activation</a:t>
                </a:r>
              </a:p>
              <a:p>
                <a:r>
                  <a:rPr lang="en-GB" dirty="0"/>
                  <a:t>The </a:t>
                </a:r>
                <a14:m>
                  <m:oMath xmlns:m="http://schemas.openxmlformats.org/officeDocument/2006/math">
                    <m:r>
                      <a:rPr lang="en-GB" sz="1200" b="0" i="1" kern="1200" smtClean="0">
                        <a:latin typeface="Cambria Math" panose="02040503050406030204" pitchFamily="18" charset="0"/>
                      </a:rPr>
                      <m:t>214</m:t>
                    </m:r>
                  </m:oMath>
                </a14:m>
                <a:r>
                  <a:rPr lang="en-GB" dirty="0"/>
                  <a:t>Pb β spectrum in xenon</a:t>
                </a:r>
              </a:p>
              <a:p>
                <a:endParaRPr lang="en-GB" dirty="0"/>
              </a:p>
              <a:p>
                <a:pPr lvl="0"/>
                <a:r>
                  <a:rPr lang="en-GB" b="1" dirty="0"/>
                  <a:t>A γ ray almost exactly at the </a:t>
                </a:r>
                <a14:m>
                  <m:oMath xmlns:m="http://schemas.openxmlformats.org/officeDocument/2006/math">
                    <m:sSup>
                      <m:sSupPr>
                        <m:ctrlPr>
                          <a:rPr lang="en-GB" sz="1200" i="1" kern="1200">
                            <a:latin typeface="Cambria Math" panose="02040503050406030204" pitchFamily="18" charset="0"/>
                          </a:rPr>
                        </m:ctrlPr>
                      </m:sSupPr>
                      <m:e/>
                      <m:sup>
                        <m:r>
                          <a:rPr lang="en-GB" sz="1200" kern="1200">
                            <a:latin typeface="Cambria Math" panose="02040503050406030204" pitchFamily="18" charset="0"/>
                          </a:rPr>
                          <m:t>76</m:t>
                        </m:r>
                      </m:sup>
                    </m:sSup>
                  </m:oMath>
                </a14:m>
                <a:r>
                  <a:rPr lang="en-GB" b="1" dirty="0"/>
                  <a:t>Ge </a:t>
                </a:r>
                <a14:m>
                  <m:oMath xmlns:m="http://schemas.openxmlformats.org/officeDocument/2006/math">
                    <m:r>
                      <a:rPr lang="en-GB" sz="1200" kern="1200">
                        <a:latin typeface="Cambria Math" panose="02040503050406030204" pitchFamily="18" charset="0"/>
                      </a:rPr>
                      <m:t>0</m:t>
                    </m:r>
                    <m:r>
                      <a:rPr lang="en-GB" sz="1200" i="1" kern="1200">
                        <a:latin typeface="Cambria Math" panose="02040503050406030204" pitchFamily="18" charset="0"/>
                      </a:rPr>
                      <m:t>𝜈𝛽𝛽</m:t>
                    </m:r>
                  </m:oMath>
                </a14:m>
                <a:r>
                  <a:rPr lang="en-GB" b="1" dirty="0"/>
                  <a:t>energy</a:t>
                </a:r>
                <a:r>
                  <a:rPr lang="en-GB" dirty="0"/>
                  <a:t> </a:t>
                </a:r>
              </a:p>
              <a:p>
                <a:r>
                  <a:rPr lang="en-GB" dirty="0"/>
                  <a:t>Neutron inelastic scattering on lead produces a 2041-keV γ ray, extremely close to the </a:t>
                </a:r>
                <a14:m>
                  <m:oMath xmlns:m="http://schemas.openxmlformats.org/officeDocument/2006/math">
                    <m:sSup>
                      <m:sSupPr>
                        <m:ctrlPr>
                          <a:rPr lang="en-GB" sz="1200" i="1" kern="1200">
                            <a:latin typeface="Cambria Math" panose="02040503050406030204" pitchFamily="18" charset="0"/>
                          </a:rPr>
                        </m:ctrlPr>
                      </m:sSupPr>
                      <m:e/>
                      <m:sup>
                        <m:r>
                          <a:rPr lang="en-GB" sz="1200" kern="1200">
                            <a:latin typeface="Cambria Math" panose="02040503050406030204" pitchFamily="18" charset="0"/>
                          </a:rPr>
                          <m:t>76</m:t>
                        </m:r>
                      </m:sup>
                    </m:sSup>
                  </m:oMath>
                </a14:m>
                <a:r>
                  <a:rPr lang="en-GB" dirty="0"/>
                  <a:t>Ge </a:t>
                </a:r>
                <a14:m>
                  <m:oMath xmlns:m="http://schemas.openxmlformats.org/officeDocument/2006/math">
                    <m:sSub>
                      <m:sSubPr>
                        <m:ctrlPr>
                          <a:rPr lang="en-GB" sz="1200" i="1" kern="1200">
                            <a:latin typeface="Cambria Math" panose="02040503050406030204" pitchFamily="18" charset="0"/>
                          </a:rPr>
                        </m:ctrlPr>
                      </m:sSubPr>
                      <m:e>
                        <m:r>
                          <a:rPr lang="en-GB" sz="1200" i="1" kern="1200">
                            <a:latin typeface="Cambria Math" panose="02040503050406030204" pitchFamily="18" charset="0"/>
                          </a:rPr>
                          <m:t>𝑄</m:t>
                        </m:r>
                      </m:e>
                      <m:sub>
                        <m:r>
                          <a:rPr lang="en-GB" sz="1200" i="1" kern="1200">
                            <a:latin typeface="Cambria Math" panose="02040503050406030204" pitchFamily="18" charset="0"/>
                          </a:rPr>
                          <m:t>𝛽𝛽</m:t>
                        </m:r>
                      </m:sub>
                    </m:sSub>
                  </m:oMath>
                </a14:m>
                <a:r>
                  <a:rPr lang="en-GB" dirty="0"/>
                  <a:t>value near 2039 keV. A 3062-keV transition can also create a double-escape feature near the same region. That makes partial Pb</a:t>
                </a:r>
                <a14:m>
                  <m:oMath xmlns:m="http://schemas.openxmlformats.org/officeDocument/2006/math">
                    <m:d>
                      <m:dPr>
                        <m:sepChr m:val=","/>
                        <m:ctrlPr>
                          <a:rPr lang="en-GB" sz="1200" i="1" kern="1200">
                            <a:latin typeface="Cambria Math" panose="02040503050406030204" pitchFamily="18" charset="0"/>
                          </a:rPr>
                        </m:ctrlPr>
                      </m:dPr>
                      <m:e>
                        <m:r>
                          <a:rPr lang="en-GB" sz="1200" i="1" kern="1200">
                            <a:latin typeface="Cambria Math" panose="02040503050406030204" pitchFamily="18" charset="0"/>
                          </a:rPr>
                          <m:t>𝑛</m:t>
                        </m:r>
                      </m:e>
                      <m:e>
                        <m:sSup>
                          <m:sSupPr>
                            <m:ctrlPr>
                              <a:rPr lang="en-GB" sz="1200" i="1" kern="1200">
                                <a:latin typeface="Cambria Math" panose="02040503050406030204" pitchFamily="18" charset="0"/>
                              </a:rPr>
                            </m:ctrlPr>
                          </m:sSupPr>
                          <m:e>
                            <m:r>
                              <a:rPr lang="en-GB" sz="1200" i="1" kern="1200">
                                <a:latin typeface="Cambria Math" panose="02040503050406030204" pitchFamily="18" charset="0"/>
                              </a:rPr>
                              <m:t>𝑛</m:t>
                            </m:r>
                          </m:e>
                          <m:sup>
                            <m:r>
                              <a:rPr lang="en-GB" sz="1200" i="0" kern="1200">
                                <a:latin typeface="Cambria Math" panose="02040503050406030204" pitchFamily="18" charset="0"/>
                              </a:rPr>
                              <m:t>′</m:t>
                            </m:r>
                          </m:sup>
                        </m:sSup>
                        <m:r>
                          <a:rPr lang="en-GB" sz="1200" i="1" kern="1200">
                            <a:latin typeface="Cambria Math" panose="02040503050406030204" pitchFamily="18" charset="0"/>
                          </a:rPr>
                          <m:t>𝛾</m:t>
                        </m:r>
                      </m:e>
                    </m:d>
                  </m:oMath>
                </a14:m>
                <a:r>
                  <a:rPr lang="en-GB" dirty="0"/>
                  <a:t> cross sections much more important</a:t>
                </a:r>
              </a:p>
              <a:p>
                <a:endParaRPr lang="en-GB" dirty="0"/>
              </a:p>
              <a:p>
                <a:r>
                  <a:rPr lang="en-GB" dirty="0"/>
                  <a:t>A complete, material-relevant </a:t>
                </a:r>
                <a14:m>
                  <m:oMath xmlns:m="http://schemas.openxmlformats.org/officeDocument/2006/math">
                    <m:d>
                      <m:dPr>
                        <m:sepChr m:val=","/>
                        <m:ctrlPr>
                          <a:rPr lang="en-GB" sz="1200" i="1" kern="1200">
                            <a:latin typeface="Cambria Math" panose="02040503050406030204" pitchFamily="18" charset="0"/>
                          </a:rPr>
                        </m:ctrlPr>
                      </m:dPr>
                      <m:e>
                        <m:r>
                          <a:rPr lang="en-GB" sz="1200" i="1" kern="1200">
                            <a:latin typeface="Cambria Math" panose="02040503050406030204" pitchFamily="18" charset="0"/>
                          </a:rPr>
                          <m:t>𝛼</m:t>
                        </m:r>
                      </m:e>
                      <m:e>
                        <m:r>
                          <a:rPr lang="en-GB" sz="1200" i="1" kern="1200">
                            <a:latin typeface="Cambria Math" panose="02040503050406030204" pitchFamily="18" charset="0"/>
                          </a:rPr>
                          <m:t>𝑛</m:t>
                        </m:r>
                      </m:e>
                    </m:d>
                  </m:oMath>
                </a14:m>
                <a:r>
                  <a:rPr lang="en-GB" dirty="0"/>
                  <a:t>dataset for PTFE and detector ceramics</a:t>
                </a:r>
              </a:p>
              <a:p>
                <a:endParaRPr dirty="0"/>
              </a:p>
            </p:txBody>
          </p:sp>
        </mc:Choice>
        <mc:Fallback xmlns="">
          <p:sp>
            <p:nvSpPr>
              <p:cNvPr id="3" name="Notes Placeholder 2"/>
              <p:cNvSpPr>
                <a:spLocks noGrp="1"/>
              </p:cNvSpPr>
              <p:nvPr>
                <p:ph type="body" idx="1"/>
              </p:nvPr>
            </p:nvSpPr>
            <p:spPr/>
            <p:txBody>
              <a:bodyPr/>
              <a:lstStyle/>
              <a:p>
                <a:r>
                  <a:rPr lang="en-GB" dirty="0"/>
                  <a:t>Close by returning to the opening claim. Nuclear data are infrastructure. Reliable predictions require both good numbers and a traceable path from evidence to implementation. Invite questions from both communities.</a:t>
                </a:r>
              </a:p>
              <a:p>
                <a:endParaRPr lang="en-GB" dirty="0"/>
              </a:p>
              <a:p>
                <a:r>
                  <a:rPr lang="en-GB" dirty="0"/>
                  <a:t>40Ar cosmogenic activation</a:t>
                </a:r>
              </a:p>
              <a:p>
                <a:r>
                  <a:rPr lang="en-GB" dirty="0"/>
                  <a:t>The </a:t>
                </a:r>
                <a:r>
                  <a:rPr lang="en-GB" sz="1200" b="0" i="0" kern="1200">
                    <a:latin typeface="Cambria Math" panose="02040503050406030204" pitchFamily="18" charset="0"/>
                  </a:rPr>
                  <a:t>214</a:t>
                </a:r>
                <a:r>
                  <a:rPr lang="en-GB" dirty="0"/>
                  <a:t>Pb β spectrum in xenon</a:t>
                </a:r>
              </a:p>
              <a:p>
                <a:endParaRPr lang="en-GB" dirty="0"/>
              </a:p>
              <a:p>
                <a:pPr lvl="0"/>
                <a:r>
                  <a:rPr lang="en-GB" b="1" dirty="0"/>
                  <a:t>A γ ray almost exactly at the </a:t>
                </a:r>
                <a:r>
                  <a:rPr lang="en-GB" sz="1200" i="0" kern="1200">
                    <a:latin typeface="Cambria Math" panose="02040503050406030204" pitchFamily="18" charset="0"/>
                  </a:rPr>
                  <a:t>〖^76〗</a:t>
                </a:r>
                <a:r>
                  <a:rPr lang="en-GB" b="1" dirty="0"/>
                  <a:t>Ge </a:t>
                </a:r>
                <a:r>
                  <a:rPr lang="en-GB" sz="1200" i="0" kern="1200">
                    <a:latin typeface="Cambria Math" panose="02040503050406030204" pitchFamily="18" charset="0"/>
                  </a:rPr>
                  <a:t>0𝜈𝛽𝛽</a:t>
                </a:r>
                <a:r>
                  <a:rPr lang="en-GB" b="1" dirty="0"/>
                  <a:t>energy</a:t>
                </a:r>
                <a:r>
                  <a:rPr lang="en-GB" dirty="0"/>
                  <a:t> </a:t>
                </a:r>
              </a:p>
              <a:p>
                <a:r>
                  <a:rPr lang="en-GB" dirty="0"/>
                  <a:t>Neutron inelastic scattering on lead produces a 2041-keV γ ray, extremely close to the </a:t>
                </a:r>
                <a:r>
                  <a:rPr lang="en-GB" sz="1200" i="0" kern="1200">
                    <a:latin typeface="Cambria Math" panose="02040503050406030204" pitchFamily="18" charset="0"/>
                  </a:rPr>
                  <a:t>〖^76〗</a:t>
                </a:r>
                <a:r>
                  <a:rPr lang="en-GB" dirty="0"/>
                  <a:t>Ge </a:t>
                </a:r>
                <a:r>
                  <a:rPr lang="en-GB" sz="1200" i="0" kern="1200">
                    <a:latin typeface="Cambria Math" panose="02040503050406030204" pitchFamily="18" charset="0"/>
                  </a:rPr>
                  <a:t>𝑄_𝛽𝛽</a:t>
                </a:r>
                <a:r>
                  <a:rPr lang="en-GB" dirty="0"/>
                  <a:t>value near 2039 keV. A 3062-keV transition can also create a double-escape feature near the same region. That makes partial Pb</a:t>
                </a:r>
                <a:r>
                  <a:rPr lang="en-GB" sz="1200" i="0" kern="1200">
                    <a:latin typeface="Cambria Math" panose="02040503050406030204" pitchFamily="18" charset="0"/>
                  </a:rPr>
                  <a:t>(𝑛ⓜ,𝑛^′ 𝛾)</a:t>
                </a:r>
                <a:r>
                  <a:rPr lang="en-GB" dirty="0"/>
                  <a:t> cross sections much more important</a:t>
                </a:r>
              </a:p>
              <a:p>
                <a:endParaRPr lang="en-GB" dirty="0"/>
              </a:p>
              <a:p>
                <a:r>
                  <a:rPr lang="en-GB" dirty="0"/>
                  <a:t>A complete, material-relevant </a:t>
                </a:r>
                <a:r>
                  <a:rPr lang="en-GB" sz="1200" i="0" kern="1200">
                    <a:latin typeface="Cambria Math" panose="02040503050406030204" pitchFamily="18" charset="0"/>
                  </a:rPr>
                  <a:t>(𝛼ⓜ,𝑛)</a:t>
                </a:r>
                <a:r>
                  <a:rPr lang="en-GB" dirty="0"/>
                  <a:t>dataset for PTFE and detector ceramics</a:t>
                </a:r>
              </a:p>
              <a:p>
                <a:endParaRPr dirty="0"/>
              </a:p>
            </p:txBody>
          </p:sp>
        </mc:Fallback>
      </mc:AlternateContent>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83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55ECD7-F06B-4AFF-9430-3EFAA84FDD84}"/>
              </a:ext>
            </a:extLst>
          </p:cNvPr>
          <p:cNvSpPr>
            <a:spLocks noGrp="1"/>
          </p:cNvSpPr>
          <p:nvPr/>
        </p:nvSpPr>
        <p:spPr>
          <a:xfrm>
            <a:off x="0" y="0"/>
            <a:ext cx="171450" cy="68580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41F9F76D-4D71-4DC6-ADFA-02650847D7CC}"/>
              </a:ext>
            </a:extLst>
          </p:cNvPr>
          <p:cNvSpPr>
            <a:spLocks noGrp="1"/>
          </p:cNvSpPr>
          <p:nvPr/>
        </p:nvSpPr>
        <p:spPr>
          <a:xfrm>
            <a:off x="685800" y="1000125"/>
            <a:ext cx="1047750" cy="66675"/>
          </a:xfrm>
          <a:prstGeom prst="rect">
            <a:avLst/>
          </a:prstGeom>
          <a:solidFill>
            <a:srgbClr val="DE8747"/>
          </a:solidFill>
          <a:ln w="0">
            <a:noFill/>
            <a:prstDash val="solid"/>
          </a:ln>
        </p:spPr>
        <p:txBody>
          <a:bodyPr/>
          <a:lstStyle/>
          <a:p>
            <a:endParaRPr lang="en-GB"/>
          </a:p>
        </p:txBody>
      </p:sp>
      <p:sp>
        <p:nvSpPr>
          <p:cNvPr id="3" name="Rectangle 2">
            <a:extLst>
              <a:ext uri="{FF2B5EF4-FFF2-40B4-BE49-F238E27FC236}">
                <a16:creationId xmlns:a16="http://schemas.microsoft.com/office/drawing/2014/main" id="{4C4287C6-457B-4B09-BB55-808257769A80}"/>
              </a:ext>
            </a:extLst>
          </p:cNvPr>
          <p:cNvSpPr>
            <a:spLocks noGrp="1"/>
          </p:cNvSpPr>
          <p:nvPr/>
        </p:nvSpPr>
        <p:spPr>
          <a:xfrm>
            <a:off x="685800" y="1381125"/>
            <a:ext cx="8858250" cy="876300"/>
          </a:xfrm>
          <a:prstGeom prst="rect">
            <a:avLst/>
          </a:prstGeom>
          <a:noFill/>
          <a:ln w="0">
            <a:noFill/>
          </a:ln>
        </p:spPr>
        <p:txBody>
          <a:bodyPr wrap="square" lIns="0" tIns="0" rIns="0" bIns="0" anchor="ctr">
            <a:noAutofit/>
          </a:bodyPr>
          <a:lstStyle/>
          <a:p>
            <a:pPr algn="l">
              <a:lnSpc>
                <a:spcPct val="100000"/>
              </a:lnSpc>
              <a:buNone/>
              <a:defRPr sz="5100" b="1" i="0">
                <a:solidFill>
                  <a:srgbClr val="FFFFFF"/>
                </a:solidFill>
                <a:latin typeface="DejaVu Sans"/>
                <a:ea typeface="DejaVu Sans"/>
                <a:cs typeface="DejaVu Sans"/>
              </a:defRPr>
            </a:pPr>
            <a:r>
              <a:rPr sz="5100" b="1" i="0">
                <a:solidFill>
                  <a:srgbClr val="FFFFFF"/>
                </a:solidFill>
                <a:latin typeface="DejaVu Sans"/>
                <a:ea typeface="DejaVu Sans"/>
                <a:cs typeface="DejaVu Sans"/>
              </a:rPr>
              <a:t>Nuclear data</a:t>
            </a:r>
          </a:p>
        </p:txBody>
      </p:sp>
      <p:sp>
        <p:nvSpPr>
          <p:cNvPr id="4" name="Rectangle 3">
            <a:extLst>
              <a:ext uri="{FF2B5EF4-FFF2-40B4-BE49-F238E27FC236}">
                <a16:creationId xmlns:a16="http://schemas.microsoft.com/office/drawing/2014/main" id="{B84D4F47-A869-4AB4-A37D-F2D0016FA61A}"/>
              </a:ext>
            </a:extLst>
          </p:cNvPr>
          <p:cNvSpPr>
            <a:spLocks noGrp="1"/>
          </p:cNvSpPr>
          <p:nvPr/>
        </p:nvSpPr>
        <p:spPr>
          <a:xfrm>
            <a:off x="723900" y="2352675"/>
            <a:ext cx="9096375" cy="590550"/>
          </a:xfrm>
          <a:prstGeom prst="rect">
            <a:avLst/>
          </a:prstGeom>
          <a:noFill/>
          <a:ln w="0">
            <a:noFill/>
          </a:ln>
        </p:spPr>
        <p:txBody>
          <a:bodyPr wrap="square" lIns="0" tIns="0" rIns="0" bIns="0" anchor="ctr">
            <a:noAutofit/>
          </a:bodyPr>
          <a:lstStyle/>
          <a:p>
            <a:pPr algn="l">
              <a:lnSpc>
                <a:spcPct val="100000"/>
              </a:lnSpc>
              <a:buNone/>
              <a:defRPr sz="2550" b="0" i="0">
                <a:solidFill>
                  <a:srgbClr val="DDEFF0"/>
                </a:solidFill>
                <a:latin typeface="DejaVu Sans"/>
                <a:ea typeface="DejaVu Sans"/>
                <a:cs typeface="DejaVu Sans"/>
              </a:defRPr>
            </a:pPr>
            <a:r>
              <a:rPr sz="2550" b="0" i="0" dirty="0">
                <a:solidFill>
                  <a:srgbClr val="DDEFF0"/>
                </a:solidFill>
                <a:latin typeface="DejaVu Sans"/>
                <a:ea typeface="DejaVu Sans"/>
                <a:cs typeface="DejaVu Sans"/>
              </a:rPr>
              <a:t>From measured quantities to reliable predictions</a:t>
            </a:r>
          </a:p>
        </p:txBody>
      </p:sp>
      <p:sp>
        <p:nvSpPr>
          <p:cNvPr id="5" name="Rectangle 4">
            <a:extLst>
              <a:ext uri="{FF2B5EF4-FFF2-40B4-BE49-F238E27FC236}">
                <a16:creationId xmlns:a16="http://schemas.microsoft.com/office/drawing/2014/main" id="{E1FE3808-35E6-4C50-8766-6CE9AE18D510}"/>
              </a:ext>
            </a:extLst>
          </p:cNvPr>
          <p:cNvSpPr>
            <a:spLocks noGrp="1"/>
          </p:cNvSpPr>
          <p:nvPr/>
        </p:nvSpPr>
        <p:spPr>
          <a:xfrm>
            <a:off x="742950" y="4419600"/>
            <a:ext cx="4000500" cy="361950"/>
          </a:xfrm>
          <a:prstGeom prst="rect">
            <a:avLst/>
          </a:prstGeom>
          <a:noFill/>
          <a:ln w="0">
            <a:noFill/>
          </a:ln>
        </p:spPr>
        <p:txBody>
          <a:bodyPr wrap="square" lIns="0" tIns="0" rIns="0" bIns="0" anchor="t">
            <a:noAutofit/>
          </a:bodyPr>
          <a:lstStyle/>
          <a:p>
            <a:pPr algn="l">
              <a:lnSpc>
                <a:spcPct val="100000"/>
              </a:lnSpc>
              <a:buNone/>
              <a:defRPr sz="1950" b="1" i="0">
                <a:solidFill>
                  <a:srgbClr val="FFFFFF"/>
                </a:solidFill>
                <a:latin typeface="DejaVu Sans"/>
                <a:ea typeface="DejaVu Sans"/>
                <a:cs typeface="DejaVu Sans"/>
              </a:defRPr>
            </a:pPr>
            <a:r>
              <a:rPr sz="1950" i="0" dirty="0">
                <a:solidFill>
                  <a:srgbClr val="FFFFFF"/>
                </a:solidFill>
                <a:latin typeface="Arial" panose="020B0604020202020204" pitchFamily="34" charset="0"/>
                <a:ea typeface="DejaVu Sans"/>
                <a:cs typeface="Arial" panose="020B0604020202020204" pitchFamily="34" charset="0"/>
              </a:rPr>
              <a:t>Mamad Eslami</a:t>
            </a:r>
          </a:p>
        </p:txBody>
      </p:sp>
      <p:sp>
        <p:nvSpPr>
          <p:cNvPr id="6" name="Rectangle 5">
            <a:extLst>
              <a:ext uri="{FF2B5EF4-FFF2-40B4-BE49-F238E27FC236}">
                <a16:creationId xmlns:a16="http://schemas.microsoft.com/office/drawing/2014/main" id="{69C55307-DDBD-4FB1-ACB6-7BAE8052CB67}"/>
              </a:ext>
            </a:extLst>
          </p:cNvPr>
          <p:cNvSpPr>
            <a:spLocks noGrp="1"/>
          </p:cNvSpPr>
          <p:nvPr/>
        </p:nvSpPr>
        <p:spPr>
          <a:xfrm>
            <a:off x="742950" y="4838700"/>
            <a:ext cx="4000500" cy="295275"/>
          </a:xfrm>
          <a:prstGeom prst="rect">
            <a:avLst/>
          </a:prstGeom>
          <a:noFill/>
          <a:ln w="0">
            <a:noFill/>
          </a:ln>
        </p:spPr>
        <p:txBody>
          <a:bodyPr wrap="square" lIns="0" tIns="0" rIns="0" bIns="0" anchor="t">
            <a:noAutofit/>
          </a:bodyPr>
          <a:lstStyle/>
          <a:p>
            <a:pPr algn="l">
              <a:lnSpc>
                <a:spcPct val="100000"/>
              </a:lnSpc>
              <a:buNone/>
              <a:defRPr sz="1575" b="0" i="0">
                <a:solidFill>
                  <a:srgbClr val="DDEFF0"/>
                </a:solidFill>
                <a:latin typeface="DejaVu Sans"/>
                <a:ea typeface="DejaVu Sans"/>
                <a:cs typeface="DejaVu Sans"/>
              </a:defRPr>
            </a:pPr>
            <a:r>
              <a:rPr sz="1575" b="0" i="0">
                <a:solidFill>
                  <a:srgbClr val="DDEFF0"/>
                </a:solidFill>
                <a:latin typeface="DejaVu Sans"/>
                <a:ea typeface="DejaVu Sans"/>
                <a:cs typeface="DejaVu Sans"/>
              </a:rPr>
              <a:t>University of York</a:t>
            </a:r>
          </a:p>
        </p:txBody>
      </p:sp>
      <p:sp>
        <p:nvSpPr>
          <p:cNvPr id="7" name="Rectangle 6">
            <a:extLst>
              <a:ext uri="{FF2B5EF4-FFF2-40B4-BE49-F238E27FC236}">
                <a16:creationId xmlns:a16="http://schemas.microsoft.com/office/drawing/2014/main" id="{967329C3-3CAA-4A41-97B6-8646AA536A51}"/>
              </a:ext>
            </a:extLst>
          </p:cNvPr>
          <p:cNvSpPr>
            <a:spLocks noGrp="1"/>
          </p:cNvSpPr>
          <p:nvPr/>
        </p:nvSpPr>
        <p:spPr>
          <a:xfrm>
            <a:off x="742950" y="5829300"/>
            <a:ext cx="4762500" cy="266700"/>
          </a:xfrm>
          <a:prstGeom prst="rect">
            <a:avLst/>
          </a:prstGeom>
          <a:noFill/>
          <a:ln w="0">
            <a:noFill/>
          </a:ln>
        </p:spPr>
        <p:txBody>
          <a:bodyPr wrap="square" lIns="0" tIns="0" rIns="0" bIns="0" anchor="t">
            <a:noAutofit/>
          </a:bodyPr>
          <a:lstStyle/>
          <a:p>
            <a:pPr algn="l">
              <a:lnSpc>
                <a:spcPct val="100000"/>
              </a:lnSpc>
              <a:buNone/>
              <a:defRPr sz="1350" b="0" i="0">
                <a:solidFill>
                  <a:srgbClr val="B9CAD5"/>
                </a:solidFill>
                <a:latin typeface="DejaVu Sans"/>
                <a:ea typeface="DejaVu Sans"/>
                <a:cs typeface="DejaVu Sans"/>
              </a:defRPr>
            </a:pPr>
            <a:r>
              <a:rPr lang="en-GB" sz="1350" dirty="0">
                <a:solidFill>
                  <a:srgbClr val="B9CAD5"/>
                </a:solidFill>
                <a:latin typeface="DejaVu Sans"/>
                <a:ea typeface="DejaVu Sans"/>
                <a:cs typeface="DejaVu Sans"/>
              </a:rPr>
              <a:t>18 September 2026</a:t>
            </a:r>
            <a:endParaRPr sz="1350" b="0" i="0" dirty="0">
              <a:solidFill>
                <a:srgbClr val="B9CAD5"/>
              </a:solidFill>
              <a:latin typeface="DejaVu Sans"/>
              <a:ea typeface="DejaVu Sans"/>
              <a:cs typeface="DejaVu Sans"/>
            </a:endParaRPr>
          </a:p>
        </p:txBody>
      </p:sp>
      <p:sp>
        <p:nvSpPr>
          <p:cNvPr id="8" name="Rectangle 7">
            <a:extLst>
              <a:ext uri="{FF2B5EF4-FFF2-40B4-BE49-F238E27FC236}">
                <a16:creationId xmlns:a16="http://schemas.microsoft.com/office/drawing/2014/main" id="{38549B7D-BDA0-488A-BE2C-FB12D62E53CF}"/>
              </a:ext>
            </a:extLst>
          </p:cNvPr>
          <p:cNvSpPr>
            <a:spLocks noGrp="1"/>
          </p:cNvSpPr>
          <p:nvPr/>
        </p:nvSpPr>
        <p:spPr>
          <a:xfrm>
            <a:off x="9667875" y="1352550"/>
            <a:ext cx="1714500" cy="619125"/>
          </a:xfrm>
          <a:prstGeom prst="rect">
            <a:avLst/>
          </a:prstGeom>
          <a:noFill/>
          <a:ln w="0">
            <a:noFill/>
          </a:ln>
        </p:spPr>
        <p:txBody>
          <a:bodyPr wrap="square" lIns="0" tIns="0" rIns="0" bIns="0" anchor="t">
            <a:noAutofit/>
          </a:bodyPr>
          <a:lstStyle/>
          <a:p>
            <a:pPr algn="r">
              <a:lnSpc>
                <a:spcPct val="100000"/>
              </a:lnSpc>
              <a:buNone/>
              <a:defRPr sz="3900" b="1" i="0">
                <a:solidFill>
                  <a:srgbClr val="DE8747"/>
                </a:solidFill>
                <a:latin typeface="DejaVu Sans"/>
                <a:ea typeface="DejaVu Sans"/>
                <a:cs typeface="DejaVu Sans"/>
              </a:defRPr>
            </a:pPr>
            <a:r>
              <a:rPr sz="3900" b="1" i="0">
                <a:solidFill>
                  <a:srgbClr val="DE8747"/>
                </a:solidFill>
                <a:latin typeface="DejaVu Sans"/>
                <a:ea typeface="DejaVu Sans"/>
                <a:cs typeface="DejaVu Sans"/>
              </a:rPr>
              <a:t>DATA</a:t>
            </a:r>
          </a:p>
        </p:txBody>
      </p:sp>
      <p:sp>
        <p:nvSpPr>
          <p:cNvPr id="9" name="Rectangle 8">
            <a:extLst>
              <a:ext uri="{FF2B5EF4-FFF2-40B4-BE49-F238E27FC236}">
                <a16:creationId xmlns:a16="http://schemas.microsoft.com/office/drawing/2014/main" id="{CC0006AE-09E1-4FB0-91DD-E0F5C19C2D6C}"/>
              </a:ext>
            </a:extLst>
          </p:cNvPr>
          <p:cNvSpPr>
            <a:spLocks noGrp="1"/>
          </p:cNvSpPr>
          <p:nvPr/>
        </p:nvSpPr>
        <p:spPr>
          <a:xfrm>
            <a:off x="9667875" y="2190750"/>
            <a:ext cx="1714500" cy="2000250"/>
          </a:xfrm>
          <a:prstGeom prst="rect">
            <a:avLst/>
          </a:prstGeom>
          <a:noFill/>
          <a:ln w="0">
            <a:noFill/>
          </a:ln>
        </p:spPr>
        <p:txBody>
          <a:bodyPr wrap="square" lIns="0" tIns="0" rIns="0" bIns="0" anchor="t">
            <a:noAutofit/>
          </a:bodyPr>
          <a:lstStyle/>
          <a:p>
            <a:pPr algn="r">
              <a:lnSpc>
                <a:spcPct val="115000"/>
              </a:lnSpc>
              <a:buNone/>
              <a:defRPr sz="2100" b="0" i="0">
                <a:solidFill>
                  <a:srgbClr val="DDEFF0"/>
                </a:solidFill>
                <a:latin typeface="DejaVu Sans"/>
                <a:ea typeface="DejaVu Sans"/>
                <a:cs typeface="DejaVu Sans"/>
              </a:defRPr>
            </a:pPr>
            <a:r>
              <a:rPr sz="2100" b="0" i="0">
                <a:solidFill>
                  <a:srgbClr val="DDEFF0"/>
                </a:solidFill>
                <a:latin typeface="DejaVu Sans"/>
                <a:ea typeface="DejaVu Sans"/>
                <a:cs typeface="DejaVu Sans"/>
              </a:rPr>
              <a:t>measure</a:t>
            </a:r>
          </a:p>
          <a:p>
            <a:pPr algn="r">
              <a:lnSpc>
                <a:spcPct val="115000"/>
              </a:lnSpc>
              <a:buNone/>
              <a:defRPr sz="2100" b="0" i="0">
                <a:solidFill>
                  <a:srgbClr val="DDEFF0"/>
                </a:solidFill>
                <a:latin typeface="DejaVu Sans"/>
                <a:ea typeface="DejaVu Sans"/>
                <a:cs typeface="DejaVu Sans"/>
              </a:defRPr>
            </a:pPr>
            <a:r>
              <a:rPr sz="2100" b="0" i="0">
                <a:solidFill>
                  <a:srgbClr val="DDEFF0"/>
                </a:solidFill>
                <a:latin typeface="DejaVu Sans"/>
                <a:ea typeface="DejaVu Sans"/>
                <a:cs typeface="DejaVu Sans"/>
              </a:rPr>
              <a:t>evaluate</a:t>
            </a:r>
          </a:p>
          <a:p>
            <a:pPr algn="r">
              <a:lnSpc>
                <a:spcPct val="115000"/>
              </a:lnSpc>
              <a:buNone/>
              <a:defRPr sz="2100" b="0" i="0">
                <a:solidFill>
                  <a:srgbClr val="DDEFF0"/>
                </a:solidFill>
                <a:latin typeface="DejaVu Sans"/>
                <a:ea typeface="DejaVu Sans"/>
                <a:cs typeface="DejaVu Sans"/>
              </a:defRPr>
            </a:pPr>
            <a:r>
              <a:rPr sz="2100" b="0" i="0">
                <a:solidFill>
                  <a:srgbClr val="DDEFF0"/>
                </a:solidFill>
                <a:latin typeface="DejaVu Sans"/>
                <a:ea typeface="DejaVu Sans"/>
                <a:cs typeface="DejaVu Sans"/>
              </a:rPr>
              <a:t>use</a:t>
            </a:r>
          </a:p>
          <a:p>
            <a:pPr algn="r">
              <a:lnSpc>
                <a:spcPct val="115000"/>
              </a:lnSpc>
              <a:buNone/>
              <a:defRPr sz="2100" b="0" i="0">
                <a:solidFill>
                  <a:srgbClr val="DDEFF0"/>
                </a:solidFill>
                <a:latin typeface="DejaVu Sans"/>
                <a:ea typeface="DejaVu Sans"/>
                <a:cs typeface="DejaVu Sans"/>
              </a:defRPr>
            </a:pPr>
            <a:r>
              <a:rPr sz="2100" b="0" i="0">
                <a:solidFill>
                  <a:srgbClr val="DDEFF0"/>
                </a:solidFill>
                <a:latin typeface="DejaVu Sans"/>
                <a:ea typeface="DejaVu Sans"/>
                <a:cs typeface="DejaVu Sans"/>
              </a:rPr>
              <a:t>repeat</a:t>
            </a:r>
          </a:p>
        </p:txBody>
      </p:sp>
    </p:spTree>
    <p:extLst>
      <p:ext uri="{BB962C8B-B14F-4D97-AF65-F5344CB8AC3E}">
        <p14:creationId xmlns:p14="http://schemas.microsoft.com/office/powerpoint/2010/main" val="101643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7176441-F101-4194-91F8-41F9045535CC}"/>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A49A4AFD-A665-42FF-9BFB-C37DF3DC0F5F}"/>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a:solidFill>
                  <a:srgbClr val="10283F"/>
                </a:solidFill>
                <a:latin typeface="DejaVu Sans"/>
                <a:ea typeface="DejaVu Sans"/>
                <a:cs typeface="DejaVu Sans"/>
              </a:rPr>
              <a:t>What nuclear data include</a:t>
            </a:r>
          </a:p>
        </p:txBody>
      </p:sp>
      <p:sp>
        <p:nvSpPr>
          <p:cNvPr id="3" name="Rectangle 2">
            <a:extLst>
              <a:ext uri="{FF2B5EF4-FFF2-40B4-BE49-F238E27FC236}">
                <a16:creationId xmlns:a16="http://schemas.microsoft.com/office/drawing/2014/main" id="{11E372EB-945B-4662-984E-D9778106AA26}"/>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F6CA8FF5-DFCF-4EDA-B383-AE8A0BF026EE}"/>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8CAB3320-7744-4514-8530-66C7779AE6F9}"/>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02</a:t>
            </a:r>
          </a:p>
        </p:txBody>
      </p:sp>
      <p:sp>
        <p:nvSpPr>
          <p:cNvPr id="6" name="Rectangle 5">
            <a:extLst>
              <a:ext uri="{FF2B5EF4-FFF2-40B4-BE49-F238E27FC236}">
                <a16:creationId xmlns:a16="http://schemas.microsoft.com/office/drawing/2014/main" id="{7BF53ED9-66CF-490F-873E-284A643545AD}"/>
              </a:ext>
            </a:extLst>
          </p:cNvPr>
          <p:cNvSpPr>
            <a:spLocks noGrp="1"/>
          </p:cNvSpPr>
          <p:nvPr/>
        </p:nvSpPr>
        <p:spPr>
          <a:xfrm>
            <a:off x="742950" y="1152525"/>
            <a:ext cx="6858000" cy="342900"/>
          </a:xfrm>
          <a:prstGeom prst="rect">
            <a:avLst/>
          </a:prstGeom>
          <a:noFill/>
          <a:ln w="0">
            <a:noFill/>
          </a:ln>
        </p:spPr>
        <p:txBody>
          <a:bodyPr wrap="square" lIns="0" tIns="0" rIns="0" bIns="0" anchor="t">
            <a:noAutofit/>
          </a:bodyPr>
          <a:lstStyle/>
          <a:p>
            <a:pPr algn="l">
              <a:lnSpc>
                <a:spcPct val="100000"/>
              </a:lnSpc>
              <a:buNone/>
              <a:defRPr sz="1725" b="0" i="0">
                <a:solidFill>
                  <a:srgbClr val="5C6B73"/>
                </a:solidFill>
                <a:latin typeface="DejaVu Sans"/>
                <a:ea typeface="DejaVu Sans"/>
                <a:cs typeface="DejaVu Sans"/>
              </a:defRPr>
            </a:pPr>
            <a:r>
              <a:rPr sz="1725" b="0" i="0">
                <a:solidFill>
                  <a:srgbClr val="5C6B73"/>
                </a:solidFill>
                <a:latin typeface="DejaVu Sans"/>
                <a:ea typeface="DejaVu Sans"/>
                <a:cs typeface="DejaVu Sans"/>
              </a:rPr>
              <a:t>A complete description of a nucleus and what it can do</a:t>
            </a:r>
          </a:p>
        </p:txBody>
      </p:sp>
      <p:sp>
        <p:nvSpPr>
          <p:cNvPr id="7" name="Rectangle 6">
            <a:extLst>
              <a:ext uri="{FF2B5EF4-FFF2-40B4-BE49-F238E27FC236}">
                <a16:creationId xmlns:a16="http://schemas.microsoft.com/office/drawing/2014/main" id="{D940E1F3-3935-448B-AE4E-B4E4BCCA2A32}"/>
              </a:ext>
            </a:extLst>
          </p:cNvPr>
          <p:cNvSpPr>
            <a:spLocks noGrp="1"/>
          </p:cNvSpPr>
          <p:nvPr/>
        </p:nvSpPr>
        <p:spPr>
          <a:xfrm>
            <a:off x="7810500" y="1181100"/>
            <a:ext cx="3505200" cy="285750"/>
          </a:xfrm>
          <a:prstGeom prst="rect">
            <a:avLst/>
          </a:prstGeom>
          <a:noFill/>
          <a:ln w="0">
            <a:noFill/>
          </a:ln>
        </p:spPr>
        <p:txBody>
          <a:bodyPr wrap="square" lIns="0" tIns="0" rIns="0" bIns="0" anchor="t">
            <a:noAutofit/>
          </a:bodyPr>
          <a:lstStyle/>
          <a:p>
            <a:pPr algn="r">
              <a:lnSpc>
                <a:spcPct val="100000"/>
              </a:lnSpc>
              <a:buNone/>
              <a:defRPr sz="1275" b="1" i="0">
                <a:solidFill>
                  <a:srgbClr val="2C7297"/>
                </a:solidFill>
                <a:latin typeface="DejaVu Sans"/>
                <a:ea typeface="DejaVu Sans"/>
                <a:cs typeface="DejaVu Sans"/>
              </a:defRPr>
            </a:pPr>
            <a:r>
              <a:rPr sz="1275" b="1" i="0" dirty="0">
                <a:solidFill>
                  <a:srgbClr val="2C7297"/>
                </a:solidFill>
                <a:latin typeface="DejaVu Sans"/>
                <a:ea typeface="DejaVu Sans"/>
                <a:cs typeface="DejaVu Sans"/>
              </a:rPr>
              <a:t>Cross sections are one part </a:t>
            </a:r>
            <a:r>
              <a:rPr lang="en-GB" sz="1275" b="1" i="0" dirty="0">
                <a:solidFill>
                  <a:srgbClr val="2C7297"/>
                </a:solidFill>
                <a:latin typeface="DejaVu Sans"/>
                <a:ea typeface="DejaVu Sans"/>
                <a:cs typeface="DejaVu Sans"/>
              </a:rPr>
              <a:t>-</a:t>
            </a:r>
            <a:r>
              <a:rPr sz="1275" b="1" i="0" dirty="0">
                <a:solidFill>
                  <a:srgbClr val="2C7297"/>
                </a:solidFill>
                <a:latin typeface="DejaVu Sans"/>
                <a:ea typeface="DejaVu Sans"/>
                <a:cs typeface="DejaVu Sans"/>
              </a:rPr>
              <a:t> not the whole system</a:t>
            </a:r>
          </a:p>
        </p:txBody>
      </p:sp>
      <p:sp>
        <p:nvSpPr>
          <p:cNvPr id="8" name="Rectangle: Rounded Corners 7">
            <a:extLst>
              <a:ext uri="{FF2B5EF4-FFF2-40B4-BE49-F238E27FC236}">
                <a16:creationId xmlns:a16="http://schemas.microsoft.com/office/drawing/2014/main" id="{51B12189-13F4-47E2-BBAB-9079147BE4C8}"/>
              </a:ext>
            </a:extLst>
          </p:cNvPr>
          <p:cNvSpPr>
            <a:spLocks noGrp="1"/>
          </p:cNvSpPr>
          <p:nvPr/>
        </p:nvSpPr>
        <p:spPr>
          <a:xfrm>
            <a:off x="742950" y="1628775"/>
            <a:ext cx="5143500" cy="942975"/>
          </a:xfrm>
          <a:prstGeom prst="roundRect">
            <a:avLst>
              <a:gd name="adj" fmla="val 9091"/>
            </a:avLst>
          </a:prstGeom>
          <a:solidFill>
            <a:srgbClr val="DDEFF0"/>
          </a:solidFill>
          <a:ln w="0">
            <a:noFill/>
            <a:prstDash val="solid"/>
          </a:ln>
        </p:spPr>
        <p:txBody>
          <a:bodyPr/>
          <a:lstStyle/>
          <a:p>
            <a:endParaRPr lang="en-GB"/>
          </a:p>
        </p:txBody>
      </p:sp>
      <p:sp>
        <p:nvSpPr>
          <p:cNvPr id="9" name="Rectangle 8">
            <a:extLst>
              <a:ext uri="{FF2B5EF4-FFF2-40B4-BE49-F238E27FC236}">
                <a16:creationId xmlns:a16="http://schemas.microsoft.com/office/drawing/2014/main" id="{45BF76E5-33A7-48F2-A375-1BFE3F8D1794}"/>
              </a:ext>
            </a:extLst>
          </p:cNvPr>
          <p:cNvSpPr>
            <a:spLocks noGrp="1"/>
          </p:cNvSpPr>
          <p:nvPr/>
        </p:nvSpPr>
        <p:spPr>
          <a:xfrm>
            <a:off x="742950" y="1628775"/>
            <a:ext cx="76200" cy="942975"/>
          </a:xfrm>
          <a:prstGeom prst="rect">
            <a:avLst/>
          </a:prstGeom>
          <a:solidFill>
            <a:srgbClr val="55B9C1"/>
          </a:solidFill>
          <a:ln w="0">
            <a:noFill/>
            <a:prstDash val="solid"/>
          </a:ln>
        </p:spPr>
        <p:txBody>
          <a:bodyPr/>
          <a:lstStyle/>
          <a:p>
            <a:endParaRPr lang="en-GB"/>
          </a:p>
        </p:txBody>
      </p:sp>
      <p:sp>
        <p:nvSpPr>
          <p:cNvPr id="10" name="Rectangle 9">
            <a:extLst>
              <a:ext uri="{FF2B5EF4-FFF2-40B4-BE49-F238E27FC236}">
                <a16:creationId xmlns:a16="http://schemas.microsoft.com/office/drawing/2014/main" id="{5B4CEEAC-CFDB-459D-8420-423837560EB1}"/>
              </a:ext>
            </a:extLst>
          </p:cNvPr>
          <p:cNvSpPr>
            <a:spLocks noGrp="1"/>
          </p:cNvSpPr>
          <p:nvPr/>
        </p:nvSpPr>
        <p:spPr>
          <a:xfrm>
            <a:off x="981075" y="1743075"/>
            <a:ext cx="4667250" cy="295275"/>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Identity and bulk properties</a:t>
            </a:r>
          </a:p>
        </p:txBody>
      </p:sp>
      <p:sp>
        <p:nvSpPr>
          <p:cNvPr id="11" name="Rectangle 10">
            <a:extLst>
              <a:ext uri="{FF2B5EF4-FFF2-40B4-BE49-F238E27FC236}">
                <a16:creationId xmlns:a16="http://schemas.microsoft.com/office/drawing/2014/main" id="{A9E53218-D64C-4557-918C-B9FCA28F4C4A}"/>
              </a:ext>
            </a:extLst>
          </p:cNvPr>
          <p:cNvSpPr>
            <a:spLocks noGrp="1"/>
          </p:cNvSpPr>
          <p:nvPr/>
        </p:nvSpPr>
        <p:spPr>
          <a:xfrm>
            <a:off x="981075" y="2114550"/>
            <a:ext cx="4667250" cy="3429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masses · separation energies · Q values · natural abundances</a:t>
            </a:r>
          </a:p>
        </p:txBody>
      </p:sp>
      <p:sp>
        <p:nvSpPr>
          <p:cNvPr id="12" name="Rectangle: Rounded Corners 11">
            <a:extLst>
              <a:ext uri="{FF2B5EF4-FFF2-40B4-BE49-F238E27FC236}">
                <a16:creationId xmlns:a16="http://schemas.microsoft.com/office/drawing/2014/main" id="{75BEB7EB-27FA-466B-A571-698EE12250F1}"/>
              </a:ext>
            </a:extLst>
          </p:cNvPr>
          <p:cNvSpPr>
            <a:spLocks noGrp="1"/>
          </p:cNvSpPr>
          <p:nvPr/>
        </p:nvSpPr>
        <p:spPr>
          <a:xfrm>
            <a:off x="6172200" y="1628775"/>
            <a:ext cx="5143500" cy="942975"/>
          </a:xfrm>
          <a:prstGeom prst="roundRect">
            <a:avLst>
              <a:gd name="adj" fmla="val 9091"/>
            </a:avLst>
          </a:prstGeom>
          <a:solidFill>
            <a:srgbClr val="E0EBE4"/>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819F0000-2B68-4A06-895A-CFC368BC0983}"/>
              </a:ext>
            </a:extLst>
          </p:cNvPr>
          <p:cNvSpPr>
            <a:spLocks noGrp="1"/>
          </p:cNvSpPr>
          <p:nvPr/>
        </p:nvSpPr>
        <p:spPr>
          <a:xfrm>
            <a:off x="6172200" y="1628775"/>
            <a:ext cx="76200" cy="942975"/>
          </a:xfrm>
          <a:prstGeom prst="rect">
            <a:avLst/>
          </a:prstGeom>
          <a:solidFill>
            <a:srgbClr val="5C8A70"/>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CD545F2A-868D-4F40-ABAC-99E4DA4E1FF3}"/>
              </a:ext>
            </a:extLst>
          </p:cNvPr>
          <p:cNvSpPr>
            <a:spLocks noGrp="1"/>
          </p:cNvSpPr>
          <p:nvPr/>
        </p:nvSpPr>
        <p:spPr>
          <a:xfrm>
            <a:off x="6410325" y="1743075"/>
            <a:ext cx="4667250" cy="295275"/>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Nuclear structure</a:t>
            </a:r>
          </a:p>
        </p:txBody>
      </p:sp>
      <p:sp>
        <p:nvSpPr>
          <p:cNvPr id="15" name="Rectangle 14">
            <a:extLst>
              <a:ext uri="{FF2B5EF4-FFF2-40B4-BE49-F238E27FC236}">
                <a16:creationId xmlns:a16="http://schemas.microsoft.com/office/drawing/2014/main" id="{E4966F81-054F-4B30-A5D8-17B141845F9E}"/>
              </a:ext>
            </a:extLst>
          </p:cNvPr>
          <p:cNvSpPr>
            <a:spLocks noGrp="1"/>
          </p:cNvSpPr>
          <p:nvPr/>
        </p:nvSpPr>
        <p:spPr>
          <a:xfrm>
            <a:off x="6410325" y="2114550"/>
            <a:ext cx="4667250" cy="3429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levels · spins and parities · lifetimes · transition probabilities</a:t>
            </a:r>
          </a:p>
        </p:txBody>
      </p:sp>
      <p:sp>
        <p:nvSpPr>
          <p:cNvPr id="16" name="Rectangle: Rounded Corners 15">
            <a:extLst>
              <a:ext uri="{FF2B5EF4-FFF2-40B4-BE49-F238E27FC236}">
                <a16:creationId xmlns:a16="http://schemas.microsoft.com/office/drawing/2014/main" id="{4D546F1A-5624-46CA-BF9A-54D886D3250D}"/>
              </a:ext>
            </a:extLst>
          </p:cNvPr>
          <p:cNvSpPr>
            <a:spLocks noGrp="1"/>
          </p:cNvSpPr>
          <p:nvPr/>
        </p:nvSpPr>
        <p:spPr>
          <a:xfrm>
            <a:off x="742950" y="2781300"/>
            <a:ext cx="5143500" cy="942975"/>
          </a:xfrm>
          <a:prstGeom prst="roundRect">
            <a:avLst>
              <a:gd name="adj" fmla="val 9091"/>
            </a:avLst>
          </a:prstGeom>
          <a:solidFill>
            <a:srgbClr val="F5E5D7"/>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C3C4ECA6-3CA1-49CE-8D1C-90245019748F}"/>
              </a:ext>
            </a:extLst>
          </p:cNvPr>
          <p:cNvSpPr>
            <a:spLocks noGrp="1"/>
          </p:cNvSpPr>
          <p:nvPr/>
        </p:nvSpPr>
        <p:spPr>
          <a:xfrm>
            <a:off x="742950" y="2781300"/>
            <a:ext cx="76200" cy="942975"/>
          </a:xfrm>
          <a:prstGeom prst="rect">
            <a:avLst/>
          </a:prstGeom>
          <a:solidFill>
            <a:srgbClr val="DE8747"/>
          </a:solidFill>
          <a:ln w="0">
            <a:noFill/>
            <a:prstDash val="solid"/>
          </a:ln>
        </p:spPr>
        <p:txBody>
          <a:bodyPr/>
          <a:lstStyle/>
          <a:p>
            <a:endParaRPr lang="en-GB"/>
          </a:p>
        </p:txBody>
      </p:sp>
      <p:sp>
        <p:nvSpPr>
          <p:cNvPr id="18" name="Rectangle 17">
            <a:extLst>
              <a:ext uri="{FF2B5EF4-FFF2-40B4-BE49-F238E27FC236}">
                <a16:creationId xmlns:a16="http://schemas.microsoft.com/office/drawing/2014/main" id="{F84E9603-60DF-4059-93AA-146726FC3E6A}"/>
              </a:ext>
            </a:extLst>
          </p:cNvPr>
          <p:cNvSpPr>
            <a:spLocks noGrp="1"/>
          </p:cNvSpPr>
          <p:nvPr/>
        </p:nvSpPr>
        <p:spPr>
          <a:xfrm>
            <a:off x="981075" y="2895600"/>
            <a:ext cx="4667250" cy="295275"/>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Decay</a:t>
            </a:r>
          </a:p>
        </p:txBody>
      </p:sp>
      <p:sp>
        <p:nvSpPr>
          <p:cNvPr id="19" name="Rectangle 18">
            <a:extLst>
              <a:ext uri="{FF2B5EF4-FFF2-40B4-BE49-F238E27FC236}">
                <a16:creationId xmlns:a16="http://schemas.microsoft.com/office/drawing/2014/main" id="{958555F3-375D-4D0A-B890-B35DF9A0C99A}"/>
              </a:ext>
            </a:extLst>
          </p:cNvPr>
          <p:cNvSpPr>
            <a:spLocks noGrp="1"/>
          </p:cNvSpPr>
          <p:nvPr/>
        </p:nvSpPr>
        <p:spPr>
          <a:xfrm>
            <a:off x="981075" y="3267075"/>
            <a:ext cx="4667250" cy="3429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half-lives · branches · radiation energies and intensities · delayed particles</a:t>
            </a:r>
          </a:p>
        </p:txBody>
      </p:sp>
      <p:sp>
        <p:nvSpPr>
          <p:cNvPr id="20" name="Rectangle: Rounded Corners 19">
            <a:extLst>
              <a:ext uri="{FF2B5EF4-FFF2-40B4-BE49-F238E27FC236}">
                <a16:creationId xmlns:a16="http://schemas.microsoft.com/office/drawing/2014/main" id="{4275F394-8D5F-4E44-B060-4CAA738B930B}"/>
              </a:ext>
            </a:extLst>
          </p:cNvPr>
          <p:cNvSpPr>
            <a:spLocks noGrp="1"/>
          </p:cNvSpPr>
          <p:nvPr/>
        </p:nvSpPr>
        <p:spPr>
          <a:xfrm>
            <a:off x="6172200" y="2781300"/>
            <a:ext cx="5143500" cy="942975"/>
          </a:xfrm>
          <a:prstGeom prst="roundRect">
            <a:avLst>
              <a:gd name="adj" fmla="val 9091"/>
            </a:avLst>
          </a:prstGeom>
          <a:solidFill>
            <a:srgbClr val="F2DDDA"/>
          </a:solidFill>
          <a:ln w="0">
            <a:noFill/>
            <a:prstDash val="solid"/>
          </a:ln>
        </p:spPr>
        <p:txBody>
          <a:bodyPr/>
          <a:lstStyle/>
          <a:p>
            <a:endParaRPr lang="en-GB"/>
          </a:p>
        </p:txBody>
      </p:sp>
      <p:sp>
        <p:nvSpPr>
          <p:cNvPr id="21" name="Rectangle 20">
            <a:extLst>
              <a:ext uri="{FF2B5EF4-FFF2-40B4-BE49-F238E27FC236}">
                <a16:creationId xmlns:a16="http://schemas.microsoft.com/office/drawing/2014/main" id="{860E6582-F7FD-4C8C-8E90-46F76B85CC2A}"/>
              </a:ext>
            </a:extLst>
          </p:cNvPr>
          <p:cNvSpPr>
            <a:spLocks noGrp="1"/>
          </p:cNvSpPr>
          <p:nvPr/>
        </p:nvSpPr>
        <p:spPr>
          <a:xfrm>
            <a:off x="6172200" y="2781300"/>
            <a:ext cx="76200" cy="942975"/>
          </a:xfrm>
          <a:prstGeom prst="rect">
            <a:avLst/>
          </a:prstGeom>
          <a:solidFill>
            <a:srgbClr val="B75246"/>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910F00DA-B688-4E2D-A497-5D73BB48AF2B}"/>
              </a:ext>
            </a:extLst>
          </p:cNvPr>
          <p:cNvSpPr>
            <a:spLocks noGrp="1"/>
          </p:cNvSpPr>
          <p:nvPr/>
        </p:nvSpPr>
        <p:spPr>
          <a:xfrm>
            <a:off x="6410325" y="2895600"/>
            <a:ext cx="4667250" cy="295275"/>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Reactions and emissions</a:t>
            </a:r>
          </a:p>
        </p:txBody>
      </p:sp>
      <p:sp>
        <p:nvSpPr>
          <p:cNvPr id="23" name="Rectangle 22">
            <a:extLst>
              <a:ext uri="{FF2B5EF4-FFF2-40B4-BE49-F238E27FC236}">
                <a16:creationId xmlns:a16="http://schemas.microsoft.com/office/drawing/2014/main" id="{F4CD7AC2-255E-46AC-90EC-E576A7E24E55}"/>
              </a:ext>
            </a:extLst>
          </p:cNvPr>
          <p:cNvSpPr>
            <a:spLocks noGrp="1"/>
          </p:cNvSpPr>
          <p:nvPr/>
        </p:nvSpPr>
        <p:spPr>
          <a:xfrm>
            <a:off x="6410325" y="3267075"/>
            <a:ext cx="4667250" cy="3429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cross sections · resonances · distributions · yields · covariances</a:t>
            </a:r>
          </a:p>
        </p:txBody>
      </p:sp>
      <p:sp>
        <p:nvSpPr>
          <p:cNvPr id="24" name="Rectangle: Rounded Corners 23">
            <a:extLst>
              <a:ext uri="{FF2B5EF4-FFF2-40B4-BE49-F238E27FC236}">
                <a16:creationId xmlns:a16="http://schemas.microsoft.com/office/drawing/2014/main" id="{33D9E263-D28E-4A42-8D4C-E7B5BE9065DF}"/>
              </a:ext>
            </a:extLst>
          </p:cNvPr>
          <p:cNvSpPr>
            <a:spLocks noGrp="1"/>
          </p:cNvSpPr>
          <p:nvPr/>
        </p:nvSpPr>
        <p:spPr>
          <a:xfrm>
            <a:off x="742950" y="4086225"/>
            <a:ext cx="1714500" cy="1743075"/>
          </a:xfrm>
          <a:prstGeom prst="roundRect">
            <a:avLst>
              <a:gd name="adj" fmla="val 6667"/>
            </a:avLst>
          </a:prstGeom>
          <a:solidFill>
            <a:srgbClr val="DDEFF0"/>
          </a:solidFill>
          <a:ln w="0">
            <a:noFill/>
            <a:prstDash val="solid"/>
          </a:ln>
        </p:spPr>
        <p:txBody>
          <a:bodyPr/>
          <a:lstStyle/>
          <a:p>
            <a:endParaRPr lang="en-GB"/>
          </a:p>
        </p:txBody>
      </p:sp>
      <p:sp>
        <p:nvSpPr>
          <p:cNvPr id="25" name="Rectangle 24">
            <a:extLst>
              <a:ext uri="{FF2B5EF4-FFF2-40B4-BE49-F238E27FC236}">
                <a16:creationId xmlns:a16="http://schemas.microsoft.com/office/drawing/2014/main" id="{0722AF1D-F04C-413D-B49D-994E0E8729E0}"/>
              </a:ext>
            </a:extLst>
          </p:cNvPr>
          <p:cNvSpPr>
            <a:spLocks noGrp="1"/>
          </p:cNvSpPr>
          <p:nvPr/>
        </p:nvSpPr>
        <p:spPr>
          <a:xfrm>
            <a:off x="933450" y="4276725"/>
            <a:ext cx="1333500" cy="266700"/>
          </a:xfrm>
          <a:prstGeom prst="rect">
            <a:avLst/>
          </a:prstGeom>
          <a:noFill/>
          <a:ln w="0">
            <a:noFill/>
          </a:ln>
        </p:spPr>
        <p:txBody>
          <a:bodyPr wrap="square" lIns="0" tIns="0" rIns="0" bIns="0" anchor="t">
            <a:noAutofit/>
          </a:bodyPr>
          <a:lstStyle/>
          <a:p>
            <a:pPr algn="ctr">
              <a:lnSpc>
                <a:spcPct val="100000"/>
              </a:lnSpc>
              <a:buNone/>
              <a:defRPr sz="1350" b="1" i="0">
                <a:solidFill>
                  <a:srgbClr val="2C7297"/>
                </a:solidFill>
                <a:latin typeface="DejaVu Sans"/>
                <a:ea typeface="DejaVu Sans"/>
                <a:cs typeface="DejaVu Sans"/>
              </a:defRPr>
            </a:pPr>
            <a:r>
              <a:rPr sz="1350" b="1" i="0">
                <a:solidFill>
                  <a:srgbClr val="2C7297"/>
                </a:solidFill>
                <a:latin typeface="DejaVu Sans"/>
                <a:ea typeface="DejaVu Sans"/>
                <a:cs typeface="DejaVu Sans"/>
              </a:rPr>
              <a:t>ONE CELL</a:t>
            </a:r>
          </a:p>
        </p:txBody>
      </p:sp>
      <p:sp>
        <p:nvSpPr>
          <p:cNvPr id="26" name="Rectangle 25">
            <a:extLst>
              <a:ext uri="{FF2B5EF4-FFF2-40B4-BE49-F238E27FC236}">
                <a16:creationId xmlns:a16="http://schemas.microsoft.com/office/drawing/2014/main" id="{13945F59-7B3A-482D-BB39-53ECA64179F3}"/>
              </a:ext>
            </a:extLst>
          </p:cNvPr>
          <p:cNvSpPr>
            <a:spLocks noGrp="1"/>
          </p:cNvSpPr>
          <p:nvPr/>
        </p:nvSpPr>
        <p:spPr>
          <a:xfrm>
            <a:off x="933450" y="4648200"/>
            <a:ext cx="1333500" cy="933450"/>
          </a:xfrm>
          <a:prstGeom prst="rect">
            <a:avLst/>
          </a:prstGeom>
          <a:noFill/>
          <a:ln w="0">
            <a:noFill/>
          </a:ln>
        </p:spPr>
        <p:txBody>
          <a:bodyPr wrap="square" lIns="0" tIns="0" rIns="0" bIns="0" anchor="ctr">
            <a:noAutofit/>
          </a:bodyPr>
          <a:lstStyle/>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mass</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half-life</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decay modes</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radiation energies</a:t>
            </a:r>
          </a:p>
        </p:txBody>
      </p:sp>
      <p:sp>
        <p:nvSpPr>
          <p:cNvPr id="27" name="Rectangle: Rounded Corners 26">
            <a:extLst>
              <a:ext uri="{FF2B5EF4-FFF2-40B4-BE49-F238E27FC236}">
                <a16:creationId xmlns:a16="http://schemas.microsoft.com/office/drawing/2014/main" id="{0507D556-FD77-40D4-ACA8-0A2270CD9447}"/>
              </a:ext>
            </a:extLst>
          </p:cNvPr>
          <p:cNvSpPr>
            <a:spLocks noGrp="1"/>
          </p:cNvSpPr>
          <p:nvPr/>
        </p:nvSpPr>
        <p:spPr>
          <a:xfrm>
            <a:off x="2705100" y="3914775"/>
            <a:ext cx="6743700" cy="2524125"/>
          </a:xfrm>
          <a:prstGeom prst="roundRect">
            <a:avLst>
              <a:gd name="adj" fmla="val 3019"/>
            </a:avLst>
          </a:prstGeom>
          <a:solidFill>
            <a:srgbClr val="FFFFFF"/>
          </a:solidFill>
          <a:ln w="11430">
            <a:solidFill>
              <a:srgbClr val="CBD3D8"/>
            </a:solidFill>
            <a:prstDash val="solid"/>
          </a:ln>
        </p:spPr>
        <p:txBody>
          <a:bodyPr/>
          <a:lstStyle/>
          <a:p>
            <a:endParaRPr lang="en-GB"/>
          </a:p>
        </p:txBody>
      </p:sp>
      <p:pic>
        <p:nvPicPr>
          <p:cNvPr id="59" name="Picture 58"/>
          <p:cNvPicPr>
            <a:picLocks noChangeAspect="1"/>
          </p:cNvPicPr>
          <p:nvPr/>
        </p:nvPicPr>
        <p:blipFill>
          <a:blip r:embed="rId3"/>
          <a:stretch/>
        </p:blipFill>
        <p:spPr>
          <a:xfrm>
            <a:off x="2781300" y="3983396"/>
            <a:ext cx="6591300" cy="2396408"/>
          </a:xfrm>
          <a:prstGeom prst="rect">
            <a:avLst/>
          </a:prstGeom>
        </p:spPr>
      </p:pic>
      <p:sp>
        <p:nvSpPr>
          <p:cNvPr id="29" name="Rectangle: Rounded Corners 28">
            <a:extLst>
              <a:ext uri="{FF2B5EF4-FFF2-40B4-BE49-F238E27FC236}">
                <a16:creationId xmlns:a16="http://schemas.microsoft.com/office/drawing/2014/main" id="{BF37DE0F-BD90-4A57-AAA7-4AAEA3CD9B4B}"/>
              </a:ext>
            </a:extLst>
          </p:cNvPr>
          <p:cNvSpPr>
            <a:spLocks noGrp="1"/>
          </p:cNvSpPr>
          <p:nvPr/>
        </p:nvSpPr>
        <p:spPr>
          <a:xfrm>
            <a:off x="9734550" y="4086225"/>
            <a:ext cx="1581150" cy="1743075"/>
          </a:xfrm>
          <a:prstGeom prst="roundRect">
            <a:avLst>
              <a:gd name="adj" fmla="val 7229"/>
            </a:avLst>
          </a:prstGeom>
          <a:solidFill>
            <a:srgbClr val="F5E5D7"/>
          </a:solidFill>
          <a:ln w="0">
            <a:noFill/>
            <a:prstDash val="solid"/>
          </a:ln>
        </p:spPr>
        <p:txBody>
          <a:bodyPr/>
          <a:lstStyle/>
          <a:p>
            <a:endParaRPr lang="en-GB"/>
          </a:p>
        </p:txBody>
      </p:sp>
      <p:sp>
        <p:nvSpPr>
          <p:cNvPr id="30" name="Rectangle 29">
            <a:extLst>
              <a:ext uri="{FF2B5EF4-FFF2-40B4-BE49-F238E27FC236}">
                <a16:creationId xmlns:a16="http://schemas.microsoft.com/office/drawing/2014/main" id="{F4198CB0-251C-4C02-BA6B-23D0B937E44C}"/>
              </a:ext>
            </a:extLst>
          </p:cNvPr>
          <p:cNvSpPr>
            <a:spLocks noGrp="1"/>
          </p:cNvSpPr>
          <p:nvPr/>
        </p:nvSpPr>
        <p:spPr>
          <a:xfrm>
            <a:off x="9925050" y="4276725"/>
            <a:ext cx="1200150" cy="266700"/>
          </a:xfrm>
          <a:prstGeom prst="rect">
            <a:avLst/>
          </a:prstGeom>
          <a:noFill/>
          <a:ln w="0">
            <a:noFill/>
          </a:ln>
        </p:spPr>
        <p:txBody>
          <a:bodyPr wrap="square" lIns="0" tIns="0" rIns="0" bIns="0" anchor="t">
            <a:noAutofit/>
          </a:bodyPr>
          <a:lstStyle/>
          <a:p>
            <a:pPr algn="ctr">
              <a:lnSpc>
                <a:spcPct val="100000"/>
              </a:lnSpc>
              <a:buNone/>
              <a:defRPr sz="1350" b="1" i="0">
                <a:solidFill>
                  <a:srgbClr val="DE8747"/>
                </a:solidFill>
                <a:latin typeface="DejaVu Sans"/>
                <a:ea typeface="DejaVu Sans"/>
                <a:cs typeface="DejaVu Sans"/>
              </a:defRPr>
            </a:pPr>
            <a:r>
              <a:rPr sz="1350" b="1" i="0">
                <a:solidFill>
                  <a:srgbClr val="DE8747"/>
                </a:solidFill>
                <a:latin typeface="DejaVu Sans"/>
                <a:ea typeface="DejaVu Sans"/>
                <a:cs typeface="DejaVu Sans"/>
              </a:rPr>
              <a:t>THEN ADD</a:t>
            </a:r>
          </a:p>
        </p:txBody>
      </p:sp>
      <p:sp>
        <p:nvSpPr>
          <p:cNvPr id="31" name="Rectangle 30">
            <a:extLst>
              <a:ext uri="{FF2B5EF4-FFF2-40B4-BE49-F238E27FC236}">
                <a16:creationId xmlns:a16="http://schemas.microsoft.com/office/drawing/2014/main" id="{237DB4EF-7FAC-499F-AE82-0DBBE02C3DED}"/>
              </a:ext>
            </a:extLst>
          </p:cNvPr>
          <p:cNvSpPr>
            <a:spLocks noGrp="1"/>
          </p:cNvSpPr>
          <p:nvPr/>
        </p:nvSpPr>
        <p:spPr>
          <a:xfrm>
            <a:off x="9925050" y="4648200"/>
            <a:ext cx="1200150" cy="933450"/>
          </a:xfrm>
          <a:prstGeom prst="rect">
            <a:avLst/>
          </a:prstGeom>
          <a:noFill/>
          <a:ln w="0">
            <a:noFill/>
          </a:ln>
        </p:spPr>
        <p:txBody>
          <a:bodyPr wrap="square" lIns="0" tIns="0" rIns="0" bIns="0" anchor="ctr">
            <a:noAutofit/>
          </a:bodyPr>
          <a:lstStyle/>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reaction data</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uncertainty</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covariance</a:t>
            </a:r>
          </a:p>
          <a:p>
            <a:pPr algn="ctr">
              <a:lnSpc>
                <a:spcPct val="106000"/>
              </a:lnSpc>
              <a:buNone/>
              <a:defRPr sz="1350" b="0" i="0">
                <a:solidFill>
                  <a:srgbClr val="10283F"/>
                </a:solidFill>
                <a:latin typeface="DejaVu Sans"/>
                <a:ea typeface="DejaVu Sans"/>
                <a:cs typeface="DejaVu Sans"/>
              </a:defRPr>
            </a:pPr>
            <a:r>
              <a:rPr sz="1350" b="0" i="0">
                <a:solidFill>
                  <a:srgbClr val="10283F"/>
                </a:solidFill>
                <a:latin typeface="DejaVu Sans"/>
                <a:ea typeface="DejaVu Sans"/>
                <a:cs typeface="DejaVu Sans"/>
              </a:rPr>
              <a:t>provenance</a:t>
            </a:r>
          </a:p>
        </p:txBody>
      </p:sp>
    </p:spTree>
    <p:extLst>
      <p:ext uri="{BB962C8B-B14F-4D97-AF65-F5344CB8AC3E}">
        <p14:creationId xmlns:p14="http://schemas.microsoft.com/office/powerpoint/2010/main" val="1903531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E808E18C-91B0-481B-A5D9-A2F389BA7279}"/>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3604EF63-36C7-42BD-B6DA-62814430FB9D}"/>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000" b="1" i="0">
                <a:solidFill>
                  <a:srgbClr val="10283F"/>
                </a:solidFill>
                <a:latin typeface="DejaVu Sans"/>
                <a:ea typeface="DejaVu Sans"/>
                <a:cs typeface="DejaVu Sans"/>
              </a:defRPr>
            </a:pPr>
            <a:r>
              <a:rPr sz="3000" b="1" i="0">
                <a:solidFill>
                  <a:srgbClr val="10283F"/>
                </a:solidFill>
                <a:latin typeface="DejaVu Sans"/>
                <a:ea typeface="DejaVu Sans"/>
                <a:cs typeface="DejaVu Sans"/>
              </a:rPr>
              <a:t>Applications that depend on nuclear data</a:t>
            </a:r>
          </a:p>
        </p:txBody>
      </p:sp>
      <p:sp>
        <p:nvSpPr>
          <p:cNvPr id="3" name="Rectangle 2">
            <a:extLst>
              <a:ext uri="{FF2B5EF4-FFF2-40B4-BE49-F238E27FC236}">
                <a16:creationId xmlns:a16="http://schemas.microsoft.com/office/drawing/2014/main" id="{E083CA90-49AE-47FF-8806-1FBD7A2B0487}"/>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C4F4B7BB-0169-4E43-9FF2-F9A69C44141F}"/>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E0C3AC08-B95E-4D45-BD61-7A1C4230D665}"/>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03</a:t>
            </a:r>
          </a:p>
        </p:txBody>
      </p:sp>
      <p:sp>
        <p:nvSpPr>
          <p:cNvPr id="6" name="Rectangle: Rounded Corners 5">
            <a:extLst>
              <a:ext uri="{FF2B5EF4-FFF2-40B4-BE49-F238E27FC236}">
                <a16:creationId xmlns:a16="http://schemas.microsoft.com/office/drawing/2014/main" id="{B4BF32D3-92DE-496C-9826-A2D632A631D0}"/>
              </a:ext>
            </a:extLst>
          </p:cNvPr>
          <p:cNvSpPr>
            <a:spLocks noGrp="1"/>
          </p:cNvSpPr>
          <p:nvPr/>
        </p:nvSpPr>
        <p:spPr>
          <a:xfrm>
            <a:off x="4229100" y="1571625"/>
            <a:ext cx="3733800" cy="3057525"/>
          </a:xfrm>
          <a:prstGeom prst="roundRect">
            <a:avLst>
              <a:gd name="adj" fmla="val 4984"/>
            </a:avLst>
          </a:prstGeom>
          <a:solidFill>
            <a:srgbClr val="10283F"/>
          </a:solidFill>
          <a:ln w="0">
            <a:noFill/>
            <a:prstDash val="solid"/>
          </a:ln>
        </p:spPr>
        <p:txBody>
          <a:bodyPr/>
          <a:lstStyle/>
          <a:p>
            <a:endParaRPr lang="en-GB"/>
          </a:p>
        </p:txBody>
      </p:sp>
      <p:pic>
        <p:nvPicPr>
          <p:cNvPr id="51" name="Picture 50"/>
          <p:cNvPicPr>
            <a:picLocks noChangeAspect="1"/>
          </p:cNvPicPr>
          <p:nvPr/>
        </p:nvPicPr>
        <p:blipFill>
          <a:blip r:embed="rId3"/>
          <a:srcRect t="17121" b="17121"/>
          <a:stretch>
            <a:fillRect/>
          </a:stretch>
        </p:blipFill>
        <p:spPr>
          <a:xfrm>
            <a:off x="4362450" y="1704975"/>
            <a:ext cx="1666875" cy="1257300"/>
          </a:xfrm>
          <a:prstGeom prst="rect">
            <a:avLst/>
          </a:prstGeom>
        </p:spPr>
      </p:pic>
      <p:pic>
        <p:nvPicPr>
          <p:cNvPr id="52" name="Picture 51"/>
          <p:cNvPicPr>
            <a:picLocks noChangeAspect="1"/>
          </p:cNvPicPr>
          <p:nvPr/>
        </p:nvPicPr>
        <p:blipFill>
          <a:blip r:embed="rId4"/>
          <a:srcRect l="313" r="313"/>
          <a:stretch>
            <a:fillRect/>
          </a:stretch>
        </p:blipFill>
        <p:spPr>
          <a:xfrm>
            <a:off x="6162675" y="1704975"/>
            <a:ext cx="1666875" cy="1257300"/>
          </a:xfrm>
          <a:prstGeom prst="rect">
            <a:avLst/>
          </a:prstGeom>
        </p:spPr>
      </p:pic>
      <p:pic>
        <p:nvPicPr>
          <p:cNvPr id="53" name="Picture 52"/>
          <p:cNvPicPr>
            <a:picLocks noChangeAspect="1"/>
          </p:cNvPicPr>
          <p:nvPr/>
        </p:nvPicPr>
        <p:blipFill>
          <a:blip r:embed="rId5"/>
          <a:srcRect l="8366" r="8366"/>
          <a:stretch>
            <a:fillRect/>
          </a:stretch>
        </p:blipFill>
        <p:spPr>
          <a:xfrm>
            <a:off x="4362450" y="3238500"/>
            <a:ext cx="1666875" cy="1257300"/>
          </a:xfrm>
          <a:prstGeom prst="rect">
            <a:avLst/>
          </a:prstGeom>
        </p:spPr>
      </p:pic>
      <p:pic>
        <p:nvPicPr>
          <p:cNvPr id="54" name="Picture 53"/>
          <p:cNvPicPr>
            <a:picLocks noChangeAspect="1"/>
          </p:cNvPicPr>
          <p:nvPr/>
        </p:nvPicPr>
        <p:blipFill>
          <a:blip r:embed="rId6"/>
          <a:srcRect l="5646" r="5646"/>
          <a:stretch>
            <a:fillRect/>
          </a:stretch>
        </p:blipFill>
        <p:spPr>
          <a:xfrm>
            <a:off x="6162675" y="3238500"/>
            <a:ext cx="1666875" cy="1257300"/>
          </a:xfrm>
          <a:prstGeom prst="rect">
            <a:avLst/>
          </a:prstGeom>
        </p:spPr>
      </p:pic>
      <p:sp>
        <p:nvSpPr>
          <p:cNvPr id="11" name="Rectangle 10">
            <a:extLst>
              <a:ext uri="{FF2B5EF4-FFF2-40B4-BE49-F238E27FC236}">
                <a16:creationId xmlns:a16="http://schemas.microsoft.com/office/drawing/2014/main" id="{74FE2068-4020-488D-84A7-836C2BAC95C7}"/>
              </a:ext>
            </a:extLst>
          </p:cNvPr>
          <p:cNvSpPr>
            <a:spLocks noGrp="1"/>
          </p:cNvSpPr>
          <p:nvPr/>
        </p:nvSpPr>
        <p:spPr>
          <a:xfrm>
            <a:off x="4362450" y="2686050"/>
            <a:ext cx="1666875" cy="276225"/>
          </a:xfrm>
          <a:prstGeom prst="rect">
            <a:avLst/>
          </a:prstGeom>
          <a:solidFill>
            <a:srgbClr val="163B58"/>
          </a:solidFill>
          <a:ln w="0">
            <a:noFill/>
            <a:prstDash val="solid"/>
          </a:ln>
        </p:spPr>
        <p:txBody>
          <a:bodyPr/>
          <a:lstStyle/>
          <a:p>
            <a:endParaRPr lang="en-GB"/>
          </a:p>
        </p:txBody>
      </p:sp>
      <p:sp>
        <p:nvSpPr>
          <p:cNvPr id="12" name="Rectangle 11">
            <a:extLst>
              <a:ext uri="{FF2B5EF4-FFF2-40B4-BE49-F238E27FC236}">
                <a16:creationId xmlns:a16="http://schemas.microsoft.com/office/drawing/2014/main" id="{973682AD-7F27-4A63-8A7E-41293FE0BAB2}"/>
              </a:ext>
            </a:extLst>
          </p:cNvPr>
          <p:cNvSpPr>
            <a:spLocks noGrp="1"/>
          </p:cNvSpPr>
          <p:nvPr/>
        </p:nvSpPr>
        <p:spPr>
          <a:xfrm>
            <a:off x="6162675" y="2686050"/>
            <a:ext cx="1666875" cy="276225"/>
          </a:xfrm>
          <a:prstGeom prst="rect">
            <a:avLst/>
          </a:prstGeom>
          <a:solidFill>
            <a:srgbClr val="163B58"/>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FE83BD15-C1EA-4EA3-B97D-329A98573006}"/>
              </a:ext>
            </a:extLst>
          </p:cNvPr>
          <p:cNvSpPr>
            <a:spLocks noGrp="1"/>
          </p:cNvSpPr>
          <p:nvPr/>
        </p:nvSpPr>
        <p:spPr>
          <a:xfrm>
            <a:off x="4362450" y="4219575"/>
            <a:ext cx="1666875" cy="276225"/>
          </a:xfrm>
          <a:prstGeom prst="rect">
            <a:avLst/>
          </a:prstGeom>
          <a:solidFill>
            <a:srgbClr val="163B58"/>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59F05EAA-F8CF-48CA-9D1F-E924918A34AD}"/>
              </a:ext>
            </a:extLst>
          </p:cNvPr>
          <p:cNvSpPr>
            <a:spLocks noGrp="1"/>
          </p:cNvSpPr>
          <p:nvPr/>
        </p:nvSpPr>
        <p:spPr>
          <a:xfrm>
            <a:off x="6162675" y="4219575"/>
            <a:ext cx="1666875" cy="276225"/>
          </a:xfrm>
          <a:prstGeom prst="rect">
            <a:avLst/>
          </a:prstGeom>
          <a:solidFill>
            <a:srgbClr val="163B58"/>
          </a:solidFill>
          <a:ln w="0">
            <a:noFill/>
            <a:prstDash val="solid"/>
          </a:ln>
        </p:spPr>
        <p:txBody>
          <a:bodyPr/>
          <a:lstStyle/>
          <a:p>
            <a:endParaRPr lang="en-GB"/>
          </a:p>
        </p:txBody>
      </p:sp>
      <p:sp>
        <p:nvSpPr>
          <p:cNvPr id="15" name="Rectangle 14">
            <a:extLst>
              <a:ext uri="{FF2B5EF4-FFF2-40B4-BE49-F238E27FC236}">
                <a16:creationId xmlns:a16="http://schemas.microsoft.com/office/drawing/2014/main" id="{704011B8-A4B6-4527-A2BC-B2AD7E3F1CA2}"/>
              </a:ext>
            </a:extLst>
          </p:cNvPr>
          <p:cNvSpPr>
            <a:spLocks noGrp="1"/>
          </p:cNvSpPr>
          <p:nvPr/>
        </p:nvSpPr>
        <p:spPr>
          <a:xfrm>
            <a:off x="4429125" y="2714625"/>
            <a:ext cx="1533525" cy="209550"/>
          </a:xfrm>
          <a:prstGeom prst="rect">
            <a:avLst/>
          </a:prstGeom>
          <a:noFill/>
          <a:ln w="0">
            <a:noFill/>
          </a:ln>
        </p:spPr>
        <p:txBody>
          <a:bodyPr wrap="square" lIns="0" tIns="0" rIns="0" bIns="0" anchor="ctr">
            <a:noAutofit/>
          </a:bodyPr>
          <a:lstStyle/>
          <a:p>
            <a:pPr algn="ctr">
              <a:lnSpc>
                <a:spcPct val="100000"/>
              </a:lnSpc>
              <a:buNone/>
              <a:defRPr sz="975" b="1" i="0">
                <a:solidFill>
                  <a:srgbClr val="FFFFFF"/>
                </a:solidFill>
                <a:latin typeface="DejaVu Sans"/>
                <a:ea typeface="DejaVu Sans"/>
                <a:cs typeface="DejaVu Sans"/>
              </a:defRPr>
            </a:pPr>
            <a:r>
              <a:rPr sz="975" b="1" i="0">
                <a:solidFill>
                  <a:srgbClr val="FFFFFF"/>
                </a:solidFill>
                <a:latin typeface="DejaVu Sans"/>
                <a:ea typeface="DejaVu Sans"/>
                <a:cs typeface="DejaVu Sans"/>
              </a:rPr>
              <a:t>ASTROPHYSICS</a:t>
            </a:r>
          </a:p>
        </p:txBody>
      </p:sp>
      <p:sp>
        <p:nvSpPr>
          <p:cNvPr id="16" name="Rectangle 15">
            <a:extLst>
              <a:ext uri="{FF2B5EF4-FFF2-40B4-BE49-F238E27FC236}">
                <a16:creationId xmlns:a16="http://schemas.microsoft.com/office/drawing/2014/main" id="{C1AA1984-9F55-4665-9B3D-C838A8109E26}"/>
              </a:ext>
            </a:extLst>
          </p:cNvPr>
          <p:cNvSpPr>
            <a:spLocks noGrp="1"/>
          </p:cNvSpPr>
          <p:nvPr/>
        </p:nvSpPr>
        <p:spPr>
          <a:xfrm>
            <a:off x="6229350" y="2714625"/>
            <a:ext cx="1533525" cy="209550"/>
          </a:xfrm>
          <a:prstGeom prst="rect">
            <a:avLst/>
          </a:prstGeom>
          <a:noFill/>
          <a:ln w="0">
            <a:noFill/>
          </a:ln>
        </p:spPr>
        <p:txBody>
          <a:bodyPr wrap="square" lIns="0" tIns="0" rIns="0" bIns="0" anchor="ctr">
            <a:noAutofit/>
          </a:bodyPr>
          <a:lstStyle/>
          <a:p>
            <a:pPr algn="ctr">
              <a:lnSpc>
                <a:spcPct val="100000"/>
              </a:lnSpc>
              <a:buNone/>
              <a:defRPr sz="975" b="1" i="0">
                <a:solidFill>
                  <a:srgbClr val="FFFFFF"/>
                </a:solidFill>
                <a:latin typeface="DejaVu Sans"/>
                <a:ea typeface="DejaVu Sans"/>
                <a:cs typeface="DejaVu Sans"/>
              </a:defRPr>
            </a:pPr>
            <a:r>
              <a:rPr sz="975" b="1" i="0">
                <a:solidFill>
                  <a:srgbClr val="FFFFFF"/>
                </a:solidFill>
                <a:latin typeface="DejaVu Sans"/>
                <a:ea typeface="DejaVu Sans"/>
                <a:cs typeface="DejaVu Sans"/>
              </a:rPr>
              <a:t>MEDICINE</a:t>
            </a:r>
          </a:p>
        </p:txBody>
      </p:sp>
      <p:sp>
        <p:nvSpPr>
          <p:cNvPr id="17" name="Rectangle 16">
            <a:extLst>
              <a:ext uri="{FF2B5EF4-FFF2-40B4-BE49-F238E27FC236}">
                <a16:creationId xmlns:a16="http://schemas.microsoft.com/office/drawing/2014/main" id="{8E96442F-4C1E-4A6B-90B4-1C37C1A5F316}"/>
              </a:ext>
            </a:extLst>
          </p:cNvPr>
          <p:cNvSpPr>
            <a:spLocks noGrp="1"/>
          </p:cNvSpPr>
          <p:nvPr/>
        </p:nvSpPr>
        <p:spPr>
          <a:xfrm>
            <a:off x="4429125" y="4248150"/>
            <a:ext cx="1533525" cy="209550"/>
          </a:xfrm>
          <a:prstGeom prst="rect">
            <a:avLst/>
          </a:prstGeom>
          <a:noFill/>
          <a:ln w="0">
            <a:noFill/>
          </a:ln>
        </p:spPr>
        <p:txBody>
          <a:bodyPr wrap="square" lIns="0" tIns="0" rIns="0" bIns="0" anchor="ctr">
            <a:noAutofit/>
          </a:bodyPr>
          <a:lstStyle/>
          <a:p>
            <a:pPr algn="ctr">
              <a:lnSpc>
                <a:spcPct val="100000"/>
              </a:lnSpc>
              <a:buNone/>
              <a:defRPr sz="975" b="1" i="0">
                <a:solidFill>
                  <a:srgbClr val="FFFFFF"/>
                </a:solidFill>
                <a:latin typeface="DejaVu Sans"/>
                <a:ea typeface="DejaVu Sans"/>
                <a:cs typeface="DejaVu Sans"/>
              </a:defRPr>
            </a:pPr>
            <a:r>
              <a:rPr sz="975" b="1" i="0">
                <a:solidFill>
                  <a:srgbClr val="FFFFFF"/>
                </a:solidFill>
                <a:latin typeface="DejaVu Sans"/>
                <a:ea typeface="DejaVu Sans"/>
                <a:cs typeface="DejaVu Sans"/>
              </a:rPr>
              <a:t>FUSION</a:t>
            </a:r>
          </a:p>
        </p:txBody>
      </p:sp>
      <p:sp>
        <p:nvSpPr>
          <p:cNvPr id="18" name="Rectangle 17">
            <a:extLst>
              <a:ext uri="{FF2B5EF4-FFF2-40B4-BE49-F238E27FC236}">
                <a16:creationId xmlns:a16="http://schemas.microsoft.com/office/drawing/2014/main" id="{27806F67-A860-4F1E-9B23-D1077E67A16A}"/>
              </a:ext>
            </a:extLst>
          </p:cNvPr>
          <p:cNvSpPr>
            <a:spLocks noGrp="1"/>
          </p:cNvSpPr>
          <p:nvPr/>
        </p:nvSpPr>
        <p:spPr>
          <a:xfrm>
            <a:off x="6229350" y="4248150"/>
            <a:ext cx="1533525" cy="209550"/>
          </a:xfrm>
          <a:prstGeom prst="rect">
            <a:avLst/>
          </a:prstGeom>
          <a:noFill/>
          <a:ln w="0">
            <a:noFill/>
          </a:ln>
        </p:spPr>
        <p:txBody>
          <a:bodyPr wrap="square" lIns="0" tIns="0" rIns="0" bIns="0" anchor="ctr">
            <a:noAutofit/>
          </a:bodyPr>
          <a:lstStyle/>
          <a:p>
            <a:pPr algn="ctr">
              <a:lnSpc>
                <a:spcPct val="100000"/>
              </a:lnSpc>
              <a:buNone/>
              <a:defRPr sz="975" b="1" i="0">
                <a:solidFill>
                  <a:srgbClr val="FFFFFF"/>
                </a:solidFill>
                <a:latin typeface="DejaVu Sans"/>
                <a:ea typeface="DejaVu Sans"/>
                <a:cs typeface="DejaVu Sans"/>
              </a:defRPr>
            </a:pPr>
            <a:r>
              <a:rPr sz="975" b="1" i="0">
                <a:solidFill>
                  <a:srgbClr val="FFFFFF"/>
                </a:solidFill>
                <a:latin typeface="DejaVu Sans"/>
                <a:ea typeface="DejaVu Sans"/>
                <a:cs typeface="DejaVu Sans"/>
              </a:rPr>
              <a:t>PARTICLE PHYSICS</a:t>
            </a:r>
          </a:p>
        </p:txBody>
      </p:sp>
      <p:sp>
        <p:nvSpPr>
          <p:cNvPr id="19" name="Rectangle: Rounded Corners 18">
            <a:extLst>
              <a:ext uri="{FF2B5EF4-FFF2-40B4-BE49-F238E27FC236}">
                <a16:creationId xmlns:a16="http://schemas.microsoft.com/office/drawing/2014/main" id="{FA774906-FECC-4566-969F-4CF418D62969}"/>
              </a:ext>
            </a:extLst>
          </p:cNvPr>
          <p:cNvSpPr>
            <a:spLocks noGrp="1"/>
          </p:cNvSpPr>
          <p:nvPr/>
        </p:nvSpPr>
        <p:spPr>
          <a:xfrm>
            <a:off x="4524375" y="2971800"/>
            <a:ext cx="3143250" cy="314325"/>
          </a:xfrm>
          <a:prstGeom prst="roundRect">
            <a:avLst>
              <a:gd name="adj" fmla="val 24242"/>
            </a:avLst>
          </a:prstGeom>
          <a:solidFill>
            <a:srgbClr val="DE8747"/>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3F6185C5-BCDF-4889-810E-E7373C939DC6}"/>
              </a:ext>
            </a:extLst>
          </p:cNvPr>
          <p:cNvSpPr>
            <a:spLocks noGrp="1"/>
          </p:cNvSpPr>
          <p:nvPr/>
        </p:nvSpPr>
        <p:spPr>
          <a:xfrm>
            <a:off x="4667250" y="3009900"/>
            <a:ext cx="2857500" cy="238125"/>
          </a:xfrm>
          <a:prstGeom prst="rect">
            <a:avLst/>
          </a:prstGeom>
          <a:noFill/>
          <a:ln w="0">
            <a:noFill/>
          </a:ln>
        </p:spPr>
        <p:txBody>
          <a:bodyPr wrap="square" lIns="0" tIns="0" rIns="0" bIns="0" anchor="ctr">
            <a:noAutofit/>
          </a:bodyPr>
          <a:lstStyle/>
          <a:p>
            <a:pPr algn="ctr">
              <a:lnSpc>
                <a:spcPct val="100000"/>
              </a:lnSpc>
              <a:buNone/>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NUCLEAR DATA</a:t>
            </a:r>
          </a:p>
        </p:txBody>
      </p:sp>
      <p:sp>
        <p:nvSpPr>
          <p:cNvPr id="21" name="Rectangle 20">
            <a:extLst>
              <a:ext uri="{FF2B5EF4-FFF2-40B4-BE49-F238E27FC236}">
                <a16:creationId xmlns:a16="http://schemas.microsoft.com/office/drawing/2014/main" id="{3A7684F8-C77B-4682-9686-51A706B43E2B}"/>
              </a:ext>
            </a:extLst>
          </p:cNvPr>
          <p:cNvSpPr>
            <a:spLocks noGrp="1"/>
          </p:cNvSpPr>
          <p:nvPr/>
        </p:nvSpPr>
        <p:spPr>
          <a:xfrm>
            <a:off x="247653" y="1362075"/>
            <a:ext cx="3429000" cy="457200"/>
          </a:xfrm>
          <a:prstGeom prst="rect">
            <a:avLst/>
          </a:prstGeom>
          <a:noFill/>
          <a:ln w="0">
            <a:noFill/>
          </a:ln>
        </p:spPr>
        <p:txBody>
          <a:bodyPr wrap="square" lIns="0" tIns="0" rIns="0" bIns="0" anchor="ctr">
            <a:noAutofit/>
          </a:bodyPr>
          <a:lstStyle/>
          <a:p>
            <a:pPr algn="r">
              <a:lnSpc>
                <a:spcPct val="100000"/>
              </a:lnSpc>
              <a:buNone/>
              <a:defRPr sz="1500" b="1" i="0">
                <a:solidFill>
                  <a:srgbClr val="10283F"/>
                </a:solidFill>
                <a:latin typeface="DejaVu Sans"/>
                <a:ea typeface="DejaVu Sans"/>
                <a:cs typeface="DejaVu Sans"/>
              </a:defRPr>
            </a:pPr>
            <a:r>
              <a:rPr sz="1500" b="1" i="0" dirty="0">
                <a:solidFill>
                  <a:srgbClr val="10283F"/>
                </a:solidFill>
                <a:latin typeface="DejaVu Sans"/>
                <a:ea typeface="DejaVu Sans"/>
                <a:cs typeface="DejaVu Sans"/>
              </a:rPr>
              <a:t>Fundamental physics</a:t>
            </a:r>
          </a:p>
        </p:txBody>
      </p:sp>
      <p:sp>
        <p:nvSpPr>
          <p:cNvPr id="22" name="Rectangle 21">
            <a:extLst>
              <a:ext uri="{FF2B5EF4-FFF2-40B4-BE49-F238E27FC236}">
                <a16:creationId xmlns:a16="http://schemas.microsoft.com/office/drawing/2014/main" id="{39F50495-5CF7-4CF0-8CAA-AA31827EF580}"/>
              </a:ext>
            </a:extLst>
          </p:cNvPr>
          <p:cNvSpPr>
            <a:spLocks noGrp="1"/>
          </p:cNvSpPr>
          <p:nvPr/>
        </p:nvSpPr>
        <p:spPr>
          <a:xfrm>
            <a:off x="209553" y="1847850"/>
            <a:ext cx="3467100" cy="352425"/>
          </a:xfrm>
          <a:prstGeom prst="rect">
            <a:avLst/>
          </a:prstGeom>
          <a:noFill/>
          <a:ln w="0">
            <a:noFill/>
          </a:ln>
        </p:spPr>
        <p:txBody>
          <a:bodyPr wrap="square" lIns="0" tIns="0" rIns="0" bIns="0" anchor="t">
            <a:noAutofit/>
          </a:bodyPr>
          <a:lstStyle/>
          <a:p>
            <a:pPr algn="r">
              <a:lnSpc>
                <a:spcPct val="100000"/>
              </a:lnSpc>
              <a:buNone/>
              <a:defRPr sz="1200" b="0" i="0">
                <a:solidFill>
                  <a:srgbClr val="5C6B73"/>
                </a:solidFill>
                <a:latin typeface="DejaVu Sans"/>
                <a:ea typeface="DejaVu Sans"/>
                <a:cs typeface="DejaVu Sans"/>
              </a:defRPr>
            </a:pPr>
            <a:r>
              <a:rPr sz="1200" b="0" i="0" dirty="0">
                <a:solidFill>
                  <a:srgbClr val="5C6B73"/>
                </a:solidFill>
                <a:latin typeface="DejaVu Sans"/>
                <a:ea typeface="DejaVu Sans"/>
                <a:cs typeface="DejaVu Sans"/>
              </a:rPr>
              <a:t>structure, reactions, tests of models</a:t>
            </a:r>
          </a:p>
        </p:txBody>
      </p:sp>
      <p:sp>
        <p:nvSpPr>
          <p:cNvPr id="23" name="Rectangle 22">
            <a:extLst>
              <a:ext uri="{FF2B5EF4-FFF2-40B4-BE49-F238E27FC236}">
                <a16:creationId xmlns:a16="http://schemas.microsoft.com/office/drawing/2014/main" id="{BECC05DB-DA39-4C5D-B130-6F141E3EA7BA}"/>
              </a:ext>
            </a:extLst>
          </p:cNvPr>
          <p:cNvSpPr>
            <a:spLocks noGrp="1"/>
          </p:cNvSpPr>
          <p:nvPr/>
        </p:nvSpPr>
        <p:spPr>
          <a:xfrm>
            <a:off x="3829824" y="1609725"/>
            <a:ext cx="323850" cy="28575"/>
          </a:xfrm>
          <a:prstGeom prst="rect">
            <a:avLst/>
          </a:prstGeom>
          <a:solidFill>
            <a:srgbClr val="55B9C1"/>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44055F07-BF3B-4CD1-A789-AE4BD5C873A5}"/>
              </a:ext>
            </a:extLst>
          </p:cNvPr>
          <p:cNvSpPr>
            <a:spLocks noGrp="1"/>
          </p:cNvSpPr>
          <p:nvPr/>
        </p:nvSpPr>
        <p:spPr>
          <a:xfrm>
            <a:off x="247653" y="2524125"/>
            <a:ext cx="3429000" cy="457200"/>
          </a:xfrm>
          <a:prstGeom prst="rect">
            <a:avLst/>
          </a:prstGeom>
          <a:noFill/>
          <a:ln w="0">
            <a:noFill/>
          </a:ln>
        </p:spPr>
        <p:txBody>
          <a:bodyPr wrap="square" lIns="0" tIns="0" rIns="0" bIns="0" anchor="ctr">
            <a:noAutofit/>
          </a:bodyPr>
          <a:lstStyle/>
          <a:p>
            <a:pPr algn="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Astrophysics</a:t>
            </a:r>
          </a:p>
        </p:txBody>
      </p:sp>
      <p:sp>
        <p:nvSpPr>
          <p:cNvPr id="25" name="Rectangle 24">
            <a:extLst>
              <a:ext uri="{FF2B5EF4-FFF2-40B4-BE49-F238E27FC236}">
                <a16:creationId xmlns:a16="http://schemas.microsoft.com/office/drawing/2014/main" id="{BDABF0EF-7F67-40D0-B3FA-E300BE10AB61}"/>
              </a:ext>
            </a:extLst>
          </p:cNvPr>
          <p:cNvSpPr>
            <a:spLocks noGrp="1"/>
          </p:cNvSpPr>
          <p:nvPr/>
        </p:nvSpPr>
        <p:spPr>
          <a:xfrm>
            <a:off x="209553" y="3009900"/>
            <a:ext cx="3467100" cy="352425"/>
          </a:xfrm>
          <a:prstGeom prst="rect">
            <a:avLst/>
          </a:prstGeom>
          <a:noFill/>
          <a:ln w="0">
            <a:noFill/>
          </a:ln>
        </p:spPr>
        <p:txBody>
          <a:bodyPr wrap="square" lIns="0" tIns="0" rIns="0" bIns="0" anchor="t">
            <a:noAutofit/>
          </a:bodyPr>
          <a:lstStyle/>
          <a:p>
            <a:pPr algn="r">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reaction rates and nucleosynthesis</a:t>
            </a:r>
          </a:p>
        </p:txBody>
      </p:sp>
      <p:sp>
        <p:nvSpPr>
          <p:cNvPr id="26" name="Rectangle 25">
            <a:extLst>
              <a:ext uri="{FF2B5EF4-FFF2-40B4-BE49-F238E27FC236}">
                <a16:creationId xmlns:a16="http://schemas.microsoft.com/office/drawing/2014/main" id="{D3192A68-D421-4825-BC4C-361FEF32DB54}"/>
              </a:ext>
            </a:extLst>
          </p:cNvPr>
          <p:cNvSpPr>
            <a:spLocks noGrp="1"/>
          </p:cNvSpPr>
          <p:nvPr/>
        </p:nvSpPr>
        <p:spPr>
          <a:xfrm>
            <a:off x="3843534" y="2771775"/>
            <a:ext cx="323850" cy="28575"/>
          </a:xfrm>
          <a:prstGeom prst="rect">
            <a:avLst/>
          </a:prstGeom>
          <a:solidFill>
            <a:srgbClr val="55B9C1"/>
          </a:solidFill>
          <a:ln w="0">
            <a:noFill/>
            <a:prstDash val="solid"/>
          </a:ln>
        </p:spPr>
        <p:txBody>
          <a:bodyPr/>
          <a:lstStyle/>
          <a:p>
            <a:endParaRPr lang="en-GB"/>
          </a:p>
        </p:txBody>
      </p:sp>
      <p:sp>
        <p:nvSpPr>
          <p:cNvPr id="27" name="Rectangle 26">
            <a:extLst>
              <a:ext uri="{FF2B5EF4-FFF2-40B4-BE49-F238E27FC236}">
                <a16:creationId xmlns:a16="http://schemas.microsoft.com/office/drawing/2014/main" id="{B32191DE-36EC-4387-AD00-9F836538F0FC}"/>
              </a:ext>
            </a:extLst>
          </p:cNvPr>
          <p:cNvSpPr>
            <a:spLocks noGrp="1"/>
          </p:cNvSpPr>
          <p:nvPr/>
        </p:nvSpPr>
        <p:spPr>
          <a:xfrm>
            <a:off x="247653" y="3686175"/>
            <a:ext cx="3429000" cy="457200"/>
          </a:xfrm>
          <a:prstGeom prst="rect">
            <a:avLst/>
          </a:prstGeom>
          <a:noFill/>
          <a:ln w="0">
            <a:noFill/>
          </a:ln>
        </p:spPr>
        <p:txBody>
          <a:bodyPr wrap="square" lIns="0" tIns="0" rIns="0" bIns="0" anchor="ctr">
            <a:noAutofit/>
          </a:bodyPr>
          <a:lstStyle/>
          <a:p>
            <a:pPr algn="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Energy</a:t>
            </a:r>
          </a:p>
        </p:txBody>
      </p:sp>
      <p:sp>
        <p:nvSpPr>
          <p:cNvPr id="28" name="Rectangle 27">
            <a:extLst>
              <a:ext uri="{FF2B5EF4-FFF2-40B4-BE49-F238E27FC236}">
                <a16:creationId xmlns:a16="http://schemas.microsoft.com/office/drawing/2014/main" id="{A7E2CCE5-6E14-4B6E-BADD-8ADD6EB578D2}"/>
              </a:ext>
            </a:extLst>
          </p:cNvPr>
          <p:cNvSpPr>
            <a:spLocks noGrp="1"/>
          </p:cNvSpPr>
          <p:nvPr/>
        </p:nvSpPr>
        <p:spPr>
          <a:xfrm>
            <a:off x="209553" y="4171950"/>
            <a:ext cx="3467100" cy="352425"/>
          </a:xfrm>
          <a:prstGeom prst="rect">
            <a:avLst/>
          </a:prstGeom>
          <a:noFill/>
          <a:ln w="0">
            <a:noFill/>
          </a:ln>
        </p:spPr>
        <p:txBody>
          <a:bodyPr wrap="square" lIns="0" tIns="0" rIns="0" bIns="0" anchor="t">
            <a:noAutofit/>
          </a:bodyPr>
          <a:lstStyle/>
          <a:p>
            <a:pPr algn="r">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criticality, burnup, decay heat, shielding</a:t>
            </a:r>
          </a:p>
        </p:txBody>
      </p:sp>
      <p:sp>
        <p:nvSpPr>
          <p:cNvPr id="29" name="Rectangle 28">
            <a:extLst>
              <a:ext uri="{FF2B5EF4-FFF2-40B4-BE49-F238E27FC236}">
                <a16:creationId xmlns:a16="http://schemas.microsoft.com/office/drawing/2014/main" id="{DCE5D49C-FB88-460E-92A5-0C98C97E237E}"/>
              </a:ext>
            </a:extLst>
          </p:cNvPr>
          <p:cNvSpPr>
            <a:spLocks noGrp="1"/>
          </p:cNvSpPr>
          <p:nvPr/>
        </p:nvSpPr>
        <p:spPr>
          <a:xfrm>
            <a:off x="3852120" y="3933825"/>
            <a:ext cx="323850" cy="28575"/>
          </a:xfrm>
          <a:prstGeom prst="rect">
            <a:avLst/>
          </a:prstGeom>
          <a:solidFill>
            <a:srgbClr val="55B9C1"/>
          </a:solidFill>
          <a:ln w="0">
            <a:noFill/>
            <a:prstDash val="solid"/>
          </a:ln>
        </p:spPr>
        <p:txBody>
          <a:bodyPr/>
          <a:lstStyle/>
          <a:p>
            <a:endParaRPr lang="en-GB"/>
          </a:p>
        </p:txBody>
      </p:sp>
      <p:sp>
        <p:nvSpPr>
          <p:cNvPr id="30" name="Rectangle 29">
            <a:extLst>
              <a:ext uri="{FF2B5EF4-FFF2-40B4-BE49-F238E27FC236}">
                <a16:creationId xmlns:a16="http://schemas.microsoft.com/office/drawing/2014/main" id="{D0DF504D-7188-4FCC-813E-6E870B01C65A}"/>
              </a:ext>
            </a:extLst>
          </p:cNvPr>
          <p:cNvSpPr>
            <a:spLocks noGrp="1"/>
          </p:cNvSpPr>
          <p:nvPr/>
        </p:nvSpPr>
        <p:spPr>
          <a:xfrm>
            <a:off x="247653" y="4848225"/>
            <a:ext cx="3429000" cy="457200"/>
          </a:xfrm>
          <a:prstGeom prst="rect">
            <a:avLst/>
          </a:prstGeom>
          <a:noFill/>
          <a:ln w="0">
            <a:noFill/>
          </a:ln>
        </p:spPr>
        <p:txBody>
          <a:bodyPr wrap="square" lIns="0" tIns="0" rIns="0" bIns="0" anchor="ctr">
            <a:noAutofit/>
          </a:bodyPr>
          <a:lstStyle/>
          <a:p>
            <a:pPr algn="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Medicine</a:t>
            </a:r>
          </a:p>
        </p:txBody>
      </p:sp>
      <p:sp>
        <p:nvSpPr>
          <p:cNvPr id="31" name="Rectangle 30">
            <a:extLst>
              <a:ext uri="{FF2B5EF4-FFF2-40B4-BE49-F238E27FC236}">
                <a16:creationId xmlns:a16="http://schemas.microsoft.com/office/drawing/2014/main" id="{CD1D1A54-940C-4B7B-9241-124CD97FCEEC}"/>
              </a:ext>
            </a:extLst>
          </p:cNvPr>
          <p:cNvSpPr>
            <a:spLocks noGrp="1"/>
          </p:cNvSpPr>
          <p:nvPr/>
        </p:nvSpPr>
        <p:spPr>
          <a:xfrm>
            <a:off x="209553" y="5334000"/>
            <a:ext cx="3467100" cy="352425"/>
          </a:xfrm>
          <a:prstGeom prst="rect">
            <a:avLst/>
          </a:prstGeom>
          <a:noFill/>
          <a:ln w="0">
            <a:noFill/>
          </a:ln>
        </p:spPr>
        <p:txBody>
          <a:bodyPr wrap="square" lIns="0" tIns="0" rIns="0" bIns="0" anchor="t">
            <a:noAutofit/>
          </a:bodyPr>
          <a:lstStyle/>
          <a:p>
            <a:pPr algn="r">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isotope production, imaging and dose</a:t>
            </a:r>
          </a:p>
        </p:txBody>
      </p:sp>
      <p:sp>
        <p:nvSpPr>
          <p:cNvPr id="32" name="Rectangle 31">
            <a:extLst>
              <a:ext uri="{FF2B5EF4-FFF2-40B4-BE49-F238E27FC236}">
                <a16:creationId xmlns:a16="http://schemas.microsoft.com/office/drawing/2014/main" id="{02D8D7ED-5819-4D8C-8969-D371A6D3193C}"/>
              </a:ext>
            </a:extLst>
          </p:cNvPr>
          <p:cNvSpPr>
            <a:spLocks noGrp="1"/>
          </p:cNvSpPr>
          <p:nvPr/>
        </p:nvSpPr>
        <p:spPr>
          <a:xfrm>
            <a:off x="3867153" y="5095875"/>
            <a:ext cx="323850" cy="28575"/>
          </a:xfrm>
          <a:prstGeom prst="rect">
            <a:avLst/>
          </a:prstGeom>
          <a:solidFill>
            <a:srgbClr val="55B9C1"/>
          </a:solidFill>
          <a:ln w="0">
            <a:noFill/>
            <a:prstDash val="solid"/>
          </a:ln>
        </p:spPr>
        <p:txBody>
          <a:bodyPr/>
          <a:lstStyle/>
          <a:p>
            <a:endParaRPr lang="en-GB"/>
          </a:p>
        </p:txBody>
      </p:sp>
      <p:sp>
        <p:nvSpPr>
          <p:cNvPr id="33" name="Rectangle 32">
            <a:extLst>
              <a:ext uri="{FF2B5EF4-FFF2-40B4-BE49-F238E27FC236}">
                <a16:creationId xmlns:a16="http://schemas.microsoft.com/office/drawing/2014/main" id="{A2D43C51-2711-4C92-852B-6312B2AB9EB4}"/>
              </a:ext>
            </a:extLst>
          </p:cNvPr>
          <p:cNvSpPr>
            <a:spLocks noGrp="1"/>
          </p:cNvSpPr>
          <p:nvPr/>
        </p:nvSpPr>
        <p:spPr>
          <a:xfrm>
            <a:off x="8019662" y="1609725"/>
            <a:ext cx="323850" cy="28575"/>
          </a:xfrm>
          <a:prstGeom prst="rect">
            <a:avLst/>
          </a:prstGeom>
          <a:solidFill>
            <a:srgbClr val="DE8747"/>
          </a:solidFill>
          <a:ln w="0">
            <a:noFill/>
            <a:prstDash val="solid"/>
          </a:ln>
        </p:spPr>
        <p:txBody>
          <a:bodyPr/>
          <a:lstStyle/>
          <a:p>
            <a:endParaRPr lang="en-GB"/>
          </a:p>
        </p:txBody>
      </p:sp>
      <p:sp>
        <p:nvSpPr>
          <p:cNvPr id="34" name="Rectangle 33">
            <a:extLst>
              <a:ext uri="{FF2B5EF4-FFF2-40B4-BE49-F238E27FC236}">
                <a16:creationId xmlns:a16="http://schemas.microsoft.com/office/drawing/2014/main" id="{5E31EA38-7C50-4E87-AF8F-77D100367931}"/>
              </a:ext>
            </a:extLst>
          </p:cNvPr>
          <p:cNvSpPr>
            <a:spLocks noGrp="1"/>
          </p:cNvSpPr>
          <p:nvPr/>
        </p:nvSpPr>
        <p:spPr>
          <a:xfrm>
            <a:off x="8562007" y="1362075"/>
            <a:ext cx="3429000" cy="45720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dirty="0">
                <a:solidFill>
                  <a:srgbClr val="10283F"/>
                </a:solidFill>
                <a:latin typeface="DejaVu Sans"/>
                <a:ea typeface="DejaVu Sans"/>
                <a:cs typeface="DejaVu Sans"/>
              </a:rPr>
              <a:t>Particle and rare</a:t>
            </a:r>
            <a:r>
              <a:rPr lang="en-GB" sz="1500" b="1" i="0" dirty="0">
                <a:solidFill>
                  <a:srgbClr val="10283F"/>
                </a:solidFill>
                <a:latin typeface="DejaVu Sans"/>
                <a:ea typeface="DejaVu Sans"/>
                <a:cs typeface="DejaVu Sans"/>
              </a:rPr>
              <a:t> </a:t>
            </a:r>
            <a:r>
              <a:rPr sz="1500" b="1" i="0" dirty="0">
                <a:solidFill>
                  <a:srgbClr val="10283F"/>
                </a:solidFill>
                <a:latin typeface="DejaVu Sans"/>
                <a:ea typeface="DejaVu Sans"/>
                <a:cs typeface="DejaVu Sans"/>
              </a:rPr>
              <a:t>event physics</a:t>
            </a:r>
          </a:p>
        </p:txBody>
      </p:sp>
      <p:sp>
        <p:nvSpPr>
          <p:cNvPr id="35" name="Rectangle 34">
            <a:extLst>
              <a:ext uri="{FF2B5EF4-FFF2-40B4-BE49-F238E27FC236}">
                <a16:creationId xmlns:a16="http://schemas.microsoft.com/office/drawing/2014/main" id="{5E425D52-D2F3-40C2-B8E7-98240596A60C}"/>
              </a:ext>
            </a:extLst>
          </p:cNvPr>
          <p:cNvSpPr>
            <a:spLocks noGrp="1"/>
          </p:cNvSpPr>
          <p:nvPr/>
        </p:nvSpPr>
        <p:spPr>
          <a:xfrm>
            <a:off x="8562007" y="1847850"/>
            <a:ext cx="3429000" cy="352425"/>
          </a:xfrm>
          <a:prstGeom prst="rect">
            <a:avLst/>
          </a:prstGeom>
          <a:noFill/>
          <a:ln w="0">
            <a:noFill/>
          </a:ln>
        </p:spPr>
        <p:txBody>
          <a:bodyPr wrap="square" lIns="0" tIns="0" rIns="0" bIns="0" anchor="t">
            <a:noAutofit/>
          </a:bodyPr>
          <a:lstStyle/>
          <a:p>
            <a:pPr algn="l">
              <a:lnSpc>
                <a:spcPct val="100000"/>
              </a:lnSpc>
              <a:buNone/>
              <a:defRPr sz="1200" b="0" i="0">
                <a:solidFill>
                  <a:srgbClr val="5C6B73"/>
                </a:solidFill>
                <a:latin typeface="DejaVu Sans"/>
                <a:ea typeface="DejaVu Sans"/>
                <a:cs typeface="DejaVu Sans"/>
              </a:defRPr>
            </a:pPr>
            <a:r>
              <a:rPr sz="1200" b="0" i="0" dirty="0">
                <a:solidFill>
                  <a:srgbClr val="5C6B73"/>
                </a:solidFill>
                <a:latin typeface="DejaVu Sans"/>
                <a:ea typeface="DejaVu Sans"/>
                <a:cs typeface="DejaVu Sans"/>
              </a:rPr>
              <a:t>activation, backgrounds, detector response</a:t>
            </a:r>
          </a:p>
        </p:txBody>
      </p:sp>
      <p:sp>
        <p:nvSpPr>
          <p:cNvPr id="36" name="Rectangle 35">
            <a:extLst>
              <a:ext uri="{FF2B5EF4-FFF2-40B4-BE49-F238E27FC236}">
                <a16:creationId xmlns:a16="http://schemas.microsoft.com/office/drawing/2014/main" id="{710D2044-6A6F-4F59-B5DF-B1B5746D04CB}"/>
              </a:ext>
            </a:extLst>
          </p:cNvPr>
          <p:cNvSpPr>
            <a:spLocks noGrp="1"/>
          </p:cNvSpPr>
          <p:nvPr/>
        </p:nvSpPr>
        <p:spPr>
          <a:xfrm>
            <a:off x="8038323" y="2771775"/>
            <a:ext cx="323850" cy="28575"/>
          </a:xfrm>
          <a:prstGeom prst="rect">
            <a:avLst/>
          </a:prstGeom>
          <a:solidFill>
            <a:srgbClr val="DE8747"/>
          </a:solidFill>
          <a:ln w="0">
            <a:noFill/>
            <a:prstDash val="solid"/>
          </a:ln>
        </p:spPr>
        <p:txBody>
          <a:bodyPr/>
          <a:lstStyle/>
          <a:p>
            <a:endParaRPr lang="en-GB"/>
          </a:p>
        </p:txBody>
      </p:sp>
      <p:sp>
        <p:nvSpPr>
          <p:cNvPr id="37" name="Rectangle 36">
            <a:extLst>
              <a:ext uri="{FF2B5EF4-FFF2-40B4-BE49-F238E27FC236}">
                <a16:creationId xmlns:a16="http://schemas.microsoft.com/office/drawing/2014/main" id="{A4ACFCDC-0673-46B0-B768-18CB61276D61}"/>
              </a:ext>
            </a:extLst>
          </p:cNvPr>
          <p:cNvSpPr>
            <a:spLocks noGrp="1"/>
          </p:cNvSpPr>
          <p:nvPr/>
        </p:nvSpPr>
        <p:spPr>
          <a:xfrm>
            <a:off x="8562007" y="2524125"/>
            <a:ext cx="3429000" cy="45720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Fusion and materials</a:t>
            </a:r>
          </a:p>
        </p:txBody>
      </p:sp>
      <p:sp>
        <p:nvSpPr>
          <p:cNvPr id="38" name="Rectangle 37">
            <a:extLst>
              <a:ext uri="{FF2B5EF4-FFF2-40B4-BE49-F238E27FC236}">
                <a16:creationId xmlns:a16="http://schemas.microsoft.com/office/drawing/2014/main" id="{88C1C26E-0133-46ED-A978-F0EACDF531C3}"/>
              </a:ext>
            </a:extLst>
          </p:cNvPr>
          <p:cNvSpPr>
            <a:spLocks noGrp="1"/>
          </p:cNvSpPr>
          <p:nvPr/>
        </p:nvSpPr>
        <p:spPr>
          <a:xfrm>
            <a:off x="8562007" y="3009900"/>
            <a:ext cx="3429000" cy="352425"/>
          </a:xfrm>
          <a:prstGeom prst="rect">
            <a:avLst/>
          </a:prstGeom>
          <a:noFill/>
          <a:ln w="0">
            <a:noFill/>
          </a:ln>
        </p:spPr>
        <p:txBody>
          <a:bodyPr wrap="square" lIns="0" tIns="0" rIns="0" bIns="0" anchor="t">
            <a:noAutofit/>
          </a:bodyPr>
          <a:lstStyle/>
          <a:p>
            <a:pPr algn="l">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damage, transmutation and inventories</a:t>
            </a:r>
          </a:p>
        </p:txBody>
      </p:sp>
      <p:sp>
        <p:nvSpPr>
          <p:cNvPr id="39" name="Rectangle 38">
            <a:extLst>
              <a:ext uri="{FF2B5EF4-FFF2-40B4-BE49-F238E27FC236}">
                <a16:creationId xmlns:a16="http://schemas.microsoft.com/office/drawing/2014/main" id="{DCD0B806-2449-468D-861C-5C490535A4FE}"/>
              </a:ext>
            </a:extLst>
          </p:cNvPr>
          <p:cNvSpPr>
            <a:spLocks noGrp="1"/>
          </p:cNvSpPr>
          <p:nvPr/>
        </p:nvSpPr>
        <p:spPr>
          <a:xfrm>
            <a:off x="8038325" y="3933825"/>
            <a:ext cx="323850" cy="28575"/>
          </a:xfrm>
          <a:prstGeom prst="rect">
            <a:avLst/>
          </a:prstGeom>
          <a:solidFill>
            <a:srgbClr val="DE8747"/>
          </a:solidFill>
          <a:ln w="0">
            <a:noFill/>
            <a:prstDash val="solid"/>
          </a:ln>
        </p:spPr>
        <p:txBody>
          <a:bodyPr/>
          <a:lstStyle/>
          <a:p>
            <a:endParaRPr lang="en-GB"/>
          </a:p>
        </p:txBody>
      </p:sp>
      <p:sp>
        <p:nvSpPr>
          <p:cNvPr id="40" name="Rectangle 39">
            <a:extLst>
              <a:ext uri="{FF2B5EF4-FFF2-40B4-BE49-F238E27FC236}">
                <a16:creationId xmlns:a16="http://schemas.microsoft.com/office/drawing/2014/main" id="{BBCC8B9C-3111-4C83-A889-BE7E84C2762E}"/>
              </a:ext>
            </a:extLst>
          </p:cNvPr>
          <p:cNvSpPr>
            <a:spLocks noGrp="1"/>
          </p:cNvSpPr>
          <p:nvPr/>
        </p:nvSpPr>
        <p:spPr>
          <a:xfrm>
            <a:off x="8562007" y="3686175"/>
            <a:ext cx="3429000" cy="45720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Safeguards and security</a:t>
            </a:r>
          </a:p>
        </p:txBody>
      </p:sp>
      <p:sp>
        <p:nvSpPr>
          <p:cNvPr id="41" name="Rectangle 40">
            <a:extLst>
              <a:ext uri="{FF2B5EF4-FFF2-40B4-BE49-F238E27FC236}">
                <a16:creationId xmlns:a16="http://schemas.microsoft.com/office/drawing/2014/main" id="{FE0622BF-42F5-44A2-B2A6-92622816892A}"/>
              </a:ext>
            </a:extLst>
          </p:cNvPr>
          <p:cNvSpPr>
            <a:spLocks noGrp="1"/>
          </p:cNvSpPr>
          <p:nvPr/>
        </p:nvSpPr>
        <p:spPr>
          <a:xfrm>
            <a:off x="8562007" y="4171950"/>
            <a:ext cx="3429000" cy="352425"/>
          </a:xfrm>
          <a:prstGeom prst="rect">
            <a:avLst/>
          </a:prstGeom>
          <a:noFill/>
          <a:ln w="0">
            <a:noFill/>
          </a:ln>
        </p:spPr>
        <p:txBody>
          <a:bodyPr wrap="square" lIns="0" tIns="0" rIns="0" bIns="0" anchor="t">
            <a:noAutofit/>
          </a:bodyPr>
          <a:lstStyle/>
          <a:p>
            <a:pPr algn="l">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signatures, assay and forensics</a:t>
            </a:r>
          </a:p>
        </p:txBody>
      </p:sp>
      <p:sp>
        <p:nvSpPr>
          <p:cNvPr id="42" name="Rectangle 41">
            <a:extLst>
              <a:ext uri="{FF2B5EF4-FFF2-40B4-BE49-F238E27FC236}">
                <a16:creationId xmlns:a16="http://schemas.microsoft.com/office/drawing/2014/main" id="{16FCB38E-50CD-4B02-ABDC-1C749CF0C159}"/>
              </a:ext>
            </a:extLst>
          </p:cNvPr>
          <p:cNvSpPr>
            <a:spLocks noGrp="1"/>
          </p:cNvSpPr>
          <p:nvPr/>
        </p:nvSpPr>
        <p:spPr>
          <a:xfrm>
            <a:off x="8047657" y="5095875"/>
            <a:ext cx="323850" cy="28575"/>
          </a:xfrm>
          <a:prstGeom prst="rect">
            <a:avLst/>
          </a:prstGeom>
          <a:solidFill>
            <a:srgbClr val="DE8747"/>
          </a:solidFill>
          <a:ln w="0">
            <a:noFill/>
            <a:prstDash val="solid"/>
          </a:ln>
        </p:spPr>
        <p:txBody>
          <a:bodyPr/>
          <a:lstStyle/>
          <a:p>
            <a:endParaRPr lang="en-GB"/>
          </a:p>
        </p:txBody>
      </p:sp>
      <p:sp>
        <p:nvSpPr>
          <p:cNvPr id="43" name="Rectangle 42">
            <a:extLst>
              <a:ext uri="{FF2B5EF4-FFF2-40B4-BE49-F238E27FC236}">
                <a16:creationId xmlns:a16="http://schemas.microsoft.com/office/drawing/2014/main" id="{16192BB8-DD96-4507-BF43-2402DF9522F4}"/>
              </a:ext>
            </a:extLst>
          </p:cNvPr>
          <p:cNvSpPr>
            <a:spLocks noGrp="1"/>
          </p:cNvSpPr>
          <p:nvPr/>
        </p:nvSpPr>
        <p:spPr>
          <a:xfrm>
            <a:off x="8562007" y="4848225"/>
            <a:ext cx="3429000" cy="45720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Space, industry and environment</a:t>
            </a:r>
          </a:p>
        </p:txBody>
      </p:sp>
      <p:sp>
        <p:nvSpPr>
          <p:cNvPr id="44" name="Rectangle 43">
            <a:extLst>
              <a:ext uri="{FF2B5EF4-FFF2-40B4-BE49-F238E27FC236}">
                <a16:creationId xmlns:a16="http://schemas.microsoft.com/office/drawing/2014/main" id="{275D3238-F48A-4BCC-AB02-9DF775F0AAA8}"/>
              </a:ext>
            </a:extLst>
          </p:cNvPr>
          <p:cNvSpPr>
            <a:spLocks noGrp="1"/>
          </p:cNvSpPr>
          <p:nvPr/>
        </p:nvSpPr>
        <p:spPr>
          <a:xfrm>
            <a:off x="8562007" y="5334000"/>
            <a:ext cx="3429000" cy="352425"/>
          </a:xfrm>
          <a:prstGeom prst="rect">
            <a:avLst/>
          </a:prstGeom>
          <a:noFill/>
          <a:ln w="0">
            <a:noFill/>
          </a:ln>
        </p:spPr>
        <p:txBody>
          <a:bodyPr wrap="square" lIns="0" tIns="0" rIns="0" bIns="0" anchor="t">
            <a:noAutofit/>
          </a:bodyPr>
          <a:lstStyle/>
          <a:p>
            <a:pPr algn="l">
              <a:lnSpc>
                <a:spcPct val="100000"/>
              </a:lnSpc>
              <a:buNone/>
              <a:defRPr sz="1200" b="0" i="0">
                <a:solidFill>
                  <a:srgbClr val="5C6B73"/>
                </a:solidFill>
                <a:latin typeface="DejaVu Sans"/>
                <a:ea typeface="DejaVu Sans"/>
                <a:cs typeface="DejaVu Sans"/>
              </a:defRPr>
            </a:pPr>
            <a:r>
              <a:rPr sz="1200" b="0" i="0">
                <a:solidFill>
                  <a:srgbClr val="5C6B73"/>
                </a:solidFill>
                <a:latin typeface="DejaVu Sans"/>
                <a:ea typeface="DejaVu Sans"/>
                <a:cs typeface="DejaVu Sans"/>
              </a:rPr>
              <a:t>dose, electronics, analysis and dating</a:t>
            </a:r>
          </a:p>
        </p:txBody>
      </p:sp>
    </p:spTree>
    <p:extLst>
      <p:ext uri="{BB962C8B-B14F-4D97-AF65-F5344CB8AC3E}">
        <p14:creationId xmlns:p14="http://schemas.microsoft.com/office/powerpoint/2010/main" val="105122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0A8D16C-D0AB-4BB2-876D-A0315D6FDDA0}"/>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A3DF2598-3402-4AEB-80E8-001E53F8DC51}"/>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000" b="1" i="0">
                <a:solidFill>
                  <a:srgbClr val="10283F"/>
                </a:solidFill>
                <a:latin typeface="DejaVu Sans"/>
                <a:ea typeface="DejaVu Sans"/>
                <a:cs typeface="DejaVu Sans"/>
              </a:defRPr>
            </a:pPr>
            <a:r>
              <a:rPr sz="3000" b="1" i="0">
                <a:solidFill>
                  <a:srgbClr val="10283F"/>
                </a:solidFill>
                <a:latin typeface="DejaVu Sans"/>
                <a:ea typeface="DejaVu Sans"/>
                <a:cs typeface="DejaVu Sans"/>
              </a:rPr>
              <a:t>From microscopic quantities to observables</a:t>
            </a:r>
          </a:p>
        </p:txBody>
      </p:sp>
      <p:sp>
        <p:nvSpPr>
          <p:cNvPr id="3" name="Rectangle 2">
            <a:extLst>
              <a:ext uri="{FF2B5EF4-FFF2-40B4-BE49-F238E27FC236}">
                <a16:creationId xmlns:a16="http://schemas.microsoft.com/office/drawing/2014/main" id="{E39D2162-8450-433B-BEF2-1883B50C51AA}"/>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61E0AFAF-7F10-4CF1-AD6C-11F316AC1B75}"/>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EEFB1FD9-CB9A-404A-B13C-F6C8CA2185F8}"/>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04</a:t>
            </a:r>
          </a:p>
        </p:txBody>
      </p:sp>
      <p:sp>
        <p:nvSpPr>
          <p:cNvPr id="6" name="Rectangle: Rounded Corners 5">
            <a:extLst>
              <a:ext uri="{FF2B5EF4-FFF2-40B4-BE49-F238E27FC236}">
                <a16:creationId xmlns:a16="http://schemas.microsoft.com/office/drawing/2014/main" id="{4C5B2318-92AD-4D13-AA0B-3B1647EE1C06}"/>
              </a:ext>
            </a:extLst>
          </p:cNvPr>
          <p:cNvSpPr>
            <a:spLocks noGrp="1"/>
          </p:cNvSpPr>
          <p:nvPr/>
        </p:nvSpPr>
        <p:spPr>
          <a:xfrm>
            <a:off x="685800" y="1857375"/>
            <a:ext cx="2095500" cy="2266950"/>
          </a:xfrm>
          <a:prstGeom prst="roundRect">
            <a:avLst>
              <a:gd name="adj" fmla="val 6364"/>
            </a:avLst>
          </a:prstGeom>
          <a:solidFill>
            <a:srgbClr val="FFFFFF"/>
          </a:solidFill>
          <a:ln w="14288">
            <a:solidFill>
              <a:srgbClr val="CBD3D8"/>
            </a:solidFill>
            <a:prstDash val="solid"/>
          </a:ln>
        </p:spPr>
        <p:txBody>
          <a:bodyPr/>
          <a:lstStyle/>
          <a:p>
            <a:endParaRPr lang="en-GB"/>
          </a:p>
        </p:txBody>
      </p:sp>
      <p:sp>
        <p:nvSpPr>
          <p:cNvPr id="7" name="Rectangle: Rounded Corners 6">
            <a:extLst>
              <a:ext uri="{FF2B5EF4-FFF2-40B4-BE49-F238E27FC236}">
                <a16:creationId xmlns:a16="http://schemas.microsoft.com/office/drawing/2014/main" id="{571598A0-7E38-4E3D-9428-6E6DEC54EC56}"/>
              </a:ext>
            </a:extLst>
          </p:cNvPr>
          <p:cNvSpPr>
            <a:spLocks noGrp="1"/>
          </p:cNvSpPr>
          <p:nvPr/>
        </p:nvSpPr>
        <p:spPr>
          <a:xfrm>
            <a:off x="895350" y="2076450"/>
            <a:ext cx="1676400" cy="400050"/>
          </a:xfrm>
          <a:prstGeom prst="roundRect">
            <a:avLst>
              <a:gd name="adj" fmla="val 28571"/>
            </a:avLst>
          </a:prstGeom>
          <a:solidFill>
            <a:srgbClr val="DDEFF0"/>
          </a:solidFill>
          <a:ln w="0">
            <a:noFill/>
            <a:prstDash val="solid"/>
          </a:ln>
        </p:spPr>
        <p:txBody>
          <a:bodyPr/>
          <a:lstStyle/>
          <a:p>
            <a:endParaRPr lang="en-GB"/>
          </a:p>
        </p:txBody>
      </p:sp>
      <p:sp>
        <p:nvSpPr>
          <p:cNvPr id="8" name="Rectangle 7">
            <a:extLst>
              <a:ext uri="{FF2B5EF4-FFF2-40B4-BE49-F238E27FC236}">
                <a16:creationId xmlns:a16="http://schemas.microsoft.com/office/drawing/2014/main" id="{E69C4519-F9E4-413E-8EAA-CB45CB542742}"/>
              </a:ext>
            </a:extLst>
          </p:cNvPr>
          <p:cNvSpPr>
            <a:spLocks noGrp="1"/>
          </p:cNvSpPr>
          <p:nvPr/>
        </p:nvSpPr>
        <p:spPr>
          <a:xfrm>
            <a:off x="1009650" y="2114550"/>
            <a:ext cx="1447800" cy="32385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Create</a:t>
            </a:r>
          </a:p>
        </p:txBody>
      </p:sp>
      <p:sp>
        <p:nvSpPr>
          <p:cNvPr id="9" name="Rectangle 8">
            <a:extLst>
              <a:ext uri="{FF2B5EF4-FFF2-40B4-BE49-F238E27FC236}">
                <a16:creationId xmlns:a16="http://schemas.microsoft.com/office/drawing/2014/main" id="{B76ADAFA-36A7-4616-93AB-9CB15BC75A34}"/>
              </a:ext>
            </a:extLst>
          </p:cNvPr>
          <p:cNvSpPr>
            <a:spLocks noGrp="1"/>
          </p:cNvSpPr>
          <p:nvPr/>
        </p:nvSpPr>
        <p:spPr>
          <a:xfrm>
            <a:off x="952500" y="2743200"/>
            <a:ext cx="1562100" cy="1066800"/>
          </a:xfrm>
          <a:prstGeom prst="rect">
            <a:avLst/>
          </a:prstGeom>
          <a:noFill/>
          <a:ln w="0">
            <a:noFill/>
          </a:ln>
        </p:spPr>
        <p:txBody>
          <a:bodyPr wrap="square" lIns="0" tIns="0" rIns="0" bIns="0" anchor="ctr">
            <a:noAutofit/>
          </a:bodyPr>
          <a:lstStyle/>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flux or population</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reaction probabilities</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fission yields</a:t>
            </a:r>
          </a:p>
        </p:txBody>
      </p:sp>
      <p:sp>
        <p:nvSpPr>
          <p:cNvPr id="10" name="Arrow: Right 9">
            <a:extLst>
              <a:ext uri="{FF2B5EF4-FFF2-40B4-BE49-F238E27FC236}">
                <a16:creationId xmlns:a16="http://schemas.microsoft.com/office/drawing/2014/main" id="{615072EC-E75A-4B1E-B84E-B1CF050D9FB3}"/>
              </a:ext>
            </a:extLst>
          </p:cNvPr>
          <p:cNvSpPr>
            <a:spLocks noGrp="1"/>
          </p:cNvSpPr>
          <p:nvPr/>
        </p:nvSpPr>
        <p:spPr>
          <a:xfrm>
            <a:off x="2905125" y="2733675"/>
            <a:ext cx="323850" cy="361950"/>
          </a:xfrm>
          <a:prstGeom prst="rightArrow">
            <a:avLst/>
          </a:prstGeom>
          <a:solidFill>
            <a:srgbClr val="55B9C1"/>
          </a:solidFill>
          <a:ln w="0">
            <a:noFill/>
          </a:ln>
        </p:spPr>
        <p:txBody>
          <a:bodyPr/>
          <a:lstStyle/>
          <a:p>
            <a:endParaRPr lang="en-GB"/>
          </a:p>
        </p:txBody>
      </p:sp>
      <p:sp>
        <p:nvSpPr>
          <p:cNvPr id="11" name="Rectangle: Rounded Corners 10">
            <a:extLst>
              <a:ext uri="{FF2B5EF4-FFF2-40B4-BE49-F238E27FC236}">
                <a16:creationId xmlns:a16="http://schemas.microsoft.com/office/drawing/2014/main" id="{B94969A3-169C-4964-976A-86510B0FF7FC}"/>
              </a:ext>
            </a:extLst>
          </p:cNvPr>
          <p:cNvSpPr>
            <a:spLocks noGrp="1"/>
          </p:cNvSpPr>
          <p:nvPr/>
        </p:nvSpPr>
        <p:spPr>
          <a:xfrm>
            <a:off x="3238500" y="1857375"/>
            <a:ext cx="2095500" cy="2266950"/>
          </a:xfrm>
          <a:prstGeom prst="roundRect">
            <a:avLst>
              <a:gd name="adj" fmla="val 6364"/>
            </a:avLst>
          </a:prstGeom>
          <a:solidFill>
            <a:srgbClr val="FFFFFF"/>
          </a:solidFill>
          <a:ln w="14288">
            <a:solidFill>
              <a:srgbClr val="CBD3D8"/>
            </a:solidFill>
            <a:prstDash val="solid"/>
          </a:ln>
        </p:spPr>
        <p:txBody>
          <a:bodyPr/>
          <a:lstStyle/>
          <a:p>
            <a:endParaRPr lang="en-GB"/>
          </a:p>
        </p:txBody>
      </p:sp>
      <p:sp>
        <p:nvSpPr>
          <p:cNvPr id="12" name="Rectangle: Rounded Corners 11">
            <a:extLst>
              <a:ext uri="{FF2B5EF4-FFF2-40B4-BE49-F238E27FC236}">
                <a16:creationId xmlns:a16="http://schemas.microsoft.com/office/drawing/2014/main" id="{BCFB0F2E-2803-43B8-976B-C712E37A08C7}"/>
              </a:ext>
            </a:extLst>
          </p:cNvPr>
          <p:cNvSpPr>
            <a:spLocks noGrp="1"/>
          </p:cNvSpPr>
          <p:nvPr/>
        </p:nvSpPr>
        <p:spPr>
          <a:xfrm>
            <a:off x="3448050" y="2076450"/>
            <a:ext cx="1676400" cy="400050"/>
          </a:xfrm>
          <a:prstGeom prst="roundRect">
            <a:avLst>
              <a:gd name="adj" fmla="val 28571"/>
            </a:avLst>
          </a:prstGeom>
          <a:solidFill>
            <a:srgbClr val="E0EBE4"/>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E16C0671-B99E-432D-8A24-8E944F821E76}"/>
              </a:ext>
            </a:extLst>
          </p:cNvPr>
          <p:cNvSpPr>
            <a:spLocks noGrp="1"/>
          </p:cNvSpPr>
          <p:nvPr/>
        </p:nvSpPr>
        <p:spPr>
          <a:xfrm>
            <a:off x="3562350" y="2114550"/>
            <a:ext cx="1447800" cy="32385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Evolve</a:t>
            </a:r>
          </a:p>
        </p:txBody>
      </p:sp>
      <p:sp>
        <p:nvSpPr>
          <p:cNvPr id="14" name="Rectangle 13">
            <a:extLst>
              <a:ext uri="{FF2B5EF4-FFF2-40B4-BE49-F238E27FC236}">
                <a16:creationId xmlns:a16="http://schemas.microsoft.com/office/drawing/2014/main" id="{962E0AB9-E606-4B13-A8E1-9BA7A33D9954}"/>
              </a:ext>
            </a:extLst>
          </p:cNvPr>
          <p:cNvSpPr>
            <a:spLocks noGrp="1"/>
          </p:cNvSpPr>
          <p:nvPr/>
        </p:nvSpPr>
        <p:spPr>
          <a:xfrm>
            <a:off x="3505200" y="2743200"/>
            <a:ext cx="1562100" cy="1066800"/>
          </a:xfrm>
          <a:prstGeom prst="rect">
            <a:avLst/>
          </a:prstGeom>
          <a:noFill/>
          <a:ln w="0">
            <a:noFill/>
          </a:ln>
        </p:spPr>
        <p:txBody>
          <a:bodyPr wrap="square" lIns="0" tIns="0" rIns="0" bIns="0" anchor="ctr">
            <a:noAutofit/>
          </a:bodyPr>
          <a:lstStyle/>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half-lives</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branching ratios</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decay chains</a:t>
            </a:r>
          </a:p>
        </p:txBody>
      </p:sp>
      <p:sp>
        <p:nvSpPr>
          <p:cNvPr id="15" name="Arrow: Right 14">
            <a:extLst>
              <a:ext uri="{FF2B5EF4-FFF2-40B4-BE49-F238E27FC236}">
                <a16:creationId xmlns:a16="http://schemas.microsoft.com/office/drawing/2014/main" id="{ED4765F2-8C1D-40E6-AF6A-BDD313015F3A}"/>
              </a:ext>
            </a:extLst>
          </p:cNvPr>
          <p:cNvSpPr>
            <a:spLocks noGrp="1"/>
          </p:cNvSpPr>
          <p:nvPr/>
        </p:nvSpPr>
        <p:spPr>
          <a:xfrm>
            <a:off x="5457825" y="2733675"/>
            <a:ext cx="323850" cy="361950"/>
          </a:xfrm>
          <a:prstGeom prst="rightArrow">
            <a:avLst/>
          </a:prstGeom>
          <a:solidFill>
            <a:srgbClr val="DE8747"/>
          </a:solidFill>
          <a:ln w="0">
            <a:noFill/>
          </a:ln>
        </p:spPr>
        <p:txBody>
          <a:bodyPr/>
          <a:lstStyle/>
          <a:p>
            <a:endParaRPr lang="en-GB"/>
          </a:p>
        </p:txBody>
      </p:sp>
      <p:sp>
        <p:nvSpPr>
          <p:cNvPr id="16" name="Rectangle: Rounded Corners 15">
            <a:extLst>
              <a:ext uri="{FF2B5EF4-FFF2-40B4-BE49-F238E27FC236}">
                <a16:creationId xmlns:a16="http://schemas.microsoft.com/office/drawing/2014/main" id="{1E4C87C9-47AD-47E1-8A7F-58766250DBAD}"/>
              </a:ext>
            </a:extLst>
          </p:cNvPr>
          <p:cNvSpPr>
            <a:spLocks noGrp="1"/>
          </p:cNvSpPr>
          <p:nvPr/>
        </p:nvSpPr>
        <p:spPr>
          <a:xfrm>
            <a:off x="5791200" y="1857375"/>
            <a:ext cx="2095500" cy="2266950"/>
          </a:xfrm>
          <a:prstGeom prst="roundRect">
            <a:avLst>
              <a:gd name="adj" fmla="val 6364"/>
            </a:avLst>
          </a:prstGeom>
          <a:solidFill>
            <a:srgbClr val="FFFFFF"/>
          </a:solidFill>
          <a:ln w="14288">
            <a:solidFill>
              <a:srgbClr val="CBD3D8"/>
            </a:solidFill>
            <a:prstDash val="solid"/>
          </a:ln>
        </p:spPr>
        <p:txBody>
          <a:bodyPr/>
          <a:lstStyle/>
          <a:p>
            <a:endParaRPr lang="en-GB"/>
          </a:p>
        </p:txBody>
      </p:sp>
      <p:sp>
        <p:nvSpPr>
          <p:cNvPr id="17" name="Rectangle: Rounded Corners 16">
            <a:extLst>
              <a:ext uri="{FF2B5EF4-FFF2-40B4-BE49-F238E27FC236}">
                <a16:creationId xmlns:a16="http://schemas.microsoft.com/office/drawing/2014/main" id="{D7C4F788-A952-450C-994E-26277841BE79}"/>
              </a:ext>
            </a:extLst>
          </p:cNvPr>
          <p:cNvSpPr>
            <a:spLocks noGrp="1"/>
          </p:cNvSpPr>
          <p:nvPr/>
        </p:nvSpPr>
        <p:spPr>
          <a:xfrm>
            <a:off x="6000750" y="2076450"/>
            <a:ext cx="1676400" cy="400050"/>
          </a:xfrm>
          <a:prstGeom prst="roundRect">
            <a:avLst>
              <a:gd name="adj" fmla="val 28571"/>
            </a:avLst>
          </a:prstGeom>
          <a:solidFill>
            <a:srgbClr val="F5E5D7"/>
          </a:solidFill>
          <a:ln w="0">
            <a:noFill/>
            <a:prstDash val="solid"/>
          </a:ln>
        </p:spPr>
        <p:txBody>
          <a:bodyPr/>
          <a:lstStyle/>
          <a:p>
            <a:endParaRPr lang="en-GB"/>
          </a:p>
        </p:txBody>
      </p:sp>
      <p:sp>
        <p:nvSpPr>
          <p:cNvPr id="18" name="Rectangle 17">
            <a:extLst>
              <a:ext uri="{FF2B5EF4-FFF2-40B4-BE49-F238E27FC236}">
                <a16:creationId xmlns:a16="http://schemas.microsoft.com/office/drawing/2014/main" id="{B21FC75D-E386-468D-B7C0-0EBD90DC993A}"/>
              </a:ext>
            </a:extLst>
          </p:cNvPr>
          <p:cNvSpPr>
            <a:spLocks noGrp="1"/>
          </p:cNvSpPr>
          <p:nvPr/>
        </p:nvSpPr>
        <p:spPr>
          <a:xfrm>
            <a:off x="6115050" y="2114550"/>
            <a:ext cx="1447800" cy="32385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Transport</a:t>
            </a:r>
          </a:p>
        </p:txBody>
      </p:sp>
      <p:sp>
        <p:nvSpPr>
          <p:cNvPr id="19" name="Rectangle 18">
            <a:extLst>
              <a:ext uri="{FF2B5EF4-FFF2-40B4-BE49-F238E27FC236}">
                <a16:creationId xmlns:a16="http://schemas.microsoft.com/office/drawing/2014/main" id="{EE984980-7497-4D00-848A-77CE547F08EF}"/>
              </a:ext>
            </a:extLst>
          </p:cNvPr>
          <p:cNvSpPr>
            <a:spLocks noGrp="1"/>
          </p:cNvSpPr>
          <p:nvPr/>
        </p:nvSpPr>
        <p:spPr>
          <a:xfrm>
            <a:off x="6057900" y="2743200"/>
            <a:ext cx="1562100" cy="1066800"/>
          </a:xfrm>
          <a:prstGeom prst="rect">
            <a:avLst/>
          </a:prstGeom>
          <a:noFill/>
          <a:ln w="0">
            <a:noFill/>
          </a:ln>
        </p:spPr>
        <p:txBody>
          <a:bodyPr wrap="square" lIns="0" tIns="0" rIns="0" bIns="0" anchor="ctr">
            <a:noAutofit/>
          </a:bodyPr>
          <a:lstStyle/>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spectra and angles</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scattering</a:t>
            </a:r>
          </a:p>
          <a:p>
            <a:pPr algn="ctr">
              <a:lnSpc>
                <a:spcPct val="115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energy deposition</a:t>
            </a:r>
          </a:p>
        </p:txBody>
      </p:sp>
      <p:sp>
        <p:nvSpPr>
          <p:cNvPr id="20" name="Arrow: Right 19">
            <a:extLst>
              <a:ext uri="{FF2B5EF4-FFF2-40B4-BE49-F238E27FC236}">
                <a16:creationId xmlns:a16="http://schemas.microsoft.com/office/drawing/2014/main" id="{2DAF99DD-FB8F-4D93-8C12-74B0694B38B1}"/>
              </a:ext>
            </a:extLst>
          </p:cNvPr>
          <p:cNvSpPr>
            <a:spLocks noGrp="1"/>
          </p:cNvSpPr>
          <p:nvPr/>
        </p:nvSpPr>
        <p:spPr>
          <a:xfrm>
            <a:off x="8010525" y="2733675"/>
            <a:ext cx="323850" cy="361950"/>
          </a:xfrm>
          <a:prstGeom prst="rightArrow">
            <a:avLst/>
          </a:prstGeom>
          <a:solidFill>
            <a:srgbClr val="55B9C1"/>
          </a:solidFill>
          <a:ln w="0">
            <a:noFill/>
          </a:ln>
        </p:spPr>
        <p:txBody>
          <a:bodyPr/>
          <a:lstStyle/>
          <a:p>
            <a:endParaRPr lang="en-GB"/>
          </a:p>
        </p:txBody>
      </p:sp>
      <p:sp>
        <p:nvSpPr>
          <p:cNvPr id="21" name="Rectangle: Rounded Corners 20">
            <a:extLst>
              <a:ext uri="{FF2B5EF4-FFF2-40B4-BE49-F238E27FC236}">
                <a16:creationId xmlns:a16="http://schemas.microsoft.com/office/drawing/2014/main" id="{52ADA05A-7224-462C-B4F5-40FE33D62810}"/>
              </a:ext>
            </a:extLst>
          </p:cNvPr>
          <p:cNvSpPr>
            <a:spLocks noGrp="1"/>
          </p:cNvSpPr>
          <p:nvPr/>
        </p:nvSpPr>
        <p:spPr>
          <a:xfrm>
            <a:off x="8343900" y="1857375"/>
            <a:ext cx="3143250" cy="2266950"/>
          </a:xfrm>
          <a:prstGeom prst="roundRect">
            <a:avLst>
              <a:gd name="adj" fmla="val 5882"/>
            </a:avLst>
          </a:prstGeom>
          <a:solidFill>
            <a:srgbClr val="10283F"/>
          </a:solidFill>
          <a:ln w="14288">
            <a:noFill/>
            <a:prstDash val="solid"/>
          </a:ln>
        </p:spPr>
        <p:txBody>
          <a:bodyPr/>
          <a:lstStyle/>
          <a:p>
            <a:endParaRPr lang="en-GB"/>
          </a:p>
        </p:txBody>
      </p:sp>
      <p:sp>
        <p:nvSpPr>
          <p:cNvPr id="22" name="Rectangle: Rounded Corners 21">
            <a:extLst>
              <a:ext uri="{FF2B5EF4-FFF2-40B4-BE49-F238E27FC236}">
                <a16:creationId xmlns:a16="http://schemas.microsoft.com/office/drawing/2014/main" id="{F4E8996C-91FB-462C-972B-FBBC4B40DF20}"/>
              </a:ext>
            </a:extLst>
          </p:cNvPr>
          <p:cNvSpPr>
            <a:spLocks noGrp="1"/>
          </p:cNvSpPr>
          <p:nvPr/>
        </p:nvSpPr>
        <p:spPr>
          <a:xfrm>
            <a:off x="8553450" y="2076450"/>
            <a:ext cx="2724150" cy="400050"/>
          </a:xfrm>
          <a:prstGeom prst="roundRect">
            <a:avLst>
              <a:gd name="adj" fmla="val 28571"/>
            </a:avLst>
          </a:prstGeom>
          <a:solidFill>
            <a:srgbClr val="DE8747"/>
          </a:solidFill>
          <a:ln w="0">
            <a:noFill/>
            <a:prstDash val="solid"/>
          </a:ln>
        </p:spPr>
        <p:txBody>
          <a:bodyPr/>
          <a:lstStyle/>
          <a:p>
            <a:endParaRPr lang="en-GB"/>
          </a:p>
        </p:txBody>
      </p:sp>
      <p:sp>
        <p:nvSpPr>
          <p:cNvPr id="23" name="Rectangle 22">
            <a:extLst>
              <a:ext uri="{FF2B5EF4-FFF2-40B4-BE49-F238E27FC236}">
                <a16:creationId xmlns:a16="http://schemas.microsoft.com/office/drawing/2014/main" id="{16E46AF9-2561-46E1-B95A-118EDD326C60}"/>
              </a:ext>
            </a:extLst>
          </p:cNvPr>
          <p:cNvSpPr>
            <a:spLocks noGrp="1"/>
          </p:cNvSpPr>
          <p:nvPr/>
        </p:nvSpPr>
        <p:spPr>
          <a:xfrm>
            <a:off x="8667750" y="2114550"/>
            <a:ext cx="2495550" cy="323850"/>
          </a:xfrm>
          <a:prstGeom prst="rect">
            <a:avLst/>
          </a:prstGeom>
          <a:noFill/>
          <a:ln w="0">
            <a:noFill/>
          </a:ln>
        </p:spPr>
        <p:txBody>
          <a:bodyPr wrap="square" lIns="0" tIns="0" rIns="0" bIns="0" anchor="ctr">
            <a:noAutofit/>
          </a:bodyPr>
          <a:lstStyle/>
          <a:p>
            <a:pPr algn="ctr">
              <a:lnSpc>
                <a:spcPct val="100000"/>
              </a:lnSpc>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Observe and decide</a:t>
            </a:r>
          </a:p>
        </p:txBody>
      </p:sp>
      <p:sp>
        <p:nvSpPr>
          <p:cNvPr id="24" name="Rectangle 23">
            <a:extLst>
              <a:ext uri="{FF2B5EF4-FFF2-40B4-BE49-F238E27FC236}">
                <a16:creationId xmlns:a16="http://schemas.microsoft.com/office/drawing/2014/main" id="{1A91E4A3-7F1D-4826-85A5-7723F77D10F9}"/>
              </a:ext>
            </a:extLst>
          </p:cNvPr>
          <p:cNvSpPr>
            <a:spLocks noGrp="1"/>
          </p:cNvSpPr>
          <p:nvPr/>
        </p:nvSpPr>
        <p:spPr>
          <a:xfrm>
            <a:off x="8610600" y="2743200"/>
            <a:ext cx="2609850" cy="1066800"/>
          </a:xfrm>
          <a:prstGeom prst="rect">
            <a:avLst/>
          </a:prstGeom>
          <a:noFill/>
          <a:ln w="0">
            <a:noFill/>
          </a:ln>
        </p:spPr>
        <p:txBody>
          <a:bodyPr wrap="square" lIns="0" tIns="0" rIns="0" bIns="0" anchor="ctr">
            <a:noAutofit/>
          </a:bodyPr>
          <a:lstStyle/>
          <a:p>
            <a:pPr algn="ctr">
              <a:lnSpc>
                <a:spcPct val="115000"/>
              </a:lnSpc>
              <a:buNone/>
              <a:defRPr sz="1575" b="0" i="0">
                <a:solidFill>
                  <a:srgbClr val="FFFFFF"/>
                </a:solidFill>
                <a:latin typeface="DejaVu Sans"/>
                <a:ea typeface="DejaVu Sans"/>
                <a:cs typeface="DejaVu Sans"/>
              </a:defRPr>
            </a:pPr>
            <a:r>
              <a:rPr sz="1575" b="0" i="0">
                <a:solidFill>
                  <a:srgbClr val="FFFFFF"/>
                </a:solidFill>
                <a:latin typeface="DejaVu Sans"/>
                <a:ea typeface="DejaVu Sans"/>
                <a:cs typeface="DejaVu Sans"/>
              </a:rPr>
              <a:t>counts · dose · activity</a:t>
            </a:r>
          </a:p>
          <a:p>
            <a:pPr algn="ctr">
              <a:lnSpc>
                <a:spcPct val="115000"/>
              </a:lnSpc>
              <a:buNone/>
              <a:defRPr sz="1575" b="0" i="0">
                <a:solidFill>
                  <a:srgbClr val="FFFFFF"/>
                </a:solidFill>
                <a:latin typeface="DejaVu Sans"/>
                <a:ea typeface="DejaVu Sans"/>
                <a:cs typeface="DejaVu Sans"/>
              </a:defRPr>
            </a:pPr>
            <a:r>
              <a:rPr sz="1575" b="0" i="0">
                <a:solidFill>
                  <a:srgbClr val="FFFFFF"/>
                </a:solidFill>
                <a:latin typeface="DejaVu Sans"/>
                <a:ea typeface="DejaVu Sans"/>
                <a:cs typeface="DejaVu Sans"/>
              </a:rPr>
              <a:t>background · k-effective</a:t>
            </a:r>
          </a:p>
          <a:p>
            <a:pPr algn="ctr">
              <a:lnSpc>
                <a:spcPct val="115000"/>
              </a:lnSpc>
              <a:buNone/>
              <a:defRPr sz="1575" b="0" i="0">
                <a:solidFill>
                  <a:srgbClr val="FFFFFF"/>
                </a:solidFill>
                <a:latin typeface="DejaVu Sans"/>
                <a:ea typeface="DejaVu Sans"/>
                <a:cs typeface="DejaVu Sans"/>
              </a:defRPr>
            </a:pPr>
            <a:r>
              <a:rPr sz="1575" b="0" i="0">
                <a:solidFill>
                  <a:srgbClr val="FFFFFF"/>
                </a:solidFill>
                <a:latin typeface="DejaVu Sans"/>
                <a:ea typeface="DejaVu Sans"/>
                <a:cs typeface="DejaVu Sans"/>
              </a:rPr>
              <a:t>material inventory</a:t>
            </a:r>
          </a:p>
        </p:txBody>
      </p:sp>
      <p:sp>
        <p:nvSpPr>
          <p:cNvPr id="25" name="Rectangle 24">
            <a:extLst>
              <a:ext uri="{FF2B5EF4-FFF2-40B4-BE49-F238E27FC236}">
                <a16:creationId xmlns:a16="http://schemas.microsoft.com/office/drawing/2014/main" id="{98D1B2E8-9292-4A9B-BBA7-12B62DE217C3}"/>
              </a:ext>
            </a:extLst>
          </p:cNvPr>
          <p:cNvSpPr>
            <a:spLocks noGrp="1"/>
          </p:cNvSpPr>
          <p:nvPr/>
        </p:nvSpPr>
        <p:spPr>
          <a:xfrm>
            <a:off x="1171575" y="4600575"/>
            <a:ext cx="4095750" cy="514350"/>
          </a:xfrm>
          <a:prstGeom prst="rect">
            <a:avLst/>
          </a:prstGeom>
          <a:noFill/>
          <a:ln w="0">
            <a:noFill/>
          </a:ln>
        </p:spPr>
        <p:txBody>
          <a:bodyPr wrap="square" lIns="0" tIns="0" rIns="0" bIns="0" anchor="ctr">
            <a:noAutofit/>
          </a:bodyPr>
          <a:lstStyle/>
          <a:p>
            <a:pPr algn="ctr">
              <a:lnSpc>
                <a:spcPct val="100000"/>
              </a:lnSpc>
              <a:buNone/>
              <a:defRPr sz="2550" b="1" i="0">
                <a:solidFill>
                  <a:srgbClr val="2C7297"/>
                </a:solidFill>
                <a:latin typeface="DejaVu Sans"/>
                <a:ea typeface="DejaVu Sans"/>
                <a:cs typeface="DejaVu Sans"/>
              </a:defRPr>
            </a:pPr>
            <a:r>
              <a:rPr sz="2550" b="1" i="0">
                <a:solidFill>
                  <a:srgbClr val="2C7297"/>
                </a:solidFill>
                <a:latin typeface="DejaVu Sans"/>
                <a:ea typeface="DejaVu Sans"/>
                <a:cs typeface="DejaVu Sans"/>
              </a:rPr>
              <a:t>R = Nₜ ∫ Φ(E) σ(E) dE</a:t>
            </a:r>
          </a:p>
        </p:txBody>
      </p:sp>
      <p:sp>
        <p:nvSpPr>
          <p:cNvPr id="26" name="Rectangle 25">
            <a:extLst>
              <a:ext uri="{FF2B5EF4-FFF2-40B4-BE49-F238E27FC236}">
                <a16:creationId xmlns:a16="http://schemas.microsoft.com/office/drawing/2014/main" id="{C710B7AE-9DCF-468D-B5A2-5C2961FDCF40}"/>
              </a:ext>
            </a:extLst>
          </p:cNvPr>
          <p:cNvSpPr>
            <a:spLocks noGrp="1"/>
          </p:cNvSpPr>
          <p:nvPr/>
        </p:nvSpPr>
        <p:spPr>
          <a:xfrm>
            <a:off x="5667375" y="4600575"/>
            <a:ext cx="5334000" cy="514350"/>
          </a:xfrm>
          <a:prstGeom prst="rect">
            <a:avLst/>
          </a:prstGeom>
          <a:noFill/>
          <a:ln w="0">
            <a:noFill/>
          </a:ln>
        </p:spPr>
        <p:txBody>
          <a:bodyPr wrap="square" lIns="0" tIns="0" rIns="0" bIns="0" anchor="ctr">
            <a:noAutofit/>
          </a:bodyPr>
          <a:lstStyle/>
          <a:p>
            <a:pPr algn="ctr">
              <a:lnSpc>
                <a:spcPct val="100000"/>
              </a:lnSpc>
              <a:buNone/>
              <a:defRPr sz="2100" b="1" i="0">
                <a:solidFill>
                  <a:srgbClr val="5C8A70"/>
                </a:solidFill>
                <a:latin typeface="DejaVu Sans"/>
                <a:ea typeface="DejaVu Sans"/>
                <a:cs typeface="DejaVu Sans"/>
              </a:defRPr>
            </a:pPr>
            <a:r>
              <a:rPr sz="2100" b="1" i="0">
                <a:solidFill>
                  <a:srgbClr val="5C8A70"/>
                </a:solidFill>
                <a:latin typeface="DejaVu Sans"/>
                <a:ea typeface="DejaVu Sans"/>
                <a:cs typeface="DejaVu Sans"/>
              </a:rPr>
              <a:t>dNᵢ/dt = production + feeding − removal − decay</a:t>
            </a:r>
          </a:p>
        </p:txBody>
      </p:sp>
      <p:sp>
        <p:nvSpPr>
          <p:cNvPr id="27" name="Rectangle 26">
            <a:extLst>
              <a:ext uri="{FF2B5EF4-FFF2-40B4-BE49-F238E27FC236}">
                <a16:creationId xmlns:a16="http://schemas.microsoft.com/office/drawing/2014/main" id="{DEC278EE-9BC4-4212-A51B-3AA63B106D10}"/>
              </a:ext>
            </a:extLst>
          </p:cNvPr>
          <p:cNvSpPr>
            <a:spLocks noGrp="1"/>
          </p:cNvSpPr>
          <p:nvPr/>
        </p:nvSpPr>
        <p:spPr>
          <a:xfrm>
            <a:off x="952500" y="5524500"/>
            <a:ext cx="10287000" cy="457200"/>
          </a:xfrm>
          <a:prstGeom prst="rect">
            <a:avLst/>
          </a:prstGeom>
          <a:noFill/>
          <a:ln w="0">
            <a:noFill/>
          </a:ln>
        </p:spPr>
        <p:txBody>
          <a:bodyPr wrap="square" lIns="0" tIns="0" rIns="0" bIns="0" anchor="ctr">
            <a:noAutofit/>
          </a:bodyPr>
          <a:lstStyle/>
          <a:p>
            <a:pPr algn="ctr">
              <a:lnSpc>
                <a:spcPct val="100000"/>
              </a:lnSpc>
              <a:buNone/>
              <a:defRPr sz="1875" b="1" i="0">
                <a:solidFill>
                  <a:srgbClr val="10283F"/>
                </a:solidFill>
                <a:latin typeface="DejaVu Sans"/>
                <a:ea typeface="DejaVu Sans"/>
                <a:cs typeface="DejaVu Sans"/>
              </a:defRPr>
            </a:pPr>
            <a:r>
              <a:rPr sz="1875" b="1" i="0">
                <a:solidFill>
                  <a:srgbClr val="10283F"/>
                </a:solidFill>
                <a:latin typeface="DejaVu Sans"/>
                <a:ea typeface="DejaVu Sans"/>
                <a:cs typeface="DejaVu Sans"/>
              </a:rPr>
              <a:t>Every final number combines several nuclear datasets, experimental inputs and correlations.</a:t>
            </a:r>
          </a:p>
        </p:txBody>
      </p:sp>
    </p:spTree>
    <p:extLst>
      <p:ext uri="{BB962C8B-B14F-4D97-AF65-F5344CB8AC3E}">
        <p14:creationId xmlns:p14="http://schemas.microsoft.com/office/powerpoint/2010/main" val="939517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C8A0EB8-A042-44F8-A3B9-45B03E0A6C70}"/>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E5FE9742-EEC6-4623-ACF6-EF34E566C7B7}"/>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dirty="0">
                <a:solidFill>
                  <a:srgbClr val="10283F"/>
                </a:solidFill>
                <a:latin typeface="DejaVu Sans"/>
                <a:ea typeface="DejaVu Sans"/>
                <a:cs typeface="DejaVu Sans"/>
              </a:rPr>
              <a:t>The nuclear</a:t>
            </a:r>
            <a:r>
              <a:rPr lang="en-GB" sz="3225" b="1" i="0" dirty="0">
                <a:solidFill>
                  <a:srgbClr val="10283F"/>
                </a:solidFill>
                <a:latin typeface="DejaVu Sans"/>
                <a:ea typeface="DejaVu Sans"/>
                <a:cs typeface="DejaVu Sans"/>
              </a:rPr>
              <a:t> </a:t>
            </a:r>
            <a:r>
              <a:rPr sz="3225" b="1" i="0" dirty="0">
                <a:solidFill>
                  <a:srgbClr val="10283F"/>
                </a:solidFill>
                <a:latin typeface="DejaVu Sans"/>
                <a:ea typeface="DejaVu Sans"/>
                <a:cs typeface="DejaVu Sans"/>
              </a:rPr>
              <a:t>data ecosystem</a:t>
            </a:r>
          </a:p>
        </p:txBody>
      </p:sp>
      <p:sp>
        <p:nvSpPr>
          <p:cNvPr id="3" name="Rectangle 2">
            <a:extLst>
              <a:ext uri="{FF2B5EF4-FFF2-40B4-BE49-F238E27FC236}">
                <a16:creationId xmlns:a16="http://schemas.microsoft.com/office/drawing/2014/main" id="{B82E25BB-BE68-4B34-AB37-65A6BC972CCE}"/>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545F72B6-6AEC-48F9-B7B4-9B5D6A9337F0}"/>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55B1A36A-EBFC-4125-BC45-FF891AF22858}"/>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05</a:t>
            </a:r>
          </a:p>
        </p:txBody>
      </p:sp>
      <p:sp>
        <p:nvSpPr>
          <p:cNvPr id="6" name="Rectangle 5">
            <a:extLst>
              <a:ext uri="{FF2B5EF4-FFF2-40B4-BE49-F238E27FC236}">
                <a16:creationId xmlns:a16="http://schemas.microsoft.com/office/drawing/2014/main" id="{B602C3FD-D1D0-4FA7-BA71-F67A51BF0B46}"/>
              </a:ext>
            </a:extLst>
          </p:cNvPr>
          <p:cNvSpPr>
            <a:spLocks noGrp="1"/>
          </p:cNvSpPr>
          <p:nvPr/>
        </p:nvSpPr>
        <p:spPr>
          <a:xfrm>
            <a:off x="742950" y="1143000"/>
            <a:ext cx="8572500" cy="304800"/>
          </a:xfrm>
          <a:prstGeom prst="rect">
            <a:avLst/>
          </a:prstGeom>
          <a:noFill/>
          <a:ln w="0">
            <a:noFill/>
          </a:ln>
        </p:spPr>
        <p:txBody>
          <a:bodyPr wrap="square" lIns="0" tIns="0" rIns="0" bIns="0" anchor="t">
            <a:noAutofit/>
          </a:bodyPr>
          <a:lstStyle/>
          <a:p>
            <a:pPr algn="l">
              <a:lnSpc>
                <a:spcPct val="100000"/>
              </a:lnSpc>
              <a:buNone/>
              <a:defRPr sz="1725" b="0" i="0">
                <a:solidFill>
                  <a:srgbClr val="5C6B73"/>
                </a:solidFill>
                <a:latin typeface="DejaVu Sans"/>
                <a:ea typeface="DejaVu Sans"/>
                <a:cs typeface="DejaVu Sans"/>
              </a:defRPr>
            </a:pPr>
            <a:r>
              <a:rPr sz="1725" b="0" i="0">
                <a:solidFill>
                  <a:srgbClr val="5C6B73"/>
                </a:solidFill>
                <a:latin typeface="DejaVu Sans"/>
                <a:ea typeface="DejaVu Sans"/>
                <a:cs typeface="DejaVu Sans"/>
              </a:rPr>
              <a:t>Different resources answer different questions</a:t>
            </a:r>
          </a:p>
        </p:txBody>
      </p:sp>
      <p:graphicFrame>
        <p:nvGraphicFramePr>
          <p:cNvPr id="15" name="Table 14"/>
          <p:cNvGraphicFramePr/>
          <p:nvPr/>
        </p:nvGraphicFramePr>
        <p:xfrm>
          <a:off x="685800" y="1581150"/>
          <a:ext cx="10820400" cy="4314828"/>
        </p:xfrm>
        <a:graphic>
          <a:graphicData uri="http://schemas.openxmlformats.org/drawingml/2006/table">
            <a:tbl>
              <a:tblPr/>
              <a:tblGrid>
                <a:gridCol w="2381250">
                  <a:extLst>
                    <a:ext uri="{9D8B030D-6E8A-4147-A177-3AD203B41FA5}">
                      <a16:colId xmlns:a16="http://schemas.microsoft.com/office/drawing/2014/main" val="20000"/>
                    </a:ext>
                  </a:extLst>
                </a:gridCol>
                <a:gridCol w="4857750">
                  <a:extLst>
                    <a:ext uri="{9D8B030D-6E8A-4147-A177-3AD203B41FA5}">
                      <a16:colId xmlns:a16="http://schemas.microsoft.com/office/drawing/2014/main" val="20001"/>
                    </a:ext>
                  </a:extLst>
                </a:gridCol>
                <a:gridCol w="3581400">
                  <a:extLst>
                    <a:ext uri="{9D8B030D-6E8A-4147-A177-3AD203B41FA5}">
                      <a16:colId xmlns:a16="http://schemas.microsoft.com/office/drawing/2014/main" val="20002"/>
                    </a:ext>
                  </a:extLst>
                </a:gridCol>
              </a:tblGrid>
              <a:tr h="457200">
                <a:tc>
                  <a:txBody>
                    <a:bodyPr/>
                    <a:lstStyle/>
                    <a:p>
                      <a:r>
                        <a:rPr sz="1575" b="1">
                          <a:solidFill>
                            <a:srgbClr val="FFFFFF"/>
                          </a:solidFill>
                          <a:latin typeface="DejaVu Sans"/>
                          <a:ea typeface="DejaVu Sans"/>
                          <a:cs typeface="DejaVu Sans"/>
                        </a:rPr>
                        <a:t>Role</a:t>
                      </a:r>
                    </a:p>
                  </a:txBody>
                  <a:tcPr anchor="ctr">
                    <a:solidFill>
                      <a:srgbClr val="10283F"/>
                    </a:solidFill>
                  </a:tcPr>
                </a:tc>
                <a:tc>
                  <a:txBody>
                    <a:bodyPr/>
                    <a:lstStyle/>
                    <a:p>
                      <a:r>
                        <a:rPr sz="1575" b="1">
                          <a:solidFill>
                            <a:srgbClr val="FFFFFF"/>
                          </a:solidFill>
                          <a:latin typeface="DejaVu Sans"/>
                          <a:ea typeface="DejaVu Sans"/>
                          <a:cs typeface="DejaVu Sans"/>
                        </a:rPr>
                        <a:t>What it contains</a:t>
                      </a:r>
                    </a:p>
                  </a:txBody>
                  <a:tcPr anchor="ctr">
                    <a:solidFill>
                      <a:srgbClr val="10283F"/>
                    </a:solidFill>
                  </a:tcPr>
                </a:tc>
                <a:tc>
                  <a:txBody>
                    <a:bodyPr/>
                    <a:lstStyle/>
                    <a:p>
                      <a:r>
                        <a:rPr sz="1575" b="1">
                          <a:solidFill>
                            <a:srgbClr val="FFFFFF"/>
                          </a:solidFill>
                          <a:latin typeface="DejaVu Sans"/>
                          <a:ea typeface="DejaVu Sans"/>
                          <a:cs typeface="DejaVu Sans"/>
                        </a:rPr>
                        <a:t>Examples</a:t>
                      </a:r>
                    </a:p>
                  </a:txBody>
                  <a:tcPr anchor="ctr">
                    <a:solidFill>
                      <a:srgbClr val="10283F"/>
                    </a:solidFill>
                  </a:tcPr>
                </a:tc>
                <a:extLst>
                  <a:ext uri="{0D108BD9-81ED-4DB2-BD59-A6C34878D82A}">
                    <a16:rowId xmlns:a16="http://schemas.microsoft.com/office/drawing/2014/main" val="10000"/>
                  </a:ext>
                </a:extLst>
              </a:tr>
              <a:tr h="642938">
                <a:tc>
                  <a:txBody>
                    <a:bodyPr/>
                    <a:lstStyle/>
                    <a:p>
                      <a:r>
                        <a:rPr sz="1350" b="1">
                          <a:solidFill>
                            <a:srgbClr val="10283F"/>
                          </a:solidFill>
                          <a:latin typeface="DejaVu Sans"/>
                          <a:ea typeface="DejaVu Sans"/>
                          <a:cs typeface="DejaVu Sans"/>
                        </a:rPr>
                        <a:t>Literature and indexing</a:t>
                      </a:r>
                    </a:p>
                  </a:txBody>
                  <a:tcPr anchor="ctr">
                    <a:solidFill>
                      <a:srgbClr val="F0F2F1"/>
                    </a:solidFill>
                  </a:tcPr>
                </a:tc>
                <a:tc>
                  <a:txBody>
                    <a:bodyPr/>
                    <a:lstStyle/>
                    <a:p>
                      <a:r>
                        <a:rPr sz="1350" b="0">
                          <a:solidFill>
                            <a:srgbClr val="18303F"/>
                          </a:solidFill>
                          <a:latin typeface="DejaVu Sans"/>
                          <a:ea typeface="DejaVu Sans"/>
                          <a:cs typeface="DejaVu Sans"/>
                        </a:rPr>
                        <a:t>Published work organised by nuclide, reaction and subject</a:t>
                      </a:r>
                    </a:p>
                  </a:txBody>
                  <a:tcPr anchor="ctr">
                    <a:solidFill>
                      <a:srgbClr val="F0F2F1"/>
                    </a:solidFill>
                  </a:tcPr>
                </a:tc>
                <a:tc>
                  <a:txBody>
                    <a:bodyPr/>
                    <a:lstStyle/>
                    <a:p>
                      <a:r>
                        <a:rPr sz="1350" b="0">
                          <a:solidFill>
                            <a:srgbClr val="18303F"/>
                          </a:solidFill>
                          <a:latin typeface="DejaVu Sans"/>
                          <a:ea typeface="DejaVu Sans"/>
                          <a:cs typeface="DejaVu Sans"/>
                        </a:rPr>
                        <a:t>NSR · CINDA · INIS</a:t>
                      </a:r>
                    </a:p>
                  </a:txBody>
                  <a:tcPr anchor="ctr">
                    <a:solidFill>
                      <a:srgbClr val="F0F2F1"/>
                    </a:solidFill>
                  </a:tcPr>
                </a:tc>
                <a:extLst>
                  <a:ext uri="{0D108BD9-81ED-4DB2-BD59-A6C34878D82A}">
                    <a16:rowId xmlns:a16="http://schemas.microsoft.com/office/drawing/2014/main" val="10001"/>
                  </a:ext>
                </a:extLst>
              </a:tr>
              <a:tr h="642938">
                <a:tc>
                  <a:txBody>
                    <a:bodyPr/>
                    <a:lstStyle/>
                    <a:p>
                      <a:r>
                        <a:rPr sz="1350" b="1">
                          <a:solidFill>
                            <a:srgbClr val="10283F"/>
                          </a:solidFill>
                          <a:latin typeface="DejaVu Sans"/>
                          <a:ea typeface="DejaVu Sans"/>
                          <a:cs typeface="DejaVu Sans"/>
                        </a:rPr>
                        <a:t>Experimental records</a:t>
                      </a:r>
                    </a:p>
                  </a:txBody>
                  <a:tcPr anchor="ctr">
                    <a:solidFill>
                      <a:srgbClr val="FFFFFF"/>
                    </a:solidFill>
                  </a:tcPr>
                </a:tc>
                <a:tc>
                  <a:txBody>
                    <a:bodyPr/>
                    <a:lstStyle/>
                    <a:p>
                      <a:r>
                        <a:rPr sz="1350" b="0">
                          <a:solidFill>
                            <a:srgbClr val="18303F"/>
                          </a:solidFill>
                          <a:latin typeface="DejaVu Sans"/>
                          <a:ea typeface="DejaVu Sans"/>
                          <a:cs typeface="DejaVu Sans"/>
                        </a:rPr>
                        <a:t>Measured values, methods, uncertainties and metadata</a:t>
                      </a:r>
                    </a:p>
                  </a:txBody>
                  <a:tcPr anchor="ctr">
                    <a:solidFill>
                      <a:srgbClr val="FFFFFF"/>
                    </a:solidFill>
                  </a:tcPr>
                </a:tc>
                <a:tc>
                  <a:txBody>
                    <a:bodyPr/>
                    <a:lstStyle/>
                    <a:p>
                      <a:r>
                        <a:rPr sz="1350" b="0">
                          <a:solidFill>
                            <a:srgbClr val="18303F"/>
                          </a:solidFill>
                          <a:latin typeface="DejaVu Sans"/>
                          <a:ea typeface="DejaVu Sans"/>
                          <a:cs typeface="DejaVu Sans"/>
                        </a:rPr>
                        <a:t>EXFOR · XUNDL</a:t>
                      </a:r>
                    </a:p>
                  </a:txBody>
                  <a:tcPr anchor="ctr">
                    <a:solidFill>
                      <a:srgbClr val="FFFFFF"/>
                    </a:solidFill>
                  </a:tcPr>
                </a:tc>
                <a:extLst>
                  <a:ext uri="{0D108BD9-81ED-4DB2-BD59-A6C34878D82A}">
                    <a16:rowId xmlns:a16="http://schemas.microsoft.com/office/drawing/2014/main" val="10002"/>
                  </a:ext>
                </a:extLst>
              </a:tr>
              <a:tr h="642938">
                <a:tc>
                  <a:txBody>
                    <a:bodyPr/>
                    <a:lstStyle/>
                    <a:p>
                      <a:r>
                        <a:rPr sz="1350" b="1">
                          <a:solidFill>
                            <a:srgbClr val="10283F"/>
                          </a:solidFill>
                          <a:latin typeface="DejaVu Sans"/>
                          <a:ea typeface="DejaVu Sans"/>
                          <a:cs typeface="DejaVu Sans"/>
                        </a:rPr>
                        <a:t>Evaluated structure and decay</a:t>
                      </a:r>
                    </a:p>
                  </a:txBody>
                  <a:tcPr anchor="ctr">
                    <a:solidFill>
                      <a:srgbClr val="F0F2F1"/>
                    </a:solidFill>
                  </a:tcPr>
                </a:tc>
                <a:tc>
                  <a:txBody>
                    <a:bodyPr/>
                    <a:lstStyle/>
                    <a:p>
                      <a:r>
                        <a:rPr sz="1350" b="0">
                          <a:solidFill>
                            <a:srgbClr val="18303F"/>
                          </a:solidFill>
                          <a:latin typeface="DejaVu Sans"/>
                          <a:ea typeface="DejaVu Sans"/>
                          <a:cs typeface="DejaVu Sans"/>
                        </a:rPr>
                        <a:t>Recommended masses, levels, half-lives and decay radiations</a:t>
                      </a:r>
                    </a:p>
                  </a:txBody>
                  <a:tcPr anchor="ctr">
                    <a:solidFill>
                      <a:srgbClr val="F0F2F1"/>
                    </a:solidFill>
                  </a:tcPr>
                </a:tc>
                <a:tc>
                  <a:txBody>
                    <a:bodyPr/>
                    <a:lstStyle/>
                    <a:p>
                      <a:r>
                        <a:rPr sz="1350" b="0">
                          <a:solidFill>
                            <a:srgbClr val="18303F"/>
                          </a:solidFill>
                          <a:latin typeface="DejaVu Sans"/>
                          <a:ea typeface="DejaVu Sans"/>
                          <a:cs typeface="DejaVu Sans"/>
                        </a:rPr>
                        <a:t>ENSDF · AME/NUBASE · DDEP</a:t>
                      </a:r>
                    </a:p>
                  </a:txBody>
                  <a:tcPr anchor="ctr">
                    <a:solidFill>
                      <a:srgbClr val="F0F2F1"/>
                    </a:solidFill>
                  </a:tcPr>
                </a:tc>
                <a:extLst>
                  <a:ext uri="{0D108BD9-81ED-4DB2-BD59-A6C34878D82A}">
                    <a16:rowId xmlns:a16="http://schemas.microsoft.com/office/drawing/2014/main" val="10003"/>
                  </a:ext>
                </a:extLst>
              </a:tr>
              <a:tr h="642938">
                <a:tc>
                  <a:txBody>
                    <a:bodyPr/>
                    <a:lstStyle/>
                    <a:p>
                      <a:r>
                        <a:rPr sz="1350" b="1">
                          <a:solidFill>
                            <a:srgbClr val="10283F"/>
                          </a:solidFill>
                          <a:latin typeface="DejaVu Sans"/>
                          <a:ea typeface="DejaVu Sans"/>
                          <a:cs typeface="DejaVu Sans"/>
                        </a:rPr>
                        <a:t>Evaluated reactions</a:t>
                      </a:r>
                    </a:p>
                  </a:txBody>
                  <a:tcPr anchor="ctr">
                    <a:solidFill>
                      <a:srgbClr val="FFFFFF"/>
                    </a:solidFill>
                  </a:tcPr>
                </a:tc>
                <a:tc>
                  <a:txBody>
                    <a:bodyPr/>
                    <a:lstStyle/>
                    <a:p>
                      <a:r>
                        <a:rPr sz="1350" b="0">
                          <a:solidFill>
                            <a:srgbClr val="18303F"/>
                          </a:solidFill>
                          <a:latin typeface="DejaVu Sans"/>
                          <a:ea typeface="DejaVu Sans"/>
                          <a:cs typeface="DejaVu Sans"/>
                        </a:rPr>
                        <a:t>Self-consistent reaction files, spectra and covariances</a:t>
                      </a:r>
                    </a:p>
                  </a:txBody>
                  <a:tcPr anchor="ctr">
                    <a:solidFill>
                      <a:srgbClr val="FFFFFF"/>
                    </a:solidFill>
                  </a:tcPr>
                </a:tc>
                <a:tc>
                  <a:txBody>
                    <a:bodyPr/>
                    <a:lstStyle/>
                    <a:p>
                      <a:r>
                        <a:rPr sz="1350" b="0">
                          <a:solidFill>
                            <a:srgbClr val="18303F"/>
                          </a:solidFill>
                          <a:latin typeface="DejaVu Sans"/>
                          <a:ea typeface="DejaVu Sans"/>
                          <a:cs typeface="DejaVu Sans"/>
                        </a:rPr>
                        <a:t>ENDF/B · JEFF · JENDL · CENDL · BROND · TENDL</a:t>
                      </a:r>
                    </a:p>
                  </a:txBody>
                  <a:tcPr anchor="ctr">
                    <a:solidFill>
                      <a:srgbClr val="FFFFFF"/>
                    </a:solidFill>
                  </a:tcPr>
                </a:tc>
                <a:extLst>
                  <a:ext uri="{0D108BD9-81ED-4DB2-BD59-A6C34878D82A}">
                    <a16:rowId xmlns:a16="http://schemas.microsoft.com/office/drawing/2014/main" val="10004"/>
                  </a:ext>
                </a:extLst>
              </a:tr>
              <a:tr h="642938">
                <a:tc>
                  <a:txBody>
                    <a:bodyPr/>
                    <a:lstStyle/>
                    <a:p>
                      <a:r>
                        <a:rPr sz="1350" b="1">
                          <a:solidFill>
                            <a:srgbClr val="10283F"/>
                          </a:solidFill>
                          <a:latin typeface="DejaVu Sans"/>
                          <a:ea typeface="DejaVu Sans"/>
                          <a:cs typeface="DejaVu Sans"/>
                        </a:rPr>
                        <a:t>Models and parameters</a:t>
                      </a:r>
                    </a:p>
                  </a:txBody>
                  <a:tcPr anchor="ctr">
                    <a:solidFill>
                      <a:srgbClr val="F0F2F1"/>
                    </a:solidFill>
                  </a:tcPr>
                </a:tc>
                <a:tc>
                  <a:txBody>
                    <a:bodyPr/>
                    <a:lstStyle/>
                    <a:p>
                      <a:r>
                        <a:rPr sz="1350" b="0">
                          <a:solidFill>
                            <a:srgbClr val="18303F"/>
                          </a:solidFill>
                          <a:latin typeface="DejaVu Sans"/>
                          <a:ea typeface="DejaVu Sans"/>
                          <a:cs typeface="DejaVu Sans"/>
                        </a:rPr>
                        <a:t>Inputs for reaction calculations and interpolation</a:t>
                      </a:r>
                    </a:p>
                  </a:txBody>
                  <a:tcPr anchor="ctr">
                    <a:solidFill>
                      <a:srgbClr val="F0F2F1"/>
                    </a:solidFill>
                  </a:tcPr>
                </a:tc>
                <a:tc>
                  <a:txBody>
                    <a:bodyPr/>
                    <a:lstStyle/>
                    <a:p>
                      <a:r>
                        <a:rPr sz="1350" b="0">
                          <a:solidFill>
                            <a:srgbClr val="18303F"/>
                          </a:solidFill>
                          <a:latin typeface="DejaVu Sans"/>
                          <a:ea typeface="DejaVu Sans"/>
                          <a:cs typeface="DejaVu Sans"/>
                        </a:rPr>
                        <a:t>RIPL</a:t>
                      </a:r>
                    </a:p>
                  </a:txBody>
                  <a:tcPr anchor="ctr">
                    <a:solidFill>
                      <a:srgbClr val="F0F2F1"/>
                    </a:solidFill>
                  </a:tcPr>
                </a:tc>
                <a:extLst>
                  <a:ext uri="{0D108BD9-81ED-4DB2-BD59-A6C34878D82A}">
                    <a16:rowId xmlns:a16="http://schemas.microsoft.com/office/drawing/2014/main" val="10005"/>
                  </a:ext>
                </a:extLst>
              </a:tr>
              <a:tr h="642938">
                <a:tc>
                  <a:txBody>
                    <a:bodyPr/>
                    <a:lstStyle/>
                    <a:p>
                      <a:r>
                        <a:rPr sz="1350" b="1">
                          <a:solidFill>
                            <a:srgbClr val="10283F"/>
                          </a:solidFill>
                          <a:latin typeface="DejaVu Sans"/>
                          <a:ea typeface="DejaVu Sans"/>
                          <a:cs typeface="DejaVu Sans"/>
                        </a:rPr>
                        <a:t>Application and processed data</a:t>
                      </a:r>
                    </a:p>
                  </a:txBody>
                  <a:tcPr anchor="ctr">
                    <a:solidFill>
                      <a:srgbClr val="FFFFFF"/>
                    </a:solidFill>
                  </a:tcPr>
                </a:tc>
                <a:tc>
                  <a:txBody>
                    <a:bodyPr/>
                    <a:lstStyle/>
                    <a:p>
                      <a:r>
                        <a:rPr sz="1350" b="0">
                          <a:solidFill>
                            <a:srgbClr val="18303F"/>
                          </a:solidFill>
                          <a:latin typeface="DejaVu Sans"/>
                          <a:ea typeface="DejaVu Sans"/>
                          <a:cs typeface="DejaVu Sans"/>
                        </a:rPr>
                        <a:t>Collections or formats prepared for a task or transport code</a:t>
                      </a:r>
                    </a:p>
                  </a:txBody>
                  <a:tcPr anchor="ctr">
                    <a:solidFill>
                      <a:srgbClr val="FFFFFF"/>
                    </a:solidFill>
                  </a:tcPr>
                </a:tc>
                <a:tc>
                  <a:txBody>
                    <a:bodyPr/>
                    <a:lstStyle/>
                    <a:p>
                      <a:r>
                        <a:rPr sz="1350" b="0">
                          <a:solidFill>
                            <a:srgbClr val="18303F"/>
                          </a:solidFill>
                          <a:latin typeface="DejaVu Sans"/>
                          <a:ea typeface="DejaVu Sans"/>
                          <a:cs typeface="DejaVu Sans"/>
                        </a:rPr>
                        <a:t>FENDL · IRDFF · IBANDL · MIRD · medical portals · ACE · Geant4</a:t>
                      </a:r>
                    </a:p>
                  </a:txBody>
                  <a:tcPr anchor="ctr">
                    <a:solidFill>
                      <a:srgbClr val="FFFFFF"/>
                    </a:solidFill>
                  </a:tcPr>
                </a:tc>
                <a:extLst>
                  <a:ext uri="{0D108BD9-81ED-4DB2-BD59-A6C34878D82A}">
                    <a16:rowId xmlns:a16="http://schemas.microsoft.com/office/drawing/2014/main" val="10006"/>
                  </a:ext>
                </a:extLst>
              </a:tr>
            </a:tbl>
          </a:graphicData>
        </a:graphic>
      </p:graphicFrame>
      <p:sp>
        <p:nvSpPr>
          <p:cNvPr id="8" name="Rectangle 7">
            <a:extLst>
              <a:ext uri="{FF2B5EF4-FFF2-40B4-BE49-F238E27FC236}">
                <a16:creationId xmlns:a16="http://schemas.microsoft.com/office/drawing/2014/main" id="{3376DC1A-5AAD-4454-A445-C49E61F4264A}"/>
              </a:ext>
            </a:extLst>
          </p:cNvPr>
          <p:cNvSpPr>
            <a:spLocks noGrp="1"/>
          </p:cNvSpPr>
          <p:nvPr/>
        </p:nvSpPr>
        <p:spPr>
          <a:xfrm>
            <a:off x="742950" y="6076950"/>
            <a:ext cx="10572750" cy="257175"/>
          </a:xfrm>
          <a:prstGeom prst="rect">
            <a:avLst/>
          </a:prstGeom>
          <a:noFill/>
          <a:ln w="0">
            <a:noFill/>
          </a:ln>
        </p:spPr>
        <p:txBody>
          <a:bodyPr wrap="square" lIns="0" tIns="0" rIns="0" bIns="0" anchor="t">
            <a:noAutofit/>
          </a:bodyPr>
          <a:lstStyle/>
          <a:p>
            <a:pPr algn="ctr">
              <a:lnSpc>
                <a:spcPct val="100000"/>
              </a:lnSpc>
              <a:buNone/>
              <a:defRPr sz="1275" b="1" i="0">
                <a:solidFill>
                  <a:srgbClr val="2C7297"/>
                </a:solidFill>
                <a:latin typeface="DejaVu Sans"/>
                <a:ea typeface="DejaVu Sans"/>
                <a:cs typeface="DejaVu Sans"/>
              </a:defRPr>
            </a:pPr>
            <a:r>
              <a:rPr sz="1275" b="1" i="0">
                <a:solidFill>
                  <a:srgbClr val="2C7297"/>
                </a:solidFill>
                <a:latin typeface="DejaVu Sans"/>
                <a:ea typeface="DejaVu Sans"/>
                <a:cs typeface="DejaVu Sans"/>
              </a:rPr>
              <a:t>EXFOR: experimental reaction records. ENDF/B, JEFF, JENDL and peers: evaluated reaction files.</a:t>
            </a:r>
          </a:p>
        </p:txBody>
      </p:sp>
    </p:spTree>
    <p:extLst>
      <p:ext uri="{BB962C8B-B14F-4D97-AF65-F5344CB8AC3E}">
        <p14:creationId xmlns:p14="http://schemas.microsoft.com/office/powerpoint/2010/main" val="1405925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391AA826-20ED-46F9-869A-2622071AAEC2}"/>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D38EE87A-9235-4C62-97ED-08B93D8CC6C0}"/>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dirty="0">
                <a:solidFill>
                  <a:srgbClr val="10283F"/>
                </a:solidFill>
                <a:latin typeface="DejaVu Sans"/>
                <a:ea typeface="DejaVu Sans"/>
                <a:cs typeface="DejaVu Sans"/>
              </a:rPr>
              <a:t>The nuclear</a:t>
            </a:r>
            <a:r>
              <a:rPr lang="en-GB" sz="3225" b="1" i="0" dirty="0">
                <a:solidFill>
                  <a:srgbClr val="10283F"/>
                </a:solidFill>
                <a:latin typeface="DejaVu Sans"/>
                <a:ea typeface="DejaVu Sans"/>
                <a:cs typeface="DejaVu Sans"/>
              </a:rPr>
              <a:t> </a:t>
            </a:r>
            <a:r>
              <a:rPr sz="3225" b="1" i="0" dirty="0">
                <a:solidFill>
                  <a:srgbClr val="10283F"/>
                </a:solidFill>
                <a:latin typeface="DejaVu Sans"/>
                <a:ea typeface="DejaVu Sans"/>
                <a:cs typeface="DejaVu Sans"/>
              </a:rPr>
              <a:t>data feedback loop</a:t>
            </a:r>
          </a:p>
        </p:txBody>
      </p:sp>
      <p:sp>
        <p:nvSpPr>
          <p:cNvPr id="3" name="Rectangle 2">
            <a:extLst>
              <a:ext uri="{FF2B5EF4-FFF2-40B4-BE49-F238E27FC236}">
                <a16:creationId xmlns:a16="http://schemas.microsoft.com/office/drawing/2014/main" id="{E0A76608-9ED8-4FB8-B3DF-5924332E28B5}"/>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3EB9FF03-D1A2-4A0E-A313-BDDF6390C55D}"/>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16D95491-F354-4A05-894F-903A90F39CDE}"/>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06</a:t>
            </a:r>
          </a:p>
        </p:txBody>
      </p:sp>
      <p:sp>
        <p:nvSpPr>
          <p:cNvPr id="6" name="Rectangle: Rounded Corners 5">
            <a:extLst>
              <a:ext uri="{FF2B5EF4-FFF2-40B4-BE49-F238E27FC236}">
                <a16:creationId xmlns:a16="http://schemas.microsoft.com/office/drawing/2014/main" id="{2A3E0686-C5E6-46F6-8465-02C357967B08}"/>
              </a:ext>
            </a:extLst>
          </p:cNvPr>
          <p:cNvSpPr>
            <a:spLocks noGrp="1"/>
          </p:cNvSpPr>
          <p:nvPr/>
        </p:nvSpPr>
        <p:spPr>
          <a:xfrm>
            <a:off x="666750" y="1581150"/>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7" name="Rectangle 6">
            <a:extLst>
              <a:ext uri="{FF2B5EF4-FFF2-40B4-BE49-F238E27FC236}">
                <a16:creationId xmlns:a16="http://schemas.microsoft.com/office/drawing/2014/main" id="{8A4B9039-5694-450D-8424-2997A4ECE5F7}"/>
              </a:ext>
            </a:extLst>
          </p:cNvPr>
          <p:cNvSpPr>
            <a:spLocks noGrp="1"/>
          </p:cNvSpPr>
          <p:nvPr/>
        </p:nvSpPr>
        <p:spPr>
          <a:xfrm>
            <a:off x="819150" y="1676400"/>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Application need</a:t>
            </a:r>
          </a:p>
        </p:txBody>
      </p:sp>
      <p:sp>
        <p:nvSpPr>
          <p:cNvPr id="8" name="Rectangle 7">
            <a:extLst>
              <a:ext uri="{FF2B5EF4-FFF2-40B4-BE49-F238E27FC236}">
                <a16:creationId xmlns:a16="http://schemas.microsoft.com/office/drawing/2014/main" id="{DEC8D1FE-668F-457A-94DE-5C54E19E197E}"/>
              </a:ext>
            </a:extLst>
          </p:cNvPr>
          <p:cNvSpPr>
            <a:spLocks noGrp="1"/>
          </p:cNvSpPr>
          <p:nvPr/>
        </p:nvSpPr>
        <p:spPr>
          <a:xfrm>
            <a:off x="819150" y="2152650"/>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quantity, domain and target accuracy</a:t>
            </a:r>
          </a:p>
        </p:txBody>
      </p:sp>
      <p:sp>
        <p:nvSpPr>
          <p:cNvPr id="9" name="Arrow: Right 8">
            <a:extLst>
              <a:ext uri="{FF2B5EF4-FFF2-40B4-BE49-F238E27FC236}">
                <a16:creationId xmlns:a16="http://schemas.microsoft.com/office/drawing/2014/main" id="{06D81FC1-EB89-447E-AA4F-DEC3C8B29007}"/>
              </a:ext>
            </a:extLst>
          </p:cNvPr>
          <p:cNvSpPr>
            <a:spLocks noGrp="1"/>
          </p:cNvSpPr>
          <p:nvPr/>
        </p:nvSpPr>
        <p:spPr>
          <a:xfrm>
            <a:off x="2933700" y="1924050"/>
            <a:ext cx="295275" cy="342900"/>
          </a:xfrm>
          <a:prstGeom prst="rightArrow">
            <a:avLst/>
          </a:prstGeom>
          <a:solidFill>
            <a:srgbClr val="55B9C1"/>
          </a:solidFill>
          <a:ln w="0">
            <a:noFill/>
          </a:ln>
        </p:spPr>
        <p:txBody>
          <a:bodyPr/>
          <a:lstStyle/>
          <a:p>
            <a:endParaRPr lang="en-GB"/>
          </a:p>
        </p:txBody>
      </p:sp>
      <p:sp>
        <p:nvSpPr>
          <p:cNvPr id="10" name="Rectangle: Rounded Corners 9">
            <a:extLst>
              <a:ext uri="{FF2B5EF4-FFF2-40B4-BE49-F238E27FC236}">
                <a16:creationId xmlns:a16="http://schemas.microsoft.com/office/drawing/2014/main" id="{54A7FFCC-25BF-4473-BFD4-A717B6AA767D}"/>
              </a:ext>
            </a:extLst>
          </p:cNvPr>
          <p:cNvSpPr>
            <a:spLocks noGrp="1"/>
          </p:cNvSpPr>
          <p:nvPr/>
        </p:nvSpPr>
        <p:spPr>
          <a:xfrm>
            <a:off x="3238500" y="1581150"/>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11" name="Rectangle 10">
            <a:extLst>
              <a:ext uri="{FF2B5EF4-FFF2-40B4-BE49-F238E27FC236}">
                <a16:creationId xmlns:a16="http://schemas.microsoft.com/office/drawing/2014/main" id="{A5444899-88B9-46F3-8E84-A53B01BF2A6E}"/>
              </a:ext>
            </a:extLst>
          </p:cNvPr>
          <p:cNvSpPr>
            <a:spLocks noGrp="1"/>
          </p:cNvSpPr>
          <p:nvPr/>
        </p:nvSpPr>
        <p:spPr>
          <a:xfrm>
            <a:off x="3390900" y="1676400"/>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Measure and model</a:t>
            </a:r>
          </a:p>
        </p:txBody>
      </p:sp>
      <p:sp>
        <p:nvSpPr>
          <p:cNvPr id="12" name="Rectangle 11">
            <a:extLst>
              <a:ext uri="{FF2B5EF4-FFF2-40B4-BE49-F238E27FC236}">
                <a16:creationId xmlns:a16="http://schemas.microsoft.com/office/drawing/2014/main" id="{9EB7BCD1-1AF7-40DA-9622-BECF7B79EE94}"/>
              </a:ext>
            </a:extLst>
          </p:cNvPr>
          <p:cNvSpPr>
            <a:spLocks noGrp="1"/>
          </p:cNvSpPr>
          <p:nvPr/>
        </p:nvSpPr>
        <p:spPr>
          <a:xfrm>
            <a:off x="3390900" y="2152650"/>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new evidence and physical description</a:t>
            </a:r>
          </a:p>
        </p:txBody>
      </p:sp>
      <p:sp>
        <p:nvSpPr>
          <p:cNvPr id="13" name="Arrow: Right 12">
            <a:extLst>
              <a:ext uri="{FF2B5EF4-FFF2-40B4-BE49-F238E27FC236}">
                <a16:creationId xmlns:a16="http://schemas.microsoft.com/office/drawing/2014/main" id="{13CF8A6B-638C-4E3B-A3E0-DB139D2A9E0B}"/>
              </a:ext>
            </a:extLst>
          </p:cNvPr>
          <p:cNvSpPr>
            <a:spLocks noGrp="1"/>
          </p:cNvSpPr>
          <p:nvPr/>
        </p:nvSpPr>
        <p:spPr>
          <a:xfrm>
            <a:off x="5505450" y="1924050"/>
            <a:ext cx="295275" cy="342900"/>
          </a:xfrm>
          <a:prstGeom prst="rightArrow">
            <a:avLst/>
          </a:prstGeom>
          <a:solidFill>
            <a:srgbClr val="55B9C1"/>
          </a:solidFill>
          <a:ln w="0">
            <a:noFill/>
          </a:ln>
        </p:spPr>
        <p:txBody>
          <a:bodyPr/>
          <a:lstStyle/>
          <a:p>
            <a:endParaRPr lang="en-GB"/>
          </a:p>
        </p:txBody>
      </p:sp>
      <p:sp>
        <p:nvSpPr>
          <p:cNvPr id="14" name="Rectangle: Rounded Corners 13">
            <a:extLst>
              <a:ext uri="{FF2B5EF4-FFF2-40B4-BE49-F238E27FC236}">
                <a16:creationId xmlns:a16="http://schemas.microsoft.com/office/drawing/2014/main" id="{D87E8D4A-85AE-4714-A76D-BD29A890F591}"/>
              </a:ext>
            </a:extLst>
          </p:cNvPr>
          <p:cNvSpPr>
            <a:spLocks noGrp="1"/>
          </p:cNvSpPr>
          <p:nvPr/>
        </p:nvSpPr>
        <p:spPr>
          <a:xfrm>
            <a:off x="5810250" y="1581150"/>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15" name="Rectangle 14">
            <a:extLst>
              <a:ext uri="{FF2B5EF4-FFF2-40B4-BE49-F238E27FC236}">
                <a16:creationId xmlns:a16="http://schemas.microsoft.com/office/drawing/2014/main" id="{5505A5A6-1DBB-4F4C-9754-75618F5F7E9A}"/>
              </a:ext>
            </a:extLst>
          </p:cNvPr>
          <p:cNvSpPr>
            <a:spLocks noGrp="1"/>
          </p:cNvSpPr>
          <p:nvPr/>
        </p:nvSpPr>
        <p:spPr>
          <a:xfrm>
            <a:off x="5962650" y="1676400"/>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Compile</a:t>
            </a:r>
          </a:p>
        </p:txBody>
      </p:sp>
      <p:sp>
        <p:nvSpPr>
          <p:cNvPr id="16" name="Rectangle 15">
            <a:extLst>
              <a:ext uri="{FF2B5EF4-FFF2-40B4-BE49-F238E27FC236}">
                <a16:creationId xmlns:a16="http://schemas.microsoft.com/office/drawing/2014/main" id="{4BA0BEAE-DF72-4389-B771-E2B25EF5CBFD}"/>
              </a:ext>
            </a:extLst>
          </p:cNvPr>
          <p:cNvSpPr>
            <a:spLocks noGrp="1"/>
          </p:cNvSpPr>
          <p:nvPr/>
        </p:nvSpPr>
        <p:spPr>
          <a:xfrm>
            <a:off x="5962650" y="2152650"/>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standardise metadata and preserve provenance</a:t>
            </a:r>
          </a:p>
        </p:txBody>
      </p:sp>
      <p:sp>
        <p:nvSpPr>
          <p:cNvPr id="17" name="Arrow: Right 16">
            <a:extLst>
              <a:ext uri="{FF2B5EF4-FFF2-40B4-BE49-F238E27FC236}">
                <a16:creationId xmlns:a16="http://schemas.microsoft.com/office/drawing/2014/main" id="{CF9AF1B5-5DAA-4577-AAED-E50E5E8991B7}"/>
              </a:ext>
            </a:extLst>
          </p:cNvPr>
          <p:cNvSpPr>
            <a:spLocks noGrp="1"/>
          </p:cNvSpPr>
          <p:nvPr/>
        </p:nvSpPr>
        <p:spPr>
          <a:xfrm>
            <a:off x="8077200" y="1924050"/>
            <a:ext cx="295275" cy="342900"/>
          </a:xfrm>
          <a:prstGeom prst="rightArrow">
            <a:avLst/>
          </a:prstGeom>
          <a:solidFill>
            <a:srgbClr val="55B9C1"/>
          </a:solidFill>
          <a:ln w="0">
            <a:noFill/>
          </a:ln>
        </p:spPr>
        <p:txBody>
          <a:bodyPr/>
          <a:lstStyle/>
          <a:p>
            <a:endParaRPr lang="en-GB"/>
          </a:p>
        </p:txBody>
      </p:sp>
      <p:sp>
        <p:nvSpPr>
          <p:cNvPr id="18" name="Rectangle: Rounded Corners 17">
            <a:extLst>
              <a:ext uri="{FF2B5EF4-FFF2-40B4-BE49-F238E27FC236}">
                <a16:creationId xmlns:a16="http://schemas.microsoft.com/office/drawing/2014/main" id="{4EE59A0E-F867-49BF-9D79-B927367BDD00}"/>
              </a:ext>
            </a:extLst>
          </p:cNvPr>
          <p:cNvSpPr>
            <a:spLocks noGrp="1"/>
          </p:cNvSpPr>
          <p:nvPr/>
        </p:nvSpPr>
        <p:spPr>
          <a:xfrm>
            <a:off x="8382000" y="1581150"/>
            <a:ext cx="2190750" cy="1104900"/>
          </a:xfrm>
          <a:prstGeom prst="roundRect">
            <a:avLst>
              <a:gd name="adj" fmla="val 10345"/>
            </a:avLst>
          </a:prstGeom>
          <a:solidFill>
            <a:srgbClr val="10283F"/>
          </a:solidFill>
          <a:ln w="14288">
            <a:noFill/>
            <a:prstDash val="solid"/>
          </a:ln>
        </p:spPr>
        <p:txBody>
          <a:bodyPr/>
          <a:lstStyle/>
          <a:p>
            <a:endParaRPr lang="en-GB"/>
          </a:p>
        </p:txBody>
      </p:sp>
      <p:sp>
        <p:nvSpPr>
          <p:cNvPr id="19" name="Rectangle 18">
            <a:extLst>
              <a:ext uri="{FF2B5EF4-FFF2-40B4-BE49-F238E27FC236}">
                <a16:creationId xmlns:a16="http://schemas.microsoft.com/office/drawing/2014/main" id="{EE1F1D9B-9CD6-4E4C-A63A-D816FD34B7AA}"/>
              </a:ext>
            </a:extLst>
          </p:cNvPr>
          <p:cNvSpPr>
            <a:spLocks noGrp="1"/>
          </p:cNvSpPr>
          <p:nvPr/>
        </p:nvSpPr>
        <p:spPr>
          <a:xfrm>
            <a:off x="8534400" y="1676400"/>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Evaluate</a:t>
            </a:r>
          </a:p>
        </p:txBody>
      </p:sp>
      <p:sp>
        <p:nvSpPr>
          <p:cNvPr id="20" name="Rectangle 19">
            <a:extLst>
              <a:ext uri="{FF2B5EF4-FFF2-40B4-BE49-F238E27FC236}">
                <a16:creationId xmlns:a16="http://schemas.microsoft.com/office/drawing/2014/main" id="{71A3D19D-5576-463B-B6D3-06A2081F8DFB}"/>
              </a:ext>
            </a:extLst>
          </p:cNvPr>
          <p:cNvSpPr>
            <a:spLocks noGrp="1"/>
          </p:cNvSpPr>
          <p:nvPr/>
        </p:nvSpPr>
        <p:spPr>
          <a:xfrm>
            <a:off x="8534400" y="2152650"/>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DDEFF0"/>
                </a:solidFill>
                <a:latin typeface="DejaVu Sans"/>
                <a:ea typeface="DejaVu Sans"/>
                <a:cs typeface="DejaVu Sans"/>
              </a:defRPr>
            </a:pPr>
            <a:r>
              <a:rPr sz="1125" b="0" i="0">
                <a:solidFill>
                  <a:srgbClr val="DDEFF0"/>
                </a:solidFill>
                <a:latin typeface="DejaVu Sans"/>
                <a:ea typeface="DejaVu Sans"/>
                <a:cs typeface="DejaVu Sans"/>
              </a:rPr>
              <a:t>reconcile evidence and quantify covariance</a:t>
            </a:r>
          </a:p>
        </p:txBody>
      </p:sp>
      <p:sp>
        <p:nvSpPr>
          <p:cNvPr id="21" name="Rectangle: Rounded Corners 20">
            <a:extLst>
              <a:ext uri="{FF2B5EF4-FFF2-40B4-BE49-F238E27FC236}">
                <a16:creationId xmlns:a16="http://schemas.microsoft.com/office/drawing/2014/main" id="{D2A86A72-EBFB-439C-8F97-73C4FAA40A6D}"/>
              </a:ext>
            </a:extLst>
          </p:cNvPr>
          <p:cNvSpPr>
            <a:spLocks noGrp="1"/>
          </p:cNvSpPr>
          <p:nvPr/>
        </p:nvSpPr>
        <p:spPr>
          <a:xfrm>
            <a:off x="666750" y="4333875"/>
            <a:ext cx="2190750" cy="1104900"/>
          </a:xfrm>
          <a:prstGeom prst="roundRect">
            <a:avLst>
              <a:gd name="adj" fmla="val 10345"/>
            </a:avLst>
          </a:prstGeom>
          <a:solidFill>
            <a:srgbClr val="F5E5D7"/>
          </a:solidFill>
          <a:ln w="14288">
            <a:solidFill>
              <a:srgbClr val="CBD3D8"/>
            </a:solidFill>
            <a:prstDash val="solid"/>
          </a:ln>
        </p:spPr>
        <p:txBody>
          <a:bodyPr/>
          <a:lstStyle/>
          <a:p>
            <a:endParaRPr lang="en-GB"/>
          </a:p>
        </p:txBody>
      </p:sp>
      <p:sp>
        <p:nvSpPr>
          <p:cNvPr id="22" name="Rectangle 21">
            <a:extLst>
              <a:ext uri="{FF2B5EF4-FFF2-40B4-BE49-F238E27FC236}">
                <a16:creationId xmlns:a16="http://schemas.microsoft.com/office/drawing/2014/main" id="{050C8DB4-363B-4F22-8124-EFE7EC7DC717}"/>
              </a:ext>
            </a:extLst>
          </p:cNvPr>
          <p:cNvSpPr>
            <a:spLocks noGrp="1"/>
          </p:cNvSpPr>
          <p:nvPr/>
        </p:nvSpPr>
        <p:spPr>
          <a:xfrm>
            <a:off x="819150" y="4429125"/>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Feedback</a:t>
            </a:r>
          </a:p>
        </p:txBody>
      </p:sp>
      <p:sp>
        <p:nvSpPr>
          <p:cNvPr id="23" name="Rectangle 22">
            <a:extLst>
              <a:ext uri="{FF2B5EF4-FFF2-40B4-BE49-F238E27FC236}">
                <a16:creationId xmlns:a16="http://schemas.microsoft.com/office/drawing/2014/main" id="{8AC46014-8FB1-41F8-BD30-DF83FCE77362}"/>
              </a:ext>
            </a:extLst>
          </p:cNvPr>
          <p:cNvSpPr>
            <a:spLocks noGrp="1"/>
          </p:cNvSpPr>
          <p:nvPr/>
        </p:nvSpPr>
        <p:spPr>
          <a:xfrm>
            <a:off x="819150" y="4905375"/>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gaps, discrepancies and new priorities</a:t>
            </a:r>
          </a:p>
        </p:txBody>
      </p:sp>
      <p:sp>
        <p:nvSpPr>
          <p:cNvPr id="24" name="Rectangle: Rounded Corners 23">
            <a:extLst>
              <a:ext uri="{FF2B5EF4-FFF2-40B4-BE49-F238E27FC236}">
                <a16:creationId xmlns:a16="http://schemas.microsoft.com/office/drawing/2014/main" id="{11E8A034-1AE3-4DA1-9949-329AFAC318D0}"/>
              </a:ext>
            </a:extLst>
          </p:cNvPr>
          <p:cNvSpPr>
            <a:spLocks noGrp="1"/>
          </p:cNvSpPr>
          <p:nvPr/>
        </p:nvSpPr>
        <p:spPr>
          <a:xfrm>
            <a:off x="3238500" y="4333875"/>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25" name="Rectangle 24">
            <a:extLst>
              <a:ext uri="{FF2B5EF4-FFF2-40B4-BE49-F238E27FC236}">
                <a16:creationId xmlns:a16="http://schemas.microsoft.com/office/drawing/2014/main" id="{9B6C6C7C-24F0-4B4F-B975-03785C6CCED1}"/>
              </a:ext>
            </a:extLst>
          </p:cNvPr>
          <p:cNvSpPr>
            <a:spLocks noGrp="1"/>
          </p:cNvSpPr>
          <p:nvPr/>
        </p:nvSpPr>
        <p:spPr>
          <a:xfrm>
            <a:off x="3390900" y="4429125"/>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Use and decide</a:t>
            </a:r>
          </a:p>
        </p:txBody>
      </p:sp>
      <p:sp>
        <p:nvSpPr>
          <p:cNvPr id="26" name="Rectangle 25">
            <a:extLst>
              <a:ext uri="{FF2B5EF4-FFF2-40B4-BE49-F238E27FC236}">
                <a16:creationId xmlns:a16="http://schemas.microsoft.com/office/drawing/2014/main" id="{836CFD3E-EB20-4C82-9D94-1BAC6FE39041}"/>
              </a:ext>
            </a:extLst>
          </p:cNvPr>
          <p:cNvSpPr>
            <a:spLocks noGrp="1"/>
          </p:cNvSpPr>
          <p:nvPr/>
        </p:nvSpPr>
        <p:spPr>
          <a:xfrm>
            <a:off x="3390900" y="4905375"/>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prediction, design or interpretation</a:t>
            </a:r>
          </a:p>
        </p:txBody>
      </p:sp>
      <p:sp>
        <p:nvSpPr>
          <p:cNvPr id="27" name="Arrow: Left 26">
            <a:extLst>
              <a:ext uri="{FF2B5EF4-FFF2-40B4-BE49-F238E27FC236}">
                <a16:creationId xmlns:a16="http://schemas.microsoft.com/office/drawing/2014/main" id="{C34B317D-9F0F-4BFE-8847-4AA561995276}"/>
              </a:ext>
            </a:extLst>
          </p:cNvPr>
          <p:cNvSpPr>
            <a:spLocks noGrp="1"/>
          </p:cNvSpPr>
          <p:nvPr/>
        </p:nvSpPr>
        <p:spPr>
          <a:xfrm>
            <a:off x="2867025" y="4676775"/>
            <a:ext cx="295275" cy="342900"/>
          </a:xfrm>
          <a:prstGeom prst="leftArrow">
            <a:avLst/>
          </a:prstGeom>
          <a:solidFill>
            <a:srgbClr val="DE8747"/>
          </a:solidFill>
          <a:ln w="0">
            <a:noFill/>
          </a:ln>
        </p:spPr>
        <p:txBody>
          <a:bodyPr/>
          <a:lstStyle/>
          <a:p>
            <a:endParaRPr lang="en-GB"/>
          </a:p>
        </p:txBody>
      </p:sp>
      <p:sp>
        <p:nvSpPr>
          <p:cNvPr id="28" name="Rectangle: Rounded Corners 27">
            <a:extLst>
              <a:ext uri="{FF2B5EF4-FFF2-40B4-BE49-F238E27FC236}">
                <a16:creationId xmlns:a16="http://schemas.microsoft.com/office/drawing/2014/main" id="{38B5393B-88A7-4A6D-BF91-2C50FA8FC7F2}"/>
              </a:ext>
            </a:extLst>
          </p:cNvPr>
          <p:cNvSpPr>
            <a:spLocks noGrp="1"/>
          </p:cNvSpPr>
          <p:nvPr/>
        </p:nvSpPr>
        <p:spPr>
          <a:xfrm>
            <a:off x="5810250" y="4333875"/>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29" name="Rectangle 28">
            <a:extLst>
              <a:ext uri="{FF2B5EF4-FFF2-40B4-BE49-F238E27FC236}">
                <a16:creationId xmlns:a16="http://schemas.microsoft.com/office/drawing/2014/main" id="{17EC260A-E2F2-4ED3-A81A-08CCBC2D8D0E}"/>
              </a:ext>
            </a:extLst>
          </p:cNvPr>
          <p:cNvSpPr>
            <a:spLocks noGrp="1"/>
          </p:cNvSpPr>
          <p:nvPr/>
        </p:nvSpPr>
        <p:spPr>
          <a:xfrm>
            <a:off x="5962650" y="4429125"/>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Implement</a:t>
            </a:r>
          </a:p>
        </p:txBody>
      </p:sp>
      <p:sp>
        <p:nvSpPr>
          <p:cNvPr id="30" name="Rectangle 29">
            <a:extLst>
              <a:ext uri="{FF2B5EF4-FFF2-40B4-BE49-F238E27FC236}">
                <a16:creationId xmlns:a16="http://schemas.microsoft.com/office/drawing/2014/main" id="{26B5FD7A-2731-4904-81D2-E3CE846A90BE}"/>
              </a:ext>
            </a:extLst>
          </p:cNvPr>
          <p:cNvSpPr>
            <a:spLocks noGrp="1"/>
          </p:cNvSpPr>
          <p:nvPr/>
        </p:nvSpPr>
        <p:spPr>
          <a:xfrm>
            <a:off x="5962650" y="4905375"/>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transport, inventory and analysis codes</a:t>
            </a:r>
          </a:p>
        </p:txBody>
      </p:sp>
      <p:sp>
        <p:nvSpPr>
          <p:cNvPr id="31" name="Arrow: Left 30">
            <a:extLst>
              <a:ext uri="{FF2B5EF4-FFF2-40B4-BE49-F238E27FC236}">
                <a16:creationId xmlns:a16="http://schemas.microsoft.com/office/drawing/2014/main" id="{1913F904-06BE-45C2-86C9-81943BBD7B4C}"/>
              </a:ext>
            </a:extLst>
          </p:cNvPr>
          <p:cNvSpPr>
            <a:spLocks noGrp="1"/>
          </p:cNvSpPr>
          <p:nvPr/>
        </p:nvSpPr>
        <p:spPr>
          <a:xfrm>
            <a:off x="5438775" y="4676775"/>
            <a:ext cx="295275" cy="342900"/>
          </a:xfrm>
          <a:prstGeom prst="leftArrow">
            <a:avLst/>
          </a:prstGeom>
          <a:solidFill>
            <a:srgbClr val="55B9C1"/>
          </a:solidFill>
          <a:ln w="0">
            <a:noFill/>
          </a:ln>
        </p:spPr>
        <p:txBody>
          <a:bodyPr/>
          <a:lstStyle/>
          <a:p>
            <a:endParaRPr lang="en-GB"/>
          </a:p>
        </p:txBody>
      </p:sp>
      <p:sp>
        <p:nvSpPr>
          <p:cNvPr id="32" name="Rectangle: Rounded Corners 31">
            <a:extLst>
              <a:ext uri="{FF2B5EF4-FFF2-40B4-BE49-F238E27FC236}">
                <a16:creationId xmlns:a16="http://schemas.microsoft.com/office/drawing/2014/main" id="{2A5105CF-37DE-42CB-B131-4683F0D21123}"/>
              </a:ext>
            </a:extLst>
          </p:cNvPr>
          <p:cNvSpPr>
            <a:spLocks noGrp="1"/>
          </p:cNvSpPr>
          <p:nvPr/>
        </p:nvSpPr>
        <p:spPr>
          <a:xfrm>
            <a:off x="8382000" y="4333875"/>
            <a:ext cx="2190750" cy="1104900"/>
          </a:xfrm>
          <a:prstGeom prst="roundRect">
            <a:avLst>
              <a:gd name="adj" fmla="val 10345"/>
            </a:avLst>
          </a:prstGeom>
          <a:solidFill>
            <a:srgbClr val="FFFFFF"/>
          </a:solidFill>
          <a:ln w="14288">
            <a:solidFill>
              <a:srgbClr val="CBD3D8"/>
            </a:solidFill>
            <a:prstDash val="solid"/>
          </a:ln>
        </p:spPr>
        <p:txBody>
          <a:bodyPr/>
          <a:lstStyle/>
          <a:p>
            <a:endParaRPr lang="en-GB"/>
          </a:p>
        </p:txBody>
      </p:sp>
      <p:sp>
        <p:nvSpPr>
          <p:cNvPr id="33" name="Rectangle 32">
            <a:extLst>
              <a:ext uri="{FF2B5EF4-FFF2-40B4-BE49-F238E27FC236}">
                <a16:creationId xmlns:a16="http://schemas.microsoft.com/office/drawing/2014/main" id="{AC725509-B12F-4EA6-8CCE-6B154C3A6B5D}"/>
              </a:ext>
            </a:extLst>
          </p:cNvPr>
          <p:cNvSpPr>
            <a:spLocks noGrp="1"/>
          </p:cNvSpPr>
          <p:nvPr/>
        </p:nvSpPr>
        <p:spPr>
          <a:xfrm>
            <a:off x="8534400" y="4429125"/>
            <a:ext cx="1885950" cy="419100"/>
          </a:xfrm>
          <a:prstGeom prst="rect">
            <a:avLst/>
          </a:prstGeom>
          <a:noFill/>
          <a:ln w="0">
            <a:noFill/>
          </a:ln>
        </p:spPr>
        <p:txBody>
          <a:bodyPr wrap="square" lIns="0" tIns="0" rIns="0" bIns="0" anchor="ctr">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Process and validate</a:t>
            </a:r>
          </a:p>
        </p:txBody>
      </p:sp>
      <p:sp>
        <p:nvSpPr>
          <p:cNvPr id="34" name="Rectangle 33">
            <a:extLst>
              <a:ext uri="{FF2B5EF4-FFF2-40B4-BE49-F238E27FC236}">
                <a16:creationId xmlns:a16="http://schemas.microsoft.com/office/drawing/2014/main" id="{3829141F-A8CB-4656-BF39-D67C71FD2993}"/>
              </a:ext>
            </a:extLst>
          </p:cNvPr>
          <p:cNvSpPr>
            <a:spLocks noGrp="1"/>
          </p:cNvSpPr>
          <p:nvPr/>
        </p:nvSpPr>
        <p:spPr>
          <a:xfrm>
            <a:off x="8534400" y="4905375"/>
            <a:ext cx="1885950" cy="40005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formats, benchmarks and consistency checks</a:t>
            </a:r>
          </a:p>
        </p:txBody>
      </p:sp>
      <p:sp>
        <p:nvSpPr>
          <p:cNvPr id="35" name="Arrow: Left 34">
            <a:extLst>
              <a:ext uri="{FF2B5EF4-FFF2-40B4-BE49-F238E27FC236}">
                <a16:creationId xmlns:a16="http://schemas.microsoft.com/office/drawing/2014/main" id="{D043C40E-FF8D-4545-ADB3-014E66B11619}"/>
              </a:ext>
            </a:extLst>
          </p:cNvPr>
          <p:cNvSpPr>
            <a:spLocks noGrp="1"/>
          </p:cNvSpPr>
          <p:nvPr/>
        </p:nvSpPr>
        <p:spPr>
          <a:xfrm>
            <a:off x="8010525" y="4676775"/>
            <a:ext cx="295275" cy="342900"/>
          </a:xfrm>
          <a:prstGeom prst="leftArrow">
            <a:avLst/>
          </a:prstGeom>
          <a:solidFill>
            <a:srgbClr val="55B9C1"/>
          </a:solidFill>
          <a:ln w="0">
            <a:noFill/>
          </a:ln>
        </p:spPr>
        <p:txBody>
          <a:bodyPr/>
          <a:lstStyle/>
          <a:p>
            <a:endParaRPr lang="en-GB"/>
          </a:p>
        </p:txBody>
      </p:sp>
      <p:sp>
        <p:nvSpPr>
          <p:cNvPr id="36" name="Arrow: Down 35">
            <a:extLst>
              <a:ext uri="{FF2B5EF4-FFF2-40B4-BE49-F238E27FC236}">
                <a16:creationId xmlns:a16="http://schemas.microsoft.com/office/drawing/2014/main" id="{1917646D-DC21-4855-9C14-C583FA400D25}"/>
              </a:ext>
            </a:extLst>
          </p:cNvPr>
          <p:cNvSpPr>
            <a:spLocks noGrp="1"/>
          </p:cNvSpPr>
          <p:nvPr/>
        </p:nvSpPr>
        <p:spPr>
          <a:xfrm>
            <a:off x="9277350" y="2857500"/>
            <a:ext cx="400050" cy="952500"/>
          </a:xfrm>
          <a:prstGeom prst="downArrow">
            <a:avLst/>
          </a:prstGeom>
          <a:solidFill>
            <a:srgbClr val="DE8747"/>
          </a:solidFill>
          <a:ln w="0">
            <a:noFill/>
          </a:ln>
        </p:spPr>
        <p:txBody>
          <a:bodyPr/>
          <a:lstStyle/>
          <a:p>
            <a:endParaRPr lang="en-GB"/>
          </a:p>
        </p:txBody>
      </p:sp>
      <p:sp>
        <p:nvSpPr>
          <p:cNvPr id="37" name="Arrow: Up 36">
            <a:extLst>
              <a:ext uri="{FF2B5EF4-FFF2-40B4-BE49-F238E27FC236}">
                <a16:creationId xmlns:a16="http://schemas.microsoft.com/office/drawing/2014/main" id="{14FCEB87-CB63-455B-BB55-77C31FF3C714}"/>
              </a:ext>
            </a:extLst>
          </p:cNvPr>
          <p:cNvSpPr>
            <a:spLocks noGrp="1"/>
          </p:cNvSpPr>
          <p:nvPr/>
        </p:nvSpPr>
        <p:spPr>
          <a:xfrm>
            <a:off x="1562100" y="2857500"/>
            <a:ext cx="400050" cy="952500"/>
          </a:xfrm>
          <a:prstGeom prst="upArrow">
            <a:avLst/>
          </a:prstGeom>
          <a:solidFill>
            <a:srgbClr val="DE8747"/>
          </a:solidFill>
          <a:ln w="0">
            <a:noFill/>
          </a:ln>
        </p:spPr>
        <p:txBody>
          <a:bodyPr/>
          <a:lstStyle/>
          <a:p>
            <a:endParaRPr lang="en-GB"/>
          </a:p>
        </p:txBody>
      </p:sp>
      <p:sp>
        <p:nvSpPr>
          <p:cNvPr id="38" name="Rectangle 37">
            <a:extLst>
              <a:ext uri="{FF2B5EF4-FFF2-40B4-BE49-F238E27FC236}">
                <a16:creationId xmlns:a16="http://schemas.microsoft.com/office/drawing/2014/main" id="{00F9774D-AFBA-4B08-8775-CBE7D5D7AF45}"/>
              </a:ext>
            </a:extLst>
          </p:cNvPr>
          <p:cNvSpPr>
            <a:spLocks noGrp="1"/>
          </p:cNvSpPr>
          <p:nvPr/>
        </p:nvSpPr>
        <p:spPr>
          <a:xfrm>
            <a:off x="3714750" y="3000375"/>
            <a:ext cx="4762500" cy="600075"/>
          </a:xfrm>
          <a:prstGeom prst="rect">
            <a:avLst/>
          </a:prstGeom>
          <a:noFill/>
          <a:ln w="0">
            <a:noFill/>
          </a:ln>
        </p:spPr>
        <p:txBody>
          <a:bodyPr wrap="square" lIns="0" tIns="0" rIns="0" bIns="0" anchor="ctr">
            <a:noAutofit/>
          </a:bodyPr>
          <a:lstStyle/>
          <a:p>
            <a:pPr algn="ctr">
              <a:lnSpc>
                <a:spcPct val="100000"/>
              </a:lnSpc>
              <a:buNone/>
              <a:defRPr sz="1875" b="1" i="0">
                <a:solidFill>
                  <a:srgbClr val="2C7297"/>
                </a:solidFill>
                <a:latin typeface="DejaVu Sans"/>
                <a:ea typeface="DejaVu Sans"/>
                <a:cs typeface="DejaVu Sans"/>
              </a:defRPr>
            </a:pPr>
            <a:r>
              <a:rPr sz="1875" b="1" i="0">
                <a:solidFill>
                  <a:srgbClr val="2C7297"/>
                </a:solidFill>
                <a:latin typeface="DejaVu Sans"/>
                <a:ea typeface="DejaVu Sans"/>
                <a:cs typeface="DejaVu Sans"/>
              </a:rPr>
              <a:t>No stage is the end of the chain</a:t>
            </a:r>
          </a:p>
        </p:txBody>
      </p:sp>
      <p:sp>
        <p:nvSpPr>
          <p:cNvPr id="39" name="Rectangle 38">
            <a:extLst>
              <a:ext uri="{FF2B5EF4-FFF2-40B4-BE49-F238E27FC236}">
                <a16:creationId xmlns:a16="http://schemas.microsoft.com/office/drawing/2014/main" id="{5A2D8546-6A13-47F5-A36A-0C2B24FDDF8E}"/>
              </a:ext>
            </a:extLst>
          </p:cNvPr>
          <p:cNvSpPr>
            <a:spLocks noGrp="1"/>
          </p:cNvSpPr>
          <p:nvPr/>
        </p:nvSpPr>
        <p:spPr>
          <a:xfrm>
            <a:off x="3562350" y="3619500"/>
            <a:ext cx="5067300" cy="295275"/>
          </a:xfrm>
          <a:prstGeom prst="rect">
            <a:avLst/>
          </a:prstGeom>
          <a:noFill/>
          <a:ln w="0">
            <a:noFill/>
          </a:ln>
        </p:spPr>
        <p:txBody>
          <a:bodyPr wrap="square" lIns="0" tIns="0" rIns="0" bIns="0" anchor="ctr">
            <a:noAutofit/>
          </a:bodyPr>
          <a:lstStyle/>
          <a:p>
            <a:pPr algn="ctr">
              <a:lnSpc>
                <a:spcPct val="100000"/>
              </a:lnSpc>
              <a:buNone/>
              <a:defRPr sz="1350" b="0" i="0">
                <a:solidFill>
                  <a:srgbClr val="5C6B73"/>
                </a:solidFill>
                <a:latin typeface="DejaVu Sans"/>
                <a:ea typeface="DejaVu Sans"/>
                <a:cs typeface="DejaVu Sans"/>
              </a:defRPr>
            </a:pPr>
            <a:r>
              <a:rPr sz="1350" b="0" i="0">
                <a:solidFill>
                  <a:srgbClr val="5C6B73"/>
                </a:solidFill>
                <a:latin typeface="DejaVu Sans"/>
                <a:ea typeface="DejaVu Sans"/>
                <a:cs typeface="DejaVu Sans"/>
              </a:rPr>
              <a:t>New evidence and application feedback restart the loop</a:t>
            </a:r>
          </a:p>
        </p:txBody>
      </p:sp>
    </p:spTree>
    <p:extLst>
      <p:ext uri="{BB962C8B-B14F-4D97-AF65-F5344CB8AC3E}">
        <p14:creationId xmlns:p14="http://schemas.microsoft.com/office/powerpoint/2010/main" val="284091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99EB0B0-C5AD-4B71-8D5F-E7C8AFED8830}"/>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4F30576A-AB3D-4C42-911D-794EF7C92C9B}"/>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a:solidFill>
                  <a:srgbClr val="10283F"/>
                </a:solidFill>
                <a:latin typeface="DejaVu Sans"/>
                <a:ea typeface="DejaVu Sans"/>
                <a:cs typeface="DejaVu Sans"/>
              </a:rPr>
              <a:t>What evaluation contributes</a:t>
            </a:r>
          </a:p>
        </p:txBody>
      </p:sp>
      <p:sp>
        <p:nvSpPr>
          <p:cNvPr id="3" name="Rectangle 2">
            <a:extLst>
              <a:ext uri="{FF2B5EF4-FFF2-40B4-BE49-F238E27FC236}">
                <a16:creationId xmlns:a16="http://schemas.microsoft.com/office/drawing/2014/main" id="{B45F8241-D7F3-4A71-BC95-FBA389C88518}"/>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4DE004F6-11E2-418A-9807-C927A7B14122}"/>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45DE87F0-8DE5-4A36-A19E-5BEA6B8C5A00}"/>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07</a:t>
            </a:r>
          </a:p>
        </p:txBody>
      </p:sp>
      <p:sp>
        <p:nvSpPr>
          <p:cNvPr id="6" name="Rectangle 5">
            <a:extLst>
              <a:ext uri="{FF2B5EF4-FFF2-40B4-BE49-F238E27FC236}">
                <a16:creationId xmlns:a16="http://schemas.microsoft.com/office/drawing/2014/main" id="{9D5359FD-726A-4428-9F36-424456539A42}"/>
              </a:ext>
            </a:extLst>
          </p:cNvPr>
          <p:cNvSpPr>
            <a:spLocks noGrp="1"/>
          </p:cNvSpPr>
          <p:nvPr/>
        </p:nvSpPr>
        <p:spPr>
          <a:xfrm>
            <a:off x="742950" y="1162050"/>
            <a:ext cx="9525000" cy="323850"/>
          </a:xfrm>
          <a:prstGeom prst="rect">
            <a:avLst/>
          </a:prstGeom>
          <a:noFill/>
          <a:ln w="0">
            <a:noFill/>
          </a:ln>
        </p:spPr>
        <p:txBody>
          <a:bodyPr wrap="square" lIns="0" tIns="0" rIns="0" bIns="0" anchor="t">
            <a:noAutofit/>
          </a:bodyPr>
          <a:lstStyle/>
          <a:p>
            <a:pPr algn="l">
              <a:lnSpc>
                <a:spcPct val="100000"/>
              </a:lnSpc>
              <a:buNone/>
              <a:defRPr sz="1725" b="0" i="0">
                <a:solidFill>
                  <a:srgbClr val="5C6B73"/>
                </a:solidFill>
                <a:latin typeface="DejaVu Sans"/>
                <a:ea typeface="DejaVu Sans"/>
                <a:cs typeface="DejaVu Sans"/>
              </a:defRPr>
            </a:pPr>
            <a:r>
              <a:rPr sz="1725" b="0" i="0" dirty="0">
                <a:solidFill>
                  <a:srgbClr val="5C6B73"/>
                </a:solidFill>
                <a:latin typeface="DejaVu Sans"/>
                <a:ea typeface="DejaVu Sans"/>
                <a:cs typeface="DejaVu Sans"/>
              </a:rPr>
              <a:t>Evidence </a:t>
            </a:r>
            <a:r>
              <a:rPr lang="en-GB" sz="1725" dirty="0">
                <a:solidFill>
                  <a:srgbClr val="5C6B73"/>
                </a:solidFill>
                <a:latin typeface="DejaVu Sans"/>
                <a:ea typeface="DejaVu Sans"/>
                <a:cs typeface="DejaVu Sans"/>
              </a:rPr>
              <a:t>is usually</a:t>
            </a:r>
            <a:r>
              <a:rPr sz="1725" b="0" i="0" dirty="0">
                <a:solidFill>
                  <a:srgbClr val="5C6B73"/>
                </a:solidFill>
                <a:latin typeface="DejaVu Sans"/>
                <a:ea typeface="DejaVu Sans"/>
                <a:cs typeface="DejaVu Sans"/>
              </a:rPr>
              <a:t> incomplete, inconsistent and unevenly precise</a:t>
            </a:r>
          </a:p>
        </p:txBody>
      </p:sp>
      <p:sp>
        <p:nvSpPr>
          <p:cNvPr id="7" name="Rectangle: Rounded Corners 6">
            <a:extLst>
              <a:ext uri="{FF2B5EF4-FFF2-40B4-BE49-F238E27FC236}">
                <a16:creationId xmlns:a16="http://schemas.microsoft.com/office/drawing/2014/main" id="{9AFC9A7B-44D8-4BC3-86D2-36581B887451}"/>
              </a:ext>
            </a:extLst>
          </p:cNvPr>
          <p:cNvSpPr>
            <a:spLocks noGrp="1"/>
          </p:cNvSpPr>
          <p:nvPr/>
        </p:nvSpPr>
        <p:spPr>
          <a:xfrm>
            <a:off x="704850" y="1743075"/>
            <a:ext cx="3333750" cy="876300"/>
          </a:xfrm>
          <a:prstGeom prst="roundRect">
            <a:avLst>
              <a:gd name="adj" fmla="val 10870"/>
            </a:avLst>
          </a:prstGeom>
          <a:solidFill>
            <a:srgbClr val="FFFFFF"/>
          </a:solidFill>
          <a:ln w="14288">
            <a:solidFill>
              <a:srgbClr val="CBD3D8"/>
            </a:solidFill>
            <a:prstDash val="solid"/>
          </a:ln>
        </p:spPr>
        <p:txBody>
          <a:bodyPr/>
          <a:lstStyle/>
          <a:p>
            <a:endParaRPr lang="en-GB"/>
          </a:p>
        </p:txBody>
      </p:sp>
      <p:sp>
        <p:nvSpPr>
          <p:cNvPr id="8" name="Rectangle 7">
            <a:extLst>
              <a:ext uri="{FF2B5EF4-FFF2-40B4-BE49-F238E27FC236}">
                <a16:creationId xmlns:a16="http://schemas.microsoft.com/office/drawing/2014/main" id="{5F89403A-AF9D-4893-8D48-86AC0E62BAD2}"/>
              </a:ext>
            </a:extLst>
          </p:cNvPr>
          <p:cNvSpPr>
            <a:spLocks noGrp="1"/>
          </p:cNvSpPr>
          <p:nvPr/>
        </p:nvSpPr>
        <p:spPr>
          <a:xfrm>
            <a:off x="876300" y="1838325"/>
            <a:ext cx="1714500" cy="381000"/>
          </a:xfrm>
          <a:prstGeom prst="rect">
            <a:avLst/>
          </a:prstGeom>
          <a:noFill/>
          <a:ln w="0">
            <a:noFill/>
          </a:ln>
        </p:spPr>
        <p:txBody>
          <a:bodyPr wrap="square" lIns="0" tIns="0" rIns="0" bIns="0" anchor="ctr">
            <a:noAutofit/>
          </a:bodyPr>
          <a:lstStyle/>
          <a:p>
            <a:pPr algn="l">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Experiments</a:t>
            </a:r>
          </a:p>
        </p:txBody>
      </p:sp>
      <p:sp>
        <p:nvSpPr>
          <p:cNvPr id="9" name="Rectangle 8">
            <a:extLst>
              <a:ext uri="{FF2B5EF4-FFF2-40B4-BE49-F238E27FC236}">
                <a16:creationId xmlns:a16="http://schemas.microsoft.com/office/drawing/2014/main" id="{E6C8D1D1-99A5-4940-97F3-6F49171D560C}"/>
              </a:ext>
            </a:extLst>
          </p:cNvPr>
          <p:cNvSpPr>
            <a:spLocks noGrp="1"/>
          </p:cNvSpPr>
          <p:nvPr/>
        </p:nvSpPr>
        <p:spPr>
          <a:xfrm>
            <a:off x="876300" y="2247900"/>
            <a:ext cx="2971800" cy="285750"/>
          </a:xfrm>
          <a:prstGeom prst="rect">
            <a:avLst/>
          </a:prstGeom>
          <a:noFill/>
          <a:ln w="0">
            <a:noFill/>
          </a:ln>
        </p:spPr>
        <p:txBody>
          <a:bodyPr wrap="square" lIns="0" tIns="0" rIns="0" bIns="0" anchor="ctr">
            <a:noAutofit/>
          </a:bodyPr>
          <a:lstStyle/>
          <a:p>
            <a:pPr algn="l">
              <a:lnSpc>
                <a:spcPct val="100000"/>
              </a:lnSpc>
              <a:buNone/>
              <a:defRPr sz="1050" b="0" i="0">
                <a:solidFill>
                  <a:srgbClr val="5C6B73"/>
                </a:solidFill>
                <a:latin typeface="DejaVu Sans"/>
                <a:ea typeface="DejaVu Sans"/>
                <a:cs typeface="DejaVu Sans"/>
              </a:defRPr>
            </a:pPr>
            <a:r>
              <a:rPr sz="1050" b="0" i="0">
                <a:solidFill>
                  <a:srgbClr val="5C6B73"/>
                </a:solidFill>
                <a:latin typeface="DejaVu Sans"/>
                <a:ea typeface="DejaVu Sans"/>
                <a:cs typeface="DejaVu Sans"/>
              </a:rPr>
              <a:t>normalisation, resolution, systematic errors and correlations</a:t>
            </a:r>
          </a:p>
        </p:txBody>
      </p:sp>
      <p:sp>
        <p:nvSpPr>
          <p:cNvPr id="10" name="Arrow: Right 9">
            <a:extLst>
              <a:ext uri="{FF2B5EF4-FFF2-40B4-BE49-F238E27FC236}">
                <a16:creationId xmlns:a16="http://schemas.microsoft.com/office/drawing/2014/main" id="{F6F8CF7C-4BCA-45D4-8309-33A44485A462}"/>
              </a:ext>
            </a:extLst>
          </p:cNvPr>
          <p:cNvSpPr>
            <a:spLocks noGrp="1"/>
          </p:cNvSpPr>
          <p:nvPr/>
        </p:nvSpPr>
        <p:spPr>
          <a:xfrm>
            <a:off x="4210050" y="2000250"/>
            <a:ext cx="552450" cy="361950"/>
          </a:xfrm>
          <a:prstGeom prst="rightArrow">
            <a:avLst/>
          </a:prstGeom>
          <a:solidFill>
            <a:srgbClr val="55B9C1"/>
          </a:solidFill>
          <a:ln w="0">
            <a:noFill/>
          </a:ln>
        </p:spPr>
        <p:txBody>
          <a:bodyPr/>
          <a:lstStyle/>
          <a:p>
            <a:endParaRPr lang="en-GB"/>
          </a:p>
        </p:txBody>
      </p:sp>
      <p:sp>
        <p:nvSpPr>
          <p:cNvPr id="11" name="Rectangle: Rounded Corners 10">
            <a:extLst>
              <a:ext uri="{FF2B5EF4-FFF2-40B4-BE49-F238E27FC236}">
                <a16:creationId xmlns:a16="http://schemas.microsoft.com/office/drawing/2014/main" id="{7BB8870C-266C-46CB-A9BE-EB942BC92CE6}"/>
              </a:ext>
            </a:extLst>
          </p:cNvPr>
          <p:cNvSpPr>
            <a:spLocks noGrp="1"/>
          </p:cNvSpPr>
          <p:nvPr/>
        </p:nvSpPr>
        <p:spPr>
          <a:xfrm>
            <a:off x="704850" y="2905125"/>
            <a:ext cx="3333750" cy="876300"/>
          </a:xfrm>
          <a:prstGeom prst="roundRect">
            <a:avLst>
              <a:gd name="adj" fmla="val 10870"/>
            </a:avLst>
          </a:prstGeom>
          <a:solidFill>
            <a:srgbClr val="FFFFFF"/>
          </a:solidFill>
          <a:ln w="14288">
            <a:solidFill>
              <a:srgbClr val="CBD3D8"/>
            </a:solidFill>
            <a:prstDash val="solid"/>
          </a:ln>
        </p:spPr>
        <p:txBody>
          <a:bodyPr/>
          <a:lstStyle/>
          <a:p>
            <a:endParaRPr lang="en-GB"/>
          </a:p>
        </p:txBody>
      </p:sp>
      <p:sp>
        <p:nvSpPr>
          <p:cNvPr id="12" name="Rectangle 11">
            <a:extLst>
              <a:ext uri="{FF2B5EF4-FFF2-40B4-BE49-F238E27FC236}">
                <a16:creationId xmlns:a16="http://schemas.microsoft.com/office/drawing/2014/main" id="{FE2E3B71-CDFA-4C6E-9067-4861407482BC}"/>
              </a:ext>
            </a:extLst>
          </p:cNvPr>
          <p:cNvSpPr>
            <a:spLocks noGrp="1"/>
          </p:cNvSpPr>
          <p:nvPr/>
        </p:nvSpPr>
        <p:spPr>
          <a:xfrm>
            <a:off x="876300" y="3000375"/>
            <a:ext cx="1714500" cy="381000"/>
          </a:xfrm>
          <a:prstGeom prst="rect">
            <a:avLst/>
          </a:prstGeom>
          <a:noFill/>
          <a:ln w="0">
            <a:noFill/>
          </a:ln>
        </p:spPr>
        <p:txBody>
          <a:bodyPr wrap="square" lIns="0" tIns="0" rIns="0" bIns="0" anchor="ctr">
            <a:noAutofit/>
          </a:bodyPr>
          <a:lstStyle/>
          <a:p>
            <a:pPr algn="l">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Theory and constraints</a:t>
            </a:r>
          </a:p>
        </p:txBody>
      </p:sp>
      <p:sp>
        <p:nvSpPr>
          <p:cNvPr id="13" name="Rectangle 12">
            <a:extLst>
              <a:ext uri="{FF2B5EF4-FFF2-40B4-BE49-F238E27FC236}">
                <a16:creationId xmlns:a16="http://schemas.microsoft.com/office/drawing/2014/main" id="{5ED843D5-20E5-42A1-87D2-CEC971FE574D}"/>
              </a:ext>
            </a:extLst>
          </p:cNvPr>
          <p:cNvSpPr>
            <a:spLocks noGrp="1"/>
          </p:cNvSpPr>
          <p:nvPr/>
        </p:nvSpPr>
        <p:spPr>
          <a:xfrm>
            <a:off x="876300" y="3409950"/>
            <a:ext cx="2971800" cy="285750"/>
          </a:xfrm>
          <a:prstGeom prst="rect">
            <a:avLst/>
          </a:prstGeom>
          <a:noFill/>
          <a:ln w="0">
            <a:noFill/>
          </a:ln>
        </p:spPr>
        <p:txBody>
          <a:bodyPr wrap="square" lIns="0" tIns="0" rIns="0" bIns="0" anchor="ctr">
            <a:noAutofit/>
          </a:bodyPr>
          <a:lstStyle/>
          <a:p>
            <a:pPr algn="l">
              <a:lnSpc>
                <a:spcPct val="100000"/>
              </a:lnSpc>
              <a:buNone/>
              <a:defRPr sz="1050" b="0" i="0">
                <a:solidFill>
                  <a:srgbClr val="5C6B73"/>
                </a:solidFill>
                <a:latin typeface="DejaVu Sans"/>
                <a:ea typeface="DejaVu Sans"/>
                <a:cs typeface="DejaVu Sans"/>
              </a:defRPr>
            </a:pPr>
            <a:r>
              <a:rPr sz="1050" b="0" i="0">
                <a:solidFill>
                  <a:srgbClr val="5C6B73"/>
                </a:solidFill>
                <a:latin typeface="DejaVu Sans"/>
                <a:ea typeface="DejaVu Sans"/>
                <a:cs typeface="DejaVu Sans"/>
              </a:rPr>
              <a:t>reaction models, conservation laws, systematics and standards</a:t>
            </a:r>
          </a:p>
        </p:txBody>
      </p:sp>
      <p:sp>
        <p:nvSpPr>
          <p:cNvPr id="14" name="Arrow: Right 13">
            <a:extLst>
              <a:ext uri="{FF2B5EF4-FFF2-40B4-BE49-F238E27FC236}">
                <a16:creationId xmlns:a16="http://schemas.microsoft.com/office/drawing/2014/main" id="{0B7EFDA1-C542-4DF4-940D-5AB818D2E80A}"/>
              </a:ext>
            </a:extLst>
          </p:cNvPr>
          <p:cNvSpPr>
            <a:spLocks noGrp="1"/>
          </p:cNvSpPr>
          <p:nvPr/>
        </p:nvSpPr>
        <p:spPr>
          <a:xfrm>
            <a:off x="4210050" y="3162300"/>
            <a:ext cx="552450" cy="361950"/>
          </a:xfrm>
          <a:prstGeom prst="rightArrow">
            <a:avLst/>
          </a:prstGeom>
          <a:solidFill>
            <a:srgbClr val="DE8747"/>
          </a:solidFill>
          <a:ln w="0">
            <a:noFill/>
          </a:ln>
        </p:spPr>
        <p:txBody>
          <a:bodyPr/>
          <a:lstStyle/>
          <a:p>
            <a:endParaRPr lang="en-GB"/>
          </a:p>
        </p:txBody>
      </p:sp>
      <p:sp>
        <p:nvSpPr>
          <p:cNvPr id="15" name="Rectangle: Rounded Corners 14">
            <a:extLst>
              <a:ext uri="{FF2B5EF4-FFF2-40B4-BE49-F238E27FC236}">
                <a16:creationId xmlns:a16="http://schemas.microsoft.com/office/drawing/2014/main" id="{F51CBB0B-BC07-46C9-9408-505C5E904176}"/>
              </a:ext>
            </a:extLst>
          </p:cNvPr>
          <p:cNvSpPr>
            <a:spLocks noGrp="1"/>
          </p:cNvSpPr>
          <p:nvPr/>
        </p:nvSpPr>
        <p:spPr>
          <a:xfrm>
            <a:off x="704850" y="4067175"/>
            <a:ext cx="3333750" cy="876300"/>
          </a:xfrm>
          <a:prstGeom prst="roundRect">
            <a:avLst>
              <a:gd name="adj" fmla="val 10870"/>
            </a:avLst>
          </a:prstGeom>
          <a:solidFill>
            <a:srgbClr val="FFFFFF"/>
          </a:solidFill>
          <a:ln w="14288">
            <a:solidFill>
              <a:srgbClr val="CBD3D8"/>
            </a:solidFill>
            <a:prstDash val="solid"/>
          </a:ln>
        </p:spPr>
        <p:txBody>
          <a:bodyPr/>
          <a:lstStyle/>
          <a:p>
            <a:endParaRPr lang="en-GB"/>
          </a:p>
        </p:txBody>
      </p:sp>
      <p:sp>
        <p:nvSpPr>
          <p:cNvPr id="16" name="Rectangle 15">
            <a:extLst>
              <a:ext uri="{FF2B5EF4-FFF2-40B4-BE49-F238E27FC236}">
                <a16:creationId xmlns:a16="http://schemas.microsoft.com/office/drawing/2014/main" id="{01061CDB-B30B-4D67-B138-4719E0381AD8}"/>
              </a:ext>
            </a:extLst>
          </p:cNvPr>
          <p:cNvSpPr>
            <a:spLocks noGrp="1"/>
          </p:cNvSpPr>
          <p:nvPr/>
        </p:nvSpPr>
        <p:spPr>
          <a:xfrm>
            <a:off x="876300" y="4162425"/>
            <a:ext cx="1714500" cy="381000"/>
          </a:xfrm>
          <a:prstGeom prst="rect">
            <a:avLst/>
          </a:prstGeom>
          <a:noFill/>
          <a:ln w="0">
            <a:noFill/>
          </a:ln>
        </p:spPr>
        <p:txBody>
          <a:bodyPr wrap="square" lIns="0" tIns="0" rIns="0" bIns="0" anchor="ctr">
            <a:noAutofit/>
          </a:bodyPr>
          <a:lstStyle/>
          <a:p>
            <a:pPr algn="l">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Validation evidence</a:t>
            </a:r>
          </a:p>
        </p:txBody>
      </p:sp>
      <p:sp>
        <p:nvSpPr>
          <p:cNvPr id="17" name="Rectangle 16">
            <a:extLst>
              <a:ext uri="{FF2B5EF4-FFF2-40B4-BE49-F238E27FC236}">
                <a16:creationId xmlns:a16="http://schemas.microsoft.com/office/drawing/2014/main" id="{6C02DC15-BE21-4CF2-8176-5AFC4FF55542}"/>
              </a:ext>
            </a:extLst>
          </p:cNvPr>
          <p:cNvSpPr>
            <a:spLocks noGrp="1"/>
          </p:cNvSpPr>
          <p:nvPr/>
        </p:nvSpPr>
        <p:spPr>
          <a:xfrm>
            <a:off x="876300" y="4572000"/>
            <a:ext cx="2971800" cy="285750"/>
          </a:xfrm>
          <a:prstGeom prst="rect">
            <a:avLst/>
          </a:prstGeom>
          <a:noFill/>
          <a:ln w="0">
            <a:noFill/>
          </a:ln>
        </p:spPr>
        <p:txBody>
          <a:bodyPr wrap="square" lIns="0" tIns="0" rIns="0" bIns="0" anchor="ctr">
            <a:noAutofit/>
          </a:bodyPr>
          <a:lstStyle/>
          <a:p>
            <a:pPr algn="l">
              <a:lnSpc>
                <a:spcPct val="100000"/>
              </a:lnSpc>
              <a:buNone/>
              <a:defRPr sz="1050" b="0" i="0">
                <a:solidFill>
                  <a:srgbClr val="5C6B73"/>
                </a:solidFill>
                <a:latin typeface="DejaVu Sans"/>
                <a:ea typeface="DejaVu Sans"/>
                <a:cs typeface="DejaVu Sans"/>
              </a:defRPr>
            </a:pPr>
            <a:r>
              <a:rPr sz="1050" b="0" i="0">
                <a:solidFill>
                  <a:srgbClr val="5C6B73"/>
                </a:solidFill>
                <a:latin typeface="DejaVu Sans"/>
                <a:ea typeface="DejaVu Sans"/>
                <a:cs typeface="DejaVu Sans"/>
              </a:rPr>
              <a:t>integral benchmarks, application tests and consistency checks</a:t>
            </a:r>
          </a:p>
        </p:txBody>
      </p:sp>
      <p:sp>
        <p:nvSpPr>
          <p:cNvPr id="18" name="Arrow: Right 17">
            <a:extLst>
              <a:ext uri="{FF2B5EF4-FFF2-40B4-BE49-F238E27FC236}">
                <a16:creationId xmlns:a16="http://schemas.microsoft.com/office/drawing/2014/main" id="{1B4BE17C-AC81-4F08-8DA1-CE1EC2414058}"/>
              </a:ext>
            </a:extLst>
          </p:cNvPr>
          <p:cNvSpPr>
            <a:spLocks noGrp="1"/>
          </p:cNvSpPr>
          <p:nvPr/>
        </p:nvSpPr>
        <p:spPr>
          <a:xfrm>
            <a:off x="4210050" y="4324350"/>
            <a:ext cx="552450" cy="361950"/>
          </a:xfrm>
          <a:prstGeom prst="rightArrow">
            <a:avLst/>
          </a:prstGeom>
          <a:solidFill>
            <a:srgbClr val="55B9C1"/>
          </a:solidFill>
          <a:ln w="0">
            <a:noFill/>
          </a:ln>
        </p:spPr>
        <p:txBody>
          <a:bodyPr/>
          <a:lstStyle/>
          <a:p>
            <a:endParaRPr lang="en-GB"/>
          </a:p>
        </p:txBody>
      </p:sp>
      <p:sp>
        <p:nvSpPr>
          <p:cNvPr id="19" name="Rectangle: Rounded Corners 18">
            <a:extLst>
              <a:ext uri="{FF2B5EF4-FFF2-40B4-BE49-F238E27FC236}">
                <a16:creationId xmlns:a16="http://schemas.microsoft.com/office/drawing/2014/main" id="{2CD1B683-1F72-4C1C-9AEC-6F2239ECF232}"/>
              </a:ext>
            </a:extLst>
          </p:cNvPr>
          <p:cNvSpPr>
            <a:spLocks noGrp="1"/>
          </p:cNvSpPr>
          <p:nvPr/>
        </p:nvSpPr>
        <p:spPr>
          <a:xfrm>
            <a:off x="4953000" y="2238375"/>
            <a:ext cx="2381250" cy="2324100"/>
          </a:xfrm>
          <a:prstGeom prst="roundRect">
            <a:avLst>
              <a:gd name="adj" fmla="val 8197"/>
            </a:avLst>
          </a:prstGeom>
          <a:solidFill>
            <a:srgbClr val="10283F"/>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0AA142A4-5E80-40B3-9CF3-206E4A3BBFA5}"/>
              </a:ext>
            </a:extLst>
          </p:cNvPr>
          <p:cNvSpPr>
            <a:spLocks noGrp="1"/>
          </p:cNvSpPr>
          <p:nvPr/>
        </p:nvSpPr>
        <p:spPr>
          <a:xfrm>
            <a:off x="5200650" y="2533650"/>
            <a:ext cx="1885950" cy="400050"/>
          </a:xfrm>
          <a:prstGeom prst="rect">
            <a:avLst/>
          </a:prstGeom>
          <a:noFill/>
          <a:ln w="0">
            <a:noFill/>
          </a:ln>
        </p:spPr>
        <p:txBody>
          <a:bodyPr wrap="square" lIns="0" tIns="0" rIns="0" bIns="0" anchor="ctr">
            <a:noAutofit/>
          </a:bodyPr>
          <a:lstStyle/>
          <a:p>
            <a:pPr algn="ctr">
              <a:lnSpc>
                <a:spcPct val="100000"/>
              </a:lnSpc>
              <a:buNone/>
              <a:defRPr sz="2025" b="1" i="0">
                <a:solidFill>
                  <a:srgbClr val="FFFFFF"/>
                </a:solidFill>
                <a:latin typeface="DejaVu Sans"/>
                <a:ea typeface="DejaVu Sans"/>
                <a:cs typeface="DejaVu Sans"/>
              </a:defRPr>
            </a:pPr>
            <a:r>
              <a:rPr sz="2000" b="1" i="0" dirty="0">
                <a:solidFill>
                  <a:srgbClr val="FFFFFF"/>
                </a:solidFill>
                <a:latin typeface="DejaVu Sans"/>
                <a:ea typeface="DejaVu Sans"/>
                <a:cs typeface="DejaVu Sans"/>
              </a:rPr>
              <a:t>EVALUATION</a:t>
            </a:r>
          </a:p>
        </p:txBody>
      </p:sp>
      <p:sp>
        <p:nvSpPr>
          <p:cNvPr id="21" name="Rectangle 20">
            <a:extLst>
              <a:ext uri="{FF2B5EF4-FFF2-40B4-BE49-F238E27FC236}">
                <a16:creationId xmlns:a16="http://schemas.microsoft.com/office/drawing/2014/main" id="{16C04740-ECF7-464D-8729-6BBB8A094CD6}"/>
              </a:ext>
            </a:extLst>
          </p:cNvPr>
          <p:cNvSpPr>
            <a:spLocks noGrp="1"/>
          </p:cNvSpPr>
          <p:nvPr/>
        </p:nvSpPr>
        <p:spPr>
          <a:xfrm>
            <a:off x="5286375" y="3105150"/>
            <a:ext cx="1714500" cy="1123950"/>
          </a:xfrm>
          <a:prstGeom prst="rect">
            <a:avLst/>
          </a:prstGeom>
          <a:noFill/>
          <a:ln w="0">
            <a:noFill/>
          </a:ln>
        </p:spPr>
        <p:txBody>
          <a:bodyPr wrap="square" lIns="0" tIns="0" rIns="0" bIns="0" anchor="ctr">
            <a:noAutofit/>
          </a:bodyPr>
          <a:lstStyle/>
          <a:p>
            <a:pPr algn="ctr">
              <a:lnSpc>
                <a:spcPct val="112000"/>
              </a:lnSpc>
              <a:buNone/>
              <a:defRPr sz="1650" b="0" i="0">
                <a:solidFill>
                  <a:srgbClr val="DDEFF0"/>
                </a:solidFill>
                <a:latin typeface="DejaVu Sans"/>
                <a:ea typeface="DejaVu Sans"/>
                <a:cs typeface="DejaVu Sans"/>
              </a:defRPr>
            </a:pPr>
            <a:r>
              <a:rPr sz="1650" b="0" i="0">
                <a:solidFill>
                  <a:srgbClr val="DDEFF0"/>
                </a:solidFill>
                <a:latin typeface="DejaVu Sans"/>
                <a:ea typeface="DejaVu Sans"/>
                <a:cs typeface="DejaVu Sans"/>
              </a:rPr>
              <a:t>assess</a:t>
            </a:r>
          </a:p>
          <a:p>
            <a:pPr algn="ctr">
              <a:lnSpc>
                <a:spcPct val="112000"/>
              </a:lnSpc>
              <a:buNone/>
              <a:defRPr sz="1650" b="0" i="0">
                <a:solidFill>
                  <a:srgbClr val="DDEFF0"/>
                </a:solidFill>
                <a:latin typeface="DejaVu Sans"/>
                <a:ea typeface="DejaVu Sans"/>
                <a:cs typeface="DejaVu Sans"/>
              </a:defRPr>
            </a:pPr>
            <a:r>
              <a:rPr sz="1650" b="0" i="0">
                <a:solidFill>
                  <a:srgbClr val="DDEFF0"/>
                </a:solidFill>
                <a:latin typeface="DejaVu Sans"/>
                <a:ea typeface="DejaVu Sans"/>
                <a:cs typeface="DejaVu Sans"/>
              </a:rPr>
              <a:t>reconcile</a:t>
            </a:r>
          </a:p>
          <a:p>
            <a:pPr algn="ctr">
              <a:lnSpc>
                <a:spcPct val="112000"/>
              </a:lnSpc>
              <a:buNone/>
              <a:defRPr sz="1650" b="0" i="0">
                <a:solidFill>
                  <a:srgbClr val="DDEFF0"/>
                </a:solidFill>
                <a:latin typeface="DejaVu Sans"/>
                <a:ea typeface="DejaVu Sans"/>
                <a:cs typeface="DejaVu Sans"/>
              </a:defRPr>
            </a:pPr>
            <a:r>
              <a:rPr sz="1650" b="0" i="0">
                <a:solidFill>
                  <a:srgbClr val="DDEFF0"/>
                </a:solidFill>
                <a:latin typeface="DejaVu Sans"/>
                <a:ea typeface="DejaVu Sans"/>
                <a:cs typeface="DejaVu Sans"/>
              </a:rPr>
              <a:t>model gaps</a:t>
            </a:r>
          </a:p>
          <a:p>
            <a:pPr algn="ctr">
              <a:lnSpc>
                <a:spcPct val="112000"/>
              </a:lnSpc>
              <a:buNone/>
              <a:defRPr sz="1650" b="0" i="0">
                <a:solidFill>
                  <a:srgbClr val="DDEFF0"/>
                </a:solidFill>
                <a:latin typeface="DejaVu Sans"/>
                <a:ea typeface="DejaVu Sans"/>
                <a:cs typeface="DejaVu Sans"/>
              </a:defRPr>
            </a:pPr>
            <a:r>
              <a:rPr sz="1650" b="0" i="0">
                <a:solidFill>
                  <a:srgbClr val="DDEFF0"/>
                </a:solidFill>
                <a:latin typeface="DejaVu Sans"/>
                <a:ea typeface="DejaVu Sans"/>
                <a:cs typeface="DejaVu Sans"/>
              </a:rPr>
              <a:t>document choices</a:t>
            </a:r>
          </a:p>
        </p:txBody>
      </p:sp>
      <p:sp>
        <p:nvSpPr>
          <p:cNvPr id="22" name="Arrow: Right 21">
            <a:extLst>
              <a:ext uri="{FF2B5EF4-FFF2-40B4-BE49-F238E27FC236}">
                <a16:creationId xmlns:a16="http://schemas.microsoft.com/office/drawing/2014/main" id="{C8407EC0-DB61-4680-9DF1-CCA1AF0B2A17}"/>
              </a:ext>
            </a:extLst>
          </p:cNvPr>
          <p:cNvSpPr>
            <a:spLocks noGrp="1"/>
          </p:cNvSpPr>
          <p:nvPr/>
        </p:nvSpPr>
        <p:spPr>
          <a:xfrm>
            <a:off x="7505700" y="3181350"/>
            <a:ext cx="571500" cy="419100"/>
          </a:xfrm>
          <a:prstGeom prst="rightArrow">
            <a:avLst/>
          </a:prstGeom>
          <a:solidFill>
            <a:srgbClr val="DE8747"/>
          </a:solidFill>
          <a:ln w="0">
            <a:noFill/>
          </a:ln>
        </p:spPr>
        <p:txBody>
          <a:bodyPr/>
          <a:lstStyle/>
          <a:p>
            <a:endParaRPr lang="en-GB"/>
          </a:p>
        </p:txBody>
      </p:sp>
      <p:sp>
        <p:nvSpPr>
          <p:cNvPr id="23" name="Rectangle: Rounded Corners 22">
            <a:extLst>
              <a:ext uri="{FF2B5EF4-FFF2-40B4-BE49-F238E27FC236}">
                <a16:creationId xmlns:a16="http://schemas.microsoft.com/office/drawing/2014/main" id="{7A8DBBAB-9189-40B8-8C2F-1B0AB4929DDE}"/>
              </a:ext>
            </a:extLst>
          </p:cNvPr>
          <p:cNvSpPr>
            <a:spLocks noGrp="1"/>
          </p:cNvSpPr>
          <p:nvPr/>
        </p:nvSpPr>
        <p:spPr>
          <a:xfrm>
            <a:off x="8286750" y="1790700"/>
            <a:ext cx="3143250" cy="3219450"/>
          </a:xfrm>
          <a:prstGeom prst="roundRect">
            <a:avLst>
              <a:gd name="adj" fmla="val 4242"/>
            </a:avLst>
          </a:prstGeom>
          <a:solidFill>
            <a:srgbClr val="FFFFFF"/>
          </a:solidFill>
          <a:ln w="19050">
            <a:solidFill>
              <a:srgbClr val="2C7297"/>
            </a:solidFill>
            <a:prstDash val="solid"/>
          </a:ln>
        </p:spPr>
        <p:txBody>
          <a:bodyPr/>
          <a:lstStyle/>
          <a:p>
            <a:endParaRPr lang="en-GB"/>
          </a:p>
        </p:txBody>
      </p:sp>
      <p:sp>
        <p:nvSpPr>
          <p:cNvPr id="24" name="Rectangle 23">
            <a:extLst>
              <a:ext uri="{FF2B5EF4-FFF2-40B4-BE49-F238E27FC236}">
                <a16:creationId xmlns:a16="http://schemas.microsoft.com/office/drawing/2014/main" id="{C00CC29E-5C06-44C5-9745-4AE000BC73DB}"/>
              </a:ext>
            </a:extLst>
          </p:cNvPr>
          <p:cNvSpPr>
            <a:spLocks noGrp="1"/>
          </p:cNvSpPr>
          <p:nvPr/>
        </p:nvSpPr>
        <p:spPr>
          <a:xfrm>
            <a:off x="8572500" y="2028825"/>
            <a:ext cx="2571750" cy="342900"/>
          </a:xfrm>
          <a:prstGeom prst="rect">
            <a:avLst/>
          </a:prstGeom>
          <a:noFill/>
          <a:ln w="0">
            <a:noFill/>
          </a:ln>
        </p:spPr>
        <p:txBody>
          <a:bodyPr wrap="square" lIns="0" tIns="0" rIns="0" bIns="0" anchor="t">
            <a:noAutofit/>
          </a:bodyPr>
          <a:lstStyle/>
          <a:p>
            <a:pPr algn="ctr">
              <a:lnSpc>
                <a:spcPct val="100000"/>
              </a:lnSpc>
              <a:buNone/>
              <a:defRPr sz="1875" b="1" i="0">
                <a:solidFill>
                  <a:srgbClr val="2C7297"/>
                </a:solidFill>
                <a:latin typeface="DejaVu Sans"/>
                <a:ea typeface="DejaVu Sans"/>
                <a:cs typeface="DejaVu Sans"/>
              </a:defRPr>
            </a:pPr>
            <a:r>
              <a:rPr sz="1875" b="1" i="0">
                <a:solidFill>
                  <a:srgbClr val="2C7297"/>
                </a:solidFill>
                <a:latin typeface="DejaVu Sans"/>
                <a:ea typeface="DejaVu Sans"/>
                <a:cs typeface="DejaVu Sans"/>
              </a:rPr>
              <a:t>Usable output</a:t>
            </a:r>
          </a:p>
        </p:txBody>
      </p:sp>
      <p:sp>
        <p:nvSpPr>
          <p:cNvPr id="25" name="Rectangle 24">
            <a:extLst>
              <a:ext uri="{FF2B5EF4-FFF2-40B4-BE49-F238E27FC236}">
                <a16:creationId xmlns:a16="http://schemas.microsoft.com/office/drawing/2014/main" id="{1A69EF87-DBC8-4005-82AD-3D45881D5E6C}"/>
              </a:ext>
            </a:extLst>
          </p:cNvPr>
          <p:cNvSpPr>
            <a:spLocks noGrp="1"/>
          </p:cNvSpPr>
          <p:nvPr/>
        </p:nvSpPr>
        <p:spPr>
          <a:xfrm>
            <a:off x="8629650" y="2600325"/>
            <a:ext cx="2476500" cy="2047875"/>
          </a:xfrm>
          <a:prstGeom prst="rect">
            <a:avLst/>
          </a:prstGeom>
          <a:noFill/>
          <a:ln w="0">
            <a:noFill/>
          </a:ln>
        </p:spPr>
        <p:txBody>
          <a:bodyPr wrap="square" lIns="0" tIns="0" rIns="0" bIns="0" anchor="t">
            <a:noAutofit/>
          </a:bodyPr>
          <a:lstStyle/>
          <a:p>
            <a:pPr marL="215900" indent="-101600" algn="l">
              <a:lnSpc>
                <a:spcPct val="100000"/>
              </a:lnSpc>
              <a:spcAft>
                <a:spcPts val="900"/>
              </a:spcAft>
              <a:buNone/>
              <a:defRPr sz="1575" b="0" i="0">
                <a:solidFill>
                  <a:srgbClr val="18303F"/>
                </a:solidFill>
                <a:latin typeface="DejaVu Sans"/>
                <a:ea typeface="DejaVu Sans"/>
                <a:cs typeface="DejaVu Sans"/>
              </a:defRPr>
            </a:pPr>
            <a:r>
              <a:rPr sz="1575" b="0" i="0">
                <a:solidFill>
                  <a:srgbClr val="18303F"/>
                </a:solidFill>
                <a:latin typeface="DejaVu Sans"/>
                <a:ea typeface="DejaVu Sans"/>
                <a:cs typeface="DejaVu Sans"/>
              </a:rPr>
              <a:t>recommended values</a:t>
            </a:r>
          </a:p>
          <a:p>
            <a:pPr marL="215900" indent="-101600" algn="l">
              <a:lnSpc>
                <a:spcPct val="100000"/>
              </a:lnSpc>
              <a:spcAft>
                <a:spcPts val="900"/>
              </a:spcAft>
              <a:buNone/>
              <a:defRPr sz="1575" b="0" i="0">
                <a:solidFill>
                  <a:srgbClr val="18303F"/>
                </a:solidFill>
                <a:latin typeface="DejaVu Sans"/>
                <a:ea typeface="DejaVu Sans"/>
                <a:cs typeface="DejaVu Sans"/>
              </a:defRPr>
            </a:pPr>
            <a:r>
              <a:rPr sz="1575" b="0" i="0">
                <a:solidFill>
                  <a:srgbClr val="18303F"/>
                </a:solidFill>
                <a:latin typeface="DejaVu Sans"/>
                <a:ea typeface="DejaVu Sans"/>
                <a:cs typeface="DejaVu Sans"/>
              </a:rPr>
              <a:t>self-consistent channels</a:t>
            </a:r>
          </a:p>
          <a:p>
            <a:pPr marL="215900" indent="-101600" algn="l">
              <a:lnSpc>
                <a:spcPct val="100000"/>
              </a:lnSpc>
              <a:spcAft>
                <a:spcPts val="900"/>
              </a:spcAft>
              <a:buNone/>
              <a:defRPr sz="1575" b="0" i="0">
                <a:solidFill>
                  <a:srgbClr val="18303F"/>
                </a:solidFill>
                <a:latin typeface="DejaVu Sans"/>
                <a:ea typeface="DejaVu Sans"/>
                <a:cs typeface="DejaVu Sans"/>
              </a:defRPr>
            </a:pPr>
            <a:r>
              <a:rPr sz="1575" b="0" i="0">
                <a:solidFill>
                  <a:srgbClr val="18303F"/>
                </a:solidFill>
                <a:latin typeface="DejaVu Sans"/>
                <a:ea typeface="DejaVu Sans"/>
                <a:cs typeface="DejaVu Sans"/>
              </a:rPr>
              <a:t>covariances</a:t>
            </a:r>
          </a:p>
          <a:p>
            <a:pPr marL="215900" indent="-101600" algn="l">
              <a:lnSpc>
                <a:spcPct val="100000"/>
              </a:lnSpc>
              <a:spcAft>
                <a:spcPts val="900"/>
              </a:spcAft>
              <a:buNone/>
              <a:defRPr sz="1575" b="0" i="0">
                <a:solidFill>
                  <a:srgbClr val="18303F"/>
                </a:solidFill>
                <a:latin typeface="DejaVu Sans"/>
                <a:ea typeface="DejaVu Sans"/>
                <a:cs typeface="DejaVu Sans"/>
              </a:defRPr>
            </a:pPr>
            <a:r>
              <a:rPr sz="1575" b="0" i="0">
                <a:solidFill>
                  <a:srgbClr val="18303F"/>
                </a:solidFill>
                <a:latin typeface="DejaVu Sans"/>
                <a:ea typeface="DejaVu Sans"/>
                <a:cs typeface="DejaVu Sans"/>
              </a:rPr>
              <a:t>traceable provenance</a:t>
            </a:r>
          </a:p>
          <a:p>
            <a:pPr marL="215900" indent="-101600" algn="l">
              <a:lnSpc>
                <a:spcPct val="100000"/>
              </a:lnSpc>
              <a:spcAft>
                <a:spcPts val="900"/>
              </a:spcAft>
              <a:buNone/>
              <a:defRPr sz="1575" b="0" i="0">
                <a:solidFill>
                  <a:srgbClr val="18303F"/>
                </a:solidFill>
                <a:latin typeface="DejaVu Sans"/>
                <a:ea typeface="DejaVu Sans"/>
                <a:cs typeface="DejaVu Sans"/>
              </a:defRPr>
            </a:pPr>
            <a:r>
              <a:rPr sz="1575" b="0" i="0">
                <a:solidFill>
                  <a:srgbClr val="18303F"/>
                </a:solidFill>
                <a:latin typeface="DejaVu Sans"/>
                <a:ea typeface="DejaVu Sans"/>
                <a:cs typeface="DejaVu Sans"/>
              </a:rPr>
              <a:t>standard formats</a:t>
            </a:r>
          </a:p>
        </p:txBody>
      </p:sp>
      <p:sp>
        <p:nvSpPr>
          <p:cNvPr id="26" name="Rectangle 25">
            <a:extLst>
              <a:ext uri="{FF2B5EF4-FFF2-40B4-BE49-F238E27FC236}">
                <a16:creationId xmlns:a16="http://schemas.microsoft.com/office/drawing/2014/main" id="{D77989BE-EF09-4D4F-95CD-251B915908FF}"/>
              </a:ext>
            </a:extLst>
          </p:cNvPr>
          <p:cNvSpPr>
            <a:spLocks noGrp="1"/>
          </p:cNvSpPr>
          <p:nvPr/>
        </p:nvSpPr>
        <p:spPr>
          <a:xfrm>
            <a:off x="1562100" y="5629275"/>
            <a:ext cx="9048750" cy="381000"/>
          </a:xfrm>
          <a:prstGeom prst="rect">
            <a:avLst/>
          </a:prstGeom>
          <a:noFill/>
          <a:ln w="0">
            <a:noFill/>
          </a:ln>
        </p:spPr>
        <p:txBody>
          <a:bodyPr wrap="square" lIns="0" tIns="0" rIns="0" bIns="0" anchor="ctr">
            <a:noAutofit/>
          </a:bodyPr>
          <a:lstStyle/>
          <a:p>
            <a:pPr algn="ctr">
              <a:lnSpc>
                <a:spcPct val="100000"/>
              </a:lnSpc>
              <a:buNone/>
              <a:defRPr sz="1950" b="1" i="0">
                <a:solidFill>
                  <a:srgbClr val="B75246"/>
                </a:solidFill>
                <a:latin typeface="DejaVu Sans"/>
                <a:ea typeface="DejaVu Sans"/>
                <a:cs typeface="DejaVu Sans"/>
              </a:defRPr>
            </a:pPr>
            <a:r>
              <a:rPr sz="1950" b="1" i="0" dirty="0">
                <a:solidFill>
                  <a:srgbClr val="B75246"/>
                </a:solidFill>
                <a:latin typeface="DejaVu Sans"/>
                <a:ea typeface="DejaVu Sans"/>
                <a:cs typeface="DejaVu Sans"/>
              </a:rPr>
              <a:t>Averaging points rarely produces a </a:t>
            </a:r>
            <a:r>
              <a:rPr lang="en-GB" sz="1950" b="1" dirty="0">
                <a:solidFill>
                  <a:srgbClr val="B75246"/>
                </a:solidFill>
                <a:latin typeface="DejaVu Sans"/>
                <a:ea typeface="DejaVu Sans"/>
                <a:cs typeface="DejaVu Sans"/>
              </a:rPr>
              <a:t>good</a:t>
            </a:r>
            <a:r>
              <a:rPr sz="1950" b="1" i="0" dirty="0">
                <a:solidFill>
                  <a:srgbClr val="B75246"/>
                </a:solidFill>
                <a:latin typeface="DejaVu Sans"/>
                <a:ea typeface="DejaVu Sans"/>
                <a:cs typeface="DejaVu Sans"/>
              </a:rPr>
              <a:t> evaluation.</a:t>
            </a:r>
          </a:p>
        </p:txBody>
      </p:sp>
    </p:spTree>
    <p:extLst>
      <p:ext uri="{BB962C8B-B14F-4D97-AF65-F5344CB8AC3E}">
        <p14:creationId xmlns:p14="http://schemas.microsoft.com/office/powerpoint/2010/main" val="179487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BC73C90-F8A2-4032-B5C0-0565357CDDB9}"/>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04FB6886-B288-46FF-A9A4-8A7702649FA3}"/>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a:solidFill>
                  <a:srgbClr val="10283F"/>
                </a:solidFill>
                <a:latin typeface="DejaVu Sans"/>
                <a:ea typeface="DejaVu Sans"/>
                <a:cs typeface="DejaVu Sans"/>
              </a:rPr>
              <a:t>Why evaluations need revision</a:t>
            </a:r>
          </a:p>
        </p:txBody>
      </p:sp>
      <p:sp>
        <p:nvSpPr>
          <p:cNvPr id="3" name="Rectangle 2">
            <a:extLst>
              <a:ext uri="{FF2B5EF4-FFF2-40B4-BE49-F238E27FC236}">
                <a16:creationId xmlns:a16="http://schemas.microsoft.com/office/drawing/2014/main" id="{A3126F42-1045-4454-9EE1-4EFC8D4E7B2D}"/>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B2872FBD-2E37-484F-84EB-825A25012D26}"/>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E868379E-2EDF-44C2-9111-7551895C2827}"/>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08</a:t>
            </a:r>
          </a:p>
        </p:txBody>
      </p:sp>
      <p:sp>
        <p:nvSpPr>
          <p:cNvPr id="6" name="Rectangle: Rounded Corners 5">
            <a:extLst>
              <a:ext uri="{FF2B5EF4-FFF2-40B4-BE49-F238E27FC236}">
                <a16:creationId xmlns:a16="http://schemas.microsoft.com/office/drawing/2014/main" id="{124564C4-7156-4135-A8C5-B9D6DCFFF079}"/>
              </a:ext>
            </a:extLst>
          </p:cNvPr>
          <p:cNvSpPr>
            <a:spLocks noGrp="1"/>
          </p:cNvSpPr>
          <p:nvPr/>
        </p:nvSpPr>
        <p:spPr>
          <a:xfrm>
            <a:off x="647700" y="1666875"/>
            <a:ext cx="1981200" cy="1666875"/>
          </a:xfrm>
          <a:prstGeom prst="roundRect">
            <a:avLst>
              <a:gd name="adj" fmla="val 6857"/>
            </a:avLst>
          </a:prstGeom>
          <a:solidFill>
            <a:srgbClr val="FFFFFF"/>
          </a:solidFill>
          <a:ln w="11430">
            <a:solidFill>
              <a:srgbClr val="CBD3D8"/>
            </a:solidFill>
            <a:prstDash val="solid"/>
          </a:ln>
        </p:spPr>
        <p:txBody>
          <a:bodyPr/>
          <a:lstStyle/>
          <a:p>
            <a:endParaRPr lang="en-GB"/>
          </a:p>
        </p:txBody>
      </p:sp>
      <p:sp>
        <p:nvSpPr>
          <p:cNvPr id="7" name="Rectangle 6">
            <a:extLst>
              <a:ext uri="{FF2B5EF4-FFF2-40B4-BE49-F238E27FC236}">
                <a16:creationId xmlns:a16="http://schemas.microsoft.com/office/drawing/2014/main" id="{F0EC12BB-D364-4605-A412-7FC2B2DA8A24}"/>
              </a:ext>
            </a:extLst>
          </p:cNvPr>
          <p:cNvSpPr>
            <a:spLocks noGrp="1"/>
          </p:cNvSpPr>
          <p:nvPr/>
        </p:nvSpPr>
        <p:spPr>
          <a:xfrm>
            <a:off x="819150" y="1809750"/>
            <a:ext cx="333375" cy="323850"/>
          </a:xfrm>
          <a:prstGeom prst="rect">
            <a:avLst/>
          </a:prstGeom>
          <a:noFill/>
          <a:ln w="0">
            <a:noFill/>
          </a:ln>
        </p:spPr>
        <p:txBody>
          <a:bodyPr wrap="square" lIns="0" tIns="0" rIns="0" bIns="0" anchor="ctr">
            <a:noAutofit/>
          </a:bodyPr>
          <a:lstStyle/>
          <a:p>
            <a:pPr algn="ctr">
              <a:lnSpc>
                <a:spcPct val="100000"/>
              </a:lnSpc>
              <a:buNone/>
              <a:defRPr sz="1725" b="1" i="0">
                <a:solidFill>
                  <a:srgbClr val="55B9C1"/>
                </a:solidFill>
                <a:latin typeface="DejaVu Sans"/>
                <a:ea typeface="DejaVu Sans"/>
                <a:cs typeface="DejaVu Sans"/>
              </a:defRPr>
            </a:pPr>
            <a:r>
              <a:rPr sz="1725" b="1" i="0">
                <a:solidFill>
                  <a:srgbClr val="55B9C1"/>
                </a:solidFill>
                <a:latin typeface="DejaVu Sans"/>
                <a:ea typeface="DejaVu Sans"/>
                <a:cs typeface="DejaVu Sans"/>
              </a:rPr>
              <a:t>1</a:t>
            </a:r>
          </a:p>
        </p:txBody>
      </p:sp>
      <p:sp>
        <p:nvSpPr>
          <p:cNvPr id="8" name="Rectangle 7">
            <a:extLst>
              <a:ext uri="{FF2B5EF4-FFF2-40B4-BE49-F238E27FC236}">
                <a16:creationId xmlns:a16="http://schemas.microsoft.com/office/drawing/2014/main" id="{9EFC87C7-60E7-470E-B1F6-6E22CE0B250F}"/>
              </a:ext>
            </a:extLst>
          </p:cNvPr>
          <p:cNvSpPr>
            <a:spLocks noGrp="1"/>
          </p:cNvSpPr>
          <p:nvPr/>
        </p:nvSpPr>
        <p:spPr>
          <a:xfrm>
            <a:off x="819150" y="2190750"/>
            <a:ext cx="1638300" cy="49530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New data</a:t>
            </a:r>
          </a:p>
        </p:txBody>
      </p:sp>
      <p:sp>
        <p:nvSpPr>
          <p:cNvPr id="9" name="Rectangle 8">
            <a:extLst>
              <a:ext uri="{FF2B5EF4-FFF2-40B4-BE49-F238E27FC236}">
                <a16:creationId xmlns:a16="http://schemas.microsoft.com/office/drawing/2014/main" id="{004D83DA-3434-4B1B-BBC9-1A2ACC66DF57}"/>
              </a:ext>
            </a:extLst>
          </p:cNvPr>
          <p:cNvSpPr>
            <a:spLocks noGrp="1"/>
          </p:cNvSpPr>
          <p:nvPr/>
        </p:nvSpPr>
        <p:spPr>
          <a:xfrm>
            <a:off x="838200" y="2762250"/>
            <a:ext cx="1600200" cy="49530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measurements extend coverage or expose disagreement</a:t>
            </a:r>
          </a:p>
        </p:txBody>
      </p:sp>
      <p:sp>
        <p:nvSpPr>
          <p:cNvPr id="10" name="Rectangle: Rounded Corners 9">
            <a:extLst>
              <a:ext uri="{FF2B5EF4-FFF2-40B4-BE49-F238E27FC236}">
                <a16:creationId xmlns:a16="http://schemas.microsoft.com/office/drawing/2014/main" id="{F91013CF-CFFD-4084-BCB2-23945F9ADA9F}"/>
              </a:ext>
            </a:extLst>
          </p:cNvPr>
          <p:cNvSpPr>
            <a:spLocks noGrp="1"/>
          </p:cNvSpPr>
          <p:nvPr/>
        </p:nvSpPr>
        <p:spPr>
          <a:xfrm>
            <a:off x="2943225" y="1666875"/>
            <a:ext cx="1981200" cy="1666875"/>
          </a:xfrm>
          <a:prstGeom prst="roundRect">
            <a:avLst>
              <a:gd name="adj" fmla="val 6857"/>
            </a:avLst>
          </a:prstGeom>
          <a:solidFill>
            <a:srgbClr val="EEF3F4"/>
          </a:solidFill>
          <a:ln w="11430">
            <a:solidFill>
              <a:srgbClr val="CBD3D8"/>
            </a:solidFill>
            <a:prstDash val="solid"/>
          </a:ln>
        </p:spPr>
        <p:txBody>
          <a:bodyPr/>
          <a:lstStyle/>
          <a:p>
            <a:endParaRPr lang="en-GB"/>
          </a:p>
        </p:txBody>
      </p:sp>
      <p:sp>
        <p:nvSpPr>
          <p:cNvPr id="11" name="Rectangle 10">
            <a:extLst>
              <a:ext uri="{FF2B5EF4-FFF2-40B4-BE49-F238E27FC236}">
                <a16:creationId xmlns:a16="http://schemas.microsoft.com/office/drawing/2014/main" id="{BE5432A3-B5BA-4863-9C81-8CFC5EA791EE}"/>
              </a:ext>
            </a:extLst>
          </p:cNvPr>
          <p:cNvSpPr>
            <a:spLocks noGrp="1"/>
          </p:cNvSpPr>
          <p:nvPr/>
        </p:nvSpPr>
        <p:spPr>
          <a:xfrm>
            <a:off x="3114675" y="1809750"/>
            <a:ext cx="333375" cy="323850"/>
          </a:xfrm>
          <a:prstGeom prst="rect">
            <a:avLst/>
          </a:prstGeom>
          <a:noFill/>
          <a:ln w="0">
            <a:noFill/>
          </a:ln>
        </p:spPr>
        <p:txBody>
          <a:bodyPr wrap="square" lIns="0" tIns="0" rIns="0" bIns="0" anchor="ctr">
            <a:noAutofit/>
          </a:bodyPr>
          <a:lstStyle/>
          <a:p>
            <a:pPr algn="ctr">
              <a:lnSpc>
                <a:spcPct val="100000"/>
              </a:lnSpc>
              <a:buNone/>
              <a:defRPr sz="1725" b="1" i="0">
                <a:solidFill>
                  <a:srgbClr val="DE8747"/>
                </a:solidFill>
                <a:latin typeface="DejaVu Sans"/>
                <a:ea typeface="DejaVu Sans"/>
                <a:cs typeface="DejaVu Sans"/>
              </a:defRPr>
            </a:pPr>
            <a:r>
              <a:rPr sz="1725" b="1" i="0">
                <a:solidFill>
                  <a:srgbClr val="DE8747"/>
                </a:solidFill>
                <a:latin typeface="DejaVu Sans"/>
                <a:ea typeface="DejaVu Sans"/>
                <a:cs typeface="DejaVu Sans"/>
              </a:rPr>
              <a:t>2</a:t>
            </a:r>
          </a:p>
        </p:txBody>
      </p:sp>
      <p:sp>
        <p:nvSpPr>
          <p:cNvPr id="12" name="Rectangle 11">
            <a:extLst>
              <a:ext uri="{FF2B5EF4-FFF2-40B4-BE49-F238E27FC236}">
                <a16:creationId xmlns:a16="http://schemas.microsoft.com/office/drawing/2014/main" id="{BD4823BD-CE8F-401A-BF78-20BC8B829FFF}"/>
              </a:ext>
            </a:extLst>
          </p:cNvPr>
          <p:cNvSpPr>
            <a:spLocks noGrp="1"/>
          </p:cNvSpPr>
          <p:nvPr/>
        </p:nvSpPr>
        <p:spPr>
          <a:xfrm>
            <a:off x="3114675" y="2190750"/>
            <a:ext cx="1638300" cy="49530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Revised standards</a:t>
            </a:r>
          </a:p>
        </p:txBody>
      </p:sp>
      <p:sp>
        <p:nvSpPr>
          <p:cNvPr id="13" name="Rectangle 12">
            <a:extLst>
              <a:ext uri="{FF2B5EF4-FFF2-40B4-BE49-F238E27FC236}">
                <a16:creationId xmlns:a16="http://schemas.microsoft.com/office/drawing/2014/main" id="{1BBAB52F-6546-429B-AEDD-E1ABC63BC147}"/>
              </a:ext>
            </a:extLst>
          </p:cNvPr>
          <p:cNvSpPr>
            <a:spLocks noGrp="1"/>
          </p:cNvSpPr>
          <p:nvPr/>
        </p:nvSpPr>
        <p:spPr>
          <a:xfrm>
            <a:off x="3133725" y="2762250"/>
            <a:ext cx="1600200" cy="49530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change flux, detector or decay normalisation</a:t>
            </a:r>
          </a:p>
        </p:txBody>
      </p:sp>
      <p:sp>
        <p:nvSpPr>
          <p:cNvPr id="14" name="Rectangle: Rounded Corners 13">
            <a:extLst>
              <a:ext uri="{FF2B5EF4-FFF2-40B4-BE49-F238E27FC236}">
                <a16:creationId xmlns:a16="http://schemas.microsoft.com/office/drawing/2014/main" id="{DB0815AD-CE38-4C59-94CC-6402F199D9D1}"/>
              </a:ext>
            </a:extLst>
          </p:cNvPr>
          <p:cNvSpPr>
            <a:spLocks noGrp="1"/>
          </p:cNvSpPr>
          <p:nvPr/>
        </p:nvSpPr>
        <p:spPr>
          <a:xfrm>
            <a:off x="5238750" y="1666875"/>
            <a:ext cx="1981200" cy="1666875"/>
          </a:xfrm>
          <a:prstGeom prst="roundRect">
            <a:avLst>
              <a:gd name="adj" fmla="val 6857"/>
            </a:avLst>
          </a:prstGeom>
          <a:solidFill>
            <a:srgbClr val="FFFFFF"/>
          </a:solidFill>
          <a:ln w="11430">
            <a:solidFill>
              <a:srgbClr val="CBD3D8"/>
            </a:solidFill>
            <a:prstDash val="solid"/>
          </a:ln>
        </p:spPr>
        <p:txBody>
          <a:bodyPr/>
          <a:lstStyle/>
          <a:p>
            <a:endParaRPr lang="en-GB"/>
          </a:p>
        </p:txBody>
      </p:sp>
      <p:sp>
        <p:nvSpPr>
          <p:cNvPr id="15" name="Rectangle 14">
            <a:extLst>
              <a:ext uri="{FF2B5EF4-FFF2-40B4-BE49-F238E27FC236}">
                <a16:creationId xmlns:a16="http://schemas.microsoft.com/office/drawing/2014/main" id="{B1DB1802-6882-40B9-928B-16E887CFA9CC}"/>
              </a:ext>
            </a:extLst>
          </p:cNvPr>
          <p:cNvSpPr>
            <a:spLocks noGrp="1"/>
          </p:cNvSpPr>
          <p:nvPr/>
        </p:nvSpPr>
        <p:spPr>
          <a:xfrm>
            <a:off x="5410200" y="1809750"/>
            <a:ext cx="333375" cy="323850"/>
          </a:xfrm>
          <a:prstGeom prst="rect">
            <a:avLst/>
          </a:prstGeom>
          <a:noFill/>
          <a:ln w="0">
            <a:noFill/>
          </a:ln>
        </p:spPr>
        <p:txBody>
          <a:bodyPr wrap="square" lIns="0" tIns="0" rIns="0" bIns="0" anchor="ctr">
            <a:noAutofit/>
          </a:bodyPr>
          <a:lstStyle/>
          <a:p>
            <a:pPr algn="ctr">
              <a:lnSpc>
                <a:spcPct val="100000"/>
              </a:lnSpc>
              <a:buNone/>
              <a:defRPr sz="1725" b="1" i="0">
                <a:solidFill>
                  <a:srgbClr val="55B9C1"/>
                </a:solidFill>
                <a:latin typeface="DejaVu Sans"/>
                <a:ea typeface="DejaVu Sans"/>
                <a:cs typeface="DejaVu Sans"/>
              </a:defRPr>
            </a:pPr>
            <a:r>
              <a:rPr sz="1725" b="1" i="0">
                <a:solidFill>
                  <a:srgbClr val="55B9C1"/>
                </a:solidFill>
                <a:latin typeface="DejaVu Sans"/>
                <a:ea typeface="DejaVu Sans"/>
                <a:cs typeface="DejaVu Sans"/>
              </a:rPr>
              <a:t>3</a:t>
            </a:r>
          </a:p>
        </p:txBody>
      </p:sp>
      <p:sp>
        <p:nvSpPr>
          <p:cNvPr id="16" name="Rectangle 15">
            <a:extLst>
              <a:ext uri="{FF2B5EF4-FFF2-40B4-BE49-F238E27FC236}">
                <a16:creationId xmlns:a16="http://schemas.microsoft.com/office/drawing/2014/main" id="{9A22CF8F-EB38-4AE1-B1D1-CC2F450B4720}"/>
              </a:ext>
            </a:extLst>
          </p:cNvPr>
          <p:cNvSpPr>
            <a:spLocks noGrp="1"/>
          </p:cNvSpPr>
          <p:nvPr/>
        </p:nvSpPr>
        <p:spPr>
          <a:xfrm>
            <a:off x="5410200" y="2190750"/>
            <a:ext cx="1638300" cy="49530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Improved models</a:t>
            </a:r>
          </a:p>
        </p:txBody>
      </p:sp>
      <p:sp>
        <p:nvSpPr>
          <p:cNvPr id="17" name="Rectangle 16">
            <a:extLst>
              <a:ext uri="{FF2B5EF4-FFF2-40B4-BE49-F238E27FC236}">
                <a16:creationId xmlns:a16="http://schemas.microsoft.com/office/drawing/2014/main" id="{3A1A98CB-6C10-4E4F-A31E-34062C625EA7}"/>
              </a:ext>
            </a:extLst>
          </p:cNvPr>
          <p:cNvSpPr>
            <a:spLocks noGrp="1"/>
          </p:cNvSpPr>
          <p:nvPr/>
        </p:nvSpPr>
        <p:spPr>
          <a:xfrm>
            <a:off x="5429250" y="2762250"/>
            <a:ext cx="1600200" cy="49530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change interpolation and unmeasured regions</a:t>
            </a:r>
          </a:p>
        </p:txBody>
      </p:sp>
      <p:sp>
        <p:nvSpPr>
          <p:cNvPr id="18" name="Rectangle: Rounded Corners 17">
            <a:extLst>
              <a:ext uri="{FF2B5EF4-FFF2-40B4-BE49-F238E27FC236}">
                <a16:creationId xmlns:a16="http://schemas.microsoft.com/office/drawing/2014/main" id="{02471316-807C-4709-8C17-AC0D44A1E929}"/>
              </a:ext>
            </a:extLst>
          </p:cNvPr>
          <p:cNvSpPr>
            <a:spLocks noGrp="1"/>
          </p:cNvSpPr>
          <p:nvPr/>
        </p:nvSpPr>
        <p:spPr>
          <a:xfrm>
            <a:off x="7534275" y="1666875"/>
            <a:ext cx="1981200" cy="1666875"/>
          </a:xfrm>
          <a:prstGeom prst="roundRect">
            <a:avLst>
              <a:gd name="adj" fmla="val 6857"/>
            </a:avLst>
          </a:prstGeom>
          <a:solidFill>
            <a:srgbClr val="EEF3F4"/>
          </a:solidFill>
          <a:ln w="11430">
            <a:solidFill>
              <a:srgbClr val="CBD3D8"/>
            </a:solidFill>
            <a:prstDash val="solid"/>
          </a:ln>
        </p:spPr>
        <p:txBody>
          <a:bodyPr/>
          <a:lstStyle/>
          <a:p>
            <a:endParaRPr lang="en-GB"/>
          </a:p>
        </p:txBody>
      </p:sp>
      <p:sp>
        <p:nvSpPr>
          <p:cNvPr id="19" name="Rectangle 18">
            <a:extLst>
              <a:ext uri="{FF2B5EF4-FFF2-40B4-BE49-F238E27FC236}">
                <a16:creationId xmlns:a16="http://schemas.microsoft.com/office/drawing/2014/main" id="{45C986B6-9389-49E0-9CA6-A95A30367BE6}"/>
              </a:ext>
            </a:extLst>
          </p:cNvPr>
          <p:cNvSpPr>
            <a:spLocks noGrp="1"/>
          </p:cNvSpPr>
          <p:nvPr/>
        </p:nvSpPr>
        <p:spPr>
          <a:xfrm>
            <a:off x="7705725" y="1809750"/>
            <a:ext cx="333375" cy="323850"/>
          </a:xfrm>
          <a:prstGeom prst="rect">
            <a:avLst/>
          </a:prstGeom>
          <a:noFill/>
          <a:ln w="0">
            <a:noFill/>
          </a:ln>
        </p:spPr>
        <p:txBody>
          <a:bodyPr wrap="square" lIns="0" tIns="0" rIns="0" bIns="0" anchor="ctr">
            <a:noAutofit/>
          </a:bodyPr>
          <a:lstStyle/>
          <a:p>
            <a:pPr algn="ctr">
              <a:lnSpc>
                <a:spcPct val="100000"/>
              </a:lnSpc>
              <a:buNone/>
              <a:defRPr sz="1725" b="1" i="0">
                <a:solidFill>
                  <a:srgbClr val="55B9C1"/>
                </a:solidFill>
                <a:latin typeface="DejaVu Sans"/>
                <a:ea typeface="DejaVu Sans"/>
                <a:cs typeface="DejaVu Sans"/>
              </a:defRPr>
            </a:pPr>
            <a:r>
              <a:rPr sz="1725" b="1" i="0">
                <a:solidFill>
                  <a:srgbClr val="55B9C1"/>
                </a:solidFill>
                <a:latin typeface="DejaVu Sans"/>
                <a:ea typeface="DejaVu Sans"/>
                <a:cs typeface="DejaVu Sans"/>
              </a:rPr>
              <a:t>4</a:t>
            </a:r>
          </a:p>
        </p:txBody>
      </p:sp>
      <p:sp>
        <p:nvSpPr>
          <p:cNvPr id="20" name="Rectangle 19">
            <a:extLst>
              <a:ext uri="{FF2B5EF4-FFF2-40B4-BE49-F238E27FC236}">
                <a16:creationId xmlns:a16="http://schemas.microsoft.com/office/drawing/2014/main" id="{EFECD1A6-5A12-40B7-8BFC-CD45CE0B7CCC}"/>
              </a:ext>
            </a:extLst>
          </p:cNvPr>
          <p:cNvSpPr>
            <a:spLocks noGrp="1"/>
          </p:cNvSpPr>
          <p:nvPr/>
        </p:nvSpPr>
        <p:spPr>
          <a:xfrm>
            <a:off x="7705725" y="2190750"/>
            <a:ext cx="1638300" cy="49530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Benchmark feedback</a:t>
            </a:r>
          </a:p>
        </p:txBody>
      </p:sp>
      <p:sp>
        <p:nvSpPr>
          <p:cNvPr id="21" name="Rectangle 20">
            <a:extLst>
              <a:ext uri="{FF2B5EF4-FFF2-40B4-BE49-F238E27FC236}">
                <a16:creationId xmlns:a16="http://schemas.microsoft.com/office/drawing/2014/main" id="{4CC54871-12C5-4EAA-A562-F8FB0471D36D}"/>
              </a:ext>
            </a:extLst>
          </p:cNvPr>
          <p:cNvSpPr>
            <a:spLocks noGrp="1"/>
          </p:cNvSpPr>
          <p:nvPr/>
        </p:nvSpPr>
        <p:spPr>
          <a:xfrm>
            <a:off x="7724775" y="2762250"/>
            <a:ext cx="1600200" cy="49530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reveals missing physics or compensating errors</a:t>
            </a:r>
          </a:p>
        </p:txBody>
      </p:sp>
      <p:sp>
        <p:nvSpPr>
          <p:cNvPr id="22" name="Rectangle: Rounded Corners 21">
            <a:extLst>
              <a:ext uri="{FF2B5EF4-FFF2-40B4-BE49-F238E27FC236}">
                <a16:creationId xmlns:a16="http://schemas.microsoft.com/office/drawing/2014/main" id="{92903F5A-C715-446E-B27F-6AB0035A98F0}"/>
              </a:ext>
            </a:extLst>
          </p:cNvPr>
          <p:cNvSpPr>
            <a:spLocks noGrp="1"/>
          </p:cNvSpPr>
          <p:nvPr/>
        </p:nvSpPr>
        <p:spPr>
          <a:xfrm>
            <a:off x="9829800" y="1666875"/>
            <a:ext cx="1981200" cy="1666875"/>
          </a:xfrm>
          <a:prstGeom prst="roundRect">
            <a:avLst>
              <a:gd name="adj" fmla="val 6857"/>
            </a:avLst>
          </a:prstGeom>
          <a:solidFill>
            <a:srgbClr val="FFFFFF"/>
          </a:solidFill>
          <a:ln w="11430">
            <a:solidFill>
              <a:srgbClr val="CBD3D8"/>
            </a:solidFill>
            <a:prstDash val="solid"/>
          </a:ln>
        </p:spPr>
        <p:txBody>
          <a:bodyPr/>
          <a:lstStyle/>
          <a:p>
            <a:endParaRPr lang="en-GB"/>
          </a:p>
        </p:txBody>
      </p:sp>
      <p:sp>
        <p:nvSpPr>
          <p:cNvPr id="23" name="Rectangle 22">
            <a:extLst>
              <a:ext uri="{FF2B5EF4-FFF2-40B4-BE49-F238E27FC236}">
                <a16:creationId xmlns:a16="http://schemas.microsoft.com/office/drawing/2014/main" id="{A9248BA5-FFF5-4F09-8269-DDB67EFAC70D}"/>
              </a:ext>
            </a:extLst>
          </p:cNvPr>
          <p:cNvSpPr>
            <a:spLocks noGrp="1"/>
          </p:cNvSpPr>
          <p:nvPr/>
        </p:nvSpPr>
        <p:spPr>
          <a:xfrm>
            <a:off x="10001250" y="1809750"/>
            <a:ext cx="333375" cy="323850"/>
          </a:xfrm>
          <a:prstGeom prst="rect">
            <a:avLst/>
          </a:prstGeom>
          <a:noFill/>
          <a:ln w="0">
            <a:noFill/>
          </a:ln>
        </p:spPr>
        <p:txBody>
          <a:bodyPr wrap="square" lIns="0" tIns="0" rIns="0" bIns="0" anchor="ctr">
            <a:noAutofit/>
          </a:bodyPr>
          <a:lstStyle/>
          <a:p>
            <a:pPr algn="ctr">
              <a:lnSpc>
                <a:spcPct val="100000"/>
              </a:lnSpc>
              <a:buNone/>
              <a:defRPr sz="1725" b="1" i="0">
                <a:solidFill>
                  <a:srgbClr val="55B9C1"/>
                </a:solidFill>
                <a:latin typeface="DejaVu Sans"/>
                <a:ea typeface="DejaVu Sans"/>
                <a:cs typeface="DejaVu Sans"/>
              </a:defRPr>
            </a:pPr>
            <a:r>
              <a:rPr sz="1725" b="1" i="0">
                <a:solidFill>
                  <a:srgbClr val="55B9C1"/>
                </a:solidFill>
                <a:latin typeface="DejaVu Sans"/>
                <a:ea typeface="DejaVu Sans"/>
                <a:cs typeface="DejaVu Sans"/>
              </a:rPr>
              <a:t>5</a:t>
            </a:r>
          </a:p>
        </p:txBody>
      </p:sp>
      <p:sp>
        <p:nvSpPr>
          <p:cNvPr id="24" name="Rectangle 23">
            <a:extLst>
              <a:ext uri="{FF2B5EF4-FFF2-40B4-BE49-F238E27FC236}">
                <a16:creationId xmlns:a16="http://schemas.microsoft.com/office/drawing/2014/main" id="{6A5A86AA-24FC-4DD0-95F3-C25094EEDC22}"/>
              </a:ext>
            </a:extLst>
          </p:cNvPr>
          <p:cNvSpPr>
            <a:spLocks noGrp="1"/>
          </p:cNvSpPr>
          <p:nvPr/>
        </p:nvSpPr>
        <p:spPr>
          <a:xfrm>
            <a:off x="10001250" y="2190750"/>
            <a:ext cx="1638300" cy="495300"/>
          </a:xfrm>
          <a:prstGeom prst="rect">
            <a:avLst/>
          </a:prstGeom>
          <a:noFill/>
          <a:ln w="0">
            <a:noFill/>
          </a:ln>
        </p:spPr>
        <p:txBody>
          <a:bodyPr wrap="square" lIns="0" tIns="0" rIns="0" bIns="0" anchor="ctr">
            <a:noAutofit/>
          </a:bodyPr>
          <a:lstStyle/>
          <a:p>
            <a:pPr algn="ctr">
              <a:lnSpc>
                <a:spcPct val="100000"/>
              </a:lnSpc>
              <a:buNone/>
              <a:defRPr sz="1425" b="1" i="0">
                <a:solidFill>
                  <a:srgbClr val="10283F"/>
                </a:solidFill>
                <a:latin typeface="DejaVu Sans"/>
                <a:ea typeface="DejaVu Sans"/>
                <a:cs typeface="DejaVu Sans"/>
              </a:defRPr>
            </a:pPr>
            <a:r>
              <a:rPr sz="1425" b="1" i="0">
                <a:solidFill>
                  <a:srgbClr val="10283F"/>
                </a:solidFill>
                <a:latin typeface="DejaVu Sans"/>
                <a:ea typeface="DejaVu Sans"/>
                <a:cs typeface="DejaVu Sans"/>
              </a:rPr>
              <a:t>New applications</a:t>
            </a:r>
          </a:p>
        </p:txBody>
      </p:sp>
      <p:sp>
        <p:nvSpPr>
          <p:cNvPr id="25" name="Rectangle 24">
            <a:extLst>
              <a:ext uri="{FF2B5EF4-FFF2-40B4-BE49-F238E27FC236}">
                <a16:creationId xmlns:a16="http://schemas.microsoft.com/office/drawing/2014/main" id="{072155C8-097C-4660-8992-FB813970E30A}"/>
              </a:ext>
            </a:extLst>
          </p:cNvPr>
          <p:cNvSpPr>
            <a:spLocks noGrp="1"/>
          </p:cNvSpPr>
          <p:nvPr/>
        </p:nvSpPr>
        <p:spPr>
          <a:xfrm>
            <a:off x="10020300" y="2762250"/>
            <a:ext cx="1600200" cy="495300"/>
          </a:xfrm>
          <a:prstGeom prst="rect">
            <a:avLst/>
          </a:prstGeom>
          <a:noFill/>
          <a:ln w="0">
            <a:noFill/>
          </a:ln>
        </p:spPr>
        <p:txBody>
          <a:bodyPr wrap="square" lIns="0" tIns="0" rIns="0" bIns="0" anchor="ctr">
            <a:noAutofit/>
          </a:bodyPr>
          <a:lstStyle/>
          <a:p>
            <a:pPr algn="ctr">
              <a:lnSpc>
                <a:spcPct val="100000"/>
              </a:lnSpc>
              <a:buNone/>
              <a:defRPr sz="1125" b="0" i="0">
                <a:solidFill>
                  <a:srgbClr val="5C6B73"/>
                </a:solidFill>
                <a:latin typeface="DejaVu Sans"/>
                <a:ea typeface="DejaVu Sans"/>
                <a:cs typeface="DejaVu Sans"/>
              </a:defRPr>
            </a:pPr>
            <a:r>
              <a:rPr sz="1125" b="0" i="0">
                <a:solidFill>
                  <a:srgbClr val="5C6B73"/>
                </a:solidFill>
                <a:latin typeface="DejaVu Sans"/>
                <a:ea typeface="DejaVu Sans"/>
                <a:cs typeface="DejaVu Sans"/>
              </a:rPr>
              <a:t>demand different energies, observables or accuracy</a:t>
            </a:r>
          </a:p>
        </p:txBody>
      </p:sp>
      <p:sp>
        <p:nvSpPr>
          <p:cNvPr id="26" name="Arrow: Right 25">
            <a:extLst>
              <a:ext uri="{FF2B5EF4-FFF2-40B4-BE49-F238E27FC236}">
                <a16:creationId xmlns:a16="http://schemas.microsoft.com/office/drawing/2014/main" id="{EB920CDC-5E52-4E3A-A23B-7957151BC493}"/>
              </a:ext>
            </a:extLst>
          </p:cNvPr>
          <p:cNvSpPr>
            <a:spLocks noGrp="1"/>
          </p:cNvSpPr>
          <p:nvPr/>
        </p:nvSpPr>
        <p:spPr>
          <a:xfrm>
            <a:off x="2638425" y="2314575"/>
            <a:ext cx="285750" cy="323850"/>
          </a:xfrm>
          <a:prstGeom prst="rightArrow">
            <a:avLst/>
          </a:prstGeom>
          <a:solidFill>
            <a:srgbClr val="DE8747"/>
          </a:solidFill>
          <a:ln w="0">
            <a:noFill/>
          </a:ln>
        </p:spPr>
        <p:txBody>
          <a:bodyPr/>
          <a:lstStyle/>
          <a:p>
            <a:endParaRPr lang="en-GB"/>
          </a:p>
        </p:txBody>
      </p:sp>
      <p:sp>
        <p:nvSpPr>
          <p:cNvPr id="27" name="Arrow: Right 26">
            <a:extLst>
              <a:ext uri="{FF2B5EF4-FFF2-40B4-BE49-F238E27FC236}">
                <a16:creationId xmlns:a16="http://schemas.microsoft.com/office/drawing/2014/main" id="{885727A2-B003-4CFF-BBC2-51F659E1758B}"/>
              </a:ext>
            </a:extLst>
          </p:cNvPr>
          <p:cNvSpPr>
            <a:spLocks noGrp="1"/>
          </p:cNvSpPr>
          <p:nvPr/>
        </p:nvSpPr>
        <p:spPr>
          <a:xfrm>
            <a:off x="4933950" y="2314575"/>
            <a:ext cx="285750" cy="323850"/>
          </a:xfrm>
          <a:prstGeom prst="rightArrow">
            <a:avLst/>
          </a:prstGeom>
          <a:solidFill>
            <a:srgbClr val="55B9C1"/>
          </a:solidFill>
          <a:ln w="0">
            <a:noFill/>
          </a:ln>
        </p:spPr>
        <p:txBody>
          <a:bodyPr/>
          <a:lstStyle/>
          <a:p>
            <a:endParaRPr lang="en-GB"/>
          </a:p>
        </p:txBody>
      </p:sp>
      <p:sp>
        <p:nvSpPr>
          <p:cNvPr id="28" name="Arrow: Right 27">
            <a:extLst>
              <a:ext uri="{FF2B5EF4-FFF2-40B4-BE49-F238E27FC236}">
                <a16:creationId xmlns:a16="http://schemas.microsoft.com/office/drawing/2014/main" id="{0C3404B3-58F8-48A9-A2CC-72E3BB8306F5}"/>
              </a:ext>
            </a:extLst>
          </p:cNvPr>
          <p:cNvSpPr>
            <a:spLocks noGrp="1"/>
          </p:cNvSpPr>
          <p:nvPr/>
        </p:nvSpPr>
        <p:spPr>
          <a:xfrm>
            <a:off x="7229475" y="2314575"/>
            <a:ext cx="285750" cy="323850"/>
          </a:xfrm>
          <a:prstGeom prst="rightArrow">
            <a:avLst/>
          </a:prstGeom>
          <a:solidFill>
            <a:srgbClr val="55B9C1"/>
          </a:solidFill>
          <a:ln w="0">
            <a:noFill/>
          </a:ln>
        </p:spPr>
        <p:txBody>
          <a:bodyPr/>
          <a:lstStyle/>
          <a:p>
            <a:endParaRPr lang="en-GB"/>
          </a:p>
        </p:txBody>
      </p:sp>
      <p:sp>
        <p:nvSpPr>
          <p:cNvPr id="29" name="Arrow: Right 28">
            <a:extLst>
              <a:ext uri="{FF2B5EF4-FFF2-40B4-BE49-F238E27FC236}">
                <a16:creationId xmlns:a16="http://schemas.microsoft.com/office/drawing/2014/main" id="{F086F834-1329-45D8-9332-EF907A36A075}"/>
              </a:ext>
            </a:extLst>
          </p:cNvPr>
          <p:cNvSpPr>
            <a:spLocks noGrp="1"/>
          </p:cNvSpPr>
          <p:nvPr/>
        </p:nvSpPr>
        <p:spPr>
          <a:xfrm>
            <a:off x="9525000" y="2314575"/>
            <a:ext cx="285750" cy="323850"/>
          </a:xfrm>
          <a:prstGeom prst="rightArrow">
            <a:avLst/>
          </a:prstGeom>
          <a:solidFill>
            <a:srgbClr val="55B9C1"/>
          </a:solidFill>
          <a:ln w="0">
            <a:noFill/>
          </a:ln>
        </p:spPr>
        <p:txBody>
          <a:bodyPr/>
          <a:lstStyle/>
          <a:p>
            <a:endParaRPr lang="en-GB"/>
          </a:p>
        </p:txBody>
      </p:sp>
      <p:sp>
        <p:nvSpPr>
          <p:cNvPr id="30" name="Arrow: Down 29">
            <a:extLst>
              <a:ext uri="{FF2B5EF4-FFF2-40B4-BE49-F238E27FC236}">
                <a16:creationId xmlns:a16="http://schemas.microsoft.com/office/drawing/2014/main" id="{EE04EE22-2F0D-4869-9791-3F8BEF2E7EDD}"/>
              </a:ext>
            </a:extLst>
          </p:cNvPr>
          <p:cNvSpPr>
            <a:spLocks noGrp="1"/>
          </p:cNvSpPr>
          <p:nvPr/>
        </p:nvSpPr>
        <p:spPr>
          <a:xfrm>
            <a:off x="10534650" y="3524250"/>
            <a:ext cx="428625" cy="714375"/>
          </a:xfrm>
          <a:prstGeom prst="downArrow">
            <a:avLst/>
          </a:prstGeom>
          <a:solidFill>
            <a:srgbClr val="DE8747"/>
          </a:solidFill>
          <a:ln w="0">
            <a:noFill/>
          </a:ln>
        </p:spPr>
        <p:txBody>
          <a:bodyPr/>
          <a:lstStyle/>
          <a:p>
            <a:endParaRPr lang="en-GB"/>
          </a:p>
        </p:txBody>
      </p:sp>
      <p:sp>
        <p:nvSpPr>
          <p:cNvPr id="31" name="Rectangle: Rounded Corners 30">
            <a:extLst>
              <a:ext uri="{FF2B5EF4-FFF2-40B4-BE49-F238E27FC236}">
                <a16:creationId xmlns:a16="http://schemas.microsoft.com/office/drawing/2014/main" id="{CE74BB22-9701-4EBB-9C68-C9052DEA67F6}"/>
              </a:ext>
            </a:extLst>
          </p:cNvPr>
          <p:cNvSpPr>
            <a:spLocks noGrp="1"/>
          </p:cNvSpPr>
          <p:nvPr/>
        </p:nvSpPr>
        <p:spPr>
          <a:xfrm>
            <a:off x="2533650" y="4248150"/>
            <a:ext cx="8058150" cy="990600"/>
          </a:xfrm>
          <a:prstGeom prst="roundRect">
            <a:avLst>
              <a:gd name="adj" fmla="val 15385"/>
            </a:avLst>
          </a:prstGeom>
          <a:solidFill>
            <a:srgbClr val="10283F"/>
          </a:solidFill>
          <a:ln w="0">
            <a:noFill/>
            <a:prstDash val="solid"/>
          </a:ln>
        </p:spPr>
        <p:txBody>
          <a:bodyPr/>
          <a:lstStyle/>
          <a:p>
            <a:endParaRPr lang="en-GB"/>
          </a:p>
        </p:txBody>
      </p:sp>
      <p:sp>
        <p:nvSpPr>
          <p:cNvPr id="32" name="Rectangle 31">
            <a:extLst>
              <a:ext uri="{FF2B5EF4-FFF2-40B4-BE49-F238E27FC236}">
                <a16:creationId xmlns:a16="http://schemas.microsoft.com/office/drawing/2014/main" id="{4B13D39D-FEDC-4FBF-9EF7-EE7A974FC0E7}"/>
              </a:ext>
            </a:extLst>
          </p:cNvPr>
          <p:cNvSpPr>
            <a:spLocks noGrp="1"/>
          </p:cNvSpPr>
          <p:nvPr/>
        </p:nvSpPr>
        <p:spPr>
          <a:xfrm>
            <a:off x="2857500" y="4410075"/>
            <a:ext cx="7410450" cy="381000"/>
          </a:xfrm>
          <a:prstGeom prst="rect">
            <a:avLst/>
          </a:prstGeom>
          <a:noFill/>
          <a:ln w="0">
            <a:noFill/>
          </a:ln>
        </p:spPr>
        <p:txBody>
          <a:bodyPr wrap="square" lIns="0" tIns="0" rIns="0" bIns="0" anchor="ctr">
            <a:noAutofit/>
          </a:bodyPr>
          <a:lstStyle/>
          <a:p>
            <a:pPr algn="ctr">
              <a:lnSpc>
                <a:spcPct val="100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New evaluated release</a:t>
            </a:r>
          </a:p>
        </p:txBody>
      </p:sp>
      <p:sp>
        <p:nvSpPr>
          <p:cNvPr id="33" name="Rectangle 32">
            <a:extLst>
              <a:ext uri="{FF2B5EF4-FFF2-40B4-BE49-F238E27FC236}">
                <a16:creationId xmlns:a16="http://schemas.microsoft.com/office/drawing/2014/main" id="{CAB3FA19-16F7-419F-A7DF-8D41FF2B0BF1}"/>
              </a:ext>
            </a:extLst>
          </p:cNvPr>
          <p:cNvSpPr>
            <a:spLocks noGrp="1"/>
          </p:cNvSpPr>
          <p:nvPr/>
        </p:nvSpPr>
        <p:spPr>
          <a:xfrm>
            <a:off x="2933700" y="4838700"/>
            <a:ext cx="7258050" cy="238125"/>
          </a:xfrm>
          <a:prstGeom prst="rect">
            <a:avLst/>
          </a:prstGeom>
          <a:noFill/>
          <a:ln w="0">
            <a:noFill/>
          </a:ln>
        </p:spPr>
        <p:txBody>
          <a:bodyPr wrap="square" lIns="0" tIns="0" rIns="0" bIns="0" anchor="ctr">
            <a:noAutofit/>
          </a:bodyPr>
          <a:lstStyle/>
          <a:p>
            <a:pPr algn="ctr">
              <a:lnSpc>
                <a:spcPct val="100000"/>
              </a:lnSpc>
              <a:buNone/>
              <a:defRPr sz="1275" b="0" i="0">
                <a:solidFill>
                  <a:srgbClr val="DDEFF0"/>
                </a:solidFill>
                <a:latin typeface="DejaVu Sans"/>
                <a:ea typeface="DejaVu Sans"/>
                <a:cs typeface="DejaVu Sans"/>
              </a:defRPr>
            </a:pPr>
            <a:r>
              <a:rPr sz="1275" b="0" i="0">
                <a:solidFill>
                  <a:srgbClr val="DDEFF0"/>
                </a:solidFill>
                <a:latin typeface="DejaVu Sans"/>
                <a:ea typeface="DejaVu Sans"/>
                <a:cs typeface="DejaVu Sans"/>
              </a:rPr>
              <a:t>updated values · covariance · documentation · validation record</a:t>
            </a:r>
          </a:p>
        </p:txBody>
      </p:sp>
      <p:sp>
        <p:nvSpPr>
          <p:cNvPr id="34" name="Arrow: Left 33">
            <a:extLst>
              <a:ext uri="{FF2B5EF4-FFF2-40B4-BE49-F238E27FC236}">
                <a16:creationId xmlns:a16="http://schemas.microsoft.com/office/drawing/2014/main" id="{67283A46-DCF2-4B14-89C0-87926EAD5A43}"/>
              </a:ext>
            </a:extLst>
          </p:cNvPr>
          <p:cNvSpPr>
            <a:spLocks noGrp="1"/>
          </p:cNvSpPr>
          <p:nvPr/>
        </p:nvSpPr>
        <p:spPr>
          <a:xfrm>
            <a:off x="1952625" y="4533900"/>
            <a:ext cx="571500" cy="381000"/>
          </a:xfrm>
          <a:prstGeom prst="leftArrow">
            <a:avLst/>
          </a:prstGeom>
          <a:solidFill>
            <a:srgbClr val="DE8747"/>
          </a:solidFill>
          <a:ln w="0">
            <a:noFill/>
          </a:ln>
        </p:spPr>
        <p:txBody>
          <a:bodyPr/>
          <a:lstStyle/>
          <a:p>
            <a:endParaRPr lang="en-GB"/>
          </a:p>
        </p:txBody>
      </p:sp>
      <p:sp>
        <p:nvSpPr>
          <p:cNvPr id="35" name="Rectangle 34">
            <a:extLst>
              <a:ext uri="{FF2B5EF4-FFF2-40B4-BE49-F238E27FC236}">
                <a16:creationId xmlns:a16="http://schemas.microsoft.com/office/drawing/2014/main" id="{3A21928B-82CA-4B35-8939-9B236136C2DB}"/>
              </a:ext>
            </a:extLst>
          </p:cNvPr>
          <p:cNvSpPr>
            <a:spLocks noGrp="1"/>
          </p:cNvSpPr>
          <p:nvPr/>
        </p:nvSpPr>
        <p:spPr>
          <a:xfrm>
            <a:off x="1047749" y="5629275"/>
            <a:ext cx="10506075" cy="400050"/>
          </a:xfrm>
          <a:prstGeom prst="rect">
            <a:avLst/>
          </a:prstGeom>
          <a:noFill/>
          <a:ln w="0">
            <a:noFill/>
          </a:ln>
        </p:spPr>
        <p:txBody>
          <a:bodyPr wrap="square" lIns="0" tIns="0" rIns="0" bIns="0" anchor="ctr">
            <a:noAutofit/>
          </a:bodyPr>
          <a:lstStyle/>
          <a:p>
            <a:pPr algn="ctr">
              <a:lnSpc>
                <a:spcPct val="100000"/>
              </a:lnSpc>
              <a:buNone/>
              <a:defRPr sz="1800" b="1" i="0">
                <a:solidFill>
                  <a:srgbClr val="2C7297"/>
                </a:solidFill>
                <a:latin typeface="DejaVu Sans"/>
                <a:ea typeface="DejaVu Sans"/>
                <a:cs typeface="DejaVu Sans"/>
              </a:defRPr>
            </a:pPr>
            <a:r>
              <a:rPr sz="1800" b="1" i="0" dirty="0">
                <a:solidFill>
                  <a:srgbClr val="2C7297"/>
                </a:solidFill>
                <a:latin typeface="DejaVu Sans"/>
                <a:ea typeface="DejaVu Sans"/>
                <a:cs typeface="DejaVu Sans"/>
              </a:rPr>
              <a:t>Each release reflects the evidence and application needs available at that time.</a:t>
            </a:r>
          </a:p>
        </p:txBody>
      </p:sp>
    </p:spTree>
    <p:extLst>
      <p:ext uri="{BB962C8B-B14F-4D97-AF65-F5344CB8AC3E}">
        <p14:creationId xmlns:p14="http://schemas.microsoft.com/office/powerpoint/2010/main" val="1105432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F32FEAE-C2B2-4334-BA9F-013ABE83A6D1}"/>
              </a:ext>
            </a:extLst>
          </p:cNvPr>
          <p:cNvSpPr>
            <a:spLocks noGrp="1"/>
          </p:cNvSpPr>
          <p:nvPr/>
        </p:nvSpPr>
        <p:spPr>
          <a:xfrm>
            <a:off x="514350" y="400050"/>
            <a:ext cx="76200" cy="457200"/>
          </a:xfrm>
          <a:prstGeom prst="rect">
            <a:avLst/>
          </a:prstGeom>
          <a:solidFill>
            <a:srgbClr val="55B9C1"/>
          </a:solidFill>
          <a:ln w="0">
            <a:noFill/>
            <a:prstDash val="solid"/>
          </a:ln>
        </p:spPr>
        <p:txBody>
          <a:bodyPr/>
          <a:lstStyle/>
          <a:p>
            <a:endParaRPr lang="en-GB"/>
          </a:p>
        </p:txBody>
      </p:sp>
      <p:sp>
        <p:nvSpPr>
          <p:cNvPr id="2" name="Rectangle 1">
            <a:extLst>
              <a:ext uri="{FF2B5EF4-FFF2-40B4-BE49-F238E27FC236}">
                <a16:creationId xmlns:a16="http://schemas.microsoft.com/office/drawing/2014/main" id="{CECDB3A5-8525-412A-AA46-2FFFF7804932}"/>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000" b="1" i="0">
                <a:solidFill>
                  <a:srgbClr val="10283F"/>
                </a:solidFill>
                <a:latin typeface="DejaVu Sans"/>
                <a:ea typeface="DejaVu Sans"/>
                <a:cs typeface="DejaVu Sans"/>
              </a:defRPr>
            </a:pPr>
            <a:r>
              <a:rPr sz="3000" b="1" i="0">
                <a:solidFill>
                  <a:srgbClr val="10283F"/>
                </a:solidFill>
                <a:latin typeface="DejaVu Sans"/>
                <a:ea typeface="DejaVu Sans"/>
                <a:cs typeface="DejaVu Sans"/>
              </a:rPr>
              <a:t>Why new measurements remain essential</a:t>
            </a:r>
          </a:p>
        </p:txBody>
      </p:sp>
      <p:sp>
        <p:nvSpPr>
          <p:cNvPr id="3" name="Rectangle 2">
            <a:extLst>
              <a:ext uri="{FF2B5EF4-FFF2-40B4-BE49-F238E27FC236}">
                <a16:creationId xmlns:a16="http://schemas.microsoft.com/office/drawing/2014/main" id="{483213DA-F1BE-4EB4-BB4C-57046BD5E831}"/>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86EE5A8A-918E-4887-86F1-06C694871B92}"/>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81F0D032-452E-4C9E-8232-B510F89F2C20}"/>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09</a:t>
            </a:r>
          </a:p>
        </p:txBody>
      </p:sp>
      <p:sp>
        <p:nvSpPr>
          <p:cNvPr id="6" name="Rectangle 5">
            <a:extLst>
              <a:ext uri="{FF2B5EF4-FFF2-40B4-BE49-F238E27FC236}">
                <a16:creationId xmlns:a16="http://schemas.microsoft.com/office/drawing/2014/main" id="{86CA81B4-48FB-4E69-A140-6605AC211CD1}"/>
              </a:ext>
            </a:extLst>
          </p:cNvPr>
          <p:cNvSpPr>
            <a:spLocks noGrp="1"/>
          </p:cNvSpPr>
          <p:nvPr/>
        </p:nvSpPr>
        <p:spPr>
          <a:xfrm>
            <a:off x="742950" y="1152525"/>
            <a:ext cx="10572750" cy="323850"/>
          </a:xfrm>
          <a:prstGeom prst="rect">
            <a:avLst/>
          </a:prstGeom>
          <a:noFill/>
          <a:ln w="0">
            <a:noFill/>
          </a:ln>
        </p:spPr>
        <p:txBody>
          <a:bodyPr wrap="square" lIns="0" tIns="0" rIns="0" bIns="0" anchor="t">
            <a:noAutofit/>
          </a:bodyPr>
          <a:lstStyle/>
          <a:p>
            <a:pPr algn="l">
              <a:lnSpc>
                <a:spcPct val="100000"/>
              </a:lnSpc>
              <a:buNone/>
              <a:defRPr sz="1800" b="1" i="0">
                <a:solidFill>
                  <a:srgbClr val="2C7297"/>
                </a:solidFill>
                <a:latin typeface="DejaVu Sans"/>
                <a:ea typeface="DejaVu Sans"/>
                <a:cs typeface="DejaVu Sans"/>
              </a:defRPr>
            </a:pPr>
            <a:r>
              <a:rPr sz="1800" b="1" i="0">
                <a:solidFill>
                  <a:srgbClr val="2C7297"/>
                </a:solidFill>
                <a:latin typeface="DejaVu Sans"/>
                <a:ea typeface="DejaVu Sans"/>
                <a:cs typeface="DejaVu Sans"/>
              </a:rPr>
              <a:t>Models connect measured regions. Experiments anchor the connection.</a:t>
            </a:r>
          </a:p>
        </p:txBody>
      </p:sp>
      <p:sp>
        <p:nvSpPr>
          <p:cNvPr id="7" name="Rectangle 6">
            <a:extLst>
              <a:ext uri="{FF2B5EF4-FFF2-40B4-BE49-F238E27FC236}">
                <a16:creationId xmlns:a16="http://schemas.microsoft.com/office/drawing/2014/main" id="{9B11C2B8-E10D-42D7-A886-E1D12CC4D6A9}"/>
              </a:ext>
            </a:extLst>
          </p:cNvPr>
          <p:cNvSpPr>
            <a:spLocks noGrp="1"/>
          </p:cNvSpPr>
          <p:nvPr/>
        </p:nvSpPr>
        <p:spPr>
          <a:xfrm>
            <a:off x="742950" y="1733550"/>
            <a:ext cx="457200" cy="323850"/>
          </a:xfrm>
          <a:prstGeom prst="rect">
            <a:avLst/>
          </a:prstGeom>
          <a:noFill/>
          <a:ln w="0">
            <a:noFill/>
          </a:ln>
        </p:spPr>
        <p:txBody>
          <a:bodyPr wrap="square" lIns="0" tIns="0" rIns="0" bIns="0" anchor="ctr">
            <a:noAutofit/>
          </a:bodyPr>
          <a:lstStyle/>
          <a:p>
            <a:pPr algn="ctr">
              <a:lnSpc>
                <a:spcPct val="100000"/>
              </a:lnSpc>
              <a:buNone/>
              <a:defRPr sz="1575" b="1" i="0">
                <a:solidFill>
                  <a:srgbClr val="DE8747"/>
                </a:solidFill>
                <a:latin typeface="DejaVu Sans"/>
                <a:ea typeface="DejaVu Sans"/>
                <a:cs typeface="DejaVu Sans"/>
              </a:defRPr>
            </a:pPr>
            <a:r>
              <a:rPr sz="1575" b="1" i="0">
                <a:solidFill>
                  <a:srgbClr val="DE8747"/>
                </a:solidFill>
                <a:latin typeface="DejaVu Sans"/>
                <a:ea typeface="DejaVu Sans"/>
                <a:cs typeface="DejaVu Sans"/>
              </a:rPr>
              <a:t>01</a:t>
            </a:r>
          </a:p>
        </p:txBody>
      </p:sp>
      <p:sp>
        <p:nvSpPr>
          <p:cNvPr id="8" name="Rectangle 7">
            <a:extLst>
              <a:ext uri="{FF2B5EF4-FFF2-40B4-BE49-F238E27FC236}">
                <a16:creationId xmlns:a16="http://schemas.microsoft.com/office/drawing/2014/main" id="{49ECEDED-E695-4F5D-B87F-DBE5DD7A6665}"/>
              </a:ext>
            </a:extLst>
          </p:cNvPr>
          <p:cNvSpPr>
            <a:spLocks noGrp="1"/>
          </p:cNvSpPr>
          <p:nvPr/>
        </p:nvSpPr>
        <p:spPr>
          <a:xfrm>
            <a:off x="1343025" y="1885950"/>
            <a:ext cx="323850" cy="28575"/>
          </a:xfrm>
          <a:prstGeom prst="rect">
            <a:avLst/>
          </a:prstGeom>
          <a:solidFill>
            <a:srgbClr val="DE8747"/>
          </a:solidFill>
          <a:ln w="0">
            <a:noFill/>
            <a:prstDash val="solid"/>
          </a:ln>
        </p:spPr>
        <p:txBody>
          <a:bodyPr/>
          <a:lstStyle/>
          <a:p>
            <a:endParaRPr lang="en-GB"/>
          </a:p>
        </p:txBody>
      </p:sp>
      <p:sp>
        <p:nvSpPr>
          <p:cNvPr id="9" name="Rectangle 8">
            <a:extLst>
              <a:ext uri="{FF2B5EF4-FFF2-40B4-BE49-F238E27FC236}">
                <a16:creationId xmlns:a16="http://schemas.microsoft.com/office/drawing/2014/main" id="{B141F7B5-7E5A-4FFF-9F2A-19F03A7F9D21}"/>
              </a:ext>
            </a:extLst>
          </p:cNvPr>
          <p:cNvSpPr>
            <a:spLocks noGrp="1"/>
          </p:cNvSpPr>
          <p:nvPr/>
        </p:nvSpPr>
        <p:spPr>
          <a:xfrm>
            <a:off x="1838325" y="1638300"/>
            <a:ext cx="1676400" cy="55245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Coverage gaps</a:t>
            </a:r>
          </a:p>
        </p:txBody>
      </p:sp>
      <p:sp>
        <p:nvSpPr>
          <p:cNvPr id="10" name="Rectangle 9">
            <a:extLst>
              <a:ext uri="{FF2B5EF4-FFF2-40B4-BE49-F238E27FC236}">
                <a16:creationId xmlns:a16="http://schemas.microsoft.com/office/drawing/2014/main" id="{859C3018-201C-4F92-B323-B366C56F4779}"/>
              </a:ext>
            </a:extLst>
          </p:cNvPr>
          <p:cNvSpPr>
            <a:spLocks noGrp="1"/>
          </p:cNvSpPr>
          <p:nvPr/>
        </p:nvSpPr>
        <p:spPr>
          <a:xfrm>
            <a:off x="3648075" y="1676400"/>
            <a:ext cx="3771900" cy="4953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important nuclides, energy ranges and reaction channels still lack data</a:t>
            </a:r>
          </a:p>
        </p:txBody>
      </p:sp>
      <p:sp>
        <p:nvSpPr>
          <p:cNvPr id="11" name="Rectangle 10">
            <a:extLst>
              <a:ext uri="{FF2B5EF4-FFF2-40B4-BE49-F238E27FC236}">
                <a16:creationId xmlns:a16="http://schemas.microsoft.com/office/drawing/2014/main" id="{8BC05901-B63F-4087-B106-91555A9271DB}"/>
              </a:ext>
            </a:extLst>
          </p:cNvPr>
          <p:cNvSpPr>
            <a:spLocks noGrp="1"/>
          </p:cNvSpPr>
          <p:nvPr/>
        </p:nvSpPr>
        <p:spPr>
          <a:xfrm>
            <a:off x="742950" y="2533650"/>
            <a:ext cx="457200" cy="323850"/>
          </a:xfrm>
          <a:prstGeom prst="rect">
            <a:avLst/>
          </a:prstGeom>
          <a:noFill/>
          <a:ln w="0">
            <a:noFill/>
          </a:ln>
        </p:spPr>
        <p:txBody>
          <a:bodyPr wrap="square" lIns="0" tIns="0" rIns="0" bIns="0" anchor="ctr">
            <a:noAutofit/>
          </a:bodyPr>
          <a:lstStyle/>
          <a:p>
            <a:pPr algn="ctr">
              <a:lnSpc>
                <a:spcPct val="100000"/>
              </a:lnSpc>
              <a:buNone/>
              <a:defRPr sz="1575" b="1" i="0">
                <a:solidFill>
                  <a:srgbClr val="DE8747"/>
                </a:solidFill>
                <a:latin typeface="DejaVu Sans"/>
                <a:ea typeface="DejaVu Sans"/>
                <a:cs typeface="DejaVu Sans"/>
              </a:defRPr>
            </a:pPr>
            <a:r>
              <a:rPr sz="1575" b="1" i="0">
                <a:solidFill>
                  <a:srgbClr val="DE8747"/>
                </a:solidFill>
                <a:latin typeface="DejaVu Sans"/>
                <a:ea typeface="DejaVu Sans"/>
                <a:cs typeface="DejaVu Sans"/>
              </a:rPr>
              <a:t>02</a:t>
            </a:r>
          </a:p>
        </p:txBody>
      </p:sp>
      <p:sp>
        <p:nvSpPr>
          <p:cNvPr id="12" name="Rectangle 11">
            <a:extLst>
              <a:ext uri="{FF2B5EF4-FFF2-40B4-BE49-F238E27FC236}">
                <a16:creationId xmlns:a16="http://schemas.microsoft.com/office/drawing/2014/main" id="{A94D3FC4-38AB-4503-8A78-01EF0FC521FB}"/>
              </a:ext>
            </a:extLst>
          </p:cNvPr>
          <p:cNvSpPr>
            <a:spLocks noGrp="1"/>
          </p:cNvSpPr>
          <p:nvPr/>
        </p:nvSpPr>
        <p:spPr>
          <a:xfrm>
            <a:off x="1343025" y="2686050"/>
            <a:ext cx="323850" cy="28575"/>
          </a:xfrm>
          <a:prstGeom prst="rect">
            <a:avLst/>
          </a:prstGeom>
          <a:solidFill>
            <a:srgbClr val="DE8747"/>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4875F079-C993-4FAB-81CD-7F83CC9B1024}"/>
              </a:ext>
            </a:extLst>
          </p:cNvPr>
          <p:cNvSpPr>
            <a:spLocks noGrp="1"/>
          </p:cNvSpPr>
          <p:nvPr/>
        </p:nvSpPr>
        <p:spPr>
          <a:xfrm>
            <a:off x="1838325" y="2438400"/>
            <a:ext cx="1676400" cy="55245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Accuracy limits</a:t>
            </a:r>
          </a:p>
        </p:txBody>
      </p:sp>
      <p:sp>
        <p:nvSpPr>
          <p:cNvPr id="14" name="Rectangle 13">
            <a:extLst>
              <a:ext uri="{FF2B5EF4-FFF2-40B4-BE49-F238E27FC236}">
                <a16:creationId xmlns:a16="http://schemas.microsoft.com/office/drawing/2014/main" id="{C118CF8F-5217-40FE-991B-9588ADA9DC11}"/>
              </a:ext>
            </a:extLst>
          </p:cNvPr>
          <p:cNvSpPr>
            <a:spLocks noGrp="1"/>
          </p:cNvSpPr>
          <p:nvPr/>
        </p:nvSpPr>
        <p:spPr>
          <a:xfrm>
            <a:off x="3648075" y="2476500"/>
            <a:ext cx="3771900" cy="4953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existing uncertainties dominate a dose, yield, background or safety margin</a:t>
            </a:r>
          </a:p>
        </p:txBody>
      </p:sp>
      <p:sp>
        <p:nvSpPr>
          <p:cNvPr id="15" name="Rectangle 14">
            <a:extLst>
              <a:ext uri="{FF2B5EF4-FFF2-40B4-BE49-F238E27FC236}">
                <a16:creationId xmlns:a16="http://schemas.microsoft.com/office/drawing/2014/main" id="{92DBBAA2-7765-4041-83AD-C594E1801E2F}"/>
              </a:ext>
            </a:extLst>
          </p:cNvPr>
          <p:cNvSpPr>
            <a:spLocks noGrp="1"/>
          </p:cNvSpPr>
          <p:nvPr/>
        </p:nvSpPr>
        <p:spPr>
          <a:xfrm>
            <a:off x="742950" y="3333750"/>
            <a:ext cx="457200" cy="323850"/>
          </a:xfrm>
          <a:prstGeom prst="rect">
            <a:avLst/>
          </a:prstGeom>
          <a:noFill/>
          <a:ln w="0">
            <a:noFill/>
          </a:ln>
        </p:spPr>
        <p:txBody>
          <a:bodyPr wrap="square" lIns="0" tIns="0" rIns="0" bIns="0" anchor="ctr">
            <a:noAutofit/>
          </a:bodyPr>
          <a:lstStyle/>
          <a:p>
            <a:pPr algn="ctr">
              <a:lnSpc>
                <a:spcPct val="100000"/>
              </a:lnSpc>
              <a:buNone/>
              <a:defRPr sz="1575" b="1" i="0">
                <a:solidFill>
                  <a:srgbClr val="55B9C1"/>
                </a:solidFill>
                <a:latin typeface="DejaVu Sans"/>
                <a:ea typeface="DejaVu Sans"/>
                <a:cs typeface="DejaVu Sans"/>
              </a:defRPr>
            </a:pPr>
            <a:r>
              <a:rPr sz="1575" b="1" i="0">
                <a:solidFill>
                  <a:srgbClr val="55B9C1"/>
                </a:solidFill>
                <a:latin typeface="DejaVu Sans"/>
                <a:ea typeface="DejaVu Sans"/>
                <a:cs typeface="DejaVu Sans"/>
              </a:rPr>
              <a:t>03</a:t>
            </a:r>
          </a:p>
        </p:txBody>
      </p:sp>
      <p:sp>
        <p:nvSpPr>
          <p:cNvPr id="16" name="Rectangle 15">
            <a:extLst>
              <a:ext uri="{FF2B5EF4-FFF2-40B4-BE49-F238E27FC236}">
                <a16:creationId xmlns:a16="http://schemas.microsoft.com/office/drawing/2014/main" id="{A4767C17-A569-4378-AF15-61DB83468EE9}"/>
              </a:ext>
            </a:extLst>
          </p:cNvPr>
          <p:cNvSpPr>
            <a:spLocks noGrp="1"/>
          </p:cNvSpPr>
          <p:nvPr/>
        </p:nvSpPr>
        <p:spPr>
          <a:xfrm>
            <a:off x="1343025" y="3486150"/>
            <a:ext cx="323850" cy="28575"/>
          </a:xfrm>
          <a:prstGeom prst="rect">
            <a:avLst/>
          </a:prstGeom>
          <a:solidFill>
            <a:srgbClr val="55B9C1"/>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0BCD8CA0-FE1F-4C98-85B8-05E98D1FD7D0}"/>
              </a:ext>
            </a:extLst>
          </p:cNvPr>
          <p:cNvSpPr>
            <a:spLocks noGrp="1"/>
          </p:cNvSpPr>
          <p:nvPr/>
        </p:nvSpPr>
        <p:spPr>
          <a:xfrm>
            <a:off x="1838325" y="3238500"/>
            <a:ext cx="1676400" cy="55245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Missing observables</a:t>
            </a:r>
          </a:p>
        </p:txBody>
      </p:sp>
      <p:sp>
        <p:nvSpPr>
          <p:cNvPr id="18" name="Rectangle 17">
            <a:extLst>
              <a:ext uri="{FF2B5EF4-FFF2-40B4-BE49-F238E27FC236}">
                <a16:creationId xmlns:a16="http://schemas.microsoft.com/office/drawing/2014/main" id="{01030181-E75C-492C-8465-08C33D25E4EB}"/>
              </a:ext>
            </a:extLst>
          </p:cNvPr>
          <p:cNvSpPr>
            <a:spLocks noGrp="1"/>
          </p:cNvSpPr>
          <p:nvPr/>
        </p:nvSpPr>
        <p:spPr>
          <a:xfrm>
            <a:off x="3648075" y="3276600"/>
            <a:ext cx="3771900" cy="4953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spectra, angles, isomeric ratios, fission yields and delayed emissions remain incomplete</a:t>
            </a:r>
          </a:p>
        </p:txBody>
      </p:sp>
      <p:sp>
        <p:nvSpPr>
          <p:cNvPr id="19" name="Rectangle 18">
            <a:extLst>
              <a:ext uri="{FF2B5EF4-FFF2-40B4-BE49-F238E27FC236}">
                <a16:creationId xmlns:a16="http://schemas.microsoft.com/office/drawing/2014/main" id="{DA1A7A2C-B32F-486A-81FA-15203C3DF390}"/>
              </a:ext>
            </a:extLst>
          </p:cNvPr>
          <p:cNvSpPr>
            <a:spLocks noGrp="1"/>
          </p:cNvSpPr>
          <p:nvPr/>
        </p:nvSpPr>
        <p:spPr>
          <a:xfrm>
            <a:off x="742950" y="4133850"/>
            <a:ext cx="457200" cy="323850"/>
          </a:xfrm>
          <a:prstGeom prst="rect">
            <a:avLst/>
          </a:prstGeom>
          <a:noFill/>
          <a:ln w="0">
            <a:noFill/>
          </a:ln>
        </p:spPr>
        <p:txBody>
          <a:bodyPr wrap="square" lIns="0" tIns="0" rIns="0" bIns="0" anchor="ctr">
            <a:noAutofit/>
          </a:bodyPr>
          <a:lstStyle/>
          <a:p>
            <a:pPr algn="ctr">
              <a:lnSpc>
                <a:spcPct val="100000"/>
              </a:lnSpc>
              <a:buNone/>
              <a:defRPr sz="1575" b="1" i="0">
                <a:solidFill>
                  <a:srgbClr val="55B9C1"/>
                </a:solidFill>
                <a:latin typeface="DejaVu Sans"/>
                <a:ea typeface="DejaVu Sans"/>
                <a:cs typeface="DejaVu Sans"/>
              </a:defRPr>
            </a:pPr>
            <a:r>
              <a:rPr sz="1575" b="1" i="0">
                <a:solidFill>
                  <a:srgbClr val="55B9C1"/>
                </a:solidFill>
                <a:latin typeface="DejaVu Sans"/>
                <a:ea typeface="DejaVu Sans"/>
                <a:cs typeface="DejaVu Sans"/>
              </a:rPr>
              <a:t>04</a:t>
            </a:r>
          </a:p>
        </p:txBody>
      </p:sp>
      <p:sp>
        <p:nvSpPr>
          <p:cNvPr id="20" name="Rectangle 19">
            <a:extLst>
              <a:ext uri="{FF2B5EF4-FFF2-40B4-BE49-F238E27FC236}">
                <a16:creationId xmlns:a16="http://schemas.microsoft.com/office/drawing/2014/main" id="{4A29241F-C59C-42B0-97B0-9CFB0241224B}"/>
              </a:ext>
            </a:extLst>
          </p:cNvPr>
          <p:cNvSpPr>
            <a:spLocks noGrp="1"/>
          </p:cNvSpPr>
          <p:nvPr/>
        </p:nvSpPr>
        <p:spPr>
          <a:xfrm>
            <a:off x="1343025" y="4286250"/>
            <a:ext cx="323850" cy="28575"/>
          </a:xfrm>
          <a:prstGeom prst="rect">
            <a:avLst/>
          </a:prstGeom>
          <a:solidFill>
            <a:srgbClr val="55B9C1"/>
          </a:solidFill>
          <a:ln w="0">
            <a:noFill/>
            <a:prstDash val="solid"/>
          </a:ln>
        </p:spPr>
        <p:txBody>
          <a:bodyPr/>
          <a:lstStyle/>
          <a:p>
            <a:endParaRPr lang="en-GB"/>
          </a:p>
        </p:txBody>
      </p:sp>
      <p:sp>
        <p:nvSpPr>
          <p:cNvPr id="21" name="Rectangle 20">
            <a:extLst>
              <a:ext uri="{FF2B5EF4-FFF2-40B4-BE49-F238E27FC236}">
                <a16:creationId xmlns:a16="http://schemas.microsoft.com/office/drawing/2014/main" id="{C9823237-D247-4F58-A5F2-649C7CB31DD0}"/>
              </a:ext>
            </a:extLst>
          </p:cNvPr>
          <p:cNvSpPr>
            <a:spLocks noGrp="1"/>
          </p:cNvSpPr>
          <p:nvPr/>
        </p:nvSpPr>
        <p:spPr>
          <a:xfrm>
            <a:off x="1838325" y="4038600"/>
            <a:ext cx="1676400" cy="55245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Legacy limitations</a:t>
            </a:r>
          </a:p>
        </p:txBody>
      </p:sp>
      <p:sp>
        <p:nvSpPr>
          <p:cNvPr id="22" name="Rectangle 21">
            <a:extLst>
              <a:ext uri="{FF2B5EF4-FFF2-40B4-BE49-F238E27FC236}">
                <a16:creationId xmlns:a16="http://schemas.microsoft.com/office/drawing/2014/main" id="{797182A4-F7F6-449D-AB86-F63025516978}"/>
              </a:ext>
            </a:extLst>
          </p:cNvPr>
          <p:cNvSpPr>
            <a:spLocks noGrp="1"/>
          </p:cNvSpPr>
          <p:nvPr/>
        </p:nvSpPr>
        <p:spPr>
          <a:xfrm>
            <a:off x="3648075" y="4076700"/>
            <a:ext cx="3771900" cy="4953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older work may lack raw data, metadata, systematic correlations or modern standards</a:t>
            </a:r>
          </a:p>
        </p:txBody>
      </p:sp>
      <p:sp>
        <p:nvSpPr>
          <p:cNvPr id="23" name="Rectangle 22">
            <a:extLst>
              <a:ext uri="{FF2B5EF4-FFF2-40B4-BE49-F238E27FC236}">
                <a16:creationId xmlns:a16="http://schemas.microsoft.com/office/drawing/2014/main" id="{6FB58028-9AF1-4D40-854D-9CF887297C8F}"/>
              </a:ext>
            </a:extLst>
          </p:cNvPr>
          <p:cNvSpPr>
            <a:spLocks noGrp="1"/>
          </p:cNvSpPr>
          <p:nvPr/>
        </p:nvSpPr>
        <p:spPr>
          <a:xfrm>
            <a:off x="742950" y="4933950"/>
            <a:ext cx="457200" cy="323850"/>
          </a:xfrm>
          <a:prstGeom prst="rect">
            <a:avLst/>
          </a:prstGeom>
          <a:noFill/>
          <a:ln w="0">
            <a:noFill/>
          </a:ln>
        </p:spPr>
        <p:txBody>
          <a:bodyPr wrap="square" lIns="0" tIns="0" rIns="0" bIns="0" anchor="ctr">
            <a:noAutofit/>
          </a:bodyPr>
          <a:lstStyle/>
          <a:p>
            <a:pPr algn="ctr">
              <a:lnSpc>
                <a:spcPct val="100000"/>
              </a:lnSpc>
              <a:buNone/>
              <a:defRPr sz="1575" b="1" i="0">
                <a:solidFill>
                  <a:srgbClr val="55B9C1"/>
                </a:solidFill>
                <a:latin typeface="DejaVu Sans"/>
                <a:ea typeface="DejaVu Sans"/>
                <a:cs typeface="DejaVu Sans"/>
              </a:defRPr>
            </a:pPr>
            <a:r>
              <a:rPr sz="1575" b="1" i="0">
                <a:solidFill>
                  <a:srgbClr val="55B9C1"/>
                </a:solidFill>
                <a:latin typeface="DejaVu Sans"/>
                <a:ea typeface="DejaVu Sans"/>
                <a:cs typeface="DejaVu Sans"/>
              </a:rPr>
              <a:t>05</a:t>
            </a:r>
          </a:p>
        </p:txBody>
      </p:sp>
      <p:sp>
        <p:nvSpPr>
          <p:cNvPr id="24" name="Rectangle 23">
            <a:extLst>
              <a:ext uri="{FF2B5EF4-FFF2-40B4-BE49-F238E27FC236}">
                <a16:creationId xmlns:a16="http://schemas.microsoft.com/office/drawing/2014/main" id="{A015DB1F-36D9-42B5-BB1E-D15BB7BBA122}"/>
              </a:ext>
            </a:extLst>
          </p:cNvPr>
          <p:cNvSpPr>
            <a:spLocks noGrp="1"/>
          </p:cNvSpPr>
          <p:nvPr/>
        </p:nvSpPr>
        <p:spPr>
          <a:xfrm>
            <a:off x="1343025" y="5086350"/>
            <a:ext cx="323850" cy="28575"/>
          </a:xfrm>
          <a:prstGeom prst="rect">
            <a:avLst/>
          </a:prstGeom>
          <a:solidFill>
            <a:srgbClr val="55B9C1"/>
          </a:solidFill>
          <a:ln w="0">
            <a:noFill/>
            <a:prstDash val="solid"/>
          </a:ln>
        </p:spPr>
        <p:txBody>
          <a:bodyPr/>
          <a:lstStyle/>
          <a:p>
            <a:endParaRPr lang="en-GB"/>
          </a:p>
        </p:txBody>
      </p:sp>
      <p:sp>
        <p:nvSpPr>
          <p:cNvPr id="25" name="Rectangle 24">
            <a:extLst>
              <a:ext uri="{FF2B5EF4-FFF2-40B4-BE49-F238E27FC236}">
                <a16:creationId xmlns:a16="http://schemas.microsoft.com/office/drawing/2014/main" id="{F0AED0DC-B398-4F94-860F-D1D0159F17EE}"/>
              </a:ext>
            </a:extLst>
          </p:cNvPr>
          <p:cNvSpPr>
            <a:spLocks noGrp="1"/>
          </p:cNvSpPr>
          <p:nvPr/>
        </p:nvSpPr>
        <p:spPr>
          <a:xfrm>
            <a:off x="1838325" y="4838700"/>
            <a:ext cx="1676400" cy="552450"/>
          </a:xfrm>
          <a:prstGeom prst="rect">
            <a:avLst/>
          </a:prstGeom>
          <a:noFill/>
          <a:ln w="0">
            <a:noFill/>
          </a:ln>
        </p:spPr>
        <p:txBody>
          <a:bodyPr wrap="square" lIns="0" tIns="0" rIns="0" bIns="0" anchor="ctr">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Changing use cases</a:t>
            </a:r>
          </a:p>
        </p:txBody>
      </p:sp>
      <p:sp>
        <p:nvSpPr>
          <p:cNvPr id="26" name="Rectangle 25">
            <a:extLst>
              <a:ext uri="{FF2B5EF4-FFF2-40B4-BE49-F238E27FC236}">
                <a16:creationId xmlns:a16="http://schemas.microsoft.com/office/drawing/2014/main" id="{3685633F-53AC-42A0-9791-B67DB68F9B38}"/>
              </a:ext>
            </a:extLst>
          </p:cNvPr>
          <p:cNvSpPr>
            <a:spLocks noGrp="1"/>
          </p:cNvSpPr>
          <p:nvPr/>
        </p:nvSpPr>
        <p:spPr>
          <a:xfrm>
            <a:off x="3648075" y="4876800"/>
            <a:ext cx="3771900" cy="495300"/>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dirty="0">
                <a:solidFill>
                  <a:srgbClr val="18303F"/>
                </a:solidFill>
                <a:latin typeface="DejaVu Sans"/>
                <a:ea typeface="DejaVu Sans"/>
                <a:cs typeface="DejaVu Sans"/>
              </a:rPr>
              <a:t>fusion, advanced reactors, isotope production and rare</a:t>
            </a:r>
            <a:r>
              <a:rPr lang="en-GB" sz="1238" b="0" i="0" dirty="0">
                <a:solidFill>
                  <a:srgbClr val="18303F"/>
                </a:solidFill>
                <a:latin typeface="DejaVu Sans"/>
                <a:ea typeface="DejaVu Sans"/>
                <a:cs typeface="DejaVu Sans"/>
              </a:rPr>
              <a:t> </a:t>
            </a:r>
            <a:r>
              <a:rPr sz="1238" b="0" i="0" dirty="0">
                <a:solidFill>
                  <a:srgbClr val="18303F"/>
                </a:solidFill>
                <a:latin typeface="DejaVu Sans"/>
                <a:ea typeface="DejaVu Sans"/>
                <a:cs typeface="DejaVu Sans"/>
              </a:rPr>
              <a:t>event searches probe new domains</a:t>
            </a:r>
          </a:p>
        </p:txBody>
      </p:sp>
      <p:sp>
        <p:nvSpPr>
          <p:cNvPr id="27" name="Rectangle: Rounded Corners 26">
            <a:extLst>
              <a:ext uri="{FF2B5EF4-FFF2-40B4-BE49-F238E27FC236}">
                <a16:creationId xmlns:a16="http://schemas.microsoft.com/office/drawing/2014/main" id="{B50FA61C-A031-4E2D-B20D-8473CCCFDEAD}"/>
              </a:ext>
            </a:extLst>
          </p:cNvPr>
          <p:cNvSpPr>
            <a:spLocks noGrp="1"/>
          </p:cNvSpPr>
          <p:nvPr/>
        </p:nvSpPr>
        <p:spPr>
          <a:xfrm>
            <a:off x="7791450" y="1685925"/>
            <a:ext cx="3562350" cy="2438400"/>
          </a:xfrm>
          <a:prstGeom prst="roundRect">
            <a:avLst>
              <a:gd name="adj" fmla="val 3906"/>
            </a:avLst>
          </a:prstGeom>
          <a:solidFill>
            <a:srgbClr val="FFFFFF"/>
          </a:solidFill>
          <a:ln w="11430">
            <a:solidFill>
              <a:srgbClr val="CBD3D8"/>
            </a:solidFill>
            <a:prstDash val="solid"/>
          </a:ln>
        </p:spPr>
        <p:txBody>
          <a:bodyPr/>
          <a:lstStyle/>
          <a:p>
            <a:endParaRPr lang="en-GB"/>
          </a:p>
        </p:txBody>
      </p:sp>
      <p:pic>
        <p:nvPicPr>
          <p:cNvPr id="61" name="Picture 60"/>
          <p:cNvPicPr>
            <a:picLocks noChangeAspect="1"/>
          </p:cNvPicPr>
          <p:nvPr/>
        </p:nvPicPr>
        <p:blipFill>
          <a:blip r:embed="rId3"/>
          <a:srcRect t="62" b="62"/>
          <a:stretch>
            <a:fillRect/>
          </a:stretch>
        </p:blipFill>
        <p:spPr>
          <a:xfrm>
            <a:off x="7858125" y="1752600"/>
            <a:ext cx="3429000" cy="2276475"/>
          </a:xfrm>
          <a:prstGeom prst="rect">
            <a:avLst/>
          </a:prstGeom>
        </p:spPr>
      </p:pic>
      <p:sp>
        <p:nvSpPr>
          <p:cNvPr id="29" name="Rectangle 28">
            <a:extLst>
              <a:ext uri="{FF2B5EF4-FFF2-40B4-BE49-F238E27FC236}">
                <a16:creationId xmlns:a16="http://schemas.microsoft.com/office/drawing/2014/main" id="{38DEFCF6-5B01-4F05-A27F-A705CDE40939}"/>
              </a:ext>
            </a:extLst>
          </p:cNvPr>
          <p:cNvSpPr>
            <a:spLocks noGrp="1"/>
          </p:cNvSpPr>
          <p:nvPr/>
        </p:nvSpPr>
        <p:spPr>
          <a:xfrm>
            <a:off x="7915275" y="4171950"/>
            <a:ext cx="3314700" cy="228600"/>
          </a:xfrm>
          <a:prstGeom prst="rect">
            <a:avLst/>
          </a:prstGeom>
          <a:noFill/>
          <a:ln w="0">
            <a:noFill/>
          </a:ln>
        </p:spPr>
        <p:txBody>
          <a:bodyPr wrap="square" lIns="0" tIns="0" rIns="0" bIns="0" anchor="t">
            <a:noAutofit/>
          </a:bodyPr>
          <a:lstStyle/>
          <a:p>
            <a:pPr algn="ct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n_TOF experimental area · CERN</a:t>
            </a:r>
          </a:p>
        </p:txBody>
      </p:sp>
      <p:sp>
        <p:nvSpPr>
          <p:cNvPr id="30" name="Rectangle: Rounded Corners 29">
            <a:extLst>
              <a:ext uri="{FF2B5EF4-FFF2-40B4-BE49-F238E27FC236}">
                <a16:creationId xmlns:a16="http://schemas.microsoft.com/office/drawing/2014/main" id="{C70079C2-5C1E-437E-9425-55AE80A5CF4B}"/>
              </a:ext>
            </a:extLst>
          </p:cNvPr>
          <p:cNvSpPr>
            <a:spLocks noGrp="1"/>
          </p:cNvSpPr>
          <p:nvPr/>
        </p:nvSpPr>
        <p:spPr>
          <a:xfrm>
            <a:off x="7791450" y="4591050"/>
            <a:ext cx="3562350" cy="1009650"/>
          </a:xfrm>
          <a:prstGeom prst="roundRect">
            <a:avLst>
              <a:gd name="adj" fmla="val 11321"/>
            </a:avLst>
          </a:prstGeom>
          <a:solidFill>
            <a:srgbClr val="10283F"/>
          </a:solidFill>
          <a:ln w="0">
            <a:noFill/>
            <a:prstDash val="solid"/>
          </a:ln>
        </p:spPr>
        <p:txBody>
          <a:bodyPr/>
          <a:lstStyle/>
          <a:p>
            <a:endParaRPr lang="en-GB"/>
          </a:p>
        </p:txBody>
      </p:sp>
      <p:sp>
        <p:nvSpPr>
          <p:cNvPr id="31" name="Rectangle 30">
            <a:extLst>
              <a:ext uri="{FF2B5EF4-FFF2-40B4-BE49-F238E27FC236}">
                <a16:creationId xmlns:a16="http://schemas.microsoft.com/office/drawing/2014/main" id="{1F750C2C-4392-4BCC-82F5-8A6F77DFD818}"/>
              </a:ext>
            </a:extLst>
          </p:cNvPr>
          <p:cNvSpPr>
            <a:spLocks noGrp="1"/>
          </p:cNvSpPr>
          <p:nvPr/>
        </p:nvSpPr>
        <p:spPr>
          <a:xfrm>
            <a:off x="7991475" y="4743450"/>
            <a:ext cx="3162300" cy="295275"/>
          </a:xfrm>
          <a:prstGeom prst="rect">
            <a:avLst/>
          </a:prstGeom>
          <a:noFill/>
          <a:ln w="0">
            <a:noFill/>
          </a:ln>
        </p:spPr>
        <p:txBody>
          <a:bodyPr wrap="square" lIns="0" tIns="0" rIns="0" bIns="0" anchor="ctr">
            <a:noAutofit/>
          </a:bodyPr>
          <a:lstStyle/>
          <a:p>
            <a:pPr algn="ctr">
              <a:lnSpc>
                <a:spcPct val="100000"/>
              </a:lnSpc>
              <a:buNone/>
              <a:defRPr sz="1350" b="1" i="0">
                <a:solidFill>
                  <a:srgbClr val="FFFFFF"/>
                </a:solidFill>
                <a:latin typeface="DejaVu Sans"/>
                <a:ea typeface="DejaVu Sans"/>
                <a:cs typeface="DejaVu Sans"/>
              </a:defRPr>
            </a:pPr>
            <a:r>
              <a:rPr sz="1350" b="1" i="0">
                <a:solidFill>
                  <a:srgbClr val="FFFFFF"/>
                </a:solidFill>
                <a:latin typeface="DejaVu Sans"/>
                <a:ea typeface="DejaVu Sans"/>
                <a:cs typeface="DejaVu Sans"/>
              </a:rPr>
              <a:t>A new measurement is more than a new point</a:t>
            </a:r>
          </a:p>
        </p:txBody>
      </p:sp>
      <p:sp>
        <p:nvSpPr>
          <p:cNvPr id="32" name="Rectangle 31">
            <a:extLst>
              <a:ext uri="{FF2B5EF4-FFF2-40B4-BE49-F238E27FC236}">
                <a16:creationId xmlns:a16="http://schemas.microsoft.com/office/drawing/2014/main" id="{44C2D459-F5A9-4B10-AA7F-802C8C53E6D6}"/>
              </a:ext>
            </a:extLst>
          </p:cNvPr>
          <p:cNvSpPr>
            <a:spLocks noGrp="1"/>
          </p:cNvSpPr>
          <p:nvPr/>
        </p:nvSpPr>
        <p:spPr>
          <a:xfrm>
            <a:off x="7991475" y="5153025"/>
            <a:ext cx="3162300" cy="266700"/>
          </a:xfrm>
          <a:prstGeom prst="rect">
            <a:avLst/>
          </a:prstGeom>
          <a:noFill/>
          <a:ln w="0">
            <a:noFill/>
          </a:ln>
        </p:spPr>
        <p:txBody>
          <a:bodyPr wrap="square" lIns="0" tIns="0" rIns="0" bIns="0" anchor="ctr">
            <a:noAutofit/>
          </a:bodyPr>
          <a:lstStyle/>
          <a:p>
            <a:pPr algn="ctr">
              <a:lnSpc>
                <a:spcPct val="100000"/>
              </a:lnSpc>
              <a:buNone/>
              <a:defRPr sz="1125" b="0" i="0">
                <a:solidFill>
                  <a:srgbClr val="DDEFF0"/>
                </a:solidFill>
                <a:latin typeface="DejaVu Sans"/>
                <a:ea typeface="DejaVu Sans"/>
                <a:cs typeface="DejaVu Sans"/>
              </a:defRPr>
            </a:pPr>
            <a:r>
              <a:rPr sz="1125" b="0" i="0">
                <a:solidFill>
                  <a:srgbClr val="DDEFF0"/>
                </a:solidFill>
                <a:latin typeface="DejaVu Sans"/>
                <a:ea typeface="DejaVu Sans"/>
                <a:cs typeface="DejaVu Sans"/>
              </a:rPr>
              <a:t>observables · metadata · systematics · covariance</a:t>
            </a:r>
          </a:p>
        </p:txBody>
      </p:sp>
      <p:sp>
        <p:nvSpPr>
          <p:cNvPr id="33" name="Rectangle 32">
            <a:extLst>
              <a:ext uri="{FF2B5EF4-FFF2-40B4-BE49-F238E27FC236}">
                <a16:creationId xmlns:a16="http://schemas.microsoft.com/office/drawing/2014/main" id="{F4AA9EFF-E66D-4EDB-9EF2-FF05F7998539}"/>
              </a:ext>
            </a:extLst>
          </p:cNvPr>
          <p:cNvSpPr>
            <a:spLocks noGrp="1"/>
          </p:cNvSpPr>
          <p:nvPr/>
        </p:nvSpPr>
        <p:spPr>
          <a:xfrm>
            <a:off x="1143000" y="5867400"/>
            <a:ext cx="9906000" cy="342900"/>
          </a:xfrm>
          <a:prstGeom prst="rect">
            <a:avLst/>
          </a:prstGeom>
          <a:noFill/>
          <a:ln w="0">
            <a:noFill/>
          </a:ln>
        </p:spPr>
        <p:txBody>
          <a:bodyPr wrap="square" lIns="0" tIns="0" rIns="0" bIns="0" anchor="ctr">
            <a:noAutofit/>
          </a:bodyPr>
          <a:lstStyle/>
          <a:p>
            <a:pPr algn="ctr">
              <a:lnSpc>
                <a:spcPct val="100000"/>
              </a:lnSpc>
              <a:buNone/>
              <a:defRPr sz="1725" b="1" i="0">
                <a:solidFill>
                  <a:srgbClr val="B75246"/>
                </a:solidFill>
                <a:latin typeface="DejaVu Sans"/>
                <a:ea typeface="DejaVu Sans"/>
                <a:cs typeface="DejaVu Sans"/>
              </a:defRPr>
            </a:pPr>
            <a:r>
              <a:rPr sz="1725" b="1" i="0">
                <a:solidFill>
                  <a:srgbClr val="B75246"/>
                </a:solidFill>
                <a:latin typeface="DejaVu Sans"/>
                <a:ea typeface="DejaVu Sans"/>
                <a:cs typeface="DejaVu Sans"/>
              </a:rPr>
              <a:t>A mature database can still contain decisive gaps for a new application.</a:t>
            </a:r>
          </a:p>
        </p:txBody>
      </p:sp>
    </p:spTree>
    <p:extLst>
      <p:ext uri="{BB962C8B-B14F-4D97-AF65-F5344CB8AC3E}">
        <p14:creationId xmlns:p14="http://schemas.microsoft.com/office/powerpoint/2010/main" val="107943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3F35EF7-E4C3-4AE7-81A9-59074283F9DC}"/>
              </a:ext>
            </a:extLst>
          </p:cNvPr>
          <p:cNvSpPr>
            <a:spLocks noGrp="1"/>
          </p:cNvSpPr>
          <p:nvPr/>
        </p:nvSpPr>
        <p:spPr>
          <a:xfrm>
            <a:off x="514350" y="400050"/>
            <a:ext cx="76200" cy="457200"/>
          </a:xfrm>
          <a:prstGeom prst="rect">
            <a:avLst/>
          </a:prstGeom>
          <a:solidFill>
            <a:srgbClr val="B75246"/>
          </a:solidFill>
          <a:ln w="0">
            <a:noFill/>
            <a:prstDash val="solid"/>
          </a:ln>
        </p:spPr>
        <p:txBody>
          <a:bodyPr/>
          <a:lstStyle/>
          <a:p>
            <a:endParaRPr lang="en-GB"/>
          </a:p>
        </p:txBody>
      </p:sp>
      <p:sp>
        <p:nvSpPr>
          <p:cNvPr id="2" name="Rectangle 1">
            <a:extLst>
              <a:ext uri="{FF2B5EF4-FFF2-40B4-BE49-F238E27FC236}">
                <a16:creationId xmlns:a16="http://schemas.microsoft.com/office/drawing/2014/main" id="{7361037A-6CD4-443A-91DB-D0342AC244E4}"/>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000" b="1" i="0">
                <a:solidFill>
                  <a:srgbClr val="10283F"/>
                </a:solidFill>
                <a:latin typeface="DejaVu Sans"/>
                <a:ea typeface="DejaVu Sans"/>
                <a:cs typeface="DejaVu Sans"/>
              </a:defRPr>
            </a:pPr>
            <a:r>
              <a:rPr sz="3000" b="1" i="0">
                <a:solidFill>
                  <a:srgbClr val="10283F"/>
                </a:solidFill>
                <a:latin typeface="DejaVu Sans"/>
                <a:ea typeface="DejaVu Sans"/>
                <a:cs typeface="DejaVu Sans"/>
              </a:rPr>
              <a:t>Current challenges in nuclear data</a:t>
            </a:r>
          </a:p>
        </p:txBody>
      </p:sp>
      <p:sp>
        <p:nvSpPr>
          <p:cNvPr id="3" name="Rectangle 2">
            <a:extLst>
              <a:ext uri="{FF2B5EF4-FFF2-40B4-BE49-F238E27FC236}">
                <a16:creationId xmlns:a16="http://schemas.microsoft.com/office/drawing/2014/main" id="{E0CF7203-0CE6-4668-B03F-F969AC46EBCD}"/>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F03A95B1-B10C-4F6F-A929-C3A2EF2F84AC}"/>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B8DFEC24-030E-4E8F-BF3B-129FF48F29A7}"/>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10</a:t>
            </a:r>
          </a:p>
        </p:txBody>
      </p:sp>
      <p:sp>
        <p:nvSpPr>
          <p:cNvPr id="6" name="Rectangle 5">
            <a:extLst>
              <a:ext uri="{FF2B5EF4-FFF2-40B4-BE49-F238E27FC236}">
                <a16:creationId xmlns:a16="http://schemas.microsoft.com/office/drawing/2014/main" id="{8E68BCE9-FC9C-4ABF-A0A1-C42248806138}"/>
              </a:ext>
            </a:extLst>
          </p:cNvPr>
          <p:cNvSpPr>
            <a:spLocks noGrp="1"/>
          </p:cNvSpPr>
          <p:nvPr/>
        </p:nvSpPr>
        <p:spPr>
          <a:xfrm>
            <a:off x="838200" y="1428750"/>
            <a:ext cx="4762500" cy="361950"/>
          </a:xfrm>
          <a:prstGeom prst="rect">
            <a:avLst/>
          </a:prstGeom>
          <a:noFill/>
          <a:ln w="0">
            <a:noFill/>
          </a:ln>
        </p:spPr>
        <p:txBody>
          <a:bodyPr wrap="square" lIns="0" tIns="0" rIns="0" bIns="0" anchor="t">
            <a:noAutofit/>
          </a:bodyPr>
          <a:lstStyle/>
          <a:p>
            <a:pPr algn="l">
              <a:lnSpc>
                <a:spcPct val="100000"/>
              </a:lnSpc>
              <a:buNone/>
              <a:defRPr sz="2025" b="1" i="0">
                <a:solidFill>
                  <a:srgbClr val="2C7297"/>
                </a:solidFill>
                <a:latin typeface="DejaVu Sans"/>
                <a:ea typeface="DejaVu Sans"/>
                <a:cs typeface="DejaVu Sans"/>
              </a:defRPr>
            </a:pPr>
            <a:r>
              <a:rPr sz="2025" b="1" i="0">
                <a:solidFill>
                  <a:srgbClr val="2C7297"/>
                </a:solidFill>
                <a:latin typeface="DejaVu Sans"/>
                <a:ea typeface="DejaVu Sans"/>
                <a:cs typeface="DejaVu Sans"/>
              </a:rPr>
              <a:t>Scientific challenges</a:t>
            </a:r>
          </a:p>
        </p:txBody>
      </p:sp>
      <p:sp>
        <p:nvSpPr>
          <p:cNvPr id="7" name="Rectangle 6">
            <a:extLst>
              <a:ext uri="{FF2B5EF4-FFF2-40B4-BE49-F238E27FC236}">
                <a16:creationId xmlns:a16="http://schemas.microsoft.com/office/drawing/2014/main" id="{DCCE1B12-17DD-4206-9A15-276C3412E32B}"/>
              </a:ext>
            </a:extLst>
          </p:cNvPr>
          <p:cNvSpPr>
            <a:spLocks noGrp="1"/>
          </p:cNvSpPr>
          <p:nvPr/>
        </p:nvSpPr>
        <p:spPr>
          <a:xfrm>
            <a:off x="6591300" y="1428750"/>
            <a:ext cx="4762500" cy="361950"/>
          </a:xfrm>
          <a:prstGeom prst="rect">
            <a:avLst/>
          </a:prstGeom>
          <a:noFill/>
          <a:ln w="0">
            <a:noFill/>
          </a:ln>
        </p:spPr>
        <p:txBody>
          <a:bodyPr wrap="square" lIns="0" tIns="0" rIns="0" bIns="0" anchor="t">
            <a:noAutofit/>
          </a:bodyPr>
          <a:lstStyle/>
          <a:p>
            <a:pPr algn="l">
              <a:lnSpc>
                <a:spcPct val="100000"/>
              </a:lnSpc>
              <a:buNone/>
              <a:defRPr sz="2025" b="1" i="0">
                <a:solidFill>
                  <a:srgbClr val="DE8747"/>
                </a:solidFill>
                <a:latin typeface="DejaVu Sans"/>
                <a:ea typeface="DejaVu Sans"/>
                <a:cs typeface="DejaVu Sans"/>
              </a:defRPr>
            </a:pPr>
            <a:r>
              <a:rPr sz="2025" b="1" i="0">
                <a:solidFill>
                  <a:srgbClr val="DE8747"/>
                </a:solidFill>
                <a:latin typeface="DejaVu Sans"/>
                <a:ea typeface="DejaVu Sans"/>
                <a:cs typeface="DejaVu Sans"/>
              </a:rPr>
              <a:t>Infrastructure challenges</a:t>
            </a:r>
          </a:p>
        </p:txBody>
      </p:sp>
      <p:sp>
        <p:nvSpPr>
          <p:cNvPr id="8" name="Rectangle 7">
            <a:extLst>
              <a:ext uri="{FF2B5EF4-FFF2-40B4-BE49-F238E27FC236}">
                <a16:creationId xmlns:a16="http://schemas.microsoft.com/office/drawing/2014/main" id="{C00FB61A-290A-4C91-AA8E-A0A481F8CE03}"/>
              </a:ext>
            </a:extLst>
          </p:cNvPr>
          <p:cNvSpPr>
            <a:spLocks noGrp="1"/>
          </p:cNvSpPr>
          <p:nvPr/>
        </p:nvSpPr>
        <p:spPr>
          <a:xfrm>
            <a:off x="6057900" y="1419225"/>
            <a:ext cx="19050" cy="4229100"/>
          </a:xfrm>
          <a:prstGeom prst="rect">
            <a:avLst/>
          </a:prstGeom>
          <a:solidFill>
            <a:srgbClr val="CBD3D8"/>
          </a:solidFill>
          <a:ln w="0">
            <a:noFill/>
            <a:prstDash val="solid"/>
          </a:ln>
        </p:spPr>
        <p:txBody>
          <a:bodyPr/>
          <a:lstStyle/>
          <a:p>
            <a:endParaRPr lang="en-GB"/>
          </a:p>
        </p:txBody>
      </p:sp>
      <p:sp>
        <p:nvSpPr>
          <p:cNvPr id="9" name="Rectangle 8">
            <a:extLst>
              <a:ext uri="{FF2B5EF4-FFF2-40B4-BE49-F238E27FC236}">
                <a16:creationId xmlns:a16="http://schemas.microsoft.com/office/drawing/2014/main" id="{559E5480-89A8-466F-81EF-BAA3175591A0}"/>
              </a:ext>
            </a:extLst>
          </p:cNvPr>
          <p:cNvSpPr>
            <a:spLocks noGrp="1"/>
          </p:cNvSpPr>
          <p:nvPr/>
        </p:nvSpPr>
        <p:spPr>
          <a:xfrm>
            <a:off x="828675" y="2066925"/>
            <a:ext cx="142875" cy="552450"/>
          </a:xfrm>
          <a:prstGeom prst="rect">
            <a:avLst/>
          </a:prstGeom>
          <a:solidFill>
            <a:srgbClr val="55B9C1"/>
          </a:solidFill>
          <a:ln w="0">
            <a:noFill/>
            <a:prstDash val="solid"/>
          </a:ln>
        </p:spPr>
        <p:txBody>
          <a:bodyPr/>
          <a:lstStyle/>
          <a:p>
            <a:endParaRPr lang="en-GB"/>
          </a:p>
        </p:txBody>
      </p:sp>
      <p:sp>
        <p:nvSpPr>
          <p:cNvPr id="10" name="Rectangle 9">
            <a:extLst>
              <a:ext uri="{FF2B5EF4-FFF2-40B4-BE49-F238E27FC236}">
                <a16:creationId xmlns:a16="http://schemas.microsoft.com/office/drawing/2014/main" id="{01C832D9-3FBE-4A9B-831A-DC1A00CAAB74}"/>
              </a:ext>
            </a:extLst>
          </p:cNvPr>
          <p:cNvSpPr>
            <a:spLocks noGrp="1"/>
          </p:cNvSpPr>
          <p:nvPr/>
        </p:nvSpPr>
        <p:spPr>
          <a:xfrm>
            <a:off x="1181100" y="20574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coverage across nuclides, particles, energies and observables</a:t>
            </a:r>
          </a:p>
        </p:txBody>
      </p:sp>
      <p:sp>
        <p:nvSpPr>
          <p:cNvPr id="11" name="Rectangle 10">
            <a:extLst>
              <a:ext uri="{FF2B5EF4-FFF2-40B4-BE49-F238E27FC236}">
                <a16:creationId xmlns:a16="http://schemas.microsoft.com/office/drawing/2014/main" id="{3435603E-6102-4B41-9684-7F7B1E2C6CA1}"/>
              </a:ext>
            </a:extLst>
          </p:cNvPr>
          <p:cNvSpPr>
            <a:spLocks noGrp="1"/>
          </p:cNvSpPr>
          <p:nvPr/>
        </p:nvSpPr>
        <p:spPr>
          <a:xfrm>
            <a:off x="828675" y="2943225"/>
            <a:ext cx="142875" cy="552450"/>
          </a:xfrm>
          <a:prstGeom prst="rect">
            <a:avLst/>
          </a:prstGeom>
          <a:solidFill>
            <a:srgbClr val="5C8A70"/>
          </a:solidFill>
          <a:ln w="0">
            <a:noFill/>
            <a:prstDash val="solid"/>
          </a:ln>
        </p:spPr>
        <p:txBody>
          <a:bodyPr/>
          <a:lstStyle/>
          <a:p>
            <a:endParaRPr lang="en-GB"/>
          </a:p>
        </p:txBody>
      </p:sp>
      <p:sp>
        <p:nvSpPr>
          <p:cNvPr id="12" name="Rectangle 11">
            <a:extLst>
              <a:ext uri="{FF2B5EF4-FFF2-40B4-BE49-F238E27FC236}">
                <a16:creationId xmlns:a16="http://schemas.microsoft.com/office/drawing/2014/main" id="{F6B13AA3-D143-4AF4-B927-E9521B89A6FD}"/>
              </a:ext>
            </a:extLst>
          </p:cNvPr>
          <p:cNvSpPr>
            <a:spLocks noGrp="1"/>
          </p:cNvSpPr>
          <p:nvPr/>
        </p:nvSpPr>
        <p:spPr>
          <a:xfrm>
            <a:off x="1181100" y="29337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disagreement, shared normalisations and hidden correlations</a:t>
            </a:r>
          </a:p>
        </p:txBody>
      </p:sp>
      <p:sp>
        <p:nvSpPr>
          <p:cNvPr id="13" name="Rectangle 12">
            <a:extLst>
              <a:ext uri="{FF2B5EF4-FFF2-40B4-BE49-F238E27FC236}">
                <a16:creationId xmlns:a16="http://schemas.microsoft.com/office/drawing/2014/main" id="{A6E43FE2-0CC1-43C1-B579-FD2F10AEF641}"/>
              </a:ext>
            </a:extLst>
          </p:cNvPr>
          <p:cNvSpPr>
            <a:spLocks noGrp="1"/>
          </p:cNvSpPr>
          <p:nvPr/>
        </p:nvSpPr>
        <p:spPr>
          <a:xfrm>
            <a:off x="828675" y="3819525"/>
            <a:ext cx="142875" cy="552450"/>
          </a:xfrm>
          <a:prstGeom prst="rect">
            <a:avLst/>
          </a:prstGeom>
          <a:solidFill>
            <a:srgbClr val="2C7297"/>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30C2270F-5DDC-4329-8C18-C97666CF6702}"/>
              </a:ext>
            </a:extLst>
          </p:cNvPr>
          <p:cNvSpPr>
            <a:spLocks noGrp="1"/>
          </p:cNvSpPr>
          <p:nvPr/>
        </p:nvSpPr>
        <p:spPr>
          <a:xfrm>
            <a:off x="1181100" y="38100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model bias when extrapolating beyond measured regions</a:t>
            </a:r>
          </a:p>
        </p:txBody>
      </p:sp>
      <p:sp>
        <p:nvSpPr>
          <p:cNvPr id="15" name="Rectangle 14">
            <a:extLst>
              <a:ext uri="{FF2B5EF4-FFF2-40B4-BE49-F238E27FC236}">
                <a16:creationId xmlns:a16="http://schemas.microsoft.com/office/drawing/2014/main" id="{95938F0F-C079-4D3F-BF7B-7B560D7CD337}"/>
              </a:ext>
            </a:extLst>
          </p:cNvPr>
          <p:cNvSpPr>
            <a:spLocks noGrp="1"/>
          </p:cNvSpPr>
          <p:nvPr/>
        </p:nvSpPr>
        <p:spPr>
          <a:xfrm>
            <a:off x="828675" y="4695825"/>
            <a:ext cx="142875" cy="552450"/>
          </a:xfrm>
          <a:prstGeom prst="rect">
            <a:avLst/>
          </a:prstGeom>
          <a:solidFill>
            <a:srgbClr val="B75246"/>
          </a:solidFill>
          <a:ln w="0">
            <a:noFill/>
            <a:prstDash val="solid"/>
          </a:ln>
        </p:spPr>
        <p:txBody>
          <a:bodyPr/>
          <a:lstStyle/>
          <a:p>
            <a:endParaRPr lang="en-GB"/>
          </a:p>
        </p:txBody>
      </p:sp>
      <p:sp>
        <p:nvSpPr>
          <p:cNvPr id="16" name="Rectangle 15">
            <a:extLst>
              <a:ext uri="{FF2B5EF4-FFF2-40B4-BE49-F238E27FC236}">
                <a16:creationId xmlns:a16="http://schemas.microsoft.com/office/drawing/2014/main" id="{BB0C9E16-68D2-4626-A609-A318E3ABD598}"/>
              </a:ext>
            </a:extLst>
          </p:cNvPr>
          <p:cNvSpPr>
            <a:spLocks noGrp="1"/>
          </p:cNvSpPr>
          <p:nvPr/>
        </p:nvSpPr>
        <p:spPr>
          <a:xfrm>
            <a:off x="1181100" y="46863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complete covariance and coupled decay or reaction networks</a:t>
            </a:r>
          </a:p>
        </p:txBody>
      </p:sp>
      <p:sp>
        <p:nvSpPr>
          <p:cNvPr id="17" name="Rectangle 16">
            <a:extLst>
              <a:ext uri="{FF2B5EF4-FFF2-40B4-BE49-F238E27FC236}">
                <a16:creationId xmlns:a16="http://schemas.microsoft.com/office/drawing/2014/main" id="{E1D11B89-A0FB-4D91-BEEF-23A1CD8C6022}"/>
              </a:ext>
            </a:extLst>
          </p:cNvPr>
          <p:cNvSpPr>
            <a:spLocks noGrp="1"/>
          </p:cNvSpPr>
          <p:nvPr/>
        </p:nvSpPr>
        <p:spPr>
          <a:xfrm>
            <a:off x="6591300" y="2066925"/>
            <a:ext cx="142875" cy="552450"/>
          </a:xfrm>
          <a:prstGeom prst="rect">
            <a:avLst/>
          </a:prstGeom>
          <a:solidFill>
            <a:srgbClr val="DE8747"/>
          </a:solidFill>
          <a:ln w="0">
            <a:noFill/>
            <a:prstDash val="solid"/>
          </a:ln>
        </p:spPr>
        <p:txBody>
          <a:bodyPr/>
          <a:lstStyle/>
          <a:p>
            <a:endParaRPr lang="en-GB"/>
          </a:p>
        </p:txBody>
      </p:sp>
      <p:sp>
        <p:nvSpPr>
          <p:cNvPr id="18" name="Rectangle 17">
            <a:extLst>
              <a:ext uri="{FF2B5EF4-FFF2-40B4-BE49-F238E27FC236}">
                <a16:creationId xmlns:a16="http://schemas.microsoft.com/office/drawing/2014/main" id="{4F77ABE4-BA1F-4D97-A26D-40999CD5BE5D}"/>
              </a:ext>
            </a:extLst>
          </p:cNvPr>
          <p:cNvSpPr>
            <a:spLocks noGrp="1"/>
          </p:cNvSpPr>
          <p:nvPr/>
        </p:nvSpPr>
        <p:spPr>
          <a:xfrm>
            <a:off x="6943725" y="20574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limited evaluator time and a specialised workforce</a:t>
            </a:r>
          </a:p>
        </p:txBody>
      </p:sp>
      <p:sp>
        <p:nvSpPr>
          <p:cNvPr id="19" name="Rectangle 18">
            <a:extLst>
              <a:ext uri="{FF2B5EF4-FFF2-40B4-BE49-F238E27FC236}">
                <a16:creationId xmlns:a16="http://schemas.microsoft.com/office/drawing/2014/main" id="{D8AEF591-AF27-49F7-A251-949895E1DC90}"/>
              </a:ext>
            </a:extLst>
          </p:cNvPr>
          <p:cNvSpPr>
            <a:spLocks noGrp="1"/>
          </p:cNvSpPr>
          <p:nvPr/>
        </p:nvSpPr>
        <p:spPr>
          <a:xfrm>
            <a:off x="6591300" y="2943225"/>
            <a:ext cx="142875" cy="552450"/>
          </a:xfrm>
          <a:prstGeom prst="rect">
            <a:avLst/>
          </a:prstGeom>
          <a:solidFill>
            <a:srgbClr val="B75246"/>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92E6126A-3448-496F-8F60-21FE37F03612}"/>
              </a:ext>
            </a:extLst>
          </p:cNvPr>
          <p:cNvSpPr>
            <a:spLocks noGrp="1"/>
          </p:cNvSpPr>
          <p:nvPr/>
        </p:nvSpPr>
        <p:spPr>
          <a:xfrm>
            <a:off x="6943725" y="29337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dirty="0">
                <a:solidFill>
                  <a:srgbClr val="18303F"/>
                </a:solidFill>
                <a:latin typeface="DejaVu Sans"/>
                <a:ea typeface="DejaVu Sans"/>
                <a:cs typeface="DejaVu Sans"/>
              </a:rPr>
              <a:t>traceable metadata, raw</a:t>
            </a:r>
            <a:r>
              <a:rPr lang="en-GB" sz="1500" b="0" i="0" dirty="0">
                <a:solidFill>
                  <a:srgbClr val="18303F"/>
                </a:solidFill>
                <a:latin typeface="DejaVu Sans"/>
                <a:ea typeface="DejaVu Sans"/>
                <a:cs typeface="DejaVu Sans"/>
              </a:rPr>
              <a:t> </a:t>
            </a:r>
            <a:r>
              <a:rPr sz="1500" b="0" i="0" dirty="0">
                <a:solidFill>
                  <a:srgbClr val="18303F"/>
                </a:solidFill>
                <a:latin typeface="DejaVu Sans"/>
                <a:ea typeface="DejaVu Sans"/>
                <a:cs typeface="DejaVu Sans"/>
              </a:rPr>
              <a:t>data preservation and reproducibility</a:t>
            </a:r>
          </a:p>
        </p:txBody>
      </p:sp>
      <p:sp>
        <p:nvSpPr>
          <p:cNvPr id="21" name="Rectangle 20">
            <a:extLst>
              <a:ext uri="{FF2B5EF4-FFF2-40B4-BE49-F238E27FC236}">
                <a16:creationId xmlns:a16="http://schemas.microsoft.com/office/drawing/2014/main" id="{86EB4853-FD0F-4ECD-B01E-B699CAC34F7D}"/>
              </a:ext>
            </a:extLst>
          </p:cNvPr>
          <p:cNvSpPr>
            <a:spLocks noGrp="1"/>
          </p:cNvSpPr>
          <p:nvPr/>
        </p:nvSpPr>
        <p:spPr>
          <a:xfrm>
            <a:off x="6591300" y="3819525"/>
            <a:ext cx="142875" cy="552450"/>
          </a:xfrm>
          <a:prstGeom prst="rect">
            <a:avLst/>
          </a:prstGeom>
          <a:solidFill>
            <a:srgbClr val="DE8747"/>
          </a:solidFill>
          <a:ln w="0">
            <a:noFill/>
            <a:prstDash val="solid"/>
          </a:ln>
        </p:spPr>
        <p:txBody>
          <a:bodyPr/>
          <a:lstStyle/>
          <a:p>
            <a:endParaRPr lang="en-GB"/>
          </a:p>
        </p:txBody>
      </p:sp>
      <p:sp>
        <p:nvSpPr>
          <p:cNvPr id="22" name="Rectangle 21">
            <a:extLst>
              <a:ext uri="{FF2B5EF4-FFF2-40B4-BE49-F238E27FC236}">
                <a16:creationId xmlns:a16="http://schemas.microsoft.com/office/drawing/2014/main" id="{0A45C713-E8F7-4100-8286-3FBABF3C722C}"/>
              </a:ext>
            </a:extLst>
          </p:cNvPr>
          <p:cNvSpPr>
            <a:spLocks noGrp="1"/>
          </p:cNvSpPr>
          <p:nvPr/>
        </p:nvSpPr>
        <p:spPr>
          <a:xfrm>
            <a:off x="6943725" y="38100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synchronised releases across databases, portals and codes</a:t>
            </a:r>
          </a:p>
        </p:txBody>
      </p:sp>
      <p:sp>
        <p:nvSpPr>
          <p:cNvPr id="23" name="Rectangle 22">
            <a:extLst>
              <a:ext uri="{FF2B5EF4-FFF2-40B4-BE49-F238E27FC236}">
                <a16:creationId xmlns:a16="http://schemas.microsoft.com/office/drawing/2014/main" id="{215E3AC5-0E59-44E3-903E-D7C1D44BE4D4}"/>
              </a:ext>
            </a:extLst>
          </p:cNvPr>
          <p:cNvSpPr>
            <a:spLocks noGrp="1"/>
          </p:cNvSpPr>
          <p:nvPr/>
        </p:nvSpPr>
        <p:spPr>
          <a:xfrm>
            <a:off x="6591300" y="4695825"/>
            <a:ext cx="142875" cy="552450"/>
          </a:xfrm>
          <a:prstGeom prst="rect">
            <a:avLst/>
          </a:prstGeom>
          <a:solidFill>
            <a:srgbClr val="5C8A70"/>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DE2A0796-9ADD-443E-B666-BD5D520E984B}"/>
              </a:ext>
            </a:extLst>
          </p:cNvPr>
          <p:cNvSpPr>
            <a:spLocks noGrp="1"/>
          </p:cNvSpPr>
          <p:nvPr/>
        </p:nvSpPr>
        <p:spPr>
          <a:xfrm>
            <a:off x="6943725" y="4686300"/>
            <a:ext cx="4333875" cy="571500"/>
          </a:xfrm>
          <a:prstGeom prst="rect">
            <a:avLst/>
          </a:prstGeom>
          <a:noFill/>
          <a:ln w="0">
            <a:noFill/>
          </a:ln>
        </p:spPr>
        <p:txBody>
          <a:bodyPr wrap="square" lIns="0" tIns="0" rIns="0" bIns="0" anchor="ctr">
            <a:noAutofit/>
          </a:bodyPr>
          <a:lstStyle/>
          <a:p>
            <a:pPr algn="l">
              <a:lnSpc>
                <a:spcPct val="100000"/>
              </a:lnSpc>
              <a:buNone/>
              <a:defRPr sz="1500" b="0" i="0">
                <a:solidFill>
                  <a:srgbClr val="18303F"/>
                </a:solidFill>
                <a:latin typeface="DejaVu Sans"/>
                <a:ea typeface="DejaVu Sans"/>
                <a:cs typeface="DejaVu Sans"/>
              </a:defRPr>
            </a:pPr>
            <a:r>
              <a:rPr sz="1500" b="0" i="0">
                <a:solidFill>
                  <a:srgbClr val="18303F"/>
                </a:solidFill>
                <a:latin typeface="DejaVu Sans"/>
                <a:ea typeface="DejaVu Sans"/>
                <a:cs typeface="DejaVu Sans"/>
              </a:rPr>
              <a:t>validation benchmarks and fast feedback from users</a:t>
            </a:r>
          </a:p>
        </p:txBody>
      </p:sp>
      <p:sp>
        <p:nvSpPr>
          <p:cNvPr id="25" name="Rectangle: Rounded Corners 24">
            <a:extLst>
              <a:ext uri="{FF2B5EF4-FFF2-40B4-BE49-F238E27FC236}">
                <a16:creationId xmlns:a16="http://schemas.microsoft.com/office/drawing/2014/main" id="{4B17F6C6-B9D8-4988-969B-852A77028E0B}"/>
              </a:ext>
            </a:extLst>
          </p:cNvPr>
          <p:cNvSpPr>
            <a:spLocks noGrp="1"/>
          </p:cNvSpPr>
          <p:nvPr/>
        </p:nvSpPr>
        <p:spPr>
          <a:xfrm>
            <a:off x="1066800" y="5772150"/>
            <a:ext cx="10058400" cy="428625"/>
          </a:xfrm>
          <a:prstGeom prst="roundRect">
            <a:avLst>
              <a:gd name="adj" fmla="val 22222"/>
            </a:avLst>
          </a:prstGeom>
          <a:solidFill>
            <a:srgbClr val="10283F"/>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19501B9F-1E5D-41F0-A1CA-BD70D16AF6CE}"/>
              </a:ext>
            </a:extLst>
          </p:cNvPr>
          <p:cNvSpPr>
            <a:spLocks noGrp="1"/>
          </p:cNvSpPr>
          <p:nvPr/>
        </p:nvSpPr>
        <p:spPr>
          <a:xfrm>
            <a:off x="1333500" y="5829300"/>
            <a:ext cx="9525000" cy="314325"/>
          </a:xfrm>
          <a:prstGeom prst="rect">
            <a:avLst/>
          </a:prstGeom>
          <a:noFill/>
          <a:ln w="0">
            <a:noFill/>
          </a:ln>
        </p:spPr>
        <p:txBody>
          <a:bodyPr wrap="square" lIns="0" tIns="0" rIns="0" bIns="0" anchor="ctr">
            <a:noAutofit/>
          </a:bodyPr>
          <a:lstStyle/>
          <a:p>
            <a:pPr algn="ctr">
              <a:lnSpc>
                <a:spcPct val="100000"/>
              </a:lnSpc>
              <a:buNone/>
              <a:defRPr sz="1500" b="1" i="0">
                <a:solidFill>
                  <a:srgbClr val="FFFFFF"/>
                </a:solidFill>
                <a:latin typeface="DejaVu Sans"/>
                <a:ea typeface="DejaVu Sans"/>
                <a:cs typeface="DejaVu Sans"/>
              </a:defRPr>
            </a:pPr>
            <a:r>
              <a:rPr sz="1500" b="1" i="0" dirty="0">
                <a:solidFill>
                  <a:srgbClr val="FFFFFF"/>
                </a:solidFill>
                <a:latin typeface="DejaVu Sans"/>
                <a:ea typeface="DejaVu Sans"/>
                <a:cs typeface="DejaVu Sans"/>
              </a:rPr>
              <a:t>Continuity of expertise and update pathways is now a major bottleneck.</a:t>
            </a:r>
          </a:p>
        </p:txBody>
      </p:sp>
    </p:spTree>
    <p:extLst>
      <p:ext uri="{BB962C8B-B14F-4D97-AF65-F5344CB8AC3E}">
        <p14:creationId xmlns:p14="http://schemas.microsoft.com/office/powerpoint/2010/main" val="42831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F97407F-A73A-4486-B7B2-361FBF14D9C5}"/>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F6F739A5-5E31-4A5F-A2C1-1748E721488F}"/>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dirty="0">
                <a:solidFill>
                  <a:srgbClr val="10283F"/>
                </a:solidFill>
                <a:latin typeface="DejaVu Sans"/>
                <a:ea typeface="DejaVu Sans"/>
                <a:cs typeface="DejaVu Sans"/>
              </a:rPr>
              <a:t>Application</a:t>
            </a:r>
            <a:r>
              <a:rPr lang="en-GB" sz="3225" b="1" i="0" dirty="0">
                <a:solidFill>
                  <a:srgbClr val="10283F"/>
                </a:solidFill>
                <a:latin typeface="DejaVu Sans"/>
                <a:ea typeface="DejaVu Sans"/>
                <a:cs typeface="DejaVu Sans"/>
              </a:rPr>
              <a:t> </a:t>
            </a:r>
            <a:r>
              <a:rPr sz="3225" b="1" i="0" dirty="0">
                <a:solidFill>
                  <a:srgbClr val="10283F"/>
                </a:solidFill>
                <a:latin typeface="DejaVu Sans"/>
                <a:ea typeface="DejaVu Sans"/>
                <a:cs typeface="DejaVu Sans"/>
              </a:rPr>
              <a:t>driven priorities</a:t>
            </a:r>
          </a:p>
        </p:txBody>
      </p:sp>
      <p:sp>
        <p:nvSpPr>
          <p:cNvPr id="3" name="Rectangle 2">
            <a:extLst>
              <a:ext uri="{FF2B5EF4-FFF2-40B4-BE49-F238E27FC236}">
                <a16:creationId xmlns:a16="http://schemas.microsoft.com/office/drawing/2014/main" id="{DEF5DFA6-44D5-410E-B083-89A01B5F0D34}"/>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1C1EC9ED-C558-4EBE-95A8-066D4A0036FC}"/>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C16B09C0-8534-40D3-A7F5-3B5BD31B6674}"/>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11</a:t>
            </a:r>
          </a:p>
        </p:txBody>
      </p:sp>
      <p:sp>
        <p:nvSpPr>
          <p:cNvPr id="6" name="Rectangle 5">
            <a:extLst>
              <a:ext uri="{FF2B5EF4-FFF2-40B4-BE49-F238E27FC236}">
                <a16:creationId xmlns:a16="http://schemas.microsoft.com/office/drawing/2014/main" id="{D533989B-1E75-4825-8FA6-E6D7B1EABC77}"/>
              </a:ext>
            </a:extLst>
          </p:cNvPr>
          <p:cNvSpPr>
            <a:spLocks noGrp="1"/>
          </p:cNvSpPr>
          <p:nvPr/>
        </p:nvSpPr>
        <p:spPr>
          <a:xfrm>
            <a:off x="742950" y="1162050"/>
            <a:ext cx="10572750" cy="323850"/>
          </a:xfrm>
          <a:prstGeom prst="rect">
            <a:avLst/>
          </a:prstGeom>
          <a:noFill/>
          <a:ln w="0">
            <a:noFill/>
          </a:ln>
        </p:spPr>
        <p:txBody>
          <a:bodyPr wrap="square" lIns="0" tIns="0" rIns="0" bIns="0" anchor="t">
            <a:noAutofit/>
          </a:bodyPr>
          <a:lstStyle/>
          <a:p>
            <a:pPr algn="l">
              <a:lnSpc>
                <a:spcPct val="100000"/>
              </a:lnSpc>
              <a:buNone/>
              <a:defRPr sz="1800" b="0" i="0">
                <a:solidFill>
                  <a:srgbClr val="5C6B73"/>
                </a:solidFill>
                <a:latin typeface="DejaVu Sans"/>
                <a:ea typeface="DejaVu Sans"/>
                <a:cs typeface="DejaVu Sans"/>
              </a:defRPr>
            </a:pPr>
            <a:r>
              <a:rPr sz="1800" b="0" i="0">
                <a:solidFill>
                  <a:srgbClr val="5C6B73"/>
                </a:solidFill>
                <a:latin typeface="DejaVu Sans"/>
                <a:ea typeface="DejaVu Sans"/>
                <a:cs typeface="DejaVu Sans"/>
              </a:rPr>
              <a:t>The useful question is where improved data change a decision</a:t>
            </a:r>
          </a:p>
        </p:txBody>
      </p:sp>
      <p:sp>
        <p:nvSpPr>
          <p:cNvPr id="7" name="Rectangle: Rounded Corners 6">
            <a:extLst>
              <a:ext uri="{FF2B5EF4-FFF2-40B4-BE49-F238E27FC236}">
                <a16:creationId xmlns:a16="http://schemas.microsoft.com/office/drawing/2014/main" id="{4D484201-ACE1-4DA3-AD23-98AC51230CC0}"/>
              </a:ext>
            </a:extLst>
          </p:cNvPr>
          <p:cNvSpPr>
            <a:spLocks noGrp="1"/>
          </p:cNvSpPr>
          <p:nvPr/>
        </p:nvSpPr>
        <p:spPr>
          <a:xfrm>
            <a:off x="762000" y="1752600"/>
            <a:ext cx="514350" cy="514350"/>
          </a:xfrm>
          <a:prstGeom prst="roundRect">
            <a:avLst>
              <a:gd name="adj" fmla="val 50000"/>
            </a:avLst>
          </a:prstGeom>
          <a:solidFill>
            <a:srgbClr val="10283F"/>
          </a:solidFill>
          <a:ln w="0">
            <a:noFill/>
          </a:ln>
        </p:spPr>
        <p:txBody>
          <a:bodyPr wrap="square" lIns="0" tIns="0" rIns="0" bIns="0" anchor="ctr">
            <a:noAutofit/>
          </a:bodyPr>
          <a:lstStyle/>
          <a:p>
            <a:pPr algn="ctr">
              <a:lnSpc>
                <a:spcPct val="100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1</a:t>
            </a:r>
          </a:p>
        </p:txBody>
      </p:sp>
      <p:sp>
        <p:nvSpPr>
          <p:cNvPr id="8" name="Rectangle 7">
            <a:extLst>
              <a:ext uri="{FF2B5EF4-FFF2-40B4-BE49-F238E27FC236}">
                <a16:creationId xmlns:a16="http://schemas.microsoft.com/office/drawing/2014/main" id="{60CDECEA-862D-47CC-B16B-9D16CEC5E174}"/>
              </a:ext>
            </a:extLst>
          </p:cNvPr>
          <p:cNvSpPr>
            <a:spLocks noGrp="1"/>
          </p:cNvSpPr>
          <p:nvPr/>
        </p:nvSpPr>
        <p:spPr>
          <a:xfrm>
            <a:off x="1504950" y="1743075"/>
            <a:ext cx="2076450" cy="523875"/>
          </a:xfrm>
          <a:prstGeom prst="rect">
            <a:avLst/>
          </a:prstGeom>
          <a:noFill/>
          <a:ln w="0">
            <a:noFill/>
          </a:ln>
        </p:spPr>
        <p:txBody>
          <a:bodyPr wrap="square" lIns="0" tIns="0" rIns="0" bIns="0" anchor="ctr">
            <a:noAutofit/>
          </a:bodyPr>
          <a:lstStyle/>
          <a:p>
            <a:pPr algn="l">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Define the output</a:t>
            </a:r>
          </a:p>
        </p:txBody>
      </p:sp>
      <p:sp>
        <p:nvSpPr>
          <p:cNvPr id="9" name="Rectangle 8">
            <a:extLst>
              <a:ext uri="{FF2B5EF4-FFF2-40B4-BE49-F238E27FC236}">
                <a16:creationId xmlns:a16="http://schemas.microsoft.com/office/drawing/2014/main" id="{C55BE7CB-52A2-48CE-9076-38EE7F1D7AD8}"/>
              </a:ext>
            </a:extLst>
          </p:cNvPr>
          <p:cNvSpPr>
            <a:spLocks noGrp="1"/>
          </p:cNvSpPr>
          <p:nvPr/>
        </p:nvSpPr>
        <p:spPr>
          <a:xfrm>
            <a:off x="3695700" y="1743075"/>
            <a:ext cx="3505200" cy="523875"/>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dose · k-effective · yield · inventory · background</a:t>
            </a:r>
          </a:p>
        </p:txBody>
      </p:sp>
      <p:sp>
        <p:nvSpPr>
          <p:cNvPr id="10" name="Arrow: Down 9">
            <a:extLst>
              <a:ext uri="{FF2B5EF4-FFF2-40B4-BE49-F238E27FC236}">
                <a16:creationId xmlns:a16="http://schemas.microsoft.com/office/drawing/2014/main" id="{4FCF3F0A-425E-499A-900D-0BD6445500C3}"/>
              </a:ext>
            </a:extLst>
          </p:cNvPr>
          <p:cNvSpPr>
            <a:spLocks noGrp="1"/>
          </p:cNvSpPr>
          <p:nvPr/>
        </p:nvSpPr>
        <p:spPr>
          <a:xfrm>
            <a:off x="933450" y="2333625"/>
            <a:ext cx="190500" cy="342900"/>
          </a:xfrm>
          <a:prstGeom prst="downArrow">
            <a:avLst/>
          </a:prstGeom>
          <a:solidFill>
            <a:srgbClr val="55B9C1"/>
          </a:solidFill>
          <a:ln w="0">
            <a:noFill/>
          </a:ln>
        </p:spPr>
        <p:txBody>
          <a:bodyPr/>
          <a:lstStyle/>
          <a:p>
            <a:endParaRPr lang="en-GB"/>
          </a:p>
        </p:txBody>
      </p:sp>
      <p:sp>
        <p:nvSpPr>
          <p:cNvPr id="11" name="Rectangle: Rounded Corners 10">
            <a:extLst>
              <a:ext uri="{FF2B5EF4-FFF2-40B4-BE49-F238E27FC236}">
                <a16:creationId xmlns:a16="http://schemas.microsoft.com/office/drawing/2014/main" id="{7823AF7F-A832-4465-8AB1-EC2776531EAE}"/>
              </a:ext>
            </a:extLst>
          </p:cNvPr>
          <p:cNvSpPr>
            <a:spLocks noGrp="1"/>
          </p:cNvSpPr>
          <p:nvPr/>
        </p:nvSpPr>
        <p:spPr>
          <a:xfrm>
            <a:off x="762000" y="2743200"/>
            <a:ext cx="514350" cy="514350"/>
          </a:xfrm>
          <a:prstGeom prst="roundRect">
            <a:avLst>
              <a:gd name="adj" fmla="val 50000"/>
            </a:avLst>
          </a:prstGeom>
          <a:solidFill>
            <a:srgbClr val="10283F"/>
          </a:solidFill>
          <a:ln w="0">
            <a:noFill/>
          </a:ln>
        </p:spPr>
        <p:txBody>
          <a:bodyPr wrap="square" lIns="0" tIns="0" rIns="0" bIns="0" anchor="ctr">
            <a:noAutofit/>
          </a:bodyPr>
          <a:lstStyle/>
          <a:p>
            <a:pPr algn="ctr">
              <a:lnSpc>
                <a:spcPct val="100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2</a:t>
            </a:r>
          </a:p>
        </p:txBody>
      </p:sp>
      <p:sp>
        <p:nvSpPr>
          <p:cNvPr id="12" name="Rectangle 11">
            <a:extLst>
              <a:ext uri="{FF2B5EF4-FFF2-40B4-BE49-F238E27FC236}">
                <a16:creationId xmlns:a16="http://schemas.microsoft.com/office/drawing/2014/main" id="{CDFDBC9C-D28B-4325-9BB1-34B9D378FAF1}"/>
              </a:ext>
            </a:extLst>
          </p:cNvPr>
          <p:cNvSpPr>
            <a:spLocks noGrp="1"/>
          </p:cNvSpPr>
          <p:nvPr/>
        </p:nvSpPr>
        <p:spPr>
          <a:xfrm>
            <a:off x="1504950" y="2733675"/>
            <a:ext cx="2076450" cy="523875"/>
          </a:xfrm>
          <a:prstGeom prst="rect">
            <a:avLst/>
          </a:prstGeom>
          <a:noFill/>
          <a:ln w="0">
            <a:noFill/>
          </a:ln>
        </p:spPr>
        <p:txBody>
          <a:bodyPr wrap="square" lIns="0" tIns="0" rIns="0" bIns="0" anchor="ctr">
            <a:noAutofit/>
          </a:bodyPr>
          <a:lstStyle/>
          <a:p>
            <a:pPr algn="l">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Propagate uncertainty</a:t>
            </a:r>
          </a:p>
        </p:txBody>
      </p:sp>
      <p:sp>
        <p:nvSpPr>
          <p:cNvPr id="13" name="Rectangle 12">
            <a:extLst>
              <a:ext uri="{FF2B5EF4-FFF2-40B4-BE49-F238E27FC236}">
                <a16:creationId xmlns:a16="http://schemas.microsoft.com/office/drawing/2014/main" id="{E7FECD21-C1B9-47E0-96F6-6C189814F84A}"/>
              </a:ext>
            </a:extLst>
          </p:cNvPr>
          <p:cNvSpPr>
            <a:spLocks noGrp="1"/>
          </p:cNvSpPr>
          <p:nvPr/>
        </p:nvSpPr>
        <p:spPr>
          <a:xfrm>
            <a:off x="3695700" y="2733675"/>
            <a:ext cx="3505200" cy="523875"/>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identify the nuclides, reactions and decay quantities that dominate</a:t>
            </a:r>
          </a:p>
        </p:txBody>
      </p:sp>
      <p:sp>
        <p:nvSpPr>
          <p:cNvPr id="14" name="Arrow: Down 13">
            <a:extLst>
              <a:ext uri="{FF2B5EF4-FFF2-40B4-BE49-F238E27FC236}">
                <a16:creationId xmlns:a16="http://schemas.microsoft.com/office/drawing/2014/main" id="{C46DC40A-82F7-41CF-959C-311938C9C689}"/>
              </a:ext>
            </a:extLst>
          </p:cNvPr>
          <p:cNvSpPr>
            <a:spLocks noGrp="1"/>
          </p:cNvSpPr>
          <p:nvPr/>
        </p:nvSpPr>
        <p:spPr>
          <a:xfrm>
            <a:off x="933450" y="3324225"/>
            <a:ext cx="190500" cy="342900"/>
          </a:xfrm>
          <a:prstGeom prst="downArrow">
            <a:avLst/>
          </a:prstGeom>
          <a:solidFill>
            <a:srgbClr val="55B9C1"/>
          </a:solidFill>
          <a:ln w="0">
            <a:noFill/>
          </a:ln>
        </p:spPr>
        <p:txBody>
          <a:bodyPr/>
          <a:lstStyle/>
          <a:p>
            <a:endParaRPr lang="en-GB"/>
          </a:p>
        </p:txBody>
      </p:sp>
      <p:sp>
        <p:nvSpPr>
          <p:cNvPr id="15" name="Rectangle: Rounded Corners 14">
            <a:extLst>
              <a:ext uri="{FF2B5EF4-FFF2-40B4-BE49-F238E27FC236}">
                <a16:creationId xmlns:a16="http://schemas.microsoft.com/office/drawing/2014/main" id="{7021C07B-7989-4E38-8462-F0C1CFA3DBCF}"/>
              </a:ext>
            </a:extLst>
          </p:cNvPr>
          <p:cNvSpPr>
            <a:spLocks noGrp="1"/>
          </p:cNvSpPr>
          <p:nvPr/>
        </p:nvSpPr>
        <p:spPr>
          <a:xfrm>
            <a:off x="762000" y="3733800"/>
            <a:ext cx="514350" cy="514350"/>
          </a:xfrm>
          <a:prstGeom prst="roundRect">
            <a:avLst>
              <a:gd name="adj" fmla="val 50000"/>
            </a:avLst>
          </a:prstGeom>
          <a:solidFill>
            <a:srgbClr val="10283F"/>
          </a:solidFill>
          <a:ln w="0">
            <a:noFill/>
          </a:ln>
        </p:spPr>
        <p:txBody>
          <a:bodyPr wrap="square" lIns="0" tIns="0" rIns="0" bIns="0" anchor="ctr">
            <a:noAutofit/>
          </a:bodyPr>
          <a:lstStyle/>
          <a:p>
            <a:pPr algn="ctr">
              <a:lnSpc>
                <a:spcPct val="100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3</a:t>
            </a:r>
          </a:p>
        </p:txBody>
      </p:sp>
      <p:sp>
        <p:nvSpPr>
          <p:cNvPr id="16" name="Rectangle 15">
            <a:extLst>
              <a:ext uri="{FF2B5EF4-FFF2-40B4-BE49-F238E27FC236}">
                <a16:creationId xmlns:a16="http://schemas.microsoft.com/office/drawing/2014/main" id="{F61BDD1E-AD9A-440E-99D2-B0D5AD0E0894}"/>
              </a:ext>
            </a:extLst>
          </p:cNvPr>
          <p:cNvSpPr>
            <a:spLocks noGrp="1"/>
          </p:cNvSpPr>
          <p:nvPr/>
        </p:nvSpPr>
        <p:spPr>
          <a:xfrm>
            <a:off x="1504950" y="3724275"/>
            <a:ext cx="2076450" cy="523875"/>
          </a:xfrm>
          <a:prstGeom prst="rect">
            <a:avLst/>
          </a:prstGeom>
          <a:noFill/>
          <a:ln w="0">
            <a:noFill/>
          </a:ln>
        </p:spPr>
        <p:txBody>
          <a:bodyPr wrap="square" lIns="0" tIns="0" rIns="0" bIns="0" anchor="ctr">
            <a:noAutofit/>
          </a:bodyPr>
          <a:lstStyle/>
          <a:p>
            <a:pPr algn="l">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Set a target accuracy</a:t>
            </a:r>
          </a:p>
        </p:txBody>
      </p:sp>
      <p:sp>
        <p:nvSpPr>
          <p:cNvPr id="17" name="Rectangle 16">
            <a:extLst>
              <a:ext uri="{FF2B5EF4-FFF2-40B4-BE49-F238E27FC236}">
                <a16:creationId xmlns:a16="http://schemas.microsoft.com/office/drawing/2014/main" id="{4C2934FF-48D2-409E-AD8D-78BEF24F6EB2}"/>
              </a:ext>
            </a:extLst>
          </p:cNvPr>
          <p:cNvSpPr>
            <a:spLocks noGrp="1"/>
          </p:cNvSpPr>
          <p:nvPr/>
        </p:nvSpPr>
        <p:spPr>
          <a:xfrm>
            <a:off x="3695700" y="3724275"/>
            <a:ext cx="3505200" cy="523875"/>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specify energy range, observable and acceptable uncertainty</a:t>
            </a:r>
          </a:p>
        </p:txBody>
      </p:sp>
      <p:sp>
        <p:nvSpPr>
          <p:cNvPr id="18" name="Arrow: Down 17">
            <a:extLst>
              <a:ext uri="{FF2B5EF4-FFF2-40B4-BE49-F238E27FC236}">
                <a16:creationId xmlns:a16="http://schemas.microsoft.com/office/drawing/2014/main" id="{F0EC8CB7-6468-485B-A332-3234EEC919B0}"/>
              </a:ext>
            </a:extLst>
          </p:cNvPr>
          <p:cNvSpPr>
            <a:spLocks noGrp="1"/>
          </p:cNvSpPr>
          <p:nvPr/>
        </p:nvSpPr>
        <p:spPr>
          <a:xfrm>
            <a:off x="933450" y="4314825"/>
            <a:ext cx="190500" cy="342900"/>
          </a:xfrm>
          <a:prstGeom prst="downArrow">
            <a:avLst/>
          </a:prstGeom>
          <a:solidFill>
            <a:srgbClr val="55B9C1"/>
          </a:solidFill>
          <a:ln w="0">
            <a:noFill/>
          </a:ln>
        </p:spPr>
        <p:txBody>
          <a:bodyPr/>
          <a:lstStyle/>
          <a:p>
            <a:endParaRPr lang="en-GB"/>
          </a:p>
        </p:txBody>
      </p:sp>
      <p:sp>
        <p:nvSpPr>
          <p:cNvPr id="19" name="Rectangle: Rounded Corners 18">
            <a:extLst>
              <a:ext uri="{FF2B5EF4-FFF2-40B4-BE49-F238E27FC236}">
                <a16:creationId xmlns:a16="http://schemas.microsoft.com/office/drawing/2014/main" id="{562C2BAD-B79A-494C-813C-74DC6C9D43FE}"/>
              </a:ext>
            </a:extLst>
          </p:cNvPr>
          <p:cNvSpPr>
            <a:spLocks noGrp="1"/>
          </p:cNvSpPr>
          <p:nvPr/>
        </p:nvSpPr>
        <p:spPr>
          <a:xfrm>
            <a:off x="762000" y="4724400"/>
            <a:ext cx="514350" cy="514350"/>
          </a:xfrm>
          <a:prstGeom prst="roundRect">
            <a:avLst>
              <a:gd name="adj" fmla="val 50000"/>
            </a:avLst>
          </a:prstGeom>
          <a:solidFill>
            <a:srgbClr val="DE8747"/>
          </a:solidFill>
          <a:ln w="0">
            <a:noFill/>
          </a:ln>
        </p:spPr>
        <p:txBody>
          <a:bodyPr wrap="square" lIns="0" tIns="0" rIns="0" bIns="0" anchor="ctr">
            <a:noAutofit/>
          </a:bodyPr>
          <a:lstStyle/>
          <a:p>
            <a:pPr algn="ctr">
              <a:lnSpc>
                <a:spcPct val="100000"/>
              </a:lnSpc>
              <a:buNone/>
              <a:defRPr sz="2175" b="1" i="0">
                <a:solidFill>
                  <a:srgbClr val="FFFFFF"/>
                </a:solidFill>
                <a:latin typeface="DejaVu Sans"/>
                <a:ea typeface="DejaVu Sans"/>
                <a:cs typeface="DejaVu Sans"/>
              </a:defRPr>
            </a:pPr>
            <a:r>
              <a:rPr sz="2175" b="1" i="0">
                <a:solidFill>
                  <a:srgbClr val="FFFFFF"/>
                </a:solidFill>
                <a:latin typeface="DejaVu Sans"/>
                <a:ea typeface="DejaVu Sans"/>
                <a:cs typeface="DejaVu Sans"/>
              </a:rPr>
              <a:t>4</a:t>
            </a:r>
          </a:p>
        </p:txBody>
      </p:sp>
      <p:sp>
        <p:nvSpPr>
          <p:cNvPr id="20" name="Rectangle 19">
            <a:extLst>
              <a:ext uri="{FF2B5EF4-FFF2-40B4-BE49-F238E27FC236}">
                <a16:creationId xmlns:a16="http://schemas.microsoft.com/office/drawing/2014/main" id="{E9EAD6AA-8CC2-406D-B11A-778155CD12BC}"/>
              </a:ext>
            </a:extLst>
          </p:cNvPr>
          <p:cNvSpPr>
            <a:spLocks noGrp="1"/>
          </p:cNvSpPr>
          <p:nvPr/>
        </p:nvSpPr>
        <p:spPr>
          <a:xfrm>
            <a:off x="1504950" y="4714875"/>
            <a:ext cx="2076450" cy="523875"/>
          </a:xfrm>
          <a:prstGeom prst="rect">
            <a:avLst/>
          </a:prstGeom>
          <a:noFill/>
          <a:ln w="0">
            <a:noFill/>
          </a:ln>
        </p:spPr>
        <p:txBody>
          <a:bodyPr wrap="square" lIns="0" tIns="0" rIns="0" bIns="0" anchor="ctr">
            <a:noAutofit/>
          </a:bodyPr>
          <a:lstStyle/>
          <a:p>
            <a:pPr algn="l">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Coordinate the response</a:t>
            </a:r>
          </a:p>
        </p:txBody>
      </p:sp>
      <p:sp>
        <p:nvSpPr>
          <p:cNvPr id="21" name="Rectangle 20">
            <a:extLst>
              <a:ext uri="{FF2B5EF4-FFF2-40B4-BE49-F238E27FC236}">
                <a16:creationId xmlns:a16="http://schemas.microsoft.com/office/drawing/2014/main" id="{88616E07-915E-4F3F-A713-C4A75921E244}"/>
              </a:ext>
            </a:extLst>
          </p:cNvPr>
          <p:cNvSpPr>
            <a:spLocks noGrp="1"/>
          </p:cNvSpPr>
          <p:nvPr/>
        </p:nvSpPr>
        <p:spPr>
          <a:xfrm>
            <a:off x="3695700" y="4714875"/>
            <a:ext cx="3505200" cy="523875"/>
          </a:xfrm>
          <a:prstGeom prst="rect">
            <a:avLst/>
          </a:prstGeom>
          <a:noFill/>
          <a:ln w="0">
            <a:noFill/>
          </a:ln>
        </p:spPr>
        <p:txBody>
          <a:bodyPr wrap="square" lIns="0" tIns="0" rIns="0" bIns="0" anchor="ctr">
            <a:noAutofit/>
          </a:bodyPr>
          <a:lstStyle/>
          <a:p>
            <a:pPr algn="l">
              <a:lnSpc>
                <a:spcPct val="100000"/>
              </a:lnSpc>
              <a:buNone/>
              <a:defRPr sz="1238" b="0" i="0">
                <a:solidFill>
                  <a:srgbClr val="18303F"/>
                </a:solidFill>
                <a:latin typeface="DejaVu Sans"/>
                <a:ea typeface="DejaVu Sans"/>
                <a:cs typeface="DejaVu Sans"/>
              </a:defRPr>
            </a:pPr>
            <a:r>
              <a:rPr sz="1238" b="0" i="0">
                <a:solidFill>
                  <a:srgbClr val="18303F"/>
                </a:solidFill>
                <a:latin typeface="DejaVu Sans"/>
                <a:ea typeface="DejaVu Sans"/>
                <a:cs typeface="DejaVu Sans"/>
              </a:rPr>
              <a:t>measurement · theory · evaluation · benchmark</a:t>
            </a:r>
          </a:p>
        </p:txBody>
      </p:sp>
      <p:sp>
        <p:nvSpPr>
          <p:cNvPr id="22" name="Rectangle: Rounded Corners 21">
            <a:extLst>
              <a:ext uri="{FF2B5EF4-FFF2-40B4-BE49-F238E27FC236}">
                <a16:creationId xmlns:a16="http://schemas.microsoft.com/office/drawing/2014/main" id="{38EFF2D0-5BAD-4794-8F85-1AFBB756CDD4}"/>
              </a:ext>
            </a:extLst>
          </p:cNvPr>
          <p:cNvSpPr>
            <a:spLocks noGrp="1"/>
          </p:cNvSpPr>
          <p:nvPr/>
        </p:nvSpPr>
        <p:spPr>
          <a:xfrm>
            <a:off x="7600950" y="1685925"/>
            <a:ext cx="3752850" cy="2447925"/>
          </a:xfrm>
          <a:prstGeom prst="roundRect">
            <a:avLst>
              <a:gd name="adj" fmla="val 3891"/>
            </a:avLst>
          </a:prstGeom>
          <a:solidFill>
            <a:srgbClr val="FFFFFF"/>
          </a:solidFill>
          <a:ln w="11430">
            <a:solidFill>
              <a:srgbClr val="CBD3D8"/>
            </a:solidFill>
            <a:prstDash val="solid"/>
          </a:ln>
        </p:spPr>
        <p:txBody>
          <a:bodyPr/>
          <a:lstStyle/>
          <a:p>
            <a:endParaRPr lang="en-GB"/>
          </a:p>
        </p:txBody>
      </p:sp>
      <p:pic>
        <p:nvPicPr>
          <p:cNvPr id="51" name="Picture 50"/>
          <p:cNvPicPr>
            <a:picLocks noChangeAspect="1"/>
          </p:cNvPicPr>
          <p:nvPr/>
        </p:nvPicPr>
        <p:blipFill>
          <a:blip r:embed="rId3"/>
          <a:srcRect l="139" r="139"/>
          <a:stretch>
            <a:fillRect/>
          </a:stretch>
        </p:blipFill>
        <p:spPr>
          <a:xfrm>
            <a:off x="7667625" y="1752600"/>
            <a:ext cx="3619500" cy="2257425"/>
          </a:xfrm>
          <a:prstGeom prst="rect">
            <a:avLst/>
          </a:prstGeom>
        </p:spPr>
      </p:pic>
      <p:sp>
        <p:nvSpPr>
          <p:cNvPr id="24" name="Rectangle 23">
            <a:extLst>
              <a:ext uri="{FF2B5EF4-FFF2-40B4-BE49-F238E27FC236}">
                <a16:creationId xmlns:a16="http://schemas.microsoft.com/office/drawing/2014/main" id="{8485F604-5BD6-4235-B753-7D3C7DE62A30}"/>
              </a:ext>
            </a:extLst>
          </p:cNvPr>
          <p:cNvSpPr>
            <a:spLocks noGrp="1"/>
          </p:cNvSpPr>
          <p:nvPr/>
        </p:nvSpPr>
        <p:spPr>
          <a:xfrm>
            <a:off x="7715250" y="4191000"/>
            <a:ext cx="3524250" cy="228600"/>
          </a:xfrm>
          <a:prstGeom prst="rect">
            <a:avLst/>
          </a:prstGeom>
          <a:noFill/>
          <a:ln w="0">
            <a:noFill/>
          </a:ln>
        </p:spPr>
        <p:txBody>
          <a:bodyPr wrap="square" lIns="0" tIns="0" rIns="0" bIns="0" anchor="t">
            <a:noAutofit/>
          </a:bodyPr>
          <a:lstStyle/>
          <a:p>
            <a:pPr algn="ct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NEA High Priority Request List</a:t>
            </a:r>
          </a:p>
        </p:txBody>
      </p:sp>
      <p:sp>
        <p:nvSpPr>
          <p:cNvPr id="25" name="Rectangle: Rounded Corners 24">
            <a:extLst>
              <a:ext uri="{FF2B5EF4-FFF2-40B4-BE49-F238E27FC236}">
                <a16:creationId xmlns:a16="http://schemas.microsoft.com/office/drawing/2014/main" id="{CC549A71-D666-44A6-A01B-9792060A24F4}"/>
              </a:ext>
            </a:extLst>
          </p:cNvPr>
          <p:cNvSpPr>
            <a:spLocks noGrp="1"/>
          </p:cNvSpPr>
          <p:nvPr/>
        </p:nvSpPr>
        <p:spPr>
          <a:xfrm>
            <a:off x="7600950" y="4619625"/>
            <a:ext cx="3752850" cy="981075"/>
          </a:xfrm>
          <a:prstGeom prst="roundRect">
            <a:avLst>
              <a:gd name="adj" fmla="val 11650"/>
            </a:avLst>
          </a:prstGeom>
          <a:solidFill>
            <a:srgbClr val="F5E5D7"/>
          </a:solidFill>
          <a:ln w="0">
            <a:noFill/>
            <a:prstDash val="solid"/>
          </a:ln>
        </p:spPr>
        <p:txBody>
          <a:bodyPr/>
          <a:lstStyle/>
          <a:p>
            <a:endParaRPr lang="en-GB"/>
          </a:p>
        </p:txBody>
      </p:sp>
      <p:sp>
        <p:nvSpPr>
          <p:cNvPr id="26" name="Rectangle 25">
            <a:extLst>
              <a:ext uri="{FF2B5EF4-FFF2-40B4-BE49-F238E27FC236}">
                <a16:creationId xmlns:a16="http://schemas.microsoft.com/office/drawing/2014/main" id="{4B1FA375-DEE5-486E-9AD2-7E5C09FD864C}"/>
              </a:ext>
            </a:extLst>
          </p:cNvPr>
          <p:cNvSpPr>
            <a:spLocks noGrp="1"/>
          </p:cNvSpPr>
          <p:nvPr/>
        </p:nvSpPr>
        <p:spPr>
          <a:xfrm>
            <a:off x="7810500" y="4762500"/>
            <a:ext cx="3333750" cy="257175"/>
          </a:xfrm>
          <a:prstGeom prst="rect">
            <a:avLst/>
          </a:prstGeom>
          <a:noFill/>
          <a:ln w="0">
            <a:noFill/>
          </a:ln>
        </p:spPr>
        <p:txBody>
          <a:bodyPr wrap="square" lIns="0" tIns="0" rIns="0" bIns="0" anchor="t">
            <a:noAutofit/>
          </a:bodyPr>
          <a:lstStyle/>
          <a:p>
            <a:pPr algn="ctr">
              <a:lnSpc>
                <a:spcPct val="100000"/>
              </a:lnSpc>
              <a:buNone/>
              <a:defRPr sz="1275" b="1" i="0">
                <a:solidFill>
                  <a:srgbClr val="DE8747"/>
                </a:solidFill>
                <a:latin typeface="DejaVu Sans"/>
                <a:ea typeface="DejaVu Sans"/>
                <a:cs typeface="DejaVu Sans"/>
              </a:defRPr>
            </a:pPr>
            <a:r>
              <a:rPr sz="1275" b="1" i="0">
                <a:solidFill>
                  <a:srgbClr val="DE8747"/>
                </a:solidFill>
                <a:latin typeface="DejaVu Sans"/>
                <a:ea typeface="DejaVu Sans"/>
                <a:cs typeface="DejaVu Sans"/>
              </a:rPr>
              <a:t>FORMAL PRIORITISATION</a:t>
            </a:r>
          </a:p>
        </p:txBody>
      </p:sp>
      <p:sp>
        <p:nvSpPr>
          <p:cNvPr id="27" name="Rectangle 26">
            <a:extLst>
              <a:ext uri="{FF2B5EF4-FFF2-40B4-BE49-F238E27FC236}">
                <a16:creationId xmlns:a16="http://schemas.microsoft.com/office/drawing/2014/main" id="{40B62C2E-E4AA-4073-98E8-2BC2264316E6}"/>
              </a:ext>
            </a:extLst>
          </p:cNvPr>
          <p:cNvSpPr>
            <a:spLocks noGrp="1"/>
          </p:cNvSpPr>
          <p:nvPr/>
        </p:nvSpPr>
        <p:spPr>
          <a:xfrm>
            <a:off x="7877175" y="5095875"/>
            <a:ext cx="3200400" cy="400050"/>
          </a:xfrm>
          <a:prstGeom prst="rect">
            <a:avLst/>
          </a:prstGeom>
          <a:noFill/>
          <a:ln w="0">
            <a:noFill/>
          </a:ln>
        </p:spPr>
        <p:txBody>
          <a:bodyPr wrap="square" lIns="0" tIns="0" rIns="0" bIns="0" anchor="ctr">
            <a:noAutofit/>
          </a:bodyPr>
          <a:lstStyle/>
          <a:p>
            <a:pPr algn="ctr">
              <a:lnSpc>
                <a:spcPct val="100000"/>
              </a:lnSpc>
              <a:buNone/>
              <a:defRPr sz="1163" b="0" i="0">
                <a:solidFill>
                  <a:srgbClr val="10283F"/>
                </a:solidFill>
                <a:latin typeface="DejaVu Sans"/>
                <a:ea typeface="DejaVu Sans"/>
                <a:cs typeface="DejaVu Sans"/>
              </a:defRPr>
            </a:pPr>
            <a:r>
              <a:rPr sz="1163" b="0" i="0" dirty="0">
                <a:solidFill>
                  <a:srgbClr val="10283F"/>
                </a:solidFill>
                <a:latin typeface="DejaVu Sans"/>
                <a:ea typeface="DejaVu Sans"/>
                <a:cs typeface="DejaVu Sans"/>
              </a:rPr>
              <a:t>turn an application need into a coordinated measurement and evaluation response</a:t>
            </a:r>
          </a:p>
        </p:txBody>
      </p:sp>
      <p:sp>
        <p:nvSpPr>
          <p:cNvPr id="28" name="Rectangle 27">
            <a:extLst>
              <a:ext uri="{FF2B5EF4-FFF2-40B4-BE49-F238E27FC236}">
                <a16:creationId xmlns:a16="http://schemas.microsoft.com/office/drawing/2014/main" id="{F331ED13-D6C6-45BB-B6B3-0098ABC12867}"/>
              </a:ext>
            </a:extLst>
          </p:cNvPr>
          <p:cNvSpPr>
            <a:spLocks noGrp="1"/>
          </p:cNvSpPr>
          <p:nvPr/>
        </p:nvSpPr>
        <p:spPr>
          <a:xfrm>
            <a:off x="971550" y="5905500"/>
            <a:ext cx="10248900" cy="285750"/>
          </a:xfrm>
          <a:prstGeom prst="rect">
            <a:avLst/>
          </a:prstGeom>
          <a:noFill/>
          <a:ln w="0">
            <a:noFill/>
          </a:ln>
        </p:spPr>
        <p:txBody>
          <a:bodyPr wrap="square" lIns="0" tIns="0" rIns="0" bIns="0" anchor="t">
            <a:noAutofit/>
          </a:bodyPr>
          <a:lstStyle/>
          <a:p>
            <a:pPr algn="ctr">
              <a:lnSpc>
                <a:spcPct val="100000"/>
              </a:lnSpc>
              <a:buNone/>
              <a:defRPr sz="1313" b="1" i="0">
                <a:solidFill>
                  <a:srgbClr val="2C7297"/>
                </a:solidFill>
                <a:latin typeface="DejaVu Sans"/>
                <a:ea typeface="DejaVu Sans"/>
                <a:cs typeface="DejaVu Sans"/>
              </a:defRPr>
            </a:pPr>
            <a:r>
              <a:rPr sz="1313" b="1" i="0" dirty="0">
                <a:solidFill>
                  <a:srgbClr val="2C7297"/>
                </a:solidFill>
                <a:latin typeface="DejaVu Sans"/>
                <a:ea typeface="DejaVu Sans"/>
                <a:cs typeface="DejaVu Sans"/>
              </a:rPr>
              <a:t>Also: IAEA coordinated research projects · application</a:t>
            </a:r>
            <a:r>
              <a:rPr lang="en-GB" sz="1313" b="1" i="0" dirty="0">
                <a:solidFill>
                  <a:srgbClr val="2C7297"/>
                </a:solidFill>
                <a:latin typeface="DejaVu Sans"/>
                <a:ea typeface="DejaVu Sans"/>
                <a:cs typeface="DejaVu Sans"/>
              </a:rPr>
              <a:t> </a:t>
            </a:r>
            <a:r>
              <a:rPr sz="1313" b="1" i="0" dirty="0">
                <a:solidFill>
                  <a:srgbClr val="2C7297"/>
                </a:solidFill>
                <a:latin typeface="DejaVu Sans"/>
                <a:ea typeface="DejaVu Sans"/>
                <a:cs typeface="DejaVu Sans"/>
              </a:rPr>
              <a:t>specific issue lists</a:t>
            </a:r>
          </a:p>
        </p:txBody>
      </p:sp>
    </p:spTree>
    <p:extLst>
      <p:ext uri="{BB962C8B-B14F-4D97-AF65-F5344CB8AC3E}">
        <p14:creationId xmlns:p14="http://schemas.microsoft.com/office/powerpoint/2010/main" val="816653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A2874CA-8A7B-4FDA-BD0C-07730A847371}"/>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2F385EE5-C0B4-4E3B-A1F5-268F3AB9D6D2}"/>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225" b="1" i="0">
                <a:solidFill>
                  <a:srgbClr val="10283F"/>
                </a:solidFill>
                <a:latin typeface="DejaVu Sans"/>
                <a:ea typeface="DejaVu Sans"/>
                <a:cs typeface="DejaVu Sans"/>
              </a:defRPr>
            </a:pPr>
            <a:r>
              <a:rPr sz="3225" b="1" i="0">
                <a:solidFill>
                  <a:srgbClr val="10283F"/>
                </a:solidFill>
                <a:latin typeface="DejaVu Sans"/>
                <a:ea typeface="DejaVu Sans"/>
                <a:cs typeface="DejaVu Sans"/>
              </a:rPr>
              <a:t>Case study · Cu-64 and Cu-67</a:t>
            </a:r>
          </a:p>
        </p:txBody>
      </p:sp>
      <p:sp>
        <p:nvSpPr>
          <p:cNvPr id="3" name="Rectangle 2">
            <a:extLst>
              <a:ext uri="{FF2B5EF4-FFF2-40B4-BE49-F238E27FC236}">
                <a16:creationId xmlns:a16="http://schemas.microsoft.com/office/drawing/2014/main" id="{71EC6C7C-3E48-4C05-BDED-1BCC1E149683}"/>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57CEEE1E-40F0-478C-83B8-8868ADD2A96E}"/>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2B981C4D-346F-4B5E-B4B0-5FEB15BDCF33}"/>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12</a:t>
            </a:r>
          </a:p>
        </p:txBody>
      </p:sp>
      <p:sp>
        <p:nvSpPr>
          <p:cNvPr id="6" name="Rectangle 5">
            <a:extLst>
              <a:ext uri="{FF2B5EF4-FFF2-40B4-BE49-F238E27FC236}">
                <a16:creationId xmlns:a16="http://schemas.microsoft.com/office/drawing/2014/main" id="{60F569F8-EC64-4140-8331-CF2BAE548409}"/>
              </a:ext>
            </a:extLst>
          </p:cNvPr>
          <p:cNvSpPr>
            <a:spLocks noGrp="1"/>
          </p:cNvSpPr>
          <p:nvPr/>
        </p:nvSpPr>
        <p:spPr>
          <a:xfrm>
            <a:off x="742950" y="1152525"/>
            <a:ext cx="10572750" cy="323850"/>
          </a:xfrm>
          <a:prstGeom prst="rect">
            <a:avLst/>
          </a:prstGeom>
          <a:noFill/>
          <a:ln w="0">
            <a:noFill/>
          </a:ln>
        </p:spPr>
        <p:txBody>
          <a:bodyPr wrap="square" lIns="0" tIns="0" rIns="0" bIns="0" anchor="t">
            <a:noAutofit/>
          </a:bodyPr>
          <a:lstStyle/>
          <a:p>
            <a:pPr algn="l">
              <a:lnSpc>
                <a:spcPct val="100000"/>
              </a:lnSpc>
              <a:buNone/>
              <a:defRPr sz="1725" b="0" i="0">
                <a:solidFill>
                  <a:srgbClr val="5C6B73"/>
                </a:solidFill>
                <a:latin typeface="DejaVu Sans"/>
                <a:ea typeface="DejaVu Sans"/>
                <a:cs typeface="DejaVu Sans"/>
              </a:defRPr>
            </a:pPr>
            <a:r>
              <a:rPr sz="1725" b="0" i="0" dirty="0">
                <a:solidFill>
                  <a:srgbClr val="5C6B73"/>
                </a:solidFill>
                <a:latin typeface="DejaVu Sans"/>
                <a:ea typeface="DejaVu Sans"/>
                <a:cs typeface="DejaVu Sans"/>
              </a:rPr>
              <a:t>One element, complementary decay modes </a:t>
            </a:r>
            <a:r>
              <a:rPr lang="en-GB" sz="1725" b="0" i="0" dirty="0">
                <a:solidFill>
                  <a:srgbClr val="5C6B73"/>
                </a:solidFill>
                <a:latin typeface="DejaVu Sans"/>
                <a:ea typeface="DejaVu Sans"/>
                <a:cs typeface="DejaVu Sans"/>
              </a:rPr>
              <a:t>-</a:t>
            </a:r>
            <a:r>
              <a:rPr sz="1725" b="0" i="0" dirty="0">
                <a:solidFill>
                  <a:srgbClr val="5C6B73"/>
                </a:solidFill>
                <a:latin typeface="DejaVu Sans"/>
                <a:ea typeface="DejaVu Sans"/>
                <a:cs typeface="DejaVu Sans"/>
              </a:rPr>
              <a:t> and a compact test of the full data chain</a:t>
            </a:r>
          </a:p>
        </p:txBody>
      </p:sp>
      <p:sp>
        <p:nvSpPr>
          <p:cNvPr id="7" name="Rectangle: Rounded Corners 6">
            <a:extLst>
              <a:ext uri="{FF2B5EF4-FFF2-40B4-BE49-F238E27FC236}">
                <a16:creationId xmlns:a16="http://schemas.microsoft.com/office/drawing/2014/main" id="{E894A46A-EFCF-4D46-9249-9EF6E622E8AE}"/>
              </a:ext>
            </a:extLst>
          </p:cNvPr>
          <p:cNvSpPr>
            <a:spLocks noGrp="1"/>
          </p:cNvSpPr>
          <p:nvPr/>
        </p:nvSpPr>
        <p:spPr>
          <a:xfrm>
            <a:off x="723900" y="1628775"/>
            <a:ext cx="5095875" cy="1971675"/>
          </a:xfrm>
          <a:prstGeom prst="roundRect">
            <a:avLst>
              <a:gd name="adj" fmla="val 6763"/>
            </a:avLst>
          </a:prstGeom>
          <a:solidFill>
            <a:srgbClr val="DDEFF0"/>
          </a:solidFill>
          <a:ln w="0">
            <a:noFill/>
            <a:prstDash val="solid"/>
          </a:ln>
        </p:spPr>
        <p:txBody>
          <a:bodyPr/>
          <a:lstStyle/>
          <a:p>
            <a:endParaRPr lang="en-GB"/>
          </a:p>
        </p:txBody>
      </p:sp>
      <p:sp>
        <p:nvSpPr>
          <p:cNvPr id="8" name="Rectangle: Rounded Corners 7">
            <a:extLst>
              <a:ext uri="{FF2B5EF4-FFF2-40B4-BE49-F238E27FC236}">
                <a16:creationId xmlns:a16="http://schemas.microsoft.com/office/drawing/2014/main" id="{0DE3D09D-507B-4CD4-801B-D1D825A3E22E}"/>
              </a:ext>
            </a:extLst>
          </p:cNvPr>
          <p:cNvSpPr>
            <a:spLocks noGrp="1"/>
          </p:cNvSpPr>
          <p:nvPr/>
        </p:nvSpPr>
        <p:spPr>
          <a:xfrm>
            <a:off x="6372225" y="1628775"/>
            <a:ext cx="5095875" cy="1971675"/>
          </a:xfrm>
          <a:prstGeom prst="roundRect">
            <a:avLst>
              <a:gd name="adj" fmla="val 6763"/>
            </a:avLst>
          </a:prstGeom>
          <a:solidFill>
            <a:srgbClr val="F5E5D7"/>
          </a:solidFill>
          <a:ln w="0">
            <a:noFill/>
            <a:prstDash val="solid"/>
          </a:ln>
        </p:spPr>
        <p:txBody>
          <a:bodyPr/>
          <a:lstStyle/>
          <a:p>
            <a:endParaRPr lang="en-GB"/>
          </a:p>
        </p:txBody>
      </p:sp>
      <p:sp>
        <p:nvSpPr>
          <p:cNvPr id="9" name="Rectangle 8">
            <a:extLst>
              <a:ext uri="{FF2B5EF4-FFF2-40B4-BE49-F238E27FC236}">
                <a16:creationId xmlns:a16="http://schemas.microsoft.com/office/drawing/2014/main" id="{93E14E31-393D-43E1-906F-D5548F69F5C0}"/>
              </a:ext>
            </a:extLst>
          </p:cNvPr>
          <p:cNvSpPr>
            <a:spLocks noGrp="1"/>
          </p:cNvSpPr>
          <p:nvPr/>
        </p:nvSpPr>
        <p:spPr>
          <a:xfrm>
            <a:off x="723900" y="1628775"/>
            <a:ext cx="5095875" cy="76200"/>
          </a:xfrm>
          <a:prstGeom prst="rect">
            <a:avLst/>
          </a:prstGeom>
          <a:solidFill>
            <a:srgbClr val="55B9C1"/>
          </a:solidFill>
          <a:ln w="0">
            <a:noFill/>
            <a:prstDash val="solid"/>
          </a:ln>
        </p:spPr>
        <p:txBody>
          <a:bodyPr/>
          <a:lstStyle/>
          <a:p>
            <a:endParaRPr lang="en-GB"/>
          </a:p>
        </p:txBody>
      </p:sp>
      <p:sp>
        <p:nvSpPr>
          <p:cNvPr id="10" name="Rectangle 9">
            <a:extLst>
              <a:ext uri="{FF2B5EF4-FFF2-40B4-BE49-F238E27FC236}">
                <a16:creationId xmlns:a16="http://schemas.microsoft.com/office/drawing/2014/main" id="{9833B61A-E465-420B-A1F9-A6622B9C5F6E}"/>
              </a:ext>
            </a:extLst>
          </p:cNvPr>
          <p:cNvSpPr>
            <a:spLocks noGrp="1"/>
          </p:cNvSpPr>
          <p:nvPr/>
        </p:nvSpPr>
        <p:spPr>
          <a:xfrm>
            <a:off x="6372225" y="1628775"/>
            <a:ext cx="5095875" cy="76200"/>
          </a:xfrm>
          <a:prstGeom prst="rect">
            <a:avLst/>
          </a:prstGeom>
          <a:solidFill>
            <a:srgbClr val="DE8747"/>
          </a:solidFill>
          <a:ln w="0">
            <a:noFill/>
            <a:prstDash val="solid"/>
          </a:ln>
        </p:spPr>
        <p:txBody>
          <a:bodyPr/>
          <a:lstStyle/>
          <a:p>
            <a:endParaRPr lang="en-GB"/>
          </a:p>
        </p:txBody>
      </p:sp>
      <p:sp>
        <p:nvSpPr>
          <p:cNvPr id="11" name="Rectangle 10">
            <a:extLst>
              <a:ext uri="{FF2B5EF4-FFF2-40B4-BE49-F238E27FC236}">
                <a16:creationId xmlns:a16="http://schemas.microsoft.com/office/drawing/2014/main" id="{3F325B3C-E128-4153-9FA4-3F1CE95A6B2B}"/>
              </a:ext>
            </a:extLst>
          </p:cNvPr>
          <p:cNvSpPr>
            <a:spLocks noGrp="1"/>
          </p:cNvSpPr>
          <p:nvPr/>
        </p:nvSpPr>
        <p:spPr>
          <a:xfrm>
            <a:off x="1038225" y="1895475"/>
            <a:ext cx="1524000" cy="581025"/>
          </a:xfrm>
          <a:prstGeom prst="rect">
            <a:avLst/>
          </a:prstGeom>
          <a:noFill/>
          <a:ln w="0">
            <a:noFill/>
          </a:ln>
        </p:spPr>
        <p:txBody>
          <a:bodyPr wrap="square" lIns="0" tIns="0" rIns="0" bIns="0" anchor="ctr">
            <a:noAutofit/>
          </a:bodyPr>
          <a:lstStyle/>
          <a:p>
            <a:pPr algn="l">
              <a:lnSpc>
                <a:spcPct val="100000"/>
              </a:lnSpc>
              <a:buNone/>
              <a:defRPr sz="3525" b="1" i="0">
                <a:solidFill>
                  <a:srgbClr val="10283F"/>
                </a:solidFill>
                <a:latin typeface="DejaVu Sans"/>
                <a:ea typeface="DejaVu Sans"/>
                <a:cs typeface="DejaVu Sans"/>
              </a:defRPr>
            </a:pPr>
            <a:r>
              <a:rPr sz="3525" b="1" i="0">
                <a:solidFill>
                  <a:srgbClr val="10283F"/>
                </a:solidFill>
                <a:latin typeface="DejaVu Sans"/>
                <a:ea typeface="DejaVu Sans"/>
                <a:cs typeface="DejaVu Sans"/>
              </a:rPr>
              <a:t>⁶⁴Cu</a:t>
            </a:r>
          </a:p>
        </p:txBody>
      </p:sp>
      <p:sp>
        <p:nvSpPr>
          <p:cNvPr id="12" name="Rectangle 11">
            <a:extLst>
              <a:ext uri="{FF2B5EF4-FFF2-40B4-BE49-F238E27FC236}">
                <a16:creationId xmlns:a16="http://schemas.microsoft.com/office/drawing/2014/main" id="{E82D9FEB-B07F-4341-BFA7-AB4CC4B8C363}"/>
              </a:ext>
            </a:extLst>
          </p:cNvPr>
          <p:cNvSpPr>
            <a:spLocks noGrp="1"/>
          </p:cNvSpPr>
          <p:nvPr/>
        </p:nvSpPr>
        <p:spPr>
          <a:xfrm>
            <a:off x="2800350" y="1914525"/>
            <a:ext cx="2571750" cy="447675"/>
          </a:xfrm>
          <a:prstGeom prst="rect">
            <a:avLst/>
          </a:prstGeom>
          <a:noFill/>
          <a:ln w="0">
            <a:noFill/>
          </a:ln>
        </p:spPr>
        <p:txBody>
          <a:bodyPr wrap="square" lIns="0" tIns="0" rIns="0" bIns="0" anchor="ctr">
            <a:noAutofit/>
          </a:bodyPr>
          <a:lstStyle/>
          <a:p>
            <a:pPr algn="r">
              <a:lnSpc>
                <a:spcPct val="100000"/>
              </a:lnSpc>
              <a:buNone/>
              <a:defRPr sz="2100" b="1" i="0">
                <a:solidFill>
                  <a:srgbClr val="2C7297"/>
                </a:solidFill>
                <a:latin typeface="DejaVu Sans"/>
                <a:ea typeface="DejaVu Sans"/>
                <a:cs typeface="DejaVu Sans"/>
              </a:defRPr>
            </a:pPr>
            <a:r>
              <a:rPr sz="2100" b="1" i="0">
                <a:solidFill>
                  <a:srgbClr val="2C7297"/>
                </a:solidFill>
                <a:latin typeface="DejaVu Sans"/>
                <a:ea typeface="DejaVu Sans"/>
                <a:cs typeface="DejaVu Sans"/>
              </a:rPr>
              <a:t>PET imaging</a:t>
            </a:r>
          </a:p>
        </p:txBody>
      </p:sp>
      <p:sp>
        <p:nvSpPr>
          <p:cNvPr id="13" name="Rectangle 12">
            <a:extLst>
              <a:ext uri="{FF2B5EF4-FFF2-40B4-BE49-F238E27FC236}">
                <a16:creationId xmlns:a16="http://schemas.microsoft.com/office/drawing/2014/main" id="{CCD48B80-13B5-4AFE-8B6C-7EB8245CB2BD}"/>
              </a:ext>
            </a:extLst>
          </p:cNvPr>
          <p:cNvSpPr>
            <a:spLocks noGrp="1"/>
          </p:cNvSpPr>
          <p:nvPr/>
        </p:nvSpPr>
        <p:spPr>
          <a:xfrm>
            <a:off x="1614487" y="2719387"/>
            <a:ext cx="4333875" cy="619125"/>
          </a:xfrm>
          <a:prstGeom prst="rect">
            <a:avLst/>
          </a:prstGeom>
          <a:noFill/>
          <a:ln w="0">
            <a:noFill/>
          </a:ln>
        </p:spPr>
        <p:txBody>
          <a:bodyPr wrap="square" lIns="0" tIns="0" rIns="0" bIns="0" anchor="ctr">
            <a:noAutofit/>
          </a:bodyPr>
          <a:lstStyle/>
          <a:p>
            <a:pPr algn="l">
              <a:lnSpc>
                <a:spcPct val="115000"/>
              </a:lnSpc>
              <a:buNone/>
              <a:defRPr sz="1425" b="0" i="0">
                <a:solidFill>
                  <a:srgbClr val="18303F"/>
                </a:solidFill>
                <a:latin typeface="DejaVu Sans"/>
                <a:ea typeface="DejaVu Sans"/>
                <a:cs typeface="DejaVu Sans"/>
              </a:defRPr>
            </a:pPr>
            <a:r>
              <a:rPr sz="1425" b="0" i="0" dirty="0">
                <a:solidFill>
                  <a:srgbClr val="18303F"/>
                </a:solidFill>
                <a:latin typeface="DejaVu Sans"/>
                <a:ea typeface="DejaVu Sans"/>
                <a:cs typeface="DejaVu Sans"/>
              </a:rPr>
              <a:t>t½ = 12.70 h · β⁺ / EC decay</a:t>
            </a:r>
          </a:p>
          <a:p>
            <a:pPr algn="l">
              <a:lnSpc>
                <a:spcPct val="115000"/>
              </a:lnSpc>
              <a:buNone/>
              <a:defRPr sz="1425" b="0" i="0">
                <a:solidFill>
                  <a:srgbClr val="18303F"/>
                </a:solidFill>
                <a:latin typeface="DejaVu Sans"/>
                <a:ea typeface="DejaVu Sans"/>
                <a:cs typeface="DejaVu Sans"/>
              </a:defRPr>
            </a:pPr>
            <a:r>
              <a:rPr sz="1425" b="0" i="0" dirty="0">
                <a:solidFill>
                  <a:srgbClr val="18303F"/>
                </a:solidFill>
                <a:latin typeface="DejaVu Sans"/>
                <a:ea typeface="DejaVu Sans"/>
                <a:cs typeface="DejaVu Sans"/>
              </a:rPr>
              <a:t>⁶⁴Ni(</a:t>
            </a:r>
            <a:r>
              <a:rPr sz="1425" b="0" i="0" dirty="0" err="1">
                <a:solidFill>
                  <a:srgbClr val="18303F"/>
                </a:solidFill>
                <a:latin typeface="DejaVu Sans"/>
                <a:ea typeface="DejaVu Sans"/>
                <a:cs typeface="DejaVu Sans"/>
              </a:rPr>
              <a:t>p,n</a:t>
            </a:r>
            <a:r>
              <a:rPr sz="1425" b="0" i="0" dirty="0">
                <a:solidFill>
                  <a:srgbClr val="18303F"/>
                </a:solidFill>
                <a:latin typeface="DejaVu Sans"/>
                <a:ea typeface="DejaVu Sans"/>
                <a:cs typeface="DejaVu Sans"/>
              </a:rPr>
              <a:t>)⁶⁴Cu benchmark route</a:t>
            </a:r>
          </a:p>
        </p:txBody>
      </p:sp>
      <p:sp>
        <p:nvSpPr>
          <p:cNvPr id="14" name="Rectangle 13">
            <a:extLst>
              <a:ext uri="{FF2B5EF4-FFF2-40B4-BE49-F238E27FC236}">
                <a16:creationId xmlns:a16="http://schemas.microsoft.com/office/drawing/2014/main" id="{3C18DCAC-5142-467C-B8DD-EB776F0B06B5}"/>
              </a:ext>
            </a:extLst>
          </p:cNvPr>
          <p:cNvSpPr>
            <a:spLocks noGrp="1"/>
          </p:cNvSpPr>
          <p:nvPr/>
        </p:nvSpPr>
        <p:spPr>
          <a:xfrm>
            <a:off x="6686550" y="1895475"/>
            <a:ext cx="1524000" cy="581025"/>
          </a:xfrm>
          <a:prstGeom prst="rect">
            <a:avLst/>
          </a:prstGeom>
          <a:noFill/>
          <a:ln w="0">
            <a:noFill/>
          </a:ln>
        </p:spPr>
        <p:txBody>
          <a:bodyPr wrap="square" lIns="0" tIns="0" rIns="0" bIns="0" anchor="ctr">
            <a:noAutofit/>
          </a:bodyPr>
          <a:lstStyle/>
          <a:p>
            <a:pPr algn="l">
              <a:lnSpc>
                <a:spcPct val="100000"/>
              </a:lnSpc>
              <a:buNone/>
              <a:defRPr sz="3525" b="1" i="0">
                <a:solidFill>
                  <a:srgbClr val="10283F"/>
                </a:solidFill>
                <a:latin typeface="DejaVu Sans"/>
                <a:ea typeface="DejaVu Sans"/>
                <a:cs typeface="DejaVu Sans"/>
              </a:defRPr>
            </a:pPr>
            <a:r>
              <a:rPr sz="3525" b="1" i="0">
                <a:solidFill>
                  <a:srgbClr val="10283F"/>
                </a:solidFill>
                <a:latin typeface="DejaVu Sans"/>
                <a:ea typeface="DejaVu Sans"/>
                <a:cs typeface="DejaVu Sans"/>
              </a:rPr>
              <a:t>⁶⁷Cu</a:t>
            </a:r>
          </a:p>
        </p:txBody>
      </p:sp>
      <p:sp>
        <p:nvSpPr>
          <p:cNvPr id="15" name="Rectangle 14">
            <a:extLst>
              <a:ext uri="{FF2B5EF4-FFF2-40B4-BE49-F238E27FC236}">
                <a16:creationId xmlns:a16="http://schemas.microsoft.com/office/drawing/2014/main" id="{72DFB348-7887-4A14-BA48-77DC02B0C91E}"/>
              </a:ext>
            </a:extLst>
          </p:cNvPr>
          <p:cNvSpPr>
            <a:spLocks noGrp="1"/>
          </p:cNvSpPr>
          <p:nvPr/>
        </p:nvSpPr>
        <p:spPr>
          <a:xfrm>
            <a:off x="8448675" y="1914525"/>
            <a:ext cx="2571750" cy="447675"/>
          </a:xfrm>
          <a:prstGeom prst="rect">
            <a:avLst/>
          </a:prstGeom>
          <a:noFill/>
          <a:ln w="0">
            <a:noFill/>
          </a:ln>
        </p:spPr>
        <p:txBody>
          <a:bodyPr wrap="square" lIns="0" tIns="0" rIns="0" bIns="0" anchor="ctr">
            <a:noAutofit/>
          </a:bodyPr>
          <a:lstStyle/>
          <a:p>
            <a:pPr algn="r">
              <a:lnSpc>
                <a:spcPct val="100000"/>
              </a:lnSpc>
              <a:buNone/>
              <a:defRPr sz="2100" b="1" i="0">
                <a:solidFill>
                  <a:srgbClr val="DE8747"/>
                </a:solidFill>
                <a:latin typeface="DejaVu Sans"/>
                <a:ea typeface="DejaVu Sans"/>
                <a:cs typeface="DejaVu Sans"/>
              </a:defRPr>
            </a:pPr>
            <a:r>
              <a:rPr sz="2100" b="1" i="0">
                <a:solidFill>
                  <a:srgbClr val="DE8747"/>
                </a:solidFill>
                <a:latin typeface="DejaVu Sans"/>
                <a:ea typeface="DejaVu Sans"/>
                <a:cs typeface="DejaVu Sans"/>
              </a:rPr>
              <a:t>β⁻ therapy</a:t>
            </a:r>
          </a:p>
        </p:txBody>
      </p:sp>
      <p:sp>
        <p:nvSpPr>
          <p:cNvPr id="16" name="Rectangle 15">
            <a:extLst>
              <a:ext uri="{FF2B5EF4-FFF2-40B4-BE49-F238E27FC236}">
                <a16:creationId xmlns:a16="http://schemas.microsoft.com/office/drawing/2014/main" id="{1F2E08FD-D398-4A20-8AE4-C6592FC7FBD6}"/>
              </a:ext>
            </a:extLst>
          </p:cNvPr>
          <p:cNvSpPr>
            <a:spLocks noGrp="1"/>
          </p:cNvSpPr>
          <p:nvPr/>
        </p:nvSpPr>
        <p:spPr>
          <a:xfrm>
            <a:off x="7219950" y="2686050"/>
            <a:ext cx="4333875" cy="619125"/>
          </a:xfrm>
          <a:prstGeom prst="rect">
            <a:avLst/>
          </a:prstGeom>
          <a:noFill/>
          <a:ln w="0">
            <a:noFill/>
          </a:ln>
        </p:spPr>
        <p:txBody>
          <a:bodyPr wrap="square" lIns="0" tIns="0" rIns="0" bIns="0" anchor="ctr">
            <a:noAutofit/>
          </a:bodyPr>
          <a:lstStyle/>
          <a:p>
            <a:pPr algn="l">
              <a:lnSpc>
                <a:spcPct val="115000"/>
              </a:lnSpc>
              <a:buNone/>
              <a:defRPr sz="1425" b="0" i="0">
                <a:solidFill>
                  <a:srgbClr val="18303F"/>
                </a:solidFill>
                <a:latin typeface="DejaVu Sans"/>
                <a:ea typeface="DejaVu Sans"/>
                <a:cs typeface="DejaVu Sans"/>
              </a:defRPr>
            </a:pPr>
            <a:r>
              <a:rPr sz="1425" b="0" i="0" dirty="0">
                <a:solidFill>
                  <a:srgbClr val="18303F"/>
                </a:solidFill>
                <a:latin typeface="DejaVu Sans"/>
                <a:ea typeface="DejaVu Sans"/>
                <a:cs typeface="DejaVu Sans"/>
              </a:rPr>
              <a:t>t½ = 61.83 h · β⁻ decay</a:t>
            </a:r>
          </a:p>
          <a:p>
            <a:pPr algn="l">
              <a:lnSpc>
                <a:spcPct val="115000"/>
              </a:lnSpc>
              <a:buNone/>
              <a:defRPr sz="1425" b="0" i="0">
                <a:solidFill>
                  <a:srgbClr val="18303F"/>
                </a:solidFill>
                <a:latin typeface="DejaVu Sans"/>
                <a:ea typeface="DejaVu Sans"/>
                <a:cs typeface="DejaVu Sans"/>
              </a:defRPr>
            </a:pPr>
            <a:r>
              <a:rPr sz="1425" b="0" i="0" dirty="0">
                <a:solidFill>
                  <a:srgbClr val="18303F"/>
                </a:solidFill>
                <a:latin typeface="DejaVu Sans"/>
                <a:ea typeface="DejaVu Sans"/>
                <a:cs typeface="DejaVu Sans"/>
              </a:rPr>
              <a:t>⁷⁰Zn(p,α)⁶⁷Cu and </a:t>
            </a:r>
            <a:r>
              <a:rPr lang="en-GB" sz="1425" baseline="30000" dirty="0" err="1">
                <a:solidFill>
                  <a:srgbClr val="18303F"/>
                </a:solidFill>
                <a:latin typeface="DejaVu Sans"/>
                <a:ea typeface="DejaVu Sans"/>
                <a:cs typeface="DejaVu Sans"/>
              </a:rPr>
              <a:t>nat</a:t>
            </a:r>
            <a:r>
              <a:rPr sz="1425" b="0" i="0" dirty="0">
                <a:solidFill>
                  <a:srgbClr val="18303F"/>
                </a:solidFill>
                <a:latin typeface="DejaVu Sans"/>
                <a:ea typeface="DejaVu Sans"/>
                <a:cs typeface="DejaVu Sans"/>
              </a:rPr>
              <a:t>Zn(</a:t>
            </a:r>
            <a:r>
              <a:rPr sz="1425" b="0" i="0" dirty="0" err="1">
                <a:solidFill>
                  <a:srgbClr val="18303F"/>
                </a:solidFill>
                <a:latin typeface="DejaVu Sans"/>
                <a:ea typeface="DejaVu Sans"/>
                <a:cs typeface="DejaVu Sans"/>
              </a:rPr>
              <a:t>p,x</a:t>
            </a:r>
            <a:r>
              <a:rPr sz="1425" b="0" i="0" dirty="0">
                <a:solidFill>
                  <a:srgbClr val="18303F"/>
                </a:solidFill>
                <a:latin typeface="DejaVu Sans"/>
                <a:ea typeface="DejaVu Sans"/>
                <a:cs typeface="DejaVu Sans"/>
              </a:rPr>
              <a:t>)⁶⁷Cu</a:t>
            </a:r>
          </a:p>
        </p:txBody>
      </p:sp>
      <p:sp>
        <p:nvSpPr>
          <p:cNvPr id="17" name="Rectangle 16">
            <a:extLst>
              <a:ext uri="{FF2B5EF4-FFF2-40B4-BE49-F238E27FC236}">
                <a16:creationId xmlns:a16="http://schemas.microsoft.com/office/drawing/2014/main" id="{A72A3839-8FBD-49C2-AD91-4061C90E0434}"/>
              </a:ext>
            </a:extLst>
          </p:cNvPr>
          <p:cNvSpPr>
            <a:spLocks noGrp="1"/>
          </p:cNvSpPr>
          <p:nvPr/>
        </p:nvSpPr>
        <p:spPr>
          <a:xfrm>
            <a:off x="5867400" y="2333625"/>
            <a:ext cx="457200" cy="457200"/>
          </a:xfrm>
          <a:prstGeom prst="rect">
            <a:avLst/>
          </a:prstGeom>
          <a:noFill/>
          <a:ln w="0">
            <a:noFill/>
          </a:ln>
        </p:spPr>
        <p:txBody>
          <a:bodyPr wrap="square" lIns="0" tIns="0" rIns="0" bIns="0" anchor="ctr">
            <a:noAutofit/>
          </a:bodyPr>
          <a:lstStyle/>
          <a:p>
            <a:pPr algn="ctr">
              <a:lnSpc>
                <a:spcPct val="100000"/>
              </a:lnSpc>
              <a:buNone/>
              <a:defRPr sz="2700" b="1" i="0">
                <a:solidFill>
                  <a:srgbClr val="55B9C1"/>
                </a:solidFill>
                <a:latin typeface="DejaVu Sans"/>
                <a:ea typeface="DejaVu Sans"/>
                <a:cs typeface="DejaVu Sans"/>
              </a:defRPr>
            </a:pPr>
            <a:r>
              <a:rPr sz="2700" b="1" i="0">
                <a:solidFill>
                  <a:srgbClr val="55B9C1"/>
                </a:solidFill>
                <a:latin typeface="DejaVu Sans"/>
                <a:ea typeface="DejaVu Sans"/>
                <a:cs typeface="DejaVu Sans"/>
              </a:rPr>
              <a:t>↔</a:t>
            </a:r>
          </a:p>
        </p:txBody>
      </p:sp>
      <p:sp>
        <p:nvSpPr>
          <p:cNvPr id="18" name="Rectangle 17">
            <a:extLst>
              <a:ext uri="{FF2B5EF4-FFF2-40B4-BE49-F238E27FC236}">
                <a16:creationId xmlns:a16="http://schemas.microsoft.com/office/drawing/2014/main" id="{94B7539C-E2E3-4B4A-BF13-7DDA2D4D1668}"/>
              </a:ext>
            </a:extLst>
          </p:cNvPr>
          <p:cNvSpPr>
            <a:spLocks noGrp="1"/>
          </p:cNvSpPr>
          <p:nvPr/>
        </p:nvSpPr>
        <p:spPr>
          <a:xfrm>
            <a:off x="5467350" y="2876550"/>
            <a:ext cx="1257300" cy="247650"/>
          </a:xfrm>
          <a:prstGeom prst="rect">
            <a:avLst/>
          </a:prstGeom>
          <a:noFill/>
          <a:ln w="0">
            <a:noFill/>
          </a:ln>
        </p:spPr>
        <p:txBody>
          <a:bodyPr wrap="square" lIns="0" tIns="0" rIns="0" bIns="0" anchor="ctr">
            <a:noAutofit/>
          </a:bodyPr>
          <a:lstStyle/>
          <a:p>
            <a:pPr algn="ct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same chemistry</a:t>
            </a:r>
          </a:p>
        </p:txBody>
      </p:sp>
      <p:sp>
        <p:nvSpPr>
          <p:cNvPr id="19" name="Rectangle 18">
            <a:extLst>
              <a:ext uri="{FF2B5EF4-FFF2-40B4-BE49-F238E27FC236}">
                <a16:creationId xmlns:a16="http://schemas.microsoft.com/office/drawing/2014/main" id="{15CFC7BA-5DE4-4825-B06D-C72A99A65B16}"/>
              </a:ext>
            </a:extLst>
          </p:cNvPr>
          <p:cNvSpPr>
            <a:spLocks noGrp="1"/>
          </p:cNvSpPr>
          <p:nvPr/>
        </p:nvSpPr>
        <p:spPr>
          <a:xfrm>
            <a:off x="742950" y="3924300"/>
            <a:ext cx="5143500" cy="323850"/>
          </a:xfrm>
          <a:prstGeom prst="rect">
            <a:avLst/>
          </a:prstGeom>
          <a:noFill/>
          <a:ln w="0">
            <a:noFill/>
          </a:ln>
        </p:spPr>
        <p:txBody>
          <a:bodyPr wrap="square" lIns="0" tIns="0" rIns="0" bIns="0" anchor="t">
            <a:noAutofit/>
          </a:bodyPr>
          <a:lstStyle/>
          <a:p>
            <a:pPr algn="l">
              <a:lnSpc>
                <a:spcPct val="100000"/>
              </a:lnSpc>
              <a:buNone/>
              <a:defRPr sz="1800" b="1" i="0">
                <a:solidFill>
                  <a:srgbClr val="2C7297"/>
                </a:solidFill>
                <a:latin typeface="DejaVu Sans"/>
                <a:ea typeface="DejaVu Sans"/>
                <a:cs typeface="DejaVu Sans"/>
              </a:defRPr>
            </a:pPr>
            <a:r>
              <a:rPr sz="1800" b="1" i="0">
                <a:solidFill>
                  <a:srgbClr val="2C7297"/>
                </a:solidFill>
                <a:latin typeface="DejaVu Sans"/>
                <a:ea typeface="DejaVu Sans"/>
                <a:cs typeface="DejaVu Sans"/>
              </a:rPr>
              <a:t>What the experiment had to determine</a:t>
            </a:r>
          </a:p>
        </p:txBody>
      </p:sp>
      <p:sp>
        <p:nvSpPr>
          <p:cNvPr id="20" name="Rectangle: Rounded Corners 19">
            <a:extLst>
              <a:ext uri="{FF2B5EF4-FFF2-40B4-BE49-F238E27FC236}">
                <a16:creationId xmlns:a16="http://schemas.microsoft.com/office/drawing/2014/main" id="{31ECC0E2-2188-4710-894C-52D73C4609D4}"/>
              </a:ext>
            </a:extLst>
          </p:cNvPr>
          <p:cNvSpPr>
            <a:spLocks noGrp="1"/>
          </p:cNvSpPr>
          <p:nvPr/>
        </p:nvSpPr>
        <p:spPr>
          <a:xfrm>
            <a:off x="723900" y="4410075"/>
            <a:ext cx="3352800" cy="1000125"/>
          </a:xfrm>
          <a:prstGeom prst="roundRect">
            <a:avLst>
              <a:gd name="adj" fmla="val 10476"/>
            </a:avLst>
          </a:prstGeom>
          <a:solidFill>
            <a:srgbClr val="DDEFF0"/>
          </a:solidFill>
          <a:ln w="0">
            <a:noFill/>
            <a:prstDash val="solid"/>
          </a:ln>
        </p:spPr>
        <p:txBody>
          <a:bodyPr/>
          <a:lstStyle/>
          <a:p>
            <a:endParaRPr lang="en-GB"/>
          </a:p>
        </p:txBody>
      </p:sp>
      <p:sp>
        <p:nvSpPr>
          <p:cNvPr id="21" name="Rectangle 20">
            <a:extLst>
              <a:ext uri="{FF2B5EF4-FFF2-40B4-BE49-F238E27FC236}">
                <a16:creationId xmlns:a16="http://schemas.microsoft.com/office/drawing/2014/main" id="{B2D0274E-770A-44E1-A5AB-B39E76610403}"/>
              </a:ext>
            </a:extLst>
          </p:cNvPr>
          <p:cNvSpPr>
            <a:spLocks noGrp="1"/>
          </p:cNvSpPr>
          <p:nvPr/>
        </p:nvSpPr>
        <p:spPr>
          <a:xfrm>
            <a:off x="914400" y="4562475"/>
            <a:ext cx="2971800" cy="266700"/>
          </a:xfrm>
          <a:prstGeom prst="rect">
            <a:avLst/>
          </a:prstGeom>
          <a:noFill/>
          <a:ln w="0">
            <a:noFill/>
          </a:ln>
        </p:spPr>
        <p:txBody>
          <a:bodyPr wrap="square" lIns="0" tIns="0" rIns="0" bIns="0" anchor="t">
            <a:noAutofit/>
          </a:bodyPr>
          <a:lstStyle/>
          <a:p>
            <a:pPr algn="ctr">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Production</a:t>
            </a:r>
          </a:p>
        </p:txBody>
      </p:sp>
      <p:sp>
        <p:nvSpPr>
          <p:cNvPr id="22" name="Rectangle 21">
            <a:extLst>
              <a:ext uri="{FF2B5EF4-FFF2-40B4-BE49-F238E27FC236}">
                <a16:creationId xmlns:a16="http://schemas.microsoft.com/office/drawing/2014/main" id="{F2CB8E66-CF8A-45B3-9F6A-B7B578D7FE9D}"/>
              </a:ext>
            </a:extLst>
          </p:cNvPr>
          <p:cNvSpPr>
            <a:spLocks noGrp="1"/>
          </p:cNvSpPr>
          <p:nvPr/>
        </p:nvSpPr>
        <p:spPr>
          <a:xfrm>
            <a:off x="742950" y="4905375"/>
            <a:ext cx="3333750" cy="352425"/>
          </a:xfrm>
          <a:prstGeom prst="rect">
            <a:avLst/>
          </a:prstGeom>
          <a:noFill/>
          <a:ln w="0">
            <a:noFill/>
          </a:ln>
        </p:spPr>
        <p:txBody>
          <a:bodyPr wrap="square" lIns="0" tIns="0" rIns="0" bIns="0" anchor="ctr">
            <a:noAutofit/>
          </a:bodyPr>
          <a:lstStyle/>
          <a:p>
            <a:pPr algn="ctr">
              <a:lnSpc>
                <a:spcPct val="100000"/>
              </a:lnSpc>
              <a:buNone/>
              <a:defRPr sz="1200" b="0" i="0">
                <a:solidFill>
                  <a:srgbClr val="18303F"/>
                </a:solidFill>
                <a:latin typeface="DejaVu Sans"/>
                <a:ea typeface="DejaVu Sans"/>
                <a:cs typeface="DejaVu Sans"/>
              </a:defRPr>
            </a:pPr>
            <a:r>
              <a:rPr sz="1200" b="0" i="0" dirty="0">
                <a:solidFill>
                  <a:srgbClr val="18303F"/>
                </a:solidFill>
                <a:latin typeface="DejaVu Sans"/>
                <a:ea typeface="DejaVu Sans"/>
                <a:cs typeface="DejaVu Sans"/>
              </a:rPr>
              <a:t>excitation functions across </a:t>
            </a:r>
            <a:r>
              <a:rPr lang="en-GB" sz="1200" dirty="0">
                <a:solidFill>
                  <a:srgbClr val="18303F"/>
                </a:solidFill>
                <a:latin typeface="DejaVu Sans"/>
                <a:ea typeface="DejaVu Sans"/>
                <a:cs typeface="DejaVu Sans"/>
              </a:rPr>
              <a:t>a wide</a:t>
            </a:r>
            <a:r>
              <a:rPr sz="1200" b="0" i="0" dirty="0">
                <a:solidFill>
                  <a:srgbClr val="18303F"/>
                </a:solidFill>
                <a:latin typeface="DejaVu Sans"/>
                <a:ea typeface="DejaVu Sans"/>
                <a:cs typeface="DejaVu Sans"/>
              </a:rPr>
              <a:t> </a:t>
            </a:r>
            <a:r>
              <a:rPr lang="en-GB" sz="1200" b="0" i="0" dirty="0">
                <a:solidFill>
                  <a:srgbClr val="18303F"/>
                </a:solidFill>
                <a:latin typeface="DejaVu Sans"/>
                <a:ea typeface="DejaVu Sans"/>
                <a:cs typeface="DejaVu Sans"/>
              </a:rPr>
              <a:t>energy</a:t>
            </a:r>
            <a:endParaRPr sz="1200" b="0" i="0" dirty="0">
              <a:solidFill>
                <a:srgbClr val="18303F"/>
              </a:solidFill>
              <a:latin typeface="DejaVu Sans"/>
              <a:ea typeface="DejaVu Sans"/>
              <a:cs typeface="DejaVu Sans"/>
            </a:endParaRPr>
          </a:p>
        </p:txBody>
      </p:sp>
      <p:sp>
        <p:nvSpPr>
          <p:cNvPr id="23" name="Rectangle: Rounded Corners 22">
            <a:extLst>
              <a:ext uri="{FF2B5EF4-FFF2-40B4-BE49-F238E27FC236}">
                <a16:creationId xmlns:a16="http://schemas.microsoft.com/office/drawing/2014/main" id="{1D18F1B5-C1AB-41AC-9A5D-192721303343}"/>
              </a:ext>
            </a:extLst>
          </p:cNvPr>
          <p:cNvSpPr>
            <a:spLocks noGrp="1"/>
          </p:cNvSpPr>
          <p:nvPr/>
        </p:nvSpPr>
        <p:spPr>
          <a:xfrm>
            <a:off x="4381500" y="4410075"/>
            <a:ext cx="3352800" cy="1000125"/>
          </a:xfrm>
          <a:prstGeom prst="roundRect">
            <a:avLst>
              <a:gd name="adj" fmla="val 10476"/>
            </a:avLst>
          </a:prstGeom>
          <a:solidFill>
            <a:srgbClr val="F5E5D7"/>
          </a:solidFill>
          <a:ln w="0">
            <a:noFill/>
            <a:prstDash val="solid"/>
          </a:ln>
        </p:spPr>
        <p:txBody>
          <a:bodyPr/>
          <a:lstStyle/>
          <a:p>
            <a:endParaRPr lang="en-GB"/>
          </a:p>
        </p:txBody>
      </p:sp>
      <p:sp>
        <p:nvSpPr>
          <p:cNvPr id="24" name="Rectangle 23">
            <a:extLst>
              <a:ext uri="{FF2B5EF4-FFF2-40B4-BE49-F238E27FC236}">
                <a16:creationId xmlns:a16="http://schemas.microsoft.com/office/drawing/2014/main" id="{2343B2F7-592A-4AA8-B1FC-2C9AE72FCE9E}"/>
              </a:ext>
            </a:extLst>
          </p:cNvPr>
          <p:cNvSpPr>
            <a:spLocks noGrp="1"/>
          </p:cNvSpPr>
          <p:nvPr/>
        </p:nvSpPr>
        <p:spPr>
          <a:xfrm>
            <a:off x="4572000" y="4562475"/>
            <a:ext cx="2971800" cy="266700"/>
          </a:xfrm>
          <a:prstGeom prst="rect">
            <a:avLst/>
          </a:prstGeom>
          <a:noFill/>
          <a:ln w="0">
            <a:noFill/>
          </a:ln>
        </p:spPr>
        <p:txBody>
          <a:bodyPr wrap="square" lIns="0" tIns="0" rIns="0" bIns="0" anchor="t">
            <a:noAutofit/>
          </a:bodyPr>
          <a:lstStyle/>
          <a:p>
            <a:pPr algn="ctr">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Separation</a:t>
            </a:r>
          </a:p>
        </p:txBody>
      </p:sp>
      <p:sp>
        <p:nvSpPr>
          <p:cNvPr id="25" name="Rectangle 24">
            <a:extLst>
              <a:ext uri="{FF2B5EF4-FFF2-40B4-BE49-F238E27FC236}">
                <a16:creationId xmlns:a16="http://schemas.microsoft.com/office/drawing/2014/main" id="{AE04F972-9E06-4C1E-968D-32BA89AA8EE0}"/>
              </a:ext>
            </a:extLst>
          </p:cNvPr>
          <p:cNvSpPr>
            <a:spLocks noGrp="1"/>
          </p:cNvSpPr>
          <p:nvPr/>
        </p:nvSpPr>
        <p:spPr>
          <a:xfrm>
            <a:off x="4591050" y="4905375"/>
            <a:ext cx="2933700" cy="352425"/>
          </a:xfrm>
          <a:prstGeom prst="rect">
            <a:avLst/>
          </a:prstGeom>
          <a:noFill/>
          <a:ln w="0">
            <a:noFill/>
          </a:ln>
        </p:spPr>
        <p:txBody>
          <a:bodyPr wrap="square" lIns="0" tIns="0" rIns="0" bIns="0" anchor="ctr">
            <a:noAutofit/>
          </a:bodyPr>
          <a:lstStyle/>
          <a:p>
            <a:pPr algn="ctr">
              <a:lnSpc>
                <a:spcPct val="100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⁶⁷Cu from ⁶⁷Ga in shared γ lines</a:t>
            </a:r>
          </a:p>
        </p:txBody>
      </p:sp>
      <p:sp>
        <p:nvSpPr>
          <p:cNvPr id="26" name="Rectangle: Rounded Corners 25">
            <a:extLst>
              <a:ext uri="{FF2B5EF4-FFF2-40B4-BE49-F238E27FC236}">
                <a16:creationId xmlns:a16="http://schemas.microsoft.com/office/drawing/2014/main" id="{203CDD64-8E18-4CA4-979B-3FCDD67BFDA1}"/>
              </a:ext>
            </a:extLst>
          </p:cNvPr>
          <p:cNvSpPr>
            <a:spLocks noGrp="1"/>
          </p:cNvSpPr>
          <p:nvPr/>
        </p:nvSpPr>
        <p:spPr>
          <a:xfrm>
            <a:off x="8039100" y="4410075"/>
            <a:ext cx="3352800" cy="1000125"/>
          </a:xfrm>
          <a:prstGeom prst="roundRect">
            <a:avLst>
              <a:gd name="adj" fmla="val 10476"/>
            </a:avLst>
          </a:prstGeom>
          <a:solidFill>
            <a:srgbClr val="E0EBE4"/>
          </a:solidFill>
          <a:ln w="0">
            <a:noFill/>
            <a:prstDash val="solid"/>
          </a:ln>
        </p:spPr>
        <p:txBody>
          <a:bodyPr/>
          <a:lstStyle/>
          <a:p>
            <a:endParaRPr lang="en-GB"/>
          </a:p>
        </p:txBody>
      </p:sp>
      <p:sp>
        <p:nvSpPr>
          <p:cNvPr id="27" name="Rectangle 26">
            <a:extLst>
              <a:ext uri="{FF2B5EF4-FFF2-40B4-BE49-F238E27FC236}">
                <a16:creationId xmlns:a16="http://schemas.microsoft.com/office/drawing/2014/main" id="{D81A565F-13A9-4259-B8B6-A8B3800C529B}"/>
              </a:ext>
            </a:extLst>
          </p:cNvPr>
          <p:cNvSpPr>
            <a:spLocks noGrp="1"/>
          </p:cNvSpPr>
          <p:nvPr/>
        </p:nvSpPr>
        <p:spPr>
          <a:xfrm>
            <a:off x="8229600" y="4562475"/>
            <a:ext cx="2971800" cy="266700"/>
          </a:xfrm>
          <a:prstGeom prst="rect">
            <a:avLst/>
          </a:prstGeom>
          <a:noFill/>
          <a:ln w="0">
            <a:noFill/>
          </a:ln>
        </p:spPr>
        <p:txBody>
          <a:bodyPr wrap="square" lIns="0" tIns="0" rIns="0" bIns="0" anchor="t">
            <a:noAutofit/>
          </a:bodyPr>
          <a:lstStyle/>
          <a:p>
            <a:pPr algn="ctr">
              <a:lnSpc>
                <a:spcPct val="100000"/>
              </a:lnSpc>
              <a:buNone/>
              <a:defRPr sz="1575" b="1" i="0">
                <a:solidFill>
                  <a:srgbClr val="10283F"/>
                </a:solidFill>
                <a:latin typeface="DejaVu Sans"/>
                <a:ea typeface="DejaVu Sans"/>
                <a:cs typeface="DejaVu Sans"/>
              </a:defRPr>
            </a:pPr>
            <a:r>
              <a:rPr sz="1575" b="1" i="0">
                <a:solidFill>
                  <a:srgbClr val="10283F"/>
                </a:solidFill>
                <a:latin typeface="DejaVu Sans"/>
                <a:ea typeface="DejaVu Sans"/>
                <a:cs typeface="DejaVu Sans"/>
              </a:rPr>
              <a:t>Interpretation</a:t>
            </a:r>
          </a:p>
        </p:txBody>
      </p:sp>
      <p:sp>
        <p:nvSpPr>
          <p:cNvPr id="28" name="Rectangle 27">
            <a:extLst>
              <a:ext uri="{FF2B5EF4-FFF2-40B4-BE49-F238E27FC236}">
                <a16:creationId xmlns:a16="http://schemas.microsoft.com/office/drawing/2014/main" id="{1FAC7732-5B41-4143-95CE-F2346DD6D202}"/>
              </a:ext>
            </a:extLst>
          </p:cNvPr>
          <p:cNvSpPr>
            <a:spLocks noGrp="1"/>
          </p:cNvSpPr>
          <p:nvPr/>
        </p:nvSpPr>
        <p:spPr>
          <a:xfrm>
            <a:off x="8248650" y="4905375"/>
            <a:ext cx="2933700" cy="352425"/>
          </a:xfrm>
          <a:prstGeom prst="rect">
            <a:avLst/>
          </a:prstGeom>
          <a:noFill/>
          <a:ln w="0">
            <a:noFill/>
          </a:ln>
        </p:spPr>
        <p:txBody>
          <a:bodyPr wrap="square" lIns="0" tIns="0" rIns="0" bIns="0" anchor="ctr">
            <a:noAutofit/>
          </a:bodyPr>
          <a:lstStyle/>
          <a:p>
            <a:pPr algn="ctr">
              <a:lnSpc>
                <a:spcPct val="100000"/>
              </a:lnSpc>
              <a:buNone/>
              <a:defRPr sz="1200" b="0" i="0">
                <a:solidFill>
                  <a:srgbClr val="18303F"/>
                </a:solidFill>
                <a:latin typeface="DejaVu Sans"/>
                <a:ea typeface="DejaVu Sans"/>
                <a:cs typeface="DejaVu Sans"/>
              </a:defRPr>
            </a:pPr>
            <a:r>
              <a:rPr lang="en-GB" sz="1200" dirty="0">
                <a:solidFill>
                  <a:srgbClr val="18303F"/>
                </a:solidFill>
                <a:latin typeface="DejaVu Sans"/>
                <a:ea typeface="DejaVu Sans"/>
                <a:cs typeface="DejaVu Sans"/>
              </a:rPr>
              <a:t>n</a:t>
            </a:r>
            <a:r>
              <a:rPr sz="1200" b="0" i="0" dirty="0" err="1">
                <a:solidFill>
                  <a:srgbClr val="18303F"/>
                </a:solidFill>
                <a:latin typeface="DejaVu Sans"/>
                <a:ea typeface="DejaVu Sans"/>
                <a:cs typeface="DejaVu Sans"/>
              </a:rPr>
              <a:t>atural</a:t>
            </a:r>
            <a:r>
              <a:rPr lang="en-GB" sz="1200" dirty="0">
                <a:solidFill>
                  <a:srgbClr val="18303F"/>
                </a:solidFill>
                <a:latin typeface="DejaVu Sans"/>
                <a:ea typeface="DejaVu Sans"/>
                <a:cs typeface="DejaVu Sans"/>
              </a:rPr>
              <a:t> </a:t>
            </a:r>
            <a:r>
              <a:rPr sz="1200" b="0" i="0" dirty="0">
                <a:solidFill>
                  <a:srgbClr val="18303F"/>
                </a:solidFill>
                <a:latin typeface="DejaVu Sans"/>
                <a:ea typeface="DejaVu Sans"/>
                <a:cs typeface="DejaVu Sans"/>
              </a:rPr>
              <a:t>target data into isotope channels</a:t>
            </a:r>
          </a:p>
        </p:txBody>
      </p:sp>
      <p:sp>
        <p:nvSpPr>
          <p:cNvPr id="29" name="Rectangle 28">
            <a:extLst>
              <a:ext uri="{FF2B5EF4-FFF2-40B4-BE49-F238E27FC236}">
                <a16:creationId xmlns:a16="http://schemas.microsoft.com/office/drawing/2014/main" id="{679BF9EB-E92D-4785-909C-8848C20BA710}"/>
              </a:ext>
            </a:extLst>
          </p:cNvPr>
          <p:cNvSpPr>
            <a:spLocks noGrp="1"/>
          </p:cNvSpPr>
          <p:nvPr/>
        </p:nvSpPr>
        <p:spPr>
          <a:xfrm>
            <a:off x="848459" y="5686425"/>
            <a:ext cx="10420350" cy="371475"/>
          </a:xfrm>
          <a:prstGeom prst="rect">
            <a:avLst/>
          </a:prstGeom>
          <a:noFill/>
          <a:ln w="0">
            <a:noFill/>
          </a:ln>
        </p:spPr>
        <p:txBody>
          <a:bodyPr wrap="square" lIns="0" tIns="0" rIns="0" bIns="0" anchor="ctr">
            <a:noAutofit/>
          </a:bodyPr>
          <a:lstStyle/>
          <a:p>
            <a:pPr algn="ctr">
              <a:lnSpc>
                <a:spcPct val="100000"/>
              </a:lnSpc>
              <a:buNone/>
              <a:defRPr sz="1800" b="1" i="0">
                <a:solidFill>
                  <a:srgbClr val="B75246"/>
                </a:solidFill>
                <a:latin typeface="DejaVu Sans"/>
                <a:ea typeface="DejaVu Sans"/>
                <a:cs typeface="DejaVu Sans"/>
              </a:defRPr>
            </a:pPr>
            <a:r>
              <a:rPr sz="1800" b="1" i="0" dirty="0">
                <a:solidFill>
                  <a:srgbClr val="B75246"/>
                </a:solidFill>
                <a:latin typeface="DejaVu Sans"/>
                <a:ea typeface="DejaVu Sans"/>
                <a:cs typeface="DejaVu Sans"/>
              </a:rPr>
              <a:t>Time-resolved γ</a:t>
            </a:r>
            <a:r>
              <a:rPr lang="en-GB" sz="1800" b="1" i="0" dirty="0">
                <a:solidFill>
                  <a:srgbClr val="B75246"/>
                </a:solidFill>
                <a:latin typeface="DejaVu Sans"/>
                <a:ea typeface="DejaVu Sans"/>
                <a:cs typeface="DejaVu Sans"/>
              </a:rPr>
              <a:t>-ray</a:t>
            </a:r>
            <a:r>
              <a:rPr sz="1800" b="1" i="0" dirty="0">
                <a:solidFill>
                  <a:srgbClr val="B75246"/>
                </a:solidFill>
                <a:latin typeface="DejaVu Sans"/>
                <a:ea typeface="DejaVu Sans"/>
                <a:cs typeface="DejaVu Sans"/>
              </a:rPr>
              <a:t> spectrometry ultimately enabled seven excitation functions.</a:t>
            </a:r>
          </a:p>
        </p:txBody>
      </p:sp>
    </p:spTree>
    <p:extLst>
      <p:ext uri="{BB962C8B-B14F-4D97-AF65-F5344CB8AC3E}">
        <p14:creationId xmlns:p14="http://schemas.microsoft.com/office/powerpoint/2010/main" val="1700547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79CCD20-7707-4374-8DE1-E472342B007A}"/>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507C914A-96AF-43A0-ACDF-8662C3E721B6}"/>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2775" b="1" i="0">
                <a:solidFill>
                  <a:srgbClr val="10283F"/>
                </a:solidFill>
                <a:latin typeface="DejaVu Sans"/>
                <a:ea typeface="DejaVu Sans"/>
                <a:cs typeface="DejaVu Sans"/>
              </a:defRPr>
            </a:pPr>
            <a:r>
              <a:rPr sz="2775" b="1" i="0">
                <a:solidFill>
                  <a:srgbClr val="10283F"/>
                </a:solidFill>
                <a:latin typeface="DejaVu Sans"/>
                <a:ea typeface="DejaVu Sans"/>
                <a:cs typeface="DejaVu Sans"/>
              </a:rPr>
              <a:t>One irradiation, several layers of inference</a:t>
            </a:r>
          </a:p>
        </p:txBody>
      </p:sp>
      <p:sp>
        <p:nvSpPr>
          <p:cNvPr id="3" name="Rectangle 2">
            <a:extLst>
              <a:ext uri="{FF2B5EF4-FFF2-40B4-BE49-F238E27FC236}">
                <a16:creationId xmlns:a16="http://schemas.microsoft.com/office/drawing/2014/main" id="{35B84498-D3CE-49DE-ADC1-7D20BB6821AB}"/>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CACAB114-5B76-4B0E-BD4F-6C30663B8E40}"/>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DD0B816D-417B-407F-AFC0-787318B52541}"/>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13</a:t>
            </a:r>
          </a:p>
        </p:txBody>
      </p:sp>
      <p:sp>
        <p:nvSpPr>
          <p:cNvPr id="7" name="Rectangle 6">
            <a:extLst>
              <a:ext uri="{FF2B5EF4-FFF2-40B4-BE49-F238E27FC236}">
                <a16:creationId xmlns:a16="http://schemas.microsoft.com/office/drawing/2014/main" id="{088B7CD4-676D-4EFD-8B85-A23FC03A3AFA}"/>
              </a:ext>
            </a:extLst>
          </p:cNvPr>
          <p:cNvSpPr>
            <a:spLocks noGrp="1"/>
          </p:cNvSpPr>
          <p:nvPr/>
        </p:nvSpPr>
        <p:spPr>
          <a:xfrm>
            <a:off x="742950" y="1476375"/>
            <a:ext cx="5381625" cy="257175"/>
          </a:xfrm>
          <a:prstGeom prst="rect">
            <a:avLst/>
          </a:prstGeom>
          <a:noFill/>
          <a:ln w="0">
            <a:noFill/>
          </a:ln>
        </p:spPr>
        <p:txBody>
          <a:bodyPr wrap="square" lIns="0" tIns="0" rIns="0" bIns="0" anchor="t">
            <a:noAutofit/>
          </a:bodyPr>
          <a:lstStyle/>
          <a:p>
            <a:pPr algn="ctr">
              <a:lnSpc>
                <a:spcPct val="100000"/>
              </a:lnSpc>
              <a:buNone/>
              <a:defRPr sz="1350" b="1" i="0">
                <a:solidFill>
                  <a:srgbClr val="2C7297"/>
                </a:solidFill>
                <a:latin typeface="DejaVu Sans"/>
                <a:ea typeface="DejaVu Sans"/>
                <a:cs typeface="DejaVu Sans"/>
              </a:defRPr>
            </a:pPr>
            <a:r>
              <a:rPr sz="1350" b="1" i="0">
                <a:solidFill>
                  <a:srgbClr val="2C7297"/>
                </a:solidFill>
                <a:latin typeface="DejaVu Sans"/>
                <a:ea typeface="DejaVu Sans"/>
                <a:cs typeface="DejaVu Sans"/>
              </a:rPr>
              <a:t>Stacked foils map energy in one irradiation</a:t>
            </a:r>
          </a:p>
        </p:txBody>
      </p:sp>
      <p:sp>
        <p:nvSpPr>
          <p:cNvPr id="8" name="Rectangle 7">
            <a:extLst>
              <a:ext uri="{FF2B5EF4-FFF2-40B4-BE49-F238E27FC236}">
                <a16:creationId xmlns:a16="http://schemas.microsoft.com/office/drawing/2014/main" id="{1625F569-0616-40E5-BB4A-D829D9636A27}"/>
              </a:ext>
            </a:extLst>
          </p:cNvPr>
          <p:cNvSpPr>
            <a:spLocks noGrp="1"/>
          </p:cNvSpPr>
          <p:nvPr/>
        </p:nvSpPr>
        <p:spPr>
          <a:xfrm>
            <a:off x="6610350" y="1476375"/>
            <a:ext cx="4810125" cy="257175"/>
          </a:xfrm>
          <a:prstGeom prst="rect">
            <a:avLst/>
          </a:prstGeom>
          <a:noFill/>
          <a:ln w="0">
            <a:noFill/>
          </a:ln>
        </p:spPr>
        <p:txBody>
          <a:bodyPr wrap="square" lIns="0" tIns="0" rIns="0" bIns="0" anchor="t">
            <a:noAutofit/>
          </a:bodyPr>
          <a:lstStyle/>
          <a:p>
            <a:pPr algn="ctr">
              <a:lnSpc>
                <a:spcPct val="100000"/>
              </a:lnSpc>
              <a:buNone/>
              <a:defRPr sz="1350" b="1" i="0">
                <a:solidFill>
                  <a:srgbClr val="2C7297"/>
                </a:solidFill>
                <a:latin typeface="DejaVu Sans"/>
                <a:ea typeface="DejaVu Sans"/>
                <a:cs typeface="DejaVu Sans"/>
              </a:defRPr>
            </a:pPr>
            <a:r>
              <a:rPr sz="1350" b="1" i="0">
                <a:solidFill>
                  <a:srgbClr val="2C7297"/>
                </a:solidFill>
                <a:latin typeface="DejaVu Sans"/>
                <a:ea typeface="DejaVu Sans"/>
                <a:cs typeface="DejaVu Sans"/>
              </a:rPr>
              <a:t>Shared γ lines require time information</a:t>
            </a:r>
          </a:p>
        </p:txBody>
      </p:sp>
      <p:sp>
        <p:nvSpPr>
          <p:cNvPr id="9" name="Rectangle: Rounded Corners 8">
            <a:extLst>
              <a:ext uri="{FF2B5EF4-FFF2-40B4-BE49-F238E27FC236}">
                <a16:creationId xmlns:a16="http://schemas.microsoft.com/office/drawing/2014/main" id="{B9A7A93A-5763-4081-A022-3AFE5928C70D}"/>
              </a:ext>
            </a:extLst>
          </p:cNvPr>
          <p:cNvSpPr>
            <a:spLocks noGrp="1"/>
          </p:cNvSpPr>
          <p:nvPr/>
        </p:nvSpPr>
        <p:spPr>
          <a:xfrm>
            <a:off x="657225" y="1724025"/>
            <a:ext cx="5619750" cy="1685925"/>
          </a:xfrm>
          <a:prstGeom prst="roundRect">
            <a:avLst>
              <a:gd name="adj" fmla="val 5650"/>
            </a:avLst>
          </a:prstGeom>
          <a:solidFill>
            <a:srgbClr val="FFFFFF"/>
          </a:solidFill>
          <a:ln w="11430">
            <a:solidFill>
              <a:srgbClr val="CBD3D8"/>
            </a:solidFill>
            <a:prstDash val="solid"/>
          </a:ln>
        </p:spPr>
        <p:txBody>
          <a:bodyPr/>
          <a:lstStyle/>
          <a:p>
            <a:endParaRPr lang="en-GB"/>
          </a:p>
        </p:txBody>
      </p:sp>
      <p:sp>
        <p:nvSpPr>
          <p:cNvPr id="10" name="Rectangle: Rounded Corners 9">
            <a:extLst>
              <a:ext uri="{FF2B5EF4-FFF2-40B4-BE49-F238E27FC236}">
                <a16:creationId xmlns:a16="http://schemas.microsoft.com/office/drawing/2014/main" id="{9EA2618B-F2F7-40AE-B8C0-568C6E1FBBBF}"/>
              </a:ext>
            </a:extLst>
          </p:cNvPr>
          <p:cNvSpPr>
            <a:spLocks noGrp="1"/>
          </p:cNvSpPr>
          <p:nvPr/>
        </p:nvSpPr>
        <p:spPr>
          <a:xfrm>
            <a:off x="6534150" y="1724025"/>
            <a:ext cx="4991100" cy="1685925"/>
          </a:xfrm>
          <a:prstGeom prst="roundRect">
            <a:avLst>
              <a:gd name="adj" fmla="val 5650"/>
            </a:avLst>
          </a:prstGeom>
          <a:solidFill>
            <a:srgbClr val="FFFFFF"/>
          </a:solidFill>
          <a:ln w="11430">
            <a:solidFill>
              <a:srgbClr val="CBD3D8"/>
            </a:solidFill>
            <a:prstDash val="solid"/>
          </a:ln>
        </p:spPr>
        <p:txBody>
          <a:bodyPr/>
          <a:lstStyle/>
          <a:p>
            <a:endParaRPr lang="en-GB"/>
          </a:p>
        </p:txBody>
      </p:sp>
      <p:pic>
        <p:nvPicPr>
          <p:cNvPr id="33" name="Picture 32"/>
          <p:cNvPicPr>
            <a:picLocks noChangeAspect="1"/>
          </p:cNvPicPr>
          <p:nvPr/>
        </p:nvPicPr>
        <p:blipFill>
          <a:blip r:embed="rId3"/>
          <a:stretch/>
        </p:blipFill>
        <p:spPr>
          <a:xfrm>
            <a:off x="818161" y="1819275"/>
            <a:ext cx="5297878" cy="1466850"/>
          </a:xfrm>
          <a:prstGeom prst="rect">
            <a:avLst/>
          </a:prstGeom>
        </p:spPr>
      </p:pic>
      <p:pic>
        <p:nvPicPr>
          <p:cNvPr id="34" name="Picture 33"/>
          <p:cNvPicPr>
            <a:picLocks noChangeAspect="1"/>
          </p:cNvPicPr>
          <p:nvPr/>
        </p:nvPicPr>
        <p:blipFill>
          <a:blip r:embed="rId4"/>
          <a:stretch/>
        </p:blipFill>
        <p:spPr>
          <a:xfrm>
            <a:off x="6816969" y="1847850"/>
            <a:ext cx="4425462" cy="1438275"/>
          </a:xfrm>
          <a:prstGeom prst="rect">
            <a:avLst/>
          </a:prstGeom>
        </p:spPr>
      </p:pic>
      <p:sp>
        <p:nvSpPr>
          <p:cNvPr id="13" name="Rectangle: Rounded Corners 12">
            <a:extLst>
              <a:ext uri="{FF2B5EF4-FFF2-40B4-BE49-F238E27FC236}">
                <a16:creationId xmlns:a16="http://schemas.microsoft.com/office/drawing/2014/main" id="{1B82AD49-2CE0-4578-9DAF-8A6A20C90DC7}"/>
              </a:ext>
            </a:extLst>
          </p:cNvPr>
          <p:cNvSpPr>
            <a:spLocks noGrp="1"/>
          </p:cNvSpPr>
          <p:nvPr/>
        </p:nvSpPr>
        <p:spPr>
          <a:xfrm>
            <a:off x="666750" y="3714750"/>
            <a:ext cx="3352800" cy="1400175"/>
          </a:xfrm>
          <a:prstGeom prst="roundRect">
            <a:avLst>
              <a:gd name="adj" fmla="val 7483"/>
            </a:avLst>
          </a:prstGeom>
          <a:solidFill>
            <a:srgbClr val="DDEFF0"/>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791A320B-4465-4254-85F9-ED92D6DEDA07}"/>
              </a:ext>
            </a:extLst>
          </p:cNvPr>
          <p:cNvSpPr>
            <a:spLocks noGrp="1"/>
          </p:cNvSpPr>
          <p:nvPr/>
        </p:nvSpPr>
        <p:spPr>
          <a:xfrm>
            <a:off x="838200" y="3886200"/>
            <a:ext cx="3009900" cy="276225"/>
          </a:xfrm>
          <a:prstGeom prst="rect">
            <a:avLst/>
          </a:prstGeom>
          <a:noFill/>
          <a:ln w="0">
            <a:noFill/>
          </a:ln>
        </p:spPr>
        <p:txBody>
          <a:bodyPr wrap="square" lIns="0" tIns="0" rIns="0" bIns="0" anchor="t">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1 · Beam + target</a:t>
            </a:r>
          </a:p>
        </p:txBody>
      </p:sp>
      <p:sp>
        <p:nvSpPr>
          <p:cNvPr id="15" name="Rectangle 14">
            <a:extLst>
              <a:ext uri="{FF2B5EF4-FFF2-40B4-BE49-F238E27FC236}">
                <a16:creationId xmlns:a16="http://schemas.microsoft.com/office/drawing/2014/main" id="{41505AB5-B1F6-4272-8848-B8907936A9DB}"/>
              </a:ext>
            </a:extLst>
          </p:cNvPr>
          <p:cNvSpPr>
            <a:spLocks noGrp="1"/>
          </p:cNvSpPr>
          <p:nvPr/>
        </p:nvSpPr>
        <p:spPr>
          <a:xfrm>
            <a:off x="895350" y="4276725"/>
            <a:ext cx="2895600" cy="657225"/>
          </a:xfrm>
          <a:prstGeom prst="rect">
            <a:avLst/>
          </a:prstGeom>
          <a:noFill/>
          <a:ln w="0">
            <a:noFill/>
          </a:ln>
        </p:spPr>
        <p:txBody>
          <a:bodyPr wrap="square" lIns="0" tIns="0" rIns="0" bIns="0" anchor="ctr">
            <a:noAutofit/>
          </a:bodyPr>
          <a:lstStyle/>
          <a:p>
            <a:pPr algn="ctr">
              <a:lnSpc>
                <a:spcPct val="112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Cu/Ni monitor reactions, foil areal density and energy degradation set E and fluence.</a:t>
            </a:r>
          </a:p>
        </p:txBody>
      </p:sp>
      <p:sp>
        <p:nvSpPr>
          <p:cNvPr id="16" name="Rectangle: Rounded Corners 15">
            <a:extLst>
              <a:ext uri="{FF2B5EF4-FFF2-40B4-BE49-F238E27FC236}">
                <a16:creationId xmlns:a16="http://schemas.microsoft.com/office/drawing/2014/main" id="{550A4C36-8BEF-4492-9B56-8881BBCAD76C}"/>
              </a:ext>
            </a:extLst>
          </p:cNvPr>
          <p:cNvSpPr>
            <a:spLocks noGrp="1"/>
          </p:cNvSpPr>
          <p:nvPr/>
        </p:nvSpPr>
        <p:spPr>
          <a:xfrm>
            <a:off x="4457700" y="3714750"/>
            <a:ext cx="3352800" cy="1400175"/>
          </a:xfrm>
          <a:prstGeom prst="roundRect">
            <a:avLst>
              <a:gd name="adj" fmla="val 7483"/>
            </a:avLst>
          </a:prstGeom>
          <a:solidFill>
            <a:srgbClr val="F5E5D7"/>
          </a:solidFill>
          <a:ln w="0">
            <a:noFill/>
            <a:prstDash val="solid"/>
          </a:ln>
        </p:spPr>
        <p:txBody>
          <a:bodyPr/>
          <a:lstStyle/>
          <a:p>
            <a:endParaRPr lang="en-GB"/>
          </a:p>
        </p:txBody>
      </p:sp>
      <p:sp>
        <p:nvSpPr>
          <p:cNvPr id="17" name="Rectangle 16">
            <a:extLst>
              <a:ext uri="{FF2B5EF4-FFF2-40B4-BE49-F238E27FC236}">
                <a16:creationId xmlns:a16="http://schemas.microsoft.com/office/drawing/2014/main" id="{997DC6AD-7F50-4E0B-9515-A48F917810D6}"/>
              </a:ext>
            </a:extLst>
          </p:cNvPr>
          <p:cNvSpPr>
            <a:spLocks noGrp="1"/>
          </p:cNvSpPr>
          <p:nvPr/>
        </p:nvSpPr>
        <p:spPr>
          <a:xfrm>
            <a:off x="4629150" y="3886200"/>
            <a:ext cx="3009900" cy="276225"/>
          </a:xfrm>
          <a:prstGeom prst="rect">
            <a:avLst/>
          </a:prstGeom>
          <a:noFill/>
          <a:ln w="0">
            <a:noFill/>
          </a:ln>
        </p:spPr>
        <p:txBody>
          <a:bodyPr wrap="square" lIns="0" tIns="0" rIns="0" bIns="0" anchor="t">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2 · Repeated HPGe</a:t>
            </a:r>
          </a:p>
        </p:txBody>
      </p:sp>
      <p:sp>
        <p:nvSpPr>
          <p:cNvPr id="18" name="Rectangle 17">
            <a:extLst>
              <a:ext uri="{FF2B5EF4-FFF2-40B4-BE49-F238E27FC236}">
                <a16:creationId xmlns:a16="http://schemas.microsoft.com/office/drawing/2014/main" id="{9038677A-321F-4045-AB9A-2035E2C31EC2}"/>
              </a:ext>
            </a:extLst>
          </p:cNvPr>
          <p:cNvSpPr>
            <a:spLocks noGrp="1"/>
          </p:cNvSpPr>
          <p:nvPr/>
        </p:nvSpPr>
        <p:spPr>
          <a:xfrm>
            <a:off x="4686300" y="4276725"/>
            <a:ext cx="2895600" cy="657225"/>
          </a:xfrm>
          <a:prstGeom prst="rect">
            <a:avLst/>
          </a:prstGeom>
          <a:noFill/>
          <a:ln w="0">
            <a:noFill/>
          </a:ln>
        </p:spPr>
        <p:txBody>
          <a:bodyPr wrap="square" lIns="0" tIns="0" rIns="0" bIns="0" anchor="ctr">
            <a:noAutofit/>
          </a:bodyPr>
          <a:lstStyle/>
          <a:p>
            <a:pPr algn="ctr">
              <a:lnSpc>
                <a:spcPct val="112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Typically 8–10 spectra per Zn foil, extending to about two weeks after EOB.</a:t>
            </a:r>
          </a:p>
        </p:txBody>
      </p:sp>
      <p:sp>
        <p:nvSpPr>
          <p:cNvPr id="19" name="Rectangle: Rounded Corners 18">
            <a:extLst>
              <a:ext uri="{FF2B5EF4-FFF2-40B4-BE49-F238E27FC236}">
                <a16:creationId xmlns:a16="http://schemas.microsoft.com/office/drawing/2014/main" id="{2E5DA355-2B26-4F86-BD34-259C1A9430F9}"/>
              </a:ext>
            </a:extLst>
          </p:cNvPr>
          <p:cNvSpPr>
            <a:spLocks noGrp="1"/>
          </p:cNvSpPr>
          <p:nvPr/>
        </p:nvSpPr>
        <p:spPr>
          <a:xfrm>
            <a:off x="8248650" y="3714750"/>
            <a:ext cx="3352800" cy="1400175"/>
          </a:xfrm>
          <a:prstGeom prst="roundRect">
            <a:avLst>
              <a:gd name="adj" fmla="val 7483"/>
            </a:avLst>
          </a:prstGeom>
          <a:solidFill>
            <a:srgbClr val="E0EBE4"/>
          </a:solidFill>
          <a:ln w="0">
            <a:noFill/>
            <a:prstDash val="solid"/>
          </a:ln>
        </p:spPr>
        <p:txBody>
          <a:bodyPr/>
          <a:lstStyle/>
          <a:p>
            <a:endParaRPr lang="en-GB"/>
          </a:p>
        </p:txBody>
      </p:sp>
      <p:sp>
        <p:nvSpPr>
          <p:cNvPr id="20" name="Rectangle 19">
            <a:extLst>
              <a:ext uri="{FF2B5EF4-FFF2-40B4-BE49-F238E27FC236}">
                <a16:creationId xmlns:a16="http://schemas.microsoft.com/office/drawing/2014/main" id="{F106E0BB-3DF3-4841-9D31-B2D366B1D0DD}"/>
              </a:ext>
            </a:extLst>
          </p:cNvPr>
          <p:cNvSpPr>
            <a:spLocks noGrp="1"/>
          </p:cNvSpPr>
          <p:nvPr/>
        </p:nvSpPr>
        <p:spPr>
          <a:xfrm>
            <a:off x="8420100" y="3886200"/>
            <a:ext cx="3009900" cy="276225"/>
          </a:xfrm>
          <a:prstGeom prst="rect">
            <a:avLst/>
          </a:prstGeom>
          <a:noFill/>
          <a:ln w="0">
            <a:noFill/>
          </a:ln>
        </p:spPr>
        <p:txBody>
          <a:bodyPr wrap="square" lIns="0" tIns="0" rIns="0" bIns="0" anchor="t">
            <a:noAutofit/>
          </a:bodyPr>
          <a:lstStyle/>
          <a:p>
            <a:pPr algn="ctr">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3 · Joint deconvolution</a:t>
            </a:r>
          </a:p>
        </p:txBody>
      </p:sp>
      <p:sp>
        <p:nvSpPr>
          <p:cNvPr id="21" name="Rectangle 20">
            <a:extLst>
              <a:ext uri="{FF2B5EF4-FFF2-40B4-BE49-F238E27FC236}">
                <a16:creationId xmlns:a16="http://schemas.microsoft.com/office/drawing/2014/main" id="{2BDD0A8E-0978-4343-A36B-1B1899B06E0B}"/>
              </a:ext>
            </a:extLst>
          </p:cNvPr>
          <p:cNvSpPr>
            <a:spLocks noGrp="1"/>
          </p:cNvSpPr>
          <p:nvPr/>
        </p:nvSpPr>
        <p:spPr>
          <a:xfrm>
            <a:off x="8477250" y="4276725"/>
            <a:ext cx="2895600" cy="657225"/>
          </a:xfrm>
          <a:prstGeom prst="rect">
            <a:avLst/>
          </a:prstGeom>
          <a:noFill/>
          <a:ln w="0">
            <a:noFill/>
          </a:ln>
        </p:spPr>
        <p:txBody>
          <a:bodyPr wrap="square" lIns="0" tIns="0" rIns="0" bIns="0" anchor="ctr">
            <a:noAutofit/>
          </a:bodyPr>
          <a:lstStyle/>
          <a:p>
            <a:pPr algn="ctr">
              <a:lnSpc>
                <a:spcPct val="112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Shared lines and different half-lives separate ⁶⁷Cu (61.83 h) from ⁶⁷Ga (78.28 h).</a:t>
            </a:r>
          </a:p>
        </p:txBody>
      </p:sp>
      <p:sp>
        <p:nvSpPr>
          <p:cNvPr id="22" name="Rectangle 21">
            <a:extLst>
              <a:ext uri="{FF2B5EF4-FFF2-40B4-BE49-F238E27FC236}">
                <a16:creationId xmlns:a16="http://schemas.microsoft.com/office/drawing/2014/main" id="{127CA2A7-ED0C-4316-990B-2E5C18A045F8}"/>
              </a:ext>
            </a:extLst>
          </p:cNvPr>
          <p:cNvSpPr>
            <a:spLocks noGrp="1"/>
          </p:cNvSpPr>
          <p:nvPr/>
        </p:nvSpPr>
        <p:spPr>
          <a:xfrm>
            <a:off x="1066800" y="5534025"/>
            <a:ext cx="10058400" cy="447675"/>
          </a:xfrm>
          <a:prstGeom prst="rect">
            <a:avLst/>
          </a:prstGeom>
          <a:noFill/>
          <a:ln w="0">
            <a:noFill/>
          </a:ln>
        </p:spPr>
        <p:txBody>
          <a:bodyPr wrap="square" lIns="0" tIns="0" rIns="0" bIns="0" anchor="ctr">
            <a:noAutofit/>
          </a:bodyPr>
          <a:lstStyle/>
          <a:p>
            <a:pPr algn="ctr">
              <a:lnSpc>
                <a:spcPct val="100000"/>
              </a:lnSpc>
              <a:buNone/>
              <a:defRPr sz="1725" b="1" i="0">
                <a:solidFill>
                  <a:srgbClr val="B75246"/>
                </a:solidFill>
                <a:latin typeface="DejaVu Sans"/>
                <a:ea typeface="DejaVu Sans"/>
                <a:cs typeface="DejaVu Sans"/>
              </a:defRPr>
            </a:pPr>
            <a:r>
              <a:rPr sz="1725" b="1" i="0" dirty="0">
                <a:solidFill>
                  <a:srgbClr val="B75246"/>
                </a:solidFill>
                <a:latin typeface="DejaVu Sans"/>
                <a:ea typeface="DejaVu Sans"/>
                <a:cs typeface="DejaVu Sans"/>
              </a:rPr>
              <a:t>Counts become cross sections only after reaction</a:t>
            </a:r>
            <a:r>
              <a:rPr lang="en-GB" sz="1725" b="1" i="0" dirty="0">
                <a:solidFill>
                  <a:srgbClr val="B75246"/>
                </a:solidFill>
                <a:latin typeface="DejaVu Sans"/>
                <a:ea typeface="DejaVu Sans"/>
                <a:cs typeface="DejaVu Sans"/>
              </a:rPr>
              <a:t> and</a:t>
            </a:r>
            <a:r>
              <a:rPr sz="1725" b="1" i="0" dirty="0">
                <a:solidFill>
                  <a:srgbClr val="B75246"/>
                </a:solidFill>
                <a:latin typeface="DejaVu Sans"/>
                <a:ea typeface="DejaVu Sans"/>
                <a:cs typeface="DejaVu Sans"/>
              </a:rPr>
              <a:t> decay data are combined.</a:t>
            </a:r>
          </a:p>
        </p:txBody>
      </p:sp>
    </p:spTree>
    <p:extLst>
      <p:ext uri="{BB962C8B-B14F-4D97-AF65-F5344CB8AC3E}">
        <p14:creationId xmlns:p14="http://schemas.microsoft.com/office/powerpoint/2010/main" val="1496898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7897AF1-4DDE-49E5-B2C4-FB4D38BFE028}"/>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56D6B427-FC84-4763-B3B7-351F7E737025}"/>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2775" b="1" i="0">
                <a:solidFill>
                  <a:srgbClr val="10283F"/>
                </a:solidFill>
                <a:latin typeface="DejaVu Sans"/>
                <a:ea typeface="DejaVu Sans"/>
                <a:cs typeface="DejaVu Sans"/>
              </a:defRPr>
            </a:pPr>
            <a:r>
              <a:rPr sz="2775" b="1" i="0" dirty="0">
                <a:solidFill>
                  <a:srgbClr val="10283F"/>
                </a:solidFill>
                <a:latin typeface="DejaVu Sans"/>
                <a:ea typeface="DejaVu Sans"/>
                <a:cs typeface="DejaVu Sans"/>
              </a:rPr>
              <a:t>Two excitation functions </a:t>
            </a:r>
            <a:r>
              <a:rPr lang="en-GB" sz="2775" b="1" dirty="0">
                <a:solidFill>
                  <a:srgbClr val="10283F"/>
                </a:solidFill>
                <a:latin typeface="DejaVu Sans"/>
                <a:ea typeface="DejaVu Sans"/>
                <a:cs typeface="DejaVu Sans"/>
              </a:rPr>
              <a:t>(</a:t>
            </a:r>
            <a:r>
              <a:rPr sz="2775" b="1" i="0" dirty="0">
                <a:solidFill>
                  <a:srgbClr val="10283F"/>
                </a:solidFill>
                <a:latin typeface="DejaVu Sans"/>
                <a:ea typeface="DejaVu Sans"/>
                <a:cs typeface="DejaVu Sans"/>
              </a:rPr>
              <a:t>different lessons</a:t>
            </a:r>
            <a:r>
              <a:rPr lang="en-GB" sz="2775" b="1" i="0" dirty="0">
                <a:solidFill>
                  <a:srgbClr val="10283F"/>
                </a:solidFill>
                <a:latin typeface="DejaVu Sans"/>
                <a:ea typeface="DejaVu Sans"/>
                <a:cs typeface="DejaVu Sans"/>
              </a:rPr>
              <a:t>)</a:t>
            </a:r>
            <a:endParaRPr sz="2775" b="1" i="0" dirty="0">
              <a:solidFill>
                <a:srgbClr val="10283F"/>
              </a:solidFill>
              <a:latin typeface="DejaVu Sans"/>
              <a:ea typeface="DejaVu Sans"/>
              <a:cs typeface="DejaVu Sans"/>
            </a:endParaRPr>
          </a:p>
        </p:txBody>
      </p:sp>
      <p:sp>
        <p:nvSpPr>
          <p:cNvPr id="3" name="Rectangle 2">
            <a:extLst>
              <a:ext uri="{FF2B5EF4-FFF2-40B4-BE49-F238E27FC236}">
                <a16:creationId xmlns:a16="http://schemas.microsoft.com/office/drawing/2014/main" id="{F7C64734-6C8D-4C2A-B5E5-9658CE15489F}"/>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97701A89-93F0-407D-8D81-51BBDF82AA7C}"/>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82E37408-35FE-47EE-A6A5-CC8CCA24C251}"/>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14</a:t>
            </a:r>
          </a:p>
        </p:txBody>
      </p:sp>
      <p:sp>
        <p:nvSpPr>
          <p:cNvPr id="6" name="Rectangle: Rounded Corners 5">
            <a:extLst>
              <a:ext uri="{FF2B5EF4-FFF2-40B4-BE49-F238E27FC236}">
                <a16:creationId xmlns:a16="http://schemas.microsoft.com/office/drawing/2014/main" id="{A966A772-93B3-4052-9106-1B6F51672FE3}"/>
              </a:ext>
            </a:extLst>
          </p:cNvPr>
          <p:cNvSpPr>
            <a:spLocks noGrp="1"/>
          </p:cNvSpPr>
          <p:nvPr/>
        </p:nvSpPr>
        <p:spPr>
          <a:xfrm>
            <a:off x="590550" y="1228725"/>
            <a:ext cx="5391150" cy="4067175"/>
          </a:xfrm>
          <a:prstGeom prst="roundRect">
            <a:avLst>
              <a:gd name="adj" fmla="val 2342"/>
            </a:avLst>
          </a:prstGeom>
          <a:solidFill>
            <a:srgbClr val="FFFFFF"/>
          </a:solidFill>
          <a:ln w="11430">
            <a:solidFill>
              <a:srgbClr val="CBD3D8"/>
            </a:solidFill>
            <a:prstDash val="solid"/>
          </a:ln>
        </p:spPr>
        <p:txBody>
          <a:bodyPr/>
          <a:lstStyle/>
          <a:p>
            <a:endParaRPr lang="en-GB"/>
          </a:p>
        </p:txBody>
      </p:sp>
      <p:sp>
        <p:nvSpPr>
          <p:cNvPr id="7" name="Rectangle: Rounded Corners 6">
            <a:extLst>
              <a:ext uri="{FF2B5EF4-FFF2-40B4-BE49-F238E27FC236}">
                <a16:creationId xmlns:a16="http://schemas.microsoft.com/office/drawing/2014/main" id="{2B485341-3EF3-40B9-A1B6-ACBB603E716D}"/>
              </a:ext>
            </a:extLst>
          </p:cNvPr>
          <p:cNvSpPr>
            <a:spLocks noGrp="1"/>
          </p:cNvSpPr>
          <p:nvPr/>
        </p:nvSpPr>
        <p:spPr>
          <a:xfrm>
            <a:off x="6210300" y="1228725"/>
            <a:ext cx="5391150" cy="4067175"/>
          </a:xfrm>
          <a:prstGeom prst="roundRect">
            <a:avLst>
              <a:gd name="adj" fmla="val 2342"/>
            </a:avLst>
          </a:prstGeom>
          <a:solidFill>
            <a:srgbClr val="FFFFFF"/>
          </a:solidFill>
          <a:ln w="11430">
            <a:solidFill>
              <a:srgbClr val="CBD3D8"/>
            </a:solidFill>
            <a:prstDash val="solid"/>
          </a:ln>
        </p:spPr>
        <p:txBody>
          <a:bodyPr/>
          <a:lstStyle/>
          <a:p>
            <a:endParaRPr lang="en-GB"/>
          </a:p>
        </p:txBody>
      </p:sp>
      <p:sp>
        <p:nvSpPr>
          <p:cNvPr id="8" name="Rectangle 7">
            <a:extLst>
              <a:ext uri="{FF2B5EF4-FFF2-40B4-BE49-F238E27FC236}">
                <a16:creationId xmlns:a16="http://schemas.microsoft.com/office/drawing/2014/main" id="{AF21EFDE-BB10-4D75-8CCC-35C78432A32A}"/>
              </a:ext>
            </a:extLst>
          </p:cNvPr>
          <p:cNvSpPr>
            <a:spLocks noGrp="1"/>
          </p:cNvSpPr>
          <p:nvPr/>
        </p:nvSpPr>
        <p:spPr>
          <a:xfrm>
            <a:off x="781050" y="1343025"/>
            <a:ext cx="5010150" cy="285750"/>
          </a:xfrm>
          <a:prstGeom prst="rect">
            <a:avLst/>
          </a:prstGeom>
          <a:noFill/>
          <a:ln w="0">
            <a:noFill/>
          </a:ln>
        </p:spPr>
        <p:txBody>
          <a:bodyPr wrap="square" lIns="0" tIns="0" rIns="0" bIns="0" anchor="ctr">
            <a:noAutofit/>
          </a:bodyPr>
          <a:lstStyle/>
          <a:p>
            <a:pPr algn="ctr">
              <a:lnSpc>
                <a:spcPct val="100000"/>
              </a:lnSpc>
              <a:buNone/>
              <a:defRPr sz="1500" b="1" i="0">
                <a:solidFill>
                  <a:srgbClr val="2C7297"/>
                </a:solidFill>
                <a:latin typeface="DejaVu Sans"/>
                <a:ea typeface="DejaVu Sans"/>
                <a:cs typeface="DejaVu Sans"/>
              </a:defRPr>
            </a:pPr>
            <a:r>
              <a:rPr sz="1500" b="1" i="0">
                <a:solidFill>
                  <a:srgbClr val="2C7297"/>
                </a:solidFill>
                <a:latin typeface="DejaVu Sans"/>
                <a:ea typeface="DejaVu Sans"/>
                <a:cs typeface="DejaVu Sans"/>
              </a:rPr>
              <a:t>⁶⁴Ni(p,n)⁶⁴Cu · benchmark route</a:t>
            </a:r>
          </a:p>
        </p:txBody>
      </p:sp>
      <p:sp>
        <p:nvSpPr>
          <p:cNvPr id="9" name="Rectangle 8">
            <a:extLst>
              <a:ext uri="{FF2B5EF4-FFF2-40B4-BE49-F238E27FC236}">
                <a16:creationId xmlns:a16="http://schemas.microsoft.com/office/drawing/2014/main" id="{7A14837B-E3F9-40EC-8069-B29693FF92B8}"/>
              </a:ext>
            </a:extLst>
          </p:cNvPr>
          <p:cNvSpPr>
            <a:spLocks noGrp="1"/>
          </p:cNvSpPr>
          <p:nvPr/>
        </p:nvSpPr>
        <p:spPr>
          <a:xfrm>
            <a:off x="6400800" y="1343025"/>
            <a:ext cx="5010150" cy="285750"/>
          </a:xfrm>
          <a:prstGeom prst="rect">
            <a:avLst/>
          </a:prstGeom>
          <a:noFill/>
          <a:ln w="0">
            <a:noFill/>
          </a:ln>
        </p:spPr>
        <p:txBody>
          <a:bodyPr wrap="square" lIns="0" tIns="0" rIns="0" bIns="0" anchor="ctr">
            <a:noAutofit/>
          </a:bodyPr>
          <a:lstStyle/>
          <a:p>
            <a:pPr algn="ctr">
              <a:lnSpc>
                <a:spcPct val="100000"/>
              </a:lnSpc>
              <a:buNone/>
              <a:defRPr sz="1500" b="1" i="0">
                <a:solidFill>
                  <a:srgbClr val="DE8747"/>
                </a:solidFill>
                <a:latin typeface="DejaVu Sans"/>
                <a:ea typeface="DejaVu Sans"/>
                <a:cs typeface="DejaVu Sans"/>
              </a:defRPr>
            </a:pPr>
            <a:r>
              <a:rPr sz="1500" b="1" i="0">
                <a:solidFill>
                  <a:srgbClr val="DE8747"/>
                </a:solidFill>
                <a:latin typeface="DejaVu Sans"/>
                <a:ea typeface="DejaVu Sans"/>
                <a:cs typeface="DejaVu Sans"/>
              </a:rPr>
              <a:t>⁷⁰Zn(p,α)⁶⁷Cu · extraction challenge</a:t>
            </a:r>
          </a:p>
        </p:txBody>
      </p:sp>
      <p:pic>
        <p:nvPicPr>
          <p:cNvPr id="25" name="Picture 24"/>
          <p:cNvPicPr>
            <a:picLocks noChangeAspect="1"/>
          </p:cNvPicPr>
          <p:nvPr/>
        </p:nvPicPr>
        <p:blipFill>
          <a:blip r:embed="rId3"/>
          <a:stretch/>
        </p:blipFill>
        <p:spPr>
          <a:xfrm>
            <a:off x="1125639" y="1685925"/>
            <a:ext cx="4320972" cy="3429000"/>
          </a:xfrm>
          <a:prstGeom prst="rect">
            <a:avLst/>
          </a:prstGeom>
        </p:spPr>
      </p:pic>
      <p:pic>
        <p:nvPicPr>
          <p:cNvPr id="26" name="Picture 25"/>
          <p:cNvPicPr>
            <a:picLocks noChangeAspect="1"/>
          </p:cNvPicPr>
          <p:nvPr/>
        </p:nvPicPr>
        <p:blipFill>
          <a:blip r:embed="rId4"/>
          <a:stretch/>
        </p:blipFill>
        <p:spPr>
          <a:xfrm>
            <a:off x="6713820" y="1685925"/>
            <a:ext cx="4384110" cy="3429000"/>
          </a:xfrm>
          <a:prstGeom prst="rect">
            <a:avLst/>
          </a:prstGeom>
        </p:spPr>
      </p:pic>
      <p:sp>
        <p:nvSpPr>
          <p:cNvPr id="12" name="Rectangle: Rounded Corners 11">
            <a:extLst>
              <a:ext uri="{FF2B5EF4-FFF2-40B4-BE49-F238E27FC236}">
                <a16:creationId xmlns:a16="http://schemas.microsoft.com/office/drawing/2014/main" id="{DE3598DD-F49E-40FC-A4E4-02CC06A03518}"/>
              </a:ext>
            </a:extLst>
          </p:cNvPr>
          <p:cNvSpPr>
            <a:spLocks noGrp="1"/>
          </p:cNvSpPr>
          <p:nvPr/>
        </p:nvSpPr>
        <p:spPr>
          <a:xfrm>
            <a:off x="590550" y="5457825"/>
            <a:ext cx="5391150" cy="704850"/>
          </a:xfrm>
          <a:prstGeom prst="roundRect">
            <a:avLst>
              <a:gd name="adj" fmla="val 13514"/>
            </a:avLst>
          </a:prstGeom>
          <a:solidFill>
            <a:srgbClr val="DDEFF0"/>
          </a:solidFill>
          <a:ln w="0">
            <a:noFill/>
            <a:prstDash val="solid"/>
          </a:ln>
        </p:spPr>
        <p:txBody>
          <a:bodyPr/>
          <a:lstStyle/>
          <a:p>
            <a:endParaRPr lang="en-GB"/>
          </a:p>
        </p:txBody>
      </p:sp>
      <p:sp>
        <p:nvSpPr>
          <p:cNvPr id="13" name="Rectangle: Rounded Corners 12">
            <a:extLst>
              <a:ext uri="{FF2B5EF4-FFF2-40B4-BE49-F238E27FC236}">
                <a16:creationId xmlns:a16="http://schemas.microsoft.com/office/drawing/2014/main" id="{D8F89232-7035-439D-B8D7-DDE055585ED2}"/>
              </a:ext>
            </a:extLst>
          </p:cNvPr>
          <p:cNvSpPr>
            <a:spLocks noGrp="1"/>
          </p:cNvSpPr>
          <p:nvPr/>
        </p:nvSpPr>
        <p:spPr>
          <a:xfrm>
            <a:off x="6210300" y="5457825"/>
            <a:ext cx="5391150" cy="704850"/>
          </a:xfrm>
          <a:prstGeom prst="roundRect">
            <a:avLst>
              <a:gd name="adj" fmla="val 13514"/>
            </a:avLst>
          </a:prstGeom>
          <a:solidFill>
            <a:srgbClr val="F5E5D7"/>
          </a:solidFill>
          <a:ln w="0">
            <a:noFill/>
            <a:prstDash val="solid"/>
          </a:ln>
        </p:spPr>
        <p:txBody>
          <a:bodyPr/>
          <a:lstStyle/>
          <a:p>
            <a:endParaRPr lang="en-GB"/>
          </a:p>
        </p:txBody>
      </p:sp>
      <p:sp>
        <p:nvSpPr>
          <p:cNvPr id="14" name="Rectangle 13">
            <a:extLst>
              <a:ext uri="{FF2B5EF4-FFF2-40B4-BE49-F238E27FC236}">
                <a16:creationId xmlns:a16="http://schemas.microsoft.com/office/drawing/2014/main" id="{9ACA69C3-96AC-4D24-9226-A9F3058B2B73}"/>
              </a:ext>
            </a:extLst>
          </p:cNvPr>
          <p:cNvSpPr>
            <a:spLocks noGrp="1"/>
          </p:cNvSpPr>
          <p:nvPr/>
        </p:nvSpPr>
        <p:spPr>
          <a:xfrm>
            <a:off x="781050" y="5562600"/>
            <a:ext cx="5010150" cy="476250"/>
          </a:xfrm>
          <a:prstGeom prst="rect">
            <a:avLst/>
          </a:prstGeom>
          <a:noFill/>
          <a:ln w="0">
            <a:noFill/>
          </a:ln>
        </p:spPr>
        <p:txBody>
          <a:bodyPr wrap="square" lIns="0" tIns="0" rIns="0" bIns="0" anchor="ctr">
            <a:noAutofit/>
          </a:bodyPr>
          <a:lstStyle/>
          <a:p>
            <a:pPr algn="ctr">
              <a:lnSpc>
                <a:spcPct val="112000"/>
              </a:lnSpc>
              <a:buNone/>
              <a:defRPr sz="1275" b="1" i="0">
                <a:solidFill>
                  <a:srgbClr val="10283F"/>
                </a:solidFill>
                <a:latin typeface="DejaVu Sans"/>
                <a:ea typeface="DejaVu Sans"/>
                <a:cs typeface="DejaVu Sans"/>
              </a:defRPr>
            </a:pPr>
            <a:r>
              <a:rPr sz="1275" b="1" i="0">
                <a:solidFill>
                  <a:srgbClr val="10283F"/>
                </a:solidFill>
                <a:latin typeface="DejaVu Sans"/>
                <a:ea typeface="DejaVu Sans"/>
                <a:cs typeface="DejaVu Sans"/>
              </a:rPr>
              <a:t>3.8–18.3 MeV · within the established spread</a:t>
            </a:r>
          </a:p>
          <a:p>
            <a:pPr algn="ctr">
              <a:lnSpc>
                <a:spcPct val="112000"/>
              </a:lnSpc>
              <a:buNone/>
              <a:defRPr sz="1275" b="1" i="0">
                <a:solidFill>
                  <a:srgbClr val="10283F"/>
                </a:solidFill>
                <a:latin typeface="DejaVu Sans"/>
                <a:ea typeface="DejaVu Sans"/>
                <a:cs typeface="DejaVu Sans"/>
              </a:defRPr>
            </a:pPr>
            <a:r>
              <a:rPr sz="1275" b="1" i="0">
                <a:solidFill>
                  <a:srgbClr val="10283F"/>
                </a:solidFill>
                <a:latin typeface="DejaVu Sans"/>
                <a:ea typeface="DejaVu Sans"/>
                <a:cs typeface="DejaVu Sans"/>
              </a:rPr>
              <a:t>Practical production window ≈ 6–14 MeV</a:t>
            </a:r>
          </a:p>
        </p:txBody>
      </p:sp>
      <p:sp>
        <p:nvSpPr>
          <p:cNvPr id="15" name="Rectangle 14">
            <a:extLst>
              <a:ext uri="{FF2B5EF4-FFF2-40B4-BE49-F238E27FC236}">
                <a16:creationId xmlns:a16="http://schemas.microsoft.com/office/drawing/2014/main" id="{16D9C936-2644-47E4-8044-10D794493896}"/>
              </a:ext>
            </a:extLst>
          </p:cNvPr>
          <p:cNvSpPr>
            <a:spLocks noGrp="1"/>
          </p:cNvSpPr>
          <p:nvPr/>
        </p:nvSpPr>
        <p:spPr>
          <a:xfrm>
            <a:off x="6400800" y="5562600"/>
            <a:ext cx="5010150" cy="476250"/>
          </a:xfrm>
          <a:prstGeom prst="rect">
            <a:avLst/>
          </a:prstGeom>
          <a:noFill/>
          <a:ln w="0">
            <a:noFill/>
          </a:ln>
        </p:spPr>
        <p:txBody>
          <a:bodyPr wrap="square" lIns="0" tIns="0" rIns="0" bIns="0" anchor="ctr">
            <a:noAutofit/>
          </a:bodyPr>
          <a:lstStyle/>
          <a:p>
            <a:pPr algn="ctr">
              <a:lnSpc>
                <a:spcPct val="112000"/>
              </a:lnSpc>
              <a:buNone/>
              <a:defRPr sz="1275" b="1" i="0">
                <a:solidFill>
                  <a:srgbClr val="10283F"/>
                </a:solidFill>
                <a:latin typeface="DejaVu Sans"/>
                <a:ea typeface="DejaVu Sans"/>
                <a:cs typeface="DejaVu Sans"/>
              </a:defRPr>
            </a:pPr>
            <a:r>
              <a:rPr sz="1275" b="1" i="0" dirty="0">
                <a:solidFill>
                  <a:srgbClr val="10283F"/>
                </a:solidFill>
                <a:latin typeface="DejaVu Sans"/>
                <a:ea typeface="DejaVu Sans"/>
                <a:cs typeface="DejaVu Sans"/>
              </a:rPr>
              <a:t>Peak ≈15 mb at 15 MeV · window ≈11–22 MeV</a:t>
            </a:r>
          </a:p>
          <a:p>
            <a:pPr algn="ctr">
              <a:lnSpc>
                <a:spcPct val="112000"/>
              </a:lnSpc>
              <a:buNone/>
              <a:defRPr sz="1275" b="1" i="0">
                <a:solidFill>
                  <a:srgbClr val="10283F"/>
                </a:solidFill>
                <a:latin typeface="DejaVu Sans"/>
                <a:ea typeface="DejaVu Sans"/>
                <a:cs typeface="DejaVu Sans"/>
              </a:defRPr>
            </a:pPr>
            <a:r>
              <a:rPr lang="en-GB" sz="1275" b="1" dirty="0">
                <a:solidFill>
                  <a:srgbClr val="10283F"/>
                </a:solidFill>
                <a:latin typeface="DejaVu Sans"/>
                <a:ea typeface="DejaVu Sans"/>
                <a:cs typeface="DejaVu Sans"/>
              </a:rPr>
              <a:t>Model</a:t>
            </a:r>
            <a:r>
              <a:rPr sz="1275" b="1" i="0" dirty="0">
                <a:solidFill>
                  <a:srgbClr val="10283F"/>
                </a:solidFill>
                <a:latin typeface="DejaVu Sans"/>
                <a:ea typeface="DejaVu Sans"/>
                <a:cs typeface="DejaVu Sans"/>
              </a:rPr>
              <a:t> gets the shape but overpredicts the peak</a:t>
            </a:r>
          </a:p>
        </p:txBody>
      </p:sp>
    </p:spTree>
    <p:extLst>
      <p:ext uri="{BB962C8B-B14F-4D97-AF65-F5344CB8AC3E}">
        <p14:creationId xmlns:p14="http://schemas.microsoft.com/office/powerpoint/2010/main" val="957054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0CF84C9-9B70-4F55-AA7B-35E458CFCBDF}"/>
              </a:ext>
            </a:extLst>
          </p:cNvPr>
          <p:cNvSpPr>
            <a:spLocks noGrp="1"/>
          </p:cNvSpPr>
          <p:nvPr/>
        </p:nvSpPr>
        <p:spPr>
          <a:xfrm>
            <a:off x="514350" y="400050"/>
            <a:ext cx="76200" cy="4572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D91F7528-C2A8-43BC-9E2D-AA16A768780B}"/>
              </a:ext>
            </a:extLst>
          </p:cNvPr>
          <p:cNvSpPr>
            <a:spLocks noGrp="1"/>
          </p:cNvSpPr>
          <p:nvPr/>
        </p:nvSpPr>
        <p:spPr>
          <a:xfrm>
            <a:off x="742950" y="381000"/>
            <a:ext cx="10810875" cy="514350"/>
          </a:xfrm>
          <a:prstGeom prst="rect">
            <a:avLst/>
          </a:prstGeom>
          <a:noFill/>
          <a:ln w="0">
            <a:noFill/>
          </a:ln>
        </p:spPr>
        <p:txBody>
          <a:bodyPr wrap="square" lIns="0" tIns="0" rIns="0" bIns="0" anchor="ctr">
            <a:noAutofit/>
          </a:bodyPr>
          <a:lstStyle/>
          <a:p>
            <a:pPr algn="l">
              <a:lnSpc>
                <a:spcPct val="100000"/>
              </a:lnSpc>
              <a:buNone/>
              <a:defRPr sz="3000" b="1" i="0">
                <a:solidFill>
                  <a:srgbClr val="10283F"/>
                </a:solidFill>
                <a:latin typeface="DejaVu Sans"/>
                <a:ea typeface="DejaVu Sans"/>
                <a:cs typeface="DejaVu Sans"/>
              </a:defRPr>
            </a:pPr>
            <a:r>
              <a:rPr sz="3000" b="1" i="0">
                <a:solidFill>
                  <a:srgbClr val="10283F"/>
                </a:solidFill>
                <a:latin typeface="DejaVu Sans"/>
                <a:ea typeface="DejaVu Sans"/>
                <a:cs typeface="DejaVu Sans"/>
              </a:rPr>
              <a:t>Cu-67: not one peak, not one channel</a:t>
            </a:r>
          </a:p>
        </p:txBody>
      </p:sp>
      <p:sp>
        <p:nvSpPr>
          <p:cNvPr id="3" name="Rectangle 2">
            <a:extLst>
              <a:ext uri="{FF2B5EF4-FFF2-40B4-BE49-F238E27FC236}">
                <a16:creationId xmlns:a16="http://schemas.microsoft.com/office/drawing/2014/main" id="{C2723C56-6366-4CAE-81C2-45D6475AD25A}"/>
              </a:ext>
            </a:extLst>
          </p:cNvPr>
          <p:cNvSpPr>
            <a:spLocks noGrp="1"/>
          </p:cNvSpPr>
          <p:nvPr/>
        </p:nvSpPr>
        <p:spPr>
          <a:xfrm>
            <a:off x="514350" y="981075"/>
            <a:ext cx="11163300" cy="14288"/>
          </a:xfrm>
          <a:prstGeom prst="rect">
            <a:avLst/>
          </a:prstGeom>
          <a:solidFill>
            <a:srgbClr val="CBD3D8"/>
          </a:solidFill>
          <a:ln w="0">
            <a:noFill/>
            <a:prstDash val="solid"/>
          </a:ln>
        </p:spPr>
        <p:txBody>
          <a:bodyPr/>
          <a:lstStyle/>
          <a:p>
            <a:endParaRPr lang="en-GB"/>
          </a:p>
        </p:txBody>
      </p:sp>
      <p:sp>
        <p:nvSpPr>
          <p:cNvPr id="4" name="Rectangle 3">
            <a:extLst>
              <a:ext uri="{FF2B5EF4-FFF2-40B4-BE49-F238E27FC236}">
                <a16:creationId xmlns:a16="http://schemas.microsoft.com/office/drawing/2014/main" id="{B7594D32-E4D1-4D69-8087-C677893CCB19}"/>
              </a:ext>
            </a:extLst>
          </p:cNvPr>
          <p:cNvSpPr>
            <a:spLocks noGrp="1"/>
          </p:cNvSpPr>
          <p:nvPr/>
        </p:nvSpPr>
        <p:spPr>
          <a:xfrm>
            <a:off x="533400" y="6515100"/>
            <a:ext cx="2476500" cy="190500"/>
          </a:xfrm>
          <a:prstGeom prst="rect">
            <a:avLst/>
          </a:prstGeom>
          <a:noFill/>
          <a:ln w="0">
            <a:noFill/>
          </a:ln>
        </p:spPr>
        <p:txBody>
          <a:bodyPr wrap="square" lIns="0" tIns="0" rIns="0" bIns="0" anchor="ctr">
            <a:noAutofit/>
          </a:bodyPr>
          <a:lstStyle/>
          <a:p>
            <a:pPr algn="l">
              <a:lnSpc>
                <a:spcPct val="100000"/>
              </a:lnSpc>
              <a:buNone/>
              <a:defRPr sz="975" b="0" i="0">
                <a:solidFill>
                  <a:srgbClr val="5C6B73"/>
                </a:solidFill>
                <a:latin typeface="DejaVu Sans"/>
                <a:ea typeface="DejaVu Sans"/>
                <a:cs typeface="DejaVu Sans"/>
              </a:defRPr>
            </a:pPr>
            <a:r>
              <a:rPr sz="975" b="0" i="0">
                <a:solidFill>
                  <a:srgbClr val="5C6B73"/>
                </a:solidFill>
                <a:latin typeface="DejaVu Sans"/>
                <a:ea typeface="DejaVu Sans"/>
                <a:cs typeface="DejaVu Sans"/>
              </a:rPr>
              <a:t>M. Eslami · Nuclear data</a:t>
            </a:r>
          </a:p>
        </p:txBody>
      </p:sp>
      <p:sp>
        <p:nvSpPr>
          <p:cNvPr id="5" name="Rectangle 4">
            <a:extLst>
              <a:ext uri="{FF2B5EF4-FFF2-40B4-BE49-F238E27FC236}">
                <a16:creationId xmlns:a16="http://schemas.microsoft.com/office/drawing/2014/main" id="{B7F513E0-47EE-449C-9946-093643E8A695}"/>
              </a:ext>
            </a:extLst>
          </p:cNvPr>
          <p:cNvSpPr>
            <a:spLocks noGrp="1"/>
          </p:cNvSpPr>
          <p:nvPr/>
        </p:nvSpPr>
        <p:spPr>
          <a:xfrm>
            <a:off x="11239500" y="6496050"/>
            <a:ext cx="419100" cy="209550"/>
          </a:xfrm>
          <a:prstGeom prst="rect">
            <a:avLst/>
          </a:prstGeom>
          <a:noFill/>
          <a:ln w="0">
            <a:noFill/>
          </a:ln>
        </p:spPr>
        <p:txBody>
          <a:bodyPr wrap="square" lIns="0" tIns="0" rIns="0" bIns="0" anchor="ctr">
            <a:noAutofit/>
          </a:bodyPr>
          <a:lstStyle/>
          <a:p>
            <a:pPr algn="r">
              <a:lnSpc>
                <a:spcPct val="100000"/>
              </a:lnSpc>
              <a:buNone/>
              <a:defRPr sz="1050" b="1" i="0">
                <a:solidFill>
                  <a:srgbClr val="5C6B73"/>
                </a:solidFill>
                <a:latin typeface="DejaVu Sans"/>
                <a:ea typeface="DejaVu Sans"/>
                <a:cs typeface="DejaVu Sans"/>
              </a:defRPr>
            </a:pPr>
            <a:r>
              <a:rPr sz="1050" b="1" i="0">
                <a:solidFill>
                  <a:srgbClr val="5C6B73"/>
                </a:solidFill>
                <a:latin typeface="DejaVu Sans"/>
                <a:ea typeface="DejaVu Sans"/>
                <a:cs typeface="DejaVu Sans"/>
              </a:rPr>
              <a:t>15</a:t>
            </a:r>
          </a:p>
        </p:txBody>
      </p:sp>
      <p:sp>
        <p:nvSpPr>
          <p:cNvPr id="6" name="Rectangle: Rounded Corners 5">
            <a:extLst>
              <a:ext uri="{FF2B5EF4-FFF2-40B4-BE49-F238E27FC236}">
                <a16:creationId xmlns:a16="http://schemas.microsoft.com/office/drawing/2014/main" id="{CC48FCF2-5AA6-4685-8379-680D381F2FD0}"/>
              </a:ext>
            </a:extLst>
          </p:cNvPr>
          <p:cNvSpPr>
            <a:spLocks noGrp="1"/>
          </p:cNvSpPr>
          <p:nvPr/>
        </p:nvSpPr>
        <p:spPr>
          <a:xfrm>
            <a:off x="666750" y="1371600"/>
            <a:ext cx="4362450" cy="1152525"/>
          </a:xfrm>
          <a:prstGeom prst="roundRect">
            <a:avLst>
              <a:gd name="adj" fmla="val 9091"/>
            </a:avLst>
          </a:prstGeom>
          <a:solidFill>
            <a:srgbClr val="DDEFF0"/>
          </a:solidFill>
          <a:ln w="0">
            <a:noFill/>
            <a:prstDash val="solid"/>
          </a:ln>
        </p:spPr>
        <p:txBody>
          <a:bodyPr/>
          <a:lstStyle/>
          <a:p>
            <a:endParaRPr lang="en-GB"/>
          </a:p>
        </p:txBody>
      </p:sp>
      <p:sp>
        <p:nvSpPr>
          <p:cNvPr id="7" name="Rectangle 6">
            <a:extLst>
              <a:ext uri="{FF2B5EF4-FFF2-40B4-BE49-F238E27FC236}">
                <a16:creationId xmlns:a16="http://schemas.microsoft.com/office/drawing/2014/main" id="{0F98759A-723E-45CB-A27E-8623774F4E27}"/>
              </a:ext>
            </a:extLst>
          </p:cNvPr>
          <p:cNvSpPr>
            <a:spLocks noGrp="1"/>
          </p:cNvSpPr>
          <p:nvPr/>
        </p:nvSpPr>
        <p:spPr>
          <a:xfrm>
            <a:off x="866775" y="1514475"/>
            <a:ext cx="3962400" cy="276225"/>
          </a:xfrm>
          <a:prstGeom prst="rect">
            <a:avLst/>
          </a:prstGeom>
          <a:noFill/>
          <a:ln w="0">
            <a:noFill/>
          </a:ln>
        </p:spPr>
        <p:txBody>
          <a:bodyPr wrap="square" lIns="0" tIns="0" rIns="0" bIns="0" anchor="t">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1 · Spectral mixture</a:t>
            </a:r>
          </a:p>
        </p:txBody>
      </p:sp>
      <p:sp>
        <p:nvSpPr>
          <p:cNvPr id="8" name="Rectangle 7">
            <a:extLst>
              <a:ext uri="{FF2B5EF4-FFF2-40B4-BE49-F238E27FC236}">
                <a16:creationId xmlns:a16="http://schemas.microsoft.com/office/drawing/2014/main" id="{340C77BD-924A-45AE-A90E-7849CCBAAB4B}"/>
              </a:ext>
            </a:extLst>
          </p:cNvPr>
          <p:cNvSpPr>
            <a:spLocks noGrp="1"/>
          </p:cNvSpPr>
          <p:nvPr/>
        </p:nvSpPr>
        <p:spPr>
          <a:xfrm>
            <a:off x="866775" y="1847850"/>
            <a:ext cx="3962400" cy="542925"/>
          </a:xfrm>
          <a:prstGeom prst="rect">
            <a:avLst/>
          </a:prstGeom>
          <a:noFill/>
          <a:ln w="0">
            <a:noFill/>
          </a:ln>
        </p:spPr>
        <p:txBody>
          <a:bodyPr wrap="square" lIns="0" tIns="0" rIns="0" bIns="0" anchor="ctr">
            <a:noAutofit/>
          </a:bodyPr>
          <a:lstStyle/>
          <a:p>
            <a:pPr algn="l">
              <a:lnSpc>
                <a:spcPct val="112000"/>
              </a:lnSpc>
              <a:buNone/>
              <a:defRPr sz="1200" b="0" i="0">
                <a:solidFill>
                  <a:srgbClr val="18303F"/>
                </a:solidFill>
                <a:latin typeface="DejaVu Sans"/>
                <a:ea typeface="DejaVu Sans"/>
                <a:cs typeface="DejaVu Sans"/>
              </a:defRPr>
            </a:pPr>
            <a:r>
              <a:rPr sz="1200" b="0" i="0" dirty="0">
                <a:solidFill>
                  <a:srgbClr val="18303F"/>
                </a:solidFill>
                <a:latin typeface="DejaVu Sans"/>
                <a:ea typeface="DejaVu Sans"/>
                <a:cs typeface="DejaVu Sans"/>
              </a:rPr>
              <a:t>⁶⁷Cu and ⁶⁷Ga share several γ-ray energies. Cooling</a:t>
            </a:r>
            <a:r>
              <a:rPr lang="en-GB" sz="1200" b="0" i="0" dirty="0">
                <a:solidFill>
                  <a:srgbClr val="18303F"/>
                </a:solidFill>
                <a:latin typeface="DejaVu Sans"/>
                <a:ea typeface="DejaVu Sans"/>
                <a:cs typeface="DejaVu Sans"/>
              </a:rPr>
              <a:t> </a:t>
            </a:r>
            <a:r>
              <a:rPr sz="1200" b="0" i="0" dirty="0">
                <a:solidFill>
                  <a:srgbClr val="18303F"/>
                </a:solidFill>
                <a:latin typeface="DejaVu Sans"/>
                <a:ea typeface="DejaVu Sans"/>
                <a:cs typeface="DejaVu Sans"/>
              </a:rPr>
              <a:t>time dependence supplies the missing information.</a:t>
            </a:r>
          </a:p>
        </p:txBody>
      </p:sp>
      <p:sp>
        <p:nvSpPr>
          <p:cNvPr id="9" name="Rectangle: Rounded Corners 8">
            <a:extLst>
              <a:ext uri="{FF2B5EF4-FFF2-40B4-BE49-F238E27FC236}">
                <a16:creationId xmlns:a16="http://schemas.microsoft.com/office/drawing/2014/main" id="{6C4DC8EB-E13D-44D7-9A1F-1BDF54BE4D17}"/>
              </a:ext>
            </a:extLst>
          </p:cNvPr>
          <p:cNvSpPr>
            <a:spLocks noGrp="1"/>
          </p:cNvSpPr>
          <p:nvPr/>
        </p:nvSpPr>
        <p:spPr>
          <a:xfrm>
            <a:off x="666750" y="2762250"/>
            <a:ext cx="4362450" cy="1152525"/>
          </a:xfrm>
          <a:prstGeom prst="roundRect">
            <a:avLst>
              <a:gd name="adj" fmla="val 9091"/>
            </a:avLst>
          </a:prstGeom>
          <a:solidFill>
            <a:srgbClr val="F5E5D7"/>
          </a:solidFill>
          <a:ln w="0">
            <a:noFill/>
            <a:prstDash val="solid"/>
          </a:ln>
        </p:spPr>
        <p:txBody>
          <a:bodyPr/>
          <a:lstStyle/>
          <a:p>
            <a:endParaRPr lang="en-GB"/>
          </a:p>
        </p:txBody>
      </p:sp>
      <p:sp>
        <p:nvSpPr>
          <p:cNvPr id="10" name="Rectangle 9">
            <a:extLst>
              <a:ext uri="{FF2B5EF4-FFF2-40B4-BE49-F238E27FC236}">
                <a16:creationId xmlns:a16="http://schemas.microsoft.com/office/drawing/2014/main" id="{5F6B1DE7-2FF7-4851-84B5-50C7E9C403C3}"/>
              </a:ext>
            </a:extLst>
          </p:cNvPr>
          <p:cNvSpPr>
            <a:spLocks noGrp="1"/>
          </p:cNvSpPr>
          <p:nvPr/>
        </p:nvSpPr>
        <p:spPr>
          <a:xfrm>
            <a:off x="866775" y="2905125"/>
            <a:ext cx="3962400" cy="276225"/>
          </a:xfrm>
          <a:prstGeom prst="rect">
            <a:avLst/>
          </a:prstGeom>
          <a:noFill/>
          <a:ln w="0">
            <a:noFill/>
          </a:ln>
        </p:spPr>
        <p:txBody>
          <a:bodyPr wrap="square" lIns="0" tIns="0" rIns="0" bIns="0" anchor="t">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2 · Reaction mixture</a:t>
            </a:r>
          </a:p>
        </p:txBody>
      </p:sp>
      <p:sp>
        <p:nvSpPr>
          <p:cNvPr id="11" name="Rectangle 10">
            <a:extLst>
              <a:ext uri="{FF2B5EF4-FFF2-40B4-BE49-F238E27FC236}">
                <a16:creationId xmlns:a16="http://schemas.microsoft.com/office/drawing/2014/main" id="{3E46F6D5-DD3A-4FC4-9682-459A3F5A1EAE}"/>
              </a:ext>
            </a:extLst>
          </p:cNvPr>
          <p:cNvSpPr>
            <a:spLocks noGrp="1"/>
          </p:cNvSpPr>
          <p:nvPr/>
        </p:nvSpPr>
        <p:spPr>
          <a:xfrm>
            <a:off x="866775" y="3238500"/>
            <a:ext cx="3962400" cy="542925"/>
          </a:xfrm>
          <a:prstGeom prst="rect">
            <a:avLst/>
          </a:prstGeom>
          <a:noFill/>
          <a:ln w="0">
            <a:noFill/>
          </a:ln>
        </p:spPr>
        <p:txBody>
          <a:bodyPr wrap="square" lIns="0" tIns="0" rIns="0" bIns="0" anchor="ctr">
            <a:noAutofit/>
          </a:bodyPr>
          <a:lstStyle/>
          <a:p>
            <a:pPr algn="l">
              <a:lnSpc>
                <a:spcPct val="112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ⁿᵃᵗZn(p,x)⁶⁷Cu combines ⁷⁰Zn(p,α) at lower energy with ⁶⁸Zn(p,2p) above ≈20 MeV.</a:t>
            </a:r>
          </a:p>
        </p:txBody>
      </p:sp>
      <p:sp>
        <p:nvSpPr>
          <p:cNvPr id="12" name="Rectangle: Rounded Corners 11">
            <a:extLst>
              <a:ext uri="{FF2B5EF4-FFF2-40B4-BE49-F238E27FC236}">
                <a16:creationId xmlns:a16="http://schemas.microsoft.com/office/drawing/2014/main" id="{F31F638E-114A-4E23-A90A-701DCE54CEBB}"/>
              </a:ext>
            </a:extLst>
          </p:cNvPr>
          <p:cNvSpPr>
            <a:spLocks noGrp="1"/>
          </p:cNvSpPr>
          <p:nvPr/>
        </p:nvSpPr>
        <p:spPr>
          <a:xfrm>
            <a:off x="666750" y="4152900"/>
            <a:ext cx="4362450" cy="1152525"/>
          </a:xfrm>
          <a:prstGeom prst="roundRect">
            <a:avLst>
              <a:gd name="adj" fmla="val 9091"/>
            </a:avLst>
          </a:prstGeom>
          <a:solidFill>
            <a:srgbClr val="E0EBE4"/>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5A2CFDA8-AC47-49CE-A24A-ECB615411CEE}"/>
              </a:ext>
            </a:extLst>
          </p:cNvPr>
          <p:cNvSpPr>
            <a:spLocks noGrp="1"/>
          </p:cNvSpPr>
          <p:nvPr/>
        </p:nvSpPr>
        <p:spPr>
          <a:xfrm>
            <a:off x="866775" y="4295775"/>
            <a:ext cx="3962400" cy="276225"/>
          </a:xfrm>
          <a:prstGeom prst="rect">
            <a:avLst/>
          </a:prstGeom>
          <a:noFill/>
          <a:ln w="0">
            <a:noFill/>
          </a:ln>
        </p:spPr>
        <p:txBody>
          <a:bodyPr wrap="square" lIns="0" tIns="0" rIns="0" bIns="0" anchor="t">
            <a:noAutofit/>
          </a:bodyPr>
          <a:lstStyle/>
          <a:p>
            <a:pPr algn="l">
              <a:lnSpc>
                <a:spcPct val="100000"/>
              </a:lnSpc>
              <a:buNone/>
              <a:defRPr sz="1500" b="1" i="0">
                <a:solidFill>
                  <a:srgbClr val="10283F"/>
                </a:solidFill>
                <a:latin typeface="DejaVu Sans"/>
                <a:ea typeface="DejaVu Sans"/>
                <a:cs typeface="DejaVu Sans"/>
              </a:defRPr>
            </a:pPr>
            <a:r>
              <a:rPr sz="1500" b="1" i="0">
                <a:solidFill>
                  <a:srgbClr val="10283F"/>
                </a:solidFill>
                <a:latin typeface="DejaVu Sans"/>
                <a:ea typeface="DejaVu Sans"/>
                <a:cs typeface="DejaVu Sans"/>
              </a:rPr>
              <a:t>3 · Evaluation lesson</a:t>
            </a:r>
          </a:p>
        </p:txBody>
      </p:sp>
      <p:sp>
        <p:nvSpPr>
          <p:cNvPr id="14" name="Rectangle 13">
            <a:extLst>
              <a:ext uri="{FF2B5EF4-FFF2-40B4-BE49-F238E27FC236}">
                <a16:creationId xmlns:a16="http://schemas.microsoft.com/office/drawing/2014/main" id="{3F28F454-CEA5-4A31-8F28-8CB43760772B}"/>
              </a:ext>
            </a:extLst>
          </p:cNvPr>
          <p:cNvSpPr>
            <a:spLocks noGrp="1"/>
          </p:cNvSpPr>
          <p:nvPr/>
        </p:nvSpPr>
        <p:spPr>
          <a:xfrm>
            <a:off x="866775" y="4629150"/>
            <a:ext cx="3962400" cy="542925"/>
          </a:xfrm>
          <a:prstGeom prst="rect">
            <a:avLst/>
          </a:prstGeom>
          <a:noFill/>
          <a:ln w="0">
            <a:noFill/>
          </a:ln>
        </p:spPr>
        <p:txBody>
          <a:bodyPr wrap="square" lIns="0" tIns="0" rIns="0" bIns="0" anchor="ctr">
            <a:noAutofit/>
          </a:bodyPr>
          <a:lstStyle/>
          <a:p>
            <a:pPr algn="l">
              <a:lnSpc>
                <a:spcPct val="112000"/>
              </a:lnSpc>
              <a:buNone/>
              <a:defRPr sz="1200" b="0" i="0">
                <a:solidFill>
                  <a:srgbClr val="18303F"/>
                </a:solidFill>
                <a:latin typeface="DejaVu Sans"/>
                <a:ea typeface="DejaVu Sans"/>
                <a:cs typeface="DejaVu Sans"/>
              </a:defRPr>
            </a:pPr>
            <a:r>
              <a:rPr sz="1200" b="0" i="0">
                <a:solidFill>
                  <a:srgbClr val="18303F"/>
                </a:solidFill>
                <a:latin typeface="DejaVu Sans"/>
                <a:ea typeface="DejaVu Sans"/>
                <a:cs typeface="DejaVu Sans"/>
              </a:rPr>
              <a:t>Evaluated curves guide decomposition and comparison; new measurements expose where model normalisation needs work.</a:t>
            </a:r>
          </a:p>
        </p:txBody>
      </p:sp>
      <p:sp>
        <p:nvSpPr>
          <p:cNvPr id="15" name="Rectangle: Rounded Corners 14">
            <a:extLst>
              <a:ext uri="{FF2B5EF4-FFF2-40B4-BE49-F238E27FC236}">
                <a16:creationId xmlns:a16="http://schemas.microsoft.com/office/drawing/2014/main" id="{632EF11A-6D3D-4A9C-80CE-89FBF7CD9F73}"/>
              </a:ext>
            </a:extLst>
          </p:cNvPr>
          <p:cNvSpPr>
            <a:spLocks noGrp="1"/>
          </p:cNvSpPr>
          <p:nvPr/>
        </p:nvSpPr>
        <p:spPr>
          <a:xfrm>
            <a:off x="5381625" y="1304925"/>
            <a:ext cx="6191250" cy="4305300"/>
          </a:xfrm>
          <a:prstGeom prst="roundRect">
            <a:avLst>
              <a:gd name="adj" fmla="val 2212"/>
            </a:avLst>
          </a:prstGeom>
          <a:solidFill>
            <a:srgbClr val="FFFFFF"/>
          </a:solidFill>
          <a:ln w="11430">
            <a:solidFill>
              <a:srgbClr val="CBD3D8"/>
            </a:solidFill>
            <a:prstDash val="solid"/>
          </a:ln>
        </p:spPr>
        <p:txBody>
          <a:bodyPr/>
          <a:lstStyle/>
          <a:p>
            <a:endParaRPr lang="en-GB"/>
          </a:p>
        </p:txBody>
      </p:sp>
      <p:sp>
        <p:nvSpPr>
          <p:cNvPr id="16" name="Rectangle 15">
            <a:extLst>
              <a:ext uri="{FF2B5EF4-FFF2-40B4-BE49-F238E27FC236}">
                <a16:creationId xmlns:a16="http://schemas.microsoft.com/office/drawing/2014/main" id="{193DA6D4-0F41-4670-AED7-D6E1B83993EA}"/>
              </a:ext>
            </a:extLst>
          </p:cNvPr>
          <p:cNvSpPr>
            <a:spLocks noGrp="1"/>
          </p:cNvSpPr>
          <p:nvPr/>
        </p:nvSpPr>
        <p:spPr>
          <a:xfrm>
            <a:off x="5610225" y="1419225"/>
            <a:ext cx="5734050" cy="285750"/>
          </a:xfrm>
          <a:prstGeom prst="rect">
            <a:avLst/>
          </a:prstGeom>
          <a:noFill/>
          <a:ln w="0">
            <a:noFill/>
          </a:ln>
        </p:spPr>
        <p:txBody>
          <a:bodyPr wrap="square" lIns="0" tIns="0" rIns="0" bIns="0" anchor="ctr">
            <a:noAutofit/>
          </a:bodyPr>
          <a:lstStyle/>
          <a:p>
            <a:pPr algn="ctr">
              <a:lnSpc>
                <a:spcPct val="100000"/>
              </a:lnSpc>
              <a:buNone/>
              <a:defRPr sz="1500" b="1" i="0">
                <a:solidFill>
                  <a:srgbClr val="2C7297"/>
                </a:solidFill>
                <a:latin typeface="DejaVu Sans"/>
                <a:ea typeface="DejaVu Sans"/>
                <a:cs typeface="DejaVu Sans"/>
              </a:defRPr>
            </a:pPr>
            <a:r>
              <a:rPr sz="1500" b="1" i="0">
                <a:solidFill>
                  <a:srgbClr val="2C7297"/>
                </a:solidFill>
                <a:latin typeface="DejaVu Sans"/>
                <a:ea typeface="DejaVu Sans"/>
                <a:cs typeface="DejaVu Sans"/>
              </a:rPr>
              <a:t>Composite ⁿᵃᵗZn(p,x)⁶⁷Cu excitation function</a:t>
            </a:r>
          </a:p>
        </p:txBody>
      </p:sp>
      <p:pic>
        <p:nvPicPr>
          <p:cNvPr id="36" name="Picture 35"/>
          <p:cNvPicPr>
            <a:picLocks noChangeAspect="1"/>
          </p:cNvPicPr>
          <p:nvPr/>
        </p:nvPicPr>
        <p:blipFill>
          <a:blip r:embed="rId3"/>
          <a:stretch/>
        </p:blipFill>
        <p:spPr>
          <a:xfrm>
            <a:off x="6133962" y="1752600"/>
            <a:ext cx="4686576" cy="3695700"/>
          </a:xfrm>
          <a:prstGeom prst="rect">
            <a:avLst/>
          </a:prstGeom>
        </p:spPr>
      </p:pic>
      <p:sp>
        <p:nvSpPr>
          <p:cNvPr id="18" name="Rectangle: Rounded Corners 17">
            <a:extLst>
              <a:ext uri="{FF2B5EF4-FFF2-40B4-BE49-F238E27FC236}">
                <a16:creationId xmlns:a16="http://schemas.microsoft.com/office/drawing/2014/main" id="{158451A9-D2B5-43DF-ACAD-6D63F1EAD9DE}"/>
              </a:ext>
            </a:extLst>
          </p:cNvPr>
          <p:cNvSpPr>
            <a:spLocks noGrp="1"/>
          </p:cNvSpPr>
          <p:nvPr/>
        </p:nvSpPr>
        <p:spPr>
          <a:xfrm>
            <a:off x="666750" y="5705475"/>
            <a:ext cx="10906125" cy="476250"/>
          </a:xfrm>
          <a:prstGeom prst="roundRect">
            <a:avLst>
              <a:gd name="adj" fmla="val 20000"/>
            </a:avLst>
          </a:prstGeom>
          <a:solidFill>
            <a:srgbClr val="10283F"/>
          </a:solidFill>
          <a:ln w="0">
            <a:noFill/>
            <a:prstDash val="solid"/>
          </a:ln>
        </p:spPr>
        <p:txBody>
          <a:bodyPr/>
          <a:lstStyle/>
          <a:p>
            <a:endParaRPr lang="en-GB"/>
          </a:p>
        </p:txBody>
      </p:sp>
      <p:sp>
        <p:nvSpPr>
          <p:cNvPr id="19" name="Rectangle 18">
            <a:extLst>
              <a:ext uri="{FF2B5EF4-FFF2-40B4-BE49-F238E27FC236}">
                <a16:creationId xmlns:a16="http://schemas.microsoft.com/office/drawing/2014/main" id="{54064505-9DDF-4123-A831-CF2B909362E7}"/>
              </a:ext>
            </a:extLst>
          </p:cNvPr>
          <p:cNvSpPr>
            <a:spLocks noGrp="1"/>
          </p:cNvSpPr>
          <p:nvPr/>
        </p:nvSpPr>
        <p:spPr>
          <a:xfrm>
            <a:off x="914400" y="5781675"/>
            <a:ext cx="10410825" cy="323850"/>
          </a:xfrm>
          <a:prstGeom prst="rect">
            <a:avLst/>
          </a:prstGeom>
          <a:noFill/>
          <a:ln w="0">
            <a:noFill/>
          </a:ln>
        </p:spPr>
        <p:txBody>
          <a:bodyPr wrap="square" lIns="0" tIns="0" rIns="0" bIns="0" anchor="ctr">
            <a:noAutofit/>
          </a:bodyPr>
          <a:lstStyle/>
          <a:p>
            <a:pPr algn="ctr">
              <a:lnSpc>
                <a:spcPct val="100000"/>
              </a:lnSpc>
              <a:buNone/>
              <a:defRPr sz="1650" b="1" i="0">
                <a:solidFill>
                  <a:srgbClr val="FFFFFF"/>
                </a:solidFill>
                <a:latin typeface="DejaVu Sans"/>
                <a:ea typeface="DejaVu Sans"/>
                <a:cs typeface="DejaVu Sans"/>
              </a:defRPr>
            </a:pPr>
            <a:r>
              <a:rPr sz="1650" b="1" i="0">
                <a:solidFill>
                  <a:srgbClr val="FFFFFF"/>
                </a:solidFill>
                <a:latin typeface="DejaVu Sans"/>
                <a:ea typeface="DejaVu Sans"/>
                <a:cs typeface="DejaVu Sans"/>
              </a:rPr>
              <a:t>New data to 28 MeV capture the high-energy rise and feed the next evaluation cycle.</a:t>
            </a:r>
          </a:p>
        </p:txBody>
      </p:sp>
    </p:spTree>
    <p:extLst>
      <p:ext uri="{BB962C8B-B14F-4D97-AF65-F5344CB8AC3E}">
        <p14:creationId xmlns:p14="http://schemas.microsoft.com/office/powerpoint/2010/main" val="2064050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283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26B221E-C1C4-4C22-953E-806937986821}"/>
              </a:ext>
            </a:extLst>
          </p:cNvPr>
          <p:cNvSpPr>
            <a:spLocks noGrp="1"/>
          </p:cNvSpPr>
          <p:nvPr/>
        </p:nvSpPr>
        <p:spPr>
          <a:xfrm>
            <a:off x="0" y="0"/>
            <a:ext cx="171450" cy="6858000"/>
          </a:xfrm>
          <a:prstGeom prst="rect">
            <a:avLst/>
          </a:prstGeom>
          <a:solidFill>
            <a:srgbClr val="DE8747"/>
          </a:solidFill>
          <a:ln w="0">
            <a:noFill/>
            <a:prstDash val="solid"/>
          </a:ln>
        </p:spPr>
        <p:txBody>
          <a:bodyPr/>
          <a:lstStyle/>
          <a:p>
            <a:endParaRPr lang="en-GB"/>
          </a:p>
        </p:txBody>
      </p:sp>
      <p:sp>
        <p:nvSpPr>
          <p:cNvPr id="2" name="Rectangle 1">
            <a:extLst>
              <a:ext uri="{FF2B5EF4-FFF2-40B4-BE49-F238E27FC236}">
                <a16:creationId xmlns:a16="http://schemas.microsoft.com/office/drawing/2014/main" id="{F1ECA1C5-0E21-4665-B3EA-34FF90991C76}"/>
              </a:ext>
            </a:extLst>
          </p:cNvPr>
          <p:cNvSpPr>
            <a:spLocks noGrp="1"/>
          </p:cNvSpPr>
          <p:nvPr/>
        </p:nvSpPr>
        <p:spPr>
          <a:xfrm>
            <a:off x="723900" y="542925"/>
            <a:ext cx="8572500" cy="581025"/>
          </a:xfrm>
          <a:prstGeom prst="rect">
            <a:avLst/>
          </a:prstGeom>
          <a:noFill/>
          <a:ln w="0">
            <a:noFill/>
          </a:ln>
        </p:spPr>
        <p:txBody>
          <a:bodyPr wrap="square" lIns="0" tIns="0" rIns="0" bIns="0" anchor="ctr">
            <a:noAutofit/>
          </a:bodyPr>
          <a:lstStyle/>
          <a:p>
            <a:pPr algn="l">
              <a:lnSpc>
                <a:spcPct val="100000"/>
              </a:lnSpc>
              <a:buNone/>
              <a:defRPr sz="3375" b="1" i="0">
                <a:solidFill>
                  <a:srgbClr val="FFFFFF"/>
                </a:solidFill>
                <a:latin typeface="DejaVu Sans"/>
                <a:ea typeface="DejaVu Sans"/>
                <a:cs typeface="DejaVu Sans"/>
              </a:defRPr>
            </a:pPr>
            <a:r>
              <a:rPr lang="en-GB" sz="3375" b="1" dirty="0">
                <a:solidFill>
                  <a:srgbClr val="FFFFFF"/>
                </a:solidFill>
                <a:latin typeface="DejaVu Sans"/>
                <a:ea typeface="DejaVu Sans"/>
                <a:cs typeface="DejaVu Sans"/>
              </a:rPr>
              <a:t>M</a:t>
            </a:r>
            <a:r>
              <a:rPr sz="3375" b="1" i="0" dirty="0" err="1">
                <a:solidFill>
                  <a:srgbClr val="FFFFFF"/>
                </a:solidFill>
                <a:latin typeface="DejaVu Sans"/>
                <a:ea typeface="DejaVu Sans"/>
                <a:cs typeface="DejaVu Sans"/>
              </a:rPr>
              <a:t>essages</a:t>
            </a:r>
            <a:endParaRPr sz="3375" b="1" i="0" dirty="0">
              <a:solidFill>
                <a:srgbClr val="FFFFFF"/>
              </a:solidFill>
              <a:latin typeface="DejaVu Sans"/>
              <a:ea typeface="DejaVu Sans"/>
              <a:cs typeface="DejaVu Sans"/>
            </a:endParaRPr>
          </a:p>
        </p:txBody>
      </p:sp>
      <p:sp>
        <p:nvSpPr>
          <p:cNvPr id="3" name="Rectangle 2">
            <a:extLst>
              <a:ext uri="{FF2B5EF4-FFF2-40B4-BE49-F238E27FC236}">
                <a16:creationId xmlns:a16="http://schemas.microsoft.com/office/drawing/2014/main" id="{CE3B08E3-41A8-4CCA-B20A-E79B6663D39C}"/>
              </a:ext>
            </a:extLst>
          </p:cNvPr>
          <p:cNvSpPr>
            <a:spLocks noGrp="1"/>
          </p:cNvSpPr>
          <p:nvPr/>
        </p:nvSpPr>
        <p:spPr>
          <a:xfrm>
            <a:off x="723900" y="1276350"/>
            <a:ext cx="10668000" cy="19050"/>
          </a:xfrm>
          <a:prstGeom prst="rect">
            <a:avLst/>
          </a:prstGeom>
          <a:solidFill>
            <a:srgbClr val="41627A"/>
          </a:solidFill>
          <a:ln w="0">
            <a:noFill/>
            <a:prstDash val="solid"/>
          </a:ln>
        </p:spPr>
        <p:txBody>
          <a:bodyPr/>
          <a:lstStyle/>
          <a:p>
            <a:endParaRPr lang="en-GB"/>
          </a:p>
        </p:txBody>
      </p:sp>
      <p:sp>
        <p:nvSpPr>
          <p:cNvPr id="4" name="Rectangle 3">
            <a:extLst>
              <a:ext uri="{FF2B5EF4-FFF2-40B4-BE49-F238E27FC236}">
                <a16:creationId xmlns:a16="http://schemas.microsoft.com/office/drawing/2014/main" id="{952ECBA9-D81E-47FA-A9BA-236482C31412}"/>
              </a:ext>
            </a:extLst>
          </p:cNvPr>
          <p:cNvSpPr>
            <a:spLocks noGrp="1"/>
          </p:cNvSpPr>
          <p:nvPr/>
        </p:nvSpPr>
        <p:spPr>
          <a:xfrm>
            <a:off x="790575" y="1819275"/>
            <a:ext cx="781050" cy="571500"/>
          </a:xfrm>
          <a:prstGeom prst="rect">
            <a:avLst/>
          </a:prstGeom>
          <a:noFill/>
          <a:ln w="0">
            <a:noFill/>
          </a:ln>
        </p:spPr>
        <p:txBody>
          <a:bodyPr wrap="square" lIns="0" tIns="0" rIns="0" bIns="0" anchor="ctr">
            <a:noAutofit/>
          </a:bodyPr>
          <a:lstStyle/>
          <a:p>
            <a:pPr algn="ctr">
              <a:lnSpc>
                <a:spcPct val="100000"/>
              </a:lnSpc>
              <a:buNone/>
              <a:defRPr sz="2325" b="1" i="0">
                <a:solidFill>
                  <a:srgbClr val="55B9C1"/>
                </a:solidFill>
                <a:latin typeface="DejaVu Sans"/>
                <a:ea typeface="DejaVu Sans"/>
                <a:cs typeface="DejaVu Sans"/>
              </a:defRPr>
            </a:pPr>
            <a:r>
              <a:rPr sz="2325" b="1" i="0">
                <a:solidFill>
                  <a:srgbClr val="55B9C1"/>
                </a:solidFill>
                <a:latin typeface="DejaVu Sans"/>
                <a:ea typeface="DejaVu Sans"/>
                <a:cs typeface="DejaVu Sans"/>
              </a:rPr>
              <a:t>01</a:t>
            </a:r>
          </a:p>
        </p:txBody>
      </p:sp>
      <p:sp>
        <p:nvSpPr>
          <p:cNvPr id="5" name="Rectangle 4">
            <a:extLst>
              <a:ext uri="{FF2B5EF4-FFF2-40B4-BE49-F238E27FC236}">
                <a16:creationId xmlns:a16="http://schemas.microsoft.com/office/drawing/2014/main" id="{8A9EF421-BA16-4403-A209-503624D0403F}"/>
              </a:ext>
            </a:extLst>
          </p:cNvPr>
          <p:cNvSpPr>
            <a:spLocks noGrp="1"/>
          </p:cNvSpPr>
          <p:nvPr/>
        </p:nvSpPr>
        <p:spPr>
          <a:xfrm>
            <a:off x="1743075" y="2085975"/>
            <a:ext cx="647700" cy="28575"/>
          </a:xfrm>
          <a:prstGeom prst="rect">
            <a:avLst/>
          </a:prstGeom>
          <a:solidFill>
            <a:srgbClr val="55B9C1"/>
          </a:solidFill>
          <a:ln w="0">
            <a:noFill/>
            <a:prstDash val="solid"/>
          </a:ln>
        </p:spPr>
        <p:txBody>
          <a:bodyPr/>
          <a:lstStyle/>
          <a:p>
            <a:endParaRPr lang="en-GB"/>
          </a:p>
        </p:txBody>
      </p:sp>
      <p:sp>
        <p:nvSpPr>
          <p:cNvPr id="6" name="Rectangle 5">
            <a:extLst>
              <a:ext uri="{FF2B5EF4-FFF2-40B4-BE49-F238E27FC236}">
                <a16:creationId xmlns:a16="http://schemas.microsoft.com/office/drawing/2014/main" id="{99A3AE1C-8C9C-4AD4-AB7F-032578200372}"/>
              </a:ext>
            </a:extLst>
          </p:cNvPr>
          <p:cNvSpPr>
            <a:spLocks noGrp="1"/>
          </p:cNvSpPr>
          <p:nvPr/>
        </p:nvSpPr>
        <p:spPr>
          <a:xfrm>
            <a:off x="2647950" y="1800225"/>
            <a:ext cx="8382000" cy="638175"/>
          </a:xfrm>
          <a:prstGeom prst="rect">
            <a:avLst/>
          </a:prstGeom>
          <a:noFill/>
          <a:ln w="0">
            <a:noFill/>
          </a:ln>
        </p:spPr>
        <p:txBody>
          <a:bodyPr wrap="square" lIns="0" tIns="0" rIns="0" bIns="0" anchor="ctr">
            <a:noAutofit/>
          </a:bodyPr>
          <a:lstStyle/>
          <a:p>
            <a:pPr algn="l">
              <a:lnSpc>
                <a:spcPct val="100000"/>
              </a:lnSpc>
              <a:buNone/>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Nuclear data cover properties, structure, decay, reactions, emissions and their uncertainties.</a:t>
            </a:r>
          </a:p>
        </p:txBody>
      </p:sp>
      <p:sp>
        <p:nvSpPr>
          <p:cNvPr id="7" name="Rectangle 6">
            <a:extLst>
              <a:ext uri="{FF2B5EF4-FFF2-40B4-BE49-F238E27FC236}">
                <a16:creationId xmlns:a16="http://schemas.microsoft.com/office/drawing/2014/main" id="{499A1787-0ACA-45D4-ADD8-9EBE6FD0AF88}"/>
              </a:ext>
            </a:extLst>
          </p:cNvPr>
          <p:cNvSpPr>
            <a:spLocks noGrp="1"/>
          </p:cNvSpPr>
          <p:nvPr/>
        </p:nvSpPr>
        <p:spPr>
          <a:xfrm>
            <a:off x="790575" y="3076575"/>
            <a:ext cx="781050" cy="571500"/>
          </a:xfrm>
          <a:prstGeom prst="rect">
            <a:avLst/>
          </a:prstGeom>
          <a:noFill/>
          <a:ln w="0">
            <a:noFill/>
          </a:ln>
        </p:spPr>
        <p:txBody>
          <a:bodyPr wrap="square" lIns="0" tIns="0" rIns="0" bIns="0" anchor="ctr">
            <a:noAutofit/>
          </a:bodyPr>
          <a:lstStyle/>
          <a:p>
            <a:pPr algn="ctr">
              <a:lnSpc>
                <a:spcPct val="100000"/>
              </a:lnSpc>
              <a:buNone/>
              <a:defRPr sz="2325" b="1" i="0">
                <a:solidFill>
                  <a:srgbClr val="55B9C1"/>
                </a:solidFill>
                <a:latin typeface="DejaVu Sans"/>
                <a:ea typeface="DejaVu Sans"/>
                <a:cs typeface="DejaVu Sans"/>
              </a:defRPr>
            </a:pPr>
            <a:r>
              <a:rPr sz="2325" b="1" i="0">
                <a:solidFill>
                  <a:srgbClr val="55B9C1"/>
                </a:solidFill>
                <a:latin typeface="DejaVu Sans"/>
                <a:ea typeface="DejaVu Sans"/>
                <a:cs typeface="DejaVu Sans"/>
              </a:rPr>
              <a:t>02</a:t>
            </a:r>
          </a:p>
        </p:txBody>
      </p:sp>
      <p:sp>
        <p:nvSpPr>
          <p:cNvPr id="8" name="Rectangle 7">
            <a:extLst>
              <a:ext uri="{FF2B5EF4-FFF2-40B4-BE49-F238E27FC236}">
                <a16:creationId xmlns:a16="http://schemas.microsoft.com/office/drawing/2014/main" id="{9E6412AD-9504-468E-AB5D-B89DE594BFC5}"/>
              </a:ext>
            </a:extLst>
          </p:cNvPr>
          <p:cNvSpPr>
            <a:spLocks noGrp="1"/>
          </p:cNvSpPr>
          <p:nvPr/>
        </p:nvSpPr>
        <p:spPr>
          <a:xfrm>
            <a:off x="1743075" y="3343275"/>
            <a:ext cx="647700" cy="28575"/>
          </a:xfrm>
          <a:prstGeom prst="rect">
            <a:avLst/>
          </a:prstGeom>
          <a:solidFill>
            <a:srgbClr val="55B9C1"/>
          </a:solidFill>
          <a:ln w="0">
            <a:noFill/>
            <a:prstDash val="solid"/>
          </a:ln>
        </p:spPr>
        <p:txBody>
          <a:bodyPr/>
          <a:lstStyle/>
          <a:p>
            <a:endParaRPr lang="en-GB"/>
          </a:p>
        </p:txBody>
      </p:sp>
      <p:sp>
        <p:nvSpPr>
          <p:cNvPr id="9" name="Rectangle 8">
            <a:extLst>
              <a:ext uri="{FF2B5EF4-FFF2-40B4-BE49-F238E27FC236}">
                <a16:creationId xmlns:a16="http://schemas.microsoft.com/office/drawing/2014/main" id="{1F866203-E2E2-4911-9B07-EF6B726D1E4C}"/>
              </a:ext>
            </a:extLst>
          </p:cNvPr>
          <p:cNvSpPr>
            <a:spLocks noGrp="1"/>
          </p:cNvSpPr>
          <p:nvPr/>
        </p:nvSpPr>
        <p:spPr>
          <a:xfrm>
            <a:off x="2647950" y="3057525"/>
            <a:ext cx="8382000" cy="638175"/>
          </a:xfrm>
          <a:prstGeom prst="rect">
            <a:avLst/>
          </a:prstGeom>
          <a:noFill/>
          <a:ln w="0">
            <a:noFill/>
          </a:ln>
        </p:spPr>
        <p:txBody>
          <a:bodyPr wrap="square" lIns="0" tIns="0" rIns="0" bIns="0" anchor="ctr">
            <a:noAutofit/>
          </a:bodyPr>
          <a:lstStyle/>
          <a:p>
            <a:pPr algn="l">
              <a:lnSpc>
                <a:spcPct val="100000"/>
              </a:lnSpc>
              <a:buNone/>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Their value comes from a maintained chain of measurement, compilation, evaluation, validation and use.</a:t>
            </a:r>
          </a:p>
        </p:txBody>
      </p:sp>
      <p:sp>
        <p:nvSpPr>
          <p:cNvPr id="10" name="Rectangle 9">
            <a:extLst>
              <a:ext uri="{FF2B5EF4-FFF2-40B4-BE49-F238E27FC236}">
                <a16:creationId xmlns:a16="http://schemas.microsoft.com/office/drawing/2014/main" id="{02FFBFE0-C0DD-471C-A3D3-F6BD0F8075C9}"/>
              </a:ext>
            </a:extLst>
          </p:cNvPr>
          <p:cNvSpPr>
            <a:spLocks noGrp="1"/>
          </p:cNvSpPr>
          <p:nvPr/>
        </p:nvSpPr>
        <p:spPr>
          <a:xfrm>
            <a:off x="790575" y="4333875"/>
            <a:ext cx="781050" cy="571500"/>
          </a:xfrm>
          <a:prstGeom prst="rect">
            <a:avLst/>
          </a:prstGeom>
          <a:noFill/>
          <a:ln w="0">
            <a:noFill/>
          </a:ln>
        </p:spPr>
        <p:txBody>
          <a:bodyPr wrap="square" lIns="0" tIns="0" rIns="0" bIns="0" anchor="ctr">
            <a:noAutofit/>
          </a:bodyPr>
          <a:lstStyle/>
          <a:p>
            <a:pPr algn="ctr">
              <a:lnSpc>
                <a:spcPct val="100000"/>
              </a:lnSpc>
              <a:buNone/>
              <a:defRPr sz="2325" b="1" i="0">
                <a:solidFill>
                  <a:srgbClr val="DE8747"/>
                </a:solidFill>
                <a:latin typeface="DejaVu Sans"/>
                <a:ea typeface="DejaVu Sans"/>
                <a:cs typeface="DejaVu Sans"/>
              </a:defRPr>
            </a:pPr>
            <a:r>
              <a:rPr sz="2325" b="1" i="0">
                <a:solidFill>
                  <a:srgbClr val="DE8747"/>
                </a:solidFill>
                <a:latin typeface="DejaVu Sans"/>
                <a:ea typeface="DejaVu Sans"/>
                <a:cs typeface="DejaVu Sans"/>
              </a:rPr>
              <a:t>03</a:t>
            </a:r>
          </a:p>
        </p:txBody>
      </p:sp>
      <p:sp>
        <p:nvSpPr>
          <p:cNvPr id="11" name="Rectangle 10">
            <a:extLst>
              <a:ext uri="{FF2B5EF4-FFF2-40B4-BE49-F238E27FC236}">
                <a16:creationId xmlns:a16="http://schemas.microsoft.com/office/drawing/2014/main" id="{BD062282-9268-4D5E-950C-D95B9C3997AB}"/>
              </a:ext>
            </a:extLst>
          </p:cNvPr>
          <p:cNvSpPr>
            <a:spLocks noGrp="1"/>
          </p:cNvSpPr>
          <p:nvPr/>
        </p:nvSpPr>
        <p:spPr>
          <a:xfrm>
            <a:off x="1743075" y="4600575"/>
            <a:ext cx="647700" cy="28575"/>
          </a:xfrm>
          <a:prstGeom prst="rect">
            <a:avLst/>
          </a:prstGeom>
          <a:solidFill>
            <a:srgbClr val="DE8747"/>
          </a:solidFill>
          <a:ln w="0">
            <a:noFill/>
            <a:prstDash val="solid"/>
          </a:ln>
        </p:spPr>
        <p:txBody>
          <a:bodyPr/>
          <a:lstStyle/>
          <a:p>
            <a:endParaRPr lang="en-GB"/>
          </a:p>
        </p:txBody>
      </p:sp>
      <p:sp>
        <p:nvSpPr>
          <p:cNvPr id="12" name="Rectangle 11">
            <a:extLst>
              <a:ext uri="{FF2B5EF4-FFF2-40B4-BE49-F238E27FC236}">
                <a16:creationId xmlns:a16="http://schemas.microsoft.com/office/drawing/2014/main" id="{F081EC7C-3DC2-4572-A12E-A3CB9DD393A6}"/>
              </a:ext>
            </a:extLst>
          </p:cNvPr>
          <p:cNvSpPr>
            <a:spLocks noGrp="1"/>
          </p:cNvSpPr>
          <p:nvPr/>
        </p:nvSpPr>
        <p:spPr>
          <a:xfrm>
            <a:off x="2647950" y="4314825"/>
            <a:ext cx="8382000" cy="638175"/>
          </a:xfrm>
          <a:prstGeom prst="rect">
            <a:avLst/>
          </a:prstGeom>
          <a:noFill/>
          <a:ln w="0">
            <a:noFill/>
          </a:ln>
        </p:spPr>
        <p:txBody>
          <a:bodyPr wrap="square" lIns="0" tIns="0" rIns="0" bIns="0" anchor="ctr">
            <a:noAutofit/>
          </a:bodyPr>
          <a:lstStyle/>
          <a:p>
            <a:pPr algn="l">
              <a:lnSpc>
                <a:spcPct val="100000"/>
              </a:lnSpc>
              <a:buNone/>
              <a:defRPr sz="2025" b="1" i="0">
                <a:solidFill>
                  <a:srgbClr val="FFFFFF"/>
                </a:solidFill>
                <a:latin typeface="DejaVu Sans"/>
                <a:ea typeface="DejaVu Sans"/>
                <a:cs typeface="DejaVu Sans"/>
              </a:defRPr>
            </a:pPr>
            <a:r>
              <a:rPr sz="2025" b="1" i="0">
                <a:solidFill>
                  <a:srgbClr val="FFFFFF"/>
                </a:solidFill>
                <a:latin typeface="DejaVu Sans"/>
                <a:ea typeface="DejaVu Sans"/>
                <a:cs typeface="DejaVu Sans"/>
              </a:rPr>
              <a:t>New data and repeated evaluation remain necessary because evidence, standards and applications change.</a:t>
            </a:r>
          </a:p>
        </p:txBody>
      </p:sp>
      <p:sp>
        <p:nvSpPr>
          <p:cNvPr id="13" name="Rectangle 12">
            <a:extLst>
              <a:ext uri="{FF2B5EF4-FFF2-40B4-BE49-F238E27FC236}">
                <a16:creationId xmlns:a16="http://schemas.microsoft.com/office/drawing/2014/main" id="{5599DC44-D159-4D1F-9B1E-9F513B4D40F4}"/>
              </a:ext>
            </a:extLst>
          </p:cNvPr>
          <p:cNvSpPr>
            <a:spLocks noGrp="1"/>
          </p:cNvSpPr>
          <p:nvPr/>
        </p:nvSpPr>
        <p:spPr>
          <a:xfrm>
            <a:off x="933450" y="5734050"/>
            <a:ext cx="10287000" cy="438150"/>
          </a:xfrm>
          <a:prstGeom prst="rect">
            <a:avLst/>
          </a:prstGeom>
          <a:noFill/>
          <a:ln w="0">
            <a:noFill/>
          </a:ln>
        </p:spPr>
        <p:txBody>
          <a:bodyPr wrap="square" lIns="0" tIns="0" rIns="0" bIns="0" anchor="ctr">
            <a:noAutofit/>
          </a:bodyPr>
          <a:lstStyle/>
          <a:p>
            <a:pPr algn="ctr">
              <a:lnSpc>
                <a:spcPct val="100000"/>
              </a:lnSpc>
              <a:buNone/>
              <a:defRPr sz="2325" b="1" i="0">
                <a:solidFill>
                  <a:srgbClr val="DDEFF0"/>
                </a:solidFill>
                <a:latin typeface="DejaVu Sans"/>
                <a:ea typeface="DejaVu Sans"/>
                <a:cs typeface="DejaVu Sans"/>
              </a:defRPr>
            </a:pPr>
            <a:r>
              <a:rPr sz="2325" b="1" i="0">
                <a:solidFill>
                  <a:srgbClr val="DDEFF0"/>
                </a:solidFill>
                <a:latin typeface="DejaVu Sans"/>
                <a:ea typeface="DejaVu Sans"/>
                <a:cs typeface="DejaVu Sans"/>
              </a:rPr>
              <a:t>A reliable prediction requires traceable data.</a:t>
            </a:r>
          </a:p>
        </p:txBody>
      </p:sp>
      <p:sp>
        <p:nvSpPr>
          <p:cNvPr id="14" name="Rectangle 13">
            <a:extLst>
              <a:ext uri="{FF2B5EF4-FFF2-40B4-BE49-F238E27FC236}">
                <a16:creationId xmlns:a16="http://schemas.microsoft.com/office/drawing/2014/main" id="{147D07A5-1259-484D-ADAA-A3EC7D8B782A}"/>
              </a:ext>
            </a:extLst>
          </p:cNvPr>
          <p:cNvSpPr>
            <a:spLocks noGrp="1"/>
          </p:cNvSpPr>
          <p:nvPr/>
        </p:nvSpPr>
        <p:spPr>
          <a:xfrm>
            <a:off x="10096500" y="6296025"/>
            <a:ext cx="1143000" cy="228600"/>
          </a:xfrm>
          <a:prstGeom prst="rect">
            <a:avLst/>
          </a:prstGeom>
          <a:noFill/>
          <a:ln w="0">
            <a:noFill/>
          </a:ln>
        </p:spPr>
        <p:txBody>
          <a:bodyPr wrap="square" lIns="0" tIns="0" rIns="0" bIns="0" anchor="t">
            <a:noAutofit/>
          </a:bodyPr>
          <a:lstStyle/>
          <a:p>
            <a:pPr algn="r">
              <a:lnSpc>
                <a:spcPct val="100000"/>
              </a:lnSpc>
              <a:buNone/>
              <a:defRPr sz="1275" b="0" i="0">
                <a:solidFill>
                  <a:srgbClr val="B9CAD5"/>
                </a:solidFill>
                <a:latin typeface="DejaVu Sans"/>
                <a:ea typeface="DejaVu Sans"/>
                <a:cs typeface="DejaVu Sans"/>
              </a:defRPr>
            </a:pPr>
            <a:r>
              <a:rPr sz="1275" b="0" i="0">
                <a:solidFill>
                  <a:srgbClr val="B9CAD5"/>
                </a:solidFill>
                <a:latin typeface="DejaVu Sans"/>
                <a:ea typeface="DejaVu Sans"/>
                <a:cs typeface="DejaVu Sans"/>
              </a:rPr>
              <a:t>Questions</a:t>
            </a:r>
          </a:p>
        </p:txBody>
      </p:sp>
    </p:spTree>
    <p:extLst>
      <p:ext uri="{BB962C8B-B14F-4D97-AF65-F5344CB8AC3E}">
        <p14:creationId xmlns:p14="http://schemas.microsoft.com/office/powerpoint/2010/main" val="47972983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3296</Words>
  <Application>Microsoft Office PowerPoint</Application>
  <DocSecurity>0</DocSecurity>
  <PresentationFormat>Widescreen</PresentationFormat>
  <Paragraphs>374</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Cambria Math</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Mamad Eslami</cp:lastModifiedBy>
  <cp:revision>9</cp:revision>
  <dcterms:created xsi:type="dcterms:W3CDTF">2026-09-17T22:07:11Z</dcterms:created>
  <dcterms:modified xsi:type="dcterms:W3CDTF">2026-09-18T09:11:50Z</dcterms:modified>
</cp:coreProperties>
</file>