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0" r:id="rId5"/>
  </p:sldMasterIdLst>
  <p:notesMasterIdLst>
    <p:notesMasterId r:id="rId36"/>
  </p:notesMasterIdLst>
  <p:sldIdLst>
    <p:sldId id="283" r:id="rId6"/>
    <p:sldId id="280" r:id="rId7"/>
    <p:sldId id="261" r:id="rId8"/>
    <p:sldId id="294" r:id="rId9"/>
    <p:sldId id="297" r:id="rId10"/>
    <p:sldId id="298" r:id="rId11"/>
    <p:sldId id="289" r:id="rId12"/>
    <p:sldId id="299" r:id="rId13"/>
    <p:sldId id="300" r:id="rId14"/>
    <p:sldId id="301" r:id="rId15"/>
    <p:sldId id="308" r:id="rId16"/>
    <p:sldId id="309" r:id="rId17"/>
    <p:sldId id="290" r:id="rId18"/>
    <p:sldId id="303" r:id="rId19"/>
    <p:sldId id="310" r:id="rId20"/>
    <p:sldId id="304" r:id="rId21"/>
    <p:sldId id="293" r:id="rId22"/>
    <p:sldId id="315" r:id="rId23"/>
    <p:sldId id="307" r:id="rId24"/>
    <p:sldId id="317" r:id="rId25"/>
    <p:sldId id="319" r:id="rId26"/>
    <p:sldId id="316" r:id="rId27"/>
    <p:sldId id="312" r:id="rId28"/>
    <p:sldId id="313" r:id="rId29"/>
    <p:sldId id="314" r:id="rId30"/>
    <p:sldId id="291" r:id="rId31"/>
    <p:sldId id="305" r:id="rId32"/>
    <p:sldId id="292" r:id="rId33"/>
    <p:sldId id="306" r:id="rId34"/>
    <p:sldId id="27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DEAA62FB-0235-4029-9AD1-EDAA6D534083}">
          <p14:sldIdLst>
            <p14:sldId id="283"/>
          </p14:sldIdLst>
        </p14:section>
        <p14:section name="Outline &amp; Project Overview" id="{C127EE34-0E01-4084-83C6-B8511766F0BC}">
          <p14:sldIdLst>
            <p14:sldId id="280"/>
            <p14:sldId id="261"/>
            <p14:sldId id="294"/>
            <p14:sldId id="297"/>
            <p14:sldId id="298"/>
          </p14:sldIdLst>
        </p14:section>
        <p14:section name="Infrastructure &amp; Validation" id="{8E639AB6-A257-4624-A636-996BBBE080B2}">
          <p14:sldIdLst>
            <p14:sldId id="289"/>
            <p14:sldId id="299"/>
            <p14:sldId id="300"/>
            <p14:sldId id="301"/>
            <p14:sldId id="308"/>
            <p14:sldId id="309"/>
          </p14:sldIdLst>
        </p14:section>
        <p14:section name="Cavity Production &amp; Testing" id="{EB498706-3A0F-4AC8-A8D8-36698E7E8962}">
          <p14:sldIdLst>
            <p14:sldId id="290"/>
            <p14:sldId id="303"/>
            <p14:sldId id="310"/>
            <p14:sldId id="304"/>
          </p14:sldIdLst>
        </p14:section>
        <p14:section name="Cryomodule Integration" id="{DF55D741-229A-4796-8536-7EA0160D9DD6}">
          <p14:sldIdLst>
            <p14:sldId id="293"/>
            <p14:sldId id="315"/>
            <p14:sldId id="307"/>
            <p14:sldId id="317"/>
            <p14:sldId id="319"/>
            <p14:sldId id="316"/>
            <p14:sldId id="312"/>
            <p14:sldId id="313"/>
            <p14:sldId id="314"/>
          </p14:sldIdLst>
        </p14:section>
        <p14:section name="Delivery Plan" id="{065B8BA1-865A-40B4-925C-448B54DDF39E}">
          <p14:sldIdLst>
            <p14:sldId id="291"/>
            <p14:sldId id="305"/>
          </p14:sldIdLst>
        </p14:section>
        <p14:section name="Summary" id="{3BA7A080-754A-4DCF-AF4A-EFC08ADD0228}">
          <p14:sldIdLst>
            <p14:sldId id="292"/>
            <p14:sldId id="306"/>
            <p14:sldId id="277"/>
          </p14:sldIdLst>
        </p14:section>
      </p14:sectionLst>
    </p:ext>
    <p:ext uri="{EFAFB233-063F-42B5-8137-9DF3F51BA10A}">
      <p15:sldGuideLst xmlns:p15="http://schemas.microsoft.com/office/powerpoint/2012/main">
        <p15:guide id="4" orient="horz" pos="2160">
          <p15:clr>
            <a:srgbClr val="A4A3A4"/>
          </p15:clr>
        </p15:guide>
        <p15:guide id="5"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2D62"/>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5BE263C-DBD7-4A20-BB59-AAB30ACAA65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81" autoAdjust="0"/>
    <p:restoredTop sz="90978" autoAdjust="0"/>
  </p:normalViewPr>
  <p:slideViewPr>
    <p:cSldViewPr snapToGrid="0" showGuides="1">
      <p:cViewPr varScale="1">
        <p:scale>
          <a:sx n="145" d="100"/>
          <a:sy n="145" d="100"/>
        </p:scale>
        <p:origin x="1686" y="102"/>
      </p:cViewPr>
      <p:guideLst>
        <p:guide orient="horz" pos="2160"/>
        <p:guide pos="3840"/>
      </p:guideLst>
    </p:cSldViewPr>
  </p:slideViewPr>
  <p:notesTextViewPr>
    <p:cViewPr>
      <p:scale>
        <a:sx n="3" d="2"/>
        <a:sy n="3" d="2"/>
      </p:scale>
      <p:origin x="0" y="0"/>
    </p:cViewPr>
  </p:notesTextViewPr>
  <p:sorterViewPr>
    <p:cViewPr>
      <p:scale>
        <a:sx n="80" d="100"/>
        <a:sy n="80" d="100"/>
      </p:scale>
      <p:origin x="0" y="-15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heelhouse, Alan (STFC,DL,AST)" userId="f680e961-b34a-4ee8-9fd9-5d2e76823fad" providerId="ADAL" clId="{2F8E3144-183F-4C7F-AD77-B5767D16ABBF}"/>
    <pc:docChg chg="modSld">
      <pc:chgData name="Wheelhouse, Alan (STFC,DL,AST)" userId="f680e961-b34a-4ee8-9fd9-5d2e76823fad" providerId="ADAL" clId="{2F8E3144-183F-4C7F-AD77-B5767D16ABBF}" dt="2026-10-13T16:01:30.803" v="1" actId="20577"/>
      <pc:docMkLst>
        <pc:docMk/>
      </pc:docMkLst>
      <pc:sldChg chg="modSp mod">
        <pc:chgData name="Wheelhouse, Alan (STFC,DL,AST)" userId="f680e961-b34a-4ee8-9fd9-5d2e76823fad" providerId="ADAL" clId="{2F8E3144-183F-4C7F-AD77-B5767D16ABBF}" dt="2026-10-13T16:01:30.803" v="1" actId="20577"/>
        <pc:sldMkLst>
          <pc:docMk/>
          <pc:sldMk cId="147137590" sldId="283"/>
        </pc:sldMkLst>
        <pc:spChg chg="mod">
          <ac:chgData name="Wheelhouse, Alan (STFC,DL,AST)" userId="f680e961-b34a-4ee8-9fd9-5d2e76823fad" providerId="ADAL" clId="{2F8E3144-183F-4C7F-AD77-B5767D16ABBF}" dt="2026-10-13T16:01:30.803" v="1" actId="20577"/>
          <ac:spMkLst>
            <pc:docMk/>
            <pc:sldMk cId="147137590" sldId="283"/>
            <ac:spMk id="6" creationId="{A9AC88B1-7B92-0F17-D9F6-72C2F57C460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DF1C7D-602F-FB42-AD66-4856C03C693F}" type="datetimeFigureOut">
              <a:rPr lang="en-US" smtClean="0"/>
              <a:t>10/12/2026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F1FE8-ABF4-164D-9058-5D9AEBA6DA71}" type="slidenum">
              <a:rPr lang="en-US" smtClean="0"/>
              <a:t>‹#›</a:t>
            </a:fld>
            <a:endParaRPr lang="en-US"/>
          </a:p>
        </p:txBody>
      </p:sp>
    </p:spTree>
    <p:extLst>
      <p:ext uri="{BB962C8B-B14F-4D97-AF65-F5344CB8AC3E}">
        <p14:creationId xmlns:p14="http://schemas.microsoft.com/office/powerpoint/2010/main" val="3402885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choosing your slide there are two master themes to choose from, one with a logo in the bottom left and one without. </a:t>
            </a:r>
          </a:p>
          <a:p>
            <a:endParaRPr lang="en-US" dirty="0"/>
          </a:p>
        </p:txBody>
      </p:sp>
      <p:sp>
        <p:nvSpPr>
          <p:cNvPr id="4" name="Slide Number Placeholder 3"/>
          <p:cNvSpPr>
            <a:spLocks noGrp="1"/>
          </p:cNvSpPr>
          <p:nvPr>
            <p:ph type="sldNum" sz="quarter" idx="5"/>
          </p:nvPr>
        </p:nvSpPr>
        <p:spPr/>
        <p:txBody>
          <a:bodyPr/>
          <a:lstStyle/>
          <a:p>
            <a:fld id="{3D2F1FE8-ABF4-164D-9058-5D9AEBA6DA71}" type="slidenum">
              <a:rPr lang="en-US" smtClean="0"/>
              <a:t>1</a:t>
            </a:fld>
            <a:endParaRPr lang="en-US"/>
          </a:p>
        </p:txBody>
      </p:sp>
    </p:spTree>
    <p:extLst>
      <p:ext uri="{BB962C8B-B14F-4D97-AF65-F5344CB8AC3E}">
        <p14:creationId xmlns:p14="http://schemas.microsoft.com/office/powerpoint/2010/main" val="1596910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replace with a photo of your own: Right click on </a:t>
            </a:r>
            <a:r>
              <a:rPr lang="en-US" dirty="0" err="1"/>
              <a:t>centre</a:t>
            </a:r>
            <a:r>
              <a:rPr lang="en-US" dirty="0"/>
              <a:t> of  image select ‘Change picture’ click ‘from file…’ and choose your image. </a:t>
            </a:r>
          </a:p>
          <a:p>
            <a:endParaRPr lang="en-US" dirty="0"/>
          </a:p>
        </p:txBody>
      </p:sp>
      <p:sp>
        <p:nvSpPr>
          <p:cNvPr id="4" name="Slide Number Placeholder 3"/>
          <p:cNvSpPr>
            <a:spLocks noGrp="1"/>
          </p:cNvSpPr>
          <p:nvPr>
            <p:ph type="sldNum" sz="quarter" idx="5"/>
          </p:nvPr>
        </p:nvSpPr>
        <p:spPr/>
        <p:txBody>
          <a:bodyPr/>
          <a:lstStyle/>
          <a:p>
            <a:fld id="{3D2F1FE8-ABF4-164D-9058-5D9AEBA6DA71}" type="slidenum">
              <a:rPr lang="en-US" smtClean="0"/>
              <a:t>2</a:t>
            </a:fld>
            <a:endParaRPr lang="en-US"/>
          </a:p>
        </p:txBody>
      </p:sp>
    </p:spTree>
    <p:extLst>
      <p:ext uri="{BB962C8B-B14F-4D97-AF65-F5344CB8AC3E}">
        <p14:creationId xmlns:p14="http://schemas.microsoft.com/office/powerpoint/2010/main" val="4124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replace with a photo of your own: Right click on </a:t>
            </a:r>
            <a:r>
              <a:rPr lang="en-US" dirty="0" err="1"/>
              <a:t>centre</a:t>
            </a:r>
            <a:r>
              <a:rPr lang="en-US" dirty="0"/>
              <a:t> of image select ‘Change picture’ click ‘from file…’ and choose your image. </a:t>
            </a:r>
          </a:p>
        </p:txBody>
      </p:sp>
      <p:sp>
        <p:nvSpPr>
          <p:cNvPr id="4" name="Slide Number Placeholder 3"/>
          <p:cNvSpPr>
            <a:spLocks noGrp="1"/>
          </p:cNvSpPr>
          <p:nvPr>
            <p:ph type="sldNum" sz="quarter" idx="5"/>
          </p:nvPr>
        </p:nvSpPr>
        <p:spPr/>
        <p:txBody>
          <a:bodyPr/>
          <a:lstStyle/>
          <a:p>
            <a:fld id="{3D2F1FE8-ABF4-164D-9058-5D9AEBA6DA71}" type="slidenum">
              <a:rPr lang="en-US" smtClean="0"/>
              <a:t>3</a:t>
            </a:fld>
            <a:endParaRPr lang="en-US"/>
          </a:p>
        </p:txBody>
      </p:sp>
    </p:spTree>
    <p:extLst>
      <p:ext uri="{BB962C8B-B14F-4D97-AF65-F5344CB8AC3E}">
        <p14:creationId xmlns:p14="http://schemas.microsoft.com/office/powerpoint/2010/main" val="363082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2F1FE8-ABF4-164D-9058-5D9AEBA6DA71}" type="slidenum">
              <a:rPr lang="en-US" smtClean="0"/>
              <a:t>5</a:t>
            </a:fld>
            <a:endParaRPr lang="en-US"/>
          </a:p>
        </p:txBody>
      </p:sp>
    </p:spTree>
    <p:extLst>
      <p:ext uri="{BB962C8B-B14F-4D97-AF65-F5344CB8AC3E}">
        <p14:creationId xmlns:p14="http://schemas.microsoft.com/office/powerpoint/2010/main" val="24498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11B5F-B38B-3678-1178-AB1081A7ED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89C648-CF70-E985-BF35-B3D1868F35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82F9F6-9494-0196-CC1A-B492DD5B01B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16B622D-3E6D-45EE-9EEB-FA5C7FB24186}"/>
              </a:ext>
            </a:extLst>
          </p:cNvPr>
          <p:cNvSpPr>
            <a:spLocks noGrp="1"/>
          </p:cNvSpPr>
          <p:nvPr>
            <p:ph type="sldNum" sz="quarter" idx="5"/>
          </p:nvPr>
        </p:nvSpPr>
        <p:spPr/>
        <p:txBody>
          <a:bodyPr/>
          <a:lstStyle/>
          <a:p>
            <a:fld id="{3D2F1FE8-ABF4-164D-9058-5D9AEBA6DA71}" type="slidenum">
              <a:rPr lang="en-US" smtClean="0"/>
              <a:t>6</a:t>
            </a:fld>
            <a:endParaRPr lang="en-US"/>
          </a:p>
        </p:txBody>
      </p:sp>
    </p:spTree>
    <p:extLst>
      <p:ext uri="{BB962C8B-B14F-4D97-AF65-F5344CB8AC3E}">
        <p14:creationId xmlns:p14="http://schemas.microsoft.com/office/powerpoint/2010/main" val="1854587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92B9C-B815-8E1B-C3D6-133A6980ED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3514C-BFE7-D7F1-DA2D-13FD7B83DB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351A23-DB43-DB1A-E145-78463D157A2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replace with a photo of your own: Right click on </a:t>
            </a:r>
            <a:r>
              <a:rPr lang="en-US" dirty="0" err="1"/>
              <a:t>centre</a:t>
            </a:r>
            <a:r>
              <a:rPr lang="en-US" dirty="0"/>
              <a:t> of image select ‘Change picture’ click ‘from file…’ and choose your image. </a:t>
            </a:r>
          </a:p>
        </p:txBody>
      </p:sp>
      <p:sp>
        <p:nvSpPr>
          <p:cNvPr id="4" name="Slide Number Placeholder 3">
            <a:extLst>
              <a:ext uri="{FF2B5EF4-FFF2-40B4-BE49-F238E27FC236}">
                <a16:creationId xmlns:a16="http://schemas.microsoft.com/office/drawing/2014/main" id="{99A8116F-33BB-1395-A7B1-806144FA6E4F}"/>
              </a:ext>
            </a:extLst>
          </p:cNvPr>
          <p:cNvSpPr>
            <a:spLocks noGrp="1"/>
          </p:cNvSpPr>
          <p:nvPr>
            <p:ph type="sldNum" sz="quarter" idx="5"/>
          </p:nvPr>
        </p:nvSpPr>
        <p:spPr/>
        <p:txBody>
          <a:bodyPr/>
          <a:lstStyle/>
          <a:p>
            <a:fld id="{3D2F1FE8-ABF4-164D-9058-5D9AEBA6DA71}" type="slidenum">
              <a:rPr lang="en-US" smtClean="0"/>
              <a:t>7</a:t>
            </a:fld>
            <a:endParaRPr lang="en-US"/>
          </a:p>
        </p:txBody>
      </p:sp>
    </p:spTree>
    <p:extLst>
      <p:ext uri="{BB962C8B-B14F-4D97-AF65-F5344CB8AC3E}">
        <p14:creationId xmlns:p14="http://schemas.microsoft.com/office/powerpoint/2010/main" val="1890332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2F1FE8-ABF4-164D-9058-5D9AEBA6DA71}" type="slidenum">
              <a:rPr lang="en-US" smtClean="0"/>
              <a:t>12</a:t>
            </a:fld>
            <a:endParaRPr lang="en-US"/>
          </a:p>
        </p:txBody>
      </p:sp>
    </p:spTree>
    <p:extLst>
      <p:ext uri="{BB962C8B-B14F-4D97-AF65-F5344CB8AC3E}">
        <p14:creationId xmlns:p14="http://schemas.microsoft.com/office/powerpoint/2010/main" val="3915687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1051E-8805-9210-867F-A675D5243C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16278F-E355-A3F7-D8A3-25ADFE4D1C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170031-2E98-F117-C0F9-667BFE16C65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replace with a photo of your own: Right click on </a:t>
            </a:r>
            <a:r>
              <a:rPr lang="en-US" dirty="0" err="1"/>
              <a:t>centre</a:t>
            </a:r>
            <a:r>
              <a:rPr lang="en-US" dirty="0"/>
              <a:t> of image select ‘Change picture’ click ‘from file…’ and choose your image. </a:t>
            </a:r>
          </a:p>
        </p:txBody>
      </p:sp>
      <p:sp>
        <p:nvSpPr>
          <p:cNvPr id="4" name="Slide Number Placeholder 3">
            <a:extLst>
              <a:ext uri="{FF2B5EF4-FFF2-40B4-BE49-F238E27FC236}">
                <a16:creationId xmlns:a16="http://schemas.microsoft.com/office/drawing/2014/main" id="{A4B6829E-7647-DE54-672D-3BFE361C9690}"/>
              </a:ext>
            </a:extLst>
          </p:cNvPr>
          <p:cNvSpPr>
            <a:spLocks noGrp="1"/>
          </p:cNvSpPr>
          <p:nvPr>
            <p:ph type="sldNum" sz="quarter" idx="5"/>
          </p:nvPr>
        </p:nvSpPr>
        <p:spPr/>
        <p:txBody>
          <a:bodyPr/>
          <a:lstStyle/>
          <a:p>
            <a:fld id="{3D2F1FE8-ABF4-164D-9058-5D9AEBA6DA71}" type="slidenum">
              <a:rPr lang="en-US" smtClean="0"/>
              <a:t>13</a:t>
            </a:fld>
            <a:endParaRPr lang="en-US"/>
          </a:p>
        </p:txBody>
      </p:sp>
    </p:spTree>
    <p:extLst>
      <p:ext uri="{BB962C8B-B14F-4D97-AF65-F5344CB8AC3E}">
        <p14:creationId xmlns:p14="http://schemas.microsoft.com/office/powerpoint/2010/main" val="4270038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F881E-2237-CCB2-4C7E-928E93BF41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385506-E9BE-7AF9-81DE-CAD868151B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67BC64-C593-C642-52E6-63003ED24C9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replace with a photo of your own: Right click on </a:t>
            </a:r>
            <a:r>
              <a:rPr lang="en-US" dirty="0" err="1"/>
              <a:t>centre</a:t>
            </a:r>
            <a:r>
              <a:rPr lang="en-US" dirty="0"/>
              <a:t> of image select ‘Change picture’ click ‘from file…’ and choose your image. </a:t>
            </a:r>
          </a:p>
        </p:txBody>
      </p:sp>
      <p:sp>
        <p:nvSpPr>
          <p:cNvPr id="4" name="Slide Number Placeholder 3">
            <a:extLst>
              <a:ext uri="{FF2B5EF4-FFF2-40B4-BE49-F238E27FC236}">
                <a16:creationId xmlns:a16="http://schemas.microsoft.com/office/drawing/2014/main" id="{9E6F73A5-7551-6F6E-BF47-6A850ED9D9FD}"/>
              </a:ext>
            </a:extLst>
          </p:cNvPr>
          <p:cNvSpPr>
            <a:spLocks noGrp="1"/>
          </p:cNvSpPr>
          <p:nvPr>
            <p:ph type="sldNum" sz="quarter" idx="5"/>
          </p:nvPr>
        </p:nvSpPr>
        <p:spPr/>
        <p:txBody>
          <a:bodyPr/>
          <a:lstStyle/>
          <a:p>
            <a:fld id="{3D2F1FE8-ABF4-164D-9058-5D9AEBA6DA71}" type="slidenum">
              <a:rPr lang="en-US" smtClean="0"/>
              <a:t>17</a:t>
            </a:fld>
            <a:endParaRPr lang="en-US"/>
          </a:p>
        </p:txBody>
      </p:sp>
    </p:spTree>
    <p:extLst>
      <p:ext uri="{BB962C8B-B14F-4D97-AF65-F5344CB8AC3E}">
        <p14:creationId xmlns:p14="http://schemas.microsoft.com/office/powerpoint/2010/main" val="192735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94F45-49F7-84D2-8577-AA609EF619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ADD5EF-D1AF-83A8-0D48-B0BD5EAE8A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F2E936-5971-9E8C-F6D9-9CD8300DFFB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replace with a photo of your own: Right click on </a:t>
            </a:r>
            <a:r>
              <a:rPr lang="en-US" dirty="0" err="1"/>
              <a:t>centre</a:t>
            </a:r>
            <a:r>
              <a:rPr lang="en-US" dirty="0"/>
              <a:t> of image select ‘Change picture’ click ‘from file…’ and choose your image. </a:t>
            </a:r>
          </a:p>
        </p:txBody>
      </p:sp>
      <p:sp>
        <p:nvSpPr>
          <p:cNvPr id="4" name="Slide Number Placeholder 3">
            <a:extLst>
              <a:ext uri="{FF2B5EF4-FFF2-40B4-BE49-F238E27FC236}">
                <a16:creationId xmlns:a16="http://schemas.microsoft.com/office/drawing/2014/main" id="{743DA0CB-B91A-4C13-C90E-009D682EDC31}"/>
              </a:ext>
            </a:extLst>
          </p:cNvPr>
          <p:cNvSpPr>
            <a:spLocks noGrp="1"/>
          </p:cNvSpPr>
          <p:nvPr>
            <p:ph type="sldNum" sz="quarter" idx="5"/>
          </p:nvPr>
        </p:nvSpPr>
        <p:spPr/>
        <p:txBody>
          <a:bodyPr/>
          <a:lstStyle/>
          <a:p>
            <a:fld id="{3D2F1FE8-ABF4-164D-9058-5D9AEBA6DA71}" type="slidenum">
              <a:rPr lang="en-US" smtClean="0"/>
              <a:t>26</a:t>
            </a:fld>
            <a:endParaRPr lang="en-US"/>
          </a:p>
        </p:txBody>
      </p:sp>
    </p:spTree>
    <p:extLst>
      <p:ext uri="{BB962C8B-B14F-4D97-AF65-F5344CB8AC3E}">
        <p14:creationId xmlns:p14="http://schemas.microsoft.com/office/powerpoint/2010/main" val="2314910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2F1FE8-ABF4-164D-9058-5D9AEBA6DA71}" type="slidenum">
              <a:rPr lang="en-US" smtClean="0"/>
              <a:t>27</a:t>
            </a:fld>
            <a:endParaRPr lang="en-US"/>
          </a:p>
        </p:txBody>
      </p:sp>
    </p:spTree>
    <p:extLst>
      <p:ext uri="{BB962C8B-B14F-4D97-AF65-F5344CB8AC3E}">
        <p14:creationId xmlns:p14="http://schemas.microsoft.com/office/powerpoint/2010/main" val="3839438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C5812-8B21-F2D6-F53D-BC7BB981DB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3993C9-6C94-0E96-DCCD-F07BF4FBF3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85BA5A-5E31-2CFE-3E0E-8A50AD298D9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replace with a photo of your own: Right click on </a:t>
            </a:r>
            <a:r>
              <a:rPr lang="en-US" dirty="0" err="1"/>
              <a:t>centre</a:t>
            </a:r>
            <a:r>
              <a:rPr lang="en-US" dirty="0"/>
              <a:t> of image select ‘Change picture’ click ‘from file…’ and choose your image. </a:t>
            </a:r>
          </a:p>
        </p:txBody>
      </p:sp>
      <p:sp>
        <p:nvSpPr>
          <p:cNvPr id="4" name="Slide Number Placeholder 3">
            <a:extLst>
              <a:ext uri="{FF2B5EF4-FFF2-40B4-BE49-F238E27FC236}">
                <a16:creationId xmlns:a16="http://schemas.microsoft.com/office/drawing/2014/main" id="{797CDEBA-5BC2-8BC3-A7F9-AF396C4305AB}"/>
              </a:ext>
            </a:extLst>
          </p:cNvPr>
          <p:cNvSpPr>
            <a:spLocks noGrp="1"/>
          </p:cNvSpPr>
          <p:nvPr>
            <p:ph type="sldNum" sz="quarter" idx="5"/>
          </p:nvPr>
        </p:nvSpPr>
        <p:spPr/>
        <p:txBody>
          <a:bodyPr/>
          <a:lstStyle/>
          <a:p>
            <a:fld id="{3D2F1FE8-ABF4-164D-9058-5D9AEBA6DA71}" type="slidenum">
              <a:rPr lang="en-US" smtClean="0"/>
              <a:t>28</a:t>
            </a:fld>
            <a:endParaRPr lang="en-US"/>
          </a:p>
        </p:txBody>
      </p:sp>
    </p:spTree>
    <p:extLst>
      <p:ext uri="{BB962C8B-B14F-4D97-AF65-F5344CB8AC3E}">
        <p14:creationId xmlns:p14="http://schemas.microsoft.com/office/powerpoint/2010/main" val="3329127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CD979-7454-5D53-A4F4-76E0EC91FD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042CC2-7612-86EC-B519-247D6ADFA6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27202D-4AE6-6B1E-7D0F-818C1E05E9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edit the background image, select ‘Format’ from the PowerPoint menu and ‘Slide Background’ from the drop-down menu. Within the new list of options that appears on the right of the screen, select the ‘File’ button under ‘Insert picture from’ and select your image from your file browser. </a:t>
            </a:r>
          </a:p>
          <a:p>
            <a:endParaRPr lang="en-US" dirty="0"/>
          </a:p>
        </p:txBody>
      </p:sp>
      <p:sp>
        <p:nvSpPr>
          <p:cNvPr id="4" name="Slide Number Placeholder 3">
            <a:extLst>
              <a:ext uri="{FF2B5EF4-FFF2-40B4-BE49-F238E27FC236}">
                <a16:creationId xmlns:a16="http://schemas.microsoft.com/office/drawing/2014/main" id="{7342DA14-750A-2BD8-0F2A-39169F5F830F}"/>
              </a:ext>
            </a:extLst>
          </p:cNvPr>
          <p:cNvSpPr>
            <a:spLocks noGrp="1"/>
          </p:cNvSpPr>
          <p:nvPr>
            <p:ph type="sldNum" sz="quarter" idx="5"/>
          </p:nvPr>
        </p:nvSpPr>
        <p:spPr/>
        <p:txBody>
          <a:bodyPr/>
          <a:lstStyle/>
          <a:p>
            <a:fld id="{3D2F1FE8-ABF4-164D-9058-5D9AEBA6DA71}" type="slidenum">
              <a:rPr lang="en-US" smtClean="0"/>
              <a:t>30</a:t>
            </a:fld>
            <a:endParaRPr lang="en-US"/>
          </a:p>
        </p:txBody>
      </p:sp>
    </p:spTree>
    <p:extLst>
      <p:ext uri="{BB962C8B-B14F-4D97-AF65-F5344CB8AC3E}">
        <p14:creationId xmlns:p14="http://schemas.microsoft.com/office/powerpoint/2010/main" val="211754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text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dirty="0"/>
              <a:t>Click to edit Master title style</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B180A165-04EA-4265-9D7B-F4299CC3CE9E}" type="datetime1">
              <a:rPr lang="en-US" smtClean="0"/>
              <a:t>10/12/2026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r>
              <a:rPr lang="en-GB"/>
              <a:t>Laboratory Directors Group UK Meeting - 14th - 15th October 2026</a:t>
            </a:r>
            <a:endParaRPr lang="en-US" dirty="0"/>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p>
            <a:fld id="{E9B18BFB-F9D7-744E-8E1D-43FFDB3E8872}" type="slidenum">
              <a:rPr lang="en-US" smtClean="0"/>
              <a:t>‹#›</a:t>
            </a:fld>
            <a:endParaRPr lang="en-US"/>
          </a:p>
        </p:txBody>
      </p:sp>
      <p:sp>
        <p:nvSpPr>
          <p:cNvPr id="8" name="Text Placeholder 7">
            <a:extLst>
              <a:ext uri="{FF2B5EF4-FFF2-40B4-BE49-F238E27FC236}">
                <a16:creationId xmlns:a16="http://schemas.microsoft.com/office/drawing/2014/main" id="{F927EB50-6DE6-869B-CDCB-E783D9C4296B}"/>
              </a:ext>
            </a:extLst>
          </p:cNvPr>
          <p:cNvSpPr>
            <a:spLocks noGrp="1"/>
          </p:cNvSpPr>
          <p:nvPr>
            <p:ph type="body" sz="quarter" idx="13"/>
          </p:nvPr>
        </p:nvSpPr>
        <p:spPr>
          <a:xfrm>
            <a:off x="442913" y="1484313"/>
            <a:ext cx="11306175" cy="32019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3" name="Group 2">
            <a:extLst>
              <a:ext uri="{FF2B5EF4-FFF2-40B4-BE49-F238E27FC236}">
                <a16:creationId xmlns:a16="http://schemas.microsoft.com/office/drawing/2014/main" id="{DCA50693-78D3-043D-1FA6-237857D0B0F8}"/>
              </a:ext>
            </a:extLst>
          </p:cNvPr>
          <p:cNvGrpSpPr/>
          <p:nvPr userDrawn="1"/>
        </p:nvGrpSpPr>
        <p:grpSpPr>
          <a:xfrm rot="10800000">
            <a:off x="10465628" y="5130701"/>
            <a:ext cx="1726372" cy="1727300"/>
            <a:chOff x="10462327" y="5141173"/>
            <a:chExt cx="1726372" cy="1727300"/>
          </a:xfrm>
        </p:grpSpPr>
        <p:sp>
          <p:nvSpPr>
            <p:cNvPr id="7" name="Rectangle 6">
              <a:extLst>
                <a:ext uri="{FF2B5EF4-FFF2-40B4-BE49-F238E27FC236}">
                  <a16:creationId xmlns:a16="http://schemas.microsoft.com/office/drawing/2014/main" id="{0BA3C0EA-BCF9-6940-CF3F-42E5D49DB835}"/>
                </a:ext>
              </a:extLst>
            </p:cNvPr>
            <p:cNvSpPr/>
            <p:nvPr/>
          </p:nvSpPr>
          <p:spPr>
            <a:xfrm>
              <a:off x="11324699" y="6004873"/>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B4743F9-47BB-5DE4-BF84-49D3B03B25B2}"/>
                </a:ext>
              </a:extLst>
            </p:cNvPr>
            <p:cNvSpPr/>
            <p:nvPr/>
          </p:nvSpPr>
          <p:spPr>
            <a:xfrm rot="10800000">
              <a:off x="10462327" y="6004473"/>
              <a:ext cx="864000"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A68EBDD-6FD7-F770-1666-8DB50E8F3351}"/>
                </a:ext>
              </a:extLst>
            </p:cNvPr>
            <p:cNvSpPr/>
            <p:nvPr/>
          </p:nvSpPr>
          <p:spPr>
            <a:xfrm>
              <a:off x="10462327" y="5141173"/>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23023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bulle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29F9C9-D4A4-6A89-99FF-B320101F4902}"/>
              </a:ext>
            </a:extLst>
          </p:cNvPr>
          <p:cNvSpPr>
            <a:spLocks noGrp="1"/>
          </p:cNvSpPr>
          <p:nvPr>
            <p:ph idx="1" hasCustomPrompt="1"/>
          </p:nvPr>
        </p:nvSpPr>
        <p:spPr/>
        <p:txBody>
          <a:bodyPr/>
          <a:lstStyle>
            <a:lvl1pPr>
              <a:buFont typeface="Wingdings" pitchFamily="2" charset="2"/>
              <a:buChar char="§"/>
              <a:defRPr/>
            </a:lvl1pPr>
            <a:lvl2pPr marL="180000">
              <a:buFont typeface="Wingdings" pitchFamily="2" charset="2"/>
              <a:buChar char="§"/>
              <a:defRPr/>
            </a:lvl2pPr>
            <a:lvl3pPr marL="360000">
              <a:buFont typeface="Wingdings" pitchFamily="2" charset="2"/>
              <a:buChar char="§"/>
              <a:defRPr/>
            </a:lvl3pPr>
            <a:lvl4pPr marL="540000">
              <a:buFont typeface="Wingdings" pitchFamily="2" charset="2"/>
              <a:buChar char="§"/>
              <a:defRPr/>
            </a:lvl4pPr>
            <a:lvl5pPr marL="720000">
              <a:buFont typeface="Wingdings" pitchFamily="2" charset="2"/>
              <a:buChar char="§"/>
              <a:defRPr/>
            </a:lvl5pPr>
          </a:lstStyle>
          <a:p>
            <a:pPr lvl="0"/>
            <a:r>
              <a:rPr lang="en-US" dirty="0"/>
              <a:t> Click to edit Master text styles</a:t>
            </a:r>
          </a:p>
          <a:p>
            <a:pPr lvl="1"/>
            <a:r>
              <a:rPr lang="en-US" dirty="0"/>
              <a:t> Second level</a:t>
            </a:r>
          </a:p>
          <a:p>
            <a:pPr lvl="2"/>
            <a:r>
              <a:rPr lang="en-US" dirty="0"/>
              <a:t> Third level</a:t>
            </a:r>
          </a:p>
          <a:p>
            <a:pPr lvl="3"/>
            <a:r>
              <a:rPr lang="en-US" dirty="0"/>
              <a:t> Fourth level</a:t>
            </a:r>
          </a:p>
          <a:p>
            <a:pPr lvl="4"/>
            <a:r>
              <a:rPr lang="en-US" dirty="0"/>
              <a:t> Fifth level</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8FC747D-EE3C-4542-BC22-E8D0E73F5FFE}" type="datetime1">
              <a:rPr lang="en-US" smtClean="0"/>
              <a:t>10/12/2026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3756000" y="6416675"/>
            <a:ext cx="4680000" cy="365125"/>
          </a:xfrm>
          <a:prstGeom prst="rect">
            <a:avLst/>
          </a:prstGeom>
        </p:spPr>
        <p:txBody>
          <a:bodyPr/>
          <a:lstStyle>
            <a:lvl1pPr>
              <a:defRPr>
                <a:solidFill>
                  <a:schemeClr val="bg1">
                    <a:lumMod val="50000"/>
                  </a:schemeClr>
                </a:solidFill>
              </a:defRPr>
            </a:lvl1pPr>
          </a:lstStyle>
          <a:p>
            <a:r>
              <a:rPr lang="en-GB" dirty="0"/>
              <a:t>Laboratory Directors Group UK Meeting - 14th - 15th October 2026</a:t>
            </a:r>
            <a:endParaRPr lang="en-US" dirty="0"/>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lvl1pPr algn="l">
              <a:defRPr/>
            </a:lvl1pPr>
          </a:lstStyle>
          <a:p>
            <a:pPr algn="l"/>
            <a:fld id="{E9B18BFB-F9D7-744E-8E1D-43FFDB3E8872}" type="slidenum">
              <a:rPr lang="en-US" smtClean="0"/>
              <a:pPr/>
              <a:t>‹#›</a:t>
            </a:fld>
            <a:endParaRPr lang="en-US"/>
          </a:p>
        </p:txBody>
      </p:sp>
      <p:grpSp>
        <p:nvGrpSpPr>
          <p:cNvPr id="7" name="Group 6">
            <a:extLst>
              <a:ext uri="{FF2B5EF4-FFF2-40B4-BE49-F238E27FC236}">
                <a16:creationId xmlns:a16="http://schemas.microsoft.com/office/drawing/2014/main" id="{57D2FA2E-B5B1-D936-54D2-E481DC560A1E}"/>
              </a:ext>
            </a:extLst>
          </p:cNvPr>
          <p:cNvGrpSpPr/>
          <p:nvPr userDrawn="1"/>
        </p:nvGrpSpPr>
        <p:grpSpPr>
          <a:xfrm>
            <a:off x="10464384" y="5129899"/>
            <a:ext cx="1730376" cy="1728101"/>
            <a:chOff x="9598209" y="5129899"/>
            <a:chExt cx="1730376" cy="1728101"/>
          </a:xfrm>
        </p:grpSpPr>
        <p:sp>
          <p:nvSpPr>
            <p:cNvPr id="9" name="Rectangle 8">
              <a:extLst>
                <a:ext uri="{FF2B5EF4-FFF2-40B4-BE49-F238E27FC236}">
                  <a16:creationId xmlns:a16="http://schemas.microsoft.com/office/drawing/2014/main" id="{F421B3F5-4C7B-0E7F-4DBE-DEEB760F2E88}"/>
                </a:ext>
              </a:extLst>
            </p:cNvPr>
            <p:cNvSpPr/>
            <p:nvPr/>
          </p:nvSpPr>
          <p:spPr>
            <a:xfrm rot="10800000">
              <a:off x="9598209" y="5991875"/>
              <a:ext cx="1730376" cy="866125"/>
            </a:xfrm>
            <a:prstGeom prst="rect">
              <a:avLst/>
            </a:prstGeom>
            <a:gradFill>
              <a:gsLst>
                <a:gs pos="0">
                  <a:schemeClr val="accent3">
                    <a:alpha val="0"/>
                  </a:schemeClr>
                </a:gs>
                <a:gs pos="100000">
                  <a:schemeClr val="accent3"/>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a:p>
          </p:txBody>
        </p:sp>
        <p:sp>
          <p:nvSpPr>
            <p:cNvPr id="10" name="Rectangle 9">
              <a:extLst>
                <a:ext uri="{FF2B5EF4-FFF2-40B4-BE49-F238E27FC236}">
                  <a16:creationId xmlns:a16="http://schemas.microsoft.com/office/drawing/2014/main" id="{E78ED416-065E-6C5A-CCA4-B42D9FA2B012}"/>
                </a:ext>
              </a:extLst>
            </p:cNvPr>
            <p:cNvSpPr/>
            <p:nvPr/>
          </p:nvSpPr>
          <p:spPr>
            <a:xfrm>
              <a:off x="10464585" y="5129899"/>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dirty="0"/>
            </a:p>
          </p:txBody>
        </p:sp>
      </p:grpSp>
      <p:pic>
        <p:nvPicPr>
          <p:cNvPr id="11" name="Picture 10">
            <a:extLst>
              <a:ext uri="{FF2B5EF4-FFF2-40B4-BE49-F238E27FC236}">
                <a16:creationId xmlns:a16="http://schemas.microsoft.com/office/drawing/2014/main" id="{C2DBA48E-76B2-D582-AC30-C6FB8F4D7530}"/>
              </a:ext>
            </a:extLst>
          </p:cNvPr>
          <p:cNvPicPr>
            <a:picLocks noChangeAspect="1"/>
          </p:cNvPicPr>
          <p:nvPr userDrawn="1"/>
        </p:nvPicPr>
        <p:blipFill>
          <a:blip r:embed="rId2"/>
          <a:stretch>
            <a:fillRect/>
          </a:stretch>
        </p:blipFill>
        <p:spPr>
          <a:xfrm>
            <a:off x="11124000" y="1"/>
            <a:ext cx="1067865" cy="540000"/>
          </a:xfrm>
          <a:prstGeom prst="rect">
            <a:avLst/>
          </a:prstGeom>
        </p:spPr>
      </p:pic>
    </p:spTree>
    <p:extLst>
      <p:ext uri="{BB962C8B-B14F-4D97-AF65-F5344CB8AC3E}">
        <p14:creationId xmlns:p14="http://schemas.microsoft.com/office/powerpoint/2010/main" val="1473785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FFICIAL AND SENSITIVE 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dirty="0"/>
              <a:t>Click to edit Master title style</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48F782DE-9A1D-4904-8338-61D6660DEFBB}" type="datetime1">
              <a:rPr lang="en-US" smtClean="0"/>
              <a:t>10/12/2026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r>
              <a:rPr lang="en-GB"/>
              <a:t>Laboratory Directors Group UK Meeting - 14th - 15th October 2026</a:t>
            </a:r>
            <a:endParaRPr lang="en-US" dirty="0"/>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p>
            <a:fld id="{E9B18BFB-F9D7-744E-8E1D-43FFDB3E8872}" type="slidenum">
              <a:rPr lang="en-US" smtClean="0"/>
              <a:t>‹#›</a:t>
            </a:fld>
            <a:endParaRPr lang="en-US"/>
          </a:p>
        </p:txBody>
      </p:sp>
      <p:sp>
        <p:nvSpPr>
          <p:cNvPr id="8" name="Text Placeholder 7">
            <a:extLst>
              <a:ext uri="{FF2B5EF4-FFF2-40B4-BE49-F238E27FC236}">
                <a16:creationId xmlns:a16="http://schemas.microsoft.com/office/drawing/2014/main" id="{F927EB50-6DE6-869B-CDCB-E783D9C4296B}"/>
              </a:ext>
            </a:extLst>
          </p:cNvPr>
          <p:cNvSpPr>
            <a:spLocks noGrp="1"/>
          </p:cNvSpPr>
          <p:nvPr>
            <p:ph type="body" sz="quarter" idx="13"/>
          </p:nvPr>
        </p:nvSpPr>
        <p:spPr>
          <a:xfrm>
            <a:off x="442913" y="1484313"/>
            <a:ext cx="11306175" cy="32019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3" name="Group 2">
            <a:extLst>
              <a:ext uri="{FF2B5EF4-FFF2-40B4-BE49-F238E27FC236}">
                <a16:creationId xmlns:a16="http://schemas.microsoft.com/office/drawing/2014/main" id="{DCA50693-78D3-043D-1FA6-237857D0B0F8}"/>
              </a:ext>
            </a:extLst>
          </p:cNvPr>
          <p:cNvGrpSpPr/>
          <p:nvPr userDrawn="1"/>
        </p:nvGrpSpPr>
        <p:grpSpPr>
          <a:xfrm rot="10800000">
            <a:off x="10466014" y="5130625"/>
            <a:ext cx="1725986" cy="1727376"/>
            <a:chOff x="10462327" y="5141173"/>
            <a:chExt cx="1725986" cy="1727376"/>
          </a:xfrm>
        </p:grpSpPr>
        <p:sp>
          <p:nvSpPr>
            <p:cNvPr id="7" name="Rectangle 6">
              <a:extLst>
                <a:ext uri="{FF2B5EF4-FFF2-40B4-BE49-F238E27FC236}">
                  <a16:creationId xmlns:a16="http://schemas.microsoft.com/office/drawing/2014/main" id="{0BA3C0EA-BCF9-6940-CF3F-42E5D49DB835}"/>
                </a:ext>
              </a:extLst>
            </p:cNvPr>
            <p:cNvSpPr/>
            <p:nvPr/>
          </p:nvSpPr>
          <p:spPr>
            <a:xfrm>
              <a:off x="11324313" y="6004949"/>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B4743F9-47BB-5DE4-BF84-49D3B03B25B2}"/>
                </a:ext>
              </a:extLst>
            </p:cNvPr>
            <p:cNvSpPr/>
            <p:nvPr/>
          </p:nvSpPr>
          <p:spPr>
            <a:xfrm rot="10800000">
              <a:off x="10462327" y="6004549"/>
              <a:ext cx="864000" cy="864000"/>
            </a:xfrm>
            <a:prstGeom prst="rect">
              <a:avLst/>
            </a:prstGeom>
            <a:gradFill>
              <a:gsLst>
                <a:gs pos="0">
                  <a:schemeClr val="accent3">
                    <a:alpha val="0"/>
                  </a:schemeClr>
                </a:gs>
                <a:gs pos="100000">
                  <a:schemeClr val="accent3">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A68EBDD-6FD7-F770-1666-8DB50E8F3351}"/>
                </a:ext>
              </a:extLst>
            </p:cNvPr>
            <p:cNvSpPr/>
            <p:nvPr/>
          </p:nvSpPr>
          <p:spPr>
            <a:xfrm>
              <a:off x="10462327" y="5141173"/>
              <a:ext cx="864000" cy="863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TextBox 11">
            <a:extLst>
              <a:ext uri="{FF2B5EF4-FFF2-40B4-BE49-F238E27FC236}">
                <a16:creationId xmlns:a16="http://schemas.microsoft.com/office/drawing/2014/main" id="{FC3AAE25-4DB2-261B-9CBA-3B4D304C0E9F}"/>
              </a:ext>
            </a:extLst>
          </p:cNvPr>
          <p:cNvSpPr txBox="1"/>
          <p:nvPr userDrawn="1"/>
        </p:nvSpPr>
        <p:spPr>
          <a:xfrm>
            <a:off x="3022922" y="6139676"/>
            <a:ext cx="6146156" cy="276999"/>
          </a:xfrm>
          <a:prstGeom prst="rect">
            <a:avLst/>
          </a:prstGeom>
          <a:noFill/>
        </p:spPr>
        <p:txBody>
          <a:bodyPr wrap="square">
            <a:spAutoFit/>
          </a:bodyPr>
          <a:lstStyle/>
          <a:p>
            <a:pPr algn="ctr"/>
            <a:r>
              <a:rPr lang="en-US" sz="1200" b="0" i="0" u="none" strike="noStrike" dirty="0">
                <a:solidFill>
                  <a:schemeClr val="tx2"/>
                </a:solidFill>
                <a:effectLst/>
                <a:latin typeface="Bahnschrift Light" panose="020B0502040204020203" pitchFamily="34" charset="0"/>
              </a:rPr>
              <a:t>OFFICIAL AND SENSITIVE</a:t>
            </a:r>
            <a:endParaRPr lang="en-US" sz="1200" dirty="0">
              <a:solidFill>
                <a:schemeClr val="tx2"/>
              </a:solidFill>
            </a:endParaRPr>
          </a:p>
        </p:txBody>
      </p:sp>
    </p:spTree>
    <p:extLst>
      <p:ext uri="{BB962C8B-B14F-4D97-AF65-F5344CB8AC3E}">
        <p14:creationId xmlns:p14="http://schemas.microsoft.com/office/powerpoint/2010/main" val="4004193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OFFICIAL AND SENSITIV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29F9C9-D4A4-6A89-99FF-B320101F4902}"/>
              </a:ext>
            </a:extLst>
          </p:cNvPr>
          <p:cNvSpPr>
            <a:spLocks noGrp="1"/>
          </p:cNvSpPr>
          <p:nvPr>
            <p:ph idx="1" hasCustomPrompt="1"/>
          </p:nvPr>
        </p:nvSpPr>
        <p:spPr/>
        <p:txBody>
          <a:bodyPr/>
          <a:lstStyle>
            <a:lvl1pPr>
              <a:buFont typeface="Wingdings" pitchFamily="2" charset="2"/>
              <a:buChar char="§"/>
              <a:defRPr/>
            </a:lvl1pPr>
            <a:lvl2pPr marL="180000">
              <a:buFont typeface="Wingdings" pitchFamily="2" charset="2"/>
              <a:buChar char="§"/>
              <a:defRPr/>
            </a:lvl2pPr>
            <a:lvl3pPr marL="360000">
              <a:buFont typeface="Wingdings" pitchFamily="2" charset="2"/>
              <a:buChar char="§"/>
              <a:defRPr/>
            </a:lvl3pPr>
            <a:lvl4pPr marL="540000">
              <a:buFont typeface="Wingdings" pitchFamily="2" charset="2"/>
              <a:buChar char="§"/>
              <a:defRPr/>
            </a:lvl4pPr>
            <a:lvl5pPr marL="720000">
              <a:buFont typeface="Wingdings" pitchFamily="2" charset="2"/>
              <a:buChar char="§"/>
              <a:defRPr/>
            </a:lvl5pPr>
          </a:lstStyle>
          <a:p>
            <a:pPr lvl="0"/>
            <a:r>
              <a:rPr lang="en-US" dirty="0"/>
              <a:t> Click to edit Master text styles</a:t>
            </a:r>
          </a:p>
          <a:p>
            <a:pPr lvl="1"/>
            <a:r>
              <a:rPr lang="en-US" dirty="0"/>
              <a:t> Second level</a:t>
            </a:r>
          </a:p>
          <a:p>
            <a:pPr lvl="2"/>
            <a:r>
              <a:rPr lang="en-US" dirty="0"/>
              <a:t> Third level</a:t>
            </a:r>
          </a:p>
          <a:p>
            <a:pPr lvl="3"/>
            <a:r>
              <a:rPr lang="en-US" dirty="0"/>
              <a:t> Fourth level</a:t>
            </a:r>
          </a:p>
          <a:p>
            <a:pPr lvl="4"/>
            <a:r>
              <a:rPr lang="en-US" dirty="0"/>
              <a:t> Fifth level</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4209CF77-BA31-433A-B59B-E33CA47CE2D5}" type="datetime1">
              <a:rPr lang="en-US" smtClean="0"/>
              <a:t>10/12/2026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r>
              <a:rPr lang="en-GB"/>
              <a:t>Laboratory Directors Group UK Meeting - 14th - 15th October 2026</a:t>
            </a:r>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p>
            <a:fld id="{E9B18BFB-F9D7-744E-8E1D-43FFDB3E8872}" type="slidenum">
              <a:rPr lang="en-US" smtClean="0"/>
              <a:t>‹#›</a:t>
            </a:fld>
            <a:endParaRPr lang="en-US"/>
          </a:p>
        </p:txBody>
      </p:sp>
      <p:grpSp>
        <p:nvGrpSpPr>
          <p:cNvPr id="7" name="Group 6">
            <a:extLst>
              <a:ext uri="{FF2B5EF4-FFF2-40B4-BE49-F238E27FC236}">
                <a16:creationId xmlns:a16="http://schemas.microsoft.com/office/drawing/2014/main" id="{57D2FA2E-B5B1-D936-54D2-E481DC560A1E}"/>
              </a:ext>
            </a:extLst>
          </p:cNvPr>
          <p:cNvGrpSpPr/>
          <p:nvPr userDrawn="1"/>
        </p:nvGrpSpPr>
        <p:grpSpPr>
          <a:xfrm>
            <a:off x="10464384" y="5130540"/>
            <a:ext cx="1730376" cy="1727459"/>
            <a:chOff x="9598209" y="5130540"/>
            <a:chExt cx="1730376" cy="1727459"/>
          </a:xfrm>
        </p:grpSpPr>
        <p:sp>
          <p:nvSpPr>
            <p:cNvPr id="9" name="Rectangle 8">
              <a:extLst>
                <a:ext uri="{FF2B5EF4-FFF2-40B4-BE49-F238E27FC236}">
                  <a16:creationId xmlns:a16="http://schemas.microsoft.com/office/drawing/2014/main" id="{F421B3F5-4C7B-0E7F-4DBE-DEEB760F2E88}"/>
                </a:ext>
              </a:extLst>
            </p:cNvPr>
            <p:cNvSpPr/>
            <p:nvPr/>
          </p:nvSpPr>
          <p:spPr>
            <a:xfrm rot="10800000">
              <a:off x="9598209" y="5993999"/>
              <a:ext cx="1730376"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78ED416-065E-6C5A-CCA4-B42D9FA2B012}"/>
                </a:ext>
              </a:extLst>
            </p:cNvPr>
            <p:cNvSpPr/>
            <p:nvPr/>
          </p:nvSpPr>
          <p:spPr>
            <a:xfrm>
              <a:off x="10464585" y="5130540"/>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EFA9A179-C748-41AE-7ED4-D6DDDF43834C}"/>
              </a:ext>
            </a:extLst>
          </p:cNvPr>
          <p:cNvSpPr txBox="1"/>
          <p:nvPr userDrawn="1"/>
        </p:nvSpPr>
        <p:spPr>
          <a:xfrm>
            <a:off x="3022922" y="6139676"/>
            <a:ext cx="6146156" cy="276999"/>
          </a:xfrm>
          <a:prstGeom prst="rect">
            <a:avLst/>
          </a:prstGeom>
          <a:noFill/>
        </p:spPr>
        <p:txBody>
          <a:bodyPr wrap="square">
            <a:spAutoFit/>
          </a:bodyPr>
          <a:lstStyle/>
          <a:p>
            <a:pPr algn="ctr"/>
            <a:r>
              <a:rPr lang="en-US" sz="1200" b="0" i="0" u="none" strike="noStrike" dirty="0">
                <a:solidFill>
                  <a:schemeClr val="tx2"/>
                </a:solidFill>
                <a:effectLst/>
                <a:latin typeface="Bahnschrift Light" panose="020B0502040204020203" pitchFamily="34" charset="0"/>
              </a:rPr>
              <a:t>OFFICIAL AND SENSITIVE</a:t>
            </a:r>
            <a:endParaRPr lang="en-US" sz="1200" dirty="0">
              <a:solidFill>
                <a:schemeClr val="tx2"/>
              </a:solidFill>
            </a:endParaRPr>
          </a:p>
        </p:txBody>
      </p:sp>
    </p:spTree>
    <p:extLst>
      <p:ext uri="{BB962C8B-B14F-4D97-AF65-F5344CB8AC3E}">
        <p14:creationId xmlns:p14="http://schemas.microsoft.com/office/powerpoint/2010/main" val="2450379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dirty="0"/>
              <a:t>Click to edit Master title style</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EEBE4C1F-896D-4336-8059-98989D8E7BB3}" type="datetime1">
              <a:rPr lang="en-US" smtClean="0"/>
              <a:t>10/12/2026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r>
              <a:rPr lang="en-GB"/>
              <a:t>Laboratory Directors Group UK Meeting - 14th - 15th October 2026</a:t>
            </a:r>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lvl1pPr algn="l">
              <a:defRPr/>
            </a:lvl1pPr>
          </a:lstStyle>
          <a:p>
            <a:pPr algn="l"/>
            <a:fld id="{E9B18BFB-F9D7-744E-8E1D-43FFDB3E8872}" type="slidenum">
              <a:rPr lang="en-US" smtClean="0"/>
              <a:pPr/>
              <a:t>‹#›</a:t>
            </a:fld>
            <a:endParaRPr lang="en-US"/>
          </a:p>
        </p:txBody>
      </p:sp>
    </p:spTree>
    <p:extLst>
      <p:ext uri="{BB962C8B-B14F-4D97-AF65-F5344CB8AC3E}">
        <p14:creationId xmlns:p14="http://schemas.microsoft.com/office/powerpoint/2010/main" val="2371521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77D86BE0-6748-4C4C-818F-ECC692100CF5}" type="datetime1">
              <a:rPr lang="en-US" smtClean="0"/>
              <a:t>10/12/2026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Tree>
    <p:extLst>
      <p:ext uri="{BB962C8B-B14F-4D97-AF65-F5344CB8AC3E}">
        <p14:creationId xmlns:p14="http://schemas.microsoft.com/office/powerpoint/2010/main" val="2652945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image 1/3">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3455D45C-9038-4DC0-A45C-B482D13C303E}" type="datetime1">
              <a:rPr lang="en-US" smtClean="0"/>
              <a:t>10/12/2026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3" y="1484312"/>
            <a:ext cx="3693152" cy="954107"/>
          </a:xfrm>
          <a:prstGeom prst="rect">
            <a:avLst/>
          </a:prstGeom>
        </p:spPr>
        <p:txBody>
          <a:bodyPr vert="horz" wrap="square" lIns="0" tIns="45720" rIns="0" bIns="45720" rtlCol="0">
            <a:spAutoFit/>
          </a:bodyPr>
          <a:lstStyle/>
          <a:p>
            <a:pPr marL="14288" lvl="0"/>
            <a:r>
              <a:rPr lang="en-US" dirty="0">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3703785" cy="558419"/>
          </a:xfrm>
        </p:spPr>
        <p:txBody>
          <a:bodyPr/>
          <a:lstStyle/>
          <a:p>
            <a:r>
              <a:rPr lang="en-US" dirty="0"/>
              <a:t>Click to edit Master title style</a:t>
            </a:r>
          </a:p>
        </p:txBody>
      </p:sp>
    </p:spTree>
    <p:extLst>
      <p:ext uri="{BB962C8B-B14F-4D97-AF65-F5344CB8AC3E}">
        <p14:creationId xmlns:p14="http://schemas.microsoft.com/office/powerpoint/2010/main" val="3897390331"/>
      </p:ext>
    </p:extLst>
  </p:cSld>
  <p:clrMapOvr>
    <a:masterClrMapping/>
  </p:clrMapOvr>
  <p:extLst>
    <p:ext uri="{DCECCB84-F9BA-43D5-87BE-67443E8EF086}">
      <p15:sldGuideLst xmlns:p15="http://schemas.microsoft.com/office/powerpoint/2012/main">
        <p15:guide id="1" pos="2751"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image 1/2">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40F1E70E-4611-433A-B6B8-58E1EDB22BA8}" type="datetime1">
              <a:rPr lang="en-US" smtClean="0"/>
              <a:t>10/12/2026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3" y="1984375"/>
            <a:ext cx="5195888" cy="523220"/>
          </a:xfrm>
          <a:prstGeom prst="rect">
            <a:avLst/>
          </a:prstGeom>
        </p:spPr>
        <p:txBody>
          <a:bodyPr vert="horz" wrap="square" lIns="0" tIns="45720" rIns="0" bIns="45720" rtlCol="0">
            <a:spAutoFit/>
          </a:bodyPr>
          <a:lstStyle/>
          <a:p>
            <a:pPr marL="14288" lvl="0"/>
            <a:r>
              <a:rPr lang="en-US" dirty="0">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5140325" cy="1323376"/>
          </a:xfrm>
        </p:spPr>
        <p:txBody>
          <a:bodyPr/>
          <a:lstStyle/>
          <a:p>
            <a:r>
              <a:rPr lang="en-US" dirty="0"/>
              <a:t>Click to edit Master title style</a:t>
            </a:r>
          </a:p>
        </p:txBody>
      </p:sp>
    </p:spTree>
    <p:extLst>
      <p:ext uri="{BB962C8B-B14F-4D97-AF65-F5344CB8AC3E}">
        <p14:creationId xmlns:p14="http://schemas.microsoft.com/office/powerpoint/2010/main" val="281684464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image 2/3">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2CBCE9D6-5ED8-4325-B999-604A89C67C69}" type="datetime1">
              <a:rPr lang="en-US" smtClean="0"/>
              <a:t>10/12/2026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3756000" y="6416675"/>
            <a:ext cx="4680000" cy="365125"/>
          </a:xfrm>
          <a:prstGeom prst="rect">
            <a:avLst/>
          </a:prstGeom>
        </p:spPr>
        <p:txBody>
          <a:bodyPr/>
          <a:lstStyle>
            <a:lvl1pPr>
              <a:defRPr>
                <a:solidFill>
                  <a:schemeClr val="bg1">
                    <a:lumMod val="50000"/>
                  </a:schemeClr>
                </a:solidFill>
              </a:defRPr>
            </a:lvl1pPr>
          </a:lstStyle>
          <a:p>
            <a:r>
              <a:rPr lang="en-GB" dirty="0"/>
              <a:t>Laboratory Directors Group UK Meeting - 14th - 15th October 2026</a:t>
            </a:r>
            <a:endParaRPr lang="en-US" dirty="0"/>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2" y="1484312"/>
            <a:ext cx="6798715" cy="523220"/>
          </a:xfrm>
          <a:prstGeom prst="rect">
            <a:avLst/>
          </a:prstGeom>
        </p:spPr>
        <p:txBody>
          <a:bodyPr vert="horz" wrap="square" lIns="0" tIns="45720" rIns="0" bIns="45720" rtlCol="0">
            <a:spAutoFit/>
          </a:bodyPr>
          <a:lstStyle/>
          <a:p>
            <a:pPr marL="14288" lvl="0"/>
            <a:r>
              <a:rPr lang="en-US" dirty="0">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6818289" cy="558419"/>
          </a:xfrm>
        </p:spPr>
        <p:txBody>
          <a:bodyPr/>
          <a:lstStyle/>
          <a:p>
            <a:r>
              <a:rPr lang="en-US" dirty="0"/>
              <a:t>Click to edit Master title style</a:t>
            </a:r>
          </a:p>
        </p:txBody>
      </p:sp>
    </p:spTree>
    <p:extLst>
      <p:ext uri="{BB962C8B-B14F-4D97-AF65-F5344CB8AC3E}">
        <p14:creationId xmlns:p14="http://schemas.microsoft.com/office/powerpoint/2010/main" val="3339481723"/>
      </p:ext>
    </p:extLst>
  </p:cSld>
  <p:clrMapOvr>
    <a:masterClrMapping/>
  </p:clrMapOvr>
  <p:extLst>
    <p:ext uri="{DCECCB84-F9BA-43D5-87BE-67443E8EF086}">
      <p15:sldGuideLst xmlns:p15="http://schemas.microsoft.com/office/powerpoint/2012/main">
        <p15:guide id="1" pos="504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bleed image">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9CB55D89-4449-494B-BD31-1D656B52E48B}" type="datetime1">
              <a:rPr lang="en-US" smtClean="0"/>
              <a:t>10/12/2026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Picture Placeholder 5">
            <a:extLst>
              <a:ext uri="{FF2B5EF4-FFF2-40B4-BE49-F238E27FC236}">
                <a16:creationId xmlns:a16="http://schemas.microsoft.com/office/drawing/2014/main" id="{2459E6F8-411D-251F-4BB8-2F87F1D8E412}"/>
              </a:ext>
            </a:extLst>
          </p:cNvPr>
          <p:cNvSpPr>
            <a:spLocks noGrp="1"/>
          </p:cNvSpPr>
          <p:nvPr>
            <p:ph type="pic" sz="quarter" idx="13"/>
          </p:nvPr>
        </p:nvSpPr>
        <p:spPr>
          <a:xfrm>
            <a:off x="0" y="0"/>
            <a:ext cx="12192000" cy="6858000"/>
          </a:xfrm>
          <a:prstGeom prst="rect">
            <a:avLst/>
          </a:prstGeom>
        </p:spPr>
        <p:txBody>
          <a:bodyPr/>
          <a:lstStyle/>
          <a:p>
            <a:r>
              <a:rPr lang="en-US"/>
              <a:t>Click icon to add picture</a:t>
            </a:r>
            <a:endParaRPr lang="en-US" dirty="0"/>
          </a:p>
        </p:txBody>
      </p:sp>
    </p:spTree>
    <p:extLst>
      <p:ext uri="{BB962C8B-B14F-4D97-AF65-F5344CB8AC3E}">
        <p14:creationId xmlns:p14="http://schemas.microsoft.com/office/powerpoint/2010/main" val="3866379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v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2" y="2428354"/>
            <a:ext cx="8356314" cy="1938992"/>
          </a:xfrm>
        </p:spPr>
        <p:txBody>
          <a:bodyPr anchor="b" anchorCtr="0"/>
          <a:lstStyle>
            <a:lvl1pPr>
              <a:defRPr sz="6000">
                <a:solidFill>
                  <a:schemeClr val="bg2"/>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4497179"/>
            <a:ext cx="8326333" cy="461665"/>
          </a:xfrm>
        </p:spPr>
        <p:txBody>
          <a:bodyPr/>
          <a:lstStyle>
            <a:lvl1pPr>
              <a:defRPr sz="2400" b="1" i="0">
                <a:solidFill>
                  <a:schemeClr val="bg2"/>
                </a:solidFill>
                <a:latin typeface="Bahnschrift SemiBold" panose="020B0502040204020203" pitchFamily="34" charset="0"/>
              </a:defRPr>
            </a:lvl1pPr>
          </a:lstStyle>
          <a:p>
            <a:pPr lvl="0"/>
            <a:r>
              <a:rPr lang="en-US" dirty="0"/>
              <a:t>Click to edit Master text styles</a:t>
            </a:r>
          </a:p>
        </p:txBody>
      </p:sp>
      <p:pic>
        <p:nvPicPr>
          <p:cNvPr id="2" name="Picture 1">
            <a:extLst>
              <a:ext uri="{FF2B5EF4-FFF2-40B4-BE49-F238E27FC236}">
                <a16:creationId xmlns:a16="http://schemas.microsoft.com/office/drawing/2014/main" id="{D27039FE-9532-1DB0-800F-9D34ED16260B}"/>
              </a:ext>
            </a:extLst>
          </p:cNvPr>
          <p:cNvPicPr>
            <a:picLocks noChangeAspect="1"/>
          </p:cNvPicPr>
          <p:nvPr userDrawn="1"/>
        </p:nvPicPr>
        <p:blipFill>
          <a:blip r:embed="rId3"/>
          <a:srcRect/>
          <a:stretch/>
        </p:blipFill>
        <p:spPr>
          <a:xfrm>
            <a:off x="450000" y="450000"/>
            <a:ext cx="3133520" cy="864000"/>
          </a:xfrm>
          <a:prstGeom prst="rect">
            <a:avLst/>
          </a:prstGeom>
        </p:spPr>
      </p:pic>
    </p:spTree>
    <p:extLst>
      <p:ext uri="{BB962C8B-B14F-4D97-AF65-F5344CB8AC3E}">
        <p14:creationId xmlns:p14="http://schemas.microsoft.com/office/powerpoint/2010/main" val="3454467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2" y="2428354"/>
            <a:ext cx="8356314" cy="1938992"/>
          </a:xfrm>
        </p:spPr>
        <p:txBody>
          <a:bodyPr anchor="b" anchorCtr="0"/>
          <a:lstStyle>
            <a:lvl1pPr>
              <a:defRPr sz="6000">
                <a:solidFill>
                  <a:schemeClr val="accent1"/>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4497179"/>
            <a:ext cx="8326333" cy="461665"/>
          </a:xfrm>
        </p:spPr>
        <p:txBody>
          <a:bodyPr/>
          <a:lstStyle>
            <a:lvl1pPr>
              <a:defRPr sz="2400" b="1" i="0">
                <a:solidFill>
                  <a:schemeClr val="accent1"/>
                </a:solidFill>
                <a:latin typeface="Bahnschrift SemiBold" panose="020B0502040204020203" pitchFamily="34" charset="0"/>
              </a:defRPr>
            </a:lvl1pPr>
          </a:lstStyle>
          <a:p>
            <a:pPr lvl="0"/>
            <a:r>
              <a:rPr lang="en-US" dirty="0"/>
              <a:t>Click to edit Master text styles</a:t>
            </a:r>
          </a:p>
        </p:txBody>
      </p:sp>
      <p:pic>
        <p:nvPicPr>
          <p:cNvPr id="3" name="Picture 2">
            <a:extLst>
              <a:ext uri="{FF2B5EF4-FFF2-40B4-BE49-F238E27FC236}">
                <a16:creationId xmlns:a16="http://schemas.microsoft.com/office/drawing/2014/main" id="{D7521FB5-9ED6-B550-4409-6DA0F052B324}"/>
              </a:ext>
            </a:extLst>
          </p:cNvPr>
          <p:cNvPicPr>
            <a:picLocks noChangeAspect="1"/>
          </p:cNvPicPr>
          <p:nvPr userDrawn="1"/>
        </p:nvPicPr>
        <p:blipFill>
          <a:blip r:embed="rId3"/>
          <a:srcRect/>
          <a:stretch/>
        </p:blipFill>
        <p:spPr>
          <a:xfrm>
            <a:off x="450000" y="450000"/>
            <a:ext cx="3133520" cy="864000"/>
          </a:xfrm>
          <a:prstGeom prst="rect">
            <a:avLst/>
          </a:prstGeom>
        </p:spPr>
      </p:pic>
    </p:spTree>
    <p:extLst>
      <p:ext uri="{BB962C8B-B14F-4D97-AF65-F5344CB8AC3E}">
        <p14:creationId xmlns:p14="http://schemas.microsoft.com/office/powerpoint/2010/main" val="27838652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2" y="3355454"/>
            <a:ext cx="5856288" cy="1938992"/>
          </a:xfrm>
        </p:spPr>
        <p:txBody>
          <a:bodyPr anchor="b" anchorCtr="0"/>
          <a:lstStyle>
            <a:lvl1pPr>
              <a:defRPr sz="6000">
                <a:solidFill>
                  <a:schemeClr val="bg2"/>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424279"/>
            <a:ext cx="5919787" cy="461665"/>
          </a:xfrm>
        </p:spPr>
        <p:txBody>
          <a:bodyPr/>
          <a:lstStyle>
            <a:lvl1pPr>
              <a:defRPr sz="2400" b="1" i="0">
                <a:solidFill>
                  <a:schemeClr val="bg2"/>
                </a:solidFill>
                <a:latin typeface="Bahnschrift SemiBold" panose="020B0502040204020203" pitchFamily="34" charset="0"/>
              </a:defRPr>
            </a:lvl1pPr>
          </a:lstStyle>
          <a:p>
            <a:pPr lvl="0"/>
            <a:r>
              <a:rPr lang="en-US" dirty="0"/>
              <a:t>Click to edit Master text styles</a:t>
            </a:r>
          </a:p>
        </p:txBody>
      </p:sp>
      <p:pic>
        <p:nvPicPr>
          <p:cNvPr id="2" name="Picture 1">
            <a:extLst>
              <a:ext uri="{FF2B5EF4-FFF2-40B4-BE49-F238E27FC236}">
                <a16:creationId xmlns:a16="http://schemas.microsoft.com/office/drawing/2014/main" id="{D34980AB-59B8-CB78-1AE3-79C57B2AE7B7}"/>
              </a:ext>
            </a:extLst>
          </p:cNvPr>
          <p:cNvPicPr>
            <a:picLocks noChangeAspect="1"/>
          </p:cNvPicPr>
          <p:nvPr userDrawn="1"/>
        </p:nvPicPr>
        <p:blipFill>
          <a:blip r:embed="rId3"/>
          <a:srcRect/>
          <a:stretch/>
        </p:blipFill>
        <p:spPr>
          <a:xfrm>
            <a:off x="450000" y="450000"/>
            <a:ext cx="3133520" cy="864000"/>
          </a:xfrm>
          <a:prstGeom prst="rect">
            <a:avLst/>
          </a:prstGeom>
        </p:spPr>
      </p:pic>
    </p:spTree>
    <p:extLst>
      <p:ext uri="{BB962C8B-B14F-4D97-AF65-F5344CB8AC3E}">
        <p14:creationId xmlns:p14="http://schemas.microsoft.com/office/powerpoint/2010/main" val="3893569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2" y="3355454"/>
            <a:ext cx="5856288" cy="1938992"/>
          </a:xfrm>
        </p:spPr>
        <p:txBody>
          <a:bodyPr anchor="b" anchorCtr="0"/>
          <a:lstStyle>
            <a:lvl1pPr>
              <a:defRPr sz="6000">
                <a:solidFill>
                  <a:schemeClr val="accent1"/>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424279"/>
            <a:ext cx="5919787" cy="461665"/>
          </a:xfrm>
        </p:spPr>
        <p:txBody>
          <a:bodyPr/>
          <a:lstStyle>
            <a:lvl1pPr>
              <a:defRPr sz="2400" b="1" i="0">
                <a:solidFill>
                  <a:schemeClr val="accent1"/>
                </a:solidFill>
                <a:latin typeface="Bahnschrift SemiBold" panose="020B0502040204020203" pitchFamily="34" charset="0"/>
              </a:defRPr>
            </a:lvl1pPr>
          </a:lstStyle>
          <a:p>
            <a:pPr lvl="0"/>
            <a:r>
              <a:rPr lang="en-US" dirty="0"/>
              <a:t>Click to edit Master text styles</a:t>
            </a:r>
          </a:p>
        </p:txBody>
      </p:sp>
      <p:pic>
        <p:nvPicPr>
          <p:cNvPr id="3" name="Picture 2">
            <a:extLst>
              <a:ext uri="{FF2B5EF4-FFF2-40B4-BE49-F238E27FC236}">
                <a16:creationId xmlns:a16="http://schemas.microsoft.com/office/drawing/2014/main" id="{6FFEF2FC-CBFB-26C0-5F84-373CA8450FAC}"/>
              </a:ext>
            </a:extLst>
          </p:cNvPr>
          <p:cNvPicPr>
            <a:picLocks noChangeAspect="1"/>
          </p:cNvPicPr>
          <p:nvPr userDrawn="1"/>
        </p:nvPicPr>
        <p:blipFill>
          <a:blip r:embed="rId3"/>
          <a:srcRect/>
          <a:stretch/>
        </p:blipFill>
        <p:spPr>
          <a:xfrm>
            <a:off x="450000" y="450000"/>
            <a:ext cx="3133520" cy="864000"/>
          </a:xfrm>
          <a:prstGeom prst="rect">
            <a:avLst/>
          </a:prstGeom>
        </p:spPr>
      </p:pic>
    </p:spTree>
    <p:extLst>
      <p:ext uri="{BB962C8B-B14F-4D97-AF65-F5344CB8AC3E}">
        <p14:creationId xmlns:p14="http://schemas.microsoft.com/office/powerpoint/2010/main" val="25639199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ge divid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3" y="3906318"/>
            <a:ext cx="6148388" cy="1446550"/>
          </a:xfrm>
        </p:spPr>
        <p:txBody>
          <a:bodyPr anchor="b" anchorCtr="0"/>
          <a:lstStyle>
            <a:lvl1pPr>
              <a:defRPr sz="4400">
                <a:solidFill>
                  <a:schemeClr val="bg1"/>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665579"/>
            <a:ext cx="5919787" cy="461665"/>
          </a:xfrm>
        </p:spPr>
        <p:txBody>
          <a:bodyPr/>
          <a:lstStyle>
            <a:lvl1pPr>
              <a:defRPr sz="2400" b="1" i="0">
                <a:solidFill>
                  <a:schemeClr val="bg1"/>
                </a:solidFill>
                <a:latin typeface="Bahnschrift SemiBold" panose="020B0502040204020203" pitchFamily="34" charset="0"/>
              </a:defRPr>
            </a:lvl1pPr>
          </a:lstStyle>
          <a:p>
            <a:pPr lvl="0"/>
            <a:r>
              <a:rPr lang="en-US" dirty="0"/>
              <a:t>Click to edit Master text styles</a:t>
            </a:r>
          </a:p>
        </p:txBody>
      </p:sp>
      <p:pic>
        <p:nvPicPr>
          <p:cNvPr id="2" name="Picture 1">
            <a:extLst>
              <a:ext uri="{FF2B5EF4-FFF2-40B4-BE49-F238E27FC236}">
                <a16:creationId xmlns:a16="http://schemas.microsoft.com/office/drawing/2014/main" id="{F56A7670-A73C-CCBA-F78E-6670B6227407}"/>
              </a:ext>
            </a:extLst>
          </p:cNvPr>
          <p:cNvPicPr>
            <a:picLocks noChangeAspect="1"/>
          </p:cNvPicPr>
          <p:nvPr userDrawn="1"/>
        </p:nvPicPr>
        <p:blipFill>
          <a:blip r:embed="rId3"/>
          <a:srcRect/>
          <a:stretch/>
        </p:blipFill>
        <p:spPr>
          <a:xfrm>
            <a:off x="450000" y="450000"/>
            <a:ext cx="3133520" cy="864000"/>
          </a:xfrm>
          <a:prstGeom prst="rect">
            <a:avLst/>
          </a:prstGeom>
        </p:spPr>
      </p:pic>
    </p:spTree>
    <p:extLst>
      <p:ext uri="{BB962C8B-B14F-4D97-AF65-F5344CB8AC3E}">
        <p14:creationId xmlns:p14="http://schemas.microsoft.com/office/powerpoint/2010/main" val="20718257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age divid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3" y="3906318"/>
            <a:ext cx="6148388" cy="1446550"/>
          </a:xfrm>
        </p:spPr>
        <p:txBody>
          <a:bodyPr anchor="b" anchorCtr="0"/>
          <a:lstStyle>
            <a:lvl1pPr>
              <a:defRPr sz="4400">
                <a:solidFill>
                  <a:schemeClr val="accent1"/>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665579"/>
            <a:ext cx="5919787" cy="461665"/>
          </a:xfrm>
        </p:spPr>
        <p:txBody>
          <a:bodyPr/>
          <a:lstStyle>
            <a:lvl1pPr>
              <a:defRPr sz="2400" b="1" i="0">
                <a:solidFill>
                  <a:schemeClr val="accent1"/>
                </a:solidFill>
                <a:latin typeface="Bahnschrift SemiBold" panose="020B0502040204020203" pitchFamily="34" charset="0"/>
              </a:defRPr>
            </a:lvl1pPr>
          </a:lstStyle>
          <a:p>
            <a:pPr lvl="0"/>
            <a:r>
              <a:rPr lang="en-US" dirty="0"/>
              <a:t>Click to edit Master text styles</a:t>
            </a:r>
          </a:p>
        </p:txBody>
      </p:sp>
      <p:pic>
        <p:nvPicPr>
          <p:cNvPr id="3" name="Picture 2">
            <a:extLst>
              <a:ext uri="{FF2B5EF4-FFF2-40B4-BE49-F238E27FC236}">
                <a16:creationId xmlns:a16="http://schemas.microsoft.com/office/drawing/2014/main" id="{F1998BE6-38A6-831F-5323-57883B38CB14}"/>
              </a:ext>
            </a:extLst>
          </p:cNvPr>
          <p:cNvPicPr>
            <a:picLocks noChangeAspect="1"/>
          </p:cNvPicPr>
          <p:nvPr userDrawn="1"/>
        </p:nvPicPr>
        <p:blipFill>
          <a:blip r:embed="rId3"/>
          <a:srcRect/>
          <a:stretch/>
        </p:blipFill>
        <p:spPr>
          <a:xfrm>
            <a:off x="450000" y="450000"/>
            <a:ext cx="3133520" cy="864000"/>
          </a:xfrm>
          <a:prstGeom prst="rect">
            <a:avLst/>
          </a:prstGeom>
        </p:spPr>
      </p:pic>
    </p:spTree>
    <p:extLst>
      <p:ext uri="{BB962C8B-B14F-4D97-AF65-F5344CB8AC3E}">
        <p14:creationId xmlns:p14="http://schemas.microsoft.com/office/powerpoint/2010/main" val="30329666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ge divider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049904-39D0-E005-B1BE-A9293F166859}"/>
              </a:ext>
            </a:extLst>
          </p:cNvPr>
          <p:cNvPicPr>
            <a:picLocks noChangeAspect="1"/>
          </p:cNvPicPr>
          <p:nvPr userDrawn="1"/>
        </p:nvPicPr>
        <p:blipFill>
          <a:blip r:embed="rId3"/>
          <a:srcRect/>
          <a:stretch/>
        </p:blipFill>
        <p:spPr>
          <a:xfrm>
            <a:off x="0" y="0"/>
            <a:ext cx="12192000" cy="6858000"/>
          </a:xfrm>
          <a:prstGeom prst="rect">
            <a:avLst/>
          </a:prstGeom>
        </p:spPr>
      </p:pic>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3" y="3906318"/>
            <a:ext cx="6148388" cy="1446550"/>
          </a:xfrm>
        </p:spPr>
        <p:txBody>
          <a:bodyPr anchor="b" anchorCtr="0"/>
          <a:lstStyle>
            <a:lvl1pPr>
              <a:defRPr sz="4400">
                <a:solidFill>
                  <a:schemeClr val="bg1"/>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665579"/>
            <a:ext cx="5919787" cy="461665"/>
          </a:xfrm>
        </p:spPr>
        <p:txBody>
          <a:bodyPr/>
          <a:lstStyle>
            <a:lvl1pPr>
              <a:defRPr sz="2400" b="1" i="0">
                <a:solidFill>
                  <a:schemeClr val="bg1"/>
                </a:solidFill>
                <a:latin typeface="Bahnschrift SemiBold" panose="020B0502040204020203" pitchFamily="34" charset="0"/>
              </a:defRPr>
            </a:lvl1pPr>
          </a:lstStyle>
          <a:p>
            <a:pPr lvl="0"/>
            <a:r>
              <a:rPr lang="en-US" dirty="0"/>
              <a:t>Click to edit Master text styles</a:t>
            </a:r>
          </a:p>
        </p:txBody>
      </p:sp>
      <p:pic>
        <p:nvPicPr>
          <p:cNvPr id="2" name="Picture 1">
            <a:extLst>
              <a:ext uri="{FF2B5EF4-FFF2-40B4-BE49-F238E27FC236}">
                <a16:creationId xmlns:a16="http://schemas.microsoft.com/office/drawing/2014/main" id="{0FF417C7-2287-9C6A-CD92-DBBC63C06211}"/>
              </a:ext>
            </a:extLst>
          </p:cNvPr>
          <p:cNvPicPr>
            <a:picLocks noChangeAspect="1"/>
          </p:cNvPicPr>
          <p:nvPr userDrawn="1"/>
        </p:nvPicPr>
        <p:blipFill>
          <a:blip r:embed="rId4"/>
          <a:srcRect/>
          <a:stretch/>
        </p:blipFill>
        <p:spPr>
          <a:xfrm>
            <a:off x="450000" y="450000"/>
            <a:ext cx="3133520" cy="864000"/>
          </a:xfrm>
          <a:prstGeom prst="rect">
            <a:avLst/>
          </a:prstGeom>
        </p:spPr>
      </p:pic>
    </p:spTree>
    <p:extLst>
      <p:ext uri="{BB962C8B-B14F-4D97-AF65-F5344CB8AC3E}">
        <p14:creationId xmlns:p14="http://schemas.microsoft.com/office/powerpoint/2010/main" val="42761748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text ">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lIns="0" rIns="0"/>
          <a:lstStyle/>
          <a:p>
            <a:fld id="{346EB708-229E-4A02-B9F5-9B3923034838}" type="datetime1">
              <a:rPr lang="en-US" smtClean="0"/>
              <a:t>10/12/2026</a:t>
            </a:fld>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9005888" y="6416675"/>
            <a:ext cx="2743200" cy="365125"/>
          </a:xfrm>
          <a:prstGeom prst="rect">
            <a:avLst/>
          </a:prstGeom>
        </p:spPr>
        <p:txBody>
          <a:bodyPr lIns="0" rIns="0"/>
          <a:lstStyle/>
          <a:p>
            <a:fld id="{E9B18BFB-F9D7-744E-8E1D-43FFDB3E8872}" type="slidenum">
              <a:rPr lang="en-US" smtClean="0"/>
              <a:t>‹#›</a:t>
            </a:fld>
            <a:endParaRPr lang="en-US"/>
          </a:p>
        </p:txBody>
      </p:sp>
      <p:sp>
        <p:nvSpPr>
          <p:cNvPr id="8" name="Title 1">
            <a:extLst>
              <a:ext uri="{FF2B5EF4-FFF2-40B4-BE49-F238E27FC236}">
                <a16:creationId xmlns:a16="http://schemas.microsoft.com/office/drawing/2014/main" id="{EC150CAE-08D7-2458-EDD9-9E45787761B4}"/>
              </a:ext>
            </a:extLst>
          </p:cNvPr>
          <p:cNvSpPr>
            <a:spLocks noGrp="1"/>
          </p:cNvSpPr>
          <p:nvPr>
            <p:ph type="title"/>
          </p:nvPr>
        </p:nvSpPr>
        <p:spPr>
          <a:xfrm>
            <a:off x="442912" y="441325"/>
            <a:ext cx="11306175" cy="713978"/>
          </a:xfrm>
          <a:prstGeom prst="rect">
            <a:avLst/>
          </a:prstGeom>
        </p:spPr>
        <p:txBody>
          <a:bodyPr/>
          <a:lstStyle/>
          <a:p>
            <a:r>
              <a:rPr lang="en-US" dirty="0"/>
              <a:t>Click to edit Master title style</a:t>
            </a:r>
          </a:p>
        </p:txBody>
      </p:sp>
      <p:sp>
        <p:nvSpPr>
          <p:cNvPr id="10" name="Text Placeholder 7">
            <a:extLst>
              <a:ext uri="{FF2B5EF4-FFF2-40B4-BE49-F238E27FC236}">
                <a16:creationId xmlns:a16="http://schemas.microsoft.com/office/drawing/2014/main" id="{B139B138-7817-51E8-C210-1409FAE14B86}"/>
              </a:ext>
            </a:extLst>
          </p:cNvPr>
          <p:cNvSpPr>
            <a:spLocks noGrp="1"/>
          </p:cNvSpPr>
          <p:nvPr>
            <p:ph type="body" sz="quarter" idx="13"/>
          </p:nvPr>
        </p:nvSpPr>
        <p:spPr>
          <a:xfrm>
            <a:off x="442913" y="1484313"/>
            <a:ext cx="11306175" cy="32019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7">
            <a:extLst>
              <a:ext uri="{FF2B5EF4-FFF2-40B4-BE49-F238E27FC236}">
                <a16:creationId xmlns:a16="http://schemas.microsoft.com/office/drawing/2014/main" id="{58AABECA-BF46-402D-DB62-91E775997898}"/>
              </a:ext>
            </a:extLst>
          </p:cNvPr>
          <p:cNvSpPr>
            <a:spLocks noGrp="1"/>
          </p:cNvSpPr>
          <p:nvPr>
            <p:ph type="ftr" sz="quarter" idx="3"/>
          </p:nvPr>
        </p:nvSpPr>
        <p:spPr>
          <a:xfrm>
            <a:off x="3756000" y="6416675"/>
            <a:ext cx="46800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r>
              <a:rPr lang="en-GB"/>
              <a:t>Laboratory Directors Group UK Meeting - 14th - 15th October 2026</a:t>
            </a:r>
            <a:endParaRPr lang="en-US" dirty="0"/>
          </a:p>
        </p:txBody>
      </p:sp>
    </p:spTree>
    <p:extLst>
      <p:ext uri="{BB962C8B-B14F-4D97-AF65-F5344CB8AC3E}">
        <p14:creationId xmlns:p14="http://schemas.microsoft.com/office/powerpoint/2010/main" val="6533606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bulle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dirty="0"/>
              <a:t>Click to edit Master title style</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B49E6D4A-3BCA-4683-B184-05164A03D27F}" type="datetime1">
              <a:rPr lang="en-US" smtClean="0"/>
              <a:t>10/12/2026</a:t>
            </a:fld>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9005888" y="6416675"/>
            <a:ext cx="2743200" cy="365125"/>
          </a:xfrm>
          <a:prstGeom prst="rect">
            <a:avLst/>
          </a:prstGeom>
        </p:spPr>
        <p:txBody>
          <a:bodyPr lIns="0"/>
          <a:lstStyle/>
          <a:p>
            <a:fld id="{E9B18BFB-F9D7-744E-8E1D-43FFDB3E8872}" type="slidenum">
              <a:rPr lang="en-US" smtClean="0"/>
              <a:t>‹#›</a:t>
            </a:fld>
            <a:endParaRPr lang="en-US"/>
          </a:p>
        </p:txBody>
      </p:sp>
      <p:sp>
        <p:nvSpPr>
          <p:cNvPr id="8" name="Content Placeholder 2">
            <a:extLst>
              <a:ext uri="{FF2B5EF4-FFF2-40B4-BE49-F238E27FC236}">
                <a16:creationId xmlns:a16="http://schemas.microsoft.com/office/drawing/2014/main" id="{D1B0ECD1-2868-E0C3-D2A2-D66875A37514}"/>
              </a:ext>
            </a:extLst>
          </p:cNvPr>
          <p:cNvSpPr>
            <a:spLocks noGrp="1"/>
          </p:cNvSpPr>
          <p:nvPr>
            <p:ph idx="1" hasCustomPrompt="1"/>
          </p:nvPr>
        </p:nvSpPr>
        <p:spPr>
          <a:xfrm>
            <a:off x="442913" y="1484313"/>
            <a:ext cx="11306175" cy="2010807"/>
          </a:xfrm>
        </p:spPr>
        <p:txBody>
          <a:bodyPr/>
          <a:lstStyle>
            <a:lvl1pPr>
              <a:buFont typeface="Wingdings" pitchFamily="2" charset="2"/>
              <a:buChar char="§"/>
              <a:defRPr/>
            </a:lvl1pPr>
            <a:lvl2pPr marL="180000">
              <a:buFont typeface="Wingdings" pitchFamily="2" charset="2"/>
              <a:buChar char="§"/>
              <a:defRPr/>
            </a:lvl2pPr>
            <a:lvl3pPr marL="360000">
              <a:buFont typeface="Wingdings" pitchFamily="2" charset="2"/>
              <a:buChar char="§"/>
              <a:defRPr/>
            </a:lvl3pPr>
            <a:lvl4pPr marL="540000">
              <a:buFont typeface="Wingdings" pitchFamily="2" charset="2"/>
              <a:buChar char="§"/>
              <a:defRPr/>
            </a:lvl4pPr>
            <a:lvl5pPr marL="720000">
              <a:buFont typeface="Wingdings" pitchFamily="2" charset="2"/>
              <a:buChar char="§"/>
              <a:defRPr/>
            </a:lvl5pPr>
          </a:lstStyle>
          <a:p>
            <a:pPr lvl="0"/>
            <a:r>
              <a:rPr lang="en-US" dirty="0"/>
              <a:t> Click to edit Master text styles</a:t>
            </a:r>
          </a:p>
          <a:p>
            <a:pPr lvl="1"/>
            <a:r>
              <a:rPr lang="en-US" dirty="0"/>
              <a:t> Second level</a:t>
            </a:r>
          </a:p>
          <a:p>
            <a:pPr lvl="2"/>
            <a:r>
              <a:rPr lang="en-US" dirty="0"/>
              <a:t> Third level</a:t>
            </a:r>
          </a:p>
          <a:p>
            <a:pPr lvl="3"/>
            <a:r>
              <a:rPr lang="en-US" dirty="0"/>
              <a:t> Fourth level</a:t>
            </a:r>
          </a:p>
          <a:p>
            <a:pPr lvl="4"/>
            <a:r>
              <a:rPr lang="en-US" dirty="0"/>
              <a:t> Fifth level</a:t>
            </a:r>
          </a:p>
        </p:txBody>
      </p:sp>
      <p:sp>
        <p:nvSpPr>
          <p:cNvPr id="3" name="Footer Placeholder 7">
            <a:extLst>
              <a:ext uri="{FF2B5EF4-FFF2-40B4-BE49-F238E27FC236}">
                <a16:creationId xmlns:a16="http://schemas.microsoft.com/office/drawing/2014/main" id="{A9176C88-B3A9-A056-E74E-BF506681089E}"/>
              </a:ext>
            </a:extLst>
          </p:cNvPr>
          <p:cNvSpPr>
            <a:spLocks noGrp="1"/>
          </p:cNvSpPr>
          <p:nvPr>
            <p:ph type="ftr" sz="quarter" idx="3"/>
          </p:nvPr>
        </p:nvSpPr>
        <p:spPr>
          <a:xfrm>
            <a:off x="3756000" y="6416675"/>
            <a:ext cx="46800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r>
              <a:rPr lang="en-GB"/>
              <a:t>Laboratory Directors Group UK Meeting - 14th - 15th October 2026</a:t>
            </a:r>
            <a:endParaRPr lang="en-US" dirty="0"/>
          </a:p>
        </p:txBody>
      </p:sp>
    </p:spTree>
    <p:extLst>
      <p:ext uri="{BB962C8B-B14F-4D97-AF65-F5344CB8AC3E}">
        <p14:creationId xmlns:p14="http://schemas.microsoft.com/office/powerpoint/2010/main" val="24090596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3AAF0-67E8-65EF-5C98-76FF4960EBED}"/>
              </a:ext>
            </a:extLst>
          </p:cNvPr>
          <p:cNvSpPr>
            <a:spLocks noGrp="1"/>
          </p:cNvSpPr>
          <p:nvPr>
            <p:ph type="title"/>
          </p:nvPr>
        </p:nvSpPr>
        <p:spPr>
          <a:xfrm>
            <a:off x="442912" y="441325"/>
            <a:ext cx="11306175" cy="713978"/>
          </a:xfrm>
          <a:prstGeom prst="rect">
            <a:avLst/>
          </a:prstGeo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DCFD2F5-B8C6-5BE5-FB0D-F4AEF82F4726}"/>
              </a:ext>
            </a:extLst>
          </p:cNvPr>
          <p:cNvSpPr>
            <a:spLocks noGrp="1"/>
          </p:cNvSpPr>
          <p:nvPr>
            <p:ph type="dt" sz="half" idx="10"/>
          </p:nvPr>
        </p:nvSpPr>
        <p:spPr>
          <a:xfrm>
            <a:off x="442913" y="6416675"/>
            <a:ext cx="2743200" cy="365125"/>
          </a:xfrm>
          <a:prstGeom prst="rect">
            <a:avLst/>
          </a:prstGeom>
        </p:spPr>
        <p:txBody>
          <a:bodyPr/>
          <a:lstStyle/>
          <a:p>
            <a:fld id="{3EB16D0A-AE67-42E0-9E33-527C116705D4}" type="datetime1">
              <a:rPr lang="en-US" smtClean="0"/>
              <a:t>10/12/2026</a:t>
            </a:fld>
            <a:endParaRPr lang="en-US"/>
          </a:p>
        </p:txBody>
      </p:sp>
      <p:sp>
        <p:nvSpPr>
          <p:cNvPr id="5" name="Slide Number Placeholder 4">
            <a:extLst>
              <a:ext uri="{FF2B5EF4-FFF2-40B4-BE49-F238E27FC236}">
                <a16:creationId xmlns:a16="http://schemas.microsoft.com/office/drawing/2014/main" id="{EBCE19E9-0FFF-06A8-7147-9FCC9798CA91}"/>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6" name="Footer Placeholder 7">
            <a:extLst>
              <a:ext uri="{FF2B5EF4-FFF2-40B4-BE49-F238E27FC236}">
                <a16:creationId xmlns:a16="http://schemas.microsoft.com/office/drawing/2014/main" id="{344204C1-9031-F19A-4083-107DF1AE93F4}"/>
              </a:ext>
            </a:extLst>
          </p:cNvPr>
          <p:cNvSpPr>
            <a:spLocks noGrp="1"/>
          </p:cNvSpPr>
          <p:nvPr>
            <p:ph type="ftr" sz="quarter" idx="3"/>
          </p:nvPr>
        </p:nvSpPr>
        <p:spPr>
          <a:xfrm>
            <a:off x="3756000" y="6416675"/>
            <a:ext cx="46800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r>
              <a:rPr lang="en-GB"/>
              <a:t>Laboratory Directors Group UK Meeting - 14th - 15th October 2026</a:t>
            </a:r>
            <a:endParaRPr lang="en-US" dirty="0"/>
          </a:p>
        </p:txBody>
      </p:sp>
    </p:spTree>
    <p:extLst>
      <p:ext uri="{BB962C8B-B14F-4D97-AF65-F5344CB8AC3E}">
        <p14:creationId xmlns:p14="http://schemas.microsoft.com/office/powerpoint/2010/main" val="1502821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and image 1/3">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5AC542F-4D60-49A8-A1E6-C7DCB61D1186}" type="datetime1">
              <a:rPr lang="en-US" smtClean="0"/>
              <a:t>10/12/2026</a:t>
            </a:fld>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3" y="1484312"/>
            <a:ext cx="3693152" cy="954107"/>
          </a:xfrm>
          <a:prstGeom prst="rect">
            <a:avLst/>
          </a:prstGeom>
        </p:spPr>
        <p:txBody>
          <a:bodyPr vert="horz" wrap="square" lIns="0" tIns="45720" rIns="0" bIns="45720" rtlCol="0">
            <a:spAutoFit/>
          </a:bodyPr>
          <a:lstStyle/>
          <a:p>
            <a:pPr marL="14288" lvl="0"/>
            <a:r>
              <a:rPr lang="en-US" dirty="0">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3703785" cy="558419"/>
          </a:xfrm>
        </p:spPr>
        <p:txBody>
          <a:bodyPr/>
          <a:lstStyle/>
          <a:p>
            <a:r>
              <a:rPr lang="en-US" dirty="0"/>
              <a:t>Click to edit Master title style</a:t>
            </a:r>
          </a:p>
        </p:txBody>
      </p:sp>
      <p:sp>
        <p:nvSpPr>
          <p:cNvPr id="7" name="Footer Placeholder 7">
            <a:extLst>
              <a:ext uri="{FF2B5EF4-FFF2-40B4-BE49-F238E27FC236}">
                <a16:creationId xmlns:a16="http://schemas.microsoft.com/office/drawing/2014/main" id="{5D4D4467-9ECA-CED7-24A6-813273D0B267}"/>
              </a:ext>
            </a:extLst>
          </p:cNvPr>
          <p:cNvSpPr>
            <a:spLocks noGrp="1"/>
          </p:cNvSpPr>
          <p:nvPr>
            <p:ph type="ftr" sz="quarter" idx="3"/>
          </p:nvPr>
        </p:nvSpPr>
        <p:spPr>
          <a:xfrm>
            <a:off x="3756000" y="6416675"/>
            <a:ext cx="46800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r>
              <a:rPr lang="en-GB"/>
              <a:t>Laboratory Directors Group UK Meeting - 14th - 15th October 2026</a:t>
            </a:r>
            <a:endParaRPr lang="en-US" dirty="0"/>
          </a:p>
        </p:txBody>
      </p:sp>
    </p:spTree>
    <p:extLst>
      <p:ext uri="{BB962C8B-B14F-4D97-AF65-F5344CB8AC3E}">
        <p14:creationId xmlns:p14="http://schemas.microsoft.com/office/powerpoint/2010/main" val="3841307088"/>
      </p:ext>
    </p:extLst>
  </p:cSld>
  <p:clrMapOvr>
    <a:masterClrMapping/>
  </p:clrMapOvr>
  <p:extLst>
    <p:ext uri="{DCECCB84-F9BA-43D5-87BE-67443E8EF086}">
      <p15:sldGuideLst xmlns:p15="http://schemas.microsoft.com/office/powerpoint/2012/main">
        <p15:guide id="1" pos="2751"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nd image 1/2">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5333581B-749E-4799-A0BF-937B4995F8CA}" type="datetime1">
              <a:rPr lang="en-US" smtClean="0"/>
              <a:t>10/12/2026</a:t>
            </a:fld>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3" y="1984375"/>
            <a:ext cx="5195888" cy="523220"/>
          </a:xfrm>
          <a:prstGeom prst="rect">
            <a:avLst/>
          </a:prstGeom>
        </p:spPr>
        <p:txBody>
          <a:bodyPr vert="horz" wrap="square" lIns="0" tIns="45720" rIns="0" bIns="45720" rtlCol="0">
            <a:spAutoFit/>
          </a:bodyPr>
          <a:lstStyle/>
          <a:p>
            <a:pPr marL="14288" lvl="0"/>
            <a:r>
              <a:rPr lang="en-US" dirty="0">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5140325" cy="1323376"/>
          </a:xfrm>
        </p:spPr>
        <p:txBody>
          <a:bodyPr/>
          <a:lstStyle/>
          <a:p>
            <a:r>
              <a:rPr lang="en-US" dirty="0"/>
              <a:t>Click to edit Master title style</a:t>
            </a:r>
          </a:p>
        </p:txBody>
      </p:sp>
      <p:sp>
        <p:nvSpPr>
          <p:cNvPr id="7" name="Footer Placeholder 7">
            <a:extLst>
              <a:ext uri="{FF2B5EF4-FFF2-40B4-BE49-F238E27FC236}">
                <a16:creationId xmlns:a16="http://schemas.microsoft.com/office/drawing/2014/main" id="{D8E864C8-C9A2-9380-F9ED-43BC662173AB}"/>
              </a:ext>
            </a:extLst>
          </p:cNvPr>
          <p:cNvSpPr>
            <a:spLocks noGrp="1"/>
          </p:cNvSpPr>
          <p:nvPr>
            <p:ph type="ftr" sz="quarter" idx="3"/>
          </p:nvPr>
        </p:nvSpPr>
        <p:spPr>
          <a:xfrm>
            <a:off x="3756000" y="6416675"/>
            <a:ext cx="46800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r>
              <a:rPr lang="en-GB"/>
              <a:t>Laboratory Directors Group UK Meeting - 14th - 15th October 2026</a:t>
            </a:r>
            <a:endParaRPr lang="en-US" dirty="0"/>
          </a:p>
        </p:txBody>
      </p:sp>
    </p:spTree>
    <p:extLst>
      <p:ext uri="{BB962C8B-B14F-4D97-AF65-F5344CB8AC3E}">
        <p14:creationId xmlns:p14="http://schemas.microsoft.com/office/powerpoint/2010/main" val="443183519"/>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and image 2/3">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CED9E3F4-1CBC-414A-A4BF-693B4F10EA77}" type="datetime1">
              <a:rPr lang="en-US" smtClean="0"/>
              <a:t>10/12/2026</a:t>
            </a:fld>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2" y="1484312"/>
            <a:ext cx="6798715" cy="523220"/>
          </a:xfrm>
          <a:prstGeom prst="rect">
            <a:avLst/>
          </a:prstGeom>
        </p:spPr>
        <p:txBody>
          <a:bodyPr vert="horz" wrap="square" lIns="0" tIns="45720" rIns="0" bIns="45720" rtlCol="0">
            <a:spAutoFit/>
          </a:bodyPr>
          <a:lstStyle/>
          <a:p>
            <a:pPr marL="14288" lvl="0"/>
            <a:r>
              <a:rPr lang="en-US" dirty="0">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6818289" cy="558419"/>
          </a:xfrm>
        </p:spPr>
        <p:txBody>
          <a:bodyPr/>
          <a:lstStyle/>
          <a:p>
            <a:r>
              <a:rPr lang="en-US" dirty="0"/>
              <a:t>Click to edit Master title style</a:t>
            </a:r>
          </a:p>
        </p:txBody>
      </p:sp>
      <p:sp>
        <p:nvSpPr>
          <p:cNvPr id="7" name="Footer Placeholder 7">
            <a:extLst>
              <a:ext uri="{FF2B5EF4-FFF2-40B4-BE49-F238E27FC236}">
                <a16:creationId xmlns:a16="http://schemas.microsoft.com/office/drawing/2014/main" id="{690033FD-0209-F8E9-19A0-FC9F21C6410C}"/>
              </a:ext>
            </a:extLst>
          </p:cNvPr>
          <p:cNvSpPr>
            <a:spLocks noGrp="1"/>
          </p:cNvSpPr>
          <p:nvPr>
            <p:ph type="ftr" sz="quarter" idx="3"/>
          </p:nvPr>
        </p:nvSpPr>
        <p:spPr>
          <a:xfrm>
            <a:off x="3756000" y="6416675"/>
            <a:ext cx="46800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r>
              <a:rPr lang="en-GB"/>
              <a:t>Laboratory Directors Group UK Meeting - 14th - 15th October 2026</a:t>
            </a:r>
            <a:endParaRPr lang="en-US" dirty="0"/>
          </a:p>
        </p:txBody>
      </p:sp>
    </p:spTree>
    <p:extLst>
      <p:ext uri="{BB962C8B-B14F-4D97-AF65-F5344CB8AC3E}">
        <p14:creationId xmlns:p14="http://schemas.microsoft.com/office/powerpoint/2010/main" val="2094354370"/>
      </p:ext>
    </p:extLst>
  </p:cSld>
  <p:clrMapOvr>
    <a:masterClrMapping/>
  </p:clrMapOvr>
  <p:extLst>
    <p:ext uri="{DCECCB84-F9BA-43D5-87BE-67443E8EF086}">
      <p15:sldGuideLst xmlns:p15="http://schemas.microsoft.com/office/powerpoint/2012/main">
        <p15:guide id="1" pos="5042"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BD9F59E1-D018-42C4-BE0E-25019A320DBD}" type="datetime1">
              <a:rPr lang="en-US" smtClean="0"/>
              <a:t>10/12/2026</a:t>
            </a:fld>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Footer Placeholder 7">
            <a:extLst>
              <a:ext uri="{FF2B5EF4-FFF2-40B4-BE49-F238E27FC236}">
                <a16:creationId xmlns:a16="http://schemas.microsoft.com/office/drawing/2014/main" id="{61D9E43C-32A8-F4E6-EFBB-367611A4551D}"/>
              </a:ext>
            </a:extLst>
          </p:cNvPr>
          <p:cNvSpPr>
            <a:spLocks noGrp="1"/>
          </p:cNvSpPr>
          <p:nvPr>
            <p:ph type="ftr" sz="quarter" idx="3"/>
          </p:nvPr>
        </p:nvSpPr>
        <p:spPr>
          <a:xfrm>
            <a:off x="3756000" y="6416675"/>
            <a:ext cx="46800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r>
              <a:rPr lang="en-GB"/>
              <a:t>Laboratory Directors Group UK Meeting - 14th - 15th October 2026</a:t>
            </a:r>
            <a:endParaRPr lang="en-US" dirty="0"/>
          </a:p>
        </p:txBody>
      </p:sp>
    </p:spTree>
    <p:extLst>
      <p:ext uri="{BB962C8B-B14F-4D97-AF65-F5344CB8AC3E}">
        <p14:creationId xmlns:p14="http://schemas.microsoft.com/office/powerpoint/2010/main" val="19640643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ull bleed imag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04C06908-727A-4467-8730-B208D0E1A4F0}" type="datetime1">
              <a:rPr lang="en-US" smtClean="0"/>
              <a:t>10/12/2026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6" name="Picture Placeholder 5">
            <a:extLst>
              <a:ext uri="{FF2B5EF4-FFF2-40B4-BE49-F238E27FC236}">
                <a16:creationId xmlns:a16="http://schemas.microsoft.com/office/drawing/2014/main" id="{80072BFB-ADC5-5526-09CE-E8ACDB528EDA}"/>
              </a:ext>
            </a:extLst>
          </p:cNvPr>
          <p:cNvSpPr>
            <a:spLocks noGrp="1"/>
          </p:cNvSpPr>
          <p:nvPr>
            <p:ph type="pic" sz="quarter" idx="13"/>
          </p:nvPr>
        </p:nvSpPr>
        <p:spPr>
          <a:xfrm>
            <a:off x="0" y="0"/>
            <a:ext cx="12192000" cy="6858000"/>
          </a:xfrm>
          <a:prstGeom prst="rect">
            <a:avLst/>
          </a:prstGeom>
        </p:spPr>
        <p:txBody>
          <a:bodyPr/>
          <a:lstStyle/>
          <a:p>
            <a:endParaRPr lang="en-US" dirty="0"/>
          </a:p>
        </p:txBody>
      </p:sp>
    </p:spTree>
    <p:extLst>
      <p:ext uri="{BB962C8B-B14F-4D97-AF65-F5344CB8AC3E}">
        <p14:creationId xmlns:p14="http://schemas.microsoft.com/office/powerpoint/2010/main" val="24791046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dient image 1">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p:spPr>
        <p:txBody>
          <a:bodyPr/>
          <a:lstStyle/>
          <a:p>
            <a:fld id="{BFFAA996-768A-428C-B565-4BEF41609DDB}" type="datetime1">
              <a:rPr lang="en-US" smtClean="0"/>
              <a:t>10/12/2026</a:t>
            </a:fld>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pic>
        <p:nvPicPr>
          <p:cNvPr id="5" name="Picture 4">
            <a:extLst>
              <a:ext uri="{FF2B5EF4-FFF2-40B4-BE49-F238E27FC236}">
                <a16:creationId xmlns:a16="http://schemas.microsoft.com/office/drawing/2014/main" id="{99909CE5-3082-BEE7-DBB4-B09198807F80}"/>
              </a:ext>
            </a:extLst>
          </p:cNvPr>
          <p:cNvPicPr>
            <a:picLocks noChangeAspect="1"/>
          </p:cNvPicPr>
          <p:nvPr userDrawn="1"/>
        </p:nvPicPr>
        <p:blipFill>
          <a:blip r:embed="rId2"/>
          <a:srcRect/>
          <a:stretch/>
        </p:blipFill>
        <p:spPr>
          <a:xfrm>
            <a:off x="450000" y="450000"/>
            <a:ext cx="3133520" cy="864000"/>
          </a:xfrm>
          <a:prstGeom prst="rect">
            <a:avLst/>
          </a:prstGeom>
        </p:spPr>
      </p:pic>
      <p:sp>
        <p:nvSpPr>
          <p:cNvPr id="7" name="Footer Placeholder 7">
            <a:extLst>
              <a:ext uri="{FF2B5EF4-FFF2-40B4-BE49-F238E27FC236}">
                <a16:creationId xmlns:a16="http://schemas.microsoft.com/office/drawing/2014/main" id="{0F53E8B0-9D43-F9EC-3AFD-2E4C1076D5E1}"/>
              </a:ext>
            </a:extLst>
          </p:cNvPr>
          <p:cNvSpPr>
            <a:spLocks noGrp="1"/>
          </p:cNvSpPr>
          <p:nvPr>
            <p:ph type="ftr" sz="quarter" idx="3"/>
          </p:nvPr>
        </p:nvSpPr>
        <p:spPr>
          <a:xfrm>
            <a:off x="3756000" y="6416675"/>
            <a:ext cx="46800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r>
              <a:rPr lang="en-GB"/>
              <a:t>Laboratory Directors Group UK Meeting - 14th - 15th October 2026</a:t>
            </a:r>
            <a:endParaRPr lang="en-US" dirty="0"/>
          </a:p>
        </p:txBody>
      </p:sp>
      <p:sp>
        <p:nvSpPr>
          <p:cNvPr id="6" name="Rectangle 5">
            <a:extLst>
              <a:ext uri="{FF2B5EF4-FFF2-40B4-BE49-F238E27FC236}">
                <a16:creationId xmlns:a16="http://schemas.microsoft.com/office/drawing/2014/main" id="{86B3408B-1B10-27D0-F30A-983C5C4A769A}"/>
              </a:ext>
            </a:extLst>
          </p:cNvPr>
          <p:cNvSpPr/>
          <p:nvPr userDrawn="1"/>
        </p:nvSpPr>
        <p:spPr>
          <a:xfrm rot="16200000">
            <a:off x="4227847" y="-1122856"/>
            <a:ext cx="3742660" cy="12242802"/>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84747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dient image 2">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p:spPr>
        <p:txBody>
          <a:bodyPr/>
          <a:lstStyle/>
          <a:p>
            <a:fld id="{4E939B81-D9BE-4883-A6DA-FC9C2D74C210}" type="datetime1">
              <a:rPr lang="en-US" smtClean="0"/>
              <a:t>10/12/2026</a:t>
            </a:fld>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Rectangle 4">
            <a:extLst>
              <a:ext uri="{FF2B5EF4-FFF2-40B4-BE49-F238E27FC236}">
                <a16:creationId xmlns:a16="http://schemas.microsoft.com/office/drawing/2014/main" id="{0002DF6E-56A9-6C8C-A5D4-A5235B84D2FD}"/>
              </a:ext>
            </a:extLst>
          </p:cNvPr>
          <p:cNvSpPr/>
          <p:nvPr userDrawn="1"/>
        </p:nvSpPr>
        <p:spPr>
          <a:xfrm rot="10800000">
            <a:off x="6099175" y="-3"/>
            <a:ext cx="6096000" cy="6903722"/>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82B7D31-84BD-5E05-D069-2409AE8D0D04}"/>
              </a:ext>
            </a:extLst>
          </p:cNvPr>
          <p:cNvPicPr>
            <a:picLocks noChangeAspect="1"/>
          </p:cNvPicPr>
          <p:nvPr userDrawn="1"/>
        </p:nvPicPr>
        <p:blipFill>
          <a:blip r:embed="rId2"/>
          <a:srcRect/>
          <a:stretch/>
        </p:blipFill>
        <p:spPr>
          <a:xfrm>
            <a:off x="450000" y="450000"/>
            <a:ext cx="3133520" cy="864000"/>
          </a:xfrm>
          <a:prstGeom prst="rect">
            <a:avLst/>
          </a:prstGeom>
        </p:spPr>
      </p:pic>
      <p:sp>
        <p:nvSpPr>
          <p:cNvPr id="7" name="Footer Placeholder 7">
            <a:extLst>
              <a:ext uri="{FF2B5EF4-FFF2-40B4-BE49-F238E27FC236}">
                <a16:creationId xmlns:a16="http://schemas.microsoft.com/office/drawing/2014/main" id="{0C929C04-FC33-330A-A558-55BED4E7175D}"/>
              </a:ext>
            </a:extLst>
          </p:cNvPr>
          <p:cNvSpPr>
            <a:spLocks noGrp="1"/>
          </p:cNvSpPr>
          <p:nvPr>
            <p:ph type="ftr" sz="quarter" idx="3"/>
          </p:nvPr>
        </p:nvSpPr>
        <p:spPr>
          <a:xfrm>
            <a:off x="3756000" y="6416675"/>
            <a:ext cx="46800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r>
              <a:rPr lang="en-GB"/>
              <a:t>Laboratory Directors Group UK Meeting - 14th - 15th October 2026</a:t>
            </a:r>
            <a:endParaRPr lang="en-US" dirty="0"/>
          </a:p>
        </p:txBody>
      </p:sp>
    </p:spTree>
    <p:extLst>
      <p:ext uri="{BB962C8B-B14F-4D97-AF65-F5344CB8AC3E}">
        <p14:creationId xmlns:p14="http://schemas.microsoft.com/office/powerpoint/2010/main" val="1099256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9E011E0-7BC2-71BF-93FC-EAC795C2803B}"/>
              </a:ext>
            </a:extLst>
          </p:cNvPr>
          <p:cNvSpPr>
            <a:spLocks noGrp="1"/>
          </p:cNvSpPr>
          <p:nvPr>
            <p:ph type="body" idx="1"/>
          </p:nvPr>
        </p:nvSpPr>
        <p:spPr>
          <a:xfrm>
            <a:off x="442913" y="1484313"/>
            <a:ext cx="11306175" cy="1980029"/>
          </a:xfrm>
          <a:prstGeom prst="rect">
            <a:avLst/>
          </a:prstGeom>
        </p:spPr>
        <p:txBody>
          <a:bodyPr vert="horz" wrap="square" lIns="0" tIns="45720" rIns="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9CEA9CA-524B-B279-A99F-9E4D52D578FB}"/>
              </a:ext>
            </a:extLst>
          </p:cNvPr>
          <p:cNvSpPr>
            <a:spLocks noGrp="1"/>
          </p:cNvSpPr>
          <p:nvPr>
            <p:ph type="dt" sz="half" idx="2"/>
          </p:nvPr>
        </p:nvSpPr>
        <p:spPr>
          <a:xfrm>
            <a:off x="442913" y="6416675"/>
            <a:ext cx="2743200" cy="365125"/>
          </a:xfrm>
          <a:prstGeom prst="rect">
            <a:avLst/>
          </a:prstGeom>
        </p:spPr>
        <p:txBody>
          <a:bodyPr vert="horz" lIns="0" tIns="45720" rIns="0" bIns="45720" rtlCol="0" anchor="ctr"/>
          <a:lstStyle>
            <a:lvl1pPr algn="l">
              <a:defRPr lang="en-US" sz="1125" b="0" i="0" u="none" strike="noStrike" smtClean="0">
                <a:effectLst/>
              </a:defRPr>
            </a:lvl1pPr>
          </a:lstStyle>
          <a:p>
            <a:fld id="{3F3E2BCF-6168-414E-8937-FA3DC4ED1409}" type="datetime1">
              <a:rPr lang="en-US" smtClean="0"/>
              <a:t>10/12/2026</a:t>
            </a:fld>
            <a:endParaRPr lang="en-US" dirty="0"/>
          </a:p>
        </p:txBody>
      </p:sp>
      <p:pic>
        <p:nvPicPr>
          <p:cNvPr id="7" name="Picture 6">
            <a:extLst>
              <a:ext uri="{FF2B5EF4-FFF2-40B4-BE49-F238E27FC236}">
                <a16:creationId xmlns:a16="http://schemas.microsoft.com/office/drawing/2014/main" id="{3D0C7C17-F23E-3C76-D498-5C6DD5A80FE5}"/>
              </a:ext>
            </a:extLst>
          </p:cNvPr>
          <p:cNvPicPr>
            <a:picLocks noChangeAspect="1"/>
          </p:cNvPicPr>
          <p:nvPr userDrawn="1"/>
        </p:nvPicPr>
        <p:blipFill>
          <a:blip r:embed="rId12"/>
          <a:srcRect/>
          <a:stretch/>
        </p:blipFill>
        <p:spPr>
          <a:xfrm>
            <a:off x="450000" y="5940000"/>
            <a:ext cx="1762605" cy="486000"/>
          </a:xfrm>
          <a:prstGeom prst="rect">
            <a:avLst/>
          </a:prstGeom>
        </p:spPr>
      </p:pic>
      <p:sp>
        <p:nvSpPr>
          <p:cNvPr id="8" name="Footer Placeholder 7">
            <a:extLst>
              <a:ext uri="{FF2B5EF4-FFF2-40B4-BE49-F238E27FC236}">
                <a16:creationId xmlns:a16="http://schemas.microsoft.com/office/drawing/2014/main" id="{B629889D-5BC6-2AA7-A4C6-1F96AD51FEC7}"/>
              </a:ext>
            </a:extLst>
          </p:cNvPr>
          <p:cNvSpPr>
            <a:spLocks noGrp="1"/>
          </p:cNvSpPr>
          <p:nvPr>
            <p:ph type="ftr" sz="quarter" idx="3"/>
          </p:nvPr>
        </p:nvSpPr>
        <p:spPr>
          <a:xfrm>
            <a:off x="4053591" y="6416675"/>
            <a:ext cx="4114800" cy="365125"/>
          </a:xfrm>
          <a:prstGeom prst="rect">
            <a:avLst/>
          </a:prstGeom>
        </p:spPr>
        <p:txBody>
          <a:bodyPr vert="horz" lIns="91440" tIns="45720" rIns="91440" bIns="45720" rtlCol="0" anchor="ctr"/>
          <a:lstStyle>
            <a:lvl1pPr algn="ctr">
              <a:defRPr sz="1200">
                <a:solidFill>
                  <a:schemeClr val="tx1"/>
                </a:solidFill>
              </a:defRPr>
            </a:lvl1pPr>
          </a:lstStyle>
          <a:p>
            <a:r>
              <a:rPr lang="en-GB"/>
              <a:t>Laboratory Directors Group UK Meeting - 14th - 15th October 2026</a:t>
            </a:r>
            <a:endParaRPr lang="en-US" dirty="0"/>
          </a:p>
        </p:txBody>
      </p:sp>
      <p:sp>
        <p:nvSpPr>
          <p:cNvPr id="11" name="Title Placeholder 10">
            <a:extLst>
              <a:ext uri="{FF2B5EF4-FFF2-40B4-BE49-F238E27FC236}">
                <a16:creationId xmlns:a16="http://schemas.microsoft.com/office/drawing/2014/main" id="{9CD8180B-F2F9-21A6-37F0-3C3B842C1B37}"/>
              </a:ext>
            </a:extLst>
          </p:cNvPr>
          <p:cNvSpPr>
            <a:spLocks noGrp="1"/>
          </p:cNvSpPr>
          <p:nvPr>
            <p:ph type="title"/>
          </p:nvPr>
        </p:nvSpPr>
        <p:spPr>
          <a:xfrm>
            <a:off x="442913" y="216000"/>
            <a:ext cx="11306175" cy="713978"/>
          </a:xfrm>
          <a:prstGeom prst="rect">
            <a:avLst/>
          </a:prstGeom>
        </p:spPr>
        <p:txBody>
          <a:bodyPr vert="horz" wrap="square" lIns="0" tIns="45720" rIns="0" bIns="45720" rtlCol="0" anchor="t" anchorCtr="0">
            <a:spAutoFit/>
          </a:bodyPr>
          <a:lstStyle/>
          <a:p>
            <a:r>
              <a:rPr lang="en-US" dirty="0"/>
              <a:t>Click to edit Master title style</a:t>
            </a:r>
          </a:p>
        </p:txBody>
      </p:sp>
      <p:sp>
        <p:nvSpPr>
          <p:cNvPr id="5" name="Slide Number Placeholder 4">
            <a:extLst>
              <a:ext uri="{FF2B5EF4-FFF2-40B4-BE49-F238E27FC236}">
                <a16:creationId xmlns:a16="http://schemas.microsoft.com/office/drawing/2014/main" id="{A55CAADD-46FF-F706-FB31-62367269B936}"/>
              </a:ext>
            </a:extLst>
          </p:cNvPr>
          <p:cNvSpPr>
            <a:spLocks noGrp="1"/>
          </p:cNvSpPr>
          <p:nvPr>
            <p:ph type="sldNum" sz="quarter" idx="4"/>
          </p:nvPr>
        </p:nvSpPr>
        <p:spPr>
          <a:xfrm>
            <a:off x="9005888" y="6416675"/>
            <a:ext cx="2743200" cy="365125"/>
          </a:xfrm>
          <a:prstGeom prst="rect">
            <a:avLst/>
          </a:prstGeom>
        </p:spPr>
        <p:txBody>
          <a:bodyPr lIns="0" rIns="0"/>
          <a:lstStyle>
            <a:lvl1pPr algn="r">
              <a:defRPr sz="1200"/>
            </a:lvl1pPr>
          </a:lstStyle>
          <a:p>
            <a:fld id="{E9B18BFB-F9D7-744E-8E1D-43FFDB3E8872}" type="slidenum">
              <a:rPr lang="en-US" smtClean="0"/>
              <a:pPr/>
              <a:t>‹#›</a:t>
            </a:fld>
            <a:endParaRPr lang="en-US" sz="1200" dirty="0"/>
          </a:p>
        </p:txBody>
      </p:sp>
      <p:pic>
        <p:nvPicPr>
          <p:cNvPr id="6" name="Picture 5">
            <a:extLst>
              <a:ext uri="{FF2B5EF4-FFF2-40B4-BE49-F238E27FC236}">
                <a16:creationId xmlns:a16="http://schemas.microsoft.com/office/drawing/2014/main" id="{F90C15CF-4602-0218-74A6-E70CF091B929}"/>
              </a:ext>
            </a:extLst>
          </p:cNvPr>
          <p:cNvPicPr>
            <a:picLocks noChangeAspect="1"/>
          </p:cNvPicPr>
          <p:nvPr userDrawn="1"/>
        </p:nvPicPr>
        <p:blipFill>
          <a:blip r:embed="rId13"/>
          <a:stretch>
            <a:fillRect/>
          </a:stretch>
        </p:blipFill>
        <p:spPr>
          <a:xfrm>
            <a:off x="11124000" y="1"/>
            <a:ext cx="1067865" cy="540000"/>
          </a:xfrm>
          <a:prstGeom prst="rect">
            <a:avLst/>
          </a:prstGeom>
        </p:spPr>
      </p:pic>
    </p:spTree>
    <p:extLst>
      <p:ext uri="{BB962C8B-B14F-4D97-AF65-F5344CB8AC3E}">
        <p14:creationId xmlns:p14="http://schemas.microsoft.com/office/powerpoint/2010/main" val="285408835"/>
      </p:ext>
    </p:extLst>
  </p:cSld>
  <p:clrMap bg1="lt1" tx1="dk1" bg2="lt2" tx2="dk2" accent1="accent1" accent2="accent2" accent3="accent3" accent4="accent4" accent5="accent5" accent6="accent6" hlink="hlink" folHlink="folHlink"/>
  <p:sldLayoutIdLst>
    <p:sldLayoutId id="2147483650" r:id="rId1"/>
    <p:sldLayoutId id="2147483691" r:id="rId2"/>
    <p:sldLayoutId id="2147483712" r:id="rId3"/>
    <p:sldLayoutId id="2147483713" r:id="rId4"/>
    <p:sldLayoutId id="2147483694" r:id="rId5"/>
    <p:sldLayoutId id="2147483655" r:id="rId6"/>
    <p:sldLayoutId id="2147483710" r:id="rId7"/>
    <p:sldLayoutId id="2147483709" r:id="rId8"/>
    <p:sldLayoutId id="2147483714" r:id="rId9"/>
    <p:sldLayoutId id="2147483696" r:id="rId10"/>
  </p:sldLayoutIdLst>
  <p:hf hdr="0" dt="0"/>
  <p:txStyles>
    <p:titleStyle>
      <a:lvl1pPr algn="l" defTabSz="914400" rtl="0" eaLnBrk="1" latinLnBrk="0" hangingPunct="1">
        <a:lnSpc>
          <a:spcPct val="90000"/>
        </a:lnSpc>
        <a:spcBef>
          <a:spcPct val="0"/>
        </a:spcBef>
        <a:buNone/>
        <a:defRPr sz="4400" kern="1200">
          <a:solidFill>
            <a:schemeClr val="accent1"/>
          </a:solidFill>
          <a:latin typeface="Sitka Display" pitchFamily="2" charset="0"/>
          <a:ea typeface="+mj-ea"/>
          <a:cs typeface="+mj-cs"/>
        </a:defRPr>
      </a:lvl1pPr>
    </p:titleStyle>
    <p:bodyStyle>
      <a:lvl1pPr marL="0" indent="0" algn="l" defTabSz="914400" rtl="0" eaLnBrk="1" latinLnBrk="0" hangingPunct="1">
        <a:lnSpc>
          <a:spcPct val="100000"/>
        </a:lnSpc>
        <a:spcBef>
          <a:spcPts val="1000"/>
        </a:spcBef>
        <a:buClr>
          <a:schemeClr val="accent1"/>
        </a:buClr>
        <a:buFontTx/>
        <a:buNone/>
        <a:tabLst/>
        <a:defRPr sz="2800" b="0" i="0" kern="1200">
          <a:solidFill>
            <a:schemeClr val="tx2"/>
          </a:solidFill>
          <a:latin typeface="Bahnschrift Light" panose="020B0502040204020203" pitchFamily="34" charset="0"/>
          <a:ea typeface="+mn-ea"/>
          <a:cs typeface="+mn-cs"/>
        </a:defRPr>
      </a:lvl1pPr>
      <a:lvl2pPr marL="0" indent="0" algn="l" defTabSz="914400" rtl="0" eaLnBrk="1" latinLnBrk="0" hangingPunct="1">
        <a:lnSpc>
          <a:spcPct val="100000"/>
        </a:lnSpc>
        <a:spcBef>
          <a:spcPts val="500"/>
        </a:spcBef>
        <a:buClr>
          <a:schemeClr val="accent1"/>
        </a:buClr>
        <a:buFontTx/>
        <a:buNone/>
        <a:tabLst/>
        <a:defRPr sz="2400" b="0" i="0" kern="1200">
          <a:solidFill>
            <a:schemeClr val="tx2"/>
          </a:solidFill>
          <a:latin typeface="Bahnschrift Light" panose="020B0502040204020203" pitchFamily="34" charset="0"/>
          <a:ea typeface="+mn-ea"/>
          <a:cs typeface="+mn-cs"/>
        </a:defRPr>
      </a:lvl2pPr>
      <a:lvl3pPr marL="0" indent="0" algn="l" defTabSz="914400" rtl="0" eaLnBrk="1" latinLnBrk="0" hangingPunct="1">
        <a:lnSpc>
          <a:spcPct val="100000"/>
        </a:lnSpc>
        <a:spcBef>
          <a:spcPts val="500"/>
        </a:spcBef>
        <a:buClr>
          <a:schemeClr val="accent1"/>
        </a:buClr>
        <a:buFontTx/>
        <a:buNone/>
        <a:tabLst/>
        <a:defRPr sz="2000" b="0" i="0" kern="1200">
          <a:solidFill>
            <a:schemeClr val="tx2"/>
          </a:solidFill>
          <a:latin typeface="Bahnschrift Light" panose="020B0502040204020203" pitchFamily="34" charset="0"/>
          <a:ea typeface="+mn-ea"/>
          <a:cs typeface="+mn-cs"/>
        </a:defRPr>
      </a:lvl3pPr>
      <a:lvl4pPr marL="0" indent="0" algn="l" defTabSz="914400" rtl="0" eaLnBrk="1" latinLnBrk="0" hangingPunct="1">
        <a:lnSpc>
          <a:spcPct val="100000"/>
        </a:lnSpc>
        <a:spcBef>
          <a:spcPts val="500"/>
        </a:spcBef>
        <a:buClr>
          <a:schemeClr val="accent1"/>
        </a:buClr>
        <a:buFontTx/>
        <a:buNone/>
        <a:tabLst/>
        <a:defRPr sz="1800" b="0" i="0" kern="1200">
          <a:solidFill>
            <a:schemeClr val="tx2"/>
          </a:solidFill>
          <a:latin typeface="Bahnschrift Light" panose="020B0502040204020203" pitchFamily="34" charset="0"/>
          <a:ea typeface="+mn-ea"/>
          <a:cs typeface="+mn-cs"/>
        </a:defRPr>
      </a:lvl4pPr>
      <a:lvl5pPr marL="0" indent="0" algn="l" defTabSz="914400" rtl="0" eaLnBrk="1" latinLnBrk="0" hangingPunct="1">
        <a:lnSpc>
          <a:spcPct val="100000"/>
        </a:lnSpc>
        <a:spcBef>
          <a:spcPts val="500"/>
        </a:spcBef>
        <a:buClr>
          <a:schemeClr val="accent1"/>
        </a:buClr>
        <a:buFontTx/>
        <a:buNone/>
        <a:tabLst/>
        <a:defRPr sz="1600" b="0" i="0" kern="1200">
          <a:solidFill>
            <a:schemeClr val="tx2"/>
          </a:solidFill>
          <a:latin typeface="Bahnschrift Ligh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p15:clr>
            <a:srgbClr val="F26B43"/>
          </p15:clr>
        </p15:guide>
        <p15:guide id="2" pos="7401" userDrawn="1">
          <p15:clr>
            <a:srgbClr val="F26B43"/>
          </p15:clr>
        </p15:guide>
        <p15:guide id="3" pos="279" userDrawn="1">
          <p15:clr>
            <a:srgbClr val="F26B43"/>
          </p15:clr>
        </p15:guide>
        <p15:guide id="4" orient="horz" pos="4042">
          <p15:clr>
            <a:srgbClr val="F26B43"/>
          </p15:clr>
        </p15:guide>
        <p15:guide id="5" orient="horz" pos="935">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0">
            <a:extLst>
              <a:ext uri="{FF2B5EF4-FFF2-40B4-BE49-F238E27FC236}">
                <a16:creationId xmlns:a16="http://schemas.microsoft.com/office/drawing/2014/main" id="{9CD8180B-F2F9-21A6-37F0-3C3B842C1B37}"/>
              </a:ext>
            </a:extLst>
          </p:cNvPr>
          <p:cNvSpPr>
            <a:spLocks noGrp="1"/>
          </p:cNvSpPr>
          <p:nvPr>
            <p:ph type="title"/>
          </p:nvPr>
        </p:nvSpPr>
        <p:spPr>
          <a:xfrm>
            <a:off x="442913" y="441325"/>
            <a:ext cx="11312312" cy="713978"/>
          </a:xfrm>
          <a:prstGeom prst="rect">
            <a:avLst/>
          </a:prstGeom>
        </p:spPr>
        <p:txBody>
          <a:bodyPr vert="horz" wrap="square" lIns="0" tIns="45720" rIns="90000" bIns="45720" rtlCol="0" anchor="t" anchorCtr="0">
            <a:spAutoFit/>
          </a:bodyPr>
          <a:lstStyle/>
          <a:p>
            <a:r>
              <a:rPr lang="en-US" dirty="0"/>
              <a:t>Click to edit Master title style</a:t>
            </a:r>
          </a:p>
        </p:txBody>
      </p:sp>
      <p:sp>
        <p:nvSpPr>
          <p:cNvPr id="5" name="Date Placeholder 3">
            <a:extLst>
              <a:ext uri="{FF2B5EF4-FFF2-40B4-BE49-F238E27FC236}">
                <a16:creationId xmlns:a16="http://schemas.microsoft.com/office/drawing/2014/main" id="{AA13D2DC-3CFD-0573-030E-B776329F23AE}"/>
              </a:ext>
            </a:extLst>
          </p:cNvPr>
          <p:cNvSpPr>
            <a:spLocks noGrp="1"/>
          </p:cNvSpPr>
          <p:nvPr>
            <p:ph type="dt" sz="half" idx="2"/>
          </p:nvPr>
        </p:nvSpPr>
        <p:spPr>
          <a:xfrm>
            <a:off x="442913" y="6416675"/>
            <a:ext cx="2743200" cy="365125"/>
          </a:xfrm>
          <a:prstGeom prst="rect">
            <a:avLst/>
          </a:prstGeom>
        </p:spPr>
        <p:txBody>
          <a:bodyPr vert="horz" lIns="0" tIns="45720" rIns="0" bIns="45720" rtlCol="0" anchor="ctr"/>
          <a:lstStyle>
            <a:lvl1pPr algn="l">
              <a:defRPr sz="1200">
                <a:solidFill>
                  <a:schemeClr val="tx1"/>
                </a:solidFill>
              </a:defRPr>
            </a:lvl1pPr>
          </a:lstStyle>
          <a:p>
            <a:fld id="{EFD32601-0FC0-4C67-B46E-90EAFE8467D9}" type="datetime1">
              <a:rPr lang="en-US" smtClean="0"/>
              <a:t>10/12/2026</a:t>
            </a:fld>
            <a:endParaRPr lang="en-US" dirty="0">
              <a:solidFill>
                <a:schemeClr val="tx1"/>
              </a:solidFill>
            </a:endParaRPr>
          </a:p>
        </p:txBody>
      </p:sp>
      <p:sp>
        <p:nvSpPr>
          <p:cNvPr id="9" name="Footer Placeholder 7">
            <a:extLst>
              <a:ext uri="{FF2B5EF4-FFF2-40B4-BE49-F238E27FC236}">
                <a16:creationId xmlns:a16="http://schemas.microsoft.com/office/drawing/2014/main" id="{1EB95690-BA63-B9D6-D7F5-55C1D91F6961}"/>
              </a:ext>
            </a:extLst>
          </p:cNvPr>
          <p:cNvSpPr>
            <a:spLocks noGrp="1"/>
          </p:cNvSpPr>
          <p:nvPr>
            <p:ph type="ftr" sz="quarter" idx="3"/>
          </p:nvPr>
        </p:nvSpPr>
        <p:spPr>
          <a:xfrm>
            <a:off x="3756000" y="6416675"/>
            <a:ext cx="46800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r>
              <a:rPr lang="en-GB"/>
              <a:t>Laboratory Directors Group UK Meeting - 14th - 15th October 2026</a:t>
            </a:r>
            <a:endParaRPr lang="en-US" dirty="0"/>
          </a:p>
        </p:txBody>
      </p:sp>
      <p:sp>
        <p:nvSpPr>
          <p:cNvPr id="10" name="Slide Number Placeholder 4">
            <a:extLst>
              <a:ext uri="{FF2B5EF4-FFF2-40B4-BE49-F238E27FC236}">
                <a16:creationId xmlns:a16="http://schemas.microsoft.com/office/drawing/2014/main" id="{BA3C1A4B-D858-3E02-BC2B-068BDE8EBC9D}"/>
              </a:ext>
            </a:extLst>
          </p:cNvPr>
          <p:cNvSpPr>
            <a:spLocks noGrp="1"/>
          </p:cNvSpPr>
          <p:nvPr>
            <p:ph type="sldNum" sz="quarter" idx="4"/>
          </p:nvPr>
        </p:nvSpPr>
        <p:spPr>
          <a:xfrm>
            <a:off x="9005888" y="6416675"/>
            <a:ext cx="2743200" cy="365125"/>
          </a:xfrm>
          <a:prstGeom prst="rect">
            <a:avLst/>
          </a:prstGeom>
        </p:spPr>
        <p:txBody>
          <a:bodyPr lIns="0" rIns="0"/>
          <a:lstStyle>
            <a:lvl1pPr algn="r">
              <a:defRPr sz="1200"/>
            </a:lvl1pPr>
          </a:lstStyle>
          <a:p>
            <a:fld id="{E9B18BFB-F9D7-744E-8E1D-43FFDB3E8872}" type="slidenum">
              <a:rPr lang="en-US" smtClean="0"/>
              <a:pPr/>
              <a:t>‹#›</a:t>
            </a:fld>
            <a:endParaRPr lang="en-US" sz="1200" dirty="0"/>
          </a:p>
        </p:txBody>
      </p:sp>
      <p:sp>
        <p:nvSpPr>
          <p:cNvPr id="14" name="Text Placeholder 2">
            <a:extLst>
              <a:ext uri="{FF2B5EF4-FFF2-40B4-BE49-F238E27FC236}">
                <a16:creationId xmlns:a16="http://schemas.microsoft.com/office/drawing/2014/main" id="{CAB4FEBB-ADC4-A115-C483-712EBAD4EBBF}"/>
              </a:ext>
            </a:extLst>
          </p:cNvPr>
          <p:cNvSpPr>
            <a:spLocks noGrp="1"/>
          </p:cNvSpPr>
          <p:nvPr>
            <p:ph type="body" idx="1"/>
          </p:nvPr>
        </p:nvSpPr>
        <p:spPr>
          <a:xfrm>
            <a:off x="442913" y="1484313"/>
            <a:ext cx="11306175" cy="2010807"/>
          </a:xfrm>
          <a:prstGeom prst="rect">
            <a:avLst/>
          </a:prstGeom>
        </p:spPr>
        <p:txBody>
          <a:bodyPr vert="horz" wrap="square" lIns="0" tIns="45720" rIns="0" bIns="4572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16731169"/>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6" r:id="rId5"/>
    <p:sldLayoutId id="2147483707" r:id="rId6"/>
    <p:sldLayoutId id="2147483708" r:id="rId7"/>
    <p:sldLayoutId id="2147483671" r:id="rId8"/>
    <p:sldLayoutId id="2147483695" r:id="rId9"/>
    <p:sldLayoutId id="2147483682" r:id="rId10"/>
    <p:sldLayoutId id="2147483717" r:id="rId11"/>
    <p:sldLayoutId id="2147483716" r:id="rId12"/>
    <p:sldLayoutId id="2147483715" r:id="rId13"/>
    <p:sldLayoutId id="2147483684" r:id="rId14"/>
    <p:sldLayoutId id="2147483693" r:id="rId15"/>
    <p:sldLayoutId id="2147483699" r:id="rId16"/>
    <p:sldLayoutId id="2147483700" r:id="rId17"/>
  </p:sldLayoutIdLst>
  <p:hf hdr="0" dt="0"/>
  <p:txStyles>
    <p:titleStyle>
      <a:lvl1pPr algn="l" defTabSz="914400" rtl="0" eaLnBrk="1" latinLnBrk="0" hangingPunct="1">
        <a:lnSpc>
          <a:spcPct val="90000"/>
        </a:lnSpc>
        <a:spcBef>
          <a:spcPct val="0"/>
        </a:spcBef>
        <a:buNone/>
        <a:defRPr sz="4400" kern="1200">
          <a:solidFill>
            <a:schemeClr val="accent1"/>
          </a:solidFill>
          <a:latin typeface="Sitka Display" pitchFamily="2" charset="0"/>
          <a:ea typeface="+mj-ea"/>
          <a:cs typeface="+mj-cs"/>
        </a:defRPr>
      </a:lvl1pPr>
    </p:titleStyle>
    <p:bodyStyle>
      <a:lvl1pPr marL="0" indent="0" algn="l" defTabSz="914400" rtl="0" eaLnBrk="1" latinLnBrk="0" hangingPunct="1">
        <a:lnSpc>
          <a:spcPct val="100000"/>
        </a:lnSpc>
        <a:spcBef>
          <a:spcPts val="1000"/>
        </a:spcBef>
        <a:buClr>
          <a:schemeClr val="accent1"/>
        </a:buClr>
        <a:buFontTx/>
        <a:buNone/>
        <a:defRPr sz="2800" b="0" i="0" kern="1200">
          <a:solidFill>
            <a:schemeClr val="tx1"/>
          </a:solidFill>
          <a:latin typeface="Bahnschrift Light" panose="020B0502040204020203" pitchFamily="34" charset="0"/>
          <a:ea typeface="+mn-ea"/>
          <a:cs typeface="+mn-cs"/>
        </a:defRPr>
      </a:lvl1pPr>
      <a:lvl2pPr marL="14288" indent="0" algn="l" defTabSz="914400" rtl="0" eaLnBrk="1" latinLnBrk="0" hangingPunct="1">
        <a:lnSpc>
          <a:spcPct val="100000"/>
        </a:lnSpc>
        <a:spcBef>
          <a:spcPts val="500"/>
        </a:spcBef>
        <a:buClr>
          <a:schemeClr val="accent1"/>
        </a:buClr>
        <a:buFontTx/>
        <a:buNone/>
        <a:tabLst/>
        <a:defRPr sz="2400" b="0" i="0" kern="1200">
          <a:solidFill>
            <a:schemeClr val="tx1"/>
          </a:solidFill>
          <a:latin typeface="Bahnschrift Light" panose="020B0502040204020203" pitchFamily="34" charset="0"/>
          <a:ea typeface="+mn-ea"/>
          <a:cs typeface="+mn-cs"/>
        </a:defRPr>
      </a:lvl2pPr>
      <a:lvl3pPr marL="14288" indent="0" algn="l" defTabSz="914400" rtl="0" eaLnBrk="1" latinLnBrk="0" hangingPunct="1">
        <a:lnSpc>
          <a:spcPct val="100000"/>
        </a:lnSpc>
        <a:spcBef>
          <a:spcPts val="500"/>
        </a:spcBef>
        <a:buClr>
          <a:schemeClr val="accent1"/>
        </a:buClr>
        <a:buFontTx/>
        <a:buNone/>
        <a:tabLst/>
        <a:defRPr sz="2000" b="0" i="0" kern="1200">
          <a:solidFill>
            <a:schemeClr val="tx1"/>
          </a:solidFill>
          <a:latin typeface="Bahnschrift Light" panose="020B0502040204020203" pitchFamily="34" charset="0"/>
          <a:ea typeface="+mn-ea"/>
          <a:cs typeface="+mn-cs"/>
        </a:defRPr>
      </a:lvl3pPr>
      <a:lvl4pPr marL="14288" indent="0" algn="l" defTabSz="914400" rtl="0" eaLnBrk="1" latinLnBrk="0" hangingPunct="1">
        <a:lnSpc>
          <a:spcPct val="100000"/>
        </a:lnSpc>
        <a:spcBef>
          <a:spcPts val="500"/>
        </a:spcBef>
        <a:buClr>
          <a:schemeClr val="accent1"/>
        </a:buClr>
        <a:buFontTx/>
        <a:buNone/>
        <a:tabLst/>
        <a:defRPr sz="1800" b="0" i="0" kern="1200">
          <a:solidFill>
            <a:schemeClr val="tx1"/>
          </a:solidFill>
          <a:latin typeface="Bahnschrift Light" panose="020B0502040204020203" pitchFamily="34" charset="0"/>
          <a:ea typeface="+mn-ea"/>
          <a:cs typeface="+mn-cs"/>
        </a:defRPr>
      </a:lvl4pPr>
      <a:lvl5pPr marL="14288" indent="0" algn="l" defTabSz="914400" rtl="0" eaLnBrk="1" latinLnBrk="0" hangingPunct="1">
        <a:lnSpc>
          <a:spcPct val="100000"/>
        </a:lnSpc>
        <a:spcBef>
          <a:spcPts val="500"/>
        </a:spcBef>
        <a:buClr>
          <a:schemeClr val="accent1"/>
        </a:buClr>
        <a:buFontTx/>
        <a:buNone/>
        <a:tabLst/>
        <a:defRPr sz="1800" b="0" i="0" kern="1200">
          <a:solidFill>
            <a:schemeClr val="tx1"/>
          </a:solidFill>
          <a:latin typeface="Bahnschrift Ligh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userDrawn="1">
          <p15:clr>
            <a:srgbClr val="F26B43"/>
          </p15:clr>
        </p15:guide>
        <p15:guide id="2" pos="7401" userDrawn="1">
          <p15:clr>
            <a:srgbClr val="F26B43"/>
          </p15:clr>
        </p15:guide>
        <p15:guide id="3" pos="279" userDrawn="1">
          <p15:clr>
            <a:srgbClr val="F26B43"/>
          </p15:clr>
        </p15:guide>
        <p15:guide id="4" orient="horz" pos="4042" userDrawn="1">
          <p15:clr>
            <a:srgbClr val="F26B43"/>
          </p15:clr>
        </p15:guide>
        <p15:guide id="5" orient="horz" pos="93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hyperlink" Target="https://www.google.co.uk/url?sa=i&amp;rct=j&amp;q=&amp;esrc=s&amp;source=images&amp;cd=&amp;cad=rja&amp;uact=8&amp;ved=&amp;url=https://www.hep.phy.cam.ac.uk/dune/&amp;psig=AOvVaw27-cGHJFwT6mfyiNwlvJbD&amp;ust=1545059000355412" TargetMode="External"/><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slideLayout" Target="../slideLayouts/slideLayout2.xml"/><Relationship Id="rId7" Type="http://schemas.openxmlformats.org/officeDocument/2006/relationships/image" Target="../media/image28.emf"/><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7.emf"/><Relationship Id="rId5" Type="http://schemas.openxmlformats.org/officeDocument/2006/relationships/image" Target="../media/image26.png"/><Relationship Id="rId4" Type="http://schemas.openxmlformats.org/officeDocument/2006/relationships/image" Target="../media/image25.emf"/></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jpe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image" Target="../media/image48.png"/><Relationship Id="rId5" Type="http://schemas.microsoft.com/office/2007/relationships/hdphoto" Target="../media/hdphoto1.wdp"/><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53.emf"/><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image" Target="../media/image56.jpeg"/><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1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g"/><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0.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0.emf"/></Relationships>
</file>

<file path=ppt/slides/_rels/slide22.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jpg"/><Relationship Id="rId7" Type="http://schemas.openxmlformats.org/officeDocument/2006/relationships/image" Target="../media/image76.png"/><Relationship Id="rId2" Type="http://schemas.openxmlformats.org/officeDocument/2006/relationships/image" Target="../media/image71.jpeg"/><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 Id="rId9" Type="http://schemas.openxmlformats.org/officeDocument/2006/relationships/image" Target="../media/image78.png"/></Relationships>
</file>

<file path=ppt/slides/_rels/slide2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jpeg"/></Relationships>
</file>

<file path=ppt/slides/_rels/slide2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2.xml"/><Relationship Id="rId5" Type="http://schemas.openxmlformats.org/officeDocument/2006/relationships/image" Target="../media/image87.jpeg"/><Relationship Id="rId4" Type="http://schemas.openxmlformats.org/officeDocument/2006/relationships/image" Target="../media/image86.jpeg"/></Relationships>
</file>

<file path=ppt/slides/_rels/slide25.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image" Target="../media/image88.jpeg"/><Relationship Id="rId1" Type="http://schemas.openxmlformats.org/officeDocument/2006/relationships/slideLayout" Target="../slideLayouts/slideLayout2.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EF29287-50A8-4AE1-3FDD-B258EC49B3E3}"/>
              </a:ext>
            </a:extLst>
          </p:cNvPr>
          <p:cNvSpPr>
            <a:spLocks noGrp="1"/>
          </p:cNvSpPr>
          <p:nvPr>
            <p:ph type="body" sz="quarter" idx="10"/>
          </p:nvPr>
        </p:nvSpPr>
        <p:spPr>
          <a:xfrm>
            <a:off x="442912" y="2428354"/>
            <a:ext cx="7504748" cy="1938992"/>
          </a:xfrm>
        </p:spPr>
        <p:txBody>
          <a:bodyPr/>
          <a:lstStyle/>
          <a:p>
            <a:r>
              <a:rPr lang="en-GB" b="1" dirty="0"/>
              <a:t>PIP-II Cavity and Cryomodule Integration</a:t>
            </a:r>
            <a:endParaRPr lang="en-US" b="1" spc="-150" dirty="0">
              <a:solidFill>
                <a:srgbClr val="002060"/>
              </a:solidFill>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A9AC88B1-7B92-0F17-D9F6-72C2F57C460C}"/>
              </a:ext>
            </a:extLst>
          </p:cNvPr>
          <p:cNvSpPr>
            <a:spLocks noGrp="1"/>
          </p:cNvSpPr>
          <p:nvPr>
            <p:ph type="body" sz="quarter" idx="13"/>
          </p:nvPr>
        </p:nvSpPr>
        <p:spPr>
          <a:xfrm>
            <a:off x="442913" y="4497179"/>
            <a:ext cx="6216967" cy="959237"/>
          </a:xfrm>
        </p:spPr>
        <p:txBody>
          <a:bodyPr/>
          <a:lstStyle/>
          <a:p>
            <a:r>
              <a:rPr lang="en-GB" dirty="0">
                <a:solidFill>
                  <a:schemeClr val="bg1"/>
                </a:solidFill>
                <a:latin typeface="Arial" panose="020B0604020202020204" pitchFamily="34" charset="0"/>
                <a:cs typeface="Arial" panose="020B0604020202020204" pitchFamily="34" charset="0"/>
              </a:rPr>
              <a:t>Alan </a:t>
            </a:r>
            <a:r>
              <a:rPr lang="en-GB">
                <a:solidFill>
                  <a:schemeClr val="bg1"/>
                </a:solidFill>
                <a:latin typeface="Arial" panose="020B0604020202020204" pitchFamily="34" charset="0"/>
                <a:cs typeface="Arial" panose="020B0604020202020204" pitchFamily="34" charset="0"/>
              </a:rPr>
              <a:t>Wheelhouse – </a:t>
            </a:r>
            <a:r>
              <a:rPr lang="en-GB" dirty="0">
                <a:solidFill>
                  <a:schemeClr val="bg1"/>
                </a:solidFill>
                <a:latin typeface="Arial" panose="020B0604020202020204" pitchFamily="34" charset="0"/>
                <a:cs typeface="Arial" panose="020B0604020202020204" pitchFamily="34" charset="0"/>
              </a:rPr>
              <a:t>Principal Investigator</a:t>
            </a:r>
          </a:p>
          <a:p>
            <a:r>
              <a:rPr lang="en-GB" dirty="0">
                <a:solidFill>
                  <a:schemeClr val="bg1"/>
                </a:solidFill>
                <a:latin typeface="Arial" panose="020B0604020202020204" pitchFamily="34" charset="0"/>
                <a:cs typeface="Arial" panose="020B0604020202020204" pitchFamily="34" charset="0"/>
              </a:rPr>
              <a:t>On behalf of the PIP-II Team</a:t>
            </a:r>
          </a:p>
        </p:txBody>
      </p:sp>
      <p:pic>
        <p:nvPicPr>
          <p:cNvPr id="3" name="Picture 2" descr="Fermilab completes the first-of-its-kind prototype of a superconducting  accelerator module">
            <a:extLst>
              <a:ext uri="{FF2B5EF4-FFF2-40B4-BE49-F238E27FC236}">
                <a16:creationId xmlns:a16="http://schemas.microsoft.com/office/drawing/2014/main" id="{28E08601-61CE-C605-C2DA-8E37CC632E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148974" y="2408663"/>
            <a:ext cx="8865804" cy="5011106"/>
          </a:xfrm>
          <a:prstGeom prst="rect">
            <a:avLst/>
          </a:prstGeom>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137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97FAD-FBA3-D330-3767-326D5EDBF14A}"/>
            </a:ext>
          </a:extLst>
        </p:cNvPr>
        <p:cNvGrpSpPr/>
        <p:nvPr/>
      </p:nvGrpSpPr>
      <p:grpSpPr>
        <a:xfrm>
          <a:off x="0" y="0"/>
          <a:ext cx="0" cy="0"/>
          <a:chOff x="0" y="0"/>
          <a:chExt cx="0" cy="0"/>
        </a:xfrm>
      </p:grpSpPr>
      <p:pic>
        <p:nvPicPr>
          <p:cNvPr id="31" name="Picture Placeholder 30">
            <a:extLst>
              <a:ext uri="{FF2B5EF4-FFF2-40B4-BE49-F238E27FC236}">
                <a16:creationId xmlns:a16="http://schemas.microsoft.com/office/drawing/2014/main" id="{8CA3A91C-D4F0-5720-BDC8-5A07FFD4E9CC}"/>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a:fillRect/>
          </a:stretch>
        </p:blipFill>
        <p:spPr>
          <a:xfrm>
            <a:off x="8004175" y="0"/>
            <a:ext cx="4187825" cy="6858000"/>
          </a:xfrm>
          <a:prstGeom prst="rect">
            <a:avLst/>
          </a:prstGeom>
        </p:spPr>
      </p:pic>
      <p:sp>
        <p:nvSpPr>
          <p:cNvPr id="2" name="Title 1">
            <a:extLst>
              <a:ext uri="{FF2B5EF4-FFF2-40B4-BE49-F238E27FC236}">
                <a16:creationId xmlns:a16="http://schemas.microsoft.com/office/drawing/2014/main" id="{2C610687-A612-8167-C8EA-D8F62D4D06E7}"/>
              </a:ext>
            </a:extLst>
          </p:cNvPr>
          <p:cNvSpPr>
            <a:spLocks noGrp="1"/>
          </p:cNvSpPr>
          <p:nvPr>
            <p:ph type="title" idx="4294967295"/>
          </p:nvPr>
        </p:nvSpPr>
        <p:spPr>
          <a:xfrm>
            <a:off x="442913" y="441325"/>
            <a:ext cx="6818289" cy="701731"/>
          </a:xfrm>
        </p:spPr>
        <p:txBody>
          <a:bodyPr/>
          <a:lstStyle/>
          <a:p>
            <a:r>
              <a:rPr lang="en-US" dirty="0"/>
              <a:t>Outline</a:t>
            </a:r>
          </a:p>
        </p:txBody>
      </p:sp>
      <p:grpSp>
        <p:nvGrpSpPr>
          <p:cNvPr id="9" name="Group 8">
            <a:extLst>
              <a:ext uri="{FF2B5EF4-FFF2-40B4-BE49-F238E27FC236}">
                <a16:creationId xmlns:a16="http://schemas.microsoft.com/office/drawing/2014/main" id="{1BD5C9DC-0692-3AB5-BA25-2F81A0184DA1}"/>
              </a:ext>
            </a:extLst>
          </p:cNvPr>
          <p:cNvGrpSpPr/>
          <p:nvPr/>
        </p:nvGrpSpPr>
        <p:grpSpPr>
          <a:xfrm>
            <a:off x="11332046" y="3767578"/>
            <a:ext cx="864000" cy="3090422"/>
            <a:chOff x="11328000" y="3767578"/>
            <a:chExt cx="864000" cy="3090422"/>
          </a:xfrm>
        </p:grpSpPr>
        <p:sp>
          <p:nvSpPr>
            <p:cNvPr id="33" name="Rectangle 32">
              <a:extLst>
                <a:ext uri="{FF2B5EF4-FFF2-40B4-BE49-F238E27FC236}">
                  <a16:creationId xmlns:a16="http://schemas.microsoft.com/office/drawing/2014/main" id="{AFC7E206-04E8-7D1D-3EF1-30753309D615}"/>
                </a:ext>
              </a:extLst>
            </p:cNvPr>
            <p:cNvSpPr/>
            <p:nvPr/>
          </p:nvSpPr>
          <p:spPr>
            <a:xfrm>
              <a:off x="11328000" y="5994400"/>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4C6A53C3-28D8-CED4-2AC1-69587E81B0FC}"/>
                </a:ext>
              </a:extLst>
            </p:cNvPr>
            <p:cNvSpPr/>
            <p:nvPr/>
          </p:nvSpPr>
          <p:spPr>
            <a:xfrm rot="16200000">
              <a:off x="10644000" y="4451578"/>
              <a:ext cx="2232000" cy="864000"/>
            </a:xfrm>
            <a:prstGeom prst="rect">
              <a:avLst/>
            </a:prstGeom>
            <a:gradFill>
              <a:gsLst>
                <a:gs pos="0">
                  <a:schemeClr val="accent3">
                    <a:alpha val="0"/>
                  </a:schemeClr>
                </a:gs>
                <a:gs pos="100000">
                  <a:schemeClr val="accent3">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ABD14EE1-9A60-D354-468E-65743F99E17A}"/>
              </a:ext>
            </a:extLst>
          </p:cNvPr>
          <p:cNvGrpSpPr/>
          <p:nvPr/>
        </p:nvGrpSpPr>
        <p:grpSpPr>
          <a:xfrm>
            <a:off x="8004175" y="0"/>
            <a:ext cx="2590586" cy="1727260"/>
            <a:chOff x="6096000" y="0"/>
            <a:chExt cx="2590586" cy="1727260"/>
          </a:xfrm>
        </p:grpSpPr>
        <p:sp>
          <p:nvSpPr>
            <p:cNvPr id="5" name="Rectangle 4">
              <a:extLst>
                <a:ext uri="{FF2B5EF4-FFF2-40B4-BE49-F238E27FC236}">
                  <a16:creationId xmlns:a16="http://schemas.microsoft.com/office/drawing/2014/main" id="{508648AD-3B50-41FB-73F0-8667F1187BE5}"/>
                </a:ext>
              </a:extLst>
            </p:cNvPr>
            <p:cNvSpPr/>
            <p:nvPr/>
          </p:nvSpPr>
          <p:spPr>
            <a:xfrm>
              <a:off x="6096000" y="0"/>
              <a:ext cx="864000" cy="863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4B20B6D-905E-C728-A6F8-D23903D277F2}"/>
                </a:ext>
              </a:extLst>
            </p:cNvPr>
            <p:cNvSpPr/>
            <p:nvPr/>
          </p:nvSpPr>
          <p:spPr>
            <a:xfrm>
              <a:off x="6959981" y="863660"/>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7" name="Rectangle 6">
              <a:extLst>
                <a:ext uri="{FF2B5EF4-FFF2-40B4-BE49-F238E27FC236}">
                  <a16:creationId xmlns:a16="http://schemas.microsoft.com/office/drawing/2014/main" id="{11A409F8-782A-DDB8-05D0-584C4417E1B3}"/>
                </a:ext>
              </a:extLst>
            </p:cNvPr>
            <p:cNvSpPr/>
            <p:nvPr/>
          </p:nvSpPr>
          <p:spPr>
            <a:xfrm>
              <a:off x="6958586" y="0"/>
              <a:ext cx="1728000"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11">
            <a:extLst>
              <a:ext uri="{FF2B5EF4-FFF2-40B4-BE49-F238E27FC236}">
                <a16:creationId xmlns:a16="http://schemas.microsoft.com/office/drawing/2014/main" id="{3A302A2A-F040-A5E1-1040-3A3270743540}"/>
              </a:ext>
            </a:extLst>
          </p:cNvPr>
          <p:cNvSpPr>
            <a:spLocks noGrp="1"/>
          </p:cNvSpPr>
          <p:nvPr>
            <p:ph idx="4294967295"/>
          </p:nvPr>
        </p:nvSpPr>
        <p:spPr>
          <a:xfrm>
            <a:off x="442912" y="1484312"/>
            <a:ext cx="7557217" cy="4390946"/>
          </a:xfrm>
        </p:spPr>
        <p:txBody>
          <a:bodyPr/>
          <a:lstStyle/>
          <a:p>
            <a:pPr marL="342900" lvl="3" indent="-342900">
              <a:buFont typeface="+mj-lt"/>
              <a:buAutoNum type="arabicPeriod"/>
            </a:pPr>
            <a:r>
              <a:rPr lang="en-US" sz="3200" b="1" spc="-100" dirty="0">
                <a:solidFill>
                  <a:srgbClr val="2E2D62"/>
                </a:solidFill>
                <a:latin typeface="Bahnschrift SemiBold" panose="020B0502040204020203" pitchFamily="34" charset="0"/>
                <a:cs typeface="Arial" panose="020B0604020202020204" pitchFamily="34" charset="0"/>
              </a:rPr>
              <a:t>Project Overview</a:t>
            </a:r>
          </a:p>
          <a:p>
            <a:pPr marL="342900" lvl="3" indent="-342900">
              <a:buFont typeface="+mj-lt"/>
              <a:buAutoNum type="arabicPeriod"/>
            </a:pPr>
            <a:r>
              <a:rPr lang="en-US" sz="3200" b="1" spc="-100" dirty="0">
                <a:solidFill>
                  <a:srgbClr val="2E2D62"/>
                </a:solidFill>
                <a:latin typeface="Bahnschrift SemiBold" panose="020B0502040204020203" pitchFamily="34" charset="0"/>
                <a:cs typeface="Arial" panose="020B0604020202020204" pitchFamily="34" charset="0"/>
              </a:rPr>
              <a:t>Infrastructure Development &amp; Validation</a:t>
            </a:r>
          </a:p>
          <a:p>
            <a:pPr marL="342900" lvl="3" indent="-342900">
              <a:buFont typeface="+mj-lt"/>
              <a:buAutoNum type="arabicPeriod"/>
            </a:pPr>
            <a:r>
              <a:rPr lang="en-US" sz="3200" b="1" spc="-100" dirty="0">
                <a:solidFill>
                  <a:srgbClr val="2E2D62"/>
                </a:solidFill>
                <a:latin typeface="Bahnschrift SemiBold" panose="020B0502040204020203" pitchFamily="34" charset="0"/>
                <a:cs typeface="Arial" panose="020B0604020202020204" pitchFamily="34" charset="0"/>
              </a:rPr>
              <a:t>Cavity Production &amp; Testing</a:t>
            </a:r>
          </a:p>
          <a:p>
            <a:pPr marL="342900" lvl="3" indent="-342900">
              <a:buFont typeface="+mj-lt"/>
              <a:buAutoNum type="arabicPeriod"/>
            </a:pPr>
            <a:r>
              <a:rPr lang="en-US" sz="3200" b="1" spc="-100" dirty="0">
                <a:solidFill>
                  <a:srgbClr val="2E2D62"/>
                </a:solidFill>
                <a:latin typeface="Bahnschrift SemiBold" panose="020B0502040204020203" pitchFamily="34" charset="0"/>
                <a:cs typeface="Arial" panose="020B0604020202020204" pitchFamily="34" charset="0"/>
              </a:rPr>
              <a:t>Cryomodule Integration</a:t>
            </a:r>
          </a:p>
          <a:p>
            <a:pPr marL="342900" lvl="3" indent="-342900">
              <a:buFont typeface="+mj-lt"/>
              <a:buAutoNum type="arabicPeriod"/>
            </a:pPr>
            <a:r>
              <a:rPr lang="en-US" sz="3200" b="1" spc="-100" dirty="0">
                <a:solidFill>
                  <a:srgbClr val="2E2D62"/>
                </a:solidFill>
                <a:latin typeface="Bahnschrift SemiBold" panose="020B0502040204020203" pitchFamily="34" charset="0"/>
                <a:cs typeface="Arial" panose="020B0604020202020204" pitchFamily="34" charset="0"/>
              </a:rPr>
              <a:t>Delivery Progress</a:t>
            </a:r>
          </a:p>
          <a:p>
            <a:pPr marL="342900" lvl="3" indent="-342900">
              <a:buFont typeface="+mj-lt"/>
              <a:buAutoNum type="arabicPeriod"/>
            </a:pPr>
            <a:r>
              <a:rPr lang="en-GB" sz="3200" b="1" spc="-100" dirty="0">
                <a:solidFill>
                  <a:srgbClr val="2E2D62"/>
                </a:solidFill>
                <a:latin typeface="Bahnschrift SemiBold" panose="020B0502040204020203" pitchFamily="34" charset="0"/>
                <a:cs typeface="Arial" panose="020B0604020202020204" pitchFamily="34" charset="0"/>
              </a:rPr>
              <a:t>Summary </a:t>
            </a:r>
          </a:p>
          <a:p>
            <a:pPr marL="342900" lvl="3" indent="-342900">
              <a:buFont typeface="+mj-lt"/>
              <a:buAutoNum type="arabicPeriod"/>
            </a:pPr>
            <a:endParaRPr lang="en-US" b="1" spc="-100" dirty="0">
              <a:solidFill>
                <a:srgbClr val="2E2D62"/>
              </a:solidFill>
              <a:latin typeface="Bahnschrift SemiBold" panose="020B0502040204020203" pitchFamily="34" charset="0"/>
              <a:cs typeface="Arial" panose="020B0604020202020204" pitchFamily="34" charset="0"/>
            </a:endParaRPr>
          </a:p>
          <a:p>
            <a:pPr lvl="3"/>
            <a:endParaRPr lang="en-US" b="1" spc="-100" dirty="0">
              <a:solidFill>
                <a:srgbClr val="2E2D62"/>
              </a:solidFill>
              <a:latin typeface="Arial" panose="020B0604020202020204" pitchFamily="34" charset="0"/>
              <a:cs typeface="Arial" panose="020B0604020202020204" pitchFamily="34" charset="0"/>
            </a:endParaRPr>
          </a:p>
          <a:p>
            <a:pPr lvl="3"/>
            <a:endParaRPr lang="en-US" b="1" spc="-100" dirty="0">
              <a:solidFill>
                <a:srgbClr val="2E2D62"/>
              </a:solidFill>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E2A87CAC-F814-1FD1-52C5-6F112196CF92}"/>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10" name="Slide Number Placeholder 9">
            <a:extLst>
              <a:ext uri="{FF2B5EF4-FFF2-40B4-BE49-F238E27FC236}">
                <a16:creationId xmlns:a16="http://schemas.microsoft.com/office/drawing/2014/main" id="{8165F69F-4503-5E0B-C2E2-37BDA6E43890}"/>
              </a:ext>
            </a:extLst>
          </p:cNvPr>
          <p:cNvSpPr>
            <a:spLocks noGrp="1"/>
          </p:cNvSpPr>
          <p:nvPr>
            <p:ph type="sldNum" sz="quarter" idx="12"/>
          </p:nvPr>
        </p:nvSpPr>
        <p:spPr/>
        <p:txBody>
          <a:bodyPr/>
          <a:lstStyle/>
          <a:p>
            <a:fld id="{E9B18BFB-F9D7-744E-8E1D-43FFDB3E8872}" type="slidenum">
              <a:rPr lang="en-US" smtClean="0"/>
              <a:t>2</a:t>
            </a:fld>
            <a:endParaRPr lang="en-US"/>
          </a:p>
        </p:txBody>
      </p:sp>
    </p:spTree>
    <p:extLst>
      <p:ext uri="{BB962C8B-B14F-4D97-AF65-F5344CB8AC3E}">
        <p14:creationId xmlns:p14="http://schemas.microsoft.com/office/powerpoint/2010/main" val="230507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Placeholder 30">
            <a:extLst>
              <a:ext uri="{FF2B5EF4-FFF2-40B4-BE49-F238E27FC236}">
                <a16:creationId xmlns:a16="http://schemas.microsoft.com/office/drawing/2014/main" id="{577CAFA0-0EAA-1010-46D0-35974C5DCC47}"/>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a:fillRect/>
          </a:stretch>
        </p:blipFill>
        <p:spPr>
          <a:xfrm>
            <a:off x="6096000" y="0"/>
            <a:ext cx="6096000" cy="6858000"/>
          </a:xfrm>
          <a:prstGeom prst="rect">
            <a:avLst/>
          </a:prstGeom>
        </p:spPr>
      </p:pic>
      <p:sp>
        <p:nvSpPr>
          <p:cNvPr id="2" name="Title 1">
            <a:extLst>
              <a:ext uri="{FF2B5EF4-FFF2-40B4-BE49-F238E27FC236}">
                <a16:creationId xmlns:a16="http://schemas.microsoft.com/office/drawing/2014/main" id="{CCC98CE2-5ED4-9669-79FA-CA6446055582}"/>
              </a:ext>
            </a:extLst>
          </p:cNvPr>
          <p:cNvSpPr>
            <a:spLocks noGrp="1"/>
          </p:cNvSpPr>
          <p:nvPr>
            <p:ph type="title" idx="4294967295"/>
          </p:nvPr>
        </p:nvSpPr>
        <p:spPr>
          <a:xfrm>
            <a:off x="442913" y="441325"/>
            <a:ext cx="5140325" cy="769441"/>
          </a:xfrm>
        </p:spPr>
        <p:txBody>
          <a:bodyPr/>
          <a:lstStyle/>
          <a:p>
            <a:pPr lvl="0">
              <a:lnSpc>
                <a:spcPct val="100000"/>
              </a:lnSpc>
              <a:spcBef>
                <a:spcPts val="0"/>
              </a:spcBef>
              <a:defRPr/>
            </a:pPr>
            <a:r>
              <a:rPr lang="en-US" b="1" spc="-160" dirty="0">
                <a:solidFill>
                  <a:srgbClr val="2E2D62"/>
                </a:solidFill>
                <a:latin typeface="+mj-lt"/>
                <a:cs typeface="Arial"/>
              </a:rPr>
              <a:t>Project Overview</a:t>
            </a:r>
            <a:endParaRPr lang="en-US" spc="-160" dirty="0">
              <a:solidFill>
                <a:srgbClr val="2E2C61"/>
              </a:solidFill>
              <a:latin typeface="+mj-lt"/>
              <a:ea typeface="Calibri" panose="020F0502020204030204"/>
              <a:cs typeface="Calibri" panose="020F0502020204030204"/>
            </a:endParaRPr>
          </a:p>
        </p:txBody>
      </p:sp>
      <p:grpSp>
        <p:nvGrpSpPr>
          <p:cNvPr id="8" name="Group 7">
            <a:extLst>
              <a:ext uri="{FF2B5EF4-FFF2-40B4-BE49-F238E27FC236}">
                <a16:creationId xmlns:a16="http://schemas.microsoft.com/office/drawing/2014/main" id="{9F61B9F4-FB42-B0C4-BF95-3B6F4F82D59A}"/>
              </a:ext>
            </a:extLst>
          </p:cNvPr>
          <p:cNvGrpSpPr/>
          <p:nvPr/>
        </p:nvGrpSpPr>
        <p:grpSpPr>
          <a:xfrm>
            <a:off x="6096000" y="0"/>
            <a:ext cx="2594184" cy="864000"/>
            <a:chOff x="6096000" y="0"/>
            <a:chExt cx="2594184" cy="864000"/>
          </a:xfrm>
        </p:grpSpPr>
        <p:sp>
          <p:nvSpPr>
            <p:cNvPr id="42" name="Rectangle 41">
              <a:extLst>
                <a:ext uri="{FF2B5EF4-FFF2-40B4-BE49-F238E27FC236}">
                  <a16:creationId xmlns:a16="http://schemas.microsoft.com/office/drawing/2014/main" id="{81C1EBFA-61A6-B649-1FDC-FC4173EF32F7}"/>
                </a:ext>
              </a:extLst>
            </p:cNvPr>
            <p:cNvSpPr/>
            <p:nvPr/>
          </p:nvSpPr>
          <p:spPr>
            <a:xfrm>
              <a:off x="6096000" y="0"/>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C2F01DE9-810F-17AB-6BCC-B1596386E7A7}"/>
                </a:ext>
              </a:extLst>
            </p:cNvPr>
            <p:cNvSpPr/>
            <p:nvPr/>
          </p:nvSpPr>
          <p:spPr>
            <a:xfrm>
              <a:off x="6958585" y="0"/>
              <a:ext cx="1731599" cy="864000"/>
            </a:xfrm>
            <a:prstGeom prst="rect">
              <a:avLst/>
            </a:prstGeom>
            <a:gradFill>
              <a:gsLst>
                <a:gs pos="0">
                  <a:schemeClr val="accent3">
                    <a:alpha val="0"/>
                  </a:schemeClr>
                </a:gs>
                <a:gs pos="100000">
                  <a:schemeClr val="accent3">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6A9FDF17-91EC-153D-E93C-F219B07DDD65}"/>
              </a:ext>
            </a:extLst>
          </p:cNvPr>
          <p:cNvGrpSpPr/>
          <p:nvPr/>
        </p:nvGrpSpPr>
        <p:grpSpPr>
          <a:xfrm>
            <a:off x="9598209" y="5131648"/>
            <a:ext cx="2593791" cy="1726353"/>
            <a:chOff x="9598209" y="5131648"/>
            <a:chExt cx="2593791" cy="1726353"/>
          </a:xfrm>
        </p:grpSpPr>
        <p:sp>
          <p:nvSpPr>
            <p:cNvPr id="33" name="Rectangle 32">
              <a:extLst>
                <a:ext uri="{FF2B5EF4-FFF2-40B4-BE49-F238E27FC236}">
                  <a16:creationId xmlns:a16="http://schemas.microsoft.com/office/drawing/2014/main" id="{C0F04CC5-468F-75E1-1063-5869941CBC07}"/>
                </a:ext>
              </a:extLst>
            </p:cNvPr>
            <p:cNvSpPr/>
            <p:nvPr/>
          </p:nvSpPr>
          <p:spPr>
            <a:xfrm>
              <a:off x="11328000" y="5994401"/>
              <a:ext cx="864000" cy="863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40A20ABA-0867-9BDF-0D3A-55192C07C4DB}"/>
                </a:ext>
              </a:extLst>
            </p:cNvPr>
            <p:cNvSpPr/>
            <p:nvPr/>
          </p:nvSpPr>
          <p:spPr>
            <a:xfrm rot="10800000">
              <a:off x="9598209" y="5993999"/>
              <a:ext cx="1730376"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DFBC1B9-BC30-7F9A-7C2B-3CEC5B92D323}"/>
                </a:ext>
              </a:extLst>
            </p:cNvPr>
            <p:cNvSpPr/>
            <p:nvPr/>
          </p:nvSpPr>
          <p:spPr>
            <a:xfrm>
              <a:off x="10462327" y="5131648"/>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Slide Number Placeholder 4">
            <a:extLst>
              <a:ext uri="{FF2B5EF4-FFF2-40B4-BE49-F238E27FC236}">
                <a16:creationId xmlns:a16="http://schemas.microsoft.com/office/drawing/2014/main" id="{3053C9A6-1F14-BD68-89AE-DF298D735BAD}"/>
              </a:ext>
            </a:extLst>
          </p:cNvPr>
          <p:cNvSpPr>
            <a:spLocks noGrp="1"/>
          </p:cNvSpPr>
          <p:nvPr>
            <p:ph type="sldNum" sz="quarter" idx="12"/>
          </p:nvPr>
        </p:nvSpPr>
        <p:spPr/>
        <p:txBody>
          <a:bodyPr/>
          <a:lstStyle/>
          <a:p>
            <a:fld id="{E9B18BFB-F9D7-744E-8E1D-43FFDB3E8872}" type="slidenum">
              <a:rPr lang="en-US" smtClean="0"/>
              <a:t>3</a:t>
            </a:fld>
            <a:endParaRPr lang="en-US"/>
          </a:p>
        </p:txBody>
      </p:sp>
      <p:sp>
        <p:nvSpPr>
          <p:cNvPr id="6" name="Footer Placeholder 1">
            <a:extLst>
              <a:ext uri="{FF2B5EF4-FFF2-40B4-BE49-F238E27FC236}">
                <a16:creationId xmlns:a16="http://schemas.microsoft.com/office/drawing/2014/main" id="{7A827C94-B341-6AB9-E867-55D1757A92CC}"/>
              </a:ext>
            </a:extLst>
          </p:cNvPr>
          <p:cNvSpPr>
            <a:spLocks noGrp="1"/>
          </p:cNvSpPr>
          <p:nvPr>
            <p:ph type="ftr" sz="quarter" idx="11"/>
          </p:nvPr>
        </p:nvSpPr>
        <p:spPr>
          <a:xfrm>
            <a:off x="3756000" y="6416675"/>
            <a:ext cx="4680000" cy="365125"/>
          </a:xfrm>
        </p:spPr>
        <p:txBody>
          <a:bodyPr/>
          <a:lstStyle/>
          <a:p>
            <a:r>
              <a:rPr lang="en-GB" dirty="0">
                <a:solidFill>
                  <a:schemeClr val="bg1">
                    <a:lumMod val="50000"/>
                  </a:schemeClr>
                </a:solidFill>
              </a:rPr>
              <a:t>Laboratory Directors Group UK Meeting - 14th - 15th October 2026</a:t>
            </a:r>
            <a:endParaRPr lang="en-US" dirty="0">
              <a:solidFill>
                <a:schemeClr val="bg1">
                  <a:lumMod val="50000"/>
                </a:schemeClr>
              </a:solidFill>
            </a:endParaRPr>
          </a:p>
        </p:txBody>
      </p:sp>
    </p:spTree>
    <p:extLst>
      <p:ext uri="{BB962C8B-B14F-4D97-AF65-F5344CB8AC3E}">
        <p14:creationId xmlns:p14="http://schemas.microsoft.com/office/powerpoint/2010/main" val="39025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1C661-15EC-CB0F-A2BC-8BF30479A4A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2CEA345-A5E4-6E3E-093B-E2A31D738649}"/>
              </a:ext>
            </a:extLst>
          </p:cNvPr>
          <p:cNvSpPr>
            <a:spLocks noGrp="1"/>
          </p:cNvSpPr>
          <p:nvPr>
            <p:ph type="title"/>
          </p:nvPr>
        </p:nvSpPr>
        <p:spPr>
          <a:xfrm>
            <a:off x="442912" y="216000"/>
            <a:ext cx="11306175" cy="713978"/>
          </a:xfrm>
        </p:spPr>
        <p:txBody>
          <a:bodyPr/>
          <a:lstStyle/>
          <a:p>
            <a:r>
              <a:rPr lang="en-US" dirty="0"/>
              <a:t>LBNF/DUNE/PIP-II … Global Partnership!</a:t>
            </a:r>
          </a:p>
        </p:txBody>
      </p:sp>
      <p:sp>
        <p:nvSpPr>
          <p:cNvPr id="3" name="Content Placeholder 2">
            <a:extLst>
              <a:ext uri="{FF2B5EF4-FFF2-40B4-BE49-F238E27FC236}">
                <a16:creationId xmlns:a16="http://schemas.microsoft.com/office/drawing/2014/main" id="{DE7FEB1C-8F85-A8F6-9E80-8A81E39FEE55}"/>
              </a:ext>
            </a:extLst>
          </p:cNvPr>
          <p:cNvSpPr>
            <a:spLocks noGrp="1"/>
          </p:cNvSpPr>
          <p:nvPr>
            <p:ph idx="1"/>
          </p:nvPr>
        </p:nvSpPr>
        <p:spPr>
          <a:xfrm>
            <a:off x="442913" y="3342878"/>
            <a:ext cx="10918508" cy="2834484"/>
          </a:xfrm>
        </p:spPr>
        <p:txBody>
          <a:bodyPr vert="horz" wrap="square" lIns="0" tIns="45720" rIns="0" bIns="45720" rtlCol="0" anchor="t">
            <a:normAutofit fontScale="70000" lnSpcReduction="20000"/>
          </a:bodyPr>
          <a:lstStyle/>
          <a:p>
            <a:pPr marL="179705">
              <a:lnSpc>
                <a:spcPct val="120000"/>
              </a:lnSpc>
            </a:pPr>
            <a:r>
              <a:rPr lang="en-US" dirty="0"/>
              <a:t>Three multi-billion dollar US-DoE projects being performed </a:t>
            </a:r>
            <a:r>
              <a:rPr lang="en-US" b="1" dirty="0">
                <a:solidFill>
                  <a:srgbClr val="FF0000"/>
                </a:solidFill>
              </a:rPr>
              <a:t>internationally </a:t>
            </a:r>
            <a:r>
              <a:rPr lang="en-US" dirty="0"/>
              <a:t>with partners from more than </a:t>
            </a:r>
            <a:r>
              <a:rPr lang="en-US" b="1" dirty="0">
                <a:solidFill>
                  <a:srgbClr val="FF0000"/>
                </a:solidFill>
              </a:rPr>
              <a:t>30 countries </a:t>
            </a:r>
            <a:r>
              <a:rPr lang="en-US" dirty="0"/>
              <a:t>around the world and with </a:t>
            </a:r>
            <a:r>
              <a:rPr lang="en-US" b="1" dirty="0">
                <a:solidFill>
                  <a:srgbClr val="FF0000"/>
                </a:solidFill>
              </a:rPr>
              <a:t>175 institutions</a:t>
            </a:r>
            <a:r>
              <a:rPr lang="en-US" dirty="0"/>
              <a:t>:</a:t>
            </a:r>
            <a:endParaRPr lang="en-US"/>
          </a:p>
          <a:p>
            <a:pPr marL="359410" lvl="1">
              <a:lnSpc>
                <a:spcPct val="120000"/>
              </a:lnSpc>
            </a:pPr>
            <a:r>
              <a:rPr lang="en-US" dirty="0"/>
              <a:t>LBNF has 25% contributions from international partners;</a:t>
            </a:r>
            <a:endParaRPr lang="en-US"/>
          </a:p>
          <a:p>
            <a:pPr marL="359410" lvl="1">
              <a:lnSpc>
                <a:spcPct val="120000"/>
              </a:lnSpc>
            </a:pPr>
            <a:r>
              <a:rPr lang="en-US" dirty="0"/>
              <a:t>DUNE has 75% contributions from international partners;</a:t>
            </a:r>
            <a:r>
              <a:rPr lang="en-US" b="1" dirty="0">
                <a:solidFill>
                  <a:schemeClr val="accent2"/>
                </a:solidFill>
              </a:rPr>
              <a:t> </a:t>
            </a:r>
            <a:endParaRPr lang="en-US" b="1">
              <a:solidFill>
                <a:schemeClr val="accent2"/>
              </a:solidFill>
            </a:endParaRPr>
          </a:p>
          <a:p>
            <a:pPr marL="359410" lvl="1">
              <a:lnSpc>
                <a:spcPct val="120000"/>
              </a:lnSpc>
            </a:pPr>
            <a:r>
              <a:rPr lang="en-US" b="1" dirty="0">
                <a:solidFill>
                  <a:schemeClr val="accent1"/>
                </a:solidFill>
              </a:rPr>
              <a:t>Proton Improvement Plan PIP-II has 80% contributions from international partners.</a:t>
            </a:r>
            <a:endParaRPr lang="en-US" b="1">
              <a:solidFill>
                <a:schemeClr val="accent1"/>
              </a:solidFill>
            </a:endParaRPr>
          </a:p>
          <a:p>
            <a:pPr marL="179705">
              <a:lnSpc>
                <a:spcPct val="120000"/>
              </a:lnSpc>
            </a:pPr>
            <a:r>
              <a:rPr lang="en-US" b="1" dirty="0">
                <a:solidFill>
                  <a:srgbClr val="FF0000"/>
                </a:solidFill>
              </a:rPr>
              <a:t>Unique global science opportunity:</a:t>
            </a:r>
            <a:endParaRPr lang="en-US" b="1">
              <a:solidFill>
                <a:srgbClr val="FF0000"/>
              </a:solidFill>
            </a:endParaRPr>
          </a:p>
          <a:p>
            <a:pPr marL="359410" lvl="1">
              <a:lnSpc>
                <a:spcPct val="120000"/>
              </a:lnSpc>
            </a:pPr>
            <a:r>
              <a:rPr lang="en-US" dirty="0"/>
              <a:t>CP violation in lepton sector and opportunities to observe formation of a neutron star … even a black hole!</a:t>
            </a:r>
            <a:endParaRPr lang="en-US"/>
          </a:p>
          <a:p>
            <a:pPr>
              <a:lnSpc>
                <a:spcPct val="120000"/>
              </a:lnSpc>
              <a:buNone/>
            </a:pPr>
            <a:endParaRPr lang="en-US"/>
          </a:p>
        </p:txBody>
      </p:sp>
      <p:sp>
        <p:nvSpPr>
          <p:cNvPr id="2" name="Footer Placeholder 1">
            <a:extLst>
              <a:ext uri="{FF2B5EF4-FFF2-40B4-BE49-F238E27FC236}">
                <a16:creationId xmlns:a16="http://schemas.microsoft.com/office/drawing/2014/main" id="{01B1BDA8-8DC3-8B5A-B89A-8302CF6D630A}"/>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6428AE97-5F42-66E9-4A31-EC8CFEF9ED43}"/>
              </a:ext>
            </a:extLst>
          </p:cNvPr>
          <p:cNvSpPr>
            <a:spLocks noGrp="1"/>
          </p:cNvSpPr>
          <p:nvPr>
            <p:ph type="sldNum" sz="quarter" idx="12"/>
          </p:nvPr>
        </p:nvSpPr>
        <p:spPr/>
        <p:txBody>
          <a:bodyPr/>
          <a:lstStyle/>
          <a:p>
            <a:fld id="{E9B18BFB-F9D7-744E-8E1D-43FFDB3E8872}" type="slidenum">
              <a:rPr lang="en-US" smtClean="0"/>
              <a:t>4</a:t>
            </a:fld>
            <a:endParaRPr lang="en-US"/>
          </a:p>
        </p:txBody>
      </p:sp>
      <p:grpSp>
        <p:nvGrpSpPr>
          <p:cNvPr id="20" name="Group 19">
            <a:extLst>
              <a:ext uri="{FF2B5EF4-FFF2-40B4-BE49-F238E27FC236}">
                <a16:creationId xmlns:a16="http://schemas.microsoft.com/office/drawing/2014/main" id="{EFBA7CE2-8EEA-5718-E6D6-21BC0AC87D83}"/>
              </a:ext>
            </a:extLst>
          </p:cNvPr>
          <p:cNvGrpSpPr/>
          <p:nvPr/>
        </p:nvGrpSpPr>
        <p:grpSpPr>
          <a:xfrm>
            <a:off x="304801" y="988505"/>
            <a:ext cx="11536392" cy="2388036"/>
            <a:chOff x="467544" y="4431523"/>
            <a:chExt cx="8496944" cy="2388036"/>
          </a:xfrm>
          <a:solidFill>
            <a:schemeClr val="bg1"/>
          </a:solidFill>
        </p:grpSpPr>
        <p:pic>
          <p:nvPicPr>
            <p:cNvPr id="21" name="Picture 20" descr="DUNEicon-BigBang.jpg">
              <a:extLst>
                <a:ext uri="{FF2B5EF4-FFF2-40B4-BE49-F238E27FC236}">
                  <a16:creationId xmlns:a16="http://schemas.microsoft.com/office/drawing/2014/main" id="{BE05ECE0-69CB-1B2D-7643-C9ABCDAD952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11560" y="4458431"/>
              <a:ext cx="1616423" cy="1473235"/>
            </a:xfrm>
            <a:prstGeom prst="rect">
              <a:avLst/>
            </a:prstGeom>
            <a:grpFill/>
          </p:spPr>
        </p:pic>
        <p:pic>
          <p:nvPicPr>
            <p:cNvPr id="22" name="Picture 21" descr="DUNEicon-Blackhole.jpg">
              <a:extLst>
                <a:ext uri="{FF2B5EF4-FFF2-40B4-BE49-F238E27FC236}">
                  <a16:creationId xmlns:a16="http://schemas.microsoft.com/office/drawing/2014/main" id="{9E054AB0-5431-9819-19AC-F441898EE87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966564" y="4431523"/>
              <a:ext cx="1565876" cy="1427165"/>
            </a:xfrm>
            <a:prstGeom prst="rect">
              <a:avLst/>
            </a:prstGeom>
            <a:grpFill/>
          </p:spPr>
        </p:pic>
        <p:pic>
          <p:nvPicPr>
            <p:cNvPr id="23" name="Picture 22" descr="DUNEicons-FourForces.jpg">
              <a:extLst>
                <a:ext uri="{FF2B5EF4-FFF2-40B4-BE49-F238E27FC236}">
                  <a16:creationId xmlns:a16="http://schemas.microsoft.com/office/drawing/2014/main" id="{1623939D-99AA-1343-1486-2340BC6C0A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779912" y="5301208"/>
              <a:ext cx="1586917" cy="1446343"/>
            </a:xfrm>
            <a:prstGeom prst="rect">
              <a:avLst/>
            </a:prstGeom>
            <a:grpFill/>
          </p:spPr>
        </p:pic>
        <p:sp>
          <p:nvSpPr>
            <p:cNvPr id="24" name="TextBox 23">
              <a:extLst>
                <a:ext uri="{FF2B5EF4-FFF2-40B4-BE49-F238E27FC236}">
                  <a16:creationId xmlns:a16="http://schemas.microsoft.com/office/drawing/2014/main" id="{139AF0C6-F15A-223F-BF75-18805894D1DD}"/>
                </a:ext>
              </a:extLst>
            </p:cNvPr>
            <p:cNvSpPr txBox="1"/>
            <p:nvPr/>
          </p:nvSpPr>
          <p:spPr>
            <a:xfrm>
              <a:off x="467544" y="5723964"/>
              <a:ext cx="1903085" cy="369332"/>
            </a:xfrm>
            <a:prstGeom prst="rect">
              <a:avLst/>
            </a:prstGeom>
            <a:grpFill/>
          </p:spPr>
          <p:txBody>
            <a:bodyPr wrap="none" rtlCol="0">
              <a:spAutoFit/>
            </a:bodyPr>
            <a:lstStyle/>
            <a:p>
              <a:pPr>
                <a:defRPr/>
              </a:pPr>
              <a:r>
                <a:rPr lang="en-US" b="1" dirty="0">
                  <a:solidFill>
                    <a:srgbClr val="004C97"/>
                  </a:solidFill>
                  <a:latin typeface="Helvetica" panose="020B0604020202020204" pitchFamily="34" charset="0"/>
                  <a:ea typeface="ヒラギノ角ゴ Pro W3"/>
                  <a:cs typeface="Helvetica" panose="020B0604020202020204" pitchFamily="34" charset="0"/>
                </a:rPr>
                <a:t>Origin of Matter</a:t>
              </a:r>
              <a:endParaRPr lang="en-GB" dirty="0">
                <a:solidFill>
                  <a:srgbClr val="000000"/>
                </a:solidFill>
                <a:latin typeface="Lucida Grande"/>
                <a:ea typeface="ヒラギノ角ゴ Pro W3"/>
              </a:endParaRPr>
            </a:p>
          </p:txBody>
        </p:sp>
        <p:sp>
          <p:nvSpPr>
            <p:cNvPr id="25" name="TextBox 24">
              <a:extLst>
                <a:ext uri="{FF2B5EF4-FFF2-40B4-BE49-F238E27FC236}">
                  <a16:creationId xmlns:a16="http://schemas.microsoft.com/office/drawing/2014/main" id="{3DF7054E-EA6B-BBAE-A619-AD6EDDAB4E44}"/>
                </a:ext>
              </a:extLst>
            </p:cNvPr>
            <p:cNvSpPr txBox="1"/>
            <p:nvPr/>
          </p:nvSpPr>
          <p:spPr>
            <a:xfrm>
              <a:off x="6516216" y="5674022"/>
              <a:ext cx="2448272" cy="923330"/>
            </a:xfrm>
            <a:prstGeom prst="rect">
              <a:avLst/>
            </a:prstGeom>
            <a:grpFill/>
          </p:spPr>
          <p:txBody>
            <a:bodyPr wrap="square" rtlCol="0">
              <a:spAutoFit/>
            </a:bodyPr>
            <a:lstStyle/>
            <a:p>
              <a:pPr algn="ctr">
                <a:defRPr/>
              </a:pPr>
              <a:r>
                <a:rPr lang="en-US" b="1" dirty="0">
                  <a:solidFill>
                    <a:srgbClr val="004C97"/>
                  </a:solidFill>
                  <a:latin typeface="Helvetica" panose="020B0604020202020204" pitchFamily="34" charset="0"/>
                  <a:ea typeface="ヒラギノ角ゴ Pro W3"/>
                  <a:cs typeface="Helvetica" panose="020B0604020202020204" pitchFamily="34" charset="0"/>
                </a:rPr>
                <a:t>Neutron Star and Black Hole formation</a:t>
              </a:r>
              <a:endParaRPr lang="en-GB" dirty="0">
                <a:solidFill>
                  <a:srgbClr val="000000"/>
                </a:solidFill>
                <a:latin typeface="Lucida Grande"/>
                <a:ea typeface="ヒラギノ角ゴ Pro W3"/>
              </a:endParaRPr>
            </a:p>
          </p:txBody>
        </p:sp>
        <p:sp>
          <p:nvSpPr>
            <p:cNvPr id="26" name="TextBox 25">
              <a:extLst>
                <a:ext uri="{FF2B5EF4-FFF2-40B4-BE49-F238E27FC236}">
                  <a16:creationId xmlns:a16="http://schemas.microsoft.com/office/drawing/2014/main" id="{C8273EA8-40E7-B23D-C0AA-2120D7823D47}"/>
                </a:ext>
              </a:extLst>
            </p:cNvPr>
            <p:cNvSpPr txBox="1"/>
            <p:nvPr/>
          </p:nvSpPr>
          <p:spPr>
            <a:xfrm>
              <a:off x="3419872" y="6450227"/>
              <a:ext cx="2480166" cy="369332"/>
            </a:xfrm>
            <a:prstGeom prst="rect">
              <a:avLst/>
            </a:prstGeom>
            <a:grpFill/>
          </p:spPr>
          <p:txBody>
            <a:bodyPr wrap="none" rtlCol="0">
              <a:spAutoFit/>
            </a:bodyPr>
            <a:lstStyle/>
            <a:p>
              <a:pPr>
                <a:defRPr/>
              </a:pPr>
              <a:r>
                <a:rPr lang="en-US" b="1" dirty="0">
                  <a:solidFill>
                    <a:srgbClr val="004C97"/>
                  </a:solidFill>
                  <a:latin typeface="Helvetica" panose="020B0604020202020204" pitchFamily="34" charset="0"/>
                  <a:ea typeface="ヒラギノ角ゴ Pro W3"/>
                  <a:cs typeface="Helvetica" panose="020B0604020202020204" pitchFamily="34" charset="0"/>
                </a:rPr>
                <a:t>Unification of Forces</a:t>
              </a:r>
              <a:endParaRPr lang="en-GB" dirty="0">
                <a:solidFill>
                  <a:srgbClr val="000000"/>
                </a:solidFill>
                <a:latin typeface="Lucida Grande"/>
                <a:ea typeface="ヒラギノ角ゴ Pro W3"/>
              </a:endParaRPr>
            </a:p>
          </p:txBody>
        </p:sp>
      </p:grpSp>
      <p:sp>
        <p:nvSpPr>
          <p:cNvPr id="27" name="Rectangle 26">
            <a:extLst>
              <a:ext uri="{FF2B5EF4-FFF2-40B4-BE49-F238E27FC236}">
                <a16:creationId xmlns:a16="http://schemas.microsoft.com/office/drawing/2014/main" id="{E13EB9A5-CA92-79E0-0252-F341BE95292B}"/>
              </a:ext>
            </a:extLst>
          </p:cNvPr>
          <p:cNvSpPr/>
          <p:nvPr/>
        </p:nvSpPr>
        <p:spPr>
          <a:xfrm>
            <a:off x="4330004" y="895178"/>
            <a:ext cx="3782221" cy="1077218"/>
          </a:xfrm>
          <a:prstGeom prst="rect">
            <a:avLst/>
          </a:prstGeom>
          <a:solidFill>
            <a:srgbClr val="0070C0"/>
          </a:solidFill>
        </p:spPr>
        <p:style>
          <a:lnRef idx="0">
            <a:schemeClr val="accent2"/>
          </a:lnRef>
          <a:fillRef idx="3">
            <a:schemeClr val="accent2"/>
          </a:fillRef>
          <a:effectRef idx="3">
            <a:schemeClr val="accent2"/>
          </a:effectRef>
          <a:fontRef idx="minor">
            <a:schemeClr val="lt1"/>
          </a:fontRef>
        </p:style>
        <p:txBody>
          <a:bodyPr wrap="square">
            <a:spAutoFit/>
          </a:bodyPr>
          <a:lstStyle/>
          <a:p>
            <a:pPr algn="ctr">
              <a:defRPr/>
            </a:pPr>
            <a:r>
              <a:rPr lang="en-US" sz="1600" b="1" dirty="0">
                <a:solidFill>
                  <a:srgbClr val="FFFFFF"/>
                </a:solidFill>
                <a:latin typeface="Lucida Grande"/>
                <a:ea typeface="ヒラギノ角ゴ Pro W3"/>
              </a:rPr>
              <a:t>Neutrinos are the least understood particle in the universe.  </a:t>
            </a:r>
          </a:p>
          <a:p>
            <a:pPr algn="ctr">
              <a:defRPr/>
            </a:pPr>
            <a:r>
              <a:rPr lang="en-US" sz="1600" b="1" dirty="0">
                <a:solidFill>
                  <a:srgbClr val="FFFFFF"/>
                </a:solidFill>
                <a:latin typeface="Lucida Grande"/>
                <a:ea typeface="ヒラギノ角ゴ Pro W3"/>
              </a:rPr>
              <a:t>Opportunities for game changing physics discoveries</a:t>
            </a:r>
          </a:p>
        </p:txBody>
      </p:sp>
      <p:grpSp>
        <p:nvGrpSpPr>
          <p:cNvPr id="28" name="Group 27">
            <a:extLst>
              <a:ext uri="{FF2B5EF4-FFF2-40B4-BE49-F238E27FC236}">
                <a16:creationId xmlns:a16="http://schemas.microsoft.com/office/drawing/2014/main" id="{01E35836-B84D-D704-4D8F-445A4685E91D}"/>
              </a:ext>
            </a:extLst>
          </p:cNvPr>
          <p:cNvGrpSpPr/>
          <p:nvPr/>
        </p:nvGrpSpPr>
        <p:grpSpPr>
          <a:xfrm>
            <a:off x="241540" y="5955155"/>
            <a:ext cx="11668663" cy="738664"/>
            <a:chOff x="216886" y="6000813"/>
            <a:chExt cx="8712968" cy="738664"/>
          </a:xfrm>
        </p:grpSpPr>
        <p:sp>
          <p:nvSpPr>
            <p:cNvPr id="29" name="Rectangle 28">
              <a:extLst>
                <a:ext uri="{FF2B5EF4-FFF2-40B4-BE49-F238E27FC236}">
                  <a16:creationId xmlns:a16="http://schemas.microsoft.com/office/drawing/2014/main" id="{8A05F50C-CC63-9DF3-9069-1D308F2DCF32}"/>
                </a:ext>
              </a:extLst>
            </p:cNvPr>
            <p:cNvSpPr/>
            <p:nvPr/>
          </p:nvSpPr>
          <p:spPr>
            <a:xfrm>
              <a:off x="216886" y="6000813"/>
              <a:ext cx="8712968" cy="738664"/>
            </a:xfrm>
            <a:prstGeom prst="rect">
              <a:avLst/>
            </a:prstGeom>
            <a:solidFill>
              <a:srgbClr val="FF0000"/>
            </a:solidFill>
            <a:ln w="38100">
              <a:noFill/>
            </a:ln>
            <a:scene3d>
              <a:camera prst="orthographicFront"/>
              <a:lightRig rig="threePt" dir="t"/>
            </a:scene3d>
            <a:sp3d>
              <a:bevelT/>
            </a:sp3d>
          </p:spPr>
          <p:txBody>
            <a:bodyPr wrap="square">
              <a:spAutoFit/>
            </a:bodyPr>
            <a:lstStyle/>
            <a:p>
              <a:pPr marL="1074738" algn="ctr">
                <a:spcBef>
                  <a:spcPts val="600"/>
                </a:spcBef>
                <a:spcAft>
                  <a:spcPts val="600"/>
                </a:spcAft>
                <a:defRPr/>
              </a:pPr>
              <a:r>
                <a:rPr lang="en-US" sz="2100" b="1" dirty="0">
                  <a:solidFill>
                    <a:srgbClr val="FFFFFF"/>
                  </a:solidFill>
                  <a:latin typeface="Lucida Grande"/>
                  <a:ea typeface="ヒラギノ角ゴ Pro W3"/>
                </a:rPr>
                <a:t>PIP-II is the heart which provides multi-MW proton beams, to generate the most intense neutrinos in the world!</a:t>
              </a:r>
            </a:p>
          </p:txBody>
        </p:sp>
        <p:pic>
          <p:nvPicPr>
            <p:cNvPr id="30" name="Picture 2" descr="Related image">
              <a:hlinkClick r:id="rId5"/>
              <a:extLst>
                <a:ext uri="{FF2B5EF4-FFF2-40B4-BE49-F238E27FC236}">
                  <a16:creationId xmlns:a16="http://schemas.microsoft.com/office/drawing/2014/main" id="{A85ECD5A-D70E-E773-F345-3AD18A38C1A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0184" y="6022576"/>
              <a:ext cx="884837" cy="58989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5282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8E78C-8B24-0C4E-4AA0-701BE598754E}"/>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7720FC32-1DD9-CA5D-BF35-2D3E13C5204E}"/>
              </a:ext>
            </a:extLst>
          </p:cNvPr>
          <p:cNvPicPr>
            <a:picLocks noChangeAspect="1"/>
          </p:cNvPicPr>
          <p:nvPr/>
        </p:nvPicPr>
        <p:blipFill>
          <a:blip r:embed="rId3"/>
          <a:stretch>
            <a:fillRect/>
          </a:stretch>
        </p:blipFill>
        <p:spPr>
          <a:xfrm>
            <a:off x="1415480" y="954000"/>
            <a:ext cx="7315200" cy="5473700"/>
          </a:xfrm>
          <a:prstGeom prst="rect">
            <a:avLst/>
          </a:prstGeom>
        </p:spPr>
      </p:pic>
      <p:sp>
        <p:nvSpPr>
          <p:cNvPr id="5" name="Title 4">
            <a:extLst>
              <a:ext uri="{FF2B5EF4-FFF2-40B4-BE49-F238E27FC236}">
                <a16:creationId xmlns:a16="http://schemas.microsoft.com/office/drawing/2014/main" id="{B808AA43-BA52-93D7-05F6-7601592F0219}"/>
              </a:ext>
            </a:extLst>
          </p:cNvPr>
          <p:cNvSpPr>
            <a:spLocks noGrp="1"/>
          </p:cNvSpPr>
          <p:nvPr>
            <p:ph type="title"/>
          </p:nvPr>
        </p:nvSpPr>
        <p:spPr>
          <a:xfrm>
            <a:off x="442912" y="216000"/>
            <a:ext cx="11306175" cy="713978"/>
          </a:xfrm>
        </p:spPr>
        <p:txBody>
          <a:bodyPr/>
          <a:lstStyle/>
          <a:p>
            <a:r>
              <a:rPr lang="en-GB" dirty="0"/>
              <a:t>LBNF/DUNE and PIP-II @ FNAL, USA</a:t>
            </a:r>
            <a:endParaRPr lang="en-GB" kern="0" dirty="0"/>
          </a:p>
        </p:txBody>
      </p:sp>
      <p:sp>
        <p:nvSpPr>
          <p:cNvPr id="2" name="Footer Placeholder 1">
            <a:extLst>
              <a:ext uri="{FF2B5EF4-FFF2-40B4-BE49-F238E27FC236}">
                <a16:creationId xmlns:a16="http://schemas.microsoft.com/office/drawing/2014/main" id="{02E4A724-B403-2FA4-B56A-FE88CB51CCB0}"/>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0C952DD0-E974-1C11-21BB-5E58D06486AA}"/>
              </a:ext>
            </a:extLst>
          </p:cNvPr>
          <p:cNvSpPr>
            <a:spLocks noGrp="1"/>
          </p:cNvSpPr>
          <p:nvPr>
            <p:ph type="sldNum" sz="quarter" idx="12"/>
          </p:nvPr>
        </p:nvSpPr>
        <p:spPr/>
        <p:txBody>
          <a:bodyPr/>
          <a:lstStyle/>
          <a:p>
            <a:fld id="{E9B18BFB-F9D7-744E-8E1D-43FFDB3E8872}" type="slidenum">
              <a:rPr lang="en-US" smtClean="0"/>
              <a:t>5</a:t>
            </a:fld>
            <a:endParaRPr lang="en-US"/>
          </a:p>
        </p:txBody>
      </p:sp>
      <p:sp>
        <p:nvSpPr>
          <p:cNvPr id="16" name="TextBox 15">
            <a:extLst>
              <a:ext uri="{FF2B5EF4-FFF2-40B4-BE49-F238E27FC236}">
                <a16:creationId xmlns:a16="http://schemas.microsoft.com/office/drawing/2014/main" id="{FA2D24D7-387B-B50F-A6D3-CEA742B975C9}"/>
              </a:ext>
            </a:extLst>
          </p:cNvPr>
          <p:cNvSpPr txBox="1"/>
          <p:nvPr/>
        </p:nvSpPr>
        <p:spPr>
          <a:xfrm>
            <a:off x="5087888" y="2418978"/>
            <a:ext cx="824265" cy="400110"/>
          </a:xfrm>
          <a:prstGeom prst="rect">
            <a:avLst/>
          </a:prstGeom>
          <a:noFill/>
        </p:spPr>
        <p:txBody>
          <a:bodyPr wrap="none" rtlCol="0">
            <a:spAutoFit/>
          </a:bodyPr>
          <a:lstStyle/>
          <a:p>
            <a:r>
              <a:rPr lang="en-US" sz="2000" b="1" dirty="0">
                <a:solidFill>
                  <a:srgbClr val="FF0000"/>
                </a:solidFill>
              </a:rPr>
              <a:t>PIP-II</a:t>
            </a:r>
          </a:p>
        </p:txBody>
      </p:sp>
      <p:sp>
        <p:nvSpPr>
          <p:cNvPr id="18" name="TextBox 17">
            <a:extLst>
              <a:ext uri="{FF2B5EF4-FFF2-40B4-BE49-F238E27FC236}">
                <a16:creationId xmlns:a16="http://schemas.microsoft.com/office/drawing/2014/main" id="{36849C48-1CCA-A583-5F39-72842A13A7FC}"/>
              </a:ext>
            </a:extLst>
          </p:cNvPr>
          <p:cNvSpPr txBox="1"/>
          <p:nvPr/>
        </p:nvSpPr>
        <p:spPr>
          <a:xfrm>
            <a:off x="1745904" y="2708102"/>
            <a:ext cx="997389" cy="707886"/>
          </a:xfrm>
          <a:prstGeom prst="rect">
            <a:avLst/>
          </a:prstGeom>
          <a:noFill/>
        </p:spPr>
        <p:txBody>
          <a:bodyPr wrap="none" rtlCol="0">
            <a:spAutoFit/>
          </a:bodyPr>
          <a:lstStyle/>
          <a:p>
            <a:r>
              <a:rPr lang="en-US" sz="2000" dirty="0">
                <a:solidFill>
                  <a:srgbClr val="FFFF00"/>
                </a:solidFill>
              </a:rPr>
              <a:t>South </a:t>
            </a:r>
          </a:p>
          <a:p>
            <a:r>
              <a:rPr lang="en-US" sz="2000" dirty="0">
                <a:solidFill>
                  <a:srgbClr val="FFFF00"/>
                </a:solidFill>
              </a:rPr>
              <a:t>Dakota</a:t>
            </a:r>
          </a:p>
        </p:txBody>
      </p:sp>
      <p:sp>
        <p:nvSpPr>
          <p:cNvPr id="11" name="Rectangle 10">
            <a:extLst>
              <a:ext uri="{FF2B5EF4-FFF2-40B4-BE49-F238E27FC236}">
                <a16:creationId xmlns:a16="http://schemas.microsoft.com/office/drawing/2014/main" id="{DC07FE10-3D6D-AF30-CC04-1F5E25DCE71D}"/>
              </a:ext>
            </a:extLst>
          </p:cNvPr>
          <p:cNvSpPr/>
          <p:nvPr/>
        </p:nvSpPr>
        <p:spPr>
          <a:xfrm>
            <a:off x="6240017" y="4987791"/>
            <a:ext cx="4320480" cy="1115690"/>
          </a:xfrm>
          <a:prstGeom prst="rect">
            <a:avLst/>
          </a:prstGeom>
          <a:solidFill>
            <a:srgbClr val="0070C0"/>
          </a:solidFill>
        </p:spPr>
        <p:style>
          <a:lnRef idx="0">
            <a:schemeClr val="accent2"/>
          </a:lnRef>
          <a:fillRef idx="3">
            <a:schemeClr val="accent2"/>
          </a:fillRef>
          <a:effectRef idx="3">
            <a:schemeClr val="accent2"/>
          </a:effectRef>
          <a:fontRef idx="minor">
            <a:schemeClr val="lt1"/>
          </a:fontRef>
        </p:style>
        <p:txBody>
          <a:bodyPr wrap="square">
            <a:spAutoFit/>
          </a:bodyPr>
          <a:lstStyle/>
          <a:p>
            <a:pPr marL="174625" lvl="1" defTabSz="457200">
              <a:spcBef>
                <a:spcPts val="300"/>
              </a:spcBef>
              <a:defRPr/>
            </a:pPr>
            <a:r>
              <a:rPr lang="en-US" sz="1600" dirty="0">
                <a:solidFill>
                  <a:schemeClr val="bg1"/>
                </a:solidFill>
                <a:latin typeface="Helvetica"/>
                <a:ea typeface="ＭＳ Ｐゴシック" charset="0"/>
              </a:rPr>
              <a:t>Deliver 1.2 MW proton beam over the energy range 60 – 120 GeV..</a:t>
            </a:r>
          </a:p>
          <a:p>
            <a:pPr marL="174625" lvl="1" defTabSz="457200" fontAlgn="base">
              <a:spcBef>
                <a:spcPts val="300"/>
              </a:spcBef>
              <a:spcAft>
                <a:spcPct val="0"/>
              </a:spcAft>
              <a:defRPr/>
            </a:pPr>
            <a:r>
              <a:rPr lang="en-US" sz="1600" b="1" dirty="0">
                <a:solidFill>
                  <a:srgbClr val="FFFF00"/>
                </a:solidFill>
              </a:rPr>
              <a:t>Establish a platform for future upgrades to multi-MW capability.</a:t>
            </a:r>
          </a:p>
        </p:txBody>
      </p:sp>
      <p:pic>
        <p:nvPicPr>
          <p:cNvPr id="12" name="Picture 11">
            <a:extLst>
              <a:ext uri="{FF2B5EF4-FFF2-40B4-BE49-F238E27FC236}">
                <a16:creationId xmlns:a16="http://schemas.microsoft.com/office/drawing/2014/main" id="{7A453DF9-9E9B-3ED6-1286-FEE459648832}"/>
              </a:ext>
            </a:extLst>
          </p:cNvPr>
          <p:cNvPicPr>
            <a:picLocks noChangeAspect="1"/>
          </p:cNvPicPr>
          <p:nvPr/>
        </p:nvPicPr>
        <p:blipFill>
          <a:blip r:embed="rId4"/>
          <a:stretch>
            <a:fillRect/>
          </a:stretch>
        </p:blipFill>
        <p:spPr>
          <a:xfrm>
            <a:off x="5989505" y="1675423"/>
            <a:ext cx="4560259" cy="2302411"/>
          </a:xfrm>
          <a:prstGeom prst="rect">
            <a:avLst/>
          </a:prstGeom>
        </p:spPr>
      </p:pic>
    </p:spTree>
    <p:extLst>
      <p:ext uri="{BB962C8B-B14F-4D97-AF65-F5344CB8AC3E}">
        <p14:creationId xmlns:p14="http://schemas.microsoft.com/office/powerpoint/2010/main" val="4143307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24819-C238-43FD-9078-ABB0ED521F1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1B0E54D-C627-3155-D7EF-CE1BC66296C6}"/>
              </a:ext>
            </a:extLst>
          </p:cNvPr>
          <p:cNvSpPr>
            <a:spLocks noGrp="1"/>
          </p:cNvSpPr>
          <p:nvPr>
            <p:ph type="title"/>
          </p:nvPr>
        </p:nvSpPr>
        <p:spPr>
          <a:xfrm>
            <a:off x="442912" y="216000"/>
            <a:ext cx="11306175" cy="713978"/>
          </a:xfrm>
        </p:spPr>
        <p:txBody>
          <a:bodyPr/>
          <a:lstStyle/>
          <a:p>
            <a:pPr lvl="0"/>
            <a:r>
              <a:rPr lang="en-US" dirty="0">
                <a:solidFill>
                  <a:srgbClr val="002060"/>
                </a:solidFill>
                <a:latin typeface="+mj-lt"/>
                <a:cs typeface="Arial" panose="020B0604020202020204" pitchFamily="34" charset="0"/>
              </a:rPr>
              <a:t>Proton Improvement Project (PIP-II)</a:t>
            </a:r>
            <a:endParaRPr lang="en-GB" sz="1600" kern="0" dirty="0">
              <a:solidFill>
                <a:srgbClr val="002060"/>
              </a:solidFill>
              <a:latin typeface="+mj-lt"/>
              <a:cs typeface="Arial" panose="020B0604020202020204" pitchFamily="34" charset="0"/>
            </a:endParaRPr>
          </a:p>
        </p:txBody>
      </p:sp>
      <p:sp>
        <p:nvSpPr>
          <p:cNvPr id="2" name="Footer Placeholder 1">
            <a:extLst>
              <a:ext uri="{FF2B5EF4-FFF2-40B4-BE49-F238E27FC236}">
                <a16:creationId xmlns:a16="http://schemas.microsoft.com/office/drawing/2014/main" id="{717447C3-203F-FDCC-451B-480DA8A1BF84}"/>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C56A9F9A-CAE5-1DD8-10C3-3C4A24FB36F4}"/>
              </a:ext>
            </a:extLst>
          </p:cNvPr>
          <p:cNvSpPr>
            <a:spLocks noGrp="1"/>
          </p:cNvSpPr>
          <p:nvPr>
            <p:ph type="sldNum" sz="quarter" idx="12"/>
          </p:nvPr>
        </p:nvSpPr>
        <p:spPr/>
        <p:txBody>
          <a:bodyPr/>
          <a:lstStyle/>
          <a:p>
            <a:fld id="{E9B18BFB-F9D7-744E-8E1D-43FFDB3E8872}" type="slidenum">
              <a:rPr lang="en-US" smtClean="0"/>
              <a:t>6</a:t>
            </a:fld>
            <a:endParaRPr lang="en-US"/>
          </a:p>
        </p:txBody>
      </p:sp>
      <p:grpSp>
        <p:nvGrpSpPr>
          <p:cNvPr id="3" name="Group 2">
            <a:extLst>
              <a:ext uri="{FF2B5EF4-FFF2-40B4-BE49-F238E27FC236}">
                <a16:creationId xmlns:a16="http://schemas.microsoft.com/office/drawing/2014/main" id="{EBCF4C97-4CE4-6C3C-CBC2-AB72AD0CFA45}"/>
              </a:ext>
            </a:extLst>
          </p:cNvPr>
          <p:cNvGrpSpPr/>
          <p:nvPr/>
        </p:nvGrpSpPr>
        <p:grpSpPr>
          <a:xfrm>
            <a:off x="124903" y="726996"/>
            <a:ext cx="8898155" cy="4495356"/>
            <a:chOff x="124903" y="726996"/>
            <a:chExt cx="8898155" cy="4495356"/>
          </a:xfrm>
        </p:grpSpPr>
        <p:pic>
          <p:nvPicPr>
            <p:cNvPr id="6" name="Picture 5">
              <a:extLst>
                <a:ext uri="{FF2B5EF4-FFF2-40B4-BE49-F238E27FC236}">
                  <a16:creationId xmlns:a16="http://schemas.microsoft.com/office/drawing/2014/main" id="{869A14C7-20BD-DBAF-ED0D-886B92711280}"/>
                </a:ext>
              </a:extLst>
            </p:cNvPr>
            <p:cNvPicPr>
              <a:picLocks noChangeAspect="1"/>
            </p:cNvPicPr>
            <p:nvPr/>
          </p:nvPicPr>
          <p:blipFill rotWithShape="1">
            <a:blip r:embed="rId3"/>
            <a:srcRect l="6441" t="12833" r="9237" b="11949"/>
            <a:stretch/>
          </p:blipFill>
          <p:spPr>
            <a:xfrm>
              <a:off x="124903" y="757543"/>
              <a:ext cx="8898155" cy="4464809"/>
            </a:xfrm>
            <a:prstGeom prst="rect">
              <a:avLst/>
            </a:prstGeom>
          </p:spPr>
        </p:pic>
        <p:sp>
          <p:nvSpPr>
            <p:cNvPr id="7" name="Rectangle 6">
              <a:extLst>
                <a:ext uri="{FF2B5EF4-FFF2-40B4-BE49-F238E27FC236}">
                  <a16:creationId xmlns:a16="http://schemas.microsoft.com/office/drawing/2014/main" id="{9C59DBED-69AC-84FB-06E7-3DAA1A4E12A0}"/>
                </a:ext>
              </a:extLst>
            </p:cNvPr>
            <p:cNvSpPr/>
            <p:nvPr/>
          </p:nvSpPr>
          <p:spPr>
            <a:xfrm>
              <a:off x="160256" y="886120"/>
              <a:ext cx="2375554" cy="377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C64041E2-1E12-8B9A-B339-3D1ED3AE1F43}"/>
                </a:ext>
              </a:extLst>
            </p:cNvPr>
            <p:cNvSpPr/>
            <p:nvPr/>
          </p:nvSpPr>
          <p:spPr bwMode="auto">
            <a:xfrm>
              <a:off x="7033612" y="726996"/>
              <a:ext cx="1615087" cy="2436220"/>
            </a:xfrm>
            <a:prstGeom prst="ellipse">
              <a:avLst/>
            </a:prstGeom>
            <a:no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GB" sz="2400">
                <a:latin typeface="Lucida Grande" pitchFamily="84" charset="0"/>
                <a:ea typeface="ヒラギノ角ゴ Pro W3" pitchFamily="84" charset="-128"/>
              </a:endParaRPr>
            </a:p>
          </p:txBody>
        </p:sp>
      </p:grpSp>
      <p:graphicFrame>
        <p:nvGraphicFramePr>
          <p:cNvPr id="15" name="Table 14">
            <a:extLst>
              <a:ext uri="{FF2B5EF4-FFF2-40B4-BE49-F238E27FC236}">
                <a16:creationId xmlns:a16="http://schemas.microsoft.com/office/drawing/2014/main" id="{E524A709-9AF1-1DA0-DC6B-CD184D1EAE45}"/>
              </a:ext>
            </a:extLst>
          </p:cNvPr>
          <p:cNvGraphicFramePr>
            <a:graphicFrameLocks noGrp="1"/>
          </p:cNvGraphicFramePr>
          <p:nvPr>
            <p:extLst>
              <p:ext uri="{D42A27DB-BD31-4B8C-83A1-F6EECF244321}">
                <p14:modId xmlns:p14="http://schemas.microsoft.com/office/powerpoint/2010/main" val="104260201"/>
              </p:ext>
            </p:extLst>
          </p:nvPr>
        </p:nvGraphicFramePr>
        <p:xfrm>
          <a:off x="4447517" y="4384360"/>
          <a:ext cx="3769360" cy="2468880"/>
        </p:xfrm>
        <a:graphic>
          <a:graphicData uri="http://schemas.openxmlformats.org/drawingml/2006/table">
            <a:tbl>
              <a:tblPr firstRow="1" bandRow="1"/>
              <a:tblGrid>
                <a:gridCol w="1949768">
                  <a:extLst>
                    <a:ext uri="{9D8B030D-6E8A-4147-A177-3AD203B41FA5}">
                      <a16:colId xmlns:a16="http://schemas.microsoft.com/office/drawing/2014/main" val="20000"/>
                    </a:ext>
                  </a:extLst>
                </a:gridCol>
                <a:gridCol w="1819592">
                  <a:extLst>
                    <a:ext uri="{9D8B030D-6E8A-4147-A177-3AD203B41FA5}">
                      <a16:colId xmlns:a16="http://schemas.microsoft.com/office/drawing/2014/main" val="20001"/>
                    </a:ext>
                  </a:extLst>
                </a:gridCol>
              </a:tblGrid>
              <a:tr h="20780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GB" sz="1200">
                          <a:latin typeface="Arial" panose="020B0604020202020204" pitchFamily="34" charset="0"/>
                          <a:cs typeface="Arial" panose="020B0604020202020204" pitchFamily="34" charset="0"/>
                        </a:rPr>
                        <a:t>Cavity</a:t>
                      </a:r>
                    </a:p>
                  </a:txBody>
                  <a:tcP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5400" cmpd="sng">
                      <a:solidFill>
                        <a:srgbClr val="000000"/>
                      </a:solidFill>
                    </a:lnB>
                    <a:lnTlToBr w="12700" cmpd="sng">
                      <a:noFill/>
                      <a:prstDash val="solid"/>
                    </a:lnTlToBr>
                    <a:lnBlToTr w="12700" cmpd="sng">
                      <a:noFill/>
                      <a:prstDash val="solid"/>
                    </a:lnBlToTr>
                    <a:solidFill>
                      <a:srgbClr val="2D2D8A"/>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GB" sz="1200">
                          <a:latin typeface="Arial" panose="020B0604020202020204" pitchFamily="34" charset="0"/>
                          <a:cs typeface="Arial" panose="020B0604020202020204" pitchFamily="34" charset="0"/>
                        </a:rPr>
                        <a:t>PIP-II</a:t>
                      </a:r>
                    </a:p>
                  </a:txBody>
                  <a:tcP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mpd="sng">
                      <a:solidFill>
                        <a:srgbClr val="000000"/>
                      </a:solidFill>
                    </a:lnB>
                    <a:lnTlToBr w="12700" cmpd="sng">
                      <a:noFill/>
                      <a:prstDash val="solid"/>
                    </a:lnTlToBr>
                    <a:lnBlToTr w="12700" cmpd="sng">
                      <a:noFill/>
                      <a:prstDash val="solid"/>
                    </a:lnBlToTr>
                    <a:solidFill>
                      <a:srgbClr val="2D2D8A"/>
                    </a:solidFill>
                  </a:tcPr>
                </a:tc>
                <a:extLst>
                  <a:ext uri="{0D108BD9-81ED-4DB2-BD59-A6C34878D82A}">
                    <a16:rowId xmlns:a16="http://schemas.microsoft.com/office/drawing/2014/main" val="10000"/>
                  </a:ext>
                </a:extLst>
              </a:tr>
              <a:tr h="2078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GB" sz="1200" b="1">
                          <a:solidFill>
                            <a:srgbClr val="C00000"/>
                          </a:solidFill>
                          <a:latin typeface="Arial" panose="020B0604020202020204" pitchFamily="34" charset="0"/>
                          <a:cs typeface="Arial" panose="020B0604020202020204" pitchFamily="34" charset="0"/>
                        </a:rPr>
                        <a:t>Frequency (MHz)</a:t>
                      </a:r>
                    </a:p>
                  </a:txBody>
                  <a:tcPr>
                    <a:lnL w="12700" cap="flat" cmpd="sng" algn="ctr">
                      <a:solidFill>
                        <a:schemeClr val="tx1"/>
                      </a:solidFill>
                      <a:prstDash val="solid"/>
                      <a:round/>
                      <a:headEnd type="none" w="med" len="med"/>
                      <a:tailEnd type="none" w="med" len="med"/>
                    </a:lnL>
                    <a:lnR>
                      <a:noFill/>
                    </a:lnR>
                    <a:lnT w="25400" cmpd="sng">
                      <a:solidFill>
                        <a:srgbClr val="000000"/>
                      </a:solidFill>
                    </a:lnT>
                    <a:lnB>
                      <a:noFill/>
                    </a:lnB>
                    <a:lnTlToBr w="12700" cmpd="sng">
                      <a:noFill/>
                      <a:prstDash val="solid"/>
                    </a:lnTlToBr>
                    <a:lnBlToTr w="12700" cmpd="sng">
                      <a:noFill/>
                      <a:prstDash val="solid"/>
                    </a:lnBlToTr>
                    <a:solidFill>
                      <a:srgbClr val="000000">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1200" b="1">
                          <a:solidFill>
                            <a:srgbClr val="C00000"/>
                          </a:solidFill>
                          <a:latin typeface="Arial" panose="020B0604020202020204" pitchFamily="34" charset="0"/>
                          <a:cs typeface="Arial" panose="020B0604020202020204" pitchFamily="34" charset="0"/>
                        </a:rPr>
                        <a:t>650</a:t>
                      </a:r>
                    </a:p>
                  </a:txBody>
                  <a:tcPr>
                    <a:lnL>
                      <a:noFill/>
                    </a:lnL>
                    <a:lnR w="12700" cap="flat" cmpd="sng" algn="ctr">
                      <a:solidFill>
                        <a:schemeClr val="tx1"/>
                      </a:solidFill>
                      <a:prstDash val="solid"/>
                      <a:round/>
                      <a:headEnd type="none" w="med" len="med"/>
                      <a:tailEnd type="none" w="med" len="med"/>
                    </a:lnR>
                    <a:lnT w="25400" cmpd="sng">
                      <a:solidFill>
                        <a:srgbClr val="000000"/>
                      </a:solidFill>
                    </a:lnT>
                    <a:lnB>
                      <a:noFill/>
                    </a:lnB>
                    <a:lnTlToBr w="12700" cmpd="sng">
                      <a:noFill/>
                      <a:prstDash val="solid"/>
                    </a:lnTlToBr>
                    <a:lnBlToTr w="12700" cmpd="sng">
                      <a:noFill/>
                      <a:prstDash val="solid"/>
                    </a:lnBlToTr>
                    <a:solidFill>
                      <a:srgbClr val="000000">
                        <a:tint val="20000"/>
                      </a:srgbClr>
                    </a:solidFill>
                  </a:tcPr>
                </a:tc>
                <a:extLst>
                  <a:ext uri="{0D108BD9-81ED-4DB2-BD59-A6C34878D82A}">
                    <a16:rowId xmlns:a16="http://schemas.microsoft.com/office/drawing/2014/main" val="10001"/>
                  </a:ext>
                </a:extLst>
              </a:tr>
              <a:tr h="20780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GB" sz="1200">
                          <a:latin typeface="Arial" panose="020B0604020202020204" pitchFamily="34" charset="0"/>
                          <a:cs typeface="Arial" panose="020B0604020202020204" pitchFamily="34" charset="0"/>
                        </a:rPr>
                        <a:t>Cavity Beta</a:t>
                      </a:r>
                    </a:p>
                  </a:txBody>
                  <a:tcP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1200">
                          <a:latin typeface="Arial" panose="020B0604020202020204" pitchFamily="34" charset="0"/>
                          <a:cs typeface="Arial" panose="020B0604020202020204" pitchFamily="34" charset="0"/>
                        </a:rPr>
                        <a:t>0.92</a:t>
                      </a:r>
                    </a:p>
                  </a:txBody>
                  <a:tcP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2078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GB" sz="1200" b="1">
                          <a:solidFill>
                            <a:srgbClr val="C00000"/>
                          </a:solidFill>
                          <a:latin typeface="Arial" panose="020B0604020202020204" pitchFamily="34" charset="0"/>
                          <a:cs typeface="Arial" panose="020B0604020202020204" pitchFamily="34" charset="0"/>
                        </a:rPr>
                        <a:t>Gradient (MV/m)</a:t>
                      </a:r>
                    </a:p>
                  </a:txBody>
                  <a:tcP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000000">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1200" b="1">
                          <a:solidFill>
                            <a:srgbClr val="C00000"/>
                          </a:solidFill>
                          <a:latin typeface="Arial" panose="020B0604020202020204" pitchFamily="34" charset="0"/>
                          <a:cs typeface="Arial" panose="020B0604020202020204" pitchFamily="34" charset="0"/>
                        </a:rPr>
                        <a:t>18.8</a:t>
                      </a:r>
                    </a:p>
                  </a:txBody>
                  <a:tcP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000000">
                        <a:tint val="20000"/>
                      </a:srgbClr>
                    </a:solidFill>
                  </a:tcPr>
                </a:tc>
                <a:extLst>
                  <a:ext uri="{0D108BD9-81ED-4DB2-BD59-A6C34878D82A}">
                    <a16:rowId xmlns:a16="http://schemas.microsoft.com/office/drawing/2014/main" val="10003"/>
                  </a:ext>
                </a:extLst>
              </a:tr>
              <a:tr h="2078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GB" sz="1200" b="1">
                          <a:solidFill>
                            <a:srgbClr val="C00000"/>
                          </a:solidFill>
                          <a:latin typeface="Arial"/>
                          <a:cs typeface="Arial"/>
                        </a:rPr>
                        <a:t>Quality Factor Qo (CM)</a:t>
                      </a:r>
                      <a:endParaRPr lang="en-GB" sz="1200" b="1">
                        <a:solidFill>
                          <a:srgbClr val="C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1200" b="1" dirty="0">
                          <a:solidFill>
                            <a:srgbClr val="C00000"/>
                          </a:solidFill>
                          <a:latin typeface="Arial" panose="020B0604020202020204" pitchFamily="34" charset="0"/>
                          <a:cs typeface="Arial" panose="020B0604020202020204" pitchFamily="34" charset="0"/>
                        </a:rPr>
                        <a:t>&gt;3.3 x 10</a:t>
                      </a:r>
                      <a:r>
                        <a:rPr lang="en-GB" sz="1200" b="1" baseline="30000" dirty="0">
                          <a:solidFill>
                            <a:srgbClr val="C00000"/>
                          </a:solidFill>
                          <a:latin typeface="Arial" panose="020B0604020202020204" pitchFamily="34" charset="0"/>
                          <a:cs typeface="Arial" panose="020B0604020202020204" pitchFamily="34" charset="0"/>
                        </a:rPr>
                        <a:t>10</a:t>
                      </a:r>
                      <a:r>
                        <a:rPr lang="en-GB" sz="1200" b="1" baseline="0" dirty="0">
                          <a:solidFill>
                            <a:srgbClr val="C00000"/>
                          </a:solidFill>
                          <a:latin typeface="Arial" panose="020B0604020202020204" pitchFamily="34" charset="0"/>
                          <a:cs typeface="Arial" panose="020B0604020202020204" pitchFamily="34" charset="0"/>
                        </a:rPr>
                        <a:t> (N2 Doped)</a:t>
                      </a:r>
                      <a:endParaRPr lang="en-GB" sz="1200" b="1" baseline="30000" dirty="0">
                        <a:solidFill>
                          <a:srgbClr val="C00000"/>
                        </a:solidFill>
                        <a:latin typeface="Arial" panose="020B0604020202020204" pitchFamily="34" charset="0"/>
                        <a:cs typeface="Arial" panose="020B0604020202020204" pitchFamily="34" charset="0"/>
                      </a:endParaRPr>
                    </a:p>
                  </a:txBody>
                  <a:tcP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r h="2078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GB" sz="1200">
                          <a:latin typeface="Arial" panose="020B0604020202020204" pitchFamily="34" charset="0"/>
                          <a:cs typeface="Arial" panose="020B0604020202020204" pitchFamily="34" charset="0"/>
                        </a:rPr>
                        <a:t>Number of Cells</a:t>
                      </a:r>
                    </a:p>
                  </a:txBody>
                  <a:tcP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000000">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1200">
                          <a:latin typeface="Arial" panose="020B0604020202020204" pitchFamily="34" charset="0"/>
                          <a:cs typeface="Arial" panose="020B0604020202020204" pitchFamily="34" charset="0"/>
                        </a:rPr>
                        <a:t>5</a:t>
                      </a:r>
                    </a:p>
                  </a:txBody>
                  <a:tcP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000000">
                        <a:tint val="20000"/>
                      </a:srgbClr>
                    </a:solidFill>
                  </a:tcPr>
                </a:tc>
                <a:extLst>
                  <a:ext uri="{0D108BD9-81ED-4DB2-BD59-A6C34878D82A}">
                    <a16:rowId xmlns:a16="http://schemas.microsoft.com/office/drawing/2014/main" val="10005"/>
                  </a:ext>
                </a:extLst>
              </a:tr>
              <a:tr h="2078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GB" sz="1200">
                          <a:latin typeface="Arial" panose="020B0604020202020204" pitchFamily="34" charset="0"/>
                          <a:cs typeface="Arial" panose="020B0604020202020204" pitchFamily="34" charset="0"/>
                        </a:rPr>
                        <a:t>Cavity Dynamic Load (W)</a:t>
                      </a:r>
                    </a:p>
                  </a:txBody>
                  <a:tcP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1200">
                          <a:latin typeface="Arial" panose="020B0604020202020204" pitchFamily="34" charset="0"/>
                          <a:cs typeface="Arial" panose="020B0604020202020204" pitchFamily="34" charset="0"/>
                        </a:rPr>
                        <a:t>&lt;22</a:t>
                      </a:r>
                    </a:p>
                  </a:txBody>
                  <a:tcP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6"/>
                  </a:ext>
                </a:extLst>
              </a:tr>
              <a:tr h="2078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GB" sz="1200" b="1">
                          <a:solidFill>
                            <a:srgbClr val="C00000"/>
                          </a:solidFill>
                          <a:latin typeface="Arial" panose="020B0604020202020204" pitchFamily="34" charset="0"/>
                          <a:cs typeface="Arial" panose="020B0604020202020204" pitchFamily="34" charset="0"/>
                        </a:rPr>
                        <a:t>Cavity Length (m)</a:t>
                      </a:r>
                    </a:p>
                  </a:txBody>
                  <a:tcP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000000">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1200" b="1">
                          <a:solidFill>
                            <a:srgbClr val="C00000"/>
                          </a:solidFill>
                          <a:latin typeface="Arial" panose="020B0604020202020204" pitchFamily="34" charset="0"/>
                          <a:cs typeface="Arial" panose="020B0604020202020204" pitchFamily="34" charset="0"/>
                        </a:rPr>
                        <a:t>1.42</a:t>
                      </a:r>
                    </a:p>
                  </a:txBody>
                  <a:tcP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000000">
                        <a:tint val="20000"/>
                      </a:srgbClr>
                    </a:solidFill>
                  </a:tcPr>
                </a:tc>
                <a:extLst>
                  <a:ext uri="{0D108BD9-81ED-4DB2-BD59-A6C34878D82A}">
                    <a16:rowId xmlns:a16="http://schemas.microsoft.com/office/drawing/2014/main" val="10007"/>
                  </a:ext>
                </a:extLst>
              </a:tr>
              <a:tr h="20780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GB" sz="1200" b="1">
                          <a:solidFill>
                            <a:srgbClr val="C00000"/>
                          </a:solidFill>
                          <a:latin typeface="Arial" panose="020B0604020202020204" pitchFamily="34" charset="0"/>
                          <a:cs typeface="Arial" panose="020B0604020202020204" pitchFamily="34" charset="0"/>
                        </a:rPr>
                        <a:t>Number of Cavities</a:t>
                      </a:r>
                    </a:p>
                  </a:txBody>
                  <a:tcP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1200" b="1" dirty="0">
                          <a:solidFill>
                            <a:srgbClr val="C00000"/>
                          </a:solidFill>
                          <a:latin typeface="Arial" panose="020B0604020202020204" pitchFamily="34" charset="0"/>
                          <a:cs typeface="Arial" panose="020B0604020202020204" pitchFamily="34" charset="0"/>
                        </a:rPr>
                        <a:t>18 (+2)</a:t>
                      </a:r>
                    </a:p>
                  </a:txBody>
                  <a:tcP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8"/>
                  </a:ext>
                </a:extLst>
              </a:tr>
            </a:tbl>
          </a:graphicData>
        </a:graphic>
      </p:graphicFrame>
      <p:pic>
        <p:nvPicPr>
          <p:cNvPr id="16" name="Picture 3">
            <a:extLst>
              <a:ext uri="{FF2B5EF4-FFF2-40B4-BE49-F238E27FC236}">
                <a16:creationId xmlns:a16="http://schemas.microsoft.com/office/drawing/2014/main" id="{3D8DCC23-3AA0-5885-8C25-B7609CFE0BE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144600" y="1548934"/>
            <a:ext cx="2931645" cy="1898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a:extLst>
              <a:ext uri="{FF2B5EF4-FFF2-40B4-BE49-F238E27FC236}">
                <a16:creationId xmlns:a16="http://schemas.microsoft.com/office/drawing/2014/main" id="{0D135C6B-B288-53A8-AC7A-0946AB1CCE15}"/>
              </a:ext>
            </a:extLst>
          </p:cNvPr>
          <p:cNvPicPr>
            <a:picLocks noChangeAspect="1"/>
          </p:cNvPicPr>
          <p:nvPr/>
        </p:nvPicPr>
        <p:blipFill>
          <a:blip r:embed="rId5"/>
          <a:stretch>
            <a:fillRect/>
          </a:stretch>
        </p:blipFill>
        <p:spPr>
          <a:xfrm>
            <a:off x="8585199" y="4109335"/>
            <a:ext cx="2931585" cy="1665480"/>
          </a:xfrm>
          <a:prstGeom prst="rect">
            <a:avLst/>
          </a:prstGeom>
        </p:spPr>
      </p:pic>
      <p:sp>
        <p:nvSpPr>
          <p:cNvPr id="18" name="Striped Right Arrow 28">
            <a:extLst>
              <a:ext uri="{FF2B5EF4-FFF2-40B4-BE49-F238E27FC236}">
                <a16:creationId xmlns:a16="http://schemas.microsoft.com/office/drawing/2014/main" id="{CF1FB8D3-E613-CAB9-55FD-050BFFBAE23D}"/>
              </a:ext>
            </a:extLst>
          </p:cNvPr>
          <p:cNvSpPr/>
          <p:nvPr/>
        </p:nvSpPr>
        <p:spPr bwMode="auto">
          <a:xfrm rot="5400000">
            <a:off x="10480533" y="3604979"/>
            <a:ext cx="483475" cy="431813"/>
          </a:xfrm>
          <a:prstGeom prst="stripedRightArrow">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GB" sz="2400">
              <a:latin typeface="Lucida Grande" pitchFamily="84" charset="0"/>
              <a:ea typeface="ヒラギノ角ゴ Pro W3" pitchFamily="84" charset="-128"/>
            </a:endParaRPr>
          </a:p>
        </p:txBody>
      </p:sp>
      <p:sp>
        <p:nvSpPr>
          <p:cNvPr id="19" name="Striped Right Arrow 32">
            <a:extLst>
              <a:ext uri="{FF2B5EF4-FFF2-40B4-BE49-F238E27FC236}">
                <a16:creationId xmlns:a16="http://schemas.microsoft.com/office/drawing/2014/main" id="{C65F2E42-15D0-E08D-A116-59E4C6718FB2}"/>
              </a:ext>
            </a:extLst>
          </p:cNvPr>
          <p:cNvSpPr/>
          <p:nvPr/>
        </p:nvSpPr>
        <p:spPr bwMode="auto">
          <a:xfrm>
            <a:off x="8703473" y="2101397"/>
            <a:ext cx="483475" cy="431813"/>
          </a:xfrm>
          <a:prstGeom prst="stripedRightArrow">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GB" sz="2400">
              <a:latin typeface="Lucida Grande" pitchFamily="84" charset="0"/>
              <a:ea typeface="ヒラギノ角ゴ Pro W3" pitchFamily="84" charset="-128"/>
            </a:endParaRPr>
          </a:p>
        </p:txBody>
      </p:sp>
      <p:sp>
        <p:nvSpPr>
          <p:cNvPr id="20" name="TextBox 19">
            <a:extLst>
              <a:ext uri="{FF2B5EF4-FFF2-40B4-BE49-F238E27FC236}">
                <a16:creationId xmlns:a16="http://schemas.microsoft.com/office/drawing/2014/main" id="{260F853C-BCD5-0A62-F780-666B3C113FA7}"/>
              </a:ext>
            </a:extLst>
          </p:cNvPr>
          <p:cNvSpPr txBox="1"/>
          <p:nvPr/>
        </p:nvSpPr>
        <p:spPr>
          <a:xfrm>
            <a:off x="9344691" y="1078526"/>
            <a:ext cx="2380780" cy="338554"/>
          </a:xfrm>
          <a:prstGeom prst="rect">
            <a:avLst/>
          </a:prstGeom>
          <a:noFill/>
        </p:spPr>
        <p:txBody>
          <a:bodyPr wrap="none" rtlCol="0">
            <a:spAutoFit/>
          </a:bodyPr>
          <a:lstStyle/>
          <a:p>
            <a:r>
              <a:rPr lang="en-GB" sz="1600" b="1" dirty="0">
                <a:solidFill>
                  <a:schemeClr val="accent1"/>
                </a:solidFill>
              </a:rPr>
              <a:t>3 x HB650 Cryomodules</a:t>
            </a:r>
          </a:p>
        </p:txBody>
      </p:sp>
      <p:sp>
        <p:nvSpPr>
          <p:cNvPr id="21" name="TextBox 20">
            <a:extLst>
              <a:ext uri="{FF2B5EF4-FFF2-40B4-BE49-F238E27FC236}">
                <a16:creationId xmlns:a16="http://schemas.microsoft.com/office/drawing/2014/main" id="{E450DEE3-4FA5-CC7E-EA3C-8DF96C42F37C}"/>
              </a:ext>
            </a:extLst>
          </p:cNvPr>
          <p:cNvSpPr txBox="1"/>
          <p:nvPr/>
        </p:nvSpPr>
        <p:spPr>
          <a:xfrm>
            <a:off x="8512090" y="3594343"/>
            <a:ext cx="1885453" cy="584775"/>
          </a:xfrm>
          <a:prstGeom prst="rect">
            <a:avLst/>
          </a:prstGeom>
          <a:noFill/>
        </p:spPr>
        <p:txBody>
          <a:bodyPr wrap="none" rtlCol="0">
            <a:spAutoFit/>
          </a:bodyPr>
          <a:lstStyle/>
          <a:p>
            <a:r>
              <a:rPr lang="en-GB" sz="1600" b="1" dirty="0">
                <a:solidFill>
                  <a:schemeClr val="accent1"/>
                </a:solidFill>
              </a:rPr>
              <a:t>6 x HB650 Cavities</a:t>
            </a:r>
          </a:p>
          <a:p>
            <a:r>
              <a:rPr lang="en-GB" sz="1600" b="1" dirty="0">
                <a:solidFill>
                  <a:schemeClr val="accent1"/>
                </a:solidFill>
              </a:rPr>
              <a:t>Per Cryomodule</a:t>
            </a:r>
          </a:p>
        </p:txBody>
      </p:sp>
      <p:sp>
        <p:nvSpPr>
          <p:cNvPr id="22" name="TextBox 21">
            <a:extLst>
              <a:ext uri="{FF2B5EF4-FFF2-40B4-BE49-F238E27FC236}">
                <a16:creationId xmlns:a16="http://schemas.microsoft.com/office/drawing/2014/main" id="{4D64F55F-9E82-7C3D-E903-EDE4B43A046E}"/>
              </a:ext>
            </a:extLst>
          </p:cNvPr>
          <p:cNvSpPr txBox="1"/>
          <p:nvPr/>
        </p:nvSpPr>
        <p:spPr>
          <a:xfrm>
            <a:off x="8485761" y="756302"/>
            <a:ext cx="2236510" cy="369332"/>
          </a:xfrm>
          <a:prstGeom prst="rect">
            <a:avLst/>
          </a:prstGeom>
          <a:noFill/>
        </p:spPr>
        <p:txBody>
          <a:bodyPr wrap="none" rtlCol="0">
            <a:spAutoFit/>
          </a:bodyPr>
          <a:lstStyle/>
          <a:p>
            <a:r>
              <a:rPr lang="en-GB" b="1" dirty="0">
                <a:solidFill>
                  <a:srgbClr val="00B0F0"/>
                </a:solidFill>
              </a:rPr>
              <a:t>UK Delivery Scope</a:t>
            </a:r>
          </a:p>
        </p:txBody>
      </p:sp>
      <p:sp>
        <p:nvSpPr>
          <p:cNvPr id="23" name="TextBox 22">
            <a:extLst>
              <a:ext uri="{FF2B5EF4-FFF2-40B4-BE49-F238E27FC236}">
                <a16:creationId xmlns:a16="http://schemas.microsoft.com/office/drawing/2014/main" id="{D5EFC10B-6629-4A5F-92C4-1E3A2F2E23BE}"/>
              </a:ext>
            </a:extLst>
          </p:cNvPr>
          <p:cNvSpPr txBox="1"/>
          <p:nvPr/>
        </p:nvSpPr>
        <p:spPr>
          <a:xfrm>
            <a:off x="8269440" y="5751019"/>
            <a:ext cx="3288844" cy="830997"/>
          </a:xfrm>
          <a:prstGeom prst="rect">
            <a:avLst/>
          </a:prstGeom>
          <a:noFill/>
        </p:spPr>
        <p:txBody>
          <a:bodyPr wrap="square" rtlCol="0">
            <a:spAutoFit/>
          </a:bodyPr>
          <a:lstStyle/>
          <a:p>
            <a:pPr algn="ctr"/>
            <a:r>
              <a:rPr lang="en-GB" sz="1600" b="1" dirty="0">
                <a:solidFill>
                  <a:srgbClr val="C00000"/>
                </a:solidFill>
              </a:rPr>
              <a:t>FNAL to provide 1</a:t>
            </a:r>
            <a:r>
              <a:rPr lang="en-GB" sz="1600" b="1" baseline="30000" dirty="0">
                <a:solidFill>
                  <a:srgbClr val="C00000"/>
                </a:solidFill>
              </a:rPr>
              <a:t>st</a:t>
            </a:r>
            <a:r>
              <a:rPr lang="en-GB" sz="1600" b="1" dirty="0">
                <a:solidFill>
                  <a:srgbClr val="C00000"/>
                </a:solidFill>
              </a:rPr>
              <a:t> prototype cryomodule (pCM) components – which </a:t>
            </a:r>
            <a:r>
              <a:rPr lang="en-GB" sz="1600" b="1" u="sng" dirty="0">
                <a:solidFill>
                  <a:srgbClr val="C00000"/>
                </a:solidFill>
              </a:rPr>
              <a:t>STFC will refurbish as CM0</a:t>
            </a:r>
          </a:p>
        </p:txBody>
      </p:sp>
    </p:spTree>
    <p:extLst>
      <p:ext uri="{BB962C8B-B14F-4D97-AF65-F5344CB8AC3E}">
        <p14:creationId xmlns:p14="http://schemas.microsoft.com/office/powerpoint/2010/main" val="2077711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738DF-A6DC-8BAC-829B-5F1F9A772E96}"/>
            </a:ext>
          </a:extLst>
        </p:cNvPr>
        <p:cNvGrpSpPr/>
        <p:nvPr/>
      </p:nvGrpSpPr>
      <p:grpSpPr>
        <a:xfrm>
          <a:off x="0" y="0"/>
          <a:ext cx="0" cy="0"/>
          <a:chOff x="0" y="0"/>
          <a:chExt cx="0" cy="0"/>
        </a:xfrm>
      </p:grpSpPr>
      <p:pic>
        <p:nvPicPr>
          <p:cNvPr id="31" name="Picture Placeholder 30">
            <a:extLst>
              <a:ext uri="{FF2B5EF4-FFF2-40B4-BE49-F238E27FC236}">
                <a16:creationId xmlns:a16="http://schemas.microsoft.com/office/drawing/2014/main" id="{3A380B77-E4C6-3D0F-CF62-C03735764D79}"/>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a:fillRect/>
          </a:stretch>
        </p:blipFill>
        <p:spPr>
          <a:xfrm>
            <a:off x="6096000" y="0"/>
            <a:ext cx="6096000" cy="6858000"/>
          </a:xfrm>
          <a:prstGeom prst="rect">
            <a:avLst/>
          </a:prstGeom>
        </p:spPr>
      </p:pic>
      <p:sp>
        <p:nvSpPr>
          <p:cNvPr id="2" name="Title 1">
            <a:extLst>
              <a:ext uri="{FF2B5EF4-FFF2-40B4-BE49-F238E27FC236}">
                <a16:creationId xmlns:a16="http://schemas.microsoft.com/office/drawing/2014/main" id="{84971C12-7038-0F00-A6A1-734BF292AB33}"/>
              </a:ext>
            </a:extLst>
          </p:cNvPr>
          <p:cNvSpPr>
            <a:spLocks noGrp="1"/>
          </p:cNvSpPr>
          <p:nvPr>
            <p:ph type="title" idx="4294967295"/>
          </p:nvPr>
        </p:nvSpPr>
        <p:spPr>
          <a:xfrm>
            <a:off x="442913" y="441325"/>
            <a:ext cx="5140325" cy="2123658"/>
          </a:xfrm>
        </p:spPr>
        <p:txBody>
          <a:bodyPr/>
          <a:lstStyle/>
          <a:p>
            <a:pPr lvl="0">
              <a:lnSpc>
                <a:spcPct val="100000"/>
              </a:lnSpc>
              <a:spcBef>
                <a:spcPts val="0"/>
              </a:spcBef>
              <a:defRPr/>
            </a:pPr>
            <a:r>
              <a:rPr lang="en-US" b="1" spc="-160" dirty="0">
                <a:solidFill>
                  <a:srgbClr val="2E2D62"/>
                </a:solidFill>
                <a:latin typeface="+mj-lt"/>
                <a:cs typeface="Arial"/>
              </a:rPr>
              <a:t>Infrastructure Development &amp; Validation</a:t>
            </a:r>
            <a:endParaRPr lang="en-US" spc="-160" dirty="0">
              <a:solidFill>
                <a:srgbClr val="2E2C61"/>
              </a:solidFill>
              <a:latin typeface="+mj-lt"/>
              <a:ea typeface="Calibri" panose="020F0502020204030204"/>
              <a:cs typeface="Calibri" panose="020F0502020204030204"/>
            </a:endParaRPr>
          </a:p>
        </p:txBody>
      </p:sp>
      <p:grpSp>
        <p:nvGrpSpPr>
          <p:cNvPr id="8" name="Group 7">
            <a:extLst>
              <a:ext uri="{FF2B5EF4-FFF2-40B4-BE49-F238E27FC236}">
                <a16:creationId xmlns:a16="http://schemas.microsoft.com/office/drawing/2014/main" id="{CD4D43F5-B2C7-D31A-57DA-EC546568A689}"/>
              </a:ext>
            </a:extLst>
          </p:cNvPr>
          <p:cNvGrpSpPr/>
          <p:nvPr/>
        </p:nvGrpSpPr>
        <p:grpSpPr>
          <a:xfrm>
            <a:off x="6096000" y="0"/>
            <a:ext cx="2594184" cy="864000"/>
            <a:chOff x="6096000" y="0"/>
            <a:chExt cx="2594184" cy="864000"/>
          </a:xfrm>
        </p:grpSpPr>
        <p:sp>
          <p:nvSpPr>
            <p:cNvPr id="42" name="Rectangle 41">
              <a:extLst>
                <a:ext uri="{FF2B5EF4-FFF2-40B4-BE49-F238E27FC236}">
                  <a16:creationId xmlns:a16="http://schemas.microsoft.com/office/drawing/2014/main" id="{EFF340BC-3D52-4C57-CA11-5CE71EE6B90D}"/>
                </a:ext>
              </a:extLst>
            </p:cNvPr>
            <p:cNvSpPr/>
            <p:nvPr/>
          </p:nvSpPr>
          <p:spPr>
            <a:xfrm>
              <a:off x="6096000" y="0"/>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BD5F15AC-9C16-B9DE-4FAD-A8481E57C652}"/>
                </a:ext>
              </a:extLst>
            </p:cNvPr>
            <p:cNvSpPr/>
            <p:nvPr/>
          </p:nvSpPr>
          <p:spPr>
            <a:xfrm>
              <a:off x="6958585" y="0"/>
              <a:ext cx="1731599" cy="864000"/>
            </a:xfrm>
            <a:prstGeom prst="rect">
              <a:avLst/>
            </a:prstGeom>
            <a:gradFill>
              <a:gsLst>
                <a:gs pos="0">
                  <a:schemeClr val="accent3">
                    <a:alpha val="0"/>
                  </a:schemeClr>
                </a:gs>
                <a:gs pos="100000">
                  <a:schemeClr val="accent3">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713DC7E9-03DA-0510-655F-302C3BDE7D0C}"/>
              </a:ext>
            </a:extLst>
          </p:cNvPr>
          <p:cNvGrpSpPr/>
          <p:nvPr/>
        </p:nvGrpSpPr>
        <p:grpSpPr>
          <a:xfrm>
            <a:off x="9598209" y="5131648"/>
            <a:ext cx="2593791" cy="1726353"/>
            <a:chOff x="9598209" y="5131648"/>
            <a:chExt cx="2593791" cy="1726353"/>
          </a:xfrm>
        </p:grpSpPr>
        <p:sp>
          <p:nvSpPr>
            <p:cNvPr id="33" name="Rectangle 32">
              <a:extLst>
                <a:ext uri="{FF2B5EF4-FFF2-40B4-BE49-F238E27FC236}">
                  <a16:creationId xmlns:a16="http://schemas.microsoft.com/office/drawing/2014/main" id="{60E78C6C-FD06-C4E3-AEE7-0EBC4C786CEE}"/>
                </a:ext>
              </a:extLst>
            </p:cNvPr>
            <p:cNvSpPr/>
            <p:nvPr/>
          </p:nvSpPr>
          <p:spPr>
            <a:xfrm>
              <a:off x="11328000" y="5994401"/>
              <a:ext cx="864000" cy="863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62366295-A2CA-184E-B036-995659F8920E}"/>
                </a:ext>
              </a:extLst>
            </p:cNvPr>
            <p:cNvSpPr/>
            <p:nvPr/>
          </p:nvSpPr>
          <p:spPr>
            <a:xfrm rot="10800000">
              <a:off x="9598209" y="5993999"/>
              <a:ext cx="1730376"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921BFE26-B793-B7B5-590E-9193FF0B2C7F}"/>
                </a:ext>
              </a:extLst>
            </p:cNvPr>
            <p:cNvSpPr/>
            <p:nvPr/>
          </p:nvSpPr>
          <p:spPr>
            <a:xfrm>
              <a:off x="10462327" y="5131648"/>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Slide Number Placeholder 4">
            <a:extLst>
              <a:ext uri="{FF2B5EF4-FFF2-40B4-BE49-F238E27FC236}">
                <a16:creationId xmlns:a16="http://schemas.microsoft.com/office/drawing/2014/main" id="{CF4538D2-F5CE-5B0C-8BC8-BA334E9CB0E7}"/>
              </a:ext>
            </a:extLst>
          </p:cNvPr>
          <p:cNvSpPr>
            <a:spLocks noGrp="1"/>
          </p:cNvSpPr>
          <p:nvPr>
            <p:ph type="sldNum" sz="quarter" idx="12"/>
          </p:nvPr>
        </p:nvSpPr>
        <p:spPr/>
        <p:txBody>
          <a:bodyPr/>
          <a:lstStyle/>
          <a:p>
            <a:fld id="{E9B18BFB-F9D7-744E-8E1D-43FFDB3E8872}" type="slidenum">
              <a:rPr lang="en-US" smtClean="0"/>
              <a:t>7</a:t>
            </a:fld>
            <a:endParaRPr lang="en-US"/>
          </a:p>
        </p:txBody>
      </p:sp>
      <p:sp>
        <p:nvSpPr>
          <p:cNvPr id="6" name="Footer Placeholder 1">
            <a:extLst>
              <a:ext uri="{FF2B5EF4-FFF2-40B4-BE49-F238E27FC236}">
                <a16:creationId xmlns:a16="http://schemas.microsoft.com/office/drawing/2014/main" id="{A5EFA6FE-7004-EBEB-E9BD-F052813DA7B9}"/>
              </a:ext>
            </a:extLst>
          </p:cNvPr>
          <p:cNvSpPr>
            <a:spLocks noGrp="1"/>
          </p:cNvSpPr>
          <p:nvPr>
            <p:ph type="ftr" sz="quarter" idx="11"/>
          </p:nvPr>
        </p:nvSpPr>
        <p:spPr>
          <a:xfrm>
            <a:off x="3756000" y="6416675"/>
            <a:ext cx="4680000" cy="365125"/>
          </a:xfrm>
        </p:spPr>
        <p:txBody>
          <a:bodyPr/>
          <a:lstStyle/>
          <a:p>
            <a:r>
              <a:rPr lang="en-GB" dirty="0">
                <a:solidFill>
                  <a:schemeClr val="bg1">
                    <a:lumMod val="50000"/>
                  </a:schemeClr>
                </a:solidFill>
              </a:rPr>
              <a:t>Laboratory Directors Group UK Meeting - 14th - 15th October 2026</a:t>
            </a:r>
            <a:endParaRPr lang="en-US" dirty="0">
              <a:solidFill>
                <a:schemeClr val="bg1">
                  <a:lumMod val="50000"/>
                </a:schemeClr>
              </a:solidFill>
            </a:endParaRPr>
          </a:p>
        </p:txBody>
      </p:sp>
    </p:spTree>
    <p:extLst>
      <p:ext uri="{BB962C8B-B14F-4D97-AF65-F5344CB8AC3E}">
        <p14:creationId xmlns:p14="http://schemas.microsoft.com/office/powerpoint/2010/main" val="3126291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398FC-BBCD-C345-E5DA-01828BB75DC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2BCCBB1-25A3-D2DB-77D6-74C814635C32}"/>
              </a:ext>
            </a:extLst>
          </p:cNvPr>
          <p:cNvSpPr>
            <a:spLocks noGrp="1"/>
          </p:cNvSpPr>
          <p:nvPr>
            <p:ph type="title"/>
          </p:nvPr>
        </p:nvSpPr>
        <p:spPr>
          <a:xfrm>
            <a:off x="442912" y="216000"/>
            <a:ext cx="11306175" cy="713978"/>
          </a:xfrm>
        </p:spPr>
        <p:txBody>
          <a:bodyPr/>
          <a:lstStyle/>
          <a:p>
            <a:r>
              <a:rPr lang="en-GB" dirty="0"/>
              <a:t>Infrastructure Upgrade Requirements</a:t>
            </a:r>
            <a:endParaRPr lang="en-US" dirty="0"/>
          </a:p>
        </p:txBody>
      </p:sp>
      <p:sp>
        <p:nvSpPr>
          <p:cNvPr id="2" name="Footer Placeholder 1">
            <a:extLst>
              <a:ext uri="{FF2B5EF4-FFF2-40B4-BE49-F238E27FC236}">
                <a16:creationId xmlns:a16="http://schemas.microsoft.com/office/drawing/2014/main" id="{3E4DB9C5-7C4F-0895-DE84-4D51173B2D0A}"/>
              </a:ext>
            </a:extLst>
          </p:cNvPr>
          <p:cNvSpPr>
            <a:spLocks noGrp="1"/>
          </p:cNvSpPr>
          <p:nvPr>
            <p:ph type="ftr" sz="quarter" idx="11"/>
          </p:nvPr>
        </p:nvSpPr>
        <p:spPr>
          <a:xfrm>
            <a:off x="4137000" y="6676447"/>
            <a:ext cx="4680000" cy="365125"/>
          </a:xfrm>
        </p:spPr>
        <p:txBody>
          <a:bodyPr/>
          <a:lstStyle/>
          <a:p>
            <a:r>
              <a:rPr lang="en-GB">
                <a:solidFill>
                  <a:srgbClr val="FFFF00"/>
                </a:solidFill>
              </a:rPr>
              <a:t>Laboratory Directors Group UK Meeting - 14th - 15th October 2026</a:t>
            </a:r>
            <a:endParaRPr lang="en-US">
              <a:solidFill>
                <a:srgbClr val="FFFF00"/>
              </a:solidFill>
            </a:endParaRPr>
          </a:p>
        </p:txBody>
      </p:sp>
      <p:sp>
        <p:nvSpPr>
          <p:cNvPr id="4" name="Slide Number Placeholder 3">
            <a:extLst>
              <a:ext uri="{FF2B5EF4-FFF2-40B4-BE49-F238E27FC236}">
                <a16:creationId xmlns:a16="http://schemas.microsoft.com/office/drawing/2014/main" id="{41232712-DC60-54D8-E122-917AE0E68242}"/>
              </a:ext>
            </a:extLst>
          </p:cNvPr>
          <p:cNvSpPr>
            <a:spLocks noGrp="1"/>
          </p:cNvSpPr>
          <p:nvPr>
            <p:ph type="sldNum" sz="quarter" idx="12"/>
          </p:nvPr>
        </p:nvSpPr>
        <p:spPr/>
        <p:txBody>
          <a:bodyPr/>
          <a:lstStyle/>
          <a:p>
            <a:fld id="{E9B18BFB-F9D7-744E-8E1D-43FFDB3E8872}" type="slidenum">
              <a:rPr lang="en-US" smtClean="0">
                <a:solidFill>
                  <a:srgbClr val="FFFF00"/>
                </a:solidFill>
              </a:rPr>
              <a:t>8</a:t>
            </a:fld>
            <a:endParaRPr lang="en-US">
              <a:solidFill>
                <a:srgbClr val="FFFF00"/>
              </a:solidFill>
            </a:endParaRPr>
          </a:p>
        </p:txBody>
      </p:sp>
      <p:sp>
        <p:nvSpPr>
          <p:cNvPr id="6" name="Content Placeholder 2">
            <a:extLst>
              <a:ext uri="{FF2B5EF4-FFF2-40B4-BE49-F238E27FC236}">
                <a16:creationId xmlns:a16="http://schemas.microsoft.com/office/drawing/2014/main" id="{A9B54B19-FB2A-0EE4-3215-9C4C67F5927C}"/>
              </a:ext>
            </a:extLst>
          </p:cNvPr>
          <p:cNvSpPr txBox="1">
            <a:spLocks/>
          </p:cNvSpPr>
          <p:nvPr/>
        </p:nvSpPr>
        <p:spPr>
          <a:xfrm>
            <a:off x="6396394" y="824499"/>
            <a:ext cx="5436000" cy="3232468"/>
          </a:xfrm>
          <a:prstGeom prst="rect">
            <a:avLst/>
          </a:prstGeom>
        </p:spPr>
        <p:txBody>
          <a:bodyPr vert="horz" wrap="square" lIns="0" tIns="45720" rIns="0" bIns="45720" rtlCol="0" anchor="t">
            <a:normAutofit fontScale="85000" lnSpcReduction="10000"/>
          </a:bodyPr>
          <a:lstStyle>
            <a:lvl1pPr marL="0" indent="0" algn="l" defTabSz="914400" rtl="0" eaLnBrk="1" latinLnBrk="0" hangingPunct="1">
              <a:lnSpc>
                <a:spcPct val="100000"/>
              </a:lnSpc>
              <a:spcBef>
                <a:spcPts val="1000"/>
              </a:spcBef>
              <a:buClr>
                <a:schemeClr val="accent1"/>
              </a:buClr>
              <a:buFont typeface="Wingdings" pitchFamily="2" charset="2"/>
              <a:buChar char="§"/>
              <a:tabLst/>
              <a:defRPr sz="2800" b="0" i="0" kern="1200">
                <a:solidFill>
                  <a:schemeClr val="tx2"/>
                </a:solidFill>
                <a:latin typeface="Bahnschrift Light" panose="020B0502040204020203" pitchFamily="34" charset="0"/>
                <a:ea typeface="+mn-ea"/>
                <a:cs typeface="+mn-cs"/>
              </a:defRPr>
            </a:lvl1pPr>
            <a:lvl2pPr marL="180000" indent="0" algn="l" defTabSz="914400" rtl="0" eaLnBrk="1" latinLnBrk="0" hangingPunct="1">
              <a:lnSpc>
                <a:spcPct val="100000"/>
              </a:lnSpc>
              <a:spcBef>
                <a:spcPts val="500"/>
              </a:spcBef>
              <a:buClr>
                <a:schemeClr val="accent1"/>
              </a:buClr>
              <a:buFont typeface="Wingdings" pitchFamily="2" charset="2"/>
              <a:buChar char="§"/>
              <a:tabLst/>
              <a:defRPr sz="2400" b="0" i="0" kern="1200">
                <a:solidFill>
                  <a:schemeClr val="tx2"/>
                </a:solidFill>
                <a:latin typeface="Bahnschrift Light" panose="020B0502040204020203" pitchFamily="34" charset="0"/>
                <a:ea typeface="+mn-ea"/>
                <a:cs typeface="+mn-cs"/>
              </a:defRPr>
            </a:lvl2pPr>
            <a:lvl3pPr marL="360000" indent="0" algn="l" defTabSz="914400" rtl="0" eaLnBrk="1" latinLnBrk="0" hangingPunct="1">
              <a:lnSpc>
                <a:spcPct val="100000"/>
              </a:lnSpc>
              <a:spcBef>
                <a:spcPts val="500"/>
              </a:spcBef>
              <a:buClr>
                <a:schemeClr val="accent1"/>
              </a:buClr>
              <a:buFont typeface="Wingdings" pitchFamily="2" charset="2"/>
              <a:buChar char="§"/>
              <a:tabLst/>
              <a:defRPr sz="2000" b="0" i="0" kern="1200">
                <a:solidFill>
                  <a:schemeClr val="tx2"/>
                </a:solidFill>
                <a:latin typeface="Bahnschrift Light" panose="020B0502040204020203" pitchFamily="34" charset="0"/>
                <a:ea typeface="+mn-ea"/>
                <a:cs typeface="+mn-cs"/>
              </a:defRPr>
            </a:lvl3pPr>
            <a:lvl4pPr marL="540000" indent="0" algn="l" defTabSz="914400" rtl="0" eaLnBrk="1" latinLnBrk="0" hangingPunct="1">
              <a:lnSpc>
                <a:spcPct val="100000"/>
              </a:lnSpc>
              <a:spcBef>
                <a:spcPts val="500"/>
              </a:spcBef>
              <a:buClr>
                <a:schemeClr val="accent1"/>
              </a:buClr>
              <a:buFont typeface="Wingdings" pitchFamily="2" charset="2"/>
              <a:buChar char="§"/>
              <a:tabLst/>
              <a:defRPr sz="1800" b="0" i="0" kern="1200">
                <a:solidFill>
                  <a:schemeClr val="tx2"/>
                </a:solidFill>
                <a:latin typeface="Bahnschrift Light" panose="020B0502040204020203" pitchFamily="34" charset="0"/>
                <a:ea typeface="+mn-ea"/>
                <a:cs typeface="+mn-cs"/>
              </a:defRPr>
            </a:lvl4pPr>
            <a:lvl5pPr marL="720000" indent="0" algn="l" defTabSz="914400" rtl="0" eaLnBrk="1" latinLnBrk="0" hangingPunct="1">
              <a:lnSpc>
                <a:spcPct val="100000"/>
              </a:lnSpc>
              <a:spcBef>
                <a:spcPts val="500"/>
              </a:spcBef>
              <a:buClr>
                <a:schemeClr val="accent1"/>
              </a:buClr>
              <a:buFont typeface="Wingdings" pitchFamily="2" charset="2"/>
              <a:buChar char="§"/>
              <a:tabLst/>
              <a:defRPr sz="1600" b="0" i="0" kern="1200">
                <a:solidFill>
                  <a:schemeClr val="tx2"/>
                </a:solidFill>
                <a:latin typeface="Bahnschrift Ligh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GB" sz="2000" b="1" dirty="0">
                <a:solidFill>
                  <a:schemeClr val="accent1"/>
                </a:solidFill>
                <a:latin typeface="Bahnschrift SemiBold"/>
                <a:cs typeface="Calibri"/>
              </a:rPr>
              <a:t>Cryomodules </a:t>
            </a:r>
            <a:r>
              <a:rPr lang="en-GB" sz="2000" b="1" dirty="0">
                <a:solidFill>
                  <a:srgbClr val="2E2D62"/>
                </a:solidFill>
                <a:latin typeface="Bahnschrift SemiBold"/>
                <a:cs typeface="Calibri"/>
              </a:rPr>
              <a:t>(New for PIP-II)</a:t>
            </a:r>
            <a:endParaRPr lang="en-GB" sz="2000" b="1" dirty="0">
              <a:solidFill>
                <a:srgbClr val="2E2D62"/>
              </a:solidFill>
              <a:latin typeface="Bahnschrift SemiBold" panose="020B0502040204020203" pitchFamily="34" charset="0"/>
              <a:cs typeface="Calibri" panose="020F0502020204030204" pitchFamily="34" charset="0"/>
            </a:endParaRPr>
          </a:p>
          <a:p>
            <a:pPr indent="-215900">
              <a:spcBef>
                <a:spcPts val="800"/>
              </a:spcBef>
              <a:spcAft>
                <a:spcPts val="300"/>
              </a:spcAft>
            </a:pPr>
            <a:r>
              <a:rPr lang="en-GB" sz="1900" b="1" dirty="0">
                <a:cs typeface="Calibri" panose="020F0502020204030204" pitchFamily="34" charset="0"/>
              </a:rPr>
              <a:t>Cavity String Integration</a:t>
            </a:r>
          </a:p>
          <a:p>
            <a:pPr marL="503555" lvl="1" indent="-215900">
              <a:spcBef>
                <a:spcPts val="0"/>
              </a:spcBef>
              <a:spcAft>
                <a:spcPts val="300"/>
              </a:spcAft>
            </a:pPr>
            <a:r>
              <a:rPr lang="en-GB" sz="1700" dirty="0">
                <a:solidFill>
                  <a:schemeClr val="tx1"/>
                </a:solidFill>
                <a:latin typeface="Bahnschrift Light"/>
                <a:cs typeface="Calibri"/>
              </a:rPr>
              <a:t>ISO3/4 Cleanroom upgrade to assemble cavity string (14 m x 5 m).</a:t>
            </a:r>
          </a:p>
          <a:p>
            <a:pPr marL="503555" lvl="1" indent="-215900">
              <a:spcBef>
                <a:spcPts val="0"/>
              </a:spcBef>
              <a:spcAft>
                <a:spcPts val="300"/>
              </a:spcAft>
            </a:pPr>
            <a:r>
              <a:rPr lang="en-GB" sz="1700" dirty="0">
                <a:cs typeface="Calibri" panose="020F0502020204030204" pitchFamily="34" charset="0"/>
              </a:rPr>
              <a:t>Cleanroom assembly tooling and fixtures. </a:t>
            </a:r>
          </a:p>
          <a:p>
            <a:pPr indent="-215900">
              <a:spcBef>
                <a:spcPts val="800"/>
              </a:spcBef>
              <a:spcAft>
                <a:spcPts val="300"/>
              </a:spcAft>
            </a:pPr>
            <a:r>
              <a:rPr lang="en-GB" sz="1900" b="1" dirty="0">
                <a:cs typeface="Calibri" panose="020F0502020204030204" pitchFamily="34" charset="0"/>
              </a:rPr>
              <a:t>Manipulation</a:t>
            </a:r>
          </a:p>
          <a:p>
            <a:pPr marL="503555" lvl="1" indent="-215900">
              <a:spcBef>
                <a:spcPts val="0"/>
              </a:spcBef>
              <a:spcAft>
                <a:spcPts val="300"/>
              </a:spcAft>
            </a:pPr>
            <a:r>
              <a:rPr lang="en-GB" sz="1700" dirty="0">
                <a:cs typeface="Calibri" panose="020F0502020204030204" pitchFamily="34" charset="0"/>
              </a:rPr>
              <a:t>Rail system for cavity string integration into the outer vessel.</a:t>
            </a:r>
          </a:p>
          <a:p>
            <a:pPr indent="-215900">
              <a:spcBef>
                <a:spcPts val="800"/>
              </a:spcBef>
              <a:spcAft>
                <a:spcPts val="300"/>
              </a:spcAft>
            </a:pPr>
            <a:r>
              <a:rPr lang="en-GB" sz="1900" b="1" dirty="0">
                <a:cs typeface="Calibri" panose="020F0502020204030204" pitchFamily="34" charset="0"/>
              </a:rPr>
              <a:t>Outer Vessel Assembly</a:t>
            </a:r>
          </a:p>
          <a:p>
            <a:pPr marL="503555" lvl="1" indent="-215900">
              <a:spcBef>
                <a:spcPts val="0"/>
              </a:spcBef>
              <a:spcAft>
                <a:spcPts val="300"/>
              </a:spcAft>
            </a:pPr>
            <a:r>
              <a:rPr lang="en-GB" sz="1700" dirty="0">
                <a:cs typeface="Calibri" panose="020F0502020204030204" pitchFamily="34" charset="0"/>
              </a:rPr>
              <a:t>Support fixtures to load cavity string, assemble thermal and magnetic shields, cryogenics, instrumentation and outer vessel.</a:t>
            </a:r>
          </a:p>
          <a:p>
            <a:pPr marL="503555" lvl="1" indent="-215900">
              <a:spcBef>
                <a:spcPts val="0"/>
              </a:spcBef>
              <a:spcAft>
                <a:spcPts val="300"/>
              </a:spcAft>
            </a:pPr>
            <a:r>
              <a:rPr lang="en-GB" sz="1700" dirty="0">
                <a:cs typeface="Calibri" panose="020F0502020204030204" pitchFamily="34" charset="0"/>
              </a:rPr>
              <a:t>Acceptance testing of ass</a:t>
            </a:r>
            <a:r>
              <a:rPr lang="en-GB" sz="1800" dirty="0">
                <a:cs typeface="Calibri" panose="020F0502020204030204" pitchFamily="34" charset="0"/>
              </a:rPr>
              <a:t>embled HB650 cryomodules.</a:t>
            </a:r>
          </a:p>
          <a:p>
            <a:pPr>
              <a:buFont typeface="Wingdings" pitchFamily="2" charset="2"/>
              <a:buNone/>
            </a:pPr>
            <a:endParaRPr lang="en-US" dirty="0"/>
          </a:p>
        </p:txBody>
      </p:sp>
      <p:grpSp>
        <p:nvGrpSpPr>
          <p:cNvPr id="7" name="Group 6">
            <a:extLst>
              <a:ext uri="{FF2B5EF4-FFF2-40B4-BE49-F238E27FC236}">
                <a16:creationId xmlns:a16="http://schemas.microsoft.com/office/drawing/2014/main" id="{F88EDF2D-7CF5-46E8-581D-9AB223F87A72}"/>
              </a:ext>
            </a:extLst>
          </p:cNvPr>
          <p:cNvGrpSpPr/>
          <p:nvPr/>
        </p:nvGrpSpPr>
        <p:grpSpPr>
          <a:xfrm>
            <a:off x="-2692" y="4183433"/>
            <a:ext cx="12194931" cy="4482488"/>
            <a:chOff x="231103" y="8279183"/>
            <a:chExt cx="11736000" cy="4317966"/>
          </a:xfrm>
        </p:grpSpPr>
        <p:pic>
          <p:nvPicPr>
            <p:cNvPr id="8" name="Picture 7">
              <a:extLst>
                <a:ext uri="{FF2B5EF4-FFF2-40B4-BE49-F238E27FC236}">
                  <a16:creationId xmlns:a16="http://schemas.microsoft.com/office/drawing/2014/main" id="{3693DBBB-2684-3D12-A63E-3001FEB55BC6}"/>
                </a:ext>
              </a:extLst>
            </p:cNvPr>
            <p:cNvPicPr>
              <a:picLocks noChangeAspect="1"/>
            </p:cNvPicPr>
            <p:nvPr/>
          </p:nvPicPr>
          <p:blipFill>
            <a:blip r:embed="rId2"/>
            <a:srcRect t="24210" b="-24210"/>
            <a:stretch>
              <a:fillRect/>
            </a:stretch>
          </p:blipFill>
          <p:spPr>
            <a:xfrm>
              <a:off x="231103" y="8279183"/>
              <a:ext cx="11736000" cy="4317966"/>
            </a:xfrm>
            <a:prstGeom prst="rect">
              <a:avLst/>
            </a:prstGeom>
          </p:spPr>
        </p:pic>
        <p:sp>
          <p:nvSpPr>
            <p:cNvPr id="10" name="TextBox 9">
              <a:extLst>
                <a:ext uri="{FF2B5EF4-FFF2-40B4-BE49-F238E27FC236}">
                  <a16:creationId xmlns:a16="http://schemas.microsoft.com/office/drawing/2014/main" id="{8DA26EDF-40AC-FB8A-8D08-6B639BC4CEB2}"/>
                </a:ext>
              </a:extLst>
            </p:cNvPr>
            <p:cNvSpPr txBox="1"/>
            <p:nvPr/>
          </p:nvSpPr>
          <p:spPr>
            <a:xfrm>
              <a:off x="633880" y="9676514"/>
              <a:ext cx="1281120" cy="338554"/>
            </a:xfrm>
            <a:prstGeom prst="rect">
              <a:avLst/>
            </a:prstGeom>
            <a:noFill/>
          </p:spPr>
          <p:txBody>
            <a:bodyPr wrap="none" rtlCol="0">
              <a:spAutoFit/>
            </a:bodyPr>
            <a:lstStyle/>
            <a:p>
              <a:r>
                <a:rPr lang="en-GB" sz="1600" b="1">
                  <a:solidFill>
                    <a:srgbClr val="FFFF00"/>
                  </a:solidFill>
                </a:rPr>
                <a:t>Test Bunker</a:t>
              </a:r>
            </a:p>
          </p:txBody>
        </p:sp>
        <p:sp>
          <p:nvSpPr>
            <p:cNvPr id="12" name="TextBox 11">
              <a:extLst>
                <a:ext uri="{FF2B5EF4-FFF2-40B4-BE49-F238E27FC236}">
                  <a16:creationId xmlns:a16="http://schemas.microsoft.com/office/drawing/2014/main" id="{416A89D6-88F4-4516-6119-47E96085E86D}"/>
                </a:ext>
              </a:extLst>
            </p:cNvPr>
            <p:cNvSpPr txBox="1"/>
            <p:nvPr/>
          </p:nvSpPr>
          <p:spPr>
            <a:xfrm>
              <a:off x="4349214" y="10117012"/>
              <a:ext cx="1005403" cy="338554"/>
            </a:xfrm>
            <a:prstGeom prst="rect">
              <a:avLst/>
            </a:prstGeom>
            <a:noFill/>
          </p:spPr>
          <p:txBody>
            <a:bodyPr wrap="none" rtlCol="0">
              <a:spAutoFit/>
            </a:bodyPr>
            <a:lstStyle/>
            <a:p>
              <a:r>
                <a:rPr lang="en-GB" sz="1600" b="1">
                  <a:solidFill>
                    <a:srgbClr val="FFFF00"/>
                  </a:solidFill>
                </a:rPr>
                <a:t>Liquefier</a:t>
              </a:r>
            </a:p>
          </p:txBody>
        </p:sp>
        <p:sp>
          <p:nvSpPr>
            <p:cNvPr id="14" name="TextBox 13">
              <a:extLst>
                <a:ext uri="{FF2B5EF4-FFF2-40B4-BE49-F238E27FC236}">
                  <a16:creationId xmlns:a16="http://schemas.microsoft.com/office/drawing/2014/main" id="{454AAD5E-329C-3B81-0CCC-77B9AC94069F}"/>
                </a:ext>
              </a:extLst>
            </p:cNvPr>
            <p:cNvSpPr txBox="1"/>
            <p:nvPr/>
          </p:nvSpPr>
          <p:spPr>
            <a:xfrm>
              <a:off x="8516078" y="10203686"/>
              <a:ext cx="1335622" cy="338554"/>
            </a:xfrm>
            <a:prstGeom prst="rect">
              <a:avLst/>
            </a:prstGeom>
            <a:noFill/>
          </p:spPr>
          <p:txBody>
            <a:bodyPr wrap="none" rtlCol="0">
              <a:spAutoFit/>
            </a:bodyPr>
            <a:lstStyle/>
            <a:p>
              <a:r>
                <a:rPr lang="en-GB" sz="1600" b="1">
                  <a:solidFill>
                    <a:srgbClr val="FFFF00"/>
                  </a:solidFill>
                </a:rPr>
                <a:t>Cavity Insert</a:t>
              </a:r>
            </a:p>
          </p:txBody>
        </p:sp>
        <p:sp>
          <p:nvSpPr>
            <p:cNvPr id="16" name="TextBox 15">
              <a:extLst>
                <a:ext uri="{FF2B5EF4-FFF2-40B4-BE49-F238E27FC236}">
                  <a16:creationId xmlns:a16="http://schemas.microsoft.com/office/drawing/2014/main" id="{0674E27E-B326-DA9C-5D7A-752943CEE537}"/>
                </a:ext>
              </a:extLst>
            </p:cNvPr>
            <p:cNvSpPr txBox="1"/>
            <p:nvPr/>
          </p:nvSpPr>
          <p:spPr>
            <a:xfrm>
              <a:off x="10446835" y="8625547"/>
              <a:ext cx="1191352" cy="338554"/>
            </a:xfrm>
            <a:prstGeom prst="rect">
              <a:avLst/>
            </a:prstGeom>
            <a:noFill/>
          </p:spPr>
          <p:txBody>
            <a:bodyPr wrap="none" rtlCol="0">
              <a:spAutoFit/>
            </a:bodyPr>
            <a:lstStyle/>
            <a:p>
              <a:r>
                <a:rPr lang="en-GB" sz="1600" b="1">
                  <a:solidFill>
                    <a:srgbClr val="FFFF00"/>
                  </a:solidFill>
                </a:rPr>
                <a:t>Cleanroom</a:t>
              </a:r>
            </a:p>
          </p:txBody>
        </p:sp>
      </p:grpSp>
      <p:sp>
        <p:nvSpPr>
          <p:cNvPr id="3" name="Content Placeholder 2">
            <a:extLst>
              <a:ext uri="{FF2B5EF4-FFF2-40B4-BE49-F238E27FC236}">
                <a16:creationId xmlns:a16="http://schemas.microsoft.com/office/drawing/2014/main" id="{84413D28-F3D3-55FC-3C5E-B14AD4F5A630}"/>
              </a:ext>
            </a:extLst>
          </p:cNvPr>
          <p:cNvSpPr>
            <a:spLocks noGrp="1"/>
          </p:cNvSpPr>
          <p:nvPr>
            <p:ph idx="1"/>
          </p:nvPr>
        </p:nvSpPr>
        <p:spPr>
          <a:xfrm>
            <a:off x="416596" y="824498"/>
            <a:ext cx="5508000" cy="3358935"/>
          </a:xfrm>
        </p:spPr>
        <p:txBody>
          <a:bodyPr vert="horz" wrap="square" lIns="0" tIns="45720" rIns="0" bIns="45720" rtlCol="0" anchor="t">
            <a:normAutofit fontScale="77500" lnSpcReduction="20000"/>
          </a:bodyPr>
          <a:lstStyle/>
          <a:p>
            <a:pPr>
              <a:buNone/>
            </a:pPr>
            <a:r>
              <a:rPr lang="en-GB" sz="2200" b="1" dirty="0">
                <a:solidFill>
                  <a:schemeClr val="accent1"/>
                </a:solidFill>
                <a:latin typeface="Bahnschrift SemiBold" panose="020B0502040204020203" pitchFamily="34" charset="0"/>
                <a:cs typeface="Calibri" panose="020F0502020204030204" pitchFamily="34" charset="0"/>
              </a:rPr>
              <a:t>Cavities</a:t>
            </a:r>
          </a:p>
          <a:p>
            <a:pPr marL="323850" indent="-215900"/>
            <a:r>
              <a:rPr lang="en-US" sz="2100" b="1" dirty="0">
                <a:latin typeface="+mn-lt"/>
                <a:cs typeface="Calibri" panose="020F0502020204030204" pitchFamily="34" charset="0"/>
              </a:rPr>
              <a:t>Ma</a:t>
            </a:r>
            <a:r>
              <a:rPr lang="en-GB" sz="2100" b="1" dirty="0" err="1">
                <a:latin typeface="+mn-lt"/>
                <a:cs typeface="Calibri" panose="020F0502020204030204" pitchFamily="34" charset="0"/>
              </a:rPr>
              <a:t>nipulation</a:t>
            </a:r>
            <a:endParaRPr lang="en-GB" sz="2100" b="1" dirty="0">
              <a:latin typeface="+mn-lt"/>
              <a:cs typeface="Calibri" panose="020F0502020204030204" pitchFamily="34" charset="0"/>
            </a:endParaRPr>
          </a:p>
          <a:p>
            <a:pPr marL="503555" lvl="1" indent="-215900"/>
            <a:r>
              <a:rPr lang="en-GB" sz="1800" dirty="0">
                <a:latin typeface="+mn-lt"/>
                <a:cs typeface="Calibri"/>
              </a:rPr>
              <a:t>PIP-II cavities are larger &amp; heavier than ESS cavities </a:t>
            </a:r>
            <a:r>
              <a:rPr lang="en-GB" sz="1800" dirty="0">
                <a:solidFill>
                  <a:schemeClr val="tx1"/>
                </a:solidFill>
                <a:latin typeface="+mn-lt"/>
                <a:cs typeface="Calibri"/>
              </a:rPr>
              <a:t>(650 MHz </a:t>
            </a:r>
            <a:r>
              <a:rPr lang="en-GB" sz="1800" dirty="0" err="1">
                <a:solidFill>
                  <a:schemeClr val="tx1"/>
                </a:solidFill>
                <a:latin typeface="+mn-lt"/>
                <a:cs typeface="Calibri"/>
              </a:rPr>
              <a:t>cf</a:t>
            </a:r>
            <a:r>
              <a:rPr lang="en-GB" sz="1800" dirty="0">
                <a:solidFill>
                  <a:schemeClr val="tx1"/>
                </a:solidFill>
                <a:latin typeface="+mn-lt"/>
                <a:cs typeface="Calibri"/>
              </a:rPr>
              <a:t> 704 MHz) – M</a:t>
            </a:r>
            <a:r>
              <a:rPr lang="en-GB" sz="1800" dirty="0">
                <a:latin typeface="+mn-lt"/>
                <a:cs typeface="Calibri" panose="020F0502020204030204" pitchFamily="34" charset="0"/>
              </a:rPr>
              <a:t>odification of clamping fixtures and supports</a:t>
            </a:r>
          </a:p>
          <a:p>
            <a:pPr marL="324000" indent="-216000">
              <a:spcBef>
                <a:spcPts val="800"/>
              </a:spcBef>
              <a:spcAft>
                <a:spcPts val="300"/>
              </a:spcAft>
            </a:pPr>
            <a:r>
              <a:rPr lang="en-GB" sz="2100" b="1" dirty="0">
                <a:latin typeface="+mn-lt"/>
                <a:cs typeface="Calibri" panose="020F0502020204030204" pitchFamily="34" charset="0"/>
              </a:rPr>
              <a:t>Cryogenic Testing</a:t>
            </a:r>
          </a:p>
          <a:p>
            <a:pPr marL="503555" lvl="1" indent="-215900">
              <a:spcAft>
                <a:spcPts val="300"/>
              </a:spcAft>
            </a:pPr>
            <a:r>
              <a:rPr lang="en-GB" sz="1800" dirty="0">
                <a:latin typeface="+mn-lt"/>
                <a:cs typeface="Calibri"/>
              </a:rPr>
              <a:t>Fast cool-down required due to N doping </a:t>
            </a:r>
            <a:r>
              <a:rPr lang="en-GB" sz="1800" dirty="0">
                <a:solidFill>
                  <a:srgbClr val="2E2D62"/>
                </a:solidFill>
                <a:latin typeface="+mn-lt"/>
                <a:cs typeface="Calibri"/>
              </a:rPr>
              <a:t>(x10 needed)</a:t>
            </a:r>
            <a:endParaRPr lang="en-GB" sz="1800" dirty="0">
              <a:solidFill>
                <a:srgbClr val="2E2D62"/>
              </a:solidFill>
              <a:latin typeface="+mn-lt"/>
              <a:cs typeface="Calibri" panose="020F0502020204030204" pitchFamily="34" charset="0"/>
            </a:endParaRPr>
          </a:p>
          <a:p>
            <a:pPr marL="503555" lvl="1" indent="-215900">
              <a:spcAft>
                <a:spcPts val="300"/>
              </a:spcAft>
            </a:pPr>
            <a:r>
              <a:rPr lang="en-GB" sz="1800" dirty="0">
                <a:latin typeface="+mn-lt"/>
                <a:cs typeface="Calibri"/>
              </a:rPr>
              <a:t>New cryogenic testing insert to accept HB650 cavity </a:t>
            </a:r>
            <a:r>
              <a:rPr lang="en-GB" sz="1800" dirty="0">
                <a:solidFill>
                  <a:srgbClr val="2E2D62"/>
                </a:solidFill>
                <a:latin typeface="+mn-lt"/>
                <a:cs typeface="Calibri"/>
              </a:rPr>
              <a:t>(single cavity cf. 3-cavity for ESS)</a:t>
            </a:r>
            <a:endParaRPr lang="en-GB" sz="1800" dirty="0">
              <a:solidFill>
                <a:srgbClr val="2E2D62"/>
              </a:solidFill>
              <a:latin typeface="+mn-lt"/>
              <a:cs typeface="Calibri" panose="020F0502020204030204" pitchFamily="34" charset="0"/>
            </a:endParaRPr>
          </a:p>
          <a:p>
            <a:pPr marL="324000" indent="-216000">
              <a:spcAft>
                <a:spcPts val="300"/>
              </a:spcAft>
            </a:pPr>
            <a:r>
              <a:rPr lang="en-GB" sz="2100" b="1" dirty="0">
                <a:latin typeface="+mn-lt"/>
                <a:cs typeface="Calibri" panose="020F0502020204030204" pitchFamily="34" charset="0"/>
              </a:rPr>
              <a:t>Cavity Processing</a:t>
            </a:r>
          </a:p>
          <a:p>
            <a:pPr marL="503555" lvl="1" indent="-215900">
              <a:spcAft>
                <a:spcPts val="300"/>
              </a:spcAft>
            </a:pPr>
            <a:r>
              <a:rPr lang="en-GB" sz="1800" dirty="0">
                <a:latin typeface="+mn-lt"/>
                <a:cs typeface="Calibri"/>
              </a:rPr>
              <a:t>Modify HPR system to accept HB650 cavity.</a:t>
            </a:r>
          </a:p>
          <a:p>
            <a:pPr marL="324000" indent="-216000">
              <a:spcAft>
                <a:spcPts val="300"/>
              </a:spcAft>
            </a:pPr>
            <a:r>
              <a:rPr lang="en-GB" sz="2100" b="1" dirty="0">
                <a:latin typeface="+mn-lt"/>
                <a:cs typeface="Calibri" panose="020F0502020204030204" pitchFamily="34" charset="0"/>
              </a:rPr>
              <a:t>RF Testing</a:t>
            </a:r>
          </a:p>
          <a:p>
            <a:pPr marL="504000" lvl="1" indent="-216000">
              <a:spcAft>
                <a:spcPts val="300"/>
              </a:spcAft>
            </a:pPr>
            <a:r>
              <a:rPr lang="en-GB" sz="1800" dirty="0">
                <a:latin typeface="+mn-lt"/>
                <a:cs typeface="Calibri" panose="020F0502020204030204" pitchFamily="34" charset="0"/>
              </a:rPr>
              <a:t>New 650 MHz RF control system for cavity testing</a:t>
            </a:r>
          </a:p>
        </p:txBody>
      </p:sp>
    </p:spTree>
    <p:extLst>
      <p:ext uri="{BB962C8B-B14F-4D97-AF65-F5344CB8AC3E}">
        <p14:creationId xmlns:p14="http://schemas.microsoft.com/office/powerpoint/2010/main" val="709725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6081A-5B59-5462-628F-F4F80AEBDFA4}"/>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AB781A06-7A91-4E4F-BDDB-6F5F2A3280A6}"/>
              </a:ext>
            </a:extLst>
          </p:cNvPr>
          <p:cNvPicPr>
            <a:picLocks noChangeAspect="1"/>
          </p:cNvPicPr>
          <p:nvPr/>
        </p:nvPicPr>
        <p:blipFill>
          <a:blip r:embed="rId4"/>
          <a:stretch>
            <a:fillRect/>
          </a:stretch>
        </p:blipFill>
        <p:spPr>
          <a:xfrm>
            <a:off x="1011600" y="3276000"/>
            <a:ext cx="4860000" cy="3522442"/>
          </a:xfrm>
          <a:prstGeom prst="rect">
            <a:avLst/>
          </a:prstGeom>
        </p:spPr>
      </p:pic>
      <p:sp>
        <p:nvSpPr>
          <p:cNvPr id="5" name="Title 4">
            <a:extLst>
              <a:ext uri="{FF2B5EF4-FFF2-40B4-BE49-F238E27FC236}">
                <a16:creationId xmlns:a16="http://schemas.microsoft.com/office/drawing/2014/main" id="{0704139E-B835-8AD9-7320-7206DD870403}"/>
              </a:ext>
            </a:extLst>
          </p:cNvPr>
          <p:cNvSpPr>
            <a:spLocks noGrp="1"/>
          </p:cNvSpPr>
          <p:nvPr>
            <p:ph type="title"/>
          </p:nvPr>
        </p:nvSpPr>
        <p:spPr>
          <a:xfrm>
            <a:off x="442912" y="216000"/>
            <a:ext cx="11306175" cy="701731"/>
          </a:xfrm>
        </p:spPr>
        <p:txBody>
          <a:bodyPr/>
          <a:lstStyle/>
          <a:p>
            <a:r>
              <a:rPr lang="en-GB" dirty="0">
                <a:solidFill>
                  <a:schemeClr val="tx1"/>
                </a:solidFill>
              </a:rPr>
              <a:t>High Pressure Rinse System</a:t>
            </a:r>
            <a:endParaRPr lang="en-US" dirty="0"/>
          </a:p>
        </p:txBody>
      </p:sp>
      <p:sp>
        <p:nvSpPr>
          <p:cNvPr id="3" name="Content Placeholder 2">
            <a:extLst>
              <a:ext uri="{FF2B5EF4-FFF2-40B4-BE49-F238E27FC236}">
                <a16:creationId xmlns:a16="http://schemas.microsoft.com/office/drawing/2014/main" id="{35694BA8-A85D-9091-5176-6DFC456F9756}"/>
              </a:ext>
            </a:extLst>
          </p:cNvPr>
          <p:cNvSpPr>
            <a:spLocks noGrp="1"/>
          </p:cNvSpPr>
          <p:nvPr>
            <p:ph idx="1"/>
          </p:nvPr>
        </p:nvSpPr>
        <p:spPr>
          <a:xfrm>
            <a:off x="442913" y="851853"/>
            <a:ext cx="8403907" cy="2447607"/>
          </a:xfrm>
        </p:spPr>
        <p:txBody>
          <a:bodyPr vert="horz" wrap="square" lIns="0" tIns="45720" rIns="0" bIns="45720" rtlCol="0" anchor="t">
            <a:normAutofit fontScale="92500" lnSpcReduction="20000"/>
          </a:bodyPr>
          <a:lstStyle/>
          <a:p>
            <a:pPr marL="215900" lvl="0" indent="-215900">
              <a:spcBef>
                <a:spcPts val="600"/>
              </a:spcBef>
            </a:pPr>
            <a:r>
              <a:rPr lang="en-US" sz="2400" dirty="0">
                <a:solidFill>
                  <a:schemeClr val="tx1"/>
                </a:solidFill>
                <a:latin typeface="Bahnschrift Light"/>
              </a:rPr>
              <a:t>More than 40% of ESS HB cavities needed to be re-processed due field emission</a:t>
            </a:r>
            <a:endParaRPr lang="en-US" dirty="0">
              <a:solidFill>
                <a:schemeClr val="tx1"/>
              </a:solidFill>
              <a:latin typeface="Bahnschrift Light"/>
            </a:endParaRPr>
          </a:p>
          <a:p>
            <a:pPr marL="215900" indent="-215900">
              <a:spcBef>
                <a:spcPts val="600"/>
              </a:spcBef>
            </a:pPr>
            <a:r>
              <a:rPr lang="en-US" sz="2400" dirty="0">
                <a:solidFill>
                  <a:schemeClr val="tx1"/>
                </a:solidFill>
                <a:latin typeface="Bahnschrift Light"/>
              </a:rPr>
              <a:t>HPR system upgraded for PIP-II– New nozzle design</a:t>
            </a:r>
          </a:p>
          <a:p>
            <a:pPr marL="215900" lvl="0" indent="-215900">
              <a:spcBef>
                <a:spcPts val="600"/>
              </a:spcBef>
            </a:pPr>
            <a:r>
              <a:rPr lang="en-US" sz="2400" dirty="0">
                <a:solidFill>
                  <a:schemeClr val="tx1"/>
                </a:solidFill>
              </a:rPr>
              <a:t>Trials on PIP-II cavities showed successful re-processing</a:t>
            </a:r>
          </a:p>
          <a:p>
            <a:pPr marL="215900" indent="-215900">
              <a:spcBef>
                <a:spcPts val="600"/>
              </a:spcBef>
            </a:pPr>
            <a:r>
              <a:rPr lang="en-US" sz="2400" dirty="0">
                <a:solidFill>
                  <a:schemeClr val="tx1"/>
                </a:solidFill>
                <a:latin typeface="Bahnschrift Light"/>
              </a:rPr>
              <a:t>All cavities </a:t>
            </a:r>
            <a:r>
              <a:rPr lang="en-US" sz="2400" dirty="0" err="1">
                <a:solidFill>
                  <a:schemeClr val="tx1"/>
                </a:solidFill>
                <a:latin typeface="Bahnschrift Light"/>
              </a:rPr>
              <a:t>HPR’d</a:t>
            </a:r>
            <a:r>
              <a:rPr lang="en-US" sz="2400" dirty="0">
                <a:solidFill>
                  <a:schemeClr val="tx1"/>
                </a:solidFill>
                <a:latin typeface="Bahnschrift Light"/>
              </a:rPr>
              <a:t> @ DL prior to testing </a:t>
            </a:r>
            <a:r>
              <a:rPr lang="en-US" sz="2400" dirty="0">
                <a:solidFill>
                  <a:srgbClr val="2E2D62"/>
                </a:solidFill>
                <a:latin typeface="Bahnschrift Light"/>
              </a:rPr>
              <a:t>(both FNAL and Zanon)</a:t>
            </a:r>
          </a:p>
          <a:p>
            <a:pPr marL="215900" lvl="0" indent="-215900">
              <a:spcBef>
                <a:spcPts val="600"/>
              </a:spcBef>
            </a:pPr>
            <a:r>
              <a:rPr lang="en-US" sz="2400" b="1" dirty="0">
                <a:solidFill>
                  <a:srgbClr val="92D050"/>
                </a:solidFill>
              </a:rPr>
              <a:t>100% success rate to date in meeting the specification</a:t>
            </a:r>
          </a:p>
          <a:p>
            <a:pPr marL="215900" indent="-215900">
              <a:spcBef>
                <a:spcPts val="600"/>
              </a:spcBef>
            </a:pPr>
            <a:r>
              <a:rPr lang="en-US" sz="2400" dirty="0">
                <a:solidFill>
                  <a:schemeClr val="tx1"/>
                </a:solidFill>
                <a:latin typeface="Bahnschrift Light"/>
              </a:rPr>
              <a:t>Enabled recovery of several problematic FNAL cavities</a:t>
            </a:r>
            <a:endParaRPr lang="en-GB" sz="2400" dirty="0">
              <a:solidFill>
                <a:schemeClr val="tx1"/>
              </a:solidFill>
              <a:latin typeface="Bahnschrift Light"/>
            </a:endParaRPr>
          </a:p>
          <a:p>
            <a:pPr>
              <a:buNone/>
            </a:pPr>
            <a:endParaRPr lang="en-US" dirty="0"/>
          </a:p>
        </p:txBody>
      </p:sp>
      <p:sp>
        <p:nvSpPr>
          <p:cNvPr id="2" name="Footer Placeholder 1">
            <a:extLst>
              <a:ext uri="{FF2B5EF4-FFF2-40B4-BE49-F238E27FC236}">
                <a16:creationId xmlns:a16="http://schemas.microsoft.com/office/drawing/2014/main" id="{8F63DB39-EA96-84CD-92D6-DE5959839444}"/>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04930F96-80AF-495E-C483-2D8785401529}"/>
              </a:ext>
            </a:extLst>
          </p:cNvPr>
          <p:cNvSpPr>
            <a:spLocks noGrp="1"/>
          </p:cNvSpPr>
          <p:nvPr>
            <p:ph type="sldNum" sz="quarter" idx="12"/>
          </p:nvPr>
        </p:nvSpPr>
        <p:spPr/>
        <p:txBody>
          <a:bodyPr/>
          <a:lstStyle/>
          <a:p>
            <a:fld id="{E9B18BFB-F9D7-744E-8E1D-43FFDB3E8872}" type="slidenum">
              <a:rPr lang="en-US" smtClean="0"/>
              <a:t>9</a:t>
            </a:fld>
            <a:endParaRPr lang="en-US"/>
          </a:p>
        </p:txBody>
      </p:sp>
      <p:pic>
        <p:nvPicPr>
          <p:cNvPr id="6" name="IMG_7875_9D94396D-ED35-4D75-B5E3-7DE7D92E27B6.mp4">
            <a:hlinkClick r:id="" action="ppaction://media"/>
            <a:extLst>
              <a:ext uri="{FF2B5EF4-FFF2-40B4-BE49-F238E27FC236}">
                <a16:creationId xmlns:a16="http://schemas.microsoft.com/office/drawing/2014/main" id="{F4898415-7838-8F29-5738-0C213CD0EBE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974808" y="329380"/>
            <a:ext cx="1806065" cy="3210783"/>
          </a:xfrm>
          <a:prstGeom prst="rect">
            <a:avLst/>
          </a:prstGeom>
        </p:spPr>
      </p:pic>
      <p:pic>
        <p:nvPicPr>
          <p:cNvPr id="7" name="Picture 6">
            <a:extLst>
              <a:ext uri="{FF2B5EF4-FFF2-40B4-BE49-F238E27FC236}">
                <a16:creationId xmlns:a16="http://schemas.microsoft.com/office/drawing/2014/main" id="{271B7D2C-E1C0-B844-71A1-D420C9208A5A}"/>
              </a:ext>
            </a:extLst>
          </p:cNvPr>
          <p:cNvPicPr>
            <a:picLocks noChangeAspect="1"/>
          </p:cNvPicPr>
          <p:nvPr/>
        </p:nvPicPr>
        <p:blipFill>
          <a:blip r:embed="rId6"/>
          <a:stretch>
            <a:fillRect/>
          </a:stretch>
        </p:blipFill>
        <p:spPr>
          <a:xfrm>
            <a:off x="6753967" y="3276000"/>
            <a:ext cx="4860000" cy="3522432"/>
          </a:xfrm>
          <a:prstGeom prst="rect">
            <a:avLst/>
          </a:prstGeom>
        </p:spPr>
      </p:pic>
      <p:pic>
        <p:nvPicPr>
          <p:cNvPr id="9" name="Picture 8">
            <a:extLst>
              <a:ext uri="{FF2B5EF4-FFF2-40B4-BE49-F238E27FC236}">
                <a16:creationId xmlns:a16="http://schemas.microsoft.com/office/drawing/2014/main" id="{1011E196-9EAE-238A-CCAE-029A325D54CA}"/>
              </a:ext>
            </a:extLst>
          </p:cNvPr>
          <p:cNvPicPr>
            <a:picLocks noChangeAspect="1"/>
          </p:cNvPicPr>
          <p:nvPr/>
        </p:nvPicPr>
        <p:blipFill>
          <a:blip r:embed="rId7"/>
          <a:stretch>
            <a:fillRect/>
          </a:stretch>
        </p:blipFill>
        <p:spPr>
          <a:xfrm>
            <a:off x="1011600" y="3276000"/>
            <a:ext cx="4860000" cy="3522423"/>
          </a:xfrm>
          <a:prstGeom prst="rect">
            <a:avLst/>
          </a:prstGeom>
        </p:spPr>
      </p:pic>
      <p:sp>
        <p:nvSpPr>
          <p:cNvPr id="10" name="TextBox 9">
            <a:extLst>
              <a:ext uri="{FF2B5EF4-FFF2-40B4-BE49-F238E27FC236}">
                <a16:creationId xmlns:a16="http://schemas.microsoft.com/office/drawing/2014/main" id="{6B213CBF-2545-3AA6-E183-3067B86475D9}"/>
              </a:ext>
            </a:extLst>
          </p:cNvPr>
          <p:cNvSpPr txBox="1"/>
          <p:nvPr/>
        </p:nvSpPr>
        <p:spPr>
          <a:xfrm>
            <a:off x="312733" y="3276000"/>
            <a:ext cx="697627" cy="369332"/>
          </a:xfrm>
          <a:prstGeom prst="rect">
            <a:avLst/>
          </a:prstGeom>
          <a:noFill/>
        </p:spPr>
        <p:txBody>
          <a:bodyPr wrap="none" rtlCol="0">
            <a:spAutoFit/>
          </a:bodyPr>
          <a:lstStyle/>
          <a:p>
            <a:r>
              <a:rPr lang="en-GB" b="1"/>
              <a:t>#203</a:t>
            </a:r>
          </a:p>
        </p:txBody>
      </p:sp>
      <p:pic>
        <p:nvPicPr>
          <p:cNvPr id="11" name="Picture 10">
            <a:extLst>
              <a:ext uri="{FF2B5EF4-FFF2-40B4-BE49-F238E27FC236}">
                <a16:creationId xmlns:a16="http://schemas.microsoft.com/office/drawing/2014/main" id="{F606CC70-E92D-8BC7-518F-F54D04ED8B3C}"/>
              </a:ext>
            </a:extLst>
          </p:cNvPr>
          <p:cNvPicPr>
            <a:picLocks noChangeAspect="1"/>
          </p:cNvPicPr>
          <p:nvPr/>
        </p:nvPicPr>
        <p:blipFill>
          <a:blip r:embed="rId8"/>
          <a:stretch>
            <a:fillRect/>
          </a:stretch>
        </p:blipFill>
        <p:spPr>
          <a:xfrm>
            <a:off x="6753600" y="3276000"/>
            <a:ext cx="4860000" cy="3522432"/>
          </a:xfrm>
          <a:prstGeom prst="rect">
            <a:avLst/>
          </a:prstGeom>
        </p:spPr>
      </p:pic>
      <p:sp>
        <p:nvSpPr>
          <p:cNvPr id="12" name="TextBox 11">
            <a:extLst>
              <a:ext uri="{FF2B5EF4-FFF2-40B4-BE49-F238E27FC236}">
                <a16:creationId xmlns:a16="http://schemas.microsoft.com/office/drawing/2014/main" id="{27CD83F8-30E6-542C-FC16-3F159C030F4C}"/>
              </a:ext>
            </a:extLst>
          </p:cNvPr>
          <p:cNvSpPr txBox="1"/>
          <p:nvPr/>
        </p:nvSpPr>
        <p:spPr>
          <a:xfrm>
            <a:off x="5974462" y="3276000"/>
            <a:ext cx="697627" cy="369332"/>
          </a:xfrm>
          <a:prstGeom prst="rect">
            <a:avLst/>
          </a:prstGeom>
          <a:noFill/>
        </p:spPr>
        <p:txBody>
          <a:bodyPr wrap="none" rtlCol="0">
            <a:spAutoFit/>
          </a:bodyPr>
          <a:lstStyle/>
          <a:p>
            <a:r>
              <a:rPr lang="en-GB" b="1"/>
              <a:t>#305</a:t>
            </a:r>
          </a:p>
        </p:txBody>
      </p:sp>
      <p:sp>
        <p:nvSpPr>
          <p:cNvPr id="8" name="TextBox 7">
            <a:extLst>
              <a:ext uri="{FF2B5EF4-FFF2-40B4-BE49-F238E27FC236}">
                <a16:creationId xmlns:a16="http://schemas.microsoft.com/office/drawing/2014/main" id="{303D1078-6B0E-4463-99AD-EDFDFA6F2F77}"/>
              </a:ext>
            </a:extLst>
          </p:cNvPr>
          <p:cNvSpPr txBox="1"/>
          <p:nvPr/>
        </p:nvSpPr>
        <p:spPr>
          <a:xfrm>
            <a:off x="1678050" y="4609656"/>
            <a:ext cx="2743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solidFill>
                  <a:srgbClr val="FF0000"/>
                </a:solidFill>
              </a:rPr>
              <a:t>Before HPR</a:t>
            </a:r>
          </a:p>
        </p:txBody>
      </p:sp>
      <p:sp>
        <p:nvSpPr>
          <p:cNvPr id="13" name="TextBox 12">
            <a:extLst>
              <a:ext uri="{FF2B5EF4-FFF2-40B4-BE49-F238E27FC236}">
                <a16:creationId xmlns:a16="http://schemas.microsoft.com/office/drawing/2014/main" id="{0C0FEEEC-452B-96C9-2BA0-E3ED30253C3A}"/>
              </a:ext>
            </a:extLst>
          </p:cNvPr>
          <p:cNvSpPr txBox="1"/>
          <p:nvPr/>
        </p:nvSpPr>
        <p:spPr>
          <a:xfrm>
            <a:off x="4180526" y="4609655"/>
            <a:ext cx="2743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solidFill>
                  <a:srgbClr val="7030A0"/>
                </a:solidFill>
              </a:rPr>
              <a:t>After HPR</a:t>
            </a:r>
          </a:p>
        </p:txBody>
      </p:sp>
      <p:cxnSp>
        <p:nvCxnSpPr>
          <p:cNvPr id="16" name="Straight Arrow Connector 15">
            <a:extLst>
              <a:ext uri="{FF2B5EF4-FFF2-40B4-BE49-F238E27FC236}">
                <a16:creationId xmlns:a16="http://schemas.microsoft.com/office/drawing/2014/main" id="{C47403DD-CFCA-E81E-977F-117C6AC218D4}"/>
              </a:ext>
            </a:extLst>
          </p:cNvPr>
          <p:cNvCxnSpPr/>
          <p:nvPr/>
        </p:nvCxnSpPr>
        <p:spPr>
          <a:xfrm flipV="1">
            <a:off x="2773325" y="3836581"/>
            <a:ext cx="1178441" cy="89490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A3640EE9-5E1B-FB67-858A-29BE698EC3E8}"/>
              </a:ext>
            </a:extLst>
          </p:cNvPr>
          <p:cNvCxnSpPr>
            <a:cxnSpLocks/>
          </p:cNvCxnSpPr>
          <p:nvPr/>
        </p:nvCxnSpPr>
        <p:spPr>
          <a:xfrm flipV="1">
            <a:off x="2790642" y="4581261"/>
            <a:ext cx="606942" cy="150225"/>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F406012B-1536-39F7-776F-1A97345C9B6E}"/>
              </a:ext>
            </a:extLst>
          </p:cNvPr>
          <p:cNvCxnSpPr>
            <a:cxnSpLocks/>
          </p:cNvCxnSpPr>
          <p:nvPr/>
        </p:nvCxnSpPr>
        <p:spPr>
          <a:xfrm flipH="1" flipV="1">
            <a:off x="4591733" y="3871217"/>
            <a:ext cx="122032" cy="756361"/>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EC0C63FA-5255-FE9E-8194-71F3F60315C6}"/>
              </a:ext>
            </a:extLst>
          </p:cNvPr>
          <p:cNvCxnSpPr>
            <a:cxnSpLocks/>
          </p:cNvCxnSpPr>
          <p:nvPr/>
        </p:nvCxnSpPr>
        <p:spPr>
          <a:xfrm flipH="1">
            <a:off x="4453187" y="4956622"/>
            <a:ext cx="295215" cy="559820"/>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B8F0A172-1869-0637-8954-5190F884A532}"/>
              </a:ext>
            </a:extLst>
          </p:cNvPr>
          <p:cNvSpPr txBox="1"/>
          <p:nvPr/>
        </p:nvSpPr>
        <p:spPr>
          <a:xfrm>
            <a:off x="7332436" y="4575019"/>
            <a:ext cx="2743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solidFill>
                  <a:srgbClr val="65A9FF"/>
                </a:solidFill>
              </a:rPr>
              <a:t>Before HPR</a:t>
            </a:r>
          </a:p>
        </p:txBody>
      </p:sp>
      <p:cxnSp>
        <p:nvCxnSpPr>
          <p:cNvPr id="21" name="Straight Arrow Connector 20">
            <a:extLst>
              <a:ext uri="{FF2B5EF4-FFF2-40B4-BE49-F238E27FC236}">
                <a16:creationId xmlns:a16="http://schemas.microsoft.com/office/drawing/2014/main" id="{D55311C1-610B-4B51-6D29-D275E50E571C}"/>
              </a:ext>
            </a:extLst>
          </p:cNvPr>
          <p:cNvCxnSpPr>
            <a:cxnSpLocks/>
          </p:cNvCxnSpPr>
          <p:nvPr/>
        </p:nvCxnSpPr>
        <p:spPr>
          <a:xfrm flipV="1">
            <a:off x="8453688" y="3732671"/>
            <a:ext cx="1949100" cy="955520"/>
          </a:xfrm>
          <a:prstGeom prst="straightConnector1">
            <a:avLst/>
          </a:prstGeom>
          <a:ln>
            <a:solidFill>
              <a:schemeClr val="accent3">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4DB3D58A-398D-58BA-8AB8-851A73BD3376}"/>
              </a:ext>
            </a:extLst>
          </p:cNvPr>
          <p:cNvCxnSpPr>
            <a:cxnSpLocks/>
          </p:cNvCxnSpPr>
          <p:nvPr/>
        </p:nvCxnSpPr>
        <p:spPr>
          <a:xfrm flipV="1">
            <a:off x="8445028" y="4546624"/>
            <a:ext cx="606942" cy="150225"/>
          </a:xfrm>
          <a:prstGeom prst="straightConnector1">
            <a:avLst/>
          </a:prstGeom>
          <a:ln>
            <a:solidFill>
              <a:schemeClr val="accent3">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C7EB5F6A-807E-AC8E-2DF6-CC3153FDEED3}"/>
              </a:ext>
            </a:extLst>
          </p:cNvPr>
          <p:cNvSpPr txBox="1"/>
          <p:nvPr/>
        </p:nvSpPr>
        <p:spPr>
          <a:xfrm>
            <a:off x="9938821" y="4860768"/>
            <a:ext cx="2743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solidFill>
                  <a:srgbClr val="002060"/>
                </a:solidFill>
              </a:rPr>
              <a:t>After HPR</a:t>
            </a:r>
          </a:p>
        </p:txBody>
      </p:sp>
      <p:cxnSp>
        <p:nvCxnSpPr>
          <p:cNvPr id="24" name="Straight Arrow Connector 23">
            <a:extLst>
              <a:ext uri="{FF2B5EF4-FFF2-40B4-BE49-F238E27FC236}">
                <a16:creationId xmlns:a16="http://schemas.microsoft.com/office/drawing/2014/main" id="{44361D4F-2378-3A6C-151B-D8292C1E2948}"/>
              </a:ext>
            </a:extLst>
          </p:cNvPr>
          <p:cNvCxnSpPr>
            <a:cxnSpLocks/>
          </p:cNvCxnSpPr>
          <p:nvPr/>
        </p:nvCxnSpPr>
        <p:spPr>
          <a:xfrm flipH="1" flipV="1">
            <a:off x="10549187" y="3672058"/>
            <a:ext cx="156668" cy="1163338"/>
          </a:xfrm>
          <a:prstGeom prst="straightConnector1">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26EECF6F-6667-3AD2-64EF-A28AE92B3CCA}"/>
              </a:ext>
            </a:extLst>
          </p:cNvPr>
          <p:cNvCxnSpPr>
            <a:cxnSpLocks/>
          </p:cNvCxnSpPr>
          <p:nvPr/>
        </p:nvCxnSpPr>
        <p:spPr>
          <a:xfrm flipH="1">
            <a:off x="10350027" y="5207735"/>
            <a:ext cx="113375" cy="291389"/>
          </a:xfrm>
          <a:prstGeom prst="straightConnector1">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CCFDCF59-D835-A55E-3F70-8965FCE87161}"/>
              </a:ext>
            </a:extLst>
          </p:cNvPr>
          <p:cNvSpPr txBox="1"/>
          <p:nvPr/>
        </p:nvSpPr>
        <p:spPr>
          <a:xfrm>
            <a:off x="4087493" y="3525257"/>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200" b="1">
                <a:solidFill>
                  <a:srgbClr val="FFBE00"/>
                </a:solidFill>
              </a:rPr>
              <a:t>Spec</a:t>
            </a:r>
          </a:p>
        </p:txBody>
      </p:sp>
      <p:sp>
        <p:nvSpPr>
          <p:cNvPr id="27" name="TextBox 26">
            <a:extLst>
              <a:ext uri="{FF2B5EF4-FFF2-40B4-BE49-F238E27FC236}">
                <a16:creationId xmlns:a16="http://schemas.microsoft.com/office/drawing/2014/main" id="{CA47B33F-CDBC-D179-0FAD-61FF7671A1AA}"/>
              </a:ext>
            </a:extLst>
          </p:cNvPr>
          <p:cNvSpPr txBox="1"/>
          <p:nvPr/>
        </p:nvSpPr>
        <p:spPr>
          <a:xfrm>
            <a:off x="9516743" y="3724416"/>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200" b="1">
                <a:solidFill>
                  <a:srgbClr val="FFBE00"/>
                </a:solidFill>
              </a:rPr>
              <a:t>Spec</a:t>
            </a:r>
          </a:p>
        </p:txBody>
      </p:sp>
    </p:spTree>
    <p:extLst>
      <p:ext uri="{BB962C8B-B14F-4D97-AF65-F5344CB8AC3E}">
        <p14:creationId xmlns:p14="http://schemas.microsoft.com/office/powerpoint/2010/main" val="1776580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00"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
                                            <p:txEl>
                                              <p:pRg st="4" end="4"/>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59" repeatCount="indefinite" fill="hold" display="0">
                  <p:stCondLst>
                    <p:cond delay="indefinite"/>
                  </p:stCondLst>
                </p:cTn>
                <p:tgtEl>
                  <p:spTgt spid="6"/>
                </p:tgtEl>
              </p:cMediaNode>
            </p:video>
          </p:childTnLst>
        </p:cTn>
      </p:par>
    </p:tnLst>
    <p:bldLst>
      <p:bldP spid="10" grpId="0"/>
      <p:bldP spid="12" grpId="0"/>
      <p:bldP spid="8" grpId="0"/>
      <p:bldP spid="13" grpId="0"/>
      <p:bldP spid="20" grpId="0"/>
      <p:bldP spid="23" grpId="0"/>
      <p:bldP spid="26"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99DCA68-E95B-6410-3CC3-A5138C5C99A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0F37075-CDF7-7C58-4EF8-9ED32CBC6E25}"/>
              </a:ext>
            </a:extLst>
          </p:cNvPr>
          <p:cNvSpPr/>
          <p:nvPr/>
        </p:nvSpPr>
        <p:spPr>
          <a:xfrm>
            <a:off x="0" y="5449186"/>
            <a:ext cx="2985976" cy="14265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B7285433-313B-832E-6C2D-9CD6249BC3D3}"/>
              </a:ext>
            </a:extLst>
          </p:cNvPr>
          <p:cNvSpPr>
            <a:spLocks noGrp="1"/>
          </p:cNvSpPr>
          <p:nvPr>
            <p:ph type="title"/>
          </p:nvPr>
        </p:nvSpPr>
        <p:spPr>
          <a:xfrm>
            <a:off x="442912" y="216000"/>
            <a:ext cx="11306175" cy="701731"/>
          </a:xfrm>
        </p:spPr>
        <p:txBody>
          <a:bodyPr/>
          <a:lstStyle/>
          <a:p>
            <a:r>
              <a:rPr lang="en-GB">
                <a:solidFill>
                  <a:srgbClr val="2E2C61"/>
                </a:solidFill>
                <a:latin typeface="+mj-lt"/>
                <a:cs typeface="Arial" panose="020B0604020202020204" pitchFamily="34" charset="0"/>
              </a:rPr>
              <a:t>PIP-II Cryomodule Infrastructure</a:t>
            </a:r>
            <a:endParaRPr lang="en-US"/>
          </a:p>
        </p:txBody>
      </p:sp>
      <p:sp>
        <p:nvSpPr>
          <p:cNvPr id="2" name="Footer Placeholder 1">
            <a:extLst>
              <a:ext uri="{FF2B5EF4-FFF2-40B4-BE49-F238E27FC236}">
                <a16:creationId xmlns:a16="http://schemas.microsoft.com/office/drawing/2014/main" id="{6DC74272-90EF-E61E-358B-6D33C50DE0A6}"/>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66D2C2EB-EB14-2A33-5F0C-B798B8E56EAC}"/>
              </a:ext>
            </a:extLst>
          </p:cNvPr>
          <p:cNvSpPr>
            <a:spLocks noGrp="1"/>
          </p:cNvSpPr>
          <p:nvPr>
            <p:ph type="sldNum" sz="quarter" idx="12"/>
          </p:nvPr>
        </p:nvSpPr>
        <p:spPr/>
        <p:txBody>
          <a:bodyPr/>
          <a:lstStyle/>
          <a:p>
            <a:fld id="{E9B18BFB-F9D7-744E-8E1D-43FFDB3E8872}" type="slidenum">
              <a:rPr lang="en-US" smtClean="0"/>
              <a:t>10</a:t>
            </a:fld>
            <a:endParaRPr lang="en-US"/>
          </a:p>
        </p:txBody>
      </p:sp>
      <p:pic>
        <p:nvPicPr>
          <p:cNvPr id="8" name="Picture 7">
            <a:extLst>
              <a:ext uri="{FF2B5EF4-FFF2-40B4-BE49-F238E27FC236}">
                <a16:creationId xmlns:a16="http://schemas.microsoft.com/office/drawing/2014/main" id="{F63052F9-27F0-E533-3D7A-22C7C0528A78}"/>
              </a:ext>
            </a:extLst>
          </p:cNvPr>
          <p:cNvPicPr>
            <a:picLocks noChangeAspect="1"/>
          </p:cNvPicPr>
          <p:nvPr/>
        </p:nvPicPr>
        <p:blipFill>
          <a:blip r:embed="rId2"/>
          <a:stretch>
            <a:fillRect/>
          </a:stretch>
        </p:blipFill>
        <p:spPr>
          <a:xfrm>
            <a:off x="276253" y="1190115"/>
            <a:ext cx="7217928" cy="2714563"/>
          </a:xfrm>
          <a:prstGeom prst="rect">
            <a:avLst/>
          </a:prstGeom>
        </p:spPr>
      </p:pic>
      <p:sp>
        <p:nvSpPr>
          <p:cNvPr id="9" name="TextBox 8">
            <a:extLst>
              <a:ext uri="{FF2B5EF4-FFF2-40B4-BE49-F238E27FC236}">
                <a16:creationId xmlns:a16="http://schemas.microsoft.com/office/drawing/2014/main" id="{92D50F94-B43E-3BA6-0D06-D051CDB0B19A}"/>
              </a:ext>
            </a:extLst>
          </p:cNvPr>
          <p:cNvSpPr txBox="1"/>
          <p:nvPr/>
        </p:nvSpPr>
        <p:spPr>
          <a:xfrm>
            <a:off x="5069044" y="863401"/>
            <a:ext cx="1119217" cy="369332"/>
          </a:xfrm>
          <a:prstGeom prst="rect">
            <a:avLst/>
          </a:prstGeom>
          <a:noFill/>
        </p:spPr>
        <p:txBody>
          <a:bodyPr wrap="none" rtlCol="0">
            <a:spAutoFit/>
          </a:bodyPr>
          <a:lstStyle/>
          <a:p>
            <a:r>
              <a:rPr lang="en-GB" err="1">
                <a:solidFill>
                  <a:srgbClr val="0070C0"/>
                </a:solidFill>
                <a:latin typeface="Bahnschrift SemiBold" panose="020B0502040204020203" pitchFamily="34" charset="0"/>
              </a:rPr>
              <a:t>SuRFLab</a:t>
            </a:r>
            <a:endParaRPr lang="en-GB">
              <a:solidFill>
                <a:srgbClr val="0070C0"/>
              </a:solidFill>
              <a:latin typeface="Bahnschrift SemiBold" panose="020B0502040204020203" pitchFamily="34" charset="0"/>
            </a:endParaRPr>
          </a:p>
        </p:txBody>
      </p:sp>
      <p:sp>
        <p:nvSpPr>
          <p:cNvPr id="10" name="TextBox 9">
            <a:extLst>
              <a:ext uri="{FF2B5EF4-FFF2-40B4-BE49-F238E27FC236}">
                <a16:creationId xmlns:a16="http://schemas.microsoft.com/office/drawing/2014/main" id="{5356511D-515F-8DC2-40A5-2BAB8D301CBB}"/>
              </a:ext>
            </a:extLst>
          </p:cNvPr>
          <p:cNvSpPr txBox="1"/>
          <p:nvPr/>
        </p:nvSpPr>
        <p:spPr>
          <a:xfrm>
            <a:off x="1587365" y="863401"/>
            <a:ext cx="1531188" cy="369332"/>
          </a:xfrm>
          <a:prstGeom prst="rect">
            <a:avLst/>
          </a:prstGeom>
          <a:noFill/>
        </p:spPr>
        <p:txBody>
          <a:bodyPr wrap="none" rtlCol="0">
            <a:spAutoFit/>
          </a:bodyPr>
          <a:lstStyle/>
          <a:p>
            <a:r>
              <a:rPr lang="en-GB">
                <a:solidFill>
                  <a:srgbClr val="0070C0"/>
                </a:solidFill>
                <a:latin typeface="Bahnschrift SemiBold" panose="020B0502040204020203" pitchFamily="34" charset="0"/>
              </a:rPr>
              <a:t>Electron Hall</a:t>
            </a:r>
          </a:p>
        </p:txBody>
      </p:sp>
      <p:pic>
        <p:nvPicPr>
          <p:cNvPr id="11" name="Picture 10">
            <a:extLst>
              <a:ext uri="{FF2B5EF4-FFF2-40B4-BE49-F238E27FC236}">
                <a16:creationId xmlns:a16="http://schemas.microsoft.com/office/drawing/2014/main" id="{488A6C53-E073-9F53-FFA9-509F9E0284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1275" y="1297640"/>
            <a:ext cx="3757435" cy="2160000"/>
          </a:xfrm>
          <a:prstGeom prst="rect">
            <a:avLst/>
          </a:prstGeom>
        </p:spPr>
      </p:pic>
      <p:sp>
        <p:nvSpPr>
          <p:cNvPr id="12" name="TextBox 11">
            <a:extLst>
              <a:ext uri="{FF2B5EF4-FFF2-40B4-BE49-F238E27FC236}">
                <a16:creationId xmlns:a16="http://schemas.microsoft.com/office/drawing/2014/main" id="{F59115B4-58D9-C349-FD06-CB84CF7C8F25}"/>
              </a:ext>
            </a:extLst>
          </p:cNvPr>
          <p:cNvSpPr txBox="1"/>
          <p:nvPr/>
        </p:nvSpPr>
        <p:spPr>
          <a:xfrm>
            <a:off x="8231275" y="1101038"/>
            <a:ext cx="2619638" cy="646331"/>
          </a:xfrm>
          <a:prstGeom prst="rect">
            <a:avLst/>
          </a:prstGeom>
          <a:noFill/>
        </p:spPr>
        <p:txBody>
          <a:bodyPr wrap="square" rtlCol="0">
            <a:spAutoFit/>
          </a:bodyPr>
          <a:lstStyle/>
          <a:p>
            <a:r>
              <a:rPr lang="en-GB">
                <a:solidFill>
                  <a:srgbClr val="FF0000"/>
                </a:solidFill>
              </a:rPr>
              <a:t>Workstation 1: </a:t>
            </a:r>
            <a:r>
              <a:rPr lang="en-GB">
                <a:solidFill>
                  <a:srgbClr val="0070C0"/>
                </a:solidFill>
              </a:rPr>
              <a:t>Cavity String Integration</a:t>
            </a:r>
          </a:p>
        </p:txBody>
      </p:sp>
      <p:sp>
        <p:nvSpPr>
          <p:cNvPr id="13" name="Arrow: Left 12">
            <a:extLst>
              <a:ext uri="{FF2B5EF4-FFF2-40B4-BE49-F238E27FC236}">
                <a16:creationId xmlns:a16="http://schemas.microsoft.com/office/drawing/2014/main" id="{A63DF67E-8ABE-BC6A-6352-12C0C8ED7FE5}"/>
              </a:ext>
            </a:extLst>
          </p:cNvPr>
          <p:cNvSpPr/>
          <p:nvPr/>
        </p:nvSpPr>
        <p:spPr>
          <a:xfrm>
            <a:off x="7595651" y="2103391"/>
            <a:ext cx="534154" cy="506994"/>
          </a:xfrm>
          <a:prstGeom prst="leftArrow">
            <a:avLst/>
          </a:prstGeom>
          <a:solidFill>
            <a:schemeClr val="accent3">
              <a:lumMod val="60000"/>
              <a:lumOff val="40000"/>
            </a:schemeClr>
          </a:solidFill>
          <a:ln>
            <a:solidFill>
              <a:schemeClr val="accent3">
                <a:lumMod val="60000"/>
                <a:lumOff val="40000"/>
              </a:schemeClr>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GB"/>
          </a:p>
        </p:txBody>
      </p:sp>
      <p:grpSp>
        <p:nvGrpSpPr>
          <p:cNvPr id="14" name="Group 13">
            <a:extLst>
              <a:ext uri="{FF2B5EF4-FFF2-40B4-BE49-F238E27FC236}">
                <a16:creationId xmlns:a16="http://schemas.microsoft.com/office/drawing/2014/main" id="{E1CC7216-FAD2-B4A7-904A-14328F6130BF}"/>
              </a:ext>
            </a:extLst>
          </p:cNvPr>
          <p:cNvGrpSpPr/>
          <p:nvPr/>
        </p:nvGrpSpPr>
        <p:grpSpPr>
          <a:xfrm>
            <a:off x="4839362" y="3766420"/>
            <a:ext cx="3840865" cy="2584844"/>
            <a:chOff x="4839362" y="3204348"/>
            <a:chExt cx="3840865" cy="2584844"/>
          </a:xfrm>
        </p:grpSpPr>
        <p:pic>
          <p:nvPicPr>
            <p:cNvPr id="15" name="Picture 14" descr="A large warehouse with a large red structure&#10;&#10;AI-generated content may be incorrect.">
              <a:extLst>
                <a:ext uri="{FF2B5EF4-FFF2-40B4-BE49-F238E27FC236}">
                  <a16:creationId xmlns:a16="http://schemas.microsoft.com/office/drawing/2014/main" id="{865084B3-2FEE-A4B3-6D80-921E93D5430E}"/>
                </a:ext>
              </a:extLst>
            </p:cNvPr>
            <p:cNvPicPr>
              <a:picLocks noChangeAspect="1"/>
            </p:cNvPicPr>
            <p:nvPr/>
          </p:nvPicPr>
          <p:blipFill>
            <a:blip r:embed="rId4"/>
            <a:stretch>
              <a:fillRect/>
            </a:stretch>
          </p:blipFill>
          <p:spPr>
            <a:xfrm>
              <a:off x="5646867" y="3757928"/>
              <a:ext cx="3033360" cy="1620000"/>
            </a:xfrm>
            <a:prstGeom prst="rect">
              <a:avLst/>
            </a:prstGeom>
            <a:ln w="22225">
              <a:solidFill>
                <a:srgbClr val="0070C0"/>
              </a:solidFill>
            </a:ln>
          </p:spPr>
        </p:pic>
        <p:sp>
          <p:nvSpPr>
            <p:cNvPr id="16" name="Arrow: Left 15">
              <a:extLst>
                <a:ext uri="{FF2B5EF4-FFF2-40B4-BE49-F238E27FC236}">
                  <a16:creationId xmlns:a16="http://schemas.microsoft.com/office/drawing/2014/main" id="{6B6A8FDE-0207-D7A0-507B-BBB3D5871FD0}"/>
                </a:ext>
              </a:extLst>
            </p:cNvPr>
            <p:cNvSpPr/>
            <p:nvPr/>
          </p:nvSpPr>
          <p:spPr>
            <a:xfrm rot="16200000">
              <a:off x="5359309" y="3217928"/>
              <a:ext cx="534154" cy="506994"/>
            </a:xfrm>
            <a:prstGeom prst="leftArrow">
              <a:avLst/>
            </a:prstGeom>
            <a:solidFill>
              <a:schemeClr val="accent3">
                <a:lumMod val="60000"/>
                <a:lumOff val="40000"/>
              </a:schemeClr>
            </a:solidFill>
            <a:ln>
              <a:solidFill>
                <a:schemeClr val="accent3">
                  <a:lumMod val="60000"/>
                  <a:lumOff val="40000"/>
                </a:schemeClr>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AAFFC027-ACC0-FC12-9908-F353EF7A5E56}"/>
                </a:ext>
              </a:extLst>
            </p:cNvPr>
            <p:cNvSpPr txBox="1"/>
            <p:nvPr/>
          </p:nvSpPr>
          <p:spPr>
            <a:xfrm>
              <a:off x="4839362" y="5419860"/>
              <a:ext cx="2822247" cy="369332"/>
            </a:xfrm>
            <a:prstGeom prst="rect">
              <a:avLst/>
            </a:prstGeom>
            <a:noFill/>
          </p:spPr>
          <p:txBody>
            <a:bodyPr wrap="none" rtlCol="0">
              <a:spAutoFit/>
            </a:bodyPr>
            <a:lstStyle/>
            <a:p>
              <a:r>
                <a:rPr lang="en-GB">
                  <a:solidFill>
                    <a:srgbClr val="FF0000"/>
                  </a:solidFill>
                </a:rPr>
                <a:t>Workstation 2: </a:t>
              </a:r>
              <a:r>
                <a:rPr lang="en-GB">
                  <a:solidFill>
                    <a:srgbClr val="0070C0"/>
                  </a:solidFill>
                </a:rPr>
                <a:t>Cold-Mass</a:t>
              </a:r>
              <a:endParaRPr lang="en-GB">
                <a:solidFill>
                  <a:srgbClr val="FF0000"/>
                </a:solidFill>
              </a:endParaRPr>
            </a:p>
          </p:txBody>
        </p:sp>
      </p:grpSp>
      <p:grpSp>
        <p:nvGrpSpPr>
          <p:cNvPr id="18" name="Group 17">
            <a:extLst>
              <a:ext uri="{FF2B5EF4-FFF2-40B4-BE49-F238E27FC236}">
                <a16:creationId xmlns:a16="http://schemas.microsoft.com/office/drawing/2014/main" id="{7CBB3BDA-6929-6888-3344-62BB9D063ABF}"/>
              </a:ext>
            </a:extLst>
          </p:cNvPr>
          <p:cNvGrpSpPr/>
          <p:nvPr/>
        </p:nvGrpSpPr>
        <p:grpSpPr>
          <a:xfrm>
            <a:off x="619520" y="3766420"/>
            <a:ext cx="3125614" cy="2584844"/>
            <a:chOff x="619520" y="3766420"/>
            <a:chExt cx="3125614" cy="2584844"/>
          </a:xfrm>
        </p:grpSpPr>
        <p:pic>
          <p:nvPicPr>
            <p:cNvPr id="19" name="Picture 18" descr="A large red machine in a room&#10;&#10;AI-generated content may be incorrect.">
              <a:extLst>
                <a:ext uri="{FF2B5EF4-FFF2-40B4-BE49-F238E27FC236}">
                  <a16:creationId xmlns:a16="http://schemas.microsoft.com/office/drawing/2014/main" id="{D82A06FE-3FDF-358D-C9B0-C8E7D72328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9520" y="4320000"/>
              <a:ext cx="3033855" cy="1620000"/>
            </a:xfrm>
            <a:prstGeom prst="rect">
              <a:avLst/>
            </a:prstGeom>
            <a:ln w="22225">
              <a:solidFill>
                <a:srgbClr val="0070C0"/>
              </a:solidFill>
            </a:ln>
          </p:spPr>
        </p:pic>
        <p:sp>
          <p:nvSpPr>
            <p:cNvPr id="20" name="Arrow: Left 19">
              <a:extLst>
                <a:ext uri="{FF2B5EF4-FFF2-40B4-BE49-F238E27FC236}">
                  <a16:creationId xmlns:a16="http://schemas.microsoft.com/office/drawing/2014/main" id="{2E3F15CD-79FA-2CFA-8FCF-D927D808DE15}"/>
                </a:ext>
              </a:extLst>
            </p:cNvPr>
            <p:cNvSpPr/>
            <p:nvPr/>
          </p:nvSpPr>
          <p:spPr>
            <a:xfrm rot="16200000">
              <a:off x="1813149" y="3780000"/>
              <a:ext cx="534154" cy="506994"/>
            </a:xfrm>
            <a:prstGeom prst="leftArrow">
              <a:avLst/>
            </a:prstGeom>
            <a:solidFill>
              <a:schemeClr val="accent3">
                <a:lumMod val="60000"/>
                <a:lumOff val="40000"/>
              </a:schemeClr>
            </a:solidFill>
            <a:ln>
              <a:solidFill>
                <a:schemeClr val="accent3">
                  <a:lumMod val="60000"/>
                  <a:lumOff val="40000"/>
                </a:schemeClr>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19A1F99E-2803-6954-FC00-7A424B3BE36D}"/>
                </a:ext>
              </a:extLst>
            </p:cNvPr>
            <p:cNvSpPr txBox="1"/>
            <p:nvPr/>
          </p:nvSpPr>
          <p:spPr>
            <a:xfrm>
              <a:off x="734996" y="5981932"/>
              <a:ext cx="2822311" cy="369332"/>
            </a:xfrm>
            <a:prstGeom prst="rect">
              <a:avLst/>
            </a:prstGeom>
            <a:noFill/>
          </p:spPr>
          <p:txBody>
            <a:bodyPr wrap="none" rtlCol="0">
              <a:spAutoFit/>
            </a:bodyPr>
            <a:lstStyle/>
            <a:p>
              <a:r>
                <a:rPr lang="en-GB">
                  <a:solidFill>
                    <a:srgbClr val="FF0000"/>
                  </a:solidFill>
                </a:rPr>
                <a:t>Workstation 3: </a:t>
              </a:r>
              <a:r>
                <a:rPr lang="en-GB">
                  <a:solidFill>
                    <a:srgbClr val="0070C0"/>
                  </a:solidFill>
                </a:rPr>
                <a:t>CM Vessel</a:t>
              </a:r>
              <a:endParaRPr lang="en-GB">
                <a:solidFill>
                  <a:srgbClr val="FF0000"/>
                </a:solidFill>
              </a:endParaRPr>
            </a:p>
          </p:txBody>
        </p:sp>
        <p:sp>
          <p:nvSpPr>
            <p:cNvPr id="22" name="TextBox 21">
              <a:extLst>
                <a:ext uri="{FF2B5EF4-FFF2-40B4-BE49-F238E27FC236}">
                  <a16:creationId xmlns:a16="http://schemas.microsoft.com/office/drawing/2014/main" id="{7862A746-4351-D79F-B64E-DD924C3506E2}"/>
                </a:ext>
              </a:extLst>
            </p:cNvPr>
            <p:cNvSpPr txBox="1"/>
            <p:nvPr/>
          </p:nvSpPr>
          <p:spPr>
            <a:xfrm>
              <a:off x="1591980" y="5667885"/>
              <a:ext cx="2153154" cy="276999"/>
            </a:xfrm>
            <a:prstGeom prst="rect">
              <a:avLst/>
            </a:prstGeom>
            <a:noFill/>
          </p:spPr>
          <p:txBody>
            <a:bodyPr wrap="none" rtlCol="0">
              <a:spAutoFit/>
            </a:bodyPr>
            <a:lstStyle/>
            <a:p>
              <a:r>
                <a:rPr lang="en-GB" sz="1200">
                  <a:solidFill>
                    <a:schemeClr val="bg1"/>
                  </a:solidFill>
                </a:rPr>
                <a:t>CM0 vessel arrived 22</a:t>
              </a:r>
              <a:r>
                <a:rPr lang="en-GB" sz="1200" baseline="30000">
                  <a:solidFill>
                    <a:schemeClr val="bg1"/>
                  </a:solidFill>
                </a:rPr>
                <a:t>nd</a:t>
              </a:r>
              <a:r>
                <a:rPr lang="en-GB" sz="1200">
                  <a:solidFill>
                    <a:schemeClr val="bg1"/>
                  </a:solidFill>
                </a:rPr>
                <a:t>Aug</a:t>
              </a:r>
            </a:p>
          </p:txBody>
        </p:sp>
      </p:grpSp>
      <p:grpSp>
        <p:nvGrpSpPr>
          <p:cNvPr id="23" name="Group 22">
            <a:extLst>
              <a:ext uri="{FF2B5EF4-FFF2-40B4-BE49-F238E27FC236}">
                <a16:creationId xmlns:a16="http://schemas.microsoft.com/office/drawing/2014/main" id="{4F717A47-DDCB-8057-042C-296931BF2612}"/>
              </a:ext>
            </a:extLst>
          </p:cNvPr>
          <p:cNvGrpSpPr/>
          <p:nvPr/>
        </p:nvGrpSpPr>
        <p:grpSpPr>
          <a:xfrm>
            <a:off x="9194868" y="3283100"/>
            <a:ext cx="2879378" cy="3348251"/>
            <a:chOff x="9194868" y="3283100"/>
            <a:chExt cx="2879378" cy="3348251"/>
          </a:xfrm>
        </p:grpSpPr>
        <p:pic>
          <p:nvPicPr>
            <p:cNvPr id="24" name="Picture 23">
              <a:extLst>
                <a:ext uri="{FF2B5EF4-FFF2-40B4-BE49-F238E27FC236}">
                  <a16:creationId xmlns:a16="http://schemas.microsoft.com/office/drawing/2014/main" id="{C5F07687-5FC2-52EB-2A70-E3477C01BA4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194868" y="4021197"/>
              <a:ext cx="1960236" cy="2610154"/>
            </a:xfrm>
            <a:prstGeom prst="rect">
              <a:avLst/>
            </a:prstGeom>
            <a:ln w="22225">
              <a:solidFill>
                <a:srgbClr val="0070C0"/>
              </a:solidFill>
            </a:ln>
          </p:spPr>
        </p:pic>
        <p:sp>
          <p:nvSpPr>
            <p:cNvPr id="25" name="TextBox 24">
              <a:extLst>
                <a:ext uri="{FF2B5EF4-FFF2-40B4-BE49-F238E27FC236}">
                  <a16:creationId xmlns:a16="http://schemas.microsoft.com/office/drawing/2014/main" id="{AB3348BC-4636-20DF-D3DD-41C82A7F1E27}"/>
                </a:ext>
              </a:extLst>
            </p:cNvPr>
            <p:cNvSpPr txBox="1"/>
            <p:nvPr/>
          </p:nvSpPr>
          <p:spPr>
            <a:xfrm>
              <a:off x="10171161" y="3368516"/>
              <a:ext cx="1903085" cy="646331"/>
            </a:xfrm>
            <a:prstGeom prst="rect">
              <a:avLst/>
            </a:prstGeom>
            <a:noFill/>
          </p:spPr>
          <p:txBody>
            <a:bodyPr wrap="none" rtlCol="0">
              <a:spAutoFit/>
            </a:bodyPr>
            <a:lstStyle/>
            <a:p>
              <a:pPr algn="r"/>
              <a:r>
                <a:rPr lang="en-GB">
                  <a:solidFill>
                    <a:srgbClr val="0070C0"/>
                  </a:solidFill>
                </a:rPr>
                <a:t>ISO4 Cleanroom</a:t>
              </a:r>
            </a:p>
            <a:p>
              <a:pPr algn="r"/>
              <a:r>
                <a:rPr lang="en-GB">
                  <a:solidFill>
                    <a:srgbClr val="0070C0"/>
                  </a:solidFill>
                </a:rPr>
                <a:t>14 m x 5 m</a:t>
              </a:r>
            </a:p>
          </p:txBody>
        </p:sp>
        <p:sp>
          <p:nvSpPr>
            <p:cNvPr id="26" name="Arrow: Left 25">
              <a:extLst>
                <a:ext uri="{FF2B5EF4-FFF2-40B4-BE49-F238E27FC236}">
                  <a16:creationId xmlns:a16="http://schemas.microsoft.com/office/drawing/2014/main" id="{704208F5-B547-2AEF-94F9-490BBC32F765}"/>
                </a:ext>
              </a:extLst>
            </p:cNvPr>
            <p:cNvSpPr/>
            <p:nvPr/>
          </p:nvSpPr>
          <p:spPr>
            <a:xfrm rot="16200000">
              <a:off x="9596680" y="3296680"/>
              <a:ext cx="534154" cy="506994"/>
            </a:xfrm>
            <a:prstGeom prst="leftArrow">
              <a:avLst/>
            </a:prstGeom>
            <a:solidFill>
              <a:schemeClr val="accent3">
                <a:lumMod val="60000"/>
                <a:lumOff val="40000"/>
              </a:schemeClr>
            </a:solidFill>
            <a:ln>
              <a:solidFill>
                <a:schemeClr val="accent3">
                  <a:lumMod val="60000"/>
                  <a:lumOff val="40000"/>
                </a:schemeClr>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GB"/>
            </a:p>
          </p:txBody>
        </p:sp>
      </p:grpSp>
      <p:pic>
        <p:nvPicPr>
          <p:cNvPr id="27" name="Picture 26" descr="A room with a yellow and red line&#10;&#10;Description automatically generated with medium confidence">
            <a:extLst>
              <a:ext uri="{FF2B5EF4-FFF2-40B4-BE49-F238E27FC236}">
                <a16:creationId xmlns:a16="http://schemas.microsoft.com/office/drawing/2014/main" id="{7D10DBD2-2816-02E2-3463-308B0E6E12FE}"/>
              </a:ext>
            </a:extLst>
          </p:cNvPr>
          <p:cNvPicPr>
            <a:picLocks noChangeAspect="1"/>
          </p:cNvPicPr>
          <p:nvPr/>
        </p:nvPicPr>
        <p:blipFill>
          <a:blip r:embed="rId7"/>
          <a:srcRect l="22127" t="15497" r="25798" b="29371"/>
          <a:stretch/>
        </p:blipFill>
        <p:spPr>
          <a:xfrm>
            <a:off x="3885217" y="4320000"/>
            <a:ext cx="2040237" cy="1620000"/>
          </a:xfrm>
          <a:prstGeom prst="rect">
            <a:avLst/>
          </a:prstGeom>
          <a:ln w="22225">
            <a:solidFill>
              <a:srgbClr val="0070C0"/>
            </a:solidFill>
          </a:ln>
        </p:spPr>
      </p:pic>
    </p:spTree>
    <p:extLst>
      <p:ext uri="{BB962C8B-B14F-4D97-AF65-F5344CB8AC3E}">
        <p14:creationId xmlns:p14="http://schemas.microsoft.com/office/powerpoint/2010/main" val="212759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par>
                                <p:cTn id="13" presetID="22" presetClass="entr" presetSubtype="1"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up)">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5D384-F0E4-C854-C63E-CC16086284D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23A269D-E04A-E942-3FE9-7DF845FF7F49}"/>
              </a:ext>
            </a:extLst>
          </p:cNvPr>
          <p:cNvSpPr>
            <a:spLocks noGrp="1"/>
          </p:cNvSpPr>
          <p:nvPr>
            <p:ph type="title"/>
          </p:nvPr>
        </p:nvSpPr>
        <p:spPr>
          <a:xfrm>
            <a:off x="442912" y="216000"/>
            <a:ext cx="11306175" cy="701731"/>
          </a:xfrm>
        </p:spPr>
        <p:txBody>
          <a:bodyPr/>
          <a:lstStyle/>
          <a:p>
            <a:r>
              <a:rPr lang="en-GB" dirty="0">
                <a:solidFill>
                  <a:srgbClr val="2E2C61"/>
                </a:solidFill>
                <a:latin typeface="+mj-lt"/>
                <a:cs typeface="Arial" panose="020B0604020202020204" pitchFamily="34" charset="0"/>
              </a:rPr>
              <a:t>PIP-II Cryomodule Infrastructure Verification</a:t>
            </a:r>
            <a:endParaRPr lang="en-US" dirty="0"/>
          </a:p>
        </p:txBody>
      </p:sp>
      <p:sp>
        <p:nvSpPr>
          <p:cNvPr id="3" name="Content Placeholder 2">
            <a:extLst>
              <a:ext uri="{FF2B5EF4-FFF2-40B4-BE49-F238E27FC236}">
                <a16:creationId xmlns:a16="http://schemas.microsoft.com/office/drawing/2014/main" id="{023E3B43-EF0F-65CA-BF33-62AEF3E0C60C}"/>
              </a:ext>
            </a:extLst>
          </p:cNvPr>
          <p:cNvSpPr>
            <a:spLocks noGrp="1"/>
          </p:cNvSpPr>
          <p:nvPr>
            <p:ph idx="1"/>
          </p:nvPr>
        </p:nvSpPr>
        <p:spPr>
          <a:xfrm>
            <a:off x="442913" y="1076457"/>
            <a:ext cx="11306175" cy="2127238"/>
          </a:xfrm>
        </p:spPr>
        <p:txBody>
          <a:bodyPr>
            <a:normAutofit fontScale="92500" lnSpcReduction="20000"/>
          </a:bodyPr>
          <a:lstStyle/>
          <a:p>
            <a:pPr indent="-216000"/>
            <a:r>
              <a:rPr lang="en-GB" dirty="0">
                <a:solidFill>
                  <a:schemeClr val="tx1"/>
                </a:solidFill>
              </a:rPr>
              <a:t>CM0 build preparations and trials</a:t>
            </a:r>
          </a:p>
          <a:p>
            <a:pPr marL="504000" lvl="1" indent="-252000"/>
            <a:r>
              <a:rPr lang="en-GB" dirty="0"/>
              <a:t>Cleanroom rail system checks performed with a cavity - Frequency verified</a:t>
            </a:r>
          </a:p>
          <a:p>
            <a:pPr marL="504000" lvl="1" indent="-252000"/>
            <a:r>
              <a:rPr lang="en-GB" dirty="0"/>
              <a:t>Multi-Layer Insulation (MLI) blanket fitted </a:t>
            </a:r>
          </a:p>
          <a:p>
            <a:pPr marL="504000" lvl="1" indent="-252000"/>
            <a:r>
              <a:rPr lang="en-GB" dirty="0"/>
              <a:t>Cavity installed onto the lifting tooling</a:t>
            </a:r>
          </a:p>
          <a:p>
            <a:pPr marL="504000" lvl="1" indent="-252000"/>
            <a:r>
              <a:rPr lang="en-GB" dirty="0"/>
              <a:t>Safety brackets removed and frequency checks repeated</a:t>
            </a:r>
          </a:p>
          <a:p>
            <a:pPr marL="504000" lvl="1" indent="-252000"/>
            <a:r>
              <a:rPr lang="en-GB" dirty="0"/>
              <a:t>Magnetic shielding installation performed</a:t>
            </a:r>
          </a:p>
          <a:p>
            <a:pPr>
              <a:buNone/>
            </a:pPr>
            <a:endParaRPr lang="en-US" dirty="0"/>
          </a:p>
        </p:txBody>
      </p:sp>
      <p:sp>
        <p:nvSpPr>
          <p:cNvPr id="2" name="Footer Placeholder 1">
            <a:extLst>
              <a:ext uri="{FF2B5EF4-FFF2-40B4-BE49-F238E27FC236}">
                <a16:creationId xmlns:a16="http://schemas.microsoft.com/office/drawing/2014/main" id="{22A373B4-34ED-B570-98AD-BDFBAABA3A8D}"/>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39CB774A-2D78-9E66-A6E5-C6171BDC2FEA}"/>
              </a:ext>
            </a:extLst>
          </p:cNvPr>
          <p:cNvSpPr>
            <a:spLocks noGrp="1"/>
          </p:cNvSpPr>
          <p:nvPr>
            <p:ph type="sldNum" sz="quarter" idx="12"/>
          </p:nvPr>
        </p:nvSpPr>
        <p:spPr/>
        <p:txBody>
          <a:bodyPr/>
          <a:lstStyle/>
          <a:p>
            <a:fld id="{E9B18BFB-F9D7-744E-8E1D-43FFDB3E8872}" type="slidenum">
              <a:rPr lang="en-US" smtClean="0"/>
              <a:t>11</a:t>
            </a:fld>
            <a:endParaRPr lang="en-US"/>
          </a:p>
        </p:txBody>
      </p:sp>
      <p:pic>
        <p:nvPicPr>
          <p:cNvPr id="8" name="Picture 7">
            <a:extLst>
              <a:ext uri="{FF2B5EF4-FFF2-40B4-BE49-F238E27FC236}">
                <a16:creationId xmlns:a16="http://schemas.microsoft.com/office/drawing/2014/main" id="{5C9B64AD-64FC-8D7F-CE58-01C7C9537E74}"/>
              </a:ext>
            </a:extLst>
          </p:cNvPr>
          <p:cNvPicPr>
            <a:picLocks noChangeAspect="1"/>
          </p:cNvPicPr>
          <p:nvPr/>
        </p:nvPicPr>
        <p:blipFill>
          <a:blip r:embed="rId2"/>
          <a:stretch>
            <a:fillRect/>
          </a:stretch>
        </p:blipFill>
        <p:spPr>
          <a:xfrm rot="5400000">
            <a:off x="9184317" y="3593543"/>
            <a:ext cx="2640000" cy="1980000"/>
          </a:xfrm>
          <a:prstGeom prst="rect">
            <a:avLst/>
          </a:prstGeom>
        </p:spPr>
      </p:pic>
      <p:pic>
        <p:nvPicPr>
          <p:cNvPr id="9" name="Picture 8">
            <a:extLst>
              <a:ext uri="{FF2B5EF4-FFF2-40B4-BE49-F238E27FC236}">
                <a16:creationId xmlns:a16="http://schemas.microsoft.com/office/drawing/2014/main" id="{308D0C5D-798F-9D99-34B9-03318D0C9901}"/>
              </a:ext>
            </a:extLst>
          </p:cNvPr>
          <p:cNvPicPr>
            <a:picLocks noChangeAspect="1"/>
          </p:cNvPicPr>
          <p:nvPr/>
        </p:nvPicPr>
        <p:blipFill>
          <a:blip r:embed="rId3"/>
          <a:stretch>
            <a:fillRect/>
          </a:stretch>
        </p:blipFill>
        <p:spPr>
          <a:xfrm rot="5400000">
            <a:off x="6903751" y="3593543"/>
            <a:ext cx="2640000" cy="1980000"/>
          </a:xfrm>
          <a:prstGeom prst="rect">
            <a:avLst/>
          </a:prstGeom>
        </p:spPr>
      </p:pic>
      <p:pic>
        <p:nvPicPr>
          <p:cNvPr id="10" name="Picture 9">
            <a:extLst>
              <a:ext uri="{FF2B5EF4-FFF2-40B4-BE49-F238E27FC236}">
                <a16:creationId xmlns:a16="http://schemas.microsoft.com/office/drawing/2014/main" id="{4F4BC735-2373-C845-5CC0-0DEC24B18992}"/>
              </a:ext>
            </a:extLst>
          </p:cNvPr>
          <p:cNvPicPr>
            <a:picLocks noChangeAspect="1"/>
          </p:cNvPicPr>
          <p:nvPr/>
        </p:nvPicPr>
        <p:blipFill>
          <a:blip r:embed="rId4"/>
          <a:stretch>
            <a:fillRect/>
          </a:stretch>
        </p:blipFill>
        <p:spPr>
          <a:xfrm rot="5400000">
            <a:off x="4660098" y="3593543"/>
            <a:ext cx="2640000" cy="1980000"/>
          </a:xfrm>
          <a:prstGeom prst="rect">
            <a:avLst/>
          </a:prstGeom>
        </p:spPr>
      </p:pic>
      <p:pic>
        <p:nvPicPr>
          <p:cNvPr id="11" name="Picture 10">
            <a:extLst>
              <a:ext uri="{FF2B5EF4-FFF2-40B4-BE49-F238E27FC236}">
                <a16:creationId xmlns:a16="http://schemas.microsoft.com/office/drawing/2014/main" id="{EA5A8638-571B-7240-26D9-645136877367}"/>
              </a:ext>
            </a:extLst>
          </p:cNvPr>
          <p:cNvPicPr>
            <a:picLocks noChangeAspect="1"/>
          </p:cNvPicPr>
          <p:nvPr/>
        </p:nvPicPr>
        <p:blipFill>
          <a:blip r:embed="rId5"/>
          <a:stretch>
            <a:fillRect/>
          </a:stretch>
        </p:blipFill>
        <p:spPr>
          <a:xfrm rot="5400000">
            <a:off x="2420254" y="3593543"/>
            <a:ext cx="2640000" cy="1980000"/>
          </a:xfrm>
          <a:prstGeom prst="rect">
            <a:avLst/>
          </a:prstGeom>
        </p:spPr>
      </p:pic>
      <p:pic>
        <p:nvPicPr>
          <p:cNvPr id="12" name="Picture 11">
            <a:extLst>
              <a:ext uri="{FF2B5EF4-FFF2-40B4-BE49-F238E27FC236}">
                <a16:creationId xmlns:a16="http://schemas.microsoft.com/office/drawing/2014/main" id="{433D61F7-DFBE-1E54-AFC0-A056B769662B}"/>
              </a:ext>
            </a:extLst>
          </p:cNvPr>
          <p:cNvPicPr>
            <a:picLocks noChangeAspect="1"/>
          </p:cNvPicPr>
          <p:nvPr/>
        </p:nvPicPr>
        <p:blipFill>
          <a:blip r:embed="rId6"/>
          <a:stretch>
            <a:fillRect/>
          </a:stretch>
        </p:blipFill>
        <p:spPr>
          <a:xfrm rot="5400000">
            <a:off x="182398" y="3593543"/>
            <a:ext cx="2640000" cy="1980000"/>
          </a:xfrm>
          <a:prstGeom prst="rect">
            <a:avLst/>
          </a:prstGeom>
        </p:spPr>
      </p:pic>
      <p:sp>
        <p:nvSpPr>
          <p:cNvPr id="13" name="Arrow: Right 12">
            <a:extLst>
              <a:ext uri="{FF2B5EF4-FFF2-40B4-BE49-F238E27FC236}">
                <a16:creationId xmlns:a16="http://schemas.microsoft.com/office/drawing/2014/main" id="{6C64FEA1-BEFC-CCC2-D46E-736ACB594458}"/>
              </a:ext>
            </a:extLst>
          </p:cNvPr>
          <p:cNvSpPr/>
          <p:nvPr/>
        </p:nvSpPr>
        <p:spPr>
          <a:xfrm>
            <a:off x="2321881" y="5377671"/>
            <a:ext cx="695544" cy="484632"/>
          </a:xfrm>
          <a:prstGeom prst="rightArrow">
            <a:avLst/>
          </a:prstGeom>
          <a:solidFill>
            <a:srgbClr val="1E5DF8"/>
          </a:solidFill>
          <a:ln w="12700" cap="flat" cmpd="sng" algn="ctr">
            <a:solidFill>
              <a:srgbClr val="1E5DF8">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Arrow: Right 13">
            <a:extLst>
              <a:ext uri="{FF2B5EF4-FFF2-40B4-BE49-F238E27FC236}">
                <a16:creationId xmlns:a16="http://schemas.microsoft.com/office/drawing/2014/main" id="{97D5A3B2-0EFE-102B-5674-8E9719B7A9A9}"/>
              </a:ext>
            </a:extLst>
          </p:cNvPr>
          <p:cNvSpPr/>
          <p:nvPr/>
        </p:nvSpPr>
        <p:spPr>
          <a:xfrm>
            <a:off x="4532765" y="3380891"/>
            <a:ext cx="695544" cy="484632"/>
          </a:xfrm>
          <a:prstGeom prst="rightArrow">
            <a:avLst/>
          </a:prstGeom>
          <a:solidFill>
            <a:srgbClr val="1E5DF8"/>
          </a:solidFill>
          <a:ln w="12700" cap="flat" cmpd="sng" algn="ctr">
            <a:solidFill>
              <a:srgbClr val="1E5DF8">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 name="Arrow: Right 14">
            <a:extLst>
              <a:ext uri="{FF2B5EF4-FFF2-40B4-BE49-F238E27FC236}">
                <a16:creationId xmlns:a16="http://schemas.microsoft.com/office/drawing/2014/main" id="{D39225F8-6FDE-EEF5-8B2C-C90B77AC5D89}"/>
              </a:ext>
            </a:extLst>
          </p:cNvPr>
          <p:cNvSpPr/>
          <p:nvPr/>
        </p:nvSpPr>
        <p:spPr>
          <a:xfrm>
            <a:off x="6772609" y="5377671"/>
            <a:ext cx="695544" cy="484632"/>
          </a:xfrm>
          <a:prstGeom prst="rightArrow">
            <a:avLst/>
          </a:prstGeom>
          <a:solidFill>
            <a:srgbClr val="1E5DF8"/>
          </a:solidFill>
          <a:ln w="12700" cap="flat" cmpd="sng" algn="ctr">
            <a:solidFill>
              <a:srgbClr val="1E5DF8">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Arrow: Right 15">
            <a:extLst>
              <a:ext uri="{FF2B5EF4-FFF2-40B4-BE49-F238E27FC236}">
                <a16:creationId xmlns:a16="http://schemas.microsoft.com/office/drawing/2014/main" id="{36BC70E6-BB87-6096-6BE6-21E791EBC1E0}"/>
              </a:ext>
            </a:extLst>
          </p:cNvPr>
          <p:cNvSpPr/>
          <p:nvPr/>
        </p:nvSpPr>
        <p:spPr>
          <a:xfrm>
            <a:off x="9022513" y="3380891"/>
            <a:ext cx="695544" cy="484632"/>
          </a:xfrm>
          <a:prstGeom prst="rightArrow">
            <a:avLst/>
          </a:prstGeom>
          <a:solidFill>
            <a:srgbClr val="1E5DF8"/>
          </a:solidFill>
          <a:ln w="12700" cap="flat" cmpd="sng" algn="ctr">
            <a:solidFill>
              <a:srgbClr val="1E5DF8">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59026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EB8A6-6AEF-8360-66E6-6526AC20088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B90C980-16C9-D6A9-3A15-C352962ECD34}"/>
              </a:ext>
            </a:extLst>
          </p:cNvPr>
          <p:cNvSpPr>
            <a:spLocks noGrp="1"/>
          </p:cNvSpPr>
          <p:nvPr>
            <p:ph type="title"/>
          </p:nvPr>
        </p:nvSpPr>
        <p:spPr>
          <a:xfrm>
            <a:off x="442912" y="216000"/>
            <a:ext cx="11306175" cy="713978"/>
          </a:xfrm>
        </p:spPr>
        <p:txBody>
          <a:bodyPr/>
          <a:lstStyle/>
          <a:p>
            <a:r>
              <a:rPr lang="en-GB" dirty="0">
                <a:cs typeface="Arial"/>
              </a:rPr>
              <a:t>String Integration and Verification</a:t>
            </a:r>
            <a:endParaRPr lang="en-US" dirty="0"/>
          </a:p>
        </p:txBody>
      </p:sp>
      <p:sp>
        <p:nvSpPr>
          <p:cNvPr id="3" name="Content Placeholder 2">
            <a:extLst>
              <a:ext uri="{FF2B5EF4-FFF2-40B4-BE49-F238E27FC236}">
                <a16:creationId xmlns:a16="http://schemas.microsoft.com/office/drawing/2014/main" id="{FB7F0C4D-B818-0409-256D-8EFEEBD1EAC2}"/>
              </a:ext>
            </a:extLst>
          </p:cNvPr>
          <p:cNvSpPr>
            <a:spLocks noGrp="1"/>
          </p:cNvSpPr>
          <p:nvPr>
            <p:ph idx="1"/>
          </p:nvPr>
        </p:nvSpPr>
        <p:spPr>
          <a:xfrm>
            <a:off x="442913" y="918569"/>
            <a:ext cx="6937261" cy="5153310"/>
          </a:xfrm>
        </p:spPr>
        <p:txBody>
          <a:bodyPr vert="horz" wrap="square" lIns="0" tIns="45720" rIns="0" bIns="45720" rtlCol="0" anchor="t">
            <a:normAutofit fontScale="70000" lnSpcReduction="20000"/>
          </a:bodyPr>
          <a:lstStyle/>
          <a:p>
            <a:pPr>
              <a:buNone/>
            </a:pPr>
            <a:r>
              <a:rPr lang="en-GB" b="1" dirty="0">
                <a:solidFill>
                  <a:srgbClr val="2E2D62"/>
                </a:solidFill>
                <a:latin typeface="Bahnschrift SemiBold" panose="020B0502040204020203" pitchFamily="34" charset="0"/>
              </a:rPr>
              <a:t>Cleanroom</a:t>
            </a:r>
          </a:p>
          <a:p>
            <a:pPr marL="251460" indent="-251460"/>
            <a:r>
              <a:rPr lang="en-GB" dirty="0">
                <a:solidFill>
                  <a:schemeClr val="tx1"/>
                </a:solidFill>
              </a:rPr>
              <a:t>Coupler is heavy (&gt;10 Kg), cumbersome with long fragile antenna </a:t>
            </a:r>
          </a:p>
          <a:p>
            <a:pPr marL="503555" lvl="1" indent="-251460"/>
            <a:r>
              <a:rPr lang="en-GB" dirty="0">
                <a:solidFill>
                  <a:schemeClr val="tx1"/>
                </a:solidFill>
              </a:rPr>
              <a:t>Installation procedures have been fully developed</a:t>
            </a:r>
          </a:p>
          <a:p>
            <a:pPr marL="251460" indent="-251460"/>
            <a:r>
              <a:rPr lang="en-GB" dirty="0">
                <a:latin typeface="Bahnschrift Light"/>
                <a:cs typeface="Arial"/>
              </a:rPr>
              <a:t>Slow Pump Slow Vent (SPSV) commissioned for pump and purge </a:t>
            </a:r>
          </a:p>
          <a:p>
            <a:pPr marL="503555" lvl="1" indent="-251460"/>
            <a:r>
              <a:rPr lang="en-GB" dirty="0">
                <a:solidFill>
                  <a:schemeClr val="tx1"/>
                </a:solidFill>
                <a:latin typeface="Bahnschrift Light"/>
              </a:rPr>
              <a:t>Vacuum systems consist of 2 SPSV pumping systems (flow rates from 0 to 10,000 </a:t>
            </a:r>
            <a:r>
              <a:rPr lang="en-GB" dirty="0" err="1">
                <a:solidFill>
                  <a:schemeClr val="tx1"/>
                </a:solidFill>
                <a:latin typeface="Bahnschrift Light"/>
              </a:rPr>
              <a:t>sccm</a:t>
            </a:r>
            <a:r>
              <a:rPr lang="en-GB" dirty="0">
                <a:solidFill>
                  <a:schemeClr val="tx1"/>
                </a:solidFill>
                <a:latin typeface="Bahnschrift Light"/>
              </a:rPr>
              <a:t>) control the migration of particulates </a:t>
            </a:r>
            <a:endParaRPr lang="en-GB" dirty="0">
              <a:solidFill>
                <a:schemeClr val="tx1"/>
              </a:solidFill>
            </a:endParaRPr>
          </a:p>
          <a:p>
            <a:pPr marL="503555" lvl="1" indent="-251460"/>
            <a:r>
              <a:rPr lang="en-GB" dirty="0">
                <a:solidFill>
                  <a:schemeClr val="tx1"/>
                </a:solidFill>
                <a:latin typeface="Bahnschrift Light"/>
              </a:rPr>
              <a:t>9 individual Nitrogen purge lines with flow rates up to 50 LPM providing enhanced flexibility</a:t>
            </a:r>
          </a:p>
          <a:p>
            <a:pPr marL="503555" lvl="1" indent="-251460"/>
            <a:r>
              <a:rPr lang="en-GB" dirty="0">
                <a:solidFill>
                  <a:schemeClr val="tx1"/>
                </a:solidFill>
                <a:latin typeface="Bahnschrift Light"/>
              </a:rPr>
              <a:t>Fully automated with options to vary pump and gas flow rates</a:t>
            </a:r>
            <a:endParaRPr lang="en-GB" dirty="0">
              <a:solidFill>
                <a:schemeClr val="tx1"/>
              </a:solidFill>
              <a:latin typeface="Bahnschrift Light"/>
              <a:cs typeface="Arial"/>
            </a:endParaRPr>
          </a:p>
          <a:p>
            <a:pPr marL="251460" indent="-251460"/>
            <a:r>
              <a:rPr lang="en-GB" dirty="0">
                <a:latin typeface="Bahnschrift Light"/>
              </a:rPr>
              <a:t>Coupler installation trials performed on several cavities</a:t>
            </a:r>
          </a:p>
          <a:p>
            <a:pPr marL="251460" indent="-251460">
              <a:buFont typeface="Wingdings" panose="05000000000000000000" pitchFamily="2" charset="2"/>
              <a:buChar char="ü"/>
            </a:pPr>
            <a:r>
              <a:rPr lang="en-GB" dirty="0">
                <a:solidFill>
                  <a:srgbClr val="92D050"/>
                </a:solidFill>
                <a:cs typeface="Arial"/>
              </a:rPr>
              <a:t>Successful tests at FNAL have validated the tooling and cavity-coupler assembly process</a:t>
            </a:r>
          </a:p>
          <a:p>
            <a:pPr marL="251460" indent="-251460"/>
            <a:r>
              <a:rPr lang="en-GB" dirty="0"/>
              <a:t>Cavity-coupler-bellows assembly verification prior to string integration is currently on-going</a:t>
            </a:r>
            <a:endParaRPr lang="en-US" dirty="0"/>
          </a:p>
        </p:txBody>
      </p:sp>
      <p:sp>
        <p:nvSpPr>
          <p:cNvPr id="2" name="Footer Placeholder 1">
            <a:extLst>
              <a:ext uri="{FF2B5EF4-FFF2-40B4-BE49-F238E27FC236}">
                <a16:creationId xmlns:a16="http://schemas.microsoft.com/office/drawing/2014/main" id="{069DC03B-49E3-1E96-F049-25DD08C6610F}"/>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50ACE1EB-25FB-B9ED-2F8E-D1F2A3998E51}"/>
              </a:ext>
            </a:extLst>
          </p:cNvPr>
          <p:cNvSpPr>
            <a:spLocks noGrp="1"/>
          </p:cNvSpPr>
          <p:nvPr>
            <p:ph type="sldNum" sz="quarter" idx="12"/>
          </p:nvPr>
        </p:nvSpPr>
        <p:spPr/>
        <p:txBody>
          <a:bodyPr/>
          <a:lstStyle/>
          <a:p>
            <a:fld id="{E9B18BFB-F9D7-744E-8E1D-43FFDB3E8872}" type="slidenum">
              <a:rPr lang="en-US" smtClean="0"/>
              <a:t>12</a:t>
            </a:fld>
            <a:endParaRPr lang="en-US"/>
          </a:p>
        </p:txBody>
      </p:sp>
      <p:sp>
        <p:nvSpPr>
          <p:cNvPr id="7" name="TextBox 6">
            <a:extLst>
              <a:ext uri="{FF2B5EF4-FFF2-40B4-BE49-F238E27FC236}">
                <a16:creationId xmlns:a16="http://schemas.microsoft.com/office/drawing/2014/main" id="{EDA72754-B5D6-35DE-54B3-BC2E09DAD584}"/>
              </a:ext>
            </a:extLst>
          </p:cNvPr>
          <p:cNvSpPr txBox="1"/>
          <p:nvPr/>
        </p:nvSpPr>
        <p:spPr>
          <a:xfrm>
            <a:off x="7517873" y="4130701"/>
            <a:ext cx="154087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dirty="0">
                <a:cs typeface="Arial"/>
              </a:rPr>
              <a:t>Coupler assembled in </a:t>
            </a:r>
            <a:r>
              <a:rPr lang="en-GB" sz="1600" dirty="0" err="1">
                <a:cs typeface="Arial"/>
              </a:rPr>
              <a:t>SuRFLab</a:t>
            </a:r>
            <a:endParaRPr lang="en-GB" sz="1600" dirty="0"/>
          </a:p>
        </p:txBody>
      </p:sp>
      <p:pic>
        <p:nvPicPr>
          <p:cNvPr id="9" name="Picture 8" descr="A machine in a room&#10;&#10;AI-generated content may be incorrect.">
            <a:extLst>
              <a:ext uri="{FF2B5EF4-FFF2-40B4-BE49-F238E27FC236}">
                <a16:creationId xmlns:a16="http://schemas.microsoft.com/office/drawing/2014/main" id="{7596A493-1123-C375-0A8D-6E9A92A4493F}"/>
              </a:ext>
            </a:extLst>
          </p:cNvPr>
          <p:cNvPicPr>
            <a:picLocks noChangeAspect="1"/>
          </p:cNvPicPr>
          <p:nvPr/>
        </p:nvPicPr>
        <p:blipFill>
          <a:blip r:embed="rId3"/>
          <a:srcRect t="-1" b="8182"/>
          <a:stretch>
            <a:fillRect/>
          </a:stretch>
        </p:blipFill>
        <p:spPr>
          <a:xfrm>
            <a:off x="8921054" y="3044529"/>
            <a:ext cx="2924524" cy="3636000"/>
          </a:xfrm>
          <a:prstGeom prst="rect">
            <a:avLst/>
          </a:prstGeom>
        </p:spPr>
      </p:pic>
      <p:pic>
        <p:nvPicPr>
          <p:cNvPr id="11" name="Picture 10" descr="A close-up of a machine&#10;&#10;Description automatically generated with low confidence">
            <a:extLst>
              <a:ext uri="{FF2B5EF4-FFF2-40B4-BE49-F238E27FC236}">
                <a16:creationId xmlns:a16="http://schemas.microsoft.com/office/drawing/2014/main" id="{5F25EB49-5DD4-F849-30A3-7522D4FF85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0788" y="4961698"/>
            <a:ext cx="1852567" cy="1389425"/>
          </a:xfrm>
          <a:prstGeom prst="rect">
            <a:avLst/>
          </a:prstGeom>
          <a:ln>
            <a:solidFill>
              <a:schemeClr val="tx1"/>
            </a:solidFill>
          </a:ln>
        </p:spPr>
      </p:pic>
      <p:pic>
        <p:nvPicPr>
          <p:cNvPr id="13" name="Picture 12">
            <a:extLst>
              <a:ext uri="{FF2B5EF4-FFF2-40B4-BE49-F238E27FC236}">
                <a16:creationId xmlns:a16="http://schemas.microsoft.com/office/drawing/2014/main" id="{F98944FF-507F-883A-6229-FD6DC2E0108D}"/>
              </a:ext>
            </a:extLst>
          </p:cNvPr>
          <p:cNvPicPr>
            <a:picLocks noChangeAspect="1"/>
          </p:cNvPicPr>
          <p:nvPr/>
        </p:nvPicPr>
        <p:blipFill>
          <a:blip r:embed="rId5"/>
          <a:stretch>
            <a:fillRect/>
          </a:stretch>
        </p:blipFill>
        <p:spPr>
          <a:xfrm rot="5400000">
            <a:off x="7749780" y="782789"/>
            <a:ext cx="2448000" cy="1836000"/>
          </a:xfrm>
          <a:prstGeom prst="rect">
            <a:avLst/>
          </a:prstGeom>
        </p:spPr>
      </p:pic>
      <p:pic>
        <p:nvPicPr>
          <p:cNvPr id="15" name="Picture 14">
            <a:extLst>
              <a:ext uri="{FF2B5EF4-FFF2-40B4-BE49-F238E27FC236}">
                <a16:creationId xmlns:a16="http://schemas.microsoft.com/office/drawing/2014/main" id="{7FE8C4FB-B550-B418-0652-F3166F70E8AF}"/>
              </a:ext>
            </a:extLst>
          </p:cNvPr>
          <p:cNvPicPr>
            <a:picLocks noChangeAspect="1"/>
          </p:cNvPicPr>
          <p:nvPr/>
        </p:nvPicPr>
        <p:blipFill>
          <a:blip r:embed="rId6"/>
          <a:stretch>
            <a:fillRect/>
          </a:stretch>
        </p:blipFill>
        <p:spPr>
          <a:xfrm rot="5400000">
            <a:off x="9683715" y="782789"/>
            <a:ext cx="2448000" cy="1836000"/>
          </a:xfrm>
          <a:prstGeom prst="rect">
            <a:avLst/>
          </a:prstGeom>
        </p:spPr>
      </p:pic>
      <p:sp>
        <p:nvSpPr>
          <p:cNvPr id="17" name="TextBox 16">
            <a:extLst>
              <a:ext uri="{FF2B5EF4-FFF2-40B4-BE49-F238E27FC236}">
                <a16:creationId xmlns:a16="http://schemas.microsoft.com/office/drawing/2014/main" id="{E6F2D3BC-15F1-0C46-1811-29A504D3A8FF}"/>
              </a:ext>
            </a:extLst>
          </p:cNvPr>
          <p:cNvSpPr txBox="1"/>
          <p:nvPr/>
        </p:nvSpPr>
        <p:spPr>
          <a:xfrm>
            <a:off x="8240471" y="168323"/>
            <a:ext cx="2922595" cy="338554"/>
          </a:xfrm>
          <a:prstGeom prst="rect">
            <a:avLst/>
          </a:prstGeom>
          <a:noFill/>
        </p:spPr>
        <p:txBody>
          <a:bodyPr wrap="none" rtlCol="0">
            <a:spAutoFit/>
          </a:bodyPr>
          <a:lstStyle/>
          <a:p>
            <a:r>
              <a:rPr lang="en-GB" sz="1600" dirty="0">
                <a:cs typeface="Arial"/>
              </a:rPr>
              <a:t>Slow Pump Slow Vent System</a:t>
            </a:r>
            <a:endParaRPr lang="en-GB" sz="1600" dirty="0"/>
          </a:p>
        </p:txBody>
      </p:sp>
    </p:spTree>
    <p:extLst>
      <p:ext uri="{BB962C8B-B14F-4D97-AF65-F5344CB8AC3E}">
        <p14:creationId xmlns:p14="http://schemas.microsoft.com/office/powerpoint/2010/main" val="4186778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F5F81-07BD-9BCB-E2F0-DF10A2320697}"/>
            </a:ext>
          </a:extLst>
        </p:cNvPr>
        <p:cNvGrpSpPr/>
        <p:nvPr/>
      </p:nvGrpSpPr>
      <p:grpSpPr>
        <a:xfrm>
          <a:off x="0" y="0"/>
          <a:ext cx="0" cy="0"/>
          <a:chOff x="0" y="0"/>
          <a:chExt cx="0" cy="0"/>
        </a:xfrm>
      </p:grpSpPr>
      <p:pic>
        <p:nvPicPr>
          <p:cNvPr id="31" name="Picture Placeholder 30">
            <a:extLst>
              <a:ext uri="{FF2B5EF4-FFF2-40B4-BE49-F238E27FC236}">
                <a16:creationId xmlns:a16="http://schemas.microsoft.com/office/drawing/2014/main" id="{B74240C9-C6CC-4BFC-59D7-86DEE9E22EB7}"/>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a:fillRect/>
          </a:stretch>
        </p:blipFill>
        <p:spPr>
          <a:xfrm>
            <a:off x="6096000" y="0"/>
            <a:ext cx="6096000" cy="6858000"/>
          </a:xfrm>
          <a:prstGeom prst="rect">
            <a:avLst/>
          </a:prstGeom>
        </p:spPr>
      </p:pic>
      <p:sp>
        <p:nvSpPr>
          <p:cNvPr id="2" name="Title 1">
            <a:extLst>
              <a:ext uri="{FF2B5EF4-FFF2-40B4-BE49-F238E27FC236}">
                <a16:creationId xmlns:a16="http://schemas.microsoft.com/office/drawing/2014/main" id="{17A98B32-DD7E-A709-5CE5-F0FA6DCCD25E}"/>
              </a:ext>
            </a:extLst>
          </p:cNvPr>
          <p:cNvSpPr>
            <a:spLocks noGrp="1"/>
          </p:cNvSpPr>
          <p:nvPr>
            <p:ph type="title" idx="4294967295"/>
          </p:nvPr>
        </p:nvSpPr>
        <p:spPr>
          <a:xfrm>
            <a:off x="442913" y="441325"/>
            <a:ext cx="5140325" cy="1446550"/>
          </a:xfrm>
        </p:spPr>
        <p:txBody>
          <a:bodyPr/>
          <a:lstStyle/>
          <a:p>
            <a:pPr lvl="0">
              <a:lnSpc>
                <a:spcPct val="100000"/>
              </a:lnSpc>
              <a:spcBef>
                <a:spcPts val="0"/>
              </a:spcBef>
              <a:defRPr/>
            </a:pPr>
            <a:r>
              <a:rPr lang="en-US" b="1" spc="-160" dirty="0">
                <a:solidFill>
                  <a:srgbClr val="2E2D62"/>
                </a:solidFill>
                <a:latin typeface="+mj-lt"/>
                <a:cs typeface="Arial"/>
              </a:rPr>
              <a:t>Cavity Production &amp; Testing</a:t>
            </a:r>
            <a:endParaRPr lang="en-US" spc="-160" dirty="0">
              <a:solidFill>
                <a:srgbClr val="2E2C61"/>
              </a:solidFill>
              <a:latin typeface="+mj-lt"/>
              <a:ea typeface="Calibri" panose="020F0502020204030204"/>
              <a:cs typeface="Calibri" panose="020F0502020204030204"/>
            </a:endParaRPr>
          </a:p>
        </p:txBody>
      </p:sp>
      <p:grpSp>
        <p:nvGrpSpPr>
          <p:cNvPr id="8" name="Group 7">
            <a:extLst>
              <a:ext uri="{FF2B5EF4-FFF2-40B4-BE49-F238E27FC236}">
                <a16:creationId xmlns:a16="http://schemas.microsoft.com/office/drawing/2014/main" id="{3C3B7729-0084-9B54-BE80-811CB5795F39}"/>
              </a:ext>
            </a:extLst>
          </p:cNvPr>
          <p:cNvGrpSpPr/>
          <p:nvPr/>
        </p:nvGrpSpPr>
        <p:grpSpPr>
          <a:xfrm>
            <a:off x="6096000" y="0"/>
            <a:ext cx="2594184" cy="864000"/>
            <a:chOff x="6096000" y="0"/>
            <a:chExt cx="2594184" cy="864000"/>
          </a:xfrm>
        </p:grpSpPr>
        <p:sp>
          <p:nvSpPr>
            <p:cNvPr id="42" name="Rectangle 41">
              <a:extLst>
                <a:ext uri="{FF2B5EF4-FFF2-40B4-BE49-F238E27FC236}">
                  <a16:creationId xmlns:a16="http://schemas.microsoft.com/office/drawing/2014/main" id="{F858F351-E992-2DB2-2B69-2BC6DAC000C8}"/>
                </a:ext>
              </a:extLst>
            </p:cNvPr>
            <p:cNvSpPr/>
            <p:nvPr/>
          </p:nvSpPr>
          <p:spPr>
            <a:xfrm>
              <a:off x="6096000" y="0"/>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DCBC71E6-5AA0-A8F4-A61B-CADA279804AC}"/>
                </a:ext>
              </a:extLst>
            </p:cNvPr>
            <p:cNvSpPr/>
            <p:nvPr/>
          </p:nvSpPr>
          <p:spPr>
            <a:xfrm>
              <a:off x="6958585" y="0"/>
              <a:ext cx="1731599" cy="864000"/>
            </a:xfrm>
            <a:prstGeom prst="rect">
              <a:avLst/>
            </a:prstGeom>
            <a:gradFill>
              <a:gsLst>
                <a:gs pos="0">
                  <a:schemeClr val="accent3">
                    <a:alpha val="0"/>
                  </a:schemeClr>
                </a:gs>
                <a:gs pos="100000">
                  <a:schemeClr val="accent3">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A9978F9A-E3C8-DAD6-950F-C8A6802C7315}"/>
              </a:ext>
            </a:extLst>
          </p:cNvPr>
          <p:cNvGrpSpPr/>
          <p:nvPr/>
        </p:nvGrpSpPr>
        <p:grpSpPr>
          <a:xfrm>
            <a:off x="9598209" y="5131648"/>
            <a:ext cx="2593791" cy="1726353"/>
            <a:chOff x="9598209" y="5131648"/>
            <a:chExt cx="2593791" cy="1726353"/>
          </a:xfrm>
        </p:grpSpPr>
        <p:sp>
          <p:nvSpPr>
            <p:cNvPr id="33" name="Rectangle 32">
              <a:extLst>
                <a:ext uri="{FF2B5EF4-FFF2-40B4-BE49-F238E27FC236}">
                  <a16:creationId xmlns:a16="http://schemas.microsoft.com/office/drawing/2014/main" id="{A9DD0D7E-85A4-5904-494A-F36A7DF35619}"/>
                </a:ext>
              </a:extLst>
            </p:cNvPr>
            <p:cNvSpPr/>
            <p:nvPr/>
          </p:nvSpPr>
          <p:spPr>
            <a:xfrm>
              <a:off x="11328000" y="5994401"/>
              <a:ext cx="864000" cy="863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FEACCDC-E5FA-0BC5-866F-06EC6255F5BE}"/>
                </a:ext>
              </a:extLst>
            </p:cNvPr>
            <p:cNvSpPr/>
            <p:nvPr/>
          </p:nvSpPr>
          <p:spPr>
            <a:xfrm rot="10800000">
              <a:off x="9598209" y="5993999"/>
              <a:ext cx="1730376"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0C4B7ED-E9AF-23C3-9F06-E9072EF3117C}"/>
                </a:ext>
              </a:extLst>
            </p:cNvPr>
            <p:cNvSpPr/>
            <p:nvPr/>
          </p:nvSpPr>
          <p:spPr>
            <a:xfrm>
              <a:off x="10462327" y="5131648"/>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Slide Number Placeholder 4">
            <a:extLst>
              <a:ext uri="{FF2B5EF4-FFF2-40B4-BE49-F238E27FC236}">
                <a16:creationId xmlns:a16="http://schemas.microsoft.com/office/drawing/2014/main" id="{70E291CC-9816-7A54-9D3F-3CFD076E909B}"/>
              </a:ext>
            </a:extLst>
          </p:cNvPr>
          <p:cNvSpPr>
            <a:spLocks noGrp="1"/>
          </p:cNvSpPr>
          <p:nvPr>
            <p:ph type="sldNum" sz="quarter" idx="12"/>
          </p:nvPr>
        </p:nvSpPr>
        <p:spPr/>
        <p:txBody>
          <a:bodyPr/>
          <a:lstStyle/>
          <a:p>
            <a:fld id="{E9B18BFB-F9D7-744E-8E1D-43FFDB3E8872}" type="slidenum">
              <a:rPr lang="en-US" smtClean="0"/>
              <a:t>13</a:t>
            </a:fld>
            <a:endParaRPr lang="en-US"/>
          </a:p>
        </p:txBody>
      </p:sp>
      <p:sp>
        <p:nvSpPr>
          <p:cNvPr id="6" name="Footer Placeholder 1">
            <a:extLst>
              <a:ext uri="{FF2B5EF4-FFF2-40B4-BE49-F238E27FC236}">
                <a16:creationId xmlns:a16="http://schemas.microsoft.com/office/drawing/2014/main" id="{9DD78A1C-2200-A6D5-C400-51857BEEDFC9}"/>
              </a:ext>
            </a:extLst>
          </p:cNvPr>
          <p:cNvSpPr>
            <a:spLocks noGrp="1"/>
          </p:cNvSpPr>
          <p:nvPr>
            <p:ph type="ftr" sz="quarter" idx="11"/>
          </p:nvPr>
        </p:nvSpPr>
        <p:spPr>
          <a:xfrm>
            <a:off x="3756000" y="6416675"/>
            <a:ext cx="4680000" cy="365125"/>
          </a:xfrm>
        </p:spPr>
        <p:txBody>
          <a:bodyPr/>
          <a:lstStyle/>
          <a:p>
            <a:r>
              <a:rPr lang="en-GB" dirty="0">
                <a:solidFill>
                  <a:schemeClr val="bg1">
                    <a:lumMod val="50000"/>
                  </a:schemeClr>
                </a:solidFill>
              </a:rPr>
              <a:t>Laboratory Directors Group UK Meeting - 14th - 15th October 2026</a:t>
            </a:r>
            <a:endParaRPr lang="en-US" dirty="0">
              <a:solidFill>
                <a:schemeClr val="bg1">
                  <a:lumMod val="50000"/>
                </a:schemeClr>
              </a:solidFill>
            </a:endParaRPr>
          </a:p>
        </p:txBody>
      </p:sp>
    </p:spTree>
    <p:extLst>
      <p:ext uri="{BB962C8B-B14F-4D97-AF65-F5344CB8AC3E}">
        <p14:creationId xmlns:p14="http://schemas.microsoft.com/office/powerpoint/2010/main" val="52019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13E87-09F5-E025-CBF0-1BB872603C8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AF49C05-F155-41F9-59A5-9B344F9A4F52}"/>
              </a:ext>
            </a:extLst>
          </p:cNvPr>
          <p:cNvSpPr>
            <a:spLocks noGrp="1"/>
          </p:cNvSpPr>
          <p:nvPr>
            <p:ph type="title"/>
          </p:nvPr>
        </p:nvSpPr>
        <p:spPr>
          <a:xfrm>
            <a:off x="442912" y="216000"/>
            <a:ext cx="11306175" cy="1311128"/>
          </a:xfrm>
        </p:spPr>
        <p:txBody>
          <a:bodyPr/>
          <a:lstStyle/>
          <a:p>
            <a:r>
              <a:rPr lang="en-GB" spc="-75" dirty="0">
                <a:cs typeface="Arial" panose="020B0604020202020204" pitchFamily="34" charset="0"/>
              </a:rPr>
              <a:t>Cavity Manufacturing</a:t>
            </a:r>
            <a:br>
              <a:rPr lang="en-US" b="1" spc="-150" dirty="0">
                <a:solidFill>
                  <a:srgbClr val="002060"/>
                </a:solidFill>
                <a:latin typeface="Arial" panose="020B0604020202020204" pitchFamily="34" charset="0"/>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D4926F99-C212-2AA5-3707-9011995BB611}"/>
              </a:ext>
            </a:extLst>
          </p:cNvPr>
          <p:cNvSpPr>
            <a:spLocks noGrp="1"/>
          </p:cNvSpPr>
          <p:nvPr>
            <p:ph idx="1"/>
          </p:nvPr>
        </p:nvSpPr>
        <p:spPr>
          <a:xfrm>
            <a:off x="442912" y="885677"/>
            <a:ext cx="5729973" cy="4673085"/>
          </a:xfrm>
        </p:spPr>
        <p:txBody>
          <a:bodyPr vert="horz" wrap="square" lIns="0" tIns="45720" rIns="0" bIns="45720" rtlCol="0" anchor="t">
            <a:normAutofit fontScale="62500" lnSpcReduction="20000"/>
          </a:bodyPr>
          <a:lstStyle/>
          <a:p>
            <a:pPr>
              <a:spcBef>
                <a:spcPts val="0"/>
              </a:spcBef>
              <a:spcAft>
                <a:spcPts val="600"/>
              </a:spcAft>
              <a:buNone/>
            </a:pPr>
            <a:r>
              <a:rPr lang="en-GB" b="1" dirty="0">
                <a:solidFill>
                  <a:srgbClr val="2E2D62"/>
                </a:solidFill>
                <a:latin typeface="Bahnschrift SemiBold" panose="020B0502040204020203" pitchFamily="34" charset="0"/>
              </a:rPr>
              <a:t>Niobium</a:t>
            </a:r>
            <a:endParaRPr lang="en-US" dirty="0">
              <a:solidFill>
                <a:schemeClr val="tx1"/>
              </a:solidFill>
            </a:endParaRPr>
          </a:p>
          <a:p>
            <a:pPr marL="215900" indent="-215900">
              <a:spcBef>
                <a:spcPts val="0"/>
              </a:spcBef>
              <a:spcAft>
                <a:spcPts val="600"/>
              </a:spcAft>
            </a:pPr>
            <a:r>
              <a:rPr lang="en-US" dirty="0">
                <a:solidFill>
                  <a:schemeClr val="tx1"/>
                </a:solidFill>
              </a:rPr>
              <a:t>Niobium procured from OTIC Ningxia, China</a:t>
            </a:r>
          </a:p>
          <a:p>
            <a:pPr marL="215900" indent="-215900">
              <a:spcBef>
                <a:spcPts val="0"/>
              </a:spcBef>
              <a:spcAft>
                <a:spcPts val="600"/>
              </a:spcAft>
            </a:pPr>
            <a:r>
              <a:rPr lang="en-US" dirty="0">
                <a:solidFill>
                  <a:schemeClr val="tx1"/>
                </a:solidFill>
                <a:latin typeface="Bahnschrift Light"/>
              </a:rPr>
              <a:t>Eddy current verification performed by DESY, Germany</a:t>
            </a:r>
          </a:p>
          <a:p>
            <a:pPr>
              <a:spcBef>
                <a:spcPts val="600"/>
              </a:spcBef>
              <a:spcAft>
                <a:spcPts val="600"/>
              </a:spcAft>
              <a:buNone/>
            </a:pPr>
            <a:r>
              <a:rPr lang="en-GB" b="1" dirty="0">
                <a:solidFill>
                  <a:srgbClr val="2E2D62"/>
                </a:solidFill>
                <a:latin typeface="Bahnschrift SemiBold" panose="020B0502040204020203" pitchFamily="34" charset="0"/>
              </a:rPr>
              <a:t>Cavities</a:t>
            </a:r>
            <a:endParaRPr lang="en-US" dirty="0">
              <a:solidFill>
                <a:schemeClr val="tx1"/>
              </a:solidFill>
            </a:endParaRPr>
          </a:p>
          <a:p>
            <a:pPr marL="215900" indent="-215900">
              <a:spcBef>
                <a:spcPts val="0"/>
              </a:spcBef>
              <a:spcAft>
                <a:spcPts val="600"/>
              </a:spcAft>
            </a:pPr>
            <a:r>
              <a:rPr lang="en-US" sz="2900" dirty="0">
                <a:solidFill>
                  <a:schemeClr val="tx1"/>
                </a:solidFill>
                <a:latin typeface="Bahnschrift Light"/>
              </a:rPr>
              <a:t>Requirement 18 cavities + 2 spares</a:t>
            </a:r>
          </a:p>
          <a:p>
            <a:pPr marL="215900" indent="-215900">
              <a:spcBef>
                <a:spcPts val="0"/>
              </a:spcBef>
              <a:spcAft>
                <a:spcPts val="600"/>
              </a:spcAft>
            </a:pPr>
            <a:r>
              <a:rPr lang="en-US" dirty="0">
                <a:solidFill>
                  <a:schemeClr val="tx1"/>
                </a:solidFill>
                <a:latin typeface="Bahnschrift Light"/>
              </a:rPr>
              <a:t>Cavity fabrication being performed by Zanon, Italy</a:t>
            </a:r>
            <a:endParaRPr lang="en-US" dirty="0">
              <a:solidFill>
                <a:schemeClr val="tx1"/>
              </a:solidFill>
            </a:endParaRPr>
          </a:p>
          <a:p>
            <a:pPr marL="215900" indent="-215900">
              <a:spcBef>
                <a:spcPts val="0"/>
              </a:spcBef>
              <a:spcAft>
                <a:spcPts val="600"/>
              </a:spcAft>
            </a:pPr>
            <a:r>
              <a:rPr lang="en-US" dirty="0">
                <a:solidFill>
                  <a:schemeClr val="tx1"/>
                </a:solidFill>
                <a:latin typeface="Bahnschrift Light"/>
              </a:rPr>
              <a:t>Target 18.8 MV/m with </a:t>
            </a:r>
            <a:r>
              <a:rPr lang="en-GB" dirty="0">
                <a:solidFill>
                  <a:schemeClr val="tx1"/>
                </a:solidFill>
                <a:latin typeface="Bahnschrift Light"/>
                <a:cs typeface="Arial"/>
              </a:rPr>
              <a:t>Q</a:t>
            </a:r>
            <a:r>
              <a:rPr lang="en-GB" baseline="-25000" dirty="0">
                <a:solidFill>
                  <a:schemeClr val="tx1"/>
                </a:solidFill>
                <a:latin typeface="Bahnschrift Light"/>
                <a:cs typeface="Arial"/>
              </a:rPr>
              <a:t>o</a:t>
            </a:r>
            <a:r>
              <a:rPr lang="en-US" dirty="0">
                <a:solidFill>
                  <a:schemeClr val="tx1"/>
                </a:solidFill>
                <a:latin typeface="Bahnschrift Light"/>
              </a:rPr>
              <a:t> of 3.3</a:t>
            </a:r>
            <a:r>
              <a:rPr lang="en-GB" dirty="0">
                <a:solidFill>
                  <a:schemeClr val="tx1"/>
                </a:solidFill>
                <a:latin typeface="Bahnschrift Light"/>
                <a:cs typeface="Arial"/>
              </a:rPr>
              <a:t> x 10</a:t>
            </a:r>
            <a:r>
              <a:rPr lang="en-GB" baseline="30000" dirty="0">
                <a:solidFill>
                  <a:schemeClr val="tx1"/>
                </a:solidFill>
                <a:latin typeface="Bahnschrift Light"/>
                <a:cs typeface="Arial"/>
              </a:rPr>
              <a:t>10</a:t>
            </a:r>
            <a:r>
              <a:rPr lang="en-US" dirty="0">
                <a:solidFill>
                  <a:schemeClr val="tx1"/>
                </a:solidFill>
                <a:latin typeface="Bahnschrift Light"/>
              </a:rPr>
              <a:t> inside the cryomodule </a:t>
            </a:r>
          </a:p>
          <a:p>
            <a:pPr marL="395605" lvl="1" indent="-179705">
              <a:spcBef>
                <a:spcPts val="0"/>
              </a:spcBef>
              <a:spcAft>
                <a:spcPts val="600"/>
              </a:spcAft>
            </a:pPr>
            <a:r>
              <a:rPr lang="en-US" sz="2800" dirty="0">
                <a:solidFill>
                  <a:schemeClr val="tx1"/>
                </a:solidFill>
                <a:latin typeface="Bahnschrift Light"/>
              </a:rPr>
              <a:t>VT performance </a:t>
            </a:r>
            <a:r>
              <a:rPr lang="en-GB" sz="2800" dirty="0">
                <a:solidFill>
                  <a:schemeClr val="tx1"/>
                </a:solidFill>
                <a:latin typeface="Bahnschrift Light"/>
                <a:cs typeface="Arial"/>
              </a:rPr>
              <a:t>Q</a:t>
            </a:r>
            <a:r>
              <a:rPr lang="en-GB" sz="2800" baseline="-25000" dirty="0">
                <a:solidFill>
                  <a:schemeClr val="tx1"/>
                </a:solidFill>
                <a:latin typeface="Bahnschrift Light"/>
                <a:cs typeface="Arial"/>
              </a:rPr>
              <a:t>o</a:t>
            </a:r>
            <a:r>
              <a:rPr lang="en-US" sz="2800" dirty="0">
                <a:solidFill>
                  <a:schemeClr val="tx1"/>
                </a:solidFill>
                <a:latin typeface="Bahnschrift Light"/>
              </a:rPr>
              <a:t> of 4</a:t>
            </a:r>
            <a:r>
              <a:rPr lang="en-GB" sz="2800" dirty="0">
                <a:solidFill>
                  <a:schemeClr val="tx1"/>
                </a:solidFill>
                <a:latin typeface="Bahnschrift Light"/>
                <a:cs typeface="Arial"/>
              </a:rPr>
              <a:t> x 10</a:t>
            </a:r>
            <a:r>
              <a:rPr lang="en-GB" sz="2800" baseline="30000" dirty="0">
                <a:solidFill>
                  <a:schemeClr val="tx1"/>
                </a:solidFill>
                <a:latin typeface="Bahnschrift Light"/>
                <a:cs typeface="Arial"/>
              </a:rPr>
              <a:t>10</a:t>
            </a:r>
            <a:r>
              <a:rPr lang="en-US" sz="2800" dirty="0">
                <a:solidFill>
                  <a:schemeClr val="tx1"/>
                </a:solidFill>
                <a:latin typeface="Bahnschrift Light"/>
              </a:rPr>
              <a:t> </a:t>
            </a:r>
          </a:p>
          <a:p>
            <a:pPr marL="215900" indent="-215900">
              <a:spcBef>
                <a:spcPts val="0"/>
              </a:spcBef>
              <a:spcAft>
                <a:spcPts val="600"/>
              </a:spcAft>
            </a:pPr>
            <a:r>
              <a:rPr lang="en-US" dirty="0">
                <a:solidFill>
                  <a:schemeClr val="tx1"/>
                </a:solidFill>
              </a:rPr>
              <a:t>Cavities to be heat-treated in vacuum furnace at 900°C and Nitrogen-doped.</a:t>
            </a:r>
          </a:p>
          <a:p>
            <a:pPr marL="215900" indent="-215900">
              <a:spcBef>
                <a:spcPts val="0"/>
              </a:spcBef>
              <a:spcAft>
                <a:spcPts val="600"/>
              </a:spcAft>
            </a:pPr>
            <a:r>
              <a:rPr lang="en-US" sz="2800" dirty="0">
                <a:solidFill>
                  <a:schemeClr val="tx1"/>
                </a:solidFill>
              </a:rPr>
              <a:t>2- Pre-series cavities built to qualify processes – tested bare at FNAL and jacketed at DL</a:t>
            </a:r>
          </a:p>
          <a:p>
            <a:pPr marL="215900" indent="-215900">
              <a:spcBef>
                <a:spcPts val="0"/>
              </a:spcBef>
              <a:spcAft>
                <a:spcPts val="600"/>
              </a:spcAft>
            </a:pPr>
            <a:r>
              <a:rPr lang="en-US" sz="2800" dirty="0">
                <a:solidFill>
                  <a:schemeClr val="tx1"/>
                </a:solidFill>
                <a:latin typeface="Bahnschrift Light"/>
              </a:rPr>
              <a:t>17 delivered</a:t>
            </a:r>
            <a:r>
              <a:rPr lang="en-US" dirty="0">
                <a:solidFill>
                  <a:schemeClr val="tx1"/>
                </a:solidFill>
                <a:latin typeface="Bahnschrift Light"/>
              </a:rPr>
              <a:t> and </a:t>
            </a:r>
            <a:r>
              <a:rPr lang="en-US" sz="2800" dirty="0">
                <a:solidFill>
                  <a:schemeClr val="tx1"/>
                </a:solidFill>
                <a:latin typeface="Bahnschrift Light"/>
              </a:rPr>
              <a:t>10 </a:t>
            </a:r>
            <a:r>
              <a:rPr lang="en-US" dirty="0">
                <a:solidFill>
                  <a:schemeClr val="tx1"/>
                </a:solidFill>
                <a:latin typeface="Bahnschrift Light"/>
              </a:rPr>
              <a:t>tested</a:t>
            </a:r>
            <a:r>
              <a:rPr lang="en-US" sz="2800" dirty="0">
                <a:solidFill>
                  <a:schemeClr val="tx1"/>
                </a:solidFill>
                <a:latin typeface="Bahnschrift Light"/>
              </a:rPr>
              <a:t> to</a:t>
            </a:r>
            <a:r>
              <a:rPr lang="en-US" dirty="0">
                <a:solidFill>
                  <a:schemeClr val="tx1"/>
                </a:solidFill>
                <a:latin typeface="Bahnschrift Light"/>
              </a:rPr>
              <a:t> </a:t>
            </a:r>
            <a:r>
              <a:rPr lang="en-US" sz="2800" dirty="0">
                <a:solidFill>
                  <a:schemeClr val="tx1"/>
                </a:solidFill>
                <a:latin typeface="Bahnschrift Light"/>
              </a:rPr>
              <a:t>date</a:t>
            </a:r>
          </a:p>
        </p:txBody>
      </p:sp>
      <p:sp>
        <p:nvSpPr>
          <p:cNvPr id="2" name="Footer Placeholder 1">
            <a:extLst>
              <a:ext uri="{FF2B5EF4-FFF2-40B4-BE49-F238E27FC236}">
                <a16:creationId xmlns:a16="http://schemas.microsoft.com/office/drawing/2014/main" id="{8224B80A-8854-FC7F-1F07-A1D109438D83}"/>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2D024D2C-EA90-2C31-FECF-DE3EEC90794F}"/>
              </a:ext>
            </a:extLst>
          </p:cNvPr>
          <p:cNvSpPr>
            <a:spLocks noGrp="1"/>
          </p:cNvSpPr>
          <p:nvPr>
            <p:ph type="sldNum" sz="quarter" idx="12"/>
          </p:nvPr>
        </p:nvSpPr>
        <p:spPr/>
        <p:txBody>
          <a:bodyPr/>
          <a:lstStyle/>
          <a:p>
            <a:fld id="{E9B18BFB-F9D7-744E-8E1D-43FFDB3E8872}" type="slidenum">
              <a:rPr lang="en-US" smtClean="0"/>
              <a:t>14</a:t>
            </a:fld>
            <a:endParaRPr lang="en-US"/>
          </a:p>
        </p:txBody>
      </p:sp>
      <p:pic>
        <p:nvPicPr>
          <p:cNvPr id="7" name="Picture 6" descr="A group of people standing in a room&#10;&#10;Description automatically generated">
            <a:extLst>
              <a:ext uri="{FF2B5EF4-FFF2-40B4-BE49-F238E27FC236}">
                <a16:creationId xmlns:a16="http://schemas.microsoft.com/office/drawing/2014/main" id="{934BBEC9-3135-4F7B-CAD7-675E4DA98CFD}"/>
              </a:ext>
            </a:extLst>
          </p:cNvPr>
          <p:cNvPicPr>
            <a:picLocks noChangeAspect="1"/>
          </p:cNvPicPr>
          <p:nvPr/>
        </p:nvPicPr>
        <p:blipFill rotWithShape="1">
          <a:blip r:embed="rId2">
            <a:extLst>
              <a:ext uri="{28A0092B-C50C-407E-A947-70E740481C1C}">
                <a14:useLocalDpi xmlns:a14="http://schemas.microsoft.com/office/drawing/2010/main" val="0"/>
              </a:ext>
            </a:extLst>
          </a:blip>
          <a:srcRect l="9017" r="19342"/>
          <a:stretch/>
        </p:blipFill>
        <p:spPr>
          <a:xfrm>
            <a:off x="7410304" y="2708700"/>
            <a:ext cx="4731727" cy="3751494"/>
          </a:xfrm>
          <a:prstGeom prst="rect">
            <a:avLst/>
          </a:prstGeom>
        </p:spPr>
      </p:pic>
      <p:pic>
        <p:nvPicPr>
          <p:cNvPr id="9" name="Picture 2" descr="A prototype 5-cell HB650 accelerating cavity. | Download Scientific Diagram">
            <a:extLst>
              <a:ext uri="{FF2B5EF4-FFF2-40B4-BE49-F238E27FC236}">
                <a16:creationId xmlns:a16="http://schemas.microsoft.com/office/drawing/2014/main" id="{3F7D6953-F861-3DA4-0A35-9A413889F2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5061" y="4696194"/>
            <a:ext cx="2639974" cy="1764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11A1FF6-BE23-8A07-BBC3-9B24C1A017BA}"/>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4651" t="8269" r="27907"/>
          <a:stretch/>
        </p:blipFill>
        <p:spPr>
          <a:xfrm>
            <a:off x="6403127" y="214024"/>
            <a:ext cx="3105564" cy="2376000"/>
          </a:xfrm>
          <a:prstGeom prst="rect">
            <a:avLst/>
          </a:prstGeom>
          <a:ln w="9525">
            <a:solidFill>
              <a:schemeClr val="accent1"/>
            </a:solidFill>
          </a:ln>
        </p:spPr>
      </p:pic>
      <p:pic>
        <p:nvPicPr>
          <p:cNvPr id="13" name="Picture 6" descr="Ningxia Orient Tantalum Industry Co., Ltd - Industrial Raw Materials -  Supplier - Easy Foreign Trade">
            <a:extLst>
              <a:ext uri="{FF2B5EF4-FFF2-40B4-BE49-F238E27FC236}">
                <a16:creationId xmlns:a16="http://schemas.microsoft.com/office/drawing/2014/main" id="{DD3996BC-ED52-EF4C-AF28-88C0B28C20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78979" y="-253610"/>
            <a:ext cx="1326843" cy="132684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6E7655CA-3180-DD0D-5362-42E6F9CC460F}"/>
              </a:ext>
            </a:extLst>
          </p:cNvPr>
          <p:cNvPicPr>
            <a:picLocks noChangeAspect="1"/>
          </p:cNvPicPr>
          <p:nvPr/>
        </p:nvPicPr>
        <p:blipFill>
          <a:blip r:embed="rId7"/>
          <a:stretch>
            <a:fillRect/>
          </a:stretch>
        </p:blipFill>
        <p:spPr>
          <a:xfrm>
            <a:off x="9569417" y="214024"/>
            <a:ext cx="2572614" cy="2376000"/>
          </a:xfrm>
          <a:prstGeom prst="rect">
            <a:avLst/>
          </a:prstGeom>
          <a:ln>
            <a:solidFill>
              <a:schemeClr val="accent1"/>
            </a:solidFill>
          </a:ln>
        </p:spPr>
      </p:pic>
      <p:pic>
        <p:nvPicPr>
          <p:cNvPr id="17" name="Picture 4" descr="DESY - Wikipedia">
            <a:extLst>
              <a:ext uri="{FF2B5EF4-FFF2-40B4-BE49-F238E27FC236}">
                <a16:creationId xmlns:a16="http://schemas.microsoft.com/office/drawing/2014/main" id="{4EDC9741-0BE0-7970-0287-C2C699EF717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216846" y="0"/>
            <a:ext cx="975154" cy="975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8521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92120-89F8-57DA-4FBE-36A5E9A3546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EF95265-4489-12EA-4BA7-15505B897CC7}"/>
              </a:ext>
            </a:extLst>
          </p:cNvPr>
          <p:cNvSpPr>
            <a:spLocks noGrp="1"/>
          </p:cNvSpPr>
          <p:nvPr>
            <p:ph type="title"/>
          </p:nvPr>
        </p:nvSpPr>
        <p:spPr>
          <a:xfrm>
            <a:off x="442912" y="216000"/>
            <a:ext cx="11306175" cy="701731"/>
          </a:xfrm>
        </p:spPr>
        <p:txBody>
          <a:bodyPr/>
          <a:lstStyle/>
          <a:p>
            <a:r>
              <a:rPr lang="en-GB">
                <a:solidFill>
                  <a:srgbClr val="002060"/>
                </a:solidFill>
                <a:latin typeface="+mj-lt"/>
                <a:cs typeface="Arial" panose="020B0604020202020204" pitchFamily="34" charset="0"/>
              </a:rPr>
              <a:t>First Pre-Series Cavity Test (#301)</a:t>
            </a:r>
            <a:endParaRPr lang="en-US">
              <a:latin typeface="+mj-lt"/>
            </a:endParaRPr>
          </a:p>
        </p:txBody>
      </p:sp>
      <p:sp>
        <p:nvSpPr>
          <p:cNvPr id="4" name="Slide Number Placeholder 3">
            <a:extLst>
              <a:ext uri="{FF2B5EF4-FFF2-40B4-BE49-F238E27FC236}">
                <a16:creationId xmlns:a16="http://schemas.microsoft.com/office/drawing/2014/main" id="{12EF7A4A-58A7-6C82-47E1-18AA30643C54}"/>
              </a:ext>
            </a:extLst>
          </p:cNvPr>
          <p:cNvSpPr>
            <a:spLocks noGrp="1"/>
          </p:cNvSpPr>
          <p:nvPr>
            <p:ph type="sldNum" sz="quarter" idx="12"/>
          </p:nvPr>
        </p:nvSpPr>
        <p:spPr/>
        <p:txBody>
          <a:bodyPr/>
          <a:lstStyle/>
          <a:p>
            <a:fld id="{E9B18BFB-F9D7-744E-8E1D-43FFDB3E8872}" type="slidenum">
              <a:rPr lang="en-US" smtClean="0"/>
              <a:t>15</a:t>
            </a:fld>
            <a:endParaRPr lang="en-US"/>
          </a:p>
        </p:txBody>
      </p:sp>
      <p:pic>
        <p:nvPicPr>
          <p:cNvPr id="8" name="Picture 1">
            <a:extLst>
              <a:ext uri="{FF2B5EF4-FFF2-40B4-BE49-F238E27FC236}">
                <a16:creationId xmlns:a16="http://schemas.microsoft.com/office/drawing/2014/main" id="{6A954DDB-57D0-DA5C-08C5-A02F41D8ED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1249"/>
          <a:stretch/>
        </p:blipFill>
        <p:spPr bwMode="auto">
          <a:xfrm>
            <a:off x="1267985" y="963759"/>
            <a:ext cx="4413881" cy="288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F09BFB6C-2A34-D3D1-ECD4-E048EFE865DE}"/>
              </a:ext>
            </a:extLst>
          </p:cNvPr>
          <p:cNvSpPr txBox="1"/>
          <p:nvPr/>
        </p:nvSpPr>
        <p:spPr>
          <a:xfrm>
            <a:off x="4358807" y="3101852"/>
            <a:ext cx="780983" cy="307777"/>
          </a:xfrm>
          <a:prstGeom prst="rect">
            <a:avLst/>
          </a:prstGeom>
          <a:noFill/>
        </p:spPr>
        <p:txBody>
          <a:bodyPr wrap="none" rtlCol="0">
            <a:spAutoFit/>
          </a:bodyPr>
          <a:lstStyle/>
          <a:p>
            <a:r>
              <a:rPr lang="en-GB" sz="1400" b="1"/>
              <a:t>22/1/24</a:t>
            </a:r>
          </a:p>
        </p:txBody>
      </p:sp>
      <p:grpSp>
        <p:nvGrpSpPr>
          <p:cNvPr id="10" name="Group 9">
            <a:extLst>
              <a:ext uri="{FF2B5EF4-FFF2-40B4-BE49-F238E27FC236}">
                <a16:creationId xmlns:a16="http://schemas.microsoft.com/office/drawing/2014/main" id="{EAD110F2-95D6-09D4-8914-D06F194F120A}"/>
              </a:ext>
            </a:extLst>
          </p:cNvPr>
          <p:cNvGrpSpPr/>
          <p:nvPr/>
        </p:nvGrpSpPr>
        <p:grpSpPr>
          <a:xfrm>
            <a:off x="1206926" y="3815327"/>
            <a:ext cx="4536671" cy="2888211"/>
            <a:chOff x="7558299" y="3960311"/>
            <a:chExt cx="4536671" cy="2888211"/>
          </a:xfrm>
        </p:grpSpPr>
        <p:pic>
          <p:nvPicPr>
            <p:cNvPr id="11" name="Picture 10" descr="A graph of a power chart&#10;&#10;Description automatically generated with medium confidence">
              <a:extLst>
                <a:ext uri="{FF2B5EF4-FFF2-40B4-BE49-F238E27FC236}">
                  <a16:creationId xmlns:a16="http://schemas.microsoft.com/office/drawing/2014/main" id="{5F905EF2-8E0A-B0FE-5CAC-BD3457FD91A8}"/>
                </a:ext>
              </a:extLst>
            </p:cNvPr>
            <p:cNvPicPr>
              <a:picLocks noChangeAspect="1"/>
            </p:cNvPicPr>
            <p:nvPr/>
          </p:nvPicPr>
          <p:blipFill>
            <a:blip r:embed="rId3"/>
            <a:stretch>
              <a:fillRect/>
            </a:stretch>
          </p:blipFill>
          <p:spPr>
            <a:xfrm>
              <a:off x="7558299" y="3960311"/>
              <a:ext cx="4536671" cy="2888211"/>
            </a:xfrm>
            <a:prstGeom prst="rect">
              <a:avLst/>
            </a:prstGeom>
          </p:spPr>
        </p:pic>
        <p:sp>
          <p:nvSpPr>
            <p:cNvPr id="12" name="TextBox 11">
              <a:extLst>
                <a:ext uri="{FF2B5EF4-FFF2-40B4-BE49-F238E27FC236}">
                  <a16:creationId xmlns:a16="http://schemas.microsoft.com/office/drawing/2014/main" id="{EB582529-DAC5-AA8E-C695-B8C400B9A783}"/>
                </a:ext>
              </a:extLst>
            </p:cNvPr>
            <p:cNvSpPr txBox="1"/>
            <p:nvPr/>
          </p:nvSpPr>
          <p:spPr>
            <a:xfrm>
              <a:off x="10759872" y="6098404"/>
              <a:ext cx="681597" cy="307777"/>
            </a:xfrm>
            <a:prstGeom prst="rect">
              <a:avLst/>
            </a:prstGeom>
            <a:noFill/>
          </p:spPr>
          <p:txBody>
            <a:bodyPr wrap="none" rtlCol="0">
              <a:spAutoFit/>
            </a:bodyPr>
            <a:lstStyle/>
            <a:p>
              <a:r>
                <a:rPr lang="en-GB" sz="1400" b="1"/>
                <a:t>8/5/24</a:t>
              </a:r>
            </a:p>
          </p:txBody>
        </p:sp>
        <p:sp>
          <p:nvSpPr>
            <p:cNvPr id="13" name="TextBox 12">
              <a:extLst>
                <a:ext uri="{FF2B5EF4-FFF2-40B4-BE49-F238E27FC236}">
                  <a16:creationId xmlns:a16="http://schemas.microsoft.com/office/drawing/2014/main" id="{E22B7CEB-35D5-E45C-B5EC-B28C52B84BED}"/>
                </a:ext>
              </a:extLst>
            </p:cNvPr>
            <p:cNvSpPr txBox="1"/>
            <p:nvPr/>
          </p:nvSpPr>
          <p:spPr>
            <a:xfrm>
              <a:off x="10049582" y="4552251"/>
              <a:ext cx="1321196" cy="307777"/>
            </a:xfrm>
            <a:prstGeom prst="rect">
              <a:avLst/>
            </a:prstGeom>
            <a:noFill/>
          </p:spPr>
          <p:txBody>
            <a:bodyPr wrap="none" rtlCol="0">
              <a:spAutoFit/>
            </a:bodyPr>
            <a:lstStyle/>
            <a:p>
              <a:r>
                <a:rPr lang="en-GB" sz="1400" b="1">
                  <a:solidFill>
                    <a:srgbClr val="0070C0"/>
                  </a:solidFill>
                </a:rPr>
                <a:t>After Re-HPR</a:t>
              </a:r>
            </a:p>
          </p:txBody>
        </p:sp>
      </p:grpSp>
      <p:sp>
        <p:nvSpPr>
          <p:cNvPr id="14" name="TextBox 13">
            <a:extLst>
              <a:ext uri="{FF2B5EF4-FFF2-40B4-BE49-F238E27FC236}">
                <a16:creationId xmlns:a16="http://schemas.microsoft.com/office/drawing/2014/main" id="{FC2C4D22-3A31-1B92-9974-3F67AF21D6A1}"/>
              </a:ext>
            </a:extLst>
          </p:cNvPr>
          <p:cNvSpPr txBox="1"/>
          <p:nvPr/>
        </p:nvSpPr>
        <p:spPr>
          <a:xfrm>
            <a:off x="72081" y="1023084"/>
            <a:ext cx="1532237" cy="923330"/>
          </a:xfrm>
          <a:prstGeom prst="rect">
            <a:avLst/>
          </a:prstGeom>
          <a:noFill/>
        </p:spPr>
        <p:txBody>
          <a:bodyPr wrap="square" rtlCol="0">
            <a:spAutoFit/>
          </a:bodyPr>
          <a:lstStyle/>
          <a:p>
            <a:r>
              <a:rPr lang="en-GB"/>
              <a:t>First test: Unjacketed (FNAL)</a:t>
            </a:r>
          </a:p>
        </p:txBody>
      </p:sp>
      <p:sp>
        <p:nvSpPr>
          <p:cNvPr id="15" name="TextBox 14">
            <a:extLst>
              <a:ext uri="{FF2B5EF4-FFF2-40B4-BE49-F238E27FC236}">
                <a16:creationId xmlns:a16="http://schemas.microsoft.com/office/drawing/2014/main" id="{95AC939B-C14A-E035-FEBE-00698CAF70CE}"/>
              </a:ext>
            </a:extLst>
          </p:cNvPr>
          <p:cNvSpPr txBox="1"/>
          <p:nvPr/>
        </p:nvSpPr>
        <p:spPr>
          <a:xfrm>
            <a:off x="72081" y="3852398"/>
            <a:ext cx="1532237" cy="923330"/>
          </a:xfrm>
          <a:prstGeom prst="rect">
            <a:avLst/>
          </a:prstGeom>
          <a:noFill/>
        </p:spPr>
        <p:txBody>
          <a:bodyPr wrap="square" rtlCol="0">
            <a:spAutoFit/>
          </a:bodyPr>
          <a:lstStyle/>
          <a:p>
            <a:r>
              <a:rPr lang="en-GB"/>
              <a:t>Second test: Unjacketed </a:t>
            </a:r>
          </a:p>
          <a:p>
            <a:r>
              <a:rPr lang="en-GB"/>
              <a:t>(FNAL)</a:t>
            </a:r>
          </a:p>
        </p:txBody>
      </p:sp>
      <p:sp>
        <p:nvSpPr>
          <p:cNvPr id="16" name="Content Placeholder 2">
            <a:extLst>
              <a:ext uri="{FF2B5EF4-FFF2-40B4-BE49-F238E27FC236}">
                <a16:creationId xmlns:a16="http://schemas.microsoft.com/office/drawing/2014/main" id="{7B65C23F-B0C1-203C-036C-520D4D98F0BA}"/>
              </a:ext>
            </a:extLst>
          </p:cNvPr>
          <p:cNvSpPr txBox="1">
            <a:spLocks/>
          </p:cNvSpPr>
          <p:nvPr/>
        </p:nvSpPr>
        <p:spPr>
          <a:xfrm>
            <a:off x="5808828" y="3627341"/>
            <a:ext cx="5517200" cy="2453145"/>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Clr>
                <a:schemeClr val="tx1"/>
              </a:buClr>
              <a:buFont typeface="Wingdings" pitchFamily="2" charset="2"/>
              <a:buChar char="§"/>
              <a:defRPr sz="2800" kern="1200">
                <a:solidFill>
                  <a:schemeClr val="accent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Wingdings" pitchFamily="2" charset="2"/>
              <a:buChar char="§"/>
              <a:defRPr sz="2400" kern="1200">
                <a:solidFill>
                  <a:schemeClr val="accent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Wingdings" pitchFamily="2" charset="2"/>
              <a:buChar char="§"/>
              <a:defRPr sz="20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accent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accent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GB" sz="2000" dirty="0">
                <a:solidFill>
                  <a:srgbClr val="626262"/>
                </a:solidFill>
                <a:latin typeface="Bahnschrift Light" panose="020B0502040204020203" pitchFamily="34" charset="0"/>
                <a:ea typeface="Calibri" panose="020F0502020204030204" pitchFamily="34" charset="0"/>
                <a:cs typeface="Calibri" panose="020F0502020204030204" pitchFamily="34" charset="0"/>
              </a:rPr>
              <a:t>Cavity #301 considerably exceeds PIP-II performance specification:</a:t>
            </a:r>
          </a:p>
          <a:p>
            <a:pPr lvl="1">
              <a:lnSpc>
                <a:spcPct val="100000"/>
              </a:lnSpc>
              <a:spcBef>
                <a:spcPts val="0"/>
              </a:spcBef>
            </a:pPr>
            <a:r>
              <a:rPr lang="en-GB" sz="1800" dirty="0">
                <a:solidFill>
                  <a:srgbClr val="626262"/>
                </a:solidFill>
                <a:latin typeface="Bahnschrift Light"/>
                <a:ea typeface="Calibri"/>
                <a:cs typeface="Calibri"/>
              </a:rPr>
              <a:t>Qo - 6x10</a:t>
            </a:r>
            <a:r>
              <a:rPr lang="en-GB" sz="1800" baseline="30000" dirty="0">
                <a:solidFill>
                  <a:srgbClr val="626262"/>
                </a:solidFill>
                <a:latin typeface="Bahnschrift Light"/>
                <a:ea typeface="Calibri"/>
                <a:cs typeface="Calibri"/>
              </a:rPr>
              <a:t>10</a:t>
            </a:r>
            <a:r>
              <a:rPr lang="en-GB" sz="1800" dirty="0">
                <a:solidFill>
                  <a:srgbClr val="626262"/>
                </a:solidFill>
                <a:latin typeface="Bahnschrift Light"/>
                <a:ea typeface="Calibri"/>
                <a:cs typeface="Calibri"/>
              </a:rPr>
              <a:t> </a:t>
            </a:r>
          </a:p>
          <a:p>
            <a:pPr lvl="1">
              <a:lnSpc>
                <a:spcPct val="100000"/>
              </a:lnSpc>
              <a:spcBef>
                <a:spcPts val="0"/>
              </a:spcBef>
            </a:pPr>
            <a:r>
              <a:rPr lang="en-GB" sz="1800" dirty="0">
                <a:solidFill>
                  <a:srgbClr val="626262"/>
                </a:solidFill>
                <a:latin typeface="Bahnschrift Light" panose="020B0502040204020203" pitchFamily="34" charset="0"/>
                <a:ea typeface="Calibri" panose="020F0502020204030204" pitchFamily="34" charset="0"/>
                <a:cs typeface="Calibri" panose="020F0502020204030204" pitchFamily="34" charset="0"/>
              </a:rPr>
              <a:t>Gradient reached FNAL administrative limit of 21.6 MV/m, </a:t>
            </a:r>
            <a:r>
              <a:rPr lang="en-GB" sz="1800" u="sng" dirty="0">
                <a:solidFill>
                  <a:srgbClr val="626262"/>
                </a:solidFill>
                <a:latin typeface="Bahnschrift Light" panose="020B0502040204020203" pitchFamily="34" charset="0"/>
                <a:ea typeface="Calibri" panose="020F0502020204030204" pitchFamily="34" charset="0"/>
                <a:cs typeface="Calibri" panose="020F0502020204030204" pitchFamily="34" charset="0"/>
              </a:rPr>
              <a:t>without field emission</a:t>
            </a:r>
            <a:r>
              <a:rPr lang="en-GB" sz="1800" dirty="0">
                <a:solidFill>
                  <a:srgbClr val="626262"/>
                </a:solidFill>
                <a:latin typeface="Bahnschrift Light" panose="020B0502040204020203" pitchFamily="34" charset="0"/>
                <a:ea typeface="Calibri" panose="020F0502020204030204" pitchFamily="34" charset="0"/>
                <a:cs typeface="Calibri" panose="020F0502020204030204" pitchFamily="34" charset="0"/>
              </a:rPr>
              <a:t>!</a:t>
            </a:r>
            <a:endParaRPr lang="en-GB" sz="2000" dirty="0">
              <a:solidFill>
                <a:srgbClr val="626262"/>
              </a:solidFill>
              <a:latin typeface="Bahnschrift Light" panose="020B0502040204020203" pitchFamily="34" charset="0"/>
              <a:ea typeface="Calibri" panose="020F0502020204030204" pitchFamily="34" charset="0"/>
              <a:cs typeface="Calibri" panose="020F0502020204030204" pitchFamily="34" charset="0"/>
            </a:endParaRPr>
          </a:p>
          <a:p>
            <a:pPr>
              <a:lnSpc>
                <a:spcPct val="100000"/>
              </a:lnSpc>
              <a:spcBef>
                <a:spcPts val="0"/>
              </a:spcBef>
            </a:pPr>
            <a:r>
              <a:rPr lang="en-GB" sz="2000" dirty="0">
                <a:solidFill>
                  <a:srgbClr val="626262"/>
                </a:solidFill>
                <a:latin typeface="Bahnschrift Light" panose="020B0502040204020203" pitchFamily="34" charset="0"/>
                <a:ea typeface="Calibri" panose="020F0502020204030204" pitchFamily="34" charset="0"/>
                <a:cs typeface="Calibri" panose="020F0502020204030204" pitchFamily="34" charset="0"/>
              </a:rPr>
              <a:t>Demonstrates that Zanon processing capabilities for the HB650 cavities.</a:t>
            </a:r>
          </a:p>
          <a:p>
            <a:pPr>
              <a:lnSpc>
                <a:spcPct val="100000"/>
              </a:lnSpc>
              <a:spcBef>
                <a:spcPts val="0"/>
              </a:spcBef>
            </a:pPr>
            <a:r>
              <a:rPr lang="en-GB" sz="2000" dirty="0">
                <a:solidFill>
                  <a:schemeClr val="tx1"/>
                </a:solidFill>
                <a:latin typeface="Bahnschrift Light"/>
                <a:ea typeface="Calibri"/>
                <a:cs typeface="Calibri"/>
              </a:rPr>
              <a:t>Required strong management required from STFC to achieve.</a:t>
            </a:r>
            <a:endParaRPr lang="en-GB" sz="2000" dirty="0">
              <a:solidFill>
                <a:schemeClr val="tx1"/>
              </a:solidFill>
              <a:latin typeface="Bahnschrift Light"/>
              <a:ea typeface="Calibri" panose="020F0502020204030204" pitchFamily="34" charset="0"/>
              <a:cs typeface="Calibri" panose="020F0502020204030204" pitchFamily="34" charset="0"/>
            </a:endParaRPr>
          </a:p>
        </p:txBody>
      </p:sp>
      <p:pic>
        <p:nvPicPr>
          <p:cNvPr id="17" name="Picture 2" descr="A prototype 5-cell HB650 accelerating cavity. | Download Scientific Diagram">
            <a:extLst>
              <a:ext uri="{FF2B5EF4-FFF2-40B4-BE49-F238E27FC236}">
                <a16:creationId xmlns:a16="http://schemas.microsoft.com/office/drawing/2014/main" id="{92C08A2D-DEB9-B2FF-8D7B-4E76027277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5378" y="1373691"/>
            <a:ext cx="994027" cy="66419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53B31778-E33E-042E-A085-D53913740CD2}"/>
              </a:ext>
            </a:extLst>
          </p:cNvPr>
          <p:cNvSpPr txBox="1"/>
          <p:nvPr/>
        </p:nvSpPr>
        <p:spPr>
          <a:xfrm>
            <a:off x="10054281" y="782459"/>
            <a:ext cx="1532237" cy="923330"/>
          </a:xfrm>
          <a:prstGeom prst="rect">
            <a:avLst/>
          </a:prstGeom>
          <a:noFill/>
        </p:spPr>
        <p:txBody>
          <a:bodyPr wrap="square" rtlCol="0">
            <a:spAutoFit/>
          </a:bodyPr>
          <a:lstStyle/>
          <a:p>
            <a:r>
              <a:rPr lang="en-GB"/>
              <a:t>Third test: Jacketed </a:t>
            </a:r>
          </a:p>
          <a:p>
            <a:r>
              <a:rPr lang="en-GB"/>
              <a:t>(STFC)</a:t>
            </a:r>
          </a:p>
        </p:txBody>
      </p:sp>
      <p:pic>
        <p:nvPicPr>
          <p:cNvPr id="20" name="Picture 19">
            <a:extLst>
              <a:ext uri="{FF2B5EF4-FFF2-40B4-BE49-F238E27FC236}">
                <a16:creationId xmlns:a16="http://schemas.microsoft.com/office/drawing/2014/main" id="{3E8BBDB7-30F9-A57D-E855-5B2E32E12B23}"/>
              </a:ext>
            </a:extLst>
          </p:cNvPr>
          <p:cNvPicPr>
            <a:picLocks noChangeAspect="1"/>
          </p:cNvPicPr>
          <p:nvPr/>
        </p:nvPicPr>
        <p:blipFill>
          <a:blip r:embed="rId5"/>
          <a:stretch>
            <a:fillRect/>
          </a:stretch>
        </p:blipFill>
        <p:spPr>
          <a:xfrm>
            <a:off x="6096000" y="963759"/>
            <a:ext cx="3675618" cy="2664000"/>
          </a:xfrm>
          <a:prstGeom prst="rect">
            <a:avLst/>
          </a:prstGeom>
        </p:spPr>
      </p:pic>
      <p:sp>
        <p:nvSpPr>
          <p:cNvPr id="21" name="TextBox 20">
            <a:extLst>
              <a:ext uri="{FF2B5EF4-FFF2-40B4-BE49-F238E27FC236}">
                <a16:creationId xmlns:a16="http://schemas.microsoft.com/office/drawing/2014/main" id="{9503A487-FA83-B17D-93F0-AB2A3E1236DD}"/>
              </a:ext>
            </a:extLst>
          </p:cNvPr>
          <p:cNvSpPr txBox="1"/>
          <p:nvPr/>
        </p:nvSpPr>
        <p:spPr>
          <a:xfrm>
            <a:off x="8944241" y="3121223"/>
            <a:ext cx="880369" cy="307777"/>
          </a:xfrm>
          <a:prstGeom prst="rect">
            <a:avLst/>
          </a:prstGeom>
          <a:noFill/>
        </p:spPr>
        <p:txBody>
          <a:bodyPr wrap="none" rtlCol="0">
            <a:spAutoFit/>
          </a:bodyPr>
          <a:lstStyle/>
          <a:p>
            <a:r>
              <a:rPr lang="en-GB" sz="1400" b="1"/>
              <a:t>29/10/24</a:t>
            </a:r>
          </a:p>
        </p:txBody>
      </p:sp>
      <p:sp>
        <p:nvSpPr>
          <p:cNvPr id="2" name="Footer Placeholder 1">
            <a:extLst>
              <a:ext uri="{FF2B5EF4-FFF2-40B4-BE49-F238E27FC236}">
                <a16:creationId xmlns:a16="http://schemas.microsoft.com/office/drawing/2014/main" id="{823025CA-62A8-74E7-B72F-794C940C456A}"/>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18" name="Rectangle: Rounded Corners 17">
            <a:extLst>
              <a:ext uri="{FF2B5EF4-FFF2-40B4-BE49-F238E27FC236}">
                <a16:creationId xmlns:a16="http://schemas.microsoft.com/office/drawing/2014/main" id="{64C64E7D-5377-7022-59E9-6EC7A840D182}"/>
              </a:ext>
            </a:extLst>
          </p:cNvPr>
          <p:cNvSpPr/>
          <p:nvPr/>
        </p:nvSpPr>
        <p:spPr>
          <a:xfrm>
            <a:off x="6321000" y="6081296"/>
            <a:ext cx="5005027" cy="674503"/>
          </a:xfrm>
          <a:prstGeom prst="roundRect">
            <a:avLst/>
          </a:prstGeom>
          <a:solidFill>
            <a:srgbClr val="2E2D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lnSpc>
                <a:spcPct val="100000"/>
              </a:lnSpc>
              <a:spcBef>
                <a:spcPts val="600"/>
              </a:spcBef>
              <a:buNone/>
            </a:pPr>
            <a:r>
              <a:rPr lang="en-GB" sz="2000" b="1">
                <a:solidFill>
                  <a:schemeClr val="bg1"/>
                </a:solidFill>
                <a:latin typeface="Bahnschrift Light" panose="020B0502040204020203" pitchFamily="34" charset="0"/>
              </a:rPr>
              <a:t>A World Record for this type of cavity!</a:t>
            </a:r>
          </a:p>
        </p:txBody>
      </p:sp>
    </p:spTree>
    <p:extLst>
      <p:ext uri="{BB962C8B-B14F-4D97-AF65-F5344CB8AC3E}">
        <p14:creationId xmlns:p14="http://schemas.microsoft.com/office/powerpoint/2010/main" val="249901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P spid="21" grpId="0"/>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52003-5D0D-F778-25CB-9C773F10029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5656C17-CFFE-51A9-3DD9-4DA8F8887D4C}"/>
              </a:ext>
            </a:extLst>
          </p:cNvPr>
          <p:cNvSpPr>
            <a:spLocks noGrp="1"/>
          </p:cNvSpPr>
          <p:nvPr>
            <p:ph type="title"/>
          </p:nvPr>
        </p:nvSpPr>
        <p:spPr>
          <a:xfrm>
            <a:off x="442912" y="216000"/>
            <a:ext cx="11306175" cy="713978"/>
          </a:xfrm>
        </p:spPr>
        <p:txBody>
          <a:bodyPr/>
          <a:lstStyle/>
          <a:p>
            <a:r>
              <a:rPr lang="en-GB" dirty="0">
                <a:solidFill>
                  <a:srgbClr val="2E2C61"/>
                </a:solidFill>
                <a:latin typeface="+mj-lt"/>
                <a:cs typeface="Arial" panose="020B0604020202020204" pitchFamily="34" charset="0"/>
              </a:rPr>
              <a:t>Cavity Tests</a:t>
            </a:r>
            <a:endParaRPr lang="en-US" spc="-150" dirty="0">
              <a:solidFill>
                <a:srgbClr val="2E2D62"/>
              </a:solidFill>
              <a:latin typeface="+mj-lt"/>
              <a:cs typeface="Arial" panose="020B0604020202020204" pitchFamily="34" charset="0"/>
            </a:endParaRPr>
          </a:p>
        </p:txBody>
      </p:sp>
      <p:sp>
        <p:nvSpPr>
          <p:cNvPr id="3" name="Content Placeholder 2">
            <a:extLst>
              <a:ext uri="{FF2B5EF4-FFF2-40B4-BE49-F238E27FC236}">
                <a16:creationId xmlns:a16="http://schemas.microsoft.com/office/drawing/2014/main" id="{77455758-74F5-E432-380F-AD2CD30B9C5F}"/>
              </a:ext>
            </a:extLst>
          </p:cNvPr>
          <p:cNvSpPr>
            <a:spLocks noGrp="1"/>
          </p:cNvSpPr>
          <p:nvPr>
            <p:ph idx="1"/>
          </p:nvPr>
        </p:nvSpPr>
        <p:spPr>
          <a:xfrm>
            <a:off x="2330920" y="5038199"/>
            <a:ext cx="8266910" cy="1537829"/>
          </a:xfrm>
        </p:spPr>
        <p:txBody>
          <a:bodyPr>
            <a:normAutofit fontScale="62500" lnSpcReduction="20000"/>
          </a:bodyPr>
          <a:lstStyle/>
          <a:p>
            <a:pPr marL="216000" indent="-216000">
              <a:spcBef>
                <a:spcPts val="600"/>
              </a:spcBef>
              <a:spcAft>
                <a:spcPts val="0"/>
              </a:spcAft>
              <a:buClr>
                <a:schemeClr val="tx1"/>
              </a:buClr>
            </a:pPr>
            <a:r>
              <a:rPr lang="en-GB" dirty="0"/>
              <a:t>A total of 16 HB650 cavities tested to date (6 FNAL and 10 Zanon).</a:t>
            </a:r>
          </a:p>
          <a:p>
            <a:pPr marL="216000" indent="-216000">
              <a:spcBef>
                <a:spcPts val="600"/>
              </a:spcBef>
              <a:spcAft>
                <a:spcPts val="0"/>
              </a:spcAft>
              <a:buClr>
                <a:schemeClr val="tx1"/>
              </a:buClr>
            </a:pPr>
            <a:r>
              <a:rPr lang="en-GB" dirty="0"/>
              <a:t>15 meet gradient</a:t>
            </a:r>
          </a:p>
          <a:p>
            <a:pPr marL="216000" indent="-216000">
              <a:spcBef>
                <a:spcPts val="600"/>
              </a:spcBef>
              <a:spcAft>
                <a:spcPts val="0"/>
              </a:spcAft>
              <a:buClr>
                <a:schemeClr val="tx1"/>
              </a:buClr>
            </a:pPr>
            <a:r>
              <a:rPr lang="en-GB" dirty="0"/>
              <a:t>13 meet Q</a:t>
            </a:r>
            <a:r>
              <a:rPr lang="en-GB" baseline="-25000" dirty="0"/>
              <a:t>0</a:t>
            </a:r>
            <a:r>
              <a:rPr lang="en-GB" dirty="0"/>
              <a:t> </a:t>
            </a:r>
          </a:p>
          <a:p>
            <a:pPr marL="216000" indent="-216000">
              <a:spcBef>
                <a:spcPts val="600"/>
              </a:spcBef>
              <a:spcAft>
                <a:spcPts val="0"/>
              </a:spcAft>
              <a:buClr>
                <a:schemeClr val="tx1"/>
              </a:buClr>
            </a:pPr>
            <a:r>
              <a:rPr lang="en-GB" b="1" dirty="0">
                <a:solidFill>
                  <a:srgbClr val="92D050"/>
                </a:solidFill>
              </a:rPr>
              <a:t>All 16 accepted by FNAL for </a:t>
            </a:r>
            <a:r>
              <a:rPr lang="en-GB" b="1" dirty="0" err="1">
                <a:solidFill>
                  <a:srgbClr val="92D050"/>
                </a:solidFill>
              </a:rPr>
              <a:t>crymodule</a:t>
            </a:r>
            <a:r>
              <a:rPr lang="en-GB" b="1" dirty="0">
                <a:solidFill>
                  <a:srgbClr val="92D050"/>
                </a:solidFill>
              </a:rPr>
              <a:t> integration</a:t>
            </a:r>
          </a:p>
          <a:p>
            <a:pPr marL="216000" indent="-216000">
              <a:spcBef>
                <a:spcPts val="600"/>
              </a:spcBef>
              <a:spcAft>
                <a:spcPts val="0"/>
              </a:spcAft>
              <a:buClr>
                <a:schemeClr val="tx1"/>
              </a:buClr>
            </a:pPr>
            <a:r>
              <a:rPr lang="en-GB" dirty="0"/>
              <a:t>Sufficient cavities for CM0 and CM1</a:t>
            </a:r>
          </a:p>
          <a:p>
            <a:pPr>
              <a:buNone/>
            </a:pPr>
            <a:endParaRPr lang="en-US" dirty="0"/>
          </a:p>
        </p:txBody>
      </p:sp>
      <p:sp>
        <p:nvSpPr>
          <p:cNvPr id="2" name="Footer Placeholder 1">
            <a:extLst>
              <a:ext uri="{FF2B5EF4-FFF2-40B4-BE49-F238E27FC236}">
                <a16:creationId xmlns:a16="http://schemas.microsoft.com/office/drawing/2014/main" id="{01412E1E-9EEE-63D2-CB53-81F5F62D5BEA}"/>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E4DCD86B-034E-F7B8-E344-3E0A1600C781}"/>
              </a:ext>
            </a:extLst>
          </p:cNvPr>
          <p:cNvSpPr>
            <a:spLocks noGrp="1"/>
          </p:cNvSpPr>
          <p:nvPr>
            <p:ph type="sldNum" sz="quarter" idx="12"/>
          </p:nvPr>
        </p:nvSpPr>
        <p:spPr/>
        <p:txBody>
          <a:bodyPr/>
          <a:lstStyle/>
          <a:p>
            <a:fld id="{E9B18BFB-F9D7-744E-8E1D-43FFDB3E8872}" type="slidenum">
              <a:rPr lang="en-US" smtClean="0"/>
              <a:t>16</a:t>
            </a:fld>
            <a:endParaRPr lang="en-US"/>
          </a:p>
        </p:txBody>
      </p:sp>
      <p:pic>
        <p:nvPicPr>
          <p:cNvPr id="7" name="Picture 6">
            <a:extLst>
              <a:ext uri="{FF2B5EF4-FFF2-40B4-BE49-F238E27FC236}">
                <a16:creationId xmlns:a16="http://schemas.microsoft.com/office/drawing/2014/main" id="{7C7CC032-6542-C7E2-85F9-533D8C1800E8}"/>
              </a:ext>
            </a:extLst>
          </p:cNvPr>
          <p:cNvPicPr>
            <a:picLocks noChangeAspect="1"/>
          </p:cNvPicPr>
          <p:nvPr/>
        </p:nvPicPr>
        <p:blipFill>
          <a:blip r:embed="rId2"/>
          <a:stretch>
            <a:fillRect/>
          </a:stretch>
        </p:blipFill>
        <p:spPr>
          <a:xfrm>
            <a:off x="425414" y="1080000"/>
            <a:ext cx="5400000" cy="3913814"/>
          </a:xfrm>
          <a:prstGeom prst="rect">
            <a:avLst/>
          </a:prstGeom>
          <a:ln>
            <a:solidFill>
              <a:schemeClr val="accent1"/>
            </a:solidFill>
          </a:ln>
        </p:spPr>
      </p:pic>
      <p:pic>
        <p:nvPicPr>
          <p:cNvPr id="9" name="Picture 8">
            <a:extLst>
              <a:ext uri="{FF2B5EF4-FFF2-40B4-BE49-F238E27FC236}">
                <a16:creationId xmlns:a16="http://schemas.microsoft.com/office/drawing/2014/main" id="{F40CA9AA-8D2E-5808-D95D-EC59FB301D32}"/>
              </a:ext>
            </a:extLst>
          </p:cNvPr>
          <p:cNvPicPr>
            <a:picLocks noChangeAspect="1"/>
          </p:cNvPicPr>
          <p:nvPr/>
        </p:nvPicPr>
        <p:blipFill>
          <a:blip r:embed="rId3"/>
          <a:stretch>
            <a:fillRect/>
          </a:stretch>
        </p:blipFill>
        <p:spPr>
          <a:xfrm>
            <a:off x="6294120" y="1080000"/>
            <a:ext cx="5400000" cy="3913822"/>
          </a:xfrm>
          <a:prstGeom prst="rect">
            <a:avLst/>
          </a:prstGeom>
          <a:ln>
            <a:solidFill>
              <a:schemeClr val="accent1"/>
            </a:solidFill>
          </a:ln>
        </p:spPr>
      </p:pic>
      <p:sp>
        <p:nvSpPr>
          <p:cNvPr id="11" name="TextBox 10">
            <a:extLst>
              <a:ext uri="{FF2B5EF4-FFF2-40B4-BE49-F238E27FC236}">
                <a16:creationId xmlns:a16="http://schemas.microsoft.com/office/drawing/2014/main" id="{6D27D9DF-0DF8-1E87-5806-1100C69F1672}"/>
              </a:ext>
            </a:extLst>
          </p:cNvPr>
          <p:cNvSpPr txBox="1"/>
          <p:nvPr/>
        </p:nvSpPr>
        <p:spPr>
          <a:xfrm>
            <a:off x="6294120" y="720000"/>
            <a:ext cx="2866490" cy="369332"/>
          </a:xfrm>
          <a:prstGeom prst="rect">
            <a:avLst/>
          </a:prstGeom>
          <a:noFill/>
        </p:spPr>
        <p:txBody>
          <a:bodyPr wrap="none" rtlCol="0">
            <a:spAutoFit/>
          </a:bodyPr>
          <a:lstStyle/>
          <a:p>
            <a:r>
              <a:rPr lang="en-GB" dirty="0">
                <a:latin typeface="Bahnschrift SemiBold" panose="020B0502040204020203" pitchFamily="34" charset="0"/>
              </a:rPr>
              <a:t>Zanon Production Cavities</a:t>
            </a:r>
          </a:p>
        </p:txBody>
      </p:sp>
      <p:sp>
        <p:nvSpPr>
          <p:cNvPr id="13" name="TextBox 12">
            <a:extLst>
              <a:ext uri="{FF2B5EF4-FFF2-40B4-BE49-F238E27FC236}">
                <a16:creationId xmlns:a16="http://schemas.microsoft.com/office/drawing/2014/main" id="{3F250275-8A7E-D9D8-A6F4-9DC24A8A1A6C}"/>
              </a:ext>
            </a:extLst>
          </p:cNvPr>
          <p:cNvSpPr txBox="1"/>
          <p:nvPr/>
        </p:nvSpPr>
        <p:spPr>
          <a:xfrm>
            <a:off x="425414" y="720000"/>
            <a:ext cx="2690160" cy="369332"/>
          </a:xfrm>
          <a:prstGeom prst="rect">
            <a:avLst/>
          </a:prstGeom>
          <a:noFill/>
        </p:spPr>
        <p:txBody>
          <a:bodyPr wrap="none" lIns="91440" tIns="45720" rIns="91440" bIns="45720" rtlCol="0" anchor="t">
            <a:spAutoFit/>
          </a:bodyPr>
          <a:lstStyle/>
          <a:p>
            <a:r>
              <a:rPr lang="en-GB" dirty="0">
                <a:solidFill>
                  <a:srgbClr val="FF0000"/>
                </a:solidFill>
                <a:latin typeface="Bahnschrift SemiBold"/>
              </a:rPr>
              <a:t>FNAL Prototype </a:t>
            </a:r>
            <a:r>
              <a:rPr lang="en-GB" dirty="0">
                <a:solidFill>
                  <a:srgbClr val="0D0D0D"/>
                </a:solidFill>
                <a:latin typeface="Bahnschrift SemiBold"/>
              </a:rPr>
              <a:t>Cavities</a:t>
            </a:r>
            <a:endParaRPr lang="en-GB" dirty="0">
              <a:latin typeface="Bahnschrift SemiBold"/>
            </a:endParaRPr>
          </a:p>
        </p:txBody>
      </p:sp>
      <p:sp>
        <p:nvSpPr>
          <p:cNvPr id="8" name="TextBox 7">
            <a:extLst>
              <a:ext uri="{FF2B5EF4-FFF2-40B4-BE49-F238E27FC236}">
                <a16:creationId xmlns:a16="http://schemas.microsoft.com/office/drawing/2014/main" id="{A94FDE40-E7DE-BED0-32E2-677E15AA7221}"/>
              </a:ext>
            </a:extLst>
          </p:cNvPr>
          <p:cNvSpPr txBox="1"/>
          <p:nvPr/>
        </p:nvSpPr>
        <p:spPr>
          <a:xfrm>
            <a:off x="3914311" y="1975280"/>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200" b="1">
                <a:solidFill>
                  <a:srgbClr val="FFBE00"/>
                </a:solidFill>
              </a:rPr>
              <a:t>Spec</a:t>
            </a:r>
          </a:p>
        </p:txBody>
      </p:sp>
      <p:sp>
        <p:nvSpPr>
          <p:cNvPr id="10" name="TextBox 9">
            <a:extLst>
              <a:ext uri="{FF2B5EF4-FFF2-40B4-BE49-F238E27FC236}">
                <a16:creationId xmlns:a16="http://schemas.microsoft.com/office/drawing/2014/main" id="{28468AEA-688C-AF40-5332-354D11159E0A}"/>
              </a:ext>
            </a:extLst>
          </p:cNvPr>
          <p:cNvSpPr txBox="1"/>
          <p:nvPr/>
        </p:nvSpPr>
        <p:spPr>
          <a:xfrm>
            <a:off x="10122879" y="1611598"/>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200" b="1">
                <a:solidFill>
                  <a:srgbClr val="FFBE00"/>
                </a:solidFill>
              </a:rPr>
              <a:t>Spec</a:t>
            </a:r>
          </a:p>
        </p:txBody>
      </p:sp>
    </p:spTree>
    <p:extLst>
      <p:ext uri="{BB962C8B-B14F-4D97-AF65-F5344CB8AC3E}">
        <p14:creationId xmlns:p14="http://schemas.microsoft.com/office/powerpoint/2010/main" val="268862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20ED5-EA7D-7602-8B2F-B84B951AD773}"/>
            </a:ext>
          </a:extLst>
        </p:cNvPr>
        <p:cNvGrpSpPr/>
        <p:nvPr/>
      </p:nvGrpSpPr>
      <p:grpSpPr>
        <a:xfrm>
          <a:off x="0" y="0"/>
          <a:ext cx="0" cy="0"/>
          <a:chOff x="0" y="0"/>
          <a:chExt cx="0" cy="0"/>
        </a:xfrm>
      </p:grpSpPr>
      <p:pic>
        <p:nvPicPr>
          <p:cNvPr id="31" name="Picture Placeholder 30">
            <a:extLst>
              <a:ext uri="{FF2B5EF4-FFF2-40B4-BE49-F238E27FC236}">
                <a16:creationId xmlns:a16="http://schemas.microsoft.com/office/drawing/2014/main" id="{F6B09416-46A7-212B-6034-F3BE22630170}"/>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a:fillRect/>
          </a:stretch>
        </p:blipFill>
        <p:spPr>
          <a:xfrm>
            <a:off x="6096000" y="0"/>
            <a:ext cx="6096000" cy="6858000"/>
          </a:xfrm>
          <a:prstGeom prst="rect">
            <a:avLst/>
          </a:prstGeom>
        </p:spPr>
      </p:pic>
      <p:sp>
        <p:nvSpPr>
          <p:cNvPr id="2" name="Title 1">
            <a:extLst>
              <a:ext uri="{FF2B5EF4-FFF2-40B4-BE49-F238E27FC236}">
                <a16:creationId xmlns:a16="http://schemas.microsoft.com/office/drawing/2014/main" id="{F1B2C2C1-6FBE-8021-1AA4-D43AD0F6CD3C}"/>
              </a:ext>
            </a:extLst>
          </p:cNvPr>
          <p:cNvSpPr>
            <a:spLocks noGrp="1"/>
          </p:cNvSpPr>
          <p:nvPr>
            <p:ph type="title" idx="4294967295"/>
          </p:nvPr>
        </p:nvSpPr>
        <p:spPr>
          <a:xfrm>
            <a:off x="442913" y="441325"/>
            <a:ext cx="5140325" cy="1446550"/>
          </a:xfrm>
        </p:spPr>
        <p:txBody>
          <a:bodyPr/>
          <a:lstStyle/>
          <a:p>
            <a:pPr lvl="0">
              <a:lnSpc>
                <a:spcPct val="100000"/>
              </a:lnSpc>
              <a:spcBef>
                <a:spcPts val="0"/>
              </a:spcBef>
              <a:defRPr/>
            </a:pPr>
            <a:r>
              <a:rPr lang="en-US" b="1" spc="-160" dirty="0">
                <a:solidFill>
                  <a:srgbClr val="2E2D62"/>
                </a:solidFill>
                <a:latin typeface="+mj-lt"/>
                <a:cs typeface="Arial"/>
              </a:rPr>
              <a:t>Cryomodule Integration</a:t>
            </a:r>
            <a:endParaRPr lang="en-US" spc="-160" dirty="0">
              <a:solidFill>
                <a:srgbClr val="2E2C61"/>
              </a:solidFill>
              <a:latin typeface="+mj-lt"/>
              <a:ea typeface="Calibri" panose="020F0502020204030204"/>
              <a:cs typeface="Calibri" panose="020F0502020204030204"/>
            </a:endParaRPr>
          </a:p>
        </p:txBody>
      </p:sp>
      <p:grpSp>
        <p:nvGrpSpPr>
          <p:cNvPr id="8" name="Group 7">
            <a:extLst>
              <a:ext uri="{FF2B5EF4-FFF2-40B4-BE49-F238E27FC236}">
                <a16:creationId xmlns:a16="http://schemas.microsoft.com/office/drawing/2014/main" id="{F3981BB9-50EF-BB9F-3E3C-DF1552DA5EE6}"/>
              </a:ext>
            </a:extLst>
          </p:cNvPr>
          <p:cNvGrpSpPr/>
          <p:nvPr/>
        </p:nvGrpSpPr>
        <p:grpSpPr>
          <a:xfrm>
            <a:off x="6096000" y="0"/>
            <a:ext cx="2594184" cy="864000"/>
            <a:chOff x="6096000" y="0"/>
            <a:chExt cx="2594184" cy="864000"/>
          </a:xfrm>
        </p:grpSpPr>
        <p:sp>
          <p:nvSpPr>
            <p:cNvPr id="42" name="Rectangle 41">
              <a:extLst>
                <a:ext uri="{FF2B5EF4-FFF2-40B4-BE49-F238E27FC236}">
                  <a16:creationId xmlns:a16="http://schemas.microsoft.com/office/drawing/2014/main" id="{80D72B09-C8E7-8BE1-DD59-947F17875717}"/>
                </a:ext>
              </a:extLst>
            </p:cNvPr>
            <p:cNvSpPr/>
            <p:nvPr/>
          </p:nvSpPr>
          <p:spPr>
            <a:xfrm>
              <a:off x="6096000" y="0"/>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A1DEEC16-4630-1A94-D87D-A40A5E2ED353}"/>
                </a:ext>
              </a:extLst>
            </p:cNvPr>
            <p:cNvSpPr/>
            <p:nvPr/>
          </p:nvSpPr>
          <p:spPr>
            <a:xfrm>
              <a:off x="6958585" y="0"/>
              <a:ext cx="1731599" cy="864000"/>
            </a:xfrm>
            <a:prstGeom prst="rect">
              <a:avLst/>
            </a:prstGeom>
            <a:gradFill>
              <a:gsLst>
                <a:gs pos="0">
                  <a:schemeClr val="accent3">
                    <a:alpha val="0"/>
                  </a:schemeClr>
                </a:gs>
                <a:gs pos="100000">
                  <a:schemeClr val="accent3">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8D6385E6-32E3-F11A-7176-4E9D0B250BD1}"/>
              </a:ext>
            </a:extLst>
          </p:cNvPr>
          <p:cNvGrpSpPr/>
          <p:nvPr/>
        </p:nvGrpSpPr>
        <p:grpSpPr>
          <a:xfrm>
            <a:off x="9598209" y="5131648"/>
            <a:ext cx="2593791" cy="1726353"/>
            <a:chOff x="9598209" y="5131648"/>
            <a:chExt cx="2593791" cy="1726353"/>
          </a:xfrm>
        </p:grpSpPr>
        <p:sp>
          <p:nvSpPr>
            <p:cNvPr id="33" name="Rectangle 32">
              <a:extLst>
                <a:ext uri="{FF2B5EF4-FFF2-40B4-BE49-F238E27FC236}">
                  <a16:creationId xmlns:a16="http://schemas.microsoft.com/office/drawing/2014/main" id="{F43331AE-9920-DDBE-4647-B1F5A5739C1E}"/>
                </a:ext>
              </a:extLst>
            </p:cNvPr>
            <p:cNvSpPr/>
            <p:nvPr/>
          </p:nvSpPr>
          <p:spPr>
            <a:xfrm>
              <a:off x="11328000" y="5994401"/>
              <a:ext cx="864000" cy="863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59D58DB6-553A-396F-FC2A-178FF431C33B}"/>
                </a:ext>
              </a:extLst>
            </p:cNvPr>
            <p:cNvSpPr/>
            <p:nvPr/>
          </p:nvSpPr>
          <p:spPr>
            <a:xfrm rot="10800000">
              <a:off x="9598209" y="5993999"/>
              <a:ext cx="1730376"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CD7DE5C-1965-5F2C-3162-E5263B6ECEF0}"/>
                </a:ext>
              </a:extLst>
            </p:cNvPr>
            <p:cNvSpPr/>
            <p:nvPr/>
          </p:nvSpPr>
          <p:spPr>
            <a:xfrm>
              <a:off x="10462327" y="5131648"/>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Slide Number Placeholder 4">
            <a:extLst>
              <a:ext uri="{FF2B5EF4-FFF2-40B4-BE49-F238E27FC236}">
                <a16:creationId xmlns:a16="http://schemas.microsoft.com/office/drawing/2014/main" id="{0BF71218-68AF-B9D1-B009-F84D7C6CA201}"/>
              </a:ext>
            </a:extLst>
          </p:cNvPr>
          <p:cNvSpPr>
            <a:spLocks noGrp="1"/>
          </p:cNvSpPr>
          <p:nvPr>
            <p:ph type="sldNum" sz="quarter" idx="12"/>
          </p:nvPr>
        </p:nvSpPr>
        <p:spPr/>
        <p:txBody>
          <a:bodyPr/>
          <a:lstStyle/>
          <a:p>
            <a:fld id="{E9B18BFB-F9D7-744E-8E1D-43FFDB3E8872}" type="slidenum">
              <a:rPr lang="en-US" smtClean="0"/>
              <a:t>17</a:t>
            </a:fld>
            <a:endParaRPr lang="en-US"/>
          </a:p>
        </p:txBody>
      </p:sp>
      <p:sp>
        <p:nvSpPr>
          <p:cNvPr id="6" name="Footer Placeholder 1">
            <a:extLst>
              <a:ext uri="{FF2B5EF4-FFF2-40B4-BE49-F238E27FC236}">
                <a16:creationId xmlns:a16="http://schemas.microsoft.com/office/drawing/2014/main" id="{FC889389-5DEA-354E-142C-15871733798A}"/>
              </a:ext>
            </a:extLst>
          </p:cNvPr>
          <p:cNvSpPr>
            <a:spLocks noGrp="1"/>
          </p:cNvSpPr>
          <p:nvPr>
            <p:ph type="ftr" sz="quarter" idx="11"/>
          </p:nvPr>
        </p:nvSpPr>
        <p:spPr>
          <a:xfrm>
            <a:off x="3756000" y="6416675"/>
            <a:ext cx="4680000" cy="365125"/>
          </a:xfrm>
        </p:spPr>
        <p:txBody>
          <a:bodyPr/>
          <a:lstStyle/>
          <a:p>
            <a:r>
              <a:rPr lang="en-GB" dirty="0">
                <a:solidFill>
                  <a:schemeClr val="bg1">
                    <a:lumMod val="50000"/>
                  </a:schemeClr>
                </a:solidFill>
              </a:rPr>
              <a:t>Laboratory Directors Group UK Meeting - 14th - 15th October 2026</a:t>
            </a:r>
            <a:endParaRPr lang="en-US" dirty="0">
              <a:solidFill>
                <a:schemeClr val="bg1">
                  <a:lumMod val="50000"/>
                </a:schemeClr>
              </a:solidFill>
            </a:endParaRPr>
          </a:p>
        </p:txBody>
      </p:sp>
    </p:spTree>
    <p:extLst>
      <p:ext uri="{BB962C8B-B14F-4D97-AF65-F5344CB8AC3E}">
        <p14:creationId xmlns:p14="http://schemas.microsoft.com/office/powerpoint/2010/main" val="4143333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E3C47-BD52-F62E-9645-DFFB32853FF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D14C55E-81C1-FA91-A4DD-7EC4115BFF45}"/>
              </a:ext>
            </a:extLst>
          </p:cNvPr>
          <p:cNvSpPr>
            <a:spLocks noGrp="1"/>
          </p:cNvSpPr>
          <p:nvPr>
            <p:ph type="title"/>
          </p:nvPr>
        </p:nvSpPr>
        <p:spPr>
          <a:xfrm>
            <a:off x="442912" y="216000"/>
            <a:ext cx="11306175" cy="701731"/>
          </a:xfrm>
        </p:spPr>
        <p:txBody>
          <a:bodyPr/>
          <a:lstStyle/>
          <a:p>
            <a:r>
              <a:rPr lang="en-GB">
                <a:solidFill>
                  <a:srgbClr val="002060"/>
                </a:solidFill>
                <a:latin typeface="+mj-lt"/>
                <a:cs typeface="Arial"/>
              </a:rPr>
              <a:t>CM0</a:t>
            </a:r>
            <a:r>
              <a:rPr lang="en-GB" dirty="0">
                <a:solidFill>
                  <a:srgbClr val="002060"/>
                </a:solidFill>
                <a:latin typeface="+mj-lt"/>
                <a:cs typeface="Arial"/>
              </a:rPr>
              <a:t> – Arrival, Offloaded &amp; Disassembly</a:t>
            </a:r>
            <a:endParaRPr lang="en-US" dirty="0">
              <a:latin typeface="+mj-lt"/>
            </a:endParaRPr>
          </a:p>
        </p:txBody>
      </p:sp>
      <p:sp>
        <p:nvSpPr>
          <p:cNvPr id="2" name="Footer Placeholder 1">
            <a:extLst>
              <a:ext uri="{FF2B5EF4-FFF2-40B4-BE49-F238E27FC236}">
                <a16:creationId xmlns:a16="http://schemas.microsoft.com/office/drawing/2014/main" id="{EF19B9E8-BC0C-2A2B-68DE-939EE8E22987}"/>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08534041-A886-9841-8290-2B7CCF93B64A}"/>
              </a:ext>
            </a:extLst>
          </p:cNvPr>
          <p:cNvSpPr>
            <a:spLocks noGrp="1"/>
          </p:cNvSpPr>
          <p:nvPr>
            <p:ph type="sldNum" sz="quarter" idx="12"/>
          </p:nvPr>
        </p:nvSpPr>
        <p:spPr/>
        <p:txBody>
          <a:bodyPr/>
          <a:lstStyle/>
          <a:p>
            <a:fld id="{E9B18BFB-F9D7-744E-8E1D-43FFDB3E8872}" type="slidenum">
              <a:rPr lang="en-US" smtClean="0"/>
              <a:t>18</a:t>
            </a:fld>
            <a:endParaRPr lang="en-US"/>
          </a:p>
        </p:txBody>
      </p:sp>
      <p:cxnSp>
        <p:nvCxnSpPr>
          <p:cNvPr id="8" name="Straight Arrow Connector 7">
            <a:extLst>
              <a:ext uri="{FF2B5EF4-FFF2-40B4-BE49-F238E27FC236}">
                <a16:creationId xmlns:a16="http://schemas.microsoft.com/office/drawing/2014/main" id="{02E283CC-B776-B78B-0876-AFC713F26953}"/>
              </a:ext>
            </a:extLst>
          </p:cNvPr>
          <p:cNvCxnSpPr/>
          <p:nvPr/>
        </p:nvCxnSpPr>
        <p:spPr>
          <a:xfrm flipV="1">
            <a:off x="8697950" y="4560849"/>
            <a:ext cx="0" cy="903249"/>
          </a:xfrm>
          <a:prstGeom prst="straightConnector1">
            <a:avLst/>
          </a:prstGeom>
          <a:ln w="38100">
            <a:solidFill>
              <a:schemeClr val="bg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F187B84-31A6-60BB-961F-A558E2B71898}"/>
              </a:ext>
            </a:extLst>
          </p:cNvPr>
          <p:cNvSpPr txBox="1"/>
          <p:nvPr/>
        </p:nvSpPr>
        <p:spPr>
          <a:xfrm>
            <a:off x="6025262" y="2935584"/>
            <a:ext cx="10182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ZRI-304</a:t>
            </a:r>
          </a:p>
        </p:txBody>
      </p:sp>
      <p:sp>
        <p:nvSpPr>
          <p:cNvPr id="10" name="AutoShape 2">
            <a:extLst>
              <a:ext uri="{FF2B5EF4-FFF2-40B4-BE49-F238E27FC236}">
                <a16:creationId xmlns:a16="http://schemas.microsoft.com/office/drawing/2014/main" id="{8BDD9DFD-7508-F7CD-1B1E-0C6A69B66A3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2C61"/>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CE22DA5D-DE50-9A6C-2591-7CDEDDCCAEFD}"/>
              </a:ext>
            </a:extLst>
          </p:cNvPr>
          <p:cNvSpPr txBox="1"/>
          <p:nvPr/>
        </p:nvSpPr>
        <p:spPr>
          <a:xfrm>
            <a:off x="8771222" y="2167973"/>
            <a:ext cx="6775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312</a:t>
            </a:r>
          </a:p>
        </p:txBody>
      </p:sp>
      <p:pic>
        <p:nvPicPr>
          <p:cNvPr id="12" name="Picture 11" descr="A large black tarp on a truck&#10;&#10;AI-generated content may be incorrect.">
            <a:extLst>
              <a:ext uri="{FF2B5EF4-FFF2-40B4-BE49-F238E27FC236}">
                <a16:creationId xmlns:a16="http://schemas.microsoft.com/office/drawing/2014/main" id="{F74A182C-2AA9-744E-6CC8-87C24D4F9CA9}"/>
              </a:ext>
            </a:extLst>
          </p:cNvPr>
          <p:cNvPicPr>
            <a:picLocks noChangeAspect="1"/>
          </p:cNvPicPr>
          <p:nvPr/>
        </p:nvPicPr>
        <p:blipFill>
          <a:blip r:embed="rId2"/>
          <a:stretch>
            <a:fillRect/>
          </a:stretch>
        </p:blipFill>
        <p:spPr>
          <a:xfrm>
            <a:off x="858863" y="949271"/>
            <a:ext cx="3364426" cy="2557221"/>
          </a:xfrm>
          <a:prstGeom prst="rect">
            <a:avLst/>
          </a:prstGeom>
        </p:spPr>
      </p:pic>
      <p:pic>
        <p:nvPicPr>
          <p:cNvPr id="13" name="Picture 12" descr="A large machine in a factory&#10;&#10;AI-generated content may be incorrect.">
            <a:extLst>
              <a:ext uri="{FF2B5EF4-FFF2-40B4-BE49-F238E27FC236}">
                <a16:creationId xmlns:a16="http://schemas.microsoft.com/office/drawing/2014/main" id="{237C5487-A385-0A7D-0616-BD15701F5804}"/>
              </a:ext>
            </a:extLst>
          </p:cNvPr>
          <p:cNvPicPr>
            <a:picLocks noChangeAspect="1"/>
          </p:cNvPicPr>
          <p:nvPr/>
        </p:nvPicPr>
        <p:blipFill>
          <a:blip r:embed="rId3"/>
          <a:stretch>
            <a:fillRect/>
          </a:stretch>
        </p:blipFill>
        <p:spPr>
          <a:xfrm>
            <a:off x="4365355" y="949271"/>
            <a:ext cx="3590440" cy="2557221"/>
          </a:xfrm>
          <a:prstGeom prst="rect">
            <a:avLst/>
          </a:prstGeom>
        </p:spPr>
      </p:pic>
      <p:pic>
        <p:nvPicPr>
          <p:cNvPr id="14" name="Picture 13" descr="A large metal tube in a factory&#10;&#10;AI-generated content may be incorrect.">
            <a:extLst>
              <a:ext uri="{FF2B5EF4-FFF2-40B4-BE49-F238E27FC236}">
                <a16:creationId xmlns:a16="http://schemas.microsoft.com/office/drawing/2014/main" id="{B2058C3F-3F5F-71C9-725D-DAE2E0E6A964}"/>
              </a:ext>
            </a:extLst>
          </p:cNvPr>
          <p:cNvPicPr>
            <a:picLocks noChangeAspect="1"/>
          </p:cNvPicPr>
          <p:nvPr/>
        </p:nvPicPr>
        <p:blipFill>
          <a:blip r:embed="rId4"/>
          <a:stretch>
            <a:fillRect/>
          </a:stretch>
        </p:blipFill>
        <p:spPr>
          <a:xfrm>
            <a:off x="4365355" y="3583984"/>
            <a:ext cx="3590441" cy="2628254"/>
          </a:xfrm>
          <a:prstGeom prst="rect">
            <a:avLst/>
          </a:prstGeom>
        </p:spPr>
      </p:pic>
      <p:pic>
        <p:nvPicPr>
          <p:cNvPr id="15" name="Picture 14" descr="A large metal object in a factory&#10;&#10;AI-generated content may be incorrect.">
            <a:extLst>
              <a:ext uri="{FF2B5EF4-FFF2-40B4-BE49-F238E27FC236}">
                <a16:creationId xmlns:a16="http://schemas.microsoft.com/office/drawing/2014/main" id="{D3107CDF-B87E-745D-6712-B02C8E70E953}"/>
              </a:ext>
            </a:extLst>
          </p:cNvPr>
          <p:cNvPicPr>
            <a:picLocks noChangeAspect="1"/>
          </p:cNvPicPr>
          <p:nvPr/>
        </p:nvPicPr>
        <p:blipFill>
          <a:blip r:embed="rId5"/>
          <a:stretch>
            <a:fillRect/>
          </a:stretch>
        </p:blipFill>
        <p:spPr>
          <a:xfrm>
            <a:off x="8026832" y="3583983"/>
            <a:ext cx="3590440" cy="2628254"/>
          </a:xfrm>
          <a:prstGeom prst="rect">
            <a:avLst/>
          </a:prstGeom>
        </p:spPr>
      </p:pic>
      <p:pic>
        <p:nvPicPr>
          <p:cNvPr id="16" name="Picture 15">
            <a:extLst>
              <a:ext uri="{FF2B5EF4-FFF2-40B4-BE49-F238E27FC236}">
                <a16:creationId xmlns:a16="http://schemas.microsoft.com/office/drawing/2014/main" id="{C7095A19-B4CF-B352-2495-CF593208B411}"/>
              </a:ext>
            </a:extLst>
          </p:cNvPr>
          <p:cNvPicPr>
            <a:picLocks noChangeAspect="1"/>
          </p:cNvPicPr>
          <p:nvPr/>
        </p:nvPicPr>
        <p:blipFill>
          <a:blip r:embed="rId6"/>
          <a:stretch>
            <a:fillRect/>
          </a:stretch>
        </p:blipFill>
        <p:spPr>
          <a:xfrm>
            <a:off x="858863" y="3583983"/>
            <a:ext cx="3364425" cy="2628255"/>
          </a:xfrm>
          <a:prstGeom prst="rect">
            <a:avLst/>
          </a:prstGeom>
        </p:spPr>
      </p:pic>
      <p:pic>
        <p:nvPicPr>
          <p:cNvPr id="17" name="Picture 16" descr="A large red and white machine&#10;&#10;AI-generated content may be incorrect.">
            <a:extLst>
              <a:ext uri="{FF2B5EF4-FFF2-40B4-BE49-F238E27FC236}">
                <a16:creationId xmlns:a16="http://schemas.microsoft.com/office/drawing/2014/main" id="{4ED8989B-9C63-0A92-0300-F8F3F7180E12}"/>
              </a:ext>
            </a:extLst>
          </p:cNvPr>
          <p:cNvPicPr>
            <a:picLocks noChangeAspect="1"/>
          </p:cNvPicPr>
          <p:nvPr/>
        </p:nvPicPr>
        <p:blipFill>
          <a:blip r:embed="rId7"/>
          <a:stretch>
            <a:fillRect/>
          </a:stretch>
        </p:blipFill>
        <p:spPr>
          <a:xfrm>
            <a:off x="8026830" y="950563"/>
            <a:ext cx="3590442" cy="2554637"/>
          </a:xfrm>
          <a:prstGeom prst="rect">
            <a:avLst/>
          </a:prstGeom>
        </p:spPr>
      </p:pic>
    </p:spTree>
    <p:extLst>
      <p:ext uri="{BB962C8B-B14F-4D97-AF65-F5344CB8AC3E}">
        <p14:creationId xmlns:p14="http://schemas.microsoft.com/office/powerpoint/2010/main" val="52330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531E3-6BEF-721F-90A6-477C8DCA7D8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DE36723-F5CF-900E-6A66-A0F136FCE170}"/>
              </a:ext>
            </a:extLst>
          </p:cNvPr>
          <p:cNvSpPr>
            <a:spLocks noGrp="1"/>
          </p:cNvSpPr>
          <p:nvPr>
            <p:ph type="title"/>
          </p:nvPr>
        </p:nvSpPr>
        <p:spPr>
          <a:xfrm>
            <a:off x="442912" y="216000"/>
            <a:ext cx="11306175" cy="701731"/>
          </a:xfrm>
        </p:spPr>
        <p:txBody>
          <a:bodyPr/>
          <a:lstStyle/>
          <a:p>
            <a:r>
              <a:rPr lang="en-GB" dirty="0"/>
              <a:t>CM0 Parts Verification</a:t>
            </a:r>
            <a:endParaRPr lang="en-US" dirty="0"/>
          </a:p>
        </p:txBody>
      </p:sp>
      <p:sp>
        <p:nvSpPr>
          <p:cNvPr id="3" name="Content Placeholder 2">
            <a:extLst>
              <a:ext uri="{FF2B5EF4-FFF2-40B4-BE49-F238E27FC236}">
                <a16:creationId xmlns:a16="http://schemas.microsoft.com/office/drawing/2014/main" id="{758F7538-CA6D-9956-DD5A-752C51E21EBC}"/>
              </a:ext>
            </a:extLst>
          </p:cNvPr>
          <p:cNvSpPr>
            <a:spLocks noGrp="1"/>
          </p:cNvSpPr>
          <p:nvPr>
            <p:ph idx="1"/>
          </p:nvPr>
        </p:nvSpPr>
        <p:spPr>
          <a:xfrm>
            <a:off x="442912" y="890235"/>
            <a:ext cx="7411718" cy="1357633"/>
          </a:xfrm>
        </p:spPr>
        <p:txBody>
          <a:bodyPr>
            <a:normAutofit fontScale="70000" lnSpcReduction="20000"/>
          </a:bodyPr>
          <a:lstStyle/>
          <a:p>
            <a:pPr>
              <a:buNone/>
            </a:pPr>
            <a:r>
              <a:rPr lang="en-US" sz="3100" b="1" spc="-20" dirty="0">
                <a:solidFill>
                  <a:schemeClr val="accent1"/>
                </a:solidFill>
                <a:latin typeface="Bahnschrift SemiBold" panose="020B0502040204020203" pitchFamily="34" charset="0"/>
                <a:cs typeface="Helvetica"/>
              </a:rPr>
              <a:t>Strongback and OVC integration alignment checks:</a:t>
            </a:r>
          </a:p>
          <a:p>
            <a:pPr marL="216000" lvl="0" indent="-216000"/>
            <a:r>
              <a:rPr lang="en-US" spc="-20" dirty="0">
                <a:solidFill>
                  <a:srgbClr val="343A40"/>
                </a:solidFill>
                <a:cs typeface="Helvetica"/>
              </a:rPr>
              <a:t>First stage component verification checks conducted.</a:t>
            </a:r>
          </a:p>
          <a:p>
            <a:pPr marL="216000" lvl="0" indent="-216000"/>
            <a:r>
              <a:rPr lang="en-US" dirty="0">
                <a:solidFill>
                  <a:srgbClr val="343A40"/>
                </a:solidFill>
                <a:cs typeface="Helvetica"/>
              </a:rPr>
              <a:t>QMS staged CM assembly</a:t>
            </a:r>
            <a:r>
              <a:rPr lang="en-US" spc="-20" dirty="0">
                <a:solidFill>
                  <a:srgbClr val="343A40"/>
                </a:solidFill>
                <a:cs typeface="Helvetica"/>
              </a:rPr>
              <a:t> procedures developed and ready to validate. </a:t>
            </a:r>
          </a:p>
          <a:p>
            <a:pPr lvl="0">
              <a:buNone/>
            </a:pPr>
            <a:endParaRPr lang="en-US" dirty="0"/>
          </a:p>
        </p:txBody>
      </p:sp>
      <p:sp>
        <p:nvSpPr>
          <p:cNvPr id="2" name="Footer Placeholder 1">
            <a:extLst>
              <a:ext uri="{FF2B5EF4-FFF2-40B4-BE49-F238E27FC236}">
                <a16:creationId xmlns:a16="http://schemas.microsoft.com/office/drawing/2014/main" id="{24212607-8876-F25C-873A-6E5FD7CAB49F}"/>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02ACFF57-14C6-454A-905C-E2F91BDCD522}"/>
              </a:ext>
            </a:extLst>
          </p:cNvPr>
          <p:cNvSpPr>
            <a:spLocks noGrp="1"/>
          </p:cNvSpPr>
          <p:nvPr>
            <p:ph type="sldNum" sz="quarter" idx="12"/>
          </p:nvPr>
        </p:nvSpPr>
        <p:spPr/>
        <p:txBody>
          <a:bodyPr/>
          <a:lstStyle/>
          <a:p>
            <a:fld id="{E9B18BFB-F9D7-744E-8E1D-43FFDB3E8872}" type="slidenum">
              <a:rPr lang="en-US" smtClean="0"/>
              <a:t>19</a:t>
            </a:fld>
            <a:endParaRPr lang="en-US"/>
          </a:p>
        </p:txBody>
      </p:sp>
      <p:pic>
        <p:nvPicPr>
          <p:cNvPr id="22" name="Picture 21" descr="A group of people standing in a room&#10;&#10;AI-generated content may be incorrect.">
            <a:extLst>
              <a:ext uri="{FF2B5EF4-FFF2-40B4-BE49-F238E27FC236}">
                <a16:creationId xmlns:a16="http://schemas.microsoft.com/office/drawing/2014/main" id="{9B9C808A-2EDE-CBD4-7F02-39C0645E358F}"/>
              </a:ext>
            </a:extLst>
          </p:cNvPr>
          <p:cNvPicPr>
            <a:picLocks noChangeAspect="1"/>
          </p:cNvPicPr>
          <p:nvPr/>
        </p:nvPicPr>
        <p:blipFill>
          <a:blip r:embed="rId2"/>
          <a:srcRect t="31998" r="16696" b="18056"/>
          <a:stretch>
            <a:fillRect/>
          </a:stretch>
        </p:blipFill>
        <p:spPr>
          <a:xfrm>
            <a:off x="699763" y="2247868"/>
            <a:ext cx="10156371" cy="2740296"/>
          </a:xfrm>
          <a:prstGeom prst="rect">
            <a:avLst/>
          </a:prstGeom>
        </p:spPr>
      </p:pic>
      <p:sp>
        <p:nvSpPr>
          <p:cNvPr id="23" name="TextBox 22">
            <a:extLst>
              <a:ext uri="{FF2B5EF4-FFF2-40B4-BE49-F238E27FC236}">
                <a16:creationId xmlns:a16="http://schemas.microsoft.com/office/drawing/2014/main" id="{BD86796E-49AB-AC9C-9ED9-29F7AEAA9CAD}"/>
              </a:ext>
            </a:extLst>
          </p:cNvPr>
          <p:cNvSpPr txBox="1"/>
          <p:nvPr/>
        </p:nvSpPr>
        <p:spPr>
          <a:xfrm>
            <a:off x="1143608" y="3561538"/>
            <a:ext cx="1838965" cy="646331"/>
          </a:xfrm>
          <a:prstGeom prst="rect">
            <a:avLst/>
          </a:prstGeom>
          <a:solidFill>
            <a:schemeClr val="bg2">
              <a:alpha val="70000"/>
            </a:schemeClr>
          </a:solidFill>
        </p:spPr>
        <p:txBody>
          <a:bodyPr wrap="none" rtlCol="0">
            <a:spAutoFit/>
          </a:bodyPr>
          <a:lstStyle/>
          <a:p>
            <a:pPr algn="ctr"/>
            <a:r>
              <a:rPr lang="en-GB" b="1" dirty="0">
                <a:solidFill>
                  <a:srgbClr val="FF0000"/>
                </a:solidFill>
              </a:rPr>
              <a:t>STRONGBACK</a:t>
            </a:r>
          </a:p>
          <a:p>
            <a:pPr algn="ctr"/>
            <a:r>
              <a:rPr lang="en-GB" b="1" dirty="0">
                <a:solidFill>
                  <a:srgbClr val="FF0000"/>
                </a:solidFill>
              </a:rPr>
              <a:t>in WS2</a:t>
            </a:r>
          </a:p>
        </p:txBody>
      </p:sp>
      <p:sp>
        <p:nvSpPr>
          <p:cNvPr id="24" name="TextBox 23">
            <a:extLst>
              <a:ext uri="{FF2B5EF4-FFF2-40B4-BE49-F238E27FC236}">
                <a16:creationId xmlns:a16="http://schemas.microsoft.com/office/drawing/2014/main" id="{868E8284-034E-D26E-9610-271DD39142D5}"/>
              </a:ext>
            </a:extLst>
          </p:cNvPr>
          <p:cNvSpPr txBox="1"/>
          <p:nvPr/>
        </p:nvSpPr>
        <p:spPr>
          <a:xfrm>
            <a:off x="9514781" y="3413097"/>
            <a:ext cx="954108" cy="646331"/>
          </a:xfrm>
          <a:prstGeom prst="rect">
            <a:avLst/>
          </a:prstGeom>
          <a:solidFill>
            <a:schemeClr val="bg2">
              <a:alpha val="70000"/>
            </a:schemeClr>
          </a:solidFill>
        </p:spPr>
        <p:txBody>
          <a:bodyPr wrap="none" rtlCol="0">
            <a:spAutoFit/>
          </a:bodyPr>
          <a:lstStyle/>
          <a:p>
            <a:pPr algn="ctr"/>
            <a:r>
              <a:rPr lang="en-GB" b="1" dirty="0">
                <a:solidFill>
                  <a:srgbClr val="FF0000"/>
                </a:solidFill>
              </a:rPr>
              <a:t>OVC</a:t>
            </a:r>
          </a:p>
          <a:p>
            <a:pPr algn="ctr"/>
            <a:r>
              <a:rPr lang="en-GB" b="1" dirty="0">
                <a:solidFill>
                  <a:srgbClr val="FF0000"/>
                </a:solidFill>
              </a:rPr>
              <a:t>in WS3</a:t>
            </a:r>
          </a:p>
        </p:txBody>
      </p:sp>
      <p:sp>
        <p:nvSpPr>
          <p:cNvPr id="25" name="TextBox 24">
            <a:extLst>
              <a:ext uri="{FF2B5EF4-FFF2-40B4-BE49-F238E27FC236}">
                <a16:creationId xmlns:a16="http://schemas.microsoft.com/office/drawing/2014/main" id="{206A830C-B571-6CF5-76D0-A60845C7C5E6}"/>
              </a:ext>
            </a:extLst>
          </p:cNvPr>
          <p:cNvSpPr txBox="1"/>
          <p:nvPr/>
        </p:nvSpPr>
        <p:spPr>
          <a:xfrm>
            <a:off x="5472286" y="4864512"/>
            <a:ext cx="2971712" cy="369332"/>
          </a:xfrm>
          <a:prstGeom prst="rect">
            <a:avLst/>
          </a:prstGeom>
          <a:solidFill>
            <a:schemeClr val="bg2">
              <a:alpha val="70000"/>
            </a:schemeClr>
          </a:solidFill>
        </p:spPr>
        <p:txBody>
          <a:bodyPr wrap="none" rtlCol="0">
            <a:spAutoFit/>
          </a:bodyPr>
          <a:lstStyle/>
          <a:p>
            <a:pPr algn="ctr"/>
            <a:r>
              <a:rPr lang="en-GB" b="1" dirty="0">
                <a:solidFill>
                  <a:srgbClr val="FF0000"/>
                </a:solidFill>
              </a:rPr>
              <a:t>Integrated Alignment Rail</a:t>
            </a:r>
          </a:p>
        </p:txBody>
      </p:sp>
      <p:grpSp>
        <p:nvGrpSpPr>
          <p:cNvPr id="26" name="Group 25">
            <a:extLst>
              <a:ext uri="{FF2B5EF4-FFF2-40B4-BE49-F238E27FC236}">
                <a16:creationId xmlns:a16="http://schemas.microsoft.com/office/drawing/2014/main" id="{3D4BE131-2D96-7001-3C46-C987D5BB6205}"/>
              </a:ext>
            </a:extLst>
          </p:cNvPr>
          <p:cNvGrpSpPr/>
          <p:nvPr/>
        </p:nvGrpSpPr>
        <p:grpSpPr>
          <a:xfrm>
            <a:off x="3194084" y="1021798"/>
            <a:ext cx="8497627" cy="6009369"/>
            <a:chOff x="3512133" y="1141067"/>
            <a:chExt cx="8497627" cy="6009369"/>
          </a:xfrm>
        </p:grpSpPr>
        <p:grpSp>
          <p:nvGrpSpPr>
            <p:cNvPr id="27" name="Group 26">
              <a:extLst>
                <a:ext uri="{FF2B5EF4-FFF2-40B4-BE49-F238E27FC236}">
                  <a16:creationId xmlns:a16="http://schemas.microsoft.com/office/drawing/2014/main" id="{3C2712FD-097F-10B4-7384-5436B6B434A5}"/>
                </a:ext>
              </a:extLst>
            </p:cNvPr>
            <p:cNvGrpSpPr/>
            <p:nvPr/>
          </p:nvGrpSpPr>
          <p:grpSpPr>
            <a:xfrm>
              <a:off x="3512133" y="1141067"/>
              <a:ext cx="8497627" cy="6009369"/>
              <a:chOff x="-9040917" y="2612793"/>
              <a:chExt cx="8497627" cy="6009369"/>
            </a:xfrm>
          </p:grpSpPr>
          <p:pic>
            <p:nvPicPr>
              <p:cNvPr id="31" name="Picture 30">
                <a:extLst>
                  <a:ext uri="{FF2B5EF4-FFF2-40B4-BE49-F238E27FC236}">
                    <a16:creationId xmlns:a16="http://schemas.microsoft.com/office/drawing/2014/main" id="{FEA9D6D0-890F-28DD-E2B4-8F1DF66E31E3}"/>
                  </a:ext>
                </a:extLst>
              </p:cNvPr>
              <p:cNvPicPr>
                <a:picLocks noChangeAspect="1"/>
              </p:cNvPicPr>
              <p:nvPr/>
            </p:nvPicPr>
            <p:blipFill>
              <a:blip r:embed="rId3"/>
              <a:stretch>
                <a:fillRect/>
              </a:stretch>
            </p:blipFill>
            <p:spPr>
              <a:xfrm>
                <a:off x="-9040917" y="6880213"/>
                <a:ext cx="2034843" cy="1741949"/>
              </a:xfrm>
              <a:prstGeom prst="rect">
                <a:avLst/>
              </a:prstGeom>
              <a:ln w="28575">
                <a:solidFill>
                  <a:srgbClr val="0070C0"/>
                </a:solidFill>
              </a:ln>
            </p:spPr>
          </p:pic>
          <p:pic>
            <p:nvPicPr>
              <p:cNvPr id="32" name="Picture 31">
                <a:extLst>
                  <a:ext uri="{FF2B5EF4-FFF2-40B4-BE49-F238E27FC236}">
                    <a16:creationId xmlns:a16="http://schemas.microsoft.com/office/drawing/2014/main" id="{A1E9DB95-CBF6-0DFF-8745-4AE605E11990}"/>
                  </a:ext>
                </a:extLst>
              </p:cNvPr>
              <p:cNvPicPr>
                <a:picLocks noChangeAspect="1"/>
              </p:cNvPicPr>
              <p:nvPr/>
            </p:nvPicPr>
            <p:blipFill>
              <a:blip r:embed="rId4"/>
              <a:srcRect b="18200"/>
              <a:stretch/>
            </p:blipFill>
            <p:spPr>
              <a:xfrm>
                <a:off x="-6893101" y="6880213"/>
                <a:ext cx="1608696" cy="1741949"/>
              </a:xfrm>
              <a:prstGeom prst="rect">
                <a:avLst/>
              </a:prstGeom>
              <a:ln w="28575">
                <a:solidFill>
                  <a:srgbClr val="0070C0"/>
                </a:solidFill>
              </a:ln>
            </p:spPr>
          </p:pic>
          <p:pic>
            <p:nvPicPr>
              <p:cNvPr id="33" name="Picture 32">
                <a:extLst>
                  <a:ext uri="{FF2B5EF4-FFF2-40B4-BE49-F238E27FC236}">
                    <a16:creationId xmlns:a16="http://schemas.microsoft.com/office/drawing/2014/main" id="{EDACC5A3-2A64-AE24-A88B-09FDB4468299}"/>
                  </a:ext>
                </a:extLst>
              </p:cNvPr>
              <p:cNvPicPr>
                <a:picLocks noChangeAspect="1"/>
              </p:cNvPicPr>
              <p:nvPr/>
            </p:nvPicPr>
            <p:blipFill>
              <a:blip r:embed="rId5"/>
              <a:stretch>
                <a:fillRect/>
              </a:stretch>
            </p:blipFill>
            <p:spPr>
              <a:xfrm>
                <a:off x="-5171432" y="6880213"/>
                <a:ext cx="2966488" cy="1741949"/>
              </a:xfrm>
              <a:prstGeom prst="rect">
                <a:avLst/>
              </a:prstGeom>
              <a:ln w="28575">
                <a:solidFill>
                  <a:srgbClr val="0070C0"/>
                </a:solidFill>
              </a:ln>
            </p:spPr>
          </p:pic>
          <p:pic>
            <p:nvPicPr>
              <p:cNvPr id="34" name="Picture 33">
                <a:extLst>
                  <a:ext uri="{FF2B5EF4-FFF2-40B4-BE49-F238E27FC236}">
                    <a16:creationId xmlns:a16="http://schemas.microsoft.com/office/drawing/2014/main" id="{AC18AEA6-D639-72C4-F2E4-AAE950F6B170}"/>
                  </a:ext>
                </a:extLst>
              </p:cNvPr>
              <p:cNvPicPr>
                <a:picLocks noChangeAspect="1"/>
              </p:cNvPicPr>
              <p:nvPr/>
            </p:nvPicPr>
            <p:blipFill>
              <a:blip r:embed="rId6"/>
              <a:stretch>
                <a:fillRect/>
              </a:stretch>
            </p:blipFill>
            <p:spPr>
              <a:xfrm>
                <a:off x="-4268381" y="2612793"/>
                <a:ext cx="3725091" cy="1741949"/>
              </a:xfrm>
              <a:prstGeom prst="rect">
                <a:avLst/>
              </a:prstGeom>
              <a:ln w="28575">
                <a:solidFill>
                  <a:srgbClr val="0070C0"/>
                </a:solidFill>
              </a:ln>
            </p:spPr>
          </p:pic>
        </p:grpSp>
        <p:sp>
          <p:nvSpPr>
            <p:cNvPr id="28" name="TextBox 27">
              <a:extLst>
                <a:ext uri="{FF2B5EF4-FFF2-40B4-BE49-F238E27FC236}">
                  <a16:creationId xmlns:a16="http://schemas.microsoft.com/office/drawing/2014/main" id="{387A3F07-5607-3262-45CB-5A0680AD4F80}"/>
                </a:ext>
              </a:extLst>
            </p:cNvPr>
            <p:cNvSpPr txBox="1"/>
            <p:nvPr/>
          </p:nvSpPr>
          <p:spPr>
            <a:xfrm>
              <a:off x="8382000" y="2635775"/>
              <a:ext cx="574196" cy="307777"/>
            </a:xfrm>
            <a:prstGeom prst="rect">
              <a:avLst/>
            </a:prstGeom>
            <a:noFill/>
          </p:spPr>
          <p:txBody>
            <a:bodyPr wrap="none" rtlCol="0">
              <a:spAutoFit/>
            </a:bodyPr>
            <a:lstStyle/>
            <a:p>
              <a:r>
                <a:rPr lang="en-GB" sz="1400" b="1" dirty="0">
                  <a:solidFill>
                    <a:srgbClr val="FF0000"/>
                  </a:solidFill>
                </a:rPr>
                <a:t>WS1</a:t>
              </a:r>
            </a:p>
          </p:txBody>
        </p:sp>
        <p:sp>
          <p:nvSpPr>
            <p:cNvPr id="29" name="TextBox 28">
              <a:extLst>
                <a:ext uri="{FF2B5EF4-FFF2-40B4-BE49-F238E27FC236}">
                  <a16:creationId xmlns:a16="http://schemas.microsoft.com/office/drawing/2014/main" id="{A45722A5-9286-D17A-6C16-DD67DA5DA61D}"/>
                </a:ext>
              </a:extLst>
            </p:cNvPr>
            <p:cNvSpPr txBox="1"/>
            <p:nvPr/>
          </p:nvSpPr>
          <p:spPr>
            <a:xfrm>
              <a:off x="9255887" y="2630613"/>
              <a:ext cx="574196" cy="307777"/>
            </a:xfrm>
            <a:prstGeom prst="rect">
              <a:avLst/>
            </a:prstGeom>
            <a:noFill/>
          </p:spPr>
          <p:txBody>
            <a:bodyPr wrap="none" rtlCol="0">
              <a:spAutoFit/>
            </a:bodyPr>
            <a:lstStyle/>
            <a:p>
              <a:r>
                <a:rPr lang="en-GB" sz="1400" b="1" dirty="0">
                  <a:solidFill>
                    <a:srgbClr val="FF0000"/>
                  </a:solidFill>
                </a:rPr>
                <a:t>WS2</a:t>
              </a:r>
            </a:p>
          </p:txBody>
        </p:sp>
        <p:sp>
          <p:nvSpPr>
            <p:cNvPr id="30" name="TextBox 29">
              <a:extLst>
                <a:ext uri="{FF2B5EF4-FFF2-40B4-BE49-F238E27FC236}">
                  <a16:creationId xmlns:a16="http://schemas.microsoft.com/office/drawing/2014/main" id="{11452F5C-C306-F4BE-C390-1B7DEC314239}"/>
                </a:ext>
              </a:extLst>
            </p:cNvPr>
            <p:cNvSpPr txBox="1"/>
            <p:nvPr/>
          </p:nvSpPr>
          <p:spPr>
            <a:xfrm>
              <a:off x="10680284" y="2630613"/>
              <a:ext cx="574196" cy="307777"/>
            </a:xfrm>
            <a:prstGeom prst="rect">
              <a:avLst/>
            </a:prstGeom>
            <a:noFill/>
          </p:spPr>
          <p:txBody>
            <a:bodyPr wrap="square" rtlCol="0">
              <a:spAutoFit/>
            </a:bodyPr>
            <a:lstStyle/>
            <a:p>
              <a:r>
                <a:rPr lang="en-GB" sz="1400" b="1" dirty="0">
                  <a:solidFill>
                    <a:srgbClr val="FF0000"/>
                  </a:solidFill>
                </a:rPr>
                <a:t>WS3</a:t>
              </a:r>
            </a:p>
          </p:txBody>
        </p:sp>
      </p:grpSp>
    </p:spTree>
    <p:extLst>
      <p:ext uri="{BB962C8B-B14F-4D97-AF65-F5344CB8AC3E}">
        <p14:creationId xmlns:p14="http://schemas.microsoft.com/office/powerpoint/2010/main" val="260277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84365-CA99-8E89-7CA9-766BD31DBC6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9B7178-53C4-B2F4-13BB-9F572296A166}"/>
              </a:ext>
            </a:extLst>
          </p:cNvPr>
          <p:cNvSpPr>
            <a:spLocks noGrp="1"/>
          </p:cNvSpPr>
          <p:nvPr>
            <p:ph type="title"/>
          </p:nvPr>
        </p:nvSpPr>
        <p:spPr>
          <a:xfrm>
            <a:off x="442912" y="216000"/>
            <a:ext cx="11306175" cy="713978"/>
          </a:xfrm>
        </p:spPr>
        <p:txBody>
          <a:bodyPr/>
          <a:lstStyle/>
          <a:p>
            <a:r>
              <a:rPr lang="en-US" spc="-10" dirty="0"/>
              <a:t>Major Procurements</a:t>
            </a:r>
            <a:endParaRPr lang="en-US" dirty="0"/>
          </a:p>
        </p:txBody>
      </p:sp>
      <p:sp>
        <p:nvSpPr>
          <p:cNvPr id="2" name="Footer Placeholder 1">
            <a:extLst>
              <a:ext uri="{FF2B5EF4-FFF2-40B4-BE49-F238E27FC236}">
                <a16:creationId xmlns:a16="http://schemas.microsoft.com/office/drawing/2014/main" id="{B3F94AF1-A577-39B7-30A5-3B3B431A3AE4}"/>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F3187D44-B33A-5D77-BB77-3CFF521B858F}"/>
              </a:ext>
            </a:extLst>
          </p:cNvPr>
          <p:cNvSpPr>
            <a:spLocks noGrp="1"/>
          </p:cNvSpPr>
          <p:nvPr>
            <p:ph type="sldNum" sz="quarter" idx="12"/>
          </p:nvPr>
        </p:nvSpPr>
        <p:spPr/>
        <p:txBody>
          <a:bodyPr/>
          <a:lstStyle/>
          <a:p>
            <a:fld id="{E9B18BFB-F9D7-744E-8E1D-43FFDB3E8872}" type="slidenum">
              <a:rPr lang="en-US" smtClean="0"/>
              <a:t>20</a:t>
            </a:fld>
            <a:endParaRPr lang="en-US"/>
          </a:p>
        </p:txBody>
      </p:sp>
      <p:sp>
        <p:nvSpPr>
          <p:cNvPr id="12" name="Rounded Rectangle 33">
            <a:extLst>
              <a:ext uri="{FF2B5EF4-FFF2-40B4-BE49-F238E27FC236}">
                <a16:creationId xmlns:a16="http://schemas.microsoft.com/office/drawing/2014/main" id="{2293FF2C-BE0A-76A1-0027-5CCE058F765A}"/>
              </a:ext>
            </a:extLst>
          </p:cNvPr>
          <p:cNvSpPr/>
          <p:nvPr/>
        </p:nvSpPr>
        <p:spPr>
          <a:xfrm>
            <a:off x="2644684" y="6136347"/>
            <a:ext cx="6609009" cy="560656"/>
          </a:xfrm>
          <a:prstGeom prst="roundRect">
            <a:avLst/>
          </a:prstGeom>
          <a:solidFill>
            <a:schemeClr val="accent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spcBef>
                <a:spcPts val="0"/>
              </a:spcBef>
            </a:pPr>
            <a:r>
              <a:rPr lang="en-GB" sz="2400" b="1" dirty="0"/>
              <a:t>All major </a:t>
            </a:r>
            <a:r>
              <a:rPr lang="en-GB" sz="2400" b="1" dirty="0">
                <a:solidFill>
                  <a:srgbClr val="FF0000"/>
                </a:solidFill>
              </a:rPr>
              <a:t>procurements</a:t>
            </a:r>
            <a:r>
              <a:rPr lang="en-GB" sz="2400" b="1" dirty="0"/>
              <a:t> launched</a:t>
            </a:r>
          </a:p>
        </p:txBody>
      </p:sp>
      <p:graphicFrame>
        <p:nvGraphicFramePr>
          <p:cNvPr id="3" name="Table 2">
            <a:extLst>
              <a:ext uri="{FF2B5EF4-FFF2-40B4-BE49-F238E27FC236}">
                <a16:creationId xmlns:a16="http://schemas.microsoft.com/office/drawing/2014/main" id="{27AB6FA3-81C1-EB1E-E64D-3FFF27175FFE}"/>
              </a:ext>
            </a:extLst>
          </p:cNvPr>
          <p:cNvGraphicFramePr>
            <a:graphicFrameLocks noGrp="1"/>
          </p:cNvGraphicFramePr>
          <p:nvPr>
            <p:extLst>
              <p:ext uri="{D42A27DB-BD31-4B8C-83A1-F6EECF244321}">
                <p14:modId xmlns:p14="http://schemas.microsoft.com/office/powerpoint/2010/main" val="1157277896"/>
              </p:ext>
            </p:extLst>
          </p:nvPr>
        </p:nvGraphicFramePr>
        <p:xfrm>
          <a:off x="442910" y="837984"/>
          <a:ext cx="9717093" cy="2880000"/>
        </p:xfrm>
        <a:graphic>
          <a:graphicData uri="http://schemas.openxmlformats.org/drawingml/2006/table">
            <a:tbl>
              <a:tblPr firstRow="1" bandRow="1">
                <a:tableStyleId>{EB344D84-9AFB-497E-A393-DC336BA19D2E}</a:tableStyleId>
              </a:tblPr>
              <a:tblGrid>
                <a:gridCol w="4398803">
                  <a:extLst>
                    <a:ext uri="{9D8B030D-6E8A-4147-A177-3AD203B41FA5}">
                      <a16:colId xmlns:a16="http://schemas.microsoft.com/office/drawing/2014/main" val="988994640"/>
                    </a:ext>
                  </a:extLst>
                </a:gridCol>
                <a:gridCol w="1063658">
                  <a:extLst>
                    <a:ext uri="{9D8B030D-6E8A-4147-A177-3AD203B41FA5}">
                      <a16:colId xmlns:a16="http://schemas.microsoft.com/office/drawing/2014/main" val="2934494285"/>
                    </a:ext>
                  </a:extLst>
                </a:gridCol>
                <a:gridCol w="1063658">
                  <a:extLst>
                    <a:ext uri="{9D8B030D-6E8A-4147-A177-3AD203B41FA5}">
                      <a16:colId xmlns:a16="http://schemas.microsoft.com/office/drawing/2014/main" val="2052616718"/>
                    </a:ext>
                  </a:extLst>
                </a:gridCol>
                <a:gridCol w="1063658">
                  <a:extLst>
                    <a:ext uri="{9D8B030D-6E8A-4147-A177-3AD203B41FA5}">
                      <a16:colId xmlns:a16="http://schemas.microsoft.com/office/drawing/2014/main" val="4147305461"/>
                    </a:ext>
                  </a:extLst>
                </a:gridCol>
                <a:gridCol w="1063658">
                  <a:extLst>
                    <a:ext uri="{9D8B030D-6E8A-4147-A177-3AD203B41FA5}">
                      <a16:colId xmlns:a16="http://schemas.microsoft.com/office/drawing/2014/main" val="3686472308"/>
                    </a:ext>
                  </a:extLst>
                </a:gridCol>
                <a:gridCol w="1063658">
                  <a:extLst>
                    <a:ext uri="{9D8B030D-6E8A-4147-A177-3AD203B41FA5}">
                      <a16:colId xmlns:a16="http://schemas.microsoft.com/office/drawing/2014/main" val="1515185757"/>
                    </a:ext>
                  </a:extLst>
                </a:gridCol>
              </a:tblGrid>
              <a:tr h="288000">
                <a:tc>
                  <a:txBody>
                    <a:bodyPr/>
                    <a:lstStyle/>
                    <a:p>
                      <a:pPr algn="ctr" fontAlgn="b">
                        <a:buNone/>
                      </a:pPr>
                      <a:r>
                        <a:rPr lang="en-GB" sz="1400" b="1" i="0" u="none" strike="noStrike" dirty="0">
                          <a:solidFill>
                            <a:srgbClr val="FFFFFF"/>
                          </a:solidFill>
                          <a:effectLst/>
                          <a:latin typeface="Calibri" panose="020F0502020204030204" pitchFamily="34" charset="0"/>
                        </a:rPr>
                        <a:t>Item</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tc>
                  <a:txBody>
                    <a:bodyPr/>
                    <a:lstStyle/>
                    <a:p>
                      <a:pPr algn="ctr" fontAlgn="b">
                        <a:buNone/>
                      </a:pPr>
                      <a:r>
                        <a:rPr lang="en-GB" sz="1400" b="1" i="0" u="none" strike="noStrike" dirty="0">
                          <a:solidFill>
                            <a:srgbClr val="FFFFFF"/>
                          </a:solidFill>
                          <a:effectLst/>
                          <a:latin typeface="Calibri" panose="020F0502020204030204" pitchFamily="34" charset="0"/>
                        </a:rPr>
                        <a:t>PRR Status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tc>
                  <a:txBody>
                    <a:bodyPr/>
                    <a:lstStyle/>
                    <a:p>
                      <a:pPr algn="ctr" fontAlgn="b">
                        <a:buNone/>
                      </a:pPr>
                      <a:r>
                        <a:rPr lang="en-GB" sz="1400" b="1" i="0" u="none" strike="noStrike" dirty="0">
                          <a:solidFill>
                            <a:srgbClr val="FFFFFF"/>
                          </a:solidFill>
                          <a:effectLst/>
                          <a:latin typeface="Calibri" panose="020F0502020204030204" pitchFamily="34" charset="0"/>
                        </a:rPr>
                        <a:t>MRR Status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tc>
                  <a:txBody>
                    <a:bodyPr/>
                    <a:lstStyle/>
                    <a:p>
                      <a:pPr algn="ctr" fontAlgn="b">
                        <a:buNone/>
                      </a:pPr>
                      <a:r>
                        <a:rPr lang="en-GB" sz="1400" b="1" i="0" u="none" strike="noStrike" dirty="0">
                          <a:solidFill>
                            <a:srgbClr val="FFFFFF"/>
                          </a:solidFill>
                          <a:effectLst/>
                          <a:latin typeface="Calibri" panose="020F0502020204030204" pitchFamily="34" charset="0"/>
                        </a:rPr>
                        <a:t>Schedule Risk</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tc>
                  <a:txBody>
                    <a:bodyPr/>
                    <a:lstStyle/>
                    <a:p>
                      <a:pPr algn="ctr" fontAlgn="b">
                        <a:buNone/>
                      </a:pPr>
                      <a:r>
                        <a:rPr lang="en-GB" sz="1400" b="1" i="0" u="none" strike="noStrike" dirty="0">
                          <a:solidFill>
                            <a:srgbClr val="FFFFFF"/>
                          </a:solidFill>
                          <a:effectLst/>
                          <a:latin typeface="Calibri" panose="020F0502020204030204" pitchFamily="34" charset="0"/>
                        </a:rPr>
                        <a:t>Delivery CM1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tc>
                  <a:txBody>
                    <a:bodyPr/>
                    <a:lstStyle/>
                    <a:p>
                      <a:pPr algn="ctr" fontAlgn="b">
                        <a:buNone/>
                      </a:pPr>
                      <a:r>
                        <a:rPr lang="en-GB" sz="1400" b="1" i="0" u="none" strike="noStrike" dirty="0">
                          <a:solidFill>
                            <a:srgbClr val="FFFFFF"/>
                          </a:solidFill>
                          <a:effectLst/>
                          <a:latin typeface="Calibri" panose="020F0502020204030204" pitchFamily="34" charset="0"/>
                        </a:rPr>
                        <a:t>Delivery CM2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2699113160"/>
                  </a:ext>
                </a:extLst>
              </a:tr>
              <a:tr h="288000">
                <a:tc>
                  <a:txBody>
                    <a:bodyPr/>
                    <a:lstStyle/>
                    <a:p>
                      <a:pPr algn="l" fontAlgn="b">
                        <a:buNone/>
                      </a:pPr>
                      <a:r>
                        <a:rPr lang="en-GB" sz="1400" b="0" i="0" u="none" strike="noStrike" dirty="0">
                          <a:solidFill>
                            <a:srgbClr val="000000"/>
                          </a:solidFill>
                          <a:effectLst/>
                          <a:latin typeface="Calibri" panose="020F0502020204030204" pitchFamily="34" charset="0"/>
                        </a:rPr>
                        <a:t>Cavity tuners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Dec 22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Feb 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endParaRPr lang="en-GB" sz="14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Complete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r>
                        <a:rPr lang="en-GB" sz="1400" b="0" i="0" u="none" strike="noStrike" dirty="0">
                          <a:solidFill>
                            <a:srgbClr val="000000"/>
                          </a:solidFill>
                          <a:effectLst/>
                          <a:latin typeface="Calibri" panose="020F0502020204030204" pitchFamily="34" charset="0"/>
                        </a:rPr>
                        <a:t>Complete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852883546"/>
                  </a:ext>
                </a:extLst>
              </a:tr>
              <a:tr h="288000">
                <a:tc>
                  <a:txBody>
                    <a:bodyPr/>
                    <a:lstStyle/>
                    <a:p>
                      <a:pPr algn="l" fontAlgn="b">
                        <a:buNone/>
                      </a:pPr>
                      <a:r>
                        <a:rPr lang="en-GB" sz="1400" b="0" i="0" u="none" strike="noStrike" dirty="0">
                          <a:solidFill>
                            <a:srgbClr val="000000"/>
                          </a:solidFill>
                          <a:effectLst/>
                          <a:latin typeface="Calibri" panose="020F0502020204030204" pitchFamily="34" charset="0"/>
                        </a:rPr>
                        <a:t>Cavity Support Insert for vertical tests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STFC only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N/A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endParaRPr lang="en-GB" sz="14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Complete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endParaRPr lang="en-GB" sz="14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1035244"/>
                  </a:ext>
                </a:extLst>
              </a:tr>
              <a:tr h="288000">
                <a:tc>
                  <a:txBody>
                    <a:bodyPr/>
                    <a:lstStyle/>
                    <a:p>
                      <a:pPr algn="l" fontAlgn="b">
                        <a:buNone/>
                      </a:pPr>
                      <a:r>
                        <a:rPr lang="en-GB" sz="1400" b="0" i="0" u="none" strike="noStrike" dirty="0">
                          <a:solidFill>
                            <a:srgbClr val="000000"/>
                          </a:solidFill>
                          <a:effectLst/>
                          <a:latin typeface="Calibri" panose="020F0502020204030204" pitchFamily="34" charset="0"/>
                        </a:rPr>
                        <a:t>Cryomodule instrumentation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Dec 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May 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endParaRPr lang="en-GB" sz="14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Complete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r>
                        <a:rPr lang="en-GB" sz="1400" b="0" i="0" u="none" strike="noStrike" dirty="0">
                          <a:solidFill>
                            <a:srgbClr val="000000"/>
                          </a:solidFill>
                          <a:effectLst/>
                          <a:latin typeface="Calibri" panose="020F0502020204030204" pitchFamily="34" charset="0"/>
                        </a:rPr>
                        <a:t>Complete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533473065"/>
                  </a:ext>
                </a:extLst>
              </a:tr>
              <a:tr h="288000">
                <a:tc>
                  <a:txBody>
                    <a:bodyPr/>
                    <a:lstStyle/>
                    <a:p>
                      <a:pPr algn="l" fontAlgn="b">
                        <a:buNone/>
                      </a:pPr>
                      <a:r>
                        <a:rPr lang="en-GB" sz="1400" b="0" i="0" u="none" strike="noStrike" dirty="0">
                          <a:solidFill>
                            <a:srgbClr val="000000"/>
                          </a:solidFill>
                          <a:effectLst/>
                          <a:latin typeface="Calibri" panose="020F0502020204030204" pitchFamily="34" charset="0"/>
                        </a:rPr>
                        <a:t>Cryomodule assembly rail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STFC only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N/A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endParaRPr lang="en-GB" sz="14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Complete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endParaRPr lang="en-GB" sz="14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2530344"/>
                  </a:ext>
                </a:extLst>
              </a:tr>
              <a:tr h="288000">
                <a:tc>
                  <a:txBody>
                    <a:bodyPr/>
                    <a:lstStyle/>
                    <a:p>
                      <a:pPr algn="l" fontAlgn="b">
                        <a:buNone/>
                      </a:pPr>
                      <a:r>
                        <a:rPr lang="en-GB" sz="1400" b="0" i="0" u="none" strike="noStrike" dirty="0">
                          <a:solidFill>
                            <a:srgbClr val="000000"/>
                          </a:solidFill>
                          <a:effectLst/>
                          <a:latin typeface="Calibri" panose="020F0502020204030204" pitchFamily="34" charset="0"/>
                        </a:rPr>
                        <a:t>Cavity couplers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Jul 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Apr 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endParaRPr lang="en-GB" sz="14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Complete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r>
                        <a:rPr lang="en-GB" sz="1400" b="0" i="0" u="none" strike="noStrike" dirty="0">
                          <a:solidFill>
                            <a:srgbClr val="000000"/>
                          </a:solidFill>
                          <a:effectLst/>
                          <a:latin typeface="Calibri" panose="020F0502020204030204" pitchFamily="34" charset="0"/>
                        </a:rPr>
                        <a:t>Complete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1753989"/>
                  </a:ext>
                </a:extLst>
              </a:tr>
              <a:tr h="288000">
                <a:tc>
                  <a:txBody>
                    <a:bodyPr/>
                    <a:lstStyle/>
                    <a:p>
                      <a:pPr algn="l" fontAlgn="b">
                        <a:buNone/>
                      </a:pPr>
                      <a:r>
                        <a:rPr lang="en-GB" sz="1400" b="0" i="0" u="none" strike="noStrike">
                          <a:solidFill>
                            <a:srgbClr val="000000"/>
                          </a:solidFill>
                          <a:effectLst/>
                          <a:latin typeface="Calibri" panose="020F0502020204030204" pitchFamily="34" charset="0"/>
                        </a:rPr>
                        <a:t>Cavity manufacture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a:solidFill>
                            <a:srgbClr val="000000"/>
                          </a:solidFill>
                          <a:effectLst/>
                          <a:latin typeface="Calibri" panose="020F0502020204030204" pitchFamily="34" charset="0"/>
                        </a:rPr>
                        <a:t>Apr 22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Jan 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Low/Med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b">
                        <a:buNone/>
                      </a:pPr>
                      <a:r>
                        <a:rPr lang="en-GB" sz="1400" b="0" i="0" u="none" strike="noStrike" dirty="0">
                          <a:solidFill>
                            <a:srgbClr val="000000"/>
                          </a:solidFill>
                          <a:effectLst/>
                          <a:latin typeface="Calibri" panose="020F0502020204030204" pitchFamily="34" charset="0"/>
                        </a:rPr>
                        <a:t>Complete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r>
                        <a:rPr lang="en-GB" sz="1400" b="0" i="0" u="none" strike="noStrike" dirty="0">
                          <a:solidFill>
                            <a:srgbClr val="000000"/>
                          </a:solidFill>
                          <a:effectLst/>
                          <a:latin typeface="Calibri" panose="020F0502020204030204" pitchFamily="34" charset="0"/>
                        </a:rPr>
                        <a:t>Mar-27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5615995"/>
                  </a:ext>
                </a:extLst>
              </a:tr>
              <a:tr h="288000">
                <a:tc>
                  <a:txBody>
                    <a:bodyPr/>
                    <a:lstStyle/>
                    <a:p>
                      <a:pPr algn="l" fontAlgn="b">
                        <a:buNone/>
                      </a:pPr>
                      <a:r>
                        <a:rPr lang="en-GB" sz="1400" b="0" i="0" u="none" strike="noStrike">
                          <a:solidFill>
                            <a:srgbClr val="000000"/>
                          </a:solidFill>
                          <a:effectLst/>
                          <a:latin typeface="Calibri" panose="020F0502020204030204" pitchFamily="34" charset="0"/>
                        </a:rPr>
                        <a:t>Cryomodule vacuum vessel, strongback and supports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a:solidFill>
                            <a:srgbClr val="000000"/>
                          </a:solidFill>
                          <a:effectLst/>
                          <a:latin typeface="Calibri" panose="020F0502020204030204" pitchFamily="34" charset="0"/>
                        </a:rPr>
                        <a:t>Mar 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Jan 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Med/High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fontAlgn="b">
                        <a:buNone/>
                      </a:pPr>
                      <a:r>
                        <a:rPr lang="en-GB" sz="1400" b="0" i="0" u="none" strike="noStrike" dirty="0">
                          <a:solidFill>
                            <a:srgbClr val="000000"/>
                          </a:solidFill>
                          <a:effectLst/>
                          <a:latin typeface="Calibri" panose="020F0502020204030204" pitchFamily="34" charset="0"/>
                        </a:rPr>
                        <a:t>Nov 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Apr 27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5488084"/>
                  </a:ext>
                </a:extLst>
              </a:tr>
              <a:tr h="288000">
                <a:tc>
                  <a:txBody>
                    <a:bodyPr/>
                    <a:lstStyle/>
                    <a:p>
                      <a:pPr algn="l" fontAlgn="b">
                        <a:buNone/>
                      </a:pPr>
                      <a:r>
                        <a:rPr lang="en-GB" sz="1400" b="0" i="0" u="none" strike="noStrike">
                          <a:solidFill>
                            <a:srgbClr val="000000"/>
                          </a:solidFill>
                          <a:effectLst/>
                          <a:latin typeface="Calibri" panose="020F0502020204030204" pitchFamily="34" charset="0"/>
                        </a:rPr>
                        <a:t>Cryomodule thermal and magnetic shields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a:solidFill>
                            <a:srgbClr val="000000"/>
                          </a:solidFill>
                          <a:effectLst/>
                          <a:latin typeface="Calibri" panose="020F0502020204030204" pitchFamily="34" charset="0"/>
                        </a:rPr>
                        <a:t>Mar 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a:solidFill>
                            <a:srgbClr val="000000"/>
                          </a:solidFill>
                          <a:effectLst/>
                          <a:latin typeface="Calibri" panose="020F0502020204030204" pitchFamily="34" charset="0"/>
                        </a:rPr>
                        <a:t>Nov/Oct 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Low/Med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fontAlgn="b">
                        <a:buNone/>
                      </a:pPr>
                      <a:r>
                        <a:rPr lang="en-GB" sz="1400" b="0" i="0" u="none" strike="noStrike" dirty="0">
                          <a:solidFill>
                            <a:srgbClr val="000000"/>
                          </a:solidFill>
                          <a:effectLst/>
                          <a:latin typeface="Calibri" panose="020F0502020204030204" pitchFamily="34" charset="0"/>
                        </a:rPr>
                        <a:t>Complete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r>
                        <a:rPr lang="en-GB" sz="1400" b="0" i="0" u="none" strike="noStrike" dirty="0">
                          <a:solidFill>
                            <a:srgbClr val="000000"/>
                          </a:solidFill>
                          <a:effectLst/>
                          <a:latin typeface="Calibri" panose="020F0502020204030204" pitchFamily="34" charset="0"/>
                        </a:rPr>
                        <a:t>Jun 27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0187109"/>
                  </a:ext>
                </a:extLst>
              </a:tr>
              <a:tr h="288000">
                <a:tc>
                  <a:txBody>
                    <a:bodyPr/>
                    <a:lstStyle/>
                    <a:p>
                      <a:pPr algn="l" fontAlgn="b">
                        <a:buNone/>
                      </a:pPr>
                      <a:r>
                        <a:rPr lang="en-GB" sz="1400" b="0" i="0" u="none" strike="noStrike">
                          <a:solidFill>
                            <a:srgbClr val="000000"/>
                          </a:solidFill>
                          <a:effectLst/>
                          <a:latin typeface="Calibri" panose="020F0502020204030204" pitchFamily="34" charset="0"/>
                        </a:rPr>
                        <a:t>Cryomodule cryogenic pipework</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a:solidFill>
                            <a:srgbClr val="000000"/>
                          </a:solidFill>
                          <a:effectLst/>
                          <a:latin typeface="Calibri" panose="020F0502020204030204" pitchFamily="34" charset="0"/>
                        </a:rPr>
                        <a:t>Sep 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a:solidFill>
                            <a:srgbClr val="000000"/>
                          </a:solidFill>
                          <a:effectLst/>
                          <a:latin typeface="Calibri" panose="020F0502020204030204" pitchFamily="34" charset="0"/>
                        </a:rPr>
                        <a:t>Feb-26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GB" sz="1400" b="0" i="0" u="none" strike="noStrike" dirty="0">
                          <a:solidFill>
                            <a:srgbClr val="000000"/>
                          </a:solidFill>
                          <a:effectLst/>
                          <a:latin typeface="Calibri" panose="020F0502020204030204" pitchFamily="34" charset="0"/>
                        </a:rPr>
                        <a:t>High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buNone/>
                      </a:pPr>
                      <a:r>
                        <a:rPr lang="en-GB" sz="1400" b="0" i="0" u="none" strike="noStrike" dirty="0">
                          <a:solidFill>
                            <a:srgbClr val="000000"/>
                          </a:solidFill>
                          <a:effectLst/>
                          <a:latin typeface="Calibri" panose="020F0502020204030204" pitchFamily="34" charset="0"/>
                        </a:rPr>
                        <a:t>Complete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buNone/>
                      </a:pPr>
                      <a:r>
                        <a:rPr lang="en-GB" sz="1400" b="0" i="0" u="none" strike="noStrike" dirty="0">
                          <a:solidFill>
                            <a:srgbClr val="000000"/>
                          </a:solidFill>
                          <a:effectLst/>
                          <a:latin typeface="Calibri" panose="020F0502020204030204" pitchFamily="34" charset="0"/>
                        </a:rPr>
                        <a:t>Jun 27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3195814"/>
                  </a:ext>
                </a:extLst>
              </a:tr>
            </a:tbl>
          </a:graphicData>
        </a:graphic>
      </p:graphicFrame>
      <p:pic>
        <p:nvPicPr>
          <p:cNvPr id="7" name="Picture 6">
            <a:extLst>
              <a:ext uri="{FF2B5EF4-FFF2-40B4-BE49-F238E27FC236}">
                <a16:creationId xmlns:a16="http://schemas.microsoft.com/office/drawing/2014/main" id="{D6BBCE78-DFDD-63EE-1D9F-2CEEDEEA006F}"/>
              </a:ext>
            </a:extLst>
          </p:cNvPr>
          <p:cNvPicPr>
            <a:picLocks noChangeAspect="1"/>
          </p:cNvPicPr>
          <p:nvPr/>
        </p:nvPicPr>
        <p:blipFill>
          <a:blip r:embed="rId2"/>
          <a:stretch>
            <a:fillRect/>
          </a:stretch>
        </p:blipFill>
        <p:spPr>
          <a:xfrm>
            <a:off x="2145552" y="3777035"/>
            <a:ext cx="7607271" cy="2160000"/>
          </a:xfrm>
          <a:prstGeom prst="rect">
            <a:avLst/>
          </a:prstGeom>
        </p:spPr>
      </p:pic>
    </p:spTree>
    <p:extLst>
      <p:ext uri="{BB962C8B-B14F-4D97-AF65-F5344CB8AC3E}">
        <p14:creationId xmlns:p14="http://schemas.microsoft.com/office/powerpoint/2010/main" val="2625157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F0468-A932-15AA-B6E5-44AEFD46595F}"/>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E22EBC3-B75F-FAB6-DF4D-A8705F5EA9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2795" y="3486104"/>
            <a:ext cx="4798085" cy="3216472"/>
          </a:xfrm>
          <a:prstGeom prst="rect">
            <a:avLst/>
          </a:prstGeom>
          <a:ln>
            <a:solidFill>
              <a:schemeClr val="tx1"/>
            </a:solidFill>
          </a:ln>
        </p:spPr>
      </p:pic>
      <p:sp>
        <p:nvSpPr>
          <p:cNvPr id="5" name="Title 4">
            <a:extLst>
              <a:ext uri="{FF2B5EF4-FFF2-40B4-BE49-F238E27FC236}">
                <a16:creationId xmlns:a16="http://schemas.microsoft.com/office/drawing/2014/main" id="{B2A85C65-C91B-08A9-768A-7AD30CAA5CA3}"/>
              </a:ext>
            </a:extLst>
          </p:cNvPr>
          <p:cNvSpPr>
            <a:spLocks noGrp="1"/>
          </p:cNvSpPr>
          <p:nvPr>
            <p:ph type="title"/>
          </p:nvPr>
        </p:nvSpPr>
        <p:spPr>
          <a:xfrm>
            <a:off x="442912" y="216000"/>
            <a:ext cx="11306175" cy="713978"/>
          </a:xfrm>
        </p:spPr>
        <p:txBody>
          <a:bodyPr/>
          <a:lstStyle/>
          <a:p>
            <a:r>
              <a:rPr lang="en-US" spc="-10" dirty="0"/>
              <a:t>Quality System</a:t>
            </a:r>
            <a:endParaRPr lang="en-US" dirty="0"/>
          </a:p>
        </p:txBody>
      </p:sp>
      <p:sp>
        <p:nvSpPr>
          <p:cNvPr id="2" name="Footer Placeholder 1">
            <a:extLst>
              <a:ext uri="{FF2B5EF4-FFF2-40B4-BE49-F238E27FC236}">
                <a16:creationId xmlns:a16="http://schemas.microsoft.com/office/drawing/2014/main" id="{1B99C176-D957-90BA-6F42-D4A80DA974EC}"/>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A7A02434-9844-E341-A2B7-AF714624E9C4}"/>
              </a:ext>
            </a:extLst>
          </p:cNvPr>
          <p:cNvSpPr>
            <a:spLocks noGrp="1"/>
          </p:cNvSpPr>
          <p:nvPr>
            <p:ph type="sldNum" sz="quarter" idx="12"/>
          </p:nvPr>
        </p:nvSpPr>
        <p:spPr/>
        <p:txBody>
          <a:bodyPr/>
          <a:lstStyle/>
          <a:p>
            <a:fld id="{E9B18BFB-F9D7-744E-8E1D-43FFDB3E8872}" type="slidenum">
              <a:rPr lang="en-US" smtClean="0"/>
              <a:t>21</a:t>
            </a:fld>
            <a:endParaRPr lang="en-US"/>
          </a:p>
        </p:txBody>
      </p:sp>
      <p:pic>
        <p:nvPicPr>
          <p:cNvPr id="8" name="Picture 7">
            <a:extLst>
              <a:ext uri="{FF2B5EF4-FFF2-40B4-BE49-F238E27FC236}">
                <a16:creationId xmlns:a16="http://schemas.microsoft.com/office/drawing/2014/main" id="{F7D9D0DC-528F-57D1-340E-B50ABB4448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401592">
            <a:off x="7914127" y="298936"/>
            <a:ext cx="3594310" cy="3743968"/>
          </a:xfrm>
          <a:prstGeom prst="rect">
            <a:avLst/>
          </a:prstGeom>
          <a:ln>
            <a:solidFill>
              <a:schemeClr val="tx1"/>
            </a:solidFill>
          </a:ln>
        </p:spPr>
      </p:pic>
      <p:sp>
        <p:nvSpPr>
          <p:cNvPr id="13" name="Rounded Rectangle 58">
            <a:extLst>
              <a:ext uri="{FF2B5EF4-FFF2-40B4-BE49-F238E27FC236}">
                <a16:creationId xmlns:a16="http://schemas.microsoft.com/office/drawing/2014/main" id="{F8056629-081D-333B-E6CE-76377757C8B6}"/>
              </a:ext>
            </a:extLst>
          </p:cNvPr>
          <p:cNvSpPr/>
          <p:nvPr/>
        </p:nvSpPr>
        <p:spPr>
          <a:xfrm>
            <a:off x="403340" y="1115458"/>
            <a:ext cx="6454660" cy="4558456"/>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D2F75894-54DE-DF21-8542-FE90607E4D67}"/>
              </a:ext>
            </a:extLst>
          </p:cNvPr>
          <p:cNvPicPr>
            <a:picLocks noChangeAspect="1"/>
          </p:cNvPicPr>
          <p:nvPr/>
        </p:nvPicPr>
        <p:blipFill>
          <a:blip r:embed="rId4"/>
          <a:stretch>
            <a:fillRect/>
          </a:stretch>
        </p:blipFill>
        <p:spPr>
          <a:xfrm>
            <a:off x="618303" y="1309878"/>
            <a:ext cx="6012180" cy="4238244"/>
          </a:xfrm>
          <a:prstGeom prst="rect">
            <a:avLst/>
          </a:prstGeom>
        </p:spPr>
      </p:pic>
    </p:spTree>
    <p:extLst>
      <p:ext uri="{BB962C8B-B14F-4D97-AF65-F5344CB8AC3E}">
        <p14:creationId xmlns:p14="http://schemas.microsoft.com/office/powerpoint/2010/main" val="3467932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1DF6D-93DD-AEB2-EFFF-6562C5725DD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A766F44-CA6B-15AD-78BD-A43038FC2B0D}"/>
              </a:ext>
            </a:extLst>
          </p:cNvPr>
          <p:cNvSpPr>
            <a:spLocks noGrp="1"/>
          </p:cNvSpPr>
          <p:nvPr>
            <p:ph type="title"/>
          </p:nvPr>
        </p:nvSpPr>
        <p:spPr>
          <a:xfrm>
            <a:off x="442912" y="216000"/>
            <a:ext cx="11306175" cy="713978"/>
          </a:xfrm>
        </p:spPr>
        <p:txBody>
          <a:bodyPr/>
          <a:lstStyle/>
          <a:p>
            <a:r>
              <a:rPr lang="en-US" dirty="0"/>
              <a:t>Major Procurements (CM1,2 and 3-Parts)</a:t>
            </a:r>
          </a:p>
        </p:txBody>
      </p:sp>
      <p:sp>
        <p:nvSpPr>
          <p:cNvPr id="2" name="Footer Placeholder 1">
            <a:extLst>
              <a:ext uri="{FF2B5EF4-FFF2-40B4-BE49-F238E27FC236}">
                <a16:creationId xmlns:a16="http://schemas.microsoft.com/office/drawing/2014/main" id="{F9627733-1821-A4F3-BF5F-DB4C6057F4EA}"/>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6F541C4B-F32D-7BE6-A42E-A10B2527AFDE}"/>
              </a:ext>
            </a:extLst>
          </p:cNvPr>
          <p:cNvSpPr>
            <a:spLocks noGrp="1"/>
          </p:cNvSpPr>
          <p:nvPr>
            <p:ph type="sldNum" sz="quarter" idx="12"/>
          </p:nvPr>
        </p:nvSpPr>
        <p:spPr/>
        <p:txBody>
          <a:bodyPr/>
          <a:lstStyle/>
          <a:p>
            <a:fld id="{E9B18BFB-F9D7-744E-8E1D-43FFDB3E8872}" type="slidenum">
              <a:rPr lang="en-US" smtClean="0"/>
              <a:t>22</a:t>
            </a:fld>
            <a:endParaRPr lang="en-US"/>
          </a:p>
        </p:txBody>
      </p:sp>
      <p:sp>
        <p:nvSpPr>
          <p:cNvPr id="8" name="Slide Number Placeholder 11">
            <a:extLst>
              <a:ext uri="{FF2B5EF4-FFF2-40B4-BE49-F238E27FC236}">
                <a16:creationId xmlns:a16="http://schemas.microsoft.com/office/drawing/2014/main" id="{D19CBB57-279D-F7F1-3A85-76C87384F0CD}"/>
              </a:ext>
            </a:extLst>
          </p:cNvPr>
          <p:cNvSpPr txBox="1">
            <a:spLocks/>
          </p:cNvSpPr>
          <p:nvPr/>
        </p:nvSpPr>
        <p:spPr>
          <a:xfrm>
            <a:off x="12465948" y="3912593"/>
            <a:ext cx="358919"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4BAA12D-5F28-3140-935A-44BF4B54B6B6}" type="slidenum">
              <a:rPr lang="en-US" sz="900" b="1" smtClean="0">
                <a:solidFill>
                  <a:schemeClr val="bg1"/>
                </a:solidFill>
                <a:latin typeface="Helvetica" panose="020B0604020202020204"/>
                <a:cs typeface="Helvetica" panose="020B0604020202020204"/>
              </a:rPr>
              <a:pPr/>
              <a:t>22</a:t>
            </a:fld>
            <a:endParaRPr lang="en-US" sz="900" b="1" dirty="0">
              <a:solidFill>
                <a:schemeClr val="bg1"/>
              </a:solidFill>
              <a:latin typeface="Helvetica" panose="020B0604020202020204"/>
              <a:cs typeface="Helvetica" panose="020B0604020202020204"/>
            </a:endParaRPr>
          </a:p>
        </p:txBody>
      </p:sp>
      <p:sp>
        <p:nvSpPr>
          <p:cNvPr id="9" name="TextBox 8">
            <a:extLst>
              <a:ext uri="{FF2B5EF4-FFF2-40B4-BE49-F238E27FC236}">
                <a16:creationId xmlns:a16="http://schemas.microsoft.com/office/drawing/2014/main" id="{EFADC52C-4563-37D8-E77C-9EEF38ADFFA9}"/>
              </a:ext>
            </a:extLst>
          </p:cNvPr>
          <p:cNvSpPr txBox="1"/>
          <p:nvPr/>
        </p:nvSpPr>
        <p:spPr>
          <a:xfrm>
            <a:off x="3800996" y="908302"/>
            <a:ext cx="2660650" cy="369332"/>
          </a:xfrm>
          <a:prstGeom prst="rect">
            <a:avLst/>
          </a:prstGeom>
          <a:noFill/>
        </p:spPr>
        <p:txBody>
          <a:bodyPr wrap="square" rtlCol="0">
            <a:spAutoFit/>
          </a:bodyPr>
          <a:lstStyle/>
          <a:p>
            <a:r>
              <a:rPr lang="en-GB" b="1" dirty="0" err="1"/>
              <a:t>Soditech</a:t>
            </a:r>
            <a:r>
              <a:rPr lang="en-GB" b="1" dirty="0"/>
              <a:t> (France)</a:t>
            </a:r>
            <a:endParaRPr lang="en-GB" dirty="0"/>
          </a:p>
        </p:txBody>
      </p:sp>
      <p:pic>
        <p:nvPicPr>
          <p:cNvPr id="10" name="Picture 9">
            <a:extLst>
              <a:ext uri="{FF2B5EF4-FFF2-40B4-BE49-F238E27FC236}">
                <a16:creationId xmlns:a16="http://schemas.microsoft.com/office/drawing/2014/main" id="{D77FEEDD-D46C-0054-F7CC-061FEAA171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445159" y="1686086"/>
            <a:ext cx="3408000" cy="2556000"/>
          </a:xfrm>
          <a:prstGeom prst="rect">
            <a:avLst/>
          </a:prstGeom>
        </p:spPr>
      </p:pic>
      <p:pic>
        <p:nvPicPr>
          <p:cNvPr id="11" name="Picture 10">
            <a:extLst>
              <a:ext uri="{FF2B5EF4-FFF2-40B4-BE49-F238E27FC236}">
                <a16:creationId xmlns:a16="http://schemas.microsoft.com/office/drawing/2014/main" id="{15CA3BFF-CF0A-3CFD-3AE8-4EDC20EF54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914245" y="852114"/>
            <a:ext cx="2592000" cy="3456000"/>
          </a:xfrm>
          <a:prstGeom prst="rect">
            <a:avLst/>
          </a:prstGeom>
        </p:spPr>
      </p:pic>
      <p:sp>
        <p:nvSpPr>
          <p:cNvPr id="12" name="TextBox 11">
            <a:extLst>
              <a:ext uri="{FF2B5EF4-FFF2-40B4-BE49-F238E27FC236}">
                <a16:creationId xmlns:a16="http://schemas.microsoft.com/office/drawing/2014/main" id="{4C16E934-479B-40F3-2D66-B653238505DB}"/>
              </a:ext>
            </a:extLst>
          </p:cNvPr>
          <p:cNvSpPr txBox="1"/>
          <p:nvPr/>
        </p:nvSpPr>
        <p:spPr>
          <a:xfrm>
            <a:off x="6427159" y="1284114"/>
            <a:ext cx="3261882" cy="338554"/>
          </a:xfrm>
          <a:prstGeom prst="rect">
            <a:avLst/>
          </a:prstGeom>
          <a:noFill/>
        </p:spPr>
        <p:txBody>
          <a:bodyPr wrap="square" rtlCol="0">
            <a:spAutoFit/>
          </a:bodyPr>
          <a:lstStyle/>
          <a:p>
            <a:r>
              <a:rPr lang="en-GB" sz="1600" dirty="0">
                <a:solidFill>
                  <a:srgbClr val="FFFF00"/>
                </a:solidFill>
              </a:rPr>
              <a:t>Delivered MLI blankets</a:t>
            </a:r>
          </a:p>
        </p:txBody>
      </p:sp>
      <p:sp>
        <p:nvSpPr>
          <p:cNvPr id="13" name="TextBox 12">
            <a:extLst>
              <a:ext uri="{FF2B5EF4-FFF2-40B4-BE49-F238E27FC236}">
                <a16:creationId xmlns:a16="http://schemas.microsoft.com/office/drawing/2014/main" id="{62866E86-5E67-E424-0CFC-359ECA158FB0}"/>
              </a:ext>
            </a:extLst>
          </p:cNvPr>
          <p:cNvSpPr txBox="1"/>
          <p:nvPr/>
        </p:nvSpPr>
        <p:spPr>
          <a:xfrm>
            <a:off x="3835483" y="1277634"/>
            <a:ext cx="2591676" cy="584775"/>
          </a:xfrm>
          <a:prstGeom prst="rect">
            <a:avLst/>
          </a:prstGeom>
          <a:noFill/>
        </p:spPr>
        <p:txBody>
          <a:bodyPr wrap="square">
            <a:spAutoFit/>
          </a:bodyPr>
          <a:lstStyle/>
          <a:p>
            <a:r>
              <a:rPr lang="en-GB" sz="1600" dirty="0">
                <a:solidFill>
                  <a:srgbClr val="FFFF00"/>
                </a:solidFill>
              </a:rPr>
              <a:t>Automated laser cutting machine for MLI blankets</a:t>
            </a:r>
          </a:p>
        </p:txBody>
      </p:sp>
      <p:pic>
        <p:nvPicPr>
          <p:cNvPr id="14" name="Picture 13">
            <a:extLst>
              <a:ext uri="{FF2B5EF4-FFF2-40B4-BE49-F238E27FC236}">
                <a16:creationId xmlns:a16="http://schemas.microsoft.com/office/drawing/2014/main" id="{54AF5E24-4221-F471-9CC6-AA7FD23B3A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9639473" y="1631071"/>
            <a:ext cx="2840648" cy="2130486"/>
          </a:xfrm>
          <a:prstGeom prst="rect">
            <a:avLst/>
          </a:prstGeom>
        </p:spPr>
      </p:pic>
      <p:sp>
        <p:nvSpPr>
          <p:cNvPr id="15" name="TextBox 14">
            <a:extLst>
              <a:ext uri="{FF2B5EF4-FFF2-40B4-BE49-F238E27FC236}">
                <a16:creationId xmlns:a16="http://schemas.microsoft.com/office/drawing/2014/main" id="{3E13CDC1-5548-F87A-E341-22AEC78AFAF6}"/>
              </a:ext>
            </a:extLst>
          </p:cNvPr>
          <p:cNvSpPr txBox="1"/>
          <p:nvPr/>
        </p:nvSpPr>
        <p:spPr>
          <a:xfrm>
            <a:off x="10025706" y="908302"/>
            <a:ext cx="2660650" cy="369332"/>
          </a:xfrm>
          <a:prstGeom prst="rect">
            <a:avLst/>
          </a:prstGeom>
          <a:noFill/>
        </p:spPr>
        <p:txBody>
          <a:bodyPr wrap="square" rtlCol="0">
            <a:spAutoFit/>
          </a:bodyPr>
          <a:lstStyle/>
          <a:p>
            <a:r>
              <a:rPr lang="en-GB" b="1" dirty="0" err="1"/>
              <a:t>Allectra</a:t>
            </a:r>
            <a:r>
              <a:rPr lang="en-GB" dirty="0"/>
              <a:t> </a:t>
            </a:r>
            <a:r>
              <a:rPr lang="en-GB" b="1" dirty="0"/>
              <a:t>(UK)</a:t>
            </a:r>
            <a:endParaRPr lang="en-GB" dirty="0"/>
          </a:p>
        </p:txBody>
      </p:sp>
      <p:sp>
        <p:nvSpPr>
          <p:cNvPr id="16" name="TextBox 15">
            <a:extLst>
              <a:ext uri="{FF2B5EF4-FFF2-40B4-BE49-F238E27FC236}">
                <a16:creationId xmlns:a16="http://schemas.microsoft.com/office/drawing/2014/main" id="{70ED4F1A-65C9-C197-9471-D4BC32D6BEED}"/>
              </a:ext>
            </a:extLst>
          </p:cNvPr>
          <p:cNvSpPr txBox="1"/>
          <p:nvPr/>
        </p:nvSpPr>
        <p:spPr>
          <a:xfrm>
            <a:off x="9906438" y="1274549"/>
            <a:ext cx="2660650" cy="323165"/>
          </a:xfrm>
          <a:prstGeom prst="rect">
            <a:avLst/>
          </a:prstGeom>
          <a:noFill/>
        </p:spPr>
        <p:txBody>
          <a:bodyPr wrap="square" rtlCol="0">
            <a:spAutoFit/>
          </a:bodyPr>
          <a:lstStyle/>
          <a:p>
            <a:r>
              <a:rPr lang="en-GB" sz="1500" dirty="0">
                <a:solidFill>
                  <a:srgbClr val="FFFF00"/>
                </a:solidFill>
              </a:rPr>
              <a:t>Instrumentation Flanges</a:t>
            </a:r>
          </a:p>
        </p:txBody>
      </p:sp>
      <p:sp>
        <p:nvSpPr>
          <p:cNvPr id="17" name="Slide Number Placeholder 1">
            <a:extLst>
              <a:ext uri="{FF2B5EF4-FFF2-40B4-BE49-F238E27FC236}">
                <a16:creationId xmlns:a16="http://schemas.microsoft.com/office/drawing/2014/main" id="{CB653FDC-12BF-F162-6D9E-38CDF787B32E}"/>
              </a:ext>
            </a:extLst>
          </p:cNvPr>
          <p:cNvSpPr txBox="1">
            <a:spLocks/>
          </p:cNvSpPr>
          <p:nvPr/>
        </p:nvSpPr>
        <p:spPr>
          <a:xfrm>
            <a:off x="10019961" y="3865921"/>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4BAA12D-5F28-3140-935A-44BF4B54B6B6}" type="slidenum">
              <a:rPr lang="en-US" smtClean="0"/>
              <a:pPr/>
              <a:t>22</a:t>
            </a:fld>
            <a:endParaRPr lang="en-US"/>
          </a:p>
        </p:txBody>
      </p:sp>
      <p:pic>
        <p:nvPicPr>
          <p:cNvPr id="18" name="Picture 17">
            <a:extLst>
              <a:ext uri="{FF2B5EF4-FFF2-40B4-BE49-F238E27FC236}">
                <a16:creationId xmlns:a16="http://schemas.microsoft.com/office/drawing/2014/main" id="{431A00F6-BFB1-4D42-B3CF-969C610F81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688348" y="1548000"/>
            <a:ext cx="2400000" cy="1800000"/>
          </a:xfrm>
          <a:prstGeom prst="rect">
            <a:avLst/>
          </a:prstGeom>
        </p:spPr>
      </p:pic>
      <p:pic>
        <p:nvPicPr>
          <p:cNvPr id="19" name="Picture 18">
            <a:extLst>
              <a:ext uri="{FF2B5EF4-FFF2-40B4-BE49-F238E27FC236}">
                <a16:creationId xmlns:a16="http://schemas.microsoft.com/office/drawing/2014/main" id="{C1122DDE-A288-9754-0C2D-C514E4275B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97619" y="1548000"/>
            <a:ext cx="2400000" cy="1800000"/>
          </a:xfrm>
          <a:prstGeom prst="rect">
            <a:avLst/>
          </a:prstGeom>
        </p:spPr>
      </p:pic>
      <p:sp>
        <p:nvSpPr>
          <p:cNvPr id="20" name="TextBox 19">
            <a:extLst>
              <a:ext uri="{FF2B5EF4-FFF2-40B4-BE49-F238E27FC236}">
                <a16:creationId xmlns:a16="http://schemas.microsoft.com/office/drawing/2014/main" id="{0CAB4444-FC9C-F813-1146-D11195C33A73}"/>
              </a:ext>
            </a:extLst>
          </p:cNvPr>
          <p:cNvSpPr txBox="1"/>
          <p:nvPr/>
        </p:nvSpPr>
        <p:spPr>
          <a:xfrm>
            <a:off x="140070" y="925620"/>
            <a:ext cx="2740313" cy="369332"/>
          </a:xfrm>
          <a:prstGeom prst="rect">
            <a:avLst/>
          </a:prstGeom>
          <a:noFill/>
        </p:spPr>
        <p:txBody>
          <a:bodyPr wrap="square" lIns="91440" tIns="45720" rIns="91440" bIns="45720" rtlCol="0" anchor="t">
            <a:spAutoFit/>
          </a:bodyPr>
          <a:lstStyle/>
          <a:p>
            <a:r>
              <a:rPr lang="en-GB" b="1" dirty="0"/>
              <a:t>DATE (</a:t>
            </a:r>
            <a:r>
              <a:rPr lang="en-GB" b="1" dirty="0">
                <a:solidFill>
                  <a:srgbClr val="2E2D62"/>
                </a:solidFill>
              </a:rPr>
              <a:t>France</a:t>
            </a:r>
            <a:r>
              <a:rPr lang="en-GB" b="1" dirty="0"/>
              <a:t>)</a:t>
            </a:r>
            <a:endParaRPr lang="en-GB" dirty="0"/>
          </a:p>
        </p:txBody>
      </p:sp>
      <p:sp>
        <p:nvSpPr>
          <p:cNvPr id="21" name="TextBox 20">
            <a:extLst>
              <a:ext uri="{FF2B5EF4-FFF2-40B4-BE49-F238E27FC236}">
                <a16:creationId xmlns:a16="http://schemas.microsoft.com/office/drawing/2014/main" id="{61E68BED-1EF0-CF44-1509-C12E91DDC5B7}"/>
              </a:ext>
            </a:extLst>
          </p:cNvPr>
          <p:cNvSpPr txBox="1"/>
          <p:nvPr/>
        </p:nvSpPr>
        <p:spPr>
          <a:xfrm>
            <a:off x="182716" y="3311604"/>
            <a:ext cx="3367440" cy="338554"/>
          </a:xfrm>
          <a:prstGeom prst="rect">
            <a:avLst/>
          </a:prstGeom>
          <a:noFill/>
        </p:spPr>
        <p:txBody>
          <a:bodyPr wrap="square" rtlCol="0">
            <a:spAutoFit/>
          </a:bodyPr>
          <a:lstStyle/>
          <a:p>
            <a:r>
              <a:rPr lang="en-GB" sz="1600" dirty="0">
                <a:solidFill>
                  <a:srgbClr val="FFFF00"/>
                </a:solidFill>
              </a:rPr>
              <a:t>Cryogenic Piping</a:t>
            </a:r>
          </a:p>
        </p:txBody>
      </p:sp>
      <p:pic>
        <p:nvPicPr>
          <p:cNvPr id="22" name="Picture 21">
            <a:extLst>
              <a:ext uri="{FF2B5EF4-FFF2-40B4-BE49-F238E27FC236}">
                <a16:creationId xmlns:a16="http://schemas.microsoft.com/office/drawing/2014/main" id="{53577DC6-DAC7-7205-E7C2-1608852C930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6520" y="4293611"/>
            <a:ext cx="3668963" cy="2448000"/>
          </a:xfrm>
          <a:prstGeom prst="rect">
            <a:avLst/>
          </a:prstGeom>
        </p:spPr>
      </p:pic>
      <p:sp>
        <p:nvSpPr>
          <p:cNvPr id="23" name="TextBox 22">
            <a:extLst>
              <a:ext uri="{FF2B5EF4-FFF2-40B4-BE49-F238E27FC236}">
                <a16:creationId xmlns:a16="http://schemas.microsoft.com/office/drawing/2014/main" id="{5F44D1D2-52AD-B511-DE81-D6122B0CD7EC}"/>
              </a:ext>
            </a:extLst>
          </p:cNvPr>
          <p:cNvSpPr txBox="1"/>
          <p:nvPr/>
        </p:nvSpPr>
        <p:spPr>
          <a:xfrm>
            <a:off x="813167" y="4293612"/>
            <a:ext cx="3784599" cy="338554"/>
          </a:xfrm>
          <a:prstGeom prst="rect">
            <a:avLst/>
          </a:prstGeom>
          <a:noFill/>
        </p:spPr>
        <p:txBody>
          <a:bodyPr wrap="square" rtlCol="0">
            <a:spAutoFit/>
          </a:bodyPr>
          <a:lstStyle/>
          <a:p>
            <a:r>
              <a:rPr lang="en-GB" sz="1600" dirty="0">
                <a:solidFill>
                  <a:srgbClr val="FFFF00"/>
                </a:solidFill>
              </a:rPr>
              <a:t>Magnetic Shield Assembly</a:t>
            </a:r>
          </a:p>
        </p:txBody>
      </p:sp>
      <p:sp>
        <p:nvSpPr>
          <p:cNvPr id="24" name="TextBox 23">
            <a:extLst>
              <a:ext uri="{FF2B5EF4-FFF2-40B4-BE49-F238E27FC236}">
                <a16:creationId xmlns:a16="http://schemas.microsoft.com/office/drawing/2014/main" id="{1E3443DF-0A59-C0A5-B1E6-F61F62A52D1C}"/>
              </a:ext>
            </a:extLst>
          </p:cNvPr>
          <p:cNvSpPr txBox="1"/>
          <p:nvPr/>
        </p:nvSpPr>
        <p:spPr>
          <a:xfrm>
            <a:off x="144127" y="3924280"/>
            <a:ext cx="2979193" cy="369332"/>
          </a:xfrm>
          <a:prstGeom prst="rect">
            <a:avLst/>
          </a:prstGeom>
          <a:noFill/>
        </p:spPr>
        <p:txBody>
          <a:bodyPr wrap="square" rtlCol="0">
            <a:spAutoFit/>
          </a:bodyPr>
          <a:lstStyle/>
          <a:p>
            <a:r>
              <a:rPr lang="en-GB" b="1" dirty="0"/>
              <a:t>Magnetic Shield Corp (US)</a:t>
            </a:r>
          </a:p>
        </p:txBody>
      </p:sp>
      <p:pic>
        <p:nvPicPr>
          <p:cNvPr id="25" name="Picture 24">
            <a:extLst>
              <a:ext uri="{FF2B5EF4-FFF2-40B4-BE49-F238E27FC236}">
                <a16:creationId xmlns:a16="http://schemas.microsoft.com/office/drawing/2014/main" id="{5CD652E8-5497-B645-6402-CA76A1C5FF7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71159" y="4748046"/>
            <a:ext cx="3907875" cy="1993565"/>
          </a:xfrm>
          <a:prstGeom prst="rect">
            <a:avLst/>
          </a:prstGeom>
        </p:spPr>
      </p:pic>
      <p:pic>
        <p:nvPicPr>
          <p:cNvPr id="26" name="Picture 25">
            <a:extLst>
              <a:ext uri="{FF2B5EF4-FFF2-40B4-BE49-F238E27FC236}">
                <a16:creationId xmlns:a16="http://schemas.microsoft.com/office/drawing/2014/main" id="{2C4A366D-9DCC-5742-4387-AB0421EF523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73879" y="4293611"/>
            <a:ext cx="3036761" cy="2448000"/>
          </a:xfrm>
          <a:prstGeom prst="rect">
            <a:avLst/>
          </a:prstGeom>
        </p:spPr>
      </p:pic>
      <p:sp>
        <p:nvSpPr>
          <p:cNvPr id="27" name="TextBox 26">
            <a:extLst>
              <a:ext uri="{FF2B5EF4-FFF2-40B4-BE49-F238E27FC236}">
                <a16:creationId xmlns:a16="http://schemas.microsoft.com/office/drawing/2014/main" id="{47BFD81D-A824-1A7A-9AE0-1D31D55F18DD}"/>
              </a:ext>
            </a:extLst>
          </p:cNvPr>
          <p:cNvSpPr txBox="1"/>
          <p:nvPr/>
        </p:nvSpPr>
        <p:spPr>
          <a:xfrm>
            <a:off x="3800996" y="6396058"/>
            <a:ext cx="3784599" cy="338554"/>
          </a:xfrm>
          <a:prstGeom prst="rect">
            <a:avLst/>
          </a:prstGeom>
          <a:noFill/>
        </p:spPr>
        <p:txBody>
          <a:bodyPr wrap="square" rtlCol="0">
            <a:spAutoFit/>
          </a:bodyPr>
          <a:lstStyle/>
          <a:p>
            <a:r>
              <a:rPr lang="en-GB" sz="1600" dirty="0">
                <a:solidFill>
                  <a:srgbClr val="FFFF00"/>
                </a:solidFill>
              </a:rPr>
              <a:t>Magnetic Shield Assembly</a:t>
            </a:r>
          </a:p>
        </p:txBody>
      </p:sp>
      <p:sp>
        <p:nvSpPr>
          <p:cNvPr id="28" name="TextBox 27">
            <a:extLst>
              <a:ext uri="{FF2B5EF4-FFF2-40B4-BE49-F238E27FC236}">
                <a16:creationId xmlns:a16="http://schemas.microsoft.com/office/drawing/2014/main" id="{13B12276-589F-7764-8CAA-44E8FF6B41F4}"/>
              </a:ext>
            </a:extLst>
          </p:cNvPr>
          <p:cNvSpPr txBox="1"/>
          <p:nvPr/>
        </p:nvSpPr>
        <p:spPr>
          <a:xfrm>
            <a:off x="7873879" y="4277718"/>
            <a:ext cx="3784599" cy="338554"/>
          </a:xfrm>
          <a:prstGeom prst="rect">
            <a:avLst/>
          </a:prstGeom>
          <a:noFill/>
        </p:spPr>
        <p:txBody>
          <a:bodyPr wrap="square" rtlCol="0">
            <a:spAutoFit/>
          </a:bodyPr>
          <a:lstStyle/>
          <a:p>
            <a:r>
              <a:rPr lang="en-GB" sz="1600" dirty="0">
                <a:solidFill>
                  <a:srgbClr val="FFFF00"/>
                </a:solidFill>
              </a:rPr>
              <a:t>Magnetic Shield Assembly</a:t>
            </a:r>
          </a:p>
        </p:txBody>
      </p:sp>
    </p:spTree>
    <p:extLst>
      <p:ext uri="{BB962C8B-B14F-4D97-AF65-F5344CB8AC3E}">
        <p14:creationId xmlns:p14="http://schemas.microsoft.com/office/powerpoint/2010/main" val="545320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1B24A-5204-9876-C9F4-1B592295EBE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8E47FFF-8168-D4D0-B278-03E885464F7E}"/>
              </a:ext>
            </a:extLst>
          </p:cNvPr>
          <p:cNvSpPr>
            <a:spLocks noGrp="1"/>
          </p:cNvSpPr>
          <p:nvPr>
            <p:ph type="title"/>
          </p:nvPr>
        </p:nvSpPr>
        <p:spPr>
          <a:xfrm>
            <a:off x="442912" y="216000"/>
            <a:ext cx="11306175" cy="713978"/>
          </a:xfrm>
        </p:spPr>
        <p:txBody>
          <a:bodyPr/>
          <a:lstStyle/>
          <a:p>
            <a:r>
              <a:rPr lang="en-GB" dirty="0">
                <a:solidFill>
                  <a:srgbClr val="2E2D62"/>
                </a:solidFill>
                <a:latin typeface="Sitka Display"/>
              </a:rPr>
              <a:t>Thermal Shield FAT @ INOX (India)</a:t>
            </a:r>
            <a:endParaRPr lang="en-US" dirty="0">
              <a:solidFill>
                <a:srgbClr val="2E2D62"/>
              </a:solidFill>
            </a:endParaRPr>
          </a:p>
        </p:txBody>
      </p:sp>
      <p:sp>
        <p:nvSpPr>
          <p:cNvPr id="2" name="Footer Placeholder 1">
            <a:extLst>
              <a:ext uri="{FF2B5EF4-FFF2-40B4-BE49-F238E27FC236}">
                <a16:creationId xmlns:a16="http://schemas.microsoft.com/office/drawing/2014/main" id="{64CACB37-B9BD-7A71-5A82-EB8CA0612788}"/>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5F4A157F-5365-E531-B347-8E0E65CFC73E}"/>
              </a:ext>
            </a:extLst>
          </p:cNvPr>
          <p:cNvSpPr>
            <a:spLocks noGrp="1"/>
          </p:cNvSpPr>
          <p:nvPr>
            <p:ph type="sldNum" sz="quarter" idx="12"/>
          </p:nvPr>
        </p:nvSpPr>
        <p:spPr/>
        <p:txBody>
          <a:bodyPr/>
          <a:lstStyle/>
          <a:p>
            <a:fld id="{E9B18BFB-F9D7-744E-8E1D-43FFDB3E8872}" type="slidenum">
              <a:rPr lang="en-US" smtClean="0"/>
              <a:t>23</a:t>
            </a:fld>
            <a:endParaRPr lang="en-US"/>
          </a:p>
        </p:txBody>
      </p:sp>
      <p:pic>
        <p:nvPicPr>
          <p:cNvPr id="8" name="Picture 7">
            <a:extLst>
              <a:ext uri="{FF2B5EF4-FFF2-40B4-BE49-F238E27FC236}">
                <a16:creationId xmlns:a16="http://schemas.microsoft.com/office/drawing/2014/main" id="{9891FC6A-8DC8-6AE0-E62A-305CFF4BA033}"/>
              </a:ext>
            </a:extLst>
          </p:cNvPr>
          <p:cNvPicPr>
            <a:picLocks noChangeAspect="1"/>
          </p:cNvPicPr>
          <p:nvPr/>
        </p:nvPicPr>
        <p:blipFill>
          <a:blip r:embed="rId2"/>
          <a:srcRect t="16396"/>
          <a:stretch>
            <a:fillRect/>
          </a:stretch>
        </p:blipFill>
        <p:spPr>
          <a:xfrm>
            <a:off x="1206500" y="984689"/>
            <a:ext cx="3668639" cy="2568266"/>
          </a:xfrm>
          <a:prstGeom prst="rect">
            <a:avLst/>
          </a:prstGeom>
        </p:spPr>
      </p:pic>
      <p:pic>
        <p:nvPicPr>
          <p:cNvPr id="9" name="Picture 8">
            <a:extLst>
              <a:ext uri="{FF2B5EF4-FFF2-40B4-BE49-F238E27FC236}">
                <a16:creationId xmlns:a16="http://schemas.microsoft.com/office/drawing/2014/main" id="{3DDC649B-CB89-8684-A886-894895C3C0A1}"/>
              </a:ext>
            </a:extLst>
          </p:cNvPr>
          <p:cNvPicPr>
            <a:picLocks noChangeAspect="1"/>
          </p:cNvPicPr>
          <p:nvPr/>
        </p:nvPicPr>
        <p:blipFill>
          <a:blip r:embed="rId3"/>
          <a:stretch>
            <a:fillRect/>
          </a:stretch>
        </p:blipFill>
        <p:spPr>
          <a:xfrm>
            <a:off x="8885885" y="3694596"/>
            <a:ext cx="1781702" cy="2375603"/>
          </a:xfrm>
          <a:prstGeom prst="rect">
            <a:avLst/>
          </a:prstGeom>
        </p:spPr>
      </p:pic>
      <p:pic>
        <p:nvPicPr>
          <p:cNvPr id="10" name="Picture 9">
            <a:extLst>
              <a:ext uri="{FF2B5EF4-FFF2-40B4-BE49-F238E27FC236}">
                <a16:creationId xmlns:a16="http://schemas.microsoft.com/office/drawing/2014/main" id="{5E04763F-36FD-F297-37C2-99136E78E33A}"/>
              </a:ext>
            </a:extLst>
          </p:cNvPr>
          <p:cNvPicPr>
            <a:picLocks noChangeAspect="1"/>
          </p:cNvPicPr>
          <p:nvPr/>
        </p:nvPicPr>
        <p:blipFill>
          <a:blip r:embed="rId4"/>
          <a:stretch>
            <a:fillRect/>
          </a:stretch>
        </p:blipFill>
        <p:spPr>
          <a:xfrm rot="5400000">
            <a:off x="6166470" y="3483446"/>
            <a:ext cx="2375604" cy="2797905"/>
          </a:xfrm>
          <a:prstGeom prst="rect">
            <a:avLst/>
          </a:prstGeom>
        </p:spPr>
      </p:pic>
      <p:pic>
        <p:nvPicPr>
          <p:cNvPr id="11" name="Picture 10">
            <a:extLst>
              <a:ext uri="{FF2B5EF4-FFF2-40B4-BE49-F238E27FC236}">
                <a16:creationId xmlns:a16="http://schemas.microsoft.com/office/drawing/2014/main" id="{75597804-FBBB-FF18-21E0-0A25E831B97A}"/>
              </a:ext>
            </a:extLst>
          </p:cNvPr>
          <p:cNvPicPr>
            <a:picLocks noChangeAspect="1"/>
          </p:cNvPicPr>
          <p:nvPr/>
        </p:nvPicPr>
        <p:blipFill>
          <a:blip r:embed="rId5"/>
          <a:srcRect t="29156" r="23898"/>
          <a:stretch>
            <a:fillRect/>
          </a:stretch>
        </p:blipFill>
        <p:spPr>
          <a:xfrm>
            <a:off x="5170904" y="984689"/>
            <a:ext cx="5224046" cy="2565329"/>
          </a:xfrm>
          <a:prstGeom prst="rect">
            <a:avLst/>
          </a:prstGeom>
        </p:spPr>
      </p:pic>
      <p:pic>
        <p:nvPicPr>
          <p:cNvPr id="12" name="Picture 11">
            <a:extLst>
              <a:ext uri="{FF2B5EF4-FFF2-40B4-BE49-F238E27FC236}">
                <a16:creationId xmlns:a16="http://schemas.microsoft.com/office/drawing/2014/main" id="{FA0EB8C2-0970-9D92-2BC5-D5C27A9B4C59}"/>
              </a:ext>
            </a:extLst>
          </p:cNvPr>
          <p:cNvPicPr>
            <a:picLocks noChangeAspect="1"/>
          </p:cNvPicPr>
          <p:nvPr/>
        </p:nvPicPr>
        <p:blipFill>
          <a:blip r:embed="rId6"/>
          <a:srcRect l="2703" t="11675" r="2176" b="4888"/>
          <a:stretch>
            <a:fillRect/>
          </a:stretch>
        </p:blipFill>
        <p:spPr>
          <a:xfrm>
            <a:off x="1206500" y="3694596"/>
            <a:ext cx="4616159" cy="2375603"/>
          </a:xfrm>
          <a:prstGeom prst="rect">
            <a:avLst/>
          </a:prstGeom>
        </p:spPr>
      </p:pic>
      <p:sp>
        <p:nvSpPr>
          <p:cNvPr id="13" name="TextBox 12">
            <a:extLst>
              <a:ext uri="{FF2B5EF4-FFF2-40B4-BE49-F238E27FC236}">
                <a16:creationId xmlns:a16="http://schemas.microsoft.com/office/drawing/2014/main" id="{53B09C60-9B13-58EE-A1DF-3D6DEA0CEA47}"/>
              </a:ext>
            </a:extLst>
          </p:cNvPr>
          <p:cNvSpPr txBox="1"/>
          <p:nvPr/>
        </p:nvSpPr>
        <p:spPr>
          <a:xfrm>
            <a:off x="6096000" y="3100230"/>
            <a:ext cx="4399513" cy="338554"/>
          </a:xfrm>
          <a:prstGeom prst="rect">
            <a:avLst/>
          </a:prstGeom>
          <a:noFill/>
          <a:ln>
            <a:solidFill>
              <a:srgbClr val="FFFF00"/>
            </a:solidFill>
          </a:ln>
        </p:spPr>
        <p:txBody>
          <a:bodyPr wrap="square" rtlCol="0">
            <a:spAutoFit/>
          </a:bodyPr>
          <a:lstStyle/>
          <a:p>
            <a:r>
              <a:rPr lang="en-GB" sz="1600">
                <a:solidFill>
                  <a:srgbClr val="FFFF00"/>
                </a:solidFill>
              </a:rPr>
              <a:t>Thermal Shield undergoing Thermal Cycling</a:t>
            </a:r>
          </a:p>
        </p:txBody>
      </p:sp>
      <p:sp>
        <p:nvSpPr>
          <p:cNvPr id="14" name="TextBox 13">
            <a:extLst>
              <a:ext uri="{FF2B5EF4-FFF2-40B4-BE49-F238E27FC236}">
                <a16:creationId xmlns:a16="http://schemas.microsoft.com/office/drawing/2014/main" id="{2F977111-62C7-0E41-FBEC-2EDF67559808}"/>
              </a:ext>
            </a:extLst>
          </p:cNvPr>
          <p:cNvSpPr txBox="1"/>
          <p:nvPr/>
        </p:nvSpPr>
        <p:spPr>
          <a:xfrm>
            <a:off x="2573079" y="6082911"/>
            <a:ext cx="8102539" cy="461665"/>
          </a:xfrm>
          <a:prstGeom prst="rect">
            <a:avLst/>
          </a:prstGeom>
          <a:noFill/>
        </p:spPr>
        <p:txBody>
          <a:bodyPr wrap="none" lIns="91440" tIns="45720" rIns="91440" bIns="45720" rtlCol="0" anchor="t">
            <a:spAutoFit/>
          </a:bodyPr>
          <a:lstStyle/>
          <a:p>
            <a:r>
              <a:rPr lang="en-GB" sz="2400" b="1" dirty="0">
                <a:solidFill>
                  <a:srgbClr val="92D050"/>
                </a:solidFill>
              </a:rPr>
              <a:t>Completed successfully  </a:t>
            </a:r>
            <a:r>
              <a:rPr lang="en-GB" sz="2400" dirty="0"/>
              <a:t>- March &amp; August 26 (Lot 1 &amp; 2)</a:t>
            </a:r>
          </a:p>
        </p:txBody>
      </p:sp>
    </p:spTree>
    <p:extLst>
      <p:ext uri="{BB962C8B-B14F-4D97-AF65-F5344CB8AC3E}">
        <p14:creationId xmlns:p14="http://schemas.microsoft.com/office/powerpoint/2010/main" val="2504232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78CFE-7B42-17A2-0692-DD740E309F3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7C22EDD-EF7E-4658-3A8E-513AEE872EA9}"/>
              </a:ext>
            </a:extLst>
          </p:cNvPr>
          <p:cNvSpPr>
            <a:spLocks noGrp="1"/>
          </p:cNvSpPr>
          <p:nvPr>
            <p:ph type="title"/>
          </p:nvPr>
        </p:nvSpPr>
        <p:spPr>
          <a:xfrm>
            <a:off x="442912" y="216000"/>
            <a:ext cx="11306175" cy="713978"/>
          </a:xfrm>
        </p:spPr>
        <p:txBody>
          <a:bodyPr/>
          <a:lstStyle/>
          <a:p>
            <a:r>
              <a:rPr lang="en-GB" dirty="0">
                <a:solidFill>
                  <a:srgbClr val="2E2D62"/>
                </a:solidFill>
                <a:latin typeface="Sitka Display"/>
              </a:rPr>
              <a:t>Cryo-piping FAT @ WUXI (China)</a:t>
            </a:r>
            <a:endParaRPr lang="en-US" dirty="0">
              <a:solidFill>
                <a:srgbClr val="2E2D62"/>
              </a:solidFill>
            </a:endParaRPr>
          </a:p>
        </p:txBody>
      </p:sp>
      <p:sp>
        <p:nvSpPr>
          <p:cNvPr id="2" name="Footer Placeholder 1">
            <a:extLst>
              <a:ext uri="{FF2B5EF4-FFF2-40B4-BE49-F238E27FC236}">
                <a16:creationId xmlns:a16="http://schemas.microsoft.com/office/drawing/2014/main" id="{2BAF03FD-9F07-FED3-EB58-B15AD6A6FEAB}"/>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FE63F53A-09CB-B406-E984-22677B687D46}"/>
              </a:ext>
            </a:extLst>
          </p:cNvPr>
          <p:cNvSpPr>
            <a:spLocks noGrp="1"/>
          </p:cNvSpPr>
          <p:nvPr>
            <p:ph type="sldNum" sz="quarter" idx="12"/>
          </p:nvPr>
        </p:nvSpPr>
        <p:spPr/>
        <p:txBody>
          <a:bodyPr/>
          <a:lstStyle/>
          <a:p>
            <a:fld id="{E9B18BFB-F9D7-744E-8E1D-43FFDB3E8872}" type="slidenum">
              <a:rPr lang="en-US" smtClean="0"/>
              <a:t>24</a:t>
            </a:fld>
            <a:endParaRPr lang="en-US"/>
          </a:p>
        </p:txBody>
      </p:sp>
      <p:pic>
        <p:nvPicPr>
          <p:cNvPr id="8" name="Content Placeholder 4">
            <a:extLst>
              <a:ext uri="{FF2B5EF4-FFF2-40B4-BE49-F238E27FC236}">
                <a16:creationId xmlns:a16="http://schemas.microsoft.com/office/drawing/2014/main" id="{FFA9E5F8-54F7-1C02-FC4A-75B7317D99C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29441"/>
          <a:stretch>
            <a:fillRect/>
          </a:stretch>
        </p:blipFill>
        <p:spPr>
          <a:xfrm>
            <a:off x="4122420" y="3436350"/>
            <a:ext cx="3992880" cy="2382044"/>
          </a:xfrm>
          <a:prstGeom prst="rect">
            <a:avLst/>
          </a:prstGeom>
          <a:ln>
            <a:solidFill>
              <a:srgbClr val="FFFF00"/>
            </a:solidFill>
          </a:ln>
        </p:spPr>
      </p:pic>
      <p:pic>
        <p:nvPicPr>
          <p:cNvPr id="9" name="Picture 8">
            <a:extLst>
              <a:ext uri="{FF2B5EF4-FFF2-40B4-BE49-F238E27FC236}">
                <a16:creationId xmlns:a16="http://schemas.microsoft.com/office/drawing/2014/main" id="{C6578C30-02A8-31E7-F643-2EC5554FFCF9}"/>
              </a:ext>
            </a:extLst>
          </p:cNvPr>
          <p:cNvPicPr>
            <a:picLocks noChangeAspect="1"/>
          </p:cNvPicPr>
          <p:nvPr/>
        </p:nvPicPr>
        <p:blipFill>
          <a:blip r:embed="rId3">
            <a:extLst>
              <a:ext uri="{28A0092B-C50C-407E-A947-70E740481C1C}">
                <a14:useLocalDpi xmlns:a14="http://schemas.microsoft.com/office/drawing/2010/main" val="0"/>
              </a:ext>
            </a:extLst>
          </a:blip>
          <a:srcRect t="20457"/>
          <a:stretch>
            <a:fillRect/>
          </a:stretch>
        </p:blipFill>
        <p:spPr>
          <a:xfrm>
            <a:off x="4122420" y="1051210"/>
            <a:ext cx="3992880" cy="2382044"/>
          </a:xfrm>
          <a:prstGeom prst="rect">
            <a:avLst/>
          </a:prstGeom>
          <a:ln>
            <a:solidFill>
              <a:srgbClr val="FFFF00"/>
            </a:solidFill>
          </a:ln>
        </p:spPr>
      </p:pic>
      <p:pic>
        <p:nvPicPr>
          <p:cNvPr id="10" name="Picture 9">
            <a:extLst>
              <a:ext uri="{FF2B5EF4-FFF2-40B4-BE49-F238E27FC236}">
                <a16:creationId xmlns:a16="http://schemas.microsoft.com/office/drawing/2014/main" id="{969447B2-FDB6-4C18-E6C5-4017B0AE76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5300" y="1051210"/>
            <a:ext cx="3575388" cy="4767184"/>
          </a:xfrm>
          <a:prstGeom prst="rect">
            <a:avLst/>
          </a:prstGeom>
          <a:ln>
            <a:solidFill>
              <a:srgbClr val="FFFF00"/>
            </a:solidFill>
          </a:ln>
        </p:spPr>
      </p:pic>
      <p:pic>
        <p:nvPicPr>
          <p:cNvPr id="11" name="Picture 10">
            <a:extLst>
              <a:ext uri="{FF2B5EF4-FFF2-40B4-BE49-F238E27FC236}">
                <a16:creationId xmlns:a16="http://schemas.microsoft.com/office/drawing/2014/main" id="{D113EA7A-F14F-FD61-210B-AED775A2B56B}"/>
              </a:ext>
            </a:extLst>
          </p:cNvPr>
          <p:cNvPicPr>
            <a:picLocks noChangeAspect="1"/>
          </p:cNvPicPr>
          <p:nvPr/>
        </p:nvPicPr>
        <p:blipFill>
          <a:blip r:embed="rId5"/>
          <a:stretch>
            <a:fillRect/>
          </a:stretch>
        </p:blipFill>
        <p:spPr>
          <a:xfrm rot="5400000">
            <a:off x="-48866" y="1634356"/>
            <a:ext cx="4767184" cy="3575388"/>
          </a:xfrm>
          <a:prstGeom prst="rect">
            <a:avLst/>
          </a:prstGeom>
          <a:ln>
            <a:solidFill>
              <a:srgbClr val="FFFF00"/>
            </a:solidFill>
          </a:ln>
        </p:spPr>
      </p:pic>
      <p:sp>
        <p:nvSpPr>
          <p:cNvPr id="12" name="TextBox 11">
            <a:extLst>
              <a:ext uri="{FF2B5EF4-FFF2-40B4-BE49-F238E27FC236}">
                <a16:creationId xmlns:a16="http://schemas.microsoft.com/office/drawing/2014/main" id="{B783C01A-6AC5-93B1-2180-DF417EB73004}"/>
              </a:ext>
            </a:extLst>
          </p:cNvPr>
          <p:cNvSpPr txBox="1"/>
          <p:nvPr/>
        </p:nvSpPr>
        <p:spPr>
          <a:xfrm>
            <a:off x="705450" y="1409674"/>
            <a:ext cx="1205899" cy="646331"/>
          </a:xfrm>
          <a:prstGeom prst="rect">
            <a:avLst/>
          </a:prstGeom>
          <a:noFill/>
          <a:ln>
            <a:solidFill>
              <a:srgbClr val="FFFF00"/>
            </a:solidFill>
          </a:ln>
        </p:spPr>
        <p:txBody>
          <a:bodyPr wrap="square" rtlCol="0">
            <a:spAutoFit/>
          </a:bodyPr>
          <a:lstStyle/>
          <a:p>
            <a:r>
              <a:rPr lang="en-GB">
                <a:solidFill>
                  <a:srgbClr val="FFFF00"/>
                </a:solidFill>
              </a:rPr>
              <a:t>Leak Tests</a:t>
            </a:r>
          </a:p>
        </p:txBody>
      </p:sp>
      <p:sp>
        <p:nvSpPr>
          <p:cNvPr id="13" name="TextBox 12">
            <a:extLst>
              <a:ext uri="{FF2B5EF4-FFF2-40B4-BE49-F238E27FC236}">
                <a16:creationId xmlns:a16="http://schemas.microsoft.com/office/drawing/2014/main" id="{FA4766A6-D3FB-E7BF-FA13-D691DA388984}"/>
              </a:ext>
            </a:extLst>
          </p:cNvPr>
          <p:cNvSpPr txBox="1"/>
          <p:nvPr/>
        </p:nvSpPr>
        <p:spPr>
          <a:xfrm>
            <a:off x="6220460" y="2880804"/>
            <a:ext cx="1736090" cy="369332"/>
          </a:xfrm>
          <a:prstGeom prst="rect">
            <a:avLst/>
          </a:prstGeom>
          <a:noFill/>
          <a:ln>
            <a:solidFill>
              <a:srgbClr val="FFFF00"/>
            </a:solidFill>
          </a:ln>
        </p:spPr>
        <p:txBody>
          <a:bodyPr wrap="square" rtlCol="0">
            <a:spAutoFit/>
          </a:bodyPr>
          <a:lstStyle/>
          <a:p>
            <a:r>
              <a:rPr lang="en-GB">
                <a:solidFill>
                  <a:srgbClr val="FFFF00"/>
                </a:solidFill>
              </a:rPr>
              <a:t>Pressure Tests</a:t>
            </a:r>
          </a:p>
        </p:txBody>
      </p:sp>
      <p:sp>
        <p:nvSpPr>
          <p:cNvPr id="14" name="TextBox 13">
            <a:extLst>
              <a:ext uri="{FF2B5EF4-FFF2-40B4-BE49-F238E27FC236}">
                <a16:creationId xmlns:a16="http://schemas.microsoft.com/office/drawing/2014/main" id="{F6DEEAE7-98CD-70AE-35A6-571B84ED50C0}"/>
              </a:ext>
            </a:extLst>
          </p:cNvPr>
          <p:cNvSpPr txBox="1"/>
          <p:nvPr/>
        </p:nvSpPr>
        <p:spPr>
          <a:xfrm>
            <a:off x="9902994" y="1131432"/>
            <a:ext cx="1404553" cy="369332"/>
          </a:xfrm>
          <a:prstGeom prst="rect">
            <a:avLst/>
          </a:prstGeom>
          <a:noFill/>
          <a:ln>
            <a:solidFill>
              <a:srgbClr val="FFFF00"/>
            </a:solidFill>
          </a:ln>
        </p:spPr>
        <p:txBody>
          <a:bodyPr wrap="square" rtlCol="0">
            <a:spAutoFit/>
          </a:bodyPr>
          <a:lstStyle/>
          <a:p>
            <a:r>
              <a:rPr lang="en-GB">
                <a:solidFill>
                  <a:srgbClr val="FFFF00"/>
                </a:solidFill>
              </a:rPr>
              <a:t>MLI Checks</a:t>
            </a:r>
          </a:p>
        </p:txBody>
      </p:sp>
      <p:sp>
        <p:nvSpPr>
          <p:cNvPr id="15" name="TextBox 14">
            <a:extLst>
              <a:ext uri="{FF2B5EF4-FFF2-40B4-BE49-F238E27FC236}">
                <a16:creationId xmlns:a16="http://schemas.microsoft.com/office/drawing/2014/main" id="{ABAED30C-459B-66E4-26B2-A470226DEF6E}"/>
              </a:ext>
            </a:extLst>
          </p:cNvPr>
          <p:cNvSpPr txBox="1"/>
          <p:nvPr/>
        </p:nvSpPr>
        <p:spPr>
          <a:xfrm>
            <a:off x="2834223" y="5901069"/>
            <a:ext cx="7984878" cy="461665"/>
          </a:xfrm>
          <a:prstGeom prst="rect">
            <a:avLst/>
          </a:prstGeom>
          <a:noFill/>
        </p:spPr>
        <p:txBody>
          <a:bodyPr wrap="none" rtlCol="0">
            <a:spAutoFit/>
          </a:bodyPr>
          <a:lstStyle/>
          <a:p>
            <a:r>
              <a:rPr lang="en-GB" sz="2400" b="1" dirty="0">
                <a:solidFill>
                  <a:srgbClr val="92D050"/>
                </a:solidFill>
              </a:rPr>
              <a:t>Completed successfully </a:t>
            </a:r>
            <a:r>
              <a:rPr lang="en-GB" sz="2400" dirty="0"/>
              <a:t>-  September 2026 (All 3 Lots).</a:t>
            </a:r>
          </a:p>
        </p:txBody>
      </p:sp>
    </p:spTree>
    <p:extLst>
      <p:ext uri="{BB962C8B-B14F-4D97-AF65-F5344CB8AC3E}">
        <p14:creationId xmlns:p14="http://schemas.microsoft.com/office/powerpoint/2010/main" val="354255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1B22CC9-2AA1-8074-968F-9595E0506422}"/>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37B8F19C-7C9F-8543-3EB2-C90C9C957AE3}"/>
              </a:ext>
            </a:extLst>
          </p:cNvPr>
          <p:cNvSpPr txBox="1"/>
          <p:nvPr/>
        </p:nvSpPr>
        <p:spPr>
          <a:xfrm>
            <a:off x="3483524" y="6389204"/>
            <a:ext cx="5635952" cy="461665"/>
          </a:xfrm>
          <a:prstGeom prst="rect">
            <a:avLst/>
          </a:prstGeom>
          <a:noFill/>
        </p:spPr>
        <p:txBody>
          <a:bodyPr wrap="square" rtlCol="0">
            <a:spAutoFit/>
          </a:bodyPr>
          <a:lstStyle/>
          <a:p>
            <a:r>
              <a:rPr lang="en-GB" sz="2400" dirty="0"/>
              <a:t>CM0 Assembly Phase-1a has begun</a:t>
            </a:r>
          </a:p>
        </p:txBody>
      </p:sp>
      <p:sp>
        <p:nvSpPr>
          <p:cNvPr id="5" name="Title 4">
            <a:extLst>
              <a:ext uri="{FF2B5EF4-FFF2-40B4-BE49-F238E27FC236}">
                <a16:creationId xmlns:a16="http://schemas.microsoft.com/office/drawing/2014/main" id="{BD08F459-DE00-405E-7ADC-EE45CC0FF12D}"/>
              </a:ext>
            </a:extLst>
          </p:cNvPr>
          <p:cNvSpPr>
            <a:spLocks noGrp="1"/>
          </p:cNvSpPr>
          <p:nvPr>
            <p:ph type="title"/>
          </p:nvPr>
        </p:nvSpPr>
        <p:spPr>
          <a:xfrm>
            <a:off x="442912" y="216000"/>
            <a:ext cx="11306175" cy="713978"/>
          </a:xfrm>
        </p:spPr>
        <p:txBody>
          <a:bodyPr/>
          <a:lstStyle/>
          <a:p>
            <a:r>
              <a:rPr lang="en-GB" dirty="0"/>
              <a:t>Assembly of CM0</a:t>
            </a:r>
          </a:p>
        </p:txBody>
      </p:sp>
      <p:sp>
        <p:nvSpPr>
          <p:cNvPr id="4" name="Slide Number Placeholder 3">
            <a:extLst>
              <a:ext uri="{FF2B5EF4-FFF2-40B4-BE49-F238E27FC236}">
                <a16:creationId xmlns:a16="http://schemas.microsoft.com/office/drawing/2014/main" id="{3D1F52B7-7BE5-9F17-BB9A-407F02CF87D5}"/>
              </a:ext>
            </a:extLst>
          </p:cNvPr>
          <p:cNvSpPr>
            <a:spLocks noGrp="1"/>
          </p:cNvSpPr>
          <p:nvPr>
            <p:ph type="sldNum" sz="quarter" idx="12"/>
          </p:nvPr>
        </p:nvSpPr>
        <p:spPr/>
        <p:txBody>
          <a:bodyPr/>
          <a:lstStyle/>
          <a:p>
            <a:fld id="{E9B18BFB-F9D7-744E-8E1D-43FFDB3E8872}" type="slidenum">
              <a:rPr lang="en-US" smtClean="0"/>
              <a:t>25</a:t>
            </a:fld>
            <a:endParaRPr lang="en-US"/>
          </a:p>
        </p:txBody>
      </p:sp>
      <p:pic>
        <p:nvPicPr>
          <p:cNvPr id="8" name="Picture 7">
            <a:extLst>
              <a:ext uri="{FF2B5EF4-FFF2-40B4-BE49-F238E27FC236}">
                <a16:creationId xmlns:a16="http://schemas.microsoft.com/office/drawing/2014/main" id="{53E0CDA1-250F-B10F-CC5C-618A13FB88AA}"/>
              </a:ext>
            </a:extLst>
          </p:cNvPr>
          <p:cNvPicPr>
            <a:picLocks noChangeAspect="1"/>
          </p:cNvPicPr>
          <p:nvPr/>
        </p:nvPicPr>
        <p:blipFill>
          <a:blip r:embed="rId2"/>
          <a:stretch>
            <a:fillRect/>
          </a:stretch>
        </p:blipFill>
        <p:spPr>
          <a:xfrm rot="5400000">
            <a:off x="6668226" y="1564292"/>
            <a:ext cx="5136000" cy="3852000"/>
          </a:xfrm>
          <a:prstGeom prst="rect">
            <a:avLst/>
          </a:prstGeom>
        </p:spPr>
      </p:pic>
      <p:pic>
        <p:nvPicPr>
          <p:cNvPr id="9" name="Picture 8">
            <a:extLst>
              <a:ext uri="{FF2B5EF4-FFF2-40B4-BE49-F238E27FC236}">
                <a16:creationId xmlns:a16="http://schemas.microsoft.com/office/drawing/2014/main" id="{4524EC2F-5C1D-EAE5-E6DA-90D8A3062F09}"/>
              </a:ext>
            </a:extLst>
          </p:cNvPr>
          <p:cNvPicPr>
            <a:picLocks noChangeAspect="1"/>
          </p:cNvPicPr>
          <p:nvPr/>
        </p:nvPicPr>
        <p:blipFill>
          <a:blip r:embed="rId3"/>
          <a:stretch>
            <a:fillRect/>
          </a:stretch>
        </p:blipFill>
        <p:spPr>
          <a:xfrm rot="5400000">
            <a:off x="4577434" y="1264293"/>
            <a:ext cx="2736000" cy="2052000"/>
          </a:xfrm>
          <a:prstGeom prst="rect">
            <a:avLst/>
          </a:prstGeom>
          <a:ln>
            <a:solidFill>
              <a:srgbClr val="FFFF00"/>
            </a:solidFill>
          </a:ln>
        </p:spPr>
      </p:pic>
      <p:pic>
        <p:nvPicPr>
          <p:cNvPr id="10" name="Picture 9">
            <a:extLst>
              <a:ext uri="{FF2B5EF4-FFF2-40B4-BE49-F238E27FC236}">
                <a16:creationId xmlns:a16="http://schemas.microsoft.com/office/drawing/2014/main" id="{0C8C038C-CE9A-AD49-8492-F0D2431D6E9D}"/>
              </a:ext>
            </a:extLst>
          </p:cNvPr>
          <p:cNvPicPr>
            <a:picLocks noChangeAspect="1"/>
          </p:cNvPicPr>
          <p:nvPr/>
        </p:nvPicPr>
        <p:blipFill>
          <a:blip r:embed="rId4"/>
          <a:stretch>
            <a:fillRect/>
          </a:stretch>
        </p:blipFill>
        <p:spPr>
          <a:xfrm rot="5400000">
            <a:off x="-18003" y="1264293"/>
            <a:ext cx="2736001" cy="2052000"/>
          </a:xfrm>
          <a:prstGeom prst="rect">
            <a:avLst/>
          </a:prstGeom>
          <a:ln>
            <a:solidFill>
              <a:srgbClr val="FFFF00"/>
            </a:solidFill>
          </a:ln>
        </p:spPr>
      </p:pic>
      <p:pic>
        <p:nvPicPr>
          <p:cNvPr id="11" name="Picture 10">
            <a:extLst>
              <a:ext uri="{FF2B5EF4-FFF2-40B4-BE49-F238E27FC236}">
                <a16:creationId xmlns:a16="http://schemas.microsoft.com/office/drawing/2014/main" id="{B94EA0BE-D835-3539-EC4E-ADABF7911385}"/>
              </a:ext>
            </a:extLst>
          </p:cNvPr>
          <p:cNvPicPr>
            <a:picLocks noChangeAspect="1"/>
          </p:cNvPicPr>
          <p:nvPr/>
        </p:nvPicPr>
        <p:blipFill>
          <a:blip r:embed="rId5"/>
          <a:stretch>
            <a:fillRect/>
          </a:stretch>
        </p:blipFill>
        <p:spPr>
          <a:xfrm rot="5400000">
            <a:off x="2268230" y="1274376"/>
            <a:ext cx="2736000" cy="2052000"/>
          </a:xfrm>
          <a:prstGeom prst="rect">
            <a:avLst/>
          </a:prstGeom>
          <a:ln>
            <a:solidFill>
              <a:srgbClr val="FFFF00"/>
            </a:solidFill>
          </a:ln>
        </p:spPr>
      </p:pic>
      <p:pic>
        <p:nvPicPr>
          <p:cNvPr id="12" name="Picture 11">
            <a:extLst>
              <a:ext uri="{FF2B5EF4-FFF2-40B4-BE49-F238E27FC236}">
                <a16:creationId xmlns:a16="http://schemas.microsoft.com/office/drawing/2014/main" id="{B50D3857-0459-EC77-3907-250C978BE8E9}"/>
              </a:ext>
            </a:extLst>
          </p:cNvPr>
          <p:cNvPicPr>
            <a:picLocks noChangeAspect="1"/>
          </p:cNvPicPr>
          <p:nvPr/>
        </p:nvPicPr>
        <p:blipFill>
          <a:blip r:embed="rId6"/>
          <a:stretch>
            <a:fillRect/>
          </a:stretch>
        </p:blipFill>
        <p:spPr>
          <a:xfrm>
            <a:off x="342397" y="4182166"/>
            <a:ext cx="2496000" cy="1872000"/>
          </a:xfrm>
          <a:prstGeom prst="rect">
            <a:avLst/>
          </a:prstGeom>
        </p:spPr>
      </p:pic>
      <p:pic>
        <p:nvPicPr>
          <p:cNvPr id="13" name="Picture 12">
            <a:extLst>
              <a:ext uri="{FF2B5EF4-FFF2-40B4-BE49-F238E27FC236}">
                <a16:creationId xmlns:a16="http://schemas.microsoft.com/office/drawing/2014/main" id="{304BD927-A710-52B3-F94E-DF0BE722452C}"/>
              </a:ext>
            </a:extLst>
          </p:cNvPr>
          <p:cNvPicPr>
            <a:picLocks noChangeAspect="1"/>
          </p:cNvPicPr>
          <p:nvPr/>
        </p:nvPicPr>
        <p:blipFill>
          <a:blip r:embed="rId7"/>
          <a:stretch>
            <a:fillRect/>
          </a:stretch>
        </p:blipFill>
        <p:spPr>
          <a:xfrm rot="5400000">
            <a:off x="2700229" y="4415516"/>
            <a:ext cx="1872000" cy="1403999"/>
          </a:xfrm>
          <a:prstGeom prst="rect">
            <a:avLst/>
          </a:prstGeom>
        </p:spPr>
      </p:pic>
      <p:pic>
        <p:nvPicPr>
          <p:cNvPr id="14" name="Picture 13">
            <a:extLst>
              <a:ext uri="{FF2B5EF4-FFF2-40B4-BE49-F238E27FC236}">
                <a16:creationId xmlns:a16="http://schemas.microsoft.com/office/drawing/2014/main" id="{5D38C559-31EC-7E93-46E6-19C19E66D28D}"/>
              </a:ext>
            </a:extLst>
          </p:cNvPr>
          <p:cNvPicPr>
            <a:picLocks noChangeAspect="1"/>
          </p:cNvPicPr>
          <p:nvPr/>
        </p:nvPicPr>
        <p:blipFill>
          <a:blip r:embed="rId8"/>
          <a:stretch>
            <a:fillRect/>
          </a:stretch>
        </p:blipFill>
        <p:spPr>
          <a:xfrm>
            <a:off x="4475434" y="4181515"/>
            <a:ext cx="2496000" cy="1872000"/>
          </a:xfrm>
          <a:prstGeom prst="rect">
            <a:avLst/>
          </a:prstGeom>
        </p:spPr>
      </p:pic>
      <p:sp>
        <p:nvSpPr>
          <p:cNvPr id="16" name="TextBox 15">
            <a:extLst>
              <a:ext uri="{FF2B5EF4-FFF2-40B4-BE49-F238E27FC236}">
                <a16:creationId xmlns:a16="http://schemas.microsoft.com/office/drawing/2014/main" id="{6E0E7CCC-3D23-BD0D-656B-F0F8A185ADCC}"/>
              </a:ext>
            </a:extLst>
          </p:cNvPr>
          <p:cNvSpPr txBox="1"/>
          <p:nvPr/>
        </p:nvSpPr>
        <p:spPr>
          <a:xfrm>
            <a:off x="342397" y="6094136"/>
            <a:ext cx="2496000" cy="369332"/>
          </a:xfrm>
          <a:prstGeom prst="rect">
            <a:avLst/>
          </a:prstGeom>
          <a:solidFill>
            <a:schemeClr val="accent1"/>
          </a:solidFill>
        </p:spPr>
        <p:txBody>
          <a:bodyPr wrap="square" rtlCol="0">
            <a:spAutoFit/>
          </a:bodyPr>
          <a:lstStyle/>
          <a:p>
            <a:r>
              <a:rPr lang="en-GB">
                <a:solidFill>
                  <a:schemeClr val="bg1"/>
                </a:solidFill>
              </a:rPr>
              <a:t>Cavity Posts Ready  </a:t>
            </a:r>
          </a:p>
        </p:txBody>
      </p:sp>
      <p:sp>
        <p:nvSpPr>
          <p:cNvPr id="17" name="TextBox 16">
            <a:extLst>
              <a:ext uri="{FF2B5EF4-FFF2-40B4-BE49-F238E27FC236}">
                <a16:creationId xmlns:a16="http://schemas.microsoft.com/office/drawing/2014/main" id="{75490550-F919-0906-1179-E4A7665BBC21}"/>
              </a:ext>
            </a:extLst>
          </p:cNvPr>
          <p:cNvSpPr txBox="1"/>
          <p:nvPr/>
        </p:nvSpPr>
        <p:spPr>
          <a:xfrm>
            <a:off x="2928571" y="6115233"/>
            <a:ext cx="4075811" cy="353943"/>
          </a:xfrm>
          <a:prstGeom prst="rect">
            <a:avLst/>
          </a:prstGeom>
          <a:solidFill>
            <a:schemeClr val="accent1"/>
          </a:solidFill>
        </p:spPr>
        <p:txBody>
          <a:bodyPr wrap="square" rtlCol="0">
            <a:spAutoFit/>
          </a:bodyPr>
          <a:lstStyle/>
          <a:p>
            <a:r>
              <a:rPr lang="en-GB" sz="1700">
                <a:solidFill>
                  <a:schemeClr val="bg1"/>
                </a:solidFill>
              </a:rPr>
              <a:t>Thermal Shield &amp; Vacuum Vessel Ready</a:t>
            </a:r>
          </a:p>
        </p:txBody>
      </p:sp>
      <p:sp>
        <p:nvSpPr>
          <p:cNvPr id="18" name="TextBox 17">
            <a:extLst>
              <a:ext uri="{FF2B5EF4-FFF2-40B4-BE49-F238E27FC236}">
                <a16:creationId xmlns:a16="http://schemas.microsoft.com/office/drawing/2014/main" id="{9FED2AD7-5DC1-3F45-E0A5-5F2DD5AC1AEF}"/>
              </a:ext>
            </a:extLst>
          </p:cNvPr>
          <p:cNvSpPr txBox="1"/>
          <p:nvPr/>
        </p:nvSpPr>
        <p:spPr>
          <a:xfrm>
            <a:off x="7310226" y="6094136"/>
            <a:ext cx="3852000" cy="369332"/>
          </a:xfrm>
          <a:prstGeom prst="rect">
            <a:avLst/>
          </a:prstGeom>
          <a:solidFill>
            <a:schemeClr val="accent1"/>
          </a:solidFill>
        </p:spPr>
        <p:txBody>
          <a:bodyPr wrap="square" rtlCol="0">
            <a:spAutoFit/>
          </a:bodyPr>
          <a:lstStyle/>
          <a:p>
            <a:r>
              <a:rPr lang="en-GB">
                <a:solidFill>
                  <a:schemeClr val="bg1"/>
                </a:solidFill>
              </a:rPr>
              <a:t>Strongback Ready</a:t>
            </a:r>
          </a:p>
        </p:txBody>
      </p:sp>
      <p:sp>
        <p:nvSpPr>
          <p:cNvPr id="19" name="TextBox 18">
            <a:extLst>
              <a:ext uri="{FF2B5EF4-FFF2-40B4-BE49-F238E27FC236}">
                <a16:creationId xmlns:a16="http://schemas.microsoft.com/office/drawing/2014/main" id="{9F0B7912-C12A-1FEF-4CD4-047E50B1F38B}"/>
              </a:ext>
            </a:extLst>
          </p:cNvPr>
          <p:cNvSpPr txBox="1"/>
          <p:nvPr/>
        </p:nvSpPr>
        <p:spPr>
          <a:xfrm>
            <a:off x="323998" y="3709502"/>
            <a:ext cx="6680384" cy="400110"/>
          </a:xfrm>
          <a:prstGeom prst="rect">
            <a:avLst/>
          </a:prstGeom>
          <a:solidFill>
            <a:schemeClr val="accent1"/>
          </a:solidFill>
        </p:spPr>
        <p:txBody>
          <a:bodyPr wrap="square" rtlCol="0">
            <a:spAutoFit/>
          </a:bodyPr>
          <a:lstStyle/>
          <a:p>
            <a:r>
              <a:rPr lang="en-GB" sz="2000" dirty="0">
                <a:solidFill>
                  <a:schemeClr val="bg1"/>
                </a:solidFill>
              </a:rPr>
              <a:t>Successful validation of Tuner Installation and Operation </a:t>
            </a:r>
          </a:p>
        </p:txBody>
      </p:sp>
    </p:spTree>
    <p:extLst>
      <p:ext uri="{BB962C8B-B14F-4D97-AF65-F5344CB8AC3E}">
        <p14:creationId xmlns:p14="http://schemas.microsoft.com/office/powerpoint/2010/main" val="2041101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BC79C-53B5-7501-3184-B7E0660A4720}"/>
            </a:ext>
          </a:extLst>
        </p:cNvPr>
        <p:cNvGrpSpPr/>
        <p:nvPr/>
      </p:nvGrpSpPr>
      <p:grpSpPr>
        <a:xfrm>
          <a:off x="0" y="0"/>
          <a:ext cx="0" cy="0"/>
          <a:chOff x="0" y="0"/>
          <a:chExt cx="0" cy="0"/>
        </a:xfrm>
      </p:grpSpPr>
      <p:pic>
        <p:nvPicPr>
          <p:cNvPr id="31" name="Picture Placeholder 30">
            <a:extLst>
              <a:ext uri="{FF2B5EF4-FFF2-40B4-BE49-F238E27FC236}">
                <a16:creationId xmlns:a16="http://schemas.microsoft.com/office/drawing/2014/main" id="{772477DA-1C10-95D9-3744-1468B3AE8243}"/>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a:fillRect/>
          </a:stretch>
        </p:blipFill>
        <p:spPr>
          <a:xfrm>
            <a:off x="6096000" y="0"/>
            <a:ext cx="6096000" cy="6858000"/>
          </a:xfrm>
          <a:prstGeom prst="rect">
            <a:avLst/>
          </a:prstGeom>
        </p:spPr>
      </p:pic>
      <p:sp>
        <p:nvSpPr>
          <p:cNvPr id="2" name="Title 1">
            <a:extLst>
              <a:ext uri="{FF2B5EF4-FFF2-40B4-BE49-F238E27FC236}">
                <a16:creationId xmlns:a16="http://schemas.microsoft.com/office/drawing/2014/main" id="{061D779C-C086-2B34-FE98-7F05856A777A}"/>
              </a:ext>
            </a:extLst>
          </p:cNvPr>
          <p:cNvSpPr>
            <a:spLocks noGrp="1"/>
          </p:cNvSpPr>
          <p:nvPr>
            <p:ph type="title" idx="4294967295"/>
          </p:nvPr>
        </p:nvSpPr>
        <p:spPr>
          <a:xfrm>
            <a:off x="442913" y="441325"/>
            <a:ext cx="5140325" cy="769441"/>
          </a:xfrm>
        </p:spPr>
        <p:txBody>
          <a:bodyPr/>
          <a:lstStyle/>
          <a:p>
            <a:pPr lvl="0">
              <a:lnSpc>
                <a:spcPct val="100000"/>
              </a:lnSpc>
              <a:spcBef>
                <a:spcPts val="0"/>
              </a:spcBef>
              <a:defRPr/>
            </a:pPr>
            <a:r>
              <a:rPr lang="en-US" b="1" spc="-160" dirty="0">
                <a:solidFill>
                  <a:srgbClr val="2E2D62"/>
                </a:solidFill>
                <a:latin typeface="+mj-lt"/>
                <a:cs typeface="Arial"/>
              </a:rPr>
              <a:t>Delivery Plan</a:t>
            </a:r>
            <a:endParaRPr lang="en-US" spc="-160" dirty="0">
              <a:solidFill>
                <a:srgbClr val="2E2C61"/>
              </a:solidFill>
              <a:latin typeface="+mj-lt"/>
              <a:ea typeface="Calibri" panose="020F0502020204030204"/>
              <a:cs typeface="Calibri" panose="020F0502020204030204"/>
            </a:endParaRPr>
          </a:p>
        </p:txBody>
      </p:sp>
      <p:grpSp>
        <p:nvGrpSpPr>
          <p:cNvPr id="8" name="Group 7">
            <a:extLst>
              <a:ext uri="{FF2B5EF4-FFF2-40B4-BE49-F238E27FC236}">
                <a16:creationId xmlns:a16="http://schemas.microsoft.com/office/drawing/2014/main" id="{B4011611-9985-D52A-62A1-720413DA6859}"/>
              </a:ext>
            </a:extLst>
          </p:cNvPr>
          <p:cNvGrpSpPr/>
          <p:nvPr/>
        </p:nvGrpSpPr>
        <p:grpSpPr>
          <a:xfrm>
            <a:off x="6096000" y="0"/>
            <a:ext cx="2594184" cy="864000"/>
            <a:chOff x="6096000" y="0"/>
            <a:chExt cx="2594184" cy="864000"/>
          </a:xfrm>
        </p:grpSpPr>
        <p:sp>
          <p:nvSpPr>
            <p:cNvPr id="42" name="Rectangle 41">
              <a:extLst>
                <a:ext uri="{FF2B5EF4-FFF2-40B4-BE49-F238E27FC236}">
                  <a16:creationId xmlns:a16="http://schemas.microsoft.com/office/drawing/2014/main" id="{5E86BEAB-F647-2134-D2CD-8DDCA9E03FC2}"/>
                </a:ext>
              </a:extLst>
            </p:cNvPr>
            <p:cNvSpPr/>
            <p:nvPr/>
          </p:nvSpPr>
          <p:spPr>
            <a:xfrm>
              <a:off x="6096000" y="0"/>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C178C625-6FB0-B706-C698-E3F80F9927BF}"/>
                </a:ext>
              </a:extLst>
            </p:cNvPr>
            <p:cNvSpPr/>
            <p:nvPr/>
          </p:nvSpPr>
          <p:spPr>
            <a:xfrm>
              <a:off x="6958585" y="0"/>
              <a:ext cx="1731599" cy="864000"/>
            </a:xfrm>
            <a:prstGeom prst="rect">
              <a:avLst/>
            </a:prstGeom>
            <a:gradFill>
              <a:gsLst>
                <a:gs pos="0">
                  <a:schemeClr val="accent3">
                    <a:alpha val="0"/>
                  </a:schemeClr>
                </a:gs>
                <a:gs pos="100000">
                  <a:schemeClr val="accent3">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BB45B1BA-24EF-02E2-6FA2-0FB2CB1B6987}"/>
              </a:ext>
            </a:extLst>
          </p:cNvPr>
          <p:cNvGrpSpPr/>
          <p:nvPr/>
        </p:nvGrpSpPr>
        <p:grpSpPr>
          <a:xfrm>
            <a:off x="9598209" y="5131648"/>
            <a:ext cx="2593791" cy="1726353"/>
            <a:chOff x="9598209" y="5131648"/>
            <a:chExt cx="2593791" cy="1726353"/>
          </a:xfrm>
        </p:grpSpPr>
        <p:sp>
          <p:nvSpPr>
            <p:cNvPr id="33" name="Rectangle 32">
              <a:extLst>
                <a:ext uri="{FF2B5EF4-FFF2-40B4-BE49-F238E27FC236}">
                  <a16:creationId xmlns:a16="http://schemas.microsoft.com/office/drawing/2014/main" id="{092B67CF-6128-6053-D230-46F61C4243FF}"/>
                </a:ext>
              </a:extLst>
            </p:cNvPr>
            <p:cNvSpPr/>
            <p:nvPr/>
          </p:nvSpPr>
          <p:spPr>
            <a:xfrm>
              <a:off x="11328000" y="5994401"/>
              <a:ext cx="864000" cy="863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1C871DDA-48E7-6468-3E69-97171D8BC3EB}"/>
                </a:ext>
              </a:extLst>
            </p:cNvPr>
            <p:cNvSpPr/>
            <p:nvPr/>
          </p:nvSpPr>
          <p:spPr>
            <a:xfrm rot="10800000">
              <a:off x="9598209" y="5993999"/>
              <a:ext cx="1730376"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F0BC22C-0E55-52EA-58F1-410695207D09}"/>
                </a:ext>
              </a:extLst>
            </p:cNvPr>
            <p:cNvSpPr/>
            <p:nvPr/>
          </p:nvSpPr>
          <p:spPr>
            <a:xfrm>
              <a:off x="10462327" y="5131648"/>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Slide Number Placeholder 4">
            <a:extLst>
              <a:ext uri="{FF2B5EF4-FFF2-40B4-BE49-F238E27FC236}">
                <a16:creationId xmlns:a16="http://schemas.microsoft.com/office/drawing/2014/main" id="{50853D19-CD4B-E71F-C219-ED92238E2D76}"/>
              </a:ext>
            </a:extLst>
          </p:cNvPr>
          <p:cNvSpPr>
            <a:spLocks noGrp="1"/>
          </p:cNvSpPr>
          <p:nvPr>
            <p:ph type="sldNum" sz="quarter" idx="12"/>
          </p:nvPr>
        </p:nvSpPr>
        <p:spPr/>
        <p:txBody>
          <a:bodyPr/>
          <a:lstStyle/>
          <a:p>
            <a:fld id="{E9B18BFB-F9D7-744E-8E1D-43FFDB3E8872}" type="slidenum">
              <a:rPr lang="en-US" smtClean="0"/>
              <a:t>26</a:t>
            </a:fld>
            <a:endParaRPr lang="en-US"/>
          </a:p>
        </p:txBody>
      </p:sp>
      <p:sp>
        <p:nvSpPr>
          <p:cNvPr id="6" name="Footer Placeholder 1">
            <a:extLst>
              <a:ext uri="{FF2B5EF4-FFF2-40B4-BE49-F238E27FC236}">
                <a16:creationId xmlns:a16="http://schemas.microsoft.com/office/drawing/2014/main" id="{E10F33C4-9D08-1AE1-8308-BD27903C201E}"/>
              </a:ext>
            </a:extLst>
          </p:cNvPr>
          <p:cNvSpPr>
            <a:spLocks noGrp="1"/>
          </p:cNvSpPr>
          <p:nvPr>
            <p:ph type="ftr" sz="quarter" idx="11"/>
          </p:nvPr>
        </p:nvSpPr>
        <p:spPr>
          <a:xfrm>
            <a:off x="3756000" y="6416675"/>
            <a:ext cx="4680000" cy="365125"/>
          </a:xfrm>
        </p:spPr>
        <p:txBody>
          <a:bodyPr/>
          <a:lstStyle/>
          <a:p>
            <a:r>
              <a:rPr lang="en-GB" dirty="0">
                <a:solidFill>
                  <a:schemeClr val="bg1">
                    <a:lumMod val="50000"/>
                  </a:schemeClr>
                </a:solidFill>
              </a:rPr>
              <a:t>Laboratory Directors Group UK Meeting - 14th - 15th October 2026</a:t>
            </a:r>
            <a:endParaRPr lang="en-US" dirty="0">
              <a:solidFill>
                <a:schemeClr val="bg1">
                  <a:lumMod val="50000"/>
                </a:schemeClr>
              </a:solidFill>
            </a:endParaRPr>
          </a:p>
        </p:txBody>
      </p:sp>
    </p:spTree>
    <p:extLst>
      <p:ext uri="{BB962C8B-B14F-4D97-AF65-F5344CB8AC3E}">
        <p14:creationId xmlns:p14="http://schemas.microsoft.com/office/powerpoint/2010/main" val="233306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11214-9C3D-C205-D404-4B12B19A043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FCA1DB7-F9C7-0019-9FE8-CAB832D642C9}"/>
              </a:ext>
            </a:extLst>
          </p:cNvPr>
          <p:cNvSpPr>
            <a:spLocks noGrp="1"/>
          </p:cNvSpPr>
          <p:nvPr>
            <p:ph type="title"/>
          </p:nvPr>
        </p:nvSpPr>
        <p:spPr>
          <a:xfrm>
            <a:off x="442912" y="216000"/>
            <a:ext cx="11306175" cy="701731"/>
          </a:xfrm>
        </p:spPr>
        <p:txBody>
          <a:bodyPr/>
          <a:lstStyle/>
          <a:p>
            <a:r>
              <a:rPr lang="en-US" dirty="0">
                <a:latin typeface="+mj-lt"/>
              </a:rPr>
              <a:t>Cryomodule Del</a:t>
            </a:r>
            <a:r>
              <a:rPr lang="en-US" spc="-150" dirty="0">
                <a:solidFill>
                  <a:srgbClr val="2E2D62"/>
                </a:solidFill>
                <a:latin typeface="+mj-lt"/>
                <a:cs typeface="Arial" panose="020B0604020202020204" pitchFamily="34" charset="0"/>
              </a:rPr>
              <a:t>ivery Plan</a:t>
            </a:r>
            <a:endParaRPr lang="en-US" dirty="0"/>
          </a:p>
        </p:txBody>
      </p:sp>
      <p:sp>
        <p:nvSpPr>
          <p:cNvPr id="2" name="Footer Placeholder 1">
            <a:extLst>
              <a:ext uri="{FF2B5EF4-FFF2-40B4-BE49-F238E27FC236}">
                <a16:creationId xmlns:a16="http://schemas.microsoft.com/office/drawing/2014/main" id="{CD12DCE9-12B5-237F-6148-7E8B237604A0}"/>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241F51C8-4760-B12C-24ED-631FED4A33F1}"/>
              </a:ext>
            </a:extLst>
          </p:cNvPr>
          <p:cNvSpPr>
            <a:spLocks noGrp="1"/>
          </p:cNvSpPr>
          <p:nvPr>
            <p:ph type="sldNum" sz="quarter" idx="12"/>
          </p:nvPr>
        </p:nvSpPr>
        <p:spPr/>
        <p:txBody>
          <a:bodyPr/>
          <a:lstStyle/>
          <a:p>
            <a:fld id="{E9B18BFB-F9D7-744E-8E1D-43FFDB3E8872}" type="slidenum">
              <a:rPr lang="en-US" smtClean="0"/>
              <a:t>27</a:t>
            </a:fld>
            <a:endParaRPr lang="en-US"/>
          </a:p>
        </p:txBody>
      </p:sp>
      <p:sp>
        <p:nvSpPr>
          <p:cNvPr id="15" name="Text Placeholder 2">
            <a:extLst>
              <a:ext uri="{FF2B5EF4-FFF2-40B4-BE49-F238E27FC236}">
                <a16:creationId xmlns:a16="http://schemas.microsoft.com/office/drawing/2014/main" id="{4012CDCE-9BAA-E354-F663-077B954DDA23}"/>
              </a:ext>
            </a:extLst>
          </p:cNvPr>
          <p:cNvSpPr txBox="1">
            <a:spLocks/>
          </p:cNvSpPr>
          <p:nvPr/>
        </p:nvSpPr>
        <p:spPr>
          <a:xfrm>
            <a:off x="2549071" y="5932086"/>
            <a:ext cx="7831671" cy="600282"/>
          </a:xfrm>
          <a:prstGeom prst="rect">
            <a:avLst/>
          </a:prstGeom>
        </p:spPr>
        <p:txBody>
          <a:bodyPr vert="horz" wrap="square" lIns="0" tIns="45720" rIns="0" bIns="45720" rtlCol="0">
            <a:normAutofit fontScale="77500" lnSpcReduction="20000"/>
          </a:bodyPr>
          <a:lstStyle>
            <a:lvl1pPr marL="0" indent="0" algn="l" defTabSz="914400" rtl="0" eaLnBrk="1" latinLnBrk="0" hangingPunct="1">
              <a:lnSpc>
                <a:spcPct val="100000"/>
              </a:lnSpc>
              <a:spcBef>
                <a:spcPts val="1000"/>
              </a:spcBef>
              <a:buClr>
                <a:schemeClr val="accent1"/>
              </a:buClr>
              <a:buFontTx/>
              <a:buNone/>
              <a:tabLst/>
              <a:defRPr sz="2800" b="0" i="0" kern="1200">
                <a:solidFill>
                  <a:schemeClr val="tx2"/>
                </a:solidFill>
                <a:latin typeface="Bahnschrift Light" panose="020B0502040204020203" pitchFamily="34" charset="0"/>
                <a:ea typeface="+mn-ea"/>
                <a:cs typeface="+mn-cs"/>
              </a:defRPr>
            </a:lvl1pPr>
            <a:lvl2pPr marL="0" indent="0" algn="l" defTabSz="914400" rtl="0" eaLnBrk="1" latinLnBrk="0" hangingPunct="1">
              <a:lnSpc>
                <a:spcPct val="100000"/>
              </a:lnSpc>
              <a:spcBef>
                <a:spcPts val="500"/>
              </a:spcBef>
              <a:buClr>
                <a:schemeClr val="accent1"/>
              </a:buClr>
              <a:buFontTx/>
              <a:buNone/>
              <a:tabLst/>
              <a:defRPr sz="2400" b="0" i="0" kern="1200">
                <a:solidFill>
                  <a:schemeClr val="tx2"/>
                </a:solidFill>
                <a:latin typeface="Bahnschrift Light" panose="020B0502040204020203" pitchFamily="34" charset="0"/>
                <a:ea typeface="+mn-ea"/>
                <a:cs typeface="+mn-cs"/>
              </a:defRPr>
            </a:lvl2pPr>
            <a:lvl3pPr marL="0" indent="0" algn="l" defTabSz="914400" rtl="0" eaLnBrk="1" latinLnBrk="0" hangingPunct="1">
              <a:lnSpc>
                <a:spcPct val="100000"/>
              </a:lnSpc>
              <a:spcBef>
                <a:spcPts val="500"/>
              </a:spcBef>
              <a:buClr>
                <a:schemeClr val="accent1"/>
              </a:buClr>
              <a:buFontTx/>
              <a:buNone/>
              <a:tabLst/>
              <a:defRPr sz="2000" b="0" i="0" kern="1200">
                <a:solidFill>
                  <a:schemeClr val="tx2"/>
                </a:solidFill>
                <a:latin typeface="Bahnschrift Light" panose="020B0502040204020203" pitchFamily="34" charset="0"/>
                <a:ea typeface="+mn-ea"/>
                <a:cs typeface="+mn-cs"/>
              </a:defRPr>
            </a:lvl3pPr>
            <a:lvl4pPr marL="0" indent="0" algn="l" defTabSz="914400" rtl="0" eaLnBrk="1" latinLnBrk="0" hangingPunct="1">
              <a:lnSpc>
                <a:spcPct val="100000"/>
              </a:lnSpc>
              <a:spcBef>
                <a:spcPts val="500"/>
              </a:spcBef>
              <a:buClr>
                <a:schemeClr val="accent1"/>
              </a:buClr>
              <a:buFontTx/>
              <a:buNone/>
              <a:tabLst/>
              <a:defRPr sz="1800" b="0" i="0" kern="1200">
                <a:solidFill>
                  <a:schemeClr val="tx2"/>
                </a:solidFill>
                <a:latin typeface="Bahnschrift Light" panose="020B0502040204020203" pitchFamily="34" charset="0"/>
                <a:ea typeface="+mn-ea"/>
                <a:cs typeface="+mn-cs"/>
              </a:defRPr>
            </a:lvl4pPr>
            <a:lvl5pPr marL="0" indent="0" algn="l" defTabSz="914400" rtl="0" eaLnBrk="1" latinLnBrk="0" hangingPunct="1">
              <a:lnSpc>
                <a:spcPct val="100000"/>
              </a:lnSpc>
              <a:spcBef>
                <a:spcPts val="500"/>
              </a:spcBef>
              <a:buClr>
                <a:schemeClr val="accent1"/>
              </a:buClr>
              <a:buFontTx/>
              <a:buNone/>
              <a:tabLst/>
              <a:defRPr sz="1600" b="0" i="0" kern="1200">
                <a:solidFill>
                  <a:schemeClr val="tx2"/>
                </a:solidFill>
                <a:latin typeface="Bahnschrift Ligh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20000"/>
              </a:lnSpc>
              <a:spcBef>
                <a:spcPts val="0"/>
              </a:spcBef>
              <a:buClr>
                <a:schemeClr val="tx1"/>
              </a:buClr>
              <a:buFont typeface="Wingdings" panose="05000000000000000000" pitchFamily="2" charset="2"/>
              <a:buChar char="§"/>
            </a:pPr>
            <a:r>
              <a:rPr lang="en-GB" sz="2100" dirty="0"/>
              <a:t>Second assembly area utilised to enable parallel build of CMs. </a:t>
            </a:r>
          </a:p>
          <a:p>
            <a:pPr marL="342900" indent="-342900">
              <a:lnSpc>
                <a:spcPct val="120000"/>
              </a:lnSpc>
              <a:spcBef>
                <a:spcPts val="0"/>
              </a:spcBef>
              <a:buClr>
                <a:schemeClr val="tx1"/>
              </a:buClr>
              <a:buFont typeface="Wingdings" panose="05000000000000000000" pitchFamily="2" charset="2"/>
              <a:buChar char="§"/>
            </a:pPr>
            <a:r>
              <a:rPr lang="en-GB" sz="2100" dirty="0"/>
              <a:t>Support for CM0 build to be provided by FNAL</a:t>
            </a:r>
          </a:p>
        </p:txBody>
      </p:sp>
      <p:grpSp>
        <p:nvGrpSpPr>
          <p:cNvPr id="22" name="Group 21">
            <a:extLst>
              <a:ext uri="{FF2B5EF4-FFF2-40B4-BE49-F238E27FC236}">
                <a16:creationId xmlns:a16="http://schemas.microsoft.com/office/drawing/2014/main" id="{4387E1C0-ADFF-FFA1-7BFE-C4983EBC94E0}"/>
              </a:ext>
            </a:extLst>
          </p:cNvPr>
          <p:cNvGrpSpPr/>
          <p:nvPr/>
        </p:nvGrpSpPr>
        <p:grpSpPr>
          <a:xfrm>
            <a:off x="-318398" y="1125210"/>
            <a:ext cx="2304299" cy="5039674"/>
            <a:chOff x="-318398" y="1243617"/>
            <a:chExt cx="2304299" cy="5039674"/>
          </a:xfrm>
        </p:grpSpPr>
        <p:grpSp>
          <p:nvGrpSpPr>
            <p:cNvPr id="16" name="Group 15">
              <a:extLst>
                <a:ext uri="{FF2B5EF4-FFF2-40B4-BE49-F238E27FC236}">
                  <a16:creationId xmlns:a16="http://schemas.microsoft.com/office/drawing/2014/main" id="{8CE5FB7C-0851-412F-ABA1-43542FE42CF8}"/>
                </a:ext>
              </a:extLst>
            </p:cNvPr>
            <p:cNvGrpSpPr/>
            <p:nvPr/>
          </p:nvGrpSpPr>
          <p:grpSpPr>
            <a:xfrm>
              <a:off x="-318398" y="1243617"/>
              <a:ext cx="2066751" cy="4188112"/>
              <a:chOff x="-464227" y="1519417"/>
              <a:chExt cx="2066751" cy="4188112"/>
            </a:xfrm>
          </p:grpSpPr>
          <p:sp>
            <p:nvSpPr>
              <p:cNvPr id="17" name="TextBox 16">
                <a:extLst>
                  <a:ext uri="{FF2B5EF4-FFF2-40B4-BE49-F238E27FC236}">
                    <a16:creationId xmlns:a16="http://schemas.microsoft.com/office/drawing/2014/main" id="{7418AC41-7F06-DCDB-3BBF-EDEAC5F039E0}"/>
                  </a:ext>
                </a:extLst>
              </p:cNvPr>
              <p:cNvSpPr txBox="1"/>
              <p:nvPr/>
            </p:nvSpPr>
            <p:spPr>
              <a:xfrm>
                <a:off x="-433709" y="1519417"/>
                <a:ext cx="2035493" cy="984885"/>
              </a:xfrm>
              <a:prstGeom prst="rect">
                <a:avLst/>
              </a:prstGeom>
              <a:noFill/>
            </p:spPr>
            <p:txBody>
              <a:bodyPr wrap="none" lIns="365760" tIns="274320" rIns="365760" bIns="2743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2060"/>
                    </a:solidFill>
                    <a:effectLst/>
                    <a:uLnTx/>
                    <a:uFillTx/>
                    <a:latin typeface="Bahnschrift Light" panose="020B0502040204020203" pitchFamily="34" charset="0"/>
                  </a:rPr>
                  <a:t>CM0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2060"/>
                    </a:solidFill>
                    <a:effectLst/>
                    <a:uLnTx/>
                    <a:uFillTx/>
                    <a:latin typeface="Bahnschrift Light" panose="020B0502040204020203" pitchFamily="34" charset="0"/>
                  </a:rPr>
                  <a:t>~9-mo duration</a:t>
                </a:r>
              </a:p>
            </p:txBody>
          </p:sp>
          <p:sp>
            <p:nvSpPr>
              <p:cNvPr id="18" name="TextBox 17">
                <a:extLst>
                  <a:ext uri="{FF2B5EF4-FFF2-40B4-BE49-F238E27FC236}">
                    <a16:creationId xmlns:a16="http://schemas.microsoft.com/office/drawing/2014/main" id="{7496E538-0B00-4C96-D7C7-A81DD81E6BF9}"/>
                  </a:ext>
                </a:extLst>
              </p:cNvPr>
              <p:cNvSpPr txBox="1"/>
              <p:nvPr/>
            </p:nvSpPr>
            <p:spPr>
              <a:xfrm>
                <a:off x="-464227" y="3252360"/>
                <a:ext cx="2048317" cy="984885"/>
              </a:xfrm>
              <a:prstGeom prst="rect">
                <a:avLst/>
              </a:prstGeom>
              <a:noFill/>
            </p:spPr>
            <p:txBody>
              <a:bodyPr wrap="none" lIns="365760" tIns="274320" rIns="365760" bIns="2743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2060"/>
                    </a:solidFill>
                    <a:effectLst/>
                    <a:uLnTx/>
                    <a:uFillTx/>
                    <a:latin typeface="Bahnschrift Light" panose="020B0502040204020203" pitchFamily="34" charset="0"/>
                  </a:rPr>
                  <a:t>CM1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2060"/>
                    </a:solidFill>
                    <a:effectLst/>
                    <a:uLnTx/>
                    <a:uFillTx/>
                    <a:latin typeface="Bahnschrift Light" panose="020B0502040204020203" pitchFamily="34" charset="0"/>
                  </a:rPr>
                  <a:t>~10-mo duration</a:t>
                </a:r>
              </a:p>
            </p:txBody>
          </p:sp>
          <p:sp>
            <p:nvSpPr>
              <p:cNvPr id="19" name="TextBox 18">
                <a:extLst>
                  <a:ext uri="{FF2B5EF4-FFF2-40B4-BE49-F238E27FC236}">
                    <a16:creationId xmlns:a16="http://schemas.microsoft.com/office/drawing/2014/main" id="{C2B7D3F6-C8FC-C45B-45A5-A48A85AD65DE}"/>
                  </a:ext>
                </a:extLst>
              </p:cNvPr>
              <p:cNvSpPr txBox="1"/>
              <p:nvPr/>
            </p:nvSpPr>
            <p:spPr>
              <a:xfrm>
                <a:off x="-432969" y="4722644"/>
                <a:ext cx="2035493" cy="984885"/>
              </a:xfrm>
              <a:prstGeom prst="rect">
                <a:avLst/>
              </a:prstGeom>
              <a:noFill/>
            </p:spPr>
            <p:txBody>
              <a:bodyPr wrap="none" lIns="365760" tIns="274320" rIns="365760" bIns="2743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2060"/>
                    </a:solidFill>
                    <a:effectLst/>
                    <a:uLnTx/>
                    <a:uFillTx/>
                    <a:latin typeface="Bahnschrift Light" panose="020B0502040204020203" pitchFamily="34" charset="0"/>
                  </a:rPr>
                  <a:t>CM2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2060"/>
                    </a:solidFill>
                    <a:effectLst/>
                    <a:uLnTx/>
                    <a:uFillTx/>
                    <a:latin typeface="Bahnschrift Light" panose="020B0502040204020203" pitchFamily="34" charset="0"/>
                  </a:rPr>
                  <a:t>~8-mo duration</a:t>
                </a:r>
              </a:p>
            </p:txBody>
          </p:sp>
        </p:grpSp>
        <p:sp>
          <p:nvSpPr>
            <p:cNvPr id="20" name="TextBox 19">
              <a:extLst>
                <a:ext uri="{FF2B5EF4-FFF2-40B4-BE49-F238E27FC236}">
                  <a16:creationId xmlns:a16="http://schemas.microsoft.com/office/drawing/2014/main" id="{ABFFC895-3059-2FF2-A8B2-237912CA0A1B}"/>
                </a:ext>
              </a:extLst>
            </p:cNvPr>
            <p:cNvSpPr txBox="1"/>
            <p:nvPr/>
          </p:nvSpPr>
          <p:spPr>
            <a:xfrm>
              <a:off x="114602" y="5298406"/>
              <a:ext cx="1871299" cy="984885"/>
            </a:xfrm>
            <a:prstGeom prst="rect">
              <a:avLst/>
            </a:prstGeom>
            <a:noFill/>
          </p:spPr>
          <p:txBody>
            <a:bodyPr wrap="square" lIns="365760" tIns="274320" rIns="365760" bIns="2743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2060"/>
                  </a:solidFill>
                  <a:effectLst/>
                  <a:uLnTx/>
                  <a:uFillTx/>
                  <a:latin typeface="Bahnschrift Light" panose="020B0502040204020203" pitchFamily="34" charset="0"/>
                </a:rPr>
                <a:t>CM3</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a:solidFill>
                    <a:srgbClr val="002060"/>
                  </a:solidFill>
                  <a:latin typeface="Bahnschrift Light" panose="020B0502040204020203" pitchFamily="34" charset="0"/>
                </a:rPr>
                <a:t>Parts delivery</a:t>
              </a:r>
              <a:endParaRPr kumimoji="0" lang="en-GB" sz="1400" b="1" i="0" u="none" strike="noStrike" kern="1200" cap="none" spc="0" normalizeH="0" baseline="0" noProof="0">
                <a:ln>
                  <a:noFill/>
                </a:ln>
                <a:solidFill>
                  <a:srgbClr val="002060"/>
                </a:solidFill>
                <a:effectLst/>
                <a:uLnTx/>
                <a:uFillTx/>
                <a:latin typeface="Bahnschrift Light" panose="020B0502040204020203" pitchFamily="34" charset="0"/>
              </a:endParaRPr>
            </a:p>
          </p:txBody>
        </p:sp>
      </p:grpSp>
      <p:pic>
        <p:nvPicPr>
          <p:cNvPr id="21" name="Picture 20">
            <a:extLst>
              <a:ext uri="{FF2B5EF4-FFF2-40B4-BE49-F238E27FC236}">
                <a16:creationId xmlns:a16="http://schemas.microsoft.com/office/drawing/2014/main" id="{647EA9FB-D9AD-F95D-0172-A38BC5A63739}"/>
              </a:ext>
            </a:extLst>
          </p:cNvPr>
          <p:cNvPicPr>
            <a:picLocks noChangeAspect="1"/>
          </p:cNvPicPr>
          <p:nvPr/>
        </p:nvPicPr>
        <p:blipFill>
          <a:blip r:embed="rId3"/>
          <a:stretch>
            <a:fillRect/>
          </a:stretch>
        </p:blipFill>
        <p:spPr>
          <a:xfrm>
            <a:off x="1837560" y="882185"/>
            <a:ext cx="8643344" cy="5040000"/>
          </a:xfrm>
          <a:prstGeom prst="rect">
            <a:avLst/>
          </a:prstGeom>
          <a:ln>
            <a:solidFill>
              <a:schemeClr val="accent1"/>
            </a:solidFill>
          </a:ln>
        </p:spPr>
      </p:pic>
    </p:spTree>
    <p:extLst>
      <p:ext uri="{BB962C8B-B14F-4D97-AF65-F5344CB8AC3E}">
        <p14:creationId xmlns:p14="http://schemas.microsoft.com/office/powerpoint/2010/main" val="64466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269F8-0740-360E-677D-7C236BF2127F}"/>
            </a:ext>
          </a:extLst>
        </p:cNvPr>
        <p:cNvGrpSpPr/>
        <p:nvPr/>
      </p:nvGrpSpPr>
      <p:grpSpPr>
        <a:xfrm>
          <a:off x="0" y="0"/>
          <a:ext cx="0" cy="0"/>
          <a:chOff x="0" y="0"/>
          <a:chExt cx="0" cy="0"/>
        </a:xfrm>
      </p:grpSpPr>
      <p:pic>
        <p:nvPicPr>
          <p:cNvPr id="31" name="Picture Placeholder 30">
            <a:extLst>
              <a:ext uri="{FF2B5EF4-FFF2-40B4-BE49-F238E27FC236}">
                <a16:creationId xmlns:a16="http://schemas.microsoft.com/office/drawing/2014/main" id="{2504B727-C75A-B349-64A0-7384501D6DCD}"/>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a:fillRect/>
          </a:stretch>
        </p:blipFill>
        <p:spPr>
          <a:xfrm>
            <a:off x="6096000" y="0"/>
            <a:ext cx="6096000" cy="6858000"/>
          </a:xfrm>
          <a:prstGeom prst="rect">
            <a:avLst/>
          </a:prstGeom>
        </p:spPr>
      </p:pic>
      <p:sp>
        <p:nvSpPr>
          <p:cNvPr id="2" name="Title 1">
            <a:extLst>
              <a:ext uri="{FF2B5EF4-FFF2-40B4-BE49-F238E27FC236}">
                <a16:creationId xmlns:a16="http://schemas.microsoft.com/office/drawing/2014/main" id="{D1EF7E99-80EC-3F75-C624-269AD5F08EB7}"/>
              </a:ext>
            </a:extLst>
          </p:cNvPr>
          <p:cNvSpPr>
            <a:spLocks noGrp="1"/>
          </p:cNvSpPr>
          <p:nvPr>
            <p:ph type="title" idx="4294967295"/>
          </p:nvPr>
        </p:nvSpPr>
        <p:spPr>
          <a:xfrm>
            <a:off x="442913" y="441325"/>
            <a:ext cx="5140325" cy="769441"/>
          </a:xfrm>
        </p:spPr>
        <p:txBody>
          <a:bodyPr/>
          <a:lstStyle/>
          <a:p>
            <a:pPr lvl="0">
              <a:lnSpc>
                <a:spcPct val="100000"/>
              </a:lnSpc>
              <a:spcBef>
                <a:spcPts val="0"/>
              </a:spcBef>
              <a:defRPr/>
            </a:pPr>
            <a:r>
              <a:rPr lang="en-US" b="1" spc="-160" dirty="0">
                <a:solidFill>
                  <a:srgbClr val="2E2D62"/>
                </a:solidFill>
                <a:latin typeface="+mj-lt"/>
                <a:cs typeface="Arial"/>
              </a:rPr>
              <a:t>Summary</a:t>
            </a:r>
            <a:endParaRPr lang="en-US" spc="-160" dirty="0">
              <a:solidFill>
                <a:srgbClr val="2E2C61"/>
              </a:solidFill>
              <a:latin typeface="+mj-lt"/>
              <a:ea typeface="Calibri" panose="020F0502020204030204"/>
              <a:cs typeface="Calibri" panose="020F0502020204030204"/>
            </a:endParaRPr>
          </a:p>
        </p:txBody>
      </p:sp>
      <p:grpSp>
        <p:nvGrpSpPr>
          <p:cNvPr id="8" name="Group 7">
            <a:extLst>
              <a:ext uri="{FF2B5EF4-FFF2-40B4-BE49-F238E27FC236}">
                <a16:creationId xmlns:a16="http://schemas.microsoft.com/office/drawing/2014/main" id="{5F3140C0-990E-59E9-4929-E203909AD18C}"/>
              </a:ext>
            </a:extLst>
          </p:cNvPr>
          <p:cNvGrpSpPr/>
          <p:nvPr/>
        </p:nvGrpSpPr>
        <p:grpSpPr>
          <a:xfrm>
            <a:off x="6096000" y="0"/>
            <a:ext cx="2594184" cy="864000"/>
            <a:chOff x="6096000" y="0"/>
            <a:chExt cx="2594184" cy="864000"/>
          </a:xfrm>
        </p:grpSpPr>
        <p:sp>
          <p:nvSpPr>
            <p:cNvPr id="42" name="Rectangle 41">
              <a:extLst>
                <a:ext uri="{FF2B5EF4-FFF2-40B4-BE49-F238E27FC236}">
                  <a16:creationId xmlns:a16="http://schemas.microsoft.com/office/drawing/2014/main" id="{DF93F393-E3CA-F58A-AA40-3586EA665D4B}"/>
                </a:ext>
              </a:extLst>
            </p:cNvPr>
            <p:cNvSpPr/>
            <p:nvPr/>
          </p:nvSpPr>
          <p:spPr>
            <a:xfrm>
              <a:off x="6096000" y="0"/>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C7E39BF6-32E7-2272-F080-C4FAA64D20D3}"/>
                </a:ext>
              </a:extLst>
            </p:cNvPr>
            <p:cNvSpPr/>
            <p:nvPr/>
          </p:nvSpPr>
          <p:spPr>
            <a:xfrm>
              <a:off x="6958585" y="0"/>
              <a:ext cx="1731599" cy="864000"/>
            </a:xfrm>
            <a:prstGeom prst="rect">
              <a:avLst/>
            </a:prstGeom>
            <a:gradFill>
              <a:gsLst>
                <a:gs pos="0">
                  <a:schemeClr val="accent3">
                    <a:alpha val="0"/>
                  </a:schemeClr>
                </a:gs>
                <a:gs pos="100000">
                  <a:schemeClr val="accent3">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57CC25BB-33A4-AA1C-6552-7FA672E83755}"/>
              </a:ext>
            </a:extLst>
          </p:cNvPr>
          <p:cNvGrpSpPr/>
          <p:nvPr/>
        </p:nvGrpSpPr>
        <p:grpSpPr>
          <a:xfrm>
            <a:off x="9598209" y="5131648"/>
            <a:ext cx="2593791" cy="1726353"/>
            <a:chOff x="9598209" y="5131648"/>
            <a:chExt cx="2593791" cy="1726353"/>
          </a:xfrm>
        </p:grpSpPr>
        <p:sp>
          <p:nvSpPr>
            <p:cNvPr id="33" name="Rectangle 32">
              <a:extLst>
                <a:ext uri="{FF2B5EF4-FFF2-40B4-BE49-F238E27FC236}">
                  <a16:creationId xmlns:a16="http://schemas.microsoft.com/office/drawing/2014/main" id="{DB631FFA-2860-B11B-6F31-88A268CF2BF3}"/>
                </a:ext>
              </a:extLst>
            </p:cNvPr>
            <p:cNvSpPr/>
            <p:nvPr/>
          </p:nvSpPr>
          <p:spPr>
            <a:xfrm>
              <a:off x="11328000" y="5994401"/>
              <a:ext cx="864000" cy="863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776DEEB9-B5C7-C7FF-2B27-5E63C27BF50F}"/>
                </a:ext>
              </a:extLst>
            </p:cNvPr>
            <p:cNvSpPr/>
            <p:nvPr/>
          </p:nvSpPr>
          <p:spPr>
            <a:xfrm rot="10800000">
              <a:off x="9598209" y="5993999"/>
              <a:ext cx="1730376"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35C745F-27FD-17ED-83D1-9A5B321EA9D7}"/>
                </a:ext>
              </a:extLst>
            </p:cNvPr>
            <p:cNvSpPr/>
            <p:nvPr/>
          </p:nvSpPr>
          <p:spPr>
            <a:xfrm>
              <a:off x="10462327" y="5131648"/>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Slide Number Placeholder 4">
            <a:extLst>
              <a:ext uri="{FF2B5EF4-FFF2-40B4-BE49-F238E27FC236}">
                <a16:creationId xmlns:a16="http://schemas.microsoft.com/office/drawing/2014/main" id="{EAFD18FD-96DF-E8B8-AD61-8C90E54910C7}"/>
              </a:ext>
            </a:extLst>
          </p:cNvPr>
          <p:cNvSpPr>
            <a:spLocks noGrp="1"/>
          </p:cNvSpPr>
          <p:nvPr>
            <p:ph type="sldNum" sz="quarter" idx="12"/>
          </p:nvPr>
        </p:nvSpPr>
        <p:spPr/>
        <p:txBody>
          <a:bodyPr/>
          <a:lstStyle/>
          <a:p>
            <a:fld id="{E9B18BFB-F9D7-744E-8E1D-43FFDB3E8872}" type="slidenum">
              <a:rPr lang="en-US" smtClean="0"/>
              <a:t>28</a:t>
            </a:fld>
            <a:endParaRPr lang="en-US"/>
          </a:p>
        </p:txBody>
      </p:sp>
      <p:sp>
        <p:nvSpPr>
          <p:cNvPr id="6" name="Footer Placeholder 1">
            <a:extLst>
              <a:ext uri="{FF2B5EF4-FFF2-40B4-BE49-F238E27FC236}">
                <a16:creationId xmlns:a16="http://schemas.microsoft.com/office/drawing/2014/main" id="{795B2BEB-FF69-305E-4980-B9D9B0F235FE}"/>
              </a:ext>
            </a:extLst>
          </p:cNvPr>
          <p:cNvSpPr>
            <a:spLocks noGrp="1"/>
          </p:cNvSpPr>
          <p:nvPr>
            <p:ph type="ftr" sz="quarter" idx="11"/>
          </p:nvPr>
        </p:nvSpPr>
        <p:spPr>
          <a:xfrm>
            <a:off x="3756000" y="6416675"/>
            <a:ext cx="4680000" cy="365125"/>
          </a:xfrm>
        </p:spPr>
        <p:txBody>
          <a:bodyPr/>
          <a:lstStyle/>
          <a:p>
            <a:r>
              <a:rPr lang="en-GB" dirty="0">
                <a:solidFill>
                  <a:schemeClr val="bg1">
                    <a:lumMod val="50000"/>
                  </a:schemeClr>
                </a:solidFill>
              </a:rPr>
              <a:t>Laboratory Directors Group UK Meeting - 14th - 15th October 2026</a:t>
            </a:r>
            <a:endParaRPr lang="en-US" dirty="0">
              <a:solidFill>
                <a:schemeClr val="bg1">
                  <a:lumMod val="50000"/>
                </a:schemeClr>
              </a:solidFill>
            </a:endParaRPr>
          </a:p>
        </p:txBody>
      </p:sp>
    </p:spTree>
    <p:extLst>
      <p:ext uri="{BB962C8B-B14F-4D97-AF65-F5344CB8AC3E}">
        <p14:creationId xmlns:p14="http://schemas.microsoft.com/office/powerpoint/2010/main" val="38021249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6C24C-4A79-ECBE-72D2-1610AD23737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089D051-882E-48EC-1A0A-4A962CED8286}"/>
              </a:ext>
            </a:extLst>
          </p:cNvPr>
          <p:cNvSpPr>
            <a:spLocks noGrp="1"/>
          </p:cNvSpPr>
          <p:nvPr>
            <p:ph type="title"/>
          </p:nvPr>
        </p:nvSpPr>
        <p:spPr>
          <a:xfrm>
            <a:off x="442912" y="216000"/>
            <a:ext cx="11306175" cy="701731"/>
          </a:xfrm>
        </p:spPr>
        <p:txBody>
          <a:bodyPr/>
          <a:lstStyle/>
          <a:p>
            <a:r>
              <a:rPr lang="en-GB" b="1" spc="-100" dirty="0">
                <a:latin typeface="+mj-lt"/>
                <a:cs typeface="Arial" panose="020B0604020202020204" pitchFamily="34" charset="0"/>
              </a:rPr>
              <a:t>Summary</a:t>
            </a:r>
            <a:endParaRPr lang="en-US" dirty="0">
              <a:latin typeface="+mj-lt"/>
            </a:endParaRPr>
          </a:p>
        </p:txBody>
      </p:sp>
      <p:sp>
        <p:nvSpPr>
          <p:cNvPr id="3" name="Content Placeholder 2">
            <a:extLst>
              <a:ext uri="{FF2B5EF4-FFF2-40B4-BE49-F238E27FC236}">
                <a16:creationId xmlns:a16="http://schemas.microsoft.com/office/drawing/2014/main" id="{11738E38-0320-6A7D-496D-603C661658DE}"/>
              </a:ext>
            </a:extLst>
          </p:cNvPr>
          <p:cNvSpPr>
            <a:spLocks noGrp="1"/>
          </p:cNvSpPr>
          <p:nvPr>
            <p:ph idx="1"/>
          </p:nvPr>
        </p:nvSpPr>
        <p:spPr>
          <a:xfrm>
            <a:off x="442912" y="859365"/>
            <a:ext cx="11306175" cy="5205935"/>
          </a:xfrm>
        </p:spPr>
        <p:txBody>
          <a:bodyPr>
            <a:normAutofit lnSpcReduction="10000"/>
          </a:bodyPr>
          <a:lstStyle/>
          <a:p>
            <a:pPr>
              <a:lnSpc>
                <a:spcPct val="120000"/>
              </a:lnSpc>
              <a:spcBef>
                <a:spcPts val="0"/>
              </a:spcBef>
              <a:buNone/>
            </a:pPr>
            <a:r>
              <a:rPr lang="en-US" dirty="0"/>
              <a:t> </a:t>
            </a:r>
            <a:r>
              <a:rPr lang="en-GB" sz="2400" b="1" dirty="0">
                <a:solidFill>
                  <a:srgbClr val="002060"/>
                </a:solidFill>
                <a:latin typeface="Bahnschrift SemiBold" panose="020B0502040204020203" pitchFamily="34" charset="0"/>
              </a:rPr>
              <a:t>SRF Assembly and Test Infrastructure:</a:t>
            </a:r>
            <a:endParaRPr lang="en-GB" sz="2400" b="1" dirty="0">
              <a:solidFill>
                <a:srgbClr val="00B050"/>
              </a:solidFill>
              <a:latin typeface="Bahnschrift SemiBold" panose="020B0502040204020203" pitchFamily="34" charset="0"/>
            </a:endParaRPr>
          </a:p>
          <a:p>
            <a:pPr marL="522900" lvl="1" indent="-342900">
              <a:lnSpc>
                <a:spcPct val="120000"/>
              </a:lnSpc>
              <a:spcBef>
                <a:spcPts val="0"/>
              </a:spcBef>
            </a:pPr>
            <a:r>
              <a:rPr lang="en-GB" sz="2000" dirty="0" err="1">
                <a:solidFill>
                  <a:schemeClr val="tx1"/>
                </a:solidFill>
              </a:rPr>
              <a:t>SuRFLab</a:t>
            </a:r>
            <a:r>
              <a:rPr lang="en-GB" sz="2000" dirty="0">
                <a:solidFill>
                  <a:schemeClr val="tx1"/>
                </a:solidFill>
              </a:rPr>
              <a:t> and Electron Hall assembly area upgrades all complete.</a:t>
            </a:r>
          </a:p>
          <a:p>
            <a:pPr marL="522900" lvl="1" indent="-342900">
              <a:lnSpc>
                <a:spcPct val="120000"/>
              </a:lnSpc>
              <a:spcBef>
                <a:spcPts val="0"/>
              </a:spcBef>
            </a:pPr>
            <a:r>
              <a:rPr lang="en-GB" sz="2000" b="1" dirty="0">
                <a:solidFill>
                  <a:srgbClr val="92D050"/>
                </a:solidFill>
              </a:rPr>
              <a:t>Increased assembly facility capability</a:t>
            </a:r>
          </a:p>
          <a:p>
            <a:pPr>
              <a:lnSpc>
                <a:spcPct val="120000"/>
              </a:lnSpc>
              <a:spcBef>
                <a:spcPts val="0"/>
              </a:spcBef>
              <a:buNone/>
            </a:pPr>
            <a:r>
              <a:rPr lang="en-GB" sz="2400" b="1" dirty="0">
                <a:solidFill>
                  <a:srgbClr val="002060"/>
                </a:solidFill>
                <a:latin typeface="Bahnschrift SemiBold" panose="020B0502040204020203" pitchFamily="34" charset="0"/>
              </a:rPr>
              <a:t>Cavity Manufacture and Testing:</a:t>
            </a:r>
          </a:p>
          <a:p>
            <a:pPr marL="522900" lvl="1" indent="-342900">
              <a:lnSpc>
                <a:spcPct val="120000"/>
              </a:lnSpc>
              <a:spcBef>
                <a:spcPts val="0"/>
              </a:spcBef>
            </a:pPr>
            <a:r>
              <a:rPr lang="en-GB" sz="2000" dirty="0">
                <a:solidFill>
                  <a:schemeClr val="tx1"/>
                </a:solidFill>
              </a:rPr>
              <a:t>Manufacturing processes successfully translated to industry </a:t>
            </a:r>
            <a:r>
              <a:rPr lang="en-GB" sz="2000" b="1" dirty="0">
                <a:solidFill>
                  <a:srgbClr val="92D050"/>
                </a:solidFill>
                <a:sym typeface="Wingdings 3" panose="05040102010807070707" pitchFamily="18" charset="2"/>
              </a:rPr>
              <a:t> Achieving performance significantly above the required specification</a:t>
            </a:r>
            <a:endParaRPr lang="en-GB" sz="2000" b="1" dirty="0">
              <a:solidFill>
                <a:srgbClr val="92D050"/>
              </a:solidFill>
            </a:endParaRPr>
          </a:p>
          <a:p>
            <a:pPr marL="522900" lvl="1" indent="-342900">
              <a:lnSpc>
                <a:spcPct val="120000"/>
              </a:lnSpc>
              <a:spcBef>
                <a:spcPts val="0"/>
              </a:spcBef>
            </a:pPr>
            <a:r>
              <a:rPr lang="en-GB" sz="2000" dirty="0">
                <a:solidFill>
                  <a:schemeClr val="tx1"/>
                </a:solidFill>
              </a:rPr>
              <a:t>17 out of 20 cavities delivered</a:t>
            </a:r>
          </a:p>
          <a:p>
            <a:pPr marL="522900" lvl="1" indent="-342900">
              <a:lnSpc>
                <a:spcPct val="120000"/>
              </a:lnSpc>
              <a:spcBef>
                <a:spcPts val="0"/>
              </a:spcBef>
            </a:pPr>
            <a:r>
              <a:rPr lang="en-GB" sz="2000" dirty="0">
                <a:solidFill>
                  <a:schemeClr val="tx1"/>
                </a:solidFill>
              </a:rPr>
              <a:t>16 compliant cavities </a:t>
            </a:r>
            <a:r>
              <a:rPr lang="en-GB" sz="2000" b="1" dirty="0">
                <a:solidFill>
                  <a:srgbClr val="92D050"/>
                </a:solidFill>
                <a:sym typeface="Wingdings 3" panose="05040102010807070707" pitchFamily="18" charset="2"/>
              </a:rPr>
              <a:t> </a:t>
            </a:r>
            <a:r>
              <a:rPr lang="en-GB" sz="2000" b="1" dirty="0">
                <a:solidFill>
                  <a:srgbClr val="92D050"/>
                </a:solidFill>
              </a:rPr>
              <a:t>Sufficient cavities for the first 2 CMs</a:t>
            </a:r>
          </a:p>
          <a:p>
            <a:pPr>
              <a:lnSpc>
                <a:spcPct val="120000"/>
              </a:lnSpc>
              <a:spcBef>
                <a:spcPts val="0"/>
              </a:spcBef>
              <a:buNone/>
            </a:pPr>
            <a:r>
              <a:rPr lang="en-GB" sz="2400" b="1" dirty="0">
                <a:solidFill>
                  <a:srgbClr val="002060"/>
                </a:solidFill>
                <a:latin typeface="Bahnschrift SemiBold" panose="020B0502040204020203" pitchFamily="34" charset="0"/>
              </a:rPr>
              <a:t>Cryomodule Integration:</a:t>
            </a:r>
          </a:p>
          <a:p>
            <a:pPr marL="522900" lvl="1" indent="-342900">
              <a:lnSpc>
                <a:spcPct val="120000"/>
              </a:lnSpc>
              <a:spcBef>
                <a:spcPts val="0"/>
              </a:spcBef>
            </a:pPr>
            <a:r>
              <a:rPr lang="en-GB" sz="2000" dirty="0">
                <a:solidFill>
                  <a:schemeClr val="tx1"/>
                </a:solidFill>
              </a:rPr>
              <a:t>All major procurements launched </a:t>
            </a:r>
            <a:r>
              <a:rPr lang="en-GB" sz="2000" b="1" dirty="0">
                <a:solidFill>
                  <a:srgbClr val="92D050"/>
                </a:solidFill>
                <a:sym typeface="Wingdings 3" panose="05040102010807070707" pitchFamily="18" charset="2"/>
              </a:rPr>
              <a:t> </a:t>
            </a:r>
            <a:r>
              <a:rPr lang="en-GB" sz="2000" b="1" dirty="0">
                <a:solidFill>
                  <a:srgbClr val="92D050"/>
                </a:solidFill>
              </a:rPr>
              <a:t>Final component delivery Feb 2027</a:t>
            </a:r>
          </a:p>
          <a:p>
            <a:pPr marL="522900" lvl="1" indent="-342900">
              <a:lnSpc>
                <a:spcPct val="120000"/>
              </a:lnSpc>
              <a:spcBef>
                <a:spcPts val="0"/>
              </a:spcBef>
            </a:pPr>
            <a:r>
              <a:rPr lang="en-GB" sz="2000" b="1" dirty="0">
                <a:solidFill>
                  <a:srgbClr val="92D050"/>
                </a:solidFill>
              </a:rPr>
              <a:t>Final cavity-coupler validation completed July 26</a:t>
            </a:r>
          </a:p>
          <a:p>
            <a:pPr marL="522900" lvl="1" indent="-342900">
              <a:lnSpc>
                <a:spcPct val="120000"/>
              </a:lnSpc>
              <a:spcBef>
                <a:spcPts val="0"/>
              </a:spcBef>
            </a:pPr>
            <a:r>
              <a:rPr lang="en-GB" sz="2000" dirty="0">
                <a:solidFill>
                  <a:schemeClr val="tx1"/>
                </a:solidFill>
              </a:rPr>
              <a:t>String assembly validation on-going</a:t>
            </a:r>
          </a:p>
          <a:p>
            <a:pPr marL="522900" lvl="1" indent="-342900">
              <a:lnSpc>
                <a:spcPct val="120000"/>
              </a:lnSpc>
              <a:spcBef>
                <a:spcPts val="0"/>
              </a:spcBef>
            </a:pPr>
            <a:r>
              <a:rPr lang="en-GB" sz="2000" dirty="0">
                <a:solidFill>
                  <a:schemeClr val="tx1"/>
                </a:solidFill>
              </a:rPr>
              <a:t>First phase of CM0 rebuild has commenced. Completion date Aug 2027</a:t>
            </a:r>
          </a:p>
          <a:p>
            <a:pPr marL="522900" lvl="1" indent="-342900">
              <a:lnSpc>
                <a:spcPct val="120000"/>
              </a:lnSpc>
              <a:spcBef>
                <a:spcPts val="0"/>
              </a:spcBef>
            </a:pPr>
            <a:r>
              <a:rPr lang="en-GB" sz="2000" dirty="0">
                <a:solidFill>
                  <a:schemeClr val="tx1"/>
                </a:solidFill>
              </a:rPr>
              <a:t>Final cryomodule delivery CM2 delivery Apr 2028</a:t>
            </a:r>
          </a:p>
          <a:p>
            <a:pPr>
              <a:buNone/>
            </a:pPr>
            <a:endParaRPr lang="en-US" dirty="0"/>
          </a:p>
        </p:txBody>
      </p:sp>
      <p:sp>
        <p:nvSpPr>
          <p:cNvPr id="2" name="Footer Placeholder 1">
            <a:extLst>
              <a:ext uri="{FF2B5EF4-FFF2-40B4-BE49-F238E27FC236}">
                <a16:creationId xmlns:a16="http://schemas.microsoft.com/office/drawing/2014/main" id="{51853333-4164-B85F-C76E-559F3CF96A11}"/>
              </a:ext>
            </a:extLst>
          </p:cNvPr>
          <p:cNvSpPr>
            <a:spLocks noGrp="1"/>
          </p:cNvSpPr>
          <p:nvPr>
            <p:ph type="ftr" sz="quarter" idx="11"/>
          </p:nvPr>
        </p:nvSpPr>
        <p:spPr/>
        <p:txBody>
          <a:bodyPr/>
          <a:lstStyle/>
          <a:p>
            <a:r>
              <a:rPr lang="en-GB"/>
              <a:t>Laboratory Directors Group UK Meeting - 14th - 15th October 2026</a:t>
            </a:r>
            <a:endParaRPr lang="en-US"/>
          </a:p>
        </p:txBody>
      </p:sp>
      <p:sp>
        <p:nvSpPr>
          <p:cNvPr id="4" name="Slide Number Placeholder 3">
            <a:extLst>
              <a:ext uri="{FF2B5EF4-FFF2-40B4-BE49-F238E27FC236}">
                <a16:creationId xmlns:a16="http://schemas.microsoft.com/office/drawing/2014/main" id="{8DE1E57F-1BD6-A5BA-901B-3CDF8012701F}"/>
              </a:ext>
            </a:extLst>
          </p:cNvPr>
          <p:cNvSpPr>
            <a:spLocks noGrp="1"/>
          </p:cNvSpPr>
          <p:nvPr>
            <p:ph type="sldNum" sz="quarter" idx="12"/>
          </p:nvPr>
        </p:nvSpPr>
        <p:spPr/>
        <p:txBody>
          <a:bodyPr/>
          <a:lstStyle/>
          <a:p>
            <a:fld id="{E9B18BFB-F9D7-744E-8E1D-43FFDB3E8872}" type="slidenum">
              <a:rPr lang="en-US" smtClean="0"/>
              <a:t>29</a:t>
            </a:fld>
            <a:endParaRPr lang="en-US"/>
          </a:p>
        </p:txBody>
      </p:sp>
      <p:sp>
        <p:nvSpPr>
          <p:cNvPr id="6" name="TextBox 5">
            <a:extLst>
              <a:ext uri="{FF2B5EF4-FFF2-40B4-BE49-F238E27FC236}">
                <a16:creationId xmlns:a16="http://schemas.microsoft.com/office/drawing/2014/main" id="{9B11D32C-B4A5-EE42-4E59-2429200199CC}"/>
              </a:ext>
            </a:extLst>
          </p:cNvPr>
          <p:cNvSpPr txBox="1"/>
          <p:nvPr/>
        </p:nvSpPr>
        <p:spPr>
          <a:xfrm>
            <a:off x="1001232" y="7194697"/>
            <a:ext cx="10302585"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rgbClr val="FF0000"/>
                </a:solidFill>
              </a:rPr>
              <a:t>Need to add statements to the effect of:</a:t>
            </a:r>
          </a:p>
          <a:p>
            <a:pPr marL="285750" indent="-285750">
              <a:buFont typeface="Calibri"/>
              <a:buChar char="-"/>
            </a:pPr>
            <a:r>
              <a:rPr lang="en-GB">
                <a:solidFill>
                  <a:srgbClr val="FF0000"/>
                </a:solidFill>
              </a:rPr>
              <a:t>Production ready delivery demonstrated for 650MHz, very high-performance cavities!</a:t>
            </a:r>
          </a:p>
          <a:p>
            <a:pPr marL="285750" indent="-285750">
              <a:buFont typeface="Calibri"/>
              <a:buChar char="-"/>
            </a:pPr>
            <a:r>
              <a:rPr lang="en-GB">
                <a:solidFill>
                  <a:srgbClr val="FF0000"/>
                </a:solidFill>
              </a:rPr>
              <a:t>CM integration expected in mid 2027 – full production demonstrated.</a:t>
            </a:r>
          </a:p>
          <a:p>
            <a:endParaRPr lang="en-GB">
              <a:solidFill>
                <a:srgbClr val="FF0000"/>
              </a:solidFill>
            </a:endParaRPr>
          </a:p>
          <a:p>
            <a:r>
              <a:rPr lang="en-GB">
                <a:solidFill>
                  <a:srgbClr val="FF0000"/>
                </a:solidFill>
              </a:rPr>
              <a:t>This is to showcase the fact that we are then ready to step in to support CERN for FCC at 600/650MHz immediately should they require a partner ready to help</a:t>
            </a:r>
          </a:p>
          <a:p>
            <a:endParaRPr lang="en-GB"/>
          </a:p>
        </p:txBody>
      </p:sp>
    </p:spTree>
    <p:extLst>
      <p:ext uri="{BB962C8B-B14F-4D97-AF65-F5344CB8AC3E}">
        <p14:creationId xmlns:p14="http://schemas.microsoft.com/office/powerpoint/2010/main" val="1256793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22E812E2-99E8-9CE7-23C9-927E59FADC1B}"/>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406404B5-841A-5454-9BC8-3E36A8BA2A5F}"/>
              </a:ext>
            </a:extLst>
          </p:cNvPr>
          <p:cNvSpPr/>
          <p:nvPr/>
        </p:nvSpPr>
        <p:spPr>
          <a:xfrm rot="16200000">
            <a:off x="4224670" y="-1109330"/>
            <a:ext cx="3742660" cy="12192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C361A937-3693-F36E-8F4E-79F1B9B4D1B5}"/>
              </a:ext>
            </a:extLst>
          </p:cNvPr>
          <p:cNvSpPr>
            <a:spLocks noGrp="1"/>
          </p:cNvSpPr>
          <p:nvPr>
            <p:ph type="ftr" sz="quarter" idx="3"/>
          </p:nvPr>
        </p:nvSpPr>
        <p:spPr>
          <a:xfrm>
            <a:off x="4038599" y="6416675"/>
            <a:ext cx="4114800" cy="365125"/>
          </a:xfrm>
        </p:spPr>
        <p:txBody>
          <a:bodyPr/>
          <a:lstStyle/>
          <a:p>
            <a:r>
              <a:rPr lang="en-GB"/>
              <a:t>Laboratory Directors Group UK Meeting - 14th - 15th October 2026</a:t>
            </a:r>
            <a:endParaRPr lang="en-US"/>
          </a:p>
        </p:txBody>
      </p:sp>
      <p:sp>
        <p:nvSpPr>
          <p:cNvPr id="3" name="Slide Number Placeholder 2">
            <a:extLst>
              <a:ext uri="{FF2B5EF4-FFF2-40B4-BE49-F238E27FC236}">
                <a16:creationId xmlns:a16="http://schemas.microsoft.com/office/drawing/2014/main" id="{21379E46-3333-C9C1-A82E-E64AF50DA911}"/>
              </a:ext>
            </a:extLst>
          </p:cNvPr>
          <p:cNvSpPr>
            <a:spLocks noGrp="1"/>
          </p:cNvSpPr>
          <p:nvPr>
            <p:ph type="sldNum" sz="quarter" idx="12"/>
          </p:nvPr>
        </p:nvSpPr>
        <p:spPr/>
        <p:txBody>
          <a:bodyPr/>
          <a:lstStyle/>
          <a:p>
            <a:fld id="{E9B18BFB-F9D7-744E-8E1D-43FFDB3E8872}" type="slidenum">
              <a:rPr lang="en-US" smtClean="0"/>
              <a:t>30</a:t>
            </a:fld>
            <a:endParaRPr lang="en-US"/>
          </a:p>
        </p:txBody>
      </p:sp>
      <p:sp>
        <p:nvSpPr>
          <p:cNvPr id="5" name="TextBox 4">
            <a:extLst>
              <a:ext uri="{FF2B5EF4-FFF2-40B4-BE49-F238E27FC236}">
                <a16:creationId xmlns:a16="http://schemas.microsoft.com/office/drawing/2014/main" id="{D4311B80-95EB-F76F-BFF8-C6EF67E892F8}"/>
              </a:ext>
            </a:extLst>
          </p:cNvPr>
          <p:cNvSpPr txBox="1"/>
          <p:nvPr/>
        </p:nvSpPr>
        <p:spPr>
          <a:xfrm>
            <a:off x="666613" y="2325815"/>
            <a:ext cx="4437882" cy="3139321"/>
          </a:xfrm>
          <a:prstGeom prst="rect">
            <a:avLst/>
          </a:prstGeom>
          <a:noFill/>
        </p:spPr>
        <p:txBody>
          <a:bodyPr wrap="none" rtlCol="0">
            <a:spAutoFit/>
          </a:bodyPr>
          <a:lstStyle/>
          <a:p>
            <a:pPr algn="ctr"/>
            <a:r>
              <a:rPr lang="en-GB" sz="6600" b="1" dirty="0">
                <a:solidFill>
                  <a:schemeClr val="bg1"/>
                </a:solidFill>
              </a:rPr>
              <a:t>Thank You</a:t>
            </a:r>
          </a:p>
          <a:p>
            <a:pPr algn="ctr"/>
            <a:r>
              <a:rPr lang="en-GB" sz="6600" b="1" dirty="0">
                <a:solidFill>
                  <a:schemeClr val="bg1"/>
                </a:solidFill>
              </a:rPr>
              <a:t>&amp;</a:t>
            </a:r>
          </a:p>
          <a:p>
            <a:pPr algn="ctr"/>
            <a:r>
              <a:rPr lang="en-GB" sz="6600" b="1" dirty="0">
                <a:solidFill>
                  <a:schemeClr val="bg1"/>
                </a:solidFill>
              </a:rPr>
              <a:t>Questions</a:t>
            </a:r>
          </a:p>
        </p:txBody>
      </p:sp>
      <p:sp>
        <p:nvSpPr>
          <p:cNvPr id="7" name="TextBox 6">
            <a:extLst>
              <a:ext uri="{FF2B5EF4-FFF2-40B4-BE49-F238E27FC236}">
                <a16:creationId xmlns:a16="http://schemas.microsoft.com/office/drawing/2014/main" id="{A967E913-6C0B-42BD-88D6-8C87CAF122C0}"/>
              </a:ext>
            </a:extLst>
          </p:cNvPr>
          <p:cNvSpPr txBox="1"/>
          <p:nvPr/>
        </p:nvSpPr>
        <p:spPr>
          <a:xfrm>
            <a:off x="7347494" y="356729"/>
            <a:ext cx="3605474" cy="45243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Arial" panose="020B0604020202020204"/>
                <a:ea typeface="+mn-ea"/>
                <a:cs typeface="+mn-cs"/>
              </a:rPr>
              <a:t>Acknowledgements: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901700" algn="l"/>
              </a:tabLst>
              <a:defRPr/>
            </a:pPr>
            <a:r>
              <a:rPr kumimoji="0" lang="en-GB" sz="2400" b="0" i="0" u="none" strike="noStrike" kern="1200" cap="none" spc="0" normalizeH="0" baseline="0" noProof="0" dirty="0">
                <a:ln>
                  <a:noFill/>
                </a:ln>
                <a:solidFill>
                  <a:srgbClr val="FFFFFF"/>
                </a:solidFill>
                <a:effectLst/>
                <a:uLnTx/>
                <a:uFillTx/>
                <a:latin typeface="Arial" panose="020B0604020202020204"/>
                <a:ea typeface="+mn-ea"/>
                <a:cs typeface="+mn-cs"/>
              </a:rPr>
              <a:t>WP0   Ed Cavanagh</a:t>
            </a:r>
          </a:p>
          <a:p>
            <a:pPr marL="0" marR="0" lvl="0" indent="0" algn="l" defTabSz="914400" rtl="0" eaLnBrk="1" fontAlgn="auto" latinLnBrk="0" hangingPunct="1">
              <a:lnSpc>
                <a:spcPct val="100000"/>
              </a:lnSpc>
              <a:spcBef>
                <a:spcPts val="0"/>
              </a:spcBef>
              <a:spcAft>
                <a:spcPts val="0"/>
              </a:spcAft>
              <a:buClrTx/>
              <a:buSzTx/>
              <a:buFontTx/>
              <a:buNone/>
              <a:tabLst>
                <a:tab pos="901700" algn="l"/>
              </a:tabLst>
              <a:defRPr/>
            </a:pPr>
            <a:r>
              <a:rPr lang="en-GB" sz="2400" dirty="0">
                <a:solidFill>
                  <a:srgbClr val="FFFFFF"/>
                </a:solidFill>
                <a:latin typeface="Arial" panose="020B0604020202020204"/>
              </a:rPr>
              <a:t>	A</a:t>
            </a:r>
            <a:r>
              <a:rPr kumimoji="0" lang="en-GB" sz="2400" b="0" i="0" u="none" strike="noStrike" kern="1200" cap="none" spc="0" normalizeH="0" baseline="0" noProof="0" dirty="0">
                <a:ln>
                  <a:noFill/>
                </a:ln>
                <a:solidFill>
                  <a:srgbClr val="FFFFFF"/>
                </a:solidFill>
                <a:effectLst/>
                <a:uLnTx/>
                <a:uFillTx/>
                <a:latin typeface="Arial" panose="020B0604020202020204"/>
                <a:ea typeface="+mn-ea"/>
                <a:cs typeface="+mn-cs"/>
              </a:rPr>
              <a:t>lan Wheelhouse</a:t>
            </a:r>
          </a:p>
          <a:p>
            <a:pPr marL="0" marR="0" lvl="0" indent="0" algn="l" defTabSz="914400" rtl="0" eaLnBrk="1" fontAlgn="auto" latinLnBrk="0" hangingPunct="1">
              <a:lnSpc>
                <a:spcPct val="100000"/>
              </a:lnSpc>
              <a:spcBef>
                <a:spcPts val="0"/>
              </a:spcBef>
              <a:spcAft>
                <a:spcPts val="0"/>
              </a:spcAft>
              <a:buClrTx/>
              <a:buSzTx/>
              <a:buFontTx/>
              <a:buNone/>
              <a:tabLst>
                <a:tab pos="901700" algn="l"/>
              </a:tabLst>
              <a:defRPr/>
            </a:pPr>
            <a:r>
              <a:rPr kumimoji="0" lang="en-GB" sz="2400" b="0" i="0" u="none" strike="noStrike" kern="1200" cap="none" spc="0" normalizeH="0" baseline="0" noProof="0" dirty="0">
                <a:ln>
                  <a:noFill/>
                </a:ln>
                <a:solidFill>
                  <a:srgbClr val="FFFFFF"/>
                </a:solidFill>
                <a:effectLst/>
                <a:uLnTx/>
                <a:uFillTx/>
                <a:latin typeface="Arial" panose="020B0604020202020204"/>
                <a:ea typeface="+mn-ea"/>
                <a:cs typeface="+mn-cs"/>
              </a:rPr>
              <a:t>	Peter McIntosh </a:t>
            </a:r>
          </a:p>
          <a:p>
            <a:pPr marL="0" marR="0" lvl="0" indent="0" algn="l" defTabSz="914400" rtl="0" eaLnBrk="1" fontAlgn="auto" latinLnBrk="0" hangingPunct="1">
              <a:lnSpc>
                <a:spcPct val="100000"/>
              </a:lnSpc>
              <a:spcBef>
                <a:spcPts val="0"/>
              </a:spcBef>
              <a:spcAft>
                <a:spcPts val="0"/>
              </a:spcAft>
              <a:buClrTx/>
              <a:buSzTx/>
              <a:buFontTx/>
              <a:buNone/>
              <a:tabLst>
                <a:tab pos="901700" algn="l"/>
              </a:tabLst>
              <a:defRPr/>
            </a:pPr>
            <a:r>
              <a:rPr kumimoji="0" lang="en-GB" sz="2400" b="0" i="0" u="none" strike="noStrike" kern="1200" cap="none" spc="0" normalizeH="0" baseline="0" noProof="0" dirty="0">
                <a:ln>
                  <a:noFill/>
                </a:ln>
                <a:solidFill>
                  <a:srgbClr val="FFFFFF"/>
                </a:solidFill>
                <a:effectLst/>
                <a:uLnTx/>
                <a:uFillTx/>
                <a:latin typeface="Arial" panose="020B0604020202020204"/>
                <a:ea typeface="+mn-ea"/>
                <a:cs typeface="+mn-cs"/>
              </a:rPr>
              <a:t>WP1   Mark Pendleton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panose="020B0604020202020204"/>
                <a:ea typeface="+mn-ea"/>
                <a:cs typeface="+mn-cs"/>
              </a:rPr>
              <a:t>           Geraint Jones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panose="020B0604020202020204"/>
                <a:ea typeface="+mn-ea"/>
                <a:cs typeface="+mn-cs"/>
              </a:rPr>
              <a:t>WP3   Anna Shabalina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panose="020B0604020202020204"/>
                <a:ea typeface="+mn-ea"/>
                <a:cs typeface="+mn-cs"/>
              </a:rPr>
              <a:t>           Paul Smith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panose="020B0604020202020204"/>
                <a:ea typeface="+mn-ea"/>
                <a:cs typeface="+mn-cs"/>
              </a:rPr>
              <a:t>WP4   Shrikant Pattalwar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panose="020B0604020202020204"/>
                <a:ea typeface="+mn-ea"/>
                <a:cs typeface="+mn-cs"/>
              </a:rPr>
              <a:t>           Rhys Foster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rial" panose="020B0604020202020204"/>
                <a:ea typeface="+mn-ea"/>
                <a:cs typeface="+mn-cs"/>
              </a:rPr>
              <a:t>          </a:t>
            </a:r>
          </a:p>
        </p:txBody>
      </p:sp>
    </p:spTree>
    <p:extLst>
      <p:ext uri="{BB962C8B-B14F-4D97-AF65-F5344CB8AC3E}">
        <p14:creationId xmlns:p14="http://schemas.microsoft.com/office/powerpoint/2010/main" val="1797331425"/>
      </p:ext>
    </p:extLst>
  </p:cSld>
  <p:clrMapOvr>
    <a:masterClrMapping/>
  </p:clrMapOvr>
</p:sld>
</file>

<file path=ppt/theme/theme1.xml><?xml version="1.0" encoding="utf-8"?>
<a:theme xmlns:a="http://schemas.openxmlformats.org/drawingml/2006/main" name="Font master with logo">
  <a:themeElements>
    <a:clrScheme name="STFC">
      <a:dk1>
        <a:srgbClr val="0D0D0D"/>
      </a:dk1>
      <a:lt1>
        <a:srgbClr val="FBFBFB"/>
      </a:lt1>
      <a:dk2>
        <a:srgbClr val="0D0D0D"/>
      </a:dk2>
      <a:lt2>
        <a:srgbClr val="FBFBFB"/>
      </a:lt2>
      <a:accent1>
        <a:srgbClr val="2E2D62"/>
      </a:accent1>
      <a:accent2>
        <a:srgbClr val="8100FF"/>
      </a:accent2>
      <a:accent3>
        <a:srgbClr val="0070FF"/>
      </a:accent3>
      <a:accent4>
        <a:srgbClr val="FA46F5"/>
      </a:accent4>
      <a:accent5>
        <a:srgbClr val="00F0A8"/>
      </a:accent5>
      <a:accent6>
        <a:srgbClr val="FFBE00"/>
      </a:accent6>
      <a:hlink>
        <a:srgbClr val="8100FF"/>
      </a:hlink>
      <a:folHlink>
        <a:srgbClr val="2E2D62"/>
      </a:folHlink>
    </a:clrScheme>
    <a:fontScheme name="Sitka display-Bahnschrift light">
      <a:majorFont>
        <a:latin typeface="Sitka display"/>
        <a:ea typeface=""/>
        <a:cs typeface=""/>
      </a:majorFont>
      <a:minorFont>
        <a:latin typeface="Bahnschrif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KRI_Master-PowerPoint-template-update-1-BS" id="{0A48228A-25AE-7741-8ACE-06ABF3A4646D}" vid="{C16AAF30-428B-684E-9E02-53871535A65E}"/>
    </a:ext>
  </a:extLst>
</a:theme>
</file>

<file path=ppt/theme/theme2.xml><?xml version="1.0" encoding="utf-8"?>
<a:theme xmlns:a="http://schemas.openxmlformats.org/drawingml/2006/main" name="Font master without logo">
  <a:themeElements>
    <a:clrScheme name="STFC">
      <a:dk1>
        <a:srgbClr val="0D0D0D"/>
      </a:dk1>
      <a:lt1>
        <a:srgbClr val="FBFBFB"/>
      </a:lt1>
      <a:dk2>
        <a:srgbClr val="0D0D0D"/>
      </a:dk2>
      <a:lt2>
        <a:srgbClr val="FBFBFB"/>
      </a:lt2>
      <a:accent1>
        <a:srgbClr val="2E2D62"/>
      </a:accent1>
      <a:accent2>
        <a:srgbClr val="8100FF"/>
      </a:accent2>
      <a:accent3>
        <a:srgbClr val="0070FF"/>
      </a:accent3>
      <a:accent4>
        <a:srgbClr val="FA46F5"/>
      </a:accent4>
      <a:accent5>
        <a:srgbClr val="00F0A8"/>
      </a:accent5>
      <a:accent6>
        <a:srgbClr val="FFBE00"/>
      </a:accent6>
      <a:hlink>
        <a:srgbClr val="8100FF"/>
      </a:hlink>
      <a:folHlink>
        <a:srgbClr val="2E2D62"/>
      </a:folHlink>
    </a:clrScheme>
    <a:fontScheme name="Sitka display-Bahnschrift light">
      <a:majorFont>
        <a:latin typeface="Sitka display"/>
        <a:ea typeface=""/>
        <a:cs typeface=""/>
      </a:majorFont>
      <a:minorFont>
        <a:latin typeface="Bahnschrif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KRI_Master-PowerPoint-template-update-1-BS" id="{0A48228A-25AE-7741-8ACE-06ABF3A4646D}" vid="{90502641-0F03-174C-BF2C-3BEFE21DFD1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EB8831526A764E90788876358AA7C7" ma:contentTypeVersion="10" ma:contentTypeDescription="Create a new document." ma:contentTypeScope="" ma:versionID="d8b51b06e5db7647fb1b0dc093735163">
  <xsd:schema xmlns:xsd="http://www.w3.org/2001/XMLSchema" xmlns:xs="http://www.w3.org/2001/XMLSchema" xmlns:p="http://schemas.microsoft.com/office/2006/metadata/properties" xmlns:ns2="f09a71e3-9937-4ad5-a23e-61c4ed48141e" xmlns:ns3="2e24dfb7-a69e-40eb-b94f-44b9ca9c25ed" targetNamespace="http://schemas.microsoft.com/office/2006/metadata/properties" ma:root="true" ma:fieldsID="f02f07205557987365184ac447a29e83" ns2:_="" ns3:_="">
    <xsd:import namespace="f09a71e3-9937-4ad5-a23e-61c4ed48141e"/>
    <xsd:import namespace="2e24dfb7-a69e-40eb-b94f-44b9ca9c25e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9a71e3-9937-4ad5-a23e-61c4ed4814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f5dd817-92c5-4985-aefa-795407915ae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e24dfb7-a69e-40eb-b94f-44b9ca9c25e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9ed5b63-0131-4ace-bf46-6cdcdbaff1d9}" ma:internalName="TaxCatchAll" ma:showField="CatchAllData" ma:web="834c96a2-eb0c-4033-b35f-0261faddef2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09a71e3-9937-4ad5-a23e-61c4ed48141e">
      <Terms xmlns="http://schemas.microsoft.com/office/infopath/2007/PartnerControls"/>
    </lcf76f155ced4ddcb4097134ff3c332f>
    <TaxCatchAll xmlns="2e24dfb7-a69e-40eb-b94f-44b9ca9c25ed" xsi:nil="true"/>
  </documentManagement>
</p:properties>
</file>

<file path=customXml/itemProps1.xml><?xml version="1.0" encoding="utf-8"?>
<ds:datastoreItem xmlns:ds="http://schemas.openxmlformats.org/officeDocument/2006/customXml" ds:itemID="{FDAE8352-BAF1-476C-9355-BE5C986C4F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9a71e3-9937-4ad5-a23e-61c4ed48141e"/>
    <ds:schemaRef ds:uri="2e24dfb7-a69e-40eb-b94f-44b9ca9c25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3B25760-114A-4AAE-B2F6-CD97C8A48021}">
  <ds:schemaRefs>
    <ds:schemaRef ds:uri="http://schemas.microsoft.com/sharepoint/v3/contenttype/forms"/>
  </ds:schemaRefs>
</ds:datastoreItem>
</file>

<file path=customXml/itemProps3.xml><?xml version="1.0" encoding="utf-8"?>
<ds:datastoreItem xmlns:ds="http://schemas.openxmlformats.org/officeDocument/2006/customXml" ds:itemID="{650D65B8-31AF-48BE-8DE7-59366C1A00A1}">
  <ds:schemaRefs>
    <ds:schemaRef ds:uri="http://schemas.openxmlformats.org/package/2006/metadata/core-properties"/>
    <ds:schemaRef ds:uri="http://schemas.microsoft.com/office/2006/metadata/properties"/>
    <ds:schemaRef ds:uri="2e24dfb7-a69e-40eb-b94f-44b9ca9c25ed"/>
    <ds:schemaRef ds:uri="http://schemas.microsoft.com/office/2006/documentManagement/types"/>
    <ds:schemaRef ds:uri="7e30df28-d906-45ca-99b3-b21bab123d78"/>
    <ds:schemaRef ds:uri="http://schemas.microsoft.com/office/infopath/2007/PartnerControls"/>
    <ds:schemaRef ds:uri="http://purl.org/dc/dcmitype/"/>
    <ds:schemaRef ds:uri="http://www.w3.org/XML/1998/namespace"/>
    <ds:schemaRef ds:uri="e5ebcf68-ced2-4a98-b72f-28c94d1ed58b"/>
    <ds:schemaRef ds:uri="http://purl.org/dc/terms/"/>
    <ds:schemaRef ds:uri="http://purl.org/dc/elements/1.1/"/>
    <ds:schemaRef ds:uri="f09a71e3-9937-4ad5-a23e-61c4ed48141e"/>
  </ds:schemaRefs>
</ds:datastoreItem>
</file>

<file path=docProps/app.xml><?xml version="1.0" encoding="utf-8"?>
<Properties xmlns="http://schemas.openxmlformats.org/officeDocument/2006/extended-properties" xmlns:vt="http://schemas.openxmlformats.org/officeDocument/2006/docPropsVTypes">
  <Template/>
  <TotalTime>6826</TotalTime>
  <Words>2142</Words>
  <Application>Microsoft Office PowerPoint</Application>
  <PresentationFormat>Widescreen</PresentationFormat>
  <Paragraphs>389</Paragraphs>
  <Slides>30</Slides>
  <Notes>13</Notes>
  <HiddenSlides>0</HiddenSlides>
  <MMClips>1</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30</vt:i4>
      </vt:variant>
    </vt:vector>
  </HeadingPairs>
  <TitlesOfParts>
    <vt:vector size="44" baseType="lpstr">
      <vt:lpstr>Aptos</vt:lpstr>
      <vt:lpstr>Arial</vt:lpstr>
      <vt:lpstr>Bahnschrift Light</vt:lpstr>
      <vt:lpstr>Bahnschrift Light</vt:lpstr>
      <vt:lpstr>Bahnschrift SemiBold</vt:lpstr>
      <vt:lpstr>Calibri</vt:lpstr>
      <vt:lpstr>Helvetica</vt:lpstr>
      <vt:lpstr>Lucida Grande</vt:lpstr>
      <vt:lpstr>Sitka display</vt:lpstr>
      <vt:lpstr>Sitka display</vt:lpstr>
      <vt:lpstr>Wingdings</vt:lpstr>
      <vt:lpstr>Wingdings 3</vt:lpstr>
      <vt:lpstr>Font master with logo</vt:lpstr>
      <vt:lpstr>Font master without logo</vt:lpstr>
      <vt:lpstr>PowerPoint Presentation</vt:lpstr>
      <vt:lpstr>Outline</vt:lpstr>
      <vt:lpstr>Project Overview</vt:lpstr>
      <vt:lpstr>LBNF/DUNE/PIP-II … Global Partnership!</vt:lpstr>
      <vt:lpstr>LBNF/DUNE and PIP-II @ FNAL, USA</vt:lpstr>
      <vt:lpstr>Proton Improvement Project (PIP-II)</vt:lpstr>
      <vt:lpstr>Infrastructure Development &amp; Validation</vt:lpstr>
      <vt:lpstr>Infrastructure Upgrade Requirements</vt:lpstr>
      <vt:lpstr>High Pressure Rinse System</vt:lpstr>
      <vt:lpstr>PIP-II Cryomodule Infrastructure</vt:lpstr>
      <vt:lpstr>PIP-II Cryomodule Infrastructure Verification</vt:lpstr>
      <vt:lpstr>String Integration and Verification</vt:lpstr>
      <vt:lpstr>Cavity Production &amp; Testing</vt:lpstr>
      <vt:lpstr>Cavity Manufacturing </vt:lpstr>
      <vt:lpstr>First Pre-Series Cavity Test (#301)</vt:lpstr>
      <vt:lpstr>Cavity Tests</vt:lpstr>
      <vt:lpstr>Cryomodule Integration</vt:lpstr>
      <vt:lpstr>CM0 – Arrival, Offloaded &amp; Disassembly</vt:lpstr>
      <vt:lpstr>CM0 Parts Verification</vt:lpstr>
      <vt:lpstr>Major Procurements</vt:lpstr>
      <vt:lpstr>Quality System</vt:lpstr>
      <vt:lpstr>Major Procurements (CM1,2 and 3-Parts)</vt:lpstr>
      <vt:lpstr>Thermal Shield FAT @ INOX (India)</vt:lpstr>
      <vt:lpstr>Cryo-piping FAT @ WUXI (China)</vt:lpstr>
      <vt:lpstr>Assembly of CM0</vt:lpstr>
      <vt:lpstr>Delivery Plan</vt:lpstr>
      <vt:lpstr>Cryomodule Delivery Plan</vt:lpstr>
      <vt:lpstr>Summary</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Becky Strange - UKRI</dc:creator>
  <cp:lastModifiedBy>Wheelhouse, Alan (STFC,DL,AST)</cp:lastModifiedBy>
  <cp:revision>23</cp:revision>
  <dcterms:created xsi:type="dcterms:W3CDTF">2026-07-22T15:34:43Z</dcterms:created>
  <dcterms:modified xsi:type="dcterms:W3CDTF">2026-10-13T16:01:35Z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4c27a6e-c833-42bb-83c2-622284533524_Enabled">
    <vt:lpwstr>true</vt:lpwstr>
  </property>
  <property fmtid="{D5CDD505-2E9C-101B-9397-08002B2CF9AE}" pid="3" name="MSIP_Label_34c27a6e-c833-42bb-83c2-622284533524_SetDate">
    <vt:lpwstr>2026-07-20T08:42:11Z</vt:lpwstr>
  </property>
  <property fmtid="{D5CDD505-2E9C-101B-9397-08002B2CF9AE}" pid="4" name="MSIP_Label_34c27a6e-c833-42bb-83c2-622284533524_Method">
    <vt:lpwstr>Standard</vt:lpwstr>
  </property>
  <property fmtid="{D5CDD505-2E9C-101B-9397-08002B2CF9AE}" pid="5" name="MSIP_Label_34c27a6e-c833-42bb-83c2-622284533524_Name">
    <vt:lpwstr>Official - Public</vt:lpwstr>
  </property>
  <property fmtid="{D5CDD505-2E9C-101B-9397-08002B2CF9AE}" pid="6" name="MSIP_Label_34c27a6e-c833-42bb-83c2-622284533524_SiteId">
    <vt:lpwstr>8bb7e08e-daa4-4a8e-927e-fca38db04b7e</vt:lpwstr>
  </property>
  <property fmtid="{D5CDD505-2E9C-101B-9397-08002B2CF9AE}" pid="7" name="MSIP_Label_34c27a6e-c833-42bb-83c2-622284533524_ActionId">
    <vt:lpwstr>caed2bcd-6eae-46e0-8cd7-fc3a940b62bc</vt:lpwstr>
  </property>
  <property fmtid="{D5CDD505-2E9C-101B-9397-08002B2CF9AE}" pid="8" name="MSIP_Label_34c27a6e-c833-42bb-83c2-622284533524_ContentBits">
    <vt:lpwstr>0</vt:lpwstr>
  </property>
  <property fmtid="{D5CDD505-2E9C-101B-9397-08002B2CF9AE}" pid="9" name="MSIP_Label_34c27a6e-c833-42bb-83c2-622284533524_Tag">
    <vt:lpwstr>50, 3, 0, 1</vt:lpwstr>
  </property>
  <property fmtid="{D5CDD505-2E9C-101B-9397-08002B2CF9AE}" pid="10" name="MediaServiceImageTags">
    <vt:lpwstr/>
  </property>
  <property fmtid="{D5CDD505-2E9C-101B-9397-08002B2CF9AE}" pid="11" name="ContentTypeId">
    <vt:lpwstr>0x01010091EB8831526A764E90788876358AA7C7</vt:lpwstr>
  </property>
  <property fmtid="{D5CDD505-2E9C-101B-9397-08002B2CF9AE}" pid="12" name="_dlc_DocIdItemGuid">
    <vt:lpwstr>d4161c60-94c8-4e09-88d5-92da7a6a9228</vt:lpwstr>
  </property>
</Properties>
</file>