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1" r:id="rId1"/>
  </p:sldMasterIdLst>
  <p:notesMasterIdLst>
    <p:notesMasterId r:id="rId9"/>
  </p:notesMasterIdLst>
  <p:sldIdLst>
    <p:sldId id="258" r:id="rId2"/>
    <p:sldId id="465" r:id="rId3"/>
    <p:sldId id="342" r:id="rId4"/>
    <p:sldId id="353" r:id="rId5"/>
    <p:sldId id="462" r:id="rId6"/>
    <p:sldId id="466" r:id="rId7"/>
    <p:sldId id="463" r:id="rId8"/>
  </p:sldIdLst>
  <p:sldSz cx="9144000" cy="5143500" type="screen16x9"/>
  <p:notesSz cx="6858000" cy="9144000"/>
  <p:embeddedFontLst>
    <p:embeddedFont>
      <p:font typeface="ＭＳ Ｐゴシック" panose="020B0600070205080204" pitchFamily="34" charset="-128"/>
      <p:regular r:id="rId10"/>
    </p:embeddedFont>
    <p:embeddedFont>
      <p:font typeface="Cambria Math" panose="02040503050406030204" pitchFamily="18" charset="0"/>
      <p:regular r:id="rId11"/>
    </p:embeddedFont>
    <p:embeddedFont>
      <p:font typeface="Roboto" panose="02000000000000000000" pitchFamily="2" charset="0"/>
      <p:regular r:id="rId12"/>
      <p:bold r:id="rId13"/>
      <p:italic r:id="rId14"/>
      <p:boldItalic r:id="rId15"/>
    </p:embeddedFont>
    <p:embeddedFont>
      <p:font typeface="Roboto Light" panose="02000000000000000000" pitchFamily="2" charset="0"/>
      <p:regular r:id="rId16"/>
      <p: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A24FDEF-9847-0615-65A7-2CDA29D0BD3C}" name="Veronica Contreras" initials="VC" userId="4086996288_tp_dropbox_plus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9BD0"/>
    <a:srgbClr val="E0F0FA"/>
    <a:srgbClr val="73A928"/>
    <a:srgbClr val="ED6925"/>
    <a:srgbClr val="0073BD"/>
    <a:srgbClr val="D84E11"/>
    <a:srgbClr val="A12A61"/>
    <a:srgbClr val="4E0B6C"/>
    <a:srgbClr val="F14CE9"/>
    <a:srgbClr val="40AD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63" autoAdjust="0"/>
    <p:restoredTop sz="86727" autoAdjust="0"/>
  </p:normalViewPr>
  <p:slideViewPr>
    <p:cSldViewPr snapToGrid="0">
      <p:cViewPr>
        <p:scale>
          <a:sx n="118" d="100"/>
          <a:sy n="118" d="100"/>
        </p:scale>
        <p:origin x="568" y="4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fd9b6cff4e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fd9b6cff4e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Quality – spatial variations. </a:t>
            </a:r>
          </a:p>
        </p:txBody>
      </p:sp>
    </p:spTree>
    <p:extLst>
      <p:ext uri="{BB962C8B-B14F-4D97-AF65-F5344CB8AC3E}">
        <p14:creationId xmlns:p14="http://schemas.microsoft.com/office/powerpoint/2010/main" val="2608758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B04A0-E867-A4EE-6BBB-B12353A5E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41CB19-CD8C-AFDA-3250-6096212B88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DD6041-2D87-6FD8-CAAB-67C0F7123B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364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BA421-3B15-6563-C4CE-9188777D9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BF342D-FA45-83AF-ACF7-31DA88C3D1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AE61E5-32D6-8407-6DED-FF3366C66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02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ption 1 1">
  <p:cSld name="SECTION_HEADER_2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466825" y="655700"/>
            <a:ext cx="8263500" cy="115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4600"/>
              <a:buFont typeface="Roboto Light"/>
              <a:buNone/>
              <a:defRPr sz="4600" b="0">
                <a:solidFill>
                  <a:srgbClr val="00274C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4" name="Google Shape;44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3825" y="244002"/>
            <a:ext cx="2327051" cy="22972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6"/>
          <p:cNvSpPr txBox="1">
            <a:spLocks noGrp="1"/>
          </p:cNvSpPr>
          <p:nvPr>
            <p:ph type="title" idx="2"/>
          </p:nvPr>
        </p:nvSpPr>
        <p:spPr>
          <a:xfrm>
            <a:off x="540675" y="1922875"/>
            <a:ext cx="818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630775" y="3415050"/>
            <a:ext cx="8099700" cy="14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>
                <a:solidFill>
                  <a:srgbClr val="00274C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○"/>
              <a:defRPr>
                <a:solidFill>
                  <a:srgbClr val="00274C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■"/>
              <a:defRPr>
                <a:solidFill>
                  <a:srgbClr val="00274C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>
                <a:solidFill>
                  <a:srgbClr val="00274C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○"/>
              <a:defRPr>
                <a:solidFill>
                  <a:srgbClr val="00274C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■"/>
              <a:defRPr>
                <a:solidFill>
                  <a:srgbClr val="00274C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>
                <a:solidFill>
                  <a:srgbClr val="00274C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○"/>
              <a:defRPr>
                <a:solidFill>
                  <a:srgbClr val="00274C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■"/>
              <a:defRPr>
                <a:solidFill>
                  <a:srgbClr val="00274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ption 1 1 1">
  <p:cSld name="SECTION_HEADER_2_1_1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66825" y="655700"/>
            <a:ext cx="8263500" cy="115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4600"/>
              <a:buFont typeface="Roboto Light"/>
              <a:buNone/>
              <a:defRPr sz="4600" b="0">
                <a:solidFill>
                  <a:srgbClr val="00274C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" name="Google Shape;50;p7"/>
          <p:cNvSpPr/>
          <p:nvPr/>
        </p:nvSpPr>
        <p:spPr>
          <a:xfrm rot="10800000">
            <a:off x="-7500" y="1819200"/>
            <a:ext cx="9151500" cy="33243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CF0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" name="Google Shape;5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3825" y="244002"/>
            <a:ext cx="2327051" cy="229725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7"/>
          <p:cNvSpPr txBox="1">
            <a:spLocks noGrp="1"/>
          </p:cNvSpPr>
          <p:nvPr>
            <p:ph type="title" idx="2"/>
          </p:nvPr>
        </p:nvSpPr>
        <p:spPr>
          <a:xfrm>
            <a:off x="540675" y="1922875"/>
            <a:ext cx="818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630775" y="3415050"/>
            <a:ext cx="8099700" cy="14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>
                <a:solidFill>
                  <a:srgbClr val="00274C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○"/>
              <a:defRPr>
                <a:solidFill>
                  <a:srgbClr val="00274C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■"/>
              <a:defRPr>
                <a:solidFill>
                  <a:srgbClr val="00274C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>
                <a:solidFill>
                  <a:srgbClr val="00274C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○"/>
              <a:defRPr>
                <a:solidFill>
                  <a:srgbClr val="00274C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■"/>
              <a:defRPr>
                <a:solidFill>
                  <a:srgbClr val="00274C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>
                <a:solidFill>
                  <a:srgbClr val="00274C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○"/>
              <a:defRPr>
                <a:solidFill>
                  <a:srgbClr val="00274C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■"/>
              <a:defRPr>
                <a:solidFill>
                  <a:srgbClr val="00274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ondary title - Support paragraph " type="tx">
  <p:cSld name="TITLE_AND_BOD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540675" y="1009175"/>
            <a:ext cx="8143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540675" y="1868000"/>
            <a:ext cx="8143800" cy="32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>
                <a:solidFill>
                  <a:srgbClr val="00274C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○"/>
              <a:defRPr>
                <a:solidFill>
                  <a:srgbClr val="00274C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■"/>
              <a:defRPr>
                <a:solidFill>
                  <a:srgbClr val="00274C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>
                <a:solidFill>
                  <a:srgbClr val="00274C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○"/>
              <a:defRPr>
                <a:solidFill>
                  <a:srgbClr val="00274C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■"/>
              <a:defRPr>
                <a:solidFill>
                  <a:srgbClr val="00274C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>
                <a:solidFill>
                  <a:srgbClr val="00274C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○"/>
              <a:defRPr>
                <a:solidFill>
                  <a:srgbClr val="00274C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■"/>
              <a:defRPr>
                <a:solidFill>
                  <a:srgbClr val="00274C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ondary title - Two Column  1">
  <p:cSld name="TITLE_ONLY_1_2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8" name="Google Shape;108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81470" y="4746350"/>
            <a:ext cx="2303006" cy="22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/>
          <p:nvPr/>
        </p:nvSpPr>
        <p:spPr>
          <a:xfrm rot="10800000">
            <a:off x="-7500" y="1819200"/>
            <a:ext cx="9151500" cy="33243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CF0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body" idx="1"/>
          </p:nvPr>
        </p:nvSpPr>
        <p:spPr>
          <a:xfrm>
            <a:off x="464100" y="2409750"/>
            <a:ext cx="2369700" cy="23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 sz="1400">
                <a:solidFill>
                  <a:srgbClr val="00274C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244375" y="1837050"/>
            <a:ext cx="27327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800"/>
              <a:buNone/>
              <a:defRPr sz="1800">
                <a:solidFill>
                  <a:srgbClr val="00274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2"/>
          </p:nvPr>
        </p:nvSpPr>
        <p:spPr>
          <a:xfrm>
            <a:off x="3425375" y="2409750"/>
            <a:ext cx="2369700" cy="23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 sz="1400">
                <a:solidFill>
                  <a:srgbClr val="00274C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title" idx="3"/>
          </p:nvPr>
        </p:nvSpPr>
        <p:spPr>
          <a:xfrm>
            <a:off x="3205650" y="1837050"/>
            <a:ext cx="27327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800"/>
              <a:buNone/>
              <a:defRPr sz="1800">
                <a:solidFill>
                  <a:srgbClr val="00274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4"/>
          </p:nvPr>
        </p:nvSpPr>
        <p:spPr>
          <a:xfrm>
            <a:off x="6386650" y="2409750"/>
            <a:ext cx="2369700" cy="23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Char char="●"/>
              <a:defRPr sz="1400">
                <a:solidFill>
                  <a:srgbClr val="00274C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title" idx="5"/>
          </p:nvPr>
        </p:nvSpPr>
        <p:spPr>
          <a:xfrm>
            <a:off x="6166925" y="1837050"/>
            <a:ext cx="27327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800"/>
              <a:buNone/>
              <a:defRPr sz="1800">
                <a:solidFill>
                  <a:srgbClr val="00274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title" idx="6"/>
          </p:nvPr>
        </p:nvSpPr>
        <p:spPr>
          <a:xfrm>
            <a:off x="540675" y="194925"/>
            <a:ext cx="8143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5"/>
          <p:cNvSpPr>
            <a:spLocks noGrp="1"/>
          </p:cNvSpPr>
          <p:nvPr>
            <p:ph type="pic" idx="7"/>
          </p:nvPr>
        </p:nvSpPr>
        <p:spPr>
          <a:xfrm>
            <a:off x="1359025" y="1053225"/>
            <a:ext cx="503400" cy="503400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15"/>
          <p:cNvSpPr/>
          <p:nvPr/>
        </p:nvSpPr>
        <p:spPr>
          <a:xfrm>
            <a:off x="1248478" y="942675"/>
            <a:ext cx="724500" cy="724500"/>
          </a:xfrm>
          <a:prstGeom prst="ellipse">
            <a:avLst/>
          </a:prstGeom>
          <a:noFill/>
          <a:ln w="19050" cap="flat" cmpd="sng">
            <a:solidFill>
              <a:srgbClr val="00274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  <p:sp>
        <p:nvSpPr>
          <p:cNvPr id="119" name="Google Shape;119;p15"/>
          <p:cNvSpPr>
            <a:spLocks noGrp="1"/>
          </p:cNvSpPr>
          <p:nvPr>
            <p:ph type="pic" idx="8"/>
          </p:nvPr>
        </p:nvSpPr>
        <p:spPr>
          <a:xfrm>
            <a:off x="4320300" y="1050638"/>
            <a:ext cx="503400" cy="503400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15"/>
          <p:cNvSpPr/>
          <p:nvPr/>
        </p:nvSpPr>
        <p:spPr>
          <a:xfrm>
            <a:off x="4209753" y="940088"/>
            <a:ext cx="724500" cy="724500"/>
          </a:xfrm>
          <a:prstGeom prst="ellipse">
            <a:avLst/>
          </a:prstGeom>
          <a:noFill/>
          <a:ln w="19050" cap="flat" cmpd="sng">
            <a:solidFill>
              <a:srgbClr val="00274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  <p:sp>
        <p:nvSpPr>
          <p:cNvPr id="121" name="Google Shape;121;p15"/>
          <p:cNvSpPr>
            <a:spLocks noGrp="1"/>
          </p:cNvSpPr>
          <p:nvPr>
            <p:ph type="pic" idx="9"/>
          </p:nvPr>
        </p:nvSpPr>
        <p:spPr>
          <a:xfrm>
            <a:off x="7281575" y="1050638"/>
            <a:ext cx="503400" cy="503400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15"/>
          <p:cNvSpPr/>
          <p:nvPr/>
        </p:nvSpPr>
        <p:spPr>
          <a:xfrm>
            <a:off x="7171028" y="940088"/>
            <a:ext cx="724500" cy="724500"/>
          </a:xfrm>
          <a:prstGeom prst="ellipse">
            <a:avLst/>
          </a:prstGeom>
          <a:noFill/>
          <a:ln w="19050" cap="flat" cmpd="sng">
            <a:solidFill>
              <a:srgbClr val="00274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_COLUMN_TEXT_1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8"/>
          <p:cNvSpPr/>
          <p:nvPr/>
        </p:nvSpPr>
        <p:spPr>
          <a:xfrm rot="10800000">
            <a:off x="-7500" y="1819200"/>
            <a:ext cx="9151500" cy="33243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CF0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8"/>
          <p:cNvSpPr txBox="1">
            <a:spLocks noGrp="1"/>
          </p:cNvSpPr>
          <p:nvPr>
            <p:ph type="body" idx="1"/>
          </p:nvPr>
        </p:nvSpPr>
        <p:spPr>
          <a:xfrm>
            <a:off x="540300" y="1604025"/>
            <a:ext cx="48033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9" name="Google Shape;149;p18"/>
          <p:cNvSpPr txBox="1">
            <a:spLocks noGrp="1"/>
          </p:cNvSpPr>
          <p:nvPr>
            <p:ph type="title"/>
          </p:nvPr>
        </p:nvSpPr>
        <p:spPr>
          <a:xfrm>
            <a:off x="540675" y="609125"/>
            <a:ext cx="8143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3000"/>
              <a:buNone/>
              <a:defRPr sz="3000" b="1">
                <a:solidFill>
                  <a:srgbClr val="00274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9pPr>
          </a:lstStyle>
          <a:p>
            <a:endParaRPr/>
          </a:p>
        </p:txBody>
      </p:sp>
      <p:pic>
        <p:nvPicPr>
          <p:cNvPr id="150" name="Google Shape;150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81470" y="4746350"/>
            <a:ext cx="2303006" cy="22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 1">
  <p:cSld name="ONE_COLUMN_TEXT_1_1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9"/>
          <p:cNvSpPr txBox="1">
            <a:spLocks noGrp="1"/>
          </p:cNvSpPr>
          <p:nvPr>
            <p:ph type="body" idx="1"/>
          </p:nvPr>
        </p:nvSpPr>
        <p:spPr>
          <a:xfrm>
            <a:off x="540300" y="1604025"/>
            <a:ext cx="48033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●"/>
              <a:defRPr sz="1200">
                <a:solidFill>
                  <a:srgbClr val="00274C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○"/>
              <a:defRPr sz="1200">
                <a:solidFill>
                  <a:srgbClr val="00274C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200"/>
              <a:buChar char="■"/>
              <a:defRPr sz="1200">
                <a:solidFill>
                  <a:srgbClr val="00274C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4" name="Google Shape;154;p19"/>
          <p:cNvSpPr txBox="1">
            <a:spLocks noGrp="1"/>
          </p:cNvSpPr>
          <p:nvPr>
            <p:ph type="title"/>
          </p:nvPr>
        </p:nvSpPr>
        <p:spPr>
          <a:xfrm>
            <a:off x="540675" y="609125"/>
            <a:ext cx="8143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3000"/>
              <a:buNone/>
              <a:defRPr sz="3000" b="1">
                <a:solidFill>
                  <a:srgbClr val="00274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None/>
              <a:defRPr>
                <a:solidFill>
                  <a:srgbClr val="00274C"/>
                </a:solidFill>
              </a:defRPr>
            </a:lvl9pPr>
          </a:lstStyle>
          <a:p>
            <a:endParaRPr/>
          </a:p>
        </p:txBody>
      </p:sp>
      <p:pic>
        <p:nvPicPr>
          <p:cNvPr id="155" name="Google Shape;155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81470" y="4746350"/>
            <a:ext cx="2303006" cy="22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>
            <a:spLocks noGrp="1"/>
          </p:cNvSpPr>
          <p:nvPr>
            <p:ph type="body" idx="1"/>
          </p:nvPr>
        </p:nvSpPr>
        <p:spPr>
          <a:xfrm>
            <a:off x="742150" y="358602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None/>
              <a:defRPr>
                <a:solidFill>
                  <a:srgbClr val="00274C"/>
                </a:solidFill>
              </a:defRPr>
            </a:lvl1pPr>
          </a:lstStyle>
          <a:p>
            <a:endParaRPr/>
          </a:p>
        </p:txBody>
      </p:sp>
      <p:sp>
        <p:nvSpPr>
          <p:cNvPr id="167" name="Google Shape;16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8" name="Google Shape;168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81470" y="4746350"/>
            <a:ext cx="2303006" cy="22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6" name="Google Shape;176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81470" y="4746350"/>
            <a:ext cx="2303006" cy="22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10">
            <a:alphaModFix/>
          </a:blip>
          <a:srcRect t="73363" r="1156"/>
          <a:stretch/>
        </p:blipFill>
        <p:spPr>
          <a:xfrm>
            <a:off x="0" y="0"/>
            <a:ext cx="9143997" cy="19492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7" r:id="rId3"/>
    <p:sldLayoutId id="2147483661" r:id="rId4"/>
    <p:sldLayoutId id="2147483664" r:id="rId5"/>
    <p:sldLayoutId id="2147483665" r:id="rId6"/>
    <p:sldLayoutId id="2147483668" r:id="rId7"/>
    <p:sldLayoutId id="2147483670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tiff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tiff"/><Relationship Id="rId4" Type="http://schemas.openxmlformats.org/officeDocument/2006/relationships/image" Target="../media/image2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landscape with trees and a river&#10;&#10;AI-generated content may be incorrect.">
            <a:extLst>
              <a:ext uri="{FF2B5EF4-FFF2-40B4-BE49-F238E27FC236}">
                <a16:creationId xmlns:a16="http://schemas.microsoft.com/office/drawing/2014/main" id="{D07E1ACB-0A37-8A72-E673-48D333F8170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7000"/>
          </a:blip>
          <a:srcRect t="24041" b="3833"/>
          <a:stretch>
            <a:fillRect/>
          </a:stretch>
        </p:blipFill>
        <p:spPr>
          <a:xfrm>
            <a:off x="-1246" y="181669"/>
            <a:ext cx="9172594" cy="4961831"/>
          </a:xfrm>
          <a:prstGeom prst="rect">
            <a:avLst/>
          </a:prstGeom>
          <a:solidFill>
            <a:schemeClr val="bg1"/>
          </a:solidFill>
          <a:effectLst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CEBEF61-E6FD-2094-6C04-15CBDB8F25B2}"/>
              </a:ext>
            </a:extLst>
          </p:cNvPr>
          <p:cNvSpPr/>
          <p:nvPr/>
        </p:nvSpPr>
        <p:spPr>
          <a:xfrm>
            <a:off x="0" y="1480656"/>
            <a:ext cx="9171348" cy="562777"/>
          </a:xfrm>
          <a:prstGeom prst="rect">
            <a:avLst/>
          </a:prstGeom>
          <a:noFill/>
          <a:ln>
            <a:solidFill>
              <a:srgbClr val="07224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279D5525-5137-DF8B-2053-9792FFEC93A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149" y="1491915"/>
            <a:ext cx="9143999" cy="55151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2800" b="1" dirty="0">
                <a:latin typeface="+mj-lt"/>
              </a:rPr>
              <a:t>Mini Workshop: High-Rep Ions at NSF ZEUS</a:t>
            </a:r>
            <a:endParaRPr lang="en-US" sz="2800" dirty="0"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623D29-2368-25AB-434D-2264681BE2CD}"/>
              </a:ext>
            </a:extLst>
          </p:cNvPr>
          <p:cNvSpPr/>
          <p:nvPr/>
        </p:nvSpPr>
        <p:spPr>
          <a:xfrm>
            <a:off x="306658" y="2802929"/>
            <a:ext cx="85306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Veronica Contreras</a:t>
            </a:r>
            <a:endParaRPr lang="en-US" sz="1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EE64C3-D1E4-367F-FAB9-98CA47D1EF28}"/>
              </a:ext>
            </a:extLst>
          </p:cNvPr>
          <p:cNvSpPr/>
          <p:nvPr/>
        </p:nvSpPr>
        <p:spPr>
          <a:xfrm>
            <a:off x="3158841" y="3155177"/>
            <a:ext cx="28536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>
                <a:solidFill>
                  <a:srgbClr val="072249"/>
                </a:solidFill>
              </a:rPr>
              <a:t>Advanced Accelerator Concepts - 2026</a:t>
            </a:r>
          </a:p>
        </p:txBody>
      </p:sp>
      <p:pic>
        <p:nvPicPr>
          <p:cNvPr id="19" name="Picture 18" descr="A blue and white logo&#10;&#10;AI-generated content may be incorrect.">
            <a:extLst>
              <a:ext uri="{FF2B5EF4-FFF2-40B4-BE49-F238E27FC236}">
                <a16:creationId xmlns:a16="http://schemas.microsoft.com/office/drawing/2014/main" id="{441925DF-ECB6-FBE9-A66A-FF7AA6F0D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2789" y="4822552"/>
            <a:ext cx="2498359" cy="3209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BA4231-6176-DFCE-2852-EB0802686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9" y="4567032"/>
            <a:ext cx="2202634" cy="5689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BB0786-3843-0407-C5F6-882CAA2DCD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5243E8C-950A-CE7B-4784-0943B449B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7"/>
            <a:ext cx="9144000" cy="513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73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7E1D8-DDD8-B930-3E95-93BF75C0D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76" y="1298140"/>
            <a:ext cx="3201988" cy="2949898"/>
          </a:xfrm>
          <a:ln w="28575">
            <a:solidFill>
              <a:schemeClr val="tx1"/>
            </a:solidFill>
          </a:ln>
        </p:spPr>
        <p:txBody>
          <a:bodyPr/>
          <a:lstStyle/>
          <a:p>
            <a:pPr marL="139700" indent="0">
              <a:buNone/>
            </a:pPr>
            <a:r>
              <a:rPr lang="en-US" sz="1600" u="sng" dirty="0"/>
              <a:t>Experiment Aims</a:t>
            </a:r>
          </a:p>
          <a:p>
            <a:pPr marL="139700" indent="0">
              <a:buNone/>
            </a:pPr>
            <a:endParaRPr lang="en-US" sz="1600" dirty="0"/>
          </a:p>
          <a:p>
            <a:r>
              <a:rPr lang="en-US" sz="1600" dirty="0"/>
              <a:t>Test GOSSIP as a HRR beam profiling diagnostic using </a:t>
            </a:r>
            <a:r>
              <a:rPr lang="en-US" sz="1600" dirty="0" err="1"/>
              <a:t>micronit</a:t>
            </a:r>
            <a:r>
              <a:rPr lang="en-US" sz="1600" dirty="0"/>
              <a:t> glass chip nozzle</a:t>
            </a:r>
          </a:p>
          <a:p>
            <a:r>
              <a:rPr lang="en-US" sz="1600" dirty="0"/>
              <a:t>Characterize the proton beam </a:t>
            </a:r>
          </a:p>
          <a:p>
            <a:pPr lvl="1"/>
            <a:r>
              <a:rPr lang="en-US" sz="1600" dirty="0"/>
              <a:t>pointing, </a:t>
            </a:r>
          </a:p>
          <a:p>
            <a:pPr lvl="1"/>
            <a:r>
              <a:rPr lang="en-US" sz="1600" dirty="0"/>
              <a:t>spatial quality,</a:t>
            </a:r>
          </a:p>
          <a:p>
            <a:pPr lvl="1"/>
            <a:r>
              <a:rPr lang="en-US" sz="1600" dirty="0"/>
              <a:t>divergence, </a:t>
            </a:r>
          </a:p>
          <a:p>
            <a:pPr lvl="1"/>
            <a:r>
              <a:rPr lang="en-US" sz="1600" dirty="0"/>
              <a:t>and energy spread.</a:t>
            </a:r>
          </a:p>
        </p:txBody>
      </p:sp>
      <p:pic>
        <p:nvPicPr>
          <p:cNvPr id="15" name="Picture 14" descr="A black and white photo of a light bulb&#10;&#10;AI-generated content may be incorrect.">
            <a:extLst>
              <a:ext uri="{FF2B5EF4-FFF2-40B4-BE49-F238E27FC236}">
                <a16:creationId xmlns:a16="http://schemas.microsoft.com/office/drawing/2014/main" id="{91DFA74E-7731-7189-E898-1BF634022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509113" y="3457618"/>
            <a:ext cx="1531661" cy="8729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37F6FEA-CF42-AD79-2543-53026710B836}"/>
              </a:ext>
            </a:extLst>
          </p:cNvPr>
          <p:cNvSpPr txBox="1"/>
          <p:nvPr/>
        </p:nvSpPr>
        <p:spPr>
          <a:xfrm>
            <a:off x="3407089" y="4657584"/>
            <a:ext cx="1724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Water target calibration image with optical probe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CB94A-A797-F480-19A9-F47B167AD3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FD6AB7-A3C7-9DB1-D173-12F5BF80A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257" y="697539"/>
            <a:ext cx="2042489" cy="2190905"/>
          </a:xfrm>
          <a:prstGeom prst="rect">
            <a:avLst/>
          </a:pr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45485497-81AA-4874-6A94-820C91D95319}"/>
              </a:ext>
            </a:extLst>
          </p:cNvPr>
          <p:cNvGrpSpPr/>
          <p:nvPr/>
        </p:nvGrpSpPr>
        <p:grpSpPr>
          <a:xfrm>
            <a:off x="5280548" y="1547288"/>
            <a:ext cx="1309249" cy="2368831"/>
            <a:chOff x="-213584" y="2920747"/>
            <a:chExt cx="1309249" cy="2368831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C8F1361-DD02-8F4B-33E5-2FBB1EF2340E}"/>
                </a:ext>
              </a:extLst>
            </p:cNvPr>
            <p:cNvGrpSpPr/>
            <p:nvPr/>
          </p:nvGrpSpPr>
          <p:grpSpPr>
            <a:xfrm>
              <a:off x="-213583" y="2920747"/>
              <a:ext cx="1309248" cy="2368830"/>
              <a:chOff x="-201661" y="2944131"/>
              <a:chExt cx="1290742" cy="2368830"/>
            </a:xfrm>
          </p:grpSpPr>
          <p:pic>
            <p:nvPicPr>
              <p:cNvPr id="69" name="Picture 68" descr="A machine with a few parts&#10;&#10;AI-generated content may be incorrect.">
                <a:extLst>
                  <a:ext uri="{FF2B5EF4-FFF2-40B4-BE49-F238E27FC236}">
                    <a16:creationId xmlns:a16="http://schemas.microsoft.com/office/drawing/2014/main" id="{978192B5-94C7-8851-3029-71D31D4B77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t="19968" r="38953" b="11723"/>
              <a:stretch>
                <a:fillRect/>
              </a:stretch>
            </p:blipFill>
            <p:spPr>
              <a:xfrm>
                <a:off x="-191415" y="3402542"/>
                <a:ext cx="1280496" cy="1910419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EB78EC29-4715-5C59-9BB5-FB5E76C8DF21}"/>
                  </a:ext>
                </a:extLst>
              </p:cNvPr>
              <p:cNvSpPr/>
              <p:nvPr/>
            </p:nvSpPr>
            <p:spPr>
              <a:xfrm>
                <a:off x="-201661" y="2944131"/>
                <a:ext cx="1290742" cy="6174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u="sng" dirty="0">
                    <a:solidFill>
                      <a:schemeClr val="tx1"/>
                    </a:solidFill>
                  </a:rPr>
                  <a:t>Front of Target</a:t>
                </a:r>
              </a:p>
            </p:txBody>
          </p: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C07689F-B136-0734-C6E2-315C47249899}"/>
                </a:ext>
              </a:extLst>
            </p:cNvPr>
            <p:cNvSpPr/>
            <p:nvPr/>
          </p:nvSpPr>
          <p:spPr>
            <a:xfrm>
              <a:off x="-213584" y="3098673"/>
              <a:ext cx="1309249" cy="219090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0" name="Title 1">
            <a:extLst>
              <a:ext uri="{FF2B5EF4-FFF2-40B4-BE49-F238E27FC236}">
                <a16:creationId xmlns:a16="http://schemas.microsoft.com/office/drawing/2014/main" id="{52D6965D-8DB1-CA09-157F-81CD025A7315}"/>
              </a:ext>
            </a:extLst>
          </p:cNvPr>
          <p:cNvSpPr txBox="1">
            <a:spLocks/>
          </p:cNvSpPr>
          <p:nvPr/>
        </p:nvSpPr>
        <p:spPr>
          <a:xfrm>
            <a:off x="7976" y="125896"/>
            <a:ext cx="826369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Font typeface="Roboto"/>
              <a:buNone/>
              <a:defRPr sz="2800" b="1" i="0" u="none" strike="noStrike" cap="none">
                <a:solidFill>
                  <a:srgbClr val="00274C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latin typeface="+mj-lt"/>
              </a:rPr>
              <a:t>ZEUS TA2: Liquid Target Experiment Setup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E6A83DF-5267-709D-C89C-2B49D39D60A3}"/>
              </a:ext>
            </a:extLst>
          </p:cNvPr>
          <p:cNvGrpSpPr/>
          <p:nvPr/>
        </p:nvGrpSpPr>
        <p:grpSpPr>
          <a:xfrm>
            <a:off x="6696117" y="1635878"/>
            <a:ext cx="2311348" cy="2302149"/>
            <a:chOff x="6696117" y="1635878"/>
            <a:chExt cx="2311348" cy="2302149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0FD602B-5F66-5CBD-3955-5E9FF1D8B20A}"/>
                </a:ext>
              </a:extLst>
            </p:cNvPr>
            <p:cNvGrpSpPr/>
            <p:nvPr/>
          </p:nvGrpSpPr>
          <p:grpSpPr>
            <a:xfrm>
              <a:off x="6696117" y="1635878"/>
              <a:ext cx="2311348" cy="2302149"/>
              <a:chOff x="1056928" y="2108886"/>
              <a:chExt cx="2638178" cy="3020629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FABB6936-6FB0-5AD6-C564-345BE20F7C1E}"/>
                  </a:ext>
                </a:extLst>
              </p:cNvPr>
              <p:cNvGrpSpPr/>
              <p:nvPr/>
            </p:nvGrpSpPr>
            <p:grpSpPr>
              <a:xfrm>
                <a:off x="1056928" y="2594126"/>
                <a:ext cx="2627784" cy="2535389"/>
                <a:chOff x="184977" y="2566552"/>
                <a:chExt cx="2627784" cy="2535389"/>
              </a:xfrm>
            </p:grpSpPr>
            <p:pic>
              <p:nvPicPr>
                <p:cNvPr id="75" name="Picture 74" descr="A machine with many objects&#10;&#10;AI-generated content may be incorrect.">
                  <a:extLst>
                    <a:ext uri="{FF2B5EF4-FFF2-40B4-BE49-F238E27FC236}">
                      <a16:creationId xmlns:a16="http://schemas.microsoft.com/office/drawing/2014/main" id="{13A79AAB-3CBC-3220-C062-EDBF7E34A9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 t="8547" b="19090"/>
                <a:stretch/>
              </p:blipFill>
              <p:spPr>
                <a:xfrm>
                  <a:off x="184977" y="2566552"/>
                  <a:ext cx="2627784" cy="2535389"/>
                </a:xfrm>
                <a:prstGeom prst="rect">
                  <a:avLst/>
                </a:prstGeom>
                <a:ln>
                  <a:noFill/>
                </a:ln>
              </p:spPr>
            </p:pic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B8FA0480-01F8-82E6-120B-48D640DE0A07}"/>
                    </a:ext>
                  </a:extLst>
                </p:cNvPr>
                <p:cNvGrpSpPr/>
                <p:nvPr/>
              </p:nvGrpSpPr>
              <p:grpSpPr>
                <a:xfrm>
                  <a:off x="212021" y="2622458"/>
                  <a:ext cx="2600740" cy="1797305"/>
                  <a:chOff x="9024039" y="-848"/>
                  <a:chExt cx="2600740" cy="1797305"/>
                </a:xfrm>
              </p:grpSpPr>
              <p:grpSp>
                <p:nvGrpSpPr>
                  <p:cNvPr id="77" name="Group 76">
                    <a:extLst>
                      <a:ext uri="{FF2B5EF4-FFF2-40B4-BE49-F238E27FC236}">
                        <a16:creationId xmlns:a16="http://schemas.microsoft.com/office/drawing/2014/main" id="{6671A668-BB8E-4AE9-DA02-7289F6538A21}"/>
                      </a:ext>
                    </a:extLst>
                  </p:cNvPr>
                  <p:cNvGrpSpPr/>
                  <p:nvPr/>
                </p:nvGrpSpPr>
                <p:grpSpPr>
                  <a:xfrm>
                    <a:off x="9024039" y="660445"/>
                    <a:ext cx="2600740" cy="1136012"/>
                    <a:chOff x="9674285" y="376506"/>
                    <a:chExt cx="2600740" cy="1136012"/>
                  </a:xfrm>
                </p:grpSpPr>
                <p:cxnSp>
                  <p:nvCxnSpPr>
                    <p:cNvPr id="79" name="Straight Arrow Connector 78">
                      <a:extLst>
                        <a:ext uri="{FF2B5EF4-FFF2-40B4-BE49-F238E27FC236}">
                          <a16:creationId xmlns:a16="http://schemas.microsoft.com/office/drawing/2014/main" id="{ED0E0EAB-4209-A839-A541-10669C7959E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 flipV="1">
                      <a:off x="11132426" y="933369"/>
                      <a:ext cx="576103" cy="110893"/>
                    </a:xfrm>
                    <a:prstGeom prst="straightConnector1">
                      <a:avLst/>
                    </a:prstGeom>
                    <a:solidFill>
                      <a:srgbClr val="40AD61"/>
                    </a:solidFill>
                    <a:ln w="38100">
                      <a:noFill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0" name="Rectangle 79">
                      <a:extLst>
                        <a:ext uri="{FF2B5EF4-FFF2-40B4-BE49-F238E27FC236}">
                          <a16:creationId xmlns:a16="http://schemas.microsoft.com/office/drawing/2014/main" id="{D7DECBE3-D095-4D50-319A-141503E067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74285" y="583655"/>
                      <a:ext cx="914400" cy="240212"/>
                    </a:xfrm>
                    <a:prstGeom prst="rect">
                      <a:avLst/>
                    </a:prstGeom>
                    <a:solidFill>
                      <a:srgbClr val="0096F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200" b="1" dirty="0"/>
                        <a:t>GOSSIP</a:t>
                      </a:r>
                    </a:p>
                  </p:txBody>
                </p:sp>
                <p:cxnSp>
                  <p:nvCxnSpPr>
                    <p:cNvPr id="81" name="Straight Arrow Connector 80">
                      <a:extLst>
                        <a:ext uri="{FF2B5EF4-FFF2-40B4-BE49-F238E27FC236}">
                          <a16:creationId xmlns:a16="http://schemas.microsoft.com/office/drawing/2014/main" id="{94A7BDBD-AAB9-968A-10F2-8C281C5A1AB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74825" y="796127"/>
                      <a:ext cx="679744" cy="337158"/>
                    </a:xfrm>
                    <a:prstGeom prst="straightConnector1">
                      <a:avLst/>
                    </a:prstGeom>
                    <a:solidFill>
                      <a:srgbClr val="0096FF"/>
                    </a:solidFill>
                    <a:ln w="38100">
                      <a:noFill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2" name="Straight Arrow Connector 81">
                      <a:extLst>
                        <a:ext uri="{FF2B5EF4-FFF2-40B4-BE49-F238E27FC236}">
                          <a16:creationId xmlns:a16="http://schemas.microsoft.com/office/drawing/2014/main" id="{22030B49-0E70-E61D-C6EA-7BDE443D297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11265571" y="671197"/>
                      <a:ext cx="329199" cy="98460"/>
                    </a:xfrm>
                    <a:prstGeom prst="straightConnector1">
                      <a:avLst/>
                    </a:prstGeom>
                    <a:ln w="38100">
                      <a:noFill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3" name="Isosceles Triangle 29">
                      <a:extLst>
                        <a:ext uri="{FF2B5EF4-FFF2-40B4-BE49-F238E27FC236}">
                          <a16:creationId xmlns:a16="http://schemas.microsoft.com/office/drawing/2014/main" id="{5B330941-3CE0-13CE-57C6-54C46058FA7B}"/>
                        </a:ext>
                      </a:extLst>
                    </p:cNvPr>
                    <p:cNvSpPr/>
                    <p:nvPr/>
                  </p:nvSpPr>
                  <p:spPr>
                    <a:xfrm rot="1286764">
                      <a:off x="10661750" y="739431"/>
                      <a:ext cx="519643" cy="773087"/>
                    </a:xfrm>
                    <a:prstGeom prst="triangle">
                      <a:avLst>
                        <a:gd name="adj" fmla="val 66120"/>
                      </a:avLst>
                    </a:prstGeom>
                    <a:solidFill>
                      <a:srgbClr val="00B050">
                        <a:alpha val="80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84" name="Rectangle 83">
                      <a:extLst>
                        <a:ext uri="{FF2B5EF4-FFF2-40B4-BE49-F238E27FC236}">
                          <a16:creationId xmlns:a16="http://schemas.microsoft.com/office/drawing/2014/main" id="{F9D6CAD7-8F63-0AEF-1C80-6F3939078E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19493" y="927950"/>
                      <a:ext cx="855532" cy="240212"/>
                    </a:xfrm>
                    <a:prstGeom prst="rect">
                      <a:avLst/>
                    </a:prstGeom>
                    <a:solidFill>
                      <a:srgbClr val="40AD6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100" b="1" dirty="0"/>
                        <a:t>Protons</a:t>
                      </a:r>
                    </a:p>
                  </p:txBody>
                </p:sp>
                <p:sp>
                  <p:nvSpPr>
                    <p:cNvPr id="85" name="Rectangle 84">
                      <a:extLst>
                        <a:ext uri="{FF2B5EF4-FFF2-40B4-BE49-F238E27FC236}">
                          <a16:creationId xmlns:a16="http://schemas.microsoft.com/office/drawing/2014/main" id="{EEDCEFD1-6D04-25EA-C06C-920B8C0AC4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00402" y="376506"/>
                      <a:ext cx="774623" cy="441042"/>
                    </a:xfrm>
                    <a:prstGeom prst="rect">
                      <a:avLst/>
                    </a:prstGeom>
                    <a:solidFill>
                      <a:srgbClr val="EE48D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1200" b="1" dirty="0"/>
                        <a:t>Water Target</a:t>
                      </a:r>
                    </a:p>
                  </p:txBody>
                </p:sp>
              </p:grpSp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id="{B9328AF2-DDC2-CC38-B616-D7EAAC44476E}"/>
                      </a:ext>
                    </a:extLst>
                  </p:cNvPr>
                  <p:cNvSpPr/>
                  <p:nvPr/>
                </p:nvSpPr>
                <p:spPr>
                  <a:xfrm>
                    <a:off x="10613143" y="-848"/>
                    <a:ext cx="890282" cy="296562"/>
                  </a:xfrm>
                  <a:prstGeom prst="rect">
                    <a:avLst/>
                  </a:prstGeom>
                  <a:solidFill>
                    <a:srgbClr val="0096FF">
                      <a:alpha val="58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100" b="1" dirty="0"/>
                      <a:t>Camera</a:t>
                    </a:r>
                  </a:p>
                </p:txBody>
              </p:sp>
            </p:grpSp>
          </p:grp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5A62A351-9122-E9AF-D736-F10731D941FC}"/>
                  </a:ext>
                </a:extLst>
              </p:cNvPr>
              <p:cNvSpPr/>
              <p:nvPr/>
            </p:nvSpPr>
            <p:spPr>
              <a:xfrm>
                <a:off x="1061162" y="2238866"/>
                <a:ext cx="2633944" cy="288630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45FF7D81-0A96-395E-99A5-C07B61C26737}"/>
                  </a:ext>
                </a:extLst>
              </p:cNvPr>
              <p:cNvSpPr/>
              <p:nvPr/>
            </p:nvSpPr>
            <p:spPr>
              <a:xfrm>
                <a:off x="1544894" y="2108886"/>
                <a:ext cx="1729944" cy="6174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u="sng" dirty="0">
                    <a:solidFill>
                      <a:schemeClr val="tx1"/>
                    </a:solidFill>
                  </a:rPr>
                  <a:t>Back of Target</a:t>
                </a:r>
              </a:p>
            </p:txBody>
          </p:sp>
        </p:grp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DC9362A4-B960-8BA0-EA2C-1BBAECD541E8}"/>
                </a:ext>
              </a:extLst>
            </p:cNvPr>
            <p:cNvCxnSpPr>
              <a:cxnSpLocks/>
              <a:stCxn id="80" idx="2"/>
            </p:cNvCxnSpPr>
            <p:nvPr/>
          </p:nvCxnSpPr>
          <p:spPr>
            <a:xfrm>
              <a:off x="7120371" y="2893260"/>
              <a:ext cx="387334" cy="234993"/>
            </a:xfrm>
            <a:prstGeom prst="straightConnector1">
              <a:avLst/>
            </a:prstGeom>
            <a:ln w="19050">
              <a:solidFill>
                <a:srgbClr val="0096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76C847F1-50E3-E818-ABAF-E1A8709057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33351" y="3052361"/>
              <a:ext cx="372160" cy="142295"/>
            </a:xfrm>
            <a:prstGeom prst="straightConnector1">
              <a:avLst/>
            </a:prstGeom>
            <a:ln w="19050">
              <a:solidFill>
                <a:srgbClr val="40AD6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D4553122-F3CD-0F78-2BAD-8917306F8B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85588" y="2709612"/>
              <a:ext cx="372160" cy="142295"/>
            </a:xfrm>
            <a:prstGeom prst="straightConnector1">
              <a:avLst/>
            </a:prstGeom>
            <a:ln w="19050">
              <a:solidFill>
                <a:srgbClr val="EF48D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9340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2D94E-56E2-7AB0-EC12-E1A51D045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le 1">
            <a:extLst>
              <a:ext uri="{FF2B5EF4-FFF2-40B4-BE49-F238E27FC236}">
                <a16:creationId xmlns:a16="http://schemas.microsoft.com/office/drawing/2014/main" id="{F195C46E-21EA-9AC8-56E6-A2C603489ECC}"/>
              </a:ext>
            </a:extLst>
          </p:cNvPr>
          <p:cNvSpPr txBox="1">
            <a:spLocks/>
          </p:cNvSpPr>
          <p:nvPr/>
        </p:nvSpPr>
        <p:spPr>
          <a:xfrm>
            <a:off x="7976" y="125896"/>
            <a:ext cx="826369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Font typeface="Roboto"/>
              <a:buNone/>
              <a:defRPr sz="2800" b="1" i="0" u="none" strike="noStrike" cap="none">
                <a:solidFill>
                  <a:srgbClr val="00274C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latin typeface="+mj-lt"/>
              </a:rPr>
              <a:t>ZEUS TA2: Liquid Target Experiment Results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4C3BB3A-8B81-6064-209E-2FD24F179D6F}"/>
              </a:ext>
            </a:extLst>
          </p:cNvPr>
          <p:cNvGrpSpPr/>
          <p:nvPr/>
        </p:nvGrpSpPr>
        <p:grpSpPr>
          <a:xfrm>
            <a:off x="41049" y="880183"/>
            <a:ext cx="2788130" cy="1228700"/>
            <a:chOff x="-75344" y="1488317"/>
            <a:chExt cx="2788130" cy="122870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66B677B-B48E-D453-41F8-E6D30EFAB612}"/>
                </a:ext>
              </a:extLst>
            </p:cNvPr>
            <p:cNvGrpSpPr/>
            <p:nvPr/>
          </p:nvGrpSpPr>
          <p:grpSpPr>
            <a:xfrm>
              <a:off x="-75344" y="1488317"/>
              <a:ext cx="2788130" cy="1066072"/>
              <a:chOff x="3902413" y="1746977"/>
              <a:chExt cx="3207226" cy="1214197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ECA6D0F-7412-8B62-3FE2-DF4C7C60728F}"/>
                  </a:ext>
                </a:extLst>
              </p:cNvPr>
              <p:cNvSpPr txBox="1"/>
              <p:nvPr/>
            </p:nvSpPr>
            <p:spPr>
              <a:xfrm>
                <a:off x="4995742" y="1746977"/>
                <a:ext cx="1702676" cy="5959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0096FF"/>
                    </a:solidFill>
                  </a:rPr>
                  <a:t>Scintillator Stack</a:t>
                </a:r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274A24C2-2072-CA27-A458-CA46D34D3C03}"/>
                  </a:ext>
                </a:extLst>
              </p:cNvPr>
              <p:cNvGrpSpPr/>
              <p:nvPr/>
            </p:nvGrpSpPr>
            <p:grpSpPr>
              <a:xfrm>
                <a:off x="3902413" y="2275914"/>
                <a:ext cx="3207226" cy="685260"/>
                <a:chOff x="3032369" y="2275914"/>
                <a:chExt cx="4265977" cy="685260"/>
              </a:xfrm>
            </p:grpSpPr>
            <p:sp>
              <p:nvSpPr>
                <p:cNvPr id="32" name="Isosceles Triangle 31">
                  <a:extLst>
                    <a:ext uri="{FF2B5EF4-FFF2-40B4-BE49-F238E27FC236}">
                      <a16:creationId xmlns:a16="http://schemas.microsoft.com/office/drawing/2014/main" id="{5BE7B59C-D974-42D9-8C7B-47B9ED106C24}"/>
                    </a:ext>
                  </a:extLst>
                </p:cNvPr>
                <p:cNvSpPr/>
                <p:nvPr/>
              </p:nvSpPr>
              <p:spPr>
                <a:xfrm rot="16200000">
                  <a:off x="5394685" y="1057514"/>
                  <a:ext cx="652975" cy="3154346"/>
                </a:xfrm>
                <a:prstGeom prst="triangle">
                  <a:avLst/>
                </a:prstGeom>
                <a:gradFill flip="none" rotWithShape="1">
                  <a:gsLst>
                    <a:gs pos="71000">
                      <a:srgbClr val="8ED7AF"/>
                    </a:gs>
                    <a:gs pos="31000">
                      <a:srgbClr val="A4DCBD"/>
                    </a:gs>
                    <a:gs pos="5000">
                      <a:srgbClr val="EEEEEE"/>
                    </a:gs>
                    <a:gs pos="56000">
                      <a:srgbClr val="4BC783"/>
                    </a:gs>
                    <a:gs pos="100000">
                      <a:srgbClr val="EEEEEE"/>
                    </a:gs>
                  </a:gsLst>
                  <a:lin ang="108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902F80C4-9C7B-D850-59B6-F00EBDCA1667}"/>
                    </a:ext>
                  </a:extLst>
                </p:cNvPr>
                <p:cNvSpPr txBox="1"/>
                <p:nvPr/>
              </p:nvSpPr>
              <p:spPr>
                <a:xfrm>
                  <a:off x="3032369" y="2275914"/>
                  <a:ext cx="125827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/>
                    <a:t>Proton Source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EAB0DB4A-9A46-C1B9-48A8-F125D1685179}"/>
                    </a:ext>
                  </a:extLst>
                </p:cNvPr>
                <p:cNvSpPr/>
                <p:nvPr/>
              </p:nvSpPr>
              <p:spPr>
                <a:xfrm>
                  <a:off x="5242286" y="2362041"/>
                  <a:ext cx="753429" cy="485037"/>
                </a:xfrm>
                <a:prstGeom prst="rect">
                  <a:avLst/>
                </a:prstGeom>
                <a:noFill/>
                <a:ln>
                  <a:solidFill>
                    <a:srgbClr val="0096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2CDB5F07-5876-815F-06E7-DE83501BE7DF}"/>
                    </a:ext>
                  </a:extLst>
                </p:cNvPr>
                <p:cNvCxnSpPr/>
                <p:nvPr/>
              </p:nvCxnSpPr>
              <p:spPr>
                <a:xfrm>
                  <a:off x="5242283" y="2354228"/>
                  <a:ext cx="304800" cy="500666"/>
                </a:xfrm>
                <a:prstGeom prst="line">
                  <a:avLst/>
                </a:prstGeom>
                <a:ln w="28575">
                  <a:solidFill>
                    <a:srgbClr val="0096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90AE55B7-941B-A27C-7F09-1C6F7A0D60D4}"/>
                    </a:ext>
                  </a:extLst>
                </p:cNvPr>
                <p:cNvCxnSpPr/>
                <p:nvPr/>
              </p:nvCxnSpPr>
              <p:spPr>
                <a:xfrm>
                  <a:off x="5453300" y="2362041"/>
                  <a:ext cx="273536" cy="492851"/>
                </a:xfrm>
                <a:prstGeom prst="line">
                  <a:avLst/>
                </a:prstGeom>
                <a:ln w="28575">
                  <a:solidFill>
                    <a:srgbClr val="0096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69C6815A-8D9E-5DC1-18DE-DF87CD4951F4}"/>
                    </a:ext>
                  </a:extLst>
                </p:cNvPr>
                <p:cNvCxnSpPr/>
                <p:nvPr/>
              </p:nvCxnSpPr>
              <p:spPr>
                <a:xfrm>
                  <a:off x="5656500" y="2360590"/>
                  <a:ext cx="273536" cy="492851"/>
                </a:xfrm>
                <a:prstGeom prst="line">
                  <a:avLst/>
                </a:prstGeom>
                <a:ln w="28575">
                  <a:solidFill>
                    <a:srgbClr val="0096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A02568E6-FD6D-58A4-D850-FAFEEC643CB9}"/>
                </a:ext>
              </a:extLst>
            </p:cNvPr>
            <p:cNvCxnSpPr>
              <a:cxnSpLocks/>
            </p:cNvCxnSpPr>
            <p:nvPr/>
          </p:nvCxnSpPr>
          <p:spPr>
            <a:xfrm>
              <a:off x="660613" y="2266378"/>
              <a:ext cx="6858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1B0C867-D294-E52B-D2ED-22CD10E6A32E}"/>
                </a:ext>
              </a:extLst>
            </p:cNvPr>
            <p:cNvSpPr txBox="1"/>
            <p:nvPr/>
          </p:nvSpPr>
          <p:spPr>
            <a:xfrm>
              <a:off x="764274" y="2266378"/>
              <a:ext cx="9454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8 cm</a:t>
              </a: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691FD78E-2EB1-A54D-3273-D56FF089CC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45026" y="2020765"/>
              <a:ext cx="5738" cy="445342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440AB0B-98FD-D241-8BDB-B580CF540040}"/>
                </a:ext>
              </a:extLst>
            </p:cNvPr>
            <p:cNvSpPr txBox="1"/>
            <p:nvPr/>
          </p:nvSpPr>
          <p:spPr>
            <a:xfrm>
              <a:off x="1972080" y="2083006"/>
              <a:ext cx="724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4.9 cm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ED8E200-6F77-58E6-7EEC-672E4D72AC42}"/>
                </a:ext>
              </a:extLst>
            </p:cNvPr>
            <p:cNvSpPr txBox="1"/>
            <p:nvPr/>
          </p:nvSpPr>
          <p:spPr>
            <a:xfrm>
              <a:off x="1402878" y="2409240"/>
              <a:ext cx="7102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1 2 3</a:t>
              </a:r>
            </a:p>
          </p:txBody>
        </p:sp>
      </p:grp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D8EDBD8-C599-3348-DCB7-350F8A4D9B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46BFF0-2DBD-4487-03D7-2EB7BECDF7A7}"/>
              </a:ext>
            </a:extLst>
          </p:cNvPr>
          <p:cNvGrpSpPr/>
          <p:nvPr/>
        </p:nvGrpSpPr>
        <p:grpSpPr>
          <a:xfrm>
            <a:off x="8754462" y="2900105"/>
            <a:ext cx="596604" cy="1708472"/>
            <a:chOff x="6486864" y="815057"/>
            <a:chExt cx="596604" cy="170847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8E3D29A-168B-539C-B9E2-7C5450A36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42" b="93541" l="83264" r="97934">
                          <a14:foregroundMark x1="89463" y1="8612" x2="96901" y2="7416"/>
                          <a14:foregroundMark x1="88430" y1="6699" x2="98140" y2="6699"/>
                          <a14:foregroundMark x1="96694" y1="5742" x2="96901" y2="10048"/>
                          <a14:foregroundMark x1="97314" y1="6459" x2="97314" y2="11483"/>
                          <a14:foregroundMark x1="89669" y1="9330" x2="95455" y2="9809"/>
                          <a14:foregroundMark x1="92975" y1="7416" x2="97107" y2="7656"/>
                          <a14:foregroundMark x1="97314" y1="5981" x2="97314" y2="7656"/>
                          <a14:foregroundMark x1="97314" y1="11005" x2="96694" y2="5981"/>
                          <a14:foregroundMark x1="83678" y1="85167" x2="84917" y2="87799"/>
                          <a14:foregroundMark x1="83678" y1="93062" x2="83884" y2="91627"/>
                          <a14:foregroundMark x1="91736" y1="92584" x2="91942" y2="92823"/>
                          <a14:foregroundMark x1="89050" y1="12440" x2="89669" y2="92584"/>
                          <a14:foregroundMark x1="89256" y1="81579" x2="89256" y2="81579"/>
                          <a14:foregroundMark x1="90083" y1="81579" x2="90083" y2="81579"/>
                          <a14:foregroundMark x1="90083" y1="81579" x2="90083" y2="81579"/>
                          <a14:foregroundMark x1="89876" y1="93541" x2="89669" y2="80622"/>
                          <a14:foregroundMark x1="89256" y1="11722" x2="89876" y2="33971"/>
                          <a14:foregroundMark x1="89876" y1="33971" x2="83678" y2="12201"/>
                          <a14:foregroundMark x1="83264" y1="11962" x2="90496" y2="11722"/>
                          <a14:foregroundMark x1="89876" y1="36364" x2="90496" y2="12201"/>
                          <a14:foregroundMark x1="89463" y1="24402" x2="89876" y2="46172"/>
                          <a14:foregroundMark x1="90083" y1="93301" x2="89876" y2="81579"/>
                          <a14:foregroundMark x1="89876" y1="84450" x2="89669" y2="78708"/>
                          <a14:foregroundMark x1="89669" y1="79904" x2="89463" y2="55981"/>
                          <a14:foregroundMark x1="89463" y1="55981" x2="89669" y2="62201"/>
                          <a14:foregroundMark x1="89669" y1="61962" x2="90083" y2="33971"/>
                          <a14:foregroundMark x1="89256" y1="48565" x2="89669" y2="61005"/>
                          <a14:foregroundMark x1="89463" y1="60766" x2="89463" y2="48086"/>
                          <a14:foregroundMark x1="89669" y1="48086" x2="89669" y2="83493"/>
                        </a14:backgroundRemoval>
                      </a14:imgEffect>
                    </a14:imgLayer>
                  </a14:imgProps>
                </a:ext>
              </a:extLst>
            </a:blip>
            <a:srcRect l="82516" t="10652"/>
            <a:stretch>
              <a:fillRect/>
            </a:stretch>
          </p:blipFill>
          <p:spPr>
            <a:xfrm>
              <a:off x="6486864" y="914400"/>
              <a:ext cx="370890" cy="160912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C56C38-98A2-9650-8C5C-44FA6DA625E4}"/>
                </a:ext>
              </a:extLst>
            </p:cNvPr>
            <p:cNvSpPr txBox="1"/>
            <p:nvPr/>
          </p:nvSpPr>
          <p:spPr>
            <a:xfrm>
              <a:off x="6588961" y="2279285"/>
              <a:ext cx="2338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6C7392-FD30-B87E-E16C-B7520441D15B}"/>
                </a:ext>
              </a:extLst>
            </p:cNvPr>
            <p:cNvSpPr txBox="1"/>
            <p:nvPr/>
          </p:nvSpPr>
          <p:spPr>
            <a:xfrm>
              <a:off x="6588961" y="2092641"/>
              <a:ext cx="2338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3A065FA-EE7F-6CBF-E8B2-421123B4FF1E}"/>
                </a:ext>
              </a:extLst>
            </p:cNvPr>
            <p:cNvSpPr txBox="1"/>
            <p:nvPr/>
          </p:nvSpPr>
          <p:spPr>
            <a:xfrm>
              <a:off x="6588961" y="1867032"/>
              <a:ext cx="2338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2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EE52FE9-3765-8D20-7F2F-DCAA20A7E25C}"/>
                </a:ext>
              </a:extLst>
            </p:cNvPr>
            <p:cNvSpPr txBox="1"/>
            <p:nvPr/>
          </p:nvSpPr>
          <p:spPr>
            <a:xfrm>
              <a:off x="6588961" y="1630713"/>
              <a:ext cx="2338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3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7C8DEA-8D1E-E422-C032-B9C512EA41A4}"/>
                </a:ext>
              </a:extLst>
            </p:cNvPr>
            <p:cNvSpPr txBox="1"/>
            <p:nvPr/>
          </p:nvSpPr>
          <p:spPr>
            <a:xfrm>
              <a:off x="6588961" y="1412890"/>
              <a:ext cx="2338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4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153920A-B116-6283-D935-44847A863B58}"/>
                </a:ext>
              </a:extLst>
            </p:cNvPr>
            <p:cNvSpPr txBox="1"/>
            <p:nvPr/>
          </p:nvSpPr>
          <p:spPr>
            <a:xfrm>
              <a:off x="6588961" y="1184236"/>
              <a:ext cx="2338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5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25A4DD-F24A-81EB-E687-213A061A2472}"/>
                </a:ext>
              </a:extLst>
            </p:cNvPr>
            <p:cNvSpPr txBox="1"/>
            <p:nvPr/>
          </p:nvSpPr>
          <p:spPr>
            <a:xfrm>
              <a:off x="6588961" y="948618"/>
              <a:ext cx="23382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6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7D413A4-AD1B-2A5E-BEB3-ADF99756CB0F}"/>
                </a:ext>
              </a:extLst>
            </p:cNvPr>
            <p:cNvSpPr txBox="1"/>
            <p:nvPr/>
          </p:nvSpPr>
          <p:spPr>
            <a:xfrm>
              <a:off x="6588961" y="815057"/>
              <a:ext cx="49450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/>
                <a:t>x 10</a:t>
              </a:r>
              <a:r>
                <a:rPr lang="en-US" sz="600" baseline="30000" dirty="0"/>
                <a:t>4</a:t>
              </a:r>
              <a:endParaRPr lang="en-US" sz="800" baseline="30000" dirty="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1951674B-D068-67C6-C2AE-BC676CD9F4DE}"/>
              </a:ext>
            </a:extLst>
          </p:cNvPr>
          <p:cNvSpPr txBox="1"/>
          <p:nvPr/>
        </p:nvSpPr>
        <p:spPr>
          <a:xfrm>
            <a:off x="7886770" y="4463159"/>
            <a:ext cx="1050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30° divergence, FWHM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DCEAA96-3B0B-165C-7646-E686A71A8E08}"/>
              </a:ext>
            </a:extLst>
          </p:cNvPr>
          <p:cNvSpPr/>
          <p:nvPr/>
        </p:nvSpPr>
        <p:spPr>
          <a:xfrm>
            <a:off x="2439834" y="4572939"/>
            <a:ext cx="4080253" cy="483878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Red feature in beam is ~1cm in diameter,</a:t>
            </a:r>
          </a:p>
          <a:p>
            <a:pPr algn="ctr"/>
            <a:r>
              <a:rPr lang="en-US" b="1" dirty="0"/>
              <a:t>corresponding to ~14° divergence (full angle)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DE6A9FB-5C15-7A95-9AEE-BE76A0BB9C5A}"/>
              </a:ext>
            </a:extLst>
          </p:cNvPr>
          <p:cNvGrpSpPr/>
          <p:nvPr/>
        </p:nvGrpSpPr>
        <p:grpSpPr>
          <a:xfrm>
            <a:off x="149612" y="2291554"/>
            <a:ext cx="8871546" cy="2192212"/>
            <a:chOff x="149612" y="2291554"/>
            <a:chExt cx="8871546" cy="219221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F31ADDB-5C57-ACDF-C083-D0ACA686AEA4}"/>
                </a:ext>
              </a:extLst>
            </p:cNvPr>
            <p:cNvSpPr/>
            <p:nvPr/>
          </p:nvSpPr>
          <p:spPr>
            <a:xfrm>
              <a:off x="160935" y="2291554"/>
              <a:ext cx="8860223" cy="285966"/>
            </a:xfrm>
            <a:prstGeom prst="rect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1.5 MeV Proton Beams – 1 Hz Burst @ 1J on target</a:t>
              </a: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37404085-2FD8-1EC6-873C-EC52EA2F0307}"/>
                </a:ext>
              </a:extLst>
            </p:cNvPr>
            <p:cNvGrpSpPr/>
            <p:nvPr/>
          </p:nvGrpSpPr>
          <p:grpSpPr>
            <a:xfrm>
              <a:off x="149612" y="2690681"/>
              <a:ext cx="1473694" cy="1793085"/>
              <a:chOff x="149612" y="2679242"/>
              <a:chExt cx="1473694" cy="1793085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1E512963-63E4-CD22-3738-0F84BAF98C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4896" t="13649" r="26443" b="5910"/>
              <a:stretch>
                <a:fillRect/>
              </a:stretch>
            </p:blipFill>
            <p:spPr>
              <a:xfrm>
                <a:off x="156011" y="2998885"/>
                <a:ext cx="1467295" cy="1473442"/>
              </a:xfrm>
              <a:prstGeom prst="rect">
                <a:avLst/>
              </a:prstGeom>
            </p:spPr>
          </p:pic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63995C5-7F6C-A6FB-80BA-1668E61333FF}"/>
                  </a:ext>
                </a:extLst>
              </p:cNvPr>
              <p:cNvSpPr/>
              <p:nvPr/>
            </p:nvSpPr>
            <p:spPr>
              <a:xfrm>
                <a:off x="460665" y="2679242"/>
                <a:ext cx="892731" cy="2273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Shot 1</a:t>
                </a: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4DDE7BB9-26D3-D0E0-859F-AE9B250502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9612" y="3010432"/>
                <a:ext cx="1261872" cy="126187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A9D4115-E46D-26D5-EB3E-5B21B57C485F}"/>
                </a:ext>
              </a:extLst>
            </p:cNvPr>
            <p:cNvGrpSpPr/>
            <p:nvPr/>
          </p:nvGrpSpPr>
          <p:grpSpPr>
            <a:xfrm>
              <a:off x="1904012" y="2690681"/>
              <a:ext cx="1475151" cy="1793085"/>
              <a:chOff x="1731427" y="2679242"/>
              <a:chExt cx="1475151" cy="1793085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AD4BCEA6-DC4B-BCB4-9620-7ADD7D5811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8987" t="15171" r="24344" b="9273"/>
              <a:stretch>
                <a:fillRect/>
              </a:stretch>
            </p:blipFill>
            <p:spPr>
              <a:xfrm>
                <a:off x="1739283" y="2998885"/>
                <a:ext cx="1467295" cy="1473442"/>
              </a:xfrm>
              <a:prstGeom prst="rect">
                <a:avLst/>
              </a:prstGeom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47C172F-4D2A-B30D-6992-965AEBD960B9}"/>
                  </a:ext>
                </a:extLst>
              </p:cNvPr>
              <p:cNvSpPr/>
              <p:nvPr/>
            </p:nvSpPr>
            <p:spPr>
              <a:xfrm>
                <a:off x="2021262" y="2679242"/>
                <a:ext cx="892731" cy="2273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Shot 2</a:t>
                </a: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6A3342F-EB06-088C-AD20-6B5A82C53F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31427" y="3007193"/>
                <a:ext cx="1261872" cy="126187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0C89353-241C-3A11-BE2C-AE1810673647}"/>
                </a:ext>
              </a:extLst>
            </p:cNvPr>
            <p:cNvGrpSpPr/>
            <p:nvPr/>
          </p:nvGrpSpPr>
          <p:grpSpPr>
            <a:xfrm>
              <a:off x="3659869" y="2690681"/>
              <a:ext cx="1502373" cy="1793085"/>
              <a:chOff x="3322555" y="2679242"/>
              <a:chExt cx="1502373" cy="179308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B5605151-A6BA-C518-F8DA-36D60A7B1F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12378" t="18972" r="25802" b="6986"/>
              <a:stretch>
                <a:fillRect/>
              </a:stretch>
            </p:blipFill>
            <p:spPr>
              <a:xfrm>
                <a:off x="3322555" y="2998885"/>
                <a:ext cx="1502373" cy="1473442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5BC6371-8F45-B35E-4C19-E3ED860FFE06}"/>
                  </a:ext>
                </a:extLst>
              </p:cNvPr>
              <p:cNvSpPr/>
              <p:nvPr/>
            </p:nvSpPr>
            <p:spPr>
              <a:xfrm>
                <a:off x="3627375" y="2679242"/>
                <a:ext cx="892731" cy="2273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Shot 3</a:t>
                </a: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27DAB065-8FB1-EFE0-3461-A22ED57A91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57633" y="3020073"/>
                <a:ext cx="1261872" cy="126187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D0B8A844-8DA9-8A55-09BC-6B5E54D720AC}"/>
                </a:ext>
              </a:extLst>
            </p:cNvPr>
            <p:cNvGrpSpPr/>
            <p:nvPr/>
          </p:nvGrpSpPr>
          <p:grpSpPr>
            <a:xfrm>
              <a:off x="5442948" y="2690680"/>
              <a:ext cx="1465936" cy="1793086"/>
              <a:chOff x="4938600" y="2679242"/>
              <a:chExt cx="1465936" cy="1793086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CEF4873-8F08-D198-93C8-875DF5A45F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 l="6332" t="10141" r="18664" b="5685"/>
              <a:stretch>
                <a:fillRect/>
              </a:stretch>
            </p:blipFill>
            <p:spPr>
              <a:xfrm>
                <a:off x="4940905" y="2998886"/>
                <a:ext cx="1463631" cy="1473442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2FE8558-F0C0-6BA0-F502-762AE7C2EA24}"/>
                  </a:ext>
                </a:extLst>
              </p:cNvPr>
              <p:cNvSpPr/>
              <p:nvPr/>
            </p:nvSpPr>
            <p:spPr>
              <a:xfrm>
                <a:off x="5226354" y="2679242"/>
                <a:ext cx="892731" cy="2273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Shot 4</a:t>
                </a: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D2183D78-5FCD-60FD-7AAC-F5B59E10F3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38600" y="3025494"/>
                <a:ext cx="1261872" cy="126187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023E1010-DAC6-6965-141A-F69DB00F1412}"/>
                </a:ext>
              </a:extLst>
            </p:cNvPr>
            <p:cNvGrpSpPr/>
            <p:nvPr/>
          </p:nvGrpSpPr>
          <p:grpSpPr>
            <a:xfrm>
              <a:off x="7189589" y="2690681"/>
              <a:ext cx="1464057" cy="1793085"/>
              <a:chOff x="6520087" y="2679242"/>
              <a:chExt cx="1464057" cy="1793085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4FA67F90-9331-1CEB-E53F-ED5D02C223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7648" t="11297" r="23184" b="8279"/>
              <a:stretch>
                <a:fillRect/>
              </a:stretch>
            </p:blipFill>
            <p:spPr>
              <a:xfrm>
                <a:off x="6520513" y="3002565"/>
                <a:ext cx="1463631" cy="1469762"/>
              </a:xfrm>
              <a:prstGeom prst="rect">
                <a:avLst/>
              </a:prstGeom>
            </p:spPr>
          </p:pic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900FE6A-A6E3-7905-0A8F-500F769C4ECC}"/>
                  </a:ext>
                </a:extLst>
              </p:cNvPr>
              <p:cNvSpPr/>
              <p:nvPr/>
            </p:nvSpPr>
            <p:spPr>
              <a:xfrm>
                <a:off x="6805962" y="2679242"/>
                <a:ext cx="892731" cy="22734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Shot 5</a:t>
                </a:r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9CF310A8-34F7-8B6C-5E63-4E18315F43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20087" y="3020176"/>
                <a:ext cx="1261872" cy="126187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9" name="Down Arrow 28">
            <a:extLst>
              <a:ext uri="{FF2B5EF4-FFF2-40B4-BE49-F238E27FC236}">
                <a16:creationId xmlns:a16="http://schemas.microsoft.com/office/drawing/2014/main" id="{07247EDD-6947-88A8-2F09-7C7530466F2E}"/>
              </a:ext>
            </a:extLst>
          </p:cNvPr>
          <p:cNvSpPr/>
          <p:nvPr/>
        </p:nvSpPr>
        <p:spPr>
          <a:xfrm rot="8920560">
            <a:off x="7982137" y="4297397"/>
            <a:ext cx="177967" cy="366716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C31D603-090C-B0AF-AD3F-DF1A5F76527F}"/>
              </a:ext>
            </a:extLst>
          </p:cNvPr>
          <p:cNvGrpSpPr/>
          <p:nvPr/>
        </p:nvGrpSpPr>
        <p:grpSpPr>
          <a:xfrm>
            <a:off x="4355070" y="547075"/>
            <a:ext cx="4583527" cy="1590743"/>
            <a:chOff x="485488" y="634321"/>
            <a:chExt cx="4583527" cy="1590743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C7F1A17-D32C-D427-F18B-D1E86CF7E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16200000">
              <a:off x="1334032" y="870092"/>
              <a:ext cx="1316656" cy="1384906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5B12A5DD-E995-33FA-9593-C8989A66E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16200000">
              <a:off x="3686345" y="842394"/>
              <a:ext cx="1310337" cy="1455003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C0A2807-08DA-DE61-1B20-03CB394ACC1D}"/>
                </a:ext>
              </a:extLst>
            </p:cNvPr>
            <p:cNvGrpSpPr/>
            <p:nvPr/>
          </p:nvGrpSpPr>
          <p:grpSpPr>
            <a:xfrm>
              <a:off x="485488" y="634321"/>
              <a:ext cx="4399392" cy="1024937"/>
              <a:chOff x="1572709" y="725674"/>
              <a:chExt cx="4399392" cy="1024937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0A14567-1BBB-C48F-5943-F7F28598923F}"/>
                  </a:ext>
                </a:extLst>
              </p:cNvPr>
              <p:cNvSpPr txBox="1"/>
              <p:nvPr/>
            </p:nvSpPr>
            <p:spPr>
              <a:xfrm>
                <a:off x="2457133" y="725674"/>
                <a:ext cx="35149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u="sng" dirty="0"/>
                  <a:t>Raw data shows pointing variance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52016DA-B038-F775-BC7A-BA002E1154F4}"/>
                  </a:ext>
                </a:extLst>
              </p:cNvPr>
              <p:cNvSpPr txBox="1"/>
              <p:nvPr/>
            </p:nvSpPr>
            <p:spPr>
              <a:xfrm>
                <a:off x="1572709" y="1227391"/>
                <a:ext cx="11042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Layer 1: 1.5 MeV</a:t>
                </a:r>
              </a:p>
            </p:txBody>
          </p:sp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3F713C11-652A-F4DA-3461-14CEC7DCAC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9803" y="1477698"/>
                <a:ext cx="553260" cy="0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C36D91A-5AD5-9975-B6F5-3C2DB642B616}"/>
                </a:ext>
              </a:extLst>
            </p:cNvPr>
            <p:cNvSpPr txBox="1"/>
            <p:nvPr/>
          </p:nvSpPr>
          <p:spPr>
            <a:xfrm>
              <a:off x="2755041" y="1306475"/>
              <a:ext cx="17329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5.6 MeV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F274C85-45FE-9988-4561-7A454D9F292B}"/>
                </a:ext>
              </a:extLst>
            </p:cNvPr>
            <p:cNvSpPr txBox="1"/>
            <p:nvPr/>
          </p:nvSpPr>
          <p:spPr>
            <a:xfrm>
              <a:off x="2757506" y="1007141"/>
              <a:ext cx="17329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1.5 MeV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C6D295A-1247-3DD1-403A-A8DDD4382672}"/>
                </a:ext>
              </a:extLst>
            </p:cNvPr>
            <p:cNvSpPr txBox="1"/>
            <p:nvPr/>
          </p:nvSpPr>
          <p:spPr>
            <a:xfrm>
              <a:off x="2755041" y="1636199"/>
              <a:ext cx="17329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8.1 MeV</a:t>
              </a: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6394CEA6-8952-9596-9EA4-9F6FC68F360B}"/>
                </a:ext>
              </a:extLst>
            </p:cNvPr>
            <p:cNvCxnSpPr>
              <a:cxnSpLocks/>
            </p:cNvCxnSpPr>
            <p:nvPr/>
          </p:nvCxnSpPr>
          <p:spPr>
            <a:xfrm>
              <a:off x="3482429" y="1156978"/>
              <a:ext cx="532389" cy="6086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B3D55C6A-36A7-BF22-DA43-1B582BA5238B}"/>
                </a:ext>
              </a:extLst>
            </p:cNvPr>
            <p:cNvCxnSpPr>
              <a:cxnSpLocks/>
            </p:cNvCxnSpPr>
            <p:nvPr/>
          </p:nvCxnSpPr>
          <p:spPr>
            <a:xfrm>
              <a:off x="3547901" y="1474592"/>
              <a:ext cx="353497" cy="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1CB0B970-F7F4-1411-CDB1-D605C2A7C977}"/>
                </a:ext>
              </a:extLst>
            </p:cNvPr>
            <p:cNvCxnSpPr>
              <a:cxnSpLocks/>
            </p:cNvCxnSpPr>
            <p:nvPr/>
          </p:nvCxnSpPr>
          <p:spPr>
            <a:xfrm>
              <a:off x="3451522" y="1821094"/>
              <a:ext cx="324979" cy="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555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46B6-709D-04DE-1F2D-E95666350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Box 102">
            <a:extLst>
              <a:ext uri="{FF2B5EF4-FFF2-40B4-BE49-F238E27FC236}">
                <a16:creationId xmlns:a16="http://schemas.microsoft.com/office/drawing/2014/main" id="{E36DA145-FFBC-86A0-CC43-F587D9489DB2}"/>
              </a:ext>
            </a:extLst>
          </p:cNvPr>
          <p:cNvSpPr txBox="1"/>
          <p:nvPr/>
        </p:nvSpPr>
        <p:spPr>
          <a:xfrm>
            <a:off x="3463377" y="3553381"/>
            <a:ext cx="1466097" cy="1464222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9" name="Title 1">
            <a:extLst>
              <a:ext uri="{FF2B5EF4-FFF2-40B4-BE49-F238E27FC236}">
                <a16:creationId xmlns:a16="http://schemas.microsoft.com/office/drawing/2014/main" id="{9BC946A9-D952-070D-1699-66063E9A77E5}"/>
              </a:ext>
            </a:extLst>
          </p:cNvPr>
          <p:cNvSpPr txBox="1">
            <a:spLocks/>
          </p:cNvSpPr>
          <p:nvPr/>
        </p:nvSpPr>
        <p:spPr>
          <a:xfrm>
            <a:off x="7976" y="125896"/>
            <a:ext cx="826369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2800"/>
              <a:buFont typeface="Roboto"/>
              <a:buNone/>
              <a:defRPr sz="2800" b="1" i="0" u="none" strike="noStrike" cap="none">
                <a:solidFill>
                  <a:srgbClr val="00274C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latin typeface="+mj-lt"/>
              </a:rPr>
              <a:t>ZEUS TA2: Other Results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9B85E0C-837B-FE49-6202-799EE4BB598C}"/>
              </a:ext>
            </a:extLst>
          </p:cNvPr>
          <p:cNvSpPr/>
          <p:nvPr/>
        </p:nvSpPr>
        <p:spPr>
          <a:xfrm>
            <a:off x="160936" y="857390"/>
            <a:ext cx="4795884" cy="285966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1.5 MeV Proton Beams – 1 Hz Burst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1F2305CA-F8BE-F78A-C238-5076F7C9F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37" y="1193762"/>
            <a:ext cx="1467295" cy="145754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0CA5E9C5-0BDD-95FB-65C9-8FE1AEEF9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229" y="1189724"/>
            <a:ext cx="1467295" cy="145754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5A5BB89-C13F-F260-5E9D-9CA1FB442E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9524" y="1193762"/>
            <a:ext cx="1467295" cy="1457545"/>
          </a:xfrm>
          <a:prstGeom prst="rect">
            <a:avLst/>
          </a:prstGeom>
        </p:spPr>
      </p:pic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AA295A6C-21B3-7C28-3F0F-371E4AF09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3125" y="1201476"/>
            <a:ext cx="3881066" cy="1727577"/>
          </a:xfrm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en-US" sz="1600" dirty="0"/>
              <a:t>“Weird” results are perhaps more likely a result of the laser conditions rather than the liquid</a:t>
            </a:r>
          </a:p>
          <a:p>
            <a:pPr lvl="1"/>
            <a:r>
              <a:rPr lang="en-US" sz="1600" dirty="0"/>
              <a:t>Pre-pulse</a:t>
            </a:r>
          </a:p>
          <a:p>
            <a:pPr lvl="1"/>
            <a:r>
              <a:rPr lang="en-US" sz="1600" dirty="0"/>
              <a:t>Burst mode laser degradation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64615D5-9242-E115-CD4F-949851FA098D}"/>
              </a:ext>
            </a:extLst>
          </p:cNvPr>
          <p:cNvSpPr/>
          <p:nvPr/>
        </p:nvSpPr>
        <p:spPr>
          <a:xfrm>
            <a:off x="407231" y="2701713"/>
            <a:ext cx="892731" cy="2273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 J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1FFF92B-0ECA-FF22-FD8A-F82CE42955A2}"/>
              </a:ext>
            </a:extLst>
          </p:cNvPr>
          <p:cNvSpPr/>
          <p:nvPr/>
        </p:nvSpPr>
        <p:spPr>
          <a:xfrm>
            <a:off x="2112512" y="2682463"/>
            <a:ext cx="892731" cy="2273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 J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5ECCD5B-5E9E-8A1E-B296-869ED6D4639B}"/>
              </a:ext>
            </a:extLst>
          </p:cNvPr>
          <p:cNvSpPr/>
          <p:nvPr/>
        </p:nvSpPr>
        <p:spPr>
          <a:xfrm>
            <a:off x="3776805" y="2701713"/>
            <a:ext cx="892731" cy="2273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 J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0DE9847A-CD6A-9E44-4633-6B39DD3357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737" y="3553382"/>
            <a:ext cx="1359813" cy="1465455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D4ABDF54-923E-1267-E014-952B7C56D648}"/>
              </a:ext>
            </a:extLst>
          </p:cNvPr>
          <p:cNvSpPr/>
          <p:nvPr/>
        </p:nvSpPr>
        <p:spPr>
          <a:xfrm>
            <a:off x="159737" y="3219435"/>
            <a:ext cx="4795884" cy="285966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Multi-energy (raw) data</a:t>
            </a: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454A525B-A4A7-94EE-62AA-6E12FA70F54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232" t="6577" r="5067" b="7486"/>
          <a:stretch>
            <a:fillRect/>
          </a:stretch>
        </p:blipFill>
        <p:spPr>
          <a:xfrm rot="20490141">
            <a:off x="3291354" y="3531109"/>
            <a:ext cx="1063353" cy="1542943"/>
          </a:xfrm>
          <a:custGeom>
            <a:avLst/>
            <a:gdLst>
              <a:gd name="csX0" fmla="*/ 447935 w 1109499"/>
              <a:gd name="csY0" fmla="*/ 0 h 1609902"/>
              <a:gd name="csX1" fmla="*/ 1109499 w 1109499"/>
              <a:gd name="csY1" fmla="*/ 221326 h 1609902"/>
              <a:gd name="csX2" fmla="*/ 644951 w 1109499"/>
              <a:gd name="csY2" fmla="*/ 1609902 h 1609902"/>
              <a:gd name="csX3" fmla="*/ 406880 w 1109499"/>
              <a:gd name="csY3" fmla="*/ 1530255 h 1609902"/>
              <a:gd name="csX4" fmla="*/ 0 w 1109499"/>
              <a:gd name="csY4" fmla="*/ 1343302 h 1609902"/>
              <a:gd name="csX5" fmla="*/ 24450 w 1109499"/>
              <a:gd name="csY5" fmla="*/ 1265833 h 16099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109499" h="1609902">
                <a:moveTo>
                  <a:pt x="447935" y="0"/>
                </a:moveTo>
                <a:lnTo>
                  <a:pt x="1109499" y="221326"/>
                </a:lnTo>
                <a:lnTo>
                  <a:pt x="644951" y="1609902"/>
                </a:lnTo>
                <a:lnTo>
                  <a:pt x="406880" y="1530255"/>
                </a:lnTo>
                <a:lnTo>
                  <a:pt x="0" y="1343302"/>
                </a:lnTo>
                <a:lnTo>
                  <a:pt x="24450" y="1265833"/>
                </a:lnTo>
                <a:close/>
              </a:path>
            </a:pathLst>
          </a:custGeom>
          <a:noFill/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6E3FB6A5-639F-4DDC-B241-CCF612BE48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5229" y="3553382"/>
            <a:ext cx="1394497" cy="1464222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39361E65-73D9-3B28-49E4-AF976F561ED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0773" t="17567" r="16130" b="4865"/>
          <a:stretch>
            <a:fillRect/>
          </a:stretch>
        </p:blipFill>
        <p:spPr>
          <a:xfrm rot="20603401">
            <a:off x="4085637" y="3609795"/>
            <a:ext cx="932651" cy="1385570"/>
          </a:xfrm>
          <a:custGeom>
            <a:avLst/>
            <a:gdLst>
              <a:gd name="csX0" fmla="*/ 819942 w 819942"/>
              <a:gd name="csY0" fmla="*/ 41882 h 1218127"/>
              <a:gd name="csX1" fmla="*/ 472970 w 819942"/>
              <a:gd name="csY1" fmla="*/ 1218127 h 1218127"/>
              <a:gd name="csX2" fmla="*/ 0 w 819942"/>
              <a:gd name="csY2" fmla="*/ 1104520 h 1218127"/>
              <a:gd name="csX3" fmla="*/ 345708 w 819942"/>
              <a:gd name="csY3" fmla="*/ 172415 h 1218127"/>
              <a:gd name="csX4" fmla="*/ 413199 w 819942"/>
              <a:gd name="csY4" fmla="*/ 0 h 12181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9942" h="1218127">
                <a:moveTo>
                  <a:pt x="819942" y="41882"/>
                </a:moveTo>
                <a:lnTo>
                  <a:pt x="472970" y="1218127"/>
                </a:lnTo>
                <a:lnTo>
                  <a:pt x="0" y="1104520"/>
                </a:lnTo>
                <a:lnTo>
                  <a:pt x="345708" y="172415"/>
                </a:lnTo>
                <a:lnTo>
                  <a:pt x="413199" y="0"/>
                </a:lnTo>
                <a:close/>
              </a:path>
            </a:pathLst>
          </a:custGeom>
        </p:spPr>
      </p:pic>
      <p:sp>
        <p:nvSpPr>
          <p:cNvPr id="104" name="Text Placeholder 2">
            <a:extLst>
              <a:ext uri="{FF2B5EF4-FFF2-40B4-BE49-F238E27FC236}">
                <a16:creationId xmlns:a16="http://schemas.microsoft.com/office/drawing/2014/main" id="{7B8816EE-F923-AEDB-CAE6-ED7DFA8166D1}"/>
              </a:ext>
            </a:extLst>
          </p:cNvPr>
          <p:cNvSpPr txBox="1">
            <a:spLocks/>
          </p:cNvSpPr>
          <p:nvPr/>
        </p:nvSpPr>
        <p:spPr>
          <a:xfrm>
            <a:off x="5173125" y="3292019"/>
            <a:ext cx="3881067" cy="17275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27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274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274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274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274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274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274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274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274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dirty="0"/>
              <a:t>(L to R) 8.1 MeV, 5.6 MeV, 1.5 MeV</a:t>
            </a:r>
          </a:p>
          <a:p>
            <a:r>
              <a:rPr lang="en-US" sz="1600" dirty="0"/>
              <a:t>We observe pointing fluctuations in our proton beam</a:t>
            </a:r>
          </a:p>
          <a:p>
            <a:r>
              <a:rPr lang="en-US" sz="1600" dirty="0"/>
              <a:t>Much more narrow beams at higher energies</a:t>
            </a:r>
          </a:p>
        </p:txBody>
      </p:sp>
    </p:spTree>
    <p:extLst>
      <p:ext uri="{BB962C8B-B14F-4D97-AF65-F5344CB8AC3E}">
        <p14:creationId xmlns:p14="http://schemas.microsoft.com/office/powerpoint/2010/main" val="3372660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22F77-DE3D-2059-4480-720C18A3E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100" y="1792947"/>
            <a:ext cx="81438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+mj-lt"/>
              </a:rPr>
              <a:t>Questions? </a:t>
            </a:r>
            <a:br>
              <a:rPr lang="en-US" dirty="0">
                <a:latin typeface="+mj-lt"/>
              </a:rPr>
            </a:br>
            <a:r>
              <a:rPr lang="en-US" dirty="0" err="1">
                <a:latin typeface="+mj-lt"/>
              </a:rPr>
              <a:t>vacontre@umich.edu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B841EA-3D1D-578E-26C7-F04222A9B3A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33966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D3210-03A1-160E-D298-3712F1FC0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AA87F9-219E-D559-8DBB-67949A345F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CA9B4A-4157-B052-58AB-2E71DA235D77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2D0B-0DD1-68C0-3A7D-D253AEED4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9C0BFE6-A765-7F29-9033-2B3EF0BE0EE5}"/>
              </a:ext>
            </a:extLst>
          </p:cNvPr>
          <p:cNvSpPr txBox="1">
            <a:spLocks/>
          </p:cNvSpPr>
          <p:nvPr/>
        </p:nvSpPr>
        <p:spPr>
          <a:xfrm>
            <a:off x="130128" y="290718"/>
            <a:ext cx="814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74C"/>
              </a:buClr>
              <a:buSzPts val="4600"/>
              <a:buFont typeface="Roboto Light"/>
              <a:buNone/>
              <a:defRPr sz="4600" b="0" i="0" u="none" strike="noStrike" cap="none">
                <a:solidFill>
                  <a:srgbClr val="00274C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>
                <a:latin typeface="+mj-lt"/>
              </a:rPr>
              <a:t>ZEUS Facility</a:t>
            </a:r>
            <a:endParaRPr lang="en-US" dirty="0">
              <a:latin typeface="+mj-lt"/>
            </a:endParaRPr>
          </a:p>
        </p:txBody>
      </p:sp>
      <p:pic>
        <p:nvPicPr>
          <p:cNvPr id="7" name="Picture 6" descr="https://lh5.googleusercontent.com/rxyNVmtdvRiMLmmgZfdjWfDNsO7qTbtEg6Wfyyx-h3um6TI2yprmfKL1dliDMYbqhlmJWVj4eOzfhXsmf21muIleKpp_dZK4qaw8JoSDKRKiUH5q4g0qytprb-ekIQTBm6_OUijJYKc">
            <a:extLst>
              <a:ext uri="{FF2B5EF4-FFF2-40B4-BE49-F238E27FC236}">
                <a16:creationId xmlns:a16="http://schemas.microsoft.com/office/drawing/2014/main" id="{C1AB2FCB-2659-5447-9117-AE651C59D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558"/>
            <a:ext cx="9144000" cy="515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4274AD3-CE4B-A31D-D837-2667C7697B91}"/>
              </a:ext>
            </a:extLst>
          </p:cNvPr>
          <p:cNvCxnSpPr>
            <a:cxnSpLocks/>
          </p:cNvCxnSpPr>
          <p:nvPr/>
        </p:nvCxnSpPr>
        <p:spPr>
          <a:xfrm flipV="1">
            <a:off x="276149" y="2193138"/>
            <a:ext cx="0" cy="2725763"/>
          </a:xfrm>
          <a:prstGeom prst="line">
            <a:avLst/>
          </a:prstGeom>
          <a:ln w="22225">
            <a:solidFill>
              <a:srgbClr val="FFC7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310761-33CB-801A-AC3C-5EA0D2B9ED01}"/>
              </a:ext>
            </a:extLst>
          </p:cNvPr>
          <p:cNvCxnSpPr>
            <a:cxnSpLocks/>
          </p:cNvCxnSpPr>
          <p:nvPr/>
        </p:nvCxnSpPr>
        <p:spPr>
          <a:xfrm>
            <a:off x="3174724" y="243742"/>
            <a:ext cx="5706536" cy="0"/>
          </a:xfrm>
          <a:prstGeom prst="line">
            <a:avLst/>
          </a:prstGeom>
          <a:ln w="22225">
            <a:solidFill>
              <a:srgbClr val="FFC7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2EB7D3-1418-6DD2-E5D6-ABDFADA75ADB}"/>
              </a:ext>
            </a:extLst>
          </p:cNvPr>
          <p:cNvCxnSpPr>
            <a:cxnSpLocks/>
          </p:cNvCxnSpPr>
          <p:nvPr/>
        </p:nvCxnSpPr>
        <p:spPr>
          <a:xfrm flipV="1">
            <a:off x="8875322" y="237333"/>
            <a:ext cx="0" cy="2725763"/>
          </a:xfrm>
          <a:prstGeom prst="line">
            <a:avLst/>
          </a:prstGeom>
          <a:ln w="22225">
            <a:solidFill>
              <a:srgbClr val="FFC7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30C67C9-A3A6-3601-3C3A-222039835D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974" y="233065"/>
            <a:ext cx="1252650" cy="9418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ED5F39E-0735-EA7A-9252-E160D35BD9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0667" y="326692"/>
            <a:ext cx="864220" cy="8604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70AFF6-2E8E-0DE1-40F4-7BA1AC7AED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3950" y="362580"/>
            <a:ext cx="1797000" cy="38588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09C5E-CA0A-7A10-E415-03F8712C7A83}"/>
              </a:ext>
            </a:extLst>
          </p:cNvPr>
          <p:cNvCxnSpPr>
            <a:cxnSpLocks/>
          </p:cNvCxnSpPr>
          <p:nvPr/>
        </p:nvCxnSpPr>
        <p:spPr>
          <a:xfrm>
            <a:off x="267682" y="4910434"/>
            <a:ext cx="5706536" cy="0"/>
          </a:xfrm>
          <a:prstGeom prst="line">
            <a:avLst/>
          </a:prstGeom>
          <a:ln w="22225">
            <a:solidFill>
              <a:srgbClr val="FFC7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14C835D-02A2-6369-FFEF-585159AC52D3}"/>
              </a:ext>
            </a:extLst>
          </p:cNvPr>
          <p:cNvSpPr txBox="1"/>
          <p:nvPr/>
        </p:nvSpPr>
        <p:spPr>
          <a:xfrm>
            <a:off x="456661" y="3199872"/>
            <a:ext cx="4683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 Petawatt power laser user facility</a:t>
            </a:r>
          </a:p>
          <a:p>
            <a:r>
              <a:rPr lang="en-US" dirty="0">
                <a:solidFill>
                  <a:schemeClr val="bg1"/>
                </a:solidFill>
              </a:rPr>
              <a:t>Experiments 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Testing extreme field physics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Unique particle &amp; photon 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Applications of sources across STEM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F98CF240-2A9F-51F8-6587-D5F888FFAE33}"/>
              </a:ext>
            </a:extLst>
          </p:cNvPr>
          <p:cNvSpPr txBox="1">
            <a:spLocks/>
          </p:cNvSpPr>
          <p:nvPr/>
        </p:nvSpPr>
        <p:spPr bwMode="auto">
          <a:xfrm>
            <a:off x="1686300" y="254807"/>
            <a:ext cx="6014698" cy="119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ndara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x-none" sz="3600" dirty="0">
                <a:solidFill>
                  <a:schemeClr val="bg1"/>
                </a:solidFill>
                <a:ea typeface="ＭＳ Ｐゴシック" charset="-128"/>
              </a:rPr>
              <a:t>The NSF             laser:</a:t>
            </a:r>
          </a:p>
          <a:p>
            <a:r>
              <a:rPr lang="en-US" altLang="x-none" sz="3600" dirty="0">
                <a:solidFill>
                  <a:schemeClr val="bg1"/>
                </a:solidFill>
                <a:ea typeface="ＭＳ Ｐゴシック" charset="-128"/>
              </a:rPr>
              <a:t>A high-field user facility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B4DC0F7-E431-4EB2-D58A-D5119F89FE6D}"/>
              </a:ext>
            </a:extLst>
          </p:cNvPr>
          <p:cNvSpPr txBox="1">
            <a:spLocks/>
          </p:cNvSpPr>
          <p:nvPr/>
        </p:nvSpPr>
        <p:spPr>
          <a:xfrm>
            <a:off x="361761" y="4557949"/>
            <a:ext cx="5458905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rgbClr val="FFC728"/>
                </a:solidFill>
                <a:latin typeface="Calibri" panose="020F0502020204030204"/>
              </a:rPr>
              <a:t>The ZEUS facility construction and operation is supported by the National Science Foundation under award 1935950 and 2126181, as well as by the AFOSR grant number FA9550-21-1-0264 and the University of Michigan.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1F0E4BD-7985-1A94-E7D6-5A424A2580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046" r="5299"/>
          <a:stretch/>
        </p:blipFill>
        <p:spPr>
          <a:xfrm>
            <a:off x="579240" y="1566237"/>
            <a:ext cx="2446099" cy="162914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C1AFA8D-9FA7-12DA-60BE-E05EB51C8838}"/>
                  </a:ext>
                </a:extLst>
              </p:cNvPr>
              <p:cNvSpPr txBox="1"/>
              <p:nvPr/>
            </p:nvSpPr>
            <p:spPr>
              <a:xfrm>
                <a:off x="5939669" y="2043990"/>
                <a:ext cx="3229134" cy="2246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US" sz="1600" dirty="0">
                    <a:solidFill>
                      <a:schemeClr val="bg1"/>
                    </a:solidFill>
                  </a:rPr>
                  <a:t>A “shock-driver” laser will be available in two target areas</a:t>
                </a:r>
              </a:p>
              <a:p>
                <a:pPr marL="0" indent="0">
                  <a:buNone/>
                </a:pPr>
                <a:endParaRPr lang="en-US" sz="160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r>
                  <a:rPr lang="en-US" sz="1600" b="1" dirty="0">
                    <a:solidFill>
                      <a:schemeClr val="bg1"/>
                    </a:solidFill>
                  </a:rPr>
                  <a:t>Amplitude Intrepid:</a:t>
                </a:r>
              </a:p>
              <a:p>
                <a:r>
                  <a:rPr lang="en-US" sz="1600" dirty="0" err="1">
                    <a:solidFill>
                      <a:schemeClr val="bg1"/>
                    </a:solidFill>
                  </a:rPr>
                  <a:t>Nd:glass</a:t>
                </a:r>
                <a:r>
                  <a:rPr lang="en-US" sz="1600" dirty="0">
                    <a:solidFill>
                      <a:schemeClr val="bg1"/>
                    </a:solidFill>
                  </a:rPr>
                  <a:t> system,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1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𝟏𝟎𝟓𝟒</m:t>
                    </m:r>
                  </m:oMath>
                </a14:m>
                <a:r>
                  <a:rPr lang="en-US" sz="1600" b="1" dirty="0">
                    <a:solidFill>
                      <a:srgbClr val="C00000"/>
                    </a:solidFill>
                  </a:rPr>
                  <a:t> nm</a:t>
                </a:r>
                <a:r>
                  <a:rPr lang="en-US" sz="1600" dirty="0">
                    <a:solidFill>
                      <a:schemeClr val="bg1"/>
                    </a:solidFill>
                  </a:rPr>
                  <a:t> (or </a:t>
                </a:r>
                <a:r>
                  <a:rPr lang="en-US" sz="1600" b="1" dirty="0">
                    <a:solidFill>
                      <a:srgbClr val="92D050"/>
                    </a:solidFill>
                  </a:rPr>
                  <a:t>527 nm</a:t>
                </a:r>
                <a:r>
                  <a:rPr lang="en-US" sz="1600" dirty="0">
                    <a:solidFill>
                      <a:schemeClr val="bg1"/>
                    </a:solidFill>
                  </a:rPr>
                  <a:t>)</a:t>
                </a:r>
              </a:p>
              <a:p>
                <a:r>
                  <a:rPr lang="en-US" sz="1600" dirty="0">
                    <a:solidFill>
                      <a:schemeClr val="bg1"/>
                    </a:solidFill>
                  </a:rPr>
                  <a:t>1 shot per minute rep rate</a:t>
                </a:r>
              </a:p>
              <a:p>
                <a:pPr lvl="1"/>
                <a:r>
                  <a:rPr lang="en-US" b="1" dirty="0">
                    <a:solidFill>
                      <a:srgbClr val="C00000"/>
                    </a:solidFill>
                  </a:rPr>
                  <a:t>110 J</a:t>
                </a:r>
                <a:r>
                  <a:rPr lang="en-US" dirty="0">
                    <a:solidFill>
                      <a:schemeClr val="bg1"/>
                    </a:solidFill>
                  </a:rPr>
                  <a:t> (</a:t>
                </a:r>
                <a:r>
                  <a:rPr lang="en-US" b="1" dirty="0">
                    <a:solidFill>
                      <a:srgbClr val="92D050"/>
                    </a:solidFill>
                  </a:rPr>
                  <a:t>75 J</a:t>
                </a:r>
                <a:r>
                  <a:rPr lang="en-US" dirty="0">
                    <a:solidFill>
                      <a:schemeClr val="bg1"/>
                    </a:solidFill>
                  </a:rPr>
                  <a:t>) at 10 ns duration</a:t>
                </a:r>
              </a:p>
              <a:p>
                <a:pPr lvl="1"/>
                <a:r>
                  <a:rPr lang="en-US" b="1" dirty="0">
                    <a:solidFill>
                      <a:srgbClr val="C00000"/>
                    </a:solidFill>
                  </a:rPr>
                  <a:t>46 J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>
                    <a:solidFill>
                      <a:schemeClr val="bg1"/>
                    </a:solidFill>
                  </a:rPr>
                  <a:t>(</a:t>
                </a:r>
                <a:r>
                  <a:rPr lang="en-US" b="1" dirty="0">
                    <a:solidFill>
                      <a:srgbClr val="92D050"/>
                    </a:solidFill>
                  </a:rPr>
                  <a:t>35 J</a:t>
                </a:r>
                <a:r>
                  <a:rPr lang="en-US" dirty="0">
                    <a:solidFill>
                      <a:schemeClr val="bg1"/>
                    </a:solidFill>
                  </a:rPr>
                  <a:t>) at 1.5 ns duration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C1AFA8D-9FA7-12DA-60BE-E05EB51C8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669" y="2043990"/>
                <a:ext cx="3229134" cy="2246769"/>
              </a:xfrm>
              <a:prstGeom prst="rect">
                <a:avLst/>
              </a:prstGeom>
              <a:blipFill>
                <a:blip r:embed="rId7"/>
                <a:stretch>
                  <a:fillRect l="-784" t="-562" b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 descr="A picture containing indoor, person, standing&#10;&#10;Description automatically generated">
            <a:extLst>
              <a:ext uri="{FF2B5EF4-FFF2-40B4-BE49-F238E27FC236}">
                <a16:creationId xmlns:a16="http://schemas.microsoft.com/office/drawing/2014/main" id="{8391964B-4D47-2CE6-12EE-7C83034FC64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279"/>
          <a:stretch/>
        </p:blipFill>
        <p:spPr>
          <a:xfrm>
            <a:off x="3679698" y="1569663"/>
            <a:ext cx="2089747" cy="190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53039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122745</TotalTime>
  <Words>375</Words>
  <Application>Microsoft Macintosh PowerPoint</Application>
  <PresentationFormat>On-screen Show (16:9)</PresentationFormat>
  <Paragraphs>82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Calibri</vt:lpstr>
      <vt:lpstr>Arial</vt:lpstr>
      <vt:lpstr>Cambria Math</vt:lpstr>
      <vt:lpstr>Roboto Light</vt:lpstr>
      <vt:lpstr>ＭＳ Ｐゴシック</vt:lpstr>
      <vt:lpstr>Roboto</vt:lpstr>
      <vt:lpstr>Simple Light</vt:lpstr>
      <vt:lpstr>Mini Workshop: High-Rep Ions at NSF ZEUS</vt:lpstr>
      <vt:lpstr>PowerPoint Presentation</vt:lpstr>
      <vt:lpstr>PowerPoint Presentation</vt:lpstr>
      <vt:lpstr>PowerPoint Presentation</vt:lpstr>
      <vt:lpstr>PowerPoint Presentation</vt:lpstr>
      <vt:lpstr>Questions?  vacontre@umich.edu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Veronica Contreras</dc:creator>
  <cp:lastModifiedBy>Contreras, Veronica</cp:lastModifiedBy>
  <cp:revision>111</cp:revision>
  <dcterms:modified xsi:type="dcterms:W3CDTF">2026-07-28T15:35:27Z</dcterms:modified>
</cp:coreProperties>
</file>