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notesMasterIdLst>
    <p:notesMasterId r:id="rId11"/>
  </p:notesMasterIdLst>
  <p:sldIdLst>
    <p:sldId id="256" r:id="rId2"/>
    <p:sldId id="257" r:id="rId3"/>
    <p:sldId id="2195" r:id="rId4"/>
    <p:sldId id="2196" r:id="rId5"/>
    <p:sldId id="2202" r:id="rId6"/>
    <p:sldId id="2194" r:id="rId7"/>
    <p:sldId id="261" r:id="rId8"/>
    <p:sldId id="2197" r:id="rId9"/>
    <p:sldId id="262" r:id="rId1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50A4"/>
    <a:srgbClr val="F28C27"/>
    <a:srgbClr val="0E7C66"/>
    <a:srgbClr val="8611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375" autoAdjust="0"/>
  </p:normalViewPr>
  <p:slideViewPr>
    <p:cSldViewPr snapToGrid="0">
      <p:cViewPr varScale="1">
        <p:scale>
          <a:sx n="73" d="100"/>
          <a:sy n="73" d="100"/>
        </p:scale>
        <p:origin x="78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ke Weinfurtner" userId="07ef4e20-1366-44ed-b0e9-d934081e95e7" providerId="ADAL" clId="{516A3591-6CAC-47A2-978E-7A629DF3C9A0}"/>
    <pc:docChg chg="undo redo custSel addSld delSld modSld">
      <pc:chgData name="Silke Weinfurtner" userId="07ef4e20-1366-44ed-b0e9-d934081e95e7" providerId="ADAL" clId="{516A3591-6CAC-47A2-978E-7A629DF3C9A0}" dt="2026-07-17T07:04:39.354" v="34" actId="47"/>
      <pc:docMkLst>
        <pc:docMk/>
      </pc:docMkLst>
      <pc:sldChg chg="add del">
        <pc:chgData name="Silke Weinfurtner" userId="07ef4e20-1366-44ed-b0e9-d934081e95e7" providerId="ADAL" clId="{516A3591-6CAC-47A2-978E-7A629DF3C9A0}" dt="2026-07-17T07:04:34.733" v="29" actId="47"/>
        <pc:sldMkLst>
          <pc:docMk/>
          <pc:sldMk cId="891964075" sldId="258"/>
        </pc:sldMkLst>
      </pc:sldChg>
      <pc:sldChg chg="add del">
        <pc:chgData name="Silke Weinfurtner" userId="07ef4e20-1366-44ed-b0e9-d934081e95e7" providerId="ADAL" clId="{516A3591-6CAC-47A2-978E-7A629DF3C9A0}" dt="2026-07-17T07:04:33.807" v="28" actId="47"/>
        <pc:sldMkLst>
          <pc:docMk/>
          <pc:sldMk cId="1199352354" sldId="259"/>
        </pc:sldMkLst>
      </pc:sldChg>
      <pc:sldChg chg="add del">
        <pc:chgData name="Silke Weinfurtner" userId="07ef4e20-1366-44ed-b0e9-d934081e95e7" providerId="ADAL" clId="{516A3591-6CAC-47A2-978E-7A629DF3C9A0}" dt="2026-07-17T07:04:35.844" v="30" actId="47"/>
        <pc:sldMkLst>
          <pc:docMk/>
          <pc:sldMk cId="2046448641" sldId="260"/>
        </pc:sldMkLst>
      </pc:sldChg>
      <pc:sldChg chg="modSp mod">
        <pc:chgData name="Silke Weinfurtner" userId="07ef4e20-1366-44ed-b0e9-d934081e95e7" providerId="ADAL" clId="{516A3591-6CAC-47A2-978E-7A629DF3C9A0}" dt="2026-07-17T07:04:20.263" v="23" actId="1037"/>
        <pc:sldMkLst>
          <pc:docMk/>
          <pc:sldMk cId="0" sldId="262"/>
        </pc:sldMkLst>
        <pc:spChg chg="mod">
          <ac:chgData name="Silke Weinfurtner" userId="07ef4e20-1366-44ed-b0e9-d934081e95e7" providerId="ADAL" clId="{516A3591-6CAC-47A2-978E-7A629DF3C9A0}" dt="2026-07-17T07:04:20.263" v="23" actId="1037"/>
          <ac:spMkLst>
            <pc:docMk/>
            <pc:sldMk cId="0" sldId="262"/>
            <ac:spMk id="7" creationId="{00000000-0000-0000-0000-000000000000}"/>
          </ac:spMkLst>
        </pc:spChg>
      </pc:sldChg>
      <pc:sldChg chg="add del">
        <pc:chgData name="Silke Weinfurtner" userId="07ef4e20-1366-44ed-b0e9-d934081e95e7" providerId="ADAL" clId="{516A3591-6CAC-47A2-978E-7A629DF3C9A0}" dt="2026-07-17T07:04:36.585" v="31" actId="47"/>
        <pc:sldMkLst>
          <pc:docMk/>
          <pc:sldMk cId="373229326" sldId="267"/>
        </pc:sldMkLst>
      </pc:sldChg>
      <pc:sldChg chg="add del">
        <pc:chgData name="Silke Weinfurtner" userId="07ef4e20-1366-44ed-b0e9-d934081e95e7" providerId="ADAL" clId="{516A3591-6CAC-47A2-978E-7A629DF3C9A0}" dt="2026-07-17T07:04:31.325" v="25" actId="47"/>
        <pc:sldMkLst>
          <pc:docMk/>
          <pc:sldMk cId="2357748248" sldId="342"/>
        </pc:sldMkLst>
      </pc:sldChg>
      <pc:sldChg chg="add del">
        <pc:chgData name="Silke Weinfurtner" userId="07ef4e20-1366-44ed-b0e9-d934081e95e7" providerId="ADAL" clId="{516A3591-6CAC-47A2-978E-7A629DF3C9A0}" dt="2026-07-17T07:04:30.338" v="24" actId="47"/>
        <pc:sldMkLst>
          <pc:docMk/>
          <pc:sldMk cId="1651023767" sldId="679"/>
        </pc:sldMkLst>
      </pc:sldChg>
      <pc:sldChg chg="add del">
        <pc:chgData name="Silke Weinfurtner" userId="07ef4e20-1366-44ed-b0e9-d934081e95e7" providerId="ADAL" clId="{516A3591-6CAC-47A2-978E-7A629DF3C9A0}" dt="2026-07-17T07:04:33.054" v="27" actId="47"/>
        <pc:sldMkLst>
          <pc:docMk/>
          <pc:sldMk cId="3430495919" sldId="2190"/>
        </pc:sldMkLst>
      </pc:sldChg>
      <pc:sldChg chg="del">
        <pc:chgData name="Silke Weinfurtner" userId="07ef4e20-1366-44ed-b0e9-d934081e95e7" providerId="ADAL" clId="{516A3591-6CAC-47A2-978E-7A629DF3C9A0}" dt="2026-07-17T07:04:39.354" v="34" actId="47"/>
        <pc:sldMkLst>
          <pc:docMk/>
          <pc:sldMk cId="0" sldId="2198"/>
        </pc:sldMkLst>
      </pc:sldChg>
      <pc:sldChg chg="add del">
        <pc:chgData name="Silke Weinfurtner" userId="07ef4e20-1366-44ed-b0e9-d934081e95e7" providerId="ADAL" clId="{516A3591-6CAC-47A2-978E-7A629DF3C9A0}" dt="2026-07-17T07:04:38.400" v="33" actId="47"/>
        <pc:sldMkLst>
          <pc:docMk/>
          <pc:sldMk cId="0" sldId="2199"/>
        </pc:sldMkLst>
      </pc:sldChg>
      <pc:sldChg chg="add del">
        <pc:chgData name="Silke Weinfurtner" userId="07ef4e20-1366-44ed-b0e9-d934081e95e7" providerId="ADAL" clId="{516A3591-6CAC-47A2-978E-7A629DF3C9A0}" dt="2026-07-17T07:04:37.612" v="32" actId="47"/>
        <pc:sldMkLst>
          <pc:docMk/>
          <pc:sldMk cId="0" sldId="2200"/>
        </pc:sldMkLst>
      </pc:sldChg>
      <pc:sldChg chg="add del">
        <pc:chgData name="Silke Weinfurtner" userId="07ef4e20-1366-44ed-b0e9-d934081e95e7" providerId="ADAL" clId="{516A3591-6CAC-47A2-978E-7A629DF3C9A0}" dt="2026-07-17T07:04:32.155" v="26" actId="47"/>
        <pc:sldMkLst>
          <pc:docMk/>
          <pc:sldMk cId="303890669" sldId="2201"/>
        </pc:sldMkLst>
      </pc:sldChg>
      <pc:sldMasterChg chg="addSldLayout delSldLayout">
        <pc:chgData name="Silke Weinfurtner" userId="07ef4e20-1366-44ed-b0e9-d934081e95e7" providerId="ADAL" clId="{516A3591-6CAC-47A2-978E-7A629DF3C9A0}" dt="2026-07-17T07:04:36.585" v="31" actId="47"/>
        <pc:sldMasterMkLst>
          <pc:docMk/>
          <pc:sldMasterMk cId="1590277423" sldId="2147483773"/>
        </pc:sldMasterMkLst>
        <pc:sldLayoutChg chg="add del">
          <pc:chgData name="Silke Weinfurtner" userId="07ef4e20-1366-44ed-b0e9-d934081e95e7" providerId="ADAL" clId="{516A3591-6CAC-47A2-978E-7A629DF3C9A0}" dt="2026-07-17T07:04:36.585" v="31" actId="47"/>
          <pc:sldLayoutMkLst>
            <pc:docMk/>
            <pc:sldMasterMk cId="1590277423" sldId="2147483773"/>
            <pc:sldLayoutMk cId="1324084027" sldId="214748377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C4AF1-6C5E-4744-814A-CD2D9A841E89}" type="datetimeFigureOut">
              <a:t>7/17/2026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D97B5-C35F-45E1-A531-BC4E75FFF81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7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97B5-C35F-45E1-A531-BC4E75FFF81D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97B5-C35F-45E1-A531-BC4E75FFF81D}" type="slidenum"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09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C9E4-0641-05B2-3CA4-D39CA182E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6D321E-8E0C-3A80-453B-275D1BABB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8C77C9-0C8C-7014-4B14-A0A73A98C5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i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A0497-69C4-328B-6297-E14F668C3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97B5-C35F-45E1-A531-BC4E75FFF81D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9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CB7BB-E6CE-918C-C98C-9173CD86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68468-C63F-07FB-C903-490A79677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B1418-A958-2890-7068-18BEFEA0F3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US" dirty="0"/>
              <a:t>The individual themes are diverse but coherent and span much of the international quantum technology for fundamental physics landscape.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AION — Atom Interferometer Observatory and Network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atom interferometers to search for dark matter and detect gravitational waves, while laying the foundations for future large-scale quantum observatories. </a:t>
            </a:r>
          </a:p>
          <a:p>
            <a:pPr fontAlgn="t"/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QSHS — Quantum Sensors for the Hidden Sector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quantum sensors and ultra-low-noise microwave technologies to search for axions and other hidden-sector particles that may make up dark matter. 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QTNM — Quantum Technologies for Neutrino Mass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Developing quantum-enabled technologies to determine the absolute neutrino mass, one of the major unresolved questions in particle physics. 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 — Quantum Enhanced Interferometry for New Physics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Applying squeezed light, single-photon detection and precision interferometry to search for dark matter and test fundamental aspects of gravity. 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QSNET — Networked Quantum Sensors for Fundamental Physics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networks of ultra-precise quantum clocks to probe fundamental physics and search for variations in nature's fundamental constants. 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QSimFP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Quantum Simulators for Fundamental Physics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analogue quantum simulators to investigate black holes, curved spacetime, quantum field theory and processes in the early Universe. 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QUEST-DMC — Quantum-Enhanced Superfluid Technologies for Dark Matter and Cosmology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Combining superfluid quantum systems with advanced sensors to investigate dark matter and cosmological phase transitions in the early Universe. </a:t>
            </a:r>
          </a:p>
          <a:p>
            <a:pPr fontAlgn="t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i="1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B69C2-44E2-6EE0-FEAC-73C678705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97B5-C35F-45E1-A531-BC4E75FFF81D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190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5BCA0-D449-12ED-EC77-9A2FCC01B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EEC9BE-920C-E5C9-44D6-42FB277CC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CC52F-B494-443D-DDB2-B1ED18B86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665AC-65D9-7FD8-BBCC-0FF0F0525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97B5-C35F-45E1-A531-BC4E75FFF81D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078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E7C2E-1748-5C37-698C-5799626A5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CF1135-BB36-8778-1BB0-E6176FFCE9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4E513-20AF-4C2C-94D9-ED2663610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2CCA4-5CB2-3E4B-E0D8-74352C5DD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D97B5-C35F-45E1-A531-BC4E75FFF81D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657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5218032"/>
            <a:ext cx="11460480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972629"/>
            <a:ext cx="11460480" cy="48037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49864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7B50E4-2343-4B20-80BE-1605C97DFB16}" type="datetime1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5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1161288"/>
            <a:ext cx="4663440" cy="155448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9048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0" y="2825496"/>
            <a:ext cx="4663440" cy="333756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000"/>
            </a:lvl1pPr>
            <a:lvl2pPr marL="571500" indent="-342900">
              <a:buFont typeface="+mj-lt"/>
              <a:buAutoNum type="arabicPeriod"/>
              <a:defRPr sz="1800"/>
            </a:lvl2pPr>
            <a:lvl3pPr marL="800100" indent="-342900">
              <a:buFont typeface="+mj-lt"/>
              <a:buAutoNum type="arabicPeriod"/>
              <a:defRPr sz="1600"/>
            </a:lvl3pPr>
            <a:lvl4pPr marL="1028700" indent="-342900">
              <a:buFont typeface="+mj-lt"/>
              <a:buAutoNum type="arabicPeriod"/>
              <a:defRPr sz="1400"/>
            </a:lvl4pPr>
            <a:lvl5pPr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7999" y="6453002"/>
            <a:ext cx="1996689" cy="365125"/>
          </a:xfrm>
        </p:spPr>
        <p:txBody>
          <a:bodyPr/>
          <a:lstStyle/>
          <a:p>
            <a:fld id="{CE6CA204-B091-40ED-8158-331EE628B522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8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92F09-9D88-4105-92F6-7298804EAA90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6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4F96-061D-4D71-97A2-2371A43FDE7C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07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FE133-02A7-439F-9131-2680F754099D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38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F7DD-C7D0-4333-B18D-CCAF5427F9DD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5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548639"/>
            <a:ext cx="3494314" cy="571963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15979-091A-4302-A385-56FC1CE52E32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2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79388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836D543-476D-434F-B209-1A114B2E3F04}" type="datetime1">
              <a:rPr lang="en-US" smtClean="0"/>
              <a:t>7/17/2026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01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6135624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828800"/>
            <a:ext cx="6135624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400544" y="0"/>
            <a:ext cx="479145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DD0F20-7689-42E6-8664-6AA00B79F132}" type="datetime1">
              <a:rPr lang="en-US" smtClean="0"/>
              <a:t>7/17/2026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98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402336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0F2F577-5BDA-4749-9F3F-0D340DC0D6A8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69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91732" y="0"/>
            <a:ext cx="4100267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C9378AD-A6D7-4162-BB5C-47C49B2E145B}" type="datetime1">
              <a:rPr lang="en-US" smtClean="0"/>
              <a:t>7/17/2026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4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E44A-7CD8-4860-9BDC-2BE4C911F6D0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96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1150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67B65D3-547A-48A8-9F1F-13ED0B55ACC6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91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76A7CFE7-E645-4439-AA6B-DA8CF856D63E}" type="datetime1">
              <a:rPr lang="en-US" smtClean="0"/>
              <a:t>7/17/2026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5480" y="0"/>
            <a:ext cx="644652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79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49224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1380744"/>
            <a:ext cx="4512601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8B2C0DB-994F-48B0-91F4-5F06C3B86E32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17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/>
          <a:p>
            <a:fld id="{D3F6A089-BE3E-4BB0-98EE-FDF712FF3613}" type="datetime1">
              <a:rPr lang="en-US" smtClean="0"/>
              <a:t>7/17/2026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17720" y="0"/>
            <a:ext cx="627427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82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84144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AC101298-AE91-4071-9C72-5A98117ABE14}" type="datetime1">
              <a:rPr lang="en-US" smtClean="0"/>
              <a:t>7/17/2026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29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/>
          <a:p>
            <a:fld id="{EABE4333-790C-44CD-B503-F52418ED809A}" type="datetime1">
              <a:rPr lang="en-US" smtClean="0"/>
              <a:t>7/17/2026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61780" y="0"/>
            <a:ext cx="7430219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07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781365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2397CCD-8E49-4379-8DCB-9F17CAEDFC10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86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4635132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46F6-C62B-441B-BAD2-D550454B4D53}" type="datetime1">
              <a:rPr lang="en-US" smtClean="0"/>
              <a:t>7/17/2026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34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83A68-D563-4FD5-B11F-54F8D5F1E37F}" type="datetime1">
              <a:rPr lang="en-US" smtClean="0"/>
              <a:t>7/17/2026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36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3079730"/>
            <a:ext cx="12192000" cy="377827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3148FABB-02FF-476F-AB37-BDD0E354E780}" type="datetime1">
              <a:rPr lang="en-US" smtClean="0"/>
              <a:t>7/17/2026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1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54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584950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38EAEAF-D16E-446F-97F9-D23FB245CB45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67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45" y="1828800"/>
            <a:ext cx="6172200" cy="4425696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428D3-736A-4038-886C-8BF662AA2745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15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2648" y="2290890"/>
            <a:ext cx="4672584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1DDEB-9B85-4E99-8A3D-ABE66C6280C3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53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1" y="2295144"/>
            <a:ext cx="3490176" cy="4041648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65DCA-443F-4667-9ED1-418507CE45A8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413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44" y="471830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b="0" dirty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603503"/>
            <a:ext cx="1082649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3200" b="1" dirty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1557D-4816-44D0-B6EE-6CAC6E30B54D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07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F872E-5ED2-46B0-83A4-0C1AF0E0D91C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24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B1ECB8-9E10-D2F3-E361-7D268551E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18575-0C6E-47B4-936E-32183810D7BF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32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29FB5-1C86-423F-AEAA-2683840666C3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085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CCB4E-88AF-46AC-B7C5-30308F179659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131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915B6-CC2A-4462-A7E5-B3080DF8F97D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0329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8" y="5431536"/>
            <a:ext cx="9021471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188F7-A494-4EEB-A53D-2B97B1D4CD3C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74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6128" y="0"/>
            <a:ext cx="6595872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782E7A21-5BA8-4C4C-9705-3A1EA342AD8A}" type="datetime1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80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6DECC02-1725-49EE-C93B-A4C2C404945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latin typeface="+mj-lt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06BC0-1562-42E5-89A2-925CA193C8A6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29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376A-778D-45CF-8340-DB03B2DA6A3E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23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775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DFF5A-622E-43FE-9EE9-BAAB78AB2046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27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C09E-FF30-4AA0-A227-171955622259}" type="datetime1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05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279FF-407B-4B41-9E69-DE66ED04A328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E812-757D-4139-AF81-227C72D4B544}" type="datetime1">
              <a:rPr lang="en-US" smtClean="0"/>
              <a:t>7/17/2026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82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6A7E1-C424-43A5-938A-12DEC0A1D59D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60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63319" y="557784"/>
            <a:ext cx="6519080" cy="5779007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4FC2-B89B-4919-A96B-662A3584681C}" type="datetime1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68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847088"/>
            <a:ext cx="10888473" cy="113385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594099"/>
            <a:ext cx="10890374" cy="27432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4BE51-D660-433D-AABA-154BE028E64E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03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F76E-6064-4431-B5C4-29A511725BCF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36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48642"/>
            <a:ext cx="7478991" cy="363579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73553"/>
            <a:ext cx="6655522" cy="154533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2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E73BE-5F1F-40EF-8F67-E3F24D65884D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665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76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8EF1-668D-4AD0-8652-1F3B3622EDC2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2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5609F-9B5B-4E29-8DB1-457A85E01A27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4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0DE37-B9D6-425C-B79B-6C6DFFBD0DA2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48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664108"/>
            <a:ext cx="8467558" cy="155448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7" y="2333860"/>
            <a:ext cx="8467558" cy="368990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5B0EE-4023-4E3C-8875-10AA631453CF}" type="datetime1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5EE9E671-1C83-40F7-9D33-FE8AAC7F721F}" type="datetime1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7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0" r:id="rId2"/>
    <p:sldLayoutId id="2147483772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  <p:sldLayoutId id="2147483758" r:id="rId38"/>
    <p:sldLayoutId id="2147483759" r:id="rId39"/>
    <p:sldLayoutId id="2147483760" r:id="rId40"/>
    <p:sldLayoutId id="2147483761" r:id="rId41"/>
    <p:sldLayoutId id="2147483762" r:id="rId42"/>
    <p:sldLayoutId id="2147483763" r:id="rId43"/>
    <p:sldLayoutId id="2147483764" r:id="rId44"/>
    <p:sldLayoutId id="2147483765" r:id="rId45"/>
    <p:sldLayoutId id="2147483766" r:id="rId46"/>
    <p:sldLayoutId id="2147483767" r:id="rId47"/>
    <p:sldLayoutId id="2147483768" r:id="rId48"/>
    <p:sldLayoutId id="2147483769" r:id="rId49"/>
    <p:sldLayoutId id="214748377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546" y="4619317"/>
            <a:ext cx="11460480" cy="786384"/>
          </a:xfrm>
        </p:spPr>
        <p:txBody>
          <a:bodyPr anchor="b">
            <a:normAutofit fontScale="90000"/>
          </a:bodyPr>
          <a:lstStyle/>
          <a:p>
            <a:r>
              <a:rPr lang="en-GB"/>
              <a:t>Quantum Technologies for Fundamental Physics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546" y="5373914"/>
            <a:ext cx="11460480" cy="480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ea typeface="+mn-lt"/>
                <a:cs typeface="+mn-lt"/>
              </a:rPr>
              <a:t>Opening new experimental windows on the Universe</a:t>
            </a:r>
            <a:endParaRPr lang="en-US">
              <a:ea typeface="+mn-lt"/>
              <a:cs typeface="+mn-lt"/>
            </a:endParaRPr>
          </a:p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00EE8-9847-F12F-D89F-596212701F23}"/>
              </a:ext>
            </a:extLst>
          </p:cNvPr>
          <p:cNvSpPr txBox="1"/>
          <p:nvPr/>
        </p:nvSpPr>
        <p:spPr>
          <a:xfrm>
            <a:off x="4971205" y="2429640"/>
            <a:ext cx="60960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Neue Haas Grotesk Text Pro"/>
                <a:cs typeface="Segoe UI"/>
              </a:rPr>
              <a:t>“New directions in science are launched by new tools much more often than by new concepts.”</a:t>
            </a:r>
            <a:br>
              <a:rPr lang="en-US" i="1">
                <a:latin typeface="Neue Haas Grotesk Text Pro"/>
                <a:ea typeface="+mn-lt"/>
                <a:cs typeface="Segoe UI"/>
              </a:rPr>
            </a:br>
            <a:br>
              <a:rPr lang="en-US">
                <a:latin typeface="Neue Haas Grotesk Text Pro"/>
                <a:ea typeface="+mn-lt"/>
                <a:cs typeface="Segoe UI"/>
              </a:rPr>
            </a:br>
            <a:r>
              <a:rPr lang="en-US">
                <a:latin typeface="Neue Haas Grotesk Text Pro"/>
                <a:cs typeface="Segoe UI"/>
              </a:rPr>
              <a:t>— Freeman Dyson</a:t>
            </a:r>
          </a:p>
          <a:p>
            <a:pPr algn="ctr"/>
            <a:endParaRPr lang="en-GB"/>
          </a:p>
        </p:txBody>
      </p:sp>
      <p:pic>
        <p:nvPicPr>
          <p:cNvPr id="9" name="Picture 8" descr="Telescope by Galileo (replica)">
            <a:extLst>
              <a:ext uri="{FF2B5EF4-FFF2-40B4-BE49-F238E27FC236}">
                <a16:creationId xmlns:a16="http://schemas.microsoft.com/office/drawing/2014/main" id="{30E2C04D-FF8F-036A-C88F-C0D934645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3" y="986011"/>
            <a:ext cx="4454284" cy="3558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E51676-DAFB-6960-76F9-CFA473F301D5}"/>
              </a:ext>
            </a:extLst>
          </p:cNvPr>
          <p:cNvSpPr txBox="1"/>
          <p:nvPr/>
        </p:nvSpPr>
        <p:spPr>
          <a:xfrm>
            <a:off x="338546" y="5975632"/>
            <a:ext cx="68430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Silke Weinfurtne</a:t>
            </a:r>
            <a:r>
              <a:rPr lang="en-GB"/>
              <a:t>r representing </a:t>
            </a:r>
            <a:r>
              <a:rPr lang="en-GB" b="1"/>
              <a:t>QTFP community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5C3B1D-3083-F1C6-A9D6-E613DA04C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154" y="1451"/>
            <a:ext cx="1655064" cy="7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071803-2231-C605-979D-6E639CB38502}"/>
              </a:ext>
            </a:extLst>
          </p:cNvPr>
          <p:cNvSpPr/>
          <p:nvPr/>
        </p:nvSpPr>
        <p:spPr>
          <a:xfrm>
            <a:off x="3353594" y="1530708"/>
            <a:ext cx="2243191" cy="23459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037673-6552-A118-217C-5745AC7E8B18}"/>
              </a:ext>
            </a:extLst>
          </p:cNvPr>
          <p:cNvSpPr/>
          <p:nvPr/>
        </p:nvSpPr>
        <p:spPr>
          <a:xfrm>
            <a:off x="6144419" y="1544996"/>
            <a:ext cx="2243191" cy="23459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2AE971-8249-4A1E-90F7-38CF19602B10}"/>
              </a:ext>
            </a:extLst>
          </p:cNvPr>
          <p:cNvSpPr/>
          <p:nvPr/>
        </p:nvSpPr>
        <p:spPr>
          <a:xfrm>
            <a:off x="8944769" y="1544995"/>
            <a:ext cx="2243191" cy="23459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29E6F-2147-A583-FE3C-35904459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" y="113211"/>
            <a:ext cx="12199349" cy="537173"/>
          </a:xfrm>
        </p:spPr>
        <p:txBody>
          <a:bodyPr>
            <a:normAutofit/>
          </a:bodyPr>
          <a:lstStyle/>
          <a:p>
            <a:r>
              <a:rPr lang="en-US" sz="2500">
                <a:ea typeface="+mj-lt"/>
                <a:cs typeface="+mj-lt"/>
              </a:rPr>
              <a:t>Why quantum technologies for fundamental physics?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22DFD6-D4A3-8206-5093-A009CFAAFE4C}"/>
              </a:ext>
            </a:extLst>
          </p:cNvPr>
          <p:cNvGrpSpPr/>
          <p:nvPr/>
        </p:nvGrpSpPr>
        <p:grpSpPr>
          <a:xfrm>
            <a:off x="558008" y="1530708"/>
            <a:ext cx="2243191" cy="2345932"/>
            <a:chOff x="92787" y="872982"/>
            <a:chExt cx="2243191" cy="23459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93DF5F9-C219-49D2-121C-4AEA0BBD7A55}"/>
                </a:ext>
              </a:extLst>
            </p:cNvPr>
            <p:cNvSpPr/>
            <p:nvPr/>
          </p:nvSpPr>
          <p:spPr>
            <a:xfrm>
              <a:off x="92787" y="872982"/>
              <a:ext cx="2243191" cy="23459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 6">
              <a:extLst>
                <a:ext uri="{FF2B5EF4-FFF2-40B4-BE49-F238E27FC236}">
                  <a16:creationId xmlns:a16="http://schemas.microsoft.com/office/drawing/2014/main" id="{EB5ECE47-F074-16FA-C21B-2249A4B448D7}"/>
                </a:ext>
              </a:extLst>
            </p:cNvPr>
            <p:cNvSpPr/>
            <p:nvPr/>
          </p:nvSpPr>
          <p:spPr>
            <a:xfrm>
              <a:off x="255851" y="1122126"/>
              <a:ext cx="1920240" cy="256032"/>
            </a:xfrm>
            <a:prstGeom prst="rect">
              <a:avLst/>
            </a:prstGeom>
            <a:noFill/>
            <a:ln/>
          </p:spPr>
          <p:txBody>
            <a:bodyPr wrap="square" lIns="1016" tIns="1016" rIns="1016" bIns="1016" rtlCol="0" anchor="t">
              <a:no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>
                  <a:solidFill>
                    <a:srgbClr val="000000"/>
                  </a:solidFill>
                  <a:latin typeface="Neue Haas Grotesk Text Pro"/>
                  <a:ea typeface="Aptos" pitchFamily="34" charset="-122"/>
                  <a:cs typeface="Aptos" pitchFamily="34" charset="-120"/>
                </a:rPr>
                <a:t>Big questions</a:t>
              </a:r>
              <a:endParaRPr lang="en-US">
                <a:solidFill>
                  <a:srgbClr val="000000"/>
                </a:solidFill>
                <a:latin typeface="Neue Haas Grotesk Text Pro"/>
              </a:endParaRPr>
            </a:p>
          </p:txBody>
        </p:sp>
        <p:sp>
          <p:nvSpPr>
            <p:cNvPr id="5" name="Text 7">
              <a:extLst>
                <a:ext uri="{FF2B5EF4-FFF2-40B4-BE49-F238E27FC236}">
                  <a16:creationId xmlns:a16="http://schemas.microsoft.com/office/drawing/2014/main" id="{0914DD65-564C-BEBD-23B3-D22C2A2560B0}"/>
                </a:ext>
              </a:extLst>
            </p:cNvPr>
            <p:cNvSpPr/>
            <p:nvPr/>
          </p:nvSpPr>
          <p:spPr>
            <a:xfrm>
              <a:off x="255851" y="1530586"/>
              <a:ext cx="1920240" cy="1466813"/>
            </a:xfrm>
            <a:prstGeom prst="rect">
              <a:avLst/>
            </a:prstGeom>
            <a:noFill/>
            <a:ln/>
          </p:spPr>
          <p:txBody>
            <a:bodyPr wrap="square" lIns="1016" tIns="1016" rIns="1016" bIns="1016" rtlCol="0" anchor="t">
              <a:noAutofit/>
            </a:bodyPr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>
                  <a:solidFill>
                    <a:srgbClr val="000000"/>
                  </a:solidFill>
                  <a:latin typeface="Neue Haas Grotesk Text Pro"/>
                  <a:ea typeface="Aptos" pitchFamily="34" charset="-122"/>
                  <a:cs typeface="Aptos" pitchFamily="34" charset="-120"/>
                </a:rPr>
                <a:t>dark matter, neutrino mass, gravity, the early Universe</a:t>
              </a:r>
              <a:endParaRPr lang="en-US">
                <a:solidFill>
                  <a:srgbClr val="000000"/>
                </a:solidFill>
                <a:latin typeface="Neue Haas Grotesk Text Pro"/>
              </a:endParaRPr>
            </a:p>
          </p:txBody>
        </p:sp>
      </p:grpSp>
      <p:sp>
        <p:nvSpPr>
          <p:cNvPr id="6" name="Text 10">
            <a:extLst>
              <a:ext uri="{FF2B5EF4-FFF2-40B4-BE49-F238E27FC236}">
                <a16:creationId xmlns:a16="http://schemas.microsoft.com/office/drawing/2014/main" id="{2A6D1DE8-B374-2CF9-D18B-9E049CD57E12}"/>
              </a:ext>
            </a:extLst>
          </p:cNvPr>
          <p:cNvSpPr/>
          <p:nvPr/>
        </p:nvSpPr>
        <p:spPr>
          <a:xfrm>
            <a:off x="3514754" y="1779852"/>
            <a:ext cx="1920240" cy="256032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0000"/>
                </a:solidFill>
                <a:latin typeface="Neue Haas Grotesk Text Pro"/>
                <a:ea typeface="Aptos" pitchFamily="34" charset="-122"/>
                <a:cs typeface="Aptos" pitchFamily="34" charset="-120"/>
              </a:rPr>
              <a:t>Tiny signals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7" name="Text 11">
            <a:extLst>
              <a:ext uri="{FF2B5EF4-FFF2-40B4-BE49-F238E27FC236}">
                <a16:creationId xmlns:a16="http://schemas.microsoft.com/office/drawing/2014/main" id="{B0A7F15E-B167-9391-303C-4A019DD45588}"/>
              </a:ext>
            </a:extLst>
          </p:cNvPr>
          <p:cNvSpPr/>
          <p:nvPr/>
        </p:nvSpPr>
        <p:spPr>
          <a:xfrm>
            <a:off x="3514754" y="2188312"/>
            <a:ext cx="1920240" cy="148132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  <a:latin typeface="Neue Haas Grotesk Text Pro"/>
                <a:ea typeface="Aptos" pitchFamily="34" charset="-122"/>
                <a:cs typeface="Aptos" pitchFamily="34" charset="-120"/>
              </a:rPr>
              <a:t>precision, low noise, long baselines, quantum-limited readout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8" name="Text 14">
            <a:extLst>
              <a:ext uri="{FF2B5EF4-FFF2-40B4-BE49-F238E27FC236}">
                <a16:creationId xmlns:a16="http://schemas.microsoft.com/office/drawing/2014/main" id="{C3A2F334-1572-AD14-927A-13FAE8AB307F}"/>
              </a:ext>
            </a:extLst>
          </p:cNvPr>
          <p:cNvSpPr/>
          <p:nvPr/>
        </p:nvSpPr>
        <p:spPr>
          <a:xfrm>
            <a:off x="6308437" y="1794140"/>
            <a:ext cx="1920240" cy="256032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0000"/>
                </a:solidFill>
                <a:latin typeface="Neue Haas Grotesk Text Pro"/>
                <a:ea typeface="Aptos" pitchFamily="34" charset="-122"/>
                <a:cs typeface="Aptos" pitchFamily="34" charset="-120"/>
              </a:rPr>
              <a:t>Quantum tools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9" name="Text 15">
            <a:extLst>
              <a:ext uri="{FF2B5EF4-FFF2-40B4-BE49-F238E27FC236}">
                <a16:creationId xmlns:a16="http://schemas.microsoft.com/office/drawing/2014/main" id="{01AE7F8D-8F69-B04D-E85F-E1BF8AB376E8}"/>
              </a:ext>
            </a:extLst>
          </p:cNvPr>
          <p:cNvSpPr/>
          <p:nvPr/>
        </p:nvSpPr>
        <p:spPr>
          <a:xfrm>
            <a:off x="6308438" y="2204414"/>
            <a:ext cx="1949268" cy="1517613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  <a:latin typeface="Neue Haas Grotesk Text Pro"/>
                <a:ea typeface="Aptos" pitchFamily="34" charset="-122"/>
                <a:cs typeface="Aptos" pitchFamily="34" charset="-120"/>
              </a:rPr>
              <a:t>sensors, clocks, interferometers, simulators, amplifiers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10" name="Text 18">
            <a:extLst>
              <a:ext uri="{FF2B5EF4-FFF2-40B4-BE49-F238E27FC236}">
                <a16:creationId xmlns:a16="http://schemas.microsoft.com/office/drawing/2014/main" id="{94E1BA9A-7F16-6CC0-4AAD-0D3609359CAE}"/>
              </a:ext>
            </a:extLst>
          </p:cNvPr>
          <p:cNvSpPr/>
          <p:nvPr/>
        </p:nvSpPr>
        <p:spPr>
          <a:xfrm>
            <a:off x="9011633" y="1808427"/>
            <a:ext cx="2106657" cy="23222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rgbClr val="000000"/>
                </a:solidFill>
                <a:latin typeface="Neue Haas Grotesk Text Pro"/>
                <a:ea typeface="Aptos" pitchFamily="34" charset="-122"/>
                <a:cs typeface="Aptos" pitchFamily="34" charset="-120"/>
              </a:rPr>
              <a:t>New physics reach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11" name="Text 19">
            <a:extLst>
              <a:ext uri="{FF2B5EF4-FFF2-40B4-BE49-F238E27FC236}">
                <a16:creationId xmlns:a16="http://schemas.microsoft.com/office/drawing/2014/main" id="{BDC7750E-C823-6E92-C3A3-9028F99CA07C}"/>
              </a:ext>
            </a:extLst>
          </p:cNvPr>
          <p:cNvSpPr/>
          <p:nvPr/>
        </p:nvSpPr>
        <p:spPr>
          <a:xfrm>
            <a:off x="9106882" y="2302386"/>
            <a:ext cx="1920240" cy="1314413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rgbClr val="000000"/>
                </a:solidFill>
                <a:latin typeface="Neue Haas Grotesk Text Pro"/>
                <a:ea typeface="Aptos" pitchFamily="34" charset="-122"/>
                <a:cs typeface="Aptos" pitchFamily="34" charset="-120"/>
              </a:rPr>
              <a:t>measure what was previously inaccessible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5557E16-BC2B-F04A-C9F7-CF0C14B24B19}"/>
              </a:ext>
            </a:extLst>
          </p:cNvPr>
          <p:cNvSpPr/>
          <p:nvPr/>
        </p:nvSpPr>
        <p:spPr>
          <a:xfrm>
            <a:off x="2806211" y="2464530"/>
            <a:ext cx="502762" cy="37707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ED4EC0F3-7C0E-817B-3FC8-6EDDEFAF86C2}"/>
              </a:ext>
            </a:extLst>
          </p:cNvPr>
          <p:cNvSpPr/>
          <p:nvPr/>
        </p:nvSpPr>
        <p:spPr>
          <a:xfrm>
            <a:off x="5597036" y="2464530"/>
            <a:ext cx="502762" cy="37707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72C1864A-8676-2849-1B24-69235CB2331E}"/>
              </a:ext>
            </a:extLst>
          </p:cNvPr>
          <p:cNvSpPr/>
          <p:nvPr/>
        </p:nvSpPr>
        <p:spPr>
          <a:xfrm>
            <a:off x="8387861" y="2464530"/>
            <a:ext cx="502762" cy="37707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137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81D60-AECF-3B99-C3E7-3A8CA62BC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C500-F431-005F-2D85-C7F6DB3F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" y="113211"/>
            <a:ext cx="12199349" cy="53717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What is QTFP?</a:t>
            </a:r>
            <a:endParaRPr lang="en-US" sz="2800"/>
          </a:p>
        </p:txBody>
      </p:sp>
      <p:sp>
        <p:nvSpPr>
          <p:cNvPr id="3" name="Shape 5">
            <a:extLst>
              <a:ext uri="{FF2B5EF4-FFF2-40B4-BE49-F238E27FC236}">
                <a16:creationId xmlns:a16="http://schemas.microsoft.com/office/drawing/2014/main" id="{4AED80BE-82E4-622C-7B1B-DD33141B91BC}"/>
              </a:ext>
            </a:extLst>
          </p:cNvPr>
          <p:cNvSpPr/>
          <p:nvPr/>
        </p:nvSpPr>
        <p:spPr>
          <a:xfrm>
            <a:off x="414792" y="1714917"/>
            <a:ext cx="2331720" cy="14630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127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D5C781E3-4162-E219-A4B2-78FD17BEF0BE}"/>
              </a:ext>
            </a:extLst>
          </p:cNvPr>
          <p:cNvSpPr/>
          <p:nvPr/>
        </p:nvSpPr>
        <p:spPr>
          <a:xfrm>
            <a:off x="579384" y="1925229"/>
            <a:ext cx="2011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>
                <a:solidFill>
                  <a:srgbClr val="1769AA"/>
                </a:solidFill>
              </a:rPr>
              <a:t>£40M</a:t>
            </a:r>
            <a:endParaRPr lang="en-US" sz="310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52DC5B0E-AE31-2BE7-83CA-7D540AB5E012}"/>
              </a:ext>
            </a:extLst>
          </p:cNvPr>
          <p:cNvSpPr/>
          <p:nvPr/>
        </p:nvSpPr>
        <p:spPr>
          <a:xfrm>
            <a:off x="579384" y="2537877"/>
            <a:ext cx="2011680" cy="4114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4B5563"/>
                </a:solidFill>
                <a:ea typeface="Aptos" pitchFamily="34" charset="-122"/>
                <a:cs typeface="Aptos" pitchFamily="34" charset="-120"/>
              </a:rPr>
              <a:t>Strategic Priorities Fund investment</a:t>
            </a:r>
            <a:endParaRPr lang="en-US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A28808D2-C7CF-3AD0-1F0F-7C31DFBC07C5}"/>
              </a:ext>
            </a:extLst>
          </p:cNvPr>
          <p:cNvSpPr/>
          <p:nvPr/>
        </p:nvSpPr>
        <p:spPr>
          <a:xfrm>
            <a:off x="3249432" y="1714917"/>
            <a:ext cx="2331720" cy="14630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127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60240CF4-F069-6225-298D-C02AE244BB92}"/>
              </a:ext>
            </a:extLst>
          </p:cNvPr>
          <p:cNvSpPr/>
          <p:nvPr/>
        </p:nvSpPr>
        <p:spPr>
          <a:xfrm>
            <a:off x="3414024" y="1925229"/>
            <a:ext cx="2011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>
                <a:solidFill>
                  <a:srgbClr val="1769AA"/>
                </a:solidFill>
              </a:rPr>
              <a:t>7</a:t>
            </a:r>
            <a:endParaRPr lang="en-US" sz="3100"/>
          </a:p>
        </p:txBody>
      </p:sp>
      <p:sp>
        <p:nvSpPr>
          <p:cNvPr id="27" name="Text 10">
            <a:extLst>
              <a:ext uri="{FF2B5EF4-FFF2-40B4-BE49-F238E27FC236}">
                <a16:creationId xmlns:a16="http://schemas.microsoft.com/office/drawing/2014/main" id="{460FB566-9339-EF9C-1ED0-7D4F305509C2}"/>
              </a:ext>
            </a:extLst>
          </p:cNvPr>
          <p:cNvSpPr/>
          <p:nvPr/>
        </p:nvSpPr>
        <p:spPr>
          <a:xfrm>
            <a:off x="3414024" y="2537877"/>
            <a:ext cx="2011680" cy="4114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4B5563"/>
                </a:solidFill>
                <a:ea typeface="Aptos" pitchFamily="34" charset="-122"/>
                <a:cs typeface="Aptos" pitchFamily="34" charset="-120"/>
              </a:rPr>
              <a:t>large consortia funded in Wave 1</a:t>
            </a:r>
            <a:endParaRPr lang="en-US"/>
          </a:p>
        </p:txBody>
      </p:sp>
      <p:sp>
        <p:nvSpPr>
          <p:cNvPr id="28" name="Shape 11">
            <a:extLst>
              <a:ext uri="{FF2B5EF4-FFF2-40B4-BE49-F238E27FC236}">
                <a16:creationId xmlns:a16="http://schemas.microsoft.com/office/drawing/2014/main" id="{DA1F8CB0-1EA3-290E-917B-11722AD9F5E5}"/>
              </a:ext>
            </a:extLst>
          </p:cNvPr>
          <p:cNvSpPr/>
          <p:nvPr/>
        </p:nvSpPr>
        <p:spPr>
          <a:xfrm>
            <a:off x="6084072" y="1714917"/>
            <a:ext cx="2331720" cy="14630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127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9" name="Text 12">
            <a:extLst>
              <a:ext uri="{FF2B5EF4-FFF2-40B4-BE49-F238E27FC236}">
                <a16:creationId xmlns:a16="http://schemas.microsoft.com/office/drawing/2014/main" id="{E1D7156B-A642-F062-AA58-29A76B44631E}"/>
              </a:ext>
            </a:extLst>
          </p:cNvPr>
          <p:cNvSpPr/>
          <p:nvPr/>
        </p:nvSpPr>
        <p:spPr>
          <a:xfrm>
            <a:off x="6248664" y="1925229"/>
            <a:ext cx="2011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>
                <a:solidFill>
                  <a:srgbClr val="1769AA"/>
                </a:solidFill>
              </a:rPr>
              <a:t>17</a:t>
            </a:r>
            <a:endParaRPr lang="en-US" sz="3100"/>
          </a:p>
        </p:txBody>
      </p:sp>
      <p:sp>
        <p:nvSpPr>
          <p:cNvPr id="30" name="Text 13">
            <a:extLst>
              <a:ext uri="{FF2B5EF4-FFF2-40B4-BE49-F238E27FC236}">
                <a16:creationId xmlns:a16="http://schemas.microsoft.com/office/drawing/2014/main" id="{EA7F47E3-B47E-6169-10B4-73179A924DDA}"/>
              </a:ext>
            </a:extLst>
          </p:cNvPr>
          <p:cNvSpPr/>
          <p:nvPr/>
        </p:nvSpPr>
        <p:spPr>
          <a:xfrm>
            <a:off x="6248664" y="2537877"/>
            <a:ext cx="2011680" cy="4114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4B5563"/>
                </a:solidFill>
                <a:ea typeface="Aptos" pitchFamily="34" charset="-122"/>
                <a:cs typeface="Aptos" pitchFamily="34" charset="-120"/>
              </a:rPr>
              <a:t>smaller projects funded in 2022</a:t>
            </a:r>
            <a:endParaRPr lang="en-US"/>
          </a:p>
        </p:txBody>
      </p:sp>
      <p:sp>
        <p:nvSpPr>
          <p:cNvPr id="31" name="Shape 14">
            <a:extLst>
              <a:ext uri="{FF2B5EF4-FFF2-40B4-BE49-F238E27FC236}">
                <a16:creationId xmlns:a16="http://schemas.microsoft.com/office/drawing/2014/main" id="{E89DA1E7-AAAF-E396-34A5-CE2EA78730CE}"/>
              </a:ext>
            </a:extLst>
          </p:cNvPr>
          <p:cNvSpPr/>
          <p:nvPr/>
        </p:nvSpPr>
        <p:spPr>
          <a:xfrm>
            <a:off x="8918712" y="1714917"/>
            <a:ext cx="2331720" cy="146304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12700" dist="12700" dir="27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Text 15">
            <a:extLst>
              <a:ext uri="{FF2B5EF4-FFF2-40B4-BE49-F238E27FC236}">
                <a16:creationId xmlns:a16="http://schemas.microsoft.com/office/drawing/2014/main" id="{59A5726A-811F-B272-3EB3-CFBF78E741C7}"/>
              </a:ext>
            </a:extLst>
          </p:cNvPr>
          <p:cNvSpPr/>
          <p:nvPr/>
        </p:nvSpPr>
        <p:spPr>
          <a:xfrm>
            <a:off x="9083304" y="1925229"/>
            <a:ext cx="20116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100" b="1">
                <a:solidFill>
                  <a:srgbClr val="1769AA"/>
                </a:solidFill>
              </a:rPr>
              <a:t>&gt;200</a:t>
            </a:r>
            <a:endParaRPr lang="en-US" sz="3100"/>
          </a:p>
        </p:txBody>
      </p:sp>
      <p:sp>
        <p:nvSpPr>
          <p:cNvPr id="33" name="Text 16">
            <a:extLst>
              <a:ext uri="{FF2B5EF4-FFF2-40B4-BE49-F238E27FC236}">
                <a16:creationId xmlns:a16="http://schemas.microsoft.com/office/drawing/2014/main" id="{B3AEA17E-23BE-EF32-1B7E-01CE7C6E1770}"/>
              </a:ext>
            </a:extLst>
          </p:cNvPr>
          <p:cNvSpPr/>
          <p:nvPr/>
        </p:nvSpPr>
        <p:spPr>
          <a:xfrm>
            <a:off x="9083304" y="2537877"/>
            <a:ext cx="2011680" cy="4114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4B5563"/>
                </a:solidFill>
                <a:ea typeface="Aptos" pitchFamily="34" charset="-122"/>
                <a:cs typeface="Aptos" pitchFamily="34" charset="-120"/>
              </a:rPr>
              <a:t>researchers in the QTFP community</a:t>
            </a:r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46C44F-906D-AD6F-6744-56870AB9B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052" y="4775915"/>
            <a:ext cx="1698174" cy="679270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9571C0F3-7937-97D0-BC48-7412E38F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344" y="5827304"/>
            <a:ext cx="2474675" cy="57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Step 2-Focus on the Nail, not the Hammer - Gerry Pagano">
            <a:extLst>
              <a:ext uri="{FF2B5EF4-FFF2-40B4-BE49-F238E27FC236}">
                <a16:creationId xmlns:a16="http://schemas.microsoft.com/office/drawing/2014/main" id="{083C9AF8-F121-C0BF-32DB-4D0A5FC67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63" y="3680043"/>
            <a:ext cx="1914675" cy="28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66A1ED7-7207-6293-BC7B-C5B96434594F}"/>
              </a:ext>
            </a:extLst>
          </p:cNvPr>
          <p:cNvSpPr txBox="1"/>
          <p:nvPr/>
        </p:nvSpPr>
        <p:spPr>
          <a:xfrm>
            <a:off x="414792" y="3961311"/>
            <a:ext cx="6155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What becomes possible when quantum sensors, </a:t>
            </a:r>
            <a:br>
              <a:rPr lang="en-GB" dirty="0"/>
            </a:br>
            <a:r>
              <a:rPr lang="en-GB" dirty="0"/>
              <a:t>clocks, interferometers and simulators are developed specifically for fundamental physics…</a:t>
            </a:r>
            <a:endParaRPr lang="en-US" i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2917D7-2D0C-247F-1F78-BB955EA20FB0}"/>
              </a:ext>
            </a:extLst>
          </p:cNvPr>
          <p:cNvSpPr txBox="1"/>
          <p:nvPr/>
        </p:nvSpPr>
        <p:spPr>
          <a:xfrm>
            <a:off x="414792" y="953145"/>
            <a:ext cx="100120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QTFP: a national effort at the interface of quantum technologies and fundamental physics</a:t>
            </a:r>
          </a:p>
        </p:txBody>
      </p:sp>
    </p:spTree>
    <p:extLst>
      <p:ext uri="{BB962C8B-B14F-4D97-AF65-F5344CB8AC3E}">
        <p14:creationId xmlns:p14="http://schemas.microsoft.com/office/powerpoint/2010/main" val="442346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28F69-7EB6-F2E0-9691-96DAC7CA5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">
            <a:extLst>
              <a:ext uri="{FF2B5EF4-FFF2-40B4-BE49-F238E27FC236}">
                <a16:creationId xmlns:a16="http://schemas.microsoft.com/office/drawing/2014/main" id="{7D78417A-629D-8BD7-A5EF-28400A9E5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6"/>
          <a:stretch>
            <a:fillRect/>
          </a:stretch>
        </p:blipFill>
        <p:spPr bwMode="auto">
          <a:xfrm rot="5400000">
            <a:off x="5906058" y="3724406"/>
            <a:ext cx="686905" cy="21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D4536-0699-FDBD-32E5-734935D3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" y="113211"/>
            <a:ext cx="12199349" cy="53717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seven large consortia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BE146-A84C-EEEF-CEDB-C4AFE1FAE0A2}"/>
              </a:ext>
            </a:extLst>
          </p:cNvPr>
          <p:cNvSpPr txBox="1"/>
          <p:nvPr/>
        </p:nvSpPr>
        <p:spPr>
          <a:xfrm>
            <a:off x="1751029" y="5362954"/>
            <a:ext cx="46125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QUEST-DMC — superfluid quantum technologies for dark matter and cosmology.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51D7B7-C552-0BA8-62BD-96F7484C0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5" y="5218610"/>
            <a:ext cx="1514904" cy="11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13949-3209-F4CD-8961-9512402138F3}"/>
              </a:ext>
            </a:extLst>
          </p:cNvPr>
          <p:cNvSpPr txBox="1"/>
          <p:nvPr/>
        </p:nvSpPr>
        <p:spPr>
          <a:xfrm>
            <a:off x="2066015" y="849167"/>
            <a:ext cx="3531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AION</a:t>
            </a:r>
            <a:r>
              <a:rPr lang="en-US"/>
              <a:t> — quantum atom interferometers for dark matter and gravitational waves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0CDD633-0E58-9A97-6306-689BBA1DA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25" y="849167"/>
            <a:ext cx="1654590" cy="8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1B5E5-3F83-1914-A859-1F01DF82EA4C}"/>
              </a:ext>
            </a:extLst>
          </p:cNvPr>
          <p:cNvSpPr txBox="1"/>
          <p:nvPr/>
        </p:nvSpPr>
        <p:spPr>
          <a:xfrm>
            <a:off x="7145625" y="1686082"/>
            <a:ext cx="4620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QSHS</a:t>
            </a:r>
            <a:r>
              <a:rPr lang="en-US"/>
              <a:t> — quantum sensors for hidden-sector and axion dark matter</a:t>
            </a:r>
          </a:p>
        </p:txBody>
      </p:sp>
      <p:pic>
        <p:nvPicPr>
          <p:cNvPr id="3078" name="Picture 6" descr="QSHS">
            <a:extLst>
              <a:ext uri="{FF2B5EF4-FFF2-40B4-BE49-F238E27FC236}">
                <a16:creationId xmlns:a16="http://schemas.microsoft.com/office/drawing/2014/main" id="{DCFBA0C7-7CD3-4B26-1D30-3636A358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89" y="1616875"/>
            <a:ext cx="2112772" cy="78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87EFF-C02A-298D-0BAD-C4155F126407}"/>
              </a:ext>
            </a:extLst>
          </p:cNvPr>
          <p:cNvSpPr txBox="1"/>
          <p:nvPr/>
        </p:nvSpPr>
        <p:spPr>
          <a:xfrm>
            <a:off x="2066015" y="2332413"/>
            <a:ext cx="3093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QTNM — quantum technologies for neutrino mass</a:t>
            </a:r>
          </a:p>
        </p:txBody>
      </p:sp>
      <p:pic>
        <p:nvPicPr>
          <p:cNvPr id="15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B3D030FB-925B-A92E-5F4B-4B7CEB459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7" y="2332003"/>
            <a:ext cx="1731238" cy="6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3A9F5F-9134-BDA7-F62A-A3C73DC3F1D8}"/>
              </a:ext>
            </a:extLst>
          </p:cNvPr>
          <p:cNvSpPr txBox="1"/>
          <p:nvPr/>
        </p:nvSpPr>
        <p:spPr>
          <a:xfrm>
            <a:off x="7145625" y="2975241"/>
            <a:ext cx="48549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QI — quantum-enhanced interferometry for dark matter and quantum gravity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199986-92CF-0AC8-EFDB-23A70F6AC02D}"/>
              </a:ext>
            </a:extLst>
          </p:cNvPr>
          <p:cNvSpPr txBox="1"/>
          <p:nvPr/>
        </p:nvSpPr>
        <p:spPr>
          <a:xfrm>
            <a:off x="2064051" y="3760072"/>
            <a:ext cx="40319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QSNET — quantum clock networks for fundamental physics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33C3FB-6E35-8782-6D12-A02BDE6E195E}"/>
              </a:ext>
            </a:extLst>
          </p:cNvPr>
          <p:cNvSpPr txBox="1"/>
          <p:nvPr/>
        </p:nvSpPr>
        <p:spPr>
          <a:xfrm>
            <a:off x="7145625" y="4456382"/>
            <a:ext cx="4741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err="1"/>
              <a:t>QSimFP</a:t>
            </a:r>
            <a:r>
              <a:rPr lang="en-US"/>
              <a:t> — quantum simulators for black holes and the early Universe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7489A-8F2A-468B-E08A-E34ED072E364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5044460" y="2864109"/>
            <a:ext cx="2198701" cy="868596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7585BC-F8C7-44F3-563B-AE4FAB4E58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37" t="23333" r="7175" b="31626"/>
          <a:stretch/>
        </p:blipFill>
        <p:spPr>
          <a:xfrm>
            <a:off x="494370" y="3524808"/>
            <a:ext cx="1569681" cy="10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23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CF342-D528-2370-380A-5D7BDABC6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">
            <a:extLst>
              <a:ext uri="{FF2B5EF4-FFF2-40B4-BE49-F238E27FC236}">
                <a16:creationId xmlns:a16="http://schemas.microsoft.com/office/drawing/2014/main" id="{9E21E743-BCBE-5453-5151-A1A1F7E25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6"/>
          <a:stretch>
            <a:fillRect/>
          </a:stretch>
        </p:blipFill>
        <p:spPr bwMode="auto">
          <a:xfrm rot="5400000">
            <a:off x="5119027" y="766080"/>
            <a:ext cx="468641" cy="143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F192F-F2EE-71EE-5A2E-D553577A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" y="113211"/>
            <a:ext cx="12199349" cy="53717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The seven large consortia tackling PPAP questions</a:t>
            </a:r>
            <a:endParaRPr lang="en-US" sz="28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1F2143C-007A-FF62-D6FE-84986565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" y="3115438"/>
            <a:ext cx="1514904" cy="11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A00E5CE-6767-4EF6-CE60-59C24DAF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47" y="1146798"/>
            <a:ext cx="1061999" cy="53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SHS">
            <a:extLst>
              <a:ext uri="{FF2B5EF4-FFF2-40B4-BE49-F238E27FC236}">
                <a16:creationId xmlns:a16="http://schemas.microsoft.com/office/drawing/2014/main" id="{177A6DE2-7A7A-4822-FECA-58051F60B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944" y="5610669"/>
            <a:ext cx="1504555" cy="55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B83BD334-363C-446C-C2A5-05E46617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61" y="5610669"/>
            <a:ext cx="1504555" cy="5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AC0C03-CB7E-CBA7-6520-438F848CA32E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303197" y="5578429"/>
            <a:ext cx="1468098" cy="71329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5E35D9-8963-06C4-46FB-067AB52B207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437" t="23333" r="7175" b="31626"/>
          <a:stretch/>
        </p:blipFill>
        <p:spPr>
          <a:xfrm>
            <a:off x="1595161" y="1102046"/>
            <a:ext cx="1157955" cy="76158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B5BB0A6-BB00-2EC8-8172-D8A3725C4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48734"/>
              </p:ext>
            </p:extLst>
          </p:nvPr>
        </p:nvGraphicFramePr>
        <p:xfrm>
          <a:off x="1595161" y="1899736"/>
          <a:ext cx="9885641" cy="3462929"/>
        </p:xfrm>
        <a:graphic>
          <a:graphicData uri="http://schemas.openxmlformats.org/drawingml/2006/table">
            <a:tbl>
              <a:tblPr/>
              <a:tblGrid>
                <a:gridCol w="5556652">
                  <a:extLst>
                    <a:ext uri="{9D8B030D-6E8A-4147-A177-3AD203B41FA5}">
                      <a16:colId xmlns:a16="http://schemas.microsoft.com/office/drawing/2014/main" val="68145146"/>
                    </a:ext>
                  </a:extLst>
                </a:gridCol>
                <a:gridCol w="4328989">
                  <a:extLst>
                    <a:ext uri="{9D8B030D-6E8A-4147-A177-3AD203B41FA5}">
                      <a16:colId xmlns:a16="http://schemas.microsoft.com/office/drawing/2014/main" val="3362707175"/>
                    </a:ext>
                  </a:extLst>
                </a:gridCol>
              </a:tblGrid>
              <a:tr h="3590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 dirty="0">
                          <a:effectLst/>
                        </a:rPr>
                        <a:t>PPAP question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1">
                          <a:effectLst/>
                        </a:rPr>
                        <a:t>QTFP consortium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690105"/>
                  </a:ext>
                </a:extLst>
              </a:tr>
              <a:tr h="3590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What is dark matter?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effectLst/>
                        </a:rPr>
                        <a:t>AION, QSHS, QUEST-DMC, QI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548986"/>
                  </a:ext>
                </a:extLst>
              </a:tr>
              <a:tr h="3590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What is the neutrino mass?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effectLst/>
                        </a:rPr>
                        <a:t>QTNM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600405"/>
                  </a:ext>
                </a:extLst>
              </a:tr>
              <a:tr h="6282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How does gravity behave at the quantum level?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QI, </a:t>
                      </a:r>
                      <a:r>
                        <a:rPr lang="en-US" sz="1800" dirty="0" err="1">
                          <a:effectLst/>
                        </a:rPr>
                        <a:t>QSimFP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566421"/>
                  </a:ext>
                </a:extLst>
              </a:tr>
              <a:tr h="3590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What happened in the early Universe?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effectLst/>
                        </a:rPr>
                        <a:t>QSimFP, QUEST-DMC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594238"/>
                  </a:ext>
                </a:extLst>
              </a:tr>
              <a:tr h="3590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Are fundamental constants truly constant?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effectLst/>
                        </a:rPr>
                        <a:t>QSNET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842514"/>
                  </a:ext>
                </a:extLst>
              </a:tr>
              <a:tr h="62828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Are there hidden sectors beyond the Standard Model?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>
                          <a:effectLst/>
                        </a:rPr>
                        <a:t>QSHS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066885"/>
                  </a:ext>
                </a:extLst>
              </a:tr>
              <a:tr h="35902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Can new observatories reveal new physics?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dirty="0">
                          <a:effectLst/>
                        </a:rPr>
                        <a:t>AION, QSNET, QI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50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512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/>
          <p:cNvSpPr/>
          <p:nvPr/>
        </p:nvSpPr>
        <p:spPr>
          <a:xfrm>
            <a:off x="335280" y="877024"/>
            <a:ext cx="2743200" cy="4365536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335280" y="877024"/>
            <a:ext cx="91440" cy="4365536"/>
          </a:xfrm>
          <a:prstGeom prst="rect">
            <a:avLst/>
          </a:prstGeom>
          <a:solidFill>
            <a:srgbClr val="1769AA"/>
          </a:solidFill>
          <a:ln w="12700">
            <a:solidFill>
              <a:srgbClr val="1769A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63880" y="1041617"/>
            <a:ext cx="242316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AION</a:t>
            </a:r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63880" y="1407377"/>
            <a:ext cx="2377440" cy="8686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 dirty="0"/>
              <a:t>Built the world's first prototype differential clock atom interferometer for fundamental physics, opening a path towards future atom-interferometer observatories for gravitational waves and dark matter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Nature 654, 622–628 (2026)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3307080" y="877025"/>
            <a:ext cx="2743200" cy="3597438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3307080" y="877024"/>
            <a:ext cx="91440" cy="3597439"/>
          </a:xfrm>
          <a:prstGeom prst="rect">
            <a:avLst/>
          </a:prstGeom>
          <a:solidFill>
            <a:srgbClr val="0E7C66"/>
          </a:solidFill>
          <a:ln w="12700">
            <a:solidFill>
              <a:srgbClr val="0E7C6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3535680" y="1041617"/>
            <a:ext cx="242316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QSHS</a:t>
            </a:r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3535680" y="1407377"/>
            <a:ext cx="2377440" cy="8686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/>
              <a:t>Established a UK axion dark matter search and built a strong partnership with ADMX, using quantum-limited microwave technologies to search for hidden-sector dark matter</a:t>
            </a:r>
          </a:p>
        </p:txBody>
      </p:sp>
      <p:sp>
        <p:nvSpPr>
          <p:cNvPr id="15" name="Shape 13"/>
          <p:cNvSpPr/>
          <p:nvPr/>
        </p:nvSpPr>
        <p:spPr>
          <a:xfrm>
            <a:off x="6278880" y="877024"/>
            <a:ext cx="2743200" cy="3597437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6278880" y="877025"/>
            <a:ext cx="91440" cy="3597436"/>
          </a:xfrm>
          <a:prstGeom prst="rect">
            <a:avLst/>
          </a:prstGeom>
          <a:solidFill>
            <a:srgbClr val="F28C28"/>
          </a:solidFill>
          <a:ln w="12700">
            <a:solidFill>
              <a:srgbClr val="F28C28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507480" y="1041617"/>
            <a:ext cx="242316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QTNM</a:t>
            </a:r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6507480" y="1407377"/>
            <a:ext cx="2377440" cy="8686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/>
              <a:t>Developing quantum-enabled technologies that could finally determine the absolute neutrino mass, one of the outstanding questions in particle physics.</a:t>
            </a:r>
          </a:p>
        </p:txBody>
      </p:sp>
      <p:sp>
        <p:nvSpPr>
          <p:cNvPr id="19" name="Shape 17"/>
          <p:cNvSpPr/>
          <p:nvPr/>
        </p:nvSpPr>
        <p:spPr>
          <a:xfrm>
            <a:off x="9250680" y="877025"/>
            <a:ext cx="2423160" cy="3597436"/>
          </a:xfrm>
          <a:prstGeom prst="roundRect">
            <a:avLst>
              <a:gd name="adj" fmla="val 4706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Shape 18"/>
          <p:cNvSpPr/>
          <p:nvPr/>
        </p:nvSpPr>
        <p:spPr>
          <a:xfrm>
            <a:off x="9250680" y="877024"/>
            <a:ext cx="91440" cy="3597437"/>
          </a:xfrm>
          <a:prstGeom prst="rect">
            <a:avLst/>
          </a:prstGeom>
          <a:solidFill>
            <a:srgbClr val="6750A4"/>
          </a:solidFill>
          <a:ln w="12700">
            <a:solidFill>
              <a:srgbClr val="6750A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19"/>
          <p:cNvSpPr/>
          <p:nvPr/>
        </p:nvSpPr>
        <p:spPr>
          <a:xfrm>
            <a:off x="9479280" y="1041617"/>
            <a:ext cx="210312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QSNET</a:t>
            </a:r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9479280" y="1407377"/>
            <a:ext cx="2057400" cy="8686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/>
              <a:t>Realized the most accurate clock in Europe and is using networks of ultra-precise clocks to search for dark matter and variations in fundamental constants.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96750A9-A74E-6457-8BAF-28CBB5BE4B17}"/>
              </a:ext>
            </a:extLst>
          </p:cNvPr>
          <p:cNvSpPr txBox="1">
            <a:spLocks/>
          </p:cNvSpPr>
          <p:nvPr/>
        </p:nvSpPr>
        <p:spPr>
          <a:xfrm>
            <a:off x="3048" y="113211"/>
            <a:ext cx="12199349" cy="537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16324F"/>
                </a:solidFill>
                <a:ea typeface="Aptos Display" pitchFamily="34" charset="-122"/>
                <a:cs typeface="Aptos Display" pitchFamily="34" charset="-120"/>
              </a:rPr>
              <a:t>Science highlights I: quantum sensors for particle physics</a:t>
            </a:r>
            <a:endParaRPr lang="en-US" sz="2800"/>
          </a:p>
        </p:txBody>
      </p:sp>
      <p:sp>
        <p:nvSpPr>
          <p:cNvPr id="29" name="Shape 3">
            <a:extLst>
              <a:ext uri="{FF2B5EF4-FFF2-40B4-BE49-F238E27FC236}">
                <a16:creationId xmlns:a16="http://schemas.microsoft.com/office/drawing/2014/main" id="{A7FD1AC3-4B08-113E-85D1-32AFBCB0EE9A}"/>
              </a:ext>
            </a:extLst>
          </p:cNvPr>
          <p:cNvSpPr/>
          <p:nvPr/>
        </p:nvSpPr>
        <p:spPr>
          <a:xfrm>
            <a:off x="10227564" y="6427072"/>
            <a:ext cx="1874520" cy="347472"/>
          </a:xfrm>
          <a:prstGeom prst="roundRect">
            <a:avLst>
              <a:gd name="adj" fmla="val 15789"/>
            </a:avLst>
          </a:prstGeom>
          <a:solidFill>
            <a:srgbClr val="1769AA"/>
          </a:solidFill>
          <a:ln w="12700">
            <a:solidFill>
              <a:srgbClr val="1769A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04884D4F-E6E9-1A96-3DAD-4E35A3151BEA}"/>
              </a:ext>
            </a:extLst>
          </p:cNvPr>
          <p:cNvSpPr/>
          <p:nvPr/>
        </p:nvSpPr>
        <p:spPr>
          <a:xfrm>
            <a:off x="10346436" y="6500224"/>
            <a:ext cx="164592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>
                <a:solidFill>
                  <a:srgbClr val="FFFFFF"/>
                </a:solidFill>
              </a:rPr>
              <a:t>CONSORTIUM HIGHLIGHTS</a:t>
            </a:r>
            <a:endParaRPr lang="en-US" sz="90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27C3A4E-AAEC-6F5A-EA60-80FCF8EFC5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803"/>
          <a:stretch>
            <a:fillRect/>
          </a:stretch>
        </p:blipFill>
        <p:spPr>
          <a:xfrm>
            <a:off x="9587287" y="4547613"/>
            <a:ext cx="1835289" cy="1588841"/>
          </a:xfrm>
          <a:prstGeom prst="rect">
            <a:avLst/>
          </a:prstGeom>
        </p:spPr>
      </p:pic>
      <p:pic>
        <p:nvPicPr>
          <p:cNvPr id="38" name="Picture 3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E8FE794-371E-DD83-E594-507550C03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080" y="4701104"/>
            <a:ext cx="2823321" cy="141420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FD27525-678D-7AF0-F2BD-8298C574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5277577"/>
            <a:ext cx="2670469" cy="14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A7413188-6CAF-9C4C-F240-E06BBF0D8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880" y="4639054"/>
            <a:ext cx="2743200" cy="17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4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8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/>
          <p:cNvSpPr/>
          <p:nvPr/>
        </p:nvSpPr>
        <p:spPr>
          <a:xfrm>
            <a:off x="228600" y="723536"/>
            <a:ext cx="3383280" cy="333640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228600" y="723535"/>
            <a:ext cx="137160" cy="3336399"/>
          </a:xfrm>
          <a:prstGeom prst="rect">
            <a:avLst/>
          </a:prstGeom>
          <a:solidFill>
            <a:srgbClr val="C2410C"/>
          </a:solidFill>
          <a:ln w="12700">
            <a:solidFill>
              <a:srgbClr val="C2410C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57200" y="888128"/>
            <a:ext cx="306324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ea typeface="Aptos" pitchFamily="34" charset="-122"/>
                <a:cs typeface="Aptos" pitchFamily="34" charset="-120"/>
              </a:rPr>
              <a:t>QSimFP</a:t>
            </a:r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57200" y="1253888"/>
            <a:ext cx="3017520" cy="10972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 dirty="0"/>
              <a:t>Demonstrated how quantum simulators can probe black holes, relativistic quantum fields and early-Universe physics that are otherwise inaccessible experimentally.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Nature volume 628, 6–70 (2024) </a:t>
            </a:r>
          </a:p>
        </p:txBody>
      </p:sp>
      <p:sp>
        <p:nvSpPr>
          <p:cNvPr id="11" name="Shape 9"/>
          <p:cNvSpPr/>
          <p:nvPr/>
        </p:nvSpPr>
        <p:spPr>
          <a:xfrm>
            <a:off x="3886200" y="723536"/>
            <a:ext cx="3383280" cy="3336400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3886200" y="723536"/>
            <a:ext cx="137160" cy="3336400"/>
          </a:xfrm>
          <a:prstGeom prst="rect">
            <a:avLst/>
          </a:prstGeom>
          <a:solidFill>
            <a:srgbClr val="6750A4"/>
          </a:solidFill>
          <a:ln w="12700">
            <a:solidFill>
              <a:srgbClr val="6750A4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114800" y="888128"/>
            <a:ext cx="306324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ea typeface="Aptos" pitchFamily="34" charset="-122"/>
                <a:cs typeface="Aptos" pitchFamily="34" charset="-120"/>
              </a:rPr>
              <a:t>QI</a:t>
            </a:r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114800" y="1253888"/>
            <a:ext cx="3017520" cy="10972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 dirty="0"/>
              <a:t>First limits on axion dark matter using a novel interferometric </a:t>
            </a:r>
            <a:r>
              <a:rPr lang="en-US" dirty="0" err="1"/>
              <a:t>haloscope</a:t>
            </a:r>
            <a:r>
              <a:rPr lang="en-US" dirty="0"/>
              <a:t> and world-leading table-top interferometers searching for dark matter and quantum gravity.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Nature 600, 424–428 (2021)</a:t>
            </a:r>
          </a:p>
          <a:p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7543800" y="723536"/>
            <a:ext cx="3383280" cy="3019408"/>
          </a:xfrm>
          <a:prstGeom prst="roundRect">
            <a:avLst>
              <a:gd name="adj" fmla="val 4103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7543800" y="723536"/>
            <a:ext cx="137160" cy="3019408"/>
          </a:xfrm>
          <a:prstGeom prst="rect">
            <a:avLst/>
          </a:prstGeom>
          <a:solidFill>
            <a:srgbClr val="0F8B8D"/>
          </a:solidFill>
          <a:ln w="12700">
            <a:solidFill>
              <a:srgbClr val="0F8B8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7772400" y="888128"/>
            <a:ext cx="3063240" cy="29260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16324F"/>
                </a:solidFill>
                <a:ea typeface="Aptos" pitchFamily="34" charset="-122"/>
                <a:cs typeface="Aptos" pitchFamily="34" charset="-120"/>
              </a:rPr>
              <a:t>QUEST-DMC</a:t>
            </a:r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7772400" y="1253888"/>
            <a:ext cx="3017520" cy="10972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/>
              <a:t>Delivered an operational helium-3 dark matter detector below 200 </a:t>
            </a:r>
            <a:r>
              <a:rPr lang="el-GR"/>
              <a:t>μ</a:t>
            </a:r>
            <a:r>
              <a:rPr lang="en-US"/>
              <a:t>K while also addressing the long-standing helium-3 nucleation mystery linked to cosmological phase transitions.</a:t>
            </a:r>
          </a:p>
        </p:txBody>
      </p:sp>
      <p:sp>
        <p:nvSpPr>
          <p:cNvPr id="23" name="Shape 3">
            <a:extLst>
              <a:ext uri="{FF2B5EF4-FFF2-40B4-BE49-F238E27FC236}">
                <a16:creationId xmlns:a16="http://schemas.microsoft.com/office/drawing/2014/main" id="{7FE554B5-9ED7-CA52-887F-A94D4511E216}"/>
              </a:ext>
            </a:extLst>
          </p:cNvPr>
          <p:cNvSpPr/>
          <p:nvPr/>
        </p:nvSpPr>
        <p:spPr>
          <a:xfrm>
            <a:off x="10227564" y="6427072"/>
            <a:ext cx="1874520" cy="347472"/>
          </a:xfrm>
          <a:prstGeom prst="roundRect">
            <a:avLst>
              <a:gd name="adj" fmla="val 15789"/>
            </a:avLst>
          </a:prstGeom>
          <a:solidFill>
            <a:srgbClr val="1769AA"/>
          </a:solidFill>
          <a:ln w="12700">
            <a:solidFill>
              <a:srgbClr val="1769A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4">
            <a:extLst>
              <a:ext uri="{FF2B5EF4-FFF2-40B4-BE49-F238E27FC236}">
                <a16:creationId xmlns:a16="http://schemas.microsoft.com/office/drawing/2014/main" id="{ED2AD52E-7FD0-4E11-60FD-5F3061B6ED7E}"/>
              </a:ext>
            </a:extLst>
          </p:cNvPr>
          <p:cNvSpPr/>
          <p:nvPr/>
        </p:nvSpPr>
        <p:spPr>
          <a:xfrm>
            <a:off x="10346436" y="6500224"/>
            <a:ext cx="1645920" cy="137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>
                <a:solidFill>
                  <a:srgbClr val="FFFFFF"/>
                </a:solidFill>
              </a:rPr>
              <a:t>CONSORTIUM HIGHLIGHTS</a:t>
            </a:r>
            <a:endParaRPr lang="en-US" sz="90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DA7927D-C382-B42A-A760-BC6BB40660CC}"/>
              </a:ext>
            </a:extLst>
          </p:cNvPr>
          <p:cNvSpPr txBox="1">
            <a:spLocks/>
          </p:cNvSpPr>
          <p:nvPr/>
        </p:nvSpPr>
        <p:spPr>
          <a:xfrm>
            <a:off x="3048" y="113211"/>
            <a:ext cx="12199349" cy="5371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16324F"/>
                </a:solidFill>
                <a:ea typeface="Aptos Display" pitchFamily="34" charset="-122"/>
                <a:cs typeface="Aptos Display" pitchFamily="34" charset="-120"/>
              </a:rPr>
              <a:t>Science highlights </a:t>
            </a:r>
            <a:r>
              <a:rPr lang="en-US" sz="280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II: quantum simulation and quantum-enhanced experiments</a:t>
            </a:r>
            <a:endParaRPr lang="en-US" sz="28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231183-3646-85DD-7009-02C88CEF7F5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023360" y="4307635"/>
            <a:ext cx="1691554" cy="2466909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D20B0C8-69A3-7E28-5D6C-BE0F59B70BD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520344" y="4307635"/>
            <a:ext cx="1773520" cy="1292656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A group of people standing on a staircase&#10;&#10;Description automatically generated">
            <a:extLst>
              <a:ext uri="{FF2B5EF4-FFF2-40B4-BE49-F238E27FC236}">
                <a16:creationId xmlns:a16="http://schemas.microsoft.com/office/drawing/2014/main" id="{8FF31C62-0D06-1DB6-FBC4-9268F1BBF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55" y="4819783"/>
            <a:ext cx="2795570" cy="1867796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C6E631A-7BCF-63EC-ECFC-F13E694B5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0" t="4256"/>
          <a:stretch>
            <a:fillRect/>
          </a:stretch>
        </p:blipFill>
        <p:spPr bwMode="auto">
          <a:xfrm>
            <a:off x="7543800" y="3856283"/>
            <a:ext cx="3457275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E4BE4-8E92-5793-1E0C-CAC309147D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2" b="34756"/>
          <a:stretch/>
        </p:blipFill>
        <p:spPr>
          <a:xfrm>
            <a:off x="228600" y="4274506"/>
            <a:ext cx="3405753" cy="9080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9CF80-EF32-B481-E92F-69CCC5E95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0CCB7-4562-C82F-BC49-0C94AE0CB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" y="113211"/>
            <a:ext cx="12199349" cy="53717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International reach: QTFP as a global connector</a:t>
            </a: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15968-6736-8A24-AF2D-FEF81B0D22C6}"/>
              </a:ext>
            </a:extLst>
          </p:cNvPr>
          <p:cNvSpPr txBox="1"/>
          <p:nvPr/>
        </p:nvSpPr>
        <p:spPr>
          <a:xfrm>
            <a:off x="202692" y="1022647"/>
            <a:ext cx="41970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18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Flagship international partnerships</a:t>
            </a:r>
            <a:endParaRPr lang="en-US" sz="1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AION </a:t>
            </a:r>
            <a:r>
              <a:rPr lang="en-US" sz="1800" b="0" i="0" kern="120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⟷</a:t>
            </a:r>
            <a:r>
              <a:rPr lang="en-US">
                <a:sym typeface="Wingdings" pitchFamily="2" charset="2"/>
              </a:rPr>
              <a:t> </a:t>
            </a:r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MAGIS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QSHS </a:t>
            </a:r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⟷</a:t>
            </a:r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ADMX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QTNM </a:t>
            </a:r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⟷</a:t>
            </a:r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8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QUEST-DMC </a:t>
            </a:r>
            <a:r>
              <a:rPr lang="en-US">
                <a:latin typeface="Cambria Math" panose="02040503050406030204" pitchFamily="18" charset="0"/>
                <a:ea typeface="Cambria Math" panose="02040503050406030204" pitchFamily="18" charset="0"/>
              </a:rPr>
              <a:t>⟷</a:t>
            </a:r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HERALD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F78BA-BAD7-517A-28FF-E9A1499934C4}"/>
              </a:ext>
            </a:extLst>
          </p:cNvPr>
          <p:cNvSpPr txBox="1"/>
          <p:nvPr/>
        </p:nvSpPr>
        <p:spPr>
          <a:xfrm>
            <a:off x="9163812" y="979510"/>
            <a:ext cx="21000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18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Major facilities</a:t>
            </a:r>
            <a:endParaRPr lang="en-US" sz="1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CERN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Fermilab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SLAC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CD7EC-B50E-E1AC-C124-806A0DB1EFF1}"/>
              </a:ext>
            </a:extLst>
          </p:cNvPr>
          <p:cNvSpPr txBox="1"/>
          <p:nvPr/>
        </p:nvSpPr>
        <p:spPr>
          <a:xfrm>
            <a:off x="4605528" y="979510"/>
            <a:ext cx="41970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US" sz="18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endParaRPr lang="en-US" sz="18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76 international partnerships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 active international links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countries</a:t>
            </a:r>
          </a:p>
          <a:p>
            <a:pPr fontAlgn="t"/>
            <a:r>
              <a:rPr lang="en-US" sz="18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UK–US consortium agreements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266CC1B-59C7-DAFC-1265-4F77E1CE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52" y="2829101"/>
            <a:ext cx="9336048" cy="37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055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/>
          <p:cNvSpPr/>
          <p:nvPr/>
        </p:nvSpPr>
        <p:spPr>
          <a:xfrm>
            <a:off x="127060" y="4637890"/>
            <a:ext cx="5953701" cy="214062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12700">
            <a:solidFill>
              <a:srgbClr val="D4DEE8"/>
            </a:solidFill>
            <a:prstDash val="solid"/>
          </a:ln>
          <a:effectLst>
            <a:outerShdw blurRad="2540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656105" y="4804691"/>
            <a:ext cx="4709160" cy="611829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t">
            <a:noAutofit/>
          </a:bodyPr>
          <a:lstStyle/>
          <a:p>
            <a:r>
              <a:rPr lang="en-US" b="1" dirty="0"/>
              <a:t>Legacy of QTFP is the formation of a new world-leading interdisciplinary community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4182BC4-C1BE-1F53-C888-6287F89FC16F}"/>
              </a:ext>
            </a:extLst>
          </p:cNvPr>
          <p:cNvSpPr txBox="1">
            <a:spLocks/>
          </p:cNvSpPr>
          <p:nvPr/>
        </p:nvSpPr>
        <p:spPr>
          <a:xfrm>
            <a:off x="3048" y="113211"/>
            <a:ext cx="12199349" cy="537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16324F"/>
                </a:solidFill>
                <a:ea typeface="Aptos Display" pitchFamily="34" charset="-122"/>
                <a:cs typeface="Aptos Display" pitchFamily="34" charset="-120"/>
              </a:rPr>
              <a:t>What has QTFP achieved?</a:t>
            </a:r>
            <a:endParaRPr lang="en-US" sz="280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C290DE9-330B-1701-5DDD-FB65D649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808" y="336446"/>
            <a:ext cx="4299405" cy="309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3063B45-92A9-AAE7-B2AF-55A2F44E51AD}"/>
              </a:ext>
            </a:extLst>
          </p:cNvPr>
          <p:cNvSpPr txBox="1"/>
          <p:nvPr/>
        </p:nvSpPr>
        <p:spPr>
          <a:xfrm>
            <a:off x="84908" y="650384"/>
            <a:ext cx="66749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QTFP Phase I (2021-2025) Science Review 2024</a:t>
            </a:r>
            <a:br>
              <a:rPr lang="en-US" b="1" dirty="0"/>
            </a:br>
            <a:endParaRPr lang="en-US" b="1" dirty="0"/>
          </a:p>
          <a:p>
            <a:pPr>
              <a:buNone/>
            </a:pPr>
            <a:r>
              <a:rPr lang="en-US" dirty="0">
                <a:latin typeface="Arial" panose="020B0604020202020204" pitchFamily="34" charset="0"/>
              </a:rPr>
              <a:t>• </a:t>
            </a:r>
            <a:r>
              <a:rPr lang="en-US" dirty="0">
                <a:effectLst/>
                <a:latin typeface="Helvetica" pitchFamily="2" charset="0"/>
              </a:rPr>
              <a:t>High standard and </a:t>
            </a:r>
            <a:r>
              <a:rPr lang="en-US" b="1" dirty="0">
                <a:effectLst/>
                <a:latin typeface="Helvetica" pitchFamily="2" charset="0"/>
              </a:rPr>
              <a:t>transformational</a:t>
            </a:r>
            <a:br>
              <a:rPr lang="en-US" b="1" dirty="0">
                <a:effectLst/>
                <a:latin typeface="Helvetica" pitchFamily="2" charset="0"/>
              </a:rPr>
            </a:br>
            <a:endParaRPr lang="en-US" b="1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• </a:t>
            </a:r>
            <a:r>
              <a:rPr lang="en-US" dirty="0">
                <a:effectLst/>
                <a:latin typeface="Helvetica" pitchFamily="2" charset="0"/>
              </a:rPr>
              <a:t>Industry connection </a:t>
            </a:r>
            <a:r>
              <a:rPr lang="en-US" dirty="0">
                <a:effectLst/>
                <a:latin typeface="Wingdings" pitchFamily="2" charset="2"/>
                <a:sym typeface="Wingdings" panose="05000000000000000000" pitchFamily="2" charset="2"/>
              </a:rPr>
              <a:t></a:t>
            </a:r>
            <a:r>
              <a:rPr lang="en-US" dirty="0">
                <a:effectLst/>
                <a:latin typeface="Helvetica" pitchFamily="2" charset="0"/>
              </a:rPr>
              <a:t> </a:t>
            </a:r>
            <a:r>
              <a:rPr lang="en-US" b="1" dirty="0">
                <a:effectLst/>
                <a:latin typeface="Helvetica" pitchFamily="2" charset="0"/>
              </a:rPr>
              <a:t>quantum economy</a:t>
            </a:r>
            <a:br>
              <a:rPr lang="en-US" b="1" dirty="0">
                <a:effectLst/>
                <a:latin typeface="Helvetica" pitchFamily="2" charset="0"/>
              </a:rPr>
            </a:br>
            <a:endParaRPr lang="en-US" b="1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• </a:t>
            </a:r>
            <a:r>
              <a:rPr lang="en-US" dirty="0">
                <a:effectLst/>
                <a:latin typeface="Helvetica" pitchFamily="2" charset="0"/>
              </a:rPr>
              <a:t>Clear evidence for </a:t>
            </a:r>
            <a:r>
              <a:rPr lang="en-US" b="1" dirty="0">
                <a:effectLst/>
                <a:latin typeface="Helvetica" pitchFamily="2" charset="0"/>
              </a:rPr>
              <a:t>world-leading results</a:t>
            </a:r>
            <a:br>
              <a:rPr lang="en-US" b="1" dirty="0">
                <a:effectLst/>
                <a:latin typeface="Helvetica" pitchFamily="2" charset="0"/>
              </a:rPr>
            </a:br>
            <a:endParaRPr lang="en-US" b="1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• </a:t>
            </a:r>
            <a:r>
              <a:rPr lang="en-US" b="1" dirty="0">
                <a:effectLst/>
                <a:latin typeface="Helvetica" pitchFamily="2" charset="0"/>
              </a:rPr>
              <a:t>Cross-disciplinary Community </a:t>
            </a:r>
            <a:r>
              <a:rPr lang="en-US" dirty="0">
                <a:effectLst/>
                <a:latin typeface="Helvetica" pitchFamily="2" charset="0"/>
              </a:rPr>
              <a:t>building has been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dirty="0">
                <a:effectLst/>
                <a:latin typeface="Helvetica" pitchFamily="2" charset="0"/>
              </a:rPr>
              <a:t>exemplary</a:t>
            </a:r>
            <a:br>
              <a:rPr lang="en-US" dirty="0">
                <a:effectLst/>
                <a:latin typeface="Helvetica" pitchFamily="2" charset="0"/>
              </a:rPr>
            </a:br>
            <a:endParaRPr lang="en-US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effectLst/>
                <a:latin typeface="Arial" panose="020B0604020202020204" pitchFamily="34" charset="0"/>
              </a:rPr>
              <a:t>• </a:t>
            </a:r>
            <a:r>
              <a:rPr lang="en-US" dirty="0">
                <a:effectLst/>
                <a:latin typeface="Helvetica" pitchFamily="2" charset="0"/>
              </a:rPr>
              <a:t>Did particularly well in attracting and training </a:t>
            </a:r>
            <a:r>
              <a:rPr lang="en-US" b="1" dirty="0">
                <a:effectLst/>
                <a:latin typeface="Helvetica" pitchFamily="2" charset="0"/>
              </a:rPr>
              <a:t>ECR</a:t>
            </a:r>
            <a:br>
              <a:rPr lang="en-US" b="1" dirty="0">
                <a:effectLst/>
                <a:latin typeface="Helvetica" pitchFamily="2" charset="0"/>
              </a:rPr>
            </a:br>
            <a:endParaRPr lang="en-US" b="1" dirty="0"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latin typeface="Arial" panose="020B0604020202020204" pitchFamily="34" charset="0"/>
              </a:rPr>
              <a:t>• Highly successful Engagement Program</a:t>
            </a:r>
            <a:endParaRPr lang="en-US" b="1" dirty="0">
              <a:effectLst/>
              <a:latin typeface="Helvetica" pitchFamily="2" charset="0"/>
            </a:endParaRP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4E44183C-7305-02FA-48B9-D384E906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46" y="3510180"/>
            <a:ext cx="1912197" cy="14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EGO interferometer aims to put quantum science in the ...">
            <a:extLst>
              <a:ext uri="{FF2B5EF4-FFF2-40B4-BE49-F238E27FC236}">
                <a16:creationId xmlns:a16="http://schemas.microsoft.com/office/drawing/2014/main" id="{53E13CE9-6EFE-8A46-C0E2-F3F7DA7E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368" y="5016957"/>
            <a:ext cx="2700697" cy="180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oking for something a little different this weekend? Celebrate the  opening of the Cosmic Titans exhibition at Jodrell with relaxed, drop-in  talks led by our expert researchers across Saturday and Sunday. They'll">
            <a:extLst>
              <a:ext uri="{FF2B5EF4-FFF2-40B4-BE49-F238E27FC236}">
                <a16:creationId xmlns:a16="http://schemas.microsoft.com/office/drawing/2014/main" id="{62E52BD5-1339-BF2E-850C-B87D81ADF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3503" y="4676801"/>
            <a:ext cx="1704805" cy="2140620"/>
          </a:xfrm>
          <a:prstGeom prst="rect">
            <a:avLst/>
          </a:prstGeom>
        </p:spPr>
      </p:pic>
      <p:pic>
        <p:nvPicPr>
          <p:cNvPr id="3" name="Picture 2" descr="Access Card: Making access easy">
            <a:extLst>
              <a:ext uri="{FF2B5EF4-FFF2-40B4-BE49-F238E27FC236}">
                <a16:creationId xmlns:a16="http://schemas.microsoft.com/office/drawing/2014/main" id="{1333F1B3-A221-E798-4887-E657BA331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8201" y="3830654"/>
            <a:ext cx="1193015" cy="1166621"/>
          </a:xfrm>
          <a:prstGeom prst="rect">
            <a:avLst/>
          </a:prstGeom>
        </p:spPr>
      </p:pic>
      <p:pic>
        <p:nvPicPr>
          <p:cNvPr id="4" name="Picture 3" descr="Quantum Sensors for Fundamental Physics">
            <a:extLst>
              <a:ext uri="{FF2B5EF4-FFF2-40B4-BE49-F238E27FC236}">
                <a16:creationId xmlns:a16="http://schemas.microsoft.com/office/drawing/2014/main" id="{9C03AE45-50D0-6EB9-EBB4-159654EA16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6928" b="11776"/>
          <a:stretch>
            <a:fillRect/>
          </a:stretch>
        </p:blipFill>
        <p:spPr>
          <a:xfrm>
            <a:off x="473224" y="5513051"/>
            <a:ext cx="5029200" cy="11155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elena">
  <a:themeElements>
    <a:clrScheme name="Helen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ena" id="{83D43F4A-02D5-42AD-9542-27487597C212}" vid="{14154C61-C2E2-42F2-9833-4EC39495D4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886</Words>
  <Application>Microsoft Office PowerPoint</Application>
  <PresentationFormat>Widescreen</PresentationFormat>
  <Paragraphs>124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 Math</vt:lpstr>
      <vt:lpstr>Helvetica</vt:lpstr>
      <vt:lpstr>Neue Haas Grotesk Text Pro</vt:lpstr>
      <vt:lpstr>Wingdings</vt:lpstr>
      <vt:lpstr>Helena</vt:lpstr>
      <vt:lpstr>Quantum Technologies for Fundamental Physics</vt:lpstr>
      <vt:lpstr>Why quantum technologies for fundamental physics?</vt:lpstr>
      <vt:lpstr>What is QTFP?</vt:lpstr>
      <vt:lpstr>The seven large consortia</vt:lpstr>
      <vt:lpstr>The seven large consortia tackling PPAP questions</vt:lpstr>
      <vt:lpstr>PowerPoint Presentation</vt:lpstr>
      <vt:lpstr>PowerPoint Presentation</vt:lpstr>
      <vt:lpstr>International reach: QTFP as a global connector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Silke Weinfurtner</cp:lastModifiedBy>
  <cp:revision>1</cp:revision>
  <dcterms:created xsi:type="dcterms:W3CDTF">2013-07-15T20:26:40Z</dcterms:created>
  <dcterms:modified xsi:type="dcterms:W3CDTF">2026-07-17T07:04:48Z</dcterms:modified>
</cp:coreProperties>
</file>