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</p:sldMasterIdLst>
  <p:notesMasterIdLst>
    <p:notesMasterId r:id="rId17"/>
  </p:notesMasterIdLst>
  <p:handoutMasterIdLst>
    <p:handoutMasterId r:id="rId18"/>
  </p:handoutMasterIdLst>
  <p:sldIdLst>
    <p:sldId id="847" r:id="rId2"/>
    <p:sldId id="2147483633" r:id="rId3"/>
    <p:sldId id="1792" r:id="rId4"/>
    <p:sldId id="2147483630" r:id="rId5"/>
    <p:sldId id="2147196957" r:id="rId6"/>
    <p:sldId id="458" r:id="rId7"/>
    <p:sldId id="2147483589" r:id="rId8"/>
    <p:sldId id="2147483611" r:id="rId9"/>
    <p:sldId id="2147483626" r:id="rId10"/>
    <p:sldId id="1793" r:id="rId11"/>
    <p:sldId id="2147483628" r:id="rId12"/>
    <p:sldId id="2147483627" r:id="rId13"/>
    <p:sldId id="2147483631" r:id="rId14"/>
    <p:sldId id="2147483632" r:id="rId15"/>
    <p:sldId id="2147483629" r:id="rId16"/>
  </p:sldIdLst>
  <p:sldSz cx="12192000" cy="6858000"/>
  <p:notesSz cx="6400800" cy="117316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AC0"/>
    <a:srgbClr val="00BC00"/>
    <a:srgbClr val="DB3600"/>
    <a:srgbClr val="FF5050"/>
    <a:srgbClr val="970000"/>
    <a:srgbClr val="A1ACFF"/>
    <a:srgbClr val="A20000"/>
    <a:srgbClr val="51C5FF"/>
    <a:srgbClr val="C000C0"/>
    <a:srgbClr val="00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1449" autoAdjust="0"/>
  </p:normalViewPr>
  <p:slideViewPr>
    <p:cSldViewPr snapToGrid="0" snapToObjects="1">
      <p:cViewPr varScale="1">
        <p:scale>
          <a:sx n="93" d="100"/>
          <a:sy n="93" d="100"/>
        </p:scale>
        <p:origin x="240" y="4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643" y="6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/>
          <a:lstStyle>
            <a:lvl1pPr algn="r">
              <a:defRPr sz="1400"/>
            </a:lvl1pPr>
          </a:lstStyle>
          <a:p>
            <a:fld id="{98E88DC4-9F1A-4D40-BD3E-5D42405AE465}" type="datetime1">
              <a:rPr lang="en-US" smtClean="0"/>
              <a:pPr/>
              <a:t>7/16/26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11143012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643" y="11143012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 anchor="b"/>
          <a:lstStyle>
            <a:lvl1pPr algn="r">
              <a:defRPr sz="1400"/>
            </a:lvl1pPr>
          </a:lstStyle>
          <a:p>
            <a:fld id="{94D2CDFC-C9C8-4F49-BC57-6716D5963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6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43" y="6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/>
          <a:lstStyle>
            <a:lvl1pPr algn="r">
              <a:defRPr sz="1400"/>
            </a:lvl1pPr>
          </a:lstStyle>
          <a:p>
            <a:fld id="{E6D97C1A-A65D-3448-B4DE-9EA30E2A25BF}" type="datetime1">
              <a:rPr lang="en-US" smtClean="0"/>
              <a:pPr/>
              <a:t>7/16/26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08025" y="881063"/>
            <a:ext cx="7816850" cy="4397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8438" tIns="54219" rIns="108438" bIns="54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5572527"/>
            <a:ext cx="5120640" cy="5279231"/>
          </a:xfrm>
          <a:prstGeom prst="rect">
            <a:avLst/>
          </a:prstGeom>
        </p:spPr>
        <p:txBody>
          <a:bodyPr vert="horz" lIns="108438" tIns="54219" rIns="108438" bIns="542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11143012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43" y="11143012"/>
            <a:ext cx="2773680" cy="586583"/>
          </a:xfrm>
          <a:prstGeom prst="rect">
            <a:avLst/>
          </a:prstGeom>
        </p:spPr>
        <p:txBody>
          <a:bodyPr vert="horz" lIns="108438" tIns="54219" rIns="108438" bIns="54219" rtlCol="0" anchor="b"/>
          <a:lstStyle>
            <a:lvl1pPr algn="r">
              <a:defRPr sz="1400"/>
            </a:lvl1pPr>
          </a:lstStyle>
          <a:p>
            <a:fld id="{5EAB49D7-FFFE-CB40-96E0-8C697DD2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79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detector concepts are already under study. These are not yet collaborations but concept studies. The goal is to mature these into documented Expressions of Interest by 2028."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Patrick Janot suggested ECFA could play an active role after project approval by organising workshops to help the community converge from multiple detector concepts towards a smaller number of mature collaborations.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2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detector R&amp;D collaborations are expected to align their future programmes with the updated Strategy. This will be part of their re-approval process."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7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 individual DRDs, there is now greater emphasis on coordination across the detector R&amp;D programme and implementation of the strategic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09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Overall, the tone of the meeting was noticeably different from previous years. The Strategy update has established FCC-ee as the reference project, and attention has shifted towards implementation. Over the next two years the priorities are clear: mature the technical design, establish realistic project plans, align detector R&amp;D with the strategy, and organise the detector community so that it is ready for the 2028 Council decision."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PECFA meeting naturally divided into three themes: first, the FCC programme; second, the implementation of the Strategy update; and third, what this means for the detector R&amp;D collaborations. I'll follow the same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3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"The most important outcome is that CERN Council has now given management a clear mandate. The emphasis is no longer on whether FCC should be studied, but on preparing the information needed for a project decision around 2028."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"This timeline shows that the next two years are devoted to the Reference Design Phase. The Council milestones are already mapped out, with governance and funding discussions beginning immediately."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0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"This illustrates the transition from feasibility to project realisation. The challenge now is producing an integrated technical design with credible cost, schedule and risk estimates."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Reference Design Phase is essentially about reducing uncertainty.”</a:t>
            </a:r>
          </a:p>
          <a:p>
            <a:r>
              <a:rPr lang="en-GB" dirty="0"/>
              <a:t>technical maturity, </a:t>
            </a:r>
            <a:r>
              <a:rPr lang="en-GB" dirty="0" err="1"/>
              <a:t>ntegration</a:t>
            </a:r>
            <a:r>
              <a:rPr lang="en-GB" dirty="0"/>
              <a:t>, risk 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9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"By early 2028 the collaboration aims to deliver a complete technical package: design baseline, project schedule, cost estimate, risk register and procurement strategy."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collaboration is also expanding internationally. FCC Week showed strong community engagement, and the collaboration framework is designed to remain open to new partners from academia and industry."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7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Physics Experiment Detector programme, priorities become much more concrete: detector integration, beam backgrounds, software, computing, systematic uncertainties and preparation of detector concepts."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7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1E3EE0E-BB26-9D4A-136E-AA0EF3E710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97352"/>
            <a:ext cx="12192000" cy="260350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schemeClr val="bg1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92558"/>
            <a:ext cx="2844800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16 July 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5904" y="6592558"/>
            <a:ext cx="3860800" cy="2930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PPAP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1060" y="6597352"/>
            <a:ext cx="2930939" cy="2530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35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 PPAP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hangingPunct="0"/>
            <a:fld id="{86CB4B4D-7CA3-9044-876B-883B54F8677D}" type="slidenum">
              <a:rPr lang="en-GB" kern="0" smtClean="0">
                <a:latin typeface="Calibri"/>
                <a:cs typeface="Calibri"/>
                <a:sym typeface="Calibri"/>
              </a:rPr>
              <a:pPr defTabSz="914400" hangingPunct="0"/>
              <a:t>‹#›</a:t>
            </a:fld>
            <a:endParaRPr lang="en-GB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73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hangingPunct="0"/>
            <a:fld id="{86CB4B4D-7CA3-9044-876B-883B54F8677D}" type="slidenum">
              <a:rPr lang="en-GB" kern="0" smtClean="0">
                <a:latin typeface="Calibri"/>
                <a:cs typeface="Calibri"/>
                <a:sym typeface="Calibri"/>
              </a:rPr>
              <a:pPr defTabSz="914400" hangingPunct="0"/>
              <a:t>‹#›</a:t>
            </a:fld>
            <a:endParaRPr lang="en-GB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922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9319-06AA-7F42-ADF7-19DBBD11312C}" type="datetime1">
              <a:rPr lang="de-CH" smtClean="0"/>
              <a:t>16.07.26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5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53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69893"/>
            <a:ext cx="385972" cy="226761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00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1"/>
            <a:ext cx="11017800" cy="107208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52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July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PECFA meeting - NIKHEF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5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1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1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hangingPunct="0"/>
            <a:fld id="{86CB4B4D-7CA3-9044-876B-883B54F8677D}" type="slidenum">
              <a:rPr lang="en-GB" kern="0" smtClean="0">
                <a:latin typeface="Calibri"/>
                <a:cs typeface="Calibri"/>
                <a:sym typeface="Calibri"/>
              </a:rPr>
              <a:pPr defTabSz="914400" hangingPunct="0"/>
              <a:t>‹#›</a:t>
            </a:fld>
            <a:endParaRPr lang="en-GB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51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hangingPunct="0"/>
            <a:fld id="{86CB4B4D-7CA3-9044-876B-883B54F8677D}" type="slidenum">
              <a:rPr lang="en-GB" kern="0" smtClean="0">
                <a:latin typeface="Calibri"/>
                <a:cs typeface="Calibri"/>
                <a:sym typeface="Calibri"/>
              </a:rPr>
              <a:pPr defTabSz="914400" hangingPunct="0"/>
              <a:t>‹#›</a:t>
            </a:fld>
            <a:endParaRPr lang="en-GB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0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hangingPunct="0"/>
            <a:fld id="{86CB4B4D-7CA3-9044-876B-883B54F8677D}" type="slidenum">
              <a:rPr lang="en-GB" kern="0" smtClean="0">
                <a:latin typeface="Calibri"/>
                <a:cs typeface="Calibri"/>
                <a:sym typeface="Calibri"/>
              </a:rPr>
              <a:pPr defTabSz="914400" hangingPunct="0"/>
              <a:t>‹#›</a:t>
            </a:fld>
            <a:endParaRPr lang="en-GB"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7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55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05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6C72F8B6-ACF9-CEED-5E15-3E8815E32C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0478"/>
            <a:ext cx="12192000" cy="269961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schemeClr val="bg1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0496" y="7561"/>
            <a:ext cx="5741504" cy="11643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77" y="1291945"/>
            <a:ext cx="12085983" cy="5168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6" descr="Picture 6">
            <a:extLst>
              <a:ext uri="{FF2B5EF4-FFF2-40B4-BE49-F238E27FC236}">
                <a16:creationId xmlns:a16="http://schemas.microsoft.com/office/drawing/2014/main" id="{B3FCB283-C44E-6785-9830-E789009E2E2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5092"/>
            <a:ext cx="6450496" cy="7602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1061" y="6587741"/>
            <a:ext cx="2844800" cy="262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 hangingPunct="0"/>
            <a:fld id="{86CB4B4D-7CA3-9044-876B-883B54F8677D}" type="slidenum">
              <a:rPr lang="en-GB" kern="0" smtClean="0">
                <a:cs typeface="Calibri"/>
                <a:sym typeface="Calibri"/>
              </a:rPr>
              <a:pPr defTabSz="914400" hangingPunct="0"/>
              <a:t>‹#›</a:t>
            </a:fld>
            <a:endParaRPr lang="en-GB" kern="0">
              <a:cs typeface="Calibri"/>
              <a:sym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87741"/>
            <a:ext cx="2844800" cy="265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16 July 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6574" y="6585272"/>
            <a:ext cx="3860800" cy="265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- PPAP Meeting</a:t>
            </a:r>
          </a:p>
        </p:txBody>
      </p:sp>
    </p:spTree>
    <p:extLst>
      <p:ext uri="{BB962C8B-B14F-4D97-AF65-F5344CB8AC3E}">
        <p14:creationId xmlns:p14="http://schemas.microsoft.com/office/powerpoint/2010/main" val="26146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67686/timetable/?view=standa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0481A05-4479-BD4F-93C6-D8742BAECD49}"/>
              </a:ext>
            </a:extLst>
          </p:cNvPr>
          <p:cNvSpPr txBox="1"/>
          <p:nvPr/>
        </p:nvSpPr>
        <p:spPr>
          <a:xfrm>
            <a:off x="7465921" y="6521955"/>
            <a:ext cx="527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*community feedback via RECFA delegates and National Contacts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B7273D6-8EDF-E94C-ADDC-D7186D257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352"/>
            <a:ext cx="12192000" cy="260350"/>
          </a:xfrm>
          <a:prstGeom prst="rect">
            <a:avLst/>
          </a:prstGeom>
          <a:solidFill>
            <a:srgbClr val="004586"/>
          </a:solidFill>
          <a:ln w="9360" cap="flat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altLang="x-none">
              <a:solidFill>
                <a:prstClr val="black"/>
              </a:solidFill>
              <a:latin typeface="Calibri" panose="020F0502020204030204"/>
              <a:ea typeface="DejaVu Sans" charset="0"/>
              <a:cs typeface="DejaVu Sans" charset="0"/>
              <a:sym typeface="Calibri"/>
            </a:endParaRPr>
          </a:p>
        </p:txBody>
      </p:sp>
      <p:sp>
        <p:nvSpPr>
          <p:cNvPr id="20" name="AutoShape 1">
            <a:extLst>
              <a:ext uri="{FF2B5EF4-FFF2-40B4-BE49-F238E27FC236}">
                <a16:creationId xmlns:a16="http://schemas.microsoft.com/office/drawing/2014/main" id="{053C5E43-FB3C-0241-A90B-37ED16087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6598046"/>
            <a:ext cx="9144001" cy="287338"/>
          </a:xfrm>
          <a:custGeom>
            <a:avLst/>
            <a:gdLst>
              <a:gd name="G0" fmla="*/ 25401 1 2"/>
              <a:gd name="G1" fmla="*/ 801 1 2"/>
              <a:gd name="G2" fmla="+- 801 0 0"/>
              <a:gd name="G3" fmla="+- 2540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1" y="0"/>
                </a:lnTo>
                <a:lnTo>
                  <a:pt x="25401" y="801"/>
                </a:lnTo>
                <a:lnTo>
                  <a:pt x="0" y="801"/>
                </a:lnTo>
                <a:close/>
              </a:path>
            </a:pathLst>
          </a:custGeom>
          <a:solidFill>
            <a:srgbClr val="000080"/>
          </a:solidFill>
          <a:ln w="9360" cap="flat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A7091AA-3667-41ED-258B-642427EDC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2130428"/>
            <a:ext cx="10394731" cy="1874013"/>
          </a:xfrm>
        </p:spPr>
        <p:txBody>
          <a:bodyPr>
            <a:normAutofit fontScale="90000"/>
          </a:bodyPr>
          <a:lstStyle/>
          <a:p>
            <a:br>
              <a:rPr lang="en-GB" kern="0" dirty="0">
                <a:solidFill>
                  <a:schemeClr val="bg1"/>
                </a:solidFill>
              </a:rPr>
            </a:br>
            <a:r>
              <a:rPr lang="en-GB" kern="0" dirty="0">
                <a:solidFill>
                  <a:schemeClr val="bg1"/>
                </a:solidFill>
              </a:rPr>
              <a:t>ESPP a view from ECFA-UK</a:t>
            </a:r>
            <a:br>
              <a:rPr lang="en-GB" sz="4900" kern="0" dirty="0">
                <a:solidFill>
                  <a:schemeClr val="bg1"/>
                </a:solidFill>
                <a:latin typeface="Helvetica" pitchFamily="2" charset="0"/>
              </a:rPr>
            </a:br>
            <a:endParaRPr lang="en-GB" sz="4900" dirty="0">
              <a:latin typeface="Helvetica" pitchFamily="2" charset="0"/>
            </a:endParaRP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6702AFB0-6C98-A000-790B-7D936BBE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104" y="4246178"/>
            <a:ext cx="8534400" cy="126649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D. Bortoletto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F71E663-F450-42DE-FE88-7EE09FE3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 July  2026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148AB30-1017-0401-2515-C9DFEEC2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PPAP Meeting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391B998-DEC8-B5C7-287B-87B42EF4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99E2ABC5-C490-2DBE-AF8D-AAA2CD9B1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1999" cy="14368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425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ABD4-5452-F750-628D-570F3CCE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PED Objectives during the RDP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C594-2F54-0A9C-3AC3-30537964D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The PED highest priorities therefore become quite concrete</a:t>
            </a:r>
          </a:p>
          <a:p>
            <a:pPr lvl="1"/>
            <a:r>
              <a:rPr lang="en-GB" dirty="0"/>
              <a:t>Consolidation of the interaction region layout, detector integration, and beam-induced</a:t>
            </a:r>
          </a:p>
          <a:p>
            <a:pPr lvl="1"/>
            <a:r>
              <a:rPr lang="en-GB" dirty="0"/>
              <a:t>Background mitigation</a:t>
            </a:r>
          </a:p>
          <a:p>
            <a:pPr lvl="1"/>
            <a:r>
              <a:rPr lang="en-GB" dirty="0"/>
              <a:t>Optimised procedures for √s calibration and for effective operation at √s = 125 GeV</a:t>
            </a:r>
          </a:p>
          <a:p>
            <a:pPr lvl="1"/>
            <a:r>
              <a:rPr lang="en-GB" dirty="0"/>
              <a:t>Finalising the common software/analysis framework and developing a common computing architecture</a:t>
            </a:r>
          </a:p>
          <a:p>
            <a:pPr lvl="1"/>
            <a:r>
              <a:rPr lang="en-GB" dirty="0"/>
              <a:t>Realistic implementation of algorithms to control the experimental systematic uncertainties for</a:t>
            </a:r>
          </a:p>
          <a:p>
            <a:pPr lvl="1"/>
            <a:r>
              <a:rPr lang="en-GB" dirty="0"/>
              <a:t>the most demanding measurements, and consolidation of the pertaining requirements on detectors, collider, and theory</a:t>
            </a:r>
          </a:p>
          <a:p>
            <a:pPr lvl="1"/>
            <a:r>
              <a:rPr lang="en-GB" dirty="0"/>
              <a:t>Engagement of the theory community to address theory challenges and nurture the young generation</a:t>
            </a:r>
          </a:p>
          <a:p>
            <a:pPr lvl="1"/>
            <a:r>
              <a:rPr lang="en-GB" dirty="0"/>
              <a:t>Continue developing the high-energy physics international community</a:t>
            </a:r>
          </a:p>
          <a:p>
            <a:pPr lvl="1"/>
            <a:endParaRPr lang="en-GB" dirty="0"/>
          </a:p>
          <a:p>
            <a:r>
              <a:rPr lang="en-GB" dirty="0"/>
              <a:t>TODAY</a:t>
            </a:r>
          </a:p>
          <a:p>
            <a:pPr lvl="1"/>
            <a:r>
              <a:rPr lang="en-GB" dirty="0"/>
              <a:t>Proposals for staging implementation and for an improved staged/descoped FCC-ee</a:t>
            </a:r>
          </a:p>
          <a:p>
            <a:pPr lvl="1"/>
            <a:r>
              <a:rPr lang="en-GB" dirty="0"/>
              <a:t>Prepare to answer call for (at least 4) documented EoI’s for FCC-ee detector concepts by Q1/Q2 2028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772DC-9C72-2045-857A-EA46CB2B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3BC5-FF49-B9DC-3113-69E4094C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1AAF1-8179-9767-5963-2EAAB3EF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037F4-3595-B194-1837-6C8197D0681A}"/>
              </a:ext>
            </a:extLst>
          </p:cNvPr>
          <p:cNvSpPr txBox="1"/>
          <p:nvPr/>
        </p:nvSpPr>
        <p:spPr>
          <a:xfrm>
            <a:off x="9672285" y="6501181"/>
            <a:ext cx="146756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Patrick Janot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9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2A5E-6C45-F70C-35FB-65296E3D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800F-896E-4EA7-7950-BA213B08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7" y="1171901"/>
            <a:ext cx="12172123" cy="102069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Already six detector concepts under study – they are not experiment collaborations</a:t>
            </a:r>
          </a:p>
          <a:p>
            <a:pPr lvl="1"/>
            <a:r>
              <a:rPr lang="en-GB" dirty="0"/>
              <a:t>Two new concepts, ALFA and AGORA, have been presented during the FCC Week in Helsinki</a:t>
            </a:r>
          </a:p>
          <a:p>
            <a:pPr lvl="1"/>
            <a:r>
              <a:rPr lang="en-GB" dirty="0"/>
              <a:t>A healthy situation at this point of the studies – more concepts are welcome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0EB8-7D46-3464-F212-3E23738F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D3550-A9BC-6981-623D-AA95F36D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C3C9B-0FF0-B313-2515-F0CCD6CE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09F36-2F43-14B9-44F5-D7EAEC3B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2192594"/>
            <a:ext cx="7772400" cy="37016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940A95-C57D-6AB3-E4FE-8DCF4FDC6D78}"/>
              </a:ext>
            </a:extLst>
          </p:cNvPr>
          <p:cNvSpPr txBox="1">
            <a:spLocks/>
          </p:cNvSpPr>
          <p:nvPr/>
        </p:nvSpPr>
        <p:spPr>
          <a:xfrm>
            <a:off x="86139" y="5908816"/>
            <a:ext cx="12105861" cy="349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Aim to produce (&gt;= 6, then) documented detector EoI’s by Q1/Q2 2028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137A3-A88B-5B1A-C160-8E29A7E07094}"/>
              </a:ext>
            </a:extLst>
          </p:cNvPr>
          <p:cNvSpPr txBox="1"/>
          <p:nvPr/>
        </p:nvSpPr>
        <p:spPr>
          <a:xfrm>
            <a:off x="9466747" y="3022730"/>
            <a:ext cx="2261152" cy="193899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concepts now need to mature into credible EOIs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E712E-EE5C-1791-C632-7771EBB14FFE}"/>
              </a:ext>
            </a:extLst>
          </p:cNvPr>
          <p:cNvSpPr txBox="1"/>
          <p:nvPr/>
        </p:nvSpPr>
        <p:spPr>
          <a:xfrm>
            <a:off x="9672285" y="6501181"/>
            <a:ext cx="146756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Patrick Janot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5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D5D3-4093-6089-86CF-62E25D78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role ECFA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2AA9A-BAE6-CAEF-572E-CB5B19347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We suggest that ECFA organises a series of Evian-like workshops</a:t>
            </a:r>
          </a:p>
          <a:p>
            <a:pPr lvl="1"/>
            <a:r>
              <a:rPr lang="en-GB" dirty="0"/>
              <a:t> Maybe on the model of the three successful Higgs/EW/top factory workshops</a:t>
            </a:r>
          </a:p>
          <a:p>
            <a:pPr lvl="1"/>
            <a:r>
              <a:rPr lang="en-GB" dirty="0"/>
              <a:t> Starting immediately after the approval (Q2 2028)</a:t>
            </a:r>
          </a:p>
          <a:p>
            <a:r>
              <a:rPr lang="en-GB" dirty="0"/>
              <a:t>This series of workshops would be intended to</a:t>
            </a:r>
          </a:p>
          <a:p>
            <a:pPr lvl="1"/>
            <a:r>
              <a:rPr lang="en-GB" dirty="0"/>
              <a:t>Provide a forum to working groups and to already forming proto-collaborations</a:t>
            </a:r>
          </a:p>
          <a:p>
            <a:pPr lvl="1"/>
            <a:r>
              <a:rPr lang="en-GB" dirty="0"/>
              <a:t>Discuss in depth experimental ideas between the various groups</a:t>
            </a:r>
          </a:p>
          <a:p>
            <a:pPr lvl="1"/>
            <a:r>
              <a:rPr lang="en-GB" dirty="0"/>
              <a:t>Review the different propositions</a:t>
            </a:r>
          </a:p>
          <a:p>
            <a:pPr lvl="1"/>
            <a:r>
              <a:rPr lang="en-GB" dirty="0"/>
              <a:t>Check the compliance to physics requirements</a:t>
            </a:r>
          </a:p>
          <a:p>
            <a:pPr lvl="1"/>
            <a:r>
              <a:rPr lang="en-GB" dirty="0"/>
              <a:t>Verify the compatibility with collider constraints</a:t>
            </a:r>
          </a:p>
          <a:p>
            <a:pPr lvl="1"/>
            <a:r>
              <a:rPr lang="en-GB" dirty="0"/>
              <a:t>Discover advantages, disadvantages, and maybe also similarities</a:t>
            </a:r>
          </a:p>
          <a:p>
            <a:pPr lvl="1"/>
            <a:r>
              <a:rPr lang="en-GB" dirty="0"/>
              <a:t>Encourage mergers towards four robust experiment </a:t>
            </a:r>
            <a:r>
              <a:rPr lang="en-GB" dirty="0" err="1"/>
              <a:t>LoI’s</a:t>
            </a:r>
            <a:endParaRPr lang="en-GB" dirty="0"/>
          </a:p>
          <a:p>
            <a:pPr lvl="1"/>
            <a:r>
              <a:rPr lang="en-GB" dirty="0"/>
              <a:t>Form four collaborations no later than end 2029 - beginning 2030</a:t>
            </a:r>
          </a:p>
          <a:p>
            <a:r>
              <a:rPr lang="en-GB" dirty="0"/>
              <a:t>Altogether, the announcement of such a clear plan from ECFA to the community</a:t>
            </a:r>
          </a:p>
          <a:p>
            <a:pPr lvl="1"/>
            <a:r>
              <a:rPr lang="en-GB" dirty="0"/>
              <a:t>Would be a strong incitement to generate the missing resources</a:t>
            </a:r>
          </a:p>
          <a:p>
            <a:pPr lvl="1"/>
            <a:r>
              <a:rPr lang="en-GB" dirty="0"/>
              <a:t>Would encourage a structured community building in line with the FCC-ee timeline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45DCD-0F2D-4F8A-6F49-C8308153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B761-8548-8B36-8633-CD2BB5F8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16D04-904B-FC78-D0CD-866338CE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6D965-054D-1A75-C932-E15208B8EB55}"/>
              </a:ext>
            </a:extLst>
          </p:cNvPr>
          <p:cNvSpPr txBox="1"/>
          <p:nvPr/>
        </p:nvSpPr>
        <p:spPr>
          <a:xfrm>
            <a:off x="10173446" y="6469981"/>
            <a:ext cx="202544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Patrick Janot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18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8356-8D1E-83D7-F8D8-AE42EDD4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b="1" dirty="0"/>
            </a:br>
            <a:r>
              <a:rPr lang="en-GB" b="1" dirty="0"/>
              <a:t>DRD Strategic alignment with updated ESPP 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6961E-A040-5477-FD98-D278E577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D685D-DACC-291B-EEDB-D9E966BA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49E81-2CF3-8784-355A-DA231163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1B9DB-29E1-948F-31DD-0345A935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81" y="1353129"/>
            <a:ext cx="11023785" cy="5168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89C56-5EBD-4A0B-C379-60DC5950629D}"/>
              </a:ext>
            </a:extLst>
          </p:cNvPr>
          <p:cNvSpPr txBox="1"/>
          <p:nvPr/>
        </p:nvSpPr>
        <p:spPr>
          <a:xfrm>
            <a:off x="8763358" y="6511885"/>
            <a:ext cx="268550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ECGA Detector Panel (Rizzo)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1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6BC1-7E00-E5AA-50A9-B6316145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Further post-ESPP update actions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F134C-0A7D-F996-ABA7-9F842E14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E03D5-351C-3CFA-20BE-CFC6E283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E5F06-5CA4-3E09-C513-D50067D6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C6654-B200-28FC-8B2A-C27393957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47" y="1164638"/>
            <a:ext cx="11645986" cy="472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DC0230-B0E5-136E-FCD6-8941AB86A467}"/>
              </a:ext>
            </a:extLst>
          </p:cNvPr>
          <p:cNvSpPr txBox="1"/>
          <p:nvPr/>
        </p:nvSpPr>
        <p:spPr>
          <a:xfrm>
            <a:off x="9002416" y="6511885"/>
            <a:ext cx="257045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ECGA Detector Panel (Rizzo)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A004-9082-BE22-8973-B33E7487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FD65-BE45-DF0B-F451-0C8CC3DB5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" y="902043"/>
            <a:ext cx="5948436" cy="5558391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/>
              <a:t>ESPP has provided a clear mandate</a:t>
            </a:r>
          </a:p>
          <a:p>
            <a:pPr lvl="1"/>
            <a:r>
              <a:rPr lang="en-GB" dirty="0"/>
              <a:t>FCC-ee enters the </a:t>
            </a:r>
            <a:r>
              <a:rPr lang="en-GB" b="1" dirty="0"/>
              <a:t>Reference Design Phase (2026–2028)</a:t>
            </a:r>
            <a:endParaRPr lang="en-GB" dirty="0"/>
          </a:p>
          <a:p>
            <a:pPr lvl="1"/>
            <a:r>
              <a:rPr lang="en-GB" dirty="0"/>
              <a:t>Focus shifts from feasibility studies to project preparation</a:t>
            </a:r>
          </a:p>
          <a:p>
            <a:r>
              <a:rPr lang="en-GB" b="1" dirty="0"/>
              <a:t>The next two years are critical</a:t>
            </a:r>
          </a:p>
          <a:p>
            <a:pPr lvl="1"/>
            <a:r>
              <a:rPr lang="en-GB" dirty="0"/>
              <a:t>Mature the technical design</a:t>
            </a:r>
          </a:p>
          <a:p>
            <a:pPr lvl="1"/>
            <a:r>
              <a:rPr lang="en-GB" dirty="0"/>
              <a:t>Develop realistic cost, schedule and governance</a:t>
            </a:r>
          </a:p>
          <a:p>
            <a:pPr lvl="1"/>
            <a:r>
              <a:rPr lang="en-GB" dirty="0"/>
              <a:t>Build international commitments</a:t>
            </a:r>
          </a:p>
          <a:p>
            <a:r>
              <a:rPr lang="en-GB" b="1" dirty="0"/>
              <a:t>Detector community must respond</a:t>
            </a:r>
          </a:p>
          <a:p>
            <a:pPr lvl="1"/>
            <a:r>
              <a:rPr lang="en-GB" dirty="0"/>
              <a:t>DRDs should align R&amp;D priorities with FCC-ee</a:t>
            </a:r>
          </a:p>
          <a:p>
            <a:pPr lvl="1"/>
            <a:r>
              <a:rPr lang="en-GB" dirty="0"/>
              <a:t>Detector concepts should evolve into strong Expressions of Interest by 2028</a:t>
            </a:r>
          </a:p>
          <a:p>
            <a:pPr lvl="1"/>
            <a:r>
              <a:rPr lang="en-GB" dirty="0"/>
              <a:t>Community organisation is becoming as important as technology</a:t>
            </a:r>
          </a:p>
          <a:p>
            <a:r>
              <a:rPr lang="en-GB" b="1" dirty="0"/>
              <a:t>Role of ECFA</a:t>
            </a:r>
          </a:p>
          <a:p>
            <a:pPr lvl="1"/>
            <a:r>
              <a:rPr lang="en-GB" dirty="0"/>
              <a:t>Coordinate the European detector community</a:t>
            </a:r>
          </a:p>
          <a:p>
            <a:pPr lvl="1"/>
            <a:r>
              <a:rPr lang="en-GB" dirty="0"/>
              <a:t>Support convergence towards viable detector collaborations</a:t>
            </a:r>
          </a:p>
          <a:p>
            <a:pPr lvl="1"/>
            <a:r>
              <a:rPr lang="en-GB" dirty="0"/>
              <a:t>Provide checkpoints on progress towards FCC-ee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F377A-3615-A45A-CF36-823AB2B4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64FB-18A3-9FCA-029B-596FE5B6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5F37-8045-022C-A5EF-608F7A8E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16FCE-AF7B-9EEA-03F1-F71738B3E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83" y="1171901"/>
            <a:ext cx="6313817" cy="50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BABD-078C-6851-65C0-61B998BA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ECFA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10EF-56E1-9FAA-5403-88C40074D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Restricted ECFA: </a:t>
            </a:r>
            <a:r>
              <a:rPr lang="en-GB" sz="2400" dirty="0"/>
              <a:t>one member per country, appointed for at most two three-year periods, who acts as the communication channel to each participating country, its physics community and national institutes and authorities. </a:t>
            </a:r>
          </a:p>
          <a:p>
            <a:pPr lvl="1"/>
            <a:r>
              <a:rPr lang="en-GB" sz="2400" dirty="0">
                <a:solidFill>
                  <a:srgbClr val="C00000"/>
                </a:solidFill>
              </a:rPr>
              <a:t>D. Bortoletto</a:t>
            </a:r>
          </a:p>
          <a:p>
            <a:r>
              <a:rPr lang="en-GB" sz="2400" b="1" dirty="0"/>
              <a:t>Plenary ECFA: </a:t>
            </a:r>
            <a:r>
              <a:rPr lang="en-GB" sz="2400" dirty="0"/>
              <a:t> ECFA appoints members for a total maximum period of six years after nomination by their country. While the members should be able to represent the views of the high-energy physics community of their country, they are members of Plenary ECFA as individuals. Plenary ECFA normally holds two meetings per year. Meetings are public unless otherwise decided. </a:t>
            </a:r>
          </a:p>
          <a:p>
            <a:pPr lvl="1"/>
            <a:r>
              <a:rPr lang="en-GB" sz="2400" dirty="0">
                <a:solidFill>
                  <a:srgbClr val="C00000"/>
                </a:solidFill>
              </a:rPr>
              <a:t>Daniela Bortoletto, Joel Goldstein, Haroon Rafique, Aidan Robson, Michael </a:t>
            </a:r>
            <a:r>
              <a:rPr lang="en-GB" sz="2400" dirty="0" err="1">
                <a:solidFill>
                  <a:srgbClr val="C00000"/>
                </a:solidFill>
              </a:rPr>
              <a:t>Spannowsky</a:t>
            </a:r>
            <a:r>
              <a:rPr lang="en-GB" sz="2400" dirty="0">
                <a:solidFill>
                  <a:srgbClr val="C00000"/>
                </a:solidFill>
              </a:rPr>
              <a:t>, Williams, Matthew Wing + labs directors (Sinead Farrington, Peter McIntosh)</a:t>
            </a:r>
          </a:p>
          <a:p>
            <a:r>
              <a:rPr lang="en-GB" sz="2400" b="1" dirty="0"/>
              <a:t>ECFA ECR Panel: </a:t>
            </a:r>
            <a:r>
              <a:rPr lang="en-GB" sz="2400" dirty="0" err="1">
                <a:solidFill>
                  <a:srgbClr val="C00000"/>
                </a:solidFill>
              </a:rPr>
              <a:t>Estifa’a</a:t>
            </a:r>
            <a:r>
              <a:rPr lang="en-GB" sz="2400" dirty="0">
                <a:solidFill>
                  <a:srgbClr val="C00000"/>
                </a:solidFill>
              </a:rPr>
              <a:t> Zaid, Harriet Watson, Aidan Wiederhold,  Alison Elliot (RAL), Ben </a:t>
            </a:r>
            <a:r>
              <a:rPr lang="en-GB" sz="2400" dirty="0" err="1">
                <a:solidFill>
                  <a:srgbClr val="C00000"/>
                </a:solidFill>
              </a:rPr>
              <a:t>Hounsel</a:t>
            </a:r>
            <a:r>
              <a:rPr lang="en-GB" sz="2400" dirty="0">
                <a:solidFill>
                  <a:srgbClr val="C00000"/>
                </a:solidFill>
              </a:rPr>
              <a:t> (Daresbury)</a:t>
            </a:r>
            <a:endParaRPr lang="en-GB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14F8B-7A38-3CEB-C316-D258F099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6A91E-D3D3-A24C-1773-DACBF469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C2C80-CD45-450A-D30D-67856745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10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7F5D7-3188-AEE5-4642-74858999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ECFA and ESPP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E33A-3A7F-B043-0051-09AB45811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600" dirty="0">
                <a:cs typeface="Arial" panose="020B0604020202020204" pitchFamily="34" charset="0"/>
              </a:rPr>
              <a:t>Latest PECFA meeting in Amsterdam focused on the FCC and ESPP (</a:t>
            </a:r>
            <a:r>
              <a:rPr lang="en-GB" sz="2600" dirty="0">
                <a:cs typeface="Arial" panose="020B0604020202020204" pitchFamily="34" charset="0"/>
                <a:hlinkClick r:id="rId3"/>
              </a:rPr>
              <a:t>https://indico.cern.ch/event/1567686/timetable/?view=standard</a:t>
            </a:r>
            <a:r>
              <a:rPr lang="en-GB" sz="2600" dirty="0">
                <a:cs typeface="Arial" panose="020B0604020202020204" pitchFamily="34" charset="0"/>
              </a:rPr>
              <a:t>)</a:t>
            </a:r>
          </a:p>
          <a:p>
            <a:r>
              <a:rPr lang="en-GB" sz="2600" dirty="0">
                <a:cs typeface="Arial" panose="020B0604020202020204" pitchFamily="34" charset="0"/>
              </a:rPr>
              <a:t>Afternoon session on Thursday devoted to FCC reports: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FCC status by Frank Zimmerman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FCC PED: From the Strategy Update to the project approval (and beyond) by Patrick Janot</a:t>
            </a:r>
          </a:p>
          <a:p>
            <a:r>
              <a:rPr lang="en-GB" sz="2600" dirty="0">
                <a:cs typeface="Arial" panose="020B0604020202020204" pitchFamily="34" charset="0"/>
              </a:rPr>
              <a:t>Morning session on Friday devoted to a review of the ESPP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Presentation of ESPP highlights by K. Jakobs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Status of CERN and plans in the post-ESPP era by M. Thomson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Accelerator R&amp;D roadmap in the post-ESPP era by M. Seidel</a:t>
            </a:r>
          </a:p>
          <a:p>
            <a:r>
              <a:rPr lang="en-GB" sz="2600" dirty="0">
                <a:cs typeface="Arial" panose="020B0604020202020204" pitchFamily="34" charset="0"/>
              </a:rPr>
              <a:t>ECFA meetings used as a checkpoint for reviewing the DRD collaborations in light of the ESPP update.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This PECFA meeting:</a:t>
            </a:r>
          </a:p>
          <a:p>
            <a:pPr lvl="2"/>
            <a:r>
              <a:rPr lang="en-GB" sz="2600" dirty="0">
                <a:cs typeface="Arial" panose="020B0604020202020204" pitchFamily="34" charset="0"/>
              </a:rPr>
              <a:t>ECFA Detector Panel Report by Giuliana Rizzo</a:t>
            </a:r>
          </a:p>
          <a:p>
            <a:pPr lvl="2"/>
            <a:r>
              <a:rPr lang="en-GB" sz="2600" dirty="0">
                <a:cs typeface="Arial" panose="020B0604020202020204" pitchFamily="34" charset="0"/>
              </a:rPr>
              <a:t>4 DRDs (1, 3, 4 and 6), as directly linked to FCC-ee and with three of them providing updates to the DRDC in November</a:t>
            </a:r>
          </a:p>
          <a:p>
            <a:pPr lvl="1"/>
            <a:r>
              <a:rPr lang="en-GB" sz="2600" dirty="0">
                <a:cs typeface="Arial" panose="020B0604020202020204" pitchFamily="34" charset="0"/>
              </a:rPr>
              <a:t>November PECFA meeting at CERN (19–20 November) — 4 others (DRDs 2, 5, 7 and 8)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ABD27-B724-BB8A-8522-4D3511A6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34FC-E712-A60B-7808-068C344CE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BB40-7949-2233-561A-D8903962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97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7249B-92BE-F552-B221-9DB62DEF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path is set…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FD1D7-E414-7AD2-898F-7C3FBC23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 July  2026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883F-F650-C754-8387-6D7767E6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PPAP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87BB-D5CF-8FFC-2B33-E80C8021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78C7460-2A9D-2198-0571-0ACC68579E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282" y="1549366"/>
            <a:ext cx="11356046" cy="5168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en-US" sz="2200" dirty="0"/>
              <a:t>Council resolution on European Strategy invites the CERN management:  </a:t>
            </a:r>
          </a:p>
          <a:p>
            <a:pPr marL="731520" indent="-365760" algn="just">
              <a:lnSpc>
                <a:spcPct val="10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(20) to use the Strategy update as input for its Medium-Term Plan and the ongoing studies towards the FCC-ee as the possible next flagship project at CERN;</a:t>
            </a:r>
          </a:p>
          <a:p>
            <a:pPr marL="731520" indent="-365760" algn="just">
              <a:lnSpc>
                <a:spcPct val="10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0A863E"/>
                </a:solidFill>
              </a:rPr>
              <a:t>(21) to initiate discussions with the relevant authorities and entities in the Member and Associate Member States, as well as non-Member States and the European Union, with a view to obtaining pledges of additional cash and/or in-kind contributions to the cost of constructing and operating the FCC-ee, and, on this basis, to develop a financially feasible funding plan for the possible FCC-ee project;</a:t>
            </a:r>
          </a:p>
          <a:p>
            <a:pPr marL="731520" indent="-365760" algn="just">
              <a:lnSpc>
                <a:spcPct val="10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C00000"/>
                </a:solidFill>
              </a:rPr>
              <a:t>(22) to provide annual reports on the implementation of the Strategy update and the necessary information to support national decision-making processes; and</a:t>
            </a:r>
          </a:p>
          <a:p>
            <a:pPr marL="731520" indent="-365760" algn="just">
              <a:lnSpc>
                <a:spcPct val="10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(23) to make every effort to ensure that the Council is in a position by 2028 to take a decision on the FCC-ee, taking into account elements such as the scientific, technical and financial feasibility of the project.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B48D0-435F-2614-50A7-B45CF913BE94}"/>
              </a:ext>
            </a:extLst>
          </p:cNvPr>
          <p:cNvSpPr txBox="1"/>
          <p:nvPr/>
        </p:nvSpPr>
        <p:spPr>
          <a:xfrm>
            <a:off x="3200062" y="5976364"/>
            <a:ext cx="8476123" cy="461665"/>
          </a:xfrm>
          <a:prstGeom prst="rect">
            <a:avLst/>
          </a:prstGeom>
          <a:solidFill>
            <a:srgbClr val="221A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This clear mandate from CERN Council is a major step forward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6AAAA-FAA2-CC7D-3266-F374E76CB5B4}"/>
              </a:ext>
            </a:extLst>
          </p:cNvPr>
          <p:cNvSpPr txBox="1"/>
          <p:nvPr/>
        </p:nvSpPr>
        <p:spPr>
          <a:xfrm>
            <a:off x="10018288" y="6535658"/>
            <a:ext cx="165789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Thomson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38,500+ Green Tick Stock Photos, Pictures &amp; Royalty-Free ...">
            <a:extLst>
              <a:ext uri="{FF2B5EF4-FFF2-40B4-BE49-F238E27FC236}">
                <a16:creationId xmlns:a16="http://schemas.microsoft.com/office/drawing/2014/main" id="{25B1F31B-8521-7B50-BE03-F47DC65B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610" y="1974253"/>
            <a:ext cx="346403" cy="338554"/>
          </a:xfrm>
          <a:prstGeom prst="rect">
            <a:avLst/>
          </a:prstGeom>
        </p:spPr>
      </p:pic>
      <p:pic>
        <p:nvPicPr>
          <p:cNvPr id="11" name="Picture 10" descr="38,500+ Green Tick Stock Photos, Pictures &amp; Royalty-Free ...">
            <a:extLst>
              <a:ext uri="{FF2B5EF4-FFF2-40B4-BE49-F238E27FC236}">
                <a16:creationId xmlns:a16="http://schemas.microsoft.com/office/drawing/2014/main" id="{CF555AE9-FF73-E9C7-F518-B40A40C80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125" y="3017444"/>
            <a:ext cx="346403" cy="338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7A7B8A-9111-EB31-D0BC-6715393AF2E6}"/>
              </a:ext>
            </a:extLst>
          </p:cNvPr>
          <p:cNvSpPr txBox="1"/>
          <p:nvPr/>
        </p:nvSpPr>
        <p:spPr>
          <a:xfrm>
            <a:off x="202222" y="1183217"/>
            <a:ext cx="8396655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gives CERN a mandate to prepare FCC-ee for a 2028 decision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7AA59-26AB-75D4-BE68-D3BFCB9C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001B09-B774-6C43-CED7-229B1C73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866" y="126039"/>
            <a:ext cx="5402823" cy="1124692"/>
          </a:xfrm>
        </p:spPr>
        <p:txBody>
          <a:bodyPr>
            <a:normAutofit fontScale="90000"/>
          </a:bodyPr>
          <a:lstStyle/>
          <a:p>
            <a:r>
              <a:rPr lang="en-US" sz="4200" i="1" dirty="0"/>
              <a:t>Draft</a:t>
            </a:r>
            <a:r>
              <a:rPr lang="en-US" sz="4200" dirty="0"/>
              <a:t> FCC Timeline – TBC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EDFC-E070-E15E-8B25-E38021B4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 July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BFD1B-4860-5F8A-DFD3-A18757ED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PECFA meeting - NIKHEF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ACE0-AB7E-DF2A-0618-8B5FE37F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DDD576A-22EB-56D5-EAB0-C66852D94F34}"/>
              </a:ext>
            </a:extLst>
          </p:cNvPr>
          <p:cNvSpPr txBox="1">
            <a:spLocks/>
          </p:cNvSpPr>
          <p:nvPr/>
        </p:nvSpPr>
        <p:spPr>
          <a:xfrm>
            <a:off x="415380" y="1065693"/>
            <a:ext cx="11376024" cy="1535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Planned FCC Phases: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2026-2028: Reference Design Phase (previously referred to as pre-TDR Phase)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2029-2033: Technical Design Phase 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2033-        :  Project Implementation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6ED07A1-F0D3-211C-D57C-365B64BB7FE8}"/>
              </a:ext>
            </a:extLst>
          </p:cNvPr>
          <p:cNvSpPr txBox="1">
            <a:spLocks/>
          </p:cNvSpPr>
          <p:nvPr/>
        </p:nvSpPr>
        <p:spPr>
          <a:xfrm>
            <a:off x="415380" y="2744274"/>
            <a:ext cx="9185820" cy="3618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Draft proposed “Council-level” Milestones</a:t>
            </a:r>
            <a:endParaRPr lang="en-US" sz="1800" b="0" dirty="0"/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Mar 2026: discussion of Reference Design Phase scope and deliverables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Jun 2026: Council approval of the FCC-ee Reference Design Phase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Sep 2026: input from Council on requirements for project approval   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Dec 2026: decision in Council on the main features of the funding model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Mar 2027: decision on FCC governance model </a:t>
            </a:r>
            <a:r>
              <a:rPr lang="en-US" sz="2000" b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– following a discussion at 		  a Council Retreat</a:t>
            </a:r>
            <a:r>
              <a:rPr lang="en-US" sz="2000" b="0" dirty="0">
                <a:solidFill>
                  <a:schemeClr val="tx1"/>
                </a:solidFill>
              </a:rPr>
              <a:t>   </a:t>
            </a: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Jun 2028: final review of Reference Design Phase</a:t>
            </a:r>
            <a:endParaRPr lang="en-US" sz="20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31520" indent="-36576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after June 2028: ready for a decision on FCC-ee</a:t>
            </a:r>
            <a:endParaRPr lang="en-US" sz="20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Picture 1" descr="38,500+ Green Tick Stock Photos, Pictures &amp; Royalty-Free ...">
            <a:extLst>
              <a:ext uri="{FF2B5EF4-FFF2-40B4-BE49-F238E27FC236}">
                <a16:creationId xmlns:a16="http://schemas.microsoft.com/office/drawing/2014/main" id="{5DC40434-B79F-BA61-57B1-05EDE57A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150" y="3185455"/>
            <a:ext cx="346403" cy="346403"/>
          </a:xfrm>
          <a:prstGeom prst="rect">
            <a:avLst/>
          </a:prstGeom>
        </p:spPr>
      </p:pic>
      <p:pic>
        <p:nvPicPr>
          <p:cNvPr id="8" name="Picture 7" descr="38,500+ Green Tick Stock Photos, Pictures &amp; Royalty-Free ...">
            <a:extLst>
              <a:ext uri="{FF2B5EF4-FFF2-40B4-BE49-F238E27FC236}">
                <a16:creationId xmlns:a16="http://schemas.microsoft.com/office/drawing/2014/main" id="{2167A2F2-C7F9-E49D-93E9-60C79ACF7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921" y="3553987"/>
            <a:ext cx="346403" cy="3464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36DC02-829E-FBAE-E9CC-2D4DB54613D0}"/>
              </a:ext>
            </a:extLst>
          </p:cNvPr>
          <p:cNvGrpSpPr/>
          <p:nvPr/>
        </p:nvGrpSpPr>
        <p:grpSpPr>
          <a:xfrm>
            <a:off x="7152299" y="3710152"/>
            <a:ext cx="3793417" cy="1897116"/>
            <a:chOff x="7152299" y="3710152"/>
            <a:chExt cx="3793417" cy="189711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ACBA8B-5A4C-437E-CAC1-6AC3E72AB588}"/>
                </a:ext>
              </a:extLst>
            </p:cNvPr>
            <p:cNvGrpSpPr/>
            <p:nvPr/>
          </p:nvGrpSpPr>
          <p:grpSpPr>
            <a:xfrm>
              <a:off x="7152299" y="3710152"/>
              <a:ext cx="3725908" cy="1897116"/>
              <a:chOff x="7152299" y="3710152"/>
              <a:chExt cx="3725908" cy="189711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DB72641-7C1E-D291-81F6-F897638A4E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83917" y="3762703"/>
                <a:ext cx="0" cy="18288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9F270FD-75ED-91D9-AA20-560054FCCD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0952" y="3710152"/>
                <a:ext cx="651641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B986AE0-D80E-3170-2943-5850F8D838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2299" y="5607268"/>
                <a:ext cx="3725908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9918E9-5315-6EBC-AEEB-D59FD89B8080}"/>
                </a:ext>
              </a:extLst>
            </p:cNvPr>
            <p:cNvSpPr txBox="1"/>
            <p:nvPr/>
          </p:nvSpPr>
          <p:spPr>
            <a:xfrm rot="5400000">
              <a:off x="10268608" y="4498426"/>
              <a:ext cx="107721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/>
                <a:t>24 months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63F888-3665-9B41-1A11-82F1D7D2A878}"/>
              </a:ext>
            </a:extLst>
          </p:cNvPr>
          <p:cNvSpPr txBox="1"/>
          <p:nvPr/>
        </p:nvSpPr>
        <p:spPr>
          <a:xfrm>
            <a:off x="10018289" y="6535658"/>
            <a:ext cx="168427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Thomson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80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9CA0A-7750-7119-0AD2-BBF857C96F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280">
              <a:lnSpc>
                <a:spcPts val="1651"/>
              </a:lnSpc>
              <a:defRPr/>
            </a:pPr>
            <a:fld id="{36B5EA5A-BC32-A742-B11B-8E7414D5B535}" type="slidenum">
              <a:rPr lang="en-US" sz="1067">
                <a:solidFill>
                  <a:srgbClr val="FFFFFF"/>
                </a:solidFill>
                <a:latin typeface="Arial"/>
              </a:rPr>
              <a:pPr algn="r" defTabSz="914280">
                <a:lnSpc>
                  <a:spcPts val="1651"/>
                </a:lnSpc>
                <a:defRPr/>
              </a:pPr>
              <a:t>6</a:t>
            </a:fld>
            <a:endParaRPr lang="en-US" sz="1067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013A3-DAC7-3677-6D6E-123C8ECBBB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5188" y="7938"/>
            <a:ext cx="8786812" cy="1146175"/>
          </a:xfrm>
        </p:spPr>
        <p:txBody>
          <a:bodyPr/>
          <a:lstStyle/>
          <a:p>
            <a:r>
              <a:rPr lang="en-GB" sz="3200" b="1" dirty="0">
                <a:latin typeface="Aptos" panose="020B0004020202020204" pitchFamily="34" charset="0"/>
              </a:rPr>
              <a:t>From Feasibility Study to Project Realisation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78E7BB-CB1A-2F1D-90CA-9E771FA66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8" y="1370222"/>
            <a:ext cx="7295633" cy="4707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24435-70E8-E864-0D6D-D4432FF35B40}"/>
              </a:ext>
            </a:extLst>
          </p:cNvPr>
          <p:cNvSpPr txBox="1"/>
          <p:nvPr/>
        </p:nvSpPr>
        <p:spPr>
          <a:xfrm>
            <a:off x="7317651" y="1295762"/>
            <a:ext cx="4899909" cy="403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>
              <a:defRPr/>
            </a:pPr>
            <a:r>
              <a:rPr lang="en-GB" sz="2133" dirty="0">
                <a:solidFill>
                  <a:srgbClr val="0000FF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 positive results of Feasibility Study and European Strategy process,  </a:t>
            </a:r>
            <a:r>
              <a:rPr lang="en-GB" sz="2133" b="1" dirty="0">
                <a:solidFill>
                  <a:srgbClr val="0000FF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 moves towards technical design</a:t>
            </a:r>
          </a:p>
          <a:p>
            <a:pPr defTabSz="914280">
              <a:defRPr/>
            </a:pPr>
            <a:r>
              <a:rPr lang="en-GB" sz="2133" dirty="0">
                <a:solidFill>
                  <a:srgbClr val="0000FF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Expertise across CERN and from collaboration partners required to deliver integrated technical design, with cost estimate and schedule, bearing in mind project authorisation processes, societal acceptance, &amp; procurement strategy </a:t>
            </a:r>
          </a:p>
          <a:p>
            <a:pPr defTabSz="914280">
              <a:defRPr/>
            </a:pPr>
            <a:endParaRPr lang="en-GB" sz="2133" dirty="0">
              <a:solidFill>
                <a:srgbClr val="0000FF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 defTabSz="914280">
              <a:buFont typeface="Arial" panose="020B0604020202020204" pitchFamily="34" charset="0"/>
              <a:buChar char="•"/>
              <a:defRPr/>
            </a:pPr>
            <a:r>
              <a:rPr lang="en-GB" sz="2133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2026-2028 Reference Design Phase</a:t>
            </a:r>
          </a:p>
          <a:p>
            <a:pPr marL="285744" indent="-285744" defTabSz="914280">
              <a:buFont typeface="Arial" panose="020B0604020202020204" pitchFamily="34" charset="0"/>
              <a:buChar char="•"/>
              <a:defRPr/>
            </a:pPr>
            <a:r>
              <a:rPr lang="en-GB" sz="2133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2029-2032 Technical Design 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8272D-FD6D-5903-A948-694ADA1EABE8}"/>
              </a:ext>
            </a:extLst>
          </p:cNvPr>
          <p:cNvSpPr txBox="1"/>
          <p:nvPr/>
        </p:nvSpPr>
        <p:spPr>
          <a:xfrm>
            <a:off x="148266" y="6102007"/>
            <a:ext cx="11895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80" fontAlgn="base">
              <a:defRPr/>
            </a:pPr>
            <a:r>
              <a:rPr lang="en-US" altLang="en-US" sz="2400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Aiming for project decision by CERN Council after the Reference Design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EAF92-CC72-C5CC-EFA9-4E582FDE0CC4}"/>
              </a:ext>
            </a:extLst>
          </p:cNvPr>
          <p:cNvSpPr txBox="1"/>
          <p:nvPr/>
        </p:nvSpPr>
        <p:spPr>
          <a:xfrm>
            <a:off x="3698258" y="5092966"/>
            <a:ext cx="917238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67" b="1" dirty="0">
                <a:solidFill>
                  <a:srgbClr val="003399"/>
                </a:solidFill>
                <a:latin typeface="Abadi" panose="020B0604020104020204" pitchFamily="34" charset="0"/>
              </a:rPr>
              <a:t>REFERENCE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86973-8703-A92F-2BFA-14D7B83DCF2F}"/>
              </a:ext>
            </a:extLst>
          </p:cNvPr>
          <p:cNvSpPr txBox="1"/>
          <p:nvPr/>
        </p:nvSpPr>
        <p:spPr>
          <a:xfrm>
            <a:off x="9434147" y="6535658"/>
            <a:ext cx="172915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Frank Zimmerman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49116F-FEC4-BCC0-5E5B-B1908467C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8D09AD-CDEE-FCF6-11FF-F8545526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430" y="52656"/>
            <a:ext cx="5429262" cy="1072088"/>
          </a:xfrm>
        </p:spPr>
        <p:txBody>
          <a:bodyPr/>
          <a:lstStyle/>
          <a:p>
            <a:r>
              <a:rPr lang="en-GB" sz="3200" b="1" dirty="0">
                <a:latin typeface="Aptos" panose="020B0004020202020204" pitchFamily="34" charset="0"/>
              </a:rPr>
              <a:t>Reference Design Phase (RDP) 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A2BBBF-1C86-2E47-B7BA-E4E3130AD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506" y="1361972"/>
            <a:ext cx="11662988" cy="5520361"/>
          </a:xfrm>
        </p:spPr>
        <p:txBody>
          <a:bodyPr>
            <a:normAutofit/>
          </a:bodyPr>
          <a:lstStyle/>
          <a:p>
            <a:pPr marL="342891" indent="-342891">
              <a:lnSpc>
                <a:spcPct val="110000"/>
              </a:lnSpc>
              <a:spcBef>
                <a:spcPts val="800"/>
              </a:spcBef>
            </a:pPr>
            <a:r>
              <a:rPr lang="en-GB" sz="2133" b="1" dirty="0">
                <a:solidFill>
                  <a:schemeClr val="tx2">
                    <a:lumMod val="50000"/>
                  </a:schemeClr>
                </a:solidFill>
              </a:rPr>
              <a:t>Increase maturity </a:t>
            </a: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of technical design (incl. recommendations from feasibility study reviews)</a:t>
            </a:r>
          </a:p>
          <a:p>
            <a:pPr marL="342891" indent="-342891">
              <a:lnSpc>
                <a:spcPct val="110000"/>
              </a:lnSpc>
              <a:spcBef>
                <a:spcPts val="800"/>
              </a:spcBef>
            </a:pP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Overall </a:t>
            </a:r>
            <a:r>
              <a:rPr lang="en-GB" sz="2133" b="1" dirty="0">
                <a:solidFill>
                  <a:schemeClr val="tx2">
                    <a:lumMod val="50000"/>
                  </a:schemeClr>
                </a:solidFill>
              </a:rPr>
              <a:t>project integration </a:t>
            </a: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GB" sz="2133" b="1" dirty="0">
                <a:solidFill>
                  <a:schemeClr val="tx2">
                    <a:lumMod val="50000"/>
                  </a:schemeClr>
                </a:solidFill>
              </a:rPr>
              <a:t>requirements on civil engineering</a:t>
            </a: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 sufficiently detailed to enable subsequent launch of civil engineering tender design in case of project approval </a:t>
            </a:r>
          </a:p>
          <a:p>
            <a:pPr marL="342891" indent="-342891">
              <a:lnSpc>
                <a:spcPct val="110000"/>
              </a:lnSpc>
              <a:spcBef>
                <a:spcPts val="800"/>
              </a:spcBef>
            </a:pP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Overall project design sufficiently detailed to </a:t>
            </a:r>
            <a:r>
              <a:rPr lang="en-GB" sz="2133" b="1" dirty="0">
                <a:solidFill>
                  <a:schemeClr val="tx2">
                    <a:lumMod val="50000"/>
                  </a:schemeClr>
                </a:solidFill>
              </a:rPr>
              <a:t>allow advancing with environmental impact assessment</a:t>
            </a: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 as core part of project authorisation processes in Host States</a:t>
            </a:r>
          </a:p>
          <a:p>
            <a:pPr marL="342891" indent="-342891">
              <a:lnSpc>
                <a:spcPct val="110000"/>
              </a:lnSpc>
              <a:spcBef>
                <a:spcPts val="800"/>
              </a:spcBef>
            </a:pPr>
            <a:r>
              <a:rPr lang="en-GB" sz="2133" b="1" dirty="0">
                <a:solidFill>
                  <a:schemeClr val="tx2">
                    <a:lumMod val="50000"/>
                  </a:schemeClr>
                </a:solidFill>
              </a:rPr>
              <a:t>Reducing project risks </a:t>
            </a:r>
            <a:r>
              <a:rPr lang="en-GB" sz="2133" dirty="0">
                <a:solidFill>
                  <a:schemeClr val="tx2">
                    <a:lumMod val="50000"/>
                  </a:schemeClr>
                </a:solidFill>
              </a:rPr>
              <a:t>via:</a:t>
            </a:r>
          </a:p>
          <a:p>
            <a:pPr marL="704982" lvl="1" indent="-38099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</a:rPr>
              <a:t>Integrated planning across all domains and interface management</a:t>
            </a:r>
          </a:p>
          <a:p>
            <a:pPr marL="704982" lvl="1" indent="-38099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</a:rPr>
              <a:t>Prototyping of critical systems</a:t>
            </a:r>
          </a:p>
          <a:p>
            <a:pPr marL="704982" lvl="1" indent="-38099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</a:rPr>
              <a:t>Build up cost / performance contingency by design optimization</a:t>
            </a:r>
          </a:p>
          <a:p>
            <a:pPr marL="704982" lvl="1" indent="-38099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</a:rPr>
              <a:t>Civil engineering refinement</a:t>
            </a:r>
          </a:p>
          <a:p>
            <a:pPr marL="704982" lvl="1" indent="-38099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</a:rPr>
              <a:t>Close coordination with Host States on territorial implementation aspects</a:t>
            </a:r>
          </a:p>
          <a:p>
            <a:pPr marL="704982" lvl="1" indent="-38099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2">
                    <a:lumMod val="50000"/>
                  </a:schemeClr>
                </a:solidFill>
              </a:rPr>
              <a:t>Reinforcing collaboration as basis for global support for the project</a:t>
            </a:r>
          </a:p>
          <a:p>
            <a:pPr marL="0" indent="0">
              <a:buNone/>
            </a:pPr>
            <a:endParaRPr lang="en-GB" sz="20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GB" sz="20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F026C-9193-B58A-1A26-23559B74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0">
              <a:lnSpc>
                <a:spcPts val="1651"/>
              </a:lnSpc>
              <a:defRPr/>
            </a:pPr>
            <a:fld id="{36B5EA5A-BC32-A742-B11B-8E7414D5B535}" type="slidenum">
              <a:rPr lang="en-US" sz="1067">
                <a:solidFill>
                  <a:srgbClr val="FFFFFF"/>
                </a:solidFill>
                <a:latin typeface="Arial"/>
              </a:rPr>
              <a:pPr defTabSz="914280">
                <a:lnSpc>
                  <a:spcPts val="1651"/>
                </a:lnSpc>
                <a:defRPr/>
              </a:pPr>
              <a:t>7</a:t>
            </a:fld>
            <a:endParaRPr lang="en-US" sz="1067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52D87-86C7-B1DC-A2A6-4AF4A8B31A16}"/>
              </a:ext>
            </a:extLst>
          </p:cNvPr>
          <p:cNvSpPr txBox="1"/>
          <p:nvPr/>
        </p:nvSpPr>
        <p:spPr>
          <a:xfrm>
            <a:off x="9609992" y="6535658"/>
            <a:ext cx="181121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Frank Zimmerman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F9B68-300F-E556-1268-44230D622EEE}"/>
              </a:ext>
            </a:extLst>
          </p:cNvPr>
          <p:cNvSpPr txBox="1"/>
          <p:nvPr/>
        </p:nvSpPr>
        <p:spPr>
          <a:xfrm>
            <a:off x="8809892" y="3922097"/>
            <a:ext cx="2998177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Design Phase aims to reduce technical and project risk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3AD87-5C7B-19BA-9A3E-DCEDFD24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ABD13-173D-04EB-81D2-44A52D5C1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lnSpc>
                <a:spcPts val="1651"/>
              </a:lnSpc>
              <a:defRPr/>
            </a:pPr>
            <a:fld id="{88A1DFE4-5FC5-43BD-BB7E-75EAD82B965F}" type="slidenum">
              <a:rPr lang="en-US" sz="1067">
                <a:solidFill>
                  <a:srgbClr val="FFFFFF"/>
                </a:solidFill>
                <a:latin typeface="Arial"/>
              </a:rPr>
              <a:pPr defTabSz="914280">
                <a:lnSpc>
                  <a:spcPts val="1651"/>
                </a:lnSpc>
                <a:defRPr/>
              </a:pPr>
              <a:t>8</a:t>
            </a:fld>
            <a:endParaRPr lang="en-US" sz="1067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714CC-F12B-DC25-10D7-F5DF8F30B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8"/>
          <a:stretch>
            <a:fillRect/>
          </a:stretch>
        </p:blipFill>
        <p:spPr>
          <a:xfrm>
            <a:off x="10927241" y="5632188"/>
            <a:ext cx="934647" cy="960107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C2D6B233-3461-E963-C467-475F88FAE2E3}"/>
              </a:ext>
            </a:extLst>
          </p:cNvPr>
          <p:cNvSpPr txBox="1">
            <a:spLocks/>
          </p:cNvSpPr>
          <p:nvPr/>
        </p:nvSpPr>
        <p:spPr>
          <a:xfrm>
            <a:off x="6096000" y="-26423"/>
            <a:ext cx="6373275" cy="10720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ts val="4000"/>
              </a:lnSpc>
              <a:defRPr/>
            </a:pPr>
            <a:r>
              <a:rPr lang="fr-CH" sz="3200" b="1" dirty="0" err="1">
                <a:solidFill>
                  <a:schemeClr val="bg1"/>
                </a:solidFill>
                <a:latin typeface="Aptos" panose="020B0004020202020204" pitchFamily="34" charset="0"/>
              </a:rPr>
              <a:t>Deliverables</a:t>
            </a:r>
            <a:r>
              <a:rPr lang="fr-CH" sz="3200" b="1" dirty="0">
                <a:solidFill>
                  <a:schemeClr val="bg1"/>
                </a:solidFill>
                <a:latin typeface="Aptos" panose="020B0004020202020204" pitchFamily="34" charset="0"/>
              </a:rPr>
              <a:t> and Schedule for RDP 2026-2028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B15F47-7934-88F2-5206-4D4FA7FF6C8E}"/>
              </a:ext>
            </a:extLst>
          </p:cNvPr>
          <p:cNvSpPr txBox="1">
            <a:spLocks/>
          </p:cNvSpPr>
          <p:nvPr/>
        </p:nvSpPr>
        <p:spPr>
          <a:xfrm>
            <a:off x="273372" y="949666"/>
            <a:ext cx="11180783" cy="46101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ct val="110000"/>
              </a:lnSpc>
              <a:spcBef>
                <a:spcPts val="800"/>
              </a:spcBef>
              <a:defRPr/>
            </a:pPr>
            <a:r>
              <a:rPr lang="en-GB" sz="2400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Reference Design Documentation by Q1 2028 to enable CERN Council decision on project realisation:</a:t>
            </a:r>
          </a:p>
          <a:p>
            <a:pPr marL="342891" indent="-342891" defTabSz="914377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Integrated technical baseline</a:t>
            </a:r>
          </a:p>
          <a:p>
            <a:pPr marL="342891" indent="-342891" defTabSz="914377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Resource-loaded project master schedule</a:t>
            </a:r>
          </a:p>
          <a:p>
            <a:pPr marL="342891" indent="-342891" defTabSz="914377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Updated cost estimate with uncertainty</a:t>
            </a:r>
          </a:p>
          <a:p>
            <a:pPr marL="342891" indent="-342891" defTabSz="914377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Project-wide risk register</a:t>
            </a:r>
          </a:p>
          <a:p>
            <a:pPr marL="342891" indent="-342891" defTabSz="914377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Procurement strategy (incl. in-kind contribution opportunities)</a:t>
            </a:r>
          </a:p>
          <a:p>
            <a:pPr defTabSz="914377">
              <a:lnSpc>
                <a:spcPts val="1851"/>
              </a:lnSpc>
              <a:defRPr/>
            </a:pPr>
            <a:endParaRPr lang="en-GB" sz="2400" dirty="0">
              <a:solidFill>
                <a:srgbClr val="0F124A">
                  <a:lumMod val="90000"/>
                  <a:lumOff val="10000"/>
                </a:srgbClr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8CDEEC-7146-BCC6-0CA1-0BBDD048A3EC}"/>
              </a:ext>
            </a:extLst>
          </p:cNvPr>
          <p:cNvGrpSpPr>
            <a:grpSpLocks noChangeAspect="1"/>
          </p:cNvGrpSpPr>
          <p:nvPr/>
        </p:nvGrpSpPr>
        <p:grpSpPr>
          <a:xfrm>
            <a:off x="457575" y="4303223"/>
            <a:ext cx="10337240" cy="2067451"/>
            <a:chOff x="323528" y="1707653"/>
            <a:chExt cx="8640956" cy="17281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C92977-A9C0-429E-BF6C-C1C6E57F9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931" r="36069" b="61845"/>
            <a:stretch>
              <a:fillRect/>
            </a:stretch>
          </p:blipFill>
          <p:spPr>
            <a:xfrm>
              <a:off x="323528" y="1707653"/>
              <a:ext cx="8640956" cy="172819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6D4423-30F4-9CEC-CC34-87F90E96628C}"/>
                </a:ext>
              </a:extLst>
            </p:cNvPr>
            <p:cNvSpPr/>
            <p:nvPr/>
          </p:nvSpPr>
          <p:spPr>
            <a:xfrm rot="16200000">
              <a:off x="6811225" y="2754610"/>
              <a:ext cx="818273" cy="1121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863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727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591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454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318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181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045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2908" algn="l" defTabSz="685727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80">
                <a:defRPr/>
              </a:pPr>
              <a:endParaRPr lang="fr-CH" sz="18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1DDB36-C443-18CC-4FED-63D0F2EEC35D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3213409"/>
              <a:ext cx="5656027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5E9A92-C013-A5CC-F394-D48868ABF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5"/>
          <a:stretch>
            <a:fillRect/>
          </a:stretch>
        </p:blipFill>
        <p:spPr>
          <a:xfrm>
            <a:off x="10927241" y="4236771"/>
            <a:ext cx="1053828" cy="960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1EF20-20A1-DA9D-610C-634020A0B097}"/>
              </a:ext>
            </a:extLst>
          </p:cNvPr>
          <p:cNvSpPr txBox="1"/>
          <p:nvPr/>
        </p:nvSpPr>
        <p:spPr>
          <a:xfrm>
            <a:off x="9534711" y="6587741"/>
            <a:ext cx="202544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Frank Zimmerman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F717F-B0D5-C4DE-B909-5BF8C243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9713D-84FE-0B39-4BDF-3DCEA2FAD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lnSpc>
                <a:spcPts val="1651"/>
              </a:lnSpc>
              <a:defRPr/>
            </a:pPr>
            <a:fld id="{88A1DFE4-5FC5-43BD-BB7E-75EAD82B965F}" type="slidenum">
              <a:rPr lang="en-US" sz="751">
                <a:solidFill>
                  <a:srgbClr val="FFFFFF"/>
                </a:solidFill>
                <a:latin typeface="Arial"/>
              </a:rPr>
              <a:pPr defTabSz="914280">
                <a:lnSpc>
                  <a:spcPts val="1651"/>
                </a:lnSpc>
                <a:defRPr/>
              </a:pPr>
              <a:t>9</a:t>
            </a:fld>
            <a:endParaRPr lang="en-US" sz="75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B74D2-ED14-6684-84C3-34DDA7D99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09" y="910977"/>
            <a:ext cx="2436376" cy="29078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AA3C43-55D7-CA76-02BB-7F8736AF0D20}"/>
              </a:ext>
            </a:extLst>
          </p:cNvPr>
          <p:cNvSpPr txBox="1">
            <a:spLocks/>
          </p:cNvSpPr>
          <p:nvPr/>
        </p:nvSpPr>
        <p:spPr>
          <a:xfrm>
            <a:off x="-99862" y="878325"/>
            <a:ext cx="3654060" cy="388786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42" indent="-243411" defTabSz="1219170">
              <a:spcBef>
                <a:spcPts val="800"/>
              </a:spcBef>
              <a:buClr>
                <a:srgbClr val="DDDDDD"/>
              </a:buClr>
              <a:tabLst>
                <a:tab pos="361942" algn="l"/>
              </a:tabLst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A </a:t>
            </a:r>
            <a:r>
              <a:rPr lang="en-GB" sz="2133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consortium</a:t>
            </a: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 of             partners based on a</a:t>
            </a:r>
            <a:b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</a:b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Memorandum Of Understanding (MoU) </a:t>
            </a:r>
          </a:p>
          <a:p>
            <a:pPr marL="361942" indent="-243411" defTabSz="1219170">
              <a:spcBef>
                <a:spcPts val="800"/>
              </a:spcBef>
              <a:buClr>
                <a:srgbClr val="DDDDDD"/>
              </a:buClr>
              <a:tabLst>
                <a:tab pos="361942" algn="l"/>
              </a:tabLst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Working together on a</a:t>
            </a:r>
            <a:b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</a:br>
            <a:r>
              <a:rPr lang="en-GB" sz="2133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best effort basis</a:t>
            </a:r>
          </a:p>
          <a:p>
            <a:pPr marL="361942" indent="-243411" defTabSz="1219170">
              <a:spcBef>
                <a:spcPts val="800"/>
              </a:spcBef>
              <a:buClr>
                <a:srgbClr val="DDDDDD"/>
              </a:buClr>
              <a:tabLst>
                <a:tab pos="361942" algn="l"/>
              </a:tabLst>
              <a:defRPr/>
            </a:pPr>
            <a:r>
              <a:rPr lang="en-GB" sz="2133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Incremental &amp; open </a:t>
            </a: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to </a:t>
            </a:r>
            <a:b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</a:b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academia and industry</a:t>
            </a:r>
          </a:p>
          <a:p>
            <a:pPr marL="361942" indent="-243411" defTabSz="1219170">
              <a:spcBef>
                <a:spcPts val="800"/>
              </a:spcBef>
              <a:buClr>
                <a:srgbClr val="DDDDDD"/>
              </a:buClr>
              <a:tabLst>
                <a:tab pos="361942" algn="l"/>
              </a:tabLst>
              <a:defRPr/>
            </a:pP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Individual </a:t>
            </a:r>
            <a:r>
              <a:rPr lang="en-GB" sz="2133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projects               </a:t>
            </a:r>
            <a:r>
              <a:rPr lang="en-GB" sz="2133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defined in </a:t>
            </a:r>
            <a:r>
              <a:rPr lang="en-GB" sz="2133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specific addenda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095CB-F3CE-2C24-A85A-E7E538703BF0}"/>
              </a:ext>
            </a:extLst>
          </p:cNvPr>
          <p:cNvSpPr txBox="1"/>
          <p:nvPr/>
        </p:nvSpPr>
        <p:spPr>
          <a:xfrm>
            <a:off x="17228" y="4489910"/>
            <a:ext cx="3419880" cy="2389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R="0" lvl="0" indent="0" defTabSz="1828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F124A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defTabSz="2438339">
              <a:defRPr/>
            </a:pPr>
            <a:r>
              <a:rPr lang="en-US" sz="2133" dirty="0"/>
              <a:t>Last FCC collaboration meeting: FCC Week 2026 in Helsinki, Finland, with </a:t>
            </a:r>
            <a:r>
              <a:rPr lang="fr-CH" sz="2133" dirty="0"/>
              <a:t>66</a:t>
            </a:r>
            <a:r>
              <a:rPr lang="fr-CH" sz="2133" dirty="0">
                <a:sym typeface="Arial"/>
              </a:rPr>
              <a:t> public sessions, 2</a:t>
            </a:r>
            <a:r>
              <a:rPr lang="fr-CH" sz="2133" dirty="0"/>
              <a:t>65</a:t>
            </a:r>
            <a:r>
              <a:rPr lang="fr-CH" sz="2133" dirty="0">
                <a:sym typeface="Arial"/>
              </a:rPr>
              <a:t> oral </a:t>
            </a:r>
            <a:r>
              <a:rPr lang="fr-CH" sz="2133" dirty="0" err="1">
                <a:sym typeface="Arial"/>
              </a:rPr>
              <a:t>presentations</a:t>
            </a:r>
            <a:r>
              <a:rPr lang="fr-CH" sz="2133" dirty="0">
                <a:sym typeface="Arial"/>
              </a:rPr>
              <a:t>, 47 posters, 656 </a:t>
            </a:r>
            <a:r>
              <a:rPr lang="fr-CH" sz="2133" dirty="0" err="1">
                <a:sym typeface="Arial"/>
              </a:rPr>
              <a:t>registered</a:t>
            </a:r>
            <a:r>
              <a:rPr lang="fr-CH" sz="2133" dirty="0">
                <a:sym typeface="Arial"/>
              </a:rPr>
              <a:t> participants </a:t>
            </a:r>
          </a:p>
          <a:p>
            <a:pPr defTabSz="2438339">
              <a:defRPr/>
            </a:pPr>
            <a:endParaRPr lang="en-US" sz="21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341B6-3C1C-14D6-852C-E9BE6E3533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59" t="14941" r="18530" b="15283"/>
          <a:stretch>
            <a:fillRect/>
          </a:stretch>
        </p:blipFill>
        <p:spPr>
          <a:xfrm>
            <a:off x="3308918" y="3613558"/>
            <a:ext cx="4791289" cy="3014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98F2-68DA-1AFB-3CC5-09CEBF78B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461" y="428547"/>
            <a:ext cx="4546009" cy="64294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94BCB7-93EB-A5A0-7723-EACD9278AFE1}"/>
              </a:ext>
            </a:extLst>
          </p:cNvPr>
          <p:cNvSpPr txBox="1"/>
          <p:nvPr/>
        </p:nvSpPr>
        <p:spPr>
          <a:xfrm>
            <a:off x="3308918" y="5222455"/>
            <a:ext cx="46716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Valdis Dombrovskis</a:t>
            </a:r>
            <a:r>
              <a:rPr lang="en-GB" sz="2400" dirty="0">
                <a:solidFill>
                  <a:schemeClr val="bg1"/>
                </a:solidFill>
              </a:rPr>
              <a:t>: European Commissioner for Economy &amp; Productivity, Implementation &amp; Simplification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7E69F-4F8E-4E0E-C63C-5A669B9681F5}"/>
              </a:ext>
            </a:extLst>
          </p:cNvPr>
          <p:cNvSpPr txBox="1"/>
          <p:nvPr/>
        </p:nvSpPr>
        <p:spPr>
          <a:xfrm>
            <a:off x="6233652" y="0"/>
            <a:ext cx="596781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1828800">
              <a:defRPr sz="2000" b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defTabSz="2438339">
              <a:defRPr/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FCC collaboration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2FE01-EFD5-B7F6-89F6-1632121D8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01" y="735768"/>
            <a:ext cx="1928468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269B5-3E3B-4F5A-7FBB-AFF7069DABD9}"/>
              </a:ext>
            </a:extLst>
          </p:cNvPr>
          <p:cNvSpPr txBox="1"/>
          <p:nvPr/>
        </p:nvSpPr>
        <p:spPr>
          <a:xfrm>
            <a:off x="9583114" y="6453561"/>
            <a:ext cx="202544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Frank Zimmerman</a:t>
            </a:r>
            <a:endParaRPr lang="en-GB" sz="1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55439</TotalTime>
  <Words>2054</Words>
  <Application>Microsoft Macintosh PowerPoint</Application>
  <PresentationFormat>Widescreen</PresentationFormat>
  <Paragraphs>209</Paragraphs>
  <Slides>15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Abadi</vt:lpstr>
      <vt:lpstr>Aptos</vt:lpstr>
      <vt:lpstr>Arial</vt:lpstr>
      <vt:lpstr>Calibri</vt:lpstr>
      <vt:lpstr>Helvetica</vt:lpstr>
      <vt:lpstr>Times New Roman</vt:lpstr>
      <vt:lpstr>Wingdings</vt:lpstr>
      <vt:lpstr>Office Theme</vt:lpstr>
      <vt:lpstr> ESPP a view from ECFA-UK </vt:lpstr>
      <vt:lpstr>ECFA UK</vt:lpstr>
      <vt:lpstr>ECFA and ESPP</vt:lpstr>
      <vt:lpstr>The path is set…</vt:lpstr>
      <vt:lpstr>Draft FCC Timeline – TBC</vt:lpstr>
      <vt:lpstr>From Feasibility Study to Project Realisation</vt:lpstr>
      <vt:lpstr>Reference Design Phase (RDP) objectives</vt:lpstr>
      <vt:lpstr>PowerPoint Presentation</vt:lpstr>
      <vt:lpstr>PowerPoint Presentation</vt:lpstr>
      <vt:lpstr>PED Objectives during the RDP</vt:lpstr>
      <vt:lpstr>Detector concepts</vt:lpstr>
      <vt:lpstr>Potential role ECFA</vt:lpstr>
      <vt:lpstr> DRD Strategic alignment with updated ESPP  </vt:lpstr>
      <vt:lpstr>Further post-ESPP update actions</vt:lpstr>
      <vt:lpstr>Conclusion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Nicolo' Cartiglia</dc:creator>
  <cp:lastModifiedBy>Daniela Bortoletto</cp:lastModifiedBy>
  <cp:revision>454</cp:revision>
  <cp:lastPrinted>2021-07-30T08:44:34Z</cp:lastPrinted>
  <dcterms:created xsi:type="dcterms:W3CDTF">2021-04-22T08:03:20Z</dcterms:created>
  <dcterms:modified xsi:type="dcterms:W3CDTF">2026-07-16T14:25:39Z</dcterms:modified>
</cp:coreProperties>
</file>