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1"/>
    <p:sldMasterId id="2147483700" r:id="rId2"/>
  </p:sldMasterIdLst>
  <p:notesMasterIdLst>
    <p:notesMasterId r:id="rId19"/>
  </p:notesMasterIdLst>
  <p:sldIdLst>
    <p:sldId id="257" r:id="rId3"/>
    <p:sldId id="314" r:id="rId4"/>
    <p:sldId id="298" r:id="rId5"/>
    <p:sldId id="293" r:id="rId6"/>
    <p:sldId id="289" r:id="rId7"/>
    <p:sldId id="256" r:id="rId8"/>
    <p:sldId id="316" r:id="rId9"/>
    <p:sldId id="324" r:id="rId10"/>
    <p:sldId id="318" r:id="rId11"/>
    <p:sldId id="320" r:id="rId12"/>
    <p:sldId id="319" r:id="rId13"/>
    <p:sldId id="312" r:id="rId14"/>
    <p:sldId id="315" r:id="rId15"/>
    <p:sldId id="323" r:id="rId16"/>
    <p:sldId id="321" r:id="rId17"/>
    <p:sldId id="28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867" userDrawn="1">
          <p15:clr>
            <a:srgbClr val="A4A3A4"/>
          </p15:clr>
        </p15:guide>
        <p15:guide id="7" orient="horz" pos="3634" userDrawn="1">
          <p15:clr>
            <a:srgbClr val="A4A3A4"/>
          </p15:clr>
        </p15:guide>
        <p15:guide id="8" pos="86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5DF8"/>
    <a:srgbClr val="003088"/>
    <a:srgbClr val="F08900"/>
    <a:srgbClr val="FF6900"/>
    <a:srgbClr val="626262"/>
    <a:srgbClr val="FFFFFF"/>
    <a:srgbClr val="00BED5"/>
    <a:srgbClr val="C13D33"/>
    <a:srgbClr val="E94D36"/>
    <a:srgbClr val="BE2B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43"/>
    <p:restoredTop sz="94543"/>
  </p:normalViewPr>
  <p:slideViewPr>
    <p:cSldViewPr snapToGrid="0" snapToObjects="1">
      <p:cViewPr>
        <p:scale>
          <a:sx n="87" d="100"/>
          <a:sy n="87" d="100"/>
        </p:scale>
        <p:origin x="768" y="496"/>
      </p:cViewPr>
      <p:guideLst>
        <p:guide orient="horz" pos="323"/>
        <p:guide pos="325"/>
        <p:guide orient="horz" pos="3974"/>
        <p:guide pos="7355"/>
        <p:guide pos="3840"/>
        <p:guide orient="horz" pos="867"/>
        <p:guide orient="horz" pos="3634"/>
        <p:guide pos="86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48FE9A4A-3203-D544-A0F2-9B4A7A1B021E}" type="datetimeFigureOut">
              <a:rPr lang="en-US" smtClean="0"/>
              <a:pPr/>
              <a:t>7/15/26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C0F3BA1D-A00F-DB41-84DA-BE26C4853B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86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72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277D98-9ED5-9E4C-2850-20966D10A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D4D751-2003-6E85-9356-49638CBD47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E673C6-A2E8-F020-DC03-F970B22628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E4C081-85DA-DAE7-CF59-B81493F74D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8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103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B24CA-9DCF-B94F-B662-5A4BB4AB28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96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u="none" strike="noStrike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768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0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45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70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85AC61-1DED-35E2-6EAF-F3289AB22F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931" t="13550" r="1263" b="10116"/>
          <a:stretch>
            <a:fillRect/>
          </a:stretch>
        </p:blipFill>
        <p:spPr>
          <a:xfrm>
            <a:off x="11322220" y="501445"/>
            <a:ext cx="869780" cy="93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161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70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4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99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61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096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581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84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290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198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14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692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560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2286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80670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548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98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672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0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61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55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96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77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0621" y="0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8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80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DB0FE0-A4AF-D848-8925-91A37993D74D}"/>
              </a:ext>
            </a:extLst>
          </p:cNvPr>
          <p:cNvSpPr txBox="1"/>
          <p:nvPr/>
        </p:nvSpPr>
        <p:spPr>
          <a:xfrm>
            <a:off x="325246" y="3211986"/>
            <a:ext cx="7611208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PPD report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EB0AE4-391E-6F41-84C6-D4EEDF519A31}"/>
              </a:ext>
            </a:extLst>
          </p:cNvPr>
          <p:cNvSpPr/>
          <p:nvPr/>
        </p:nvSpPr>
        <p:spPr>
          <a:xfrm>
            <a:off x="204931" y="4204151"/>
            <a:ext cx="10142227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Sinéad Farrington 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(Particle Physics Department, Rutherford Lab 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&amp; University of Edinburgh)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July 2026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CF808A-2F61-13DC-A834-8897C73D4E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246" y="1376363"/>
            <a:ext cx="1308100" cy="16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82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6E438-2256-87AB-91C8-BAEFED68A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4B71AD2-6BA5-C080-D01C-D3ADF660A275}"/>
              </a:ext>
            </a:extLst>
          </p:cNvPr>
          <p:cNvSpPr txBox="1"/>
          <p:nvPr/>
        </p:nvSpPr>
        <p:spPr>
          <a:xfrm>
            <a:off x="721987" y="1294747"/>
            <a:ext cx="98698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Have greatly valued visits to groups since I started in the role 2 years ago - wish to continue fine tradition of valuing and upholding community cohesion and co-operation and looking for new ways to collaborate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Remembering fondly two former directors:</a:t>
            </a:r>
          </a:p>
          <a:p>
            <a:pPr lvl="1"/>
            <a:r>
              <a:rPr lang="en-US" dirty="0"/>
              <a:t>        George Kalmus and Norman McCubbin </a:t>
            </a:r>
          </a:p>
          <a:p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AADDE1-228C-1ACD-DA5E-1FCF4E8A2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935" y="3079970"/>
            <a:ext cx="3327400" cy="3289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989C83-C25D-CFD4-9F9E-2B22CBA37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0436" y="2743420"/>
            <a:ext cx="2672263" cy="362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494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0791F-C386-8A4E-D797-5AD47537D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0748F4-16A4-697E-EC72-3A8B49A9DBF1}"/>
              </a:ext>
            </a:extLst>
          </p:cNvPr>
          <p:cNvSpPr txBox="1"/>
          <p:nvPr/>
        </p:nvSpPr>
        <p:spPr>
          <a:xfrm>
            <a:off x="721987" y="356198"/>
            <a:ext cx="11684581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Enabling functions</a:t>
            </a:r>
          </a:p>
          <a:p>
            <a:endParaRPr lang="en-US" sz="4400" b="1" spc="-15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8492CA-9003-3C77-CD0D-E40677DE6BC3}"/>
              </a:ext>
            </a:extLst>
          </p:cNvPr>
          <p:cNvSpPr txBox="1"/>
          <p:nvPr/>
        </p:nvSpPr>
        <p:spPr>
          <a:xfrm>
            <a:off x="721987" y="1294747"/>
            <a:ext cx="11000113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Have greatly valued visits to groups since I started in the role 2 years ago - wish to continue fine tradition of valuing community cohesion and co-operation and looking for new ways to collaborate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UKLO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Insurance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Access agreements e.g. SURF and Fermilab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Project Office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Procurement, logistics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Travel budgets, project capital purchases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PPUAC, PI forum, UK HEP forum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… new functions: equipment list and outreach equipment list; </a:t>
            </a:r>
            <a:r>
              <a:rPr lang="en-US" dirty="0">
                <a:solidFill>
                  <a:srgbClr val="FF0000"/>
                </a:solidFill>
              </a:rPr>
              <a:t>skills pool</a:t>
            </a:r>
            <a:r>
              <a:rPr lang="en-US" dirty="0"/>
              <a:t>; open way to propose visits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website – with long overdue function of seeing who is who – to propose joint projects/students </a:t>
            </a:r>
            <a:r>
              <a:rPr lang="en-US" dirty="0" err="1"/>
              <a:t>etc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670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DB098-5C57-AE3D-3349-EB39DE4D4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E7F510-7ED9-62EC-9737-AD29340ACBAF}"/>
              </a:ext>
            </a:extLst>
          </p:cNvPr>
          <p:cNvSpPr txBox="1"/>
          <p:nvPr/>
        </p:nvSpPr>
        <p:spPr>
          <a:xfrm>
            <a:off x="721987" y="356198"/>
            <a:ext cx="11684581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 Directors Group (LDG) activities</a:t>
            </a:r>
          </a:p>
          <a:p>
            <a:endParaRPr lang="en-US" sz="4400" b="1" spc="-15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DC1073-C969-8E3D-EE9F-92A1D3D72E5E}"/>
              </a:ext>
            </a:extLst>
          </p:cNvPr>
          <p:cNvSpPr txBox="1"/>
          <p:nvPr/>
        </p:nvSpPr>
        <p:spPr>
          <a:xfrm>
            <a:off x="721987" y="1294747"/>
            <a:ext cx="6923413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European large lab directors group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RAL (Sinead, PPD Director); Daresbury (Peter McIntosh, </a:t>
            </a:r>
            <a:r>
              <a:rPr lang="en-US" dirty="0" err="1"/>
              <a:t>AsTeC</a:t>
            </a:r>
            <a:r>
              <a:rPr lang="en-US" dirty="0"/>
              <a:t> director)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Survey non-collider latent capabilities – equipment, people and propose experiments/grant proposals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Underway now, with reps from most large labs, Maurits van der </a:t>
            </a:r>
            <a:r>
              <a:rPr lang="en-US" dirty="0" err="1"/>
              <a:t>Grinten</a:t>
            </a:r>
            <a:r>
              <a:rPr lang="en-US" dirty="0"/>
              <a:t> from RAL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Get insights on how “bucket 2” is being done elsewhere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 Hosting LDG meeting (usually closed) at </a:t>
            </a:r>
            <a:r>
              <a:rPr lang="en-US" dirty="0" err="1">
                <a:solidFill>
                  <a:schemeClr val="accent1"/>
                </a:solidFill>
              </a:rPr>
              <a:t>Coseners</a:t>
            </a:r>
            <a:r>
              <a:rPr lang="en-US" dirty="0">
                <a:solidFill>
                  <a:schemeClr val="accent1"/>
                </a:solidFill>
              </a:rPr>
              <a:t> House in October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 dominant activity of the LDG is the accelerator roadmap, to which many vital UK contributions come from </a:t>
            </a:r>
            <a:r>
              <a:rPr lang="en-US" dirty="0" err="1"/>
              <a:t>AsTeC</a:t>
            </a:r>
            <a:r>
              <a:rPr lang="en-US" dirty="0"/>
              <a:t>, CLF, ISIS, John Adams Institute and Cockroft Institute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Sinead and Jim Clarke (Peter’s predecessor) ex officio members of European Strategy Group and of P-ECFA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SF on DRD Committee as link between DRD/LDG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Jens Dopke on </a:t>
            </a:r>
            <a:r>
              <a:rPr lang="en-US"/>
              <a:t>ECFA detector panel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99432B-D758-BF07-8179-C3F7F55C3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8008" y="1600200"/>
            <a:ext cx="3603092" cy="505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104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8CF988-8671-A486-6946-E4FA36745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FE4B73-E32D-F122-E2E8-AF741AE501E3}"/>
              </a:ext>
            </a:extLst>
          </p:cNvPr>
          <p:cNvSpPr txBox="1"/>
          <p:nvPr/>
        </p:nvSpPr>
        <p:spPr>
          <a:xfrm>
            <a:off x="721987" y="1294747"/>
            <a:ext cx="1126681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Last week: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20% cut (~1.1M) </a:t>
            </a:r>
            <a:r>
              <a:rPr lang="en-US" dirty="0"/>
              <a:t>to PPD* (excl. </a:t>
            </a:r>
            <a:r>
              <a:rPr lang="en-US" dirty="0" err="1"/>
              <a:t>Boulby</a:t>
            </a:r>
            <a:r>
              <a:rPr lang="en-US" dirty="0"/>
              <a:t>) baseline/core </a:t>
            </a:r>
            <a:r>
              <a:rPr lang="en-US" dirty="0">
                <a:solidFill>
                  <a:srgbClr val="FF0000"/>
                </a:solidFill>
              </a:rPr>
              <a:t>(+ project impacts unknown </a:t>
            </a:r>
            <a:r>
              <a:rPr lang="en-US" dirty="0"/>
              <a:t>within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10% scenario)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Hiring freeze for past two years, excellent new people through fellowship funding – new quantum sensing capabilities; exotics convenor at ATLAS…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40% cut to </a:t>
            </a:r>
            <a:r>
              <a:rPr lang="en-US" dirty="0" err="1"/>
              <a:t>Boulby</a:t>
            </a:r>
            <a:r>
              <a:rPr lang="en-US" dirty="0"/>
              <a:t> operations budget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5.5M cut to technology and instrument development (not including projects)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10M</a:t>
            </a:r>
            <a:r>
              <a:rPr lang="en-US" dirty="0"/>
              <a:t> cut to computing (not including projects)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8M</a:t>
            </a:r>
            <a:r>
              <a:rPr lang="en-US" dirty="0"/>
              <a:t> cut to accelerators (not including projects)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Facilities </a:t>
            </a:r>
            <a:r>
              <a:rPr lang="en-US" dirty="0">
                <a:solidFill>
                  <a:srgbClr val="FF0000"/>
                </a:solidFill>
              </a:rPr>
              <a:t>15%</a:t>
            </a:r>
            <a:r>
              <a:rPr lang="en-US" dirty="0"/>
              <a:t>; Hartree and RAL space </a:t>
            </a:r>
            <a:r>
              <a:rPr lang="en-US" dirty="0">
                <a:solidFill>
                  <a:srgbClr val="FF0000"/>
                </a:solidFill>
              </a:rPr>
              <a:t>no core funding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*same as ATC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694408-75EE-8FD6-F031-761781118461}"/>
              </a:ext>
            </a:extLst>
          </p:cNvPr>
          <p:cNvSpPr txBox="1"/>
          <p:nvPr/>
        </p:nvSpPr>
        <p:spPr>
          <a:xfrm>
            <a:off x="721987" y="356198"/>
            <a:ext cx="11684581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Backdrop</a:t>
            </a:r>
          </a:p>
        </p:txBody>
      </p:sp>
    </p:spTree>
    <p:extLst>
      <p:ext uri="{BB962C8B-B14F-4D97-AF65-F5344CB8AC3E}">
        <p14:creationId xmlns:p14="http://schemas.microsoft.com/office/powerpoint/2010/main" val="1538134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84B7E-79CF-94AD-2A65-8BDFA58C3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DA02A01-D2A7-F3AC-CFFC-4AEE64CFA3E1}"/>
              </a:ext>
            </a:extLst>
          </p:cNvPr>
          <p:cNvSpPr txBox="1"/>
          <p:nvPr/>
        </p:nvSpPr>
        <p:spPr>
          <a:xfrm>
            <a:off x="721987" y="1294747"/>
            <a:ext cx="1126681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FF0000"/>
                </a:solidFill>
              </a:rPr>
              <a:t>Substantial challenge </a:t>
            </a:r>
            <a:r>
              <a:rPr lang="en-US" dirty="0"/>
              <a:t>to deliver current project commitments, and future</a:t>
            </a:r>
            <a:r>
              <a:rPr lang="en-US" dirty="0">
                <a:solidFill>
                  <a:srgbClr val="FF0000"/>
                </a:solidFill>
              </a:rPr>
              <a:t> underpinning capabilities from PPD and other departments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PPD (including </a:t>
            </a:r>
            <a:r>
              <a:rPr lang="en-US" dirty="0" err="1"/>
              <a:t>Boulby</a:t>
            </a:r>
            <a:r>
              <a:rPr lang="en-US" dirty="0"/>
              <a:t>) mitigate as best as possible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Keep working towards bucket 2/3 - and continue working to spell out ways we fill the pipeline with technology for transfer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Build on new directions with National Quantum Computing Centre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External funding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Commercial (so far equipment usage)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Maintain core function – national lab for particle physics</a:t>
            </a:r>
          </a:p>
          <a:p>
            <a:pPr lvl="1"/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 labs have strong skills and are part of a strong community 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560CD6-BF10-A0C9-C672-75A53C3634B1}"/>
              </a:ext>
            </a:extLst>
          </p:cNvPr>
          <p:cNvSpPr txBox="1"/>
          <p:nvPr/>
        </p:nvSpPr>
        <p:spPr>
          <a:xfrm>
            <a:off x="721987" y="356198"/>
            <a:ext cx="11684581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Backdrop</a:t>
            </a:r>
          </a:p>
        </p:txBody>
      </p:sp>
    </p:spTree>
    <p:extLst>
      <p:ext uri="{BB962C8B-B14F-4D97-AF65-F5344CB8AC3E}">
        <p14:creationId xmlns:p14="http://schemas.microsoft.com/office/powerpoint/2010/main" val="2358631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A5E6B9-6B7B-DBEA-3B55-65909203DC96}"/>
              </a:ext>
            </a:extLst>
          </p:cNvPr>
          <p:cNvSpPr txBox="1"/>
          <p:nvPr/>
        </p:nvSpPr>
        <p:spPr>
          <a:xfrm>
            <a:off x="5101389" y="2863515"/>
            <a:ext cx="2887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extras</a:t>
            </a:r>
          </a:p>
        </p:txBody>
      </p:sp>
    </p:spTree>
    <p:extLst>
      <p:ext uri="{BB962C8B-B14F-4D97-AF65-F5344CB8AC3E}">
        <p14:creationId xmlns:p14="http://schemas.microsoft.com/office/powerpoint/2010/main" val="20692176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121BF9D-7312-D146-A098-1393906DE9CF}"/>
              </a:ext>
            </a:extLst>
          </p:cNvPr>
          <p:cNvSpPr txBox="1"/>
          <p:nvPr/>
        </p:nvSpPr>
        <p:spPr>
          <a:xfrm>
            <a:off x="403340" y="345182"/>
            <a:ext cx="11684581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we do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8217B8-85C6-BF4E-89E1-A6954783545D}"/>
              </a:ext>
            </a:extLst>
          </p:cNvPr>
          <p:cNvSpPr/>
          <p:nvPr/>
        </p:nvSpPr>
        <p:spPr>
          <a:xfrm>
            <a:off x="427465" y="1401194"/>
            <a:ext cx="8106935" cy="5391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1000"/>
              </a:spcAft>
            </a:pPr>
            <a:r>
              <a:rPr lang="en-GB" sz="2400" b="1" spc="-100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Facilities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Radon Emanation Facility (CREF)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Boulby Underground Germanium Screening (BUGS)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owned lab space near 500m^2, including a small workshop, computing infrastructure, cleanroom, dark lab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Another ~450m^2 of cleanroom operated through TD, providing for all kinds of electronics assembly and testing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Dilution fridge being installed at </a:t>
            </a:r>
            <a:r>
              <a:rPr lang="en-GB" dirty="0" err="1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Boulby</a:t>
            </a:r>
            <a:endParaRPr lang="en-GB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GB" sz="2400" b="1" spc="-100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Equipment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 equipment for LGAD testing, currently measuring to less than 10ps jitter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X-ray irradiation facility for ASIC irradiation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Wafer probing facility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TCAD infrastructure (Compute with &gt;128GB RAM) – complex 3D simulation capability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chambers to large sizes (m^3)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Equipment to support all forms of electronics testing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2" name="Picture 1" descr="Cold Radon Emanation Facility.png">
            <a:extLst>
              <a:ext uri="{FF2B5EF4-FFF2-40B4-BE49-F238E27FC236}">
                <a16:creationId xmlns:a16="http://schemas.microsoft.com/office/drawing/2014/main" id="{CC9807E0-639B-C9A2-DDBB-668A2CE6E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7229" y="1114623"/>
            <a:ext cx="3007306" cy="21612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B1AA63-E85A-654A-93F8-00CC6B17B7DD}"/>
              </a:ext>
            </a:extLst>
          </p:cNvPr>
          <p:cNvSpPr txBox="1"/>
          <p:nvPr/>
        </p:nvSpPr>
        <p:spPr>
          <a:xfrm>
            <a:off x="8949871" y="3357013"/>
            <a:ext cx="281466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Arial"/>
              </a:rPr>
              <a:t>Cold Radon Emanation Facility (CREF)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6471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B40126-6A4F-AA96-67DB-72D5E06C3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D3BFDE-B661-618C-651B-F9ED108FC394}"/>
              </a:ext>
            </a:extLst>
          </p:cNvPr>
          <p:cNvSpPr txBox="1"/>
          <p:nvPr/>
        </p:nvSpPr>
        <p:spPr>
          <a:xfrm>
            <a:off x="721987" y="356198"/>
            <a:ext cx="11684581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 Physics Department (PPD)</a:t>
            </a:r>
          </a:p>
          <a:p>
            <a:endParaRPr lang="en-US" sz="4400" b="1" spc="-15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29731F-5FFC-E1FE-0E0C-C118875CE842}"/>
              </a:ext>
            </a:extLst>
          </p:cNvPr>
          <p:cNvSpPr txBox="1"/>
          <p:nvPr/>
        </p:nvSpPr>
        <p:spPr>
          <a:xfrm>
            <a:off x="721987" y="1294747"/>
            <a:ext cx="561785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UK’s national lab for particle 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RAL + </a:t>
            </a:r>
            <a:r>
              <a:rPr lang="en-US" dirty="0" err="1"/>
              <a:t>Boulby</a:t>
            </a:r>
            <a:r>
              <a:rPr lang="en-US" dirty="0"/>
              <a:t> 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Separate talk tomorrow on </a:t>
            </a:r>
            <a:r>
              <a:rPr lang="en-US" dirty="0" err="1"/>
              <a:t>Boulby</a:t>
            </a:r>
            <a:r>
              <a:rPr lang="en-US" dirty="0"/>
              <a:t> (Sean Paling) – so will focus on the RAL site PPD activities today (including CERN-based staff)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0FA760-8422-6C7F-BB26-8612FDE68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2640" y="3482693"/>
            <a:ext cx="4572659" cy="3007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5180BA-35AE-117D-897A-180C98F02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499" y="1459163"/>
            <a:ext cx="4572659" cy="313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7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E67E4-E60F-3EC6-A8C6-7558E98FA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39B95F6-5656-B72C-1FB8-E5394907F1ED}"/>
              </a:ext>
            </a:extLst>
          </p:cNvPr>
          <p:cNvSpPr txBox="1"/>
          <p:nvPr/>
        </p:nvSpPr>
        <p:spPr>
          <a:xfrm>
            <a:off x="865475" y="243119"/>
            <a:ext cx="5936627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/>
                <a:cs typeface="Arial"/>
              </a:rPr>
              <a:t>PPD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9293B5-8233-315D-DE7A-3EB606D7B2A0}"/>
              </a:ext>
            </a:extLst>
          </p:cNvPr>
          <p:cNvSpPr txBox="1"/>
          <p:nvPr/>
        </p:nvSpPr>
        <p:spPr>
          <a:xfrm>
            <a:off x="3262929" y="2234351"/>
            <a:ext cx="6554171" cy="20928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b="1" dirty="0">
                <a:solidFill>
                  <a:srgbClr val="1E5DF8"/>
                </a:solidFill>
                <a:latin typeface="Arial"/>
              </a:rPr>
              <a:t>Current projects </a:t>
            </a:r>
          </a:p>
          <a:p>
            <a:r>
              <a:rPr lang="en-GB" sz="2400" b="1" dirty="0">
                <a:solidFill>
                  <a:srgbClr val="1E5DF8"/>
                </a:solidFill>
                <a:latin typeface="Arial"/>
              </a:rPr>
              <a:t>LHC</a:t>
            </a:r>
            <a:endParaRPr lang="en-GB" sz="2400" dirty="0">
              <a:cs typeface="Arial"/>
            </a:endParaRPr>
          </a:p>
          <a:p>
            <a:r>
              <a:rPr lang="en-GB" sz="2000" dirty="0">
                <a:solidFill>
                  <a:srgbClr val="1E5DF8"/>
                </a:solidFill>
                <a:cs typeface="Arial"/>
              </a:rPr>
              <a:t>ATLAS</a:t>
            </a:r>
            <a:r>
              <a:rPr lang="en-GB" sz="2000" dirty="0">
                <a:cs typeface="Arial"/>
              </a:rPr>
              <a:t> – </a:t>
            </a:r>
            <a:r>
              <a:rPr lang="en-GB" sz="2000" dirty="0" err="1">
                <a:cs typeface="Arial"/>
              </a:rPr>
              <a:t>ITk</a:t>
            </a:r>
            <a:r>
              <a:rPr lang="en-GB" sz="2000" dirty="0">
                <a:cs typeface="Arial"/>
              </a:rPr>
              <a:t>, HLT, L1 Trigger</a:t>
            </a:r>
          </a:p>
          <a:p>
            <a:r>
              <a:rPr lang="en-GB" sz="2000" dirty="0">
                <a:solidFill>
                  <a:srgbClr val="1E5DF8"/>
                </a:solidFill>
                <a:cs typeface="Arial"/>
              </a:rPr>
              <a:t>CMS</a:t>
            </a:r>
            <a:r>
              <a:rPr lang="en-GB" sz="2000" dirty="0">
                <a:cs typeface="Arial"/>
              </a:rPr>
              <a:t> – L1 Trigger, ECAL, HLT</a:t>
            </a:r>
          </a:p>
          <a:p>
            <a:r>
              <a:rPr lang="en-GB" sz="2000" dirty="0">
                <a:solidFill>
                  <a:srgbClr val="1E5DF8"/>
                </a:solidFill>
                <a:cs typeface="Arial"/>
              </a:rPr>
              <a:t>LHCb</a:t>
            </a:r>
            <a:r>
              <a:rPr lang="en-GB" sz="2000" dirty="0">
                <a:cs typeface="Arial"/>
              </a:rPr>
              <a:t> – RICH, Mighty Tracker</a:t>
            </a:r>
          </a:p>
          <a:p>
            <a:pPr algn="ctr"/>
            <a:endParaRPr lang="en-GB" dirty="0">
              <a:cs typeface="Arial" panose="020B0604020202020204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980C970D-3126-E0E1-1549-6D1391D93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6C0F1E4E-A696-8DA9-AC2D-5AFC318DC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0" name="Picture 9" descr="A close up of a machine&#10;&#10;AI-generated content may be incorrect.">
            <a:extLst>
              <a:ext uri="{FF2B5EF4-FFF2-40B4-BE49-F238E27FC236}">
                <a16:creationId xmlns:a16="http://schemas.microsoft.com/office/drawing/2014/main" id="{4B41BCAC-C66D-0FBB-BB2E-F93525A27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4310" y="-13575"/>
            <a:ext cx="2767690" cy="2080138"/>
          </a:xfrm>
          <a:prstGeom prst="rect">
            <a:avLst/>
          </a:prstGeom>
        </p:spPr>
      </p:pic>
      <p:pic>
        <p:nvPicPr>
          <p:cNvPr id="14" name="Picture 13" descr="A close-up of a machine&#10;&#10;AI-generated content may be incorrect.">
            <a:extLst>
              <a:ext uri="{FF2B5EF4-FFF2-40B4-BE49-F238E27FC236}">
                <a16:creationId xmlns:a16="http://schemas.microsoft.com/office/drawing/2014/main" id="{20EF5B17-09B2-F4DB-CF31-02DF08F0A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4310" y="4612995"/>
            <a:ext cx="2573385" cy="1930585"/>
          </a:xfrm>
          <a:prstGeom prst="rect">
            <a:avLst/>
          </a:prstGeom>
        </p:spPr>
      </p:pic>
      <p:pic>
        <p:nvPicPr>
          <p:cNvPr id="9" name="Picture 8" descr="A machine with a piece of metal&#10;&#10;AI-generated content may be incorrect.">
            <a:extLst>
              <a:ext uri="{FF2B5EF4-FFF2-40B4-BE49-F238E27FC236}">
                <a16:creationId xmlns:a16="http://schemas.microsoft.com/office/drawing/2014/main" id="{9AD416B1-D688-446D-6F5D-CCCE9B6BF3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480" y="2080138"/>
            <a:ext cx="2895520" cy="2106857"/>
          </a:xfrm>
          <a:prstGeom prst="rect">
            <a:avLst/>
          </a:prstGeom>
        </p:spPr>
      </p:pic>
      <p:pic>
        <p:nvPicPr>
          <p:cNvPr id="17" name="Picture 16" descr="A close-up of a machine&#10;&#10;AI-generated content may be incorrect.">
            <a:extLst>
              <a:ext uri="{FF2B5EF4-FFF2-40B4-BE49-F238E27FC236}">
                <a16:creationId xmlns:a16="http://schemas.microsoft.com/office/drawing/2014/main" id="{1208A6F9-C89C-D68C-57B1-D4508E508F3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507" t="7209" r="17358" b="9097"/>
          <a:stretch>
            <a:fillRect/>
          </a:stretch>
        </p:blipFill>
        <p:spPr>
          <a:xfrm>
            <a:off x="2736690" y="5451365"/>
            <a:ext cx="2488182" cy="1254235"/>
          </a:xfrm>
          <a:prstGeom prst="rect">
            <a:avLst/>
          </a:prstGeom>
        </p:spPr>
      </p:pic>
      <p:pic>
        <p:nvPicPr>
          <p:cNvPr id="19" name="Picture 18" descr="Close-up of a machine&#10;&#10;AI-generated content may be incorrect.">
            <a:extLst>
              <a:ext uri="{FF2B5EF4-FFF2-40B4-BE49-F238E27FC236}">
                <a16:creationId xmlns:a16="http://schemas.microsoft.com/office/drawing/2014/main" id="{79F7F7E6-A1EA-CD4E-E162-CF9A4DFF16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4415" y="-42416"/>
            <a:ext cx="4181495" cy="234254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633F4CA-12F2-4F30-B9D1-08E8DFB6AE35}"/>
              </a:ext>
            </a:extLst>
          </p:cNvPr>
          <p:cNvSpPr/>
          <p:nvPr/>
        </p:nvSpPr>
        <p:spPr>
          <a:xfrm>
            <a:off x="5594671" y="5207000"/>
            <a:ext cx="615805" cy="2736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Generated image">
            <a:extLst>
              <a:ext uri="{FF2B5EF4-FFF2-40B4-BE49-F238E27FC236}">
                <a16:creationId xmlns:a16="http://schemas.microsoft.com/office/drawing/2014/main" id="{2CF64A4B-4DE3-01B8-1744-9F214AB9CE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1" r="18292"/>
          <a:stretch>
            <a:fillRect/>
          </a:stretch>
        </p:blipFill>
        <p:spPr bwMode="auto">
          <a:xfrm>
            <a:off x="11886" y="1647074"/>
            <a:ext cx="325104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person in a white lab coat and plastic gloves working on a machine&#10;&#10;AI-generated content may be incorrect.">
            <a:extLst>
              <a:ext uri="{FF2B5EF4-FFF2-40B4-BE49-F238E27FC236}">
                <a16:creationId xmlns:a16="http://schemas.microsoft.com/office/drawing/2014/main" id="{D3CF0AE1-B093-4CE8-649F-9A1EB60582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10476" y="4095316"/>
            <a:ext cx="3076090" cy="2638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5AF488-DB98-6533-C70D-1B5C969815BA}"/>
              </a:ext>
            </a:extLst>
          </p:cNvPr>
          <p:cNvSpPr txBox="1"/>
          <p:nvPr/>
        </p:nvSpPr>
        <p:spPr>
          <a:xfrm>
            <a:off x="393317" y="5295979"/>
            <a:ext cx="2488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+UK universities</a:t>
            </a:r>
          </a:p>
        </p:txBody>
      </p:sp>
      <p:pic>
        <p:nvPicPr>
          <p:cNvPr id="12" name="Picture 11" descr="A microscope and circuit board&#10;&#10;AI-generated content may be incorrect.">
            <a:extLst>
              <a:ext uri="{FF2B5EF4-FFF2-40B4-BE49-F238E27FC236}">
                <a16:creationId xmlns:a16="http://schemas.microsoft.com/office/drawing/2014/main" id="{1E49FFCE-759D-A1B9-CD59-B9C72519D1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22310" y="4095316"/>
            <a:ext cx="2078252" cy="261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908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4EEB2-936F-B1E0-6FAD-38A73EFA3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41C57C-897B-7D23-960F-59B2E54C91A9}"/>
              </a:ext>
            </a:extLst>
          </p:cNvPr>
          <p:cNvSpPr txBox="1"/>
          <p:nvPr/>
        </p:nvSpPr>
        <p:spPr>
          <a:xfrm>
            <a:off x="374610" y="1644971"/>
            <a:ext cx="6851326" cy="20005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b="1" dirty="0">
                <a:solidFill>
                  <a:srgbClr val="1E5DF8"/>
                </a:solidFill>
                <a:latin typeface="Arial"/>
              </a:rPr>
              <a:t>Current projects: </a:t>
            </a:r>
          </a:p>
          <a:p>
            <a:endParaRPr lang="en-GB" sz="2800" b="1" dirty="0">
              <a:solidFill>
                <a:srgbClr val="1E5DF8"/>
              </a:solidFill>
              <a:latin typeface="Arial"/>
            </a:endParaRPr>
          </a:p>
          <a:p>
            <a:r>
              <a:rPr lang="en-GB" sz="2800" b="1" dirty="0">
                <a:solidFill>
                  <a:srgbClr val="1E5DF8"/>
                </a:solidFill>
                <a:latin typeface="Arial"/>
              </a:rPr>
              <a:t>Neutrino physics</a:t>
            </a:r>
            <a:endParaRPr lang="en-GB" dirty="0">
              <a:cs typeface="Arial" panose="020B0604020202020204"/>
            </a:endParaRPr>
          </a:p>
          <a:p>
            <a:r>
              <a:rPr lang="en-GB" sz="2000" dirty="0">
                <a:cs typeface="Arial"/>
              </a:rPr>
              <a:t>T2K, Hyper-K</a:t>
            </a:r>
          </a:p>
          <a:p>
            <a:r>
              <a:rPr lang="en-GB" sz="2000" dirty="0">
                <a:cs typeface="Arial"/>
              </a:rPr>
              <a:t>DUNE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09B6ED-0378-9CEB-40FF-8BF2EEF05282}"/>
              </a:ext>
            </a:extLst>
          </p:cNvPr>
          <p:cNvSpPr txBox="1"/>
          <p:nvPr/>
        </p:nvSpPr>
        <p:spPr>
          <a:xfrm>
            <a:off x="6094921" y="2064151"/>
            <a:ext cx="7158984" cy="30777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b="1" dirty="0">
                <a:solidFill>
                  <a:srgbClr val="1E5DF8"/>
                </a:solidFill>
                <a:latin typeface="Arial"/>
              </a:rPr>
              <a:t>Dark matter/</a:t>
            </a:r>
          </a:p>
          <a:p>
            <a:r>
              <a:rPr lang="en-GB" sz="2800" b="1" dirty="0">
                <a:solidFill>
                  <a:srgbClr val="1E5DF8"/>
                </a:solidFill>
                <a:latin typeface="Arial"/>
              </a:rPr>
              <a:t>Quantum </a:t>
            </a:r>
            <a:endParaRPr lang="en-GB" dirty="0">
              <a:cs typeface="Arial" panose="020B0604020202020204"/>
            </a:endParaRPr>
          </a:p>
          <a:p>
            <a:r>
              <a:rPr lang="en-GB" sz="2000" dirty="0">
                <a:cs typeface="Arial" panose="020B0604020202020204"/>
              </a:rPr>
              <a:t>LZ, XLZD</a:t>
            </a:r>
          </a:p>
          <a:p>
            <a:r>
              <a:rPr lang="en-GB" sz="2000" dirty="0">
                <a:cs typeface="Arial" panose="020B0604020202020204"/>
              </a:rPr>
              <a:t>DarkSide-20k</a:t>
            </a:r>
          </a:p>
          <a:p>
            <a:r>
              <a:rPr lang="en-GB" sz="2000" dirty="0">
                <a:cs typeface="Arial" panose="020B0604020202020204"/>
              </a:rPr>
              <a:t>QUEST-DMC</a:t>
            </a:r>
          </a:p>
          <a:p>
            <a:r>
              <a:rPr lang="en-GB" sz="2000" dirty="0">
                <a:cs typeface="Arial" panose="020B0604020202020204"/>
              </a:rPr>
              <a:t>AION (nature paper!)</a:t>
            </a:r>
          </a:p>
          <a:p>
            <a:r>
              <a:rPr lang="en-GB" sz="2000" dirty="0">
                <a:cs typeface="Arial" panose="020B0604020202020204"/>
              </a:rPr>
              <a:t>MIGDAL</a:t>
            </a:r>
          </a:p>
          <a:p>
            <a:r>
              <a:rPr lang="en-GB" sz="2000" dirty="0">
                <a:cs typeface="Arial" panose="020B0604020202020204"/>
              </a:rPr>
              <a:t>NQCC collaboration</a:t>
            </a:r>
          </a:p>
          <a:p>
            <a:pPr algn="ctr"/>
            <a:endParaRPr lang="en-GB" dirty="0">
              <a:cs typeface="Arial" panose="020B0604020202020204"/>
            </a:endParaRPr>
          </a:p>
        </p:txBody>
      </p:sp>
      <p:pic>
        <p:nvPicPr>
          <p:cNvPr id="10" name="Picture 9" descr="A metal structure in a factory&#10;&#10;AI-generated content may be incorrect.">
            <a:extLst>
              <a:ext uri="{FF2B5EF4-FFF2-40B4-BE49-F238E27FC236}">
                <a16:creationId xmlns:a16="http://schemas.microsoft.com/office/drawing/2014/main" id="{5A6F7A86-3611-033D-1C4E-025B1C04E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4181" y="1870071"/>
            <a:ext cx="2072883" cy="26025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0C4321-0268-DE13-6EE9-8ACF26B58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5257" y="1523729"/>
            <a:ext cx="3226679" cy="21583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C08C22-3AFC-D5C3-3784-31042FF8BC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1418" y="433827"/>
            <a:ext cx="1773839" cy="178844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F5FA6CE-053D-F407-85A6-183AB3C9438D}"/>
              </a:ext>
            </a:extLst>
          </p:cNvPr>
          <p:cNvSpPr txBox="1"/>
          <p:nvPr/>
        </p:nvSpPr>
        <p:spPr>
          <a:xfrm>
            <a:off x="6095999" y="5724080"/>
            <a:ext cx="160256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latin typeface="Arial"/>
              </a:rPr>
              <a:t>DarkSide-20k </a:t>
            </a:r>
            <a:r>
              <a:rPr lang="en-GB" err="1">
                <a:latin typeface="Arial"/>
              </a:rPr>
              <a:t>SiPM</a:t>
            </a:r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7C1714-5C46-C1FD-4D94-7E1FAAED57DD}"/>
              </a:ext>
            </a:extLst>
          </p:cNvPr>
          <p:cNvSpPr txBox="1"/>
          <p:nvPr/>
        </p:nvSpPr>
        <p:spPr>
          <a:xfrm>
            <a:off x="960653" y="106534"/>
            <a:ext cx="5936627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/>
                <a:cs typeface="Arial"/>
              </a:rPr>
              <a:t>PPD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A6438B-CDE3-B567-B775-85C9E54737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6385" y="3773534"/>
            <a:ext cx="2208415" cy="294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7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B1837-1914-77E9-445D-15C9554FC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5187053-0A45-3098-E76D-F81882554D0E}"/>
              </a:ext>
            </a:extLst>
          </p:cNvPr>
          <p:cNvSpPr txBox="1"/>
          <p:nvPr/>
        </p:nvSpPr>
        <p:spPr>
          <a:xfrm>
            <a:off x="989638" y="225559"/>
            <a:ext cx="935752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/>
                <a:cs typeface="Arial"/>
              </a:rPr>
              <a:t>Computing &amp; Engineering provision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83AE0A-BA3B-5137-999D-8F7FD872D4C2}"/>
              </a:ext>
            </a:extLst>
          </p:cNvPr>
          <p:cNvSpPr txBox="1"/>
          <p:nvPr/>
        </p:nvSpPr>
        <p:spPr>
          <a:xfrm>
            <a:off x="417441" y="3245275"/>
            <a:ext cx="5955223" cy="19082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b="1" dirty="0">
                <a:solidFill>
                  <a:srgbClr val="1E5DF8"/>
                </a:solidFill>
                <a:latin typeface="Arial"/>
              </a:rPr>
              <a:t>Technology Department</a:t>
            </a:r>
            <a:endParaRPr lang="en-GB" sz="2800" b="1" dirty="0">
              <a:solidFill>
                <a:srgbClr val="1E5DF8"/>
              </a:solidFill>
              <a:cs typeface="Arial" panose="020B0604020202020204"/>
            </a:endParaRPr>
          </a:p>
          <a:p>
            <a:r>
              <a:rPr lang="en-GB" sz="2400" dirty="0">
                <a:cs typeface="Arial"/>
              </a:rPr>
              <a:t>Electronic + mechanical engineering</a:t>
            </a:r>
          </a:p>
          <a:p>
            <a:r>
              <a:rPr lang="en-GB" sz="2400" dirty="0">
                <a:cs typeface="Arial"/>
              </a:rPr>
              <a:t>ASICs and sensors</a:t>
            </a:r>
          </a:p>
          <a:p>
            <a:r>
              <a:rPr lang="en-GB" sz="2400" dirty="0">
                <a:cs typeface="Arial"/>
              </a:rPr>
              <a:t>Joined-up TRL pipeline for particle physics</a:t>
            </a:r>
          </a:p>
          <a:p>
            <a:pPr algn="ctr"/>
            <a:endParaRPr lang="en-GB" dirty="0">
              <a:solidFill>
                <a:srgbClr val="2E2C61"/>
              </a:solidFill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26D6EE-8A9C-99E4-F673-6A9D1B2A7BC8}"/>
              </a:ext>
            </a:extLst>
          </p:cNvPr>
          <p:cNvSpPr txBox="1"/>
          <p:nvPr/>
        </p:nvSpPr>
        <p:spPr>
          <a:xfrm>
            <a:off x="417442" y="1252649"/>
            <a:ext cx="11215758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rgbClr val="1E5DF8"/>
                </a:solidFill>
                <a:cs typeface="Segoe UI"/>
              </a:rPr>
              <a:t>Large-scale computing – with Scientific Computing Centre (SCD)</a:t>
            </a:r>
            <a:endParaRPr lang="en-US" dirty="0">
              <a:cs typeface="Arial" panose="020B0604020202020204"/>
            </a:endParaRPr>
          </a:p>
          <a:p>
            <a:r>
              <a:rPr lang="en-GB" sz="2400" dirty="0">
                <a:cs typeface="Arial" panose="020B0604020202020204"/>
              </a:rPr>
              <a:t>Worldwide LHC Computing Grid Tier-1 Centre  - part of GridPP</a:t>
            </a:r>
          </a:p>
          <a:p>
            <a:r>
              <a:rPr lang="en-GB" sz="2400" dirty="0">
                <a:cs typeface="Arial" panose="020B0604020202020204"/>
              </a:rPr>
              <a:t>Tier-2 facility – part of GridPP</a:t>
            </a:r>
            <a:endParaRPr lang="en-GB" sz="2400" dirty="0">
              <a:latin typeface="Arial"/>
              <a:cs typeface="Arial" panose="020B060402020202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1098D9-645B-CB2E-124D-2B0E37A407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524" r="11070"/>
          <a:stretch>
            <a:fillRect/>
          </a:stretch>
        </p:blipFill>
        <p:spPr>
          <a:xfrm>
            <a:off x="6630732" y="3221874"/>
            <a:ext cx="5561268" cy="363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165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0CFB97-D4FA-9E25-E93F-4E29627B0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12" y="76700"/>
            <a:ext cx="11994776" cy="67046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9C105-C33F-8010-203A-21438BF92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771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4AF94D-5369-C756-9FBA-684B2BB94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0E8A94-FA3E-1AF3-17F0-0DF07837FA98}"/>
              </a:ext>
            </a:extLst>
          </p:cNvPr>
          <p:cNvSpPr txBox="1"/>
          <p:nvPr/>
        </p:nvSpPr>
        <p:spPr>
          <a:xfrm>
            <a:off x="721987" y="356198"/>
            <a:ext cx="11684581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R&amp;D</a:t>
            </a:r>
          </a:p>
          <a:p>
            <a:endParaRPr lang="en-US" sz="4400" b="1" spc="-15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25FAAB-DEE8-BD49-D5D7-E468BFE9FE8C}"/>
              </a:ext>
            </a:extLst>
          </p:cNvPr>
          <p:cNvSpPr txBox="1"/>
          <p:nvPr/>
        </p:nvSpPr>
        <p:spPr>
          <a:xfrm>
            <a:off x="721987" y="1294747"/>
            <a:ext cx="1122735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Detectors, computing, software, accelerator applications – small opportunistic resource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DRD engagement from PPD and TD (Technology department): semiconductors; TDAQ, liquid/gaseous </a:t>
            </a:r>
            <a:r>
              <a:rPr lang="en-US" dirty="0" err="1"/>
              <a:t>etc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Scarce </a:t>
            </a:r>
            <a:r>
              <a:rPr lang="en-US" dirty="0" err="1"/>
              <a:t>resouce</a:t>
            </a:r>
            <a:r>
              <a:rPr lang="en-US" dirty="0"/>
              <a:t> for R&amp;D (after upgrade construction it can increase), with a focus on construction projects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Highly skilled people (PPD/TD)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Example: collaboration with TRIUMF on </a:t>
            </a:r>
            <a:r>
              <a:rPr lang="en-US" dirty="0" err="1"/>
              <a:t>SiPM</a:t>
            </a:r>
            <a:r>
              <a:rPr lang="en-US" dirty="0"/>
              <a:t> </a:t>
            </a:r>
            <a:r>
              <a:rPr lang="en-US" dirty="0" err="1"/>
              <a:t>characterisation</a:t>
            </a:r>
            <a:r>
              <a:rPr lang="en-US" dirty="0"/>
              <a:t>; with Sussex on </a:t>
            </a:r>
            <a:r>
              <a:rPr lang="en-US" dirty="0" err="1"/>
              <a:t>LiquidO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FED99E-3718-82B6-D0D2-5D1D556BE0F4}"/>
              </a:ext>
            </a:extLst>
          </p:cNvPr>
          <p:cNvGrpSpPr/>
          <p:nvPr/>
        </p:nvGrpSpPr>
        <p:grpSpPr>
          <a:xfrm>
            <a:off x="449133" y="5137809"/>
            <a:ext cx="4542119" cy="1205232"/>
            <a:chOff x="294286" y="2355188"/>
            <a:chExt cx="5398821" cy="1571210"/>
          </a:xfrm>
        </p:grpSpPr>
        <p:pic>
          <p:nvPicPr>
            <p:cNvPr id="7" name="Picture 6" descr="A diagram of a colorful circle&#10;&#10;Description automatically generated with medium confidence">
              <a:extLst>
                <a:ext uri="{FF2B5EF4-FFF2-40B4-BE49-F238E27FC236}">
                  <a16:creationId xmlns:a16="http://schemas.microsoft.com/office/drawing/2014/main" id="{1F977715-B279-B617-C564-65D0C65C3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286" y="2355188"/>
              <a:ext cx="5398821" cy="157121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3CF855D-0B40-6426-2B6D-740946D640AC}"/>
                </a:ext>
              </a:extLst>
            </p:cNvPr>
            <p:cNvSpPr txBox="1"/>
            <p:nvPr/>
          </p:nvSpPr>
          <p:spPr>
            <a:xfrm>
              <a:off x="2380942" y="2409568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buNone/>
              </a:pPr>
              <a:r>
                <a:rPr lang="en-US" sz="1800" dirty="0">
                  <a:solidFill>
                    <a:schemeClr val="tx1"/>
                  </a:solidFill>
                  <a:latin typeface="+mn-lt"/>
                </a:rPr>
                <a:t>2 MeV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8BDEA15-D877-AE73-0F23-F217A41B1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655" y="2997655"/>
            <a:ext cx="2559539" cy="19196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62DF5A4-62B7-8D31-C8D7-B5EAF88C7648}"/>
              </a:ext>
            </a:extLst>
          </p:cNvPr>
          <p:cNvSpPr txBox="1"/>
          <p:nvPr/>
        </p:nvSpPr>
        <p:spPr>
          <a:xfrm>
            <a:off x="5268719" y="3171421"/>
            <a:ext cx="620129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GaN</a:t>
            </a:r>
            <a:r>
              <a:rPr lang="en-GB" dirty="0"/>
              <a:t> with a view to future use as detector material and readout, given our investigations into use for HV switches and finding them to be extremely rad-hard and temperature insensitive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LGAD industrial production; 28nm frontend chips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3CFD22E-9A3F-A4A3-04FF-59F0FC9B8E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1905" y="4831557"/>
            <a:ext cx="2416738" cy="161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923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A8DC0-D0FB-1B2E-A9CD-E461D35BD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CC215B-1DDF-1376-E292-41BFFACAD0C7}"/>
              </a:ext>
            </a:extLst>
          </p:cNvPr>
          <p:cNvSpPr txBox="1"/>
          <p:nvPr/>
        </p:nvSpPr>
        <p:spPr>
          <a:xfrm>
            <a:off x="721987" y="356198"/>
            <a:ext cx="11684581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Collider &amp; other future experiments </a:t>
            </a:r>
          </a:p>
          <a:p>
            <a:endParaRPr lang="en-US" sz="4400" b="1" spc="-15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5A11AF-F136-6F83-36AC-859E9C5B212B}"/>
              </a:ext>
            </a:extLst>
          </p:cNvPr>
          <p:cNvSpPr txBox="1"/>
          <p:nvPr/>
        </p:nvSpPr>
        <p:spPr>
          <a:xfrm>
            <a:off x="721987" y="1294747"/>
            <a:ext cx="928828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Placed to understand link to Industrial Strategy (IS8) activities – engage with “growth mission”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AI, quantum, semiconductor, clean energy groups within STFC – PPD members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Represent national capabilities; have insisted on community representation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Pursue multiple technologies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/>
              <a:t>With possible further narrowing of choices when it becomes clear which are best aligned with future  UK experiment commitments and bucket 2/3 opportunities – think about </a:t>
            </a:r>
            <a:r>
              <a:rPr lang="en-US" dirty="0">
                <a:solidFill>
                  <a:srgbClr val="FF0000"/>
                </a:solidFill>
              </a:rPr>
              <a:t>co-fund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Vital now to define what we plan: </a:t>
            </a:r>
            <a:r>
              <a:rPr lang="en-US" dirty="0">
                <a:solidFill>
                  <a:srgbClr val="00B050"/>
                </a:solidFill>
              </a:rPr>
              <a:t>UK roadmap </a:t>
            </a:r>
            <a:r>
              <a:rPr lang="en-US" dirty="0">
                <a:solidFill>
                  <a:srgbClr val="FF0000"/>
                </a:solidFill>
              </a:rPr>
              <a:t>for upgrades / M&amp;O / future collider / future DM / quantum sensors </a:t>
            </a:r>
            <a:r>
              <a:rPr lang="en-US" dirty="0" err="1">
                <a:solidFill>
                  <a:srgbClr val="FF0000"/>
                </a:solidFill>
              </a:rPr>
              <a:t>etc</a:t>
            </a:r>
            <a:r>
              <a:rPr lang="en-US" dirty="0">
                <a:solidFill>
                  <a:srgbClr val="FF0000"/>
                </a:solidFill>
              </a:rPr>
              <a:t> given updated constraints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Ensure we maintain capability in the labs and in the universities for contributions commensurate with our European/world standing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Planning of which workforce we need within the labs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Avoid assuming underpinning technology capability will be available without planning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989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FACEF1-0388-5AFB-D6BB-2B632BE24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52E742-13D0-7E5D-F10F-8758A9B59DA9}"/>
              </a:ext>
            </a:extLst>
          </p:cNvPr>
          <p:cNvSpPr txBox="1"/>
          <p:nvPr/>
        </p:nvSpPr>
        <p:spPr>
          <a:xfrm>
            <a:off x="721987" y="356198"/>
            <a:ext cx="11684581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 to community</a:t>
            </a:r>
          </a:p>
          <a:p>
            <a:endParaRPr lang="en-US" sz="4400" b="1" spc="-15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298B39-1B66-82A1-A90C-806496D4AD4D}"/>
              </a:ext>
            </a:extLst>
          </p:cNvPr>
          <p:cNvSpPr txBox="1"/>
          <p:nvPr/>
        </p:nvSpPr>
        <p:spPr>
          <a:xfrm>
            <a:off x="721987" y="1294747"/>
            <a:ext cx="98698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Have greatly valued visits to groups since I started in the role 2 years ago - wish to continue fine tradition of valuing and upholding community cohesion and co-operation, and looking for new ways to collaborate</a:t>
            </a:r>
          </a:p>
          <a:p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604460"/>
      </p:ext>
    </p:extLst>
  </p:cSld>
  <p:clrMapOvr>
    <a:masterClrMapping/>
  </p:clrMapOvr>
</p:sld>
</file>

<file path=ppt/theme/theme1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ont WITHOUT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6410</TotalTime>
  <Words>1120</Words>
  <Application>Microsoft Macintosh PowerPoint</Application>
  <PresentationFormat>Widescreen</PresentationFormat>
  <Paragraphs>174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Arial Regular</vt:lpstr>
      <vt:lpstr>Segoe UI</vt:lpstr>
      <vt:lpstr>Wingdings</vt:lpstr>
      <vt:lpstr>Font and logo master</vt:lpstr>
      <vt:lpstr>Font WITHOUT logo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Millard</dc:creator>
  <cp:lastModifiedBy>Sinead Farrington</cp:lastModifiedBy>
  <cp:revision>379</cp:revision>
  <cp:lastPrinted>2019-10-02T08:27:37Z</cp:lastPrinted>
  <dcterms:created xsi:type="dcterms:W3CDTF">2019-09-17T08:04:08Z</dcterms:created>
  <dcterms:modified xsi:type="dcterms:W3CDTF">2026-07-16T14:32:46Z</dcterms:modified>
</cp:coreProperties>
</file>