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63" r:id="rId2"/>
    <p:sldId id="398" r:id="rId3"/>
    <p:sldId id="392" r:id="rId4"/>
    <p:sldId id="383" r:id="rId5"/>
    <p:sldId id="271" r:id="rId6"/>
    <p:sldId id="274" r:id="rId7"/>
    <p:sldId id="279" r:id="rId8"/>
    <p:sldId id="289" r:id="rId9"/>
    <p:sldId id="278" r:id="rId10"/>
    <p:sldId id="406" r:id="rId11"/>
    <p:sldId id="342" r:id="rId12"/>
    <p:sldId id="344" r:id="rId13"/>
    <p:sldId id="346" r:id="rId14"/>
    <p:sldId id="400" r:id="rId15"/>
    <p:sldId id="347" r:id="rId16"/>
    <p:sldId id="345" r:id="rId17"/>
    <p:sldId id="401" r:id="rId18"/>
    <p:sldId id="402" r:id="rId19"/>
    <p:sldId id="394" r:id="rId20"/>
    <p:sldId id="395" r:id="rId21"/>
    <p:sldId id="308" r:id="rId22"/>
    <p:sldId id="315" r:id="rId23"/>
    <p:sldId id="403" r:id="rId24"/>
    <p:sldId id="382" r:id="rId25"/>
    <p:sldId id="404" r:id="rId26"/>
    <p:sldId id="331" r:id="rId27"/>
    <p:sldId id="330" r:id="rId28"/>
    <p:sldId id="332" r:id="rId29"/>
    <p:sldId id="329" r:id="rId30"/>
    <p:sldId id="396" r:id="rId31"/>
    <p:sldId id="273" r:id="rId32"/>
    <p:sldId id="407" r:id="rId33"/>
    <p:sldId id="374" r:id="rId34"/>
    <p:sldId id="325" r:id="rId35"/>
    <p:sldId id="349" r:id="rId36"/>
    <p:sldId id="350" r:id="rId37"/>
    <p:sldId id="351" r:id="rId38"/>
    <p:sldId id="373" r:id="rId39"/>
    <p:sldId id="353" r:id="rId40"/>
    <p:sldId id="354" r:id="rId41"/>
    <p:sldId id="355" r:id="rId42"/>
    <p:sldId id="356" r:id="rId43"/>
    <p:sldId id="359" r:id="rId44"/>
    <p:sldId id="357" r:id="rId45"/>
    <p:sldId id="360" r:id="rId46"/>
    <p:sldId id="358" r:id="rId47"/>
    <p:sldId id="362" r:id="rId48"/>
    <p:sldId id="369" r:id="rId49"/>
    <p:sldId id="363" r:id="rId50"/>
    <p:sldId id="372" r:id="rId51"/>
    <p:sldId id="366" r:id="rId52"/>
    <p:sldId id="367" r:id="rId53"/>
    <p:sldId id="371" r:id="rId54"/>
    <p:sldId id="408" r:id="rId55"/>
    <p:sldId id="405" r:id="rId5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" dt="2026-10-06T09:47:22.045"/>
    <p1510:client id="{20943281-C3A0-B54A-9C43-A035C130C544}" v="2130" dt="2026-10-07T09:04:40.893"/>
    <p1510:client id="{50BF9EEC-90CC-3D8B-6350-205DB0EA8C05}" v="637" dt="2026-10-06T09:44:44.951"/>
    <p1510:client id="{A38853B6-DB24-3296-288E-C3D73E5580EB}" v="1" dt="2026-10-06T11:38:39.223"/>
    <p1510:client id="{EC14FD59-2383-F7F2-F4D6-39AC7EB911FC}" v="701" dt="2026-10-07T08:59:36.035"/>
    <p1510:client id="{FA558F16-84AD-5F6C-0A40-C7D5261D5CC9}" v="91" dt="2026-10-07T05:16:49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/>
    <p:restoredTop sz="94675"/>
  </p:normalViewPr>
  <p:slideViewPr>
    <p:cSldViewPr snapToGrid="0">
      <p:cViewPr varScale="1">
        <p:scale>
          <a:sx n="104" d="100"/>
          <a:sy n="104" d="100"/>
        </p:scale>
        <p:origin x="21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5AD16-2268-4896-90E7-307C2BB8348F}" type="datetimeFigureOut">
              <a:t>10/7/2026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CF069-A424-4B6C-84B0-A29F7D79906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24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7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40DA5-B9DB-8CF9-7B8C-F85EAC5E8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1F1A6-47BE-6FCF-5CA8-DF57B99AC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C8BEA-08B4-B61D-6D8E-FECD1319F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BA5C9-5F08-EEF9-B726-AFAA46482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F42FA-976A-4104-983C-C372CEC4AF2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42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DE839-110B-8487-5491-F770F1A7C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F5C1E4-DDEA-8A0F-59F1-600FB4257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CC06FC-1C5C-284C-B294-DBC21521F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48D0D-369D-CE91-17A7-016FFC4FDD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F42FA-976A-4104-983C-C372CEC4AF2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964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2BE7C2-F97C-A14F-85AF-0B66B975CB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0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2BE7C2-F97C-A14F-85AF-0B66B975CB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609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59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png"/><Relationship Id="rId7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6.png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13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g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8.png"/><Relationship Id="rId4" Type="http://schemas.openxmlformats.org/officeDocument/2006/relationships/image" Target="../media/image8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A060F2-31DD-E331-AD90-43980A4847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18" r="21018"/>
          <a:stretch/>
        </p:blipFill>
        <p:spPr>
          <a:xfrm>
            <a:off x="7768357" y="2638696"/>
            <a:ext cx="4423643" cy="4219304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CF5DAF-3795-FB27-298F-7BCE3EB147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13" t="44946" r="19707" b="27096"/>
          <a:stretch/>
        </p:blipFill>
        <p:spPr>
          <a:xfrm rot="10800000">
            <a:off x="5154052" y="0"/>
            <a:ext cx="65448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147699" y="2323594"/>
            <a:ext cx="574604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solidFill>
                  <a:srgbClr val="002060"/>
                </a:solidFill>
                <a:latin typeface="Arial"/>
                <a:cs typeface="Arial"/>
              </a:rPr>
              <a:t>Decision-making workflows in computational biology, using AI and classical statistical approaches 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EB0AE4-391E-6F41-84C6-D4EEDF519A31}"/>
              </a:ext>
            </a:extLst>
          </p:cNvPr>
          <p:cNvSpPr/>
          <p:nvPr/>
        </p:nvSpPr>
        <p:spPr>
          <a:xfrm>
            <a:off x="147699" y="4711487"/>
            <a:ext cx="696409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>
                <a:solidFill>
                  <a:srgbClr val="626262"/>
                </a:solidFill>
                <a:latin typeface="Arial"/>
                <a:cs typeface="Arial"/>
              </a:rPr>
              <a:t>David McDonagh and Rob Nicholls</a:t>
            </a:r>
            <a:endParaRPr lang="en-GB" sz="240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905EFB-B6F4-434F-8144-48C5D9C45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5" y="12043"/>
            <a:ext cx="3619500" cy="1554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B9BDDB-5B47-64A7-E8C3-5304C686F769}"/>
              </a:ext>
            </a:extLst>
          </p:cNvPr>
          <p:cNvSpPr/>
          <p:nvPr/>
        </p:nvSpPr>
        <p:spPr>
          <a:xfrm>
            <a:off x="147698" y="5468558"/>
            <a:ext cx="696409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b="1">
                <a:latin typeface="Arial"/>
                <a:cs typeface="Arial"/>
              </a:rPr>
              <a:t>PPD Seminar 07/10/26</a:t>
            </a:r>
            <a:endParaRPr lang="en-US"/>
          </a:p>
        </p:txBody>
      </p:sp>
      <p:pic>
        <p:nvPicPr>
          <p:cNvPr id="8" name="Picture 7" descr="A black and pink logo&#10;&#10;Description automatically generated">
            <a:extLst>
              <a:ext uri="{FF2B5EF4-FFF2-40B4-BE49-F238E27FC236}">
                <a16:creationId xmlns:a16="http://schemas.microsoft.com/office/drawing/2014/main" id="{905A9B40-452C-2900-9222-7E3718EF78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881" b="26303"/>
          <a:stretch>
            <a:fillRect/>
          </a:stretch>
        </p:blipFill>
        <p:spPr>
          <a:xfrm>
            <a:off x="199950" y="1630404"/>
            <a:ext cx="1095915" cy="54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1D27-5755-49EE-F7F9-6A64F1083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80650-BBC0-5C2E-966B-648CF32A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709"/>
            <a:ext cx="12191994" cy="1360966"/>
          </a:xfrm>
        </p:spPr>
        <p:txBody>
          <a:bodyPr>
            <a:normAutofit/>
          </a:bodyPr>
          <a:lstStyle/>
          <a:p>
            <a:pPr algn="ctr"/>
            <a:r>
              <a:rPr lang="en-GB" sz="48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rPr>
              <a:t>Contents</a:t>
            </a:r>
            <a:endParaRPr lang="en-GB" sz="4000">
              <a:solidFill>
                <a:schemeClr val="tx2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BC62CA-4685-8255-0D7B-B4AF32A2CC81}"/>
              </a:ext>
            </a:extLst>
          </p:cNvPr>
          <p:cNvSpPr txBox="1"/>
          <p:nvPr/>
        </p:nvSpPr>
        <p:spPr>
          <a:xfrm>
            <a:off x="139300" y="1566995"/>
            <a:ext cx="11913393" cy="304698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Brief Intro: Computational Biology &amp; Imaging Theme in the STFC SCD</a:t>
            </a:r>
            <a:br>
              <a:rPr lang="en-GB" sz="2400" dirty="0"/>
            </a:br>
            <a:endParaRPr lang="en-GB" sz="2400" dirty="0"/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Bayesian decision-theoretic framework for process optimisation – </a:t>
            </a:r>
            <a:r>
              <a:rPr lang="en-GB" sz="2400" i="1" dirty="0"/>
              <a:t>Rob Nicholls</a:t>
            </a:r>
          </a:p>
          <a:p>
            <a:r>
              <a:rPr lang="en-GB" sz="2400" i="1" dirty="0"/>
              <a:t>	</a:t>
            </a:r>
            <a:r>
              <a:rPr lang="en-GB" sz="2400" i="1" dirty="0">
                <a:solidFill>
                  <a:srgbClr val="C00000"/>
                </a:solidFill>
              </a:rPr>
              <a:t>- optimising individual software components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Diffraction processing workflows in macromolecular crystallography – </a:t>
            </a:r>
            <a:r>
              <a:rPr lang="en-GB" sz="2400" i="1" dirty="0"/>
              <a:t>David McDonagh</a:t>
            </a:r>
          </a:p>
          <a:p>
            <a:r>
              <a:rPr lang="en-GB" sz="2400" i="1" dirty="0"/>
              <a:t>	</a:t>
            </a:r>
            <a:r>
              <a:rPr lang="en-GB" sz="2400" i="1" dirty="0">
                <a:solidFill>
                  <a:srgbClr val="C00000"/>
                </a:solidFill>
              </a:rPr>
              <a:t>- optimising whole workflows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3EEF2-CA46-62CE-FEB8-E2B2EB03D804}"/>
              </a:ext>
            </a:extLst>
          </p:cNvPr>
          <p:cNvSpPr txBox="1"/>
          <p:nvPr/>
        </p:nvSpPr>
        <p:spPr>
          <a:xfrm>
            <a:off x="1227117" y="6209805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"/>
              </a:rPr>
              <a:t>Disclaimer – these are work-in-progress</a:t>
            </a:r>
            <a:endParaRPr lang="en-US"/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62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06726-1203-BBED-8C34-1D4FCF809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301E-EBA9-30BD-E39F-55A5B5BA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709"/>
            <a:ext cx="12191994" cy="1360966"/>
          </a:xfrm>
        </p:spPr>
        <p:txBody>
          <a:bodyPr>
            <a:normAutofit/>
          </a:bodyPr>
          <a:lstStyle/>
          <a:p>
            <a:pPr algn="ctr"/>
            <a:r>
              <a:rPr lang="en-GB" sz="48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rPr>
              <a:t>Computational Biology &amp; Imaging Theme</a:t>
            </a:r>
            <a:br>
              <a:rPr lang="en-GB" sz="40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3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rPr>
              <a:t>Scientific Computing Department </a:t>
            </a:r>
            <a:endParaRPr lang="en-GB" sz="4000">
              <a:solidFill>
                <a:schemeClr val="tx2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2E6A03-5B04-CA6B-6CDA-34FDBA388E44}"/>
              </a:ext>
            </a:extLst>
          </p:cNvPr>
          <p:cNvSpPr txBox="1"/>
          <p:nvPr/>
        </p:nvSpPr>
        <p:spPr>
          <a:xfrm>
            <a:off x="1322984" y="1418675"/>
            <a:ext cx="41147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0070C0"/>
                </a:solidFill>
              </a:rPr>
              <a:t>Macromolecular Crystallography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Methods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Software suite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9A3D9A-9D35-F435-194B-406DB8AF5E1A}"/>
              </a:ext>
            </a:extLst>
          </p:cNvPr>
          <p:cNvSpPr txBox="1"/>
          <p:nvPr/>
        </p:nvSpPr>
        <p:spPr>
          <a:xfrm>
            <a:off x="6501814" y="4094049"/>
            <a:ext cx="4493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0070C0"/>
                </a:solidFill>
              </a:rPr>
              <a:t>Computed Tomography &amp; Imaging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CCPi</a:t>
            </a:r>
            <a:r>
              <a:rPr lang="en-GB"/>
              <a:t> – materials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CCPSyneRBI</a:t>
            </a:r>
            <a:r>
              <a:rPr lang="en-GB"/>
              <a:t> – biomedical imaging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DDAC12-B21E-F1BD-C58C-AEF2CB517B44}"/>
              </a:ext>
            </a:extLst>
          </p:cNvPr>
          <p:cNvSpPr txBox="1"/>
          <p:nvPr/>
        </p:nvSpPr>
        <p:spPr>
          <a:xfrm>
            <a:off x="6682787" y="1418675"/>
            <a:ext cx="44932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rgbClr val="0070C0"/>
                </a:solidFill>
              </a:rPr>
              <a:t>Biomolecular</a:t>
            </a:r>
            <a:r>
              <a:rPr lang="en-GB" sz="2000" b="1">
                <a:solidFill>
                  <a:srgbClr val="0070C0"/>
                </a:solidFill>
              </a:rPr>
              <a:t>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Dynamics / </a:t>
            </a:r>
            <a:r>
              <a:rPr lang="en-GB" i="1"/>
              <a:t>in silico </a:t>
            </a:r>
            <a:r>
              <a:rPr lang="en-GB"/>
              <a:t>experiments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B6FE6-261E-E236-86CA-8432297698DF}"/>
              </a:ext>
            </a:extLst>
          </p:cNvPr>
          <p:cNvSpPr txBox="1"/>
          <p:nvPr/>
        </p:nvSpPr>
        <p:spPr>
          <a:xfrm>
            <a:off x="642940" y="4164227"/>
            <a:ext cx="5155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0070C0"/>
                </a:solidFill>
              </a:rPr>
              <a:t>Molecular &amp; Cellular Electron Microscopy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Methods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Software suite</a:t>
            </a:r>
          </a:p>
        </p:txBody>
      </p:sp>
      <p:pic>
        <p:nvPicPr>
          <p:cNvPr id="12" name="Google Shape;99;p13">
            <a:extLst>
              <a:ext uri="{FF2B5EF4-FFF2-40B4-BE49-F238E27FC236}">
                <a16:creationId xmlns:a16="http://schemas.microsoft.com/office/drawing/2014/main" id="{FFF1E978-12FB-929D-7DF2-E7D49B7DE1D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3152" y="2176161"/>
            <a:ext cx="1195505" cy="151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3B9354-AB7A-6DEC-0491-9071304B82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42" y="5675848"/>
            <a:ext cx="1879195" cy="512507"/>
          </a:xfrm>
          <a:prstGeom prst="rect">
            <a:avLst/>
          </a:prstGeom>
        </p:spPr>
      </p:pic>
      <p:pic>
        <p:nvPicPr>
          <p:cNvPr id="19" name="Picture 10" descr="dimer_proud_side_black.jpg">
            <a:extLst>
              <a:ext uri="{FF2B5EF4-FFF2-40B4-BE49-F238E27FC236}">
                <a16:creationId xmlns:a16="http://schemas.microsoft.com/office/drawing/2014/main" id="{263C5202-7868-678A-7E34-1E1D328EA4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076" y="2431089"/>
            <a:ext cx="1297083" cy="119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98272E-FC63-DBA0-B5BB-43EC959DB4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35" y="2656228"/>
            <a:ext cx="1768253" cy="6696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3CFA516-CB36-9D57-2C2D-929D85F8C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82" y="2750150"/>
            <a:ext cx="1493225" cy="5884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E19CE0-FF04-CA1D-281C-9367D073A4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6368" y="5217639"/>
            <a:ext cx="1640497" cy="132676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840919-C2A7-4E14-19B1-9316C7CA405E}"/>
              </a:ext>
            </a:extLst>
          </p:cNvPr>
          <p:cNvCxnSpPr/>
          <p:nvPr/>
        </p:nvCxnSpPr>
        <p:spPr>
          <a:xfrm>
            <a:off x="6054245" y="1788337"/>
            <a:ext cx="0" cy="19072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14EC50-0D0F-150E-B093-943DC053C67C}"/>
              </a:ext>
            </a:extLst>
          </p:cNvPr>
          <p:cNvCxnSpPr/>
          <p:nvPr/>
        </p:nvCxnSpPr>
        <p:spPr>
          <a:xfrm>
            <a:off x="6054245" y="4260755"/>
            <a:ext cx="0" cy="19072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B80B94-2117-886C-6C4F-210CD3BAA1EA}"/>
              </a:ext>
            </a:extLst>
          </p:cNvPr>
          <p:cNvCxnSpPr/>
          <p:nvPr/>
        </p:nvCxnSpPr>
        <p:spPr>
          <a:xfrm>
            <a:off x="2457605" y="4001917"/>
            <a:ext cx="252548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05C2E1-6922-6E25-B256-229CEBA9AE3E}"/>
              </a:ext>
            </a:extLst>
          </p:cNvPr>
          <p:cNvCxnSpPr/>
          <p:nvPr/>
        </p:nvCxnSpPr>
        <p:spPr>
          <a:xfrm>
            <a:off x="7020359" y="3990110"/>
            <a:ext cx="252548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F052574-6795-B2DF-A4C2-8DF610C992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3213" y="5066139"/>
            <a:ext cx="1585444" cy="1501034"/>
          </a:xfrm>
          <a:prstGeom prst="rect">
            <a:avLst/>
          </a:prstGeom>
        </p:spPr>
      </p:pic>
      <p:pic>
        <p:nvPicPr>
          <p:cNvPr id="3" name="Picture 2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1040D55D-9FF7-B810-6708-3E1923F134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6694" y="2584949"/>
            <a:ext cx="999065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2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99FED-BFD3-C8D8-6C42-ABB65066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D0997-19CC-40EA-9F22-8E74D8A0DE2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(ML/AI) in Computational Science</a:t>
            </a:r>
          </a:p>
        </p:txBody>
      </p:sp>
    </p:spTree>
    <p:extLst>
      <p:ext uri="{BB962C8B-B14F-4D97-AF65-F5344CB8AC3E}">
        <p14:creationId xmlns:p14="http://schemas.microsoft.com/office/powerpoint/2010/main" val="212081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3504-CECA-134E-8E56-3BC31FA11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ar">
            <a:hlinkClick r:id="" action="ppaction://media"/>
            <a:extLst>
              <a:ext uri="{FF2B5EF4-FFF2-40B4-BE49-F238E27FC236}">
                <a16:creationId xmlns:a16="http://schemas.microsoft.com/office/drawing/2014/main" id="{26243EC9-D32C-B7DC-5C7A-B9D9C8FC8F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6754" y="781307"/>
            <a:ext cx="8189250" cy="46064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3CBE08-5F86-568A-39CA-5F3F70502D7B}"/>
              </a:ext>
            </a:extLst>
          </p:cNvPr>
          <p:cNvSpPr/>
          <p:nvPr/>
        </p:nvSpPr>
        <p:spPr>
          <a:xfrm>
            <a:off x="2886980" y="5320116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7B3CF4-AD9C-AC5A-6667-AB9541DC7EBE}"/>
              </a:ext>
            </a:extLst>
          </p:cNvPr>
          <p:cNvSpPr/>
          <p:nvPr/>
        </p:nvSpPr>
        <p:spPr>
          <a:xfrm>
            <a:off x="3028797" y="569273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eaver looking at a blueprint&#10;&#10;AI-generated content may be incorrect.">
            <a:extLst>
              <a:ext uri="{FF2B5EF4-FFF2-40B4-BE49-F238E27FC236}">
                <a16:creationId xmlns:a16="http://schemas.microsoft.com/office/drawing/2014/main" id="{B398DD9A-3F8F-9081-A4A3-7E6AC44BA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67571" y="1338131"/>
            <a:ext cx="1378949" cy="2068423"/>
          </a:xfrm>
          <a:prstGeom prst="rect">
            <a:avLst/>
          </a:prstGeom>
        </p:spPr>
      </p:pic>
      <p:pic>
        <p:nvPicPr>
          <p:cNvPr id="15" name="Picture 14" descr="A cartoon fox in a garage&#10;&#10;AI-generated content may be incorrect.">
            <a:extLst>
              <a:ext uri="{FF2B5EF4-FFF2-40B4-BE49-F238E27FC236}">
                <a16:creationId xmlns:a16="http://schemas.microsoft.com/office/drawing/2014/main" id="{8A942765-E059-E970-38A8-72219E4187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12" y="4122908"/>
            <a:ext cx="2014869" cy="201486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F0B37AA-CECF-2734-2AA7-B6398EEC26C1}"/>
              </a:ext>
            </a:extLst>
          </p:cNvPr>
          <p:cNvSpPr txBox="1">
            <a:spLocks/>
          </p:cNvSpPr>
          <p:nvPr/>
        </p:nvSpPr>
        <p:spPr>
          <a:xfrm>
            <a:off x="96923" y="6194118"/>
            <a:ext cx="4582025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Mechanical Engineer – </a:t>
            </a:r>
            <a:r>
              <a:rPr lang="en-US" sz="1600" b="1">
                <a:latin typeface="Aptos Light" panose="020B0004020202020204" pitchFamily="34" charset="0"/>
              </a:rPr>
              <a:t>Configuration &amp; Tuning </a:t>
            </a:r>
          </a:p>
        </p:txBody>
      </p:sp>
      <p:pic>
        <p:nvPicPr>
          <p:cNvPr id="24" name="Picture 23" descr="A car chassis with wheels&#10;&#10;AI-generated content may be incorrect.">
            <a:extLst>
              <a:ext uri="{FF2B5EF4-FFF2-40B4-BE49-F238E27FC236}">
                <a16:creationId xmlns:a16="http://schemas.microsoft.com/office/drawing/2014/main" id="{91D650A5-7EDD-1173-924E-858484FAC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3241" y="706151"/>
            <a:ext cx="8565382" cy="5046127"/>
          </a:xfrm>
          <a:prstGeom prst="rect">
            <a:avLst/>
          </a:prstGeom>
        </p:spPr>
      </p:pic>
      <p:pic>
        <p:nvPicPr>
          <p:cNvPr id="25" name="Picture 24" descr="A mouse wearing goggles and a cape&#10;&#10;AI-generated content may be incorrect.">
            <a:extLst>
              <a:ext uri="{FF2B5EF4-FFF2-40B4-BE49-F238E27FC236}">
                <a16:creationId xmlns:a16="http://schemas.microsoft.com/office/drawing/2014/main" id="{9F4E4FAB-42DA-A407-0308-188A0CFD04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669010" y="1966584"/>
            <a:ext cx="1709749" cy="170974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FC75A63-0D45-B595-6171-71ECADCC0307}"/>
              </a:ext>
            </a:extLst>
          </p:cNvPr>
          <p:cNvSpPr/>
          <p:nvPr/>
        </p:nvSpPr>
        <p:spPr>
          <a:xfrm>
            <a:off x="2917022" y="5318252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F9325C8-70E6-D15D-D2EB-3B680E2408D1}"/>
              </a:ext>
            </a:extLst>
          </p:cNvPr>
          <p:cNvSpPr/>
          <p:nvPr/>
        </p:nvSpPr>
        <p:spPr>
          <a:xfrm>
            <a:off x="3028797" y="707059"/>
            <a:ext cx="8681215" cy="12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8D789D-5D9E-E45B-B597-6A8817FCA9CF}"/>
              </a:ext>
            </a:extLst>
          </p:cNvPr>
          <p:cNvSpPr/>
          <p:nvPr/>
        </p:nvSpPr>
        <p:spPr>
          <a:xfrm>
            <a:off x="2755324" y="874192"/>
            <a:ext cx="2790057" cy="1418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C29550-6E1A-4DF4-1311-361062713CB0}"/>
              </a:ext>
            </a:extLst>
          </p:cNvPr>
          <p:cNvSpPr/>
          <p:nvPr/>
        </p:nvSpPr>
        <p:spPr>
          <a:xfrm>
            <a:off x="2821153" y="967481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1C8744-86D7-7C88-FF3A-AD2D176A1D24}"/>
              </a:ext>
            </a:extLst>
          </p:cNvPr>
          <p:cNvSpPr/>
          <p:nvPr/>
        </p:nvSpPr>
        <p:spPr>
          <a:xfrm>
            <a:off x="10942597" y="950828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09704A3-ECAC-E8EC-6F4E-6B7B3170B5D1}"/>
              </a:ext>
            </a:extLst>
          </p:cNvPr>
          <p:cNvSpPr txBox="1">
            <a:spLocks/>
          </p:cNvSpPr>
          <p:nvPr/>
        </p:nvSpPr>
        <p:spPr>
          <a:xfrm>
            <a:off x="96923" y="3462895"/>
            <a:ext cx="4437499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Automotive Engineer – </a:t>
            </a:r>
            <a:r>
              <a:rPr lang="en-US" sz="1600" b="1">
                <a:latin typeface="Aptos Light" panose="020B0004020202020204" pitchFamily="34" charset="0"/>
              </a:rPr>
              <a:t>Design &amp; Production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93652D-98B6-7EC5-C65D-DC4F7EFB2C5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(ML/AI) in </a:t>
            </a:r>
            <a:r>
              <a:rPr lang="en-US" sz="4400" strike="sngStrike">
                <a:solidFill>
                  <a:schemeClr val="bg1">
                    <a:lumMod val="50000"/>
                  </a:schemeClr>
                </a:solidFill>
                <a:latin typeface="Walbaum Display" panose="02070503090703020303" pitchFamily="18" charset="0"/>
              </a:rPr>
              <a:t>Computational Science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C38183E-44E0-1C20-5B12-35A63D235371}"/>
              </a:ext>
            </a:extLst>
          </p:cNvPr>
          <p:cNvSpPr txBox="1">
            <a:spLocks/>
          </p:cNvSpPr>
          <p:nvPr/>
        </p:nvSpPr>
        <p:spPr>
          <a:xfrm>
            <a:off x="6486678" y="107256"/>
            <a:ext cx="5487278" cy="8875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A30000"/>
                </a:solidFill>
                <a:effectLst/>
                <a:latin typeface="Bradley Hand" pitchFamily="2" charset="77"/>
                <a:cs typeface="Blackadder ITC" panose="020F0502020204030204" pitchFamily="34" charset="0"/>
              </a:rPr>
              <a:t>Cars !!!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DC29870-4640-DB7A-30CA-A28467364819}"/>
              </a:ext>
            </a:extLst>
          </p:cNvPr>
          <p:cNvSpPr txBox="1">
            <a:spLocks/>
          </p:cNvSpPr>
          <p:nvPr/>
        </p:nvSpPr>
        <p:spPr>
          <a:xfrm>
            <a:off x="7618481" y="1673920"/>
            <a:ext cx="3575440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Customer – </a:t>
            </a:r>
            <a:r>
              <a:rPr lang="en-US" sz="1600" b="1">
                <a:latin typeface="Aptos Light" panose="020B0004020202020204" pitchFamily="34" charset="0"/>
              </a:rPr>
              <a:t>Operation</a:t>
            </a:r>
          </a:p>
        </p:txBody>
      </p:sp>
      <p:pic>
        <p:nvPicPr>
          <p:cNvPr id="38" name="Picture 37" descr="A small blue car on a road&#10;&#10;AI-generated content may be incorrect.">
            <a:extLst>
              <a:ext uri="{FF2B5EF4-FFF2-40B4-BE49-F238E27FC236}">
                <a16:creationId xmlns:a16="http://schemas.microsoft.com/office/drawing/2014/main" id="{8B6407D4-892B-E049-3299-839E2B59D1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825109" y="5442188"/>
            <a:ext cx="1828740" cy="1297757"/>
          </a:xfrm>
          <a:prstGeom prst="rect">
            <a:avLst/>
          </a:prstGeom>
        </p:spPr>
      </p:pic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57CDABCD-9E98-CB7C-80A2-4180C169FBAD}"/>
              </a:ext>
            </a:extLst>
          </p:cNvPr>
          <p:cNvSpPr txBox="1">
            <a:spLocks/>
          </p:cNvSpPr>
          <p:nvPr/>
        </p:nvSpPr>
        <p:spPr>
          <a:xfrm>
            <a:off x="397547" y="828781"/>
            <a:ext cx="7247157" cy="603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latin typeface="Bradley Hand" pitchFamily="2" charset="77"/>
                <a:cs typeface="Elephant Pro" panose="020F0502020204030204" pitchFamily="34" charset="0"/>
              </a:rPr>
              <a:t>Three Areas That Involve Decision-Making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0E72FF7-62C7-9CB7-9813-6E03F94A27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0858" y="4163448"/>
            <a:ext cx="2014869" cy="1290776"/>
          </a:xfrm>
          <a:prstGeom prst="rect">
            <a:avLst/>
          </a:prstGeom>
        </p:spPr>
      </p:pic>
      <p:pic>
        <p:nvPicPr>
          <p:cNvPr id="7" name="Picture 6" descr="A white car on a road&#10;&#10;AI-generated content may be incorrect.">
            <a:extLst>
              <a:ext uri="{FF2B5EF4-FFF2-40B4-BE49-F238E27FC236}">
                <a16:creationId xmlns:a16="http://schemas.microsoft.com/office/drawing/2014/main" id="{DCABFCDA-84B6-1D5B-0B3C-42280667F9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3848" y="5442187"/>
            <a:ext cx="2301776" cy="12960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446581E-A9D9-EF31-59A1-652BB5281668}"/>
              </a:ext>
            </a:extLst>
          </p:cNvPr>
          <p:cNvCxnSpPr>
            <a:cxnSpLocks/>
          </p:cNvCxnSpPr>
          <p:nvPr/>
        </p:nvCxnSpPr>
        <p:spPr>
          <a:xfrm>
            <a:off x="9529787" y="6095674"/>
            <a:ext cx="586170" cy="21666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1686383-A670-61A4-481A-B44FFDD05966}"/>
              </a:ext>
            </a:extLst>
          </p:cNvPr>
          <p:cNvCxnSpPr>
            <a:cxnSpLocks/>
          </p:cNvCxnSpPr>
          <p:nvPr/>
        </p:nvCxnSpPr>
        <p:spPr>
          <a:xfrm rot="16200000">
            <a:off x="9143090" y="5353067"/>
            <a:ext cx="350580" cy="400143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Electric car with solid fill">
            <a:extLst>
              <a:ext uri="{FF2B5EF4-FFF2-40B4-BE49-F238E27FC236}">
                <a16:creationId xmlns:a16="http://schemas.microsoft.com/office/drawing/2014/main" id="{9AA4ACB2-1C79-924C-575E-5A85B8E20D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1491" y="6160369"/>
            <a:ext cx="652879" cy="652879"/>
          </a:xfrm>
          <a:prstGeom prst="rect">
            <a:avLst/>
          </a:prstGeom>
        </p:spPr>
      </p:pic>
      <p:pic>
        <p:nvPicPr>
          <p:cNvPr id="32" name="Graphic 31" descr="Sustainability with solid fill">
            <a:extLst>
              <a:ext uri="{FF2B5EF4-FFF2-40B4-BE49-F238E27FC236}">
                <a16:creationId xmlns:a16="http://schemas.microsoft.com/office/drawing/2014/main" id="{273E1BEA-1C0D-07C9-F634-FA5DED69CA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81412" y="6258208"/>
            <a:ext cx="457200" cy="457200"/>
          </a:xfrm>
          <a:prstGeom prst="rect">
            <a:avLst/>
          </a:prstGeom>
        </p:spPr>
      </p:pic>
      <p:pic>
        <p:nvPicPr>
          <p:cNvPr id="34" name="Graphic 33" descr="Lightning bolt with solid fill">
            <a:extLst>
              <a:ext uri="{FF2B5EF4-FFF2-40B4-BE49-F238E27FC236}">
                <a16:creationId xmlns:a16="http://schemas.microsoft.com/office/drawing/2014/main" id="{3A7CC70E-9C6F-F8C6-897F-846444D729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516756" y="5506768"/>
            <a:ext cx="457200" cy="4572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6852E4-E805-404E-1871-219EBC68500C}"/>
              </a:ext>
            </a:extLst>
          </p:cNvPr>
          <p:cNvCxnSpPr>
            <a:cxnSpLocks/>
          </p:cNvCxnSpPr>
          <p:nvPr/>
        </p:nvCxnSpPr>
        <p:spPr>
          <a:xfrm>
            <a:off x="10278866" y="5371467"/>
            <a:ext cx="350580" cy="400143"/>
          </a:xfrm>
          <a:prstGeom prst="straightConnector1">
            <a:avLst/>
          </a:prstGeom>
          <a:ln w="79375">
            <a:headEnd type="triangle" w="med" len="sm"/>
            <a:tailEnd type="triangle" w="med" len="sm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19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5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3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8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7" grpId="0"/>
      <p:bldP spid="26" grpId="0" animBg="1"/>
      <p:bldP spid="27" grpId="0" animBg="1"/>
      <p:bldP spid="28" grpId="0" animBg="1"/>
      <p:bldP spid="29" grpId="0" animBg="1"/>
      <p:bldP spid="30" grpId="0" animBg="1"/>
      <p:bldP spid="16" grpId="0"/>
      <p:bldP spid="3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B2C5-62A2-FEC9-279C-85AE501A9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ar chassis with wheels&#10;&#10;AI-generated content may be incorrect.">
            <a:extLst>
              <a:ext uri="{FF2B5EF4-FFF2-40B4-BE49-F238E27FC236}">
                <a16:creationId xmlns:a16="http://schemas.microsoft.com/office/drawing/2014/main" id="{27F67B17-F7CA-271E-77C9-EC9C19900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241" y="706151"/>
            <a:ext cx="8565382" cy="50461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02CE69-0063-C106-D001-0ADD29CFB7B7}"/>
              </a:ext>
            </a:extLst>
          </p:cNvPr>
          <p:cNvSpPr/>
          <p:nvPr/>
        </p:nvSpPr>
        <p:spPr>
          <a:xfrm>
            <a:off x="2886980" y="5320116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BF9E46-B10E-1469-E4CD-798ACEA1F50B}"/>
              </a:ext>
            </a:extLst>
          </p:cNvPr>
          <p:cNvSpPr/>
          <p:nvPr/>
        </p:nvSpPr>
        <p:spPr>
          <a:xfrm>
            <a:off x="3028797" y="569273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eaver looking at a blueprint&#10;&#10;AI-generated content may be incorrect.">
            <a:extLst>
              <a:ext uri="{FF2B5EF4-FFF2-40B4-BE49-F238E27FC236}">
                <a16:creationId xmlns:a16="http://schemas.microsoft.com/office/drawing/2014/main" id="{6ECA4D6C-8AEC-A8F9-EB21-0F33DBF00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571" y="1338131"/>
            <a:ext cx="1378949" cy="2068423"/>
          </a:xfrm>
          <a:prstGeom prst="rect">
            <a:avLst/>
          </a:prstGeom>
        </p:spPr>
      </p:pic>
      <p:pic>
        <p:nvPicPr>
          <p:cNvPr id="15" name="Picture 14" descr="A cartoon fox in a garage&#10;&#10;AI-generated content may be incorrect.">
            <a:extLst>
              <a:ext uri="{FF2B5EF4-FFF2-40B4-BE49-F238E27FC236}">
                <a16:creationId xmlns:a16="http://schemas.microsoft.com/office/drawing/2014/main" id="{553D8F48-CBB1-B917-D552-F018F62A2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12" y="4122908"/>
            <a:ext cx="2014869" cy="201486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88AC69A-F807-70BC-E8B5-0BF1B9FB8902}"/>
              </a:ext>
            </a:extLst>
          </p:cNvPr>
          <p:cNvSpPr txBox="1">
            <a:spLocks/>
          </p:cNvSpPr>
          <p:nvPr/>
        </p:nvSpPr>
        <p:spPr>
          <a:xfrm>
            <a:off x="96923" y="6194118"/>
            <a:ext cx="4582025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Mechanical Engineer – </a:t>
            </a:r>
            <a:r>
              <a:rPr lang="en-US" sz="1600" b="1">
                <a:latin typeface="Aptos Light" panose="020B0004020202020204" pitchFamily="34" charset="0"/>
              </a:rPr>
              <a:t>Configuration &amp; Tuning </a:t>
            </a:r>
          </a:p>
        </p:txBody>
      </p:sp>
      <p:pic>
        <p:nvPicPr>
          <p:cNvPr id="25" name="Picture 24" descr="A mouse wearing goggles and a cape&#10;&#10;AI-generated content may be incorrect.">
            <a:extLst>
              <a:ext uri="{FF2B5EF4-FFF2-40B4-BE49-F238E27FC236}">
                <a16:creationId xmlns:a16="http://schemas.microsoft.com/office/drawing/2014/main" id="{69B6E957-A94C-BF7A-6DBB-C3D2C34B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669010" y="1966584"/>
            <a:ext cx="1709749" cy="170974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882500-ECD5-258A-9E58-31EE166951C5}"/>
              </a:ext>
            </a:extLst>
          </p:cNvPr>
          <p:cNvSpPr/>
          <p:nvPr/>
        </p:nvSpPr>
        <p:spPr>
          <a:xfrm>
            <a:off x="2917022" y="5318252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9EDB05-C86C-D550-32F8-499068288D9C}"/>
              </a:ext>
            </a:extLst>
          </p:cNvPr>
          <p:cNvSpPr/>
          <p:nvPr/>
        </p:nvSpPr>
        <p:spPr>
          <a:xfrm>
            <a:off x="3028797" y="707059"/>
            <a:ext cx="8681215" cy="12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329553-5F0A-C708-466B-C128F345E33B}"/>
              </a:ext>
            </a:extLst>
          </p:cNvPr>
          <p:cNvSpPr/>
          <p:nvPr/>
        </p:nvSpPr>
        <p:spPr>
          <a:xfrm>
            <a:off x="2755324" y="874192"/>
            <a:ext cx="2790057" cy="1418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CA2861-0FE0-635D-9F21-1CEB2305F44E}"/>
              </a:ext>
            </a:extLst>
          </p:cNvPr>
          <p:cNvSpPr/>
          <p:nvPr/>
        </p:nvSpPr>
        <p:spPr>
          <a:xfrm>
            <a:off x="2821153" y="967481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5A8CA6-AA09-7C00-E976-D513B2258366}"/>
              </a:ext>
            </a:extLst>
          </p:cNvPr>
          <p:cNvSpPr/>
          <p:nvPr/>
        </p:nvSpPr>
        <p:spPr>
          <a:xfrm>
            <a:off x="10942597" y="950828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721C00B-7AC6-436A-42CF-0A492A39AC10}"/>
              </a:ext>
            </a:extLst>
          </p:cNvPr>
          <p:cNvSpPr txBox="1">
            <a:spLocks/>
          </p:cNvSpPr>
          <p:nvPr/>
        </p:nvSpPr>
        <p:spPr>
          <a:xfrm>
            <a:off x="96923" y="3462895"/>
            <a:ext cx="4437499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Automotive Engineer – </a:t>
            </a:r>
            <a:r>
              <a:rPr lang="en-US" sz="1600" b="1">
                <a:latin typeface="Aptos Light" panose="020B0004020202020204" pitchFamily="34" charset="0"/>
              </a:rPr>
              <a:t>Design &amp; Production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C4BFD22-EA0A-6C08-6D33-EF7D039F9315}"/>
              </a:ext>
            </a:extLst>
          </p:cNvPr>
          <p:cNvSpPr txBox="1">
            <a:spLocks/>
          </p:cNvSpPr>
          <p:nvPr/>
        </p:nvSpPr>
        <p:spPr>
          <a:xfrm>
            <a:off x="7618481" y="1673920"/>
            <a:ext cx="3575440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Customer – </a:t>
            </a:r>
            <a:r>
              <a:rPr lang="en-US" sz="1600" b="1">
                <a:latin typeface="Aptos Light" panose="020B0004020202020204" pitchFamily="34" charset="0"/>
              </a:rPr>
              <a:t>Operation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6ED098-A943-04E6-FB75-493DC8CC77EA}"/>
              </a:ext>
            </a:extLst>
          </p:cNvPr>
          <p:cNvSpPr txBox="1"/>
          <p:nvPr/>
        </p:nvSpPr>
        <p:spPr>
          <a:xfrm>
            <a:off x="2097048" y="1286956"/>
            <a:ext cx="40081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Methods &amp; Software Development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CB6AA2-0FDB-CD1C-358B-9FEA9B724717}"/>
              </a:ext>
            </a:extLst>
          </p:cNvPr>
          <p:cNvSpPr txBox="1"/>
          <p:nvPr/>
        </p:nvSpPr>
        <p:spPr>
          <a:xfrm>
            <a:off x="2387935" y="5376685"/>
            <a:ext cx="3510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Software Optimization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6BF1F6-7E9E-9ED9-BF7E-420134E074EE}"/>
              </a:ext>
            </a:extLst>
          </p:cNvPr>
          <p:cNvSpPr txBox="1"/>
          <p:nvPr/>
        </p:nvSpPr>
        <p:spPr>
          <a:xfrm>
            <a:off x="7593428" y="896260"/>
            <a:ext cx="42339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Overall Workflow – users or pipeline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A8E6191-2707-AB68-17BD-12957F3B6335}"/>
              </a:ext>
            </a:extLst>
          </p:cNvPr>
          <p:cNvSpPr txBox="1">
            <a:spLocks/>
          </p:cNvSpPr>
          <p:nvPr/>
        </p:nvSpPr>
        <p:spPr>
          <a:xfrm>
            <a:off x="397547" y="828781"/>
            <a:ext cx="7247157" cy="603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latin typeface="Bradley Hand" pitchFamily="2" charset="77"/>
                <a:cs typeface="Elephant Pro" panose="020F0502020204030204" pitchFamily="34" charset="0"/>
              </a:rPr>
              <a:t>Three Areas That Involve Decision-Making</a:t>
            </a:r>
          </a:p>
        </p:txBody>
      </p:sp>
      <p:pic>
        <p:nvPicPr>
          <p:cNvPr id="2" name="Picture 1" descr="A small blue car on a road&#10;&#10;AI-generated content may be incorrect.">
            <a:extLst>
              <a:ext uri="{FF2B5EF4-FFF2-40B4-BE49-F238E27FC236}">
                <a16:creationId xmlns:a16="http://schemas.microsoft.com/office/drawing/2014/main" id="{10411B9C-05C4-3CAC-B6B2-7D9B7CEA6D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825109" y="5442188"/>
            <a:ext cx="1828740" cy="1297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945A4F-7A42-5EEC-02CE-8994998B51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0858" y="4163448"/>
            <a:ext cx="2014869" cy="1290776"/>
          </a:xfrm>
          <a:prstGeom prst="rect">
            <a:avLst/>
          </a:prstGeom>
        </p:spPr>
      </p:pic>
      <p:pic>
        <p:nvPicPr>
          <p:cNvPr id="4" name="Picture 3" descr="A white car on a road&#10;&#10;AI-generated content may be incorrect.">
            <a:extLst>
              <a:ext uri="{FF2B5EF4-FFF2-40B4-BE49-F238E27FC236}">
                <a16:creationId xmlns:a16="http://schemas.microsoft.com/office/drawing/2014/main" id="{D774FA96-6F49-2199-53DC-B5F178222C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3848" y="5442187"/>
            <a:ext cx="2301776" cy="12960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C2199E-08D4-48E1-57CC-BA9590FD68E4}"/>
              </a:ext>
            </a:extLst>
          </p:cNvPr>
          <p:cNvCxnSpPr>
            <a:cxnSpLocks/>
          </p:cNvCxnSpPr>
          <p:nvPr/>
        </p:nvCxnSpPr>
        <p:spPr>
          <a:xfrm rot="16200000">
            <a:off x="9143090" y="5353067"/>
            <a:ext cx="350580" cy="400143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Electric car with solid fill">
            <a:extLst>
              <a:ext uri="{FF2B5EF4-FFF2-40B4-BE49-F238E27FC236}">
                <a16:creationId xmlns:a16="http://schemas.microsoft.com/office/drawing/2014/main" id="{FBE9B8A9-3D9C-ADE8-B63F-74C18009C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71491" y="6160369"/>
            <a:ext cx="652879" cy="652879"/>
          </a:xfrm>
          <a:prstGeom prst="rect">
            <a:avLst/>
          </a:prstGeom>
        </p:spPr>
      </p:pic>
      <p:pic>
        <p:nvPicPr>
          <p:cNvPr id="11" name="Graphic 10" descr="Sustainability with solid fill">
            <a:extLst>
              <a:ext uri="{FF2B5EF4-FFF2-40B4-BE49-F238E27FC236}">
                <a16:creationId xmlns:a16="http://schemas.microsoft.com/office/drawing/2014/main" id="{20501967-BE77-0AF5-2F03-2F85F997D8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81412" y="6258208"/>
            <a:ext cx="457200" cy="457200"/>
          </a:xfrm>
          <a:prstGeom prst="rect">
            <a:avLst/>
          </a:prstGeom>
        </p:spPr>
      </p:pic>
      <p:pic>
        <p:nvPicPr>
          <p:cNvPr id="19" name="Graphic 18" descr="Lightning bolt with solid fill">
            <a:extLst>
              <a:ext uri="{FF2B5EF4-FFF2-40B4-BE49-F238E27FC236}">
                <a16:creationId xmlns:a16="http://schemas.microsoft.com/office/drawing/2014/main" id="{69A4A156-98CC-53FF-A868-92B0B3779B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16756" y="5506768"/>
            <a:ext cx="457200" cy="4572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7EA7DE-0403-8E10-EF11-6B6592A583D9}"/>
              </a:ext>
            </a:extLst>
          </p:cNvPr>
          <p:cNvCxnSpPr>
            <a:cxnSpLocks/>
          </p:cNvCxnSpPr>
          <p:nvPr/>
        </p:nvCxnSpPr>
        <p:spPr>
          <a:xfrm>
            <a:off x="9529787" y="6095674"/>
            <a:ext cx="586170" cy="21666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3E064EB-FA65-503D-F66D-C7580280B0E3}"/>
              </a:ext>
            </a:extLst>
          </p:cNvPr>
          <p:cNvCxnSpPr>
            <a:cxnSpLocks/>
          </p:cNvCxnSpPr>
          <p:nvPr/>
        </p:nvCxnSpPr>
        <p:spPr>
          <a:xfrm>
            <a:off x="10278866" y="5371467"/>
            <a:ext cx="350580" cy="400143"/>
          </a:xfrm>
          <a:prstGeom prst="straightConnector1">
            <a:avLst/>
          </a:prstGeom>
          <a:ln w="79375">
            <a:headEnd type="triangle" w="med" len="sm"/>
            <a:tailEnd type="triangle" w="med" len="sm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568C43DE-AB98-C37E-D2BE-29B8021073A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(ML/AI) in Computational Science</a:t>
            </a:r>
          </a:p>
        </p:txBody>
      </p:sp>
    </p:spTree>
    <p:extLst>
      <p:ext uri="{BB962C8B-B14F-4D97-AF65-F5344CB8AC3E}">
        <p14:creationId xmlns:p14="http://schemas.microsoft.com/office/powerpoint/2010/main" val="175936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D081-6D62-2A05-863E-E5212B7EB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ar chassis with wheels&#10;&#10;AI-generated content may be incorrect.">
            <a:extLst>
              <a:ext uri="{FF2B5EF4-FFF2-40B4-BE49-F238E27FC236}">
                <a16:creationId xmlns:a16="http://schemas.microsoft.com/office/drawing/2014/main" id="{C78DD717-3B52-0700-1F11-F813C7640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241" y="706151"/>
            <a:ext cx="8565382" cy="50461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C85350-8F5F-F45D-E7D0-0FA61DD6B294}"/>
              </a:ext>
            </a:extLst>
          </p:cNvPr>
          <p:cNvSpPr/>
          <p:nvPr/>
        </p:nvSpPr>
        <p:spPr>
          <a:xfrm>
            <a:off x="2886980" y="5320116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2A041E-303F-172E-382F-E60628F6A087}"/>
              </a:ext>
            </a:extLst>
          </p:cNvPr>
          <p:cNvSpPr/>
          <p:nvPr/>
        </p:nvSpPr>
        <p:spPr>
          <a:xfrm>
            <a:off x="3028797" y="569273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eaver looking at a blueprint&#10;&#10;AI-generated content may be incorrect.">
            <a:extLst>
              <a:ext uri="{FF2B5EF4-FFF2-40B4-BE49-F238E27FC236}">
                <a16:creationId xmlns:a16="http://schemas.microsoft.com/office/drawing/2014/main" id="{DD1D11EC-CE61-83C9-9B1F-E30EBD939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7571" y="1338131"/>
            <a:ext cx="1378949" cy="2068423"/>
          </a:xfrm>
          <a:prstGeom prst="rect">
            <a:avLst/>
          </a:prstGeom>
        </p:spPr>
      </p:pic>
      <p:pic>
        <p:nvPicPr>
          <p:cNvPr id="15" name="Picture 14" descr="A cartoon fox in a garage&#10;&#10;AI-generated content may be incorrect.">
            <a:extLst>
              <a:ext uri="{FF2B5EF4-FFF2-40B4-BE49-F238E27FC236}">
                <a16:creationId xmlns:a16="http://schemas.microsoft.com/office/drawing/2014/main" id="{9E9CD761-BC28-B44F-7E73-DE5BE4E00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12" y="4122908"/>
            <a:ext cx="2014869" cy="201486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65500D1-A33B-34F6-AA1A-62626E8E5F4E}"/>
              </a:ext>
            </a:extLst>
          </p:cNvPr>
          <p:cNvSpPr txBox="1">
            <a:spLocks/>
          </p:cNvSpPr>
          <p:nvPr/>
        </p:nvSpPr>
        <p:spPr>
          <a:xfrm>
            <a:off x="96923" y="6194118"/>
            <a:ext cx="4582025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Aptos Light" panose="020B0004020202020204" pitchFamily="34" charset="0"/>
              </a:rPr>
              <a:t>Mechanical Engineer – </a:t>
            </a:r>
            <a:r>
              <a:rPr lang="en-US" sz="1600" b="1" dirty="0">
                <a:latin typeface="Aptos Light" panose="020B0004020202020204" pitchFamily="34" charset="0"/>
              </a:rPr>
              <a:t>Configuration &amp; Tuning </a:t>
            </a:r>
          </a:p>
        </p:txBody>
      </p:sp>
      <p:pic>
        <p:nvPicPr>
          <p:cNvPr id="25" name="Picture 24" descr="A mouse wearing goggles and a cape&#10;&#10;AI-generated content may be incorrect.">
            <a:extLst>
              <a:ext uri="{FF2B5EF4-FFF2-40B4-BE49-F238E27FC236}">
                <a16:creationId xmlns:a16="http://schemas.microsoft.com/office/drawing/2014/main" id="{C4FFC39B-7348-8079-AF4B-BE820F81FE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669010" y="1966584"/>
            <a:ext cx="1709749" cy="170974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A2E82A6-F39B-2F3E-DEFE-826B3337DD60}"/>
              </a:ext>
            </a:extLst>
          </p:cNvPr>
          <p:cNvSpPr/>
          <p:nvPr/>
        </p:nvSpPr>
        <p:spPr>
          <a:xfrm>
            <a:off x="2917022" y="5318252"/>
            <a:ext cx="8681215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699A5C-644C-67D4-D7D4-DF18F0890D22}"/>
              </a:ext>
            </a:extLst>
          </p:cNvPr>
          <p:cNvSpPr/>
          <p:nvPr/>
        </p:nvSpPr>
        <p:spPr>
          <a:xfrm>
            <a:off x="3028797" y="707059"/>
            <a:ext cx="8681215" cy="12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B76D00-3B91-37B7-82E3-74DB1E7C8383}"/>
              </a:ext>
            </a:extLst>
          </p:cNvPr>
          <p:cNvSpPr/>
          <p:nvPr/>
        </p:nvSpPr>
        <p:spPr>
          <a:xfrm>
            <a:off x="2755324" y="874192"/>
            <a:ext cx="2790057" cy="14185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999E78-C790-2C7F-B4A9-64AE1A4E3166}"/>
              </a:ext>
            </a:extLst>
          </p:cNvPr>
          <p:cNvSpPr/>
          <p:nvPr/>
        </p:nvSpPr>
        <p:spPr>
          <a:xfrm>
            <a:off x="2821153" y="967481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BC76389-000C-1E8F-0236-D441CF15FD44}"/>
              </a:ext>
            </a:extLst>
          </p:cNvPr>
          <p:cNvSpPr/>
          <p:nvPr/>
        </p:nvSpPr>
        <p:spPr>
          <a:xfrm>
            <a:off x="10942597" y="950828"/>
            <a:ext cx="369308" cy="455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1C8A6C6-2EE6-30ED-7463-8FCB435B741F}"/>
              </a:ext>
            </a:extLst>
          </p:cNvPr>
          <p:cNvSpPr txBox="1">
            <a:spLocks/>
          </p:cNvSpPr>
          <p:nvPr/>
        </p:nvSpPr>
        <p:spPr>
          <a:xfrm>
            <a:off x="96923" y="3462895"/>
            <a:ext cx="4437499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Automotive Engineer – </a:t>
            </a:r>
            <a:r>
              <a:rPr lang="en-US" sz="1600" b="1">
                <a:latin typeface="Aptos Light" panose="020B0004020202020204" pitchFamily="34" charset="0"/>
              </a:rPr>
              <a:t>Design &amp; Production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1E58E16-536E-3ADD-8A83-2CE41660FF0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</a:t>
            </a:r>
            <a:r>
              <a:rPr lang="en-US" sz="4400">
                <a:ln w="19050"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Walbaum Display" panose="02070503090703020303" pitchFamily="18" charset="0"/>
              </a:rPr>
              <a:t>ML/AI</a:t>
            </a:r>
            <a:r>
              <a:rPr lang="en-US" sz="4400">
                <a:latin typeface="Walbaum Display" panose="02070503090703020303" pitchFamily="18" charset="0"/>
              </a:rPr>
              <a:t>) in Computational Science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078A57D-49BC-C26A-2003-0A6D5B3ACF62}"/>
              </a:ext>
            </a:extLst>
          </p:cNvPr>
          <p:cNvSpPr txBox="1">
            <a:spLocks/>
          </p:cNvSpPr>
          <p:nvPr/>
        </p:nvSpPr>
        <p:spPr>
          <a:xfrm>
            <a:off x="7618481" y="1673920"/>
            <a:ext cx="3575440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latin typeface="Aptos Light" panose="020B0004020202020204" pitchFamily="34" charset="0"/>
              </a:rPr>
              <a:t>Customer – </a:t>
            </a:r>
            <a:r>
              <a:rPr lang="en-US" sz="1600" b="1">
                <a:latin typeface="Aptos Light" panose="020B0004020202020204" pitchFamily="34" charset="0"/>
              </a:rPr>
              <a:t>Operation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A174FD-B843-78EC-A310-5138D4681D96}"/>
              </a:ext>
            </a:extLst>
          </p:cNvPr>
          <p:cNvSpPr txBox="1">
            <a:spLocks/>
          </p:cNvSpPr>
          <p:nvPr/>
        </p:nvSpPr>
        <p:spPr>
          <a:xfrm>
            <a:off x="2113643" y="1653084"/>
            <a:ext cx="6035803" cy="2237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i="1">
                <a:latin typeface="Aptos Light" panose="020B0004020202020204" pitchFamily="34" charset="0"/>
              </a:rPr>
              <a:t>Explosion of ML-based approaches in recent years…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ED2491A-B585-2B32-79F3-62C13D57F6EA}"/>
              </a:ext>
            </a:extLst>
          </p:cNvPr>
          <p:cNvSpPr txBox="1">
            <a:spLocks/>
          </p:cNvSpPr>
          <p:nvPr/>
        </p:nvSpPr>
        <p:spPr>
          <a:xfrm>
            <a:off x="2353829" y="5660472"/>
            <a:ext cx="3544332" cy="1066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Mainly ad-hoc / heuristic?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Room for improvement?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87BBD8F-2B0C-98CA-FC49-11393F1424FB}"/>
              </a:ext>
            </a:extLst>
          </p:cNvPr>
          <p:cNvSpPr txBox="1">
            <a:spLocks/>
          </p:cNvSpPr>
          <p:nvPr/>
        </p:nvSpPr>
        <p:spPr>
          <a:xfrm>
            <a:off x="7632188" y="1338130"/>
            <a:ext cx="4403500" cy="1017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600" i="1">
                <a:latin typeface="Aptos Light" panose="020B0004020202020204" pitchFamily="34" charset="0"/>
              </a:rPr>
              <a:t>AI-guided automated pipelines – see David later…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F1CCF-F6D3-5112-863D-7B8D788C8FD5}"/>
              </a:ext>
            </a:extLst>
          </p:cNvPr>
          <p:cNvSpPr txBox="1"/>
          <p:nvPr/>
        </p:nvSpPr>
        <p:spPr>
          <a:xfrm>
            <a:off x="2097048" y="1286957"/>
            <a:ext cx="40081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Methods &amp; Software Development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C806C2-0F52-B2EB-A461-200C1662E92B}"/>
              </a:ext>
            </a:extLst>
          </p:cNvPr>
          <p:cNvSpPr txBox="1"/>
          <p:nvPr/>
        </p:nvSpPr>
        <p:spPr>
          <a:xfrm>
            <a:off x="2387935" y="5376685"/>
            <a:ext cx="3510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Software Optimization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751D54-C4EC-05C3-531E-5418310A77F3}"/>
              </a:ext>
            </a:extLst>
          </p:cNvPr>
          <p:cNvSpPr txBox="1"/>
          <p:nvPr/>
        </p:nvSpPr>
        <p:spPr>
          <a:xfrm>
            <a:off x="7593428" y="896260"/>
            <a:ext cx="44422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Overall Workflow – users or pipeline</a:t>
            </a:r>
          </a:p>
        </p:txBody>
      </p:sp>
      <p:pic>
        <p:nvPicPr>
          <p:cNvPr id="37" name="Picture 36" descr="A group of people wearing wigs&#10;&#10;AI-generated content may be incorrect.">
            <a:extLst>
              <a:ext uri="{FF2B5EF4-FFF2-40B4-BE49-F238E27FC236}">
                <a16:creationId xmlns:a16="http://schemas.microsoft.com/office/drawing/2014/main" id="{0674E2C4-847A-0751-C1BD-1729D09844B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391" r="14279"/>
          <a:stretch/>
        </p:blipFill>
        <p:spPr>
          <a:xfrm>
            <a:off x="5258967" y="4672208"/>
            <a:ext cx="2460701" cy="191367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EA7D870-6E25-30D7-0DF8-3379286E9165}"/>
              </a:ext>
            </a:extLst>
          </p:cNvPr>
          <p:cNvSpPr txBox="1"/>
          <p:nvPr/>
        </p:nvSpPr>
        <p:spPr>
          <a:xfrm>
            <a:off x="5177722" y="5687584"/>
            <a:ext cx="2619682" cy="8657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1400" kern="1200">
                <a:solidFill>
                  <a:schemeClr val="bg1"/>
                </a:solidFill>
                <a:highlight>
                  <a:srgbClr val="000000"/>
                </a:highlight>
                <a:ea typeface="+mj-ea"/>
                <a:cs typeface="+mj-cs"/>
              </a:rPr>
              <a:t>We’re computer programmers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B5DAC3FC-84B4-C783-8172-853CD3EF1F1E}"/>
              </a:ext>
            </a:extLst>
          </p:cNvPr>
          <p:cNvSpPr txBox="1">
            <a:spLocks/>
          </p:cNvSpPr>
          <p:nvPr/>
        </p:nvSpPr>
        <p:spPr>
          <a:xfrm>
            <a:off x="397547" y="828781"/>
            <a:ext cx="7247157" cy="6039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latin typeface="Bradley Hand" pitchFamily="2" charset="77"/>
                <a:cs typeface="Elephant Pro" panose="020F0502020204030204" pitchFamily="34" charset="0"/>
              </a:rPr>
              <a:t>Three Areas That Involve Decision-Making</a:t>
            </a:r>
          </a:p>
        </p:txBody>
      </p:sp>
      <p:pic>
        <p:nvPicPr>
          <p:cNvPr id="2" name="Picture 1" descr="A small blue car on a road&#10;&#10;AI-generated content may be incorrect.">
            <a:extLst>
              <a:ext uri="{FF2B5EF4-FFF2-40B4-BE49-F238E27FC236}">
                <a16:creationId xmlns:a16="http://schemas.microsoft.com/office/drawing/2014/main" id="{17D44DCA-CC70-F488-92CE-AADE777E82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825109" y="5442188"/>
            <a:ext cx="1828740" cy="1297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551226-6C91-246D-DA7B-42E8D611E7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0858" y="4163448"/>
            <a:ext cx="2014869" cy="1290776"/>
          </a:xfrm>
          <a:prstGeom prst="rect">
            <a:avLst/>
          </a:prstGeom>
        </p:spPr>
      </p:pic>
      <p:pic>
        <p:nvPicPr>
          <p:cNvPr id="4" name="Picture 3" descr="A white car on a road&#10;&#10;AI-generated content may be incorrect.">
            <a:extLst>
              <a:ext uri="{FF2B5EF4-FFF2-40B4-BE49-F238E27FC236}">
                <a16:creationId xmlns:a16="http://schemas.microsoft.com/office/drawing/2014/main" id="{799FC641-CFB8-F605-2CE8-28682D4DBE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3848" y="5442187"/>
            <a:ext cx="2301776" cy="1296000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4D4C720-FAEC-4476-49EE-6698C9DDD535}"/>
              </a:ext>
            </a:extLst>
          </p:cNvPr>
          <p:cNvCxnSpPr>
            <a:cxnSpLocks/>
          </p:cNvCxnSpPr>
          <p:nvPr/>
        </p:nvCxnSpPr>
        <p:spPr>
          <a:xfrm rot="16200000">
            <a:off x="9143090" y="5353067"/>
            <a:ext cx="350580" cy="400143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Electric car with solid fill">
            <a:extLst>
              <a:ext uri="{FF2B5EF4-FFF2-40B4-BE49-F238E27FC236}">
                <a16:creationId xmlns:a16="http://schemas.microsoft.com/office/drawing/2014/main" id="{59B464A7-0627-C82A-DA6A-A3D7B70152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1491" y="6160369"/>
            <a:ext cx="652879" cy="652879"/>
          </a:xfrm>
          <a:prstGeom prst="rect">
            <a:avLst/>
          </a:prstGeom>
        </p:spPr>
      </p:pic>
      <p:pic>
        <p:nvPicPr>
          <p:cNvPr id="32" name="Graphic 31" descr="Sustainability with solid fill">
            <a:extLst>
              <a:ext uri="{FF2B5EF4-FFF2-40B4-BE49-F238E27FC236}">
                <a16:creationId xmlns:a16="http://schemas.microsoft.com/office/drawing/2014/main" id="{7041345B-7452-A86E-0C98-9D5576E183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81412" y="6258208"/>
            <a:ext cx="457200" cy="457200"/>
          </a:xfrm>
          <a:prstGeom prst="rect">
            <a:avLst/>
          </a:prstGeom>
        </p:spPr>
      </p:pic>
      <p:pic>
        <p:nvPicPr>
          <p:cNvPr id="33" name="Graphic 32" descr="Lightning bolt with solid fill">
            <a:extLst>
              <a:ext uri="{FF2B5EF4-FFF2-40B4-BE49-F238E27FC236}">
                <a16:creationId xmlns:a16="http://schemas.microsoft.com/office/drawing/2014/main" id="{D9778EA9-DCFF-85DE-1CF0-6FD8F3768C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516756" y="5506768"/>
            <a:ext cx="457200" cy="4572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BCD1CF4-6A24-C4C4-D070-374107E1C2B7}"/>
              </a:ext>
            </a:extLst>
          </p:cNvPr>
          <p:cNvCxnSpPr>
            <a:cxnSpLocks/>
          </p:cNvCxnSpPr>
          <p:nvPr/>
        </p:nvCxnSpPr>
        <p:spPr>
          <a:xfrm>
            <a:off x="9529787" y="6095674"/>
            <a:ext cx="586170" cy="21666"/>
          </a:xfrm>
          <a:prstGeom prst="straightConnector1">
            <a:avLst/>
          </a:prstGeom>
          <a:ln w="79375">
            <a:tailEnd type="triangle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E82FEEA-9260-791D-0D98-566DA0C98818}"/>
              </a:ext>
            </a:extLst>
          </p:cNvPr>
          <p:cNvCxnSpPr>
            <a:cxnSpLocks/>
          </p:cNvCxnSpPr>
          <p:nvPr/>
        </p:nvCxnSpPr>
        <p:spPr>
          <a:xfrm>
            <a:off x="10278866" y="5371467"/>
            <a:ext cx="350580" cy="400143"/>
          </a:xfrm>
          <a:prstGeom prst="straightConnector1">
            <a:avLst/>
          </a:prstGeom>
          <a:ln w="79375">
            <a:headEnd type="triangle" w="med" len="sm"/>
            <a:tailEnd type="triangle" w="med" len="sm"/>
          </a:ln>
          <a:effectLst>
            <a:glow rad="127000">
              <a:schemeClr val="bg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39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F88D2-F763-D09B-0FB5-0E4D8454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fox in a garage&#10;&#10;AI-generated content may be incorrect.">
            <a:extLst>
              <a:ext uri="{FF2B5EF4-FFF2-40B4-BE49-F238E27FC236}">
                <a16:creationId xmlns:a16="http://schemas.microsoft.com/office/drawing/2014/main" id="{B231DF6E-8ABF-5102-56D1-622551DC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91" y="1368356"/>
            <a:ext cx="1467946" cy="1467946"/>
          </a:xfrm>
          <a:prstGeom prst="rect">
            <a:avLst/>
          </a:prstGeom>
        </p:spPr>
      </p:pic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8AF552A-AF65-2C9E-8602-4406182AC40E}"/>
              </a:ext>
            </a:extLst>
          </p:cNvPr>
          <p:cNvSpPr txBox="1">
            <a:spLocks/>
          </p:cNvSpPr>
          <p:nvPr/>
        </p:nvSpPr>
        <p:spPr>
          <a:xfrm>
            <a:off x="8111696" y="2922466"/>
            <a:ext cx="4080304" cy="1139660"/>
          </a:xfrm>
          <a:prstGeom prst="rect">
            <a:avLst/>
          </a:prstGeom>
          <a:solidFill>
            <a:schemeClr val="bg1"/>
          </a:solidFill>
          <a:effectLst>
            <a:glow rad="444500">
              <a:schemeClr val="bg1"/>
            </a:glow>
            <a:softEdge rad="408821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600" b="1" i="1">
                <a:effectLst>
                  <a:glow rad="127000">
                    <a:schemeClr val="bg1"/>
                  </a:glow>
                </a:effectLst>
                <a:latin typeface="Aptos Light" panose="020B0004020202020204" pitchFamily="34" charset="0"/>
              </a:rPr>
              <a:t>Issues with: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i="1">
                <a:effectLst>
                  <a:glow rad="127000">
                    <a:schemeClr val="bg1"/>
                  </a:glow>
                </a:effectLst>
                <a:latin typeface="Aptos Light" panose="020B0004020202020204" pitchFamily="34" charset="0"/>
              </a:rPr>
              <a:t>Quality Control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i="1">
                <a:effectLst>
                  <a:glow rad="127000">
                    <a:schemeClr val="bg1"/>
                  </a:glow>
                </a:effectLst>
                <a:latin typeface="Aptos Light" panose="020B0004020202020204" pitchFamily="34" charset="0"/>
              </a:rPr>
              <a:t>Consistency &amp; Reproducibility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i="1">
                <a:effectLst>
                  <a:glow rad="127000">
                    <a:schemeClr val="bg1"/>
                  </a:glow>
                </a:effectLst>
                <a:latin typeface="Aptos Light" panose="020B0004020202020204" pitchFamily="34" charset="0"/>
              </a:rPr>
              <a:t>User Experience &amp; Satisfaction</a:t>
            </a:r>
          </a:p>
        </p:txBody>
      </p:sp>
      <p:pic>
        <p:nvPicPr>
          <p:cNvPr id="10" name="Picture 9" descr="A small blue car on a road&#10;&#10;AI-generated content may be incorrect.">
            <a:extLst>
              <a:ext uri="{FF2B5EF4-FFF2-40B4-BE49-F238E27FC236}">
                <a16:creationId xmlns:a16="http://schemas.microsoft.com/office/drawing/2014/main" id="{BA155F6E-0908-12C8-2D90-1845CACFE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74589" y="1485361"/>
            <a:ext cx="1828740" cy="1297757"/>
          </a:xfrm>
          <a:prstGeom prst="rect">
            <a:avLst/>
          </a:prstGeom>
        </p:spPr>
      </p:pic>
      <p:pic>
        <p:nvPicPr>
          <p:cNvPr id="14" name="Picture 13" descr="Cartoon character driving a green car&#10;&#10;AI-generated content may be incorrect.">
            <a:extLst>
              <a:ext uri="{FF2B5EF4-FFF2-40B4-BE49-F238E27FC236}">
                <a16:creationId xmlns:a16="http://schemas.microsoft.com/office/drawing/2014/main" id="{505F5CF0-E1E6-CD92-F83E-8D0620DAD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40030" y="1368356"/>
            <a:ext cx="2453960" cy="142235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D84215B-BF3F-D699-AF8D-65EA40CE62FB}"/>
              </a:ext>
            </a:extLst>
          </p:cNvPr>
          <p:cNvCxnSpPr>
            <a:cxnSpLocks/>
          </p:cNvCxnSpPr>
          <p:nvPr/>
        </p:nvCxnSpPr>
        <p:spPr>
          <a:xfrm>
            <a:off x="9453433" y="2130749"/>
            <a:ext cx="413833" cy="0"/>
          </a:xfrm>
          <a:prstGeom prst="straightConnector1">
            <a:avLst/>
          </a:prstGeom>
          <a:ln w="793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B593CD5D-1832-C488-2D57-D5230AA237F4}"/>
              </a:ext>
            </a:extLst>
          </p:cNvPr>
          <p:cNvSpPr txBox="1">
            <a:spLocks/>
          </p:cNvSpPr>
          <p:nvPr/>
        </p:nvSpPr>
        <p:spPr>
          <a:xfrm>
            <a:off x="305960" y="4533470"/>
            <a:ext cx="11152262" cy="205924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A30000"/>
                </a:solidFill>
                <a:effectLst>
                  <a:glow>
                    <a:schemeClr val="bg1">
                      <a:lumMod val="95000"/>
                    </a:schemeClr>
                  </a:glow>
                </a:effectLst>
                <a:latin typeface="Bradley Hand"/>
                <a:cs typeface="Blackadder ITC" panose="020F0502020204030204" pitchFamily="34" charset="0"/>
              </a:rPr>
              <a:t>Drivers are neither engineers nor mechanics</a:t>
            </a:r>
          </a:p>
          <a:p>
            <a:endParaRPr lang="en-US" sz="3600">
              <a:solidFill>
                <a:srgbClr val="A30000"/>
              </a:solidFill>
              <a:effectLst>
                <a:glow>
                  <a:schemeClr val="bg1">
                    <a:lumMod val="95000"/>
                  </a:schemeClr>
                </a:glow>
              </a:effectLst>
              <a:latin typeface="Bradley Hand" pitchFamily="2" charset="77"/>
              <a:cs typeface="Blackadder ITC" panose="020F0502020204030204" pitchFamily="34" charset="0"/>
            </a:endParaRPr>
          </a:p>
          <a:p>
            <a:r>
              <a:rPr lang="en-US" sz="3600">
                <a:solidFill>
                  <a:srgbClr val="A30000"/>
                </a:solidFill>
                <a:effectLst>
                  <a:glow>
                    <a:schemeClr val="bg1">
                      <a:lumMod val="95000"/>
                    </a:schemeClr>
                  </a:glow>
                </a:effectLst>
                <a:latin typeface="Bradley Hand"/>
                <a:cs typeface="Blackadder ITC" panose="020F0502020204030204" pitchFamily="34" charset="0"/>
              </a:rPr>
              <a:t>Software users are neither programmers nor analysts </a:t>
            </a:r>
            <a:endParaRPr lang="en-US" sz="3600">
              <a:solidFill>
                <a:srgbClr val="A30000"/>
              </a:solidFill>
              <a:effectLst>
                <a:glow>
                  <a:prstClr val="white">
                    <a:lumMod val="95000"/>
                  </a:prstClr>
                </a:glow>
              </a:effectLst>
              <a:latin typeface="Bradley Hand"/>
              <a:cs typeface="Blackadder ITC" panose="020F0502020204030204" pitchFamily="34" charset="0"/>
            </a:endParaRPr>
          </a:p>
          <a:p>
            <a:endParaRPr lang="en-US" sz="3600">
              <a:solidFill>
                <a:srgbClr val="A30000"/>
              </a:solidFill>
              <a:effectLst>
                <a:glow>
                  <a:schemeClr val="bg1">
                    <a:lumMod val="95000"/>
                  </a:schemeClr>
                </a:glow>
              </a:effectLst>
              <a:latin typeface="Bradley Hand" pitchFamily="2" charset="77"/>
              <a:cs typeface="Blackadder ITC" panose="020F050202020403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53A3000-6955-6FDC-929D-1F4DF98C36D1}"/>
              </a:ext>
            </a:extLst>
          </p:cNvPr>
          <p:cNvSpPr txBox="1">
            <a:spLocks/>
          </p:cNvSpPr>
          <p:nvPr/>
        </p:nvSpPr>
        <p:spPr>
          <a:xfrm>
            <a:off x="1937894" y="1930333"/>
            <a:ext cx="3544332" cy="1066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Mainly ad-hoc / heuristic?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Room for improvement?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51C8B-D31B-45EE-891B-A9119CE121C5}"/>
              </a:ext>
            </a:extLst>
          </p:cNvPr>
          <p:cNvSpPr txBox="1"/>
          <p:nvPr/>
        </p:nvSpPr>
        <p:spPr>
          <a:xfrm>
            <a:off x="1972000" y="1646546"/>
            <a:ext cx="3510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Software Optimization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998135-7FCB-AFB0-C4CB-FC0A6EC754F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(ML/AI) in </a:t>
            </a:r>
            <a:r>
              <a:rPr lang="en-US" sz="4400" strike="sngStrike">
                <a:solidFill>
                  <a:schemeClr val="bg1">
                    <a:lumMod val="50000"/>
                  </a:schemeClr>
                </a:solidFill>
                <a:latin typeface="Walbaum Display" panose="02070503090703020303" pitchFamily="18" charset="0"/>
              </a:rPr>
              <a:t>Computational Science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282FACF-D7CD-D6B2-0FE5-9C7989034433}"/>
              </a:ext>
            </a:extLst>
          </p:cNvPr>
          <p:cNvSpPr txBox="1">
            <a:spLocks/>
          </p:cNvSpPr>
          <p:nvPr/>
        </p:nvSpPr>
        <p:spPr>
          <a:xfrm>
            <a:off x="5591197" y="1007869"/>
            <a:ext cx="6417001" cy="6605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>
                <a:latin typeface="Bradley Hand" pitchFamily="2" charset="77"/>
              </a:rPr>
              <a:t>Should drivers be left to tune their own cars…?!</a:t>
            </a:r>
          </a:p>
          <a:p>
            <a:pPr algn="l"/>
            <a:endParaRPr lang="en-US" sz="1800">
              <a:latin typeface="Aptos Light" panose="020B00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FD4E2A-213B-36C6-31B8-108746CE1701}"/>
              </a:ext>
            </a:extLst>
          </p:cNvPr>
          <p:cNvSpPr txBox="1">
            <a:spLocks/>
          </p:cNvSpPr>
          <p:nvPr/>
        </p:nvSpPr>
        <p:spPr>
          <a:xfrm>
            <a:off x="6486678" y="107256"/>
            <a:ext cx="5487278" cy="8875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A30000"/>
                </a:solidFill>
                <a:effectLst/>
                <a:latin typeface="Bradley Hand" pitchFamily="2" charset="77"/>
                <a:cs typeface="Blackadder ITC" panose="020F0502020204030204" pitchFamily="34" charset="0"/>
              </a:rPr>
              <a:t>Cars !!!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F42F7C-BA89-A92B-62B7-EBAA5F7F816C}"/>
              </a:ext>
            </a:extLst>
          </p:cNvPr>
          <p:cNvSpPr txBox="1">
            <a:spLocks/>
          </p:cNvSpPr>
          <p:nvPr/>
        </p:nvSpPr>
        <p:spPr>
          <a:xfrm>
            <a:off x="400891" y="2836302"/>
            <a:ext cx="4582025" cy="36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Aptos Light" panose="020B0004020202020204" pitchFamily="34" charset="0"/>
              </a:rPr>
              <a:t>Mechanical Engineer – </a:t>
            </a:r>
            <a:r>
              <a:rPr lang="en-US" sz="1600" b="1" dirty="0">
                <a:latin typeface="Aptos Light" panose="020B0004020202020204" pitchFamily="34" charset="0"/>
              </a:rPr>
              <a:t>Configuration &amp; Tuning </a:t>
            </a:r>
          </a:p>
        </p:txBody>
      </p:sp>
    </p:spTree>
    <p:extLst>
      <p:ext uri="{BB962C8B-B14F-4D97-AF65-F5344CB8AC3E}">
        <p14:creationId xmlns:p14="http://schemas.microsoft.com/office/powerpoint/2010/main" val="211874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9A96E-0F43-1687-15E9-E8C7F17C1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AFDF7E6-921C-4E1D-599E-053FE5FE860C}"/>
              </a:ext>
            </a:extLst>
          </p:cNvPr>
          <p:cNvSpPr txBox="1">
            <a:spLocks/>
          </p:cNvSpPr>
          <p:nvPr/>
        </p:nvSpPr>
        <p:spPr>
          <a:xfrm>
            <a:off x="1" y="881272"/>
            <a:ext cx="12192000" cy="660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>
                <a:latin typeface="Bradley Hand" pitchFamily="2" charset="77"/>
              </a:rPr>
              <a:t>Should we use AI…?!</a:t>
            </a:r>
          </a:p>
          <a:p>
            <a:pPr algn="l"/>
            <a:endParaRPr lang="en-US" sz="1800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3303D6-4CC0-F54F-1370-A7AACA5535B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 of Statistics (ML/</a:t>
            </a:r>
            <a:r>
              <a:rPr lang="en-US" sz="4400">
                <a:ln w="19050"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glow rad="101600">
                    <a:srgbClr val="FF0000">
                      <a:alpha val="40000"/>
                    </a:srgbClr>
                  </a:glow>
                </a:effectLst>
                <a:latin typeface="Walbaum Display" panose="02070503090703020303" pitchFamily="18" charset="0"/>
              </a:rPr>
              <a:t>AI</a:t>
            </a:r>
            <a:r>
              <a:rPr lang="en-US" sz="4400">
                <a:latin typeface="Walbaum Display" panose="02070503090703020303" pitchFamily="18" charset="0"/>
              </a:rPr>
              <a:t>) in Computational Science</a:t>
            </a:r>
          </a:p>
        </p:txBody>
      </p:sp>
      <p:pic>
        <p:nvPicPr>
          <p:cNvPr id="3" name="Picture 2" descr="A cartoon fox in a garage&#10;&#10;AI-generated content may be incorrect.">
            <a:extLst>
              <a:ext uri="{FF2B5EF4-FFF2-40B4-BE49-F238E27FC236}">
                <a16:creationId xmlns:a16="http://schemas.microsoft.com/office/drawing/2014/main" id="{67496615-D9CC-D2C6-3506-C63521075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91" y="1368356"/>
            <a:ext cx="1467946" cy="146794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951AB2-4838-C23D-8850-42E10D29F698}"/>
              </a:ext>
            </a:extLst>
          </p:cNvPr>
          <p:cNvSpPr txBox="1">
            <a:spLocks/>
          </p:cNvSpPr>
          <p:nvPr/>
        </p:nvSpPr>
        <p:spPr>
          <a:xfrm>
            <a:off x="1937894" y="1930333"/>
            <a:ext cx="3544332" cy="1066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Mainly ad-hoc / heuristic?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i="1">
                <a:latin typeface="Aptos Light" panose="020B0004020202020204" pitchFamily="34" charset="0"/>
              </a:rPr>
              <a:t>Room for improvement?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A43D4D-8562-180D-1672-3D73905EF621}"/>
              </a:ext>
            </a:extLst>
          </p:cNvPr>
          <p:cNvSpPr txBox="1"/>
          <p:nvPr/>
        </p:nvSpPr>
        <p:spPr>
          <a:xfrm>
            <a:off x="1972000" y="1646546"/>
            <a:ext cx="3510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A30000"/>
                </a:solidFill>
                <a:latin typeface="Bradley Hand" pitchFamily="2" charset="77"/>
              </a:rPr>
              <a:t>Software Optimization</a:t>
            </a:r>
          </a:p>
        </p:txBody>
      </p:sp>
      <p:pic>
        <p:nvPicPr>
          <p:cNvPr id="10" name="Picture 9" descr="A small blue car on a road&#10;&#10;AI-generated content may be incorrect.">
            <a:extLst>
              <a:ext uri="{FF2B5EF4-FFF2-40B4-BE49-F238E27FC236}">
                <a16:creationId xmlns:a16="http://schemas.microsoft.com/office/drawing/2014/main" id="{95DC0A52-9A10-258A-0321-90AF14F8A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74589" y="1485361"/>
            <a:ext cx="1828740" cy="1297757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7498B5C-68A7-B43F-CA81-9CF1D7F09A28}"/>
              </a:ext>
            </a:extLst>
          </p:cNvPr>
          <p:cNvCxnSpPr>
            <a:cxnSpLocks/>
          </p:cNvCxnSpPr>
          <p:nvPr/>
        </p:nvCxnSpPr>
        <p:spPr>
          <a:xfrm>
            <a:off x="9453433" y="2130749"/>
            <a:ext cx="413833" cy="0"/>
          </a:xfrm>
          <a:prstGeom prst="straightConnector1">
            <a:avLst/>
          </a:prstGeom>
          <a:ln w="793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artoon character driving a green car&#10;&#10;AI-generated content may be incorrect.">
            <a:extLst>
              <a:ext uri="{FF2B5EF4-FFF2-40B4-BE49-F238E27FC236}">
                <a16:creationId xmlns:a16="http://schemas.microsoft.com/office/drawing/2014/main" id="{A924A457-2B49-8AD1-8CFB-575FA712C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40030" y="1368356"/>
            <a:ext cx="2453960" cy="1422359"/>
          </a:xfrm>
          <a:prstGeom prst="rect">
            <a:avLst/>
          </a:prstGeom>
        </p:spPr>
      </p:pic>
      <p:pic>
        <p:nvPicPr>
          <p:cNvPr id="21" name="Picture 20" descr="A person lying in a bed holding a tool&#10;&#10;AI-generated content may be incorrect.">
            <a:extLst>
              <a:ext uri="{FF2B5EF4-FFF2-40B4-BE49-F238E27FC236}">
                <a16:creationId xmlns:a16="http://schemas.microsoft.com/office/drawing/2014/main" id="{D0D408CA-2FD3-CC6B-BE5D-F4B5EEC22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980" y="3291214"/>
            <a:ext cx="1837325" cy="1505737"/>
          </a:xfrm>
          <a:prstGeom prst="rect">
            <a:avLst/>
          </a:prstGeom>
        </p:spPr>
      </p:pic>
      <p:pic>
        <p:nvPicPr>
          <p:cNvPr id="25" name="Picture 24" descr="A person looking up in a room&#10;&#10;AI-generated content may be incorrect.">
            <a:extLst>
              <a:ext uri="{FF2B5EF4-FFF2-40B4-BE49-F238E27FC236}">
                <a16:creationId xmlns:a16="http://schemas.microsoft.com/office/drawing/2014/main" id="{2EACB156-CF4A-6B46-4E8A-9D2CDBFB64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884" y="3291214"/>
            <a:ext cx="1876715" cy="1505737"/>
          </a:xfrm>
          <a:prstGeom prst="rect">
            <a:avLst/>
          </a:prstGeom>
        </p:spPr>
      </p:pic>
      <p:pic>
        <p:nvPicPr>
          <p:cNvPr id="30" name="Picture 29" descr="A person in a uniform&#10;&#10;AI-generated content may be incorrect.">
            <a:extLst>
              <a:ext uri="{FF2B5EF4-FFF2-40B4-BE49-F238E27FC236}">
                <a16:creationId xmlns:a16="http://schemas.microsoft.com/office/drawing/2014/main" id="{AE0AF0B4-D4A6-7F92-B87F-F0737F3914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0807" y="5073667"/>
            <a:ext cx="1220868" cy="1505737"/>
          </a:xfrm>
          <a:prstGeom prst="rect">
            <a:avLst/>
          </a:prstGeom>
        </p:spPr>
      </p:pic>
      <p:pic>
        <p:nvPicPr>
          <p:cNvPr id="34" name="Picture 33" descr="A person holding an object&#10;&#10;AI-generated content may be incorrect.">
            <a:extLst>
              <a:ext uri="{FF2B5EF4-FFF2-40B4-BE49-F238E27FC236}">
                <a16:creationId xmlns:a16="http://schemas.microsoft.com/office/drawing/2014/main" id="{27A0738D-6112-53F9-BA11-0E47EE19456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69" t="5781" r="7906" b="13648"/>
          <a:stretch/>
        </p:blipFill>
        <p:spPr>
          <a:xfrm>
            <a:off x="3014980" y="5144435"/>
            <a:ext cx="1837325" cy="1319989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B3DC057-7A02-75F7-0075-FE7E1D212838}"/>
              </a:ext>
            </a:extLst>
          </p:cNvPr>
          <p:cNvCxnSpPr>
            <a:cxnSpLocks/>
          </p:cNvCxnSpPr>
          <p:nvPr/>
        </p:nvCxnSpPr>
        <p:spPr>
          <a:xfrm>
            <a:off x="5482225" y="4976245"/>
            <a:ext cx="1757819" cy="0"/>
          </a:xfrm>
          <a:prstGeom prst="straightConnector1">
            <a:avLst/>
          </a:prstGeom>
          <a:ln w="793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D39D80F4-B7A0-3D95-3365-59DCF6F05D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9697" y="3641849"/>
            <a:ext cx="4691385" cy="263890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4202EB6-1967-06DE-2E56-C40A60407850}"/>
              </a:ext>
            </a:extLst>
          </p:cNvPr>
          <p:cNvSpPr txBox="1"/>
          <p:nvPr/>
        </p:nvSpPr>
        <p:spPr>
          <a:xfrm>
            <a:off x="5482225" y="4558925"/>
            <a:ext cx="17578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>
                <a:solidFill>
                  <a:srgbClr val="A30000"/>
                </a:solidFill>
                <a:effectLst>
                  <a:glow rad="127000">
                    <a:srgbClr val="FFFF00"/>
                  </a:glow>
                </a:effectLst>
                <a:latin typeface="Bradley Hand" pitchFamily="2" charset="77"/>
              </a:rPr>
              <a:t>AI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0CFFEF2-1D50-5FE8-3386-30620AE14D03}"/>
              </a:ext>
            </a:extLst>
          </p:cNvPr>
          <p:cNvSpPr txBox="1"/>
          <p:nvPr/>
        </p:nvSpPr>
        <p:spPr>
          <a:xfrm>
            <a:off x="692884" y="2947656"/>
            <a:ext cx="4159421" cy="3749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i="1" kern="1200">
                <a:latin typeface="Bradley Hand" pitchFamily="2" charset="77"/>
                <a:ea typeface="+mj-ea"/>
                <a:cs typeface="+mj-cs"/>
              </a:rPr>
              <a:t>Userbase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31FCA3-6B9D-AA25-090D-1F2D8C69A592}"/>
              </a:ext>
            </a:extLst>
          </p:cNvPr>
          <p:cNvSpPr txBox="1"/>
          <p:nvPr/>
        </p:nvSpPr>
        <p:spPr>
          <a:xfrm rot="-1800000">
            <a:off x="-110583" y="3387003"/>
            <a:ext cx="2460702" cy="3749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Power Users</a:t>
            </a:r>
            <a:endParaRPr lang="en-US" sz="1400" kern="1200">
              <a:solidFill>
                <a:srgbClr val="A30000"/>
              </a:solidFill>
              <a:effectLst>
                <a:glow rad="63500">
                  <a:srgbClr val="FFFF00"/>
                </a:glow>
              </a:effectLst>
              <a:latin typeface="Bradley Hand" pitchFamily="2" charset="77"/>
              <a:ea typeface="+mj-ea"/>
              <a:cs typeface="+mj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D9FF7E-9AF0-D7AF-C28C-2D5E858AD57A}"/>
              </a:ext>
            </a:extLst>
          </p:cNvPr>
          <p:cNvSpPr txBox="1"/>
          <p:nvPr/>
        </p:nvSpPr>
        <p:spPr>
          <a:xfrm rot="-1800000">
            <a:off x="-108349" y="5153538"/>
            <a:ext cx="2460702" cy="3749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Clueless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03A471-394C-0345-A604-AF63539B2341}"/>
              </a:ext>
            </a:extLst>
          </p:cNvPr>
          <p:cNvSpPr txBox="1"/>
          <p:nvPr/>
        </p:nvSpPr>
        <p:spPr>
          <a:xfrm rot="-1800000">
            <a:off x="2226861" y="3351645"/>
            <a:ext cx="2460702" cy="3749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Frustrated</a:t>
            </a:r>
            <a:endParaRPr lang="en-US" sz="1400" kern="1200">
              <a:solidFill>
                <a:srgbClr val="A30000"/>
              </a:solidFill>
              <a:effectLst>
                <a:glow rad="63500">
                  <a:srgbClr val="FFFF00"/>
                </a:glow>
              </a:effectLst>
              <a:latin typeface="Bradley Hand" pitchFamily="2" charset="77"/>
              <a:ea typeface="+mj-ea"/>
              <a:cs typeface="+mj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5F480C6-FFB4-523A-A38B-418E3349A791}"/>
              </a:ext>
            </a:extLst>
          </p:cNvPr>
          <p:cNvSpPr txBox="1"/>
          <p:nvPr/>
        </p:nvSpPr>
        <p:spPr>
          <a:xfrm rot="-1800000">
            <a:off x="2146524" y="5226181"/>
            <a:ext cx="2460702" cy="3749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Oblivious</a:t>
            </a:r>
            <a:endParaRPr lang="en-US" sz="1400" kern="1200">
              <a:solidFill>
                <a:srgbClr val="A30000"/>
              </a:solidFill>
              <a:effectLst>
                <a:glow rad="63500">
                  <a:srgbClr val="FFFF00"/>
                </a:glow>
              </a:effectLst>
              <a:latin typeface="Bradley Hand" pitchFamily="2" charset="77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AC49B-4A7D-CCC1-4F6D-088AC92A23BB}"/>
              </a:ext>
            </a:extLst>
          </p:cNvPr>
          <p:cNvSpPr txBox="1"/>
          <p:nvPr/>
        </p:nvSpPr>
        <p:spPr>
          <a:xfrm rot="20708376">
            <a:off x="6188572" y="3149859"/>
            <a:ext cx="4023930" cy="8492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Suboptimal machines,</a:t>
            </a:r>
            <a:br>
              <a:rPr lang="en-US" sz="22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</a:br>
            <a:r>
              <a:rPr lang="en-US" sz="2200" kern="1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Limited by </a:t>
            </a:r>
            <a:r>
              <a:rPr lang="en-US" sz="2200">
                <a:solidFill>
                  <a:srgbClr val="A30000"/>
                </a:solidFill>
                <a:effectLst>
                  <a:glow rad="63500">
                    <a:srgbClr val="FFFF00"/>
                  </a:glow>
                </a:effectLst>
                <a:latin typeface="Bradley Hand" pitchFamily="2" charset="77"/>
                <a:ea typeface="+mj-ea"/>
                <a:cs typeface="+mj-cs"/>
              </a:rPr>
              <a:t>training data</a:t>
            </a:r>
            <a:endParaRPr lang="en-US" sz="2200" kern="1200">
              <a:solidFill>
                <a:srgbClr val="A30000"/>
              </a:solidFill>
              <a:effectLst>
                <a:glow rad="63500">
                  <a:srgbClr val="FFFF00"/>
                </a:glow>
              </a:effectLst>
              <a:latin typeface="Bradley Hand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736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  <p:bldP spid="46" grpId="0"/>
      <p:bldP spid="47" grpId="0"/>
      <p:bldP spid="48" grpId="0"/>
      <p:bldP spid="49" grpId="0"/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6CB08-E91C-C84B-7247-1C237CD47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5851E-3A53-E0D8-4FBE-E5E22D69CCEA}"/>
              </a:ext>
            </a:extLst>
          </p:cNvPr>
          <p:cNvSpPr txBox="1">
            <a:spLocks/>
          </p:cNvSpPr>
          <p:nvPr/>
        </p:nvSpPr>
        <p:spPr>
          <a:xfrm>
            <a:off x="546240" y="2025508"/>
            <a:ext cx="10601924" cy="221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>
                <a:latin typeface="Bradley Hand" pitchFamily="2" charset="77"/>
              </a:rPr>
              <a:t>AI can learn from historical user </a:t>
            </a:r>
            <a:r>
              <a:rPr lang="en-US" sz="2600" err="1">
                <a:latin typeface="Bradley Hand" pitchFamily="2" charset="77"/>
              </a:rPr>
              <a:t>behaviour</a:t>
            </a:r>
            <a:endParaRPr lang="en-US" sz="2600">
              <a:latin typeface="Bradley Hand" pitchFamily="2" charset="77"/>
            </a:endParaRP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>
                <a:latin typeface="Aptos Light" panose="020B0004020202020204" pitchFamily="34" charset="0"/>
              </a:rPr>
              <a:t>Graphical interfaces – extremely complex</a:t>
            </a: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>
                <a:latin typeface="Aptos Light" panose="020B0004020202020204" pitchFamily="34" charset="0"/>
              </a:rPr>
              <a:t>Optimal pathways through workflows</a:t>
            </a:r>
          </a:p>
          <a:p>
            <a:pPr marL="285750" indent="-285750" algn="l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200">
                <a:latin typeface="Aptos Light" panose="020B0004020202020204" pitchFamily="34" charset="0"/>
              </a:rPr>
              <a:t>Agentic AI can read documentation, tutorials, historical records…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CD0F1B-BF85-633E-4F6F-1EF0BF9C820D}"/>
              </a:ext>
            </a:extLst>
          </p:cNvPr>
          <p:cNvSpPr txBox="1">
            <a:spLocks/>
          </p:cNvSpPr>
          <p:nvPr/>
        </p:nvSpPr>
        <p:spPr>
          <a:xfrm>
            <a:off x="546240" y="3921528"/>
            <a:ext cx="11645760" cy="27602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>
                <a:latin typeface="Bradley Hand"/>
              </a:rPr>
              <a:t>Historical decisions are heterogeneous and often suboptimal</a:t>
            </a:r>
          </a:p>
          <a:p>
            <a:pPr algn="l"/>
            <a:r>
              <a:rPr lang="en-US" sz="2600" dirty="0">
                <a:solidFill>
                  <a:srgbClr val="A30000"/>
                </a:solidFill>
                <a:latin typeface="Bradley Hand"/>
              </a:rPr>
              <a:t>	We want to do a better job than today’s practice…</a:t>
            </a:r>
          </a:p>
          <a:p>
            <a:pPr algn="l"/>
            <a:endParaRPr lang="en-US" sz="2600" dirty="0">
              <a:latin typeface="Bradley Hand" pitchFamily="2" charset="77"/>
            </a:endParaRPr>
          </a:p>
          <a:p>
            <a:pPr algn="l"/>
            <a:r>
              <a:rPr lang="en-US" sz="2600" dirty="0">
                <a:latin typeface="Bradley Hand"/>
              </a:rPr>
              <a:t>Solution: use purposefully designed experiments + principled statistical modelling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radley Hand"/>
              </a:rPr>
              <a:t>Robust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C00000"/>
                </a:solidFill>
                <a:latin typeface="Bradley Hand"/>
              </a:rPr>
              <a:t>Efficient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6D84F1-26DD-6E21-0C0D-96CC861876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How to use Statistics in Computational Science???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8B2AC4-3753-249F-5312-5CDC0BC67579}"/>
              </a:ext>
            </a:extLst>
          </p:cNvPr>
          <p:cNvSpPr txBox="1"/>
          <p:nvPr/>
        </p:nvSpPr>
        <p:spPr>
          <a:xfrm>
            <a:off x="0" y="1126684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A30000"/>
                </a:solidFill>
                <a:latin typeface="Bradley Hand" pitchFamily="2" charset="77"/>
              </a:rPr>
              <a:t>“AI” is good at finding a plausible answer from a set/space of reasonable answers</a:t>
            </a:r>
          </a:p>
        </p:txBody>
      </p:sp>
    </p:spTree>
    <p:extLst>
      <p:ext uri="{BB962C8B-B14F-4D97-AF65-F5344CB8AC3E}">
        <p14:creationId xmlns:p14="http://schemas.microsoft.com/office/powerpoint/2010/main" val="366299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57EE5-6C1D-457B-1770-07189C7B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8B1972A-91D2-E76F-DCCD-624A8E106549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077E11-AC3A-BF05-2CB7-7277801F15A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Robustness</a:t>
            </a:r>
          </a:p>
        </p:txBody>
      </p:sp>
      <p:pic>
        <p:nvPicPr>
          <p:cNvPr id="4" name="Picture 3" descr="A grid of white lines&#10;&#10;AI-generated content may be incorrect.">
            <a:extLst>
              <a:ext uri="{FF2B5EF4-FFF2-40B4-BE49-F238E27FC236}">
                <a16:creationId xmlns:a16="http://schemas.microsoft.com/office/drawing/2014/main" id="{4CB7A3BC-504D-7D7F-74B9-F0D46FA2D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8000" cy="648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8E76865-60B4-D1BB-21B8-B4478F2C90A4}"/>
              </a:ext>
            </a:extLst>
          </p:cNvPr>
          <p:cNvGrpSpPr/>
          <p:nvPr/>
        </p:nvGrpSpPr>
        <p:grpSpPr>
          <a:xfrm>
            <a:off x="9526587" y="3484204"/>
            <a:ext cx="2319905" cy="1917700"/>
            <a:chOff x="9526587" y="3484204"/>
            <a:chExt cx="2319905" cy="1917700"/>
          </a:xfrm>
        </p:grpSpPr>
        <p:pic>
          <p:nvPicPr>
            <p:cNvPr id="5" name="Picture 4" descr="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5C45E6CF-AE85-662E-128A-285F0A599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6587" y="3484204"/>
              <a:ext cx="2311400" cy="19177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F29D7D-2F7A-D09F-616C-E69B9E0FAACE}"/>
                </a:ext>
              </a:extLst>
            </p:cNvPr>
            <p:cNvSpPr txBox="1"/>
            <p:nvPr/>
          </p:nvSpPr>
          <p:spPr>
            <a:xfrm>
              <a:off x="10050744" y="3938955"/>
              <a:ext cx="1795748" cy="13976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2000"/>
                <a:t>Brute Force</a:t>
              </a:r>
            </a:p>
            <a:p>
              <a:pPr>
                <a:lnSpc>
                  <a:spcPts val="3400"/>
                </a:lnSpc>
              </a:pPr>
              <a:r>
                <a:rPr lang="en-US" sz="2000"/>
                <a:t>Smoothed</a:t>
              </a:r>
            </a:p>
            <a:p>
              <a:pPr>
                <a:lnSpc>
                  <a:spcPts val="3400"/>
                </a:lnSpc>
              </a:pPr>
              <a:r>
                <a:rPr lang="en-US" sz="2000" err="1"/>
                <a:t>Parameterised</a:t>
              </a:r>
              <a:endParaRPr lang="en-US" sz="20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2BDB10D-13F1-0617-EBC3-CFBCF796A6A3}"/>
              </a:ext>
            </a:extLst>
          </p:cNvPr>
          <p:cNvSpPr/>
          <p:nvPr/>
        </p:nvSpPr>
        <p:spPr>
          <a:xfrm>
            <a:off x="9526587" y="4439478"/>
            <a:ext cx="2311400" cy="897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11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15CC2-3231-4492-E39F-96A7AC51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C51FE0-5898-EA98-058D-9E3264C4AC2A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4" name="Picture 3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62CA0B4C-7D8D-6CCD-0E7D-065CE21B1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8000" cy="648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CD86DFE-0DB6-C329-29A7-3F49B59A2397}"/>
              </a:ext>
            </a:extLst>
          </p:cNvPr>
          <p:cNvGrpSpPr/>
          <p:nvPr/>
        </p:nvGrpSpPr>
        <p:grpSpPr>
          <a:xfrm>
            <a:off x="9526587" y="3484204"/>
            <a:ext cx="2319905" cy="1917700"/>
            <a:chOff x="9526587" y="3484204"/>
            <a:chExt cx="2319905" cy="1917700"/>
          </a:xfrm>
        </p:grpSpPr>
        <p:pic>
          <p:nvPicPr>
            <p:cNvPr id="5" name="Picture 4" descr="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AE890157-24F1-A80E-A13A-88E228782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6587" y="3484204"/>
              <a:ext cx="2311400" cy="19177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5F88820-CC5B-ED75-3445-6A1CBEA5494B}"/>
                </a:ext>
              </a:extLst>
            </p:cNvPr>
            <p:cNvSpPr txBox="1"/>
            <p:nvPr/>
          </p:nvSpPr>
          <p:spPr>
            <a:xfrm>
              <a:off x="10050744" y="3938955"/>
              <a:ext cx="1795748" cy="13976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2000"/>
                <a:t>Brute Force</a:t>
              </a:r>
            </a:p>
            <a:p>
              <a:pPr>
                <a:lnSpc>
                  <a:spcPts val="3400"/>
                </a:lnSpc>
              </a:pPr>
              <a:r>
                <a:rPr lang="en-US" sz="2000"/>
                <a:t>Smoothed</a:t>
              </a:r>
            </a:p>
            <a:p>
              <a:pPr>
                <a:lnSpc>
                  <a:spcPts val="3400"/>
                </a:lnSpc>
              </a:pPr>
              <a:r>
                <a:rPr lang="en-US" sz="2000" err="1"/>
                <a:t>Parameterised</a:t>
              </a:r>
              <a:endParaRPr lang="en-US" sz="20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C9A605C-BBB1-88EC-38A1-6F906D137031}"/>
              </a:ext>
            </a:extLst>
          </p:cNvPr>
          <p:cNvSpPr/>
          <p:nvPr/>
        </p:nvSpPr>
        <p:spPr>
          <a:xfrm>
            <a:off x="9526587" y="4850296"/>
            <a:ext cx="2311400" cy="486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6F40CC6-2781-DF31-6CCF-B96BE85B7EC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Robustness</a:t>
            </a:r>
          </a:p>
        </p:txBody>
      </p:sp>
    </p:spTree>
    <p:extLst>
      <p:ext uri="{BB962C8B-B14F-4D97-AF65-F5344CB8AC3E}">
        <p14:creationId xmlns:p14="http://schemas.microsoft.com/office/powerpoint/2010/main" val="2506399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6083F-8DCF-0F81-76C7-3254618FF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7ADBD3D-9513-4132-02DB-2D1FF8CF7780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4" name="Picture 3" descr="A graph with a red line and blue line&#10;&#10;AI-generated content may be incorrect.">
            <a:extLst>
              <a:ext uri="{FF2B5EF4-FFF2-40B4-BE49-F238E27FC236}">
                <a16:creationId xmlns:a16="http://schemas.microsoft.com/office/drawing/2014/main" id="{6EF374A2-83CA-FD5D-69B4-F9E38F03E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8000" cy="648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2CD2241-9229-B037-7A9A-AFC7CBC10886}"/>
              </a:ext>
            </a:extLst>
          </p:cNvPr>
          <p:cNvGrpSpPr/>
          <p:nvPr/>
        </p:nvGrpSpPr>
        <p:grpSpPr>
          <a:xfrm>
            <a:off x="9526587" y="3484204"/>
            <a:ext cx="2319905" cy="1917700"/>
            <a:chOff x="9526587" y="3484204"/>
            <a:chExt cx="2319905" cy="1917700"/>
          </a:xfrm>
        </p:grpSpPr>
        <p:pic>
          <p:nvPicPr>
            <p:cNvPr id="8" name="Picture 7" descr="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1C08B20B-71E3-162F-00F7-EEA30C855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6587" y="3484204"/>
              <a:ext cx="2311400" cy="19177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0A2BEB-1FBF-31F8-0D78-0B49AABFE38F}"/>
                </a:ext>
              </a:extLst>
            </p:cNvPr>
            <p:cNvSpPr txBox="1"/>
            <p:nvPr/>
          </p:nvSpPr>
          <p:spPr>
            <a:xfrm>
              <a:off x="10050744" y="3938955"/>
              <a:ext cx="1795748" cy="13976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2000"/>
                <a:t>Brute Force</a:t>
              </a:r>
            </a:p>
            <a:p>
              <a:pPr>
                <a:lnSpc>
                  <a:spcPts val="3400"/>
                </a:lnSpc>
              </a:pPr>
              <a:r>
                <a:rPr lang="en-US" sz="2000"/>
                <a:t>Smoothed</a:t>
              </a:r>
            </a:p>
            <a:p>
              <a:pPr>
                <a:lnSpc>
                  <a:spcPts val="3400"/>
                </a:lnSpc>
              </a:pPr>
              <a:r>
                <a:rPr lang="en-US" sz="2000" err="1"/>
                <a:t>Parameterised</a:t>
              </a:r>
              <a:endParaRPr lang="en-US" sz="2000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B6DAD8C1-FB9B-9D60-336D-A6F8A6572ED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Robustness</a:t>
            </a:r>
          </a:p>
        </p:txBody>
      </p:sp>
    </p:spTree>
    <p:extLst>
      <p:ext uri="{BB962C8B-B14F-4D97-AF65-F5344CB8AC3E}">
        <p14:creationId xmlns:p14="http://schemas.microsoft.com/office/powerpoint/2010/main" val="538595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E6259-8F0B-08A9-D5D7-7790A4E50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81A6446-E039-CB65-C7C5-BDD5898FEB4D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25" name="Picture 2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74D9BD27-75BA-A836-A95B-B5EA15868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7999" cy="648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8C3FECA-00A3-6690-C766-8E1488BE5F1B}"/>
              </a:ext>
            </a:extLst>
          </p:cNvPr>
          <p:cNvGrpSpPr/>
          <p:nvPr/>
        </p:nvGrpSpPr>
        <p:grpSpPr>
          <a:xfrm>
            <a:off x="9526587" y="3484204"/>
            <a:ext cx="2319905" cy="1917700"/>
            <a:chOff x="9526587" y="3484204"/>
            <a:chExt cx="2319905" cy="1917700"/>
          </a:xfrm>
        </p:grpSpPr>
        <p:pic>
          <p:nvPicPr>
            <p:cNvPr id="4" name="Picture 3" descr="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41810C01-60DB-A4AC-63D3-9401BEEA0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26587" y="3484204"/>
              <a:ext cx="2311400" cy="19177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7376492-EFBE-E3B6-B87B-C331C34C66D9}"/>
                </a:ext>
              </a:extLst>
            </p:cNvPr>
            <p:cNvSpPr txBox="1"/>
            <p:nvPr/>
          </p:nvSpPr>
          <p:spPr>
            <a:xfrm>
              <a:off x="10050744" y="3938955"/>
              <a:ext cx="1795748" cy="13976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2000"/>
                <a:t>Brute Force</a:t>
              </a:r>
            </a:p>
            <a:p>
              <a:pPr>
                <a:lnSpc>
                  <a:spcPts val="3400"/>
                </a:lnSpc>
              </a:pPr>
              <a:r>
                <a:rPr lang="en-US" sz="2000"/>
                <a:t>Smoothed</a:t>
              </a:r>
            </a:p>
            <a:p>
              <a:pPr>
                <a:lnSpc>
                  <a:spcPts val="3400"/>
                </a:lnSpc>
              </a:pPr>
              <a:r>
                <a:rPr lang="en-US" sz="2000" err="1"/>
                <a:t>Parameterised</a:t>
              </a:r>
              <a:endParaRPr lang="en-US" sz="2000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7E337409-9B8D-8014-23F9-F1C60BC1BDE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Robustness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D6F190D-4DA9-D3FC-46B4-BE685B97B808}"/>
              </a:ext>
            </a:extLst>
          </p:cNvPr>
          <p:cNvSpPr txBox="1">
            <a:spLocks/>
          </p:cNvSpPr>
          <p:nvPr/>
        </p:nvSpPr>
        <p:spPr>
          <a:xfrm>
            <a:off x="0" y="874192"/>
            <a:ext cx="12192000" cy="65675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A30000"/>
                </a:solidFill>
                <a:effectLst>
                  <a:glow rad="1905000">
                    <a:schemeClr val="bg1">
                      <a:lumMod val="95000"/>
                    </a:schemeClr>
                  </a:glow>
                </a:effectLst>
                <a:latin typeface="Bradley Hand" pitchFamily="2" charset="77"/>
                <a:cs typeface="Blackadder ITC" panose="020F0502020204030204" pitchFamily="34" charset="0"/>
              </a:rPr>
              <a:t>How much does the answer change when the data change?</a:t>
            </a:r>
            <a:endParaRPr lang="en-US" dirty="0">
              <a:solidFill>
                <a:srgbClr val="A30000"/>
              </a:solidFill>
              <a:effectLst>
                <a:glow rad="1054100">
                  <a:schemeClr val="bg1">
                    <a:lumMod val="95000"/>
                    <a:alpha val="94998"/>
                  </a:schemeClr>
                </a:glow>
              </a:effectLst>
              <a:latin typeface="Bradley Hand" pitchFamily="2" charset="77"/>
              <a:cs typeface="Blackadder ITC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48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B577-C7FA-8A11-877F-599EDF561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7BB07DE-1FAD-5C92-3F7C-D87EBCE17C37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4" name="Picture 3" descr="A grid of white lines&#10;&#10;AI-generated content may be incorrect.">
            <a:extLst>
              <a:ext uri="{FF2B5EF4-FFF2-40B4-BE49-F238E27FC236}">
                <a16:creationId xmlns:a16="http://schemas.microsoft.com/office/drawing/2014/main" id="{BDA6223D-961B-764C-8D1B-B691A1BAD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8000" cy="648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A1C95C-7AB1-4D89-9D39-89C962E1882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Efficiency</a:t>
            </a:r>
          </a:p>
        </p:txBody>
      </p:sp>
    </p:spTree>
    <p:extLst>
      <p:ext uri="{BB962C8B-B14F-4D97-AF65-F5344CB8AC3E}">
        <p14:creationId xmlns:p14="http://schemas.microsoft.com/office/powerpoint/2010/main" val="3585938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E7473-9BBC-4913-9A0D-CF36C9AF7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16D6A83-04EC-E2A2-7DAB-12A3D9D44DA8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5" name="Picture 4" descr="A red and blue lines on a black background&#10;&#10;AI-generated content may be incorrect.">
            <a:extLst>
              <a:ext uri="{FF2B5EF4-FFF2-40B4-BE49-F238E27FC236}">
                <a16:creationId xmlns:a16="http://schemas.microsoft.com/office/drawing/2014/main" id="{F5DD9889-08DA-7C6C-6E85-ADB5ACE92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00" y="189000"/>
            <a:ext cx="10368000" cy="648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8B83AEE-4A09-2D73-A6DE-C6451E86638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Efficiency</a:t>
            </a:r>
          </a:p>
        </p:txBody>
      </p:sp>
    </p:spTree>
    <p:extLst>
      <p:ext uri="{BB962C8B-B14F-4D97-AF65-F5344CB8AC3E}">
        <p14:creationId xmlns:p14="http://schemas.microsoft.com/office/powerpoint/2010/main" val="45353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8D584-2997-3E6E-3A08-712DC13A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6496F3-989B-5E33-C488-D3F9360C5F3B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3" name="Picture 2" descr="A red and blue lines on a black background&#10;&#10;AI-generated content may be incorrect.">
            <a:extLst>
              <a:ext uri="{FF2B5EF4-FFF2-40B4-BE49-F238E27FC236}">
                <a16:creationId xmlns:a16="http://schemas.microsoft.com/office/drawing/2014/main" id="{32701F37-A042-BE29-F142-C226545CA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97" y="177975"/>
            <a:ext cx="8155800" cy="5097375"/>
          </a:xfrm>
          <a:prstGeom prst="rect">
            <a:avLst/>
          </a:prstGeom>
        </p:spPr>
      </p:pic>
      <p:pic>
        <p:nvPicPr>
          <p:cNvPr id="5" name="Picture 4" descr="A blue and red squares on a black background&#10;&#10;AI-generated content may be incorrect.">
            <a:extLst>
              <a:ext uri="{FF2B5EF4-FFF2-40B4-BE49-F238E27FC236}">
                <a16:creationId xmlns:a16="http://schemas.microsoft.com/office/drawing/2014/main" id="{C5AD523F-726C-FC38-48BF-BADAD3CBE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063016"/>
            <a:ext cx="12234570" cy="3794983"/>
          </a:xfrm>
          <a:prstGeom prst="rect">
            <a:avLst/>
          </a:prstGeom>
          <a:noFill/>
          <a:effectLst>
            <a:glow rad="419100">
              <a:schemeClr val="bg1"/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BF345A-265A-D027-031C-A4ACCA893FB4}"/>
              </a:ext>
            </a:extLst>
          </p:cNvPr>
          <p:cNvSpPr txBox="1"/>
          <p:nvPr/>
        </p:nvSpPr>
        <p:spPr>
          <a:xfrm>
            <a:off x="6939079" y="2217108"/>
            <a:ext cx="47862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0" i="0">
                <a:solidFill>
                  <a:srgbClr val="1D1C1D"/>
                </a:solidFill>
                <a:effectLst>
                  <a:glow rad="368300">
                    <a:schemeClr val="bg1"/>
                  </a:glow>
                </a:effectLst>
                <a:latin typeface="Bradley Hand" pitchFamily="2" charset="77"/>
              </a:rPr>
              <a:t>Law of Large Numbers</a:t>
            </a:r>
          </a:p>
          <a:p>
            <a:pPr algn="ctr"/>
            <a:r>
              <a:rPr lang="en-GB" sz="3200">
                <a:solidFill>
                  <a:srgbClr val="1D1C1D"/>
                </a:solidFill>
                <a:effectLst>
                  <a:glow rad="368300">
                    <a:schemeClr val="bg1"/>
                  </a:glow>
                </a:effectLst>
                <a:latin typeface="Bradley Hand" pitchFamily="2" charset="77"/>
              </a:rPr>
              <a:t>to the rescue!</a:t>
            </a:r>
            <a:endParaRPr lang="en-GB" sz="3200" b="0" i="0">
              <a:solidFill>
                <a:srgbClr val="1D1C1D"/>
              </a:solidFill>
              <a:effectLst>
                <a:glow rad="368300">
                  <a:schemeClr val="bg1"/>
                </a:glow>
              </a:effectLst>
              <a:latin typeface="Bradley Hand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95D005-C5A6-2D0F-04C4-D81A53A3A2AB}"/>
              </a:ext>
            </a:extLst>
          </p:cNvPr>
          <p:cNvGrpSpPr/>
          <p:nvPr/>
        </p:nvGrpSpPr>
        <p:grpSpPr>
          <a:xfrm>
            <a:off x="9602146" y="3865961"/>
            <a:ext cx="2319905" cy="1917700"/>
            <a:chOff x="9526587" y="3484204"/>
            <a:chExt cx="2319905" cy="1917700"/>
          </a:xfrm>
        </p:grpSpPr>
        <p:pic>
          <p:nvPicPr>
            <p:cNvPr id="6" name="Picture 5" descr="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E71D2FCF-F3E3-0B1C-C972-D2D5C2222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6587" y="3484204"/>
              <a:ext cx="2311400" cy="19177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355C99-C829-8360-93BF-EB1797480856}"/>
                </a:ext>
              </a:extLst>
            </p:cNvPr>
            <p:cNvSpPr txBox="1"/>
            <p:nvPr/>
          </p:nvSpPr>
          <p:spPr>
            <a:xfrm>
              <a:off x="10050744" y="3938955"/>
              <a:ext cx="1795748" cy="139769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2000"/>
                <a:t>Brute Force</a:t>
              </a:r>
            </a:p>
            <a:p>
              <a:pPr>
                <a:lnSpc>
                  <a:spcPts val="3400"/>
                </a:lnSpc>
              </a:pPr>
              <a:r>
                <a:rPr lang="en-US" sz="2000"/>
                <a:t>Smoothed</a:t>
              </a:r>
            </a:p>
            <a:p>
              <a:pPr>
                <a:lnSpc>
                  <a:spcPts val="3400"/>
                </a:lnSpc>
              </a:pPr>
              <a:r>
                <a:rPr lang="en-US" sz="2000" err="1"/>
                <a:t>Parameterised</a:t>
              </a:r>
              <a:endParaRPr lang="en-US" sz="20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A8B84B2-BF0C-B86B-73FD-8442FBB8A3AA}"/>
              </a:ext>
            </a:extLst>
          </p:cNvPr>
          <p:cNvSpPr txBox="1"/>
          <p:nvPr/>
        </p:nvSpPr>
        <p:spPr>
          <a:xfrm>
            <a:off x="166995" y="3654947"/>
            <a:ext cx="1795748" cy="210301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>
              <a:lnSpc>
                <a:spcPts val="5500"/>
              </a:lnSpc>
            </a:pPr>
            <a:r>
              <a:rPr lang="en-US" sz="2000"/>
              <a:t>Brute Force</a:t>
            </a:r>
          </a:p>
          <a:p>
            <a:pPr algn="r">
              <a:lnSpc>
                <a:spcPts val="5500"/>
              </a:lnSpc>
            </a:pPr>
            <a:r>
              <a:rPr lang="en-US" sz="2000"/>
              <a:t>Smoothed</a:t>
            </a:r>
          </a:p>
          <a:p>
            <a:pPr algn="r">
              <a:lnSpc>
                <a:spcPts val="5500"/>
              </a:lnSpc>
            </a:pPr>
            <a:r>
              <a:rPr lang="en-US" sz="2000" err="1"/>
              <a:t>Parameterised</a:t>
            </a:r>
            <a:endParaRPr lang="en-US" sz="20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29006C3-2F6A-D35D-44E2-1611A298441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Statistical Efficiency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8DB41F2-826C-D5BA-D18F-38A2A432ECB8}"/>
              </a:ext>
            </a:extLst>
          </p:cNvPr>
          <p:cNvSpPr txBox="1">
            <a:spLocks/>
          </p:cNvSpPr>
          <p:nvPr/>
        </p:nvSpPr>
        <p:spPr>
          <a:xfrm>
            <a:off x="0" y="874192"/>
            <a:ext cx="12192000" cy="65675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A30000"/>
                </a:solidFill>
                <a:effectLst>
                  <a:glow rad="1905000">
                    <a:schemeClr val="bg1">
                      <a:lumMod val="95000"/>
                    </a:schemeClr>
                  </a:glow>
                </a:effectLst>
                <a:latin typeface="Bradley Hand" pitchFamily="2" charset="77"/>
                <a:cs typeface="Blackadder ITC" panose="020F0502020204030204" pitchFamily="34" charset="0"/>
              </a:rPr>
              <a:t>How precisely can I answer the question with the data I have?</a:t>
            </a:r>
            <a:endParaRPr lang="en-US">
              <a:solidFill>
                <a:srgbClr val="A30000"/>
              </a:solidFill>
              <a:effectLst>
                <a:glow rad="1054100">
                  <a:schemeClr val="bg1">
                    <a:lumMod val="95000"/>
                    <a:alpha val="94998"/>
                  </a:schemeClr>
                </a:glow>
              </a:effectLst>
              <a:latin typeface="Bradley Hand" pitchFamily="2" charset="77"/>
              <a:cs typeface="Blackadder ITC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86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36317-E9C4-C7CF-D94F-9FBC0370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5673D1A-C477-F9F4-AFE8-10CAC19A7076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8C74F8C-CCF4-9321-1AEB-35E70D8412C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Takeaway Messages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B5C0EC-B541-81B4-56E1-9187277C2B64}"/>
              </a:ext>
            </a:extLst>
          </p:cNvPr>
          <p:cNvSpPr txBox="1"/>
          <p:nvPr/>
        </p:nvSpPr>
        <p:spPr>
          <a:xfrm>
            <a:off x="461554" y="952812"/>
            <a:ext cx="1149190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>
                <a:latin typeface="Walbaum Display" panose="02070503090703020303" pitchFamily="18" charset="0"/>
              </a:rPr>
              <a:t> Single-dataset brute-force search is a bad idea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>
                <a:latin typeface="Aptos Light" panose="020B0004020202020204" pitchFamily="34" charset="0"/>
              </a:rPr>
              <a:t>Not robust</a:t>
            </a:r>
          </a:p>
          <a:p>
            <a:pPr lvl="1"/>
            <a:endParaRPr lang="en-US" sz="3600">
              <a:latin typeface="Bradley Hand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>
                <a:latin typeface="Walbaum Display" panose="02070503090703020303" pitchFamily="18" charset="0"/>
              </a:rPr>
              <a:t> Good </a:t>
            </a:r>
            <a:r>
              <a:rPr lang="en-US" sz="3600" err="1">
                <a:latin typeface="Walbaum Display" panose="02070503090703020303" pitchFamily="18" charset="0"/>
              </a:rPr>
              <a:t>regularisation</a:t>
            </a:r>
            <a:r>
              <a:rPr lang="en-US" sz="3600">
                <a:latin typeface="Walbaum Display" panose="02070503090703020303" pitchFamily="18" charset="0"/>
              </a:rPr>
              <a:t> can help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>
                <a:latin typeface="Aptos Light" panose="020B0004020202020204" pitchFamily="34" charset="0"/>
              </a:rPr>
              <a:t>More robust – less sensitive to noise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>
                <a:latin typeface="Aptos Light" panose="020B0004020202020204" pitchFamily="34" charset="0"/>
              </a:rPr>
              <a:t>Not necessarily efficient – still requires substantial data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>
              <a:latin typeface="Bradley Hand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>
                <a:latin typeface="Walbaum Display" panose="02070503090703020303" pitchFamily="18" charset="0"/>
              </a:rPr>
              <a:t> Appropriate </a:t>
            </a:r>
            <a:r>
              <a:rPr lang="en-US" sz="3600" err="1">
                <a:latin typeface="Walbaum Display" panose="02070503090703020303" pitchFamily="18" charset="0"/>
              </a:rPr>
              <a:t>parameterisation</a:t>
            </a:r>
            <a:r>
              <a:rPr lang="en-US" sz="3600">
                <a:latin typeface="Walbaum Display" panose="02070503090703020303" pitchFamily="18" charset="0"/>
              </a:rPr>
              <a:t> can improve efficiency*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8E10B-995C-97DF-DD37-1F81428531D6}"/>
              </a:ext>
            </a:extLst>
          </p:cNvPr>
          <p:cNvSpPr txBox="1"/>
          <p:nvPr/>
        </p:nvSpPr>
        <p:spPr>
          <a:xfrm>
            <a:off x="7229475" y="2100995"/>
            <a:ext cx="44303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latin typeface="Bradley Hand" pitchFamily="2" charset="77"/>
              </a:rPr>
              <a:t>This is what structural biologists are doing today!</a:t>
            </a:r>
            <a:endParaRPr lang="en-US" sz="28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482C49-494E-2819-DDF5-D41D5C756B2C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1786771"/>
            <a:ext cx="828675" cy="687512"/>
          </a:xfrm>
          <a:prstGeom prst="straightConnector1">
            <a:avLst/>
          </a:prstGeom>
          <a:ln w="730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D665453-BABD-3569-A2E6-D594A66E7A29}"/>
              </a:ext>
            </a:extLst>
          </p:cNvPr>
          <p:cNvSpPr txBox="1"/>
          <p:nvPr/>
        </p:nvSpPr>
        <p:spPr>
          <a:xfrm>
            <a:off x="2994990" y="6245363"/>
            <a:ext cx="9077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latin typeface="Aptos Light" panose="020B0004020202020204" pitchFamily="34" charset="0"/>
              </a:rPr>
              <a:t>*unsuitable </a:t>
            </a:r>
            <a:r>
              <a:rPr lang="en-US" sz="2800" err="1">
                <a:latin typeface="Aptos Light" panose="020B0004020202020204" pitchFamily="34" charset="0"/>
              </a:rPr>
              <a:t>parameterisation</a:t>
            </a:r>
            <a:r>
              <a:rPr lang="en-US" sz="2800">
                <a:latin typeface="Aptos Light" panose="020B0004020202020204" pitchFamily="34" charset="0"/>
              </a:rPr>
              <a:t> just trades variance for bias…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390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ED44E-D75A-45A3-45AF-B9427C0A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624C9-36F5-0705-8E0B-696B51327672}"/>
              </a:ext>
            </a:extLst>
          </p:cNvPr>
          <p:cNvSpPr txBox="1">
            <a:spLocks/>
          </p:cNvSpPr>
          <p:nvPr/>
        </p:nvSpPr>
        <p:spPr>
          <a:xfrm>
            <a:off x="268577" y="890349"/>
            <a:ext cx="11923423" cy="336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lang="en-US" sz="3200"/>
              <a:t>We aim to improve:</a:t>
            </a:r>
          </a:p>
          <a:p>
            <a:pPr marL="342900" indent="-342900" algn="l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800">
                <a:latin typeface="Aptos Light" panose="020B0004020202020204" pitchFamily="34" charset="0"/>
              </a:rPr>
              <a:t>Quality of Output 		– improved, robust, reproducible</a:t>
            </a:r>
          </a:p>
          <a:p>
            <a:pPr marL="342900" indent="-342900" algn="l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800">
                <a:latin typeface="Aptos Light" panose="020B0004020202020204" pitchFamily="34" charset="0"/>
              </a:rPr>
              <a:t>Computational Efficiency 	– less compute waste, scalable, transferable</a:t>
            </a:r>
          </a:p>
          <a:p>
            <a:pPr marL="342900" indent="-342900" algn="l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800">
                <a:latin typeface="Aptos Light" panose="020B0004020202020204" pitchFamily="34" charset="0"/>
              </a:rPr>
              <a:t>User Experience 		– faster, easier, automated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889CC9-278A-96B8-C933-96BF9233FD5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Process </a:t>
            </a:r>
            <a:r>
              <a:rPr lang="en-US" sz="4400" err="1">
                <a:latin typeface="Walbaum Display" panose="02070503090703020303" pitchFamily="18" charset="0"/>
              </a:rPr>
              <a:t>Optimisation</a:t>
            </a:r>
            <a:r>
              <a:rPr lang="en-US" sz="4400">
                <a:latin typeface="Walbaum Display" panose="02070503090703020303" pitchFamily="18" charset="0"/>
              </a:rPr>
              <a:t> Framework – Objectives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0ABAA-93C1-9F43-2AF7-B073C7EDC1B2}"/>
              </a:ext>
            </a:extLst>
          </p:cNvPr>
          <p:cNvSpPr txBox="1"/>
          <p:nvPr/>
        </p:nvSpPr>
        <p:spPr>
          <a:xfrm>
            <a:off x="268577" y="3980580"/>
            <a:ext cx="47254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ptos Light" panose="020B0004020202020204" pitchFamily="34" charset="0"/>
              </a:rPr>
              <a:t>We are </a:t>
            </a:r>
            <a:r>
              <a:rPr lang="en-US" sz="2400" b="1"/>
              <a:t>not</a:t>
            </a:r>
            <a:r>
              <a:rPr lang="en-US" sz="2400">
                <a:latin typeface="Aptos Light" panose="020B0004020202020204" pitchFamily="34" charset="0"/>
              </a:rPr>
              <a:t> aiming to modify: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Aptos Light" panose="020B0004020202020204" pitchFamily="34" charset="0"/>
              </a:rPr>
              <a:t>Scientific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Aptos Light" panose="020B0004020202020204" pitchFamily="34" charset="0"/>
              </a:rPr>
              <a:t>Internal algorithms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Aptos Light" panose="020B0004020202020204" pitchFamily="34" charset="0"/>
              </a:rPr>
              <a:t>Computational acceleration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FF80CC-A80F-3923-6B2D-BE42B05E875E}"/>
              </a:ext>
            </a:extLst>
          </p:cNvPr>
          <p:cNvSpPr txBox="1"/>
          <p:nvPr/>
        </p:nvSpPr>
        <p:spPr>
          <a:xfrm>
            <a:off x="1" y="589654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>
                <a:latin typeface="Aptos Light" panose="020B0004020202020204" pitchFamily="34" charset="0"/>
              </a:rPr>
              <a:t>We’re making the most out of existing software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258763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F1D0C-7294-070B-15EC-E407356C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2B03FB2-05BC-E5C5-6D7C-71282A45DBAC}"/>
              </a:ext>
            </a:extLst>
          </p:cNvPr>
          <p:cNvSpPr txBox="1">
            <a:spLocks/>
          </p:cNvSpPr>
          <p:nvPr/>
        </p:nvSpPr>
        <p:spPr>
          <a:xfrm>
            <a:off x="646447" y="175555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E8BD4B-F6F1-F9BF-50B3-90F6EFF2DB7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Core Idea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705F4-F44B-865D-C007-84872784AA89}"/>
              </a:ext>
            </a:extLst>
          </p:cNvPr>
          <p:cNvSpPr txBox="1"/>
          <p:nvPr/>
        </p:nvSpPr>
        <p:spPr>
          <a:xfrm>
            <a:off x="0" y="1310358"/>
            <a:ext cx="1219199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i="1">
                <a:latin typeface="Aptos Light" panose="020B0004020202020204" pitchFamily="34" charset="0"/>
              </a:rPr>
              <a:t>Program parameters are treated as random variables; </a:t>
            </a:r>
            <a:r>
              <a:rPr lang="en-US" sz="2500" i="1" err="1">
                <a:latin typeface="Aptos Light" panose="020B0004020202020204" pitchFamily="34" charset="0"/>
              </a:rPr>
              <a:t>optimise</a:t>
            </a:r>
            <a:r>
              <a:rPr lang="en-US" sz="2500" i="1">
                <a:latin typeface="Aptos Light" panose="020B0004020202020204" pitchFamily="34" charset="0"/>
              </a:rPr>
              <a:t> conditional probabilities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643205-F565-B63A-097B-A57DEAE77519}"/>
              </a:ext>
            </a:extLst>
          </p:cNvPr>
          <p:cNvSpPr txBox="1"/>
          <p:nvPr/>
        </p:nvSpPr>
        <p:spPr>
          <a:xfrm>
            <a:off x="266778" y="2662300"/>
            <a:ext cx="36750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Bradley Hand" pitchFamily="2" charset="77"/>
              </a:rPr>
              <a:t>E( parameters )</a:t>
            </a:r>
          </a:p>
          <a:p>
            <a:pPr marL="342900" indent="-342900" algn="l">
              <a:buFont typeface="+mj-lt"/>
              <a:buAutoNum type="arabicPeriod"/>
            </a:pPr>
            <a:endParaRPr lang="en-US" sz="2400" dirty="0">
              <a:latin typeface="Bradley Hand" pitchFamily="2" charset="77"/>
            </a:endParaRPr>
          </a:p>
          <a:p>
            <a:pPr algn="l"/>
            <a:endParaRPr lang="en-US" sz="2400" dirty="0">
              <a:latin typeface="Bradley Hand" pitchFamily="2" charset="77"/>
            </a:endParaRPr>
          </a:p>
          <a:p>
            <a:pPr marL="342900" indent="-342900" algn="l">
              <a:buFont typeface="+mj-lt"/>
              <a:buAutoNum type="arabicPeriod"/>
            </a:pPr>
            <a:endParaRPr lang="en-US" sz="2400" dirty="0">
              <a:latin typeface="Bradley Hand" pitchFamily="2" charset="77"/>
            </a:endParaRPr>
          </a:p>
          <a:p>
            <a:pPr algn="l"/>
            <a:r>
              <a:rPr lang="en-US" sz="2400" dirty="0">
                <a:latin typeface="Bradley Hand" pitchFamily="2" charset="77"/>
              </a:rPr>
              <a:t>E( parameters | data )</a:t>
            </a:r>
          </a:p>
          <a:p>
            <a:pPr marL="342900" indent="-342900" algn="l">
              <a:buFont typeface="+mj-lt"/>
              <a:buAutoNum type="arabicPeriod"/>
            </a:pPr>
            <a:endParaRPr lang="en-US" sz="2400" dirty="0">
              <a:latin typeface="Bradley Hand" pitchFamily="2" charset="77"/>
            </a:endParaRPr>
          </a:p>
          <a:p>
            <a:pPr marL="342900" indent="-342900" algn="l">
              <a:buFont typeface="+mj-lt"/>
              <a:buAutoNum type="arabicPeriod"/>
            </a:pPr>
            <a:endParaRPr lang="en-US" sz="2400" dirty="0">
              <a:latin typeface="Bradley Hand" pitchFamily="2" charset="77"/>
            </a:endParaRPr>
          </a:p>
          <a:p>
            <a:pPr algn="l"/>
            <a:endParaRPr lang="en-US" sz="2400" dirty="0">
              <a:latin typeface="Bradley Hand" pitchFamily="2" charset="77"/>
            </a:endParaRPr>
          </a:p>
          <a:p>
            <a:r>
              <a:rPr lang="en-US" sz="2400" dirty="0">
                <a:latin typeface="Bradley Hand" pitchFamily="2" charset="77"/>
              </a:rPr>
              <a:t>P( parameters | data )</a:t>
            </a:r>
          </a:p>
          <a:p>
            <a:pPr algn="l"/>
            <a:endParaRPr lang="en-US" sz="2400" dirty="0">
              <a:latin typeface="Bradley Hand" pitchFamily="2" charset="77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5F735D-90DC-2F34-4C86-E66490A7236A}"/>
              </a:ext>
            </a:extLst>
          </p:cNvPr>
          <p:cNvSpPr txBox="1">
            <a:spLocks/>
          </p:cNvSpPr>
          <p:nvPr/>
        </p:nvSpPr>
        <p:spPr>
          <a:xfrm>
            <a:off x="3735977" y="2676012"/>
            <a:ext cx="8456022" cy="813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ptos Light" panose="020B0004020202020204" pitchFamily="34" charset="0"/>
              </a:rPr>
              <a:t>One-fits-all solution, e.g. program/interface defaults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ptos Light" panose="020B0004020202020204" pitchFamily="34" charset="0"/>
              </a:rPr>
              <a:t>Often heuristic; most common approach in CCP4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37C7EF-C6D4-6656-7705-4281BA04ED6E}"/>
              </a:ext>
            </a:extLst>
          </p:cNvPr>
          <p:cNvSpPr txBox="1"/>
          <p:nvPr/>
        </p:nvSpPr>
        <p:spPr>
          <a:xfrm>
            <a:off x="3735977" y="4125272"/>
            <a:ext cx="8003177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ptos Light" panose="020B0004020202020204" pitchFamily="34" charset="0"/>
              </a:rPr>
              <a:t>Tuned to properties of the data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ptos Light" panose="020B0004020202020204" pitchFamily="34" charset="0"/>
              </a:rPr>
              <a:t>Uncommon in CCP4; typically hard-coded heuristics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21064D-20B1-1FF6-7B21-EB180B84BFBB}"/>
              </a:ext>
            </a:extLst>
          </p:cNvPr>
          <p:cNvSpPr txBox="1"/>
          <p:nvPr/>
        </p:nvSpPr>
        <p:spPr>
          <a:xfrm>
            <a:off x="3286896" y="5571436"/>
            <a:ext cx="8452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latin typeface="Aptos Light" panose="020B0004020202020204" pitchFamily="34" charset="0"/>
              </a:rPr>
              <a:t>Uncertainty-aware – confidence in the decision is retained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3139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41106-A72A-96F0-EE94-DFB1DB84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6634746-81D6-B805-DB99-C6D38D4FC14B}"/>
              </a:ext>
            </a:extLst>
          </p:cNvPr>
          <p:cNvSpPr txBox="1">
            <a:spLocks/>
          </p:cNvSpPr>
          <p:nvPr/>
        </p:nvSpPr>
        <p:spPr>
          <a:xfrm>
            <a:off x="646447" y="196129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333A2-00E5-71B4-D19F-25158AA7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972667"/>
            <a:ext cx="7772400" cy="82076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C819D1-422A-6A15-D704-1EA5E165E5E2}"/>
              </a:ext>
            </a:extLst>
          </p:cNvPr>
          <p:cNvSpPr txBox="1">
            <a:spLocks/>
          </p:cNvSpPr>
          <p:nvPr/>
        </p:nvSpPr>
        <p:spPr>
          <a:xfrm>
            <a:off x="646447" y="1500943"/>
            <a:ext cx="7370501" cy="4615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Choose the weights w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E9B237-64A8-8799-F68C-5C1C44DAFF9E}"/>
              </a:ext>
            </a:extLst>
          </p:cNvPr>
          <p:cNvSpPr txBox="1">
            <a:spLocks/>
          </p:cNvSpPr>
          <p:nvPr/>
        </p:nvSpPr>
        <p:spPr>
          <a:xfrm>
            <a:off x="3232548" y="2414308"/>
            <a:ext cx="5316755" cy="1029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Given expected coefficients β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B2C61E5-282C-6EBF-1937-03837CA79EB1}"/>
              </a:ext>
            </a:extLst>
          </p:cNvPr>
          <p:cNvSpPr txBox="1">
            <a:spLocks/>
          </p:cNvSpPr>
          <p:nvPr/>
        </p:nvSpPr>
        <p:spPr>
          <a:xfrm>
            <a:off x="6704536" y="1638794"/>
            <a:ext cx="5487464" cy="4615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That </a:t>
            </a:r>
            <a:r>
              <a:rPr lang="en-US" sz="2800" err="1">
                <a:latin typeface="Bradley Hand" pitchFamily="2" charset="77"/>
              </a:rPr>
              <a:t>maximises</a:t>
            </a:r>
            <a:r>
              <a:rPr lang="en-US" sz="2800">
                <a:latin typeface="Bradley Hand" pitchFamily="2" charset="77"/>
              </a:rPr>
              <a:t> the score 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27806C-6036-97E6-D351-ED22DDF15474}"/>
              </a:ext>
            </a:extLst>
          </p:cNvPr>
          <p:cNvSpPr txBox="1">
            <a:spLocks/>
          </p:cNvSpPr>
          <p:nvPr/>
        </p:nvSpPr>
        <p:spPr>
          <a:xfrm>
            <a:off x="6316636" y="3974722"/>
            <a:ext cx="5046368" cy="1908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Associated with the expected set of process hyperparameters y</a:t>
            </a:r>
          </a:p>
          <a:p>
            <a:pPr marL="514350" indent="-514350" algn="l">
              <a:spcBef>
                <a:spcPts val="1800"/>
              </a:spcBef>
              <a:buFont typeface="+mj-lt"/>
              <a:buAutoNum type="arabicPeriod" startAt="3"/>
            </a:pPr>
            <a:endParaRPr lang="en-US" sz="2800">
              <a:latin typeface="Bradley Hand" pitchFamily="2" charset="77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559638-744E-4C14-94A1-24440F929F81}"/>
              </a:ext>
            </a:extLst>
          </p:cNvPr>
          <p:cNvCxnSpPr>
            <a:cxnSpLocks/>
          </p:cNvCxnSpPr>
          <p:nvPr/>
        </p:nvCxnSpPr>
        <p:spPr>
          <a:xfrm>
            <a:off x="2411730" y="1961290"/>
            <a:ext cx="106591" cy="1082280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82B344-E8DA-14DB-B879-831F59CCB95D}"/>
              </a:ext>
            </a:extLst>
          </p:cNvPr>
          <p:cNvCxnSpPr>
            <a:cxnSpLocks/>
          </p:cNvCxnSpPr>
          <p:nvPr/>
        </p:nvCxnSpPr>
        <p:spPr>
          <a:xfrm flipH="1">
            <a:off x="8377921" y="2091323"/>
            <a:ext cx="548908" cy="998834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00BA19A-12DA-8A65-D512-6A7EDC37C145}"/>
              </a:ext>
            </a:extLst>
          </p:cNvPr>
          <p:cNvSpPr txBox="1">
            <a:spLocks/>
          </p:cNvSpPr>
          <p:nvPr/>
        </p:nvSpPr>
        <p:spPr>
          <a:xfrm>
            <a:off x="1652960" y="4845978"/>
            <a:ext cx="6478159" cy="4615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Corresponding to a given dataset 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F74B0E-108D-88BA-69CF-24A338D7A4D2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892040" y="3569386"/>
            <a:ext cx="1040358" cy="1276592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Arc 30">
            <a:extLst>
              <a:ext uri="{FF2B5EF4-FFF2-40B4-BE49-F238E27FC236}">
                <a16:creationId xmlns:a16="http://schemas.microsoft.com/office/drawing/2014/main" id="{D3B18D2E-31DE-DC45-6D37-CCC75252315D}"/>
              </a:ext>
            </a:extLst>
          </p:cNvPr>
          <p:cNvSpPr/>
          <p:nvPr/>
        </p:nvSpPr>
        <p:spPr>
          <a:xfrm rot="6720000">
            <a:off x="6328221" y="1215027"/>
            <a:ext cx="1438904" cy="3472115"/>
          </a:xfrm>
          <a:prstGeom prst="arc">
            <a:avLst/>
          </a:prstGeom>
          <a:ln w="47625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D769A409-2CA4-6628-D038-7BB6EE9A3EF9}"/>
              </a:ext>
            </a:extLst>
          </p:cNvPr>
          <p:cNvSpPr/>
          <p:nvPr/>
        </p:nvSpPr>
        <p:spPr>
          <a:xfrm rot="17231730">
            <a:off x="6463562" y="1727157"/>
            <a:ext cx="1668986" cy="4520690"/>
          </a:xfrm>
          <a:prstGeom prst="arc">
            <a:avLst>
              <a:gd name="adj1" fmla="val 16200000"/>
              <a:gd name="adj2" fmla="val 323563"/>
            </a:avLst>
          </a:prstGeom>
          <a:ln w="47625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412A00-37FF-3722-ABF4-3C101F344B6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30702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Bayesian Objective Aggregation </a:t>
            </a:r>
            <a:br>
              <a:rPr lang="en-US" sz="4400">
                <a:latin typeface="Walbaum Display" panose="02070503090703020303" pitchFamily="18" charset="0"/>
              </a:rPr>
            </a:br>
            <a:r>
              <a:rPr lang="en-US" sz="4400">
                <a:latin typeface="Walbaum Display" panose="02070503090703020303" pitchFamily="18" charset="0"/>
              </a:rPr>
              <a:t>via Marginal Expected Utility </a:t>
            </a:r>
            <a:r>
              <a:rPr lang="en-US" sz="4400" err="1">
                <a:latin typeface="Walbaum Display" panose="02070503090703020303" pitchFamily="18" charset="0"/>
              </a:rPr>
              <a:t>Maximisation</a:t>
            </a:r>
            <a:endParaRPr lang="en-US" sz="4400">
              <a:latin typeface="Walbaum Display" panose="02070503090703020303" pitchFamily="18" charset="0"/>
            </a:endParaRPr>
          </a:p>
        </p:txBody>
      </p:sp>
      <p:pic>
        <p:nvPicPr>
          <p:cNvPr id="17" name="Picture 16" descr="A close-up of a number&#10;&#10;AI-generated content may be incorrect.">
            <a:extLst>
              <a:ext uri="{FF2B5EF4-FFF2-40B4-BE49-F238E27FC236}">
                <a16:creationId xmlns:a16="http://schemas.microsoft.com/office/drawing/2014/main" id="{92CF1BFC-956C-BAEC-3CF5-6FC21C12D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1" y="2524195"/>
            <a:ext cx="12173579" cy="162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2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00781 0.38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192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8" grpId="0"/>
      <p:bldP spid="31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D4978-6B7A-C232-BAEF-D60C7F28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C05616-51DE-909F-D726-C4B4973475E1}"/>
              </a:ext>
            </a:extLst>
          </p:cNvPr>
          <p:cNvSpPr txBox="1">
            <a:spLocks/>
          </p:cNvSpPr>
          <p:nvPr/>
        </p:nvSpPr>
        <p:spPr>
          <a:xfrm>
            <a:off x="646447" y="1961290"/>
            <a:ext cx="9374374" cy="4615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>
              <a:latin typeface="Aptos Light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D12CD-F57B-9173-9D7C-2C94EA593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68505"/>
          <a:stretch>
            <a:fillRect/>
          </a:stretch>
        </p:blipFill>
        <p:spPr>
          <a:xfrm>
            <a:off x="9161038" y="4169761"/>
            <a:ext cx="2448000" cy="82076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EE54D3-B25D-F4E4-E890-59C9DC057B7C}"/>
              </a:ext>
            </a:extLst>
          </p:cNvPr>
          <p:cNvSpPr txBox="1">
            <a:spLocks/>
          </p:cNvSpPr>
          <p:nvPr/>
        </p:nvSpPr>
        <p:spPr>
          <a:xfrm>
            <a:off x="242048" y="5057877"/>
            <a:ext cx="11949950" cy="567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But we don’t know how to score the process output… figure it out (w : vector)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16FCBC0-2FF5-3D49-4583-42BE9A5CD040}"/>
              </a:ext>
            </a:extLst>
          </p:cNvPr>
          <p:cNvSpPr txBox="1">
            <a:spLocks/>
          </p:cNvSpPr>
          <p:nvPr/>
        </p:nvSpPr>
        <p:spPr>
          <a:xfrm>
            <a:off x="633973" y="1581506"/>
            <a:ext cx="6478159" cy="567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Given dataset 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E4CC5-B4FB-DAB0-E66D-33114EFDB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519" y="5679327"/>
            <a:ext cx="9073528" cy="9581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BF8C84-F2C7-69A0-230A-A5093DD19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627" r="5699"/>
          <a:stretch>
            <a:fillRect/>
          </a:stretch>
        </p:blipFill>
        <p:spPr>
          <a:xfrm>
            <a:off x="8417501" y="3390800"/>
            <a:ext cx="1296000" cy="820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8F541C-D6AF-3AF2-D556-AD6D8C880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932" r="24298"/>
          <a:stretch>
            <a:fillRect/>
          </a:stretch>
        </p:blipFill>
        <p:spPr>
          <a:xfrm>
            <a:off x="8596487" y="2611840"/>
            <a:ext cx="1692000" cy="82076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29D7FFC-A9AD-A7BB-EC6F-836EE217B179}"/>
              </a:ext>
            </a:extLst>
          </p:cNvPr>
          <p:cNvSpPr txBox="1">
            <a:spLocks/>
          </p:cNvSpPr>
          <p:nvPr/>
        </p:nvSpPr>
        <p:spPr>
          <a:xfrm>
            <a:off x="633973" y="2344419"/>
            <a:ext cx="7260514" cy="992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…what are the coefficients β</a:t>
            </a:r>
            <a:br>
              <a:rPr lang="en-US" sz="2800">
                <a:latin typeface="Bradley Hand" pitchFamily="2" charset="77"/>
              </a:rPr>
            </a:br>
            <a:r>
              <a:rPr lang="en-US" sz="2800">
                <a:latin typeface="Bradley Hand" pitchFamily="2" charset="77"/>
              </a:rPr>
              <a:t>(associated with predictors X from dataset D)</a:t>
            </a:r>
          </a:p>
          <a:p>
            <a:pPr marL="514350" indent="-514350" algn="l">
              <a:spcBef>
                <a:spcPts val="1800"/>
              </a:spcBef>
              <a:buFont typeface="+mj-lt"/>
              <a:buAutoNum type="arabicPeriod" startAt="2"/>
            </a:pPr>
            <a:endParaRPr lang="en-US" sz="2800">
              <a:latin typeface="Bradley Hand" pitchFamily="2" charset="77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AFA58F-D7EF-E643-50DD-3FC7FA7EB445}"/>
              </a:ext>
            </a:extLst>
          </p:cNvPr>
          <p:cNvSpPr txBox="1">
            <a:spLocks/>
          </p:cNvSpPr>
          <p:nvPr/>
        </p:nvSpPr>
        <p:spPr>
          <a:xfrm>
            <a:off x="633973" y="3532051"/>
            <a:ext cx="7783528" cy="567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…that tell us the process hyperparameters y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FC7DB7-6FBB-1760-9C31-EAEB07DA0697}"/>
              </a:ext>
            </a:extLst>
          </p:cNvPr>
          <p:cNvSpPr txBox="1">
            <a:spLocks/>
          </p:cNvSpPr>
          <p:nvPr/>
        </p:nvSpPr>
        <p:spPr>
          <a:xfrm>
            <a:off x="633973" y="4294964"/>
            <a:ext cx="6478159" cy="567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en-US" sz="2800">
                <a:latin typeface="Bradley Hand" pitchFamily="2" charset="77"/>
              </a:rPr>
              <a:t>…that will result in the best score 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08C9AD6-0781-EE04-B40D-96FC0E288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639" r="50582"/>
          <a:stretch>
            <a:fillRect/>
          </a:stretch>
        </p:blipFill>
        <p:spPr>
          <a:xfrm>
            <a:off x="10626077" y="1053920"/>
            <a:ext cx="216000" cy="8207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E81E6B2-ED9B-7EF9-E7CC-C8CE4DBFD8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68" r="48715"/>
          <a:stretch>
            <a:fillRect/>
          </a:stretch>
        </p:blipFill>
        <p:spPr>
          <a:xfrm>
            <a:off x="9442487" y="1832880"/>
            <a:ext cx="1548000" cy="820765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FCEA14-C78C-EB4E-F6EE-A933BDE073E1}"/>
              </a:ext>
            </a:extLst>
          </p:cNvPr>
          <p:cNvCxnSpPr>
            <a:cxnSpLocks/>
          </p:cNvCxnSpPr>
          <p:nvPr/>
        </p:nvCxnSpPr>
        <p:spPr>
          <a:xfrm>
            <a:off x="10717794" y="1682949"/>
            <a:ext cx="25039" cy="466218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4EE447E-0115-79E2-BDAA-56FF183B2887}"/>
              </a:ext>
            </a:extLst>
          </p:cNvPr>
          <p:cNvCxnSpPr>
            <a:cxnSpLocks/>
          </p:cNvCxnSpPr>
          <p:nvPr/>
        </p:nvCxnSpPr>
        <p:spPr>
          <a:xfrm>
            <a:off x="9800290" y="2459351"/>
            <a:ext cx="120950" cy="512703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90542CB-ECC2-8FDF-6629-30C4CF275EF4}"/>
              </a:ext>
            </a:extLst>
          </p:cNvPr>
          <p:cNvCxnSpPr>
            <a:cxnSpLocks/>
          </p:cNvCxnSpPr>
          <p:nvPr/>
        </p:nvCxnSpPr>
        <p:spPr>
          <a:xfrm>
            <a:off x="8929832" y="3287512"/>
            <a:ext cx="0" cy="334085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A1CA155-3EB4-9DCF-2984-08C8F39E4AEB}"/>
              </a:ext>
            </a:extLst>
          </p:cNvPr>
          <p:cNvCxnSpPr>
            <a:cxnSpLocks/>
          </p:cNvCxnSpPr>
          <p:nvPr/>
        </p:nvCxnSpPr>
        <p:spPr>
          <a:xfrm rot="10800000">
            <a:off x="9465347" y="3947739"/>
            <a:ext cx="0" cy="407098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1C6598E-8301-6BBE-C407-FC1AF7BE7DA1}"/>
              </a:ext>
            </a:extLst>
          </p:cNvPr>
          <p:cNvSpPr txBox="1"/>
          <p:nvPr/>
        </p:nvSpPr>
        <p:spPr>
          <a:xfrm>
            <a:off x="8929832" y="3208207"/>
            <a:ext cx="3087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800"/>
              </a:spcBef>
            </a:pPr>
            <a:r>
              <a:rPr lang="en-US" sz="1800" dirty="0">
                <a:solidFill>
                  <a:schemeClr val="accent1"/>
                </a:solidFill>
                <a:latin typeface="Bradley Hand" pitchFamily="2" charset="77"/>
              </a:rPr>
              <a:t>execute process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0F1884-B272-C4D3-D7AA-AB4A1813D63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30702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Bayesian Objective Aggregation </a:t>
            </a:r>
            <a:br>
              <a:rPr lang="en-US" sz="4400">
                <a:latin typeface="Walbaum Display" panose="02070503090703020303" pitchFamily="18" charset="0"/>
              </a:rPr>
            </a:br>
            <a:r>
              <a:rPr lang="en-US" sz="4400">
                <a:latin typeface="Walbaum Display" panose="02070503090703020303" pitchFamily="18" charset="0"/>
              </a:rPr>
              <a:t>via Marginal Expected Utility </a:t>
            </a:r>
            <a:r>
              <a:rPr lang="en-US" sz="4400" err="1">
                <a:latin typeface="Walbaum Display" panose="02070503090703020303" pitchFamily="18" charset="0"/>
              </a:rPr>
              <a:t>Maximisation</a:t>
            </a:r>
            <a:endParaRPr lang="en-US" sz="4400">
              <a:latin typeface="Walbaum Display" panose="02070503090703020303" pitchFamily="18" charset="0"/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FCC28013-5336-CAB2-41E6-E448E67C23E0}"/>
              </a:ext>
            </a:extLst>
          </p:cNvPr>
          <p:cNvSpPr/>
          <p:nvPr/>
        </p:nvSpPr>
        <p:spPr>
          <a:xfrm>
            <a:off x="5752214" y="5708937"/>
            <a:ext cx="510363" cy="874766"/>
          </a:xfrm>
          <a:prstGeom prst="fram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EFD18794-300A-C316-15B4-FDD6AC793B43}"/>
              </a:ext>
            </a:extLst>
          </p:cNvPr>
          <p:cNvSpPr/>
          <p:nvPr/>
        </p:nvSpPr>
        <p:spPr>
          <a:xfrm>
            <a:off x="4426689" y="5708937"/>
            <a:ext cx="1835888" cy="874766"/>
          </a:xfrm>
          <a:prstGeom prst="fram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603D352-E987-BFF8-974F-486D3F2A8B40}"/>
              </a:ext>
            </a:extLst>
          </p:cNvPr>
          <p:cNvSpPr/>
          <p:nvPr/>
        </p:nvSpPr>
        <p:spPr>
          <a:xfrm>
            <a:off x="4426689" y="5708937"/>
            <a:ext cx="4169798" cy="874766"/>
          </a:xfrm>
          <a:prstGeom prst="fram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06288D51-A34F-1865-7C07-6CF488558A24}"/>
              </a:ext>
            </a:extLst>
          </p:cNvPr>
          <p:cNvSpPr/>
          <p:nvPr/>
        </p:nvSpPr>
        <p:spPr>
          <a:xfrm>
            <a:off x="4426689" y="5708937"/>
            <a:ext cx="6139792" cy="874766"/>
          </a:xfrm>
          <a:prstGeom prst="fram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FCB23680-BC18-B421-E264-2BF39AA28A53}"/>
              </a:ext>
            </a:extLst>
          </p:cNvPr>
          <p:cNvSpPr/>
          <p:nvPr/>
        </p:nvSpPr>
        <p:spPr>
          <a:xfrm>
            <a:off x="2817628" y="5708937"/>
            <a:ext cx="7765891" cy="874766"/>
          </a:xfrm>
          <a:prstGeom prst="frame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6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1" grpId="0"/>
      <p:bldP spid="13" grpId="0"/>
      <p:bldP spid="15" grpId="0"/>
      <p:bldP spid="40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4" grpId="0" animBg="1"/>
      <p:bldP spid="14" grpId="1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EC490-F1B6-96D2-D0E7-158C30771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model&#10;&#10;AI-generated content may be incorrect.">
            <a:extLst>
              <a:ext uri="{FF2B5EF4-FFF2-40B4-BE49-F238E27FC236}">
                <a16:creationId xmlns:a16="http://schemas.microsoft.com/office/drawing/2014/main" id="{19F04B78-65F3-8963-64F0-9A40C93BB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17" y="1212214"/>
            <a:ext cx="5154096" cy="48738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F5BEE78-6D00-C2C8-4E9F-F9CE47865DD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Bayesian Decision-Theoretic Framework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C26DC8-4939-8175-99AF-65C8001B042E}"/>
              </a:ext>
            </a:extLst>
          </p:cNvPr>
          <p:cNvSpPr txBox="1"/>
          <p:nvPr/>
        </p:nvSpPr>
        <p:spPr>
          <a:xfrm>
            <a:off x="6898564" y="1516248"/>
            <a:ext cx="4483537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ptos Light" panose="020B0004020202020204" pitchFamily="34" charset="0"/>
              </a:rPr>
              <a:t>Response: Process hyperparameter values</a:t>
            </a:r>
          </a:p>
          <a:p>
            <a:pPr>
              <a:lnSpc>
                <a:spcPct val="150000"/>
              </a:lnSpc>
            </a:pPr>
            <a:r>
              <a:rPr lang="en-US">
                <a:latin typeface="Aptos Light" panose="020B0004020202020204" pitchFamily="34" charset="0"/>
              </a:rPr>
              <a:t>Predictors: Data properties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1B6565-8AF7-2ADE-5A89-7D260131E3B5}"/>
              </a:ext>
            </a:extLst>
          </p:cNvPr>
          <p:cNvSpPr txBox="1"/>
          <p:nvPr/>
        </p:nvSpPr>
        <p:spPr>
          <a:xfrm>
            <a:off x="6898563" y="2652634"/>
            <a:ext cx="4953801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ptos Light" panose="020B0004020202020204" pitchFamily="34" charset="0"/>
              </a:rPr>
              <a:t>Predict maximally informative jobs to execute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6CDAFA-367A-6FB0-64DB-BD8CA8406C76}"/>
              </a:ext>
            </a:extLst>
          </p:cNvPr>
          <p:cNvSpPr txBox="1"/>
          <p:nvPr/>
        </p:nvSpPr>
        <p:spPr>
          <a:xfrm>
            <a:off x="6898563" y="4483461"/>
            <a:ext cx="4953801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ptos Light" panose="020B0004020202020204" pitchFamily="34" charset="0"/>
              </a:rPr>
              <a:t>Balance risk/reward; tune for </a:t>
            </a:r>
            <a:r>
              <a:rPr lang="en-US" err="1">
                <a:latin typeface="Aptos Light" panose="020B0004020202020204" pitchFamily="34" charset="0"/>
              </a:rPr>
              <a:t>generalisability</a:t>
            </a:r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0DDD75-470C-4186-762E-C5A6E945D5C0}"/>
              </a:ext>
            </a:extLst>
          </p:cNvPr>
          <p:cNvSpPr txBox="1"/>
          <p:nvPr/>
        </p:nvSpPr>
        <p:spPr>
          <a:xfrm>
            <a:off x="6898562" y="5273978"/>
            <a:ext cx="4953801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ptos Light" panose="020B0004020202020204" pitchFamily="34" charset="0"/>
              </a:rPr>
              <a:t>Estimate response for the next iteration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B5A9ED5A-4BDB-8B71-6A36-1646D4AA3E94}"/>
              </a:ext>
            </a:extLst>
          </p:cNvPr>
          <p:cNvSpPr/>
          <p:nvPr/>
        </p:nvSpPr>
        <p:spPr>
          <a:xfrm>
            <a:off x="6548846" y="1654629"/>
            <a:ext cx="349716" cy="745002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2AA8CE-7A3B-4066-C8BB-51FBF3BAC88B}"/>
              </a:ext>
            </a:extLst>
          </p:cNvPr>
          <p:cNvCxnSpPr>
            <a:cxnSpLocks/>
          </p:cNvCxnSpPr>
          <p:nvPr/>
        </p:nvCxnSpPr>
        <p:spPr>
          <a:xfrm flipH="1">
            <a:off x="5634448" y="2027130"/>
            <a:ext cx="966652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168D4E-59A8-76D6-BE59-71687E73125F}"/>
              </a:ext>
            </a:extLst>
          </p:cNvPr>
          <p:cNvCxnSpPr>
            <a:cxnSpLocks/>
          </p:cNvCxnSpPr>
          <p:nvPr/>
        </p:nvCxnSpPr>
        <p:spPr>
          <a:xfrm flipH="1">
            <a:off x="5634448" y="2954593"/>
            <a:ext cx="126411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A6D04D-FDCD-5A29-78FE-EDC7495F044F}"/>
              </a:ext>
            </a:extLst>
          </p:cNvPr>
          <p:cNvCxnSpPr>
            <a:cxnSpLocks/>
          </p:cNvCxnSpPr>
          <p:nvPr/>
        </p:nvCxnSpPr>
        <p:spPr>
          <a:xfrm flipH="1">
            <a:off x="5634448" y="4761620"/>
            <a:ext cx="126411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BBB247-AF44-2F25-052C-953943832BAA}"/>
              </a:ext>
            </a:extLst>
          </p:cNvPr>
          <p:cNvCxnSpPr>
            <a:cxnSpLocks/>
          </p:cNvCxnSpPr>
          <p:nvPr/>
        </p:nvCxnSpPr>
        <p:spPr>
          <a:xfrm flipH="1">
            <a:off x="6005249" y="5575623"/>
            <a:ext cx="89331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2D2028-1F3C-E986-1257-8FBBD7406D1B}"/>
              </a:ext>
            </a:extLst>
          </p:cNvPr>
          <p:cNvSpPr txBox="1"/>
          <p:nvPr/>
        </p:nvSpPr>
        <p:spPr>
          <a:xfrm>
            <a:off x="6898562" y="3580096"/>
            <a:ext cx="5293438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Aptos Light" panose="020B0004020202020204" pitchFamily="34" charset="0"/>
              </a:rPr>
              <a:t>Run jobs to sample from hyperparameter space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7903507-16A4-8A3E-51DF-5624498AB513}"/>
              </a:ext>
            </a:extLst>
          </p:cNvPr>
          <p:cNvCxnSpPr>
            <a:cxnSpLocks/>
          </p:cNvCxnSpPr>
          <p:nvPr/>
        </p:nvCxnSpPr>
        <p:spPr>
          <a:xfrm flipH="1">
            <a:off x="5634447" y="3858255"/>
            <a:ext cx="126411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79544F10-B6EE-E9FA-C7F9-642627A3E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1" y="2886576"/>
            <a:ext cx="1430710" cy="37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4" grpId="0"/>
      <p:bldP spid="5" grpId="0"/>
      <p:bldP spid="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46E78-5C38-A17D-CC94-E2C7E582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B22C8B3-7C41-63C0-7092-DEBBED0E2C4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User Perspective</a:t>
            </a:r>
          </a:p>
        </p:txBody>
      </p:sp>
      <p:pic>
        <p:nvPicPr>
          <p:cNvPr id="5" name="Picture 4" descr="A diagram of a process&#10;&#10;AI-generated content may be incorrect.">
            <a:extLst>
              <a:ext uri="{FF2B5EF4-FFF2-40B4-BE49-F238E27FC236}">
                <a16:creationId xmlns:a16="http://schemas.microsoft.com/office/drawing/2014/main" id="{569291C0-914E-EAB5-933A-026D334BE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10966"/>
            <a:ext cx="7772400" cy="47744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EE7489-BFE7-458C-2A0E-213DAAF0C071}"/>
              </a:ext>
            </a:extLst>
          </p:cNvPr>
          <p:cNvSpPr/>
          <p:nvPr/>
        </p:nvSpPr>
        <p:spPr>
          <a:xfrm>
            <a:off x="4329112" y="4922043"/>
            <a:ext cx="5422107" cy="1264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931D1E-AF44-F020-D3FC-9F5EC168D61B}"/>
              </a:ext>
            </a:extLst>
          </p:cNvPr>
          <p:cNvSpPr/>
          <p:nvPr/>
        </p:nvSpPr>
        <p:spPr>
          <a:xfrm>
            <a:off x="7542848" y="3053107"/>
            <a:ext cx="2321719" cy="1667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374001-6F1E-0E0B-1C46-D0B5922566C0}"/>
              </a:ext>
            </a:extLst>
          </p:cNvPr>
          <p:cNvSpPr/>
          <p:nvPr/>
        </p:nvSpPr>
        <p:spPr>
          <a:xfrm>
            <a:off x="8374856" y="4628814"/>
            <a:ext cx="869157" cy="293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90DA01-0191-17F0-83F7-DD1A30E963C4}"/>
              </a:ext>
            </a:extLst>
          </p:cNvPr>
          <p:cNvSpPr/>
          <p:nvPr/>
        </p:nvSpPr>
        <p:spPr>
          <a:xfrm>
            <a:off x="3574255" y="1159942"/>
            <a:ext cx="5476876" cy="192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1A48EE-F811-909C-A996-19027840687E}"/>
              </a:ext>
            </a:extLst>
          </p:cNvPr>
          <p:cNvSpPr/>
          <p:nvPr/>
        </p:nvSpPr>
        <p:spPr>
          <a:xfrm>
            <a:off x="5160166" y="1942183"/>
            <a:ext cx="2321719" cy="155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6B2883-3F68-CA9E-1DFA-61B84AC20E43}"/>
              </a:ext>
            </a:extLst>
          </p:cNvPr>
          <p:cNvSpPr/>
          <p:nvPr/>
        </p:nvSpPr>
        <p:spPr>
          <a:xfrm>
            <a:off x="4326731" y="3422873"/>
            <a:ext cx="3309938" cy="155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C336B4-5E86-5FA8-9D03-611787F511DB}"/>
              </a:ext>
            </a:extLst>
          </p:cNvPr>
          <p:cNvSpPr txBox="1"/>
          <p:nvPr/>
        </p:nvSpPr>
        <p:spPr>
          <a:xfrm>
            <a:off x="9751219" y="3881137"/>
            <a:ext cx="24407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ptos Light" panose="020B0004020202020204" pitchFamily="34" charset="0"/>
              </a:rPr>
              <a:t>Uncertainties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ptos Light" panose="020B0004020202020204" pitchFamily="34" charset="0"/>
              </a:rPr>
              <a:t>Predicted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ptos Light" panose="020B0004020202020204" pitchFamily="34" charset="0"/>
              </a:rPr>
              <a:t>Runtime estimate</a:t>
            </a:r>
          </a:p>
        </p:txBody>
      </p:sp>
    </p:spTree>
    <p:extLst>
      <p:ext uri="{BB962C8B-B14F-4D97-AF65-F5344CB8AC3E}">
        <p14:creationId xmlns:p14="http://schemas.microsoft.com/office/powerpoint/2010/main" val="415950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001C8-DCD5-4C47-FE93-65B222DE7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E573EF-B039-5461-A773-A298B585BD2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The Vision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601837-5FD4-360F-1184-2243613933F8}"/>
              </a:ext>
            </a:extLst>
          </p:cNvPr>
          <p:cNvSpPr txBox="1"/>
          <p:nvPr/>
        </p:nvSpPr>
        <p:spPr>
          <a:xfrm>
            <a:off x="650693" y="1672627"/>
            <a:ext cx="10644188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latin typeface="Walbaum Display" panose="02070503090703020303" pitchFamily="18" charset="0"/>
              </a:rPr>
              <a:t>The user should only have to run one job.</a:t>
            </a:r>
          </a:p>
          <a:p>
            <a:r>
              <a:rPr lang="en-GB" sz="4000">
                <a:latin typeface="Walbaum Display" panose="02070503090703020303" pitchFamily="18" charset="0"/>
              </a:rPr>
              <a:t>						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latin typeface="Walbaum Display" panose="02070503090703020303" pitchFamily="18" charset="0"/>
              </a:rPr>
              <a:t>Improved robustness and efficiency.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>
              <a:latin typeface="Walbaum Display" panose="02070503090703020303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latin typeface="Walbaum Display" panose="02070503090703020303" pitchFamily="18" charset="0"/>
              </a:rPr>
              <a:t>Substantial reduction in computational wastage. </a:t>
            </a:r>
            <a:endParaRPr lang="en-GB" sz="3600">
              <a:latin typeface="Walbaum Display" panose="02070503090703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F35E5-1E89-DA81-59F4-B2161D1CE231}"/>
              </a:ext>
            </a:extLst>
          </p:cNvPr>
          <p:cNvSpPr txBox="1"/>
          <p:nvPr/>
        </p:nvSpPr>
        <p:spPr>
          <a:xfrm>
            <a:off x="9477985" y="1882850"/>
            <a:ext cx="2478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>
                <a:latin typeface="Bradley Hand" pitchFamily="2" charset="77"/>
              </a:rPr>
              <a:t>(in most cases)</a:t>
            </a:r>
          </a:p>
        </p:txBody>
      </p:sp>
    </p:spTree>
    <p:extLst>
      <p:ext uri="{BB962C8B-B14F-4D97-AF65-F5344CB8AC3E}">
        <p14:creationId xmlns:p14="http://schemas.microsoft.com/office/powerpoint/2010/main" val="1493863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9888B-3486-CA20-698B-7E3D682B8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diagram of a process&#10;&#10;AI-generated content may be incorrect.">
            <a:extLst>
              <a:ext uri="{FF2B5EF4-FFF2-40B4-BE49-F238E27FC236}">
                <a16:creationId xmlns:a16="http://schemas.microsoft.com/office/drawing/2014/main" id="{18B36651-109C-5F1A-77CB-70F734681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099252"/>
            <a:ext cx="7772400" cy="265949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BA71AE4-160E-1C6B-B55E-62C8A12EB26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Synergy with Automated Workflows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9DDAC4-1260-CB4E-1BE5-425141C9940B}"/>
              </a:ext>
            </a:extLst>
          </p:cNvPr>
          <p:cNvSpPr txBox="1"/>
          <p:nvPr/>
        </p:nvSpPr>
        <p:spPr>
          <a:xfrm>
            <a:off x="238685" y="1542882"/>
            <a:ext cx="11631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Bradley Hand" pitchFamily="2" charset="77"/>
              </a:rPr>
              <a:t>Example – macromolecular crystallography workflow</a:t>
            </a:r>
          </a:p>
        </p:txBody>
      </p:sp>
    </p:spTree>
    <p:extLst>
      <p:ext uri="{BB962C8B-B14F-4D97-AF65-F5344CB8AC3E}">
        <p14:creationId xmlns:p14="http://schemas.microsoft.com/office/powerpoint/2010/main" val="3927683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D95A-CA65-67BD-353E-D3778C35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diagram of a workflow&#10;&#10;AI-generated content may be incorrect.">
            <a:extLst>
              <a:ext uri="{FF2B5EF4-FFF2-40B4-BE49-F238E27FC236}">
                <a16:creationId xmlns:a16="http://schemas.microsoft.com/office/drawing/2014/main" id="{EBED36BF-0561-3E76-1113-F24A6BA78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099252"/>
            <a:ext cx="7772400" cy="265949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E5142C6-E321-103B-10B0-BB75AF800F9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Synergy with Automated Workflows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B73B96-D619-CE3E-4F07-9B26F1191AF5}"/>
              </a:ext>
            </a:extLst>
          </p:cNvPr>
          <p:cNvSpPr txBox="1"/>
          <p:nvPr/>
        </p:nvSpPr>
        <p:spPr>
          <a:xfrm>
            <a:off x="238686" y="1542882"/>
            <a:ext cx="4817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Bradley Hand" pitchFamily="2" charset="77"/>
              </a:rPr>
              <a:t>Automated pipeline</a:t>
            </a:r>
          </a:p>
        </p:txBody>
      </p:sp>
    </p:spTree>
    <p:extLst>
      <p:ext uri="{BB962C8B-B14F-4D97-AF65-F5344CB8AC3E}">
        <p14:creationId xmlns:p14="http://schemas.microsoft.com/office/powerpoint/2010/main" val="953510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E104-ED2A-6C71-75AC-D84D283AD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diagram of a process&#10;&#10;AI-generated content may be incorrect.">
            <a:extLst>
              <a:ext uri="{FF2B5EF4-FFF2-40B4-BE49-F238E27FC236}">
                <a16:creationId xmlns:a16="http://schemas.microsoft.com/office/drawing/2014/main" id="{47BFD2D0-1A73-2366-9876-87FF685F6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247" y="2112699"/>
            <a:ext cx="7772400" cy="265949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76E24AF-2C0E-355E-E58C-B8591F6DA71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Synergy with Automated Workflows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593F6A-A466-7879-1DDB-1948F1D9299E}"/>
              </a:ext>
            </a:extLst>
          </p:cNvPr>
          <p:cNvSpPr txBox="1"/>
          <p:nvPr/>
        </p:nvSpPr>
        <p:spPr>
          <a:xfrm>
            <a:off x="238685" y="1542882"/>
            <a:ext cx="117431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Bradley Hand" pitchFamily="2" charset="77"/>
              </a:rPr>
              <a:t>This development aims to </a:t>
            </a:r>
            <a:r>
              <a:rPr lang="en-US" sz="3600" err="1">
                <a:latin typeface="Bradley Hand" pitchFamily="2" charset="77"/>
              </a:rPr>
              <a:t>optimise</a:t>
            </a:r>
            <a:r>
              <a:rPr lang="en-US" sz="3600">
                <a:latin typeface="Bradley Hand" pitchFamily="2" charset="77"/>
              </a:rPr>
              <a:t> individual nodes</a:t>
            </a:r>
          </a:p>
        </p:txBody>
      </p:sp>
    </p:spTree>
    <p:extLst>
      <p:ext uri="{BB962C8B-B14F-4D97-AF65-F5344CB8AC3E}">
        <p14:creationId xmlns:p14="http://schemas.microsoft.com/office/powerpoint/2010/main" val="2106882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B38E-91E4-2D77-AA32-01B2312C8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diagram of a process&#10;&#10;AI-generated content may be incorrect.">
            <a:extLst>
              <a:ext uri="{FF2B5EF4-FFF2-40B4-BE49-F238E27FC236}">
                <a16:creationId xmlns:a16="http://schemas.microsoft.com/office/drawing/2014/main" id="{3B92A2AF-F9F4-0FBA-FBA8-A8E58C88C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694" y="2099252"/>
            <a:ext cx="7772400" cy="265949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7004CBF-9D54-4185-45FD-D2A749C1C8A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Synergy with Automated Workflows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A2787-176F-A60E-6C2D-8156BD9206EC}"/>
              </a:ext>
            </a:extLst>
          </p:cNvPr>
          <p:cNvSpPr txBox="1"/>
          <p:nvPr/>
        </p:nvSpPr>
        <p:spPr>
          <a:xfrm>
            <a:off x="238686" y="1542882"/>
            <a:ext cx="11621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Bradley Hand" pitchFamily="2" charset="77"/>
              </a:rPr>
              <a:t>Meta-control over individual nodes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67F3C-3658-F277-8311-78112D1FDCF4}"/>
              </a:ext>
            </a:extLst>
          </p:cNvPr>
          <p:cNvSpPr txBox="1"/>
          <p:nvPr/>
        </p:nvSpPr>
        <p:spPr>
          <a:xfrm>
            <a:off x="238685" y="4991951"/>
            <a:ext cx="11715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Parameters can be (1) nudged or (2) overridden. </a:t>
            </a:r>
          </a:p>
        </p:txBody>
      </p:sp>
    </p:spTree>
    <p:extLst>
      <p:ext uri="{BB962C8B-B14F-4D97-AF65-F5344CB8AC3E}">
        <p14:creationId xmlns:p14="http://schemas.microsoft.com/office/powerpoint/2010/main" val="1441606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11DF-CD99-E7DB-A1B4-0E2559059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D321C2C-646F-C236-75F6-9E211C4C78F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87419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Synergy with Automated Workflows</a:t>
            </a:r>
          </a:p>
        </p:txBody>
      </p:sp>
      <p:pic>
        <p:nvPicPr>
          <p:cNvPr id="4" name="Picture 3" descr="A diagram of a workflow&#10;&#10;AI-generated content may be incorrect.">
            <a:extLst>
              <a:ext uri="{FF2B5EF4-FFF2-40B4-BE49-F238E27FC236}">
                <a16:creationId xmlns:a16="http://schemas.microsoft.com/office/drawing/2014/main" id="{0FBB4DCC-A56A-06D8-4CCE-D555A45D2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353" y="2072358"/>
            <a:ext cx="7772400" cy="265949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A0E7A84-F560-BD71-BE1C-625A99A4A388}"/>
              </a:ext>
            </a:extLst>
          </p:cNvPr>
          <p:cNvSpPr txBox="1"/>
          <p:nvPr/>
        </p:nvSpPr>
        <p:spPr>
          <a:xfrm>
            <a:off x="238685" y="1542882"/>
            <a:ext cx="11715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Bradley Hand" pitchFamily="2" charset="77"/>
              </a:rPr>
              <a:t>Feeds information back – could improve an AI controller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9DCA2A-11F4-6123-2B75-BA68A5DA1CDE}"/>
              </a:ext>
            </a:extLst>
          </p:cNvPr>
          <p:cNvSpPr txBox="1"/>
          <p:nvPr/>
        </p:nvSpPr>
        <p:spPr>
          <a:xfrm>
            <a:off x="238685" y="4991951"/>
            <a:ext cx="119533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Parameters can be (1) nudged or (2) overridden.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Feedback (posterior; posterior predictive; diagnostics) to inform workflow. </a:t>
            </a:r>
          </a:p>
        </p:txBody>
      </p:sp>
    </p:spTree>
    <p:extLst>
      <p:ext uri="{BB962C8B-B14F-4D97-AF65-F5344CB8AC3E}">
        <p14:creationId xmlns:p14="http://schemas.microsoft.com/office/powerpoint/2010/main" val="1701200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7ABB7-22B0-6ADA-4851-8AB58A292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7B557E3-F25D-0B01-1936-7155F4E3A05B}"/>
              </a:ext>
            </a:extLst>
          </p:cNvPr>
          <p:cNvSpPr txBox="1">
            <a:spLocks/>
          </p:cNvSpPr>
          <p:nvPr/>
        </p:nvSpPr>
        <p:spPr>
          <a:xfrm>
            <a:off x="-37070" y="1"/>
            <a:ext cx="12229070" cy="874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latin typeface="Walbaum Display" panose="02070503090703020303" pitchFamily="18" charset="0"/>
              </a:rPr>
              <a:t>Current Funded Applications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454096-E9DC-70CB-9AA5-4A547AB58E4B}"/>
              </a:ext>
            </a:extLst>
          </p:cNvPr>
          <p:cNvSpPr txBox="1"/>
          <p:nvPr/>
        </p:nvSpPr>
        <p:spPr>
          <a:xfrm>
            <a:off x="1371598" y="1485396"/>
            <a:ext cx="781901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>
                <a:latin typeface="Aptos Light" panose="020B0004020202020204" pitchFamily="34" charset="0"/>
              </a:rPr>
              <a:t>Macromolecular structure refinement </a:t>
            </a:r>
            <a:r>
              <a:rPr lang="en-US" sz="2800" b="1" i="1">
                <a:latin typeface="Aptos Light" panose="020B0004020202020204" pitchFamily="34" charset="0"/>
              </a:rPr>
              <a:t>(</a:t>
            </a:r>
            <a:r>
              <a:rPr lang="en-US" sz="2800" b="1" i="1" err="1">
                <a:latin typeface="Aptos Light" panose="020B0004020202020204" pitchFamily="34" charset="0"/>
              </a:rPr>
              <a:t>Servalcat</a:t>
            </a:r>
            <a:r>
              <a:rPr lang="en-US" sz="2800" b="1" i="1">
                <a:latin typeface="Aptos Light" panose="020B0004020202020204" pitchFamily="34" charset="0"/>
              </a:rPr>
              <a:t>)</a:t>
            </a:r>
            <a:br>
              <a:rPr lang="en-US" sz="2800" b="1">
                <a:latin typeface="Aptos Light" panose="020B0004020202020204" pitchFamily="34" charset="0"/>
              </a:rPr>
            </a:br>
            <a:r>
              <a:rPr lang="en-US" sz="2800" b="1">
                <a:latin typeface="Aptos Light" panose="020B0004020202020204" pitchFamily="34" charset="0"/>
              </a:rPr>
              <a:t>	– </a:t>
            </a:r>
            <a:r>
              <a:rPr lang="en-US" sz="2800" b="1" i="1">
                <a:latin typeface="Aptos Light" panose="020B0004020202020204" pitchFamily="34" charset="0"/>
              </a:rPr>
              <a:t>Alex Konstantinov </a:t>
            </a:r>
            <a:r>
              <a:rPr lang="en-US" sz="2800" b="1">
                <a:latin typeface="Aptos Light" panose="020B0004020202020204" pitchFamily="34" charset="0"/>
              </a:rPr>
              <a:t>(generic framework)</a:t>
            </a:r>
            <a:br>
              <a:rPr lang="en-US" sz="2800" b="1">
                <a:latin typeface="Aptos Light" panose="020B0004020202020204" pitchFamily="34" charset="0"/>
              </a:rPr>
            </a:br>
            <a:br>
              <a:rPr lang="en-US" sz="2800" b="1">
                <a:latin typeface="Aptos Light" panose="020B0004020202020204" pitchFamily="34" charset="0"/>
              </a:rPr>
            </a:br>
            <a:endParaRPr lang="en-US" sz="2800" b="1">
              <a:latin typeface="Aptos Ligh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b="1">
                <a:latin typeface="Aptos Light" panose="020B0004020202020204" pitchFamily="34" charset="0"/>
              </a:rPr>
              <a:t>Cryo-EM 3D Reconstruction </a:t>
            </a:r>
            <a:r>
              <a:rPr lang="en-US" sz="2800" b="1" i="1">
                <a:latin typeface="Aptos Light" panose="020B0004020202020204" pitchFamily="34" charset="0"/>
              </a:rPr>
              <a:t>(RELION)</a:t>
            </a:r>
            <a:br>
              <a:rPr lang="en-US" sz="2800" b="1">
                <a:latin typeface="Aptos Light" panose="020B0004020202020204" pitchFamily="34" charset="0"/>
              </a:rPr>
            </a:br>
            <a:r>
              <a:rPr lang="en-US" sz="2800" b="1">
                <a:latin typeface="Aptos Light" panose="020B0004020202020204" pitchFamily="34" charset="0"/>
              </a:rPr>
              <a:t>	– </a:t>
            </a:r>
            <a:r>
              <a:rPr lang="en-US" sz="2800" b="1" i="1">
                <a:latin typeface="Aptos Light" panose="020B0004020202020204" pitchFamily="34" charset="0"/>
              </a:rPr>
              <a:t>Milan Kumar</a:t>
            </a:r>
            <a:br>
              <a:rPr lang="en-US" sz="2800" b="1">
                <a:latin typeface="Aptos Light" panose="020B0004020202020204" pitchFamily="34" charset="0"/>
              </a:rPr>
            </a:br>
            <a:br>
              <a:rPr lang="en-US" sz="2800" b="1">
                <a:latin typeface="Aptos Light" panose="020B0004020202020204" pitchFamily="34" charset="0"/>
              </a:rPr>
            </a:br>
            <a:endParaRPr lang="en-US" sz="2800" b="1">
              <a:latin typeface="Aptos Ligh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b="1">
                <a:latin typeface="Aptos Light" panose="020B0004020202020204" pitchFamily="34" charset="0"/>
              </a:rPr>
              <a:t>Crystallographic data processing </a:t>
            </a:r>
            <a:r>
              <a:rPr lang="en-US" sz="2800" b="1" i="1">
                <a:latin typeface="Aptos Light" panose="020B0004020202020204" pitchFamily="34" charset="0"/>
              </a:rPr>
              <a:t>(DIALS)</a:t>
            </a:r>
            <a:endParaRPr lang="en-US" sz="2800" b="1">
              <a:latin typeface="Aptos Light" panose="020B0004020202020204" pitchFamily="34" charset="0"/>
            </a:endParaRPr>
          </a:p>
          <a:p>
            <a:r>
              <a:rPr lang="en-US" sz="2800" b="1">
                <a:latin typeface="Aptos Light" panose="020B0004020202020204" pitchFamily="34" charset="0"/>
              </a:rPr>
              <a:t> 	– </a:t>
            </a:r>
            <a:r>
              <a:rPr lang="en-US" sz="2800" b="1" i="1">
                <a:latin typeface="Aptos Light" panose="020B0004020202020204" pitchFamily="34" charset="0"/>
              </a:rPr>
              <a:t>Terence Lobo</a:t>
            </a:r>
            <a:endParaRPr lang="en-US" sz="2800" i="1"/>
          </a:p>
        </p:txBody>
      </p:sp>
      <p:pic>
        <p:nvPicPr>
          <p:cNvPr id="19" name="Picture 18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5EAB1E64-6B64-9F30-30BE-DC4E21BBE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34" y="1444203"/>
            <a:ext cx="701011" cy="1060504"/>
          </a:xfrm>
          <a:prstGeom prst="rect">
            <a:avLst/>
          </a:prstGeom>
        </p:spPr>
      </p:pic>
      <p:pic>
        <p:nvPicPr>
          <p:cNvPr id="20" name="Picture 19" descr="A person in a red shirt&#10;&#10;AI-generated content may be incorrect.">
            <a:extLst>
              <a:ext uri="{FF2B5EF4-FFF2-40B4-BE49-F238E27FC236}">
                <a16:creationId xmlns:a16="http://schemas.microsoft.com/office/drawing/2014/main" id="{ABE47B4D-D4FC-439D-51BE-713F2A98D0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45" t="18118" r="28523" b="38827"/>
          <a:stretch>
            <a:fillRect/>
          </a:stretch>
        </p:blipFill>
        <p:spPr>
          <a:xfrm>
            <a:off x="528451" y="3109535"/>
            <a:ext cx="701011" cy="1047249"/>
          </a:xfrm>
          <a:prstGeom prst="rect">
            <a:avLst/>
          </a:prstGeom>
        </p:spPr>
      </p:pic>
      <p:pic>
        <p:nvPicPr>
          <p:cNvPr id="21" name="Picture 2" descr="Terence Lobo - Scientific Computing ...">
            <a:extLst>
              <a:ext uri="{FF2B5EF4-FFF2-40B4-BE49-F238E27FC236}">
                <a16:creationId xmlns:a16="http://schemas.microsoft.com/office/drawing/2014/main" id="{D1C47D6B-A499-1CCF-9305-C988285DF6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9" t="11349" r="33674" b="31372"/>
          <a:stretch>
            <a:fillRect/>
          </a:stretch>
        </p:blipFill>
        <p:spPr bwMode="auto">
          <a:xfrm>
            <a:off x="528451" y="4858681"/>
            <a:ext cx="713694" cy="106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A black and pink logo&#10;&#10;Description automatically generated">
            <a:extLst>
              <a:ext uri="{FF2B5EF4-FFF2-40B4-BE49-F238E27FC236}">
                <a16:creationId xmlns:a16="http://schemas.microsoft.com/office/drawing/2014/main" id="{C8EE2958-F5E2-BB1A-D2DC-4F90F2F266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881" b="26303"/>
          <a:stretch>
            <a:fillRect/>
          </a:stretch>
        </p:blipFill>
        <p:spPr>
          <a:xfrm>
            <a:off x="8938160" y="835979"/>
            <a:ext cx="1095915" cy="54548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BFF1BDD-B816-7951-9793-E52EA2D086AB}"/>
              </a:ext>
            </a:extLst>
          </p:cNvPr>
          <p:cNvSpPr txBox="1"/>
          <p:nvPr/>
        </p:nvSpPr>
        <p:spPr>
          <a:xfrm>
            <a:off x="9317270" y="1627539"/>
            <a:ext cx="2828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>
                <a:latin typeface="Aptos Light" panose="020B0004020202020204" pitchFamily="34" charset="0"/>
              </a:rPr>
              <a:t>Eugene </a:t>
            </a:r>
            <a:r>
              <a:rPr lang="en-US" sz="1800" b="1" i="1" err="1">
                <a:latin typeface="Aptos Light" panose="020B0004020202020204" pitchFamily="34" charset="0"/>
              </a:rPr>
              <a:t>Krissinel</a:t>
            </a:r>
            <a:r>
              <a:rPr lang="en-US" sz="1800" b="1" i="1">
                <a:latin typeface="Aptos Light" panose="020B0004020202020204" pitchFamily="34" charset="0"/>
              </a:rPr>
              <a:t> (CCP4)</a:t>
            </a:r>
          </a:p>
          <a:p>
            <a:r>
              <a:rPr lang="en-US" b="1" i="1">
                <a:latin typeface="Aptos Light" panose="020B0004020202020204" pitchFamily="34" charset="0"/>
              </a:rPr>
              <a:t>Maria Fando (CCP4)</a:t>
            </a:r>
            <a:endParaRPr lang="en-US" i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4365C4-7CDE-E11B-535F-681F104329EC}"/>
              </a:ext>
            </a:extLst>
          </p:cNvPr>
          <p:cNvSpPr txBox="1"/>
          <p:nvPr/>
        </p:nvSpPr>
        <p:spPr>
          <a:xfrm>
            <a:off x="9317270" y="3157035"/>
            <a:ext cx="28280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>
                <a:latin typeface="Aptos Light" panose="020B0004020202020204" pitchFamily="34" charset="0"/>
              </a:rPr>
              <a:t>Tom Burnley (CCP-EM)</a:t>
            </a:r>
          </a:p>
          <a:p>
            <a:r>
              <a:rPr lang="en-US" b="1" i="1">
                <a:latin typeface="Aptos Light" panose="020B0004020202020204" pitchFamily="34" charset="0"/>
              </a:rPr>
              <a:t>Colin Palmer (CCP-EM)</a:t>
            </a:r>
          </a:p>
          <a:p>
            <a:r>
              <a:rPr lang="en-US" b="1" i="1">
                <a:latin typeface="Aptos Light" panose="020B0004020202020204" pitchFamily="34" charset="0"/>
              </a:rPr>
              <a:t>Jason van Rooyen (</a:t>
            </a:r>
            <a:r>
              <a:rPr lang="en-US" b="1" i="1" err="1">
                <a:latin typeface="Aptos Light" panose="020B0004020202020204" pitchFamily="34" charset="0"/>
              </a:rPr>
              <a:t>eBIC</a:t>
            </a:r>
            <a:r>
              <a:rPr lang="en-US" b="1" i="1">
                <a:latin typeface="Aptos Light" panose="020B0004020202020204" pitchFamily="34" charset="0"/>
              </a:rPr>
              <a:t>)</a:t>
            </a:r>
            <a:endParaRPr lang="en-US" i="1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DB5D33-9BAD-C31C-57A9-8823184E569D}"/>
              </a:ext>
            </a:extLst>
          </p:cNvPr>
          <p:cNvSpPr txBox="1"/>
          <p:nvPr/>
        </p:nvSpPr>
        <p:spPr>
          <a:xfrm>
            <a:off x="9317270" y="5042017"/>
            <a:ext cx="2828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>
                <a:latin typeface="Aptos Light" panose="020B0004020202020204" pitchFamily="34" charset="0"/>
              </a:rPr>
              <a:t>David McDonagh (CCP4)</a:t>
            </a:r>
          </a:p>
          <a:p>
            <a:r>
              <a:rPr lang="en-US" b="1" i="1">
                <a:latin typeface="Aptos Light" panose="020B0004020202020204" pitchFamily="34" charset="0"/>
              </a:rPr>
              <a:t>David Waterman (CCP4)</a:t>
            </a:r>
            <a:endParaRPr lang="en-US" i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532CA-9B87-7177-DDD6-29CE00369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7403" y="542317"/>
            <a:ext cx="2157925" cy="9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8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9EF7B-569A-3D03-91D9-C63E06A93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1DC42EB8-E60F-4569-DFC7-311E6ADA31EE}"/>
              </a:ext>
            </a:extLst>
          </p:cNvPr>
          <p:cNvSpPr txBox="1"/>
          <p:nvPr/>
        </p:nvSpPr>
        <p:spPr>
          <a:xfrm>
            <a:off x="-3245" y="2848503"/>
            <a:ext cx="1219952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-150" dirty="0">
                <a:solidFill>
                  <a:srgbClr val="002060"/>
                </a:solidFill>
                <a:latin typeface="Arial"/>
                <a:cs typeface="Arial"/>
              </a:rPr>
              <a:t>ML/AI Workflows in Crystallography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20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2EF4B-ED21-F098-E135-08D71D0CC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square with a triangle on a black background&#10;&#10;AI-generated content may be incorrect.">
            <a:extLst>
              <a:ext uri="{FF2B5EF4-FFF2-40B4-BE49-F238E27FC236}">
                <a16:creationId xmlns:a16="http://schemas.microsoft.com/office/drawing/2014/main" id="{CDF32E80-B580-9A34-1B92-8E3F70C1E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6124" y="5964188"/>
            <a:ext cx="2048463" cy="895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2D1E95-7552-2962-D48A-C899B99C2E8E}"/>
              </a:ext>
            </a:extLst>
          </p:cNvPr>
          <p:cNvSpPr txBox="1"/>
          <p:nvPr/>
        </p:nvSpPr>
        <p:spPr>
          <a:xfrm>
            <a:off x="-3245" y="-1941"/>
            <a:ext cx="815433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rgbClr val="002060"/>
                </a:solidFill>
                <a:latin typeface="Arial"/>
                <a:cs typeface="Arial"/>
              </a:rPr>
              <a:t>Context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074D2996-A82E-6120-923F-F8A8C7C30424}"/>
              </a:ext>
            </a:extLst>
          </p:cNvPr>
          <p:cNvSpPr txBox="1"/>
          <p:nvPr/>
        </p:nvSpPr>
        <p:spPr>
          <a:xfrm>
            <a:off x="159926" y="733777"/>
            <a:ext cx="6718233" cy="36933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Crystallography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 is the foundation for vast areas of science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&gt; 40 Nobel prizes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/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UN International year of Crystallography in 2014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Macromolecular crystallography (MX)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is the study of biological structures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Backbone of &gt; £108 billion UK Life Sciences sector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Fundamental to </a:t>
            </a:r>
            <a:r>
              <a:rPr lang="en-US" b="1">
                <a:solidFill>
                  <a:srgbClr val="00B050"/>
                </a:solidFill>
                <a:latin typeface="Arial"/>
                <a:ea typeface="Calibri"/>
                <a:cs typeface="Calibri"/>
              </a:rPr>
              <a:t>new government drug discovery initiatives</a:t>
            </a:r>
          </a:p>
          <a:p>
            <a:pPr lvl="1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MX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is underpinned by vast amounts of data processing to move from raw data to the underlying molecular structure</a:t>
            </a:r>
          </a:p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</p:txBody>
      </p:sp>
      <p:pic>
        <p:nvPicPr>
          <p:cNvPr id="3" name="Picture 2" descr="IV Festival de la Cristalografía | Flagellum. Impulsando la comprensión ...">
            <a:extLst>
              <a:ext uri="{FF2B5EF4-FFF2-40B4-BE49-F238E27FC236}">
                <a16:creationId xmlns:a16="http://schemas.microsoft.com/office/drawing/2014/main" id="{A110BD42-F3B2-8050-DDFA-2079A36AE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810" y="289506"/>
            <a:ext cx="2056327" cy="2913970"/>
          </a:xfrm>
          <a:prstGeom prst="rect">
            <a:avLst/>
          </a:prstGeom>
        </p:spPr>
      </p:pic>
      <p:pic>
        <p:nvPicPr>
          <p:cNvPr id="4" name="Picture 3" descr="A close up of a coin&#10;&#10;AI-generated content may be incorrect.">
            <a:extLst>
              <a:ext uri="{FF2B5EF4-FFF2-40B4-BE49-F238E27FC236}">
                <a16:creationId xmlns:a16="http://schemas.microsoft.com/office/drawing/2014/main" id="{8B3DAFD0-699F-028A-4F69-F42DABB56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650" y="3431817"/>
            <a:ext cx="3291493" cy="1765212"/>
          </a:xfrm>
          <a:prstGeom prst="rect">
            <a:avLst/>
          </a:prstGeom>
        </p:spPr>
      </p:pic>
      <p:pic>
        <p:nvPicPr>
          <p:cNvPr id="6" name="Picture 5" descr="A blue and purple graphic design&#10;&#10;AI-generated content may be incorrect.">
            <a:extLst>
              <a:ext uri="{FF2B5EF4-FFF2-40B4-BE49-F238E27FC236}">
                <a16:creationId xmlns:a16="http://schemas.microsoft.com/office/drawing/2014/main" id="{9A61A3AB-61C8-9B9E-692A-62304D14C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202" y="1131516"/>
            <a:ext cx="2743199" cy="178307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558C6AE9-5366-320E-DB3B-6E7C9B2E7159}"/>
              </a:ext>
            </a:extLst>
          </p:cNvPr>
          <p:cNvSpPr txBox="1"/>
          <p:nvPr/>
        </p:nvSpPr>
        <p:spPr>
          <a:xfrm>
            <a:off x="6910739" y="2917057"/>
            <a:ext cx="310798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00B050"/>
                </a:solidFill>
                <a:latin typeface="Arial"/>
                <a:ea typeface="Calibri"/>
                <a:cs typeface="Calibri"/>
              </a:rPr>
              <a:t>DSIT £8 million investment, based at Diamond Light Source</a:t>
            </a:r>
          </a:p>
        </p:txBody>
      </p:sp>
      <p:pic>
        <p:nvPicPr>
          <p:cNvPr id="10" name="Picture 9" descr="Diamond Light Source | Estudio de caso Microsoft Project Online ...">
            <a:extLst>
              <a:ext uri="{FF2B5EF4-FFF2-40B4-BE49-F238E27FC236}">
                <a16:creationId xmlns:a16="http://schemas.microsoft.com/office/drawing/2014/main" id="{64E5D75E-4B46-C857-2817-618398C980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3809" y="-215614"/>
            <a:ext cx="2743199" cy="196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42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F16-682B-3E35-55AE-85ADE926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a map&#10;&#10;AI-generated content may be incorrect.">
            <a:extLst>
              <a:ext uri="{FF2B5EF4-FFF2-40B4-BE49-F238E27FC236}">
                <a16:creationId xmlns:a16="http://schemas.microsoft.com/office/drawing/2014/main" id="{3F888BD4-22B2-52DD-0965-059B466BE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873" r="52741" b="-137"/>
          <a:stretch>
            <a:fillRect/>
          </a:stretch>
        </p:blipFill>
        <p:spPr>
          <a:xfrm>
            <a:off x="21167" y="2568205"/>
            <a:ext cx="6928299" cy="424951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E05F5F0-D42D-AE2B-575D-F0A8F0745374}"/>
              </a:ext>
            </a:extLst>
          </p:cNvPr>
          <p:cNvSpPr txBox="1"/>
          <p:nvPr/>
        </p:nvSpPr>
        <p:spPr>
          <a:xfrm>
            <a:off x="125290" y="1374549"/>
            <a:ext cx="7432178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CCP4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is a software suite for </a:t>
            </a:r>
            <a:r>
              <a:rPr lang="en-US" b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macromolecular crystallography</a:t>
            </a:r>
            <a:endParaRPr lang="en-US" b="1">
              <a:solidFill>
                <a:srgbClr val="7030A0"/>
              </a:solidFill>
              <a:cs typeface="Arial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/>
              <a:t>Used by &gt;25,000 researchers globally</a:t>
            </a:r>
          </a:p>
          <a:p>
            <a:pPr marL="742950" lvl="1" indent="-285750">
              <a:buFont typeface="Courier New"/>
              <a:buChar char="o"/>
            </a:pPr>
            <a:r>
              <a:rPr lang="en-US"/>
              <a:t>&gt;230 industrial licenses</a:t>
            </a:r>
          </a:p>
          <a:p>
            <a:pPr marL="742950" lvl="1" indent="-285750">
              <a:buFont typeface="Courier New"/>
              <a:buChar char="o"/>
            </a:pPr>
            <a:r>
              <a:rPr lang="en-US"/>
              <a:t>Commercial software licensing income of &gt;£2.3 million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6F15B1-8AA1-2051-1C76-E216A8543B70}"/>
              </a:ext>
            </a:extLst>
          </p:cNvPr>
          <p:cNvSpPr/>
          <p:nvPr/>
        </p:nvSpPr>
        <p:spPr>
          <a:xfrm>
            <a:off x="4309447" y="5631616"/>
            <a:ext cx="1185333" cy="6585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099716-456D-BB7D-B79F-E10BD5812375}"/>
              </a:ext>
            </a:extLst>
          </p:cNvPr>
          <p:cNvSpPr/>
          <p:nvPr/>
        </p:nvSpPr>
        <p:spPr>
          <a:xfrm>
            <a:off x="6369669" y="4146421"/>
            <a:ext cx="1185333" cy="827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47BC8B-CA44-C99B-2D9C-75254FB919F6}"/>
              </a:ext>
            </a:extLst>
          </p:cNvPr>
          <p:cNvSpPr txBox="1"/>
          <p:nvPr/>
        </p:nvSpPr>
        <p:spPr>
          <a:xfrm>
            <a:off x="3168478" y="6033567"/>
            <a:ext cx="15522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Arial"/>
                <a:cs typeface="Arial"/>
              </a:rPr>
              <a:t>User Map</a:t>
            </a:r>
          </a:p>
        </p:txBody>
      </p:sp>
      <p:pic>
        <p:nvPicPr>
          <p:cNvPr id="5" name="Picture 4" descr="A close-up of a colorful background&#10;&#10;AI-generated content may be incorrect.">
            <a:extLst>
              <a:ext uri="{FF2B5EF4-FFF2-40B4-BE49-F238E27FC236}">
                <a16:creationId xmlns:a16="http://schemas.microsoft.com/office/drawing/2014/main" id="{2780D726-9D16-1F73-11DD-2E15890A1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66"/>
            <a:ext cx="7576705" cy="1196687"/>
          </a:xfrm>
          <a:prstGeom prst="rect">
            <a:avLst/>
          </a:prstGeom>
        </p:spPr>
      </p:pic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A6B08E96-151C-81DC-2696-E481E3DDA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033" y="1972898"/>
            <a:ext cx="3835112" cy="4240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7911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C1B73-E2B0-838F-2338-FB57F3DA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C3AF98E-1F3D-068A-2C0B-C0B632FC02C1}"/>
              </a:ext>
            </a:extLst>
          </p:cNvPr>
          <p:cNvSpPr/>
          <p:nvPr/>
        </p:nvSpPr>
        <p:spPr>
          <a:xfrm>
            <a:off x="-20320" y="690880"/>
            <a:ext cx="12252960" cy="61874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33938509-6B92-C9DD-9CC8-F57BE9E0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738" y="1055035"/>
            <a:ext cx="4752975" cy="5210175"/>
          </a:xfrm>
          <a:prstGeom prst="rect">
            <a:avLst/>
          </a:prstGeom>
        </p:spPr>
      </p:pic>
      <p:pic>
        <p:nvPicPr>
          <p:cNvPr id="7" name="Picture 6" descr="A picture containing light, outdoor object&#10;&#10;Description automatically generated">
            <a:extLst>
              <a:ext uri="{FF2B5EF4-FFF2-40B4-BE49-F238E27FC236}">
                <a16:creationId xmlns:a16="http://schemas.microsoft.com/office/drawing/2014/main" id="{5E0C6574-7BF9-EE53-66BA-B3F524B84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35" y="3653243"/>
            <a:ext cx="3171825" cy="2705100"/>
          </a:xfrm>
          <a:prstGeom prst="rect">
            <a:avLst/>
          </a:prstGeom>
        </p:spPr>
      </p:pic>
      <p:pic>
        <p:nvPicPr>
          <p:cNvPr id="10" name="Picture 9" descr="A picture containing light, outdoor object&#10;&#10;Description automatically generated">
            <a:extLst>
              <a:ext uri="{FF2B5EF4-FFF2-40B4-BE49-F238E27FC236}">
                <a16:creationId xmlns:a16="http://schemas.microsoft.com/office/drawing/2014/main" id="{A4EE6F85-44B4-0E5E-B2A4-1C748DDBD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365" y="3657044"/>
            <a:ext cx="3138311" cy="2706434"/>
          </a:xfrm>
          <a:prstGeom prst="rect">
            <a:avLst/>
          </a:prstGeom>
        </p:spPr>
      </p:pic>
      <p:pic>
        <p:nvPicPr>
          <p:cNvPr id="12" name="Picture 11" descr="A picture containing outdoor object&#10;&#10;Description automatically generated">
            <a:extLst>
              <a:ext uri="{FF2B5EF4-FFF2-40B4-BE49-F238E27FC236}">
                <a16:creationId xmlns:a16="http://schemas.microsoft.com/office/drawing/2014/main" id="{6CC6AC46-C465-99C8-A370-34958E5DB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026" y="948026"/>
            <a:ext cx="3171825" cy="2705100"/>
          </a:xfrm>
          <a:prstGeom prst="rect">
            <a:avLst/>
          </a:prstGeom>
        </p:spPr>
      </p:pic>
      <p:pic>
        <p:nvPicPr>
          <p:cNvPr id="15" name="Picture 14" descr="A picture containing light, outdoor object, night&#10;&#10;Description automatically generated">
            <a:extLst>
              <a:ext uri="{FF2B5EF4-FFF2-40B4-BE49-F238E27FC236}">
                <a16:creationId xmlns:a16="http://schemas.microsoft.com/office/drawing/2014/main" id="{E11F85F5-F215-6EC5-D26D-716B9EC06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08" y="949789"/>
            <a:ext cx="3171825" cy="2705100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ACC9223F-A1C6-858A-A2E5-A6D1CB65637E}"/>
              </a:ext>
            </a:extLst>
          </p:cNvPr>
          <p:cNvSpPr/>
          <p:nvPr/>
        </p:nvSpPr>
        <p:spPr>
          <a:xfrm>
            <a:off x="6649854" y="3025298"/>
            <a:ext cx="1128888" cy="799629"/>
          </a:xfrm>
          <a:prstGeom prst="rightArrow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AD2D1E95-7552-2962-D48A-C899B99C2E8E}"/>
              </a:ext>
            </a:extLst>
          </p:cNvPr>
          <p:cNvSpPr txBox="1"/>
          <p:nvPr/>
        </p:nvSpPr>
        <p:spPr>
          <a:xfrm>
            <a:off x="-3245" y="-1941"/>
            <a:ext cx="815433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spc="-150">
                <a:solidFill>
                  <a:srgbClr val="002060"/>
                </a:solidFill>
                <a:latin typeface="Arial"/>
                <a:cs typeface="Arial"/>
              </a:rPr>
              <a:t>Macromolecular Diffraction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82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0C1B-5771-AEF7-7E66-140AB2D98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2C8E00-B32B-10B1-49BF-AB482954B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476"/>
            <a:ext cx="2848920" cy="16166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8CB4B07-7825-7B26-1DC6-6D6DBA869D90}"/>
              </a:ext>
            </a:extLst>
          </p:cNvPr>
          <p:cNvSpPr/>
          <p:nvPr/>
        </p:nvSpPr>
        <p:spPr>
          <a:xfrm>
            <a:off x="-2" y="3123511"/>
            <a:ext cx="2848920" cy="1620108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8AA48B-7DDE-F3F2-8A38-02FD9A2E4535}"/>
              </a:ext>
            </a:extLst>
          </p:cNvPr>
          <p:cNvSpPr txBox="1"/>
          <p:nvPr/>
        </p:nvSpPr>
        <p:spPr>
          <a:xfrm>
            <a:off x="0" y="-1"/>
            <a:ext cx="117300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Processing is Broken into Discrete Steps</a:t>
            </a:r>
            <a:endParaRPr lang="en-US" b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741C0B-BD47-9895-EA18-AC35230F4839}"/>
              </a:ext>
            </a:extLst>
          </p:cNvPr>
          <p:cNvSpPr/>
          <p:nvPr/>
        </p:nvSpPr>
        <p:spPr>
          <a:xfrm>
            <a:off x="3414194" y="1037122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0070C0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75C6F27-DAE4-976F-164B-466C50D7699C}"/>
              </a:ext>
            </a:extLst>
          </p:cNvPr>
          <p:cNvSpPr/>
          <p:nvPr/>
        </p:nvSpPr>
        <p:spPr>
          <a:xfrm>
            <a:off x="4834712" y="1037122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00B050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ABE2AA-39A0-ECA2-FE15-D3F9E5E8DC13}"/>
              </a:ext>
            </a:extLst>
          </p:cNvPr>
          <p:cNvSpPr/>
          <p:nvPr/>
        </p:nvSpPr>
        <p:spPr>
          <a:xfrm>
            <a:off x="6255231" y="1037122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00B050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B387EF4-5995-5DFB-34D2-A665801B92D5}"/>
              </a:ext>
            </a:extLst>
          </p:cNvPr>
          <p:cNvSpPr/>
          <p:nvPr/>
        </p:nvSpPr>
        <p:spPr>
          <a:xfrm>
            <a:off x="9133897" y="1037122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7030A0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7030A0"/>
              </a:solidFill>
              <a:latin typeface="Arial"/>
              <a:cs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EF045BA-FA1B-85BA-22EF-EC5FFA995964}"/>
              </a:ext>
            </a:extLst>
          </p:cNvPr>
          <p:cNvSpPr/>
          <p:nvPr/>
        </p:nvSpPr>
        <p:spPr>
          <a:xfrm>
            <a:off x="7722786" y="1037122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7030A0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7030A0"/>
              </a:solidFill>
              <a:latin typeface="Arial"/>
              <a:cs typeface="Arial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E4264245-91D1-109E-ECCE-FB5F29BC11D1}"/>
              </a:ext>
            </a:extLst>
          </p:cNvPr>
          <p:cNvSpPr/>
          <p:nvPr/>
        </p:nvSpPr>
        <p:spPr>
          <a:xfrm>
            <a:off x="4496048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1CD1F05D-04D1-5F22-7112-40535B11B3CA}"/>
              </a:ext>
            </a:extLst>
          </p:cNvPr>
          <p:cNvSpPr/>
          <p:nvPr/>
        </p:nvSpPr>
        <p:spPr>
          <a:xfrm>
            <a:off x="5935381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FE4BB7C0-B4E7-2155-2699-AAB6DBA3FB7A}"/>
              </a:ext>
            </a:extLst>
          </p:cNvPr>
          <p:cNvSpPr/>
          <p:nvPr/>
        </p:nvSpPr>
        <p:spPr>
          <a:xfrm>
            <a:off x="7374714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DE286442-354F-1927-01CE-5A290203F23E}"/>
              </a:ext>
            </a:extLst>
          </p:cNvPr>
          <p:cNvSpPr/>
          <p:nvPr/>
        </p:nvSpPr>
        <p:spPr>
          <a:xfrm>
            <a:off x="8795232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468A23-DC83-A56F-244F-12A8360EDC25}"/>
              </a:ext>
            </a:extLst>
          </p:cNvPr>
          <p:cNvSpPr/>
          <p:nvPr/>
        </p:nvSpPr>
        <p:spPr>
          <a:xfrm>
            <a:off x="1927364" y="1037121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D76DCC"/>
                </a:solidFill>
                <a:latin typeface="Arial"/>
                <a:cs typeface="Arial"/>
              </a:rPr>
              <a:t>Data Collection</a:t>
            </a:r>
            <a:endParaRPr lang="en-US" sz="2400">
              <a:solidFill>
                <a:srgbClr val="D76DCC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3A83D77-992A-A9AC-AF5E-C224B0EA80F1}"/>
              </a:ext>
            </a:extLst>
          </p:cNvPr>
          <p:cNvSpPr/>
          <p:nvPr/>
        </p:nvSpPr>
        <p:spPr>
          <a:xfrm>
            <a:off x="3058779" y="1262898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75D6C-2AC2-4F8A-A60C-036A67C74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977" y="3003955"/>
            <a:ext cx="2315888" cy="1920506"/>
          </a:xfrm>
          <a:prstGeom prst="rect">
            <a:avLst/>
          </a:prstGeom>
        </p:spPr>
      </p:pic>
      <p:sp>
        <p:nvSpPr>
          <p:cNvPr id="7" name="TextBox 29">
            <a:extLst>
              <a:ext uri="{FF2B5EF4-FFF2-40B4-BE49-F238E27FC236}">
                <a16:creationId xmlns:a16="http://schemas.microsoft.com/office/drawing/2014/main" id="{51991FB0-15A5-1D72-0606-FD596A43F36E}"/>
              </a:ext>
            </a:extLst>
          </p:cNvPr>
          <p:cNvSpPr txBox="1"/>
          <p:nvPr/>
        </p:nvSpPr>
        <p:spPr>
          <a:xfrm>
            <a:off x="-2768" y="4768834"/>
            <a:ext cx="515853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Credit: </a:t>
            </a:r>
            <a:r>
              <a:rPr lang="en-US" sz="1100" err="1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Deutsches</a:t>
            </a:r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Elektronen</a:t>
            </a:r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-Synchrotron</a:t>
            </a:r>
            <a:endParaRPr lang="en-US" sz="1100"/>
          </a:p>
        </p:txBody>
      </p:sp>
      <p:pic>
        <p:nvPicPr>
          <p:cNvPr id="8" name="Picture 7" descr="A screen shot of a computer game&#10;&#10;AI-generated content may be incorrect.">
            <a:extLst>
              <a:ext uri="{FF2B5EF4-FFF2-40B4-BE49-F238E27FC236}">
                <a16:creationId xmlns:a16="http://schemas.microsoft.com/office/drawing/2014/main" id="{494EA7E4-65F8-F126-5996-BB6C7AA3E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164" y="2848618"/>
            <a:ext cx="2581190" cy="2169898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E0155EFD-9FFD-EE31-A515-63CE98DD01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8571" b="252"/>
          <a:stretch>
            <a:fillRect/>
          </a:stretch>
        </p:blipFill>
        <p:spPr>
          <a:xfrm>
            <a:off x="8204586" y="2469291"/>
            <a:ext cx="3916346" cy="27157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77E2EA9-0FF6-24B4-5D74-51E7621665AF}"/>
              </a:ext>
            </a:extLst>
          </p:cNvPr>
          <p:cNvSpPr/>
          <p:nvPr/>
        </p:nvSpPr>
        <p:spPr>
          <a:xfrm>
            <a:off x="3027403" y="3006809"/>
            <a:ext cx="2313463" cy="191529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BAE940-041E-A3F5-F8DA-F2C30DEF19BF}"/>
              </a:ext>
            </a:extLst>
          </p:cNvPr>
          <p:cNvSpPr/>
          <p:nvPr/>
        </p:nvSpPr>
        <p:spPr>
          <a:xfrm>
            <a:off x="5485024" y="2848916"/>
            <a:ext cx="2581193" cy="21692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17D00F-E7BF-E1C7-2D12-6697FB5AADD6}"/>
              </a:ext>
            </a:extLst>
          </p:cNvPr>
          <p:cNvSpPr/>
          <p:nvPr/>
        </p:nvSpPr>
        <p:spPr>
          <a:xfrm>
            <a:off x="8203510" y="2471348"/>
            <a:ext cx="3919841" cy="271162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455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AC89-3ABC-08DA-1E9C-F15AA1FAE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E2CF46-3E46-16B9-E9A1-F7384F6A0222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Steps can be </a:t>
            </a:r>
            <a:r>
              <a:rPr lang="en-US" sz="3600" b="1" err="1">
                <a:solidFill>
                  <a:srgbClr val="002060"/>
                </a:solidFill>
                <a:latin typeface="Aptos"/>
                <a:cs typeface="Arial"/>
              </a:rPr>
              <a:t>Optimised</a:t>
            </a:r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 Individually</a:t>
            </a: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0629CD7-C192-CD38-DF8A-E6039EA28108}"/>
              </a:ext>
            </a:extLst>
          </p:cNvPr>
          <p:cNvSpPr/>
          <p:nvPr/>
        </p:nvSpPr>
        <p:spPr>
          <a:xfrm>
            <a:off x="1663653" y="680149"/>
            <a:ext cx="1025407" cy="630296"/>
          </a:xfrm>
          <a:prstGeom prst="round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D8D8D8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093A2B-4DE8-C7E5-9E4C-4639CC204EE6}"/>
              </a:ext>
            </a:extLst>
          </p:cNvPr>
          <p:cNvSpPr/>
          <p:nvPr/>
        </p:nvSpPr>
        <p:spPr>
          <a:xfrm>
            <a:off x="3084171" y="680149"/>
            <a:ext cx="1025407" cy="630296"/>
          </a:xfrm>
          <a:prstGeom prst="round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D8D8D8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D8D8D8"/>
              </a:solidFill>
              <a:latin typeface="Arial"/>
              <a:cs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3B015D2-582D-050E-0374-583BFB7E348C}"/>
              </a:ext>
            </a:extLst>
          </p:cNvPr>
          <p:cNvSpPr/>
          <p:nvPr/>
        </p:nvSpPr>
        <p:spPr>
          <a:xfrm>
            <a:off x="4504690" y="680149"/>
            <a:ext cx="1025407" cy="630296"/>
          </a:xfrm>
          <a:prstGeom prst="round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D8D8D8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D8D8D8"/>
              </a:solidFill>
              <a:latin typeface="Arial"/>
              <a:cs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BF2A415-CE85-82A3-B6C1-AAB7A9B903BE}"/>
              </a:ext>
            </a:extLst>
          </p:cNvPr>
          <p:cNvSpPr/>
          <p:nvPr/>
        </p:nvSpPr>
        <p:spPr>
          <a:xfrm>
            <a:off x="7383356" y="680149"/>
            <a:ext cx="1025407" cy="630296"/>
          </a:xfrm>
          <a:prstGeom prst="round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D8D8D8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D8D8D8"/>
              </a:solidFill>
              <a:latin typeface="Arial"/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3B8DCDE-EB73-97FF-BD75-FE1005A18286}"/>
              </a:ext>
            </a:extLst>
          </p:cNvPr>
          <p:cNvSpPr/>
          <p:nvPr/>
        </p:nvSpPr>
        <p:spPr>
          <a:xfrm>
            <a:off x="5972245" y="680149"/>
            <a:ext cx="1025407" cy="630296"/>
          </a:xfrm>
          <a:prstGeom prst="round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D8D8D8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D8D8D8"/>
              </a:solidFill>
              <a:latin typeface="Arial"/>
              <a:cs typeface="Arial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F2AEDBD-BF60-1AAF-F84B-B45F1651E23E}"/>
              </a:ext>
            </a:extLst>
          </p:cNvPr>
          <p:cNvSpPr/>
          <p:nvPr/>
        </p:nvSpPr>
        <p:spPr>
          <a:xfrm>
            <a:off x="2745507" y="905926"/>
            <a:ext cx="282222" cy="178741"/>
          </a:xfrm>
          <a:prstGeom prst="rightArrow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D8D8D8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77E5F2D-7A11-5CF1-2A5C-F7EB0CC14BA4}"/>
              </a:ext>
            </a:extLst>
          </p:cNvPr>
          <p:cNvSpPr/>
          <p:nvPr/>
        </p:nvSpPr>
        <p:spPr>
          <a:xfrm>
            <a:off x="4184840" y="905926"/>
            <a:ext cx="282222" cy="178741"/>
          </a:xfrm>
          <a:prstGeom prst="rightArrow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D8D8D8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10BEA36C-5594-89FC-7C89-F69935E2F53A}"/>
              </a:ext>
            </a:extLst>
          </p:cNvPr>
          <p:cNvSpPr/>
          <p:nvPr/>
        </p:nvSpPr>
        <p:spPr>
          <a:xfrm>
            <a:off x="5624173" y="905926"/>
            <a:ext cx="282222" cy="178741"/>
          </a:xfrm>
          <a:prstGeom prst="rightArrow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D8D8D8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339FD32A-D3BB-1032-A9B9-DF91CD779A72}"/>
              </a:ext>
            </a:extLst>
          </p:cNvPr>
          <p:cNvSpPr/>
          <p:nvPr/>
        </p:nvSpPr>
        <p:spPr>
          <a:xfrm>
            <a:off x="7044691" y="905926"/>
            <a:ext cx="282222" cy="178741"/>
          </a:xfrm>
          <a:prstGeom prst="rightArrow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D8D8D8"/>
              </a:solidFill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DB53C3B-A7CA-0B65-0162-6A2CDA5B3B2E}"/>
              </a:ext>
            </a:extLst>
          </p:cNvPr>
          <p:cNvSpPr/>
          <p:nvPr/>
        </p:nvSpPr>
        <p:spPr>
          <a:xfrm>
            <a:off x="1308238" y="905925"/>
            <a:ext cx="282222" cy="178741"/>
          </a:xfrm>
          <a:prstGeom prst="rightArrow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D8D8D8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77A0B16-8F04-BE23-293D-D7B1538581AE}"/>
              </a:ext>
            </a:extLst>
          </p:cNvPr>
          <p:cNvSpPr/>
          <p:nvPr/>
        </p:nvSpPr>
        <p:spPr>
          <a:xfrm>
            <a:off x="9841526" y="5218962"/>
            <a:ext cx="1939807" cy="1473576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002060"/>
                </a:solidFill>
                <a:latin typeface="Arial"/>
                <a:ea typeface="Calibri Light"/>
                <a:cs typeface="Arial"/>
              </a:rPr>
              <a:t>Electron Diffraction Data Collection Accelerated via Machine Learning</a:t>
            </a:r>
          </a:p>
        </p:txBody>
      </p:sp>
      <p:sp>
        <p:nvSpPr>
          <p:cNvPr id="37" name="TextBox 29">
            <a:extLst>
              <a:ext uri="{FF2B5EF4-FFF2-40B4-BE49-F238E27FC236}">
                <a16:creationId xmlns:a16="http://schemas.microsoft.com/office/drawing/2014/main" id="{D3717960-838B-26BF-1257-739796CAE773}"/>
              </a:ext>
            </a:extLst>
          </p:cNvPr>
          <p:cNvSpPr txBox="1"/>
          <p:nvPr/>
        </p:nvSpPr>
        <p:spPr>
          <a:xfrm>
            <a:off x="7905556" y="6533105"/>
            <a:ext cx="206248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Marko Petrovic</a:t>
            </a:r>
          </a:p>
        </p:txBody>
      </p:sp>
      <p:pic>
        <p:nvPicPr>
          <p:cNvPr id="38" name="Picture 37" descr="A close-up of a person with glasses&#10;&#10;Description automatically generated">
            <a:extLst>
              <a:ext uri="{FF2B5EF4-FFF2-40B4-BE49-F238E27FC236}">
                <a16:creationId xmlns:a16="http://schemas.microsoft.com/office/drawing/2014/main" id="{1A50AB07-756B-4373-77CC-8C822F60DD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472" b="-488"/>
          <a:stretch>
            <a:fillRect/>
          </a:stretch>
        </p:blipFill>
        <p:spPr>
          <a:xfrm>
            <a:off x="8271380" y="5182142"/>
            <a:ext cx="1330220" cy="1282576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F358DE4-6A60-DE27-5178-88C8CDAD4CE4}"/>
              </a:ext>
            </a:extLst>
          </p:cNvPr>
          <p:cNvSpPr/>
          <p:nvPr/>
        </p:nvSpPr>
        <p:spPr>
          <a:xfrm>
            <a:off x="176823" y="680148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A79827E-9831-8982-1FE9-B9AD86687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640" y="247804"/>
            <a:ext cx="4484868" cy="491892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1A87677-A080-9068-2E83-3D8C3631DC84}"/>
              </a:ext>
            </a:extLst>
          </p:cNvPr>
          <p:cNvGrpSpPr/>
          <p:nvPr/>
        </p:nvGrpSpPr>
        <p:grpSpPr>
          <a:xfrm>
            <a:off x="3909880" y="1571403"/>
            <a:ext cx="2418913" cy="5045521"/>
            <a:chOff x="9352345" y="674474"/>
            <a:chExt cx="2418913" cy="432743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7799A38-A4BE-87F9-789A-7E564900331D}"/>
                </a:ext>
              </a:extLst>
            </p:cNvPr>
            <p:cNvSpPr/>
            <p:nvPr/>
          </p:nvSpPr>
          <p:spPr>
            <a:xfrm>
              <a:off x="9814369" y="674474"/>
              <a:ext cx="1494864" cy="646331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altLang="ko-KR" sz="1400">
                  <a:latin typeface="+mn-ea"/>
                  <a:cs typeface="Calibri" panose="020F0502020204030204" pitchFamily="34" charset="0"/>
                </a:rPr>
                <a:t>Scientific Question &amp; Data</a:t>
              </a:r>
              <a:endParaRPr lang="en-GB" sz="1400">
                <a:latin typeface="+mn-ea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57283EC-5C74-194C-EE0C-3FF3BB847C5E}"/>
                </a:ext>
              </a:extLst>
            </p:cNvPr>
            <p:cNvSpPr/>
            <p:nvPr/>
          </p:nvSpPr>
          <p:spPr>
            <a:xfrm>
              <a:off x="9768618" y="1675439"/>
              <a:ext cx="1586366" cy="540000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altLang="ko-KR" sz="1400">
                  <a:latin typeface="+mn-ea"/>
                  <a:cs typeface="Calibri" panose="020F0502020204030204" pitchFamily="34" charset="0"/>
                </a:rPr>
                <a:t>Data Modality &amp; Context Understanding</a:t>
              </a:r>
              <a:endParaRPr lang="en-GB" sz="1400">
                <a:latin typeface="+mn-ea"/>
                <a:cs typeface="Calibri" panose="020F0502020204030204" pitchFamily="34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9D1D30F-6271-36C8-19C8-BA0F31159111}"/>
                </a:ext>
              </a:extLst>
            </p:cNvPr>
            <p:cNvSpPr/>
            <p:nvPr/>
          </p:nvSpPr>
          <p:spPr>
            <a:xfrm>
              <a:off x="9949801" y="3518032"/>
              <a:ext cx="1224000" cy="646294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altLang="ko-KR" sz="1400">
                  <a:latin typeface="+mn-ea"/>
                  <a:cs typeface="Calibri" panose="020F0502020204030204" pitchFamily="34" charset="0"/>
                </a:rPr>
                <a:t>Tool &amp; Parameter Refinement</a:t>
              </a:r>
              <a:endParaRPr lang="en-GB" sz="1400">
                <a:latin typeface="+mn-ea"/>
                <a:cs typeface="Calibri" panose="020F0502020204030204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E6CA13-F890-8227-5ADD-3317B7C663B4}"/>
                </a:ext>
              </a:extLst>
            </p:cNvPr>
            <p:cNvGrpSpPr/>
            <p:nvPr/>
          </p:nvGrpSpPr>
          <p:grpSpPr>
            <a:xfrm>
              <a:off x="9352345" y="2448077"/>
              <a:ext cx="2418913" cy="776319"/>
              <a:chOff x="9352345" y="2448077"/>
              <a:chExt cx="2418913" cy="776319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92A072C-47A8-9A6F-B909-2D58DD2D5EF1}"/>
                  </a:ext>
                </a:extLst>
              </p:cNvPr>
              <p:cNvSpPr/>
              <p:nvPr/>
            </p:nvSpPr>
            <p:spPr>
              <a:xfrm>
                <a:off x="10676858" y="2448077"/>
                <a:ext cx="1094400" cy="774812"/>
              </a:xfrm>
              <a:prstGeom prst="round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altLang="ko-KR" sz="1400">
                    <a:latin typeface="+mn-ea"/>
                    <a:cs typeface="Calibri" panose="020F0502020204030204" pitchFamily="34" charset="0"/>
                  </a:rPr>
                  <a:t>Validated Scientific Analysis Tools</a:t>
                </a:r>
                <a:endParaRPr lang="en-GB" sz="1400">
                  <a:latin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C1F6BAF2-1E81-00E7-69DB-6294296393E1}"/>
                  </a:ext>
                </a:extLst>
              </p:cNvPr>
              <p:cNvSpPr/>
              <p:nvPr/>
            </p:nvSpPr>
            <p:spPr>
              <a:xfrm>
                <a:off x="9352345" y="2449584"/>
                <a:ext cx="1095821" cy="774812"/>
              </a:xfrm>
              <a:prstGeom prst="round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altLang="ko-KR" sz="1400">
                    <a:latin typeface="+mn-ea"/>
                    <a:cs typeface="Calibri" panose="020F0502020204030204" pitchFamily="34" charset="0"/>
                  </a:rPr>
                  <a:t>Scientific Analysis Agent</a:t>
                </a:r>
                <a:endParaRPr lang="en-GB" sz="1400">
                  <a:latin typeface="+mn-ea"/>
                  <a:cs typeface="Calibri" panose="020F0502020204030204" pitchFamily="34" charset="0"/>
                </a:endParaRP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E660339F-C52A-8EF8-EE50-A7FF79A4D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64424" y="2714821"/>
                <a:ext cx="196176" cy="0"/>
              </a:xfrm>
              <a:prstGeom prst="straightConnector1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9050">
                <a:solidFill>
                  <a:schemeClr val="accent4">
                    <a:lumMod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6B30736-5450-018F-E284-E9CB9E2F22FB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10561801" y="1320805"/>
              <a:ext cx="0" cy="293636"/>
            </a:xfrm>
            <a:prstGeom prst="straightConnector1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DF3C86B-B1C0-CE3A-8236-79B6D59B4B5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1801" y="2163177"/>
              <a:ext cx="0" cy="295200"/>
            </a:xfrm>
            <a:prstGeom prst="straightConnector1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69A07CC-66C7-E225-FE96-2A494D2ECD65}"/>
                </a:ext>
              </a:extLst>
            </p:cNvPr>
            <p:cNvCxnSpPr>
              <a:cxnSpLocks/>
            </p:cNvCxnSpPr>
            <p:nvPr/>
          </p:nvCxnSpPr>
          <p:spPr>
            <a:xfrm>
              <a:off x="10561801" y="3219049"/>
              <a:ext cx="0" cy="295200"/>
            </a:xfrm>
            <a:prstGeom prst="straightConnector1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119E780-797E-E0C8-61E2-1A229447906F}"/>
                </a:ext>
              </a:extLst>
            </p:cNvPr>
            <p:cNvSpPr/>
            <p:nvPr/>
          </p:nvSpPr>
          <p:spPr>
            <a:xfrm>
              <a:off x="9814370" y="4461909"/>
              <a:ext cx="1494863" cy="540000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altLang="ko-KR" sz="1400">
                  <a:latin typeface="+mn-ea"/>
                  <a:cs typeface="Calibri" panose="020F0502020204030204" pitchFamily="34" charset="0"/>
                </a:rPr>
                <a:t>Result Integration &amp; Reporting</a:t>
              </a:r>
              <a:endParaRPr lang="en-GB" sz="1400">
                <a:latin typeface="+mn-ea"/>
                <a:cs typeface="Calibri" panose="020F0502020204030204" pitchFamily="34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6B35893-4473-DF43-6B4A-941389FC87C4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>
              <a:off x="10561801" y="4164325"/>
              <a:ext cx="1" cy="297584"/>
            </a:xfrm>
            <a:prstGeom prst="straightConnector1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B2EE6019-44EA-1F2A-02AA-7AF43B4B020F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 rot="10800000">
              <a:off x="9900257" y="3224397"/>
              <a:ext cx="49545" cy="616782"/>
            </a:xfrm>
            <a:prstGeom prst="bentConnector2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C7DDBDA7-9BE5-EEB1-0BCE-1AB4D6C29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6" y="1572801"/>
            <a:ext cx="3481891" cy="2751607"/>
          </a:xfrm>
          <a:prstGeom prst="rect">
            <a:avLst/>
          </a:prstGeom>
        </p:spPr>
      </p:pic>
      <p:pic>
        <p:nvPicPr>
          <p:cNvPr id="27" name="Picture 26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BB40EC06-0123-9B27-BDEB-8C3D26521A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568" t="8308" r="15016" b="22011"/>
          <a:stretch>
            <a:fillRect/>
          </a:stretch>
        </p:blipFill>
        <p:spPr>
          <a:xfrm>
            <a:off x="254706" y="4242486"/>
            <a:ext cx="1530390" cy="2046481"/>
          </a:xfrm>
          <a:prstGeom prst="rect">
            <a:avLst/>
          </a:prstGeom>
        </p:spPr>
      </p:pic>
      <p:sp>
        <p:nvSpPr>
          <p:cNvPr id="28" name="TextBox 29">
            <a:extLst>
              <a:ext uri="{FF2B5EF4-FFF2-40B4-BE49-F238E27FC236}">
                <a16:creationId xmlns:a16="http://schemas.microsoft.com/office/drawing/2014/main" id="{853DB4E6-7254-CDD5-2B70-95FE6B18D873}"/>
              </a:ext>
            </a:extLst>
          </p:cNvPr>
          <p:cNvSpPr txBox="1"/>
          <p:nvPr/>
        </p:nvSpPr>
        <p:spPr>
          <a:xfrm>
            <a:off x="-64552" y="6285969"/>
            <a:ext cx="206248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Jaehoon Cha</a:t>
            </a:r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EC88C46-1D64-980A-E658-F653A33EE670}"/>
              </a:ext>
            </a:extLst>
          </p:cNvPr>
          <p:cNvSpPr/>
          <p:nvPr/>
        </p:nvSpPr>
        <p:spPr>
          <a:xfrm>
            <a:off x="1994985" y="4813935"/>
            <a:ext cx="1939807" cy="1473576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002060"/>
                </a:solidFill>
                <a:latin typeface="Arial"/>
                <a:ea typeface="Calibri Light"/>
                <a:cs typeface="Arial"/>
              </a:rPr>
              <a:t>Agentic Data Collection and Preprocessing</a:t>
            </a:r>
          </a:p>
        </p:txBody>
      </p:sp>
    </p:spTree>
    <p:extLst>
      <p:ext uri="{BB962C8B-B14F-4D97-AF65-F5344CB8AC3E}">
        <p14:creationId xmlns:p14="http://schemas.microsoft.com/office/powerpoint/2010/main" val="3288250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C671F-3786-BE79-270C-3285F743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7263E7-42DC-CCF1-DF2F-350981F04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476"/>
            <a:ext cx="2848920" cy="16166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4B6F05-8775-4F36-D727-E52121413258}"/>
              </a:ext>
            </a:extLst>
          </p:cNvPr>
          <p:cNvSpPr/>
          <p:nvPr/>
        </p:nvSpPr>
        <p:spPr>
          <a:xfrm>
            <a:off x="-2" y="3123511"/>
            <a:ext cx="2848920" cy="1620108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EF1597-DD93-D129-652E-72307100E37A}"/>
              </a:ext>
            </a:extLst>
          </p:cNvPr>
          <p:cNvSpPr/>
          <p:nvPr/>
        </p:nvSpPr>
        <p:spPr>
          <a:xfrm>
            <a:off x="3414194" y="1037122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0070C0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6562CA4-41A3-D10C-2913-B37534EB0825}"/>
              </a:ext>
            </a:extLst>
          </p:cNvPr>
          <p:cNvSpPr/>
          <p:nvPr/>
        </p:nvSpPr>
        <p:spPr>
          <a:xfrm>
            <a:off x="4834712" y="1037122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00B050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DA432AB-7CBE-CFF1-7EC6-0CB2D7C7F0C4}"/>
              </a:ext>
            </a:extLst>
          </p:cNvPr>
          <p:cNvSpPr/>
          <p:nvPr/>
        </p:nvSpPr>
        <p:spPr>
          <a:xfrm>
            <a:off x="6255231" y="1037122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00B050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3CB5339-091E-E826-AC76-E78827F7A0CE}"/>
              </a:ext>
            </a:extLst>
          </p:cNvPr>
          <p:cNvSpPr/>
          <p:nvPr/>
        </p:nvSpPr>
        <p:spPr>
          <a:xfrm>
            <a:off x="9133897" y="1037122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7030A0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7030A0"/>
              </a:solidFill>
              <a:latin typeface="Arial"/>
              <a:cs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3BFA352-4EEC-7AF7-88A9-21DA3E008931}"/>
              </a:ext>
            </a:extLst>
          </p:cNvPr>
          <p:cNvSpPr/>
          <p:nvPr/>
        </p:nvSpPr>
        <p:spPr>
          <a:xfrm>
            <a:off x="7722786" y="1037122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7030A0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7030A0"/>
              </a:solidFill>
              <a:latin typeface="Arial"/>
              <a:cs typeface="Arial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95F89A59-2946-A78E-9CF7-B976FCBE8359}"/>
              </a:ext>
            </a:extLst>
          </p:cNvPr>
          <p:cNvSpPr/>
          <p:nvPr/>
        </p:nvSpPr>
        <p:spPr>
          <a:xfrm>
            <a:off x="4496048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4DD9241-CF94-249A-AE2E-B12A24478A29}"/>
              </a:ext>
            </a:extLst>
          </p:cNvPr>
          <p:cNvSpPr/>
          <p:nvPr/>
        </p:nvSpPr>
        <p:spPr>
          <a:xfrm>
            <a:off x="5935381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6D5D49BF-3B56-E474-3E1D-028B927CE3C0}"/>
              </a:ext>
            </a:extLst>
          </p:cNvPr>
          <p:cNvSpPr/>
          <p:nvPr/>
        </p:nvSpPr>
        <p:spPr>
          <a:xfrm>
            <a:off x="7374714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9699E346-0658-C773-C7B1-D79AD83C41E2}"/>
              </a:ext>
            </a:extLst>
          </p:cNvPr>
          <p:cNvSpPr/>
          <p:nvPr/>
        </p:nvSpPr>
        <p:spPr>
          <a:xfrm>
            <a:off x="8795232" y="1262899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6BA1934-6E5B-F785-59E8-A9ED5DF02390}"/>
              </a:ext>
            </a:extLst>
          </p:cNvPr>
          <p:cNvSpPr/>
          <p:nvPr/>
        </p:nvSpPr>
        <p:spPr>
          <a:xfrm>
            <a:off x="1927364" y="1037121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D76DCC"/>
                </a:solidFill>
                <a:latin typeface="Arial"/>
                <a:cs typeface="Arial"/>
              </a:rPr>
              <a:t>Data Collection</a:t>
            </a:r>
            <a:endParaRPr lang="en-US" sz="2400">
              <a:solidFill>
                <a:srgbClr val="D76DCC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F23EC37-EDB6-55A5-4ADC-B01515EF2950}"/>
              </a:ext>
            </a:extLst>
          </p:cNvPr>
          <p:cNvSpPr/>
          <p:nvPr/>
        </p:nvSpPr>
        <p:spPr>
          <a:xfrm>
            <a:off x="3058779" y="1262898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B0D54F-EA6E-99B7-58ED-EBF69147A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977" y="3003955"/>
            <a:ext cx="2315888" cy="1920506"/>
          </a:xfrm>
          <a:prstGeom prst="rect">
            <a:avLst/>
          </a:prstGeom>
        </p:spPr>
      </p:pic>
      <p:sp>
        <p:nvSpPr>
          <p:cNvPr id="7" name="TextBox 29">
            <a:extLst>
              <a:ext uri="{FF2B5EF4-FFF2-40B4-BE49-F238E27FC236}">
                <a16:creationId xmlns:a16="http://schemas.microsoft.com/office/drawing/2014/main" id="{45C2F25E-1FB1-42E6-6022-DCAD50B16916}"/>
              </a:ext>
            </a:extLst>
          </p:cNvPr>
          <p:cNvSpPr txBox="1"/>
          <p:nvPr/>
        </p:nvSpPr>
        <p:spPr>
          <a:xfrm>
            <a:off x="-2768" y="4768834"/>
            <a:ext cx="515853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Credit: </a:t>
            </a:r>
            <a:r>
              <a:rPr lang="en-US" sz="1100" err="1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Deutsches</a:t>
            </a:r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Elektronen</a:t>
            </a:r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-Synchrotron</a:t>
            </a:r>
            <a:endParaRPr lang="en-US" sz="1100"/>
          </a:p>
        </p:txBody>
      </p:sp>
      <p:pic>
        <p:nvPicPr>
          <p:cNvPr id="8" name="Picture 7" descr="A screen shot of a computer game&#10;&#10;AI-generated content may be incorrect.">
            <a:extLst>
              <a:ext uri="{FF2B5EF4-FFF2-40B4-BE49-F238E27FC236}">
                <a16:creationId xmlns:a16="http://schemas.microsoft.com/office/drawing/2014/main" id="{98C0C61E-2F5F-4FF0-3E74-BC16711AD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164" y="2848618"/>
            <a:ext cx="2581190" cy="2169898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A6C69523-6A34-EBDD-04B1-514C376B9B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8571" b="252"/>
          <a:stretch>
            <a:fillRect/>
          </a:stretch>
        </p:blipFill>
        <p:spPr>
          <a:xfrm>
            <a:off x="8204586" y="2469291"/>
            <a:ext cx="3916346" cy="27157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9CE593-E6FC-425F-A8D9-77F567DB75F7}"/>
              </a:ext>
            </a:extLst>
          </p:cNvPr>
          <p:cNvSpPr/>
          <p:nvPr/>
        </p:nvSpPr>
        <p:spPr>
          <a:xfrm>
            <a:off x="3027403" y="3006809"/>
            <a:ext cx="2313463" cy="191529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8272DA-8CC5-79FC-9FCE-F335757874D9}"/>
              </a:ext>
            </a:extLst>
          </p:cNvPr>
          <p:cNvSpPr/>
          <p:nvPr/>
        </p:nvSpPr>
        <p:spPr>
          <a:xfrm>
            <a:off x="5485024" y="2848916"/>
            <a:ext cx="2581193" cy="21692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41D1F9-F829-120F-09C2-33642F1ED412}"/>
              </a:ext>
            </a:extLst>
          </p:cNvPr>
          <p:cNvSpPr/>
          <p:nvPr/>
        </p:nvSpPr>
        <p:spPr>
          <a:xfrm>
            <a:off x="8203510" y="2471348"/>
            <a:ext cx="3919841" cy="271162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C09351-686C-C429-0DDD-F32DE17A7153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We also want to Consider the Entire Workflow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02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0F63-85B3-E458-077E-0C67495BC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FD0534-3575-0A06-016A-2DB35AC1C2B1}"/>
              </a:ext>
            </a:extLst>
          </p:cNvPr>
          <p:cNvSpPr/>
          <p:nvPr/>
        </p:nvSpPr>
        <p:spPr>
          <a:xfrm>
            <a:off x="750303" y="2723620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Instrument Specific Software</a:t>
            </a:r>
            <a:endParaRPr lang="en-US" sz="1600">
              <a:solidFill>
                <a:srgbClr val="000000"/>
              </a:solidFill>
              <a:latin typeface="Arial"/>
              <a:ea typeface="Calibri Light"/>
              <a:cs typeface="Calibri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BC5DF7-129A-C05C-0440-3AFEB8AE3728}"/>
              </a:ext>
            </a:extLst>
          </p:cNvPr>
          <p:cNvSpPr/>
          <p:nvPr/>
        </p:nvSpPr>
        <p:spPr>
          <a:xfrm>
            <a:off x="4550142" y="2723619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Generic Software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7860449-DF1D-35E4-94B2-9D7C3CD567EB}"/>
              </a:ext>
            </a:extLst>
          </p:cNvPr>
          <p:cNvSpPr/>
          <p:nvPr/>
        </p:nvSpPr>
        <p:spPr>
          <a:xfrm>
            <a:off x="3281055" y="3233349"/>
            <a:ext cx="824088" cy="362749"/>
          </a:xfrm>
          <a:prstGeom prst="rightArrow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CD1DC553-7B8F-936B-2B96-4E00642BAA07}"/>
              </a:ext>
            </a:extLst>
          </p:cNvPr>
          <p:cNvSpPr txBox="1"/>
          <p:nvPr/>
        </p:nvSpPr>
        <p:spPr>
          <a:xfrm>
            <a:off x="106705" y="705476"/>
            <a:ext cx="733774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Historically...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011134-078A-1B9D-7E13-086E154F8CEF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02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9C716-94DD-A56D-A14B-4E81DA446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029E50-6234-EFFC-BFF8-75D8203F73B8}"/>
              </a:ext>
            </a:extLst>
          </p:cNvPr>
          <p:cNvSpPr/>
          <p:nvPr/>
        </p:nvSpPr>
        <p:spPr>
          <a:xfrm>
            <a:off x="750303" y="2723620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Instrument Specific Software</a:t>
            </a:r>
            <a:endParaRPr lang="en-US" sz="1600">
              <a:solidFill>
                <a:srgbClr val="000000"/>
              </a:solidFill>
              <a:latin typeface="Arial"/>
              <a:ea typeface="Calibri Light"/>
              <a:cs typeface="Calibri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25353F9-A0BA-0791-699F-67740E72D60E}"/>
              </a:ext>
            </a:extLst>
          </p:cNvPr>
          <p:cNvSpPr/>
          <p:nvPr/>
        </p:nvSpPr>
        <p:spPr>
          <a:xfrm>
            <a:off x="4550142" y="2723619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Generic Software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830C36F-ABD4-5C0D-0CD1-999BEB6A0FA3}"/>
              </a:ext>
            </a:extLst>
          </p:cNvPr>
          <p:cNvSpPr/>
          <p:nvPr/>
        </p:nvSpPr>
        <p:spPr>
          <a:xfrm>
            <a:off x="3281055" y="3233349"/>
            <a:ext cx="824088" cy="362749"/>
          </a:xfrm>
          <a:prstGeom prst="rightArrow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E66DFF-DAF3-9B5D-776F-1051EEFC97C3}"/>
              </a:ext>
            </a:extLst>
          </p:cNvPr>
          <p:cNvSpPr txBox="1"/>
          <p:nvPr/>
        </p:nvSpPr>
        <p:spPr>
          <a:xfrm>
            <a:off x="6095999" y="3779520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XDS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D88BF6-CECC-285F-763E-CC27A42C62F1}"/>
              </a:ext>
            </a:extLst>
          </p:cNvPr>
          <p:cNvGrpSpPr/>
          <p:nvPr/>
        </p:nvGrpSpPr>
        <p:grpSpPr>
          <a:xfrm>
            <a:off x="5059170" y="3878614"/>
            <a:ext cx="1525020" cy="848292"/>
            <a:chOff x="5059170" y="3878614"/>
            <a:chExt cx="1525020" cy="8482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3EF76A3-D229-DBD3-E980-64D06E580CE5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10" name="Picture 9" descr="Mantid Project">
              <a:extLst>
                <a:ext uri="{FF2B5EF4-FFF2-40B4-BE49-F238E27FC236}">
                  <a16:creationId xmlns:a16="http://schemas.microsoft.com/office/drawing/2014/main" id="{61751667-3A61-1810-0D2B-A40C6D160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id="{774A014B-E7F9-77B2-5C00-EC952B175A76}"/>
              </a:ext>
            </a:extLst>
          </p:cNvPr>
          <p:cNvSpPr txBox="1"/>
          <p:nvPr/>
        </p:nvSpPr>
        <p:spPr>
          <a:xfrm>
            <a:off x="3663860" y="4040478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Red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pic>
        <p:nvPicPr>
          <p:cNvPr id="16" name="Picture 15" descr="A logo with green and grey text&#10;&#10;Description automatically generated">
            <a:extLst>
              <a:ext uri="{FF2B5EF4-FFF2-40B4-BE49-F238E27FC236}">
                <a16:creationId xmlns:a16="http://schemas.microsoft.com/office/drawing/2014/main" id="{B551C5A1-CC7B-95AD-FC28-4A5975342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319" y="1525764"/>
            <a:ext cx="1104900" cy="1419225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E7286A27-73B1-55E7-5010-7216CD5A5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454" y="1715676"/>
            <a:ext cx="2028825" cy="1524000"/>
          </a:xfrm>
          <a:prstGeom prst="rect">
            <a:avLst/>
          </a:prstGeom>
        </p:spPr>
      </p:pic>
      <p:pic>
        <p:nvPicPr>
          <p:cNvPr id="20" name="Picture 19" descr="The graphical user interface forMosflm">
            <a:extLst>
              <a:ext uri="{FF2B5EF4-FFF2-40B4-BE49-F238E27FC236}">
                <a16:creationId xmlns:a16="http://schemas.microsoft.com/office/drawing/2014/main" id="{2D99FD54-20B9-F420-5187-60A53FF80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292" y="2658181"/>
            <a:ext cx="1181100" cy="1171575"/>
          </a:xfrm>
          <a:prstGeom prst="rect">
            <a:avLst/>
          </a:prstGeom>
        </p:spPr>
      </p:pic>
      <p:sp>
        <p:nvSpPr>
          <p:cNvPr id="22" name="TextBox 3">
            <a:extLst>
              <a:ext uri="{FF2B5EF4-FFF2-40B4-BE49-F238E27FC236}">
                <a16:creationId xmlns:a16="http://schemas.microsoft.com/office/drawing/2014/main" id="{B06524E9-5062-5681-7DCC-F9006193C31F}"/>
              </a:ext>
            </a:extLst>
          </p:cNvPr>
          <p:cNvSpPr txBox="1"/>
          <p:nvPr/>
        </p:nvSpPr>
        <p:spPr>
          <a:xfrm>
            <a:off x="106705" y="705476"/>
            <a:ext cx="733774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Historically...</a:t>
            </a:r>
          </a:p>
          <a:p>
            <a:pPr marL="285750" indent="-285750">
              <a:buFont typeface="Arial"/>
              <a:buChar char="•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Several different software packages with different strengths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135EF-398A-0406-C439-F139DCA15C7A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50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113F-D093-75EE-D3D4-F2DB9AE7E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7B85398-FB4F-83AF-117C-F3DFF66B54C7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 can be</a:t>
            </a:r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F742467-5C37-72A9-1376-19CC276BB09B}"/>
              </a:ext>
            </a:extLst>
          </p:cNvPr>
          <p:cNvSpPr/>
          <p:nvPr/>
        </p:nvSpPr>
        <p:spPr>
          <a:xfrm>
            <a:off x="750303" y="2723620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Instrument Specific Software</a:t>
            </a:r>
            <a:endParaRPr lang="en-US" sz="1600">
              <a:solidFill>
                <a:srgbClr val="000000"/>
              </a:solidFill>
              <a:latin typeface="Arial"/>
              <a:ea typeface="Calibri Light"/>
              <a:cs typeface="Calibri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907143-8DC6-8C9E-EDFF-164DFCDE32CE}"/>
              </a:ext>
            </a:extLst>
          </p:cNvPr>
          <p:cNvSpPr/>
          <p:nvPr/>
        </p:nvSpPr>
        <p:spPr>
          <a:xfrm>
            <a:off x="4550142" y="2723619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Generic Software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F46D61-1CCB-0A0C-6F43-928936488DB2}"/>
              </a:ext>
            </a:extLst>
          </p:cNvPr>
          <p:cNvSpPr/>
          <p:nvPr/>
        </p:nvSpPr>
        <p:spPr>
          <a:xfrm>
            <a:off x="3281055" y="3233349"/>
            <a:ext cx="824088" cy="362749"/>
          </a:xfrm>
          <a:prstGeom prst="rightArrow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3FC14-D295-38F1-DA23-6675DE6C63B4}"/>
              </a:ext>
            </a:extLst>
          </p:cNvPr>
          <p:cNvSpPr txBox="1"/>
          <p:nvPr/>
        </p:nvSpPr>
        <p:spPr>
          <a:xfrm>
            <a:off x="6095999" y="3779520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XDS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BC7F0B-4128-0DA0-88E6-A0D81B326308}"/>
              </a:ext>
            </a:extLst>
          </p:cNvPr>
          <p:cNvGrpSpPr/>
          <p:nvPr/>
        </p:nvGrpSpPr>
        <p:grpSpPr>
          <a:xfrm>
            <a:off x="5059170" y="3878614"/>
            <a:ext cx="1525020" cy="848292"/>
            <a:chOff x="5059170" y="3878614"/>
            <a:chExt cx="1525020" cy="8482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025D08-35BE-F295-872C-265F17D42345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10" name="Picture 9" descr="Mantid Project">
              <a:extLst>
                <a:ext uri="{FF2B5EF4-FFF2-40B4-BE49-F238E27FC236}">
                  <a16:creationId xmlns:a16="http://schemas.microsoft.com/office/drawing/2014/main" id="{4B9A11E9-112C-27F8-3796-38B35B6FE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id="{F67F0825-A5CE-3551-057D-14BB0D268F1D}"/>
              </a:ext>
            </a:extLst>
          </p:cNvPr>
          <p:cNvSpPr txBox="1"/>
          <p:nvPr/>
        </p:nvSpPr>
        <p:spPr>
          <a:xfrm>
            <a:off x="3663860" y="4040478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Red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pic>
        <p:nvPicPr>
          <p:cNvPr id="16" name="Picture 15" descr="A logo with green and grey text&#10;&#10;Description automatically generated">
            <a:extLst>
              <a:ext uri="{FF2B5EF4-FFF2-40B4-BE49-F238E27FC236}">
                <a16:creationId xmlns:a16="http://schemas.microsoft.com/office/drawing/2014/main" id="{22C3113F-6D03-ED79-33F3-119EF47EB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319" y="1525764"/>
            <a:ext cx="1104900" cy="1419225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29ECC2E0-BD49-F9A6-58CB-606DB647B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454" y="1715676"/>
            <a:ext cx="2028825" cy="1524000"/>
          </a:xfrm>
          <a:prstGeom prst="rect">
            <a:avLst/>
          </a:prstGeom>
        </p:spPr>
      </p:pic>
      <p:pic>
        <p:nvPicPr>
          <p:cNvPr id="20" name="Picture 19" descr="The graphical user interface forMosflm">
            <a:extLst>
              <a:ext uri="{FF2B5EF4-FFF2-40B4-BE49-F238E27FC236}">
                <a16:creationId xmlns:a16="http://schemas.microsoft.com/office/drawing/2014/main" id="{FD8B90E7-C138-3C4E-4452-77AAB765E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292" y="2658181"/>
            <a:ext cx="1181100" cy="1171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3BC441-51D1-E8FF-8821-58B3624625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200" y="3457556"/>
            <a:ext cx="4124959" cy="3133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98A2E7-5F94-8076-96C2-04C1EBF180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000" y="3459780"/>
            <a:ext cx="4226559" cy="32912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AF55CD-5DA9-513F-91F8-754D24C11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7369" y="134983"/>
            <a:ext cx="4744720" cy="3149438"/>
          </a:xfrm>
          <a:prstGeom prst="rect">
            <a:avLst/>
          </a:prstGeom>
        </p:spPr>
      </p:pic>
      <p:pic>
        <p:nvPicPr>
          <p:cNvPr id="22" name="Picture 21" descr="enlarged view">
            <a:extLst>
              <a:ext uri="{FF2B5EF4-FFF2-40B4-BE49-F238E27FC236}">
                <a16:creationId xmlns:a16="http://schemas.microsoft.com/office/drawing/2014/main" id="{7CD43278-25A3-94C9-A126-56587F3850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4800" y="203691"/>
            <a:ext cx="4114799" cy="3138458"/>
          </a:xfrm>
          <a:prstGeom prst="rect">
            <a:avLst/>
          </a:prstGeom>
        </p:spPr>
      </p:pic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19563253-F683-02A4-8969-C21B82E916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5507" y="2000278"/>
            <a:ext cx="5448822" cy="2930514"/>
          </a:xfrm>
          <a:prstGeom prst="rect">
            <a:avLst/>
          </a:prstGeom>
        </p:spPr>
      </p:pic>
      <p:pic>
        <p:nvPicPr>
          <p:cNvPr id="26" name="Picture 25" descr="A screenshot of a computer&#10;&#10;Description automatically generated">
            <a:extLst>
              <a:ext uri="{FF2B5EF4-FFF2-40B4-BE49-F238E27FC236}">
                <a16:creationId xmlns:a16="http://schemas.microsoft.com/office/drawing/2014/main" id="{92385B52-DD59-2AEE-36C8-2F737D27B5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9534" y="1604766"/>
            <a:ext cx="4368714" cy="3262248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6DD6FC4B-49C7-E9FB-2EF5-527FDF8BF282}"/>
              </a:ext>
            </a:extLst>
          </p:cNvPr>
          <p:cNvSpPr txBox="1"/>
          <p:nvPr/>
        </p:nvSpPr>
        <p:spPr>
          <a:xfrm>
            <a:off x="106705" y="705476"/>
            <a:ext cx="7337745" cy="48013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Historically...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Friction for users</a:t>
            </a:r>
          </a:p>
        </p:txBody>
      </p:sp>
    </p:spTree>
    <p:extLst>
      <p:ext uri="{BB962C8B-B14F-4D97-AF65-F5344CB8AC3E}">
        <p14:creationId xmlns:p14="http://schemas.microsoft.com/office/powerpoint/2010/main" val="21620553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E128-859A-B1F2-6D0C-69470CAB3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08FDFF5-ACB6-BCE1-4706-1D9C3B269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84" y="1084427"/>
            <a:ext cx="10311741" cy="5596448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547EC6AD-E042-45DA-F601-C3BD96052C16}"/>
              </a:ext>
            </a:extLst>
          </p:cNvPr>
          <p:cNvSpPr txBox="1"/>
          <p:nvPr/>
        </p:nvSpPr>
        <p:spPr>
          <a:xfrm>
            <a:off x="125290" y="717866"/>
            <a:ext cx="1030688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Browser interface that enables users to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visualise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workflows from different software packages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963833-03F5-E14A-91E6-BCFF1FFB3D00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74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9AEC3-2D71-BF8F-904B-971EDB5D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8A1FD7-1953-6F55-E992-E35AC9AFEDFE}"/>
              </a:ext>
            </a:extLst>
          </p:cNvPr>
          <p:cNvSpPr/>
          <p:nvPr/>
        </p:nvSpPr>
        <p:spPr>
          <a:xfrm>
            <a:off x="9143999" y="2942012"/>
            <a:ext cx="2093783" cy="99841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D9E325-8752-CA81-0B9A-B303C1082875}"/>
              </a:ext>
            </a:extLst>
          </p:cNvPr>
          <p:cNvSpPr/>
          <p:nvPr/>
        </p:nvSpPr>
        <p:spPr>
          <a:xfrm>
            <a:off x="750303" y="2723620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Instrument Specific Software</a:t>
            </a:r>
            <a:endParaRPr lang="en-US" sz="1600">
              <a:solidFill>
                <a:srgbClr val="000000"/>
              </a:solidFill>
              <a:latin typeface="Arial"/>
              <a:ea typeface="Calibri Light"/>
              <a:cs typeface="Calibri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A2431E-36BE-53A8-30F6-251EE5488349}"/>
              </a:ext>
            </a:extLst>
          </p:cNvPr>
          <p:cNvSpPr/>
          <p:nvPr/>
        </p:nvSpPr>
        <p:spPr>
          <a:xfrm>
            <a:off x="4550142" y="2723619"/>
            <a:ext cx="2031247" cy="131101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Calibri"/>
              </a:rPr>
              <a:t>Generic Software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3674BD8-D818-3191-40CF-D00B52C656CD}"/>
              </a:ext>
            </a:extLst>
          </p:cNvPr>
          <p:cNvSpPr/>
          <p:nvPr/>
        </p:nvSpPr>
        <p:spPr>
          <a:xfrm>
            <a:off x="3281055" y="3233349"/>
            <a:ext cx="824088" cy="362749"/>
          </a:xfrm>
          <a:prstGeom prst="rightArrow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620E4-C56E-BF99-01C7-F2938606A7BF}"/>
              </a:ext>
            </a:extLst>
          </p:cNvPr>
          <p:cNvSpPr txBox="1"/>
          <p:nvPr/>
        </p:nvSpPr>
        <p:spPr>
          <a:xfrm>
            <a:off x="6095999" y="3779520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XDS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243EAF-F461-1F42-4F94-C3AF927F09C4}"/>
              </a:ext>
            </a:extLst>
          </p:cNvPr>
          <p:cNvGrpSpPr/>
          <p:nvPr/>
        </p:nvGrpSpPr>
        <p:grpSpPr>
          <a:xfrm>
            <a:off x="5059170" y="3878614"/>
            <a:ext cx="1525020" cy="848292"/>
            <a:chOff x="5059170" y="3878614"/>
            <a:chExt cx="1525020" cy="8482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E88279-422A-32C8-AF91-2111AB32FBEC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10" name="Picture 9" descr="Mantid Project">
              <a:extLst>
                <a:ext uri="{FF2B5EF4-FFF2-40B4-BE49-F238E27FC236}">
                  <a16:creationId xmlns:a16="http://schemas.microsoft.com/office/drawing/2014/main" id="{C6D2035F-D666-A0F8-ADD0-C8C5700A2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id="{487BC1D8-E2F2-6B33-1DEC-2D4096356287}"/>
              </a:ext>
            </a:extLst>
          </p:cNvPr>
          <p:cNvSpPr txBox="1"/>
          <p:nvPr/>
        </p:nvSpPr>
        <p:spPr>
          <a:xfrm>
            <a:off x="3663860" y="4040478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Red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pic>
        <p:nvPicPr>
          <p:cNvPr id="16" name="Picture 15" descr="A logo with green and grey text&#10;&#10;Description automatically generated">
            <a:extLst>
              <a:ext uri="{FF2B5EF4-FFF2-40B4-BE49-F238E27FC236}">
                <a16:creationId xmlns:a16="http://schemas.microsoft.com/office/drawing/2014/main" id="{56C4A2D2-A726-15A9-8A61-454715871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319" y="1525764"/>
            <a:ext cx="1104900" cy="1419225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BA0210F6-1D32-50F8-3887-F2DD6AD8C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454" y="1715676"/>
            <a:ext cx="2028825" cy="1524000"/>
          </a:xfrm>
          <a:prstGeom prst="rect">
            <a:avLst/>
          </a:prstGeom>
        </p:spPr>
      </p:pic>
      <p:pic>
        <p:nvPicPr>
          <p:cNvPr id="20" name="Picture 19" descr="The graphical user interface forMosflm">
            <a:extLst>
              <a:ext uri="{FF2B5EF4-FFF2-40B4-BE49-F238E27FC236}">
                <a16:creationId xmlns:a16="http://schemas.microsoft.com/office/drawing/2014/main" id="{367B4091-0703-FB0C-3D72-2C859A02A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292" y="2658181"/>
            <a:ext cx="1181100" cy="1171575"/>
          </a:xfrm>
          <a:prstGeom prst="rect">
            <a:avLst/>
          </a:prstGeom>
        </p:spPr>
      </p:pic>
      <p:pic>
        <p:nvPicPr>
          <p:cNvPr id="2" name="Picture 1" descr="A blue and white logo&#10;&#10;AI-generated content may be incorrect.">
            <a:extLst>
              <a:ext uri="{FF2B5EF4-FFF2-40B4-BE49-F238E27FC236}">
                <a16:creationId xmlns:a16="http://schemas.microsoft.com/office/drawing/2014/main" id="{F31CAA95-5F28-F94B-EAD7-0E638EC2C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1322" y="2883171"/>
            <a:ext cx="1914525" cy="94297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918A46E-1095-10B9-5893-951B1717F6CD}"/>
              </a:ext>
            </a:extLst>
          </p:cNvPr>
          <p:cNvSpPr/>
          <p:nvPr/>
        </p:nvSpPr>
        <p:spPr>
          <a:xfrm>
            <a:off x="8045103" y="3233348"/>
            <a:ext cx="824088" cy="362749"/>
          </a:xfrm>
          <a:prstGeom prst="rightArrow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CAAF06-4190-1193-3777-BE34FF4AA09E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</a:t>
            </a:r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C8BACABF-0A72-3B7C-A3C9-67C97B6D1A9F}"/>
              </a:ext>
            </a:extLst>
          </p:cNvPr>
          <p:cNvSpPr txBox="1"/>
          <p:nvPr/>
        </p:nvSpPr>
        <p:spPr>
          <a:xfrm>
            <a:off x="125290" y="717866"/>
            <a:ext cx="940072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Users can now move between software packages easily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96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80D7-0E33-F0AD-85DD-44B704B56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C83AD5-A550-CADA-38FE-71D5D77B45D5}"/>
              </a:ext>
            </a:extLst>
          </p:cNvPr>
          <p:cNvSpPr/>
          <p:nvPr/>
        </p:nvSpPr>
        <p:spPr>
          <a:xfrm>
            <a:off x="2307946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630F9A-EC90-8EBD-0210-0F9CDF8624DB}"/>
              </a:ext>
            </a:extLst>
          </p:cNvPr>
          <p:cNvSpPr/>
          <p:nvPr/>
        </p:nvSpPr>
        <p:spPr>
          <a:xfrm>
            <a:off x="3728464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FD854F-9225-4379-C6FF-C7DFDBE7E3AF}"/>
              </a:ext>
            </a:extLst>
          </p:cNvPr>
          <p:cNvSpPr/>
          <p:nvPr/>
        </p:nvSpPr>
        <p:spPr>
          <a:xfrm>
            <a:off x="5148983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23403C7-CF90-9E50-62CC-881E3E4E2C63}"/>
              </a:ext>
            </a:extLst>
          </p:cNvPr>
          <p:cNvSpPr/>
          <p:nvPr/>
        </p:nvSpPr>
        <p:spPr>
          <a:xfrm>
            <a:off x="8027649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BC2EBA4-B136-1C21-5492-FECEE768983A}"/>
              </a:ext>
            </a:extLst>
          </p:cNvPr>
          <p:cNvSpPr/>
          <p:nvPr/>
        </p:nvSpPr>
        <p:spPr>
          <a:xfrm>
            <a:off x="6616538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655834F-40BF-0FEB-4780-C75D4B1F64D1}"/>
              </a:ext>
            </a:extLst>
          </p:cNvPr>
          <p:cNvSpPr/>
          <p:nvPr/>
        </p:nvSpPr>
        <p:spPr>
          <a:xfrm>
            <a:off x="3389800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5754E2C-D415-CE51-EDE5-E395B9118395}"/>
              </a:ext>
            </a:extLst>
          </p:cNvPr>
          <p:cNvSpPr/>
          <p:nvPr/>
        </p:nvSpPr>
        <p:spPr>
          <a:xfrm>
            <a:off x="4829133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78A3974-D2F7-7452-80B2-758DD63B5DDA}"/>
              </a:ext>
            </a:extLst>
          </p:cNvPr>
          <p:cNvSpPr/>
          <p:nvPr/>
        </p:nvSpPr>
        <p:spPr>
          <a:xfrm>
            <a:off x="6268466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C0E2F8CA-26A7-854B-E53F-9B023365796A}"/>
              </a:ext>
            </a:extLst>
          </p:cNvPr>
          <p:cNvSpPr/>
          <p:nvPr/>
        </p:nvSpPr>
        <p:spPr>
          <a:xfrm>
            <a:off x="7688984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B0F459A-CE00-070D-BBEE-93E097EF0E4C}"/>
              </a:ext>
            </a:extLst>
          </p:cNvPr>
          <p:cNvSpPr/>
          <p:nvPr/>
        </p:nvSpPr>
        <p:spPr>
          <a:xfrm>
            <a:off x="765362" y="313341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DECE90C-D941-1AA0-780F-7D0C30826E0F}"/>
              </a:ext>
            </a:extLst>
          </p:cNvPr>
          <p:cNvSpPr/>
          <p:nvPr/>
        </p:nvSpPr>
        <p:spPr>
          <a:xfrm>
            <a:off x="1871994" y="335919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689CF373-BB10-884F-62BB-098A92C23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428" y="2151810"/>
            <a:ext cx="2022475" cy="151447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978632D-3F91-EEF4-BB2C-CDBFA74DF571}"/>
              </a:ext>
            </a:extLst>
          </p:cNvPr>
          <p:cNvGrpSpPr/>
          <p:nvPr/>
        </p:nvGrpSpPr>
        <p:grpSpPr>
          <a:xfrm>
            <a:off x="9422203" y="3541933"/>
            <a:ext cx="1525020" cy="848292"/>
            <a:chOff x="5059170" y="3878614"/>
            <a:chExt cx="1525020" cy="84829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F13229E-8B84-BED2-FC27-C035107E8EC6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33" name="Picture 32" descr="Mantid Project">
              <a:extLst>
                <a:ext uri="{FF2B5EF4-FFF2-40B4-BE49-F238E27FC236}">
                  <a16:creationId xmlns:a16="http://schemas.microsoft.com/office/drawing/2014/main" id="{7B77F59A-7972-A67E-628A-F65C8A0EF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0DD486C-83C6-9F12-8132-790327ACD9A2}"/>
              </a:ext>
            </a:extLst>
          </p:cNvPr>
          <p:cNvSpPr/>
          <p:nvPr/>
        </p:nvSpPr>
        <p:spPr>
          <a:xfrm>
            <a:off x="2314140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1F4C4D5-8F56-602B-17BC-BED08C1A7D99}"/>
              </a:ext>
            </a:extLst>
          </p:cNvPr>
          <p:cNvSpPr/>
          <p:nvPr/>
        </p:nvSpPr>
        <p:spPr>
          <a:xfrm>
            <a:off x="3734658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1C611E1-E960-F172-D893-2582E03F23A1}"/>
              </a:ext>
            </a:extLst>
          </p:cNvPr>
          <p:cNvSpPr/>
          <p:nvPr/>
        </p:nvSpPr>
        <p:spPr>
          <a:xfrm>
            <a:off x="5155177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5841311-6DE7-5173-8080-25259E5884DB}"/>
              </a:ext>
            </a:extLst>
          </p:cNvPr>
          <p:cNvSpPr/>
          <p:nvPr/>
        </p:nvSpPr>
        <p:spPr>
          <a:xfrm>
            <a:off x="8033843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813307-4E49-7895-D3B2-DCBF4D09CCD0}"/>
              </a:ext>
            </a:extLst>
          </p:cNvPr>
          <p:cNvSpPr/>
          <p:nvPr/>
        </p:nvSpPr>
        <p:spPr>
          <a:xfrm>
            <a:off x="6622732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9904688C-A678-DC2C-3D63-A2AA573D89EC}"/>
              </a:ext>
            </a:extLst>
          </p:cNvPr>
          <p:cNvSpPr/>
          <p:nvPr/>
        </p:nvSpPr>
        <p:spPr>
          <a:xfrm>
            <a:off x="3395994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DC1C38D4-F948-BB71-6ACB-E9C6910E95E5}"/>
              </a:ext>
            </a:extLst>
          </p:cNvPr>
          <p:cNvSpPr/>
          <p:nvPr/>
        </p:nvSpPr>
        <p:spPr>
          <a:xfrm>
            <a:off x="4835327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2C75BD3D-9CB3-8842-E91A-DC33D96A1279}"/>
              </a:ext>
            </a:extLst>
          </p:cNvPr>
          <p:cNvSpPr/>
          <p:nvPr/>
        </p:nvSpPr>
        <p:spPr>
          <a:xfrm>
            <a:off x="6274660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02DCEBF8-7868-1124-23BC-9E16AECC62C8}"/>
              </a:ext>
            </a:extLst>
          </p:cNvPr>
          <p:cNvSpPr/>
          <p:nvPr/>
        </p:nvSpPr>
        <p:spPr>
          <a:xfrm>
            <a:off x="7695178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823EC44-503D-3511-FFF2-49DF22AED196}"/>
              </a:ext>
            </a:extLst>
          </p:cNvPr>
          <p:cNvSpPr/>
          <p:nvPr/>
        </p:nvSpPr>
        <p:spPr>
          <a:xfrm>
            <a:off x="9701560" y="154207"/>
            <a:ext cx="2093783" cy="99841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7" name="Picture 46" descr="A blue and white logo&#10;&#10;AI-generated content may be incorrect.">
            <a:extLst>
              <a:ext uri="{FF2B5EF4-FFF2-40B4-BE49-F238E27FC236}">
                <a16:creationId xmlns:a16="http://schemas.microsoft.com/office/drawing/2014/main" id="{5C6CA0BF-9049-F706-F2E9-3E0980319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883" y="95366"/>
            <a:ext cx="1914525" cy="942975"/>
          </a:xfrm>
          <a:prstGeom prst="rect">
            <a:avLst/>
          </a:prstGeom>
        </p:spPr>
      </p:pic>
      <p:sp>
        <p:nvSpPr>
          <p:cNvPr id="49" name="TextBox 3">
            <a:extLst>
              <a:ext uri="{FF2B5EF4-FFF2-40B4-BE49-F238E27FC236}">
                <a16:creationId xmlns:a16="http://schemas.microsoft.com/office/drawing/2014/main" id="{D103CB2C-3CFB-44AF-FC5E-9B863BAEA5C8}"/>
              </a:ext>
            </a:extLst>
          </p:cNvPr>
          <p:cNvSpPr txBox="1"/>
          <p:nvPr/>
        </p:nvSpPr>
        <p:spPr>
          <a:xfrm>
            <a:off x="119095" y="928500"/>
            <a:ext cx="865111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Different workflows can be run and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visualised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from a common interface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81956-0A0F-B082-A280-5F86882FD40C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16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7FB04-A33B-6D9B-F09E-56F6FB80C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D5FD5D6-8AE4-5ED1-4360-D1409BA9FFAC}"/>
              </a:ext>
            </a:extLst>
          </p:cNvPr>
          <p:cNvSpPr/>
          <p:nvPr/>
        </p:nvSpPr>
        <p:spPr>
          <a:xfrm>
            <a:off x="2307946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D9703C-702E-37FD-D2D2-65DE4D26910D}"/>
              </a:ext>
            </a:extLst>
          </p:cNvPr>
          <p:cNvSpPr/>
          <p:nvPr/>
        </p:nvSpPr>
        <p:spPr>
          <a:xfrm>
            <a:off x="3728464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6D68CCE-607F-0D70-E204-DD5E7C5D8B86}"/>
              </a:ext>
            </a:extLst>
          </p:cNvPr>
          <p:cNvSpPr/>
          <p:nvPr/>
        </p:nvSpPr>
        <p:spPr>
          <a:xfrm>
            <a:off x="5148983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0BFEBA0-08E5-D9AE-21C9-53979E0D104E}"/>
              </a:ext>
            </a:extLst>
          </p:cNvPr>
          <p:cNvSpPr/>
          <p:nvPr/>
        </p:nvSpPr>
        <p:spPr>
          <a:xfrm>
            <a:off x="8027649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6B6F173-D0EF-36B3-8638-8F4EB994AF61}"/>
              </a:ext>
            </a:extLst>
          </p:cNvPr>
          <p:cNvSpPr/>
          <p:nvPr/>
        </p:nvSpPr>
        <p:spPr>
          <a:xfrm>
            <a:off x="6616538" y="2712149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55B0D39-D78D-5904-F94B-541DCF62F6F1}"/>
              </a:ext>
            </a:extLst>
          </p:cNvPr>
          <p:cNvSpPr/>
          <p:nvPr/>
        </p:nvSpPr>
        <p:spPr>
          <a:xfrm>
            <a:off x="3389800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BA2639B-4811-4148-26BF-FE08AF530832}"/>
              </a:ext>
            </a:extLst>
          </p:cNvPr>
          <p:cNvSpPr/>
          <p:nvPr/>
        </p:nvSpPr>
        <p:spPr>
          <a:xfrm>
            <a:off x="4829133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68272A8-1AC5-75E5-4CCF-5D7610894BAE}"/>
              </a:ext>
            </a:extLst>
          </p:cNvPr>
          <p:cNvSpPr/>
          <p:nvPr/>
        </p:nvSpPr>
        <p:spPr>
          <a:xfrm>
            <a:off x="6268466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D856237-8CAC-B5FB-4808-293579E26D0D}"/>
              </a:ext>
            </a:extLst>
          </p:cNvPr>
          <p:cNvSpPr/>
          <p:nvPr/>
        </p:nvSpPr>
        <p:spPr>
          <a:xfrm>
            <a:off x="7688984" y="2937926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94734D8-76B7-4177-3F4D-04C2708B3F92}"/>
              </a:ext>
            </a:extLst>
          </p:cNvPr>
          <p:cNvSpPr/>
          <p:nvPr/>
        </p:nvSpPr>
        <p:spPr>
          <a:xfrm>
            <a:off x="765362" y="313341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AFDFB712-4F10-BC67-51E0-FB282B6D8C95}"/>
              </a:ext>
            </a:extLst>
          </p:cNvPr>
          <p:cNvSpPr/>
          <p:nvPr/>
        </p:nvSpPr>
        <p:spPr>
          <a:xfrm>
            <a:off x="1871994" y="335919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0634A22C-932E-6586-F62D-17DBE2003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428" y="2151810"/>
            <a:ext cx="2022475" cy="151447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66FB53D-0280-C0C3-8C9F-A56CD5D6E2DE}"/>
              </a:ext>
            </a:extLst>
          </p:cNvPr>
          <p:cNvGrpSpPr/>
          <p:nvPr/>
        </p:nvGrpSpPr>
        <p:grpSpPr>
          <a:xfrm>
            <a:off x="9422203" y="3541933"/>
            <a:ext cx="1525020" cy="848292"/>
            <a:chOff x="5059170" y="3878614"/>
            <a:chExt cx="1525020" cy="84829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56A3F38-DC12-64AE-ED97-276879F22CB4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33" name="Picture 32" descr="Mantid Project">
              <a:extLst>
                <a:ext uri="{FF2B5EF4-FFF2-40B4-BE49-F238E27FC236}">
                  <a16:creationId xmlns:a16="http://schemas.microsoft.com/office/drawing/2014/main" id="{A1625B2A-8FC5-F3B9-F810-779124F3B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19A4E3F-417E-4EE0-7593-2DA2144B4DCA}"/>
              </a:ext>
            </a:extLst>
          </p:cNvPr>
          <p:cNvSpPr/>
          <p:nvPr/>
        </p:nvSpPr>
        <p:spPr>
          <a:xfrm>
            <a:off x="2314140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1B345F7-902E-F1AF-0A8E-59E43576EA14}"/>
              </a:ext>
            </a:extLst>
          </p:cNvPr>
          <p:cNvSpPr/>
          <p:nvPr/>
        </p:nvSpPr>
        <p:spPr>
          <a:xfrm>
            <a:off x="3734658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A2E9352-4A9C-5462-5444-C2790FC7EEF2}"/>
              </a:ext>
            </a:extLst>
          </p:cNvPr>
          <p:cNvSpPr/>
          <p:nvPr/>
        </p:nvSpPr>
        <p:spPr>
          <a:xfrm>
            <a:off x="5155177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0ADE88B-04E7-229D-2410-8250EC9EBAF2}"/>
              </a:ext>
            </a:extLst>
          </p:cNvPr>
          <p:cNvSpPr/>
          <p:nvPr/>
        </p:nvSpPr>
        <p:spPr>
          <a:xfrm>
            <a:off x="8033843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2D3E8B3-B59E-717C-9196-E3214228B3EC}"/>
              </a:ext>
            </a:extLst>
          </p:cNvPr>
          <p:cNvSpPr/>
          <p:nvPr/>
        </p:nvSpPr>
        <p:spPr>
          <a:xfrm>
            <a:off x="6622732" y="362902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448CB35-A5DB-58DA-F142-41D85EC3C02D}"/>
              </a:ext>
            </a:extLst>
          </p:cNvPr>
          <p:cNvSpPr/>
          <p:nvPr/>
        </p:nvSpPr>
        <p:spPr>
          <a:xfrm>
            <a:off x="3395994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CEAFBB3B-810F-F1E1-BA98-438EB9093E90}"/>
              </a:ext>
            </a:extLst>
          </p:cNvPr>
          <p:cNvSpPr/>
          <p:nvPr/>
        </p:nvSpPr>
        <p:spPr>
          <a:xfrm>
            <a:off x="4835327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820D14D-08D0-79CB-E6A7-1450E0E21D7D}"/>
              </a:ext>
            </a:extLst>
          </p:cNvPr>
          <p:cNvSpPr/>
          <p:nvPr/>
        </p:nvSpPr>
        <p:spPr>
          <a:xfrm>
            <a:off x="6274660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69F74DF4-80BE-BA86-A69E-AA403C06DE41}"/>
              </a:ext>
            </a:extLst>
          </p:cNvPr>
          <p:cNvSpPr/>
          <p:nvPr/>
        </p:nvSpPr>
        <p:spPr>
          <a:xfrm>
            <a:off x="7695178" y="385480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04629E0-E15F-0F67-BA27-6181925A1C69}"/>
              </a:ext>
            </a:extLst>
          </p:cNvPr>
          <p:cNvSpPr/>
          <p:nvPr/>
        </p:nvSpPr>
        <p:spPr>
          <a:xfrm rot="18900000">
            <a:off x="3359903" y="3377707"/>
            <a:ext cx="282222" cy="178741"/>
          </a:xfrm>
          <a:prstGeom prst="rightArrow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5B0E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08EC35E-F0C8-DB25-1BBB-7B46A5BB4983}"/>
              </a:ext>
            </a:extLst>
          </p:cNvPr>
          <p:cNvSpPr/>
          <p:nvPr/>
        </p:nvSpPr>
        <p:spPr>
          <a:xfrm rot="18900000">
            <a:off x="6202749" y="3377707"/>
            <a:ext cx="282222" cy="178741"/>
          </a:xfrm>
          <a:prstGeom prst="rightArrow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5B0E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2D5594D-9B0A-AEB6-6142-761BDA9E409B}"/>
              </a:ext>
            </a:extLst>
          </p:cNvPr>
          <p:cNvSpPr/>
          <p:nvPr/>
        </p:nvSpPr>
        <p:spPr>
          <a:xfrm rot="2460000">
            <a:off x="4815517" y="3377707"/>
            <a:ext cx="282222" cy="178741"/>
          </a:xfrm>
          <a:prstGeom prst="rightArrow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5B0E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D737A1A-E2D2-BE04-F060-2A2502D37958}"/>
              </a:ext>
            </a:extLst>
          </p:cNvPr>
          <p:cNvSpPr/>
          <p:nvPr/>
        </p:nvSpPr>
        <p:spPr>
          <a:xfrm rot="18900000">
            <a:off x="7716979" y="3377707"/>
            <a:ext cx="282222" cy="178741"/>
          </a:xfrm>
          <a:prstGeom prst="rightArrow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45B0E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9E04EBC-D3A6-0614-6774-9F5AD7EA94C8}"/>
              </a:ext>
            </a:extLst>
          </p:cNvPr>
          <p:cNvSpPr/>
          <p:nvPr/>
        </p:nvSpPr>
        <p:spPr>
          <a:xfrm>
            <a:off x="9701560" y="154207"/>
            <a:ext cx="2093783" cy="99841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blue and white logo&#10;&#10;AI-generated content may be incorrect.">
            <a:extLst>
              <a:ext uri="{FF2B5EF4-FFF2-40B4-BE49-F238E27FC236}">
                <a16:creationId xmlns:a16="http://schemas.microsoft.com/office/drawing/2014/main" id="{E01F50F1-B628-7680-9833-14E7CD8E2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883" y="95366"/>
            <a:ext cx="1914525" cy="942975"/>
          </a:xfrm>
          <a:prstGeom prst="rect">
            <a:avLst/>
          </a:prstGeom>
        </p:spPr>
      </p:pic>
      <p:sp>
        <p:nvSpPr>
          <p:cNvPr id="56" name="TextBox 3">
            <a:extLst>
              <a:ext uri="{FF2B5EF4-FFF2-40B4-BE49-F238E27FC236}">
                <a16:creationId xmlns:a16="http://schemas.microsoft.com/office/drawing/2014/main" id="{C38201EB-B793-13DA-4810-5F8EE14DD6FB}"/>
              </a:ext>
            </a:extLst>
          </p:cNvPr>
          <p:cNvSpPr txBox="1"/>
          <p:nvPr/>
        </p:nvSpPr>
        <p:spPr>
          <a:xfrm>
            <a:off x="119095" y="928500"/>
            <a:ext cx="865111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New workflows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can be designed by </a:t>
            </a:r>
            <a:r>
              <a:rPr lang="en-US" b="1">
                <a:solidFill>
                  <a:srgbClr val="C00000"/>
                </a:solidFill>
                <a:latin typeface="Arial"/>
                <a:ea typeface="Calibri"/>
                <a:cs typeface="Calibri"/>
              </a:rPr>
              <a:t>combining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software packages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18AF5-EF8F-34CC-275D-791F4444E34D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Reframing Workflows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190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F00DF-0BF0-6B77-E773-E027F0B54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DFF51444-AF55-2688-90CE-114E33DE4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519" y="1271354"/>
            <a:ext cx="6035056" cy="4079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79A0DC-6ADE-711C-EA33-7397B7F939A6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Processing is High Throughput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02E35716-D693-AEF8-C5F5-5CF3F0D25BFA}"/>
              </a:ext>
            </a:extLst>
          </p:cNvPr>
          <p:cNvSpPr txBox="1"/>
          <p:nvPr/>
        </p:nvSpPr>
        <p:spPr>
          <a:xfrm>
            <a:off x="137680" y="1046208"/>
            <a:ext cx="5919061" cy="36933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~10,000 datasets per day possible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Too much data to manually investigate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Too much data to store to train?</a:t>
            </a:r>
          </a:p>
          <a:p>
            <a:pPr marL="742950" lvl="1" indent="-285750">
              <a:buFont typeface="Courier New"/>
              <a:buChar char="o"/>
            </a:pP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Processing is largely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static</a:t>
            </a:r>
          </a:p>
          <a:p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Software should be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dynamically improving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over time,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in response to data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Reduce compute cost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Use information being lost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Improve what quality of data can be processed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AF28597-60B4-8D74-0D3F-43A0B7DC82A8}"/>
              </a:ext>
            </a:extLst>
          </p:cNvPr>
          <p:cNvGrpSpPr/>
          <p:nvPr/>
        </p:nvGrpSpPr>
        <p:grpSpPr>
          <a:xfrm>
            <a:off x="10164660" y="1271817"/>
            <a:ext cx="1942465" cy="504825"/>
            <a:chOff x="8965987" y="2722480"/>
            <a:chExt cx="2257425" cy="65722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C94E99A-E5B4-DE31-0B85-F960EDCF2BAA}"/>
                </a:ext>
              </a:extLst>
            </p:cNvPr>
            <p:cNvSpPr/>
            <p:nvPr/>
          </p:nvSpPr>
          <p:spPr>
            <a:xfrm>
              <a:off x="8965987" y="2722480"/>
              <a:ext cx="2257425" cy="657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F22DCAE2-D0AC-81C8-0A64-4083E58C2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00007" y="2723991"/>
              <a:ext cx="2158091" cy="655565"/>
            </a:xfrm>
            <a:prstGeom prst="rect">
              <a:avLst/>
            </a:prstGeom>
          </p:spPr>
        </p:pic>
      </p:grpSp>
      <p:sp>
        <p:nvSpPr>
          <p:cNvPr id="3" name="TextBox 29">
            <a:extLst>
              <a:ext uri="{FF2B5EF4-FFF2-40B4-BE49-F238E27FC236}">
                <a16:creationId xmlns:a16="http://schemas.microsoft.com/office/drawing/2014/main" id="{EFB59DEA-4D2E-8BD5-3609-72334967DAE8}"/>
              </a:ext>
            </a:extLst>
          </p:cNvPr>
          <p:cNvSpPr txBox="1"/>
          <p:nvPr/>
        </p:nvSpPr>
        <p:spPr>
          <a:xfrm>
            <a:off x="6292313" y="5359212"/>
            <a:ext cx="5158534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Diamond Light Source beamlines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650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FEBDB-E971-284B-ECD6-F38E63F0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1B8814-9356-BF62-FCE5-8992D7A82EF3}"/>
              </a:ext>
            </a:extLst>
          </p:cNvPr>
          <p:cNvSpPr txBox="1"/>
          <p:nvPr/>
        </p:nvSpPr>
        <p:spPr>
          <a:xfrm>
            <a:off x="0" y="-1"/>
            <a:ext cx="119634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Processing Workflows Through an ML Lens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D0B5A73D-BFFA-1466-6166-ADA6FDBD93B4}"/>
              </a:ext>
            </a:extLst>
          </p:cNvPr>
          <p:cNvSpPr txBox="1"/>
          <p:nvPr/>
        </p:nvSpPr>
        <p:spPr>
          <a:xfrm>
            <a:off x="137680" y="1046208"/>
            <a:ext cx="8031598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optimisation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a fixed pipeline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FC0750-936E-EC70-4ADB-7CB89010AF68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1212BAE-EE61-BA5E-0669-9BB37BA316A7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6A3A4DB-FAC2-8486-0EE3-6A135FFA2ECF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FB710AF-DE4D-23C0-F71A-871751F74F38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88D6F70-C9C9-42AE-6701-96DBD3C6C859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E8883AA3-3D6A-5680-C622-47EB11B4685C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525597A1-DCD1-4170-36D4-D6E121528BC2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6E3738C-3D32-ED9E-03C9-172285D94B62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B669DB2A-39F8-2C6E-96FE-6F00FEC28AF6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1F000654-BEA7-6D24-2F3D-5F21065470C2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648FAB4D-E6B0-8DA0-F0EC-825830D5985A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0" name="TextBox 77">
            <a:extLst>
              <a:ext uri="{FF2B5EF4-FFF2-40B4-BE49-F238E27FC236}">
                <a16:creationId xmlns:a16="http://schemas.microsoft.com/office/drawing/2014/main" id="{78691BCB-09CF-2FE2-E59E-49A5CB446F29}"/>
              </a:ext>
            </a:extLst>
          </p:cNvPr>
          <p:cNvSpPr txBox="1"/>
          <p:nvPr/>
        </p:nvSpPr>
        <p:spPr>
          <a:xfrm>
            <a:off x="3205828" y="4085058"/>
            <a:ext cx="1121479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21" name="TextBox 78">
            <a:extLst>
              <a:ext uri="{FF2B5EF4-FFF2-40B4-BE49-F238E27FC236}">
                <a16:creationId xmlns:a16="http://schemas.microsoft.com/office/drawing/2014/main" id="{98008CA5-CAD1-9806-EA5B-74E018E169BA}"/>
              </a:ext>
            </a:extLst>
          </p:cNvPr>
          <p:cNvSpPr txBox="1"/>
          <p:nvPr/>
        </p:nvSpPr>
        <p:spPr>
          <a:xfrm>
            <a:off x="469219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22" name="TextBox 79">
            <a:extLst>
              <a:ext uri="{FF2B5EF4-FFF2-40B4-BE49-F238E27FC236}">
                <a16:creationId xmlns:a16="http://schemas.microsoft.com/office/drawing/2014/main" id="{A5FFD841-3E7A-AD5B-3FFF-F3AE20A7FF1C}"/>
              </a:ext>
            </a:extLst>
          </p:cNvPr>
          <p:cNvSpPr txBox="1"/>
          <p:nvPr/>
        </p:nvSpPr>
        <p:spPr>
          <a:xfrm>
            <a:off x="617856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23" name="TextBox 80">
            <a:extLst>
              <a:ext uri="{FF2B5EF4-FFF2-40B4-BE49-F238E27FC236}">
                <a16:creationId xmlns:a16="http://schemas.microsoft.com/office/drawing/2014/main" id="{9F04A889-4ACD-23F0-DB4F-E62797B3971C}"/>
              </a:ext>
            </a:extLst>
          </p:cNvPr>
          <p:cNvSpPr txBox="1"/>
          <p:nvPr/>
        </p:nvSpPr>
        <p:spPr>
          <a:xfrm>
            <a:off x="7599086" y="4085058"/>
            <a:ext cx="102740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24" name="TextBox 81">
            <a:extLst>
              <a:ext uri="{FF2B5EF4-FFF2-40B4-BE49-F238E27FC236}">
                <a16:creationId xmlns:a16="http://schemas.microsoft.com/office/drawing/2014/main" id="{84E17C82-EE9A-65EE-62FB-2E2F78AAE91C}"/>
              </a:ext>
            </a:extLst>
          </p:cNvPr>
          <p:cNvSpPr txBox="1"/>
          <p:nvPr/>
        </p:nvSpPr>
        <p:spPr>
          <a:xfrm>
            <a:off x="911367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28" name="TextBox 84">
            <a:extLst>
              <a:ext uri="{FF2B5EF4-FFF2-40B4-BE49-F238E27FC236}">
                <a16:creationId xmlns:a16="http://schemas.microsoft.com/office/drawing/2014/main" id="{E05EEA84-B447-AB45-1ACF-F5A59C09E4FC}"/>
              </a:ext>
            </a:extLst>
          </p:cNvPr>
          <p:cNvSpPr txBox="1"/>
          <p:nvPr/>
        </p:nvSpPr>
        <p:spPr>
          <a:xfrm>
            <a:off x="2787084" y="2194168"/>
            <a:ext cx="1544813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30" name="TextBox 85">
            <a:extLst>
              <a:ext uri="{FF2B5EF4-FFF2-40B4-BE49-F238E27FC236}">
                <a16:creationId xmlns:a16="http://schemas.microsoft.com/office/drawing/2014/main" id="{F51782AE-430A-2333-8B8C-CEA49A9373BA}"/>
              </a:ext>
            </a:extLst>
          </p:cNvPr>
          <p:cNvSpPr txBox="1"/>
          <p:nvPr/>
        </p:nvSpPr>
        <p:spPr>
          <a:xfrm>
            <a:off x="4311084" y="2363501"/>
            <a:ext cx="1544813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% indexed, 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31" name="TextBox 86">
            <a:extLst>
              <a:ext uri="{FF2B5EF4-FFF2-40B4-BE49-F238E27FC236}">
                <a16:creationId xmlns:a16="http://schemas.microsoft.com/office/drawing/2014/main" id="{4F96F92B-168A-1B02-72B1-B472CD262A47}"/>
              </a:ext>
            </a:extLst>
          </p:cNvPr>
          <p:cNvSpPr txBox="1"/>
          <p:nvPr/>
        </p:nvSpPr>
        <p:spPr>
          <a:xfrm>
            <a:off x="5853898" y="2363501"/>
            <a:ext cx="115911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32" name="TextBox 87">
            <a:extLst>
              <a:ext uri="{FF2B5EF4-FFF2-40B4-BE49-F238E27FC236}">
                <a16:creationId xmlns:a16="http://schemas.microsoft.com/office/drawing/2014/main" id="{DE8E6471-FA81-A4E4-1655-49F7410ED921}"/>
              </a:ext>
            </a:extLst>
          </p:cNvPr>
          <p:cNvSpPr txBox="1"/>
          <p:nvPr/>
        </p:nvSpPr>
        <p:spPr>
          <a:xfrm>
            <a:off x="7302639" y="2109501"/>
            <a:ext cx="11591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processed, I/Sigma..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33" name="TextBox 88">
            <a:extLst>
              <a:ext uri="{FF2B5EF4-FFF2-40B4-BE49-F238E27FC236}">
                <a16:creationId xmlns:a16="http://schemas.microsoft.com/office/drawing/2014/main" id="{E3E04769-8F66-6EA1-A562-ED1C41AB6544}"/>
              </a:ext>
            </a:extLst>
          </p:cNvPr>
          <p:cNvSpPr txBox="1"/>
          <p:nvPr/>
        </p:nvSpPr>
        <p:spPr>
          <a:xfrm>
            <a:off x="8826638" y="2260019"/>
            <a:ext cx="1535406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CC ½</a:t>
            </a:r>
            <a:endParaRPr lang="en-US" sz="2000" b="1">
              <a:solidFill>
                <a:srgbClr val="0070C0"/>
              </a:solidFill>
            </a:endParaRP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3759E73-9237-4D7A-0F6C-FE83B861EDEB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6C11691-FAE8-D0F5-8B0F-EA76EE766103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ED4BB52-E451-39F0-5A16-F28A320DA8D7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A9C6842-8C17-EA14-5A0F-8F9CF4220F13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C19F983-5611-E7C7-A911-6124A0354D62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4E6DC0F-E823-036C-A52F-3EA3C097B242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EBDEFE3-CC50-4D4B-EEE1-2D6B7286F39B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7131694-68AE-D6F8-B4CE-6CC5E1887228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77">
            <a:extLst>
              <a:ext uri="{FF2B5EF4-FFF2-40B4-BE49-F238E27FC236}">
                <a16:creationId xmlns:a16="http://schemas.microsoft.com/office/drawing/2014/main" id="{B1752892-E928-C1C2-A526-6EB6F0272281}"/>
              </a:ext>
            </a:extLst>
          </p:cNvPr>
          <p:cNvSpPr txBox="1"/>
          <p:nvPr/>
        </p:nvSpPr>
        <p:spPr>
          <a:xfrm>
            <a:off x="1694218" y="4085057"/>
            <a:ext cx="1182971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070CB1C-2B6D-34A6-5124-C9A3418A8297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6664A7D-2F3D-35A3-4140-785D83AB9780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EBF8ED6-4AE0-B2DE-822A-0F6FA0220766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DA2EADD-5CF8-D9BC-E307-6A3D5A001BD9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1BBFE4E-20C2-A15A-F0DF-70F0B3DF6C78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D5234E2-7291-C283-42E7-8777D8937E72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84">
            <a:extLst>
              <a:ext uri="{FF2B5EF4-FFF2-40B4-BE49-F238E27FC236}">
                <a16:creationId xmlns:a16="http://schemas.microsoft.com/office/drawing/2014/main" id="{147D4653-AF83-877B-CDD8-7A5C3AA59BE7}"/>
              </a:ext>
            </a:extLst>
          </p:cNvPr>
          <p:cNvSpPr txBox="1"/>
          <p:nvPr/>
        </p:nvSpPr>
        <p:spPr>
          <a:xfrm>
            <a:off x="1337425" y="2342850"/>
            <a:ext cx="1544813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images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AEDB317-F332-8939-05BB-ACE01D5CE59B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09C94C95-111B-8E62-09A0-5D666E1A4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710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2245-7308-76EF-222B-935DEC67B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3">
            <a:extLst>
              <a:ext uri="{FF2B5EF4-FFF2-40B4-BE49-F238E27FC236}">
                <a16:creationId xmlns:a16="http://schemas.microsoft.com/office/drawing/2014/main" id="{55A0E10D-82BA-7084-25EE-D72D9FCEC7B8}"/>
              </a:ext>
            </a:extLst>
          </p:cNvPr>
          <p:cNvSpPr txBox="1"/>
          <p:nvPr/>
        </p:nvSpPr>
        <p:spPr>
          <a:xfrm>
            <a:off x="137680" y="1046208"/>
            <a:ext cx="9802733" cy="48013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optimisation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 a fixed pipeline: </a:t>
            </a:r>
            <a:r>
              <a:rPr lang="en-US" b="1">
                <a:solidFill>
                  <a:schemeClr val="accent2">
                    <a:lumMod val="76000"/>
                  </a:schemeClr>
                </a:solidFill>
                <a:latin typeface="Arial"/>
                <a:ea typeface="Calibri"/>
                <a:cs typeface="Calibri"/>
              </a:rPr>
              <a:t>Bayesian approach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lvl="1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5B5D2F7-70F7-1A50-1E1D-37B2189B9E50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6A4F2C4-B4F0-FF15-3937-61DC203C214A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2C0D72A-0E91-6EA5-86E9-5B50FC410928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FAEBFB0-88F1-4200-9DC1-181E8849AB83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A16078A-BAA8-89DB-0875-C303C403BE48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93AAB973-5DEC-7AC2-12D1-E300DD50D876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A484FF2B-8BB3-F408-4B30-7DE9F578D113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C604CB7C-0440-FF2F-7F4E-F18F26AA8E31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0122557-8506-310E-25E6-7C8C6A1F2A36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3E2FF30-C1A5-CED4-24F7-665EE8832DB7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BD8EB875-196A-C4ED-DD83-976B26E77C3E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02E19A6-ED76-E9F2-7517-48A53E703AF2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B641AAE-F3BF-ECBC-01DF-854BBD64AD61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04D6295-A66D-63FC-E6B6-480880B334F7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B9203B-87B8-8B5A-51A7-4993DD5D40A6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6178F19-82B9-2AB5-AABA-9A94B831DB1A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4D44CE-24E1-BAF5-3702-ED944925E35C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EDF43EE-A914-A4DD-43ED-9526C19B5A6C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907CAEE-3A46-E2DF-B0C4-10948DDA08A7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B25C04D-A03F-FCD6-DB46-3625E3E7EFC1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8697619-9E65-7743-4994-5EB63B4205E1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D5B8C40-66CE-FC8D-88E3-89052D1A10BC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4DC243-4BDE-379C-E5C4-89B6E0101AE0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0BF18B6-BF05-D4F4-615B-FC01FDAC1323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FA5B955-0AE9-6C35-59B3-12150784E656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12B30C0-6EB0-A169-7344-248745326E23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67E23B2B-3B0A-5E55-96A8-E636EF4C1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3FF6CA-A35C-34FF-8C49-511387AD743E}"/>
              </a:ext>
            </a:extLst>
          </p:cNvPr>
          <p:cNvSpPr/>
          <p:nvPr/>
        </p:nvSpPr>
        <p:spPr>
          <a:xfrm>
            <a:off x="3728463" y="2997124"/>
            <a:ext cx="1155504" cy="7541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7E7A3CD-868D-491E-C83E-9D7F58A20524}"/>
              </a:ext>
            </a:extLst>
          </p:cNvPr>
          <p:cNvSpPr/>
          <p:nvPr/>
        </p:nvSpPr>
        <p:spPr>
          <a:xfrm>
            <a:off x="3819554" y="4973368"/>
            <a:ext cx="1025407" cy="630296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BF4F14"/>
                </a:solidFill>
                <a:latin typeface="Arial"/>
                <a:cs typeface="Arial"/>
              </a:rPr>
              <a:t>Bayesian Model</a:t>
            </a:r>
          </a:p>
        </p:txBody>
      </p:sp>
      <p:pic>
        <p:nvPicPr>
          <p:cNvPr id="3" name="Picture 2" descr="A person wearing glasses and a tie&#10;&#10;AI-generated content may be incorrect.">
            <a:extLst>
              <a:ext uri="{FF2B5EF4-FFF2-40B4-BE49-F238E27FC236}">
                <a16:creationId xmlns:a16="http://schemas.microsoft.com/office/drawing/2014/main" id="{F0323787-B64D-680F-9D94-2B0D65D8F4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20" t="18271" r="15069" b="19219"/>
          <a:stretch>
            <a:fillRect/>
          </a:stretch>
        </p:blipFill>
        <p:spPr>
          <a:xfrm>
            <a:off x="7009868" y="4596253"/>
            <a:ext cx="1677633" cy="201461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AAD31A-C2B7-095A-F0A6-B83B6F64B1F2}"/>
              </a:ext>
            </a:extLst>
          </p:cNvPr>
          <p:cNvSpPr/>
          <p:nvPr/>
        </p:nvSpPr>
        <p:spPr>
          <a:xfrm>
            <a:off x="8825526" y="4594259"/>
            <a:ext cx="1939807" cy="1473576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BF4F14"/>
                </a:solidFill>
                <a:latin typeface="Arial"/>
                <a:ea typeface="Calibri Light"/>
                <a:cs typeface="Arial"/>
              </a:rPr>
              <a:t>Bayesian </a:t>
            </a:r>
            <a:r>
              <a:rPr lang="en-US" sz="1600" err="1">
                <a:solidFill>
                  <a:srgbClr val="BF4F14"/>
                </a:solidFill>
                <a:latin typeface="Arial"/>
                <a:ea typeface="Calibri Light"/>
                <a:cs typeface="Arial"/>
              </a:rPr>
              <a:t>Optimisation</a:t>
            </a:r>
            <a:r>
              <a:rPr lang="en-US" sz="1600">
                <a:solidFill>
                  <a:srgbClr val="BF4F14"/>
                </a:solidFill>
                <a:latin typeface="Arial"/>
                <a:ea typeface="Calibri Light"/>
                <a:cs typeface="Arial"/>
              </a:rPr>
              <a:t> of Algorithm Parameters in DIALS</a:t>
            </a:r>
            <a:endParaRPr lang="en-US">
              <a:solidFill>
                <a:srgbClr val="BF4F14"/>
              </a:solidFill>
            </a:endParaRP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2EA93927-D6E8-001E-EEB9-AB3C07B2A1BD}"/>
              </a:ext>
            </a:extLst>
          </p:cNvPr>
          <p:cNvSpPr txBox="1"/>
          <p:nvPr/>
        </p:nvSpPr>
        <p:spPr>
          <a:xfrm>
            <a:off x="8825448" y="6244781"/>
            <a:ext cx="206248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Terence Lobo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A2F9CE-9FED-C67A-F845-E608D57A8A78}"/>
              </a:ext>
            </a:extLst>
          </p:cNvPr>
          <p:cNvSpPr txBox="1"/>
          <p:nvPr/>
        </p:nvSpPr>
        <p:spPr>
          <a:xfrm>
            <a:off x="0" y="-1"/>
            <a:ext cx="119634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Processing Workflows Through an ML Lens</a:t>
            </a:r>
            <a:endParaRPr lang="en-US"/>
          </a:p>
        </p:txBody>
      </p:sp>
      <p:sp>
        <p:nvSpPr>
          <p:cNvPr id="6" name="TextBox 77">
            <a:extLst>
              <a:ext uri="{FF2B5EF4-FFF2-40B4-BE49-F238E27FC236}">
                <a16:creationId xmlns:a16="http://schemas.microsoft.com/office/drawing/2014/main" id="{B75DCF94-5BC0-6797-32C4-7B33C511AE29}"/>
              </a:ext>
            </a:extLst>
          </p:cNvPr>
          <p:cNvSpPr txBox="1"/>
          <p:nvPr/>
        </p:nvSpPr>
        <p:spPr>
          <a:xfrm>
            <a:off x="3205828" y="4085058"/>
            <a:ext cx="1121479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11" name="TextBox 78">
            <a:extLst>
              <a:ext uri="{FF2B5EF4-FFF2-40B4-BE49-F238E27FC236}">
                <a16:creationId xmlns:a16="http://schemas.microsoft.com/office/drawing/2014/main" id="{30B123F9-5062-9BD3-614F-A06AF86D2A31}"/>
              </a:ext>
            </a:extLst>
          </p:cNvPr>
          <p:cNvSpPr txBox="1"/>
          <p:nvPr/>
        </p:nvSpPr>
        <p:spPr>
          <a:xfrm>
            <a:off x="469219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13" name="TextBox 79">
            <a:extLst>
              <a:ext uri="{FF2B5EF4-FFF2-40B4-BE49-F238E27FC236}">
                <a16:creationId xmlns:a16="http://schemas.microsoft.com/office/drawing/2014/main" id="{2139D02E-1FCA-8399-9F9E-180661E1EBAC}"/>
              </a:ext>
            </a:extLst>
          </p:cNvPr>
          <p:cNvSpPr txBox="1"/>
          <p:nvPr/>
        </p:nvSpPr>
        <p:spPr>
          <a:xfrm>
            <a:off x="617856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F8F10497-5E42-01EA-5C2F-FF26046D5FD5}"/>
              </a:ext>
            </a:extLst>
          </p:cNvPr>
          <p:cNvSpPr txBox="1"/>
          <p:nvPr/>
        </p:nvSpPr>
        <p:spPr>
          <a:xfrm>
            <a:off x="7599086" y="4085058"/>
            <a:ext cx="102740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id="{740DA6E7-971F-B735-CF07-45BFBBCD58FD}"/>
              </a:ext>
            </a:extLst>
          </p:cNvPr>
          <p:cNvSpPr txBox="1"/>
          <p:nvPr/>
        </p:nvSpPr>
        <p:spPr>
          <a:xfrm>
            <a:off x="911367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26" name="TextBox 84">
            <a:extLst>
              <a:ext uri="{FF2B5EF4-FFF2-40B4-BE49-F238E27FC236}">
                <a16:creationId xmlns:a16="http://schemas.microsoft.com/office/drawing/2014/main" id="{A34C52A6-450E-AD29-D4B1-296DFE49350A}"/>
              </a:ext>
            </a:extLst>
          </p:cNvPr>
          <p:cNvSpPr txBox="1"/>
          <p:nvPr/>
        </p:nvSpPr>
        <p:spPr>
          <a:xfrm>
            <a:off x="2787084" y="2194168"/>
            <a:ext cx="1544813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36" name="TextBox 85">
            <a:extLst>
              <a:ext uri="{FF2B5EF4-FFF2-40B4-BE49-F238E27FC236}">
                <a16:creationId xmlns:a16="http://schemas.microsoft.com/office/drawing/2014/main" id="{E54AE1BD-1AFD-8F80-340A-6D7FD57E69D6}"/>
              </a:ext>
            </a:extLst>
          </p:cNvPr>
          <p:cNvSpPr txBox="1"/>
          <p:nvPr/>
        </p:nvSpPr>
        <p:spPr>
          <a:xfrm>
            <a:off x="4311084" y="2363501"/>
            <a:ext cx="1544813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% indexed, 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3" name="TextBox 86">
            <a:extLst>
              <a:ext uri="{FF2B5EF4-FFF2-40B4-BE49-F238E27FC236}">
                <a16:creationId xmlns:a16="http://schemas.microsoft.com/office/drawing/2014/main" id="{53E18F55-02C6-D77F-78E2-780CDCBD878C}"/>
              </a:ext>
            </a:extLst>
          </p:cNvPr>
          <p:cNvSpPr txBox="1"/>
          <p:nvPr/>
        </p:nvSpPr>
        <p:spPr>
          <a:xfrm>
            <a:off x="5853898" y="2363501"/>
            <a:ext cx="115911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5" name="TextBox 87">
            <a:extLst>
              <a:ext uri="{FF2B5EF4-FFF2-40B4-BE49-F238E27FC236}">
                <a16:creationId xmlns:a16="http://schemas.microsoft.com/office/drawing/2014/main" id="{B907DFE3-8261-E1C9-EF1B-69CFB1251C75}"/>
              </a:ext>
            </a:extLst>
          </p:cNvPr>
          <p:cNvSpPr txBox="1"/>
          <p:nvPr/>
        </p:nvSpPr>
        <p:spPr>
          <a:xfrm>
            <a:off x="7302639" y="2109501"/>
            <a:ext cx="11591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processed, I/Sigma..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8" name="TextBox 88">
            <a:extLst>
              <a:ext uri="{FF2B5EF4-FFF2-40B4-BE49-F238E27FC236}">
                <a16:creationId xmlns:a16="http://schemas.microsoft.com/office/drawing/2014/main" id="{12C2B45F-EF25-8A0C-42DF-5DA83474B4BF}"/>
              </a:ext>
            </a:extLst>
          </p:cNvPr>
          <p:cNvSpPr txBox="1"/>
          <p:nvPr/>
        </p:nvSpPr>
        <p:spPr>
          <a:xfrm>
            <a:off x="8826638" y="2260019"/>
            <a:ext cx="1535406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CC ½</a:t>
            </a:r>
            <a:endParaRPr lang="en-US" sz="2000" b="1">
              <a:solidFill>
                <a:srgbClr val="0070C0"/>
              </a:solidFill>
            </a:endParaRP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70" name="TextBox 77">
            <a:extLst>
              <a:ext uri="{FF2B5EF4-FFF2-40B4-BE49-F238E27FC236}">
                <a16:creationId xmlns:a16="http://schemas.microsoft.com/office/drawing/2014/main" id="{CBD48F20-27D5-881C-BDB8-979414CE14EA}"/>
              </a:ext>
            </a:extLst>
          </p:cNvPr>
          <p:cNvSpPr txBox="1"/>
          <p:nvPr/>
        </p:nvSpPr>
        <p:spPr>
          <a:xfrm>
            <a:off x="1694218" y="4085057"/>
            <a:ext cx="1182971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485F1389-CB28-B4F4-8F61-E28D78A89245}"/>
              </a:ext>
            </a:extLst>
          </p:cNvPr>
          <p:cNvSpPr txBox="1"/>
          <p:nvPr/>
        </p:nvSpPr>
        <p:spPr>
          <a:xfrm>
            <a:off x="1337425" y="2342850"/>
            <a:ext cx="1544813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images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C2D05B2-4B5D-C8EF-48B3-A07BCB170534}"/>
              </a:ext>
            </a:extLst>
          </p:cNvPr>
          <p:cNvCxnSpPr>
            <a:cxnSpLocks/>
          </p:cNvCxnSpPr>
          <p:nvPr/>
        </p:nvCxnSpPr>
        <p:spPr>
          <a:xfrm>
            <a:off x="4331727" y="3875633"/>
            <a:ext cx="669" cy="992556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406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56BD8-61F9-4D1F-AE46-24C779DD0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CA1103-BCC5-873A-3472-88B980A69214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40FA344F-2CD1-0D60-54C6-FB142458C3A0}"/>
              </a:ext>
            </a:extLst>
          </p:cNvPr>
          <p:cNvSpPr txBox="1"/>
          <p:nvPr/>
        </p:nvSpPr>
        <p:spPr>
          <a:xfrm>
            <a:off x="137680" y="1046208"/>
            <a:ext cx="9802733" cy="59093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optimisation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a fixed pipeline: </a:t>
            </a:r>
            <a:r>
              <a:rPr lang="en-US" b="1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Reinforcement Learning (RL) approach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rgbClr val="7030A0"/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Running in the background for online learning during normal data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Given the metrics so far and the sequence of states, how should I perform this action?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latin typeface="Arial"/>
                <a:ea typeface="Calibri"/>
                <a:cs typeface="Arial"/>
              </a:rPr>
              <a:t>Sequential experiments, delayed/complex set of steps to a reward</a:t>
            </a:r>
            <a:endParaRPr lang="en-US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7030A0"/>
              </a:solidFill>
              <a:latin typeface="Arial"/>
              <a:ea typeface="Calibri"/>
              <a:cs typeface="Calibri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B230FB7-2752-7200-6DC4-CA5A3488CAEC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822E1AE-747F-5CC7-B81B-054517CABA14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28EBACF-56AB-0807-B4DC-9A02FDA9D304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78123D9-6E39-72B4-644D-ADE7D58EF362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25F93A8-22E9-026F-7373-84D9689C768A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F1117CB1-FC1E-06D5-305E-7E03A5EC2683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1CB14C58-29C7-D568-5EFE-A77722710D90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1EB3C123-E923-A7C8-1820-5D528427724C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68E411CC-6994-57A3-D0EF-B27F8990BFAC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2092CD8-9FC2-3FFD-C4A9-5BFBF9CFB3F0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2C91F105-F488-215C-0716-71870BB660A4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2BE1930-86D2-75EB-8174-834104B6784F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67D9DB8-963D-B100-3730-4CFE9CD33875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4EA814D-9356-2CB8-5D5E-03181ED46641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F45E968-8AE7-2F3D-38A0-78F19CED9A4C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C7C51A7-A96B-1FDF-6797-318292AC1F7C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9B36347-E575-6F5D-A35E-AB2F579FA27B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8CD814A-EF29-30D1-C710-FE893C2FA873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AA725B3-91C9-C94A-51BF-AE70A2BF6495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6E6FA04-A8D2-52FB-91B3-7D602079FD87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A9F96BE-198C-442B-714E-F4952080BEB5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83FDF0-CD5D-44A7-BC0D-BC98D9472741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AA38DBF-65C8-7618-97C0-0F44BD7D1326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A5C1684-4E70-C362-8BE5-9A8B84AE14B9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110E64-E9F0-E054-EFEA-B95E459C19DE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030538C-98B1-F59E-FD2B-4B71FB005214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EDCE2304-D782-6F7E-25AD-35380AAB0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44AB2C-6347-9C0D-CD3F-A5624CC875F4}"/>
              </a:ext>
            </a:extLst>
          </p:cNvPr>
          <p:cNvSpPr/>
          <p:nvPr/>
        </p:nvSpPr>
        <p:spPr>
          <a:xfrm>
            <a:off x="3728463" y="2997124"/>
            <a:ext cx="1155504" cy="7541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3F3F3F"/>
              </a:solidFill>
              <a:latin typeface="Arial"/>
              <a:cs typeface="Arial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4AAA490-EB8F-74E2-0080-C844DE0D542E}"/>
              </a:ext>
            </a:extLst>
          </p:cNvPr>
          <p:cNvCxnSpPr>
            <a:cxnSpLocks/>
          </p:cNvCxnSpPr>
          <p:nvPr/>
        </p:nvCxnSpPr>
        <p:spPr>
          <a:xfrm>
            <a:off x="4331727" y="3875633"/>
            <a:ext cx="669" cy="992556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A6D0E4-1340-0768-9A1B-97C9DD648BBB}"/>
              </a:ext>
            </a:extLst>
          </p:cNvPr>
          <p:cNvSpPr/>
          <p:nvPr/>
        </p:nvSpPr>
        <p:spPr>
          <a:xfrm>
            <a:off x="3819554" y="4973368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7030A0"/>
                </a:solidFill>
                <a:latin typeface="Arial"/>
                <a:cs typeface="Arial"/>
              </a:rPr>
              <a:t>RL Model</a:t>
            </a:r>
          </a:p>
        </p:txBody>
      </p:sp>
      <p:sp>
        <p:nvSpPr>
          <p:cNvPr id="6" name="TextBox 77">
            <a:extLst>
              <a:ext uri="{FF2B5EF4-FFF2-40B4-BE49-F238E27FC236}">
                <a16:creationId xmlns:a16="http://schemas.microsoft.com/office/drawing/2014/main" id="{95D71764-AE78-F26A-B53D-F5571666BEFB}"/>
              </a:ext>
            </a:extLst>
          </p:cNvPr>
          <p:cNvSpPr txBox="1"/>
          <p:nvPr/>
        </p:nvSpPr>
        <p:spPr>
          <a:xfrm>
            <a:off x="3205828" y="4085058"/>
            <a:ext cx="1121479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8" name="TextBox 78">
            <a:extLst>
              <a:ext uri="{FF2B5EF4-FFF2-40B4-BE49-F238E27FC236}">
                <a16:creationId xmlns:a16="http://schemas.microsoft.com/office/drawing/2014/main" id="{BE328503-8A90-23EA-2701-05F53078F5F1}"/>
              </a:ext>
            </a:extLst>
          </p:cNvPr>
          <p:cNvSpPr txBox="1"/>
          <p:nvPr/>
        </p:nvSpPr>
        <p:spPr>
          <a:xfrm>
            <a:off x="469219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10" name="TextBox 79">
            <a:extLst>
              <a:ext uri="{FF2B5EF4-FFF2-40B4-BE49-F238E27FC236}">
                <a16:creationId xmlns:a16="http://schemas.microsoft.com/office/drawing/2014/main" id="{4F1D685F-789C-BCA3-ECED-0AFB7B2B91C6}"/>
              </a:ext>
            </a:extLst>
          </p:cNvPr>
          <p:cNvSpPr txBox="1"/>
          <p:nvPr/>
        </p:nvSpPr>
        <p:spPr>
          <a:xfrm>
            <a:off x="617856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82F5DEC2-DCB3-4ABA-8CC1-BAB3543BF4CF}"/>
              </a:ext>
            </a:extLst>
          </p:cNvPr>
          <p:cNvSpPr txBox="1"/>
          <p:nvPr/>
        </p:nvSpPr>
        <p:spPr>
          <a:xfrm>
            <a:off x="7599086" y="4085058"/>
            <a:ext cx="102740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14" name="TextBox 81">
            <a:extLst>
              <a:ext uri="{FF2B5EF4-FFF2-40B4-BE49-F238E27FC236}">
                <a16:creationId xmlns:a16="http://schemas.microsoft.com/office/drawing/2014/main" id="{5A98340A-DC5C-AFD0-0291-868FBF581263}"/>
              </a:ext>
            </a:extLst>
          </p:cNvPr>
          <p:cNvSpPr txBox="1"/>
          <p:nvPr/>
        </p:nvSpPr>
        <p:spPr>
          <a:xfrm>
            <a:off x="911367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17" name="TextBox 84">
            <a:extLst>
              <a:ext uri="{FF2B5EF4-FFF2-40B4-BE49-F238E27FC236}">
                <a16:creationId xmlns:a16="http://schemas.microsoft.com/office/drawing/2014/main" id="{F9EA6CDD-FF04-59B0-2960-BC7955AA020C}"/>
              </a:ext>
            </a:extLst>
          </p:cNvPr>
          <p:cNvSpPr txBox="1"/>
          <p:nvPr/>
        </p:nvSpPr>
        <p:spPr>
          <a:xfrm>
            <a:off x="2787084" y="2194168"/>
            <a:ext cx="1544813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19" name="TextBox 85">
            <a:extLst>
              <a:ext uri="{FF2B5EF4-FFF2-40B4-BE49-F238E27FC236}">
                <a16:creationId xmlns:a16="http://schemas.microsoft.com/office/drawing/2014/main" id="{A1A41B08-2CCD-1423-2443-7C00872B114A}"/>
              </a:ext>
            </a:extLst>
          </p:cNvPr>
          <p:cNvSpPr txBox="1"/>
          <p:nvPr/>
        </p:nvSpPr>
        <p:spPr>
          <a:xfrm>
            <a:off x="4311084" y="2363501"/>
            <a:ext cx="1544813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% indexed, 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27" name="TextBox 86">
            <a:extLst>
              <a:ext uri="{FF2B5EF4-FFF2-40B4-BE49-F238E27FC236}">
                <a16:creationId xmlns:a16="http://schemas.microsoft.com/office/drawing/2014/main" id="{4D4300A5-5D58-7354-0291-E8225D7F3A90}"/>
              </a:ext>
            </a:extLst>
          </p:cNvPr>
          <p:cNvSpPr txBox="1"/>
          <p:nvPr/>
        </p:nvSpPr>
        <p:spPr>
          <a:xfrm>
            <a:off x="5853898" y="2363501"/>
            <a:ext cx="115911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1" name="TextBox 87">
            <a:extLst>
              <a:ext uri="{FF2B5EF4-FFF2-40B4-BE49-F238E27FC236}">
                <a16:creationId xmlns:a16="http://schemas.microsoft.com/office/drawing/2014/main" id="{5097BA59-C7A8-6251-0AB9-CE3035C1EB63}"/>
              </a:ext>
            </a:extLst>
          </p:cNvPr>
          <p:cNvSpPr txBox="1"/>
          <p:nvPr/>
        </p:nvSpPr>
        <p:spPr>
          <a:xfrm>
            <a:off x="7302639" y="2109501"/>
            <a:ext cx="11591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processed, I/Sigma..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4" name="TextBox 88">
            <a:extLst>
              <a:ext uri="{FF2B5EF4-FFF2-40B4-BE49-F238E27FC236}">
                <a16:creationId xmlns:a16="http://schemas.microsoft.com/office/drawing/2014/main" id="{C16EBFE0-F9DF-C278-EF69-178D167AC5AC}"/>
              </a:ext>
            </a:extLst>
          </p:cNvPr>
          <p:cNvSpPr txBox="1"/>
          <p:nvPr/>
        </p:nvSpPr>
        <p:spPr>
          <a:xfrm>
            <a:off x="8826638" y="2260019"/>
            <a:ext cx="1535406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CC ½</a:t>
            </a:r>
            <a:endParaRPr lang="en-US" sz="2000" b="1">
              <a:solidFill>
                <a:srgbClr val="0070C0"/>
              </a:solidFill>
            </a:endParaRP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67" name="TextBox 77">
            <a:extLst>
              <a:ext uri="{FF2B5EF4-FFF2-40B4-BE49-F238E27FC236}">
                <a16:creationId xmlns:a16="http://schemas.microsoft.com/office/drawing/2014/main" id="{F4876F6F-FF43-78B5-E2D8-B020AFFA30DC}"/>
              </a:ext>
            </a:extLst>
          </p:cNvPr>
          <p:cNvSpPr txBox="1"/>
          <p:nvPr/>
        </p:nvSpPr>
        <p:spPr>
          <a:xfrm>
            <a:off x="1694218" y="4085057"/>
            <a:ext cx="1182971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sp>
        <p:nvSpPr>
          <p:cNvPr id="69" name="TextBox 84">
            <a:extLst>
              <a:ext uri="{FF2B5EF4-FFF2-40B4-BE49-F238E27FC236}">
                <a16:creationId xmlns:a16="http://schemas.microsoft.com/office/drawing/2014/main" id="{C0721C35-41B9-1944-C44B-2A18398663D1}"/>
              </a:ext>
            </a:extLst>
          </p:cNvPr>
          <p:cNvSpPr txBox="1"/>
          <p:nvPr/>
        </p:nvSpPr>
        <p:spPr>
          <a:xfrm>
            <a:off x="1337425" y="2342850"/>
            <a:ext cx="1544813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images</a:t>
            </a:r>
          </a:p>
        </p:txBody>
      </p:sp>
    </p:spTree>
    <p:extLst>
      <p:ext uri="{BB962C8B-B14F-4D97-AF65-F5344CB8AC3E}">
        <p14:creationId xmlns:p14="http://schemas.microsoft.com/office/powerpoint/2010/main" val="33148263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32C1A-8865-24A1-AC44-11270362B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CD7445-20BC-3EA0-1A34-D9CBAFD224CF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A6D69406-FB5F-A51B-2D25-1D7B74E607CA}"/>
              </a:ext>
            </a:extLst>
          </p:cNvPr>
          <p:cNvSpPr txBox="1"/>
          <p:nvPr/>
        </p:nvSpPr>
        <p:spPr>
          <a:xfrm>
            <a:off x="137680" y="1046208"/>
            <a:ext cx="9802733" cy="56323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</a:t>
            </a: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optimisation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a fixed pipeline: </a:t>
            </a:r>
            <a:r>
              <a:rPr lang="en-US" b="1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Reinforcement Learning (RL) approach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rgbClr val="7030A0"/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latin typeface="Arial"/>
                <a:ea typeface="Calibri"/>
                <a:cs typeface="Calibri"/>
              </a:rPr>
              <a:t>Running in the background for online learning during normal data processing</a:t>
            </a: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Given the metrics so far and the sequence of states, how should I perform this action?</a:t>
            </a:r>
            <a:endParaRPr lang="en-US">
              <a:solidFill>
                <a:srgbClr val="7030A0"/>
              </a:solidFill>
              <a:latin typeface="Arial"/>
              <a:ea typeface="Calibri"/>
              <a:cs typeface="Arial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latin typeface="Arial"/>
                <a:ea typeface="Calibri"/>
                <a:cs typeface="Arial"/>
              </a:rPr>
              <a:t>Sequential experiments, delayed/complex set of steps to a reward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A9A9F77-4EE3-7375-9256-A6E19F54BF4F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F437D60-217D-1DBB-3889-B99B1294F753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7A00560-7CA7-15B4-6064-EA8DE4769FA2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B3289C0-BA28-897D-33DF-F68479358ABC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8C53B84-5CDE-C873-A940-92F863DD19F3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Integration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C4E5475D-04AA-839F-AA34-9249D88CC335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9F451294-C615-A93C-6A38-BA912F3C212F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014CCE98-2B3E-3817-6678-61EFC6806255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75A91CBC-E7CA-6F69-949F-091628F275BB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1D7515A5-12DE-4CE3-57AA-E253BF88F54A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6EB64A4-1DA7-C4FE-CDA1-8BA70173E759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2" name="TextBox 79">
            <a:extLst>
              <a:ext uri="{FF2B5EF4-FFF2-40B4-BE49-F238E27FC236}">
                <a16:creationId xmlns:a16="http://schemas.microsoft.com/office/drawing/2014/main" id="{F14742ED-3E6A-40A2-5465-970D4D49260B}"/>
              </a:ext>
            </a:extLst>
          </p:cNvPr>
          <p:cNvSpPr txBox="1"/>
          <p:nvPr/>
        </p:nvSpPr>
        <p:spPr>
          <a:xfrm>
            <a:off x="617856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23" name="TextBox 80">
            <a:extLst>
              <a:ext uri="{FF2B5EF4-FFF2-40B4-BE49-F238E27FC236}">
                <a16:creationId xmlns:a16="http://schemas.microsoft.com/office/drawing/2014/main" id="{214724DE-DE15-21FD-A7BF-3470C487BD37}"/>
              </a:ext>
            </a:extLst>
          </p:cNvPr>
          <p:cNvSpPr txBox="1"/>
          <p:nvPr/>
        </p:nvSpPr>
        <p:spPr>
          <a:xfrm>
            <a:off x="7599086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24" name="TextBox 81">
            <a:extLst>
              <a:ext uri="{FF2B5EF4-FFF2-40B4-BE49-F238E27FC236}">
                <a16:creationId xmlns:a16="http://schemas.microsoft.com/office/drawing/2014/main" id="{8761CA1C-F054-8B54-744C-F270BB0E85EB}"/>
              </a:ext>
            </a:extLst>
          </p:cNvPr>
          <p:cNvSpPr txBox="1"/>
          <p:nvPr/>
        </p:nvSpPr>
        <p:spPr>
          <a:xfrm>
            <a:off x="911367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195B7A9-B40E-5114-99CC-2CA4569668B7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9D0D03D-716F-E33B-9EA5-987426229D55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05FA60B-9C19-EB42-EFEE-4DA46F3E4E2B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8759262-F6AF-C415-FCBD-7AAA55BB3352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110894C-77B5-B839-5756-C7372D292413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0D29DED-7556-D4AF-04F9-328D043B4124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8914FEC-83F7-159A-81DC-6A041B488CFC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488DFF6-53E5-23B2-2895-81A05D887202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2297DD1-8806-6A02-B8DD-C7B46F4AB821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68CFFA8-B396-07BB-CA54-9D33137F2455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734EF41-99A8-330F-A705-4B9F548E9A12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798BB58-5804-E2F6-7B04-495943646F24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57978FD-1E81-6423-4010-6C3D5E2E85C5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0CA78A2-D772-D2E0-0A4C-C1C722D2ACC9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583A9CF-C069-1BCE-895D-2B905B66665E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2B421170-BEFB-C194-4270-FCE2674F0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F8B7E4-1BE7-D2A3-227A-F7AB0A78BB46}"/>
              </a:ext>
            </a:extLst>
          </p:cNvPr>
          <p:cNvSpPr/>
          <p:nvPr/>
        </p:nvSpPr>
        <p:spPr>
          <a:xfrm>
            <a:off x="3728463" y="2997124"/>
            <a:ext cx="1155504" cy="7541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3F3F3F"/>
              </a:solidFill>
              <a:latin typeface="Arial"/>
              <a:cs typeface="Arial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59AA99F-4244-D914-E6C8-95C7D2A174FF}"/>
              </a:ext>
            </a:extLst>
          </p:cNvPr>
          <p:cNvCxnSpPr>
            <a:cxnSpLocks/>
          </p:cNvCxnSpPr>
          <p:nvPr/>
        </p:nvCxnSpPr>
        <p:spPr>
          <a:xfrm>
            <a:off x="4331727" y="3875633"/>
            <a:ext cx="669" cy="992556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95014CB-A5A1-D8D4-2A62-80675E0986DA}"/>
              </a:ext>
            </a:extLst>
          </p:cNvPr>
          <p:cNvSpPr/>
          <p:nvPr/>
        </p:nvSpPr>
        <p:spPr>
          <a:xfrm>
            <a:off x="3819554" y="4973368"/>
            <a:ext cx="1025407" cy="630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7030A0"/>
                </a:solidFill>
                <a:latin typeface="Arial"/>
                <a:cs typeface="Arial"/>
              </a:rPr>
              <a:t>RL Model</a:t>
            </a:r>
          </a:p>
        </p:txBody>
      </p:sp>
      <p:sp>
        <p:nvSpPr>
          <p:cNvPr id="7" name="TextBox 77">
            <a:extLst>
              <a:ext uri="{FF2B5EF4-FFF2-40B4-BE49-F238E27FC236}">
                <a16:creationId xmlns:a16="http://schemas.microsoft.com/office/drawing/2014/main" id="{B75E1CF4-B044-4DCF-14FB-891262D182B4}"/>
              </a:ext>
            </a:extLst>
          </p:cNvPr>
          <p:cNvSpPr txBox="1"/>
          <p:nvPr/>
        </p:nvSpPr>
        <p:spPr>
          <a:xfrm>
            <a:off x="3205828" y="4085058"/>
            <a:ext cx="1121479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9" name="TextBox 78">
            <a:extLst>
              <a:ext uri="{FF2B5EF4-FFF2-40B4-BE49-F238E27FC236}">
                <a16:creationId xmlns:a16="http://schemas.microsoft.com/office/drawing/2014/main" id="{4121C8A3-B471-C0B6-74F9-B8629D56A7A3}"/>
              </a:ext>
            </a:extLst>
          </p:cNvPr>
          <p:cNvSpPr txBox="1"/>
          <p:nvPr/>
        </p:nvSpPr>
        <p:spPr>
          <a:xfrm>
            <a:off x="469219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11" name="TextBox 79">
            <a:extLst>
              <a:ext uri="{FF2B5EF4-FFF2-40B4-BE49-F238E27FC236}">
                <a16:creationId xmlns:a16="http://schemas.microsoft.com/office/drawing/2014/main" id="{BAC25A2A-B2C0-5E32-0B71-342A4A335313}"/>
              </a:ext>
            </a:extLst>
          </p:cNvPr>
          <p:cNvSpPr txBox="1"/>
          <p:nvPr/>
        </p:nvSpPr>
        <p:spPr>
          <a:xfrm>
            <a:off x="617856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5F5E42EF-BEEB-E8AB-1A8E-A1C55A3C824E}"/>
              </a:ext>
            </a:extLst>
          </p:cNvPr>
          <p:cNvSpPr txBox="1"/>
          <p:nvPr/>
        </p:nvSpPr>
        <p:spPr>
          <a:xfrm>
            <a:off x="7599086" y="4085058"/>
            <a:ext cx="1027405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15" name="TextBox 81">
            <a:extLst>
              <a:ext uri="{FF2B5EF4-FFF2-40B4-BE49-F238E27FC236}">
                <a16:creationId xmlns:a16="http://schemas.microsoft.com/office/drawing/2014/main" id="{6F21C382-F599-D08B-9996-267772BFC940}"/>
              </a:ext>
            </a:extLst>
          </p:cNvPr>
          <p:cNvSpPr txBox="1"/>
          <p:nvPr/>
        </p:nvSpPr>
        <p:spPr>
          <a:xfrm>
            <a:off x="9113678" y="4122687"/>
            <a:ext cx="82985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18" name="TextBox 84">
            <a:extLst>
              <a:ext uri="{FF2B5EF4-FFF2-40B4-BE49-F238E27FC236}">
                <a16:creationId xmlns:a16="http://schemas.microsoft.com/office/drawing/2014/main" id="{91DB88ED-EAA1-3317-F010-89D5880872A1}"/>
              </a:ext>
            </a:extLst>
          </p:cNvPr>
          <p:cNvSpPr txBox="1"/>
          <p:nvPr/>
        </p:nvSpPr>
        <p:spPr>
          <a:xfrm>
            <a:off x="2787084" y="2194168"/>
            <a:ext cx="1544813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26" name="TextBox 85">
            <a:extLst>
              <a:ext uri="{FF2B5EF4-FFF2-40B4-BE49-F238E27FC236}">
                <a16:creationId xmlns:a16="http://schemas.microsoft.com/office/drawing/2014/main" id="{D825D96D-9E25-3AC7-4E93-C3A8DA402AC7}"/>
              </a:ext>
            </a:extLst>
          </p:cNvPr>
          <p:cNvSpPr txBox="1"/>
          <p:nvPr/>
        </p:nvSpPr>
        <p:spPr>
          <a:xfrm>
            <a:off x="4311084" y="2363501"/>
            <a:ext cx="1544813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% indexed, 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36" name="TextBox 86">
            <a:extLst>
              <a:ext uri="{FF2B5EF4-FFF2-40B4-BE49-F238E27FC236}">
                <a16:creationId xmlns:a16="http://schemas.microsoft.com/office/drawing/2014/main" id="{96EB501B-8895-548D-4D6B-FE406CE452C5}"/>
              </a:ext>
            </a:extLst>
          </p:cNvPr>
          <p:cNvSpPr txBox="1"/>
          <p:nvPr/>
        </p:nvSpPr>
        <p:spPr>
          <a:xfrm>
            <a:off x="5853898" y="2363501"/>
            <a:ext cx="1159110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RMSE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3" name="TextBox 87">
            <a:extLst>
              <a:ext uri="{FF2B5EF4-FFF2-40B4-BE49-F238E27FC236}">
                <a16:creationId xmlns:a16="http://schemas.microsoft.com/office/drawing/2014/main" id="{CBEB113C-3DEC-C30C-8535-8A73B17E0907}"/>
              </a:ext>
            </a:extLst>
          </p:cNvPr>
          <p:cNvSpPr txBox="1"/>
          <p:nvPr/>
        </p:nvSpPr>
        <p:spPr>
          <a:xfrm>
            <a:off x="7302639" y="2109501"/>
            <a:ext cx="11591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processed, I/Sigma..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65" name="TextBox 88">
            <a:extLst>
              <a:ext uri="{FF2B5EF4-FFF2-40B4-BE49-F238E27FC236}">
                <a16:creationId xmlns:a16="http://schemas.microsoft.com/office/drawing/2014/main" id="{553B9576-4562-9E82-C15F-D86D737AE5A8}"/>
              </a:ext>
            </a:extLst>
          </p:cNvPr>
          <p:cNvSpPr txBox="1"/>
          <p:nvPr/>
        </p:nvSpPr>
        <p:spPr>
          <a:xfrm>
            <a:off x="8826638" y="2260019"/>
            <a:ext cx="1535406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CC ½</a:t>
            </a:r>
            <a:endParaRPr lang="en-US" sz="2000" b="1">
              <a:solidFill>
                <a:srgbClr val="0070C0"/>
              </a:solidFill>
            </a:endParaRPr>
          </a:p>
          <a:p>
            <a:pPr algn="ctr"/>
            <a:r>
              <a:rPr lang="en-US" sz="1200" b="1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68" name="TextBox 77">
            <a:extLst>
              <a:ext uri="{FF2B5EF4-FFF2-40B4-BE49-F238E27FC236}">
                <a16:creationId xmlns:a16="http://schemas.microsoft.com/office/drawing/2014/main" id="{131DA717-9D51-1B09-A47A-C68CD51F7300}"/>
              </a:ext>
            </a:extLst>
          </p:cNvPr>
          <p:cNvSpPr txBox="1"/>
          <p:nvPr/>
        </p:nvSpPr>
        <p:spPr>
          <a:xfrm>
            <a:off x="1694218" y="4085057"/>
            <a:ext cx="1182971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sp>
        <p:nvSpPr>
          <p:cNvPr id="70" name="TextBox 84">
            <a:extLst>
              <a:ext uri="{FF2B5EF4-FFF2-40B4-BE49-F238E27FC236}">
                <a16:creationId xmlns:a16="http://schemas.microsoft.com/office/drawing/2014/main" id="{26270868-23E9-076C-5F97-A427727640D9}"/>
              </a:ext>
            </a:extLst>
          </p:cNvPr>
          <p:cNvSpPr txBox="1"/>
          <p:nvPr/>
        </p:nvSpPr>
        <p:spPr>
          <a:xfrm>
            <a:off x="1337425" y="2342850"/>
            <a:ext cx="1544813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</a:rPr>
              <a:t>Number of images</a:t>
            </a:r>
          </a:p>
        </p:txBody>
      </p:sp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06FDDB8B-1875-1FB7-4F6F-9FC8A00DB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607" y="3956282"/>
            <a:ext cx="5667763" cy="15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06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E57AC-FA0F-F1D9-4762-B04D0FA31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C0AE7B-24A0-AB70-E775-32BAD112B640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A75E80B0-8A4F-E248-499E-36440029E3F2}"/>
              </a:ext>
            </a:extLst>
          </p:cNvPr>
          <p:cNvSpPr txBox="1"/>
          <p:nvPr/>
        </p:nvSpPr>
        <p:spPr>
          <a:xfrm>
            <a:off x="194124" y="651097"/>
            <a:ext cx="8031598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optimisation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a fixed pipeline</a:t>
            </a:r>
          </a:p>
        </p:txBody>
      </p: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E52278FD-CD22-059F-744E-76C575D7C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  <p:pic>
        <p:nvPicPr>
          <p:cNvPr id="2" name="diffraproc3-2026-10-07_09.32.07">
            <a:hlinkClick r:id="" action="ppaction://media"/>
            <a:extLst>
              <a:ext uri="{FF2B5EF4-FFF2-40B4-BE49-F238E27FC236}">
                <a16:creationId xmlns:a16="http://schemas.microsoft.com/office/drawing/2014/main" id="{62789958-A93F-F614-A1CE-FE9DD0C4CB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3793" y="1373481"/>
            <a:ext cx="97536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3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8D88D-2A03-19B0-85E3-7C190719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B371DD-1B88-B439-7FD5-C237BF0CF637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24DD9A07-00F3-5258-6867-3B23DD62685B}"/>
              </a:ext>
            </a:extLst>
          </p:cNvPr>
          <p:cNvSpPr txBox="1"/>
          <p:nvPr/>
        </p:nvSpPr>
        <p:spPr>
          <a:xfrm>
            <a:off x="137680" y="1046208"/>
            <a:ext cx="8031598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optimisation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 a fixed pipeline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Shared models between beamlines</a:t>
            </a:r>
          </a:p>
        </p:txBody>
      </p: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D2ABF67A-B240-F6A2-1A7B-606895A61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818" y="677371"/>
            <a:ext cx="2022475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95A74-67FF-80DA-6DC8-817FE32D5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48" y="2294828"/>
            <a:ext cx="8354510" cy="32223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D3D4CC-610B-1A13-4314-EE3E03E50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787" y="1859890"/>
            <a:ext cx="3649935" cy="2493926"/>
          </a:xfrm>
          <a:prstGeom prst="rect">
            <a:avLst/>
          </a:prstGeom>
        </p:spPr>
      </p:pic>
      <p:pic>
        <p:nvPicPr>
          <p:cNvPr id="2" name="Picture 1" descr="Ponencia Meetup 2020. Desarrollo y gestión de modelos de machine ...">
            <a:extLst>
              <a:ext uri="{FF2B5EF4-FFF2-40B4-BE49-F238E27FC236}">
                <a16:creationId xmlns:a16="http://schemas.microsoft.com/office/drawing/2014/main" id="{5EFCB6BE-01FC-61D7-D758-FEFE6E272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4254" y="4473405"/>
            <a:ext cx="2743199" cy="154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423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257C2-AA3F-CC5D-07CC-C43668644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42079C-BDB2-2F02-D240-2E5FEC80E0B6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4F4FD5D1-8C48-74E8-FEBE-0283A2D8649F}"/>
              </a:ext>
            </a:extLst>
          </p:cNvPr>
          <p:cNvSpPr txBox="1"/>
          <p:nvPr/>
        </p:nvSpPr>
        <p:spPr>
          <a:xfrm>
            <a:off x="137680" y="1046208"/>
            <a:ext cx="10880516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optimisation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 a fixed pipeline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 pipeline design: Given my data, what should my pipeline be?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A9182C0-DCA9-06C4-5A3E-A15693A875D1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46D928A-A293-C11A-3E19-8ECA94D3CCED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 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98B8857-7B23-0710-0C2F-61B0017B3486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DC86396-A9EA-4D1C-DF84-B9C0A311C9F9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39AC537-EA1D-F149-4B1E-22AF7BB41B3A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rgbClr val="3F3F3F"/>
                </a:solidFill>
                <a:latin typeface="Arial"/>
                <a:cs typeface="Arial"/>
              </a:rPr>
              <a:t>ML Model</a:t>
            </a:r>
            <a:endParaRPr lang="en-US" b="1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EBFB7DC0-5209-C725-216D-CF36F362B962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82C24502-377C-D29E-68D4-652B83717B03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7E8FCDC3-2E24-B560-3234-E54781262677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B2FD5EC5-EF51-5B16-54C7-5BF906473091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19C3D4FB-EC91-B8CA-23A3-015DE5A06291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2E0A624C-DE9F-9934-D096-240E83CE38E7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0" name="TextBox 77">
            <a:extLst>
              <a:ext uri="{FF2B5EF4-FFF2-40B4-BE49-F238E27FC236}">
                <a16:creationId xmlns:a16="http://schemas.microsoft.com/office/drawing/2014/main" id="{36E278EC-0A83-39B9-810F-D1F1E6E63C43}"/>
              </a:ext>
            </a:extLst>
          </p:cNvPr>
          <p:cNvSpPr txBox="1"/>
          <p:nvPr/>
        </p:nvSpPr>
        <p:spPr>
          <a:xfrm>
            <a:off x="320582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21" name="TextBox 78">
            <a:extLst>
              <a:ext uri="{FF2B5EF4-FFF2-40B4-BE49-F238E27FC236}">
                <a16:creationId xmlns:a16="http://schemas.microsoft.com/office/drawing/2014/main" id="{9AA1239E-605A-1F59-4167-EBE4D41D0F6D}"/>
              </a:ext>
            </a:extLst>
          </p:cNvPr>
          <p:cNvSpPr txBox="1"/>
          <p:nvPr/>
        </p:nvSpPr>
        <p:spPr>
          <a:xfrm>
            <a:off x="469219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22" name="TextBox 79">
            <a:extLst>
              <a:ext uri="{FF2B5EF4-FFF2-40B4-BE49-F238E27FC236}">
                <a16:creationId xmlns:a16="http://schemas.microsoft.com/office/drawing/2014/main" id="{17057A4B-189F-A3B8-EF8A-C2DDBCA52FC1}"/>
              </a:ext>
            </a:extLst>
          </p:cNvPr>
          <p:cNvSpPr txBox="1"/>
          <p:nvPr/>
        </p:nvSpPr>
        <p:spPr>
          <a:xfrm>
            <a:off x="617856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23" name="TextBox 80">
            <a:extLst>
              <a:ext uri="{FF2B5EF4-FFF2-40B4-BE49-F238E27FC236}">
                <a16:creationId xmlns:a16="http://schemas.microsoft.com/office/drawing/2014/main" id="{77F2435E-5C6E-1AAC-B84B-281AE5295E54}"/>
              </a:ext>
            </a:extLst>
          </p:cNvPr>
          <p:cNvSpPr txBox="1"/>
          <p:nvPr/>
        </p:nvSpPr>
        <p:spPr>
          <a:xfrm>
            <a:off x="7599086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24" name="TextBox 81">
            <a:extLst>
              <a:ext uri="{FF2B5EF4-FFF2-40B4-BE49-F238E27FC236}">
                <a16:creationId xmlns:a16="http://schemas.microsoft.com/office/drawing/2014/main" id="{570C5A82-CE41-F89A-01E9-22590B3EAA7B}"/>
              </a:ext>
            </a:extLst>
          </p:cNvPr>
          <p:cNvSpPr txBox="1"/>
          <p:nvPr/>
        </p:nvSpPr>
        <p:spPr>
          <a:xfrm>
            <a:off x="911367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28" name="TextBox 84">
            <a:extLst>
              <a:ext uri="{FF2B5EF4-FFF2-40B4-BE49-F238E27FC236}">
                <a16:creationId xmlns:a16="http://schemas.microsoft.com/office/drawing/2014/main" id="{BFFD5313-817F-F7A8-B0D2-811F98782C60}"/>
              </a:ext>
            </a:extLst>
          </p:cNvPr>
          <p:cNvSpPr txBox="1"/>
          <p:nvPr/>
        </p:nvSpPr>
        <p:spPr>
          <a:xfrm>
            <a:off x="2787084" y="2194168"/>
            <a:ext cx="1544813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100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30" name="TextBox 85">
            <a:extLst>
              <a:ext uri="{FF2B5EF4-FFF2-40B4-BE49-F238E27FC236}">
                <a16:creationId xmlns:a16="http://schemas.microsoft.com/office/drawing/2014/main" id="{4AB405DE-3CA9-2DDA-7FFE-4963B897789F}"/>
              </a:ext>
            </a:extLst>
          </p:cNvPr>
          <p:cNvSpPr txBox="1"/>
          <p:nvPr/>
        </p:nvSpPr>
        <p:spPr>
          <a:xfrm>
            <a:off x="4311084" y="2363501"/>
            <a:ext cx="15448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% indexed, RMSE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1" name="TextBox 86">
            <a:extLst>
              <a:ext uri="{FF2B5EF4-FFF2-40B4-BE49-F238E27FC236}">
                <a16:creationId xmlns:a16="http://schemas.microsoft.com/office/drawing/2014/main" id="{09D882C0-A367-9F82-6885-AFBE604F4410}"/>
              </a:ext>
            </a:extLst>
          </p:cNvPr>
          <p:cNvSpPr txBox="1"/>
          <p:nvPr/>
        </p:nvSpPr>
        <p:spPr>
          <a:xfrm>
            <a:off x="5853898" y="2363501"/>
            <a:ext cx="115911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RMSE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2" name="TextBox 87">
            <a:extLst>
              <a:ext uri="{FF2B5EF4-FFF2-40B4-BE49-F238E27FC236}">
                <a16:creationId xmlns:a16="http://schemas.microsoft.com/office/drawing/2014/main" id="{8DE885B7-E726-3E57-A47F-D00C5E7BBCD5}"/>
              </a:ext>
            </a:extLst>
          </p:cNvPr>
          <p:cNvSpPr txBox="1"/>
          <p:nvPr/>
        </p:nvSpPr>
        <p:spPr>
          <a:xfrm>
            <a:off x="7302639" y="2109501"/>
            <a:ext cx="1159110" cy="60016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processed, I/Sigma..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3" name="TextBox 88">
            <a:extLst>
              <a:ext uri="{FF2B5EF4-FFF2-40B4-BE49-F238E27FC236}">
                <a16:creationId xmlns:a16="http://schemas.microsoft.com/office/drawing/2014/main" id="{51B1C56F-9F95-205C-33F3-92991F2894F0}"/>
              </a:ext>
            </a:extLst>
          </p:cNvPr>
          <p:cNvSpPr txBox="1"/>
          <p:nvPr/>
        </p:nvSpPr>
        <p:spPr>
          <a:xfrm>
            <a:off x="8826638" y="2260019"/>
            <a:ext cx="1159110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CC ½</a:t>
            </a:r>
            <a:endParaRPr lang="en-US">
              <a:solidFill>
                <a:srgbClr val="0070C0"/>
              </a:solidFill>
            </a:endParaRPr>
          </a:p>
          <a:p>
            <a:pPr algn="ctr"/>
            <a:r>
              <a:rPr lang="en-US" sz="1100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BB71420-D4AA-9406-B9F0-1F03C2D8177E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CE3055F7-C6C1-F124-F42C-3E2171700F02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7386243-E803-E264-C881-3356D10961D3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F7F63FE-E41A-E920-E86B-9A2585C4E90D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031BB93-BF34-A9F1-6A19-8AC0748127A3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B518A39-5B98-2F67-39AA-77DDCA0EEAF8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577B125-C5A8-67A2-77C7-D4E937E97C6B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8739409-6CFA-19E4-0CD1-A101AD565318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77">
            <a:extLst>
              <a:ext uri="{FF2B5EF4-FFF2-40B4-BE49-F238E27FC236}">
                <a16:creationId xmlns:a16="http://schemas.microsoft.com/office/drawing/2014/main" id="{C6BA60A1-388F-4633-ED3A-E9BDF780BF5C}"/>
              </a:ext>
            </a:extLst>
          </p:cNvPr>
          <p:cNvSpPr txBox="1"/>
          <p:nvPr/>
        </p:nvSpPr>
        <p:spPr>
          <a:xfrm>
            <a:off x="1694218" y="4122686"/>
            <a:ext cx="928971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2054DB6-B972-6A5F-39F1-8C5CF2E58904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EB5C014-F378-3A67-F09B-5568FFB79C9A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6626694-EFEF-3E4B-D091-9A758AAF5603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058E502-C6BE-0BB3-80BD-3C12657520A2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204C370-7946-E2DC-02A5-0EAB5BBD3A37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11A45F9-B0F2-8269-4950-C0F442C20892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84">
            <a:extLst>
              <a:ext uri="{FF2B5EF4-FFF2-40B4-BE49-F238E27FC236}">
                <a16:creationId xmlns:a16="http://schemas.microsoft.com/office/drawing/2014/main" id="{070351F4-F3B8-200E-3ECA-6840254661EC}"/>
              </a:ext>
            </a:extLst>
          </p:cNvPr>
          <p:cNvSpPr txBox="1"/>
          <p:nvPr/>
        </p:nvSpPr>
        <p:spPr>
          <a:xfrm>
            <a:off x="1337425" y="2342850"/>
            <a:ext cx="1544813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of images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B4F31C4-C49F-3152-0A75-568CBA216BF0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9AA7A6C1-5D92-467C-028E-FBEA91024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26" y="3553748"/>
            <a:ext cx="1150638" cy="84858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286B1B4-4A6C-A6B7-218F-FA583B33A686}"/>
              </a:ext>
            </a:extLst>
          </p:cNvPr>
          <p:cNvSpPr/>
          <p:nvPr/>
        </p:nvSpPr>
        <p:spPr>
          <a:xfrm>
            <a:off x="3728463" y="2997124"/>
            <a:ext cx="1155504" cy="7541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3F3F3F"/>
              </a:solidFill>
              <a:latin typeface="Arial"/>
              <a:cs typeface="Arial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7DC8AA3-741C-34D6-A7DA-746C07E167C2}"/>
              </a:ext>
            </a:extLst>
          </p:cNvPr>
          <p:cNvCxnSpPr>
            <a:cxnSpLocks/>
          </p:cNvCxnSpPr>
          <p:nvPr/>
        </p:nvCxnSpPr>
        <p:spPr>
          <a:xfrm>
            <a:off x="4331727" y="3875633"/>
            <a:ext cx="669" cy="992556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8FD0674-1DE4-B0AD-13B7-349ACC5B9B9F}"/>
              </a:ext>
            </a:extLst>
          </p:cNvPr>
          <p:cNvSpPr/>
          <p:nvPr/>
        </p:nvSpPr>
        <p:spPr>
          <a:xfrm>
            <a:off x="3819554" y="4973368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RL Model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CBCB7A-B6CE-3CBC-A9C1-F9CA18F6C11D}"/>
              </a:ext>
            </a:extLst>
          </p:cNvPr>
          <p:cNvGrpSpPr/>
          <p:nvPr/>
        </p:nvGrpSpPr>
        <p:grpSpPr>
          <a:xfrm>
            <a:off x="8134628" y="3576559"/>
            <a:ext cx="934643" cy="470725"/>
            <a:chOff x="5059170" y="3878614"/>
            <a:chExt cx="1525020" cy="84829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DADF85-9AB6-FFD9-A3B1-71ED3BBF4D71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7" name="Picture 6" descr="Mantid Project">
              <a:extLst>
                <a:ext uri="{FF2B5EF4-FFF2-40B4-BE49-F238E27FC236}">
                  <a16:creationId xmlns:a16="http://schemas.microsoft.com/office/drawing/2014/main" id="{E5006FA2-0A21-ADF9-704F-748341D97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B4C0251-7C15-603A-7A11-4281A588B998}"/>
              </a:ext>
            </a:extLst>
          </p:cNvPr>
          <p:cNvSpPr txBox="1"/>
          <p:nvPr/>
        </p:nvSpPr>
        <p:spPr>
          <a:xfrm>
            <a:off x="3480485" y="2591899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XDS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44414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564A-58A1-2024-653D-3164466C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76ACFD-F041-EAE5-71DD-0844994BC155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ptos"/>
                <a:cs typeface="Arial"/>
              </a:rPr>
              <a:t>Diffraction Workflows can be Redesigned </a:t>
            </a:r>
            <a:endParaRPr lang="en-US"/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17C4E383-4FA8-7E10-C4F5-EBDA564044FA}"/>
              </a:ext>
            </a:extLst>
          </p:cNvPr>
          <p:cNvSpPr txBox="1"/>
          <p:nvPr/>
        </p:nvSpPr>
        <p:spPr>
          <a:xfrm>
            <a:off x="137680" y="1046208"/>
            <a:ext cx="10880516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Reframing Diffraction processing for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dynamic optimisation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 a fixed pipeline</a:t>
            </a: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Calibri"/>
                <a:cs typeface="Calibri"/>
              </a:rPr>
              <a:t>Optimising pipeline design: Given my data, what should my pipeline be?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1C57436-BEE2-1913-0361-0F494AEC6F0B}"/>
              </a:ext>
            </a:extLst>
          </p:cNvPr>
          <p:cNvSpPr/>
          <p:nvPr/>
        </p:nvSpPr>
        <p:spPr>
          <a:xfrm>
            <a:off x="2369897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Spot Finding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239FDF3-CCB7-EB08-1591-2D76DA2474CD}"/>
              </a:ext>
            </a:extLst>
          </p:cNvPr>
          <p:cNvSpPr/>
          <p:nvPr/>
        </p:nvSpPr>
        <p:spPr>
          <a:xfrm>
            <a:off x="3790415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 Indexing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B77EF135-D3D2-F571-C15A-BC32D70C2DD2}"/>
              </a:ext>
            </a:extLst>
          </p:cNvPr>
          <p:cNvSpPr/>
          <p:nvPr/>
        </p:nvSpPr>
        <p:spPr>
          <a:xfrm>
            <a:off x="5210934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Model Refinement</a:t>
            </a:r>
            <a:endParaRPr lang="en-US" sz="1100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7DAFFDAA-1F74-F189-2375-39C5351425AA}"/>
              </a:ext>
            </a:extLst>
          </p:cNvPr>
          <p:cNvSpPr/>
          <p:nvPr/>
        </p:nvSpPr>
        <p:spPr>
          <a:xfrm>
            <a:off x="8089600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>
                <a:solidFill>
                  <a:srgbClr val="3F3F3F"/>
                </a:solidFill>
                <a:latin typeface="Arial"/>
                <a:cs typeface="Arial"/>
              </a:rPr>
              <a:t>Scaling</a:t>
            </a:r>
            <a:endParaRPr lang="en-US">
              <a:solidFill>
                <a:srgbClr val="3F3F3F"/>
              </a:solidFill>
              <a:latin typeface="Arial"/>
              <a:cs typeface="Arial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FFE1A47-1878-EFBF-D97C-D45861DFF6D6}"/>
              </a:ext>
            </a:extLst>
          </p:cNvPr>
          <p:cNvSpPr/>
          <p:nvPr/>
        </p:nvSpPr>
        <p:spPr>
          <a:xfrm>
            <a:off x="6678489" y="3059077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>
                <a:solidFill>
                  <a:srgbClr val="3F3F3F"/>
                </a:solidFill>
                <a:latin typeface="Arial"/>
                <a:cs typeface="Arial"/>
              </a:rPr>
              <a:t>ML Model</a:t>
            </a:r>
            <a:endParaRPr lang="en-US" b="1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1B3DC455-A428-2447-1EA0-0A56E7F4242D}"/>
              </a:ext>
            </a:extLst>
          </p:cNvPr>
          <p:cNvSpPr/>
          <p:nvPr/>
        </p:nvSpPr>
        <p:spPr>
          <a:xfrm>
            <a:off x="3451751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AE6629CF-D4A3-48ED-08EF-288A8AB729BA}"/>
              </a:ext>
            </a:extLst>
          </p:cNvPr>
          <p:cNvSpPr/>
          <p:nvPr/>
        </p:nvSpPr>
        <p:spPr>
          <a:xfrm>
            <a:off x="4891084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5AD275A0-C239-421B-CA06-EC20743E8DC9}"/>
              </a:ext>
            </a:extLst>
          </p:cNvPr>
          <p:cNvSpPr/>
          <p:nvPr/>
        </p:nvSpPr>
        <p:spPr>
          <a:xfrm>
            <a:off x="6330417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B4566396-87DD-DE08-F6FC-62FC80CCE7C7}"/>
              </a:ext>
            </a:extLst>
          </p:cNvPr>
          <p:cNvSpPr/>
          <p:nvPr/>
        </p:nvSpPr>
        <p:spPr>
          <a:xfrm>
            <a:off x="7750935" y="3284854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6CA9A34F-BE46-4F5E-5B42-0A4C15260D4D}"/>
              </a:ext>
            </a:extLst>
          </p:cNvPr>
          <p:cNvSpPr/>
          <p:nvPr/>
        </p:nvSpPr>
        <p:spPr>
          <a:xfrm>
            <a:off x="883067" y="3059076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Data Collection</a:t>
            </a:r>
            <a:endParaRPr lang="en-US" sz="240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9BC6E2A0-134E-F3F7-4EB4-58866092908B}"/>
              </a:ext>
            </a:extLst>
          </p:cNvPr>
          <p:cNvSpPr/>
          <p:nvPr/>
        </p:nvSpPr>
        <p:spPr>
          <a:xfrm>
            <a:off x="2014482" y="3284853"/>
            <a:ext cx="282222" cy="178741"/>
          </a:xfrm>
          <a:prstGeom prst="rightArrow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3F3F3F"/>
              </a:solidFill>
            </a:endParaRPr>
          </a:p>
        </p:txBody>
      </p:sp>
      <p:sp>
        <p:nvSpPr>
          <p:cNvPr id="20" name="TextBox 77">
            <a:extLst>
              <a:ext uri="{FF2B5EF4-FFF2-40B4-BE49-F238E27FC236}">
                <a16:creationId xmlns:a16="http://schemas.microsoft.com/office/drawing/2014/main" id="{4B3F9912-E068-261A-5414-F274ADD14D70}"/>
              </a:ext>
            </a:extLst>
          </p:cNvPr>
          <p:cNvSpPr txBox="1"/>
          <p:nvPr/>
        </p:nvSpPr>
        <p:spPr>
          <a:xfrm>
            <a:off x="320582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Has spots</a:t>
            </a:r>
          </a:p>
        </p:txBody>
      </p:sp>
      <p:sp>
        <p:nvSpPr>
          <p:cNvPr id="21" name="TextBox 78">
            <a:extLst>
              <a:ext uri="{FF2B5EF4-FFF2-40B4-BE49-F238E27FC236}">
                <a16:creationId xmlns:a16="http://schemas.microsoft.com/office/drawing/2014/main" id="{EAB16127-77D2-E820-2451-38AD31C17218}"/>
              </a:ext>
            </a:extLst>
          </p:cNvPr>
          <p:cNvSpPr txBox="1"/>
          <p:nvPr/>
        </p:nvSpPr>
        <p:spPr>
          <a:xfrm>
            <a:off x="469219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Indexed</a:t>
            </a:r>
          </a:p>
        </p:txBody>
      </p:sp>
      <p:sp>
        <p:nvSpPr>
          <p:cNvPr id="22" name="TextBox 79">
            <a:extLst>
              <a:ext uri="{FF2B5EF4-FFF2-40B4-BE49-F238E27FC236}">
                <a16:creationId xmlns:a16="http://schemas.microsoft.com/office/drawing/2014/main" id="{1A89051C-5259-ACEA-5F39-E5B7A4F3A066}"/>
              </a:ext>
            </a:extLst>
          </p:cNvPr>
          <p:cNvSpPr txBox="1"/>
          <p:nvPr/>
        </p:nvSpPr>
        <p:spPr>
          <a:xfrm>
            <a:off x="617856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Refined</a:t>
            </a:r>
          </a:p>
        </p:txBody>
      </p:sp>
      <p:sp>
        <p:nvSpPr>
          <p:cNvPr id="23" name="TextBox 80">
            <a:extLst>
              <a:ext uri="{FF2B5EF4-FFF2-40B4-BE49-F238E27FC236}">
                <a16:creationId xmlns:a16="http://schemas.microsoft.com/office/drawing/2014/main" id="{2E56F283-5175-C4EC-70F8-DDF4E2619D7B}"/>
              </a:ext>
            </a:extLst>
          </p:cNvPr>
          <p:cNvSpPr txBox="1"/>
          <p:nvPr/>
        </p:nvSpPr>
        <p:spPr>
          <a:xfrm>
            <a:off x="7599086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Integrated</a:t>
            </a:r>
          </a:p>
        </p:txBody>
      </p:sp>
      <p:sp>
        <p:nvSpPr>
          <p:cNvPr id="24" name="TextBox 81">
            <a:extLst>
              <a:ext uri="{FF2B5EF4-FFF2-40B4-BE49-F238E27FC236}">
                <a16:creationId xmlns:a16="http://schemas.microsoft.com/office/drawing/2014/main" id="{B173C785-5FAD-8E11-5873-48B4A7BB3094}"/>
              </a:ext>
            </a:extLst>
          </p:cNvPr>
          <p:cNvSpPr txBox="1"/>
          <p:nvPr/>
        </p:nvSpPr>
        <p:spPr>
          <a:xfrm>
            <a:off x="9113678" y="4122687"/>
            <a:ext cx="82985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Scaled</a:t>
            </a:r>
          </a:p>
        </p:txBody>
      </p:sp>
      <p:sp>
        <p:nvSpPr>
          <p:cNvPr id="28" name="TextBox 84">
            <a:extLst>
              <a:ext uri="{FF2B5EF4-FFF2-40B4-BE49-F238E27FC236}">
                <a16:creationId xmlns:a16="http://schemas.microsoft.com/office/drawing/2014/main" id="{F9C0593E-C280-6CAF-8214-BBC55B05DC28}"/>
              </a:ext>
            </a:extLst>
          </p:cNvPr>
          <p:cNvSpPr txBox="1"/>
          <p:nvPr/>
        </p:nvSpPr>
        <p:spPr>
          <a:xfrm>
            <a:off x="2787084" y="2194168"/>
            <a:ext cx="1544813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of spots</a:t>
            </a:r>
          </a:p>
          <a:p>
            <a:pPr algn="ctr"/>
            <a:r>
              <a:rPr lang="en-US" sz="1100">
                <a:solidFill>
                  <a:srgbClr val="0070C0"/>
                </a:solidFill>
              </a:rPr>
              <a:t>/ number expected</a:t>
            </a:r>
          </a:p>
        </p:txBody>
      </p:sp>
      <p:sp>
        <p:nvSpPr>
          <p:cNvPr id="30" name="TextBox 85">
            <a:extLst>
              <a:ext uri="{FF2B5EF4-FFF2-40B4-BE49-F238E27FC236}">
                <a16:creationId xmlns:a16="http://schemas.microsoft.com/office/drawing/2014/main" id="{76AF3716-A616-A1CE-EE5A-DFCDD0806662}"/>
              </a:ext>
            </a:extLst>
          </p:cNvPr>
          <p:cNvSpPr txBox="1"/>
          <p:nvPr/>
        </p:nvSpPr>
        <p:spPr>
          <a:xfrm>
            <a:off x="4311084" y="2363501"/>
            <a:ext cx="15448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% indexed, RMSE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1" name="TextBox 86">
            <a:extLst>
              <a:ext uri="{FF2B5EF4-FFF2-40B4-BE49-F238E27FC236}">
                <a16:creationId xmlns:a16="http://schemas.microsoft.com/office/drawing/2014/main" id="{7F9E0E16-0BAE-F482-BBDC-54DBFC2EA7B5}"/>
              </a:ext>
            </a:extLst>
          </p:cNvPr>
          <p:cNvSpPr txBox="1"/>
          <p:nvPr/>
        </p:nvSpPr>
        <p:spPr>
          <a:xfrm>
            <a:off x="5853898" y="2363501"/>
            <a:ext cx="1159110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RMSE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2" name="TextBox 87">
            <a:extLst>
              <a:ext uri="{FF2B5EF4-FFF2-40B4-BE49-F238E27FC236}">
                <a16:creationId xmlns:a16="http://schemas.microsoft.com/office/drawing/2014/main" id="{3259CC31-C68E-9275-0412-31DE9AAA9C85}"/>
              </a:ext>
            </a:extLst>
          </p:cNvPr>
          <p:cNvSpPr txBox="1"/>
          <p:nvPr/>
        </p:nvSpPr>
        <p:spPr>
          <a:xfrm>
            <a:off x="7302639" y="2109501"/>
            <a:ext cx="1159110" cy="60016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processed, I/Sigma..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3" name="TextBox 88">
            <a:extLst>
              <a:ext uri="{FF2B5EF4-FFF2-40B4-BE49-F238E27FC236}">
                <a16:creationId xmlns:a16="http://schemas.microsoft.com/office/drawing/2014/main" id="{FCBA141A-8B62-BE3F-B9B1-2BB66D6125E0}"/>
              </a:ext>
            </a:extLst>
          </p:cNvPr>
          <p:cNvSpPr txBox="1"/>
          <p:nvPr/>
        </p:nvSpPr>
        <p:spPr>
          <a:xfrm>
            <a:off x="8826638" y="2260019"/>
            <a:ext cx="1159110" cy="43088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CC ½</a:t>
            </a:r>
            <a:endParaRPr lang="en-US">
              <a:solidFill>
                <a:srgbClr val="0070C0"/>
              </a:solidFill>
            </a:endParaRPr>
          </a:p>
          <a:p>
            <a:pPr algn="ctr"/>
            <a:r>
              <a:rPr lang="en-US" sz="1100">
                <a:solidFill>
                  <a:srgbClr val="0070C0"/>
                </a:solidFill>
              </a:rPr>
              <a:t>Completeness..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C52B7E4-B880-B915-C369-D8BB84F337DC}"/>
              </a:ext>
            </a:extLst>
          </p:cNvPr>
          <p:cNvSpPr/>
          <p:nvPr/>
        </p:nvSpPr>
        <p:spPr>
          <a:xfrm>
            <a:off x="10669836" y="2193391"/>
            <a:ext cx="1025407" cy="630296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70C0"/>
                </a:solidFill>
                <a:latin typeface="Arial"/>
                <a:cs typeface="Arial"/>
              </a:rPr>
              <a:t>Metrics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013AA5D-690E-32BA-CDCE-DC05BBF507D8}"/>
              </a:ext>
            </a:extLst>
          </p:cNvPr>
          <p:cNvSpPr/>
          <p:nvPr/>
        </p:nvSpPr>
        <p:spPr>
          <a:xfrm>
            <a:off x="10669836" y="3766952"/>
            <a:ext cx="1025407" cy="630296"/>
          </a:xfrm>
          <a:prstGeom prst="round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D76DCC"/>
                </a:solidFill>
                <a:latin typeface="Arial"/>
                <a:cs typeface="Arial"/>
              </a:rPr>
              <a:t>Data State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1ACC683-A97C-B7C0-5686-513FBD1CBCCD}"/>
              </a:ext>
            </a:extLst>
          </p:cNvPr>
          <p:cNvSpPr/>
          <p:nvPr/>
        </p:nvSpPr>
        <p:spPr>
          <a:xfrm>
            <a:off x="10669836" y="3011147"/>
            <a:ext cx="1025407" cy="63029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solidFill>
                  <a:srgbClr val="00B050"/>
                </a:solidFill>
                <a:latin typeface="Arial"/>
                <a:cs typeface="Arial"/>
              </a:rPr>
              <a:t>Actions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91EB56E-B09D-6AC1-7B7B-D580DA2CEFE0}"/>
              </a:ext>
            </a:extLst>
          </p:cNvPr>
          <p:cNvCxnSpPr/>
          <p:nvPr/>
        </p:nvCxnSpPr>
        <p:spPr>
          <a:xfrm>
            <a:off x="3569730" y="2692366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557DA5-99F2-1F36-EE25-CDF166C59E51}"/>
              </a:ext>
            </a:extLst>
          </p:cNvPr>
          <p:cNvCxnSpPr>
            <a:cxnSpLocks/>
          </p:cNvCxnSpPr>
          <p:nvPr/>
        </p:nvCxnSpPr>
        <p:spPr>
          <a:xfrm>
            <a:off x="5037973" y="2686170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0A9AC59-1C82-6014-6661-D83671812A49}"/>
              </a:ext>
            </a:extLst>
          </p:cNvPr>
          <p:cNvCxnSpPr>
            <a:cxnSpLocks/>
          </p:cNvCxnSpPr>
          <p:nvPr/>
        </p:nvCxnSpPr>
        <p:spPr>
          <a:xfrm>
            <a:off x="6444265" y="2686169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161206C-E656-F01F-719F-EE30F755EC84}"/>
              </a:ext>
            </a:extLst>
          </p:cNvPr>
          <p:cNvCxnSpPr>
            <a:cxnSpLocks/>
          </p:cNvCxnSpPr>
          <p:nvPr/>
        </p:nvCxnSpPr>
        <p:spPr>
          <a:xfrm>
            <a:off x="7893923" y="2686168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9214E90-E944-A225-39EB-32F81E4590A4}"/>
              </a:ext>
            </a:extLst>
          </p:cNvPr>
          <p:cNvCxnSpPr>
            <a:cxnSpLocks/>
          </p:cNvCxnSpPr>
          <p:nvPr/>
        </p:nvCxnSpPr>
        <p:spPr>
          <a:xfrm>
            <a:off x="9411727" y="2704753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77">
            <a:extLst>
              <a:ext uri="{FF2B5EF4-FFF2-40B4-BE49-F238E27FC236}">
                <a16:creationId xmlns:a16="http://schemas.microsoft.com/office/drawing/2014/main" id="{BF40C7C8-27EC-8478-8672-44A8FC144E8F}"/>
              </a:ext>
            </a:extLst>
          </p:cNvPr>
          <p:cNvSpPr txBox="1"/>
          <p:nvPr/>
        </p:nvSpPr>
        <p:spPr>
          <a:xfrm>
            <a:off x="1694218" y="4122686"/>
            <a:ext cx="928971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>
                <a:solidFill>
                  <a:schemeClr val="accent5">
                    <a:lumMod val="60000"/>
                    <a:lumOff val="40000"/>
                  </a:schemeClr>
                </a:solidFill>
              </a:rPr>
              <a:t>Has images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6782CE2-A509-E1C9-9F75-8C35D3300CC6}"/>
              </a:ext>
            </a:extLst>
          </p:cNvPr>
          <p:cNvCxnSpPr>
            <a:cxnSpLocks/>
          </p:cNvCxnSpPr>
          <p:nvPr/>
        </p:nvCxnSpPr>
        <p:spPr>
          <a:xfrm>
            <a:off x="3569729" y="3627829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75B56D1-0EEB-06DE-4C86-CBA7A44964CB}"/>
              </a:ext>
            </a:extLst>
          </p:cNvPr>
          <p:cNvCxnSpPr>
            <a:cxnSpLocks/>
          </p:cNvCxnSpPr>
          <p:nvPr/>
        </p:nvCxnSpPr>
        <p:spPr>
          <a:xfrm>
            <a:off x="5031777" y="3640218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835682B-A135-1FD2-346F-20800DACC505}"/>
              </a:ext>
            </a:extLst>
          </p:cNvPr>
          <p:cNvCxnSpPr>
            <a:cxnSpLocks/>
          </p:cNvCxnSpPr>
          <p:nvPr/>
        </p:nvCxnSpPr>
        <p:spPr>
          <a:xfrm>
            <a:off x="2126264" y="3627827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E7620D7-6A06-7B35-3C47-8BEF8B0A06E9}"/>
              </a:ext>
            </a:extLst>
          </p:cNvPr>
          <p:cNvCxnSpPr>
            <a:cxnSpLocks/>
          </p:cNvCxnSpPr>
          <p:nvPr/>
        </p:nvCxnSpPr>
        <p:spPr>
          <a:xfrm>
            <a:off x="6475239" y="3658802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C716FAF-6352-5D86-392A-617C7A8A72F7}"/>
              </a:ext>
            </a:extLst>
          </p:cNvPr>
          <p:cNvCxnSpPr>
            <a:cxnSpLocks/>
          </p:cNvCxnSpPr>
          <p:nvPr/>
        </p:nvCxnSpPr>
        <p:spPr>
          <a:xfrm>
            <a:off x="7893921" y="3658801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0431185-7197-08D6-9B44-3376A4BE99AB}"/>
              </a:ext>
            </a:extLst>
          </p:cNvPr>
          <p:cNvCxnSpPr>
            <a:cxnSpLocks/>
          </p:cNvCxnSpPr>
          <p:nvPr/>
        </p:nvCxnSpPr>
        <p:spPr>
          <a:xfrm>
            <a:off x="9380749" y="3640215"/>
            <a:ext cx="669" cy="422606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84">
            <a:extLst>
              <a:ext uri="{FF2B5EF4-FFF2-40B4-BE49-F238E27FC236}">
                <a16:creationId xmlns:a16="http://schemas.microsoft.com/office/drawing/2014/main" id="{3C739D23-A675-4A93-265A-563CB0FF43F1}"/>
              </a:ext>
            </a:extLst>
          </p:cNvPr>
          <p:cNvSpPr txBox="1"/>
          <p:nvPr/>
        </p:nvSpPr>
        <p:spPr>
          <a:xfrm>
            <a:off x="1337425" y="2342850"/>
            <a:ext cx="1544813" cy="26161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>
                <a:solidFill>
                  <a:srgbClr val="0070C0"/>
                </a:solidFill>
              </a:rPr>
              <a:t>Number of images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A19F156-748B-8B36-0702-4B7B059C3092}"/>
              </a:ext>
            </a:extLst>
          </p:cNvPr>
          <p:cNvCxnSpPr>
            <a:cxnSpLocks/>
          </p:cNvCxnSpPr>
          <p:nvPr/>
        </p:nvCxnSpPr>
        <p:spPr>
          <a:xfrm>
            <a:off x="2132461" y="2655194"/>
            <a:ext cx="669" cy="422606"/>
          </a:xfrm>
          <a:prstGeom prst="straightConnector1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1B55D1E3-4E45-6A19-1E66-F01ADF0C1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926" y="3553748"/>
            <a:ext cx="1150638" cy="84858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C8B9CD-610E-A236-966B-6D597688837B}"/>
              </a:ext>
            </a:extLst>
          </p:cNvPr>
          <p:cNvSpPr/>
          <p:nvPr/>
        </p:nvSpPr>
        <p:spPr>
          <a:xfrm>
            <a:off x="3728463" y="2997124"/>
            <a:ext cx="1155504" cy="7541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solidFill>
                <a:srgbClr val="3F3F3F"/>
              </a:solidFill>
              <a:latin typeface="Arial"/>
              <a:cs typeface="Arial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9121284-BA1D-A9D9-73A1-30C72D6AF389}"/>
              </a:ext>
            </a:extLst>
          </p:cNvPr>
          <p:cNvCxnSpPr>
            <a:cxnSpLocks/>
          </p:cNvCxnSpPr>
          <p:nvPr/>
        </p:nvCxnSpPr>
        <p:spPr>
          <a:xfrm>
            <a:off x="4331727" y="3875633"/>
            <a:ext cx="669" cy="992556"/>
          </a:xfrm>
          <a:prstGeom prst="straightConnector1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FDFB494-4B9A-CD88-FCEC-6D533389EF73}"/>
              </a:ext>
            </a:extLst>
          </p:cNvPr>
          <p:cNvSpPr/>
          <p:nvPr/>
        </p:nvSpPr>
        <p:spPr>
          <a:xfrm>
            <a:off x="3819554" y="4973368"/>
            <a:ext cx="1025407" cy="630296"/>
          </a:xfrm>
          <a:prstGeom prst="round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rgbClr val="3F3F3F"/>
                </a:solidFill>
                <a:latin typeface="Arial"/>
                <a:cs typeface="Arial"/>
              </a:rPr>
              <a:t>RL Model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4E041D-9330-C20A-BA38-BA804AB329CD}"/>
              </a:ext>
            </a:extLst>
          </p:cNvPr>
          <p:cNvGrpSpPr/>
          <p:nvPr/>
        </p:nvGrpSpPr>
        <p:grpSpPr>
          <a:xfrm>
            <a:off x="8134628" y="3576559"/>
            <a:ext cx="934643" cy="470725"/>
            <a:chOff x="5059170" y="3878614"/>
            <a:chExt cx="1525020" cy="84829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085E4D-14AB-0C31-9623-2629363AD580}"/>
                </a:ext>
              </a:extLst>
            </p:cNvPr>
            <p:cNvSpPr/>
            <p:nvPr/>
          </p:nvSpPr>
          <p:spPr>
            <a:xfrm>
              <a:off x="5059680" y="3881119"/>
              <a:ext cx="1524000" cy="843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7" name="Picture 6" descr="Mantid Project">
              <a:extLst>
                <a:ext uri="{FF2B5EF4-FFF2-40B4-BE49-F238E27FC236}">
                  <a16:creationId xmlns:a16="http://schemas.microsoft.com/office/drawing/2014/main" id="{9760D560-8DA4-5647-F045-8B8C94E15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9170" y="3878614"/>
              <a:ext cx="1525020" cy="84829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40B40AF-5AC1-B55B-B90C-DA2E7A3E2E99}"/>
              </a:ext>
            </a:extLst>
          </p:cNvPr>
          <p:cNvSpPr txBox="1"/>
          <p:nvPr/>
        </p:nvSpPr>
        <p:spPr>
          <a:xfrm>
            <a:off x="3480485" y="2591899"/>
            <a:ext cx="169672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rgbClr val="000000"/>
                </a:solidFill>
                <a:latin typeface="Arial"/>
                <a:ea typeface="Calibri Light"/>
                <a:cs typeface="Arial"/>
              </a:rPr>
              <a:t>XDS</a:t>
            </a:r>
            <a:endParaRPr lang="en-US" sz="200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</p:txBody>
      </p:sp>
      <p:pic>
        <p:nvPicPr>
          <p:cNvPr id="3" name="Picture 2" descr="NPC AI planning with GOAP | Excalibur.js">
            <a:extLst>
              <a:ext uri="{FF2B5EF4-FFF2-40B4-BE49-F238E27FC236}">
                <a16:creationId xmlns:a16="http://schemas.microsoft.com/office/drawing/2014/main" id="{D574424F-A7E9-DF67-3442-EE4306587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821" y="2022351"/>
            <a:ext cx="7851419" cy="4198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5195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5C38D-E43F-D918-573D-382BE5C36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9B21DA-AE43-7218-E2FE-EDC01FE12DDA}"/>
              </a:ext>
            </a:extLst>
          </p:cNvPr>
          <p:cNvSpPr txBox="1"/>
          <p:nvPr/>
        </p:nvSpPr>
        <p:spPr>
          <a:xfrm>
            <a:off x="0" y="-1"/>
            <a:ext cx="10535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cs typeface="Arial"/>
              </a:rPr>
              <a:t>Summary </a:t>
            </a:r>
            <a:endParaRPr lang="en-US"/>
          </a:p>
        </p:txBody>
      </p:sp>
      <p:pic>
        <p:nvPicPr>
          <p:cNvPr id="2" name="Picture 1" descr="A black and pink logo&#10;&#10;Description automatically generated">
            <a:extLst>
              <a:ext uri="{FF2B5EF4-FFF2-40B4-BE49-F238E27FC236}">
                <a16:creationId xmlns:a16="http://schemas.microsoft.com/office/drawing/2014/main" id="{B9D026D0-FB11-168B-FF71-C2D1F6BB20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81" b="26303"/>
          <a:stretch>
            <a:fillRect/>
          </a:stretch>
        </p:blipFill>
        <p:spPr>
          <a:xfrm>
            <a:off x="4190607" y="5580061"/>
            <a:ext cx="1298516" cy="6463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057AFE-D49D-6F52-4B46-5B8EF0EF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76" y="5405009"/>
            <a:ext cx="3383189" cy="1452991"/>
          </a:xfrm>
          <a:prstGeom prst="rect">
            <a:avLst/>
          </a:prstGeom>
        </p:spPr>
      </p:pic>
      <p:pic>
        <p:nvPicPr>
          <p:cNvPr id="6" name="Picture 5" descr="ccp4-big-logo2-transparent.png">
            <a:extLst>
              <a:ext uri="{FF2B5EF4-FFF2-40B4-BE49-F238E27FC236}">
                <a16:creationId xmlns:a16="http://schemas.microsoft.com/office/drawing/2014/main" id="{EBFEC3F8-FE46-F8B3-190B-89B5B3D2F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156" y="5580062"/>
            <a:ext cx="1685101" cy="646330"/>
          </a:xfrm>
          <a:prstGeom prst="rect">
            <a:avLst/>
          </a:prstGeom>
        </p:spPr>
      </p:pic>
      <p:pic>
        <p:nvPicPr>
          <p:cNvPr id="7" name="Picture 6" descr="logo_clr.png">
            <a:extLst>
              <a:ext uri="{FF2B5EF4-FFF2-40B4-BE49-F238E27FC236}">
                <a16:creationId xmlns:a16="http://schemas.microsoft.com/office/drawing/2014/main" id="{FE169D59-BAC0-343F-B408-0E120819E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669" y="5580061"/>
            <a:ext cx="2369878" cy="6463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3A529B-49C0-05DC-3640-DF6E81FBC3E9}"/>
              </a:ext>
            </a:extLst>
          </p:cNvPr>
          <p:cNvSpPr txBox="1"/>
          <p:nvPr/>
        </p:nvSpPr>
        <p:spPr>
          <a:xfrm>
            <a:off x="336393" y="717602"/>
            <a:ext cx="11524941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3600">
                <a:latin typeface="Walbaum Display"/>
              </a:rPr>
              <a:t>Making better decisions in computational workflows</a:t>
            </a:r>
            <a:br>
              <a:rPr lang="en-GB" sz="2000">
                <a:latin typeface="Walbaum Display" panose="02070503090703020303" pitchFamily="18" charset="0"/>
              </a:rPr>
            </a:br>
            <a:endParaRPr lang="en-GB" sz="2000">
              <a:latin typeface="Walbaum Display" panose="02070503090703020303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2000" b="1">
                <a:latin typeface="Aptos Light"/>
              </a:rPr>
              <a:t>Individual processes</a:t>
            </a:r>
            <a:br>
              <a:rPr lang="en-GB" sz="2000">
                <a:latin typeface="Aptos Light" panose="020B0004020202020204" pitchFamily="34" charset="0"/>
              </a:rPr>
            </a:br>
            <a:r>
              <a:rPr lang="en-GB" sz="2000">
                <a:latin typeface="Aptos Light"/>
              </a:rPr>
              <a:t>Learn how software should behave for the data in front of it.</a:t>
            </a:r>
            <a:br>
              <a:rPr lang="en-GB" sz="2000">
                <a:latin typeface="Aptos Light" panose="020B0004020202020204" pitchFamily="34" charset="0"/>
              </a:rPr>
            </a:br>
            <a:endParaRPr lang="en-GB" sz="2000" b="1">
              <a:latin typeface="Aptos Light" panose="020B00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2000" b="1">
                <a:latin typeface="Aptos Light"/>
              </a:rPr>
              <a:t>Connected workflows</a:t>
            </a:r>
            <a:br>
              <a:rPr lang="en-GB" sz="2000">
                <a:latin typeface="Aptos Light" panose="020B0004020202020204" pitchFamily="34" charset="0"/>
              </a:rPr>
            </a:br>
            <a:r>
              <a:rPr lang="en-GB" sz="2000">
                <a:latin typeface="Aptos Light"/>
              </a:rPr>
              <a:t>Learn what action should happen next.</a:t>
            </a:r>
            <a:br>
              <a:rPr lang="en-GB" sz="2000">
                <a:latin typeface="Aptos Light" panose="020B0004020202020204" pitchFamily="34" charset="0"/>
              </a:rPr>
            </a:br>
            <a:endParaRPr lang="en-GB" sz="2000">
              <a:latin typeface="Aptos Light" panose="020B00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GB" sz="2000" b="1">
                <a:latin typeface="Aptos Light"/>
              </a:rPr>
              <a:t>The longer-term goal</a:t>
            </a:r>
            <a:br>
              <a:rPr lang="en-GB" sz="2000">
                <a:latin typeface="Aptos Light" panose="020B0004020202020204" pitchFamily="34" charset="0"/>
              </a:rPr>
            </a:br>
            <a:r>
              <a:rPr lang="en-GB" sz="2000">
                <a:latin typeface="Aptos Light"/>
              </a:rPr>
              <a:t>Scientific software that learns from computation – rather than repeatedly starting from scratch.</a:t>
            </a:r>
          </a:p>
          <a:p>
            <a:pPr marL="742950" indent="-742950">
              <a:buFont typeface="+mj-lt"/>
              <a:buAutoNum type="arabicPeriod"/>
            </a:pPr>
            <a:endParaRPr lang="en-GB" sz="2000">
              <a:latin typeface="Aptos Light" panose="020B0004020202020204" pitchFamily="34" charset="0"/>
            </a:endParaRPr>
          </a:p>
          <a:p>
            <a:pPr algn="ctr"/>
            <a:r>
              <a:rPr lang="en-GB" sz="2800" b="1" i="1">
                <a:latin typeface="Aptos Light"/>
              </a:rPr>
              <a:t>Automate the expertise, not merely the existing behaviour.</a:t>
            </a:r>
          </a:p>
        </p:txBody>
      </p:sp>
    </p:spTree>
    <p:extLst>
      <p:ext uri="{BB962C8B-B14F-4D97-AF65-F5344CB8AC3E}">
        <p14:creationId xmlns:p14="http://schemas.microsoft.com/office/powerpoint/2010/main" val="2140941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2101</Words>
  <Application>Microsoft Office PowerPoint</Application>
  <PresentationFormat>Widescreen</PresentationFormat>
  <Paragraphs>583</Paragraphs>
  <Slides>55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PowerPoint Presentation</vt:lpstr>
      <vt:lpstr>Contents</vt:lpstr>
      <vt:lpstr>Computational Biology &amp; Imaging Theme Scientific Computing Department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Nicholls, Robert (STFC,RAL,SC)</cp:lastModifiedBy>
  <cp:revision>6</cp:revision>
  <dcterms:created xsi:type="dcterms:W3CDTF">2026-10-01T15:05:06Z</dcterms:created>
  <dcterms:modified xsi:type="dcterms:W3CDTF">2026-10-07T13:06:06Z</dcterms:modified>
</cp:coreProperties>
</file>