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modernComment_795_88092A81.xml" ContentType="application/vnd.ms-powerpoint.comments+xml"/>
  <Override PartName="/ppt/comments/modernComment_778_D1F12821.xml" ContentType="application/vnd.ms-powerpoint.comments+xml"/>
  <Override PartName="/ppt/comments/modernComment_77A_858A0190.xml" ContentType="application/vnd.ms-powerpoint.comments+xml"/>
  <Override PartName="/ppt/comments/modernComment_7BA_9FE7E317.xml" ContentType="application/vnd.ms-powerpoint.comments+xml"/>
  <Override PartName="/ppt/comments/modernComment_77B_651704A0.xml" ContentType="application/vnd.ms-powerpoint.comments+xml"/>
  <Override PartName="/ppt/comments/modernComment_775_7D58C058.xml" ContentType="application/vnd.ms-powerpoint.comments+xml"/>
  <Override PartName="/ppt/ink/ink1.xml" ContentType="application/inkml+xml"/>
  <Override PartName="/ppt/ink/ink2.xml" ContentType="application/inkml+xml"/>
  <Override PartName="/ppt/ink/ink3.xml" ContentType="application/inkml+xml"/>
  <Override PartName="/ppt/comments/modernComment_77C_ADBA1F1A.xml" ContentType="application/vnd.ms-powerpoint.comments+xml"/>
  <Override PartName="/ppt/comments/modernComment_798_80AB93B7.xml" ContentType="application/vnd.ms-powerpoint.comments+xml"/>
  <Override PartName="/ppt/comments/modernComment_77E_F7BE4FE6.xml" ContentType="application/vnd.ms-powerpoint.comments+xml"/>
  <Override PartName="/ppt/comments/modernComment_797_54AF4BD6.xml" ContentType="application/vnd.ms-powerpoint.comments+xml"/>
  <Override PartName="/ppt/notesSlides/notesSlide2.xml" ContentType="application/vnd.openxmlformats-officedocument.presentationml.notesSlide+xml"/>
  <Override PartName="/ppt/comments/modernComment_783_B1194F23.xml" ContentType="application/vnd.ms-powerpoint.comments+xml"/>
  <Override PartName="/ppt/comments/modernComment_7BB_CDFCB960.xml" ContentType="application/vnd.ms-powerpoint.comments+xml"/>
  <Override PartName="/ppt/comments/modernComment_799_2E19D846.xml" ContentType="application/vnd.ms-powerpoint.comments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61"/>
  </p:notesMasterIdLst>
  <p:handoutMasterIdLst>
    <p:handoutMasterId r:id="rId62"/>
  </p:handoutMasterIdLst>
  <p:sldIdLst>
    <p:sldId id="1907" r:id="rId2"/>
    <p:sldId id="1906" r:id="rId3"/>
    <p:sldId id="1954" r:id="rId4"/>
    <p:sldId id="1953" r:id="rId5"/>
    <p:sldId id="1941" r:id="rId6"/>
    <p:sldId id="1910" r:id="rId7"/>
    <p:sldId id="1912" r:id="rId8"/>
    <p:sldId id="1934" r:id="rId9"/>
    <p:sldId id="1937" r:id="rId10"/>
    <p:sldId id="1955" r:id="rId11"/>
    <p:sldId id="1949" r:id="rId12"/>
    <p:sldId id="1969" r:id="rId13"/>
    <p:sldId id="1913" r:id="rId14"/>
    <p:sldId id="1914" r:id="rId15"/>
    <p:sldId id="1917" r:id="rId16"/>
    <p:sldId id="1919" r:id="rId17"/>
    <p:sldId id="1984" r:id="rId18"/>
    <p:sldId id="1942" r:id="rId19"/>
    <p:sldId id="1976" r:id="rId20"/>
    <p:sldId id="1977" r:id="rId21"/>
    <p:sldId id="1978" r:id="rId22"/>
    <p:sldId id="1974" r:id="rId23"/>
    <p:sldId id="1930" r:id="rId24"/>
    <p:sldId id="1881" r:id="rId25"/>
    <p:sldId id="1981" r:id="rId26"/>
    <p:sldId id="1915" r:id="rId27"/>
    <p:sldId id="1911" r:id="rId28"/>
    <p:sldId id="1956" r:id="rId29"/>
    <p:sldId id="1951" r:id="rId30"/>
    <p:sldId id="280" r:id="rId31"/>
    <p:sldId id="281" r:id="rId32"/>
    <p:sldId id="1982" r:id="rId33"/>
    <p:sldId id="1909" r:id="rId34"/>
    <p:sldId id="1958" r:id="rId35"/>
    <p:sldId id="1916" r:id="rId36"/>
    <p:sldId id="1944" r:id="rId37"/>
    <p:sldId id="1918" r:id="rId38"/>
    <p:sldId id="263" r:id="rId39"/>
    <p:sldId id="264" r:id="rId40"/>
    <p:sldId id="265" r:id="rId41"/>
    <p:sldId id="1983" r:id="rId42"/>
    <p:sldId id="1935" r:id="rId43"/>
    <p:sldId id="1960" r:id="rId44"/>
    <p:sldId id="1962" r:id="rId45"/>
    <p:sldId id="1963" r:id="rId46"/>
    <p:sldId id="1952" r:id="rId47"/>
    <p:sldId id="1943" r:id="rId48"/>
    <p:sldId id="1980" r:id="rId49"/>
    <p:sldId id="1921" r:id="rId50"/>
    <p:sldId id="1970" r:id="rId51"/>
    <p:sldId id="1923" r:id="rId52"/>
    <p:sldId id="1932" r:id="rId53"/>
    <p:sldId id="1979" r:id="rId54"/>
    <p:sldId id="1964" r:id="rId55"/>
    <p:sldId id="1968" r:id="rId56"/>
    <p:sldId id="1920" r:id="rId57"/>
    <p:sldId id="1928" r:id="rId58"/>
    <p:sldId id="1945" r:id="rId59"/>
    <p:sldId id="1929" r:id="rId60"/>
  </p:sldIdLst>
  <p:sldSz cx="12192000" cy="6858000"/>
  <p:notesSz cx="6797675" cy="987266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32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C9E6C337-021D-23C0-A49B-BD3435E7044A}" name="Truls Kolstad" initials="" userId="S::truls.kolstad@cern.ch::e3fcc34e-f56b-4fd5-9493-db6017968e91" providerId="AD"/>
  <p188:author id="{CD5F7139-6696-759A-E5BA-6688B815CACF}" name="Jules Braken" initials="" userId="S::jules.johannes.braken@cern.ch::52bfc7ed-39b2-4498-8698-49f117740900" providerId="AD"/>
  <p188:author id="{C3F30C69-22E1-C20D-F5BC-5354732782E6}" name="Oliver Aberle" initials="" userId="S::oliver.aberle@cern.ch::681bafda-64f0-41c1-a219-93917571b8a3" providerId="AD"/>
  <p188:author id="{BD982D6C-061F-7855-016C-CE3414BEB589}" name="Patrick Michael Curran" initials="PC" userId="S::patrick.michael.curran@cern.ch::c9b9eb08-2b0a-4f1d-abdf-1c7b2d770e6e" providerId="AD"/>
  <p188:author id="{71265E7A-537D-E06D-5372-CC675F62DE12}" name="Matthew Alexander Fraser" initials="MF" userId="S::matthew.alexander.fraser@cern.ch::5eee16d1-cca1-4872-a511-08e37536a173" providerId="AD"/>
  <p188:author id="{71B6E97F-497E-718D-2D52-DC7197CFEDC9}" name="Marco Calviani" initials="MC" userId="S::marco.calviani@cern.ch::ddf8b175-a69f-4f4e-bfb3-bc7162f64e1b" providerId="AD"/>
  <p188:author id="{7DBDFF80-65BB-763D-6A39-761D3F9624A7}" name="Patrick Curran" initials="PC" userId="S::patrick.curran@manchester.ac.uk::19c1bc24-2bf2-480a-8431-21cc1b822765" providerId="AD"/>
  <p188:author id="{F548ACA3-39EC-9120-BE71-A90BCF2FDD2D}" name="Jean-Louis Grenard" initials="JG" userId="S::jean-louis.grenard@cern.ch::3cfbd564-dc6a-44a5-8f9b-b0eb35aadd99" providerId="AD"/>
  <p188:author id="{9E789CB4-A061-00EF-F97F-324F1C73E7C0}" name="Christophe Yves Mucher" initials="" userId="S::christophe.yves.mucher@cern.ch::eb1185d7-5c45-4ac5-a4a8-1bab5a930e40" providerId="AD"/>
  <p188:author id="{BA3505BE-EBEA-DEF3-DF7B-D60CF6334915}" name="Gemma Stacey Humphreys" initials="" userId="S::gemma.stacey.humphreys@cern.ch::ec960c71-227a-4d37-905b-69bbf3565b70" providerId="AD"/>
  <p188:author id="{9DCBAED1-06D0-802E-0C20-49988A2F4D2C}" name="Q600 Leica" initials="QL" userId="S::q600.leica@cern.ch::2a895502-0270-4038-b713-7c5ab3361c63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a Godinho" initials="AG" lastIdx="1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A0DCE5"/>
    <a:srgbClr val="418FDE"/>
    <a:srgbClr val="3B8CDD"/>
    <a:srgbClr val="CCCCCC"/>
    <a:srgbClr val="FF9933"/>
    <a:srgbClr val="BEBE9C"/>
    <a:srgbClr val="9CBEAD"/>
    <a:srgbClr val="F1F0C4"/>
    <a:srgbClr val="DAC2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EC20E35-A176-4012-BC5E-935CFFF8708E}"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17" autoAdjust="0"/>
    <p:restoredTop sz="94668"/>
  </p:normalViewPr>
  <p:slideViewPr>
    <p:cSldViewPr snapToGrid="0">
      <p:cViewPr varScale="1">
        <p:scale>
          <a:sx n="59" d="100"/>
          <a:sy n="59" d="100"/>
        </p:scale>
        <p:origin x="976" y="52"/>
      </p:cViewPr>
      <p:guideLst>
        <p:guide orient="horz" pos="432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commentAuthors" Target="commentAuthors.xml"/><Relationship Id="rId68" Type="http://schemas.microsoft.com/office/2018/10/relationships/authors" Target="author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notesMaster" Target="notesMasters/notesMaster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comments/modernComment_7BA_9FE7E31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A55A07F-5290-4D27-BD89-7C7605613456}" authorId="{BD982D6C-061F-7855-016C-CE3414BEB589}" status="resolved" created="2026-05-05T12:41:15.27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682774295" sldId="1939"/>
      <ac:picMk id="14" creationId="{A788F2EC-AE37-AEB0-28CD-48930264853F}"/>
    </ac:deMkLst>
    <p188:txBody>
      <a:bodyPr/>
      <a:lstStyle/>
      <a:p>
        <a:r>
          <a:rPr lang="en-GB"/>
          <a:t>Redo with x4k mag</a:t>
        </a:r>
      </a:p>
    </p188:txBody>
  </p188:cm>
</p188:cmLst>
</file>

<file path=ppt/comments/modernComment_7BB_CDFCB96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0E090F0-892D-4D16-B620-2E558869B99F}" authorId="{BD982D6C-061F-7855-016C-CE3414BEB589}" status="resolved" created="2026-03-12T17:38:01.24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455891808" sldId="1979"/>
      <ac:picMk id="7" creationId="{A2FBBDFB-6F73-0E16-2536-34AB8A27689B}"/>
    </ac:deMkLst>
    <p188:txBody>
      <a:bodyPr/>
      <a:lstStyle/>
      <a:p>
        <a:r>
          <a:rPr lang="en-GB"/>
          <a:t>Need bigger text </a:t>
        </a:r>
      </a:p>
    </p188:txBody>
  </p188:cm>
  <p188:cm id="{64458CFE-319B-4B81-B6EB-2AB056130561}" authorId="{BD982D6C-061F-7855-016C-CE3414BEB589}" created="2026-03-13T15:58:46.25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568323397" sldId="1950"/>
      <ac:picMk id="8" creationId="{0EBF7127-968D-ED8B-C3AE-2D81115F3087}"/>
    </ac:deMkLst>
    <p188:txBody>
      <a:bodyPr/>
      <a:lstStyle/>
      <a:p>
        <a:r>
          <a:rPr lang="en-GB"/>
          <a:t>400oC 48 / 168 fix</a:t>
        </a:r>
      </a:p>
    </p188:txBody>
  </p188:cm>
</p188:cmLst>
</file>

<file path=ppt/comments/modernComment_77A_858A019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38E6DE7-512E-44C2-A6DA-40AA42D8EAF8}" authorId="{BD982D6C-061F-7855-016C-CE3414BEB589}" created="2026-03-05T17:06:52.621">
    <pc:sldMkLst xmlns:pc="http://schemas.microsoft.com/office/powerpoint/2013/main/command">
      <pc:docMk/>
      <pc:sldMk cId="2240414096" sldId="1914"/>
    </pc:sldMkLst>
    <p188:txBody>
      <a:bodyPr/>
      <a:lstStyle/>
      <a:p>
        <a:r>
          <a:rPr lang="en-GB"/>
          <a:t>Answer?</a:t>
        </a:r>
      </a:p>
    </p188:txBody>
  </p188:cm>
</p188:cmLst>
</file>

<file path=ppt/comments/modernComment_77B_651704A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D35C1CC-ABF4-4C3C-946B-0E1980B73DDD}" authorId="{BD982D6C-061F-7855-016C-CE3414BEB589}" status="resolved" created="2026-03-05T15:31:17.485" complete="100000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1696007328" sldId="1915"/>
      <ac:spMk id="6" creationId="{0EBEB06C-4FF6-4BCB-78B1-C410640832B4}"/>
      <ac:txMk cp="182">
        <ac:context len="247" hash="2285538191"/>
      </ac:txMk>
    </ac:txMkLst>
    <p188:pos x="3750128" y="1763071"/>
    <p188:txBody>
      <a:bodyPr/>
      <a:lstStyle/>
      <a:p>
        <a:r>
          <a:rPr lang="en-GB"/>
          <a:t>Delete?
not sure is relavent for us</a:t>
        </a:r>
      </a:p>
    </p188:txBody>
  </p188:cm>
  <p188:cm id="{401421EF-13A9-46D4-83B1-193580FDE4F2}" authorId="{BD982D6C-061F-7855-016C-CE3414BEB589}" status="resolved" created="2026-03-05T15:31:51.568" complete="100000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1696007328" sldId="1915"/>
      <ac:spMk id="6" creationId="{0EBEB06C-4FF6-4BCB-78B1-C410640832B4}"/>
      <ac:txMk cp="0" len="91">
        <ac:context len="247" hash="2285538191"/>
      </ac:txMk>
    </ac:txMkLst>
    <p188:pos x="4366145" y="232654"/>
    <p188:txBody>
      <a:bodyPr/>
      <a:lstStyle/>
      <a:p>
        <a:r>
          <a:rPr lang="en-GB"/>
          <a:t>Currently upto date?</a:t>
        </a:r>
      </a:p>
    </p188:txBody>
  </p188:cm>
  <p188:cm id="{8CFEDF3C-7285-4B15-A42F-E849452BA69B}" authorId="{BD982D6C-061F-7855-016C-CE3414BEB589}" status="resolved" created="2026-03-05T15:32:06.448" complete="100000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1696007328" sldId="1915"/>
      <ac:spMk id="6" creationId="{0EBEB06C-4FF6-4BCB-78B1-C410640832B4}"/>
      <ac:txMk cp="182">
        <ac:context len="247" hash="2285538191"/>
      </ac:txMk>
    </ac:txMkLst>
    <p188:pos x="5732932" y="2176957"/>
    <p188:txBody>
      <a:bodyPr/>
      <a:lstStyle/>
      <a:p>
        <a:r>
          <a:rPr lang="en-GB"/>
          <a:t>Currently up to date?</a:t>
        </a:r>
      </a:p>
    </p188:txBody>
  </p188:cm>
</p188:cmLst>
</file>

<file path=ppt/comments/modernComment_77C_ADBA1F1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1E7EC63-73F8-4811-A5AF-708FD829ACCF}" authorId="{BD982D6C-061F-7855-016C-CE3414BEB589}" status="resolved" created="2026-03-05T17:07:03.877" complete="100000">
    <pc:sldMkLst xmlns:pc="http://schemas.microsoft.com/office/powerpoint/2013/main/command">
      <pc:docMk/>
      <pc:sldMk cId="2914656026" sldId="1916"/>
    </pc:sldMkLst>
    <p188:txBody>
      <a:bodyPr/>
      <a:lstStyle/>
      <a:p>
        <a:r>
          <a:rPr lang="en-GB"/>
          <a:t>Maybe don’t include?</a:t>
        </a:r>
      </a:p>
    </p188:txBody>
  </p188:cm>
  <p188:cm id="{1222BCFE-A9C7-446E-B6C5-3F2D890759BD}" authorId="{7DBDFF80-65BB-763D-6A39-761D3F9624A7}" created="2026-03-15T09:16:28.03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914656026" sldId="1916"/>
      <ac:spMk id="8" creationId="{C60291E8-CF23-5250-80F4-2BA647856BE3}"/>
    </ac:deMkLst>
    <p188:txBody>
      <a:bodyPr/>
      <a:lstStyle/>
      <a:p>
        <a:r>
          <a:rPr lang="en-IE"/>
          <a:t>add</a:t>
        </a:r>
      </a:p>
    </p188:txBody>
  </p188:cm>
</p188:cmLst>
</file>

<file path=ppt/comments/modernComment_77E_F7BE4FE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0BF549C-13F5-47AE-B7B3-51411AB0EDA3}" authorId="{BD982D6C-061F-7855-016C-CE3414BEB589}" created="2026-03-05T17:17:35.147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4156444646" sldId="1918"/>
      <ac:spMk id="6" creationId="{76D900F5-CFE5-D111-6AA5-1BDBB0FEBDA2}"/>
      <ac:txMk cp="1">
        <ac:context len="62" hash="1796011955"/>
      </ac:txMk>
    </ac:txMkLst>
    <p188:pos x="2315960" y="226912"/>
    <p188:txBody>
      <a:bodyPr/>
      <a:lstStyle/>
      <a:p>
        <a:r>
          <a:rPr lang="en-GB"/>
          <a:t>Follow up on message from Phillipa</a:t>
        </a:r>
      </a:p>
    </p188:txBody>
  </p188:cm>
</p188:cmLst>
</file>

<file path=ppt/comments/modernComment_775_7D58C05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31A6E270-B6CB-4167-A752-BA85E1036DC3}" authorId="{BD982D6C-061F-7855-016C-CE3414BEB589}" created="2026-03-13T10:54:39.31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102968408" sldId="1909"/>
      <ac:picMk id="16" creationId="{E8F08B30-291B-B9B2-7C36-BE39094BFA62}"/>
    </ac:deMkLst>
    <p188:txBody>
      <a:bodyPr/>
      <a:lstStyle/>
      <a:p>
        <a:r>
          <a:rPr lang="en-GB"/>
          <a:t>Labels on graphs</a:t>
        </a:r>
      </a:p>
    </p188:txBody>
  </p188:cm>
</p188:cmLst>
</file>

<file path=ppt/comments/modernComment_778_D1F1282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46D7C6D-CD00-4102-9939-5F3023855AFE}" authorId="{BD982D6C-061F-7855-016C-CE3414BEB589}" created="2026-03-05T16:38:30.61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522242593" sldId="1912"/>
      <ac:picMk id="8" creationId="{028F45CC-14AF-0431-A88E-9E1E55EC0D7F}"/>
    </ac:deMkLst>
    <p188:txBody>
      <a:bodyPr/>
      <a:lstStyle/>
      <a:p>
        <a:r>
          <a:rPr lang="en-GB"/>
          <a:t>Redo graph with thicker text</a:t>
        </a:r>
      </a:p>
    </p188:txBody>
  </p188:cm>
</p188:cmLst>
</file>

<file path=ppt/comments/modernComment_783_B1194F2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91CC21D-BF5D-4909-854B-4C47E6A1E36F}" authorId="{BD982D6C-061F-7855-016C-CE3414BEB589}" status="resolved" created="2026-03-12T17:37:29.739" complete="1000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971225891" sldId="1923"/>
      <ac:picMk id="20" creationId="{57D61D30-012A-E8D4-482C-932883042EF2}"/>
    </ac:deMkLst>
    <p188:txBody>
      <a:bodyPr/>
      <a:lstStyle/>
      <a:p>
        <a:r>
          <a:rPr lang="en-GB"/>
          <a:t>Need bigger text</a:t>
        </a:r>
      </a:p>
    </p188:txBody>
  </p188:cm>
</p188:cmLst>
</file>

<file path=ppt/comments/modernComment_795_88092A8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0E7B167-1B1F-49FF-B07D-2E44D09C3CCC}" authorId="{BD982D6C-061F-7855-016C-CE3414BEB589}" created="2026-03-13T10:55:04.32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282302081" sldId="1941"/>
      <ac:picMk id="14" creationId="{903EF5E4-0E6E-6022-436B-1C5BD0E30CFD}"/>
    </ac:deMkLst>
    <p188:txBody>
      <a:bodyPr/>
      <a:lstStyle/>
      <a:p>
        <a:r>
          <a:rPr lang="en-GB"/>
          <a:t>Isn’t used for actual products</a:t>
        </a:r>
      </a:p>
    </p188:txBody>
  </p188:cm>
</p188:cmLst>
</file>

<file path=ppt/comments/modernComment_797_54AF4BD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2FDE36D-260D-4706-A18F-BEED52DDE058}" authorId="{BD982D6C-061F-7855-016C-CE3414BEB589}" created="2026-03-12T17:51:09.44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420774358" sldId="1943"/>
      <ac:picMk id="7" creationId="{9F87B452-1B4B-15D0-3638-C634623F5FC4}"/>
    </ac:deMkLst>
    <p188:txBody>
      <a:bodyPr/>
      <a:lstStyle/>
      <a:p>
        <a:r>
          <a:rPr lang="en-GB"/>
          <a:t>Replace with my picture</a:t>
        </a:r>
      </a:p>
    </p188:txBody>
  </p188:cm>
</p188:cmLst>
</file>

<file path=ppt/comments/modernComment_798_80AB93B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C78D115-A4D7-46CE-BF17-57E7379BC793}" authorId="{9DCBAED1-06D0-802E-0C20-49988A2F4D2C}" created="2026-05-28T08:32:39.098">
    <pc:sldMkLst xmlns:pc="http://schemas.microsoft.com/office/powerpoint/2013/main/command">
      <pc:docMk/>
      <pc:sldMk cId="2158728119" sldId="1944"/>
    </pc:sldMkLst>
    <p188:txBody>
      <a:bodyPr/>
      <a:lstStyle/>
      <a:p>
        <a:r>
          <a:rPr lang="en-GB"/>
          <a:t>Add chart of strengths</a:t>
        </a:r>
      </a:p>
    </p188:txBody>
  </p188:cm>
</p188:cmLst>
</file>

<file path=ppt/comments/modernComment_799_2E19D84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25FC476-0AC0-4D88-9731-688AAAA49641}" authorId="{BD982D6C-061F-7855-016C-CE3414BEB589}" created="2026-03-12T10:22:33.956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773445702" sldId="1945"/>
      <ac:graphicFrameMk id="7" creationId="{7AD22403-502C-0C4A-72A0-B28CD4FD21ED}"/>
      <ac:tblMk/>
      <ac:tcMk rowId="466248492" colId="2499721328"/>
      <ac:txMk cp="0" len="17">
        <ac:context len="29" hash="2410525293"/>
      </ac:txMk>
    </ac:txMkLst>
    <p188:pos x="11277082" y="3573986"/>
    <p188:txBody>
      <a:bodyPr/>
      <a:lstStyle/>
      <a:p>
        <a:r>
          <a:rPr lang="en-GB"/>
          <a:t>Check with Mike</a:t>
        </a:r>
      </a:p>
    </p188:txBody>
  </p188:cm>
</p188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CB0CAB-A528-CD45-8F12-922B94DEC18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534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7AD8C8-453F-104C-B81F-526301CF402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534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B72EAA-2733-D14F-950A-8F4240385864}" type="datetimeFigureOut">
              <a:rPr lang="en-US" smtClean="0"/>
              <a:t>6/2/2026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EBBD38-63DF-604F-9396-6BB85612513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377317"/>
            <a:ext cx="2945659" cy="49534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D48731-E0D0-B242-9967-4E9E135D8D3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50443" y="9377317"/>
            <a:ext cx="2945659" cy="49534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59750F-00B8-E148-9878-D197EE9CB8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30047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5-18T08:49:23.91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363 0,'214'11,"-7"-1,-70-11,-951 1,805 0,1 0,-1 0,0 1,1 0,-16 5,21-5,1 0,0 0,0 0,-1 0,1 1,0-1,0 0,0 1,1 0,-1-1,0 1,1 0,-1 0,1 0,-1 0,1 0,0 1,0-1,0 0,0 0,0 1,1-1,-1 1,0 4,1-3,0 1,0 0,0-1,0 1,1-1,0 1,0-1,0 1,1-1,-1 1,1-1,0 0,0 0,0 0,1 0,0 0,-1 0,1-1,1 1,-1-1,0 0,7 4,8 6,1 0,1-2,32 14,-17-8,26 13,1-3,1-3,1-2,1-3,1-4,104 13,31-29,-163 0,-198-1,-158 4,295-1,0 1,0 0,-38 10,57-11,-1 0,0 1,1-1,0 1,-1 0,1 0,0 0,0 1,0-1,0 1,0 0,1 0,-1 0,1 1,0-1,0 1,0 0,1 0,-1 0,1 0,0 0,0 1,0-1,-2 9,4-10,0 1,1-1,-1 1,1-1,-1 1,1-1,0 0,0 1,1-1,-1 0,1 0,-1 0,1 0,0 0,0 0,0-1,1 1,-1 0,1-1,-1 0,1 0,0 0,0 0,0 0,3 1,11 7,1-1,37 13,-52-20,37 10,0-1,0-1,69 6,125-4,-230-12,263-2,-699 22,328-6,1 3,-117 36,201-47,-33 9,49-14,0 0,0 1,0-1,0 1,0-1,1 1,-1 0,0 0,1 0,-1 0,1 0,-2 3,3-4,1 0,0 0,0 0,-1 0,1 0,0 0,0 0,0-1,0 1,0 0,1 0,-1 0,0 0,0 0,0 0,1 0,-1 0,0-1,1 1,-1 0,1 0,-1 0,1-1,0 1,-1 0,1-1,0 1,0 0,24 18,-3-8,0 0,1-1,0-2,1 0,0-2,30 5,152 9,110-20,-575 22,92-3,-167 26,326-43,0-1,1 2,-1-1,-11 6,18-8,0 1,0-1,0 1,0-1,0 1,0 0,0-1,0 1,0 0,0 0,1-1,-1 1,0 0,1 0,-1 0,0 0,1 0,-1 0,1 0,0 0,-1 0,1 0,0 0,-1 1,1-1,0 0,0 0,0 0,0 0,0 0,0 1,1-1,-1 0,0 0,1 0,-1 0,0 0,1 0,-1 0,1 0,0 1,3 4,1-1,-1 1,1-1,0 0,0-1,0 1,12 6,46 25,-42-26,27 12,1-1,0-3,2-2,-1-3,2-1,0-3,58 3,370-11,-428-3,-46 1,-6 0,-17-3,-29-4,-151-11,-352 12,541 7,0 1,1 0,-1 0,1 1,-9 3,15-5,0 0,1 0,-1 1,0-1,0 1,0-1,1 1,-1-1,0 1,1-1,-1 1,0-1,1 1,-1 0,1 0,-1-1,1 1,0 0,-1 0,1-1,-1 1,1 1,0-1,0 1,1-1,-1 0,0 1,1-1,-1 0,1 1,0-1,-1 0,1 0,0 0,0 0,0 1,0-1,0 0,0-1,0 1,0 0,2 1,6 5,0-1,1-1,0 0,0 0,0-1,1 0,-1-1,20 4,96 9,-113-15,134 9,0-7,284-31,-416 27,44-9,-57 9,1 0,0 1,-1-1,1 0,-1 0,1 0,-1-1,1 1,-1 0,0-1,0 0,0 1,0-1,0 0,0 0,0 0,1-3,-1-10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5-18T08:49:27.466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2877 2,'-234'-1,"-319"6,329 10,-93 4,-711-15,553-6,473 2,-29 1,19 3,12-4,0 1,0-1,0 0,0 0,0 0,0 1,-1-1,1 0,0 0,0 1,0-1,0 0,0 0,0 0,0 1,0-1,0 0,0 0,0 1,0-1,0 0,0 0,0 1,0-1,0 0,1 0,-1 0,0 1,0-1,0 0,0 0,0 0,0 1,1-1,-1 0,0 0,0 0,0 0,0 0,1 1,27 22,1 0,1-2,53 28,-53-32,14 9,2-2,1-2,0-2,2-2,0-2,1-2,89 12,530 14,-608-38,348 0,-309-2,-79 1,1 1,24 6,34 2,11-11,38 2,-65 8,19 1,-41-11,0-2,69-13,-63 7,74-3,-121 12,36-4,-37 4,1-1,0 1,-1 0,1 0,0 0,-1-1,1 1,-1 0,1-1,-1 1,1-1,-1 1,1 0,-1-1,1 1,-1-1,1 0,-1 1,0-1,1 1,-1-1,0 1,1-1,-1 0,0 1,0-1,0 0,0 1,1-1,-1 0,0 1,0-1,0 0,-1 1,1-1,0 0,0 1,0-1,0 0,-1 1,1-1,0 0,0 1,-1-1,1 1,-1-1,1 1,-1-2,-2-1,1 0,-1 0,0 0,-1 0,1 0,0 1,-1-1,0 1,1 0,-1 0,0 0,0 1,-8-3,-59-11,62 14,-65-9,-103 0,-78 15,248-5,-86 6,0 4,1 3,-127 37,121-26,0-4,-2-4,0-5,-147-1,-183 1,52 15,308-23,69-3,1 0,-1 0,1 0,0 0,-1 0,1 0,-1 0,1 0,0 0,-1 1,1-1,-1 0,1 0,0 0,-1 1,1-1,0 0,-1 0,1 1,0-1,0 0,-1 1,1-1,0 0,0 1,-1-1,1 0,0 1,0-1,0 1,0-1,0 0,-1 1,1-1,0 1,0-1,0 0,0 1,0-1,0 1,1-1,-1 1,0-1,0 0,0 1,0-1,0 0,0 1,1-1,-1 1,0-1,0 0,1 1,-1-1,0 0,1 0,-1 1,21 24,-20-24,24 20,1 0,1-2,0-1,2-1,37 16,-20-10,5 3,2-3,0-2,2-3,79 17,-54-21,2-3,121 1,167-31,-9-29,-102 6,250-30,-469 69,-1-2,1-2,-2-1,43-15,-79 23,-1 0,0-1,0 1,1-1,-1 1,0-1,0 1,0-1,0 0,0 1,1-1,-2 0,1 0,0 0,0 0,0 0,0 0,0 0,-1 0,1 0,-1 0,1-1,0 1,-1 0,0 0,1 0,-1-1,0 1,0 0,0-1,0 0,0 0,-1 0,0 0,0 0,0 1,0-1,0 0,0 1,-1-1,1 0,-1 1,1 0,-1-1,1 1,-1 0,0 0,0 0,1 0,-1 0,0 0,-2 0,-13-5,1 1,-1 1,0 0,-24-1,-76 0,84 4,-191-5,-1035-8,684 72,280-19,273-37,-2 0,21-2,11 0,94-1,-66 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5-18T08:49:30.02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1158 43,'-165'1,"-393"-18,424 3,-149 3,283 11,0-1,0 1,0 0,0 0,0 0,0 0,0 0,-1 0,1 0,0 0,0 0,0 0,0 0,0 0,0 0,-1 0,1 0,0 0,0 0,0 0,0 0,0 0,0 0,-1 0,1 0,0 0,0 0,0 0,0 0,0 1,0-1,0 0,0 0,-1 0,1 0,0 0,0 0,0 0,0 0,0 0,0 1,0-1,0 0,0 0,0 0,0 0,0 0,0 0,0 1,0-1,0 0,0 0,0 0,0 0,0 0,0 0,0 1,0-1,9 7,26 12,-25-14,53 28,-16-7,0-3,82 29,-62-35,1-2,0-4,0-3,101 0,-152-9,-15 1,-4-1,-27-1,-516-3,348 6,191-1,-21 1,27-1,0 0,0 0,-1 0,1 0,0 1,-1-1,1 0,0 0,-1 0,1 0,0 0,0 0,-1 1,1-1,0 0,0 0,-1 1,1-1,0 0,0 0,-1 1,1-1,0 0,0 0,0 1,0-1,0 0,0 1,-1-1,1 0,0 1,0-1,0 0,0 0,0 1,0-1,0 0,0 1,0-1,0 0,1 1,-1-1,0 0,0 1,0-1,0 0,0 0,0 1,1-1,-1 0,0 1,0-1,1 0,-1 0,0 0,0 1,1-1,-1 0,0 0,0 0,1 0,-1 1,10 7,0 0,0 0,0-1,1 0,12 5,11 7,-3 2,1-3,1 0,0-2,54 17,-16-16,0-3,2-3,-1-4,88-1,-127-8,-33 2,0 0,0 0,0 0,0 0,-1 0,1 0,0 0,0 0,0 0,0 0,0 0,0-1,-1 1,1 0,0 0,0 0,0 0,0 0,0 0,0-1,0 1,0 0,0 0,0 0,-1 0,1 0,0-1,0 1,0 0,0 0,0 0,0 0,0-1,0 1,0 0,0 0,0 0,1 0,-1-1,0 1,0 0,0 0,0 0,0 0,0 0,0 0,0-1,0 1,0 0,1 0,-1 0,0 0,0 0,0 0,0 0,1-1,-19-6,-45-12,0 3,-1 2,-1 3,0 4,-130 0,195 7,0 0,0 0,0 0,0 0,0 0,0 1,0-1,0 0,0 0,1 0,-1 0,0 0,0 0,0 0,0 0,0 0,0 1,0-1,0 0,0 0,0 0,0 0,0 0,0 0,0 0,0 0,0 1,0-1,0 0,0 0,0 0,0 0,0 0,0 0,0 0,-1 0,1 1,0-1,0 0,0 0,0 0,0 0,0 0,0 0,0 0,0 0,0 0,0 0,-1 0,1 0,0 0,0 0,0 0,0 1,0-1,0 0,17 9,25 7,14-5,-32-9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534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534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DD062E-52F7-A14D-A443-1F3854784447}" type="datetimeFigureOut">
              <a:rPr lang="en-US" smtClean="0"/>
              <a:t>6/2/2026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33488"/>
            <a:ext cx="5921375" cy="33321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51219"/>
            <a:ext cx="5438140" cy="388736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7317"/>
            <a:ext cx="2945659" cy="49534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377317"/>
            <a:ext cx="2945659" cy="49534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B0EE9E-52B8-AA4F-8DD5-ED0FB4E5CB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29463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0EE9E-52B8-AA4F-8DD5-ED0FB4E5CBC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0912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80A4B8-1F67-42D6-8608-A97DDECC35E5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7347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25FC4307-AADB-BE47-352D-8E9764B3400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742542" y="2075542"/>
            <a:ext cx="2706915" cy="2706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5772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6F8ADC9-30DB-1243-8F69-09A7AAEA849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7987" y="3429000"/>
            <a:ext cx="11376025" cy="2153265"/>
          </a:xfrm>
        </p:spPr>
        <p:txBody>
          <a:bodyPr anchor="t" anchorCtr="0"/>
          <a:lstStyle>
            <a:lvl1pPr algn="l">
              <a:defRPr sz="5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br>
              <a:rPr lang="en-US" dirty="0"/>
            </a:br>
            <a:endParaRPr lang="en-US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D56D6D28-7860-E045-9091-E722B9476D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7988" y="5700253"/>
            <a:ext cx="11376026" cy="499582"/>
          </a:xfrm>
        </p:spPr>
        <p:txBody>
          <a:bodyPr>
            <a:noAutofit/>
          </a:bodyPr>
          <a:lstStyle>
            <a:lvl1pPr marL="0" indent="0" algn="l">
              <a:buNone/>
              <a:defRPr sz="1700" b="1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pic>
        <p:nvPicPr>
          <p:cNvPr id="7" name="Picture 6" descr="A blue and white logo&#10;&#10;Description automatically generated">
            <a:extLst>
              <a:ext uri="{FF2B5EF4-FFF2-40B4-BE49-F238E27FC236}">
                <a16:creationId xmlns:a16="http://schemas.microsoft.com/office/drawing/2014/main" id="{55AE9A80-C1BC-919F-46D9-0C5EC2FF6C2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09799" y="658166"/>
            <a:ext cx="7772400" cy="245503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9760FC7-94D4-B2A7-755C-A9BAEE3BA430}"/>
              </a:ext>
            </a:extLst>
          </p:cNvPr>
          <p:cNvSpPr txBox="1"/>
          <p:nvPr userDrawn="1"/>
        </p:nvSpPr>
        <p:spPr>
          <a:xfrm>
            <a:off x="9048328" y="6381328"/>
            <a:ext cx="302979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https://hiecn3.web.cern.ch</a:t>
            </a:r>
          </a:p>
        </p:txBody>
      </p:sp>
    </p:spTree>
    <p:extLst>
      <p:ext uri="{BB962C8B-B14F-4D97-AF65-F5344CB8AC3E}">
        <p14:creationId xmlns:p14="http://schemas.microsoft.com/office/powerpoint/2010/main" val="37259896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0461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9B3E2A-0B0F-434E-B8B5-23D05F72C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CECA80-B569-3D47-B163-138B2BA81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D8CA65-7C13-A442-AF74-D3BBDBCB2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19EE46-6977-2F0F-8A91-8D9C45CF097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9468"/>
          <a:stretch/>
        </p:blipFill>
        <p:spPr>
          <a:xfrm>
            <a:off x="983432" y="6331846"/>
            <a:ext cx="1376958" cy="481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425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ED6D585-D452-F44C-919B-4BD50B663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1B478EFE-6141-4244-92ED-79EEE9222B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60096" y="6378349"/>
            <a:ext cx="3781028" cy="365125"/>
          </a:xfrm>
        </p:spPr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FF044A7-6055-B744-AD25-E9D675BBE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1704" y="6378349"/>
            <a:ext cx="3384376" cy="365125"/>
          </a:xfrm>
        </p:spPr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72E3875-F7E3-A247-8E75-A4EC4E794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69E8E9-3C73-3745-941D-102FAF02E5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A4BA6C-A775-2068-8F53-CB3342769E8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9468"/>
          <a:stretch/>
        </p:blipFill>
        <p:spPr>
          <a:xfrm>
            <a:off x="983432" y="6331846"/>
            <a:ext cx="1376958" cy="481530"/>
          </a:xfrm>
          <a:prstGeom prst="rect">
            <a:avLst/>
          </a:prstGeom>
        </p:spPr>
      </p:pic>
      <p:sp>
        <p:nvSpPr>
          <p:cNvPr id="6" name="Date Placeholder 2">
            <a:extLst>
              <a:ext uri="{FF2B5EF4-FFF2-40B4-BE49-F238E27FC236}">
                <a16:creationId xmlns:a16="http://schemas.microsoft.com/office/drawing/2014/main" id="{F26AE987-B6C4-0547-AE56-911C17FFC979}"/>
              </a:ext>
            </a:extLst>
          </p:cNvPr>
          <p:cNvSpPr txBox="1">
            <a:spLocks/>
          </p:cNvSpPr>
          <p:nvPr userDrawn="1"/>
        </p:nvSpPr>
        <p:spPr>
          <a:xfrm>
            <a:off x="7462902" y="3701092"/>
            <a:ext cx="396044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8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515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 marL="342900" indent="-342900">
              <a:buFont typeface="Arial" panose="020B0604020202020204" pitchFamily="34" charset="0"/>
              <a:buChar char="•"/>
              <a:defRPr>
                <a:solidFill>
                  <a:schemeClr val="tx2">
                    <a:lumMod val="50000"/>
                  </a:schemeClr>
                </a:solidFill>
              </a:defRPr>
            </a:lvl1pPr>
            <a:lvl2pPr marL="628650" indent="-261938">
              <a:buFont typeface="Arial" panose="020B0604020202020204" pitchFamily="34" charset="0"/>
              <a:buChar char="•"/>
              <a:tabLst/>
              <a:defRPr sz="1800">
                <a:solidFill>
                  <a:schemeClr val="tx2">
                    <a:lumMod val="50000"/>
                  </a:schemeClr>
                </a:solidFill>
              </a:defRPr>
            </a:lvl2pPr>
            <a:lvl3pPr marL="889000" indent="-260350">
              <a:buSzPct val="100000"/>
              <a:buFont typeface="Arial" panose="020B0604020202020204" pitchFamily="34" charset="0"/>
              <a:buChar char="•"/>
              <a:tabLst/>
              <a:defRPr sz="1800">
                <a:solidFill>
                  <a:schemeClr val="tx2">
                    <a:lumMod val="50000"/>
                  </a:schemeClr>
                </a:solidFill>
              </a:defRPr>
            </a:lvl3pPr>
            <a:lvl4pPr marL="1209675" indent="-269875">
              <a:buSzPct val="100000"/>
              <a:buFont typeface="Arial" panose="020B0604020202020204" pitchFamily="34" charset="0"/>
              <a:buChar char="•"/>
              <a:tabLst/>
              <a:defRPr sz="1600">
                <a:solidFill>
                  <a:schemeClr val="tx2">
                    <a:lumMod val="50000"/>
                  </a:schemeClr>
                </a:solidFill>
              </a:defRPr>
            </a:lvl4pPr>
            <a:lvl5pPr marL="2057400" indent="-228600">
              <a:buSzPct val="100000"/>
              <a:buFont typeface="Arial" charset="0"/>
              <a:buChar char="•"/>
              <a:defRPr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0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2ED6D585-D452-F44C-919B-4BD50B663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72E3875-F7E3-A247-8E75-A4EC4E794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63B7BF0-CB7D-A300-1A73-6DBD8E982DF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9468"/>
          <a:stretch/>
        </p:blipFill>
        <p:spPr>
          <a:xfrm>
            <a:off x="983432" y="6331846"/>
            <a:ext cx="1376958" cy="481530"/>
          </a:xfrm>
          <a:prstGeom prst="rect">
            <a:avLst/>
          </a:prstGeom>
        </p:spPr>
      </p:pic>
      <p:sp>
        <p:nvSpPr>
          <p:cNvPr id="4" name="Date Placeholder 10">
            <a:extLst>
              <a:ext uri="{FF2B5EF4-FFF2-40B4-BE49-F238E27FC236}">
                <a16:creationId xmlns:a16="http://schemas.microsoft.com/office/drawing/2014/main" id="{A9BAA02A-7445-655B-95DD-D99F0CEDC9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60096" y="6378349"/>
            <a:ext cx="3781028" cy="365125"/>
          </a:xfrm>
        </p:spPr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5" name="Footer Placeholder 11">
            <a:extLst>
              <a:ext uri="{FF2B5EF4-FFF2-40B4-BE49-F238E27FC236}">
                <a16:creationId xmlns:a16="http://schemas.microsoft.com/office/drawing/2014/main" id="{0E08D0B8-2260-B065-2972-9A7378E1E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1704" y="6378349"/>
            <a:ext cx="3384376" cy="365125"/>
          </a:xfrm>
        </p:spPr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5512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ED6D585-D452-F44C-919B-4BD50B663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72E3875-F7E3-A247-8E75-A4EC4E794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CBAAC3B-64E8-6A4D-B184-3057E6D0D07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7988" y="1439863"/>
            <a:ext cx="11376025" cy="4760912"/>
          </a:xfrm>
          <a:pattFill prst="lgCheck">
            <a:fgClr>
              <a:schemeClr val="accent4"/>
            </a:fgClr>
            <a:bgClr>
              <a:schemeClr val="bg1"/>
            </a:bgClr>
          </a:pattFill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Drag and drop picture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011CDAA-6AC9-A8BD-11E1-01EFE56FE34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9468"/>
          <a:stretch/>
        </p:blipFill>
        <p:spPr>
          <a:xfrm>
            <a:off x="983432" y="6331846"/>
            <a:ext cx="1376958" cy="481530"/>
          </a:xfrm>
          <a:prstGeom prst="rect">
            <a:avLst/>
          </a:prstGeom>
        </p:spPr>
      </p:pic>
      <p:sp>
        <p:nvSpPr>
          <p:cNvPr id="3" name="Date Placeholder 10">
            <a:extLst>
              <a:ext uri="{FF2B5EF4-FFF2-40B4-BE49-F238E27FC236}">
                <a16:creationId xmlns:a16="http://schemas.microsoft.com/office/drawing/2014/main" id="{548FE115-6AAE-2B27-36F0-CAC2D7DF2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60096" y="6378349"/>
            <a:ext cx="3781028" cy="365125"/>
          </a:xfrm>
        </p:spPr>
        <p:txBody>
          <a:bodyPr/>
          <a:lstStyle/>
          <a:p>
            <a:r>
              <a:rPr lang="en-US"/>
              <a:t>1-2 June 2026</a:t>
            </a:r>
          </a:p>
        </p:txBody>
      </p:sp>
      <p:sp>
        <p:nvSpPr>
          <p:cNvPr id="5" name="Footer Placeholder 11">
            <a:extLst>
              <a:ext uri="{FF2B5EF4-FFF2-40B4-BE49-F238E27FC236}">
                <a16:creationId xmlns:a16="http://schemas.microsoft.com/office/drawing/2014/main" id="{879A9FC5-85D9-B114-EA9E-B1F6F6006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1704" y="6378349"/>
            <a:ext cx="3384376" cy="365125"/>
          </a:xfrm>
        </p:spPr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320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7987" y="1592264"/>
            <a:ext cx="5616575" cy="46085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592264"/>
            <a:ext cx="5611813" cy="4608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EE4B464-E744-A34F-B223-6B554979B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F18932-60DE-B265-B56F-EA4A663F160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9468"/>
          <a:stretch/>
        </p:blipFill>
        <p:spPr>
          <a:xfrm>
            <a:off x="983432" y="6331846"/>
            <a:ext cx="1376958" cy="481530"/>
          </a:xfrm>
          <a:prstGeom prst="rect">
            <a:avLst/>
          </a:prstGeom>
        </p:spPr>
      </p:pic>
      <p:sp>
        <p:nvSpPr>
          <p:cNvPr id="6" name="Date Placeholder 10">
            <a:extLst>
              <a:ext uri="{FF2B5EF4-FFF2-40B4-BE49-F238E27FC236}">
                <a16:creationId xmlns:a16="http://schemas.microsoft.com/office/drawing/2014/main" id="{A1D7FDFC-296C-0D16-B52B-6204B77690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60096" y="6378349"/>
            <a:ext cx="3781028" cy="365125"/>
          </a:xfrm>
        </p:spPr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7" name="Footer Placeholder 11">
            <a:extLst>
              <a:ext uri="{FF2B5EF4-FFF2-40B4-BE49-F238E27FC236}">
                <a16:creationId xmlns:a16="http://schemas.microsoft.com/office/drawing/2014/main" id="{4F1D482B-726F-4D5A-98A9-E277EC182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1704" y="6378349"/>
            <a:ext cx="3384376" cy="365125"/>
          </a:xfrm>
        </p:spPr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222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989" y="373593"/>
            <a:ext cx="5616574" cy="106574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7987" y="1598658"/>
            <a:ext cx="5616575" cy="4602117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  <a:lvl2pPr>
              <a:lnSpc>
                <a:spcPct val="100000"/>
              </a:lnSpc>
              <a:defRPr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4588863-2E7B-784C-BD2D-8C3D0E7E1D8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67438" y="0"/>
            <a:ext cx="6024562" cy="6266120"/>
          </a:xfrm>
          <a:pattFill prst="lgCheck">
            <a:fgClr>
              <a:schemeClr val="accent4"/>
            </a:fgClr>
            <a:bgClr>
              <a:schemeClr val="bg1"/>
            </a:bgClr>
          </a:pattFill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Drag and Drop picture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DD1311B-199C-CA4B-81C4-F7ADC1D9977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EA7AB7-C653-041C-263E-043F273EC05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9468"/>
          <a:stretch/>
        </p:blipFill>
        <p:spPr>
          <a:xfrm>
            <a:off x="983432" y="6331846"/>
            <a:ext cx="1376958" cy="481530"/>
          </a:xfrm>
          <a:prstGeom prst="rect">
            <a:avLst/>
          </a:prstGeom>
        </p:spPr>
      </p:pic>
      <p:sp>
        <p:nvSpPr>
          <p:cNvPr id="6" name="Date Placeholder 10">
            <a:extLst>
              <a:ext uri="{FF2B5EF4-FFF2-40B4-BE49-F238E27FC236}">
                <a16:creationId xmlns:a16="http://schemas.microsoft.com/office/drawing/2014/main" id="{A46BC166-DB16-0CCF-38C2-186C7A504B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60096" y="6378349"/>
            <a:ext cx="3781028" cy="365125"/>
          </a:xfrm>
        </p:spPr>
        <p:txBody>
          <a:bodyPr/>
          <a:lstStyle/>
          <a:p>
            <a:r>
              <a:rPr lang="en-US"/>
              <a:t>1-2 June 2026</a:t>
            </a:r>
          </a:p>
        </p:txBody>
      </p:sp>
      <p:sp>
        <p:nvSpPr>
          <p:cNvPr id="7" name="Footer Placeholder 11">
            <a:extLst>
              <a:ext uri="{FF2B5EF4-FFF2-40B4-BE49-F238E27FC236}">
                <a16:creationId xmlns:a16="http://schemas.microsoft.com/office/drawing/2014/main" id="{AE77F75A-A361-2925-9454-F90A6B16A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1704" y="6378349"/>
            <a:ext cx="3384376" cy="365125"/>
          </a:xfrm>
        </p:spPr>
        <p:txBody>
          <a:bodyPr/>
          <a:lstStyle/>
          <a:p>
            <a:r>
              <a:rPr lang="en-GB"/>
              <a:t>Material R&amp;D | Patrick Curran | CERN-ISIS W workshop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71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2 Pictures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989" y="373593"/>
            <a:ext cx="11376024" cy="106574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7987" y="1598658"/>
            <a:ext cx="5616575" cy="4608512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  <a:lvl2pPr>
              <a:lnSpc>
                <a:spcPct val="100000"/>
              </a:lnSpc>
              <a:defRPr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DD1311B-199C-CA4B-81C4-F7ADC1D9977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47B07ADD-2F17-5640-985B-72FA646913F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67438" y="1592263"/>
            <a:ext cx="5616575" cy="2232025"/>
          </a:xfrm>
          <a:pattFill prst="lgCheck">
            <a:fgClr>
              <a:schemeClr val="accent4"/>
            </a:fgClr>
            <a:bgClr>
              <a:schemeClr val="bg1"/>
            </a:bgClr>
          </a:pattFill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Drag and drop picture</a:t>
            </a:r>
          </a:p>
        </p:txBody>
      </p:sp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AB41C95B-0CD0-B44F-9130-66CCD53B86BB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167438" y="3969703"/>
            <a:ext cx="5616575" cy="2232025"/>
          </a:xfrm>
          <a:pattFill prst="lgCheck">
            <a:fgClr>
              <a:schemeClr val="accent4"/>
            </a:fgClr>
            <a:bgClr>
              <a:schemeClr val="bg1"/>
            </a:bgClr>
          </a:pattFill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Drag and drop picture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070A46-818D-18E8-CBF7-4FF09228D29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9468"/>
          <a:stretch/>
        </p:blipFill>
        <p:spPr>
          <a:xfrm>
            <a:off x="983432" y="6331846"/>
            <a:ext cx="1376958" cy="481530"/>
          </a:xfrm>
          <a:prstGeom prst="rect">
            <a:avLst/>
          </a:prstGeom>
        </p:spPr>
      </p:pic>
      <p:sp>
        <p:nvSpPr>
          <p:cNvPr id="6" name="Date Placeholder 10">
            <a:extLst>
              <a:ext uri="{FF2B5EF4-FFF2-40B4-BE49-F238E27FC236}">
                <a16:creationId xmlns:a16="http://schemas.microsoft.com/office/drawing/2014/main" id="{B01FDB83-20C6-AB01-810F-404FC99FA7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60096" y="6378349"/>
            <a:ext cx="3781028" cy="365125"/>
          </a:xfrm>
        </p:spPr>
        <p:txBody>
          <a:bodyPr/>
          <a:lstStyle/>
          <a:p>
            <a:r>
              <a:rPr lang="en-US"/>
              <a:t>1-2 June 2026</a:t>
            </a:r>
          </a:p>
        </p:txBody>
      </p:sp>
      <p:sp>
        <p:nvSpPr>
          <p:cNvPr id="7" name="Footer Placeholder 11">
            <a:extLst>
              <a:ext uri="{FF2B5EF4-FFF2-40B4-BE49-F238E27FC236}">
                <a16:creationId xmlns:a16="http://schemas.microsoft.com/office/drawing/2014/main" id="{A900ECC5-D262-0CDA-6191-82B51B35A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1704" y="6378349"/>
            <a:ext cx="3384376" cy="365125"/>
          </a:xfrm>
        </p:spPr>
        <p:txBody>
          <a:bodyPr/>
          <a:lstStyle/>
          <a:p>
            <a:r>
              <a:rPr lang="en-GB"/>
              <a:t>Material R&amp;D | Patrick Curran | CERN-ISIS W workshop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724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989" y="373593"/>
            <a:ext cx="11376024" cy="106574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7987" y="1598658"/>
            <a:ext cx="3708401" cy="4608512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  <a:lvl2pPr>
              <a:lnSpc>
                <a:spcPct val="120000"/>
              </a:lnSpc>
              <a:defRPr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DD1311B-199C-CA4B-81C4-F7ADC1D9977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5">
            <a:extLst>
              <a:ext uri="{FF2B5EF4-FFF2-40B4-BE49-F238E27FC236}">
                <a16:creationId xmlns:a16="http://schemas.microsoft.com/office/drawing/2014/main" id="{255B7D9F-7313-2F46-8079-FEA6DAA0CF2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75613" y="1592263"/>
            <a:ext cx="3708400" cy="2232025"/>
          </a:xfrm>
          <a:pattFill prst="lgCheck">
            <a:fgClr>
              <a:schemeClr val="accent4"/>
            </a:fgClr>
            <a:bgClr>
              <a:schemeClr val="bg1"/>
            </a:bgClr>
          </a:pattFill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Drag and drop picture</a:t>
            </a:r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AECDCA30-A5C6-3549-9DAD-01819664F15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8124681" y="3969703"/>
            <a:ext cx="3659332" cy="2232025"/>
          </a:xfrm>
          <a:pattFill prst="lgCheck">
            <a:fgClr>
              <a:schemeClr val="accent4"/>
            </a:fgClr>
            <a:bgClr>
              <a:schemeClr val="bg1"/>
            </a:bgClr>
          </a:pattFill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Drag and drop picture</a:t>
            </a:r>
          </a:p>
        </p:txBody>
      </p:sp>
      <p:sp>
        <p:nvSpPr>
          <p:cNvPr id="14" name="Picture Placeholder 5">
            <a:extLst>
              <a:ext uri="{FF2B5EF4-FFF2-40B4-BE49-F238E27FC236}">
                <a16:creationId xmlns:a16="http://schemas.microsoft.com/office/drawing/2014/main" id="{0332EED6-F049-354D-90C1-2CDBDFEB153D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259263" y="1592263"/>
            <a:ext cx="3659332" cy="2232025"/>
          </a:xfrm>
          <a:pattFill prst="lgCheck">
            <a:fgClr>
              <a:schemeClr val="accent4"/>
            </a:fgClr>
            <a:bgClr>
              <a:schemeClr val="bg1"/>
            </a:bgClr>
          </a:pattFill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Drag and drop picture</a:t>
            </a:r>
          </a:p>
        </p:txBody>
      </p:sp>
      <p:sp>
        <p:nvSpPr>
          <p:cNvPr id="15" name="Picture Placeholder 5">
            <a:extLst>
              <a:ext uri="{FF2B5EF4-FFF2-40B4-BE49-F238E27FC236}">
                <a16:creationId xmlns:a16="http://schemas.microsoft.com/office/drawing/2014/main" id="{A46E76A3-B525-534D-9396-8E4D08F06F6A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4259263" y="3978015"/>
            <a:ext cx="3659332" cy="2232025"/>
          </a:xfrm>
          <a:pattFill prst="lgCheck">
            <a:fgClr>
              <a:schemeClr val="accent4"/>
            </a:fgClr>
            <a:bgClr>
              <a:schemeClr val="bg1"/>
            </a:bgClr>
          </a:pattFill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Drag and drop picture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7D03DD-1907-665E-9B78-713BD72EE7A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9468"/>
          <a:stretch/>
        </p:blipFill>
        <p:spPr>
          <a:xfrm>
            <a:off x="983432" y="6331846"/>
            <a:ext cx="1376958" cy="481530"/>
          </a:xfrm>
          <a:prstGeom prst="rect">
            <a:avLst/>
          </a:prstGeom>
        </p:spPr>
      </p:pic>
      <p:sp>
        <p:nvSpPr>
          <p:cNvPr id="6" name="Date Placeholder 10">
            <a:extLst>
              <a:ext uri="{FF2B5EF4-FFF2-40B4-BE49-F238E27FC236}">
                <a16:creationId xmlns:a16="http://schemas.microsoft.com/office/drawing/2014/main" id="{51235C04-082A-9821-9EA7-979DA64A69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60096" y="6378349"/>
            <a:ext cx="3781028" cy="365125"/>
          </a:xfrm>
        </p:spPr>
        <p:txBody>
          <a:bodyPr/>
          <a:lstStyle/>
          <a:p>
            <a:r>
              <a:rPr lang="en-US"/>
              <a:t>1-2 June 2026</a:t>
            </a:r>
          </a:p>
        </p:txBody>
      </p:sp>
      <p:sp>
        <p:nvSpPr>
          <p:cNvPr id="7" name="Footer Placeholder 11">
            <a:extLst>
              <a:ext uri="{FF2B5EF4-FFF2-40B4-BE49-F238E27FC236}">
                <a16:creationId xmlns:a16="http://schemas.microsoft.com/office/drawing/2014/main" id="{81C2D417-515A-F9C8-F4C5-93948F159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1704" y="6378349"/>
            <a:ext cx="3384376" cy="365125"/>
          </a:xfrm>
        </p:spPr>
        <p:txBody>
          <a:bodyPr/>
          <a:lstStyle/>
          <a:p>
            <a:r>
              <a:rPr lang="en-GB"/>
              <a:t>Material R&amp;D | Patrick Curran | CERN-ISIS W workshop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050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3 Pictures with box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988" y="365125"/>
            <a:ext cx="11380812" cy="10842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86494478-3D3E-894B-9652-AD035750548C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4116386" y="1601376"/>
            <a:ext cx="3960000" cy="1131215"/>
          </a:xfrm>
          <a:solidFill>
            <a:schemeClr val="tx1"/>
          </a:solidFill>
          <a:ln>
            <a:noFill/>
          </a:ln>
        </p:spPr>
        <p:txBody>
          <a:bodyPr lIns="36000" tIns="36000" rIns="36000" bIns="36000" anchor="ctr" anchorCtr="0"/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CF540559-B2D9-2E46-A3D6-32F0B01F69A5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116386" y="2732442"/>
            <a:ext cx="3959225" cy="3477297"/>
          </a:xfrm>
          <a:pattFill prst="lgCheck">
            <a:fgClr>
              <a:schemeClr val="accent4"/>
            </a:fgClr>
            <a:bgClr>
              <a:schemeClr val="bg1"/>
            </a:bgClr>
          </a:pattFill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Drag and Drop picture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D3A103EE-A109-9549-821B-7193CDF3E17F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0E95B09-A858-4A4A-B159-8C5B917D41E5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3275" y="5078524"/>
            <a:ext cx="3960000" cy="1131215"/>
          </a:xfrm>
          <a:solidFill>
            <a:schemeClr val="tx1"/>
          </a:solidFill>
          <a:ln>
            <a:noFill/>
          </a:ln>
        </p:spPr>
        <p:txBody>
          <a:bodyPr lIns="36000" tIns="36000" rIns="36000" bIns="36000" anchor="ctr" anchorCtr="0"/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2FF76D54-8841-EA4B-B514-DFCE90D05C81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4050" y="1601376"/>
            <a:ext cx="3959225" cy="3477297"/>
          </a:xfrm>
          <a:pattFill prst="lgCheck">
            <a:fgClr>
              <a:schemeClr val="accent4"/>
            </a:fgClr>
            <a:bgClr>
              <a:schemeClr val="bg1"/>
            </a:bgClr>
          </a:pattFill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Drag and Drop picture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DED6363A-4107-5A4F-9E1E-0E88F802ABE9}"/>
              </a:ext>
            </a:extLst>
          </p:cNvPr>
          <p:cNvSpPr>
            <a:spLocks noGrp="1"/>
          </p:cNvSpPr>
          <p:nvPr>
            <p:ph type="body" idx="22"/>
          </p:nvPr>
        </p:nvSpPr>
        <p:spPr>
          <a:xfrm>
            <a:off x="8232388" y="5078524"/>
            <a:ext cx="3960000" cy="1131215"/>
          </a:xfrm>
          <a:solidFill>
            <a:schemeClr val="tx1"/>
          </a:solidFill>
          <a:ln>
            <a:noFill/>
          </a:ln>
        </p:spPr>
        <p:txBody>
          <a:bodyPr lIns="36000" tIns="36000" rIns="36000" bIns="36000" anchor="ctr" anchorCtr="0"/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91039F33-9CD5-004A-9F94-52D16B2EB081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8232388" y="1601376"/>
            <a:ext cx="3959225" cy="3477297"/>
          </a:xfrm>
          <a:pattFill prst="lgCheck">
            <a:fgClr>
              <a:schemeClr val="accent4"/>
            </a:fgClr>
            <a:bgClr>
              <a:schemeClr val="bg1"/>
            </a:bgClr>
          </a:pattFill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Drag and Drop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2C6DE2-047E-E6E0-474C-51C36273268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9468"/>
          <a:stretch/>
        </p:blipFill>
        <p:spPr>
          <a:xfrm>
            <a:off x="983432" y="6331846"/>
            <a:ext cx="1376958" cy="481530"/>
          </a:xfrm>
          <a:prstGeom prst="rect">
            <a:avLst/>
          </a:prstGeom>
        </p:spPr>
      </p:pic>
      <p:sp>
        <p:nvSpPr>
          <p:cNvPr id="5" name="Date Placeholder 10">
            <a:extLst>
              <a:ext uri="{FF2B5EF4-FFF2-40B4-BE49-F238E27FC236}">
                <a16:creationId xmlns:a16="http://schemas.microsoft.com/office/drawing/2014/main" id="{B7F96E3E-5EED-BAFC-39FC-C5D22CC8AB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60096" y="6378349"/>
            <a:ext cx="3781028" cy="365125"/>
          </a:xfrm>
        </p:spPr>
        <p:txBody>
          <a:bodyPr/>
          <a:lstStyle/>
          <a:p>
            <a:r>
              <a:rPr lang="en-US"/>
              <a:t>1-2 June 2026</a:t>
            </a:r>
          </a:p>
        </p:txBody>
      </p:sp>
      <p:sp>
        <p:nvSpPr>
          <p:cNvPr id="7" name="Footer Placeholder 11">
            <a:extLst>
              <a:ext uri="{FF2B5EF4-FFF2-40B4-BE49-F238E27FC236}">
                <a16:creationId xmlns:a16="http://schemas.microsoft.com/office/drawing/2014/main" id="{CC245844-DBF6-332A-DE0A-D56975ADC6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1704" y="6378349"/>
            <a:ext cx="3384376" cy="365125"/>
          </a:xfrm>
        </p:spPr>
        <p:txBody>
          <a:bodyPr/>
          <a:lstStyle/>
          <a:p>
            <a:r>
              <a:rPr lang="en-GB"/>
              <a:t>Material R&amp;D | Patrick Curran | CERN-ISIS W workshop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2073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34">
          <p15:clr>
            <a:srgbClr val="FBAE40"/>
          </p15:clr>
        </p15:guide>
        <p15:guide id="2" orient="horz" pos="1525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Horizontal and tex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988" y="365125"/>
            <a:ext cx="11380812" cy="10842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C125C7E-94FD-9B43-A74A-5A12DA74F2D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12776" y="1592263"/>
            <a:ext cx="11376024" cy="2563906"/>
          </a:xfrm>
          <a:pattFill prst="lgCheck">
            <a:fgClr>
              <a:schemeClr val="accent4"/>
            </a:fgClr>
            <a:bgClr>
              <a:schemeClr val="bg1"/>
            </a:bgClr>
          </a:pattFill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Drag and Drop picture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B7AFC8C-E604-7447-B130-D845972B5A8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07989" y="4294188"/>
            <a:ext cx="3708400" cy="19065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3933DD4F-F84F-4A45-A378-099F8963A57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267201" y="4294188"/>
            <a:ext cx="3665537" cy="19065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1D3D89-638E-6949-858F-F83F83B33D2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6A3085A2-8BF3-9742-B023-7524E7B1C8E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085668" y="4294188"/>
            <a:ext cx="3703132" cy="19065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8E0EBE4-B737-A7B5-9C76-73D14AD1E11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9468"/>
          <a:stretch/>
        </p:blipFill>
        <p:spPr>
          <a:xfrm>
            <a:off x="983432" y="6331846"/>
            <a:ext cx="1376958" cy="481530"/>
          </a:xfrm>
          <a:prstGeom prst="rect">
            <a:avLst/>
          </a:prstGeom>
        </p:spPr>
      </p:pic>
      <p:sp>
        <p:nvSpPr>
          <p:cNvPr id="8" name="Date Placeholder 10">
            <a:extLst>
              <a:ext uri="{FF2B5EF4-FFF2-40B4-BE49-F238E27FC236}">
                <a16:creationId xmlns:a16="http://schemas.microsoft.com/office/drawing/2014/main" id="{8AF1DCAA-BAFE-769B-C6AB-6F09ECD5DEC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60096" y="6378349"/>
            <a:ext cx="3781028" cy="365125"/>
          </a:xfrm>
        </p:spPr>
        <p:txBody>
          <a:bodyPr/>
          <a:lstStyle/>
          <a:p>
            <a:r>
              <a:rPr lang="en-US"/>
              <a:t>1-2 June 2026</a:t>
            </a:r>
          </a:p>
        </p:txBody>
      </p:sp>
      <p:sp>
        <p:nvSpPr>
          <p:cNvPr id="10" name="Footer Placeholder 11">
            <a:extLst>
              <a:ext uri="{FF2B5EF4-FFF2-40B4-BE49-F238E27FC236}">
                <a16:creationId xmlns:a16="http://schemas.microsoft.com/office/drawing/2014/main" id="{81E3B3C5-4195-783F-B36E-FF2AEB02E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1704" y="6378349"/>
            <a:ext cx="3384376" cy="365125"/>
          </a:xfrm>
        </p:spPr>
        <p:txBody>
          <a:bodyPr/>
          <a:lstStyle/>
          <a:p>
            <a:r>
              <a:rPr lang="en-GB"/>
              <a:t>Material R&amp;D | Patrick Curran | CERN-ISIS W workshop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85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34">
          <p15:clr>
            <a:srgbClr val="FBAE40"/>
          </p15:clr>
        </p15:guide>
        <p15:guide id="2" orient="horz" pos="1525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Horizontal and text in box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988" y="365125"/>
            <a:ext cx="11380812" cy="10842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C125C7E-94FD-9B43-A74A-5A12DA74F2D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592263"/>
            <a:ext cx="12192000" cy="2945870"/>
          </a:xfrm>
          <a:pattFill prst="lgCheck">
            <a:fgClr>
              <a:schemeClr val="accent4"/>
            </a:fgClr>
            <a:bgClr>
              <a:schemeClr val="bg1"/>
            </a:bgClr>
          </a:pattFill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Drag and Drop picture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B7AFC8C-E604-7447-B130-D845972B5A8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07989" y="4294188"/>
            <a:ext cx="3708400" cy="1906587"/>
          </a:xfrm>
          <a:solidFill>
            <a:schemeClr val="tx1"/>
          </a:solidFill>
        </p:spPr>
        <p:txBody>
          <a:bodyPr tIns="72000"/>
          <a:lstStyle>
            <a:lvl1pPr algn="ctr">
              <a:defRPr>
                <a:solidFill>
                  <a:schemeClr val="bg2"/>
                </a:solidFill>
              </a:defRPr>
            </a:lvl1pPr>
            <a:lvl2pPr algn="ctr">
              <a:defRPr>
                <a:solidFill>
                  <a:schemeClr val="bg2"/>
                </a:solidFill>
              </a:defRPr>
            </a:lvl2pPr>
            <a:lvl3pPr algn="ctr">
              <a:defRPr>
                <a:solidFill>
                  <a:schemeClr val="bg2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3933DD4F-F84F-4A45-A378-099F8963A57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267201" y="4294188"/>
            <a:ext cx="3665537" cy="1906587"/>
          </a:xfrm>
          <a:solidFill>
            <a:schemeClr val="tx1"/>
          </a:solidFill>
        </p:spPr>
        <p:txBody>
          <a:bodyPr tIns="72000"/>
          <a:lstStyle>
            <a:lvl1pPr algn="ctr">
              <a:defRPr>
                <a:solidFill>
                  <a:schemeClr val="bg2"/>
                </a:solidFill>
              </a:defRPr>
            </a:lvl1pPr>
            <a:lvl2pPr algn="ctr">
              <a:defRPr>
                <a:solidFill>
                  <a:schemeClr val="bg2"/>
                </a:solidFill>
              </a:defRPr>
            </a:lvl2pPr>
            <a:lvl3pPr algn="ctr">
              <a:defRPr>
                <a:solidFill>
                  <a:schemeClr val="bg2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1D3D89-638E-6949-858F-F83F83B33D2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6A3085A2-8BF3-9742-B023-7524E7B1C8E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085668" y="4294188"/>
            <a:ext cx="3703132" cy="1906587"/>
          </a:xfrm>
          <a:solidFill>
            <a:schemeClr val="tx1"/>
          </a:solidFill>
        </p:spPr>
        <p:txBody>
          <a:bodyPr tIns="72000"/>
          <a:lstStyle>
            <a:lvl1pPr algn="ctr">
              <a:defRPr>
                <a:solidFill>
                  <a:schemeClr val="bg2"/>
                </a:solidFill>
              </a:defRPr>
            </a:lvl1pPr>
            <a:lvl2pPr algn="ctr">
              <a:defRPr>
                <a:solidFill>
                  <a:schemeClr val="bg2"/>
                </a:solidFill>
              </a:defRPr>
            </a:lvl2pPr>
            <a:lvl3pPr algn="ctr">
              <a:defRPr>
                <a:solidFill>
                  <a:schemeClr val="bg2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3ED3C7-A14B-7B5A-B243-68B464A91E8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9468"/>
          <a:stretch/>
        </p:blipFill>
        <p:spPr>
          <a:xfrm>
            <a:off x="983432" y="6331846"/>
            <a:ext cx="1376958" cy="481530"/>
          </a:xfrm>
          <a:prstGeom prst="rect">
            <a:avLst/>
          </a:prstGeom>
        </p:spPr>
      </p:pic>
      <p:sp>
        <p:nvSpPr>
          <p:cNvPr id="8" name="Date Placeholder 10">
            <a:extLst>
              <a:ext uri="{FF2B5EF4-FFF2-40B4-BE49-F238E27FC236}">
                <a16:creationId xmlns:a16="http://schemas.microsoft.com/office/drawing/2014/main" id="{10715FB7-BF33-DCA7-96FF-ED6C76D56E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60096" y="6378349"/>
            <a:ext cx="3781028" cy="365125"/>
          </a:xfrm>
        </p:spPr>
        <p:txBody>
          <a:bodyPr/>
          <a:lstStyle/>
          <a:p>
            <a:r>
              <a:rPr lang="en-US"/>
              <a:t>1-2 June 2026</a:t>
            </a:r>
          </a:p>
        </p:txBody>
      </p:sp>
      <p:sp>
        <p:nvSpPr>
          <p:cNvPr id="10" name="Footer Placeholder 11">
            <a:extLst>
              <a:ext uri="{FF2B5EF4-FFF2-40B4-BE49-F238E27FC236}">
                <a16:creationId xmlns:a16="http://schemas.microsoft.com/office/drawing/2014/main" id="{3CBDAC40-3C36-4260-568D-858112AFF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1704" y="6378349"/>
            <a:ext cx="3384376" cy="365125"/>
          </a:xfrm>
        </p:spPr>
        <p:txBody>
          <a:bodyPr/>
          <a:lstStyle/>
          <a:p>
            <a:r>
              <a:rPr lang="en-GB"/>
              <a:t>Material R&amp;D | Patrick Curran | CERN-ISIS W workshop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9061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34">
          <p15:clr>
            <a:srgbClr val="FBAE40"/>
          </p15:clr>
        </p15:guide>
        <p15:guide id="2" orient="horz" pos="1525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 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F74050C-1801-2345-9DC3-F06B163A2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44FCC7-BA64-DCDA-413D-96CD380001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9468"/>
          <a:stretch/>
        </p:blipFill>
        <p:spPr>
          <a:xfrm>
            <a:off x="983432" y="6331846"/>
            <a:ext cx="1376958" cy="481530"/>
          </a:xfrm>
          <a:prstGeom prst="rect">
            <a:avLst/>
          </a:prstGeom>
        </p:spPr>
      </p:pic>
      <p:sp>
        <p:nvSpPr>
          <p:cNvPr id="4" name="Date Placeholder 10">
            <a:extLst>
              <a:ext uri="{FF2B5EF4-FFF2-40B4-BE49-F238E27FC236}">
                <a16:creationId xmlns:a16="http://schemas.microsoft.com/office/drawing/2014/main" id="{0F2131CF-9BEC-8776-15A1-929D2F499E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60096" y="6378349"/>
            <a:ext cx="3781028" cy="365125"/>
          </a:xfrm>
        </p:spPr>
        <p:txBody>
          <a:bodyPr/>
          <a:lstStyle/>
          <a:p>
            <a:r>
              <a:rPr lang="en-US"/>
              <a:t>1-2 June 2026</a:t>
            </a:r>
          </a:p>
        </p:txBody>
      </p:sp>
      <p:sp>
        <p:nvSpPr>
          <p:cNvPr id="5" name="Footer Placeholder 11">
            <a:extLst>
              <a:ext uri="{FF2B5EF4-FFF2-40B4-BE49-F238E27FC236}">
                <a16:creationId xmlns:a16="http://schemas.microsoft.com/office/drawing/2014/main" id="{2EC47503-014B-4D7B-695D-3EC207194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1704" y="6378349"/>
            <a:ext cx="3384376" cy="365125"/>
          </a:xfrm>
        </p:spPr>
        <p:txBody>
          <a:bodyPr/>
          <a:lstStyle/>
          <a:p>
            <a:r>
              <a:rPr lang="en-GB"/>
              <a:t>Material R&amp;D | Patrick Curran | CERN-ISIS W workshop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7088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4B140E-F283-BD43-9D8C-905BDA421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1A796C1-5308-C400-29DF-DE5774541CF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9468"/>
          <a:stretch/>
        </p:blipFill>
        <p:spPr>
          <a:xfrm>
            <a:off x="983432" y="6331846"/>
            <a:ext cx="1376958" cy="481530"/>
          </a:xfrm>
          <a:prstGeom prst="rect">
            <a:avLst/>
          </a:prstGeom>
        </p:spPr>
      </p:pic>
      <p:sp>
        <p:nvSpPr>
          <p:cNvPr id="3" name="Date Placeholder 10">
            <a:extLst>
              <a:ext uri="{FF2B5EF4-FFF2-40B4-BE49-F238E27FC236}">
                <a16:creationId xmlns:a16="http://schemas.microsoft.com/office/drawing/2014/main" id="{F954CD52-8295-2C51-2618-69DDEBD464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60096" y="6378349"/>
            <a:ext cx="3781028" cy="365125"/>
          </a:xfrm>
        </p:spPr>
        <p:txBody>
          <a:bodyPr/>
          <a:lstStyle/>
          <a:p>
            <a:r>
              <a:rPr lang="en-US"/>
              <a:t>1-2 June 2026</a:t>
            </a:r>
          </a:p>
        </p:txBody>
      </p:sp>
      <p:sp>
        <p:nvSpPr>
          <p:cNvPr id="4" name="Footer Placeholder 11">
            <a:extLst>
              <a:ext uri="{FF2B5EF4-FFF2-40B4-BE49-F238E27FC236}">
                <a16:creationId xmlns:a16="http://schemas.microsoft.com/office/drawing/2014/main" id="{667B8512-F0EF-05A8-1391-7E6259C40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1704" y="6378349"/>
            <a:ext cx="3384376" cy="365125"/>
          </a:xfrm>
        </p:spPr>
        <p:txBody>
          <a:bodyPr/>
          <a:lstStyle/>
          <a:p>
            <a:r>
              <a:rPr lang="en-GB"/>
              <a:t>Material R&amp;D | Patrick Curran | CERN-ISIS W workshop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437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as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3059AC4-96B9-704B-82C7-32D5BEFF3254}"/>
              </a:ext>
            </a:extLst>
          </p:cNvPr>
          <p:cNvSpPr txBox="1"/>
          <p:nvPr userDrawn="1"/>
        </p:nvSpPr>
        <p:spPr>
          <a:xfrm>
            <a:off x="407988" y="3861048"/>
            <a:ext cx="11376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0" lang="fr-CH" err="1"/>
              <a:t>home.cern</a:t>
            </a:r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08C33B9-27C2-73E8-E37D-336ABF63A96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558632" y="2534412"/>
            <a:ext cx="1074737" cy="10747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9EEB1F4-BD41-E796-C400-0A61AE40DFB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9468"/>
          <a:stretch/>
        </p:blipFill>
        <p:spPr>
          <a:xfrm>
            <a:off x="983432" y="6331846"/>
            <a:ext cx="1376958" cy="481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8736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userDrawn="1">
  <p:cSld name="Content  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>
            <a:spLocks noGrp="1"/>
          </p:cNvSpPr>
          <p:nvPr>
            <p:ph idx="1"/>
          </p:nvPr>
        </p:nvSpPr>
        <p:spPr bwMode="auto"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 marL="324000" indent="-324000">
              <a:buFont typeface="Arial"/>
              <a:buChar char="•"/>
              <a:defRPr sz="1800">
                <a:solidFill>
                  <a:schemeClr val="tx2"/>
                </a:solidFill>
              </a:defRPr>
            </a:lvl2pPr>
            <a:lvl3pPr marL="648000" indent="-324000">
              <a:buSzPct val="100000"/>
              <a:buFont typeface="Arial"/>
              <a:buChar char="•"/>
              <a:defRPr>
                <a:solidFill>
                  <a:schemeClr val="tx2"/>
                </a:solidFill>
              </a:defRPr>
            </a:lvl3pPr>
            <a:lvl4pPr marL="972000" indent="-324000">
              <a:buSzPct val="100000"/>
              <a:buFont typeface="Arial"/>
              <a:buChar char="•"/>
              <a:defRPr>
                <a:solidFill>
                  <a:schemeClr val="tx2"/>
                </a:solidFill>
              </a:defRPr>
            </a:lvl4pPr>
            <a:lvl5pPr marL="2057400" indent="-228600">
              <a:buSzPct val="100000"/>
              <a:buFont typeface="Arial"/>
              <a:buChar char="•"/>
              <a:defRPr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>
              <a:defRPr/>
            </a:pPr>
            <a:r>
              <a:rPr lang="en-US"/>
              <a:t>Click to edit Master text styles</a:t>
            </a:r>
          </a:p>
          <a:p>
            <a:pPr lvl="1">
              <a:defRPr/>
            </a:pPr>
            <a:r>
              <a:rPr lang="en-US"/>
              <a:t>Second level</a:t>
            </a:r>
          </a:p>
          <a:p>
            <a:pPr lvl="2">
              <a:defRPr/>
            </a:pPr>
            <a:r>
              <a:rPr lang="en-US"/>
              <a:t>Third level</a:t>
            </a:r>
          </a:p>
          <a:p>
            <a:pPr lvl="3">
              <a:defRPr/>
            </a:pPr>
            <a:r>
              <a:rPr lang="en-US"/>
              <a:t>Fourth level</a:t>
            </a:r>
          </a:p>
        </p:txBody>
      </p:sp>
      <p:sp>
        <p:nvSpPr>
          <p:cNvPr id="5" name="Title 6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</a:p>
        </p:txBody>
      </p:sp>
      <p:sp>
        <p:nvSpPr>
          <p:cNvPr id="6" name="Date Placeholder 10"/>
          <p:cNvSpPr>
            <a:spLocks noGrp="1"/>
          </p:cNvSpPr>
          <p:nvPr>
            <p:ph type="dt" sz="half" idx="10"/>
          </p:nvPr>
        </p:nvSpPr>
        <p:spPr bwMode="auto">
          <a:xfrm>
            <a:off x="3248526" y="6408000"/>
            <a:ext cx="867862" cy="365125"/>
          </a:xfrm>
        </p:spPr>
        <p:txBody>
          <a:bodyPr/>
          <a:lstStyle/>
          <a:p>
            <a:pPr>
              <a:defRPr/>
            </a:pPr>
            <a:r>
              <a:rPr lang="en-US"/>
              <a:t>1-2 June 2026</a:t>
            </a:r>
          </a:p>
        </p:txBody>
      </p:sp>
      <p:sp>
        <p:nvSpPr>
          <p:cNvPr id="7" name="Footer Placeholder 11"/>
          <p:cNvSpPr>
            <a:spLocks noGrp="1"/>
          </p:cNvSpPr>
          <p:nvPr>
            <p:ph type="ftr" sz="quarter" idx="11"/>
          </p:nvPr>
        </p:nvSpPr>
        <p:spPr bwMode="auto">
          <a:xfrm>
            <a:off x="4259262" y="6408000"/>
            <a:ext cx="6572221" cy="365125"/>
          </a:xfrm>
        </p:spPr>
        <p:txBody>
          <a:bodyPr/>
          <a:lstStyle/>
          <a:p>
            <a:r>
              <a:rPr lang="en-GB"/>
              <a:t>Material R&amp;D | Patrick Curran | CERN-ISIS W workshop</a:t>
            </a:r>
            <a:endParaRPr lang="en-US"/>
          </a:p>
        </p:txBody>
      </p:sp>
      <p:sp>
        <p:nvSpPr>
          <p:cNvPr id="8" name="Slide Number Placeholder 12"/>
          <p:cNvSpPr>
            <a:spLocks noGrp="1"/>
          </p:cNvSpPr>
          <p:nvPr>
            <p:ph type="sldNum" sz="quarter" idx="12"/>
          </p:nvPr>
        </p:nvSpPr>
        <p:spPr bwMode="auto">
          <a:xfrm>
            <a:off x="11064552" y="6408000"/>
            <a:ext cx="681254" cy="365125"/>
          </a:xfrm>
        </p:spPr>
        <p:txBody>
          <a:bodyPr/>
          <a:lstStyle/>
          <a:p>
            <a:pPr>
              <a:defRPr/>
            </a:pPr>
            <a:fld id="{36B5EA5A-BC32-A742-B11B-8E7414D5B53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7896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4DBE0-FEA1-4B46-8482-BEB169B46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B54D1-D0C2-4A25-841E-CF7800BC6E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E6F00-D6CC-49DD-B8F9-5FD919E87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B2E8F9-5DF4-415C-8028-DEDD7883E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4F643-4186-43D5-A622-4038A7E16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D5419-C028-4748-A1D0-41557349E78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410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07988" y="373593"/>
            <a:ext cx="11376025" cy="1065742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7989" y="1592263"/>
            <a:ext cx="11376024" cy="46085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120336" y="6378349"/>
            <a:ext cx="1620788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50">
                <a:solidFill>
                  <a:schemeClr val="tx1"/>
                </a:solidFill>
              </a:defRPr>
            </a:lvl1pPr>
          </a:lstStyle>
          <a:p>
            <a:r>
              <a:rPr lang="en-US"/>
              <a:t>1-2 June 2026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07546" y="6378349"/>
            <a:ext cx="681254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50" b="1">
                <a:solidFill>
                  <a:schemeClr val="tx1"/>
                </a:solidFill>
              </a:defRPr>
            </a:lvl1pPr>
          </a:lstStyle>
          <a:p>
            <a:fld id="{36B5EA5A-BC32-A742-B11B-8E7414D5B5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AB22024-69B4-1F4F-8860-CB954517F6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259263" y="6378349"/>
            <a:ext cx="4285010" cy="365125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850">
                <a:solidFill>
                  <a:schemeClr val="tx1"/>
                </a:solidFill>
              </a:defRPr>
            </a:lvl1pPr>
          </a:lstStyle>
          <a:p>
            <a:r>
              <a:rPr lang="en-GB"/>
              <a:t>Material R&amp;D | Patrick Curran | CERN-ISIS W workshop</a:t>
            </a:r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D9C6532-AEDE-354E-83AD-7F67D706DF38}"/>
              </a:ext>
            </a:extLst>
          </p:cNvPr>
          <p:cNvCxnSpPr/>
          <p:nvPr userDrawn="1"/>
        </p:nvCxnSpPr>
        <p:spPr>
          <a:xfrm>
            <a:off x="407987" y="6266608"/>
            <a:ext cx="11376025" cy="0"/>
          </a:xfrm>
          <a:prstGeom prst="line">
            <a:avLst/>
          </a:prstGeom>
          <a:ln w="63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426E9AC2-DB3F-3043-BAF1-FDB172EA2CD8}"/>
              </a:ext>
            </a:extLst>
          </p:cNvPr>
          <p:cNvPicPr>
            <a:picLocks noChangeAspect="1"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407988" y="6364599"/>
            <a:ext cx="495300" cy="39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869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1" r:id="rId2"/>
    <p:sldLayoutId id="2147483649" r:id="rId3"/>
    <p:sldLayoutId id="2147483678" r:id="rId4"/>
    <p:sldLayoutId id="2147483665" r:id="rId5"/>
    <p:sldLayoutId id="2147483668" r:id="rId6"/>
    <p:sldLayoutId id="2147483652" r:id="rId7"/>
    <p:sldLayoutId id="2147483661" r:id="rId8"/>
    <p:sldLayoutId id="2147483666" r:id="rId9"/>
    <p:sldLayoutId id="2147483667" r:id="rId10"/>
    <p:sldLayoutId id="2147483673" r:id="rId11"/>
    <p:sldLayoutId id="2147483660" r:id="rId12"/>
    <p:sldLayoutId id="2147483671" r:id="rId13"/>
    <p:sldLayoutId id="2147483654" r:id="rId14"/>
    <p:sldLayoutId id="2147483669" r:id="rId15"/>
    <p:sldLayoutId id="2147483655" r:id="rId16"/>
    <p:sldLayoutId id="2147483679" r:id="rId17"/>
    <p:sldLayoutId id="2147483683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spcAft>
          <a:spcPts val="0"/>
        </a:spcAft>
        <a:buFont typeface="Arial"/>
        <a:buNone/>
        <a:tabLst/>
        <a:defRPr sz="2100" b="1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1pPr>
      <a:lvl2pPr marL="323850" indent="-324000" algn="l" defTabSz="914400" rtl="0" eaLnBrk="1" latinLnBrk="0" hangingPunct="1">
        <a:lnSpc>
          <a:spcPct val="100000"/>
        </a:lnSpc>
        <a:spcBef>
          <a:spcPts val="500"/>
        </a:spcBef>
        <a:spcAft>
          <a:spcPts val="0"/>
        </a:spcAft>
        <a:buFont typeface="Arial" charset="0"/>
        <a:buChar char="•"/>
        <a:tabLst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2pPr>
      <a:lvl3pPr marL="648000" indent="-324000" algn="l" defTabSz="914400" rtl="0" eaLnBrk="1" latinLnBrk="0" hangingPunct="1">
        <a:lnSpc>
          <a:spcPct val="100000"/>
        </a:lnSpc>
        <a:spcBef>
          <a:spcPts val="500"/>
        </a:spcBef>
        <a:spcAft>
          <a:spcPts val="0"/>
        </a:spcAft>
        <a:buFont typeface="Arial" panose="020B0604020202020204" pitchFamily="34" charset="0"/>
        <a:buChar char="•"/>
        <a:tabLst/>
        <a:defRPr sz="17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3pPr>
      <a:lvl4pPr marL="972000" indent="-324000" algn="l" defTabSz="914400" rtl="0" eaLnBrk="1" latinLnBrk="0" hangingPunct="1">
        <a:lnSpc>
          <a:spcPct val="100000"/>
        </a:lnSpc>
        <a:spcBef>
          <a:spcPts val="500"/>
        </a:spcBef>
        <a:spcAft>
          <a:spcPts val="0"/>
        </a:spcAft>
        <a:buFont typeface="Arial" panose="020B0604020202020204" pitchFamily="34" charset="0"/>
        <a:buChar char="•"/>
        <a:tabLst/>
        <a:defRPr sz="16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6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32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423" userDrawn="1">
          <p15:clr>
            <a:srgbClr val="F26B43"/>
          </p15:clr>
        </p15:guide>
        <p15:guide id="4" pos="257" userDrawn="1">
          <p15:clr>
            <a:srgbClr val="F26B43"/>
          </p15:clr>
        </p15:guide>
        <p15:guide id="6" pos="3795" userDrawn="1">
          <p15:clr>
            <a:srgbClr val="F26B43"/>
          </p15:clr>
        </p15:guide>
        <p15:guide id="7" pos="3885" userDrawn="1">
          <p15:clr>
            <a:srgbClr val="F26B43"/>
          </p15:clr>
        </p15:guide>
        <p15:guide id="8" pos="5087" userDrawn="1">
          <p15:clr>
            <a:srgbClr val="F26B43"/>
          </p15:clr>
        </p15:guide>
        <p15:guide id="9" pos="4997" userDrawn="1">
          <p15:clr>
            <a:srgbClr val="F26B43"/>
          </p15:clr>
        </p15:guide>
        <p15:guide id="10" pos="2683" userDrawn="1">
          <p15:clr>
            <a:srgbClr val="F26B43"/>
          </p15:clr>
        </p15:guide>
        <p15:guide id="11" pos="2593" userDrawn="1">
          <p15:clr>
            <a:srgbClr val="F26B43"/>
          </p15:clr>
        </p15:guide>
        <p15:guide id="12" orient="horz" pos="3906" userDrawn="1">
          <p15:clr>
            <a:srgbClr val="F26B43"/>
          </p15:clr>
        </p15:guide>
        <p15:guide id="13" orient="horz" pos="2409" userDrawn="1">
          <p15:clr>
            <a:srgbClr val="F26B43"/>
          </p15:clr>
        </p15:guide>
        <p15:guide id="14" orient="horz" pos="913" userDrawn="1">
          <p15:clr>
            <a:srgbClr val="F26B43"/>
          </p15:clr>
        </p15:guide>
        <p15:guide id="15" orient="horz" pos="1003" userDrawn="1">
          <p15:clr>
            <a:srgbClr val="F26B43"/>
          </p15:clr>
        </p15:guide>
        <p15:guide id="16" orient="horz" pos="2500" userDrawn="1">
          <p15:clr>
            <a:srgbClr val="F26B43"/>
          </p15:clr>
        </p15:guide>
        <p15:guide id="17" pos="6312" userDrawn="1">
          <p15:clr>
            <a:srgbClr val="F26B43"/>
          </p15:clr>
        </p15:guide>
        <p15:guide id="18" pos="6221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18/10/relationships/comments" Target="../comments/modernComment_795_88092A81.xml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microsoft.com/office/2018/10/relationships/comments" Target="../comments/modernComment_778_D1F1282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microsoft.com/office/2018/10/relationships/comments" Target="../comments/modernComment_77A_858A019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0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5" Type="http://schemas.openxmlformats.org/officeDocument/2006/relationships/image" Target="../media/image4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Relationship Id="rId1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microsoft.com/office/2018/10/relationships/comments" Target="../comments/modernComment_7BA_9FE7E317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7.tif"/><Relationship Id="rId5" Type="http://schemas.openxmlformats.org/officeDocument/2006/relationships/image" Target="../media/image46.tif"/><Relationship Id="rId4" Type="http://schemas.openxmlformats.org/officeDocument/2006/relationships/image" Target="../media/image45.ti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0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microsoft.com/office/2018/10/relationships/comments" Target="../comments/modernComment_77B_651704A0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microsoft.com/office/2018/10/relationships/comments" Target="../comments/modernComment_775_7D58C05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0.png"/><Relationship Id="rId5" Type="http://schemas.openxmlformats.org/officeDocument/2006/relationships/customXml" Target="../ink/ink2.xml"/><Relationship Id="rId4" Type="http://schemas.openxmlformats.org/officeDocument/2006/relationships/image" Target="../media/image11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microsoft.com/office/2018/10/relationships/comments" Target="../comments/modernComment_77C_ADBA1F1A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9.jp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microsoft.com/office/2018/10/relationships/comments" Target="../comments/modernComment_798_80AB93B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microsoft.com/office/2018/10/relationships/comments" Target="../comments/modernComment_77E_F7BE4F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9.tif"/><Relationship Id="rId4" Type="http://schemas.openxmlformats.org/officeDocument/2006/relationships/image" Target="../media/image68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73.tif"/><Relationship Id="rId4" Type="http://schemas.openxmlformats.org/officeDocument/2006/relationships/image" Target="../media/image72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g"/><Relationship Id="rId2" Type="http://schemas.microsoft.com/office/2018/10/relationships/comments" Target="../comments/modernComment_797_54AF4BD6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microsoft.com/office/2018/10/relationships/comments" Target="../comments/modernComment_783_B1194F2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3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microsoft.com/office/2018/10/relationships/comments" Target="../comments/modernComment_7BB_CDFCB96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6.png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0.png"/><Relationship Id="rId2" Type="http://schemas.microsoft.com/office/2018/10/relationships/comments" Target="../comments/modernComment_799_2E19D846.xml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83763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8AB705C-A8AC-72B8-3BBF-B4B3408771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7986" y="5582265"/>
            <a:ext cx="11376026" cy="803787"/>
          </a:xfrm>
        </p:spPr>
        <p:txBody>
          <a:bodyPr/>
          <a:lstStyle/>
          <a:p>
            <a:r>
              <a:rPr lang="en-US" dirty="0"/>
              <a:t>Patrick Curran presenting on behalf of the HI-ECN3 Project Team</a:t>
            </a:r>
            <a:endParaRPr lang="en-GB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21C8A965-F4F6-577B-A2BD-E4A413EFCBF9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407987" y="3782358"/>
            <a:ext cx="11446262" cy="144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lnSpc>
                <a:spcPct val="100000"/>
              </a:lnSpc>
              <a:spcAft>
                <a:spcPct val="0"/>
              </a:spcAft>
            </a:pPr>
            <a:r>
              <a:rPr kumimoji="0" lang="en-GB" altLang="en-US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 for application in proton targets</a:t>
            </a:r>
            <a:b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CERN-ISIS tungsten target workshop</a:t>
            </a:r>
            <a:b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1-2 June 2026</a:t>
            </a:r>
          </a:p>
        </p:txBody>
      </p:sp>
    </p:spTree>
    <p:extLst>
      <p:ext uri="{BB962C8B-B14F-4D97-AF65-F5344CB8AC3E}">
        <p14:creationId xmlns:p14="http://schemas.microsoft.com/office/powerpoint/2010/main" val="1093896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FA4B6-CDC1-F946-4247-9C2FD4109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9" y="373593"/>
            <a:ext cx="3958066" cy="541342"/>
          </a:xfrm>
        </p:spPr>
        <p:txBody>
          <a:bodyPr/>
          <a:lstStyle/>
          <a:p>
            <a:r>
              <a:rPr lang="en-GB" dirty="0"/>
              <a:t>Target material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B98CEE-59C0-D973-DD65-20C038C47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45D836-AEE8-E0AE-589A-8301CDA342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AEDC07-27AC-C455-DA9B-F8C76DC3C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7" name="Content Placeholder 7" descr="A periodic table of the elements&#10;&#10;AI-generated content may be incorrect.">
            <a:extLst>
              <a:ext uri="{FF2B5EF4-FFF2-40B4-BE49-F238E27FC236}">
                <a16:creationId xmlns:a16="http://schemas.microsoft.com/office/drawing/2014/main" id="{9F08BC0D-F237-47DE-C2CB-19D875FE3A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5" t="3094" r="1538" b="4551"/>
          <a:stretch>
            <a:fillRect/>
          </a:stretch>
        </p:blipFill>
        <p:spPr>
          <a:xfrm>
            <a:off x="4079116" y="398140"/>
            <a:ext cx="7524037" cy="5544925"/>
          </a:xfrm>
          <a:prstGeom prst="rect">
            <a:avLst/>
          </a:prstGeom>
        </p:spPr>
      </p:pic>
      <p:pic>
        <p:nvPicPr>
          <p:cNvPr id="8" name="Content Placeholder 7" descr="A periodic table of the elements&#10;&#10;AI-generated content may be incorrect.">
            <a:extLst>
              <a:ext uri="{FF2B5EF4-FFF2-40B4-BE49-F238E27FC236}">
                <a16:creationId xmlns:a16="http://schemas.microsoft.com/office/drawing/2014/main" id="{42518BF5-22C3-1C84-CE8D-049EAC3577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9265" b="60458" l="26389" r="47854">
                        <a14:foregroundMark x1="29609" y1="48938" x2="26073" y2="52369"/>
                        <a14:foregroundMark x1="26073" y1="52369" x2="28662" y2="61029"/>
                        <a14:foregroundMark x1="28662" y1="61029" x2="42235" y2="60948"/>
                        <a14:foregroundMark x1="42235" y1="60948" x2="46907" y2="54003"/>
                        <a14:foregroundMark x1="46907" y1="54003" x2="40657" y2="47631"/>
                        <a14:foregroundMark x1="40657" y1="47631" x2="31881" y2="47794"/>
                        <a14:foregroundMark x1="31881" y1="47794" x2="29040" y2="49592"/>
                        <a14:foregroundMark x1="29040" y1="49592" x2="28977" y2="49918"/>
                        <a14:foregroundMark x1="26578" y1="49020" x2="28346" y2="61111"/>
                        <a14:foregroundMark x1="28346" y1="61111" x2="42866" y2="62092"/>
                        <a14:foregroundMark x1="42866" y1="62092" x2="49306" y2="58497"/>
                        <a14:foregroundMark x1="49306" y1="58497" x2="47854" y2="50327"/>
                        <a14:foregroundMark x1="47854" y1="50327" x2="26705" y2="49428"/>
                        <a14:foregroundMark x1="26263" y1="54902" x2="26957" y2="59641"/>
                        <a14:foregroundMark x1="26957" y1="59641" x2="34785" y2="64134"/>
                        <a14:foregroundMark x1="34785" y1="64134" x2="43687" y2="62908"/>
                        <a14:foregroundMark x1="43687" y1="62908" x2="46023" y2="59069"/>
                        <a14:foregroundMark x1="46023" y1="59069" x2="40720" y2="54739"/>
                        <a14:foregroundMark x1="40720" y1="54739" x2="26389" y2="55229"/>
                        <a14:foregroundMark x1="27399" y1="56373" x2="27967" y2="60212"/>
                        <a14:foregroundMark x1="27967" y1="60212" x2="32955" y2="62337"/>
                        <a14:foregroundMark x1="32955" y1="62337" x2="37563" y2="60458"/>
                        <a14:foregroundMark x1="37563" y1="60458" x2="34280" y2="56699"/>
                        <a14:foregroundMark x1="34280" y1="56699" x2="28788" y2="56781"/>
                        <a14:foregroundMark x1="28788" y1="56781" x2="27652" y2="57271"/>
                      </a14:backgroundRemoval>
                    </a14:imgEffect>
                  </a14:imgLayer>
                </a14:imgProps>
              </a:ext>
            </a:extLst>
          </a:blip>
          <a:srcRect l="28487" t="50331" r="65859" b="40474"/>
          <a:stretch>
            <a:fillRect/>
          </a:stretch>
        </p:blipFill>
        <p:spPr>
          <a:xfrm>
            <a:off x="5803658" y="2783691"/>
            <a:ext cx="1156438" cy="1453146"/>
          </a:xfrm>
          <a:prstGeom prst="rect">
            <a:avLst/>
          </a:prstGeom>
          <a:ln w="57150">
            <a:solidFill>
              <a:schemeClr val="tx2"/>
            </a:solidFill>
          </a:ln>
        </p:spPr>
      </p:pic>
      <p:sp>
        <p:nvSpPr>
          <p:cNvPr id="10" name="Content Placeholder 1">
            <a:extLst>
              <a:ext uri="{FF2B5EF4-FFF2-40B4-BE49-F238E27FC236}">
                <a16:creationId xmlns:a16="http://schemas.microsoft.com/office/drawing/2014/main" id="{B16AC70B-A711-CD16-D86C-C5F0DD714CBE}"/>
              </a:ext>
            </a:extLst>
          </p:cNvPr>
          <p:cNvSpPr txBox="1">
            <a:spLocks/>
          </p:cNvSpPr>
          <p:nvPr/>
        </p:nvSpPr>
        <p:spPr>
          <a:xfrm>
            <a:off x="407987" y="1523999"/>
            <a:ext cx="3554413" cy="478324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/>
              <a:buNone/>
              <a:tabLst/>
              <a:defRPr sz="2100" b="1" kern="120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23850" indent="-3240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Font typeface="Arial" charset="0"/>
              <a:buChar char="•"/>
              <a:tabLst/>
              <a:defRPr sz="1800" kern="120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48000" indent="-3240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700" kern="120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72000" indent="-3240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600" kern="120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6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Pure material or alloy.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Physics requires the use of high atomic density material.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Safety requires the use to have a small half-life.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Needs to be commercially available and affordable.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1EB74F-E08D-AABF-8492-EF6146D7DD96}"/>
              </a:ext>
            </a:extLst>
          </p:cNvPr>
          <p:cNvSpPr txBox="1"/>
          <p:nvPr/>
        </p:nvSpPr>
        <p:spPr>
          <a:xfrm>
            <a:off x="521845" y="4681680"/>
            <a:ext cx="2751438" cy="3231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rgbClr val="000000"/>
                </a:solidFill>
              </a:rPr>
              <a:t>No gold targets</a:t>
            </a:r>
          </a:p>
        </p:txBody>
      </p:sp>
    </p:spTree>
    <p:extLst>
      <p:ext uri="{BB962C8B-B14F-4D97-AF65-F5344CB8AC3E}">
        <p14:creationId xmlns:p14="http://schemas.microsoft.com/office/powerpoint/2010/main" val="2897877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E9E0F-9C6B-BA5B-AE32-DAB0DCD55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5" y="70636"/>
            <a:ext cx="4444097" cy="466666"/>
          </a:xfrm>
        </p:spPr>
        <p:txBody>
          <a:bodyPr/>
          <a:lstStyle/>
          <a:p>
            <a:r>
              <a:rPr lang="en-GB" dirty="0"/>
              <a:t>Tungsten options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70CCD1-70F0-F579-FF1F-B5FD09302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7C6D43-6AA3-0685-024C-2BBFE4F24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1703" y="6378349"/>
            <a:ext cx="4023539" cy="365125"/>
          </a:xfrm>
        </p:spPr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2DA045-4D35-CED8-1B4C-CDCEA42AD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FAE8260-61AB-B3CA-42B2-75BC13FF07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7363" y="3428948"/>
            <a:ext cx="3651743" cy="281874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C19B5DC-2B08-9608-98EF-93D6C79AE4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4462" y="3420885"/>
            <a:ext cx="3651744" cy="281874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1956285-95DB-6901-F6EF-A01C8ABB83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4463" y="537302"/>
            <a:ext cx="3651743" cy="281874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8A88CC7-6ED1-0263-68FB-3371ADF7D175}"/>
              </a:ext>
            </a:extLst>
          </p:cNvPr>
          <p:cNvSpPr txBox="1"/>
          <p:nvPr/>
        </p:nvSpPr>
        <p:spPr>
          <a:xfrm>
            <a:off x="6414462" y="537302"/>
            <a:ext cx="1231106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GB" sz="2400" b="1" dirty="0"/>
              <a:t>Sintered</a:t>
            </a:r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B8208C0-8BF0-A589-E6EF-86DB1FC3FC27}"/>
              </a:ext>
            </a:extLst>
          </p:cNvPr>
          <p:cNvSpPr txBox="1"/>
          <p:nvPr/>
        </p:nvSpPr>
        <p:spPr>
          <a:xfrm>
            <a:off x="2427363" y="3428948"/>
            <a:ext cx="104195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GB" sz="2400" b="1" dirty="0"/>
              <a:t>Forged</a:t>
            </a:r>
            <a:endParaRPr lang="en-GB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69FC8C6-8375-DEE1-CAC7-B3F75245ED99}"/>
              </a:ext>
            </a:extLst>
          </p:cNvPr>
          <p:cNvSpPr txBox="1"/>
          <p:nvPr/>
        </p:nvSpPr>
        <p:spPr>
          <a:xfrm>
            <a:off x="6414462" y="3420885"/>
            <a:ext cx="9393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GB" sz="2400" b="1" dirty="0"/>
              <a:t>Rolled</a:t>
            </a:r>
            <a:endParaRPr lang="en-GB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2B007FA-D04C-D4EF-64F4-A07F76549A3C}"/>
              </a:ext>
            </a:extLst>
          </p:cNvPr>
          <p:cNvSpPr txBox="1"/>
          <p:nvPr/>
        </p:nvSpPr>
        <p:spPr>
          <a:xfrm>
            <a:off x="10175498" y="1504284"/>
            <a:ext cx="1613302" cy="73866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sz="2400" dirty="0"/>
              <a:t>Density = 95 %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CF2F50D-F9AD-4DCB-D228-E5A63319FF77}"/>
              </a:ext>
            </a:extLst>
          </p:cNvPr>
          <p:cNvSpPr txBox="1"/>
          <p:nvPr/>
        </p:nvSpPr>
        <p:spPr>
          <a:xfrm>
            <a:off x="844520" y="4489502"/>
            <a:ext cx="1281274" cy="73866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sz="2400" dirty="0"/>
              <a:t>Density = 97%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6FFE2A4-7496-FB0A-F7D3-8B1877DE4FF9}"/>
              </a:ext>
            </a:extLst>
          </p:cNvPr>
          <p:cNvSpPr txBox="1"/>
          <p:nvPr/>
        </p:nvSpPr>
        <p:spPr>
          <a:xfrm>
            <a:off x="10227899" y="4443336"/>
            <a:ext cx="1613302" cy="73866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sz="2400" dirty="0"/>
              <a:t>Density = 99.5 %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A48B4B3-027D-880C-3453-45C540C4E4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7363" y="538710"/>
            <a:ext cx="3516237" cy="281733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88035ED-C2C4-979F-EFCE-9065B73DF9E0}"/>
              </a:ext>
            </a:extLst>
          </p:cNvPr>
          <p:cNvSpPr txBox="1"/>
          <p:nvPr/>
        </p:nvSpPr>
        <p:spPr>
          <a:xfrm>
            <a:off x="2427362" y="537302"/>
            <a:ext cx="24606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GB" sz="2400" b="1" dirty="0"/>
              <a:t>3D printed (SLM)</a:t>
            </a:r>
            <a:endParaRPr lang="en-GB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9262219-89EF-E706-1D55-852EE872077C}"/>
              </a:ext>
            </a:extLst>
          </p:cNvPr>
          <p:cNvSpPr txBox="1"/>
          <p:nvPr/>
        </p:nvSpPr>
        <p:spPr>
          <a:xfrm>
            <a:off x="678506" y="1629834"/>
            <a:ext cx="1613302" cy="73866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sz="2400" dirty="0"/>
              <a:t>Density = 91 %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6AD7CB3-65BD-7060-BC5B-40E89BAC3FCD}"/>
              </a:ext>
            </a:extLst>
          </p:cNvPr>
          <p:cNvSpPr txBox="1"/>
          <p:nvPr/>
        </p:nvSpPr>
        <p:spPr>
          <a:xfrm>
            <a:off x="2977623" y="2451166"/>
            <a:ext cx="6873678" cy="1661993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GB" sz="3600" b="1" dirty="0"/>
              <a:t>Pores act as cracks</a:t>
            </a:r>
          </a:p>
          <a:p>
            <a:pPr algn="ctr"/>
            <a:r>
              <a:rPr lang="en-GB" sz="3600" b="1" dirty="0"/>
              <a:t>Tungsten is NOT tough </a:t>
            </a:r>
          </a:p>
          <a:p>
            <a:pPr algn="ctr"/>
            <a:r>
              <a:rPr lang="en-GB" sz="3600" b="1" dirty="0"/>
              <a:t>Cracks cause premature failure</a:t>
            </a:r>
          </a:p>
        </p:txBody>
      </p:sp>
    </p:spTree>
    <p:extLst>
      <p:ext uri="{BB962C8B-B14F-4D97-AF65-F5344CB8AC3E}">
        <p14:creationId xmlns:p14="http://schemas.microsoft.com/office/powerpoint/2010/main" val="4045406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EB9C2-CFDF-4F55-F51F-53FFCF0CF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7" y="191303"/>
            <a:ext cx="11376025" cy="517977"/>
          </a:xfrm>
        </p:spPr>
        <p:txBody>
          <a:bodyPr/>
          <a:lstStyle/>
          <a:p>
            <a:r>
              <a:rPr lang="en-GB" sz="3200" dirty="0"/>
              <a:t>Tungsten processing: Hot rolled plates and HIP billets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16C6D9-6571-6C70-E615-613264D60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8ABEBE-101E-36FD-9D2D-489FD9DB4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FDDB95-7B8D-8A2A-58F2-E8ACF1C20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2DE8AF3-8B37-1600-61A9-9C167988E30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141" t="33932" r="29996" b="30677"/>
          <a:stretch>
            <a:fillRect/>
          </a:stretch>
        </p:blipFill>
        <p:spPr>
          <a:xfrm>
            <a:off x="686077" y="1663917"/>
            <a:ext cx="1222771" cy="1142904"/>
          </a:xfrm>
          <a:prstGeom prst="rect">
            <a:avLst/>
          </a:prstGeom>
          <a:ln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592FAE4-CCC8-4ACB-AED3-3C2D69B3B89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162" t="28253" r="27109" b="22006"/>
          <a:stretch>
            <a:fillRect/>
          </a:stretch>
        </p:blipFill>
        <p:spPr>
          <a:xfrm>
            <a:off x="2707286" y="1432192"/>
            <a:ext cx="1383958" cy="1606355"/>
          </a:xfrm>
          <a:prstGeom prst="rect">
            <a:avLst/>
          </a:prstGeom>
          <a:ln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87C6193-3D36-0E7F-4E63-0FB77A96365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7624" t="20326" r="26849" b="16089"/>
          <a:stretch>
            <a:fillRect/>
          </a:stretch>
        </p:blipFill>
        <p:spPr>
          <a:xfrm>
            <a:off x="4889682" y="1205640"/>
            <a:ext cx="1474573" cy="2059459"/>
          </a:xfrm>
          <a:prstGeom prst="rect">
            <a:avLst/>
          </a:prstGeom>
          <a:ln>
            <a:noFill/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03EF5E4-0E6E-6022-436B-1C5BD0E30CF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8053" t="26038" r="29468" b="23288"/>
          <a:stretch>
            <a:fillRect/>
          </a:stretch>
        </p:blipFill>
        <p:spPr>
          <a:xfrm>
            <a:off x="7162693" y="1407467"/>
            <a:ext cx="1383958" cy="1655805"/>
          </a:xfrm>
          <a:prstGeom prst="rect">
            <a:avLst/>
          </a:prstGeom>
          <a:ln>
            <a:noFill/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81CCAE7-6977-B755-0ED0-317A896DD3B3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0862" t="14552" r="16132" b="18791"/>
          <a:stretch>
            <a:fillRect/>
          </a:stretch>
        </p:blipFill>
        <p:spPr>
          <a:xfrm>
            <a:off x="9345088" y="1168522"/>
            <a:ext cx="2034746" cy="2133600"/>
          </a:xfrm>
          <a:prstGeom prst="rect">
            <a:avLst/>
          </a:prstGeom>
          <a:ln>
            <a:noFill/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243121E-4B63-2655-190E-3A1455F34342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25993" t="27655" r="27939" b="24234"/>
          <a:stretch>
            <a:fillRect/>
          </a:stretch>
        </p:blipFill>
        <p:spPr>
          <a:xfrm>
            <a:off x="1612758" y="4292316"/>
            <a:ext cx="1474573" cy="1567469"/>
          </a:xfrm>
          <a:prstGeom prst="rect">
            <a:avLst/>
          </a:prstGeom>
          <a:ln>
            <a:noFill/>
          </a:ln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B31775E-1295-55E7-6BD0-74CD3CA70190}"/>
              </a:ext>
            </a:extLst>
          </p:cNvPr>
          <p:cNvSpPr txBox="1"/>
          <p:nvPr/>
        </p:nvSpPr>
        <p:spPr>
          <a:xfrm>
            <a:off x="457488" y="823047"/>
            <a:ext cx="1679947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GB" dirty="0"/>
              <a:t>1. Oxide powder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B773C10-7604-64EE-15F9-6EBC65F6CE43}"/>
              </a:ext>
            </a:extLst>
          </p:cNvPr>
          <p:cNvSpPr txBox="1"/>
          <p:nvPr/>
        </p:nvSpPr>
        <p:spPr>
          <a:xfrm>
            <a:off x="2784091" y="823047"/>
            <a:ext cx="1295226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GB" dirty="0"/>
              <a:t>2. Reduction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5C38934-333B-7999-2758-32F92BA24011}"/>
              </a:ext>
            </a:extLst>
          </p:cNvPr>
          <p:cNvSpPr txBox="1"/>
          <p:nvPr/>
        </p:nvSpPr>
        <p:spPr>
          <a:xfrm>
            <a:off x="5049887" y="823047"/>
            <a:ext cx="1154162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GB" dirty="0"/>
              <a:t>3. Pressing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209A8A7-EF12-31D8-40B7-6D7467A7BFD5}"/>
              </a:ext>
            </a:extLst>
          </p:cNvPr>
          <p:cNvSpPr txBox="1"/>
          <p:nvPr/>
        </p:nvSpPr>
        <p:spPr>
          <a:xfrm>
            <a:off x="7271179" y="823047"/>
            <a:ext cx="1166986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GB" dirty="0"/>
              <a:t>4. Sintering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BBD3F9-ADF7-4254-FD06-B0AEB914C131}"/>
              </a:ext>
            </a:extLst>
          </p:cNvPr>
          <p:cNvSpPr txBox="1"/>
          <p:nvPr/>
        </p:nvSpPr>
        <p:spPr>
          <a:xfrm>
            <a:off x="9638258" y="827461"/>
            <a:ext cx="961802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GB" dirty="0"/>
              <a:t>5. Rolling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0CEAF34-F409-8753-182B-E06C50059D38}"/>
              </a:ext>
            </a:extLst>
          </p:cNvPr>
          <p:cNvSpPr txBox="1"/>
          <p:nvPr/>
        </p:nvSpPr>
        <p:spPr>
          <a:xfrm>
            <a:off x="1392538" y="3502398"/>
            <a:ext cx="1915011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dirty="0"/>
              <a:t>6. Stress relieving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A6AD141-4866-7363-745F-965C3BD9F5E1}"/>
              </a:ext>
            </a:extLst>
          </p:cNvPr>
          <p:cNvSpPr txBox="1"/>
          <p:nvPr/>
        </p:nvSpPr>
        <p:spPr>
          <a:xfrm>
            <a:off x="309435" y="6095284"/>
            <a:ext cx="11573128" cy="1384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GB" sz="900" dirty="0"/>
              <a:t>Adapted from </a:t>
            </a:r>
            <a:r>
              <a:rPr lang="en-GB" sz="900" dirty="0" err="1"/>
              <a:t>Plansee</a:t>
            </a:r>
            <a:r>
              <a:rPr lang="en-GB" sz="900" dirty="0"/>
              <a:t>, Origin and sustainable procurement of tungsten, accessed 09/03/2026 at: https://www.plansee.com/en/materials/tungsten/origin-and-procurement.html#CA11D85D45CAC1F1536D204A607DFD49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95B0551-2A40-4CA5-A2E2-9B750C18BF6B}"/>
              </a:ext>
            </a:extLst>
          </p:cNvPr>
          <p:cNvCxnSpPr/>
          <p:nvPr/>
        </p:nvCxnSpPr>
        <p:spPr>
          <a:xfrm>
            <a:off x="265946" y="3344562"/>
            <a:ext cx="11518066" cy="0"/>
          </a:xfrm>
          <a:prstGeom prst="line">
            <a:avLst/>
          </a:prstGeom>
          <a:ln w="12700">
            <a:solidFill>
              <a:srgbClr val="3B8CDD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93D8DDE6-8BEE-C9B4-F3C5-24AA9356D3BB}"/>
              </a:ext>
            </a:extLst>
          </p:cNvPr>
          <p:cNvSpPr txBox="1"/>
          <p:nvPr/>
        </p:nvSpPr>
        <p:spPr>
          <a:xfrm>
            <a:off x="4222296" y="3508719"/>
            <a:ext cx="1915011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GB" dirty="0"/>
              <a:t>7. Water jet cutting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C3683919-79B4-ACF5-350E-174828C3AFFC}"/>
              </a:ext>
            </a:extLst>
          </p:cNvPr>
          <p:cNvGrpSpPr/>
          <p:nvPr/>
        </p:nvGrpSpPr>
        <p:grpSpPr>
          <a:xfrm>
            <a:off x="4788983" y="4274290"/>
            <a:ext cx="791707" cy="1662789"/>
            <a:chOff x="1425146" y="4028303"/>
            <a:chExt cx="791707" cy="1662789"/>
          </a:xfrm>
        </p:grpSpPr>
        <p:sp>
          <p:nvSpPr>
            <p:cNvPr id="29" name="Rectangle: Rounded Corners 28">
              <a:extLst>
                <a:ext uri="{FF2B5EF4-FFF2-40B4-BE49-F238E27FC236}">
                  <a16:creationId xmlns:a16="http://schemas.microsoft.com/office/drawing/2014/main" id="{F8435C98-069D-16DB-A5E4-B33F86638A1C}"/>
                </a:ext>
              </a:extLst>
            </p:cNvPr>
            <p:cNvSpPr/>
            <p:nvPr/>
          </p:nvSpPr>
          <p:spPr>
            <a:xfrm>
              <a:off x="1425146" y="4028303"/>
              <a:ext cx="791707" cy="812017"/>
            </a:xfrm>
            <a:prstGeom prst="roundRect">
              <a:avLst/>
            </a:prstGeom>
            <a:solidFill>
              <a:schemeClr val="bg1"/>
            </a:solidFill>
            <a:ln w="38100">
              <a:solidFill>
                <a:srgbClr val="3B8CD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D7BF5018-04B3-1D5A-B9AB-85F5515F0B0E}"/>
                </a:ext>
              </a:extLst>
            </p:cNvPr>
            <p:cNvSpPr/>
            <p:nvPr/>
          </p:nvSpPr>
          <p:spPr>
            <a:xfrm rot="10800000">
              <a:off x="1527555" y="4840320"/>
              <a:ext cx="586889" cy="482502"/>
            </a:xfrm>
            <a:prstGeom prst="triangle">
              <a:avLst/>
            </a:prstGeom>
            <a:solidFill>
              <a:schemeClr val="bg1"/>
            </a:solidFill>
            <a:ln w="38100">
              <a:solidFill>
                <a:srgbClr val="3B8CD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40CB299-0AE0-032D-D7FA-200C1EBA36DE}"/>
                </a:ext>
              </a:extLst>
            </p:cNvPr>
            <p:cNvSpPr/>
            <p:nvPr/>
          </p:nvSpPr>
          <p:spPr>
            <a:xfrm>
              <a:off x="1784999" y="4251092"/>
              <a:ext cx="72000" cy="1440000"/>
            </a:xfrm>
            <a:prstGeom prst="rect">
              <a:avLst/>
            </a:prstGeom>
            <a:solidFill>
              <a:srgbClr val="3B8CDD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64" name="Group 63">
            <a:extLst>
              <a:ext uri="{FF2B5EF4-FFF2-40B4-BE49-F238E27FC236}">
                <a16:creationId xmlns:a16="http://schemas.microsoft.com/office/drawing/2014/main" id="{E7CCFFC1-EF9C-F62F-169D-DC841BF5C942}"/>
              </a:ext>
            </a:extLst>
          </p:cNvPr>
          <p:cNvGrpSpPr>
            <a:grpSpLocks noChangeAspect="1"/>
          </p:cNvGrpSpPr>
          <p:nvPr/>
        </p:nvGrpSpPr>
        <p:grpSpPr>
          <a:xfrm>
            <a:off x="7623969" y="3864577"/>
            <a:ext cx="1845364" cy="2030433"/>
            <a:chOff x="3690227" y="3553889"/>
            <a:chExt cx="2178364" cy="2396829"/>
          </a:xfrm>
        </p:grpSpPr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A9521449-D55F-D404-8751-7D038EA6B912}"/>
                </a:ext>
              </a:extLst>
            </p:cNvPr>
            <p:cNvSpPr/>
            <p:nvPr/>
          </p:nvSpPr>
          <p:spPr>
            <a:xfrm>
              <a:off x="4186416" y="4012279"/>
              <a:ext cx="1188000" cy="1440000"/>
            </a:xfrm>
            <a:prstGeom prst="rect">
              <a:avLst/>
            </a:prstGeom>
            <a:solidFill>
              <a:srgbClr val="3B8CDD"/>
            </a:solidFill>
            <a:ln>
              <a:solidFill>
                <a:srgbClr val="418FDE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D94A91D0-2060-7D73-B5AA-A0EADAF77FA4}"/>
                </a:ext>
              </a:extLst>
            </p:cNvPr>
            <p:cNvGrpSpPr/>
            <p:nvPr/>
          </p:nvGrpSpPr>
          <p:grpSpPr>
            <a:xfrm>
              <a:off x="3690227" y="3553889"/>
              <a:ext cx="2178364" cy="2396829"/>
              <a:chOff x="3690227" y="3553889"/>
              <a:chExt cx="2178364" cy="2396829"/>
            </a:xfrm>
            <a:solidFill>
              <a:srgbClr val="FF9933"/>
            </a:solidFill>
          </p:grpSpPr>
          <p:grpSp>
            <p:nvGrpSpPr>
              <p:cNvPr id="45" name="Group 44">
                <a:extLst>
                  <a:ext uri="{FF2B5EF4-FFF2-40B4-BE49-F238E27FC236}">
                    <a16:creationId xmlns:a16="http://schemas.microsoft.com/office/drawing/2014/main" id="{1D1B4C84-72B9-0F5A-BFCB-F3DCDD33F945}"/>
                  </a:ext>
                </a:extLst>
              </p:cNvPr>
              <p:cNvGrpSpPr/>
              <p:nvPr/>
            </p:nvGrpSpPr>
            <p:grpSpPr>
              <a:xfrm>
                <a:off x="4162809" y="3553889"/>
                <a:ext cx="1235217" cy="410283"/>
                <a:chOff x="4180478" y="3553889"/>
                <a:chExt cx="1235217" cy="410283"/>
              </a:xfrm>
              <a:grpFill/>
            </p:grpSpPr>
            <p:sp>
              <p:nvSpPr>
                <p:cNvPr id="42" name="Arrow: Down 41">
                  <a:extLst>
                    <a:ext uri="{FF2B5EF4-FFF2-40B4-BE49-F238E27FC236}">
                      <a16:creationId xmlns:a16="http://schemas.microsoft.com/office/drawing/2014/main" id="{71A1FF86-7E41-F4E0-9182-7DCE707C1265}"/>
                    </a:ext>
                  </a:extLst>
                </p:cNvPr>
                <p:cNvSpPr/>
                <p:nvPr/>
              </p:nvSpPr>
              <p:spPr>
                <a:xfrm>
                  <a:off x="4180478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3" name="Arrow: Down 42">
                  <a:extLst>
                    <a:ext uri="{FF2B5EF4-FFF2-40B4-BE49-F238E27FC236}">
                      <a16:creationId xmlns:a16="http://schemas.microsoft.com/office/drawing/2014/main" id="{7C64C1D5-A280-0FBF-E584-6E0B5C32081B}"/>
                    </a:ext>
                  </a:extLst>
                </p:cNvPr>
                <p:cNvSpPr/>
                <p:nvPr/>
              </p:nvSpPr>
              <p:spPr>
                <a:xfrm>
                  <a:off x="4592217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4" name="Arrow: Down 43">
                  <a:extLst>
                    <a:ext uri="{FF2B5EF4-FFF2-40B4-BE49-F238E27FC236}">
                      <a16:creationId xmlns:a16="http://schemas.microsoft.com/office/drawing/2014/main" id="{9A1911CD-D25A-8D3B-E2B0-EDB728E5E638}"/>
                    </a:ext>
                  </a:extLst>
                </p:cNvPr>
                <p:cNvSpPr/>
                <p:nvPr/>
              </p:nvSpPr>
              <p:spPr>
                <a:xfrm>
                  <a:off x="5003956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46" name="Group 45">
                <a:extLst>
                  <a:ext uri="{FF2B5EF4-FFF2-40B4-BE49-F238E27FC236}">
                    <a16:creationId xmlns:a16="http://schemas.microsoft.com/office/drawing/2014/main" id="{B4D0295A-28D2-9E6A-67EE-F0A0F817CDEE}"/>
                  </a:ext>
                </a:extLst>
              </p:cNvPr>
              <p:cNvGrpSpPr/>
              <p:nvPr/>
            </p:nvGrpSpPr>
            <p:grpSpPr>
              <a:xfrm rot="16200000">
                <a:off x="3277760" y="4527139"/>
                <a:ext cx="1235217" cy="410283"/>
                <a:chOff x="4180478" y="3553889"/>
                <a:chExt cx="1235217" cy="410283"/>
              </a:xfrm>
              <a:grpFill/>
            </p:grpSpPr>
            <p:sp>
              <p:nvSpPr>
                <p:cNvPr id="47" name="Arrow: Down 46">
                  <a:extLst>
                    <a:ext uri="{FF2B5EF4-FFF2-40B4-BE49-F238E27FC236}">
                      <a16:creationId xmlns:a16="http://schemas.microsoft.com/office/drawing/2014/main" id="{58596900-2699-35E4-AA8C-E546E013CD5A}"/>
                    </a:ext>
                  </a:extLst>
                </p:cNvPr>
                <p:cNvSpPr/>
                <p:nvPr/>
              </p:nvSpPr>
              <p:spPr>
                <a:xfrm>
                  <a:off x="4180478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8" name="Arrow: Down 47">
                  <a:extLst>
                    <a:ext uri="{FF2B5EF4-FFF2-40B4-BE49-F238E27FC236}">
                      <a16:creationId xmlns:a16="http://schemas.microsoft.com/office/drawing/2014/main" id="{3B4099A6-49DC-0779-DF02-52917358126D}"/>
                    </a:ext>
                  </a:extLst>
                </p:cNvPr>
                <p:cNvSpPr/>
                <p:nvPr/>
              </p:nvSpPr>
              <p:spPr>
                <a:xfrm>
                  <a:off x="4592217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9" name="Arrow: Down 48">
                  <a:extLst>
                    <a:ext uri="{FF2B5EF4-FFF2-40B4-BE49-F238E27FC236}">
                      <a16:creationId xmlns:a16="http://schemas.microsoft.com/office/drawing/2014/main" id="{4A8780B6-BFFA-3E7A-E3DE-9EEB98710E66}"/>
                    </a:ext>
                  </a:extLst>
                </p:cNvPr>
                <p:cNvSpPr/>
                <p:nvPr/>
              </p:nvSpPr>
              <p:spPr>
                <a:xfrm>
                  <a:off x="5003956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50" name="Group 49">
                <a:extLst>
                  <a:ext uri="{FF2B5EF4-FFF2-40B4-BE49-F238E27FC236}">
                    <a16:creationId xmlns:a16="http://schemas.microsoft.com/office/drawing/2014/main" id="{7081C962-F29C-5EBB-8059-D5F52CF3136C}"/>
                  </a:ext>
                </a:extLst>
              </p:cNvPr>
              <p:cNvGrpSpPr/>
              <p:nvPr/>
            </p:nvGrpSpPr>
            <p:grpSpPr>
              <a:xfrm rot="5400000">
                <a:off x="5045841" y="4527138"/>
                <a:ext cx="1235217" cy="410283"/>
                <a:chOff x="4180478" y="3553889"/>
                <a:chExt cx="1235217" cy="410283"/>
              </a:xfrm>
              <a:grpFill/>
            </p:grpSpPr>
            <p:sp>
              <p:nvSpPr>
                <p:cNvPr id="51" name="Arrow: Down 50">
                  <a:extLst>
                    <a:ext uri="{FF2B5EF4-FFF2-40B4-BE49-F238E27FC236}">
                      <a16:creationId xmlns:a16="http://schemas.microsoft.com/office/drawing/2014/main" id="{36BA07CF-B098-CF99-436F-49CD17C4E462}"/>
                    </a:ext>
                  </a:extLst>
                </p:cNvPr>
                <p:cNvSpPr/>
                <p:nvPr/>
              </p:nvSpPr>
              <p:spPr>
                <a:xfrm>
                  <a:off x="4180478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52" name="Arrow: Down 51">
                  <a:extLst>
                    <a:ext uri="{FF2B5EF4-FFF2-40B4-BE49-F238E27FC236}">
                      <a16:creationId xmlns:a16="http://schemas.microsoft.com/office/drawing/2014/main" id="{34EEAF75-C102-8834-9169-56501E151002}"/>
                    </a:ext>
                  </a:extLst>
                </p:cNvPr>
                <p:cNvSpPr/>
                <p:nvPr/>
              </p:nvSpPr>
              <p:spPr>
                <a:xfrm>
                  <a:off x="4592217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53" name="Arrow: Down 52">
                  <a:extLst>
                    <a:ext uri="{FF2B5EF4-FFF2-40B4-BE49-F238E27FC236}">
                      <a16:creationId xmlns:a16="http://schemas.microsoft.com/office/drawing/2014/main" id="{9A209571-6AA9-69D3-BD8D-F7DC4CA00195}"/>
                    </a:ext>
                  </a:extLst>
                </p:cNvPr>
                <p:cNvSpPr/>
                <p:nvPr/>
              </p:nvSpPr>
              <p:spPr>
                <a:xfrm>
                  <a:off x="5003956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54" name="Group 53">
                <a:extLst>
                  <a:ext uri="{FF2B5EF4-FFF2-40B4-BE49-F238E27FC236}">
                    <a16:creationId xmlns:a16="http://schemas.microsoft.com/office/drawing/2014/main" id="{B5351BF1-139E-C455-4F81-5C508DAD4A32}"/>
                  </a:ext>
                </a:extLst>
              </p:cNvPr>
              <p:cNvGrpSpPr/>
              <p:nvPr/>
            </p:nvGrpSpPr>
            <p:grpSpPr>
              <a:xfrm rot="10800000">
                <a:off x="4162808" y="5540435"/>
                <a:ext cx="1235217" cy="410283"/>
                <a:chOff x="4180478" y="3553889"/>
                <a:chExt cx="1235217" cy="410283"/>
              </a:xfrm>
              <a:grpFill/>
            </p:grpSpPr>
            <p:sp>
              <p:nvSpPr>
                <p:cNvPr id="55" name="Arrow: Down 54">
                  <a:extLst>
                    <a:ext uri="{FF2B5EF4-FFF2-40B4-BE49-F238E27FC236}">
                      <a16:creationId xmlns:a16="http://schemas.microsoft.com/office/drawing/2014/main" id="{65E13E84-08ED-7D9A-2B55-40B3327541A6}"/>
                    </a:ext>
                  </a:extLst>
                </p:cNvPr>
                <p:cNvSpPr/>
                <p:nvPr/>
              </p:nvSpPr>
              <p:spPr>
                <a:xfrm>
                  <a:off x="4180478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56" name="Arrow: Down 55">
                  <a:extLst>
                    <a:ext uri="{FF2B5EF4-FFF2-40B4-BE49-F238E27FC236}">
                      <a16:creationId xmlns:a16="http://schemas.microsoft.com/office/drawing/2014/main" id="{F629026B-5E71-1AEF-2965-B9BF0F635FD2}"/>
                    </a:ext>
                  </a:extLst>
                </p:cNvPr>
                <p:cNvSpPr/>
                <p:nvPr/>
              </p:nvSpPr>
              <p:spPr>
                <a:xfrm>
                  <a:off x="4592217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57" name="Arrow: Down 56">
                  <a:extLst>
                    <a:ext uri="{FF2B5EF4-FFF2-40B4-BE49-F238E27FC236}">
                      <a16:creationId xmlns:a16="http://schemas.microsoft.com/office/drawing/2014/main" id="{D6805E4B-BE57-C068-217B-372657DA1EB2}"/>
                    </a:ext>
                  </a:extLst>
                </p:cNvPr>
                <p:cNvSpPr/>
                <p:nvPr/>
              </p:nvSpPr>
              <p:spPr>
                <a:xfrm>
                  <a:off x="5003956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</p:grp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55AE2F43-800C-F6D9-24AE-C49818643CCC}"/>
                </a:ext>
              </a:extLst>
            </p:cNvPr>
            <p:cNvCxnSpPr/>
            <p:nvPr/>
          </p:nvCxnSpPr>
          <p:spPr>
            <a:xfrm>
              <a:off x="4186416" y="4355728"/>
              <a:ext cx="1188000" cy="0"/>
            </a:xfrm>
            <a:prstGeom prst="line">
              <a:avLst/>
            </a:prstGeom>
            <a:ln w="38100">
              <a:solidFill>
                <a:srgbClr val="CCCC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DE92CDD9-A275-3ABC-BCF5-99702AFCBB69}"/>
                </a:ext>
              </a:extLst>
            </p:cNvPr>
            <p:cNvCxnSpPr/>
            <p:nvPr/>
          </p:nvCxnSpPr>
          <p:spPr>
            <a:xfrm>
              <a:off x="4186416" y="5108830"/>
              <a:ext cx="1188000" cy="0"/>
            </a:xfrm>
            <a:prstGeom prst="line">
              <a:avLst/>
            </a:prstGeom>
            <a:ln w="38100">
              <a:solidFill>
                <a:srgbClr val="CCCC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24C09CD5-C6BF-4254-0D3B-2D360B602174}"/>
                </a:ext>
              </a:extLst>
            </p:cNvPr>
            <p:cNvCxnSpPr/>
            <p:nvPr/>
          </p:nvCxnSpPr>
          <p:spPr>
            <a:xfrm>
              <a:off x="4186416" y="4728871"/>
              <a:ext cx="1188000" cy="0"/>
            </a:xfrm>
            <a:prstGeom prst="line">
              <a:avLst/>
            </a:prstGeom>
            <a:ln w="38100">
              <a:solidFill>
                <a:srgbClr val="CCCC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3" name="TextBox 62">
            <a:extLst>
              <a:ext uri="{FF2B5EF4-FFF2-40B4-BE49-F238E27FC236}">
                <a16:creationId xmlns:a16="http://schemas.microsoft.com/office/drawing/2014/main" id="{911F144B-2425-11D0-ECBA-1744BA997F63}"/>
              </a:ext>
            </a:extLst>
          </p:cNvPr>
          <p:cNvSpPr txBox="1"/>
          <p:nvPr/>
        </p:nvSpPr>
        <p:spPr>
          <a:xfrm>
            <a:off x="7052054" y="3500909"/>
            <a:ext cx="3334586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dirty="0"/>
              <a:t>8. Hot isostatic pressure (HIP)</a:t>
            </a:r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C2835F73-B5CE-D3E8-C3BD-FEE2C3DE2189}"/>
              </a:ext>
            </a:extLst>
          </p:cNvPr>
          <p:cNvGrpSpPr/>
          <p:nvPr/>
        </p:nvGrpSpPr>
        <p:grpSpPr>
          <a:xfrm>
            <a:off x="8832054" y="4378487"/>
            <a:ext cx="2682264" cy="982302"/>
            <a:chOff x="8832054" y="4378487"/>
            <a:chExt cx="2682264" cy="982302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672969E-6E5C-D27D-4974-EB94CAF0E1A8}"/>
                </a:ext>
              </a:extLst>
            </p:cNvPr>
            <p:cNvSpPr txBox="1"/>
            <p:nvPr/>
          </p:nvSpPr>
          <p:spPr>
            <a:xfrm>
              <a:off x="10223157" y="4582944"/>
              <a:ext cx="1291161" cy="55399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en-GB" dirty="0"/>
                <a:t>Many 5mm thick plates</a:t>
              </a:r>
            </a:p>
          </p:txBody>
        </p: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B8C2003B-3636-F778-E300-93F9858FE233}"/>
                </a:ext>
              </a:extLst>
            </p:cNvPr>
            <p:cNvCxnSpPr>
              <a:cxnSpLocks/>
              <a:stCxn id="6" idx="1"/>
            </p:cNvCxnSpPr>
            <p:nvPr/>
          </p:nvCxnSpPr>
          <p:spPr>
            <a:xfrm flipH="1" flipV="1">
              <a:off x="8832056" y="4378487"/>
              <a:ext cx="1391101" cy="481456"/>
            </a:xfrm>
            <a:prstGeom prst="straightConnector1">
              <a:avLst/>
            </a:prstGeom>
            <a:ln w="38100">
              <a:solidFill>
                <a:schemeClr val="accent1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E0F48050-01BB-81C6-2DF6-149B3120EC18}"/>
                </a:ext>
              </a:extLst>
            </p:cNvPr>
            <p:cNvCxnSpPr>
              <a:cxnSpLocks/>
              <a:stCxn id="6" idx="1"/>
            </p:cNvCxnSpPr>
            <p:nvPr/>
          </p:nvCxnSpPr>
          <p:spPr>
            <a:xfrm flipH="1" flipV="1">
              <a:off x="8832056" y="4702047"/>
              <a:ext cx="1391101" cy="157896"/>
            </a:xfrm>
            <a:prstGeom prst="straightConnector1">
              <a:avLst/>
            </a:prstGeom>
            <a:ln w="38100">
              <a:solidFill>
                <a:schemeClr val="accent1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Arrow Connector 30">
              <a:extLst>
                <a:ext uri="{FF2B5EF4-FFF2-40B4-BE49-F238E27FC236}">
                  <a16:creationId xmlns:a16="http://schemas.microsoft.com/office/drawing/2014/main" id="{113DFEA6-0551-E321-8589-67DA1A9FC822}"/>
                </a:ext>
              </a:extLst>
            </p:cNvPr>
            <p:cNvCxnSpPr>
              <a:cxnSpLocks/>
              <a:stCxn id="6" idx="1"/>
            </p:cNvCxnSpPr>
            <p:nvPr/>
          </p:nvCxnSpPr>
          <p:spPr>
            <a:xfrm flipH="1">
              <a:off x="8832055" y="4859943"/>
              <a:ext cx="1391102" cy="165354"/>
            </a:xfrm>
            <a:prstGeom prst="straightConnector1">
              <a:avLst/>
            </a:prstGeom>
            <a:ln w="38100">
              <a:solidFill>
                <a:schemeClr val="accent1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7F86D505-C91F-CD2F-E508-9CC28A2BD02F}"/>
                </a:ext>
              </a:extLst>
            </p:cNvPr>
            <p:cNvCxnSpPr>
              <a:cxnSpLocks/>
              <a:stCxn id="6" idx="1"/>
            </p:cNvCxnSpPr>
            <p:nvPr/>
          </p:nvCxnSpPr>
          <p:spPr>
            <a:xfrm flipH="1">
              <a:off x="8832054" y="4859943"/>
              <a:ext cx="1391103" cy="500846"/>
            </a:xfrm>
            <a:prstGeom prst="straightConnector1">
              <a:avLst/>
            </a:prstGeom>
            <a:ln w="38100">
              <a:solidFill>
                <a:schemeClr val="accent1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82302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6950BFC3-D8DA-4A85-94F7-54DA5524770B}">
      <p188:commentRel xmlns:p188="http://schemas.microsoft.com/office/powerpoint/2018/8/main" r:id="rId3"/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F3C7B-74CF-6139-51DD-96BD1B71D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and objectives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B572E-1967-82E9-7D77-B2E3C7C639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C3C6F1-4C9F-3954-FE2F-3091758987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28825E-5437-1A37-EAF9-25FB2D5691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ECAE64C-FEDC-7604-180C-D6DE05D8F17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Aim:</a:t>
            </a:r>
          </a:p>
          <a:p>
            <a:r>
              <a:rPr lang="en-GB" dirty="0"/>
              <a:t>Define a material specification for purchasing hot-rolled tungsten plate material and producing the tungsten target. </a:t>
            </a:r>
          </a:p>
          <a:p>
            <a:endParaRPr lang="en-GB" dirty="0"/>
          </a:p>
          <a:p>
            <a:r>
              <a:rPr lang="en-GB" dirty="0"/>
              <a:t>Objectives: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100" dirty="0"/>
              <a:t>Characterise the as-received plate material</a:t>
            </a:r>
          </a:p>
          <a:p>
            <a:pPr marL="1238550" lvl="2" indent="-457200">
              <a:buFont typeface="+mj-lt"/>
              <a:buAutoNum type="arabicPeriod"/>
            </a:pPr>
            <a:r>
              <a:rPr lang="en-GB" sz="2000" dirty="0"/>
              <a:t>Mechanical properties</a:t>
            </a:r>
          </a:p>
          <a:p>
            <a:pPr marL="1238550" lvl="2" indent="-457200">
              <a:buFont typeface="+mj-lt"/>
              <a:buAutoNum type="arabicPeriod"/>
            </a:pPr>
            <a:r>
              <a:rPr lang="en-GB" sz="2000" dirty="0"/>
              <a:t>Oxidation process 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100" dirty="0"/>
              <a:t>Characterise the material after being HIP or heat-treated  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100" dirty="0"/>
              <a:t>Define specification</a:t>
            </a:r>
          </a:p>
          <a:p>
            <a:pPr marL="1238550" lvl="2" indent="-457200">
              <a:buFont typeface="+mj-lt"/>
              <a:buAutoNum type="alphaLcParenR"/>
            </a:pPr>
            <a:r>
              <a:rPr lang="en-GB" sz="2100" dirty="0"/>
              <a:t>Quality control, in the form of non-destructive testing and destructive testing</a:t>
            </a:r>
          </a:p>
          <a:p>
            <a:pPr marL="1238550" lvl="2" indent="-457200">
              <a:buFont typeface="+mj-lt"/>
              <a:buAutoNum type="alphaLcParenR"/>
            </a:pPr>
            <a:r>
              <a:rPr lang="en-GB" sz="2100" dirty="0"/>
              <a:t>Define acceptable operational limits</a:t>
            </a:r>
          </a:p>
          <a:p>
            <a:pPr marL="1238550" lvl="2" indent="-457200">
              <a:buFont typeface="+mj-lt"/>
              <a:buAutoNum type="alphaLcParenR"/>
            </a:pPr>
            <a:r>
              <a:rPr lang="en-GB" sz="2100" dirty="0"/>
              <a:t>Compare to standard frameworks</a:t>
            </a:r>
          </a:p>
          <a:p>
            <a:pPr marL="1238550" lvl="2" indent="-457200">
              <a:buFont typeface="+mj-lt"/>
              <a:buAutoNum type="alphaLcParenR"/>
            </a:pPr>
            <a:endParaRPr lang="en-GB" sz="2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1367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D1B8C-1BE2-1F57-B252-6DBF99444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8" y="373593"/>
            <a:ext cx="11376025" cy="625749"/>
          </a:xfrm>
        </p:spPr>
        <p:txBody>
          <a:bodyPr/>
          <a:lstStyle/>
          <a:p>
            <a:r>
              <a:rPr lang="en-GB" dirty="0"/>
              <a:t>HIP processing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F455F5-93E8-FBB7-0E3C-F5C729AF7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0C7F56-F9F1-9010-8EC2-5641D3B7A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0C3ABC-F40D-319F-CE15-14E80EA31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2800B78-D28D-0D2A-EEBE-B8854FB9BD3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94855" y="1439335"/>
            <a:ext cx="5589158" cy="4499021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b="0" dirty="0"/>
              <a:t>HIP caused residual stress to decrease from 690 MPa to 128 MPa.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The HIP process may change the structure</a:t>
            </a:r>
          </a:p>
          <a:p>
            <a:pPr marL="666750" lvl="1" indent="-342900">
              <a:buFont typeface="+mj-lt"/>
              <a:buAutoNum type="alphaLcParenR"/>
            </a:pPr>
            <a:r>
              <a:rPr lang="en-GB" b="0" dirty="0"/>
              <a:t>HIP may cause the grains to </a:t>
            </a:r>
            <a:r>
              <a:rPr lang="en-GB" dirty="0"/>
              <a:t>recrystallise</a:t>
            </a:r>
            <a:r>
              <a:rPr lang="en-GB" b="0" dirty="0"/>
              <a:t>. </a:t>
            </a:r>
          </a:p>
          <a:p>
            <a:pPr marL="342900" indent="-342900">
              <a:buFont typeface="+mj-lt"/>
              <a:buAutoNum type="arabicPeriod"/>
            </a:pPr>
            <a:r>
              <a:rPr lang="en-GB" b="0" dirty="0"/>
              <a:t>Need to understand how this affects the material properties, e.g. strength.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28F45CC-14AF-0431-A88E-9E1E55EC0D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160" y="1439335"/>
            <a:ext cx="5998694" cy="4499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24259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211065-B0A2-E593-29C2-9A8C0EA214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752A8-8482-6338-919C-107973917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1.0 Recrystallisation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2D379D-A7F1-C28C-7276-E004C32C9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4F7455-E007-0B01-9425-90616A895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65B09F-DB87-19BC-9835-C383CF7B3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F4F40BF-787E-6B10-9328-496BE6BD636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07989" y="1584025"/>
            <a:ext cx="11376024" cy="4608512"/>
          </a:xfrm>
        </p:spPr>
        <p:txBody>
          <a:bodyPr/>
          <a:lstStyle/>
          <a:p>
            <a:r>
              <a:rPr lang="en-GB" dirty="0"/>
              <a:t>Aim:</a:t>
            </a:r>
          </a:p>
          <a:p>
            <a:r>
              <a:rPr lang="en-GB" dirty="0"/>
              <a:t>To understand how the HIP process affects the grain structure within the 5mm plate.</a:t>
            </a:r>
          </a:p>
          <a:p>
            <a:endParaRPr lang="en-GB" dirty="0"/>
          </a:p>
          <a:p>
            <a:r>
              <a:rPr lang="en-GB" dirty="0"/>
              <a:t>Objectives: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Complete heat treatments at varying temperatures </a:t>
            </a:r>
            <a:r>
              <a:rPr lang="en-GB" b="0" u="sng" dirty="0"/>
              <a:t>without pressure</a:t>
            </a:r>
            <a:r>
              <a:rPr lang="en-GB" b="0" dirty="0"/>
              <a:t>, to simulate the HIP cycle.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Measure the grain size for the different heat treatments.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Measure the hardness for the different heat treatments.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Measure the change in grain misorientation using EBSD.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6876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40E98A47-236F-FE0C-46F6-5270DAE34B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288"/>
          <a:stretch>
            <a:fillRect/>
          </a:stretch>
        </p:blipFill>
        <p:spPr>
          <a:xfrm>
            <a:off x="4008436" y="1295401"/>
            <a:ext cx="8044525" cy="4914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1E97C9-D05B-565D-E202-8C53265DE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8" y="306918"/>
            <a:ext cx="8380411" cy="540807"/>
          </a:xfrm>
        </p:spPr>
        <p:txBody>
          <a:bodyPr/>
          <a:lstStyle/>
          <a:p>
            <a:r>
              <a:rPr lang="en-GB" dirty="0"/>
              <a:t>1.1 What is recrystallisation?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27C07A-E225-39BB-40BE-D9298160B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53D61C-8792-168A-E240-B257E4CFFE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8B3920-D82C-156C-6CAF-FC542ADAF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5F8CEC1-BABE-7B88-5266-ED35109DB12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57946" y="990600"/>
            <a:ext cx="6591724" cy="4075673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During rolling, the material absorbs energy via an increase in crystal defects (e.g. dislocations).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Heat treatments (including HIP) give defects enough energy to re-order.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Increasing the stored energy, time, or temperature allows the defects to be annihilated, creating a region of order (grain).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The density of defects decreases, creating a recrystallised state.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Grain boundaries also count as </a:t>
            </a:r>
            <a:br>
              <a:rPr lang="en-GB" dirty="0"/>
            </a:br>
            <a:r>
              <a:rPr lang="en-GB" dirty="0"/>
              <a:t>defects and so grains grow to </a:t>
            </a:r>
            <a:br>
              <a:rPr lang="en-GB" dirty="0"/>
            </a:br>
            <a:r>
              <a:rPr lang="en-GB" dirty="0"/>
              <a:t>reduce defects / stored energy.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691E481-2615-FD0A-248F-9E1BDBCEFBF2}"/>
              </a:ext>
            </a:extLst>
          </p:cNvPr>
          <p:cNvSpPr txBox="1"/>
          <p:nvPr/>
        </p:nvSpPr>
        <p:spPr>
          <a:xfrm>
            <a:off x="7829550" y="988853"/>
            <a:ext cx="3167598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GB" dirty="0"/>
              <a:t>General metals: E.g. Fe, Cu, Ti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B57745C-C3E2-8961-F8AD-D24E1A642870}"/>
              </a:ext>
            </a:extLst>
          </p:cNvPr>
          <p:cNvGrpSpPr/>
          <p:nvPr/>
        </p:nvGrpSpPr>
        <p:grpSpPr>
          <a:xfrm>
            <a:off x="6937871" y="914400"/>
            <a:ext cx="4692675" cy="2425700"/>
            <a:chOff x="6960096" y="1003300"/>
            <a:chExt cx="4692675" cy="24257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A4447BD5-D617-C864-D8F1-E4D41BE41925}"/>
                </a:ext>
              </a:extLst>
            </p:cNvPr>
            <p:cNvGrpSpPr/>
            <p:nvPr/>
          </p:nvGrpSpPr>
          <p:grpSpPr>
            <a:xfrm>
              <a:off x="6960096" y="1381126"/>
              <a:ext cx="4692675" cy="2047874"/>
              <a:chOff x="6655296" y="2781301"/>
              <a:chExt cx="4692675" cy="2047874"/>
            </a:xfrm>
          </p:grpSpPr>
          <p:pic>
            <p:nvPicPr>
              <p:cNvPr id="11" name="Picture 10">
                <a:extLst>
                  <a:ext uri="{FF2B5EF4-FFF2-40B4-BE49-F238E27FC236}">
                    <a16:creationId xmlns:a16="http://schemas.microsoft.com/office/drawing/2014/main" id="{1E642D1C-CC2B-C73D-8F25-4F22AE992E3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rcRect l="35288" r="8296" b="58333"/>
              <a:stretch>
                <a:fillRect/>
              </a:stretch>
            </p:blipFill>
            <p:spPr>
              <a:xfrm>
                <a:off x="6655296" y="2781301"/>
                <a:ext cx="4692675" cy="2047874"/>
              </a:xfrm>
              <a:prstGeom prst="rect">
                <a:avLst/>
              </a:prstGeom>
            </p:spPr>
          </p:pic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2D56354-EC10-AC4D-7854-81A1BA5F885C}"/>
                  </a:ext>
                </a:extLst>
              </p:cNvPr>
              <p:cNvSpPr txBox="1"/>
              <p:nvPr/>
            </p:nvSpPr>
            <p:spPr>
              <a:xfrm>
                <a:off x="9115425" y="3284838"/>
                <a:ext cx="1616174" cy="36933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 algn="l"/>
                <a:r>
                  <a:rPr lang="en-GB" sz="2400" b="1" dirty="0"/>
                  <a:t>Brittleness</a:t>
                </a:r>
              </a:p>
            </p:txBody>
          </p:sp>
        </p:grp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1F572C8-8BA1-7369-44CF-BF30370D5C91}"/>
                </a:ext>
              </a:extLst>
            </p:cNvPr>
            <p:cNvSpPr txBox="1"/>
            <p:nvPr/>
          </p:nvSpPr>
          <p:spPr>
            <a:xfrm>
              <a:off x="6960096" y="1003300"/>
              <a:ext cx="4452250" cy="3693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en-GB" sz="2400" dirty="0"/>
                <a:t>Tungsten (W)</a:t>
              </a: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0906D17A-4DF7-5442-1D8B-B4AD90BD8036}"/>
              </a:ext>
            </a:extLst>
          </p:cNvPr>
          <p:cNvSpPr txBox="1"/>
          <p:nvPr/>
        </p:nvSpPr>
        <p:spPr>
          <a:xfrm>
            <a:off x="217667" y="5148575"/>
            <a:ext cx="3831049" cy="101566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GB" sz="1100" dirty="0"/>
              <a:t>Image from: Dierk Raabe, 23 - Recovery and Recrystallization: Phenomena, Physics, Models, Simulation, Editor(s): David E. Laughlin, Kazuhiro Hono, Physical Metallurgy (Fifth Edition), Elsevier, 2014, Pages 2291-2397, ISBN 9780444537706, https://doi.org/10.1016/B978-0-444-53770-6.00023-X.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6DF853E-6816-2504-A619-6ACD2B53D1E4}"/>
              </a:ext>
            </a:extLst>
          </p:cNvPr>
          <p:cNvSpPr txBox="1"/>
          <p:nvPr/>
        </p:nvSpPr>
        <p:spPr>
          <a:xfrm>
            <a:off x="5593492" y="3752851"/>
            <a:ext cx="192360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GB" dirty="0"/>
              <a:t>1.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3129795-95AC-1958-E1C4-5D8C1699F59C}"/>
              </a:ext>
            </a:extLst>
          </p:cNvPr>
          <p:cNvSpPr txBox="1"/>
          <p:nvPr/>
        </p:nvSpPr>
        <p:spPr>
          <a:xfrm>
            <a:off x="6937871" y="3752851"/>
            <a:ext cx="192360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GB" dirty="0"/>
              <a:t>2.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D9B14F3-A8C1-D4E6-B44D-8C2ECD68EB7E}"/>
              </a:ext>
            </a:extLst>
          </p:cNvPr>
          <p:cNvSpPr txBox="1"/>
          <p:nvPr/>
        </p:nvSpPr>
        <p:spPr>
          <a:xfrm>
            <a:off x="8282250" y="3776709"/>
            <a:ext cx="192360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GB" dirty="0"/>
              <a:t>3.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D1C5623-9A3A-D8AD-5A39-4AEE86D4DAD7}"/>
              </a:ext>
            </a:extLst>
          </p:cNvPr>
          <p:cNvSpPr txBox="1"/>
          <p:nvPr/>
        </p:nvSpPr>
        <p:spPr>
          <a:xfrm>
            <a:off x="9495416" y="3752850"/>
            <a:ext cx="192360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GB" dirty="0"/>
              <a:t>4.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E9AA899-817D-A7BF-837C-775E13493F49}"/>
              </a:ext>
            </a:extLst>
          </p:cNvPr>
          <p:cNvSpPr txBox="1"/>
          <p:nvPr/>
        </p:nvSpPr>
        <p:spPr>
          <a:xfrm>
            <a:off x="10880721" y="3752849"/>
            <a:ext cx="192360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GB" dirty="0"/>
              <a:t>5.</a:t>
            </a:r>
          </a:p>
        </p:txBody>
      </p:sp>
    </p:spTree>
    <p:extLst>
      <p:ext uri="{BB962C8B-B14F-4D97-AF65-F5344CB8AC3E}">
        <p14:creationId xmlns:p14="http://schemas.microsoft.com/office/powerpoint/2010/main" val="1500934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A5D83-7E4C-9882-B03B-C7397C95C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8" y="262759"/>
            <a:ext cx="11376025" cy="540807"/>
          </a:xfrm>
        </p:spPr>
        <p:txBody>
          <a:bodyPr/>
          <a:lstStyle/>
          <a:p>
            <a:r>
              <a:rPr lang="en-US" dirty="0"/>
              <a:t>1.2 Do we want </a:t>
            </a:r>
            <a:r>
              <a:rPr lang="en-GB" dirty="0"/>
              <a:t>recrystallisation?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84D8DA-8EFB-B769-3760-60E281491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F85B98-CCED-46BC-9E2D-48878D8DE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C30C33-68BE-1101-0518-262F3666A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EF491B6-972D-3D02-E5AE-B4A0A6BF03D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0" y="1806003"/>
            <a:ext cx="5937393" cy="3689450"/>
          </a:xfrm>
        </p:spPr>
        <p:txBody>
          <a:bodyPr>
            <a:normAutofit/>
          </a:bodyPr>
          <a:lstStyle/>
          <a:p>
            <a:r>
              <a:rPr lang="en-US" dirty="0"/>
              <a:t>Annealing: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Reduces the strength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Reduces the fatigue strength</a:t>
            </a:r>
          </a:p>
          <a:p>
            <a:pPr marL="457200" indent="-457200">
              <a:buFont typeface="+mj-lt"/>
              <a:buAutoNum type="arabicPeriod"/>
            </a:pPr>
            <a:endParaRPr lang="en-US" dirty="0"/>
          </a:p>
          <a:p>
            <a:r>
              <a:rPr lang="en-US" dirty="0"/>
              <a:t>Why:</a:t>
            </a:r>
          </a:p>
          <a:p>
            <a:r>
              <a:rPr lang="en-US" dirty="0"/>
              <a:t>Room temperature: Fine evenly spaced defects join up, making fewer larger defects </a:t>
            </a:r>
            <a:r>
              <a:rPr lang="en-US" dirty="0">
                <a:sym typeface="Wingdings" panose="05000000000000000000" pitchFamily="2" charset="2"/>
              </a:rPr>
              <a:t> premature failure.</a:t>
            </a:r>
          </a:p>
          <a:p>
            <a:r>
              <a:rPr lang="en-US" dirty="0"/>
              <a:t>High temperature: Fewer defects mean easier deformation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6F0A596-F20C-FCEF-48F2-298E203C10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22"/>
          <a:stretch>
            <a:fillRect/>
          </a:stretch>
        </p:blipFill>
        <p:spPr>
          <a:xfrm>
            <a:off x="297150" y="1159488"/>
            <a:ext cx="5209776" cy="475210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2CD0C44-54BE-3210-5ABC-42BEBCF97158}"/>
              </a:ext>
            </a:extLst>
          </p:cNvPr>
          <p:cNvSpPr txBox="1"/>
          <p:nvPr/>
        </p:nvSpPr>
        <p:spPr>
          <a:xfrm>
            <a:off x="297150" y="5930006"/>
            <a:ext cx="1159770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GB" sz="1000" dirty="0">
                <a:solidFill>
                  <a:schemeClr val="tx2"/>
                </a:solidFill>
              </a:rPr>
              <a:t>Shuhei Nogami, Akira Hasegawa, Makoto Fukuda, Michael Rieth, Jens Reiser, Gerald </a:t>
            </a:r>
            <a:r>
              <a:rPr lang="en-GB" sz="1000" dirty="0" err="1">
                <a:solidFill>
                  <a:schemeClr val="tx2"/>
                </a:solidFill>
              </a:rPr>
              <a:t>Pintsuk</a:t>
            </a:r>
            <a:r>
              <a:rPr lang="en-GB" sz="1000" dirty="0">
                <a:solidFill>
                  <a:schemeClr val="tx2"/>
                </a:solidFill>
              </a:rPr>
              <a:t>, Mechanical properties of tungsten: Recent research on modified tungsten materials in Japan, Journal of Nuclear Materials,  Volume 543, 2021, 152506, ISSN 0022-3115, https://doi.org/10.1016/j.jnucmat.2020.152506.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088DE7D-8FE8-2EE2-433E-F50305E336BA}"/>
              </a:ext>
            </a:extLst>
          </p:cNvPr>
          <p:cNvSpPr txBox="1">
            <a:spLocks/>
          </p:cNvSpPr>
          <p:nvPr/>
        </p:nvSpPr>
        <p:spPr>
          <a:xfrm>
            <a:off x="7747747" y="262758"/>
            <a:ext cx="1832922" cy="540807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- No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6617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390078-4CA1-9EF2-2F43-2CC24CDE5A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2908F4C-A2DF-C3FD-FDDD-C6059C571B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288" y="1006930"/>
            <a:ext cx="5637175" cy="45097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C4F90-76D3-C388-B22E-F311D108B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7" y="195607"/>
            <a:ext cx="11376025" cy="580489"/>
          </a:xfrm>
        </p:spPr>
        <p:txBody>
          <a:bodyPr/>
          <a:lstStyle/>
          <a:p>
            <a:r>
              <a:rPr lang="en-GB" dirty="0"/>
              <a:t>1.4 Hardness compared to the literature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524735-6512-07FD-06B1-62510DE39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D0E138-4803-2BE3-842C-35CB6D714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35B275-6B54-572D-28CE-B2ACC0EC2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12" name="Picture 4">
            <a:extLst>
              <a:ext uri="{FF2B5EF4-FFF2-40B4-BE49-F238E27FC236}">
                <a16:creationId xmlns:a16="http://schemas.microsoft.com/office/drawing/2014/main" id="{AC3AF480-6739-C99F-3D03-2CCBD90573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1372" y="1088275"/>
            <a:ext cx="5347374" cy="487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180D67E-A6F8-D173-9F97-BD2B64EACBBA}"/>
              </a:ext>
            </a:extLst>
          </p:cNvPr>
          <p:cNvSpPr txBox="1"/>
          <p:nvPr/>
        </p:nvSpPr>
        <p:spPr>
          <a:xfrm>
            <a:off x="1438967" y="966474"/>
            <a:ext cx="3361818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2400" b="1" dirty="0"/>
              <a:t>Annealing for 3 hours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0D3343-5AF0-4101-D19A-96247A50D6EE}"/>
              </a:ext>
            </a:extLst>
          </p:cNvPr>
          <p:cNvSpPr txBox="1"/>
          <p:nvPr/>
        </p:nvSpPr>
        <p:spPr>
          <a:xfrm>
            <a:off x="7247663" y="857441"/>
            <a:ext cx="3640548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2400" b="1" dirty="0"/>
              <a:t>[1] Annealing for 1 hour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3A6056-CC3B-9412-D04A-63AC76F7668C}"/>
              </a:ext>
            </a:extLst>
          </p:cNvPr>
          <p:cNvSpPr txBox="1"/>
          <p:nvPr/>
        </p:nvSpPr>
        <p:spPr>
          <a:xfrm flipH="1">
            <a:off x="582966" y="5972410"/>
            <a:ext cx="11026066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GB" sz="1000" dirty="0"/>
              <a:t>[1] Kohei Tsuchida, Takeshi Miyazawa, Akira Hasegawa, Shuhei Nogami, Makoto Fukuda, Recrystallization </a:t>
            </a:r>
            <a:r>
              <a:rPr lang="en-GB" sz="1000" dirty="0" err="1"/>
              <a:t>behavior</a:t>
            </a:r>
            <a:r>
              <a:rPr lang="en-GB" sz="1000" dirty="0"/>
              <a:t> of hot-rolled pure tungsten and its alloy plates during high-temperature annealing, Nuclear Materials and Energy, Volume 15, 2018, Pages 158-163, ISSN 2352-1791, https://doi.org/10.1016/j.nme.2018.04.004.</a:t>
            </a:r>
          </a:p>
        </p:txBody>
      </p:sp>
    </p:spTree>
    <p:extLst>
      <p:ext uri="{BB962C8B-B14F-4D97-AF65-F5344CB8AC3E}">
        <p14:creationId xmlns:p14="http://schemas.microsoft.com/office/powerpoint/2010/main" val="25516611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E17208-A309-11C5-1F39-0667A56317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B6F5118-412A-B272-75D1-73D17D5EA149}"/>
              </a:ext>
            </a:extLst>
          </p:cNvPr>
          <p:cNvCxnSpPr/>
          <p:nvPr/>
        </p:nvCxnSpPr>
        <p:spPr>
          <a:xfrm>
            <a:off x="2585381" y="6090477"/>
            <a:ext cx="720000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3F07553-20BB-4865-BDE3-726DDE800647}"/>
              </a:ext>
            </a:extLst>
          </p:cNvPr>
          <p:cNvCxnSpPr>
            <a:cxnSpLocks/>
          </p:cNvCxnSpPr>
          <p:nvPr/>
        </p:nvCxnSpPr>
        <p:spPr>
          <a:xfrm rot="10800000">
            <a:off x="2585381" y="5370477"/>
            <a:ext cx="0" cy="72000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E6682544-F3AB-14C1-EF30-A0FA77F0DD75}"/>
              </a:ext>
            </a:extLst>
          </p:cNvPr>
          <p:cNvSpPr txBox="1"/>
          <p:nvPr/>
        </p:nvSpPr>
        <p:spPr>
          <a:xfrm>
            <a:off x="3305381" y="5905811"/>
            <a:ext cx="482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023403-9F90-1704-DFBE-5A343EFA76D3}"/>
              </a:ext>
            </a:extLst>
          </p:cNvPr>
          <p:cNvSpPr txBox="1"/>
          <p:nvPr/>
        </p:nvSpPr>
        <p:spPr>
          <a:xfrm>
            <a:off x="2343968" y="5001145"/>
            <a:ext cx="506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949E08-7307-C8A9-529B-C5843E1F16A0}"/>
              </a:ext>
            </a:extLst>
          </p:cNvPr>
          <p:cNvSpPr txBox="1"/>
          <p:nvPr/>
        </p:nvSpPr>
        <p:spPr>
          <a:xfrm>
            <a:off x="2033134" y="402001"/>
            <a:ext cx="1330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As received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9CF15D-C336-018A-25B5-E62839B461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747" y="767523"/>
            <a:ext cx="7170127" cy="41045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8B6EF74-26E6-6F73-D329-D04E58EDB888}"/>
              </a:ext>
            </a:extLst>
          </p:cNvPr>
          <p:cNvSpPr txBox="1"/>
          <p:nvPr/>
        </p:nvSpPr>
        <p:spPr>
          <a:xfrm>
            <a:off x="6618473" y="402001"/>
            <a:ext cx="3540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HIP (1250 ˚C, 200 MPa, 3hours)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40185D-16CD-93E1-5709-157651CAC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98" y="68224"/>
            <a:ext cx="5669966" cy="580489"/>
          </a:xfrm>
        </p:spPr>
        <p:txBody>
          <a:bodyPr>
            <a:normAutofit/>
          </a:bodyPr>
          <a:lstStyle/>
          <a:p>
            <a:r>
              <a:rPr lang="en-GB" dirty="0"/>
              <a:t>SEM-EBSD- CERN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34CDD3-35B2-242A-74DF-F23A649CAB43}"/>
              </a:ext>
            </a:extLst>
          </p:cNvPr>
          <p:cNvSpPr txBox="1"/>
          <p:nvPr/>
        </p:nvSpPr>
        <p:spPr>
          <a:xfrm>
            <a:off x="3993503" y="5026085"/>
            <a:ext cx="7800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Significant recrystallisation occurred at 1150˚C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HIP at lower temperature -&gt; trails on going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Use different material e.g. thicker plate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40CE99E-85EB-942E-96F8-28BD526EF7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54"/>
          <a:stretch>
            <a:fillRect/>
          </a:stretch>
        </p:blipFill>
        <p:spPr>
          <a:xfrm>
            <a:off x="5218139" y="761345"/>
            <a:ext cx="6882600" cy="4110692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885DAE-2DDA-ACCA-583B-D0ABCD7C3C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5E63749A-788A-B27F-67A8-3ACE6A4DA3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5E9BD3C6-F5B9-7DF2-CDC9-6E88738C7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62AE3D6-1AA6-D07D-20BD-CA32FB95C0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4" t="15447" r="89897" b="74132"/>
          <a:stretch>
            <a:fillRect/>
          </a:stretch>
        </p:blipFill>
        <p:spPr>
          <a:xfrm>
            <a:off x="6816080" y="1605728"/>
            <a:ext cx="2748117" cy="1880287"/>
          </a:xfrm>
          <a:prstGeom prst="rect">
            <a:avLst/>
          </a:prstGeom>
          <a:ln w="57150">
            <a:solidFill>
              <a:schemeClr val="tx2"/>
            </a:solidFill>
          </a:ln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C3A01DC-B58A-4927-E2F4-57BFDD5BDC84}"/>
              </a:ext>
            </a:extLst>
          </p:cNvPr>
          <p:cNvSpPr/>
          <p:nvPr/>
        </p:nvSpPr>
        <p:spPr>
          <a:xfrm>
            <a:off x="5324151" y="1433384"/>
            <a:ext cx="524714" cy="378940"/>
          </a:xfrm>
          <a:prstGeom prst="rect">
            <a:avLst/>
          </a:prstGeom>
          <a:noFill/>
          <a:ln w="571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1B67941-4D2E-3852-B120-32FFA4DC17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38" t="39806" r="62362" b="49758"/>
          <a:stretch>
            <a:fillRect/>
          </a:stretch>
        </p:blipFill>
        <p:spPr>
          <a:xfrm>
            <a:off x="879479" y="1874741"/>
            <a:ext cx="3810322" cy="1507525"/>
          </a:xfrm>
          <a:prstGeom prst="rect">
            <a:avLst/>
          </a:prstGeom>
          <a:ln w="57150"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val="675207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D2BA8-8C2F-AFCC-9C1C-2FA4DC1A2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8" y="373593"/>
            <a:ext cx="11376025" cy="532569"/>
          </a:xfrm>
        </p:spPr>
        <p:txBody>
          <a:bodyPr/>
          <a:lstStyle/>
          <a:p>
            <a:r>
              <a:rPr lang="en-GB" dirty="0"/>
              <a:t>2.0 Mechanical testing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503843-3349-BC30-843B-0166047C1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F2DB53-D3DE-22CF-E8FC-48CBA272E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CCD23-92FF-0DB2-819D-A083FB108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F0366FA-A10D-1A64-FAA5-9EA8F7E0DE0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Aim</a:t>
            </a:r>
          </a:p>
          <a:p>
            <a:pPr marL="0" lvl="1" indent="0">
              <a:buNone/>
            </a:pPr>
            <a:r>
              <a:rPr lang="en-GB" sz="2100" b="1" dirty="0"/>
              <a:t>To characterise the mechanical properties, such as strength, fatigue strength and DBTT. Then define quality controls and acceptance limits for the material specification</a:t>
            </a:r>
            <a:r>
              <a:rPr lang="en-GB" b="1" dirty="0"/>
              <a:t>. </a:t>
            </a:r>
          </a:p>
          <a:p>
            <a:pPr marL="0" lvl="1" indent="0">
              <a:buNone/>
            </a:pPr>
            <a:endParaRPr lang="en-GB" b="1" dirty="0"/>
          </a:p>
          <a:p>
            <a:r>
              <a:rPr lang="en-GB" dirty="0"/>
              <a:t>Objectivise: 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High temperature Charpy impact tests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Room temperature static and cyclic bending tests for 5mm, 17mm and HIP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High temperature static and cyclic tensile, bending, in-SEM tests for 5mm, 17mm and HIP</a:t>
            </a:r>
          </a:p>
          <a:p>
            <a:endParaRPr lang="en-GB" b="0" dirty="0"/>
          </a:p>
          <a:p>
            <a:pPr marL="457200" indent="-457200">
              <a:buFont typeface="+mj-lt"/>
              <a:buAutoNum type="arabicPeriod"/>
            </a:pPr>
            <a:endParaRPr lang="en-GB" b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2006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3E21318C-04A1-60D7-C6A2-6BF1345687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00358"/>
            <a:ext cx="7545859" cy="56593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3D1F01-1368-2BA9-D09B-6E9371CBB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 Ductile to brittle transition temperature (DBTT)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0C86B0-939D-538D-7C14-840F0F908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B086BE-7912-5C66-1A92-EB4D9F3C7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CFF4B3-6347-1753-2773-2DB987875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C603A30-40CA-6CE7-23C5-E6E56BD5BCF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545859" y="1592263"/>
            <a:ext cx="4238153" cy="4608512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dirty="0"/>
              <a:t>Samples were all 5mm thick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dirty="0"/>
              <a:t>5 mm plate has the lowest DBTT and the highest impact toughness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dirty="0"/>
              <a:t>17 mm has the same DBTT for different positions, but the Top &amp; Bottom have a higher toughness than the middle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B71716A2-B1DC-A7CA-F690-9E9DDB2D7D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75" y="533831"/>
            <a:ext cx="8234893" cy="6176170"/>
          </a:xfrm>
        </p:spPr>
      </p:pic>
    </p:spTree>
    <p:extLst>
      <p:ext uri="{BB962C8B-B14F-4D97-AF65-F5344CB8AC3E}">
        <p14:creationId xmlns:p14="http://schemas.microsoft.com/office/powerpoint/2010/main" val="224041409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7D2C4BA4-B35A-A23F-D523-03BE2359BD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69"/>
          <a:stretch>
            <a:fillRect/>
          </a:stretch>
        </p:blipFill>
        <p:spPr>
          <a:xfrm>
            <a:off x="5985004" y="1032648"/>
            <a:ext cx="6161476" cy="479270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F2F582-F67E-CB0E-2D84-2E81282A9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2.3 Quasi-static mechanical testing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8921ED-4334-F0AF-BDB9-F3D530E25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51FD62-AE86-4E6B-682F-71F468A02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C8F735-B68E-8D00-0C77-0304BF0BE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15</a:t>
            </a:fld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74FC350-47CD-08E0-2753-3CFBB01A8AD7}"/>
              </a:ext>
            </a:extLst>
          </p:cNvPr>
          <p:cNvGrpSpPr/>
          <p:nvPr/>
        </p:nvGrpSpPr>
        <p:grpSpPr>
          <a:xfrm>
            <a:off x="72073" y="4619527"/>
            <a:ext cx="7142600" cy="1380870"/>
            <a:chOff x="560616" y="4011827"/>
            <a:chExt cx="7142600" cy="1380870"/>
          </a:xfrm>
        </p:grpSpPr>
        <p:sp>
          <p:nvSpPr>
            <p:cNvPr id="12" name="Cube 11">
              <a:extLst>
                <a:ext uri="{FF2B5EF4-FFF2-40B4-BE49-F238E27FC236}">
                  <a16:creationId xmlns:a16="http://schemas.microsoft.com/office/drawing/2014/main" id="{ADA7DF85-1C3F-7CF6-CFCF-3F9F1EDB9578}"/>
                </a:ext>
              </a:extLst>
            </p:cNvPr>
            <p:cNvSpPr/>
            <p:nvPr/>
          </p:nvSpPr>
          <p:spPr>
            <a:xfrm>
              <a:off x="1287272" y="4011827"/>
              <a:ext cx="4539049" cy="980303"/>
            </a:xfrm>
            <a:prstGeom prst="cube">
              <a:avLst>
                <a:gd name="adj" fmla="val 40966"/>
              </a:avLst>
            </a:prstGeom>
            <a:solidFill>
              <a:schemeClr val="accent1">
                <a:lumMod val="60000"/>
                <a:lumOff val="40000"/>
              </a:schemeClr>
            </a:solidFill>
            <a:ln w="38100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1FB256C-7B57-70A4-1237-42ADF153CFA5}"/>
                </a:ext>
              </a:extLst>
            </p:cNvPr>
            <p:cNvSpPr txBox="1"/>
            <p:nvPr/>
          </p:nvSpPr>
          <p:spPr>
            <a:xfrm>
              <a:off x="2595795" y="5115698"/>
              <a:ext cx="1922001" cy="276999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l"/>
              <a:r>
                <a:rPr lang="en-GB" dirty="0"/>
                <a:t>75.5 mm ± 0.5 mm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2E6DBCA-D0F6-9779-F301-768EE0B227BC}"/>
                </a:ext>
              </a:extLst>
            </p:cNvPr>
            <p:cNvSpPr txBox="1"/>
            <p:nvPr/>
          </p:nvSpPr>
          <p:spPr>
            <a:xfrm>
              <a:off x="560616" y="4592694"/>
              <a:ext cx="577081" cy="276999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l"/>
              <a:r>
                <a:rPr lang="en-GB" dirty="0"/>
                <a:t>5 mm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CDFF45D-98C5-A2A8-2E84-609F78B08573}"/>
                </a:ext>
              </a:extLst>
            </p:cNvPr>
            <p:cNvSpPr txBox="1"/>
            <p:nvPr/>
          </p:nvSpPr>
          <p:spPr>
            <a:xfrm>
              <a:off x="5671107" y="4776915"/>
              <a:ext cx="2032109" cy="27699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en-GB" dirty="0"/>
                <a:t>6.5 mm ± 0.13 mm</a:t>
              </a:r>
            </a:p>
          </p:txBody>
        </p:sp>
      </p:grp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698A3FA-6053-08A4-E16A-3F843D04B50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0613" y="1154978"/>
            <a:ext cx="5577016" cy="3075289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Can’t do room temperature tensile tests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Followed the standard for bending of advanced ceramics ASTM C1161-18(2023).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As rolled and manually polished with 1 µm diamond paste.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Can do high temperature tensile test</a:t>
            </a:r>
          </a:p>
        </p:txBody>
      </p:sp>
    </p:spTree>
    <p:extLst>
      <p:ext uri="{BB962C8B-B14F-4D97-AF65-F5344CB8AC3E}">
        <p14:creationId xmlns:p14="http://schemas.microsoft.com/office/powerpoint/2010/main" val="15717714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FAEB7584-1A70-D084-B33B-75B984EC5C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9054" y="455972"/>
            <a:ext cx="7574957" cy="568121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33AC8C-F680-2419-1594-EB5CE1DB3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2.5 high temperature fatigue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FC8083-B1F3-F904-DFEB-CCF8E3845A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077498-BA0F-2DF6-277A-84990BA36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EB2CC5-FD4B-2A51-13FB-D5A311E08E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16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 Placeholder 5">
                <a:extLst>
                  <a:ext uri="{FF2B5EF4-FFF2-40B4-BE49-F238E27FC236}">
                    <a16:creationId xmlns:a16="http://schemas.microsoft.com/office/drawing/2014/main" id="{C5BCDDD4-B27D-2CA6-D16E-AB4F3FDD9B77}"/>
                  </a:ext>
                </a:extLst>
              </p:cNvPr>
              <p:cNvSpPr>
                <a:spLocks noGrp="1"/>
              </p:cNvSpPr>
              <p:nvPr>
                <p:ph type="body" sz="quarter" idx="13"/>
              </p:nvPr>
            </p:nvSpPr>
            <p:spPr>
              <a:xfrm>
                <a:off x="407989" y="1592263"/>
                <a:ext cx="3949827" cy="4608512"/>
              </a:xfrm>
            </p:spPr>
            <p:txBody>
              <a:bodyPr/>
              <a:lstStyle/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400 ˚C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Bending had staircase method.</a:t>
                </a:r>
              </a:p>
              <a:p>
                <a:pPr marL="781050" lvl="1" indent="-457200">
                  <a:buFont typeface="+mj-lt"/>
                  <a:buAutoNum type="arabicPeriod"/>
                </a:pPr>
                <a:r>
                  <a:rPr lang="en-GB" dirty="0"/>
                  <a:t>Set stress for 10k cycles, then increase stress.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Approximate stress for </a:t>
                </a:r>
                <a14:m>
                  <m:oMath xmlns:m="http://schemas.openxmlformats.org/officeDocument/2006/math">
                    <m:r>
                      <a:rPr lang="en-US" b="1" i="1" smtClean="0"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US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𝟏𝟎</m:t>
                        </m:r>
                      </m:e>
                      <m:sup>
                        <m:r>
                          <a:rPr lang="en-US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𝟔</m:t>
                        </m:r>
                      </m:sup>
                    </m:sSup>
                  </m:oMath>
                </a14:m>
                <a:r>
                  <a:rPr lang="en-GB" dirty="0"/>
                  <a:t> cycles = 250-300 MPa.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More tests will be completed.</a:t>
                </a:r>
              </a:p>
            </p:txBody>
          </p:sp>
        </mc:Choice>
        <mc:Fallback xmlns="">
          <p:sp>
            <p:nvSpPr>
              <p:cNvPr id="6" name="Text Placeholder 5">
                <a:extLst>
                  <a:ext uri="{FF2B5EF4-FFF2-40B4-BE49-F238E27FC236}">
                    <a16:creationId xmlns:a16="http://schemas.microsoft.com/office/drawing/2014/main" id="{C5BCDDD4-B27D-2CA6-D16E-AB4F3FDD9B7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quarter" idx="13"/>
              </p:nvPr>
            </p:nvSpPr>
            <p:spPr>
              <a:xfrm>
                <a:off x="407989" y="1592263"/>
                <a:ext cx="3949827" cy="4608512"/>
              </a:xfrm>
              <a:blipFill>
                <a:blip r:embed="rId3"/>
                <a:stretch>
                  <a:fillRect l="-3858" t="-2646" r="-200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440990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023311-8572-DA8B-2C49-EF61AC011F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3669A-A766-4E6C-3C41-6B032F2D7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9" y="373593"/>
            <a:ext cx="3097211" cy="540807"/>
          </a:xfrm>
        </p:spPr>
        <p:txBody>
          <a:bodyPr/>
          <a:lstStyle/>
          <a:p>
            <a:r>
              <a:rPr lang="en-GB" dirty="0"/>
              <a:t>3.0 Oxidation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A637D6-D461-0C7D-7365-EDE7738D05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328D31-D585-3E70-4BE3-50F108791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51A092-698E-6E17-EFF4-6AB72614A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36478BB-5707-FA21-8767-C35C6B4E04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07989" y="1114680"/>
            <a:ext cx="11376024" cy="4905375"/>
          </a:xfrm>
        </p:spPr>
        <p:txBody>
          <a:bodyPr>
            <a:normAutofit/>
          </a:bodyPr>
          <a:lstStyle/>
          <a:p>
            <a:r>
              <a:rPr lang="en-GB" dirty="0"/>
              <a:t>Aim: </a:t>
            </a:r>
          </a:p>
          <a:p>
            <a:r>
              <a:rPr lang="en-GB" dirty="0"/>
              <a:t>To define the maximum allowable oxygen content with the He environment </a:t>
            </a:r>
          </a:p>
          <a:p>
            <a:endParaRPr lang="en-GB" dirty="0"/>
          </a:p>
          <a:p>
            <a:r>
              <a:rPr lang="en-GB" dirty="0"/>
              <a:t>Objectives: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Measure the kinematic parameters for tungsten and oxygen, including activation energy and diffusion coefficient, in air and reduce O</a:t>
            </a:r>
            <a:r>
              <a:rPr lang="en-GB" b="0" dirty="0">
                <a:latin typeface="Aptos" panose="020B0004020202020204" pitchFamily="34" charset="0"/>
              </a:rPr>
              <a:t>₂</a:t>
            </a:r>
            <a:r>
              <a:rPr lang="en-GB" b="0" dirty="0"/>
              <a:t> environment.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Validate the kinematic model and measure the uncertainty.</a:t>
            </a:r>
          </a:p>
          <a:p>
            <a:pPr marL="666750" lvl="1" indent="-342900">
              <a:buFont typeface="Arial" panose="020B0604020202020204" pitchFamily="34" charset="0"/>
              <a:buChar char="•"/>
            </a:pPr>
            <a:r>
              <a:rPr lang="en-GB" b="0" dirty="0"/>
              <a:t>Measure the depth of oxide from an isothermal study over a week, using glow-discharge optical emission spectroscopy.</a:t>
            </a:r>
          </a:p>
          <a:p>
            <a:pPr marL="666750" lvl="1" indent="-342900">
              <a:buFont typeface="Arial" panose="020B0604020202020204" pitchFamily="34" charset="0"/>
              <a:buChar char="•"/>
            </a:pPr>
            <a:r>
              <a:rPr lang="en-GB" b="0" dirty="0"/>
              <a:t>Make oxide depth predictions for one week.</a:t>
            </a:r>
          </a:p>
          <a:p>
            <a:pPr marL="666750" lvl="1" indent="-342900">
              <a:buFont typeface="Arial" panose="020B0604020202020204" pitchFamily="34" charset="0"/>
              <a:buChar char="•"/>
            </a:pPr>
            <a:r>
              <a:rPr lang="en-GB" b="0" dirty="0"/>
              <a:t>Compare the measurements and prediction of oxide depth, then calculate the uncertainty in the prediction.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Make predictions of oxide thickness.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5399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74F40B5-3520-401D-4EE7-464784E2BE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39" y="996485"/>
            <a:ext cx="8827773" cy="4865030"/>
          </a:xfrm>
          <a:prstGeom prst="rect">
            <a:avLst/>
          </a:prstGeom>
        </p:spPr>
      </p:pic>
      <p:sp>
        <p:nvSpPr>
          <p:cNvPr id="1055" name="TextBox 1054">
            <a:extLst>
              <a:ext uri="{FF2B5EF4-FFF2-40B4-BE49-F238E27FC236}">
                <a16:creationId xmlns:a16="http://schemas.microsoft.com/office/drawing/2014/main" id="{D9D799F2-00AB-1771-5EE0-D3A051ADB86F}"/>
              </a:ext>
            </a:extLst>
          </p:cNvPr>
          <p:cNvSpPr txBox="1"/>
          <p:nvPr/>
        </p:nvSpPr>
        <p:spPr>
          <a:xfrm>
            <a:off x="8839389" y="1582340"/>
            <a:ext cx="325277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graph suggests that at 300 °C we will get around 1-10 µm of oxidation after 5 year. </a:t>
            </a:r>
          </a:p>
          <a:p>
            <a:endParaRPr lang="en-GB" dirty="0"/>
          </a:p>
          <a:p>
            <a:r>
              <a:rPr lang="en-GB" dirty="0"/>
              <a:t>Linear oxidation suggests cracking, leading to the risk of surface cracking or oxidise flake off.</a:t>
            </a:r>
          </a:p>
          <a:p>
            <a:endParaRPr lang="en-GB" dirty="0"/>
          </a:p>
          <a:p>
            <a:r>
              <a:rPr lang="en-GB" dirty="0"/>
              <a:t>This literature study is for a prediction in air.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48652A-BEDE-0048-BDB7-8544F78712D2}"/>
              </a:ext>
            </a:extLst>
          </p:cNvPr>
          <p:cNvSpPr txBox="1"/>
          <p:nvPr/>
        </p:nvSpPr>
        <p:spPr>
          <a:xfrm>
            <a:off x="99839" y="496953"/>
            <a:ext cx="56521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An oxidation mechanism map for tungsten, Nagy, Dóra, Humphry-Baker, Samuel A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5B2C3FF-6133-4F9C-A66C-1273C1103F96}"/>
              </a:ext>
            </a:extLst>
          </p:cNvPr>
          <p:cNvSpPr/>
          <p:nvPr/>
        </p:nvSpPr>
        <p:spPr>
          <a:xfrm>
            <a:off x="6391656" y="2134469"/>
            <a:ext cx="1536192" cy="38949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90577E-1AAD-ED57-7C78-DD536A55E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94" y="64789"/>
            <a:ext cx="11846011" cy="486631"/>
          </a:xfrm>
        </p:spPr>
        <p:txBody>
          <a:bodyPr>
            <a:noAutofit/>
          </a:bodyPr>
          <a:lstStyle/>
          <a:p>
            <a:r>
              <a:rPr lang="en-GB" sz="3600" dirty="0"/>
              <a:t>An oxidation mechanism map for tungsten- Literature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F94FB8-1190-37C6-D9A6-4218F9343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0C5E95-16B1-3771-F4EE-00A614966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82532B-B7C6-0BCB-3C1C-078D9254A8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D5419-C028-4748-A1D0-41557349E783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2123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0CC9C-FA18-DCCD-A123-43F5AAFA1A75}"/>
              </a:ext>
            </a:extLst>
          </p:cNvPr>
          <p:cNvSpPr txBox="1">
            <a:spLocks/>
          </p:cNvSpPr>
          <p:nvPr/>
        </p:nvSpPr>
        <p:spPr>
          <a:xfrm>
            <a:off x="0" y="53699"/>
            <a:ext cx="10515600" cy="99418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Isothermal study-Experimental matrix- CERN 	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7ED2653-868E-265C-97DA-0F70D9716078}"/>
              </a:ext>
            </a:extLst>
          </p:cNvPr>
          <p:cNvSpPr txBox="1"/>
          <p:nvPr/>
        </p:nvSpPr>
        <p:spPr>
          <a:xfrm>
            <a:off x="124371" y="2594559"/>
            <a:ext cx="846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400 °C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9B84A6C-5A84-9E96-C151-FF41E0B902E2}"/>
              </a:ext>
            </a:extLst>
          </p:cNvPr>
          <p:cNvSpPr txBox="1"/>
          <p:nvPr/>
        </p:nvSpPr>
        <p:spPr>
          <a:xfrm>
            <a:off x="1537029" y="157332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888C13B-2A49-7981-9F2B-FF89933D3E8B}"/>
              </a:ext>
            </a:extLst>
          </p:cNvPr>
          <p:cNvSpPr txBox="1"/>
          <p:nvPr/>
        </p:nvSpPr>
        <p:spPr>
          <a:xfrm>
            <a:off x="3116083" y="157332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7303689-E238-266E-A174-EB90BF3DB8AA}"/>
              </a:ext>
            </a:extLst>
          </p:cNvPr>
          <p:cNvSpPr txBox="1"/>
          <p:nvPr/>
        </p:nvSpPr>
        <p:spPr>
          <a:xfrm>
            <a:off x="4695137" y="157332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6AC1870-8C53-8A6A-C53E-F952063B7E30}"/>
              </a:ext>
            </a:extLst>
          </p:cNvPr>
          <p:cNvSpPr txBox="1"/>
          <p:nvPr/>
        </p:nvSpPr>
        <p:spPr>
          <a:xfrm>
            <a:off x="6212476" y="1573322"/>
            <a:ext cx="431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24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08EE7F7-84EF-9537-0E9B-07A365BE6DA7}"/>
              </a:ext>
            </a:extLst>
          </p:cNvPr>
          <p:cNvSpPr txBox="1"/>
          <p:nvPr/>
        </p:nvSpPr>
        <p:spPr>
          <a:xfrm>
            <a:off x="7791530" y="1573322"/>
            <a:ext cx="431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48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4A1F228-75FA-38FD-FEA2-906CA3A91EAF}"/>
              </a:ext>
            </a:extLst>
          </p:cNvPr>
          <p:cNvSpPr txBox="1"/>
          <p:nvPr/>
        </p:nvSpPr>
        <p:spPr>
          <a:xfrm>
            <a:off x="9308868" y="1573322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120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4743D75-5D4C-8A5A-900D-367C4D0CB56D}"/>
              </a:ext>
            </a:extLst>
          </p:cNvPr>
          <p:cNvSpPr txBox="1"/>
          <p:nvPr/>
        </p:nvSpPr>
        <p:spPr>
          <a:xfrm>
            <a:off x="10887922" y="1573322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168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A0F61FB-CC97-2CE8-B574-14B664BDD03B}"/>
              </a:ext>
            </a:extLst>
          </p:cNvPr>
          <p:cNvSpPr txBox="1"/>
          <p:nvPr/>
        </p:nvSpPr>
        <p:spPr>
          <a:xfrm>
            <a:off x="124371" y="4569893"/>
            <a:ext cx="846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450 °C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B2887EBD-7597-72A3-A9BB-178391BC82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078" y="4034559"/>
            <a:ext cx="1440000" cy="144000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143E1212-0687-C941-5EAA-B3CFAA5C14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0132" y="4034559"/>
            <a:ext cx="1440000" cy="144000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A6CCBF51-5203-5522-8F0A-31740278EC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9186" y="4034559"/>
            <a:ext cx="1440000" cy="1440000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E6F646A5-B9B3-EAA8-73C7-9F0616A578F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8240" y="4034559"/>
            <a:ext cx="1440000" cy="1440000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DEB8E18B-76F4-0F90-28B2-E5386246E0D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7294" y="4034559"/>
            <a:ext cx="1440000" cy="144000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1642BD88-C8AA-06AC-2D4F-160D513ABDF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6348" y="4034559"/>
            <a:ext cx="1440000" cy="1440000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826E9B5C-DA4A-2852-1F23-3AC909594FF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5402" y="4034559"/>
            <a:ext cx="1440000" cy="1440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5B6B498-1735-DF97-2DB8-6BB1D26E3E1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078" y="2049893"/>
            <a:ext cx="1440000" cy="1440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AD5CDF0-3D70-6887-509F-967E36FB1B5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0083" y="2049893"/>
            <a:ext cx="1440000" cy="1440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0D4DDA-9568-3BFC-12C3-4D041B27657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9088" y="2049893"/>
            <a:ext cx="1440000" cy="1440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DD2AD6E-44A3-84D0-1E61-BB64C866387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8093" y="2049893"/>
            <a:ext cx="1440000" cy="1440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3D78E81-7BC6-5571-504D-72225D458DC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7098" y="2049893"/>
            <a:ext cx="1440000" cy="1440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E0DBA61-2E52-E741-3A01-E598C9D1615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6103" y="2049893"/>
            <a:ext cx="1440000" cy="1440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8225181-C894-4F70-861D-87195CDF861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5108" y="2049893"/>
            <a:ext cx="1440000" cy="1440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E2CAFA3-FBB2-A6E0-9BD0-44065C865B0D}"/>
              </a:ext>
            </a:extLst>
          </p:cNvPr>
          <p:cNvSpPr txBox="1"/>
          <p:nvPr/>
        </p:nvSpPr>
        <p:spPr>
          <a:xfrm>
            <a:off x="5601292" y="994891"/>
            <a:ext cx="16536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Time (hours)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200C866E-424D-FA39-37A4-48E7D9E3A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89C42C1-8708-AC77-8964-E3E8038DD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1C60E6C-7FB7-B043-9EF5-A760D1FB0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7303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9E83CA-6416-67F4-C6CA-A2DE95D600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5FE3503-61A6-3A77-96BF-828AA2ED87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65371"/>
            <a:ext cx="7588221" cy="569116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8B93F2-D56C-0964-9539-61C31786E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611" y="73152"/>
            <a:ext cx="10515600" cy="916899"/>
          </a:xfrm>
        </p:spPr>
        <p:txBody>
          <a:bodyPr>
            <a:normAutofit fontScale="90000"/>
          </a:bodyPr>
          <a:lstStyle/>
          <a:p>
            <a:r>
              <a:rPr lang="en-GB" dirty="0"/>
              <a:t>Direct oxide depth measurement GDOES- University of Bern + CERN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E0EA0F-3AA8-FF70-4D3F-0C9A5D27CA44}"/>
              </a:ext>
            </a:extLst>
          </p:cNvPr>
          <p:cNvSpPr txBox="1"/>
          <p:nvPr/>
        </p:nvSpPr>
        <p:spPr>
          <a:xfrm>
            <a:off x="7332850" y="4702014"/>
            <a:ext cx="1364028" cy="3693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b="1" dirty="0"/>
              <a:t>No</a:t>
            </a:r>
            <a:r>
              <a:rPr lang="en-GB" dirty="0"/>
              <a:t> cracking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096722-C83C-587E-CCBC-F04B02EFA9A4}"/>
              </a:ext>
            </a:extLst>
          </p:cNvPr>
          <p:cNvSpPr txBox="1"/>
          <p:nvPr/>
        </p:nvSpPr>
        <p:spPr>
          <a:xfrm>
            <a:off x="3012104" y="3950997"/>
            <a:ext cx="1439305" cy="369332"/>
          </a:xfrm>
          <a:prstGeom prst="rect">
            <a:avLst/>
          </a:prstGeom>
          <a:solidFill>
            <a:srgbClr val="00B050"/>
          </a:solidFill>
          <a:ln>
            <a:solidFill>
              <a:schemeClr val="tx2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b="1" dirty="0"/>
              <a:t>Yes</a:t>
            </a:r>
            <a:r>
              <a:rPr lang="en-GB" dirty="0"/>
              <a:t> cracking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FA4D60-A1AF-E61E-53A5-C9FBB492D133}"/>
              </a:ext>
            </a:extLst>
          </p:cNvPr>
          <p:cNvSpPr txBox="1"/>
          <p:nvPr/>
        </p:nvSpPr>
        <p:spPr>
          <a:xfrm>
            <a:off x="899098" y="3338628"/>
            <a:ext cx="1364028" cy="369332"/>
          </a:xfrm>
          <a:prstGeom prst="rect">
            <a:avLst/>
          </a:prstGeom>
          <a:solidFill>
            <a:srgbClr val="00B0F0"/>
          </a:solidFill>
          <a:ln/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b="1" dirty="0"/>
              <a:t>No</a:t>
            </a:r>
            <a:r>
              <a:rPr lang="en-GB" dirty="0"/>
              <a:t> cracking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0AE95B-DA76-8BD9-6A4F-6045D117644D}"/>
              </a:ext>
            </a:extLst>
          </p:cNvPr>
          <p:cNvCxnSpPr>
            <a:stCxn id="3" idx="1"/>
          </p:cNvCxnSpPr>
          <p:nvPr/>
        </p:nvCxnSpPr>
        <p:spPr>
          <a:xfrm flipH="1">
            <a:off x="6607921" y="4886680"/>
            <a:ext cx="724929" cy="120134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189120E-A53C-CA1F-BE04-DC17D6119CE8}"/>
              </a:ext>
            </a:extLst>
          </p:cNvPr>
          <p:cNvCxnSpPr>
            <a:cxnSpLocks/>
          </p:cNvCxnSpPr>
          <p:nvPr/>
        </p:nvCxnSpPr>
        <p:spPr>
          <a:xfrm flipH="1">
            <a:off x="2031136" y="4133603"/>
            <a:ext cx="980968" cy="518277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817FFEE-D030-F489-A1C5-43F1F24D6ACB}"/>
              </a:ext>
            </a:extLst>
          </p:cNvPr>
          <p:cNvCxnSpPr>
            <a:cxnSpLocks/>
            <a:stCxn id="8" idx="2"/>
          </p:cNvCxnSpPr>
          <p:nvPr/>
        </p:nvCxnSpPr>
        <p:spPr>
          <a:xfrm flipH="1">
            <a:off x="1483985" y="3707960"/>
            <a:ext cx="97127" cy="829297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554A3CC-3E29-21E0-04B1-84CD2F7CFD8F}"/>
              </a:ext>
            </a:extLst>
          </p:cNvPr>
          <p:cNvSpPr txBox="1"/>
          <p:nvPr/>
        </p:nvSpPr>
        <p:spPr>
          <a:xfrm>
            <a:off x="6970385" y="801463"/>
            <a:ext cx="470452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For 400°C </a:t>
            </a:r>
          </a:p>
          <a:p>
            <a:r>
              <a:rPr lang="en-GB" dirty="0"/>
              <a:t>Parabolic oxidation rate followed by a stable oxide from ~ 48 hours. </a:t>
            </a:r>
          </a:p>
          <a:p>
            <a:r>
              <a:rPr lang="en-GB" dirty="0"/>
              <a:t>No cracking observed signalling stable oxide. </a:t>
            </a:r>
          </a:p>
          <a:p>
            <a:endParaRPr lang="en-GB" dirty="0"/>
          </a:p>
          <a:p>
            <a:r>
              <a:rPr lang="en-GB" b="1" dirty="0"/>
              <a:t>For 450°C </a:t>
            </a:r>
          </a:p>
          <a:p>
            <a:r>
              <a:rPr lang="en-GB" dirty="0"/>
              <a:t>Parabolic oxidation rate followed by a linear oxidation rate. </a:t>
            </a:r>
          </a:p>
          <a:p>
            <a:r>
              <a:rPr lang="en-GB" dirty="0"/>
              <a:t>Cracking seen at the change in mechanics between the parabolic and linear oxidation rates.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2C056-9748-CA6D-C58D-5DCE4C5C35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GB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39E6C3F-7025-3924-42E9-0865C7BDEC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GB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B901CA5-7366-1C13-7CE0-08603B241A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D5419-C028-4748-A1D0-41557349E783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53823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8625F0-01BA-22DB-E116-632B48FB39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B204DFC-7B69-0950-E405-15FB608446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993" y="696676"/>
            <a:ext cx="7588221" cy="569116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7A9201-BE94-7289-846A-6F1F6E838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3" y="71562"/>
            <a:ext cx="10515600" cy="587126"/>
          </a:xfrm>
        </p:spPr>
        <p:txBody>
          <a:bodyPr>
            <a:normAutofit/>
          </a:bodyPr>
          <a:lstStyle/>
          <a:p>
            <a:r>
              <a:rPr lang="en-GB" dirty="0"/>
              <a:t>Direct oxide depth measurement GDOES-CERN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107990-0065-0B8D-AA6F-776C71E9DDB6}"/>
              </a:ext>
            </a:extLst>
          </p:cNvPr>
          <p:cNvSpPr txBox="1"/>
          <p:nvPr/>
        </p:nvSpPr>
        <p:spPr>
          <a:xfrm>
            <a:off x="8064843" y="5033319"/>
            <a:ext cx="1364028" cy="3693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b="1" dirty="0"/>
              <a:t>No</a:t>
            </a:r>
            <a:r>
              <a:rPr lang="en-GB" dirty="0"/>
              <a:t> cracking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02B696-8C87-CC09-5187-4C3F94132118}"/>
              </a:ext>
            </a:extLst>
          </p:cNvPr>
          <p:cNvSpPr txBox="1"/>
          <p:nvPr/>
        </p:nvSpPr>
        <p:spPr>
          <a:xfrm>
            <a:off x="3744097" y="4282302"/>
            <a:ext cx="1439305" cy="369332"/>
          </a:xfrm>
          <a:prstGeom prst="rect">
            <a:avLst/>
          </a:prstGeom>
          <a:solidFill>
            <a:srgbClr val="00B050"/>
          </a:solidFill>
          <a:ln>
            <a:solidFill>
              <a:schemeClr val="tx2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b="1" dirty="0"/>
              <a:t>Yes</a:t>
            </a:r>
            <a:r>
              <a:rPr lang="en-GB" dirty="0"/>
              <a:t> cracking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2EA8F2-7F73-088B-D7E7-E96D022A201B}"/>
              </a:ext>
            </a:extLst>
          </p:cNvPr>
          <p:cNvSpPr txBox="1"/>
          <p:nvPr/>
        </p:nvSpPr>
        <p:spPr>
          <a:xfrm>
            <a:off x="1631091" y="3669933"/>
            <a:ext cx="1364028" cy="369332"/>
          </a:xfrm>
          <a:prstGeom prst="rect">
            <a:avLst/>
          </a:prstGeom>
          <a:solidFill>
            <a:srgbClr val="00B0F0"/>
          </a:solidFill>
          <a:ln/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b="1" dirty="0"/>
              <a:t>No</a:t>
            </a:r>
            <a:r>
              <a:rPr lang="en-GB" dirty="0"/>
              <a:t> cracking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C3D3C35-3FEE-8910-1407-5569D580AE4F}"/>
              </a:ext>
            </a:extLst>
          </p:cNvPr>
          <p:cNvCxnSpPr>
            <a:stCxn id="3" idx="1"/>
          </p:cNvCxnSpPr>
          <p:nvPr/>
        </p:nvCxnSpPr>
        <p:spPr>
          <a:xfrm flipH="1">
            <a:off x="7339914" y="5217985"/>
            <a:ext cx="724929" cy="120134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8FD8EE9-1747-C6B5-99FA-26CF7E3D1510}"/>
              </a:ext>
            </a:extLst>
          </p:cNvPr>
          <p:cNvCxnSpPr>
            <a:cxnSpLocks/>
          </p:cNvCxnSpPr>
          <p:nvPr/>
        </p:nvCxnSpPr>
        <p:spPr>
          <a:xfrm flipH="1">
            <a:off x="2763129" y="4464908"/>
            <a:ext cx="980968" cy="518277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104B6051-BE75-CE96-7860-E968D4A8652B}"/>
              </a:ext>
            </a:extLst>
          </p:cNvPr>
          <p:cNvCxnSpPr>
            <a:cxnSpLocks/>
            <a:stCxn id="8" idx="2"/>
          </p:cNvCxnSpPr>
          <p:nvPr/>
        </p:nvCxnSpPr>
        <p:spPr>
          <a:xfrm flipH="1">
            <a:off x="2215978" y="4039265"/>
            <a:ext cx="97127" cy="829297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4C4570F1-5FA0-3B87-DC60-4806C416B8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2814" y="1407591"/>
            <a:ext cx="3600000" cy="2700000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03F2B4A-C098-FD94-BFE9-0520F907654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097" y="818562"/>
            <a:ext cx="3600000" cy="2700000"/>
          </a:xfrm>
          <a:prstGeom prst="rect">
            <a:avLst/>
          </a:prstGeom>
          <a:ln w="57150">
            <a:solidFill>
              <a:srgbClr val="00B0F0"/>
            </a:solidFill>
          </a:ln>
        </p:spPr>
      </p:pic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95F9C067-684B-2B49-1BB9-1B45D7208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28EFD-D6B2-45B2-8F86-65D56D6126F0}" type="slidenum">
              <a:rPr lang="en-GB" smtClean="0"/>
              <a:t>21</a:t>
            </a:fld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781C3DAA-213B-0DB8-58FE-93673A5DCA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1097" y="2168562"/>
            <a:ext cx="3600000" cy="2700000"/>
          </a:xfrm>
          <a:prstGeom prst="rect">
            <a:avLst/>
          </a:prstGeom>
          <a:ln w="57150">
            <a:solidFill>
              <a:srgbClr val="00B0F0"/>
            </a:solidFill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08A310-5C81-0424-2D10-C3FEDA2C13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27102F-224C-B1B6-080B-99D14F539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277429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23C16-F978-C1A4-9ACC-8B1C91788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9602"/>
            <a:ext cx="10515600" cy="714927"/>
          </a:xfrm>
        </p:spPr>
        <p:txBody>
          <a:bodyPr/>
          <a:lstStyle/>
          <a:p>
            <a:r>
              <a:rPr lang="en-GB" dirty="0"/>
              <a:t>Scratch Test- CERN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8B8D4C-99B7-0799-3669-7A3716973B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" y="573760"/>
            <a:ext cx="6316987" cy="47377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9A99013-A26B-B795-09FF-76C7D3A7F507}"/>
              </a:ext>
            </a:extLst>
          </p:cNvPr>
          <p:cNvSpPr txBox="1"/>
          <p:nvPr/>
        </p:nvSpPr>
        <p:spPr>
          <a:xfrm>
            <a:off x="6096000" y="573760"/>
            <a:ext cx="518160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Scratched performed using the Nano indentation machine to a force of 3 N.  </a:t>
            </a:r>
          </a:p>
          <a:p>
            <a:endParaRPr lang="en-GB" dirty="0"/>
          </a:p>
          <a:p>
            <a:r>
              <a:rPr lang="en-GB" dirty="0"/>
              <a:t>Results show oxide starts to rub off on the  450 °C samples but is adherent on the 400 °C 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FFC10A-0F81-5238-D392-9189079AA0C5}"/>
              </a:ext>
            </a:extLst>
          </p:cNvPr>
          <p:cNvSpPr txBox="1"/>
          <p:nvPr/>
        </p:nvSpPr>
        <p:spPr>
          <a:xfrm>
            <a:off x="1279426" y="1150187"/>
            <a:ext cx="162736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Longer times 450 °C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85C891-63C9-F70D-A2B1-4E03DF02E302}"/>
              </a:ext>
            </a:extLst>
          </p:cNvPr>
          <p:cNvSpPr txBox="1"/>
          <p:nvPr/>
        </p:nvSpPr>
        <p:spPr>
          <a:xfrm>
            <a:off x="1842053" y="3763619"/>
            <a:ext cx="26034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400 °C all + lower times of 450 °C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3115333-4EA2-B10D-42AE-AA86FBF138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002" y="4636410"/>
            <a:ext cx="6089277" cy="196313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A119856-E55B-3698-B7A4-37A6EA937B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001" y="2605085"/>
            <a:ext cx="6089278" cy="19631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EF259E-05A3-0681-6540-D0EE7BE27B7C}"/>
              </a:ext>
            </a:extLst>
          </p:cNvPr>
          <p:cNvSpPr txBox="1"/>
          <p:nvPr/>
        </p:nvSpPr>
        <p:spPr>
          <a:xfrm>
            <a:off x="5918001" y="2605085"/>
            <a:ext cx="122661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400 °C 8 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2A85DA6-EF71-54FD-E860-3109AA49916D}"/>
              </a:ext>
            </a:extLst>
          </p:cNvPr>
          <p:cNvSpPr txBox="1"/>
          <p:nvPr/>
        </p:nvSpPr>
        <p:spPr>
          <a:xfrm>
            <a:off x="5918001" y="4636410"/>
            <a:ext cx="147348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450 °C 168 H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D1C86E6-5C65-E5B2-569C-4A7AE5228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AF5ED7C-6463-455C-429C-804F4C011D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GB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2E7D520-38BA-8657-8E05-F9B4B0664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D5419-C028-4748-A1D0-41557349E783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9437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3C102-FAF6-E4B2-114E-2AF0CA7FB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9" y="278343"/>
            <a:ext cx="2716212" cy="531282"/>
          </a:xfrm>
        </p:spPr>
        <p:txBody>
          <a:bodyPr/>
          <a:lstStyle/>
          <a:p>
            <a:r>
              <a:rPr lang="en-GB" dirty="0"/>
              <a:t>Questions?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ABC3CD-4117-0B01-549A-AEEE3FBE6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4F721A-2494-00A2-B28A-6732941A0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868E2F-EF02-220B-CC0C-D06B425AC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2F50E0D-FF4C-D1A3-D834-AB5AFE75BDA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07989" y="876299"/>
            <a:ext cx="11376024" cy="5324475"/>
          </a:xfrm>
        </p:spPr>
        <p:txBody>
          <a:bodyPr numCol="2">
            <a:normAutofit fontScale="92500" lnSpcReduction="10000"/>
          </a:bodyPr>
          <a:lstStyle/>
          <a:p>
            <a:r>
              <a:rPr lang="en-GB" dirty="0"/>
              <a:t>Thank you too 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CERN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Plansee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University of Southampton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Alexandre </a:t>
            </a:r>
            <a:r>
              <a:rPr lang="en-GB" dirty="0" err="1"/>
              <a:t>Gerardin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Alvaro Romero Francia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Ana Teresa Perez </a:t>
            </a:r>
            <a:r>
              <a:rPr lang="en-GB" dirty="0" err="1"/>
              <a:t>Fontenla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Ben Cobert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Berta Ruiz Palenzuela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Enrique Rodriguez Castro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Ignacio Aviles Santillana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Joesph Doyle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Katie Buchanan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Lisa Gall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Mike Parkin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Philippa Reed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Rui Franqueira Ximenes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Simon Barriere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Stefano </a:t>
            </a:r>
            <a:r>
              <a:rPr lang="en-GB" dirty="0" err="1"/>
              <a:t>Sgobba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Tristan Francois Calvet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Truls</a:t>
            </a:r>
            <a:r>
              <a:rPr lang="en-GB" dirty="0"/>
              <a:t> Kolstad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r>
              <a:rPr lang="en-GB" u="sng" dirty="0"/>
              <a:t>Thank </a:t>
            </a:r>
            <a:r>
              <a:rPr lang="en-GB" sz="2000" u="sng" dirty="0"/>
              <a:t>you</a:t>
            </a:r>
            <a:r>
              <a:rPr lang="en-GB" u="sng" dirty="0"/>
              <a:t> for listening! </a:t>
            </a:r>
          </a:p>
          <a:p>
            <a:r>
              <a:rPr lang="en-GB" dirty="0"/>
              <a:t>Any questions, comments or suggestions are welcome </a:t>
            </a:r>
            <a:r>
              <a:rPr lang="en-GB" dirty="0">
                <a:sym typeface="Wingdings" panose="05000000000000000000" pitchFamily="2" charset="2"/>
              </a:rPr>
              <a:t>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3436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726434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DA801-DA6F-890D-0377-26C983D5E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Production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20E7B9-21F3-72C8-EED3-AE51E5FAD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31D52A-1B4D-20A5-2D93-BD626BA69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423BB1-DFB5-14B3-51CA-94AEAA845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25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45196AE-C032-4F65-3A8D-A5FE8190A92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0547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6C962-E076-7B72-244B-30FF45E1C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service conditions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8BACD3-89DE-146C-D148-3751CDD76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1F01EA-6109-C5A8-8202-82455D83C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41E732-D464-C85C-A847-376BD0C0A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26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EBEB06C-4FF6-4BCB-78B1-C410640832B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07986" y="1095633"/>
            <a:ext cx="9097964" cy="2981068"/>
          </a:xfrm>
        </p:spPr>
        <p:txBody>
          <a:bodyPr>
            <a:norm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Temperatures: </a:t>
            </a:r>
            <a:r>
              <a:rPr lang="en-US" b="0" dirty="0"/>
              <a:t>50 to 400 ˚C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Maximum surface temperature: </a:t>
            </a:r>
            <a:r>
              <a:rPr lang="en-US" b="0" dirty="0"/>
              <a:t>300 ˚C</a:t>
            </a:r>
            <a:endParaRPr lang="en-GB" b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Stresses: </a:t>
            </a:r>
            <a:r>
              <a:rPr lang="en-US" b="0" dirty="0"/>
              <a:t>–50 MPa to 100 MPa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Irradiation damage: </a:t>
            </a:r>
            <a:r>
              <a:rPr lang="en-US" b="0" dirty="0"/>
              <a:t>Displacement per atom (DPA) &lt;2, ≈ 1.2 - 1.6 DPA</a:t>
            </a:r>
            <a:endParaRPr lang="en-GB" b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Helium ion implantation</a:t>
            </a:r>
            <a:r>
              <a:rPr lang="en-US" dirty="0"/>
              <a:t>: </a:t>
            </a:r>
            <a:r>
              <a:rPr lang="en-US" b="0" dirty="0"/>
              <a:t>143-220 Atomic parts per million</a:t>
            </a:r>
            <a:endParaRPr lang="en-GB" b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Fatigue life: </a:t>
            </a:r>
            <a:r>
              <a:rPr lang="en-US" b="0" dirty="0"/>
              <a:t>5x10^6 cycles</a:t>
            </a:r>
            <a:endParaRPr lang="en-GB" b="0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5CA4A9-70A6-4F8F-0CB3-D6F3AAF5263F}"/>
              </a:ext>
            </a:extLst>
          </p:cNvPr>
          <p:cNvSpPr txBox="1"/>
          <p:nvPr/>
        </p:nvSpPr>
        <p:spPr>
          <a:xfrm>
            <a:off x="2152650" y="6000121"/>
            <a:ext cx="2066271" cy="18466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GB" sz="1200" dirty="0"/>
              <a:t>Image courtesy of Mike Parkin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A119F2C-8EAF-345A-0424-4FB3D859F3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46" t="34125" b="12332"/>
          <a:stretch>
            <a:fillRect/>
          </a:stretch>
        </p:blipFill>
        <p:spPr>
          <a:xfrm>
            <a:off x="25141" y="4023518"/>
            <a:ext cx="11758872" cy="197660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88D4918-C62B-B42F-B6C6-8C954F4AA8C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8143" r="94298" b="27394"/>
          <a:stretch>
            <a:fillRect/>
          </a:stretch>
        </p:blipFill>
        <p:spPr>
          <a:xfrm>
            <a:off x="10302082" y="457200"/>
            <a:ext cx="1590491" cy="361950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181146C-9E43-E7E4-ED31-7C14D569C202}"/>
              </a:ext>
            </a:extLst>
          </p:cNvPr>
          <p:cNvSpPr txBox="1"/>
          <p:nvPr/>
        </p:nvSpPr>
        <p:spPr>
          <a:xfrm>
            <a:off x="8745346" y="319869"/>
            <a:ext cx="2362200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dirty="0">
                <a:solidFill>
                  <a:schemeClr val="tx2"/>
                </a:solidFill>
              </a:rPr>
              <a:t>Principal Stress</a:t>
            </a:r>
          </a:p>
          <a:p>
            <a:pPr algn="l"/>
            <a:r>
              <a:rPr lang="en-US" dirty="0">
                <a:solidFill>
                  <a:schemeClr val="tx2"/>
                </a:solidFill>
              </a:rPr>
              <a:t>Unit: Pa</a:t>
            </a:r>
          </a:p>
          <a:p>
            <a:pPr algn="l"/>
            <a:r>
              <a:rPr lang="en-US" dirty="0">
                <a:solidFill>
                  <a:schemeClr val="tx2"/>
                </a:solidFill>
              </a:rPr>
              <a:t>Max: 80 e6 Pa</a:t>
            </a:r>
          </a:p>
          <a:p>
            <a:pPr algn="l"/>
            <a:r>
              <a:rPr lang="en-US" dirty="0">
                <a:solidFill>
                  <a:schemeClr val="tx2"/>
                </a:solidFill>
              </a:rPr>
              <a:t>Min: -45 e6 Pa</a:t>
            </a:r>
          </a:p>
        </p:txBody>
      </p:sp>
    </p:spTree>
    <p:extLst>
      <p:ext uri="{BB962C8B-B14F-4D97-AF65-F5344CB8AC3E}">
        <p14:creationId xmlns:p14="http://schemas.microsoft.com/office/powerpoint/2010/main" val="169600732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BACA9-16A8-EA61-8E55-C05973ECF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8" y="373593"/>
            <a:ext cx="11376025" cy="516093"/>
          </a:xfrm>
        </p:spPr>
        <p:txBody>
          <a:bodyPr/>
          <a:lstStyle/>
          <a:p>
            <a:r>
              <a:rPr lang="en-GB" dirty="0"/>
              <a:t>Materials purchased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00D1A8-309C-1F3A-FF18-F8DA41390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D222F7-48E8-1FA1-10F7-08B3E116B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0AE88A-E094-9B28-627A-86B543879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27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A265EA5-7643-D585-F1F2-94A412EC22C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07989" y="1092218"/>
            <a:ext cx="5228121" cy="4832332"/>
          </a:xfrm>
        </p:spPr>
        <p:txBody>
          <a:bodyPr/>
          <a:lstStyle/>
          <a:p>
            <a:r>
              <a:rPr lang="en-GB" dirty="0"/>
              <a:t>Rolled tungsten plate</a:t>
            </a:r>
          </a:p>
          <a:p>
            <a:r>
              <a:rPr lang="en-GB" dirty="0"/>
              <a:t>99.97% pure tungsten</a:t>
            </a:r>
          </a:p>
          <a:p>
            <a:r>
              <a:rPr lang="en-GB" dirty="0"/>
              <a:t>Trace amounts of (1-100 µg/g): Al, Fe, Si, H, Cd, Cr, K, Mo, N, Hg, Cu, Ni, C, O, Pb</a:t>
            </a:r>
          </a:p>
          <a:p>
            <a:endParaRPr lang="en-GB" dirty="0"/>
          </a:p>
          <a:p>
            <a:r>
              <a:rPr lang="en-GB" dirty="0"/>
              <a:t>99.5% dense. </a:t>
            </a:r>
          </a:p>
          <a:p>
            <a:endParaRPr lang="en-GB" dirty="0"/>
          </a:p>
          <a:p>
            <a:r>
              <a:rPr lang="en-GB" dirty="0"/>
              <a:t>Two materials brought from </a:t>
            </a:r>
            <a:r>
              <a:rPr lang="en-GB" dirty="0" err="1"/>
              <a:t>Plansee</a:t>
            </a:r>
            <a:r>
              <a:rPr lang="en-GB" dirty="0"/>
              <a:t> (Austria) 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5mm hot-rolled plate stress relieved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17mm hot-rolled plate stress relieved 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4FBFAF9-EB05-A6B2-8D84-B0F2FC46F2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090" b="31326"/>
          <a:stretch>
            <a:fillRect/>
          </a:stretch>
        </p:blipFill>
        <p:spPr>
          <a:xfrm rot="16200000">
            <a:off x="5764724" y="263725"/>
            <a:ext cx="5890675" cy="570534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3E9FBC9-EB2C-A56B-4FC1-8AB22E1D680B}"/>
              </a:ext>
            </a:extLst>
          </p:cNvPr>
          <p:cNvSpPr/>
          <p:nvPr/>
        </p:nvSpPr>
        <p:spPr>
          <a:xfrm>
            <a:off x="7087669" y="5467794"/>
            <a:ext cx="3318911" cy="593943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2"/>
                </a:solidFill>
              </a:rPr>
              <a:t>15 mm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A2B282-F372-1A1A-F535-129EBAD17AAB}"/>
              </a:ext>
            </a:extLst>
          </p:cNvPr>
          <p:cNvCxnSpPr/>
          <p:nvPr/>
        </p:nvCxnSpPr>
        <p:spPr>
          <a:xfrm>
            <a:off x="7699375" y="5559425"/>
            <a:ext cx="2095500" cy="0"/>
          </a:xfrm>
          <a:prstGeom prst="line">
            <a:avLst/>
          </a:prstGeom>
          <a:ln w="571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86170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85CB91-9C58-5BCD-3129-9064CD00AE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F3AF8C-5209-EE01-BEC6-E6705E541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35AF5C-C4DC-30D4-F686-860273AC6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28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CC8E8C9-627F-CD38-4BEC-E5F391A8B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8" y="373063"/>
            <a:ext cx="11376025" cy="1066800"/>
          </a:xfrm>
        </p:spPr>
        <p:txBody>
          <a:bodyPr/>
          <a:lstStyle/>
          <a:p>
            <a:r>
              <a:rPr lang="en-GB" dirty="0"/>
              <a:t>Production of the target – Flattening and smoothing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A4B37C-F16B-132D-F9E5-62900C5C827B}"/>
              </a:ext>
            </a:extLst>
          </p:cNvPr>
          <p:cNvSpPr txBox="1"/>
          <p:nvPr/>
        </p:nvSpPr>
        <p:spPr bwMode="auto">
          <a:xfrm>
            <a:off x="407986" y="1124744"/>
            <a:ext cx="531731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As received hot-rolled W disks (</a:t>
            </a:r>
            <a:r>
              <a:rPr lang="en-US" sz="2000" b="1" dirty="0" err="1"/>
              <a:t>Plansee</a:t>
            </a:r>
            <a:r>
              <a:rPr lang="en-US" sz="2000" b="1" dirty="0"/>
              <a:t>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Disks are not defect free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Roughness 3.2+ um (Ra)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Flatness and parallelism 50+ um</a:t>
            </a:r>
          </a:p>
          <a:p>
            <a:endParaRPr lang="en-US" dirty="0"/>
          </a:p>
          <a:p>
            <a:r>
              <a:rPr lang="en-US" sz="2000" b="1" dirty="0"/>
              <a:t>Machining trails:</a:t>
            </a:r>
          </a:p>
          <a:p>
            <a:r>
              <a:rPr lang="en-GB" dirty="0"/>
              <a:t>So far, results were achieved: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Surface roughness &lt; 1 um Ra after rough pass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Flatness &lt; 20 um on hot rolled 40 mm dia. disk</a:t>
            </a:r>
          </a:p>
          <a:p>
            <a:endParaRPr lang="en-GB" sz="1600" dirty="0"/>
          </a:p>
          <a:p>
            <a:r>
              <a:rPr lang="en-GB" sz="1600" dirty="0"/>
              <a:t>Working with 5 organisations to get practice in this.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C904FF0-E728-D830-3B91-BECD8E57D9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01" r="18500"/>
          <a:stretch>
            <a:fillRect/>
          </a:stretch>
        </p:blipFill>
        <p:spPr>
          <a:xfrm rot="16200000">
            <a:off x="7084958" y="-116937"/>
            <a:ext cx="3495255" cy="599794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1573D1B-FE25-B411-F908-07B0793DA7BB}"/>
              </a:ext>
            </a:extLst>
          </p:cNvPr>
          <p:cNvSpPr txBox="1"/>
          <p:nvPr/>
        </p:nvSpPr>
        <p:spPr bwMode="auto">
          <a:xfrm>
            <a:off x="6317944" y="4872500"/>
            <a:ext cx="51845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Best results with </a:t>
            </a:r>
            <a:r>
              <a:rPr lang="en-US" b="1" dirty="0"/>
              <a:t>disk 4</a:t>
            </a:r>
            <a:r>
              <a:rPr lang="en-US" dirty="0"/>
              <a:t> from single rough pass with diamond insert (~0.9um Ra)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00328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3490D-56EC-FAD2-2E92-1BE5EE17B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Production of the target - HIP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67FF72-C889-BF22-5108-49495E5F9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4599BF-0F81-A0BA-E5E0-BC4121ACA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BD2097-DE4B-C897-73E6-AB2B5E9BE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1110785-E168-22E1-2FEE-F2410D59403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19252" y="1124744"/>
            <a:ext cx="5462715" cy="460851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b="0" dirty="0"/>
              <a:t>Unable to buy tungsten in the required shape, 500mm diameter, 450mm length.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Must join the rolled plate to create the required shape.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Cannot weld tungsten, as the melting temperature is 3422 ˚C.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Join tungsten using Hot Isostatic Pressure (HIP).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Cannot HIP W-W, so we use Ta as ‘glue’.</a:t>
            </a:r>
            <a:endParaRPr lang="en-GB" dirty="0"/>
          </a:p>
          <a:p>
            <a:endParaRPr lang="en-GB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3AA9FA39-0FC1-762F-0B60-FFC2469391F3}"/>
              </a:ext>
            </a:extLst>
          </p:cNvPr>
          <p:cNvGrpSpPr>
            <a:grpSpLocks noChangeAspect="1"/>
          </p:cNvGrpSpPr>
          <p:nvPr/>
        </p:nvGrpSpPr>
        <p:grpSpPr>
          <a:xfrm>
            <a:off x="685079" y="1439335"/>
            <a:ext cx="3788969" cy="4168959"/>
            <a:chOff x="3690227" y="3553889"/>
            <a:chExt cx="2178364" cy="239682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764C7382-4294-169D-B60B-46CDCC2452AD}"/>
                </a:ext>
              </a:extLst>
            </p:cNvPr>
            <p:cNvSpPr/>
            <p:nvPr/>
          </p:nvSpPr>
          <p:spPr>
            <a:xfrm>
              <a:off x="4186416" y="4012279"/>
              <a:ext cx="1188000" cy="1440000"/>
            </a:xfrm>
            <a:prstGeom prst="rect">
              <a:avLst/>
            </a:prstGeom>
            <a:solidFill>
              <a:srgbClr val="3B8CDD"/>
            </a:solidFill>
            <a:ln>
              <a:solidFill>
                <a:srgbClr val="418FDE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57EA6B13-EFD6-8B17-0158-0A66D59DF096}"/>
                </a:ext>
              </a:extLst>
            </p:cNvPr>
            <p:cNvGrpSpPr/>
            <p:nvPr/>
          </p:nvGrpSpPr>
          <p:grpSpPr>
            <a:xfrm>
              <a:off x="3690227" y="3553889"/>
              <a:ext cx="2178364" cy="2396829"/>
              <a:chOff x="3690227" y="3553889"/>
              <a:chExt cx="2178364" cy="2396829"/>
            </a:xfrm>
            <a:solidFill>
              <a:srgbClr val="FF9933"/>
            </a:solidFill>
          </p:grpSpPr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311EC8D2-8339-6C83-B334-42574ED5F476}"/>
                  </a:ext>
                </a:extLst>
              </p:cNvPr>
              <p:cNvGrpSpPr/>
              <p:nvPr/>
            </p:nvGrpSpPr>
            <p:grpSpPr>
              <a:xfrm>
                <a:off x="4162809" y="3553889"/>
                <a:ext cx="1235217" cy="410283"/>
                <a:chOff x="4180478" y="3553889"/>
                <a:chExt cx="1235217" cy="410283"/>
              </a:xfrm>
              <a:grpFill/>
            </p:grpSpPr>
            <p:sp>
              <p:nvSpPr>
                <p:cNvPr id="26" name="Arrow: Down 25">
                  <a:extLst>
                    <a:ext uri="{FF2B5EF4-FFF2-40B4-BE49-F238E27FC236}">
                      <a16:creationId xmlns:a16="http://schemas.microsoft.com/office/drawing/2014/main" id="{68F163B0-5901-6B99-F590-41531654E9DE}"/>
                    </a:ext>
                  </a:extLst>
                </p:cNvPr>
                <p:cNvSpPr/>
                <p:nvPr/>
              </p:nvSpPr>
              <p:spPr>
                <a:xfrm>
                  <a:off x="4180478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7" name="Arrow: Down 26">
                  <a:extLst>
                    <a:ext uri="{FF2B5EF4-FFF2-40B4-BE49-F238E27FC236}">
                      <a16:creationId xmlns:a16="http://schemas.microsoft.com/office/drawing/2014/main" id="{7CAA6B8F-6A4C-F075-A349-FC1CB71B00C1}"/>
                    </a:ext>
                  </a:extLst>
                </p:cNvPr>
                <p:cNvSpPr/>
                <p:nvPr/>
              </p:nvSpPr>
              <p:spPr>
                <a:xfrm>
                  <a:off x="4592217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8" name="Arrow: Down 27">
                  <a:extLst>
                    <a:ext uri="{FF2B5EF4-FFF2-40B4-BE49-F238E27FC236}">
                      <a16:creationId xmlns:a16="http://schemas.microsoft.com/office/drawing/2014/main" id="{84FDEA0C-8E7C-C024-AB77-D4D8CFEB08C8}"/>
                    </a:ext>
                  </a:extLst>
                </p:cNvPr>
                <p:cNvSpPr/>
                <p:nvPr/>
              </p:nvSpPr>
              <p:spPr>
                <a:xfrm>
                  <a:off x="5003956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9660FDAC-08E6-A36B-91AE-558CFBDCE984}"/>
                  </a:ext>
                </a:extLst>
              </p:cNvPr>
              <p:cNvGrpSpPr/>
              <p:nvPr/>
            </p:nvGrpSpPr>
            <p:grpSpPr>
              <a:xfrm rot="16200000">
                <a:off x="3277760" y="4527139"/>
                <a:ext cx="1235217" cy="410283"/>
                <a:chOff x="4180478" y="3553889"/>
                <a:chExt cx="1235217" cy="410283"/>
              </a:xfrm>
              <a:grpFill/>
            </p:grpSpPr>
            <p:sp>
              <p:nvSpPr>
                <p:cNvPr id="23" name="Arrow: Down 22">
                  <a:extLst>
                    <a:ext uri="{FF2B5EF4-FFF2-40B4-BE49-F238E27FC236}">
                      <a16:creationId xmlns:a16="http://schemas.microsoft.com/office/drawing/2014/main" id="{A5C39DFE-3176-9C19-A4C4-E343DED789FF}"/>
                    </a:ext>
                  </a:extLst>
                </p:cNvPr>
                <p:cNvSpPr/>
                <p:nvPr/>
              </p:nvSpPr>
              <p:spPr>
                <a:xfrm>
                  <a:off x="4180478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4" name="Arrow: Down 23">
                  <a:extLst>
                    <a:ext uri="{FF2B5EF4-FFF2-40B4-BE49-F238E27FC236}">
                      <a16:creationId xmlns:a16="http://schemas.microsoft.com/office/drawing/2014/main" id="{92C0E1DF-52B8-552E-8AFA-BF5BC85097C6}"/>
                    </a:ext>
                  </a:extLst>
                </p:cNvPr>
                <p:cNvSpPr/>
                <p:nvPr/>
              </p:nvSpPr>
              <p:spPr>
                <a:xfrm>
                  <a:off x="4592217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5" name="Arrow: Down 24">
                  <a:extLst>
                    <a:ext uri="{FF2B5EF4-FFF2-40B4-BE49-F238E27FC236}">
                      <a16:creationId xmlns:a16="http://schemas.microsoft.com/office/drawing/2014/main" id="{C3AC2967-1F94-BECF-E0C8-F5ED6C134EF9}"/>
                    </a:ext>
                  </a:extLst>
                </p:cNvPr>
                <p:cNvSpPr/>
                <p:nvPr/>
              </p:nvSpPr>
              <p:spPr>
                <a:xfrm>
                  <a:off x="5003956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D6F30F66-2248-662D-8405-F8B277E68B1E}"/>
                  </a:ext>
                </a:extLst>
              </p:cNvPr>
              <p:cNvGrpSpPr/>
              <p:nvPr/>
            </p:nvGrpSpPr>
            <p:grpSpPr>
              <a:xfrm rot="5400000">
                <a:off x="5045841" y="4527138"/>
                <a:ext cx="1235217" cy="410283"/>
                <a:chOff x="4180478" y="3553889"/>
                <a:chExt cx="1235217" cy="410283"/>
              </a:xfrm>
              <a:grpFill/>
            </p:grpSpPr>
            <p:sp>
              <p:nvSpPr>
                <p:cNvPr id="20" name="Arrow: Down 19">
                  <a:extLst>
                    <a:ext uri="{FF2B5EF4-FFF2-40B4-BE49-F238E27FC236}">
                      <a16:creationId xmlns:a16="http://schemas.microsoft.com/office/drawing/2014/main" id="{0A6C6986-44C5-1C86-CAFE-187ED1808804}"/>
                    </a:ext>
                  </a:extLst>
                </p:cNvPr>
                <p:cNvSpPr/>
                <p:nvPr/>
              </p:nvSpPr>
              <p:spPr>
                <a:xfrm>
                  <a:off x="4180478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1" name="Arrow: Down 20">
                  <a:extLst>
                    <a:ext uri="{FF2B5EF4-FFF2-40B4-BE49-F238E27FC236}">
                      <a16:creationId xmlns:a16="http://schemas.microsoft.com/office/drawing/2014/main" id="{D278A3A1-116F-7137-E08D-0F773652F473}"/>
                    </a:ext>
                  </a:extLst>
                </p:cNvPr>
                <p:cNvSpPr/>
                <p:nvPr/>
              </p:nvSpPr>
              <p:spPr>
                <a:xfrm>
                  <a:off x="4592217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2" name="Arrow: Down 21">
                  <a:extLst>
                    <a:ext uri="{FF2B5EF4-FFF2-40B4-BE49-F238E27FC236}">
                      <a16:creationId xmlns:a16="http://schemas.microsoft.com/office/drawing/2014/main" id="{0A3E92D4-28DA-9980-F95A-9366ABED29D5}"/>
                    </a:ext>
                  </a:extLst>
                </p:cNvPr>
                <p:cNvSpPr/>
                <p:nvPr/>
              </p:nvSpPr>
              <p:spPr>
                <a:xfrm>
                  <a:off x="5003956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130DF71A-B089-2E08-31DE-E0645C5D86A3}"/>
                  </a:ext>
                </a:extLst>
              </p:cNvPr>
              <p:cNvGrpSpPr/>
              <p:nvPr/>
            </p:nvGrpSpPr>
            <p:grpSpPr>
              <a:xfrm rot="10800000">
                <a:off x="4162808" y="5540435"/>
                <a:ext cx="1235217" cy="410283"/>
                <a:chOff x="4180478" y="3553889"/>
                <a:chExt cx="1235217" cy="410283"/>
              </a:xfrm>
              <a:grpFill/>
            </p:grpSpPr>
            <p:sp>
              <p:nvSpPr>
                <p:cNvPr id="17" name="Arrow: Down 16">
                  <a:extLst>
                    <a:ext uri="{FF2B5EF4-FFF2-40B4-BE49-F238E27FC236}">
                      <a16:creationId xmlns:a16="http://schemas.microsoft.com/office/drawing/2014/main" id="{011B9C5D-2D77-3A3D-47B8-85F5F6853A26}"/>
                    </a:ext>
                  </a:extLst>
                </p:cNvPr>
                <p:cNvSpPr/>
                <p:nvPr/>
              </p:nvSpPr>
              <p:spPr>
                <a:xfrm>
                  <a:off x="4180478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8" name="Arrow: Down 17">
                  <a:extLst>
                    <a:ext uri="{FF2B5EF4-FFF2-40B4-BE49-F238E27FC236}">
                      <a16:creationId xmlns:a16="http://schemas.microsoft.com/office/drawing/2014/main" id="{913D7BD7-B291-2940-E183-67CEF0D59DCB}"/>
                    </a:ext>
                  </a:extLst>
                </p:cNvPr>
                <p:cNvSpPr/>
                <p:nvPr/>
              </p:nvSpPr>
              <p:spPr>
                <a:xfrm>
                  <a:off x="4592217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9" name="Arrow: Down 18">
                  <a:extLst>
                    <a:ext uri="{FF2B5EF4-FFF2-40B4-BE49-F238E27FC236}">
                      <a16:creationId xmlns:a16="http://schemas.microsoft.com/office/drawing/2014/main" id="{50F52932-5FC9-6209-5E8B-E7E306BD365A}"/>
                    </a:ext>
                  </a:extLst>
                </p:cNvPr>
                <p:cNvSpPr/>
                <p:nvPr/>
              </p:nvSpPr>
              <p:spPr>
                <a:xfrm>
                  <a:off x="5003956" y="3553889"/>
                  <a:ext cx="411739" cy="410283"/>
                </a:xfrm>
                <a:prstGeom prst="downArrow">
                  <a:avLst/>
                </a:prstGeom>
                <a:solidFill>
                  <a:srgbClr val="418FDE"/>
                </a:solidFill>
                <a:ln>
                  <a:noFill/>
                </a:ln>
              </p:spPr>
              <p:style>
                <a:lnRef idx="3">
                  <a:schemeClr val="lt1"/>
                </a:lnRef>
                <a:fillRef idx="1">
                  <a:schemeClr val="dk1"/>
                </a:fillRef>
                <a:effectRef idx="1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</p:grp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21400CE-3426-978A-573B-4FFB113DA214}"/>
                </a:ext>
              </a:extLst>
            </p:cNvPr>
            <p:cNvCxnSpPr/>
            <p:nvPr/>
          </p:nvCxnSpPr>
          <p:spPr>
            <a:xfrm>
              <a:off x="4186416" y="4355728"/>
              <a:ext cx="1188000" cy="0"/>
            </a:xfrm>
            <a:prstGeom prst="line">
              <a:avLst/>
            </a:prstGeom>
            <a:ln w="38100">
              <a:solidFill>
                <a:srgbClr val="CCCC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0F7B8419-3515-D027-9C9F-A05F60212917}"/>
                </a:ext>
              </a:extLst>
            </p:cNvPr>
            <p:cNvCxnSpPr/>
            <p:nvPr/>
          </p:nvCxnSpPr>
          <p:spPr>
            <a:xfrm>
              <a:off x="4186416" y="5108830"/>
              <a:ext cx="1188000" cy="0"/>
            </a:xfrm>
            <a:prstGeom prst="line">
              <a:avLst/>
            </a:prstGeom>
            <a:ln w="38100">
              <a:solidFill>
                <a:srgbClr val="CCCC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4A27848-84E4-38CB-8094-3466CD3AEFD9}"/>
                </a:ext>
              </a:extLst>
            </p:cNvPr>
            <p:cNvCxnSpPr/>
            <p:nvPr/>
          </p:nvCxnSpPr>
          <p:spPr>
            <a:xfrm>
              <a:off x="4186416" y="4728871"/>
              <a:ext cx="1188000" cy="0"/>
            </a:xfrm>
            <a:prstGeom prst="line">
              <a:avLst/>
            </a:prstGeom>
            <a:ln w="38100">
              <a:solidFill>
                <a:srgbClr val="CCCC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7523F40E-07EB-0AA7-6865-0B45A97B8EF6}"/>
              </a:ext>
            </a:extLst>
          </p:cNvPr>
          <p:cNvSpPr txBox="1"/>
          <p:nvPr/>
        </p:nvSpPr>
        <p:spPr>
          <a:xfrm>
            <a:off x="4330662" y="1963692"/>
            <a:ext cx="1551893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GB" b="1" dirty="0"/>
              <a:t>5 mm W plate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5BF5CC9E-B184-7B40-7571-C310E1087FF0}"/>
              </a:ext>
            </a:extLst>
          </p:cNvPr>
          <p:cNvCxnSpPr>
            <a:stCxn id="30" idx="1"/>
          </p:cNvCxnSpPr>
          <p:nvPr/>
        </p:nvCxnSpPr>
        <p:spPr>
          <a:xfrm flipH="1">
            <a:off x="3297480" y="2102192"/>
            <a:ext cx="1033182" cy="410099"/>
          </a:xfrm>
          <a:prstGeom prst="straightConnector1">
            <a:avLst/>
          </a:prstGeom>
          <a:ln w="381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44A5FCFA-D11E-EAC4-9BAD-AAC8E79B1C36}"/>
              </a:ext>
            </a:extLst>
          </p:cNvPr>
          <p:cNvSpPr txBox="1"/>
          <p:nvPr/>
        </p:nvSpPr>
        <p:spPr>
          <a:xfrm>
            <a:off x="4449010" y="4835709"/>
            <a:ext cx="2367070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GB" b="1" dirty="0"/>
              <a:t>50 µm Ta foil (glue)</a:t>
            </a: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61FB2914-846E-2528-B7A8-BE1E585B8E43}"/>
              </a:ext>
            </a:extLst>
          </p:cNvPr>
          <p:cNvCxnSpPr>
            <a:cxnSpLocks/>
            <a:stCxn id="37" idx="1"/>
          </p:cNvCxnSpPr>
          <p:nvPr/>
        </p:nvCxnSpPr>
        <p:spPr>
          <a:xfrm flipH="1" flipV="1">
            <a:off x="3198930" y="4143944"/>
            <a:ext cx="1250080" cy="830265"/>
          </a:xfrm>
          <a:prstGeom prst="straightConnector1">
            <a:avLst/>
          </a:prstGeom>
          <a:ln w="381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6708CDB5-1D73-7002-FD02-A82D3D7AD63C}"/>
              </a:ext>
            </a:extLst>
          </p:cNvPr>
          <p:cNvSpPr txBox="1"/>
          <p:nvPr/>
        </p:nvSpPr>
        <p:spPr>
          <a:xfrm>
            <a:off x="5273964" y="5971164"/>
            <a:ext cx="6682209" cy="1692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GB" sz="1100" dirty="0"/>
              <a:t>Ref: Post-irradiation examination of a prototype tantalum-clad target for the Beam Dump Facility at CERN</a:t>
            </a:r>
          </a:p>
        </p:txBody>
      </p:sp>
    </p:spTree>
    <p:extLst>
      <p:ext uri="{BB962C8B-B14F-4D97-AF65-F5344CB8AC3E}">
        <p14:creationId xmlns:p14="http://schemas.microsoft.com/office/powerpoint/2010/main" val="40765987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6BBBE81-DD79-258B-9F25-DF6D47CD6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Target manufacturing requirements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366ABD-C711-22F7-F2CD-02810DFBD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B5EA5A-BC32-A742-B11B-8E7414D5B535}" type="slidenum">
              <a:rPr lang="en-US" smtClean="0"/>
              <a:t>30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751181-7146-7B5D-2B52-CE5686B0FC53}"/>
              </a:ext>
            </a:extLst>
          </p:cNvPr>
          <p:cNvSpPr txBox="1"/>
          <p:nvPr/>
        </p:nvSpPr>
        <p:spPr bwMode="auto">
          <a:xfrm>
            <a:off x="335361" y="1338344"/>
            <a:ext cx="1094521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As received hot-rolled W disks (</a:t>
            </a:r>
            <a:r>
              <a:rPr lang="en-US" dirty="0" err="1"/>
              <a:t>Plansee</a:t>
            </a:r>
            <a:r>
              <a:rPr lang="en-US" dirty="0"/>
              <a:t>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Disks are not defect free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Roughness 3.2+ um (Ra)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Flatness and parallelism 50+ um</a:t>
            </a:r>
          </a:p>
          <a:p>
            <a:endParaRPr lang="en-US" dirty="0"/>
          </a:p>
          <a:p>
            <a:r>
              <a:rPr lang="en-US" dirty="0"/>
              <a:t>Target pre-HIP manufacturing tolerances: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Flatness and parallelism of ~20 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Roughness of ~1.6 um (Ra)</a:t>
            </a:r>
          </a:p>
          <a:p>
            <a:endParaRPr lang="en-US" dirty="0"/>
          </a:p>
          <a:p>
            <a:r>
              <a:rPr lang="en-US" dirty="0"/>
              <a:t>Target post-HIP manufacturing tolerances: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Removal of Ta capsule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Surface roughness &lt; 0.1 um (Ra) (ALARP)</a:t>
            </a:r>
          </a:p>
          <a:p>
            <a:endParaRPr lang="en-US" dirty="0"/>
          </a:p>
          <a:p>
            <a:r>
              <a:rPr lang="en-US" dirty="0"/>
              <a:t>Pure W is difficult to machine: highly abrasive leading to tool wear and poor surface quality. </a:t>
            </a:r>
          </a:p>
          <a:p>
            <a:r>
              <a:rPr lang="en-US" dirty="0"/>
              <a:t>Hot-rolled W is especially difficult to machine due to its high-strength and anisotropy.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Probability of surface defects after manufacturing (</a:t>
            </a:r>
            <a:r>
              <a:rPr lang="en-US" dirty="0" err="1"/>
              <a:t>ie</a:t>
            </a:r>
            <a:r>
              <a:rPr lang="en-US" dirty="0"/>
              <a:t>. edges)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1A789F-481C-2DA1-148E-1A1D5C349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1-2 June 2026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D6C998-ACA3-C624-A7C6-9658001FA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8961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27A63E6-4A4F-D565-39F6-77358D9967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Companies involved for trial manufacturing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C987C5-24EE-BA67-2848-850443FF0E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B5EA5A-BC32-A742-B11B-8E7414D5B535}" type="slidenum">
              <a:rPr lang="en-US" smtClean="0"/>
              <a:t>31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EF0934-15D1-EB3D-FA9C-675709419CD9}"/>
              </a:ext>
            </a:extLst>
          </p:cNvPr>
          <p:cNvSpPr txBox="1"/>
          <p:nvPr/>
        </p:nvSpPr>
        <p:spPr bwMode="auto">
          <a:xfrm>
            <a:off x="407987" y="1102122"/>
            <a:ext cx="9341019" cy="47705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err="1"/>
              <a:t>Plansee</a:t>
            </a:r>
            <a:r>
              <a:rPr lang="en-US" sz="1600" dirty="0"/>
              <a:t> (AT). Status: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Best-effort quotation for trial manufacturing of one W disk (250 mm)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Target surface roughness of 0.4 um (Ra)</a:t>
            </a:r>
          </a:p>
          <a:p>
            <a:pPr lvl="1"/>
            <a:endParaRPr lang="en-US" sz="1600" dirty="0"/>
          </a:p>
          <a:p>
            <a:r>
              <a:rPr lang="en-US" sz="1600" dirty="0"/>
              <a:t>Unika (DK)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Unsuccessful trial with turning on 40 mm dia. W disk (breaking insert)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Successful surface grinding, yielding surface roughness of ~0.5 um (Ra)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Currently working on larger 250 mm dia. W disk</a:t>
            </a:r>
          </a:p>
          <a:p>
            <a:endParaRPr lang="en-US" sz="1600" dirty="0"/>
          </a:p>
          <a:p>
            <a:r>
              <a:rPr lang="en-US" sz="1600" dirty="0"/>
              <a:t>VDL-GL (NL)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Ongoing manufacturing work on a 250 mm dia. hot rolled W disk (surface grinding &amp; lapping)</a:t>
            </a:r>
          </a:p>
          <a:p>
            <a:endParaRPr lang="en-US" sz="1600" dirty="0"/>
          </a:p>
          <a:p>
            <a:r>
              <a:rPr lang="en-US" sz="1600" dirty="0"/>
              <a:t>Van Geenen (NL)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Ongoing polishing of 250 mm dia. hot rolled W disk (lapping?)</a:t>
            </a:r>
          </a:p>
          <a:p>
            <a:r>
              <a:rPr lang="en-US" sz="1600" dirty="0"/>
              <a:t>	</a:t>
            </a:r>
          </a:p>
          <a:p>
            <a:r>
              <a:rPr lang="en-US" sz="1600" dirty="0"/>
              <a:t>Mirror polish (JP)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Ongoing trials?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r>
              <a:rPr lang="en-US" sz="1600" dirty="0"/>
              <a:t>Significant price variation between companies. </a:t>
            </a:r>
            <a:r>
              <a:rPr lang="en-US" sz="1600" dirty="0" err="1"/>
              <a:t>Plansee</a:t>
            </a:r>
            <a:r>
              <a:rPr lang="en-US" sz="1600" dirty="0"/>
              <a:t> </a:t>
            </a:r>
            <a:r>
              <a:rPr lang="en-US" sz="1600" dirty="0" err="1"/>
              <a:t>reamins</a:t>
            </a:r>
            <a:r>
              <a:rPr lang="en-US" sz="1600" dirty="0"/>
              <a:t> most expensive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08F85F-74EC-8B49-4287-35C8E46A1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1-2 June 2026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B0BEDD-761D-3CA5-7E2B-C7C5F592E9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76258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87967D-4058-46CA-95E5-ABD7C6E1A6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A6EBF-B001-FAE0-7D07-FC7653CD1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Mechanical testing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152FA2-99AF-E3DA-8CC1-BC0AA9E80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76397C-A34C-0404-FC9B-19214D0AC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F1FD71-A884-7197-3033-E6A5A7C91B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32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9A60DF6-CE11-D662-ADDC-60C381D608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5253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CE0592BA-F1A2-E8C7-4544-6871EE8E4DF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670"/>
          <a:stretch>
            <a:fillRect/>
          </a:stretch>
        </p:blipFill>
        <p:spPr>
          <a:xfrm>
            <a:off x="6614260" y="2539412"/>
            <a:ext cx="3750250" cy="346897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B4D77A-1B1C-5FCD-AB1D-3B937936E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7" y="193221"/>
            <a:ext cx="10614239" cy="559857"/>
          </a:xfrm>
        </p:spPr>
        <p:txBody>
          <a:bodyPr/>
          <a:lstStyle/>
          <a:p>
            <a:r>
              <a:rPr lang="en-GB" dirty="0"/>
              <a:t>Tungsten – overview from materials perspective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071124-1402-7894-1500-16E460E4C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55F947-A8C9-C5E8-9C56-F2BA6FCB3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C9C8E8-5221-6FFB-113C-426A2F72A3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33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42AA0CC-1AF5-F00B-33EA-332F9254095A}"/>
              </a:ext>
            </a:extLst>
          </p:cNvPr>
          <p:cNvCxnSpPr>
            <a:cxnSpLocks/>
          </p:cNvCxnSpPr>
          <p:nvPr/>
        </p:nvCxnSpPr>
        <p:spPr>
          <a:xfrm>
            <a:off x="6054810" y="751538"/>
            <a:ext cx="0" cy="507852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B5CE7D4B-0B2A-E064-21A1-3D7F883DD57C}"/>
              </a:ext>
            </a:extLst>
          </p:cNvPr>
          <p:cNvSpPr txBox="1"/>
          <p:nvPr/>
        </p:nvSpPr>
        <p:spPr>
          <a:xfrm>
            <a:off x="333374" y="1257300"/>
            <a:ext cx="3634825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High irradiation resistance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High-temperature strength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E1110FF-7689-2974-27E4-AEB7E4861D7A}"/>
              </a:ext>
            </a:extLst>
          </p:cNvPr>
          <p:cNvSpPr txBox="1"/>
          <p:nvPr/>
        </p:nvSpPr>
        <p:spPr>
          <a:xfrm>
            <a:off x="2022450" y="753078"/>
            <a:ext cx="1809791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GB" sz="2400" b="1" u="sng" dirty="0"/>
              <a:t>Advantages</a:t>
            </a:r>
            <a:r>
              <a:rPr lang="en-GB" b="1" dirty="0"/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85A3F75-A8D1-2711-1A74-416B7EB78D53}"/>
              </a:ext>
            </a:extLst>
          </p:cNvPr>
          <p:cNvSpPr txBox="1"/>
          <p:nvPr/>
        </p:nvSpPr>
        <p:spPr>
          <a:xfrm>
            <a:off x="8591357" y="751538"/>
            <a:ext cx="2237792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GB" sz="2400" b="1" u="sng" dirty="0"/>
              <a:t>Disadvantages</a:t>
            </a:r>
            <a:r>
              <a:rPr lang="en-GB" b="1" dirty="0"/>
              <a:t>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BA68CE5-1D08-C4A2-FCBA-FCAADDF3037E}"/>
              </a:ext>
            </a:extLst>
          </p:cNvPr>
          <p:cNvSpPr txBox="1"/>
          <p:nvPr/>
        </p:nvSpPr>
        <p:spPr>
          <a:xfrm>
            <a:off x="6258660" y="1218224"/>
            <a:ext cx="5813366" cy="166199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Expensive: 1000 $ / 10kg of WO</a:t>
            </a:r>
            <a:r>
              <a:rPr lang="en-GB" dirty="0">
                <a:latin typeface="Aptos" panose="020B0004020202020204" pitchFamily="34" charset="0"/>
              </a:rPr>
              <a:t>₃</a:t>
            </a:r>
            <a:endParaRPr lang="en-GB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Brittle at room temperature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Difficult and expensive to process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Limited literature, some for fusion and ESS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Expect DBTT increases with irradiation 400-1000 ˚C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BD533FC-E418-18A3-D9FE-48C7C8EFF2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414" y="1817752"/>
            <a:ext cx="4231710" cy="411149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DCB45E3-5FD1-BE66-F6B2-8532C35EA5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7675" y="964045"/>
            <a:ext cx="1644658" cy="165374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1BC3F46-8445-2880-C9D2-143B3F3B3F5A}"/>
              </a:ext>
            </a:extLst>
          </p:cNvPr>
          <p:cNvSpPr txBox="1"/>
          <p:nvPr/>
        </p:nvSpPr>
        <p:spPr>
          <a:xfrm>
            <a:off x="297150" y="5930006"/>
            <a:ext cx="1159770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GB" sz="1000" dirty="0">
                <a:solidFill>
                  <a:schemeClr val="tx2"/>
                </a:solidFill>
              </a:rPr>
              <a:t>Shuhei Nogami, Akira Hasegawa, Makoto Fukuda, Michael Rieth, Jens Reiser, Gerald </a:t>
            </a:r>
            <a:r>
              <a:rPr lang="en-GB" sz="1000" dirty="0" err="1">
                <a:solidFill>
                  <a:schemeClr val="tx2"/>
                </a:solidFill>
              </a:rPr>
              <a:t>Pintsuk</a:t>
            </a:r>
            <a:r>
              <a:rPr lang="en-GB" sz="1000" dirty="0">
                <a:solidFill>
                  <a:schemeClr val="tx2"/>
                </a:solidFill>
              </a:rPr>
              <a:t>, Mechanical properties of tungsten: Recent research on modified tungsten materials in Japan, Journal of Nuclear Materials,  Volume 543, 2021, 152506, ISSN 0022-3115, https://doi.org/10.1016/j.jnucmat.2020.152506.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4192C4-105B-5AE2-4DC1-925085AE2934}"/>
              </a:ext>
            </a:extLst>
          </p:cNvPr>
          <p:cNvSpPr/>
          <p:nvPr/>
        </p:nvSpPr>
        <p:spPr>
          <a:xfrm>
            <a:off x="3832241" y="2009775"/>
            <a:ext cx="288435" cy="3143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1E2AC6-002C-A6CC-9EF3-8DCB6C0A2492}"/>
              </a:ext>
            </a:extLst>
          </p:cNvPr>
          <p:cNvSpPr txBox="1"/>
          <p:nvPr/>
        </p:nvSpPr>
        <p:spPr>
          <a:xfrm>
            <a:off x="10342376" y="2617790"/>
            <a:ext cx="1530340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GB" sz="800" dirty="0"/>
              <a:t>E. </a:t>
            </a:r>
            <a:r>
              <a:rPr lang="en-GB" sz="800" dirty="0" err="1"/>
              <a:t>Gaganidze</a:t>
            </a:r>
            <a:r>
              <a:rPr lang="en-GB" sz="800" dirty="0"/>
              <a:t>, A. Chauhan, H.-C. Schneider, D. </a:t>
            </a:r>
            <a:r>
              <a:rPr lang="en-GB" sz="800" dirty="0" err="1"/>
              <a:t>Terentyev</a:t>
            </a:r>
            <a:r>
              <a:rPr lang="en-GB" sz="800" dirty="0"/>
              <a:t>, B. </a:t>
            </a:r>
            <a:r>
              <a:rPr lang="en-GB" sz="800" dirty="0" err="1"/>
              <a:t>Rossaert</a:t>
            </a:r>
            <a:r>
              <a:rPr lang="en-GB" sz="800" dirty="0"/>
              <a:t>, J. </a:t>
            </a:r>
            <a:r>
              <a:rPr lang="en-GB" sz="800" dirty="0" err="1"/>
              <a:t>Aktaa</a:t>
            </a:r>
            <a:r>
              <a:rPr lang="en-GB" sz="800" dirty="0"/>
              <a:t>, Effect of irradiation temperature on the fracture-mechanical behaviour of tungsten irradiated to 1 dpa, Journal of Nuclear Materials, Volume 556, 2021, 153200, ISSN 0022-3115,</a:t>
            </a:r>
          </a:p>
        </p:txBody>
      </p:sp>
    </p:spTree>
    <p:extLst>
      <p:ext uri="{BB962C8B-B14F-4D97-AF65-F5344CB8AC3E}">
        <p14:creationId xmlns:p14="http://schemas.microsoft.com/office/powerpoint/2010/main" val="210296840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DF403-ADD5-EEB9-9536-9E195A20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4779"/>
            <a:ext cx="10515600" cy="796410"/>
          </a:xfrm>
        </p:spPr>
        <p:txBody>
          <a:bodyPr>
            <a:normAutofit fontScale="90000"/>
          </a:bodyPr>
          <a:lstStyle/>
          <a:p>
            <a:r>
              <a:rPr lang="en-GB" dirty="0"/>
              <a:t>Room temperature fatigue in pure iron- Literature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1406D6-3A52-A3EC-04F6-DA971BECCD3F}"/>
              </a:ext>
            </a:extLst>
          </p:cNvPr>
          <p:cNvSpPr txBox="1"/>
          <p:nvPr/>
        </p:nvSpPr>
        <p:spPr>
          <a:xfrm>
            <a:off x="130647" y="781631"/>
            <a:ext cx="8718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Fatigue of pure iron and of iron containing a small quantity of carbon after strain ageing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4EC554-AD0B-CEBE-3653-AC9E54FDF2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659" y="1150963"/>
            <a:ext cx="7470739" cy="49919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57145E-4D75-5266-D075-CAE8CAEB1E13}"/>
              </a:ext>
            </a:extLst>
          </p:cNvPr>
          <p:cNvSpPr txBox="1"/>
          <p:nvPr/>
        </p:nvSpPr>
        <p:spPr>
          <a:xfrm>
            <a:off x="7627636" y="1246264"/>
            <a:ext cx="3954163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Endurance limit: </a:t>
            </a:r>
          </a:p>
          <a:p>
            <a:r>
              <a:rPr lang="en-GB" dirty="0"/>
              <a:t>The stress at which the material does not fail via fatigue (e.g. what stress can tungsten width stand 5million cycles)</a:t>
            </a:r>
          </a:p>
          <a:p>
            <a:endParaRPr lang="en-GB" dirty="0"/>
          </a:p>
          <a:p>
            <a:r>
              <a:rPr lang="en-GB" dirty="0"/>
              <a:t>Testing in pure iron + low carbon steel</a:t>
            </a:r>
          </a:p>
          <a:p>
            <a:r>
              <a:rPr lang="en-GB" dirty="0"/>
              <a:t>Tensile test to find yield strength</a:t>
            </a:r>
          </a:p>
          <a:p>
            <a:r>
              <a:rPr lang="en-GB" dirty="0"/>
              <a:t>Fatigue tests to find endurance limit</a:t>
            </a:r>
          </a:p>
          <a:p>
            <a:r>
              <a:rPr lang="en-GB" dirty="0"/>
              <a:t>Endurance limit = +90% Yield strength</a:t>
            </a:r>
          </a:p>
          <a:p>
            <a:endParaRPr lang="en-GB" dirty="0"/>
          </a:p>
          <a:p>
            <a:r>
              <a:rPr lang="en-GB" dirty="0"/>
              <a:t>In structural steels and Ti-alloys endurance limit is typically 40-50% of yield strength</a:t>
            </a:r>
          </a:p>
          <a:p>
            <a:endParaRPr lang="en-GB" dirty="0"/>
          </a:p>
          <a:p>
            <a:r>
              <a:rPr lang="en-GB" dirty="0"/>
              <a:t>Pure tungsten (at high temperature) is like pure iron</a:t>
            </a:r>
          </a:p>
          <a:p>
            <a:r>
              <a:rPr lang="en-GB" dirty="0"/>
              <a:t>This will </a:t>
            </a:r>
            <a:r>
              <a:rPr lang="en-GB" b="1" dirty="0"/>
              <a:t>not</a:t>
            </a:r>
            <a:r>
              <a:rPr lang="en-GB" dirty="0"/>
              <a:t> be true after irradiation  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EE7EACCE-E23B-81B5-9E42-B351C4F4F038}"/>
                  </a:ext>
                </a:extLst>
              </p14:cNvPr>
              <p14:cNvContentPartPr/>
              <p14:nvPr/>
            </p14:nvContentPartPr>
            <p14:xfrm>
              <a:off x="3769661" y="1407139"/>
              <a:ext cx="532440" cy="5097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EE7EACCE-E23B-81B5-9E42-B351C4F4F03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734021" y="1335139"/>
                <a:ext cx="604080" cy="65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19DB72E6-FCE4-E39C-6E71-95F943A74A0C}"/>
                  </a:ext>
                </a:extLst>
              </p14:cNvPr>
              <p14:cNvContentPartPr/>
              <p14:nvPr/>
            </p14:nvContentPartPr>
            <p14:xfrm>
              <a:off x="5900861" y="1363579"/>
              <a:ext cx="1054080" cy="3078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19DB72E6-FCE4-E39C-6E71-95F943A74A0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864861" y="1291939"/>
                <a:ext cx="1125720" cy="45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BB62175E-47EA-9E14-AF14-1BCDC0D26D12}"/>
                  </a:ext>
                </a:extLst>
              </p14:cNvPr>
              <p14:cNvContentPartPr/>
              <p14:nvPr/>
            </p14:nvContentPartPr>
            <p14:xfrm>
              <a:off x="6205421" y="1799179"/>
              <a:ext cx="417240" cy="1681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BB62175E-47EA-9E14-AF14-1BCDC0D26D12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169421" y="1727539"/>
                <a:ext cx="488880" cy="311760"/>
              </a:xfrm>
              <a:prstGeom prst="rect">
                <a:avLst/>
              </a:prstGeom>
            </p:spPr>
          </p:pic>
        </mc:Fallback>
      </mc:AlternateContent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DA92C5-4E2A-9869-A13E-314E1780D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D259FED-0101-EE2D-F7FC-20C341760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GB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CF89ACB4-6D55-FBBF-9645-0B27F36C8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D5419-C028-4748-A1D0-41557349E783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4647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7E1D8-48BE-0467-32B8-4F4319F98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8" y="373593"/>
            <a:ext cx="11376025" cy="553998"/>
          </a:xfrm>
        </p:spPr>
        <p:txBody>
          <a:bodyPr/>
          <a:lstStyle/>
          <a:p>
            <a:r>
              <a:rPr lang="en-GB" dirty="0"/>
              <a:t>2.2 Room temperature tensile testing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34A886D-96D1-35F5-84C9-F1CF88049D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A22221-1335-BFC3-5C4B-7208AC0E7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4D1B02-17AB-12AC-1CA7-47948E802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35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824DCFA-0D55-E70C-43DF-1E81BFEADE4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751805" y="1439334"/>
            <a:ext cx="4227008" cy="374226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Tensile testing is not possible.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Extremely brittle at room temperature.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Examples of failed samples.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1635789-782F-0D5B-E280-93EE5E7518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78" r="27101"/>
          <a:stretch>
            <a:fillRect/>
          </a:stretch>
        </p:blipFill>
        <p:spPr>
          <a:xfrm rot="5400000">
            <a:off x="124191" y="1884589"/>
            <a:ext cx="4075044" cy="30888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60291E8-CF23-5250-80F4-2BA647856BE3}"/>
              </a:ext>
            </a:extLst>
          </p:cNvPr>
          <p:cNvSpPr txBox="1"/>
          <p:nvPr/>
        </p:nvSpPr>
        <p:spPr>
          <a:xfrm>
            <a:off x="617302" y="5850194"/>
            <a:ext cx="2861091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GB" dirty="0"/>
              <a:t>-----------------Scale --------------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4969BA9-6A33-1093-D3B6-51C9EA43B2A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400" t="17132" r="12485" b="12378"/>
          <a:stretch>
            <a:fillRect/>
          </a:stretch>
        </p:blipFill>
        <p:spPr>
          <a:xfrm>
            <a:off x="4206230" y="1391476"/>
            <a:ext cx="3343558" cy="407504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01C0685-B506-4973-949E-F11597666615}"/>
              </a:ext>
            </a:extLst>
          </p:cNvPr>
          <p:cNvSpPr txBox="1"/>
          <p:nvPr/>
        </p:nvSpPr>
        <p:spPr>
          <a:xfrm>
            <a:off x="1554122" y="1052195"/>
            <a:ext cx="987450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GB" dirty="0"/>
              <a:t>ASTM E8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0804D6-6B80-89F0-B154-5E454849485B}"/>
              </a:ext>
            </a:extLst>
          </p:cNvPr>
          <p:cNvSpPr txBox="1"/>
          <p:nvPr/>
        </p:nvSpPr>
        <p:spPr>
          <a:xfrm>
            <a:off x="4512250" y="1052195"/>
            <a:ext cx="2731517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GB" dirty="0"/>
              <a:t>CERN cryogenic geometry</a:t>
            </a:r>
          </a:p>
        </p:txBody>
      </p:sp>
    </p:spTree>
    <p:extLst>
      <p:ext uri="{BB962C8B-B14F-4D97-AF65-F5344CB8AC3E}">
        <p14:creationId xmlns:p14="http://schemas.microsoft.com/office/powerpoint/2010/main" val="291465602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3F7DBC0-C498-7C09-DD80-2ACD8CE98BB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881"/>
          <a:stretch>
            <a:fillRect/>
          </a:stretch>
        </p:blipFill>
        <p:spPr>
          <a:xfrm>
            <a:off x="5318897" y="710239"/>
            <a:ext cx="6465113" cy="543752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85A214-0143-227A-F4C2-4926E43C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2.4 Quasi-static high temperature bending – University of Southampton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5B5D99-9DB2-D710-9230-AD813B3DF4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76C072-53FB-BE41-3A4D-CFD26712F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19983F-C59C-9187-E549-4CCFE1E721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36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0FBCEC2-DA1B-9508-7DCB-B671B7F1B87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07990" y="1592263"/>
            <a:ext cx="4847408" cy="460851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HIP material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 air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400 ˚C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Yield stress at 165 MPa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Ultimate flexural strength </a:t>
            </a:r>
            <a:r>
              <a:rPr lang="en-GB" dirty="0">
                <a:sym typeface="Wingdings" panose="05000000000000000000" pitchFamily="2" charset="2"/>
              </a:rPr>
              <a:t>413 MPa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sym typeface="Wingdings" panose="05000000000000000000" pitchFamily="2" charset="2"/>
              </a:rPr>
              <a:t>Failed within the W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sym typeface="Wingdings" panose="05000000000000000000" pitchFamily="2" charset="2"/>
              </a:rPr>
              <a:t>3.25% Flexural strain</a:t>
            </a:r>
          </a:p>
          <a:p>
            <a:endParaRPr lang="en-GB" dirty="0"/>
          </a:p>
          <a:p>
            <a:r>
              <a:rPr lang="en-GB" dirty="0"/>
              <a:t>More samples to be tested in the future.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8BE0370-FA90-7CEA-EF08-DFE5801FD589}"/>
              </a:ext>
            </a:extLst>
          </p:cNvPr>
          <p:cNvGrpSpPr/>
          <p:nvPr/>
        </p:nvGrpSpPr>
        <p:grpSpPr>
          <a:xfrm>
            <a:off x="2063877" y="1439335"/>
            <a:ext cx="8591551" cy="4083408"/>
            <a:chOff x="3192461" y="1998305"/>
            <a:chExt cx="8591551" cy="4083408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BECB8735-1626-CC21-029F-ABF6AD8103F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94" t="26901" r="9219" b="34445"/>
            <a:stretch>
              <a:fillRect/>
            </a:stretch>
          </p:blipFill>
          <p:spPr>
            <a:xfrm>
              <a:off x="3192461" y="3982389"/>
              <a:ext cx="8591550" cy="209932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3C3D4CFB-6B5B-1DD3-AC34-2A77BC95F4C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29" t="30972" r="6504" b="40139"/>
            <a:stretch>
              <a:fillRect/>
            </a:stretch>
          </p:blipFill>
          <p:spPr>
            <a:xfrm>
              <a:off x="3192461" y="2364091"/>
              <a:ext cx="8591551" cy="1523048"/>
            </a:xfrm>
            <a:prstGeom prst="rect">
              <a:avLst/>
            </a:prstGeom>
          </p:spPr>
        </p:pic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671CC2E-C1CD-95ED-4DA4-CF5E046EE97A}"/>
                </a:ext>
              </a:extLst>
            </p:cNvPr>
            <p:cNvCxnSpPr/>
            <p:nvPr/>
          </p:nvCxnSpPr>
          <p:spPr>
            <a:xfrm>
              <a:off x="6724650" y="2612231"/>
              <a:ext cx="40481" cy="1095375"/>
            </a:xfrm>
            <a:prstGeom prst="line">
              <a:avLst/>
            </a:prstGeom>
            <a:ln w="28575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74BF55-7DF7-5B72-ED87-93495E60E928}"/>
                </a:ext>
              </a:extLst>
            </p:cNvPr>
            <p:cNvCxnSpPr/>
            <p:nvPr/>
          </p:nvCxnSpPr>
          <p:spPr>
            <a:xfrm>
              <a:off x="7715250" y="2612230"/>
              <a:ext cx="40481" cy="1095375"/>
            </a:xfrm>
            <a:prstGeom prst="line">
              <a:avLst/>
            </a:prstGeom>
            <a:ln w="28575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5A44FF0-D516-2E05-7E67-76B8C96C5C5E}"/>
                </a:ext>
              </a:extLst>
            </p:cNvPr>
            <p:cNvSpPr txBox="1"/>
            <p:nvPr/>
          </p:nvSpPr>
          <p:spPr>
            <a:xfrm>
              <a:off x="6437704" y="1998305"/>
              <a:ext cx="1591333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lIns="0" tIns="0" rIns="0" bIns="0" rtlCol="0">
              <a:spAutoFit/>
            </a:bodyPr>
            <a:lstStyle/>
            <a:p>
              <a:pPr algn="ctr"/>
              <a:r>
                <a:rPr lang="en-GB" sz="2400" dirty="0"/>
                <a:t>Ta interface</a:t>
              </a: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6B7F89F4-49E6-34E1-6FF6-76BC5D3C4022}"/>
                </a:ext>
              </a:extLst>
            </p:cNvPr>
            <p:cNvCxnSpPr>
              <a:stCxn id="13" idx="2"/>
            </p:cNvCxnSpPr>
            <p:nvPr/>
          </p:nvCxnSpPr>
          <p:spPr>
            <a:xfrm flipH="1">
              <a:off x="6744890" y="2367637"/>
              <a:ext cx="488481" cy="360323"/>
            </a:xfrm>
            <a:prstGeom prst="straightConnector1">
              <a:avLst/>
            </a:prstGeom>
            <a:ln w="38100">
              <a:solidFill>
                <a:schemeClr val="tx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78A9482E-1A80-6438-BE56-A462B49B43B6}"/>
                </a:ext>
              </a:extLst>
            </p:cNvPr>
            <p:cNvCxnSpPr>
              <a:cxnSpLocks/>
              <a:stCxn id="13" idx="2"/>
            </p:cNvCxnSpPr>
            <p:nvPr/>
          </p:nvCxnSpPr>
          <p:spPr>
            <a:xfrm>
              <a:off x="7233371" y="2367637"/>
              <a:ext cx="475294" cy="313709"/>
            </a:xfrm>
            <a:prstGeom prst="straightConnector1">
              <a:avLst/>
            </a:prstGeom>
            <a:ln w="38100">
              <a:solidFill>
                <a:schemeClr val="tx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58728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6950BFC3-D8DA-4A85-94F7-54DA5524770B}">
      <p188:commentRel xmlns:p188="http://schemas.microsoft.com/office/powerpoint/2018/8/main" r:id="rId2"/>
    </p:ext>
  </p:extLs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5624E-230C-1BA0-13BC-973FF3C5E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2.4 Quai-static high temperature bending – University of Southampton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01ADF5-3997-D4E9-B0ED-4627DCF0F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6EA3BA-5A75-CC34-3F99-129A2A882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B36689-391F-18FB-8262-C940E4B3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37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D900F5-CFE5-D111-6AA5-1BDBB0FEBDA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07990" y="1592263"/>
            <a:ext cx="2663418" cy="4608512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Air, at 400 °C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0.5mm/min</a:t>
            </a:r>
            <a:endParaRPr lang="en-GB" dirty="0">
              <a:sym typeface="Wingdings" panose="05000000000000000000" pitchFamily="2" charset="2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ym typeface="Wingdings" panose="05000000000000000000" pitchFamily="2" charset="2"/>
              </a:rPr>
              <a:t>Flexural strength </a:t>
            </a:r>
            <a:r>
              <a:rPr lang="en-GB" u="sng" dirty="0">
                <a:sym typeface="Wingdings" panose="05000000000000000000" pitchFamily="2" charset="2"/>
              </a:rPr>
              <a:t>413MPa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ym typeface="Wingdings" panose="05000000000000000000" pitchFamily="2" charset="2"/>
              </a:rPr>
              <a:t>Failed in W</a:t>
            </a:r>
            <a:endParaRPr lang="en-GB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C93B634B-68EB-4BCD-8025-4D0B3A26A7B5}"/>
              </a:ext>
            </a:extLst>
          </p:cNvPr>
          <p:cNvGrpSpPr/>
          <p:nvPr/>
        </p:nvGrpSpPr>
        <p:grpSpPr>
          <a:xfrm>
            <a:off x="3192461" y="1998305"/>
            <a:ext cx="8591551" cy="4083408"/>
            <a:chOff x="3192461" y="1998305"/>
            <a:chExt cx="8591551" cy="4083408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C8817D33-AFC0-220D-42B2-55BCF29242B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94" t="26901" r="9219" b="34445"/>
            <a:stretch>
              <a:fillRect/>
            </a:stretch>
          </p:blipFill>
          <p:spPr>
            <a:xfrm>
              <a:off x="3192461" y="3982389"/>
              <a:ext cx="8591550" cy="2099324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09C9E309-94A1-6479-F566-8401D3A24F8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29" t="30972" r="6504" b="40139"/>
            <a:stretch>
              <a:fillRect/>
            </a:stretch>
          </p:blipFill>
          <p:spPr>
            <a:xfrm>
              <a:off x="3192461" y="2364091"/>
              <a:ext cx="8591551" cy="1523048"/>
            </a:xfrm>
            <a:prstGeom prst="rect">
              <a:avLst/>
            </a:prstGeom>
          </p:spPr>
        </p:pic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239D7D4-F71F-DE2A-C039-C0FE0FFB76E7}"/>
                </a:ext>
              </a:extLst>
            </p:cNvPr>
            <p:cNvCxnSpPr/>
            <p:nvPr/>
          </p:nvCxnSpPr>
          <p:spPr>
            <a:xfrm>
              <a:off x="6724650" y="2612231"/>
              <a:ext cx="40481" cy="1095375"/>
            </a:xfrm>
            <a:prstGeom prst="line">
              <a:avLst/>
            </a:prstGeom>
            <a:ln w="28575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871804B0-DE2B-151D-9DEB-1827070DE082}"/>
                </a:ext>
              </a:extLst>
            </p:cNvPr>
            <p:cNvCxnSpPr/>
            <p:nvPr/>
          </p:nvCxnSpPr>
          <p:spPr>
            <a:xfrm>
              <a:off x="7715250" y="2612230"/>
              <a:ext cx="40481" cy="1095375"/>
            </a:xfrm>
            <a:prstGeom prst="line">
              <a:avLst/>
            </a:prstGeom>
            <a:ln w="28575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02D78D78-E030-BA19-85B4-E4063F8AD775}"/>
                </a:ext>
              </a:extLst>
            </p:cNvPr>
            <p:cNvSpPr txBox="1"/>
            <p:nvPr/>
          </p:nvSpPr>
          <p:spPr>
            <a:xfrm>
              <a:off x="6637020" y="1998305"/>
              <a:ext cx="1192699" cy="276999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l"/>
              <a:r>
                <a:rPr lang="en-GB" dirty="0"/>
                <a:t>Ta interface</a:t>
              </a: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208CC890-D60F-D122-A2BD-E54096E91F6A}"/>
                </a:ext>
              </a:extLst>
            </p:cNvPr>
            <p:cNvCxnSpPr>
              <a:stCxn id="19" idx="2"/>
            </p:cNvCxnSpPr>
            <p:nvPr/>
          </p:nvCxnSpPr>
          <p:spPr>
            <a:xfrm flipH="1">
              <a:off x="6744890" y="2275304"/>
              <a:ext cx="488480" cy="452656"/>
            </a:xfrm>
            <a:prstGeom prst="straightConnector1">
              <a:avLst/>
            </a:prstGeom>
            <a:ln w="38100">
              <a:solidFill>
                <a:schemeClr val="tx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421D8536-3B9F-E7AC-97DD-3DADA25336D0}"/>
                </a:ext>
              </a:extLst>
            </p:cNvPr>
            <p:cNvCxnSpPr>
              <a:cxnSpLocks/>
              <a:stCxn id="19" idx="2"/>
            </p:cNvCxnSpPr>
            <p:nvPr/>
          </p:nvCxnSpPr>
          <p:spPr>
            <a:xfrm>
              <a:off x="7233370" y="2275304"/>
              <a:ext cx="475295" cy="406042"/>
            </a:xfrm>
            <a:prstGeom prst="straightConnector1">
              <a:avLst/>
            </a:prstGeom>
            <a:ln w="38100">
              <a:solidFill>
                <a:schemeClr val="tx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5644464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176EA-E4D2-B04A-ED1E-BF7CFDFAB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392" y="395042"/>
            <a:ext cx="10849205" cy="936104"/>
          </a:xfrm>
        </p:spPr>
        <p:txBody>
          <a:bodyPr/>
          <a:lstStyle/>
          <a:p>
            <a:r>
              <a:rPr lang="en-GB" b="1" dirty="0"/>
              <a:t>10k Step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A6BEA-CEFC-EA5F-F625-478FE7C09C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377" y="999765"/>
            <a:ext cx="6185023" cy="1425936"/>
          </a:xfrm>
        </p:spPr>
        <p:txBody>
          <a:bodyPr>
            <a:normAutofit/>
          </a:bodyPr>
          <a:lstStyle/>
          <a:p>
            <a:r>
              <a:rPr lang="en-GB" sz="1800" dirty="0"/>
              <a:t>Started at 100MPa, increased by 10MPa after 10k cycles</a:t>
            </a:r>
          </a:p>
          <a:p>
            <a:r>
              <a:rPr lang="en-GB" sz="1800" dirty="0"/>
              <a:t>Failed at 320MPa after 3 cycles</a:t>
            </a:r>
          </a:p>
          <a:p>
            <a:r>
              <a:rPr lang="en-GB" sz="1800" dirty="0"/>
              <a:t>Potentially worth repeating </a:t>
            </a:r>
            <a:r>
              <a:rPr lang="en-GB" sz="1800" dirty="0">
                <a:sym typeface="Wingdings" panose="05000000000000000000" pitchFamily="2" charset="2"/>
              </a:rPr>
              <a:t> thermocouple detached during test, sample over heated </a:t>
            </a:r>
            <a:endParaRPr lang="en-GB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C64F9E-2777-50D5-4C08-88A6327B6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D5419-C028-4748-A1D0-41557349E783}" type="slidenum">
              <a:rPr lang="en-GB" smtClean="0"/>
              <a:t>38</a:t>
            </a:fld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6C45ED8-1BEF-AC1E-CF72-CEFD406F68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91" y="2059459"/>
            <a:ext cx="6027529" cy="427324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1FEE80C-47E8-6942-E287-10773D0119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3" t="36105" r="3984" b="36667"/>
          <a:stretch>
            <a:fillRect/>
          </a:stretch>
        </p:blipFill>
        <p:spPr>
          <a:xfrm>
            <a:off x="6096000" y="2192611"/>
            <a:ext cx="5923946" cy="99812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0FCA924-804D-FCFE-4BF1-58FC5B0EF8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10" t="33889" r="5113" b="36667"/>
          <a:stretch>
            <a:fillRect/>
          </a:stretch>
        </p:blipFill>
        <p:spPr>
          <a:xfrm>
            <a:off x="6096000" y="3543693"/>
            <a:ext cx="5923946" cy="1117774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A38FFE9-F700-EDA9-C85D-A29CB4B68065}"/>
              </a:ext>
            </a:extLst>
          </p:cNvPr>
          <p:cNvCxnSpPr>
            <a:cxnSpLocks/>
          </p:cNvCxnSpPr>
          <p:nvPr/>
        </p:nvCxnSpPr>
        <p:spPr>
          <a:xfrm>
            <a:off x="11557000" y="2192611"/>
            <a:ext cx="0" cy="927100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F3EDC1A-1887-C357-6694-CBD4C33C8FC7}"/>
              </a:ext>
            </a:extLst>
          </p:cNvPr>
          <p:cNvCxnSpPr>
            <a:cxnSpLocks/>
          </p:cNvCxnSpPr>
          <p:nvPr/>
        </p:nvCxnSpPr>
        <p:spPr>
          <a:xfrm>
            <a:off x="6908800" y="2192611"/>
            <a:ext cx="0" cy="927100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C78960B-8EC2-EB13-034C-F7E5E893B609}"/>
              </a:ext>
            </a:extLst>
          </p:cNvPr>
          <p:cNvCxnSpPr>
            <a:cxnSpLocks/>
          </p:cNvCxnSpPr>
          <p:nvPr/>
        </p:nvCxnSpPr>
        <p:spPr>
          <a:xfrm>
            <a:off x="7918450" y="2192611"/>
            <a:ext cx="0" cy="233089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C2DBE0A-D762-EE5F-2CB8-9A326D38EF8C}"/>
              </a:ext>
            </a:extLst>
          </p:cNvPr>
          <p:cNvCxnSpPr>
            <a:cxnSpLocks/>
          </p:cNvCxnSpPr>
          <p:nvPr/>
        </p:nvCxnSpPr>
        <p:spPr>
          <a:xfrm>
            <a:off x="10458450" y="2192611"/>
            <a:ext cx="0" cy="156889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80FB8FF-3A1C-E05C-3404-FE5D969FB0B1}"/>
              </a:ext>
            </a:extLst>
          </p:cNvPr>
          <p:cNvCxnSpPr>
            <a:cxnSpLocks/>
          </p:cNvCxnSpPr>
          <p:nvPr/>
        </p:nvCxnSpPr>
        <p:spPr>
          <a:xfrm>
            <a:off x="10458450" y="2764111"/>
            <a:ext cx="0" cy="233089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182CE56-6FE4-4C8C-075C-F69585A64FD7}"/>
              </a:ext>
            </a:extLst>
          </p:cNvPr>
          <p:cNvCxnSpPr>
            <a:cxnSpLocks/>
          </p:cNvCxnSpPr>
          <p:nvPr/>
        </p:nvCxnSpPr>
        <p:spPr>
          <a:xfrm>
            <a:off x="7918450" y="2814911"/>
            <a:ext cx="0" cy="233089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1">
            <a:extLst>
              <a:ext uri="{FF2B5EF4-FFF2-40B4-BE49-F238E27FC236}">
                <a16:creationId xmlns:a16="http://schemas.microsoft.com/office/drawing/2014/main" id="{80F354AC-E43C-612B-7250-575A85AFD7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48526" y="6408000"/>
            <a:ext cx="867862" cy="365125"/>
          </a:xfrm>
        </p:spPr>
        <p:txBody>
          <a:bodyPr/>
          <a:lstStyle/>
          <a:p>
            <a:pPr>
              <a:defRPr/>
            </a:pPr>
            <a:r>
              <a:rPr lang="en-US"/>
              <a:t>1-2 June 2026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37F0F0-6DF5-A4E0-7510-0F4293C29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59262" y="6408000"/>
            <a:ext cx="6572221" cy="365125"/>
          </a:xfrm>
        </p:spPr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8557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26681-3403-A745-E937-9D5519E1C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100k Step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9DFF8-F397-7AEC-957B-6EACD5CF7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21" y="1003826"/>
            <a:ext cx="5215433" cy="1203916"/>
          </a:xfrm>
        </p:spPr>
        <p:txBody>
          <a:bodyPr/>
          <a:lstStyle/>
          <a:p>
            <a:r>
              <a:rPr lang="en-GB" dirty="0"/>
              <a:t>Started at 160MPa, increased by 20MPa after 100k cycles</a:t>
            </a:r>
          </a:p>
          <a:p>
            <a:r>
              <a:rPr lang="en-GB" dirty="0"/>
              <a:t>Failed at 280MPa after ~20k cycles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F1D464-0A3E-1C92-917F-246F9F85B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D5419-C028-4748-A1D0-41557349E783}" type="slidenum">
              <a:rPr lang="en-GB" smtClean="0"/>
              <a:t>39</a:t>
            </a:fld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B455C92-20B0-4372-75B3-19D6847D7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70" y="1728051"/>
            <a:ext cx="5820005" cy="412612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0979853B-4AC0-221C-9D33-A7D9DBBB3F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80" t="19151" r="3047" b="15142"/>
          <a:stretch>
            <a:fillRect/>
          </a:stretch>
        </p:blipFill>
        <p:spPr>
          <a:xfrm>
            <a:off x="6099637" y="2453984"/>
            <a:ext cx="5820007" cy="103713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46F82865-07E6-CAD8-8EC3-C4AE0667B99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15" t="29982" r="1162" b="24276"/>
          <a:stretch>
            <a:fillRect/>
          </a:stretch>
        </p:blipFill>
        <p:spPr>
          <a:xfrm>
            <a:off x="6080616" y="3666795"/>
            <a:ext cx="5820006" cy="882901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5C353943-ADA0-79E4-BC05-01936CA2DCB2}"/>
              </a:ext>
            </a:extLst>
          </p:cNvPr>
          <p:cNvSpPr/>
          <p:nvPr/>
        </p:nvSpPr>
        <p:spPr>
          <a:xfrm>
            <a:off x="7915275" y="2868523"/>
            <a:ext cx="219075" cy="208052"/>
          </a:xfrm>
          <a:prstGeom prst="rect">
            <a:avLst/>
          </a:prstGeom>
          <a:noFill/>
          <a:ln w="12700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CD169BD-FF99-A932-DAEB-008D396CCF0A}"/>
              </a:ext>
            </a:extLst>
          </p:cNvPr>
          <p:cNvCxnSpPr>
            <a:cxnSpLocks/>
          </p:cNvCxnSpPr>
          <p:nvPr/>
        </p:nvCxnSpPr>
        <p:spPr>
          <a:xfrm>
            <a:off x="6546850" y="2501900"/>
            <a:ext cx="0" cy="927100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868E97CD-A828-98A5-C504-582CB30D1A5A}"/>
              </a:ext>
            </a:extLst>
          </p:cNvPr>
          <p:cNvCxnSpPr>
            <a:cxnSpLocks/>
          </p:cNvCxnSpPr>
          <p:nvPr/>
        </p:nvCxnSpPr>
        <p:spPr>
          <a:xfrm>
            <a:off x="11074400" y="2501900"/>
            <a:ext cx="0" cy="927100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D08D790B-009D-2F43-BF1A-8233B443C6F6}"/>
              </a:ext>
            </a:extLst>
          </p:cNvPr>
          <p:cNvCxnSpPr>
            <a:cxnSpLocks/>
          </p:cNvCxnSpPr>
          <p:nvPr/>
        </p:nvCxnSpPr>
        <p:spPr>
          <a:xfrm>
            <a:off x="10058400" y="2501900"/>
            <a:ext cx="0" cy="254000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EFFA3065-E556-2827-99A8-69703515CF97}"/>
              </a:ext>
            </a:extLst>
          </p:cNvPr>
          <p:cNvCxnSpPr>
            <a:cxnSpLocks/>
          </p:cNvCxnSpPr>
          <p:nvPr/>
        </p:nvCxnSpPr>
        <p:spPr>
          <a:xfrm>
            <a:off x="7658100" y="2508999"/>
            <a:ext cx="0" cy="246901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8AF94F4A-8577-BB41-B0FB-C71E696A89D1}"/>
              </a:ext>
            </a:extLst>
          </p:cNvPr>
          <p:cNvCxnSpPr>
            <a:cxnSpLocks/>
          </p:cNvCxnSpPr>
          <p:nvPr/>
        </p:nvCxnSpPr>
        <p:spPr>
          <a:xfrm>
            <a:off x="7658100" y="3194799"/>
            <a:ext cx="0" cy="246901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A6CBDAA-1C05-A0A4-4CB1-BEA59B59E3F3}"/>
              </a:ext>
            </a:extLst>
          </p:cNvPr>
          <p:cNvCxnSpPr>
            <a:cxnSpLocks/>
          </p:cNvCxnSpPr>
          <p:nvPr/>
        </p:nvCxnSpPr>
        <p:spPr>
          <a:xfrm>
            <a:off x="10058400" y="3162300"/>
            <a:ext cx="0" cy="254000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F2255068-0630-0E69-F4F0-7CAE9142D46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5575" y="1653443"/>
            <a:ext cx="6015814" cy="4511861"/>
          </a:xfrm>
          <a:prstGeom prst="rect">
            <a:avLst/>
          </a:prstGeom>
        </p:spPr>
      </p:pic>
      <p:sp>
        <p:nvSpPr>
          <p:cNvPr id="5" name="Date Placeholder 1">
            <a:extLst>
              <a:ext uri="{FF2B5EF4-FFF2-40B4-BE49-F238E27FC236}">
                <a16:creationId xmlns:a16="http://schemas.microsoft.com/office/drawing/2014/main" id="{61B26B2A-AF75-4787-0506-D786377668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48526" y="6408000"/>
            <a:ext cx="867862" cy="365125"/>
          </a:xfrm>
        </p:spPr>
        <p:txBody>
          <a:bodyPr/>
          <a:lstStyle/>
          <a:p>
            <a:pPr>
              <a:defRPr/>
            </a:pPr>
            <a:r>
              <a:rPr lang="en-US"/>
              <a:t>1-2 June 2026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F9557D-596E-A5D8-CF72-88232CAEFC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59262" y="6408000"/>
            <a:ext cx="6572221" cy="365125"/>
          </a:xfrm>
        </p:spPr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7680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77A9D-F197-07C5-6FB1-3A29DA24C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500k Step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AA68D-6A34-05B6-CC6A-D6209B496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283" y="1403199"/>
            <a:ext cx="4929682" cy="4381947"/>
          </a:xfrm>
        </p:spPr>
        <p:txBody>
          <a:bodyPr/>
          <a:lstStyle/>
          <a:p>
            <a:r>
              <a:rPr lang="en-GB" dirty="0"/>
              <a:t>Started at 230MPa, increased by 10MPa after 500k cycles</a:t>
            </a:r>
          </a:p>
          <a:p>
            <a:r>
              <a:rPr lang="en-GB" dirty="0" err="1"/>
              <a:t>Unfailed</a:t>
            </a:r>
            <a:r>
              <a:rPr lang="en-GB" dirty="0"/>
              <a:t> after 1,000,000 cycles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EC0BB1-7E2C-1D95-2FC3-32FD81A133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D5419-C028-4748-A1D0-41557349E783}" type="slidenum">
              <a:rPr lang="en-GB" smtClean="0"/>
              <a:t>40</a:t>
            </a:fld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9494108-583A-6831-7F00-2E86F9F227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75091"/>
            <a:ext cx="5684901" cy="403034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1C1C8EF-C92A-3DFA-09C8-69EF53C0C0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268" t="18836" r="11933" b="53097"/>
          <a:stretch>
            <a:fillRect/>
          </a:stretch>
        </p:blipFill>
        <p:spPr>
          <a:xfrm>
            <a:off x="5665509" y="2327185"/>
            <a:ext cx="6432384" cy="110181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45B087F-FFE7-81F0-CAC1-7ADE165F0A8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78" t="18624" r="3217" b="24302"/>
          <a:stretch>
            <a:fillRect/>
          </a:stretch>
        </p:blipFill>
        <p:spPr>
          <a:xfrm>
            <a:off x="5665509" y="3812552"/>
            <a:ext cx="6432384" cy="1200711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BFBD76D-A36E-5B20-4565-52FD150F18E7}"/>
              </a:ext>
            </a:extLst>
          </p:cNvPr>
          <p:cNvSpPr/>
          <p:nvPr/>
        </p:nvSpPr>
        <p:spPr>
          <a:xfrm>
            <a:off x="8026111" y="2670040"/>
            <a:ext cx="219075" cy="208052"/>
          </a:xfrm>
          <a:prstGeom prst="rect">
            <a:avLst/>
          </a:prstGeom>
          <a:noFill/>
          <a:ln w="12700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D716247-2C54-3961-3161-3BA6F2D63523}"/>
              </a:ext>
            </a:extLst>
          </p:cNvPr>
          <p:cNvCxnSpPr>
            <a:cxnSpLocks/>
          </p:cNvCxnSpPr>
          <p:nvPr/>
        </p:nvCxnSpPr>
        <p:spPr>
          <a:xfrm>
            <a:off x="6699250" y="2378671"/>
            <a:ext cx="0" cy="927100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4EA27D7-6CF4-089A-2CE8-A2063B3537DC}"/>
              </a:ext>
            </a:extLst>
          </p:cNvPr>
          <p:cNvCxnSpPr>
            <a:cxnSpLocks/>
          </p:cNvCxnSpPr>
          <p:nvPr/>
        </p:nvCxnSpPr>
        <p:spPr>
          <a:xfrm>
            <a:off x="11571022" y="2372321"/>
            <a:ext cx="0" cy="927100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77091FE-23A0-936A-3CBD-E6EF62313D91}"/>
              </a:ext>
            </a:extLst>
          </p:cNvPr>
          <p:cNvCxnSpPr>
            <a:cxnSpLocks/>
          </p:cNvCxnSpPr>
          <p:nvPr/>
        </p:nvCxnSpPr>
        <p:spPr>
          <a:xfrm>
            <a:off x="10351822" y="2372321"/>
            <a:ext cx="0" cy="186729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2A9A00E-7FC8-9DAD-A7E0-E5148360B9D9}"/>
              </a:ext>
            </a:extLst>
          </p:cNvPr>
          <p:cNvCxnSpPr>
            <a:cxnSpLocks/>
          </p:cNvCxnSpPr>
          <p:nvPr/>
        </p:nvCxnSpPr>
        <p:spPr>
          <a:xfrm>
            <a:off x="7969250" y="2365971"/>
            <a:ext cx="0" cy="193079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60045BF-CF28-5283-F1A7-764AA3231049}"/>
              </a:ext>
            </a:extLst>
          </p:cNvPr>
          <p:cNvCxnSpPr>
            <a:cxnSpLocks/>
          </p:cNvCxnSpPr>
          <p:nvPr/>
        </p:nvCxnSpPr>
        <p:spPr>
          <a:xfrm>
            <a:off x="7969250" y="3042111"/>
            <a:ext cx="0" cy="193079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A4C3C56-8229-2113-F4DF-B351EBB8FA6A}"/>
              </a:ext>
            </a:extLst>
          </p:cNvPr>
          <p:cNvCxnSpPr>
            <a:cxnSpLocks/>
          </p:cNvCxnSpPr>
          <p:nvPr/>
        </p:nvCxnSpPr>
        <p:spPr>
          <a:xfrm>
            <a:off x="10351822" y="3032721"/>
            <a:ext cx="0" cy="186729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47606636-5C51-0797-644A-B44DB5F0BF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8759" y="1160748"/>
            <a:ext cx="6489134" cy="4866851"/>
          </a:xfrm>
          <a:prstGeom prst="rect">
            <a:avLst/>
          </a:prstGeom>
        </p:spPr>
      </p:pic>
      <p:sp>
        <p:nvSpPr>
          <p:cNvPr id="5" name="Date Placeholder 1">
            <a:extLst>
              <a:ext uri="{FF2B5EF4-FFF2-40B4-BE49-F238E27FC236}">
                <a16:creationId xmlns:a16="http://schemas.microsoft.com/office/drawing/2014/main" id="{894B67DE-0B8F-602D-1E43-3C637626431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48526" y="6408000"/>
            <a:ext cx="867862" cy="365125"/>
          </a:xfrm>
        </p:spPr>
        <p:txBody>
          <a:bodyPr/>
          <a:lstStyle/>
          <a:p>
            <a:pPr>
              <a:defRPr/>
            </a:pPr>
            <a:r>
              <a:rPr lang="en-US"/>
              <a:t>1-2 June 2026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3ABB0E-633B-361E-F986-3B92D13C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59262" y="6408000"/>
            <a:ext cx="6572221" cy="365125"/>
          </a:xfrm>
        </p:spPr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8278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3694FB-9191-5361-0E54-650C8BBCC7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32F3B-84E7-0383-0C2A-3E86ACAEB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Recrystallisation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810C4F-EC02-9CBC-6E4C-28EEECA1D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8A9AC9-138A-15A8-8DD8-A69E41F40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0E8967-41EC-F75F-9504-1D87B797F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41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8F9C6A6-8CD6-CC2C-9359-52F494E5990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3794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574B9F-6D59-4265-31D2-2FC7DCA0C7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94DBF1A0-91F3-C8FC-EFF8-226742D3C2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437" y="1040328"/>
            <a:ext cx="6371077" cy="509686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B260D7-D3AD-F789-345A-565B0B590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8" y="373593"/>
            <a:ext cx="11376025" cy="580489"/>
          </a:xfrm>
        </p:spPr>
        <p:txBody>
          <a:bodyPr/>
          <a:lstStyle/>
          <a:p>
            <a:r>
              <a:rPr lang="en-GB" dirty="0"/>
              <a:t>1.3 Effect of annealing on Hardness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CC8B43-3F2D-287E-92BB-5404CB045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3CEAE3-6DD5-D569-1E66-EC7ECBF0F1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AAF24D-CCC3-A5B9-157B-7E7DF9FB1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42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 Placeholder 5">
                <a:extLst>
                  <a:ext uri="{FF2B5EF4-FFF2-40B4-BE49-F238E27FC236}">
                    <a16:creationId xmlns:a16="http://schemas.microsoft.com/office/drawing/2014/main" id="{2541BB82-7D3E-97E8-D995-59B71984A8C9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186616" y="1722005"/>
                <a:ext cx="5597395" cy="3926835"/>
              </a:xfrm>
              <a:prstGeom prst="rect">
                <a:avLst/>
              </a:prstGeom>
            </p:spPr>
            <p:txBody>
              <a:bodyPr vert="horz" lIns="0" tIns="0" rIns="0" bIns="0" rtlCol="0">
                <a:normAutofit/>
              </a:bodyPr>
              <a:lstStyle>
                <a:lvl1pPr marL="0" indent="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Font typeface="Arial"/>
                  <a:buNone/>
                  <a:tabLst/>
                  <a:defRPr sz="2100" b="1" kern="1200">
                    <a:solidFill>
                      <a:schemeClr val="tx2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323850" indent="-324000" algn="l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0"/>
                  </a:spcAft>
                  <a:buFont typeface="Arial" charset="0"/>
                  <a:buChar char="•"/>
                  <a:tabLst/>
                  <a:defRPr sz="1800" kern="1200">
                    <a:solidFill>
                      <a:schemeClr val="tx2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648000" indent="-324000" algn="l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0"/>
                  </a:spcAft>
                  <a:buFont typeface="Arial" panose="020B0604020202020204" pitchFamily="34" charset="0"/>
                  <a:buChar char="•"/>
                  <a:tabLst/>
                  <a:defRPr sz="1700" kern="1200">
                    <a:solidFill>
                      <a:schemeClr val="tx2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972000" indent="-324000" algn="l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0"/>
                  </a:spcAft>
                  <a:buFont typeface="Arial" panose="020B0604020202020204" pitchFamily="34" charset="0"/>
                  <a:buChar char="•"/>
                  <a:tabLst/>
                  <a:defRPr sz="1600" kern="1200">
                    <a:solidFill>
                      <a:schemeClr val="tx2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/>
                  <a:buChar char="•"/>
                  <a:defRPr sz="1600" kern="1200">
                    <a:solidFill>
                      <a:schemeClr val="accent6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dirty="0"/>
                  <a:t>Hardness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∝</m:t>
                    </m:r>
                  </m:oMath>
                </a14:m>
                <a:r>
                  <a:rPr lang="en-GB" dirty="0"/>
                  <a:t> strength </a:t>
                </a: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dirty="0"/>
                  <a:t>10 measurements per condition, error bars are the standard deviation.</a:t>
                </a: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dirty="0"/>
                  <a:t>All the treatments reduced the hardness compared to the as-received.</a:t>
                </a: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dirty="0"/>
                  <a:t>Higher hardness in HIP is likely from the applied pressure during the HIP, reducing defect annihilation.</a:t>
                </a: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endParaRPr lang="en-GB" dirty="0"/>
              </a:p>
            </p:txBody>
          </p:sp>
        </mc:Choice>
        <mc:Fallback xmlns="">
          <p:sp>
            <p:nvSpPr>
              <p:cNvPr id="7" name="Text Placeholder 5">
                <a:extLst>
                  <a:ext uri="{FF2B5EF4-FFF2-40B4-BE49-F238E27FC236}">
                    <a16:creationId xmlns:a16="http://schemas.microsoft.com/office/drawing/2014/main" id="{2541BB82-7D3E-97E8-D995-59B71984A8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86616" y="1722005"/>
                <a:ext cx="5597395" cy="3926835"/>
              </a:xfrm>
              <a:prstGeom prst="rect">
                <a:avLst/>
              </a:prstGeom>
              <a:blipFill>
                <a:blip r:embed="rId3"/>
                <a:stretch>
                  <a:fillRect l="-2723" t="-2946" r="-1634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C2B7BC6A-46CE-9C33-6B88-41DF92FA8D05}"/>
              </a:ext>
            </a:extLst>
          </p:cNvPr>
          <p:cNvSpPr txBox="1"/>
          <p:nvPr/>
        </p:nvSpPr>
        <p:spPr>
          <a:xfrm>
            <a:off x="1750795" y="1107211"/>
            <a:ext cx="3361818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2400" b="1" dirty="0"/>
              <a:t>Annealing for 3 hours</a:t>
            </a:r>
          </a:p>
        </p:txBody>
      </p:sp>
    </p:spTree>
    <p:extLst>
      <p:ext uri="{BB962C8B-B14F-4D97-AF65-F5344CB8AC3E}">
        <p14:creationId xmlns:p14="http://schemas.microsoft.com/office/powerpoint/2010/main" val="146551153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843000-4269-0CE5-6DB1-6C2DB4C666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0755799-4E51-F7DE-B2C0-AC3F4FB7541A}"/>
              </a:ext>
            </a:extLst>
          </p:cNvPr>
          <p:cNvCxnSpPr/>
          <p:nvPr/>
        </p:nvCxnSpPr>
        <p:spPr>
          <a:xfrm>
            <a:off x="2502171" y="6503773"/>
            <a:ext cx="720000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3020984-54CC-F3C7-A6DA-46C49907F5D6}"/>
              </a:ext>
            </a:extLst>
          </p:cNvPr>
          <p:cNvCxnSpPr>
            <a:cxnSpLocks/>
          </p:cNvCxnSpPr>
          <p:nvPr/>
        </p:nvCxnSpPr>
        <p:spPr>
          <a:xfrm rot="10800000">
            <a:off x="2502171" y="5783773"/>
            <a:ext cx="0" cy="72000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9736FCD8-C7BA-2E34-051A-53632321A61A}"/>
              </a:ext>
            </a:extLst>
          </p:cNvPr>
          <p:cNvSpPr txBox="1"/>
          <p:nvPr/>
        </p:nvSpPr>
        <p:spPr>
          <a:xfrm>
            <a:off x="3222171" y="6319107"/>
            <a:ext cx="482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2809309-5B49-BF56-0D82-DAF485C1791C}"/>
              </a:ext>
            </a:extLst>
          </p:cNvPr>
          <p:cNvSpPr txBox="1"/>
          <p:nvPr/>
        </p:nvSpPr>
        <p:spPr>
          <a:xfrm>
            <a:off x="2260758" y="5414441"/>
            <a:ext cx="506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039B13-FC68-AF42-6D9C-D9390EB3EEEC}"/>
              </a:ext>
            </a:extLst>
          </p:cNvPr>
          <p:cNvSpPr txBox="1"/>
          <p:nvPr/>
        </p:nvSpPr>
        <p:spPr>
          <a:xfrm>
            <a:off x="2033134" y="670726"/>
            <a:ext cx="1330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As received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7A87EE5-8587-04B1-5C6B-47C5C6C006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747" y="1224724"/>
            <a:ext cx="7170127" cy="41045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5D1745B-3761-4261-74BD-4E631AE9DC9A}"/>
              </a:ext>
            </a:extLst>
          </p:cNvPr>
          <p:cNvSpPr txBox="1"/>
          <p:nvPr/>
        </p:nvSpPr>
        <p:spPr>
          <a:xfrm>
            <a:off x="8260939" y="670726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1000 °C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81FA0E-831E-6226-65CF-2AB95123B7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9"/>
          <a:stretch>
            <a:fillRect/>
          </a:stretch>
        </p:blipFill>
        <p:spPr>
          <a:xfrm>
            <a:off x="5256994" y="1217594"/>
            <a:ext cx="6878350" cy="41045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EAFA86-884D-B2E4-B4DC-A56B636C3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730" y="0"/>
            <a:ext cx="5669966" cy="580489"/>
          </a:xfrm>
        </p:spPr>
        <p:txBody>
          <a:bodyPr>
            <a:normAutofit/>
          </a:bodyPr>
          <a:lstStyle/>
          <a:p>
            <a:r>
              <a:rPr lang="en-GB" dirty="0"/>
              <a:t>SEM-EBSD- CERN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B36B41-DA65-DCDD-B41A-F5432DEE4CF1}"/>
              </a:ext>
            </a:extLst>
          </p:cNvPr>
          <p:cNvSpPr txBox="1"/>
          <p:nvPr/>
        </p:nvSpPr>
        <p:spPr>
          <a:xfrm>
            <a:off x="4591510" y="5540043"/>
            <a:ext cx="7161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Little recrystallisation shown between AR &amp; 1000 °C at this resolution.  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2C9D975-56B0-20F9-8F79-BF450F704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D35440D5-D923-9F71-3242-9AC9A87C9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7FFF557-6D76-EC0B-662D-B39E94331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64781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136F69-1DA0-8B92-CCF4-54C26F5AA9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2FDAFC2-39D7-8901-F57C-BD79C6D56F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882" y="1264251"/>
            <a:ext cx="7180913" cy="411068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FAB3C4C-7A61-B9C0-AF7A-E59BE01015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40"/>
          <a:stretch>
            <a:fillRect/>
          </a:stretch>
        </p:blipFill>
        <p:spPr>
          <a:xfrm>
            <a:off x="5143224" y="1264249"/>
            <a:ext cx="7048776" cy="4110691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A95A960-A119-B93F-F641-55A5D55706E0}"/>
              </a:ext>
            </a:extLst>
          </p:cNvPr>
          <p:cNvCxnSpPr/>
          <p:nvPr/>
        </p:nvCxnSpPr>
        <p:spPr>
          <a:xfrm>
            <a:off x="7838955" y="6464272"/>
            <a:ext cx="720000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D829F50-0874-C1BD-08E5-96E55AA62923}"/>
              </a:ext>
            </a:extLst>
          </p:cNvPr>
          <p:cNvCxnSpPr>
            <a:cxnSpLocks/>
          </p:cNvCxnSpPr>
          <p:nvPr/>
        </p:nvCxnSpPr>
        <p:spPr>
          <a:xfrm rot="10800000">
            <a:off x="7838955" y="5744272"/>
            <a:ext cx="0" cy="72000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4B07A947-F944-A20B-4EBA-AC786D68BFC9}"/>
              </a:ext>
            </a:extLst>
          </p:cNvPr>
          <p:cNvSpPr txBox="1"/>
          <p:nvPr/>
        </p:nvSpPr>
        <p:spPr>
          <a:xfrm>
            <a:off x="8558955" y="6279606"/>
            <a:ext cx="482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75425A-7DFC-434C-5D9D-18B96CD42668}"/>
              </a:ext>
            </a:extLst>
          </p:cNvPr>
          <p:cNvSpPr txBox="1"/>
          <p:nvPr/>
        </p:nvSpPr>
        <p:spPr>
          <a:xfrm>
            <a:off x="7597542" y="5374940"/>
            <a:ext cx="506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FB2CCE-4630-F68A-E60E-083C874C26C6}"/>
              </a:ext>
            </a:extLst>
          </p:cNvPr>
          <p:cNvSpPr txBox="1"/>
          <p:nvPr/>
        </p:nvSpPr>
        <p:spPr>
          <a:xfrm>
            <a:off x="7276160" y="802584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1100 °C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7B0803-E2CD-28DE-8B85-8A86BB2B4E06}"/>
              </a:ext>
            </a:extLst>
          </p:cNvPr>
          <p:cNvSpPr txBox="1"/>
          <p:nvPr/>
        </p:nvSpPr>
        <p:spPr>
          <a:xfrm>
            <a:off x="1546028" y="794639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1050 °C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AEBD62-A28E-7439-4B48-516E8C6B5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669966" cy="580489"/>
          </a:xfrm>
        </p:spPr>
        <p:txBody>
          <a:bodyPr>
            <a:normAutofit/>
          </a:bodyPr>
          <a:lstStyle/>
          <a:p>
            <a:r>
              <a:rPr lang="en-GB" dirty="0"/>
              <a:t>SEM-EBSD- CERN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D2A0A0-0C82-89F9-F224-BF8064744CE4}"/>
              </a:ext>
            </a:extLst>
          </p:cNvPr>
          <p:cNvSpPr txBox="1"/>
          <p:nvPr/>
        </p:nvSpPr>
        <p:spPr>
          <a:xfrm>
            <a:off x="258049" y="5457941"/>
            <a:ext cx="73394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Again, little recrystallisation shown between 1050 °C &amp; 1100 °C at this resolution. Texture varies through thickness.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383791-C910-51D1-66B9-54C297F34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6A0EB708-9F84-E482-3C2B-F1DCE7F49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40543851-988F-8387-60B7-736204F59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36695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B361FB93-1CCE-0C3F-365B-A5B2C04640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-79"/>
          <a:stretch>
            <a:fillRect/>
          </a:stretch>
        </p:blipFill>
        <p:spPr>
          <a:xfrm>
            <a:off x="209271" y="1135746"/>
            <a:ext cx="7188307" cy="411167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1CCC109-12A7-8FD4-1409-8BDE48C4F3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54"/>
          <a:stretch>
            <a:fillRect/>
          </a:stretch>
        </p:blipFill>
        <p:spPr>
          <a:xfrm>
            <a:off x="5143224" y="1136239"/>
            <a:ext cx="6882600" cy="4110692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399D7A0-93C7-0FDD-CEC7-9FC29A52129D}"/>
              </a:ext>
            </a:extLst>
          </p:cNvPr>
          <p:cNvCxnSpPr/>
          <p:nvPr/>
        </p:nvCxnSpPr>
        <p:spPr>
          <a:xfrm>
            <a:off x="10823000" y="6673334"/>
            <a:ext cx="720000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E5B65AB-0543-75C6-8492-9F20C29B874E}"/>
              </a:ext>
            </a:extLst>
          </p:cNvPr>
          <p:cNvCxnSpPr>
            <a:cxnSpLocks/>
          </p:cNvCxnSpPr>
          <p:nvPr/>
        </p:nvCxnSpPr>
        <p:spPr>
          <a:xfrm rot="10800000">
            <a:off x="10823000" y="5953334"/>
            <a:ext cx="0" cy="72000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0F7A2EB-FB3B-31A3-13F0-60FABF70F916}"/>
              </a:ext>
            </a:extLst>
          </p:cNvPr>
          <p:cNvSpPr txBox="1"/>
          <p:nvPr/>
        </p:nvSpPr>
        <p:spPr>
          <a:xfrm>
            <a:off x="11543000" y="6488668"/>
            <a:ext cx="482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4BAB68C-EEB7-5773-1AB6-19807033E6CC}"/>
              </a:ext>
            </a:extLst>
          </p:cNvPr>
          <p:cNvSpPr txBox="1"/>
          <p:nvPr/>
        </p:nvSpPr>
        <p:spPr>
          <a:xfrm>
            <a:off x="10581587" y="5259825"/>
            <a:ext cx="506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06C9DD-6D7F-6B1C-0450-EFCB354CBD86}"/>
              </a:ext>
            </a:extLst>
          </p:cNvPr>
          <p:cNvSpPr txBox="1"/>
          <p:nvPr/>
        </p:nvSpPr>
        <p:spPr>
          <a:xfrm>
            <a:off x="2026508" y="659061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1150 °C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9B9DA1-F9F7-004E-2B6A-36BAA5D88588}"/>
              </a:ext>
            </a:extLst>
          </p:cNvPr>
          <p:cNvSpPr txBox="1"/>
          <p:nvPr/>
        </p:nvSpPr>
        <p:spPr>
          <a:xfrm>
            <a:off x="7335795" y="580489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1200 °C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386A17-0A58-C66B-CFAC-EB91EEE9D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669966" cy="580489"/>
          </a:xfrm>
        </p:spPr>
        <p:txBody>
          <a:bodyPr>
            <a:normAutofit/>
          </a:bodyPr>
          <a:lstStyle/>
          <a:p>
            <a:r>
              <a:rPr lang="en-GB" dirty="0"/>
              <a:t>SEM-EBSD- CERN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8A0789-51D4-B0B2-E172-2B6F65BD9A8E}"/>
              </a:ext>
            </a:extLst>
          </p:cNvPr>
          <p:cNvSpPr txBox="1"/>
          <p:nvPr/>
        </p:nvSpPr>
        <p:spPr>
          <a:xfrm>
            <a:off x="258049" y="5457941"/>
            <a:ext cx="73394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Recrystallisation starting to be seen ≥ 1150 °C.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0E2039-185D-86F5-94CD-758EE2FCD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4CE803-377E-6288-8CBD-20EED879F1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F58CDC-37E7-B30F-8BE3-33D4E9563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44096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1DF053-D4D5-E412-9A0D-B51BDC823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07300-D02F-5B1A-690E-D54617A5D8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889" y="1092625"/>
            <a:ext cx="7191654" cy="4116837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79D7CF5-75AC-3834-7BB3-17B47A7987C0}"/>
              </a:ext>
            </a:extLst>
          </p:cNvPr>
          <p:cNvCxnSpPr/>
          <p:nvPr/>
        </p:nvCxnSpPr>
        <p:spPr>
          <a:xfrm>
            <a:off x="10989176" y="6442501"/>
            <a:ext cx="720000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0086016-A5E3-CB59-2387-CF39A6E5ECA3}"/>
              </a:ext>
            </a:extLst>
          </p:cNvPr>
          <p:cNvCxnSpPr>
            <a:cxnSpLocks/>
          </p:cNvCxnSpPr>
          <p:nvPr/>
        </p:nvCxnSpPr>
        <p:spPr>
          <a:xfrm rot="10800000">
            <a:off x="10989176" y="5722501"/>
            <a:ext cx="0" cy="72000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3488C1D6-2B98-A67F-2D41-A6E771E0F7DF}"/>
              </a:ext>
            </a:extLst>
          </p:cNvPr>
          <p:cNvSpPr txBox="1"/>
          <p:nvPr/>
        </p:nvSpPr>
        <p:spPr>
          <a:xfrm>
            <a:off x="11709176" y="6257835"/>
            <a:ext cx="482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E6F8AD-629E-E3B1-9B00-4D0D59B0636C}"/>
              </a:ext>
            </a:extLst>
          </p:cNvPr>
          <p:cNvSpPr txBox="1"/>
          <p:nvPr/>
        </p:nvSpPr>
        <p:spPr>
          <a:xfrm>
            <a:off x="10747763" y="5353169"/>
            <a:ext cx="506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81EC0C-4AC7-2E74-E1F6-0FA952702C13}"/>
              </a:ext>
            </a:extLst>
          </p:cNvPr>
          <p:cNvSpPr txBox="1"/>
          <p:nvPr/>
        </p:nvSpPr>
        <p:spPr>
          <a:xfrm>
            <a:off x="1980125" y="612928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1250 °C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A96C8F-702F-5B31-B47C-E4909305F6BD}"/>
              </a:ext>
            </a:extLst>
          </p:cNvPr>
          <p:cNvSpPr txBox="1"/>
          <p:nvPr/>
        </p:nvSpPr>
        <p:spPr>
          <a:xfrm>
            <a:off x="7289412" y="534356"/>
            <a:ext cx="540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HIP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0E6934-D7BF-1660-026A-40194D49C6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54"/>
          <a:stretch>
            <a:fillRect/>
          </a:stretch>
        </p:blipFill>
        <p:spPr>
          <a:xfrm>
            <a:off x="5096841" y="1098770"/>
            <a:ext cx="6882600" cy="411069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DC531F-B064-0A44-1D81-93059BD631C8}"/>
              </a:ext>
            </a:extLst>
          </p:cNvPr>
          <p:cNvSpPr txBox="1"/>
          <p:nvPr/>
        </p:nvSpPr>
        <p:spPr>
          <a:xfrm>
            <a:off x="233162" y="5297565"/>
            <a:ext cx="65718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1250 °C is still not 100% recrystallised</a:t>
            </a:r>
          </a:p>
          <a:p>
            <a:r>
              <a:rPr lang="en-GB" dirty="0"/>
              <a:t>HIP is more recrystallised than 1200 °C but less than 1250 °C </a:t>
            </a:r>
          </a:p>
          <a:p>
            <a:r>
              <a:rPr lang="en-GB" dirty="0"/>
              <a:t>Not shown by the hardness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613978D-B8FD-4B5D-06CE-549C01E0D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669966" cy="580489"/>
          </a:xfrm>
        </p:spPr>
        <p:txBody>
          <a:bodyPr>
            <a:normAutofit/>
          </a:bodyPr>
          <a:lstStyle/>
          <a:p>
            <a:r>
              <a:rPr lang="en-GB" dirty="0"/>
              <a:t>SEM-EBSD- CERN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3855E0-18A1-814C-4DCA-AF7E7E40E7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48386588-0A59-52E8-B3ED-672ECDB0B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EAE3617-E0EE-DCE5-FD2F-14B4E04E5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20902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8018D-CECB-637D-87DB-B98185A2B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1.6 </a:t>
            </a:r>
            <a:r>
              <a:rPr lang="en-US" dirty="0" err="1"/>
              <a:t>Plastometry</a:t>
            </a:r>
            <a:r>
              <a:rPr lang="en-GB" dirty="0"/>
              <a:t> - High temperature hardness + material model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4A18FE-64CB-8596-3CEC-406A2B76A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539109-01C7-999D-BBA0-3A4AFA54D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B20FA0-FAAC-334F-5E70-4A4123129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47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D3127A0-2367-8E02-841E-0113842F29F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07989" y="1592263"/>
            <a:ext cx="5688011" cy="4608512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Plastometer is a high-temperature hardness test combined with a computer simulation.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New equipment, soon to be operational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Predicts tensile strength at different temperatures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Will be used to predict how the heat treatment affects tensile strength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56F1323-5EC1-75B0-DE85-C405C168AC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2332" y="1067097"/>
            <a:ext cx="3955745" cy="5133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77435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38AA255-666A-C9E3-96AD-28FD9ECF96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026" y="630016"/>
            <a:ext cx="6891130" cy="55129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CF7D3A-B389-8593-E4A4-C3AC87C67342}"/>
              </a:ext>
            </a:extLst>
          </p:cNvPr>
          <p:cNvSpPr txBox="1"/>
          <p:nvPr/>
        </p:nvSpPr>
        <p:spPr>
          <a:xfrm>
            <a:off x="6693242" y="630016"/>
            <a:ext cx="471687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Samples post heat treatment temperatures 1000, 1050, 1150 &amp; 1200 °C</a:t>
            </a:r>
          </a:p>
          <a:p>
            <a:r>
              <a:rPr lang="en-GB" dirty="0"/>
              <a:t> results shown. </a:t>
            </a:r>
          </a:p>
          <a:p>
            <a:endParaRPr lang="en-GB" dirty="0"/>
          </a:p>
          <a:p>
            <a:r>
              <a:rPr lang="en-GB" dirty="0"/>
              <a:t>Due to the explosive reaction of the samples post 1250 °C heat treatment. Testing was advised to stop due to equipment safety. All samples  ≥1250°C have not been tested. HIP &amp; AR also not tested.</a:t>
            </a:r>
          </a:p>
          <a:p>
            <a:endParaRPr lang="en-GB" dirty="0"/>
          </a:p>
          <a:p>
            <a:r>
              <a:rPr lang="en-GB" dirty="0"/>
              <a:t>Stress strain curves are predictions and are not prefect.</a:t>
            </a:r>
          </a:p>
          <a:p>
            <a:endParaRPr lang="en-GB" dirty="0"/>
          </a:p>
          <a:p>
            <a:r>
              <a:rPr lang="en-GB" dirty="0"/>
              <a:t>Results show recrystallisation between 1150 &amp; 1200 °C agreeing with the hardness values. 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FC3A6A-C3F2-F683-B71A-B4F9519F9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730" y="0"/>
            <a:ext cx="5669966" cy="580489"/>
          </a:xfrm>
        </p:spPr>
        <p:txBody>
          <a:bodyPr>
            <a:normAutofit/>
          </a:bodyPr>
          <a:lstStyle/>
          <a:p>
            <a:r>
              <a:rPr lang="en-GB" dirty="0" err="1"/>
              <a:t>Plastometrix</a:t>
            </a:r>
            <a:r>
              <a:rPr lang="en-GB" dirty="0"/>
              <a:t>- CERN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FD8F21-C561-F965-EF54-C2FDD783F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739131-BE90-42CE-52F8-9394169699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EA1119-1F4B-4B54-AEC2-12C153B00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36909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74086-2CFC-27D7-08BF-F15C3D09A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9" y="373593"/>
            <a:ext cx="3097211" cy="540807"/>
          </a:xfrm>
        </p:spPr>
        <p:txBody>
          <a:bodyPr/>
          <a:lstStyle/>
          <a:p>
            <a:r>
              <a:rPr lang="en-GB" dirty="0"/>
              <a:t>3.0 Oxidation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BD3E93-7BAF-BF10-9331-5C8757398B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2E4F7-8541-C8E1-4939-C840357F1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EAD03-EF20-617D-40E6-4356FEB81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49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BA7CAFD-9AEF-BCA7-36B0-896A0DDD38F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07989" y="1114680"/>
            <a:ext cx="11376024" cy="490537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Aim: </a:t>
            </a:r>
          </a:p>
          <a:p>
            <a:r>
              <a:rPr lang="en-GB" dirty="0"/>
              <a:t>To define the maximum allowable oxygen content with the He environment </a:t>
            </a:r>
          </a:p>
          <a:p>
            <a:endParaRPr lang="en-GB" dirty="0"/>
          </a:p>
          <a:p>
            <a:r>
              <a:rPr lang="en-GB" dirty="0"/>
              <a:t>Objectives: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Measure the kinematic parameters for tungsten and oxygen, including activation energy and diffusion coefficient, in air and reduce O</a:t>
            </a:r>
            <a:r>
              <a:rPr lang="en-GB" b="0" dirty="0">
                <a:latin typeface="Aptos" panose="020B0004020202020204" pitchFamily="34" charset="0"/>
              </a:rPr>
              <a:t>₂</a:t>
            </a:r>
            <a:r>
              <a:rPr lang="en-GB" b="0" dirty="0"/>
              <a:t> environment.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Validate the kinematic model and measure the uncertainty.</a:t>
            </a:r>
          </a:p>
          <a:p>
            <a:pPr marL="666750" lvl="1" indent="-342900">
              <a:buFont typeface="Arial" panose="020B0604020202020204" pitchFamily="34" charset="0"/>
              <a:buChar char="•"/>
            </a:pPr>
            <a:r>
              <a:rPr lang="en-GB" b="0" dirty="0"/>
              <a:t>Measure the depth of oxide from an isothermal study over a week, using glow-discharge optical emission spectroscopy.</a:t>
            </a:r>
          </a:p>
          <a:p>
            <a:pPr marL="666750" lvl="1" indent="-342900">
              <a:buFont typeface="Arial" panose="020B0604020202020204" pitchFamily="34" charset="0"/>
              <a:buChar char="•"/>
            </a:pPr>
            <a:r>
              <a:rPr lang="en-GB" b="0" dirty="0"/>
              <a:t>Make oxide depth predictions for one week.</a:t>
            </a:r>
          </a:p>
          <a:p>
            <a:pPr marL="666750" lvl="1" indent="-342900">
              <a:buFont typeface="Arial" panose="020B0604020202020204" pitchFamily="34" charset="0"/>
              <a:buChar char="•"/>
            </a:pPr>
            <a:r>
              <a:rPr lang="en-GB" b="0" dirty="0"/>
              <a:t>Compare the measurements and prediction of oxide depth, then calculate the uncertainty in the prediction.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Make 5-year long predictions assuming a single temperature.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Make 5-year long predictions using FEA surface temperature field.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935705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7BCA29C-045E-CE45-1F6E-0B32307514FE}"/>
              </a:ext>
            </a:extLst>
          </p:cNvPr>
          <p:cNvGraphicFramePr>
            <a:graphicFrameLocks noGrp="1"/>
          </p:cNvGraphicFramePr>
          <p:nvPr/>
        </p:nvGraphicFramePr>
        <p:xfrm>
          <a:off x="370840" y="940653"/>
          <a:ext cx="5725160" cy="50867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08175">
                  <a:extLst>
                    <a:ext uri="{9D8B030D-6E8A-4147-A177-3AD203B41FA5}">
                      <a16:colId xmlns:a16="http://schemas.microsoft.com/office/drawing/2014/main" val="2024743318"/>
                    </a:ext>
                  </a:extLst>
                </a:gridCol>
                <a:gridCol w="1908175">
                  <a:extLst>
                    <a:ext uri="{9D8B030D-6E8A-4147-A177-3AD203B41FA5}">
                      <a16:colId xmlns:a16="http://schemas.microsoft.com/office/drawing/2014/main" val="4083731338"/>
                    </a:ext>
                  </a:extLst>
                </a:gridCol>
                <a:gridCol w="1908810">
                  <a:extLst>
                    <a:ext uri="{9D8B030D-6E8A-4147-A177-3AD203B41FA5}">
                      <a16:colId xmlns:a16="http://schemas.microsoft.com/office/drawing/2014/main" val="343889951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Sample number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Temperature (oC)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Time (hours)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698374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</a:rPr>
                        <a:t>1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</a:rPr>
                        <a:t>400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638253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2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400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3472222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3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400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24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680757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4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400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48 </a:t>
                      </a:r>
                      <a:r>
                        <a:rPr lang="en-US" sz="1800" kern="100" dirty="0">
                          <a:effectLst/>
                        </a:rPr>
                        <a:t>(2 days)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1004686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5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400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8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6179462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</a:rPr>
                        <a:t>6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400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00" dirty="0">
                          <a:effectLst/>
                        </a:rPr>
                        <a:t>120 (5 days)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4464419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7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400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</a:rPr>
                        <a:t>168 (7 days)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830801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8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450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</a:rPr>
                        <a:t>1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550885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9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450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</a:rPr>
                        <a:t>2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0904719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10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450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</a:rPr>
                        <a:t>8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8200921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11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450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</a:rPr>
                        <a:t>24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872689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12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450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</a:rPr>
                        <a:t>48 (2 days)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3509122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13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450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</a:rPr>
                        <a:t>120 (5 days)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068812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</a:rPr>
                        <a:t>14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450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</a:rPr>
                        <a:t>168 (7 days)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0770857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-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74610551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1985B26-EF27-F91C-117E-DB93BE654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28EFD-D6B2-45B2-8F86-65D56D6126F0}" type="slidenum">
              <a:rPr lang="en-GB" smtClean="0"/>
              <a:t>50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242A591-CAD7-6753-957D-6E661046A58A}"/>
              </a:ext>
            </a:extLst>
          </p:cNvPr>
          <p:cNvSpPr txBox="1">
            <a:spLocks/>
          </p:cNvSpPr>
          <p:nvPr/>
        </p:nvSpPr>
        <p:spPr>
          <a:xfrm>
            <a:off x="0" y="53699"/>
            <a:ext cx="12192000" cy="99418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Isothermal study-Experimental matrix- CERN 	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D4834A-4FD7-8F96-6178-4B46CEE28F4D}"/>
              </a:ext>
            </a:extLst>
          </p:cNvPr>
          <p:cNvSpPr txBox="1"/>
          <p:nvPr/>
        </p:nvSpPr>
        <p:spPr>
          <a:xfrm>
            <a:off x="6211689" y="2824955"/>
            <a:ext cx="589058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All isothermal oxidation treatments have been completed in air under the  conditions shown in the table. </a:t>
            </a:r>
          </a:p>
          <a:p>
            <a:endParaRPr lang="en-GB" dirty="0"/>
          </a:p>
          <a:p>
            <a:r>
              <a:rPr lang="en-GB" dirty="0"/>
              <a:t>All samples form the 5 mm plate of geometry 15-15-5 mm.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CFA7C1-8E54-3003-2C5C-F8201BD65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1EE41A2-E5EA-B6C1-E527-CECBCB296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7297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D1DC99AF-8871-1D97-05D5-787F83F23F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937"/>
          <a:stretch>
            <a:fillRect/>
          </a:stretch>
        </p:blipFill>
        <p:spPr>
          <a:xfrm>
            <a:off x="167739" y="2084376"/>
            <a:ext cx="5726659" cy="41259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28816E-E360-25CF-6ACD-3CD0C5BED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8" y="185035"/>
            <a:ext cx="11376025" cy="1065742"/>
          </a:xfrm>
        </p:spPr>
        <p:txBody>
          <a:bodyPr/>
          <a:lstStyle/>
          <a:p>
            <a:r>
              <a:rPr lang="en-GB" dirty="0"/>
              <a:t>3.2 Isothermal oxidation for depth measurement – University of Applied Sciences Bern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0B8E1B-98ED-35E8-ADA2-70462D76E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840D1A-489D-3CCD-255A-212032C15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F13BB8-876D-3827-6F44-35CCD92A7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51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6BC5158-DDC6-3F68-0E6B-722FC2997AB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07988" y="1344085"/>
            <a:ext cx="5486411" cy="681037"/>
          </a:xfrm>
        </p:spPr>
        <p:txBody>
          <a:bodyPr/>
          <a:lstStyle/>
          <a:p>
            <a:r>
              <a:rPr lang="en-GB" dirty="0"/>
              <a:t>Completed isothermal oxidation study at 400 and 450 ˚C.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0C6D1C6-F0F0-25DA-B3B4-1CDCFE5054B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04" t="4058" b="4058"/>
          <a:stretch>
            <a:fillRect/>
          </a:stretch>
        </p:blipFill>
        <p:spPr>
          <a:xfrm>
            <a:off x="6159728" y="2175779"/>
            <a:ext cx="5624285" cy="396634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7779FFB-5FE7-D6A4-3D00-FEE482A0EA55}"/>
              </a:ext>
            </a:extLst>
          </p:cNvPr>
          <p:cNvSpPr txBox="1"/>
          <p:nvPr/>
        </p:nvSpPr>
        <p:spPr>
          <a:xfrm>
            <a:off x="6297601" y="1330108"/>
            <a:ext cx="5486411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GB" b="1" dirty="0">
                <a:solidFill>
                  <a:schemeClr val="tx2"/>
                </a:solidFill>
              </a:rPr>
              <a:t>Glow Discharge Optical Emission Spectroscopy GDOES.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906677-399B-1AB9-4766-5CA6BBB30EA4}"/>
              </a:ext>
            </a:extLst>
          </p:cNvPr>
          <p:cNvSpPr txBox="1"/>
          <p:nvPr/>
        </p:nvSpPr>
        <p:spPr>
          <a:xfrm>
            <a:off x="7889132" y="2224419"/>
            <a:ext cx="1439694" cy="276999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GB" dirty="0">
                <a:solidFill>
                  <a:srgbClr val="000000"/>
                </a:solidFill>
              </a:rPr>
              <a:t>Vacuum Exit</a:t>
            </a:r>
          </a:p>
        </p:txBody>
      </p:sp>
    </p:spTree>
    <p:extLst>
      <p:ext uri="{BB962C8B-B14F-4D97-AF65-F5344CB8AC3E}">
        <p14:creationId xmlns:p14="http://schemas.microsoft.com/office/powerpoint/2010/main" val="297122589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933BA-4251-29D0-287C-1A6466F7F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643378" cy="851210"/>
          </a:xfrm>
        </p:spPr>
        <p:txBody>
          <a:bodyPr>
            <a:normAutofit fontScale="90000"/>
          </a:bodyPr>
          <a:lstStyle/>
          <a:p>
            <a:r>
              <a:rPr lang="en-GB" dirty="0"/>
              <a:t>GDOES – Representative oxide profile- Bern University  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2F6FA7B-868C-FD88-5DAA-142BFC0395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52" y="585011"/>
            <a:ext cx="9024730" cy="564045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E115CBB-A014-6F1F-CF21-7B024ABF4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52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D6F859-C0A1-F0B6-2743-F2BAB5CFC0A9}"/>
              </a:ext>
            </a:extLst>
          </p:cNvPr>
          <p:cNvSpPr txBox="1"/>
          <p:nvPr/>
        </p:nvSpPr>
        <p:spPr>
          <a:xfrm>
            <a:off x="8289887" y="943921"/>
            <a:ext cx="338462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Graph shows relative intensity of oxygen with respect to depth.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Relative to the un-oxidised samples. </a:t>
            </a:r>
          </a:p>
          <a:p>
            <a:endParaRPr lang="en-GB" dirty="0"/>
          </a:p>
          <a:p>
            <a:r>
              <a:rPr lang="en-GB" dirty="0"/>
              <a:t>Sampel was exposed in air for 48 hours at 450 °C . </a:t>
            </a:r>
          </a:p>
          <a:p>
            <a:endParaRPr lang="en-GB" dirty="0"/>
          </a:p>
          <a:p>
            <a:r>
              <a:rPr lang="en-GB" dirty="0"/>
              <a:t>GDOES plasma eroded the oxide and the measured using spectroscopy. </a:t>
            </a:r>
          </a:p>
          <a:p>
            <a:r>
              <a:rPr lang="en-GB" dirty="0"/>
              <a:t>Linear line was drawn on the diffusion profile, to define the oxide depth. 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1A970CB-DDF9-B89C-5FBC-677993686D5B}"/>
              </a:ext>
            </a:extLst>
          </p:cNvPr>
          <p:cNvCxnSpPr>
            <a:cxnSpLocks/>
          </p:cNvCxnSpPr>
          <p:nvPr/>
        </p:nvCxnSpPr>
        <p:spPr>
          <a:xfrm>
            <a:off x="5420139" y="2723322"/>
            <a:ext cx="0" cy="2537791"/>
          </a:xfrm>
          <a:prstGeom prst="line">
            <a:avLst/>
          </a:prstGeom>
          <a:ln>
            <a:prstDash val="dash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4D59AF51-3BF4-D25A-956A-6B0063654213}"/>
              </a:ext>
            </a:extLst>
          </p:cNvPr>
          <p:cNvSpPr txBox="1"/>
          <p:nvPr/>
        </p:nvSpPr>
        <p:spPr>
          <a:xfrm>
            <a:off x="5708708" y="4091441"/>
            <a:ext cx="17684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Tungsten- Not oxidised 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F819FA2-4D3B-3A52-733A-D8FD85747A88}"/>
              </a:ext>
            </a:extLst>
          </p:cNvPr>
          <p:cNvCxnSpPr/>
          <p:nvPr/>
        </p:nvCxnSpPr>
        <p:spPr>
          <a:xfrm>
            <a:off x="7633252" y="3922643"/>
            <a:ext cx="0" cy="1338470"/>
          </a:xfrm>
          <a:prstGeom prst="line">
            <a:avLst/>
          </a:prstGeom>
          <a:ln>
            <a:prstDash val="dash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0F801CB-64D5-CED6-F027-D5BC9374CE71}"/>
              </a:ext>
            </a:extLst>
          </p:cNvPr>
          <p:cNvCxnSpPr>
            <a:cxnSpLocks/>
          </p:cNvCxnSpPr>
          <p:nvPr/>
        </p:nvCxnSpPr>
        <p:spPr>
          <a:xfrm>
            <a:off x="3750365" y="1530626"/>
            <a:ext cx="0" cy="1948757"/>
          </a:xfrm>
          <a:prstGeom prst="line">
            <a:avLst/>
          </a:prstGeom>
          <a:ln>
            <a:prstDash val="dash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246F292-AA9F-CEDC-BA20-3D633D7D6320}"/>
              </a:ext>
            </a:extLst>
          </p:cNvPr>
          <p:cNvCxnSpPr>
            <a:cxnSpLocks/>
          </p:cNvCxnSpPr>
          <p:nvPr/>
        </p:nvCxnSpPr>
        <p:spPr>
          <a:xfrm>
            <a:off x="2650435" y="1371600"/>
            <a:ext cx="0" cy="2620617"/>
          </a:xfrm>
          <a:prstGeom prst="line">
            <a:avLst/>
          </a:prstGeom>
          <a:ln>
            <a:prstDash val="dash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00C5C6A-EB34-5818-1173-1C32643FC442}"/>
              </a:ext>
            </a:extLst>
          </p:cNvPr>
          <p:cNvCxnSpPr>
            <a:cxnSpLocks/>
          </p:cNvCxnSpPr>
          <p:nvPr/>
        </p:nvCxnSpPr>
        <p:spPr>
          <a:xfrm>
            <a:off x="1477618" y="1371599"/>
            <a:ext cx="0" cy="1265583"/>
          </a:xfrm>
          <a:prstGeom prst="line">
            <a:avLst/>
          </a:prstGeom>
          <a:ln>
            <a:prstDash val="dash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E147BA7D-E3F0-9C3F-2ADC-63BA96AB9C10}"/>
              </a:ext>
            </a:extLst>
          </p:cNvPr>
          <p:cNvSpPr txBox="1"/>
          <p:nvPr/>
        </p:nvSpPr>
        <p:spPr>
          <a:xfrm>
            <a:off x="3987238" y="3530552"/>
            <a:ext cx="13762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Oxygen diffusion profile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9B080B8-D0D6-3345-F873-90C5185E222C}"/>
              </a:ext>
            </a:extLst>
          </p:cNvPr>
          <p:cNvSpPr txBox="1"/>
          <p:nvPr/>
        </p:nvSpPr>
        <p:spPr>
          <a:xfrm>
            <a:off x="2711392" y="2086687"/>
            <a:ext cx="10389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Stichometry, possibly WO</a:t>
            </a:r>
            <a:r>
              <a:rPr lang="en-GB" sz="1200" baseline="-25000" dirty="0"/>
              <a:t>2.72  </a:t>
            </a:r>
            <a:endParaRPr lang="en-GB" sz="12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BD5CBF2-A4E9-BB28-4BEE-6F0F4DEAE239}"/>
              </a:ext>
            </a:extLst>
          </p:cNvPr>
          <p:cNvSpPr txBox="1"/>
          <p:nvPr/>
        </p:nvSpPr>
        <p:spPr>
          <a:xfrm>
            <a:off x="1477617" y="2063761"/>
            <a:ext cx="10389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Stichometry, possibly WO</a:t>
            </a:r>
            <a:r>
              <a:rPr lang="en-GB" sz="1200" baseline="-25000" dirty="0"/>
              <a:t>3  </a:t>
            </a:r>
            <a:endParaRPr lang="en-GB" sz="1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899F81-538F-0342-AEA2-EEFFE51A4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8C6531-CF38-A6F9-C7BA-F1FFCBEA1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99946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FE3AEF-4793-7B09-5B39-8856EDA89D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2FBBDFB-6F73-0E16-2536-34AB8A2768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263" y="1430726"/>
            <a:ext cx="5920737" cy="47365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39BEBE-AA64-7E77-ACAB-E482662EA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88" y="335093"/>
            <a:ext cx="11376025" cy="522157"/>
          </a:xfrm>
        </p:spPr>
        <p:txBody>
          <a:bodyPr/>
          <a:lstStyle/>
          <a:p>
            <a:r>
              <a:rPr lang="en-GB" dirty="0"/>
              <a:t>3.3 GDOES – Oxide profiles - Bern University   </a:t>
            </a:r>
            <a:br>
              <a:rPr lang="en-GB" dirty="0"/>
            </a:b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A22E4A-6AF3-BD27-66F9-9A8F7EBB5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273B7F-B561-24DC-C62E-E482AD304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6037C7-0704-5DD4-AD96-37129EFC8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53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59D5FE1-2F32-F640-1B57-75F0E4AC91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5806" y="1434758"/>
            <a:ext cx="5920737" cy="473658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B3E1B21-4052-3C79-1F98-CA353B9AF85C}"/>
              </a:ext>
            </a:extLst>
          </p:cNvPr>
          <p:cNvSpPr txBox="1"/>
          <p:nvPr/>
        </p:nvSpPr>
        <p:spPr>
          <a:xfrm>
            <a:off x="3167449" y="2034832"/>
            <a:ext cx="1080424" cy="430887"/>
          </a:xfrm>
          <a:prstGeom prst="rect">
            <a:avLst/>
          </a:prstGeom>
          <a:solidFill>
            <a:schemeClr val="bg1"/>
          </a:solidFill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2800" b="1" dirty="0"/>
              <a:t>400 ˚C</a:t>
            </a:r>
            <a:endParaRPr lang="en-GB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44C6C0E-5BB3-46E7-E359-EF1A7224E8AE}"/>
              </a:ext>
            </a:extLst>
          </p:cNvPr>
          <p:cNvSpPr txBox="1"/>
          <p:nvPr/>
        </p:nvSpPr>
        <p:spPr>
          <a:xfrm>
            <a:off x="8817992" y="2034832"/>
            <a:ext cx="1080424" cy="430887"/>
          </a:xfrm>
          <a:prstGeom prst="rect">
            <a:avLst/>
          </a:prstGeom>
          <a:solidFill>
            <a:schemeClr val="bg1"/>
          </a:solidFill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2800" b="1" dirty="0"/>
              <a:t>450 ˚C</a:t>
            </a:r>
            <a:endParaRPr lang="en-GB" sz="28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21AF276-4DFF-5D51-A66E-91A8A9FE06D0}"/>
              </a:ext>
            </a:extLst>
          </p:cNvPr>
          <p:cNvSpPr txBox="1"/>
          <p:nvPr/>
        </p:nvSpPr>
        <p:spPr>
          <a:xfrm>
            <a:off x="5203247" y="5740458"/>
            <a:ext cx="601127" cy="430887"/>
          </a:xfrm>
          <a:prstGeom prst="rect">
            <a:avLst/>
          </a:prstGeom>
          <a:solidFill>
            <a:schemeClr val="bg1"/>
          </a:solidFill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tx2"/>
                </a:solidFill>
              </a:rPr>
              <a:t>500</a:t>
            </a:r>
            <a:endParaRPr lang="en-GB" sz="2800" b="1" dirty="0">
              <a:solidFill>
                <a:schemeClr val="tx2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2973087-E499-3DEC-876A-F492D6C7DC9B}"/>
              </a:ext>
            </a:extLst>
          </p:cNvPr>
          <p:cNvSpPr txBox="1"/>
          <p:nvPr/>
        </p:nvSpPr>
        <p:spPr>
          <a:xfrm>
            <a:off x="10756999" y="5736428"/>
            <a:ext cx="801501" cy="430887"/>
          </a:xfrm>
          <a:prstGeom prst="rect">
            <a:avLst/>
          </a:prstGeom>
          <a:solidFill>
            <a:schemeClr val="bg1"/>
          </a:solidFill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tx2"/>
                </a:solidFill>
              </a:rPr>
              <a:t>5000</a:t>
            </a:r>
            <a:endParaRPr lang="en-GB" sz="2800" b="1" dirty="0">
              <a:solidFill>
                <a:schemeClr val="tx2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D7FD2A2-8F4C-3455-B5E7-456162DDF24B}"/>
              </a:ext>
            </a:extLst>
          </p:cNvPr>
          <p:cNvSpPr txBox="1"/>
          <p:nvPr/>
        </p:nvSpPr>
        <p:spPr>
          <a:xfrm>
            <a:off x="868689" y="787253"/>
            <a:ext cx="10289060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dirty="0"/>
              <a:t>Oxide grew with time, but the effect of temperature is much greater.</a:t>
            </a:r>
          </a:p>
        </p:txBody>
      </p:sp>
    </p:spTree>
    <p:extLst>
      <p:ext uri="{BB962C8B-B14F-4D97-AF65-F5344CB8AC3E}">
        <p14:creationId xmlns:p14="http://schemas.microsoft.com/office/powerpoint/2010/main" val="3455891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7CFDF-784E-01B5-92B1-62B967E41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722" y="60325"/>
            <a:ext cx="10515600" cy="1325563"/>
          </a:xfrm>
        </p:spPr>
        <p:txBody>
          <a:bodyPr/>
          <a:lstStyle/>
          <a:p>
            <a:r>
              <a:rPr lang="en-GB" dirty="0"/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7BF77-A5DB-307B-FC99-AD4E46C258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722" y="1161535"/>
            <a:ext cx="10515600" cy="4710628"/>
          </a:xfrm>
        </p:spPr>
        <p:txBody>
          <a:bodyPr/>
          <a:lstStyle/>
          <a:p>
            <a:r>
              <a:rPr lang="en-GB" dirty="0"/>
              <a:t>Low particle pressure oxidation</a:t>
            </a:r>
          </a:p>
          <a:p>
            <a:pPr lvl="1"/>
            <a:r>
              <a:rPr lang="en-GB" dirty="0"/>
              <a:t>Does it matter?</a:t>
            </a:r>
          </a:p>
          <a:p>
            <a:pPr lvl="1"/>
            <a:r>
              <a:rPr lang="en-GB" dirty="0"/>
              <a:t>If we have less oxygen the rate is lower and the activation energy is higher but we see a stable oxide layer</a:t>
            </a:r>
          </a:p>
          <a:p>
            <a:pPr lvl="2"/>
            <a:r>
              <a:rPr lang="en-GB" dirty="0"/>
              <a:t>Maybe takes longer for the oxide layer to form</a:t>
            </a:r>
          </a:p>
          <a:p>
            <a:pPr lvl="1"/>
            <a:r>
              <a:rPr lang="en-GB" dirty="0"/>
              <a:t>How does the beam affect the oxide? </a:t>
            </a:r>
          </a:p>
          <a:p>
            <a:pPr lvl="2"/>
            <a:r>
              <a:rPr lang="en-GB" dirty="0"/>
              <a:t>Likely crack it but not something we can test for</a:t>
            </a:r>
          </a:p>
          <a:p>
            <a:pPr lvl="1"/>
            <a:r>
              <a:rPr lang="en-GB" dirty="0"/>
              <a:t>How does the flow affect the oxide? And 15 bar of pressure </a:t>
            </a:r>
          </a:p>
          <a:p>
            <a:r>
              <a:rPr lang="en-GB" dirty="0"/>
              <a:t>Could just repeat this experiment at a lower temperature say 350°C</a:t>
            </a:r>
          </a:p>
          <a:p>
            <a:r>
              <a:rPr lang="en-GB" dirty="0"/>
              <a:t>Repeat with Ta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28B9BE-DECB-35A5-3B87-DF0C97BE6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07E753-CD86-CA75-7C8E-1180A7D5F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15451-99EB-E4D8-BD2A-8A47394F2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D5419-C028-4748-A1D0-41557349E783}" type="slidenum">
              <a:rPr lang="en-GB" smtClean="0"/>
              <a:t>54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33169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F8EEF-A439-0209-68EA-F0F4E6450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F9511C-63F9-7A26-D006-1578ECA8B7E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Texture varies through thickness with the centre having a stronger texture than the edge + seen in [1]</a:t>
            </a:r>
          </a:p>
          <a:p>
            <a:r>
              <a:rPr lang="en-GB" dirty="0"/>
              <a:t>We see via EBSD some level of recrystallisation at around 1150 with at 1250 not fully recrystallisation </a:t>
            </a:r>
          </a:p>
          <a:p>
            <a:r>
              <a:rPr lang="en-GB" dirty="0"/>
              <a:t>Not shown by the hardness </a:t>
            </a:r>
          </a:p>
          <a:p>
            <a:r>
              <a:rPr lang="en-GB" dirty="0"/>
              <a:t>HIP is more recrystallised than 1200 but less than 1250</a:t>
            </a:r>
          </a:p>
          <a:p>
            <a:endParaRPr lang="en-GB" dirty="0"/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[1] Evolution of Through-Thickness Texture in Ultra Purified 17 %Cr Ferritic Stainless Steels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D65764-BAFF-06E4-380C-A19C247AE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4AD53-5A69-C89B-F004-4AEEC04ED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FA9BE3-0120-3445-93AE-9222997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32926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F224A-5806-C44D-4736-522A9E323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574" y="282976"/>
            <a:ext cx="11376025" cy="1065742"/>
          </a:xfrm>
        </p:spPr>
        <p:txBody>
          <a:bodyPr/>
          <a:lstStyle/>
          <a:p>
            <a:r>
              <a:rPr lang="en-GB" dirty="0"/>
              <a:t>2.6 Mechanical testing to be completed (TDR due for October)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E18745-6D61-1A72-5569-7052DEE25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165D24-4D20-5D62-BA48-F4E3A367D5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CC5D13-A03E-9137-619B-592727225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56</a:t>
            </a:fld>
            <a:endParaRPr lang="en-US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27A0D89-0ED2-CA21-5CEB-E023523F6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4918460"/>
              </p:ext>
            </p:extLst>
          </p:nvPr>
        </p:nvGraphicFramePr>
        <p:xfrm>
          <a:off x="193574" y="1293978"/>
          <a:ext cx="11590440" cy="4882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18088">
                  <a:extLst>
                    <a:ext uri="{9D8B030D-6E8A-4147-A177-3AD203B41FA5}">
                      <a16:colId xmlns:a16="http://schemas.microsoft.com/office/drawing/2014/main" val="606124433"/>
                    </a:ext>
                  </a:extLst>
                </a:gridCol>
                <a:gridCol w="2318088">
                  <a:extLst>
                    <a:ext uri="{9D8B030D-6E8A-4147-A177-3AD203B41FA5}">
                      <a16:colId xmlns:a16="http://schemas.microsoft.com/office/drawing/2014/main" val="4124499067"/>
                    </a:ext>
                  </a:extLst>
                </a:gridCol>
                <a:gridCol w="2318088">
                  <a:extLst>
                    <a:ext uri="{9D8B030D-6E8A-4147-A177-3AD203B41FA5}">
                      <a16:colId xmlns:a16="http://schemas.microsoft.com/office/drawing/2014/main" val="792143207"/>
                    </a:ext>
                  </a:extLst>
                </a:gridCol>
                <a:gridCol w="2318088">
                  <a:extLst>
                    <a:ext uri="{9D8B030D-6E8A-4147-A177-3AD203B41FA5}">
                      <a16:colId xmlns:a16="http://schemas.microsoft.com/office/drawing/2014/main" val="2955928542"/>
                    </a:ext>
                  </a:extLst>
                </a:gridCol>
                <a:gridCol w="2318088">
                  <a:extLst>
                    <a:ext uri="{9D8B030D-6E8A-4147-A177-3AD203B41FA5}">
                      <a16:colId xmlns:a16="http://schemas.microsoft.com/office/drawing/2014/main" val="1339139007"/>
                    </a:ext>
                  </a:extLst>
                </a:gridCol>
              </a:tblGrid>
              <a:tr h="976448">
                <a:tc>
                  <a:txBody>
                    <a:bodyPr/>
                    <a:lstStyle/>
                    <a:p>
                      <a:r>
                        <a:rPr lang="en-GB" b="1" dirty="0"/>
                        <a:t>Test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Material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Completion (%)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Finish date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4924159"/>
                  </a:ext>
                </a:extLst>
              </a:tr>
              <a:tr h="976448">
                <a:tc>
                  <a:txBody>
                    <a:bodyPr/>
                    <a:lstStyle/>
                    <a:p>
                      <a:r>
                        <a:rPr lang="en-GB" dirty="0"/>
                        <a:t>Room temperature static bend testing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5mm, 5mm heated treated, 17mm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CERN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April 30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8698544"/>
                  </a:ext>
                </a:extLst>
              </a:tr>
              <a:tr h="976448">
                <a:tc>
                  <a:txBody>
                    <a:bodyPr/>
                    <a:lstStyle/>
                    <a:p>
                      <a:r>
                        <a:rPr lang="en-GB" dirty="0"/>
                        <a:t>Room temperature dynamic bend testing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5mm, 5mm heated treated, 17mm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CERN + outside (TBC)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  <a:r>
                        <a:rPr lang="en-GB" baseline="30000" dirty="0"/>
                        <a:t>st</a:t>
                      </a:r>
                      <a:r>
                        <a:rPr lang="en-GB" dirty="0"/>
                        <a:t> September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6285538"/>
                  </a:ext>
                </a:extLst>
              </a:tr>
              <a:tr h="976448">
                <a:tc>
                  <a:txBody>
                    <a:bodyPr/>
                    <a:lstStyle/>
                    <a:p>
                      <a:r>
                        <a:rPr lang="en-GB" dirty="0"/>
                        <a:t>High temperature static and dynamic tensile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5mm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Element (UK)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April 15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215827"/>
                  </a:ext>
                </a:extLst>
              </a:tr>
              <a:tr h="976448">
                <a:tc>
                  <a:txBody>
                    <a:bodyPr/>
                    <a:lstStyle/>
                    <a:p>
                      <a:r>
                        <a:rPr lang="en-GB" dirty="0"/>
                        <a:t>In-SEM high temperature tensile tests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5mm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University of Manchester (UK)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October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78409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715897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3F093-C799-1FBA-D847-3B3C8E68D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4.1 Specification – Procurement and Production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BF9B1A-DC5A-972D-E9FE-6CC9AD52E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82F307-4181-9157-6E65-941305908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EC35F8-A23B-E91B-A7A0-300E3958C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57</a:t>
            </a:fld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0022F74E-4263-0DA2-3514-B0B6EE84CF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8971505"/>
              </p:ext>
            </p:extLst>
          </p:nvPr>
        </p:nvGraphicFramePr>
        <p:xfrm>
          <a:off x="407988" y="1065031"/>
          <a:ext cx="11376023" cy="4521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91024">
                  <a:extLst>
                    <a:ext uri="{9D8B030D-6E8A-4147-A177-3AD203B41FA5}">
                      <a16:colId xmlns:a16="http://schemas.microsoft.com/office/drawing/2014/main" val="45002841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191859379"/>
                    </a:ext>
                  </a:extLst>
                </a:gridCol>
                <a:gridCol w="1757082">
                  <a:extLst>
                    <a:ext uri="{9D8B030D-6E8A-4147-A177-3AD203B41FA5}">
                      <a16:colId xmlns:a16="http://schemas.microsoft.com/office/drawing/2014/main" val="2789264679"/>
                    </a:ext>
                  </a:extLst>
                </a:gridCol>
                <a:gridCol w="1640541">
                  <a:extLst>
                    <a:ext uri="{9D8B030D-6E8A-4147-A177-3AD203B41FA5}">
                      <a16:colId xmlns:a16="http://schemas.microsoft.com/office/drawing/2014/main" val="4274327201"/>
                    </a:ext>
                  </a:extLst>
                </a:gridCol>
                <a:gridCol w="405237">
                  <a:extLst>
                    <a:ext uri="{9D8B030D-6E8A-4147-A177-3AD203B41FA5}">
                      <a16:colId xmlns:a16="http://schemas.microsoft.com/office/drawing/2014/main" val="3517809686"/>
                    </a:ext>
                  </a:extLst>
                </a:gridCol>
                <a:gridCol w="3158139">
                  <a:extLst>
                    <a:ext uri="{9D8B030D-6E8A-4147-A177-3AD203B41FA5}">
                      <a16:colId xmlns:a16="http://schemas.microsoft.com/office/drawing/2014/main" val="4246134387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2"/>
                          </a:solidFill>
                        </a:rPr>
                        <a:t>Procurement</a:t>
                      </a:r>
                    </a:p>
                  </a:txBody>
                  <a:tcPr>
                    <a:solidFill>
                      <a:srgbClr val="A0DCE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80638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2"/>
                          </a:solidFill>
                        </a:rPr>
                        <a:t>Item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tx2"/>
                          </a:solidFill>
                        </a:rPr>
                        <a:t>Max / Min</a:t>
                      </a:r>
                      <a:endParaRPr lang="en-GB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tx2"/>
                          </a:solidFill>
                        </a:rPr>
                        <a:t>Limit</a:t>
                      </a:r>
                      <a:endParaRPr lang="en-GB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tx2"/>
                          </a:solidFill>
                        </a:rPr>
                        <a:t>Confidence</a:t>
                      </a:r>
                      <a:endParaRPr lang="en-GB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tx2"/>
                          </a:solidFill>
                        </a:rPr>
                        <a:t>Comment</a:t>
                      </a:r>
                      <a:endParaRPr lang="en-GB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2"/>
                          </a:solidFill>
                        </a:rPr>
                        <a:t>Comment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37125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Density 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Min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</a:rPr>
                        <a:t>19.2 g/cm^3</a:t>
                      </a:r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</a:rPr>
                        <a:t>High</a:t>
                      </a:r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</a:rPr>
                        <a:t>Defined by supplier</a:t>
                      </a:r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Defined by supplier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21225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Hardness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Min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</a:rPr>
                        <a:t>450 HV</a:t>
                      </a:r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</a:rPr>
                        <a:t>High</a:t>
                      </a:r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</a:rPr>
                        <a:t>Defined by supplier</a:t>
                      </a:r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Defined by supplier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86674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Plate roughness: Ra, Rz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Max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</a:rPr>
                        <a:t>1.6 µm, 2 µm</a:t>
                      </a:r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</a:rPr>
                        <a:t>Medium</a:t>
                      </a:r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</a:rPr>
                        <a:t>Difficult to machine large plates</a:t>
                      </a:r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Difficult to machine large plates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899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Plate Flatness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Max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</a:rPr>
                        <a:t>20 µm</a:t>
                      </a:r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</a:rPr>
                        <a:t>Medium</a:t>
                      </a:r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</a:rPr>
                        <a:t>Difficult to machine large plates</a:t>
                      </a:r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Difficult to machine large plates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1090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Grain size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-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</a:rPr>
                        <a:t>TBC</a:t>
                      </a:r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</a:rPr>
                        <a:t>-</a:t>
                      </a:r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</a:rPr>
                        <a:t>Study still on going</a:t>
                      </a:r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Study still on going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989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Room temperature flexural strength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-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TBC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-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Study still on going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Study still on going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802640"/>
                  </a:ext>
                </a:extLst>
              </a:tr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2"/>
                          </a:solidFill>
                        </a:rPr>
                        <a:t>Production</a:t>
                      </a:r>
                      <a:endParaRPr lang="en-GB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rgbClr val="A0DCE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23234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HIP temperature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Max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1250 ˚C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Low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Study still on going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1099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Target roughness: Ra, Rz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Max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0.2 µm, 0.3µm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Medium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Difficult to polish the target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89876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014231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16AA4-7049-E50E-399F-1B02BF5D1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4.2 Specification - Operation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0A4041-2A0D-C08B-3783-B8A5B0CC2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C61EEF-DA18-6E31-CC65-482FC8E75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7E3367-AD26-87F0-16EC-6500F51D9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58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7" name="Table 6">
                <a:extLst>
                  <a:ext uri="{FF2B5EF4-FFF2-40B4-BE49-F238E27FC236}">
                    <a16:creationId xmlns:a16="http://schemas.microsoft.com/office/drawing/2014/main" id="{7AD22403-502C-0C4A-72A0-B28CD4FD21ED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934265287"/>
                  </p:ext>
                </p:extLst>
              </p:nvPr>
            </p:nvGraphicFramePr>
            <p:xfrm>
              <a:off x="407987" y="1238646"/>
              <a:ext cx="11376023" cy="3398520"/>
            </p:xfrm>
            <a:graphic>
              <a:graphicData uri="http://schemas.openxmlformats.org/drawingml/2006/table">
                <a:tbl>
                  <a:tblPr firstRow="1" bandRow="1">
                    <a:tableStyleId>{0505E3EF-67EA-436B-97B2-0124C06EBD24}</a:tableStyleId>
                  </a:tblPr>
                  <a:tblGrid>
                    <a:gridCol w="2496462">
                      <a:extLst>
                        <a:ext uri="{9D8B030D-6E8A-4147-A177-3AD203B41FA5}">
                          <a16:colId xmlns:a16="http://schemas.microsoft.com/office/drawing/2014/main" val="450028410"/>
                        </a:ext>
                      </a:extLst>
                    </a:gridCol>
                    <a:gridCol w="1390178">
                      <a:extLst>
                        <a:ext uri="{9D8B030D-6E8A-4147-A177-3AD203B41FA5}">
                          <a16:colId xmlns:a16="http://schemas.microsoft.com/office/drawing/2014/main" val="1488163483"/>
                        </a:ext>
                      </a:extLst>
                    </a:gridCol>
                    <a:gridCol w="1390178">
                      <a:extLst>
                        <a:ext uri="{9D8B030D-6E8A-4147-A177-3AD203B41FA5}">
                          <a16:colId xmlns:a16="http://schemas.microsoft.com/office/drawing/2014/main" val="3988572904"/>
                        </a:ext>
                      </a:extLst>
                    </a:gridCol>
                    <a:gridCol w="1787636">
                      <a:extLst>
                        <a:ext uri="{9D8B030D-6E8A-4147-A177-3AD203B41FA5}">
                          <a16:colId xmlns:a16="http://schemas.microsoft.com/office/drawing/2014/main" val="2426987700"/>
                        </a:ext>
                      </a:extLst>
                    </a:gridCol>
                    <a:gridCol w="4311569">
                      <a:extLst>
                        <a:ext uri="{9D8B030D-6E8A-4147-A177-3AD203B41FA5}">
                          <a16:colId xmlns:a16="http://schemas.microsoft.com/office/drawing/2014/main" val="2499721328"/>
                        </a:ext>
                      </a:extLst>
                    </a:gridCol>
                  </a:tblGrid>
                  <a:tr h="370840">
                    <a:tc gridSpan="5">
                      <a:txBody>
                        <a:bodyPr/>
                        <a:lstStyle/>
                        <a:p>
                          <a:pPr algn="ctr"/>
                          <a:r>
                            <a:rPr lang="en-GB" sz="2400" b="1" dirty="0">
                              <a:solidFill>
                                <a:schemeClr val="tx2"/>
                              </a:solidFill>
                            </a:rPr>
                            <a:t>Operation</a:t>
                          </a:r>
                        </a:p>
                      </a:txBody>
                      <a:tcPr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sz="2400" b="1" dirty="0">
                            <a:solidFill>
                              <a:schemeClr val="tx2"/>
                            </a:solidFill>
                          </a:endParaRPr>
                        </a:p>
                      </a:txBody>
                      <a:tcPr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82806387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b="1" dirty="0">
                              <a:solidFill>
                                <a:schemeClr val="tx2"/>
                              </a:solidFill>
                            </a:rPr>
                            <a:t>Item</a:t>
                          </a:r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b="1" dirty="0">
                              <a:solidFill>
                                <a:schemeClr val="tx2"/>
                              </a:solidFill>
                            </a:rPr>
                            <a:t>Max / Min</a:t>
                          </a:r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b="1" dirty="0">
                              <a:solidFill>
                                <a:schemeClr val="tx2"/>
                              </a:solidFill>
                            </a:rPr>
                            <a:t>Limit</a:t>
                          </a:r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b="1" dirty="0">
                              <a:solidFill>
                                <a:schemeClr val="tx2"/>
                              </a:solidFill>
                            </a:rPr>
                            <a:t>Confidence</a:t>
                          </a:r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b="1" dirty="0">
                              <a:solidFill>
                                <a:schemeClr val="tx2"/>
                              </a:solidFill>
                            </a:rPr>
                            <a:t>Comment</a:t>
                          </a:r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3712529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Number of cycles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Min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r>
                                <a:rPr lang="en-US" b="0" smtClean="0">
                                  <a:solidFill>
                                    <a:schemeClr val="tx2"/>
                                  </a:solidFill>
                                  <a:latin typeface="Cambria Math" panose="02040503050406030204" pitchFamily="18" charset="0"/>
                                </a:rPr>
                                <m:t>5×</m:t>
                              </m:r>
                              <m:sSup>
                                <m:sSupPr>
                                  <m:ctrlPr>
                                    <a:rPr lang="en-US" b="0" i="1" smtClean="0">
                                      <a:solidFill>
                                        <a:schemeClr val="tx2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b="0" smtClean="0">
                                      <a:solidFill>
                                        <a:schemeClr val="tx2"/>
                                      </a:solidFill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US" b="0" smtClean="0">
                                      <a:solidFill>
                                        <a:schemeClr val="tx2"/>
                                      </a:solidFill>
                                      <a:latin typeface="Cambria Math" panose="02040503050406030204" pitchFamily="18" charset="0"/>
                                    </a:rPr>
                                    <m:t>6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 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High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Defined by number of beam pluses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698996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Maximum stress with X2 safety factor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Max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125 MPa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Very low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342900" indent="-342900">
                            <a:buFont typeface="+mj-lt"/>
                            <a:buAutoNum type="arabicPeriod"/>
                          </a:pPr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Very few data points</a:t>
                          </a:r>
                        </a:p>
                        <a:p>
                          <a:pPr marL="342900" indent="-342900">
                            <a:buFont typeface="+mj-lt"/>
                            <a:buAutoNum type="arabicPeriod"/>
                          </a:pPr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Only completed at 400 ˚C</a:t>
                          </a:r>
                        </a:p>
                        <a:p>
                          <a:pPr marL="342900" indent="-342900">
                            <a:buFont typeface="+mj-lt"/>
                            <a:buAutoNum type="arabicPeriod"/>
                          </a:pPr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Doesn’t account for irradiation which will reduce toughness 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310908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Maximum oxygen content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Max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100 PPM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Low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Depends on how often the environment is replaced. Expected values &lt; 1 PPM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89109978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Maximum temperature 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Max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760 ˚C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Low 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Prevent WO</a:t>
                          </a:r>
                          <a:r>
                            <a:rPr lang="en-GB" dirty="0">
                              <a:solidFill>
                                <a:schemeClr val="tx2"/>
                              </a:solidFill>
                              <a:latin typeface="Aptos" panose="020B0004020202020204" pitchFamily="34" charset="0"/>
                            </a:rPr>
                            <a:t>₃ from sublimating</a:t>
                          </a:r>
                          <a:endParaRPr lang="en-GB" dirty="0">
                            <a:solidFill>
                              <a:schemeClr val="tx2"/>
                            </a:solidFill>
                          </a:endParaRP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46624849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7" name="Table 6">
                <a:extLst>
                  <a:ext uri="{FF2B5EF4-FFF2-40B4-BE49-F238E27FC236}">
                    <a16:creationId xmlns:a16="http://schemas.microsoft.com/office/drawing/2014/main" id="{7AD22403-502C-0C4A-72A0-B28CD4FD21ED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934265287"/>
                  </p:ext>
                </p:extLst>
              </p:nvPr>
            </p:nvGraphicFramePr>
            <p:xfrm>
              <a:off x="407987" y="1238646"/>
              <a:ext cx="11376023" cy="3398520"/>
            </p:xfrm>
            <a:graphic>
              <a:graphicData uri="http://schemas.openxmlformats.org/drawingml/2006/table">
                <a:tbl>
                  <a:tblPr firstRow="1" bandRow="1">
                    <a:tableStyleId>{0505E3EF-67EA-436B-97B2-0124C06EBD24}</a:tableStyleId>
                  </a:tblPr>
                  <a:tblGrid>
                    <a:gridCol w="2496462">
                      <a:extLst>
                        <a:ext uri="{9D8B030D-6E8A-4147-A177-3AD203B41FA5}">
                          <a16:colId xmlns:a16="http://schemas.microsoft.com/office/drawing/2014/main" val="450028410"/>
                        </a:ext>
                      </a:extLst>
                    </a:gridCol>
                    <a:gridCol w="1390178">
                      <a:extLst>
                        <a:ext uri="{9D8B030D-6E8A-4147-A177-3AD203B41FA5}">
                          <a16:colId xmlns:a16="http://schemas.microsoft.com/office/drawing/2014/main" val="1488163483"/>
                        </a:ext>
                      </a:extLst>
                    </a:gridCol>
                    <a:gridCol w="1390178">
                      <a:extLst>
                        <a:ext uri="{9D8B030D-6E8A-4147-A177-3AD203B41FA5}">
                          <a16:colId xmlns:a16="http://schemas.microsoft.com/office/drawing/2014/main" val="3988572904"/>
                        </a:ext>
                      </a:extLst>
                    </a:gridCol>
                    <a:gridCol w="1787636">
                      <a:extLst>
                        <a:ext uri="{9D8B030D-6E8A-4147-A177-3AD203B41FA5}">
                          <a16:colId xmlns:a16="http://schemas.microsoft.com/office/drawing/2014/main" val="2426987700"/>
                        </a:ext>
                      </a:extLst>
                    </a:gridCol>
                    <a:gridCol w="4311569">
                      <a:extLst>
                        <a:ext uri="{9D8B030D-6E8A-4147-A177-3AD203B41FA5}">
                          <a16:colId xmlns:a16="http://schemas.microsoft.com/office/drawing/2014/main" val="2499721328"/>
                        </a:ext>
                      </a:extLst>
                    </a:gridCol>
                  </a:tblGrid>
                  <a:tr h="457200">
                    <a:tc gridSpan="5">
                      <a:txBody>
                        <a:bodyPr/>
                        <a:lstStyle/>
                        <a:p>
                          <a:pPr algn="ctr"/>
                          <a:r>
                            <a:rPr lang="en-GB" sz="2400" b="1" dirty="0">
                              <a:solidFill>
                                <a:schemeClr val="tx2"/>
                              </a:solidFill>
                            </a:rPr>
                            <a:t>Operation</a:t>
                          </a:r>
                        </a:p>
                      </a:txBody>
                      <a:tcPr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sz="2400" b="1" dirty="0">
                            <a:solidFill>
                              <a:schemeClr val="tx2"/>
                            </a:solidFill>
                          </a:endParaRPr>
                        </a:p>
                      </a:txBody>
                      <a:tcPr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82806387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b="1" dirty="0">
                              <a:solidFill>
                                <a:schemeClr val="tx2"/>
                              </a:solidFill>
                            </a:rPr>
                            <a:t>Item</a:t>
                          </a:r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b="1" dirty="0">
                              <a:solidFill>
                                <a:schemeClr val="tx2"/>
                              </a:solidFill>
                            </a:rPr>
                            <a:t>Max / Min</a:t>
                          </a:r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b="1" dirty="0">
                              <a:solidFill>
                                <a:schemeClr val="tx2"/>
                              </a:solidFill>
                            </a:rPr>
                            <a:t>Limit</a:t>
                          </a:r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b="1" dirty="0">
                              <a:solidFill>
                                <a:schemeClr val="tx2"/>
                              </a:solidFill>
                            </a:rPr>
                            <a:t>Confidence</a:t>
                          </a:r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b="1" dirty="0">
                              <a:solidFill>
                                <a:schemeClr val="tx2"/>
                              </a:solidFill>
                            </a:rPr>
                            <a:t>Comment</a:t>
                          </a:r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3712529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Number of cycles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Min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280263" t="-234426" r="-440351" b="-6180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High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Defined by number of beam pluses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6989967"/>
                      </a:ext>
                    </a:extLst>
                  </a:tr>
                  <a:tr h="1188720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Maximum stress with X2 safety factor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Max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125 MPa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Very low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342900" indent="-342900">
                            <a:buFont typeface="+mj-lt"/>
                            <a:buAutoNum type="arabicPeriod"/>
                          </a:pPr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Very few data points</a:t>
                          </a:r>
                        </a:p>
                        <a:p>
                          <a:pPr marL="342900" indent="-342900">
                            <a:buFont typeface="+mj-lt"/>
                            <a:buAutoNum type="arabicPeriod"/>
                          </a:pPr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Only completed at 400 ˚C</a:t>
                          </a:r>
                        </a:p>
                        <a:p>
                          <a:pPr marL="342900" indent="-342900">
                            <a:buFont typeface="+mj-lt"/>
                            <a:buAutoNum type="arabicPeriod"/>
                          </a:pPr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Doesn’t account for irradiation which will reduce toughness 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3109081"/>
                      </a:ext>
                    </a:extLst>
                  </a:tr>
                  <a:tr h="640080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Maximum oxygen content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Max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100 PPM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Low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Depends on how often the environment is replaced. Expected values &lt; 1 PPM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89109978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Maximum temperature 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Max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760 ˚C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Low </a:t>
                          </a: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solidFill>
                                <a:schemeClr val="tx2"/>
                              </a:solidFill>
                            </a:rPr>
                            <a:t>Prevent WO</a:t>
                          </a:r>
                          <a:r>
                            <a:rPr lang="en-GB" dirty="0">
                              <a:solidFill>
                                <a:schemeClr val="tx2"/>
                              </a:solidFill>
                              <a:latin typeface="Aptos" panose="020B0004020202020204" pitchFamily="34" charset="0"/>
                            </a:rPr>
                            <a:t>₃ from sublimating</a:t>
                          </a:r>
                          <a:endParaRPr lang="en-GB" dirty="0">
                            <a:solidFill>
                              <a:schemeClr val="tx2"/>
                            </a:solidFill>
                          </a:endParaRPr>
                        </a:p>
                      </a:txBody>
                      <a:tcPr>
                        <a:solidFill>
                          <a:schemeClr val="accent3">
                            <a:lumMod val="20000"/>
                            <a:lumOff val="8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466248492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77344570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85D09-9F6C-34ED-627A-A5E82C997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599AE0-30C4-B1C6-2599-5DC3F63DB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1-2 June 2026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4153C2-BB68-1FC9-1769-5A3F0D8DC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Material R&amp;D | Patrick Curran | CERN-ISIS W workshop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8C15EA-9E89-76FE-AC2B-80BF23D8E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59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B49B381-7AC6-61B8-BA46-759909E8E2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Work towards defining the material specification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dirty="0"/>
              <a:t>Some parameters are well defined: e.g. hardness, density, number of cycles.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dirty="0"/>
              <a:t>Some parameters are poorly defined and require additional data to improve the confidence: e.g. maximum stress, maximum temperature.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dirty="0"/>
              <a:t>Some parameters are currently undefined and need to be.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1084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ERN">
      <a:dk1>
        <a:srgbClr val="0033A0"/>
      </a:dk1>
      <a:lt1>
        <a:srgbClr val="FFFFFF"/>
      </a:lt1>
      <a:dk2>
        <a:srgbClr val="2F2F2F"/>
      </a:dk2>
      <a:lt2>
        <a:srgbClr val="F8F8F8"/>
      </a:lt2>
      <a:accent1>
        <a:srgbClr val="0033A0"/>
      </a:accent1>
      <a:accent2>
        <a:srgbClr val="61C4D3"/>
      </a:accent2>
      <a:accent3>
        <a:srgbClr val="E15E32"/>
      </a:accent3>
      <a:accent4>
        <a:srgbClr val="BEBECB"/>
      </a:accent4>
      <a:accent5>
        <a:srgbClr val="6E2466"/>
      </a:accent5>
      <a:accent6>
        <a:srgbClr val="1C446A"/>
      </a:accent6>
      <a:hlink>
        <a:srgbClr val="6D2466"/>
      </a:hlink>
      <a:folHlink>
        <a:srgbClr val="61C4D3"/>
      </a:folHlink>
    </a:clrScheme>
    <a:fontScheme name="CER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lIns="0" tIns="0" rIns="0" bIns="0" rtlCol="0">
        <a:spAutoFit/>
      </a:bodyPr>
      <a:lstStyle>
        <a:defPPr algn="l"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CERN Cobranding_16x9 PPT_v2024.pptx" id="{DFBC6625-1CCB-9E43-8DAE-BEFAD74E24A0}" vid="{9CD4E85F-30DA-2443-B3AE-B766ED3BC72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3611</TotalTime>
  <Words>4404</Words>
  <Application>Microsoft Office PowerPoint</Application>
  <PresentationFormat>Widescreen</PresentationFormat>
  <Paragraphs>785</Paragraphs>
  <Slides>59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5" baseType="lpstr">
      <vt:lpstr>Aptos</vt:lpstr>
      <vt:lpstr>Arial</vt:lpstr>
      <vt:lpstr>Calibri</vt:lpstr>
      <vt:lpstr>Cambria Math</vt:lpstr>
      <vt:lpstr>Wingdings</vt:lpstr>
      <vt:lpstr>Office Theme</vt:lpstr>
      <vt:lpstr>PowerPoint Presentation</vt:lpstr>
      <vt:lpstr>W for application in proton targets CERN-ISIS tungsten target workshop 1-2 June 2026</vt:lpstr>
      <vt:lpstr>Target material</vt:lpstr>
      <vt:lpstr>Tungsten options </vt:lpstr>
      <vt:lpstr>Tungsten processing: Hot rolled plates and HIP billets </vt:lpstr>
      <vt:lpstr>Aim and objectives</vt:lpstr>
      <vt:lpstr>HIP processing</vt:lpstr>
      <vt:lpstr>1.0 Recrystallisation </vt:lpstr>
      <vt:lpstr>1.1 What is recrystallisation? </vt:lpstr>
      <vt:lpstr>1.2 Do we want recrystallisation? </vt:lpstr>
      <vt:lpstr>1.4 Hardness compared to the literature </vt:lpstr>
      <vt:lpstr>SEM-EBSD- CERN </vt:lpstr>
      <vt:lpstr>2.0 Mechanical testing</vt:lpstr>
      <vt:lpstr>2.1 Ductile to brittle transition temperature (DBTT) </vt:lpstr>
      <vt:lpstr>2.3 Quasi-static mechanical testing</vt:lpstr>
      <vt:lpstr>2.5 high temperature fatigue</vt:lpstr>
      <vt:lpstr>3.0 Oxidation</vt:lpstr>
      <vt:lpstr>An oxidation mechanism map for tungsten- Literature </vt:lpstr>
      <vt:lpstr>PowerPoint Presentation</vt:lpstr>
      <vt:lpstr>Direct oxide depth measurement GDOES- University of Bern + CERN </vt:lpstr>
      <vt:lpstr>Direct oxide depth measurement GDOES-CERN </vt:lpstr>
      <vt:lpstr>Scratch Test- CERN </vt:lpstr>
      <vt:lpstr>Questions?</vt:lpstr>
      <vt:lpstr>PowerPoint Presentation</vt:lpstr>
      <vt:lpstr>Production</vt:lpstr>
      <vt:lpstr>In service conditions</vt:lpstr>
      <vt:lpstr>Materials purchased </vt:lpstr>
      <vt:lpstr>Production of the target – Flattening and smoothing</vt:lpstr>
      <vt:lpstr>Production of the target - HIP</vt:lpstr>
      <vt:lpstr>Target manufacturing requirements</vt:lpstr>
      <vt:lpstr>Companies involved for trial manufacturing</vt:lpstr>
      <vt:lpstr>Mechanical testing</vt:lpstr>
      <vt:lpstr>Tungsten – overview from materials perspective  </vt:lpstr>
      <vt:lpstr>Room temperature fatigue in pure iron- Literature </vt:lpstr>
      <vt:lpstr>2.2 Room temperature tensile testing</vt:lpstr>
      <vt:lpstr>2.4 Quasi-static high temperature bending – University of Southampton </vt:lpstr>
      <vt:lpstr>2.4 Quai-static high temperature bending – University of Southampton </vt:lpstr>
      <vt:lpstr>10k Step Test</vt:lpstr>
      <vt:lpstr>100k Step Test</vt:lpstr>
      <vt:lpstr>500k Step Test</vt:lpstr>
      <vt:lpstr>Recrystallisation</vt:lpstr>
      <vt:lpstr>1.3 Effect of annealing on Hardness</vt:lpstr>
      <vt:lpstr>SEM-EBSD- CERN </vt:lpstr>
      <vt:lpstr>SEM-EBSD- CERN </vt:lpstr>
      <vt:lpstr>SEM-EBSD- CERN </vt:lpstr>
      <vt:lpstr>SEM-EBSD- CERN </vt:lpstr>
      <vt:lpstr>1.6 Plastometry - High temperature hardness + material model</vt:lpstr>
      <vt:lpstr>Plastometrix- CERN </vt:lpstr>
      <vt:lpstr>3.0 Oxidation</vt:lpstr>
      <vt:lpstr>PowerPoint Presentation</vt:lpstr>
      <vt:lpstr>3.2 Isothermal oxidation for depth measurement – University of Applied Sciences Bern</vt:lpstr>
      <vt:lpstr>GDOES – Representative oxide profile- Bern University   </vt:lpstr>
      <vt:lpstr>3.3 GDOES – Oxide profiles - Bern University    </vt:lpstr>
      <vt:lpstr>Next steps</vt:lpstr>
      <vt:lpstr>Comments</vt:lpstr>
      <vt:lpstr>2.6 Mechanical testing to be completed (TDR due for October)</vt:lpstr>
      <vt:lpstr>4.1 Specification – Procurement and Production</vt:lpstr>
      <vt:lpstr>4.2 Specification - Operation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Matthew Alexander Fraser</dc:creator>
  <cp:lastModifiedBy>Gallimore, Stephen (STFC,RAL,ISIS)</cp:lastModifiedBy>
  <cp:revision>361</cp:revision>
  <cp:lastPrinted>2024-12-16T10:46:54Z</cp:lastPrinted>
  <dcterms:created xsi:type="dcterms:W3CDTF">2024-07-23T07:46:26Z</dcterms:created>
  <dcterms:modified xsi:type="dcterms:W3CDTF">2026-06-02T10:02:18Z</dcterms:modified>
</cp:coreProperties>
</file>