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80" r:id="rId2"/>
  </p:sldMasterIdLst>
  <p:notesMasterIdLst>
    <p:notesMasterId r:id="rId9"/>
  </p:notesMasterIdLst>
  <p:sldIdLst>
    <p:sldId id="257" r:id="rId3"/>
    <p:sldId id="267" r:id="rId4"/>
    <p:sldId id="269" r:id="rId5"/>
    <p:sldId id="271" r:id="rId6"/>
    <p:sldId id="270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244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5516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6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vey-Fishenden, Eric (STFC,RAL,TECH)" initials="HE(" lastIdx="1" clrIdx="0">
    <p:extLst>
      <p:ext uri="{19B8F6BF-5375-455C-9EA6-DF929625EA0E}">
        <p15:presenceInfo xmlns:p15="http://schemas.microsoft.com/office/powerpoint/2012/main" userId="S-1-5-21-2030781433-144010450-1310660803-61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  <a:srgbClr val="FF0000"/>
    <a:srgbClr val="1E5DF8"/>
    <a:srgbClr val="00BED5"/>
    <a:srgbClr val="003088"/>
    <a:srgbClr val="F08900"/>
    <a:srgbClr val="FF6900"/>
    <a:srgbClr val="626262"/>
    <a:srgbClr val="C13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523"/>
  </p:normalViewPr>
  <p:slideViewPr>
    <p:cSldViewPr snapToGrid="0" snapToObjects="1">
      <p:cViewPr varScale="1">
        <p:scale>
          <a:sx n="104" d="100"/>
          <a:sy n="104" d="100"/>
        </p:scale>
        <p:origin x="1788" y="114"/>
      </p:cViewPr>
      <p:guideLst>
        <p:guide orient="horz" pos="323"/>
        <p:guide pos="244"/>
        <p:guide orient="horz" pos="3974"/>
        <p:guide pos="5516"/>
        <p:guide pos="2880"/>
        <p:guide orient="horz" pos="867"/>
        <p:guide orient="horz" pos="3634"/>
        <p:guide pos="65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25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23568" y="6516130"/>
            <a:ext cx="359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 Power Targets</a:t>
            </a:r>
            <a:r>
              <a:rPr lang="en-GB" baseline="0" dirty="0"/>
              <a:t>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0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2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5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4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551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1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6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4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7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3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6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9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2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5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7AF2DF-B182-3D42-AFB4-BDFF5FB9E9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27" y="6041205"/>
            <a:ext cx="1581060" cy="4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5955080"/>
            <a:ext cx="1583534" cy="44376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463955"/>
            <a:ext cx="359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 Power Targets</a:t>
            </a:r>
            <a:r>
              <a:rPr lang="en-GB" baseline="0" dirty="0"/>
              <a:t>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2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9096" y="857250"/>
            <a:ext cx="2464904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39876" y="2725987"/>
            <a:ext cx="4807193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spc="-1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FLUKA use in the High Power Targets Group (HPTG)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54" y="1166552"/>
            <a:ext cx="2828089" cy="72297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9876" y="4664208"/>
            <a:ext cx="5756763" cy="21131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00" b="1" dirty="0"/>
              <a:t>Mike Fitton</a:t>
            </a:r>
            <a:endParaRPr lang="en-GB" sz="2100" dirty="0"/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sz="2100" dirty="0"/>
              <a:t>June 2026</a:t>
            </a:r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sz="2100" dirty="0"/>
              <a:t>RAL High Power Targets Group</a:t>
            </a:r>
          </a:p>
        </p:txBody>
      </p:sp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29" y="123092"/>
            <a:ext cx="863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High Power Targets Group (Applied Science Division, Technology Department)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237393" y="580738"/>
            <a:ext cx="8229600" cy="1063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i="1" dirty="0"/>
              <a:t>“We </a:t>
            </a:r>
            <a:r>
              <a:rPr lang="en-US" sz="1600" i="1" dirty="0" err="1"/>
              <a:t>specialise</a:t>
            </a:r>
            <a:r>
              <a:rPr lang="en-US" sz="1600" i="1" dirty="0"/>
              <a:t> in designing and building high power targets, a crucial enabling technology for the next generation of particle accelerators”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b="1" dirty="0">
                <a:effectLst/>
              </a:rPr>
              <a:t>Our Mission: </a:t>
            </a:r>
            <a:r>
              <a:rPr lang="en-US" sz="1600" dirty="0">
                <a:effectLst/>
              </a:rPr>
              <a:t>To be a ‘one-stop shop’ for accelerator target technology</a:t>
            </a:r>
          </a:p>
          <a:p>
            <a:pPr marL="0" indent="0">
              <a:spcBef>
                <a:spcPts val="600"/>
              </a:spcBef>
              <a:buNone/>
            </a:pPr>
            <a:endParaRPr lang="en-GB" sz="1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37" y="1644552"/>
            <a:ext cx="4842437" cy="27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110495" y="1644552"/>
            <a:ext cx="3931344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dirty="0">
                <a:effectLst/>
              </a:rPr>
              <a:t>​STFC Technology has built an international reputation in this field, and has accelerator target expertise ranging from concepts through to detailed design, prototyping, manufacture, commissioning, </a:t>
            </a:r>
            <a:br>
              <a:rPr lang="en-US" sz="1600" dirty="0">
                <a:effectLst/>
              </a:rPr>
            </a:br>
            <a:r>
              <a:rPr lang="en-US" sz="1600" dirty="0">
                <a:effectLst/>
              </a:rPr>
              <a:t>maintenance &amp; operation.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effectLst/>
            </a:endParaRPr>
          </a:p>
          <a:p>
            <a:pPr>
              <a:spcBef>
                <a:spcPts val="600"/>
              </a:spcBef>
            </a:pPr>
            <a:endParaRPr lang="en-GB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48528" y="3474753"/>
            <a:ext cx="40202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Responsible for many beam intercepting devices,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Beam 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Baffle/collimators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Beam dumps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power beam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290046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848" y="556761"/>
            <a:ext cx="2493924" cy="213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73" y="2908429"/>
            <a:ext cx="2877031" cy="190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J:\High_Power_Targets_Group\Analysis_pictures\Compressed\1HR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1" y="481252"/>
            <a:ext cx="3010999" cy="225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jod22\Desktop\td-1176-931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9" t="3355" r="20474" b="3105"/>
          <a:stretch>
            <a:fillRect/>
          </a:stretch>
        </p:blipFill>
        <p:spPr bwMode="auto">
          <a:xfrm>
            <a:off x="2805689" y="5034420"/>
            <a:ext cx="1638692" cy="178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73" y="556761"/>
            <a:ext cx="2875006" cy="21562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977" y="96304"/>
            <a:ext cx="863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HPTG – Examples of current and recent projects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51" y="5243232"/>
            <a:ext cx="4451549" cy="1544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38" y="2967670"/>
            <a:ext cx="2576145" cy="1916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129" y="2846910"/>
            <a:ext cx="2610793" cy="203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605578" y="521406"/>
            <a:ext cx="102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T2K PBW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491" y="1734776"/>
            <a:ext cx="2717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T2K Target</a:t>
            </a:r>
          </a:p>
          <a:p>
            <a:r>
              <a:rPr lang="en-GB" dirty="0"/>
              <a:t>Current power – 910kW</a:t>
            </a:r>
          </a:p>
          <a:p>
            <a:r>
              <a:rPr lang="en-GB" dirty="0"/>
              <a:t>Design power – 1.3MW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1041" y="6178405"/>
            <a:ext cx="89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Mu2e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58810" y="4407430"/>
            <a:ext cx="101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ISIS TS1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1817" y="4761280"/>
            <a:ext cx="272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NuMi</a:t>
            </a:r>
            <a:r>
              <a:rPr lang="en-GB" dirty="0"/>
              <a:t> – NOVA</a:t>
            </a:r>
          </a:p>
          <a:p>
            <a:r>
              <a:rPr lang="en-GB" dirty="0"/>
              <a:t>Operational power – 1MW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7736" y="4358751"/>
            <a:ext cx="1504638" cy="369332"/>
          </a:xfrm>
          <a:prstGeom prst="rect">
            <a:avLst/>
          </a:prstGeom>
          <a:solidFill>
            <a:srgbClr val="FFFFFF">
              <a:alpha val="76863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NuMi</a:t>
            </a:r>
            <a:r>
              <a:rPr lang="en-GB" dirty="0"/>
              <a:t> – NOVA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3569" y="6157632"/>
            <a:ext cx="2457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LBNF target</a:t>
            </a:r>
          </a:p>
          <a:p>
            <a:r>
              <a:rPr lang="en-GB" dirty="0"/>
              <a:t>Design power – 1.2MW</a:t>
            </a:r>
          </a:p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516306" y="2204041"/>
            <a:ext cx="1226705" cy="369332"/>
          </a:xfrm>
          <a:prstGeom prst="rect">
            <a:avLst/>
          </a:prstGeom>
          <a:solidFill>
            <a:srgbClr val="F2F2F2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T2K Target</a:t>
            </a:r>
          </a:p>
        </p:txBody>
      </p:sp>
    </p:spTree>
    <p:extLst>
      <p:ext uri="{BB962C8B-B14F-4D97-AF65-F5344CB8AC3E}">
        <p14:creationId xmlns:p14="http://schemas.microsoft.com/office/powerpoint/2010/main" val="117125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206" y="75711"/>
            <a:ext cx="8634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Energy deposition (Primary FLUKA use)</a:t>
            </a:r>
            <a:endParaRPr lang="en-GB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/>
          <a:stretch/>
        </p:blipFill>
        <p:spPr>
          <a:xfrm>
            <a:off x="227866" y="731520"/>
            <a:ext cx="4970653" cy="2154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789"/>
          <a:stretch/>
        </p:blipFill>
        <p:spPr>
          <a:xfrm>
            <a:off x="5317248" y="182825"/>
            <a:ext cx="3826752" cy="2675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238" y="2778369"/>
            <a:ext cx="407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Energy deposition in T2K Target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0808" y="2778369"/>
            <a:ext cx="407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Effects of beam sigma on beam window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05BEA0-78A0-B8B1-A239-2AF06EC36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482" y="3292717"/>
            <a:ext cx="7085385" cy="30555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5D1BFD-D8FF-42B3-734E-CBB4378F1D9E}"/>
              </a:ext>
            </a:extLst>
          </p:cNvPr>
          <p:cNvSpPr txBox="1"/>
          <p:nvPr/>
        </p:nvSpPr>
        <p:spPr>
          <a:xfrm>
            <a:off x="79132" y="3431309"/>
            <a:ext cx="3061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Good experience with targets and windows.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Accumulated up to 3.1e21 POT without failure so far (~3.6DPA-NRT &amp; 2600appm He in Ti-6Al-4V).</a:t>
            </a:r>
          </a:p>
        </p:txBody>
      </p:sp>
    </p:spTree>
    <p:extLst>
      <p:ext uri="{BB962C8B-B14F-4D97-AF65-F5344CB8AC3E}">
        <p14:creationId xmlns:p14="http://schemas.microsoft.com/office/powerpoint/2010/main" val="75732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302" y="737674"/>
            <a:ext cx="82471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the past, concentrated on energy deposition &amp; thermo-mechanical design.</a:t>
            </a:r>
          </a:p>
          <a:p>
            <a:endParaRPr lang="en-GB" dirty="0"/>
          </a:p>
          <a:p>
            <a:r>
              <a:rPr lang="en-GB" dirty="0"/>
              <a:t>As facilities become higher power &amp; well optimised, we are spending more time on materials damage to push the limits of targets.</a:t>
            </a:r>
          </a:p>
          <a:p>
            <a:endParaRPr lang="en-GB" dirty="0"/>
          </a:p>
          <a:p>
            <a:r>
              <a:rPr lang="en-GB" dirty="0"/>
              <a:t>What is the best material for damage resistance?</a:t>
            </a:r>
          </a:p>
          <a:p>
            <a:r>
              <a:rPr lang="en-GB" dirty="0"/>
              <a:t>How long will a target/window last?</a:t>
            </a:r>
          </a:p>
          <a:p>
            <a:r>
              <a:rPr lang="en-GB" dirty="0"/>
              <a:t>What are the limits?</a:t>
            </a:r>
          </a:p>
          <a:p>
            <a:r>
              <a:rPr lang="en-GB" dirty="0"/>
              <a:t>	Potential material limits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DPA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H/He production</a:t>
            </a:r>
          </a:p>
          <a:p>
            <a:endParaRPr lang="en-GB" dirty="0"/>
          </a:p>
          <a:p>
            <a:r>
              <a:rPr lang="en-GB" u="sng" dirty="0"/>
              <a:t>This leads to materials irradiation studies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best irradiation method (What primary particle?, what energy?,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DPA + Gas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Activation of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isotopes produced?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Activation of coolant (liquid or gas)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302" y="75711"/>
            <a:ext cx="877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More recent developments and how our use of FLUKA has changed</a:t>
            </a: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2234" y="1532433"/>
            <a:ext cx="4474464" cy="294812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9978885">
            <a:off x="7860849" y="2200823"/>
            <a:ext cx="890099" cy="322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30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206" y="75711"/>
            <a:ext cx="863404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Radiation Damage</a:t>
            </a:r>
          </a:p>
          <a:p>
            <a:endParaRPr lang="en-US" sz="2000" b="1" dirty="0"/>
          </a:p>
          <a:p>
            <a:r>
              <a:rPr lang="en-US" dirty="0"/>
              <a:t>Recently, more interest in ARC-DPA but some of the coefficients not well known or easily found for some materials</a:t>
            </a:r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dirty="0"/>
              <a:t>Usually we are comparing facilities/experiments, so a consistent measure is as important as the correct DPA.</a:t>
            </a:r>
          </a:p>
          <a:p>
            <a:endParaRPr lang="en-GB" dirty="0"/>
          </a:p>
          <a:p>
            <a:r>
              <a:rPr lang="en-GB" dirty="0"/>
              <a:t>A reference list of </a:t>
            </a:r>
            <a:r>
              <a:rPr lang="en-GB" dirty="0" err="1"/>
              <a:t>B</a:t>
            </a:r>
            <a:r>
              <a:rPr lang="en-GB" baseline="-25000" dirty="0" err="1"/>
              <a:t>arcdpa</a:t>
            </a:r>
            <a:r>
              <a:rPr lang="en-GB" dirty="0"/>
              <a:t> &amp; </a:t>
            </a:r>
            <a:r>
              <a:rPr lang="en-GB" dirty="0" err="1"/>
              <a:t>C</a:t>
            </a:r>
            <a:r>
              <a:rPr lang="en-GB" baseline="-25000" dirty="0" err="1"/>
              <a:t>arcdpa</a:t>
            </a:r>
            <a:r>
              <a:rPr lang="en-GB" dirty="0"/>
              <a:t> coefficients would help consistency</a:t>
            </a:r>
          </a:p>
          <a:p>
            <a:endParaRPr lang="en-GB" dirty="0"/>
          </a:p>
          <a:p>
            <a:endParaRPr lang="en-GB" sz="2000" b="1" dirty="0"/>
          </a:p>
          <a:p>
            <a:endParaRPr lang="en-GB" sz="2000" b="1" dirty="0"/>
          </a:p>
        </p:txBody>
      </p:sp>
      <p:sp>
        <p:nvSpPr>
          <p:cNvPr id="7" name="AutoShape 2" descr="https://ukc-powerpoint.officeapps.live.com/pods/GetClipboardImage.ashx?Id=4dd3f235-83b6-49c1-ac4e-a6f0f1137535&amp;DC=GUK3&amp;pkey=88340106-932f-4434-9319-7f4f9634848d&amp;wdwaccluster=GUK3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https://ukc-powerpoint.officeapps.live.com/pods/GetClipboardImage.ashx?Id=75daea0f-5c7a-44e7-a78a-f9d1a75d06db&amp;DC=GUK3&amp;pkey=4418f689-6ced-4802-a90c-d4983318ec25&amp;wdwaccluster=GUK3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https://ukc-powerpoint.officeapps.live.com/pods/GetClipboardImage.ashx?Id=6a3ddbb0-cf8e-473f-99f1-3c8b989c329d&amp;DC=GUK3&amp;pkey=2d8a2ee3-fe33-413a-a372-ab671be374c5&amp;wdwaccluster=GUK3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65415-30D3-9AAD-04D8-B4CC4C5D3E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09"/>
          <a:stretch>
            <a:fillRect/>
          </a:stretch>
        </p:blipFill>
        <p:spPr>
          <a:xfrm>
            <a:off x="2844675" y="1563329"/>
            <a:ext cx="3258005" cy="46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9170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2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65236</TotalTime>
  <Words>413</Words>
  <Application>Microsoft Office PowerPoint</Application>
  <PresentationFormat>On-screen Show (4:3)</PresentationFormat>
  <Paragraphs>66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MASTER 2 WHITE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Fitton, Michael (STFC,RAL,TECH)</cp:lastModifiedBy>
  <cp:revision>432</cp:revision>
  <cp:lastPrinted>2019-10-02T08:27:37Z</cp:lastPrinted>
  <dcterms:created xsi:type="dcterms:W3CDTF">2019-09-17T08:04:08Z</dcterms:created>
  <dcterms:modified xsi:type="dcterms:W3CDTF">2026-06-01T14:36:15Z</dcterms:modified>
</cp:coreProperties>
</file>