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303" r:id="rId2"/>
    <p:sldId id="259" r:id="rId3"/>
    <p:sldId id="3127" r:id="rId4"/>
    <p:sldId id="1931" r:id="rId5"/>
    <p:sldId id="3141" r:id="rId6"/>
    <p:sldId id="680" r:id="rId7"/>
    <p:sldId id="3135" r:id="rId8"/>
    <p:sldId id="3136" r:id="rId9"/>
    <p:sldId id="3138" r:id="rId10"/>
    <p:sldId id="3137" r:id="rId11"/>
    <p:sldId id="3131" r:id="rId12"/>
    <p:sldId id="3140" r:id="rId13"/>
    <p:sldId id="3143" r:id="rId14"/>
    <p:sldId id="1955" r:id="rId15"/>
    <p:sldId id="1941" r:id="rId16"/>
    <p:sldId id="448" r:id="rId17"/>
    <p:sldId id="1954" r:id="rId18"/>
    <p:sldId id="3142" r:id="rId19"/>
    <p:sldId id="1914" r:id="rId20"/>
    <p:sldId id="1924" r:id="rId21"/>
    <p:sldId id="1926" r:id="rId22"/>
    <p:sldId id="1927" r:id="rId23"/>
    <p:sldId id="1930" r:id="rId24"/>
    <p:sldId id="1929" r:id="rId25"/>
    <p:sldId id="1928" r:id="rId26"/>
    <p:sldId id="1925" r:id="rId27"/>
    <p:sldId id="1807" r:id="rId28"/>
    <p:sldId id="1817" r:id="rId29"/>
    <p:sldId id="1904" r:id="rId30"/>
    <p:sldId id="1905" r:id="rId31"/>
    <p:sldId id="1906" r:id="rId32"/>
    <p:sldId id="1911" r:id="rId33"/>
    <p:sldId id="1910" r:id="rId34"/>
    <p:sldId id="1808" r:id="rId35"/>
    <p:sldId id="1909" r:id="rId36"/>
    <p:sldId id="1751" r:id="rId37"/>
    <p:sldId id="3101" r:id="rId38"/>
    <p:sldId id="3133" r:id="rId39"/>
    <p:sldId id="1957" r:id="rId40"/>
    <p:sldId id="1913" r:id="rId41"/>
    <p:sldId id="28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A6B6"/>
    <a:srgbClr val="D9D9E6"/>
    <a:srgbClr val="70FECE"/>
    <a:srgbClr val="1940FF"/>
    <a:srgbClr val="488CA0"/>
    <a:srgbClr val="FFFFFF"/>
    <a:srgbClr val="BFBDCB"/>
    <a:srgbClr val="61C4D3"/>
    <a:srgbClr val="E88C68"/>
    <a:srgbClr val="326D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5349" autoAdjust="0"/>
  </p:normalViewPr>
  <p:slideViewPr>
    <p:cSldViewPr snapToObjects="1">
      <p:cViewPr varScale="1">
        <p:scale>
          <a:sx n="71" d="100"/>
          <a:sy n="71" d="100"/>
        </p:scale>
        <p:origin x="288" y="44"/>
      </p:cViewPr>
      <p:guideLst>
        <p:guide orient="horz" pos="432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95" d="100"/>
          <a:sy n="95" d="100"/>
        </p:scale>
        <p:origin x="400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5/31/2026</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5/30/2026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erthold.com/fr-fr/radioprotection/instruments/activite-aeroportee/bai-9109-4-moniteur-de-mesure-beta-des-gaz-radioactif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2</a:t>
            </a:fld>
            <a:endParaRPr lang="en-US"/>
          </a:p>
        </p:txBody>
      </p:sp>
    </p:spTree>
    <p:extLst>
      <p:ext uri="{BB962C8B-B14F-4D97-AF65-F5344CB8AC3E}">
        <p14:creationId xmlns:p14="http://schemas.microsoft.com/office/powerpoint/2010/main" val="1784743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F3FF9-8B6A-81EA-CB74-72BC5D1CE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CFCF6-06AE-D185-B020-48EAB855F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3C4EA-BE2F-14E1-189B-CB6B647C36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F71B0DA2-28CA-83C7-06B6-7BBB1D7B310B}"/>
              </a:ext>
            </a:extLst>
          </p:cNvPr>
          <p:cNvSpPr>
            <a:spLocks noGrp="1"/>
          </p:cNvSpPr>
          <p:nvPr>
            <p:ph type="sldNum" sz="quarter" idx="5"/>
          </p:nvPr>
        </p:nvSpPr>
        <p:spPr/>
        <p:txBody>
          <a:bodyPr/>
          <a:lstStyle/>
          <a:p>
            <a:fld id="{3AAFAC84-B53D-4C74-88DB-C6F7F1D6CFFE}" type="slidenum">
              <a:rPr lang="en-GB" smtClean="0"/>
              <a:t>12</a:t>
            </a:fld>
            <a:endParaRPr lang="en-GB"/>
          </a:p>
        </p:txBody>
      </p:sp>
    </p:spTree>
    <p:extLst>
      <p:ext uri="{BB962C8B-B14F-4D97-AF65-F5344CB8AC3E}">
        <p14:creationId xmlns:p14="http://schemas.microsoft.com/office/powerpoint/2010/main" val="1609373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8636C-3562-50AE-12D0-356C6462C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AB333-6C7F-0124-F02A-0FE11D3DA07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CDAE429-3A5E-A187-128F-E3926647D1DC}"/>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F2507E9A-C9BC-70A4-EFEC-6AB62EEFB326}"/>
              </a:ext>
            </a:extLst>
          </p:cNvPr>
          <p:cNvSpPr>
            <a:spLocks noGrp="1"/>
          </p:cNvSpPr>
          <p:nvPr>
            <p:ph type="sldNum" sz="quarter" idx="5"/>
          </p:nvPr>
        </p:nvSpPr>
        <p:spPr/>
        <p:txBody>
          <a:bodyPr/>
          <a:lstStyle/>
          <a:p>
            <a:fld id="{3AAFAC84-B53D-4C74-88DB-C6F7F1D6CFFE}" type="slidenum">
              <a:rPr lang="en-GB" smtClean="0"/>
              <a:t>14</a:t>
            </a:fld>
            <a:endParaRPr lang="en-GB"/>
          </a:p>
        </p:txBody>
      </p:sp>
    </p:spTree>
    <p:extLst>
      <p:ext uri="{BB962C8B-B14F-4D97-AF65-F5344CB8AC3E}">
        <p14:creationId xmlns:p14="http://schemas.microsoft.com/office/powerpoint/2010/main" val="2897578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4F92B-7BDD-1B69-F3C8-37EDE0428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73091-9565-900D-D557-FCF4BFE645E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23EF931-DDBB-D911-EFC8-78D79AD5AE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B90ABD9-3A5A-96A8-35D8-E42A208A8BC6}"/>
              </a:ext>
            </a:extLst>
          </p:cNvPr>
          <p:cNvSpPr>
            <a:spLocks noGrp="1"/>
          </p:cNvSpPr>
          <p:nvPr>
            <p:ph type="sldNum" sz="quarter" idx="5"/>
          </p:nvPr>
        </p:nvSpPr>
        <p:spPr/>
        <p:txBody>
          <a:bodyPr/>
          <a:lstStyle/>
          <a:p>
            <a:fld id="{8CB0EE9E-52B8-AA4F-8DD5-ED0FB4E5CBCC}" type="slidenum">
              <a:rPr lang="en-US" smtClean="0"/>
              <a:t>15</a:t>
            </a:fld>
            <a:endParaRPr lang="en-US"/>
          </a:p>
        </p:txBody>
      </p:sp>
    </p:spTree>
    <p:extLst>
      <p:ext uri="{BB962C8B-B14F-4D97-AF65-F5344CB8AC3E}">
        <p14:creationId xmlns:p14="http://schemas.microsoft.com/office/powerpoint/2010/main" val="12979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AFAC84-B53D-4C74-88DB-C6F7F1D6CFFE}" type="slidenum">
              <a:rPr lang="en-GB" smtClean="0"/>
              <a:t>16</a:t>
            </a:fld>
            <a:endParaRPr lang="en-GB"/>
          </a:p>
        </p:txBody>
      </p:sp>
    </p:spTree>
    <p:extLst>
      <p:ext uri="{BB962C8B-B14F-4D97-AF65-F5344CB8AC3E}">
        <p14:creationId xmlns:p14="http://schemas.microsoft.com/office/powerpoint/2010/main" val="4279073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B0868-0B3E-D278-6BAF-C94CF73FC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FA9CA-AF6A-99B0-A145-C475EDB4A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0AEB9E-4120-3A02-DDC9-35FC4E83804D}"/>
              </a:ext>
            </a:extLst>
          </p:cNvPr>
          <p:cNvSpPr>
            <a:spLocks noGrp="1"/>
          </p:cNvSpPr>
          <p:nvPr>
            <p:ph type="body" idx="1"/>
          </p:nvPr>
        </p:nvSpPr>
        <p:spPr/>
        <p:txBody>
          <a:bodyPr/>
          <a:lstStyle/>
          <a:p>
            <a:endParaRPr lang="en-CH" b="0" dirty="0"/>
          </a:p>
        </p:txBody>
      </p:sp>
      <p:sp>
        <p:nvSpPr>
          <p:cNvPr id="4" name="Slide Number Placeholder 3">
            <a:extLst>
              <a:ext uri="{FF2B5EF4-FFF2-40B4-BE49-F238E27FC236}">
                <a16:creationId xmlns:a16="http://schemas.microsoft.com/office/drawing/2014/main" id="{776ADE4A-A3DE-D6AE-FEF9-ABA7EFBE2662}"/>
              </a:ext>
            </a:extLst>
          </p:cNvPr>
          <p:cNvSpPr>
            <a:spLocks noGrp="1"/>
          </p:cNvSpPr>
          <p:nvPr>
            <p:ph type="sldNum" sz="quarter" idx="5"/>
          </p:nvPr>
        </p:nvSpPr>
        <p:spPr/>
        <p:txBody>
          <a:bodyPr/>
          <a:lstStyle/>
          <a:p>
            <a:fld id="{8CB0EE9E-52B8-AA4F-8DD5-ED0FB4E5CBCC}" type="slidenum">
              <a:rPr lang="en-US" smtClean="0"/>
              <a:t>19</a:t>
            </a:fld>
            <a:endParaRPr lang="en-US"/>
          </a:p>
        </p:txBody>
      </p:sp>
    </p:spTree>
    <p:extLst>
      <p:ext uri="{BB962C8B-B14F-4D97-AF65-F5344CB8AC3E}">
        <p14:creationId xmlns:p14="http://schemas.microsoft.com/office/powerpoint/2010/main" val="3702262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C891E-1D29-4B09-6992-6D1AF408D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32EB9-0DAA-FB72-0BBB-5AFF5E739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F984F-98CA-FEE4-D902-72BBDBE74E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a:extLst>
              <a:ext uri="{FF2B5EF4-FFF2-40B4-BE49-F238E27FC236}">
                <a16:creationId xmlns:a16="http://schemas.microsoft.com/office/drawing/2014/main" id="{54FBE6D5-320F-C035-2626-61ED90028B4B}"/>
              </a:ext>
            </a:extLst>
          </p:cNvPr>
          <p:cNvSpPr>
            <a:spLocks noGrp="1"/>
          </p:cNvSpPr>
          <p:nvPr>
            <p:ph type="sldNum" sz="quarter" idx="5"/>
          </p:nvPr>
        </p:nvSpPr>
        <p:spPr/>
        <p:txBody>
          <a:bodyPr/>
          <a:lstStyle/>
          <a:p>
            <a:fld id="{8CB0EE9E-52B8-AA4F-8DD5-ED0FB4E5CBCC}" type="slidenum">
              <a:rPr lang="en-US" smtClean="0"/>
              <a:t>20</a:t>
            </a:fld>
            <a:endParaRPr lang="en-US"/>
          </a:p>
        </p:txBody>
      </p:sp>
    </p:spTree>
    <p:extLst>
      <p:ext uri="{BB962C8B-B14F-4D97-AF65-F5344CB8AC3E}">
        <p14:creationId xmlns:p14="http://schemas.microsoft.com/office/powerpoint/2010/main" val="4045796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6A114-C9DE-DC9E-8E08-316E5F263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E755F-B5CC-9BFC-36CE-C1365D5F8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E23F50-3388-D6B4-B391-DC2B5D043E98}"/>
              </a:ext>
            </a:extLst>
          </p:cNvPr>
          <p:cNvSpPr>
            <a:spLocks noGrp="1"/>
          </p:cNvSpPr>
          <p:nvPr>
            <p:ph type="body" idx="1"/>
          </p:nvPr>
        </p:nvSpPr>
        <p:spPr/>
        <p:txBody>
          <a:bodyPr/>
          <a:lstStyle/>
          <a:p>
            <a:endParaRPr lang="en-CH" b="0" dirty="0"/>
          </a:p>
        </p:txBody>
      </p:sp>
      <p:sp>
        <p:nvSpPr>
          <p:cNvPr id="4" name="Slide Number Placeholder 3">
            <a:extLst>
              <a:ext uri="{FF2B5EF4-FFF2-40B4-BE49-F238E27FC236}">
                <a16:creationId xmlns:a16="http://schemas.microsoft.com/office/drawing/2014/main" id="{96C8617A-6AB5-A75E-A190-FFD6EADB932E}"/>
              </a:ext>
            </a:extLst>
          </p:cNvPr>
          <p:cNvSpPr>
            <a:spLocks noGrp="1"/>
          </p:cNvSpPr>
          <p:nvPr>
            <p:ph type="sldNum" sz="quarter" idx="5"/>
          </p:nvPr>
        </p:nvSpPr>
        <p:spPr/>
        <p:txBody>
          <a:bodyPr/>
          <a:lstStyle/>
          <a:p>
            <a:fld id="{8CB0EE9E-52B8-AA4F-8DD5-ED0FB4E5CBCC}" type="slidenum">
              <a:rPr lang="en-US" smtClean="0"/>
              <a:t>22</a:t>
            </a:fld>
            <a:endParaRPr lang="en-US"/>
          </a:p>
        </p:txBody>
      </p:sp>
    </p:spTree>
    <p:extLst>
      <p:ext uri="{BB962C8B-B14F-4D97-AF65-F5344CB8AC3E}">
        <p14:creationId xmlns:p14="http://schemas.microsoft.com/office/powerpoint/2010/main" val="4141535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14AF6-6ED4-FB6A-A715-CF3CCB1CA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7CD78-F5B6-B328-EDA9-D2938AADA2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2F92C-E9D9-CAD1-9D8B-889A4140DF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964C46F-2C8A-D3F8-E8BE-363023489BDB}"/>
              </a:ext>
            </a:extLst>
          </p:cNvPr>
          <p:cNvSpPr>
            <a:spLocks noGrp="1"/>
          </p:cNvSpPr>
          <p:nvPr>
            <p:ph type="sldNum" sz="quarter" idx="5"/>
          </p:nvPr>
        </p:nvSpPr>
        <p:spPr/>
        <p:txBody>
          <a:bodyPr/>
          <a:lstStyle/>
          <a:p>
            <a:fld id="{8CB0EE9E-52B8-AA4F-8DD5-ED0FB4E5CBCC}" type="slidenum">
              <a:rPr lang="en-US" smtClean="0"/>
              <a:t>23</a:t>
            </a:fld>
            <a:endParaRPr lang="en-US"/>
          </a:p>
        </p:txBody>
      </p:sp>
    </p:spTree>
    <p:extLst>
      <p:ext uri="{BB962C8B-B14F-4D97-AF65-F5344CB8AC3E}">
        <p14:creationId xmlns:p14="http://schemas.microsoft.com/office/powerpoint/2010/main" val="3500317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C6458-7DE1-F531-E9F1-D9313986C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55899-AE0C-0F6B-A108-D7288ACD8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C64EE-B66F-DE7C-D74A-315E43240E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a:extLst>
              <a:ext uri="{FF2B5EF4-FFF2-40B4-BE49-F238E27FC236}">
                <a16:creationId xmlns:a16="http://schemas.microsoft.com/office/drawing/2014/main" id="{B20AB920-198B-43E0-F7A4-3C91F9EF20B0}"/>
              </a:ext>
            </a:extLst>
          </p:cNvPr>
          <p:cNvSpPr>
            <a:spLocks noGrp="1"/>
          </p:cNvSpPr>
          <p:nvPr>
            <p:ph type="sldNum" sz="quarter" idx="5"/>
          </p:nvPr>
        </p:nvSpPr>
        <p:spPr/>
        <p:txBody>
          <a:bodyPr/>
          <a:lstStyle/>
          <a:p>
            <a:fld id="{8CB0EE9E-52B8-AA4F-8DD5-ED0FB4E5CBCC}" type="slidenum">
              <a:rPr lang="en-US" smtClean="0"/>
              <a:t>24</a:t>
            </a:fld>
            <a:endParaRPr lang="en-US"/>
          </a:p>
        </p:txBody>
      </p:sp>
    </p:spTree>
    <p:extLst>
      <p:ext uri="{BB962C8B-B14F-4D97-AF65-F5344CB8AC3E}">
        <p14:creationId xmlns:p14="http://schemas.microsoft.com/office/powerpoint/2010/main" val="2640922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609C5-6D37-4F8B-3D29-38F4B0302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8B9E4-2A33-9C2C-D0F1-05A79D30D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E541B-5310-4C36-AEF6-57CFA1F028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a:extLst>
              <a:ext uri="{FF2B5EF4-FFF2-40B4-BE49-F238E27FC236}">
                <a16:creationId xmlns:a16="http://schemas.microsoft.com/office/drawing/2014/main" id="{6CBF7A82-DFBD-056E-55CA-B0C0BC80E4DC}"/>
              </a:ext>
            </a:extLst>
          </p:cNvPr>
          <p:cNvSpPr>
            <a:spLocks noGrp="1"/>
          </p:cNvSpPr>
          <p:nvPr>
            <p:ph type="sldNum" sz="quarter" idx="5"/>
          </p:nvPr>
        </p:nvSpPr>
        <p:spPr/>
        <p:txBody>
          <a:bodyPr/>
          <a:lstStyle/>
          <a:p>
            <a:fld id="{8CB0EE9E-52B8-AA4F-8DD5-ED0FB4E5CBCC}" type="slidenum">
              <a:rPr lang="en-US" smtClean="0"/>
              <a:t>25</a:t>
            </a:fld>
            <a:endParaRPr lang="en-US"/>
          </a:p>
        </p:txBody>
      </p:sp>
    </p:spTree>
    <p:extLst>
      <p:ext uri="{BB962C8B-B14F-4D97-AF65-F5344CB8AC3E}">
        <p14:creationId xmlns:p14="http://schemas.microsoft.com/office/powerpoint/2010/main" val="1266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AFAC84-B53D-4C74-88DB-C6F7F1D6CFFE}" type="slidenum">
              <a:rPr lang="en-GB" smtClean="0"/>
              <a:t>3</a:t>
            </a:fld>
            <a:endParaRPr lang="en-GB"/>
          </a:p>
        </p:txBody>
      </p:sp>
    </p:spTree>
    <p:extLst>
      <p:ext uri="{BB962C8B-B14F-4D97-AF65-F5344CB8AC3E}">
        <p14:creationId xmlns:p14="http://schemas.microsoft.com/office/powerpoint/2010/main" val="905486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3B4BD-542B-22BD-D391-B7AEBC715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B78BE-7217-02DE-320D-8AA0CC4EE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5B87D-26E5-77A4-9A76-98D10E592A2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C5F9102-4F36-D854-1C7B-DF5BE4D6EF63}"/>
              </a:ext>
            </a:extLst>
          </p:cNvPr>
          <p:cNvSpPr>
            <a:spLocks noGrp="1"/>
          </p:cNvSpPr>
          <p:nvPr>
            <p:ph type="sldNum" sz="quarter" idx="5"/>
          </p:nvPr>
        </p:nvSpPr>
        <p:spPr/>
        <p:txBody>
          <a:bodyPr/>
          <a:lstStyle/>
          <a:p>
            <a:fld id="{8CB0EE9E-52B8-AA4F-8DD5-ED0FB4E5CBCC}" type="slidenum">
              <a:rPr lang="en-US" smtClean="0"/>
              <a:t>27</a:t>
            </a:fld>
            <a:endParaRPr lang="en-US"/>
          </a:p>
        </p:txBody>
      </p:sp>
    </p:spTree>
    <p:extLst>
      <p:ext uri="{BB962C8B-B14F-4D97-AF65-F5344CB8AC3E}">
        <p14:creationId xmlns:p14="http://schemas.microsoft.com/office/powerpoint/2010/main" val="2108429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B0420-FF29-94DB-EDC0-CB959A5DC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4FE742-DF55-30A4-E15C-92ADB137C8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5D627-C2F6-5680-281E-E139567BC63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F92A806-6D50-3D83-2FDF-EA855A3B90CA}"/>
              </a:ext>
            </a:extLst>
          </p:cNvPr>
          <p:cNvSpPr>
            <a:spLocks noGrp="1"/>
          </p:cNvSpPr>
          <p:nvPr>
            <p:ph type="sldNum" sz="quarter" idx="5"/>
          </p:nvPr>
        </p:nvSpPr>
        <p:spPr/>
        <p:txBody>
          <a:bodyPr/>
          <a:lstStyle/>
          <a:p>
            <a:fld id="{8CB0EE9E-52B8-AA4F-8DD5-ED0FB4E5CBCC}" type="slidenum">
              <a:rPr lang="en-US" smtClean="0"/>
              <a:t>28</a:t>
            </a:fld>
            <a:endParaRPr lang="en-US"/>
          </a:p>
        </p:txBody>
      </p:sp>
    </p:spTree>
    <p:extLst>
      <p:ext uri="{BB962C8B-B14F-4D97-AF65-F5344CB8AC3E}">
        <p14:creationId xmlns:p14="http://schemas.microsoft.com/office/powerpoint/2010/main" val="273065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47B2-FDD6-5689-37AA-7407BEDAA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DDA00A-976F-78C1-F9AF-49217975B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AA5A99-AD71-F2A3-FD33-B5AE009D342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CC7AE51-C321-75A0-60F0-558B0D683720}"/>
              </a:ext>
            </a:extLst>
          </p:cNvPr>
          <p:cNvSpPr>
            <a:spLocks noGrp="1"/>
          </p:cNvSpPr>
          <p:nvPr>
            <p:ph type="sldNum" sz="quarter" idx="5"/>
          </p:nvPr>
        </p:nvSpPr>
        <p:spPr/>
        <p:txBody>
          <a:bodyPr/>
          <a:lstStyle/>
          <a:p>
            <a:fld id="{8CB0EE9E-52B8-AA4F-8DD5-ED0FB4E5CBCC}" type="slidenum">
              <a:rPr lang="en-US" smtClean="0"/>
              <a:t>29</a:t>
            </a:fld>
            <a:endParaRPr lang="en-US"/>
          </a:p>
        </p:txBody>
      </p:sp>
    </p:spTree>
    <p:extLst>
      <p:ext uri="{BB962C8B-B14F-4D97-AF65-F5344CB8AC3E}">
        <p14:creationId xmlns:p14="http://schemas.microsoft.com/office/powerpoint/2010/main" val="3799743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CB8DE-47C6-EDC6-755E-54BBA16A0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CAC60-0BA4-0569-CFA4-EBCE8A0ED0BB}"/>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FA7262E3-EEE2-5D5C-CEA9-FEC916136269}"/>
                  </a:ext>
                </a:extLst>
              </p:cNvPr>
              <p:cNvSpPr>
                <a:spLocks noGrp="1"/>
              </p:cNvSpPr>
              <p:nvPr>
                <p:ph type="body" idx="1"/>
              </p:nvPr>
            </p:nvSpPr>
            <p:spPr/>
            <p:txBody>
              <a:bodyPr/>
              <a:lstStyle/>
              <a:p>
                <a:endParaRPr lang="en-GB" dirty="0"/>
              </a:p>
            </p:txBody>
          </p:sp>
        </mc:Choice>
        <mc:Fallback xmlns="">
          <p:sp>
            <p:nvSpPr>
              <p:cNvPr id="3" name="Notes Placeholder 2">
                <a:extLst>
                  <a:ext uri="{FF2B5EF4-FFF2-40B4-BE49-F238E27FC236}">
                    <a16:creationId xmlns:a16="http://schemas.microsoft.com/office/drawing/2014/main" id="{FA7262E3-EEE2-5D5C-CEA9-FEC9161362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Isotopic correction added as experimental data are available for Hydrogen (tritium diffuses more slowly (sqrt of 3) than H in metals</a:t>
                </a:r>
              </a:p>
              <a:p>
                <a:r>
                  <a:rPr lang="en-GB" b="1" dirty="0"/>
                  <a:t>The √3 factor is the isotopic correction used to convert H permeation to T permeation.</a:t>
                </a:r>
              </a:p>
              <a:p>
                <a:r>
                  <a:rPr lang="en-GB" dirty="0"/>
                  <a:t>This comes from the </a:t>
                </a:r>
                <a:r>
                  <a:rPr lang="en-GB" b="1" dirty="0"/>
                  <a:t>mass-dependence of diffusivity and solubility</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Sieverts-law permeation equation</a:t>
                </a:r>
                <a:r>
                  <a:rPr lang="en-GB" dirty="0"/>
                  <a:t>, corrected to convert </a:t>
                </a:r>
                <a:r>
                  <a:rPr lang="en-GB" b="1" dirty="0"/>
                  <a:t>hydrogen (H-1)</a:t>
                </a:r>
                <a:r>
                  <a:rPr lang="en-GB" dirty="0"/>
                  <a:t> permeation data into </a:t>
                </a:r>
                <a:r>
                  <a:rPr lang="en-GB" b="1" dirty="0"/>
                  <a:t>tritium (H-3)</a:t>
                </a:r>
                <a:r>
                  <a:rPr lang="en-GB" dirty="0"/>
                  <a:t> permeation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Φ0​ → Pre-exponential factor of permeability (from Arrhenius permeability fit for </a:t>
                </a:r>
                <a:r>
                  <a:rPr lang="en-GB" b="1" dirty="0"/>
                  <a:t>hydrogen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 temperature in K; p → Permeation coefficient (permeability), also originally from </a:t>
                </a:r>
                <a:r>
                  <a:rPr lang="en-GB" b="1" dirty="0"/>
                  <a:t>H-1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P1​</a:t>
                </a:r>
                <a:r>
                  <a:rPr lang="en-GB" dirty="0"/>
                  <a:t> (higher one with T</a:t>
                </a:r>
                <a:r>
                  <a:rPr lang="en-GB" baseline="0" dirty="0"/>
                  <a:t> present) </a:t>
                </a:r>
                <a:r>
                  <a:rPr lang="en-GB" dirty="0"/>
                  <a:t>and </a:t>
                </a:r>
                <a:r>
                  <a:rPr lang="ar-AE" sz="1200" i="0" kern="1200">
                    <a:solidFill>
                      <a:schemeClr val="tx1"/>
                    </a:solidFill>
                    <a:latin typeface="+mn-lt"/>
                    <a:ea typeface="+mn-ea"/>
                    <a:cs typeface="+mn-cs"/>
                  </a:rPr>
                  <a:t>𝑃_2</a:t>
                </a:r>
                <a:r>
                  <a:rPr lang="en-GB" dirty="0"/>
                  <a:t> (lower one) represent the </a:t>
                </a:r>
                <a:r>
                  <a:rPr lang="en-GB" b="1" dirty="0"/>
                  <a:t>partial pressures of the permeating gas (tritium)</a:t>
                </a:r>
                <a:r>
                  <a:rPr lang="en-GB" dirty="0"/>
                  <a:t> on the </a:t>
                </a:r>
                <a:r>
                  <a:rPr lang="en-GB" b="1" dirty="0"/>
                  <a:t>two sides</a:t>
                </a:r>
                <a:r>
                  <a:rPr lang="en-GB" dirty="0"/>
                  <a:t> of the membrane or wall</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a:t>
                </a:r>
                <a:r>
                  <a:rPr lang="en-GB" dirty="0"/>
                  <a:t>Permeation area (m²)</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 → Wall thickness (m)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 formula computes </a:t>
                </a:r>
                <a:r>
                  <a:rPr lang="en-GB" b="1" dirty="0"/>
                  <a:t>tritium permeation</a:t>
                </a:r>
                <a:r>
                  <a:rPr lang="en-GB" dirty="0"/>
                  <a:t> through a material wall.</a:t>
                </a:r>
              </a:p>
              <a:p>
                <a:r>
                  <a:rPr lang="en-GB" dirty="0"/>
                  <a:t>It uses </a:t>
                </a:r>
                <a:r>
                  <a:rPr lang="en-GB" b="1" dirty="0"/>
                  <a:t>hydrogen permeability data</a:t>
                </a:r>
                <a:r>
                  <a:rPr lang="en-GB" dirty="0"/>
                  <a:t>, which are more widely available.</a:t>
                </a:r>
              </a:p>
              <a:p>
                <a:r>
                  <a:rPr lang="en-GB" dirty="0"/>
                  <a:t>Permeation is </a:t>
                </a:r>
                <a:r>
                  <a:rPr lang="en-GB" b="1" dirty="0"/>
                  <a:t>diffusion-limited</a:t>
                </a:r>
                <a:r>
                  <a:rPr lang="en-GB" dirty="0"/>
                  <a:t>, giving the </a:t>
                </a:r>
                <a:r>
                  <a:rPr lang="ar-AE" sz="1200" i="0" kern="1200">
                    <a:solidFill>
                      <a:schemeClr val="tx1"/>
                    </a:solidFill>
                    <a:latin typeface="+mn-lt"/>
                    <a:ea typeface="+mn-ea"/>
                    <a:cs typeface="+mn-cs"/>
                  </a:rPr>
                  <a:t>√(𝑃_1 )−√(𝑃_2 )</a:t>
                </a:r>
                <a:r>
                  <a:rPr lang="en-GB" dirty="0"/>
                  <a:t>dependence.</a:t>
                </a:r>
              </a:p>
              <a:p>
                <a:r>
                  <a:rPr lang="en-GB" dirty="0"/>
                  <a:t>The </a:t>
                </a:r>
                <a:r>
                  <a:rPr lang="en-GB" b="1" dirty="0"/>
                  <a:t>√3</a:t>
                </a:r>
                <a:r>
                  <a:rPr lang="en-GB" dirty="0"/>
                  <a:t> factor corrects the hydrogen data to tritium by accounting for the </a:t>
                </a:r>
                <a:r>
                  <a:rPr lang="en-GB" b="1" dirty="0"/>
                  <a:t>isotopic mass effect</a:t>
                </a:r>
                <a:r>
                  <a:rPr lang="en-GB" dirty="0"/>
                  <a:t> on diffusivity</a:t>
                </a:r>
              </a:p>
              <a:p>
                <a:endParaRPr lang="en-GB" dirty="0"/>
              </a:p>
              <a:p>
                <a:r>
                  <a:rPr lang="en-GB" dirty="0"/>
                  <a:t>Permeability is the product of diffusivity and solubility, and it increases exponentially with temperature according to the combined activation energies for diffusion and dissolution</a:t>
                </a:r>
              </a:p>
              <a:p>
                <a:r>
                  <a:rPr lang="el-GR" sz="1200" i="0" kern="1200">
                    <a:solidFill>
                      <a:schemeClr val="tx1"/>
                    </a:solidFill>
                    <a:latin typeface="+mn-lt"/>
                    <a:ea typeface="+mn-ea"/>
                    <a:cs typeface="+mn-cs"/>
                  </a:rPr>
                  <a:t>Φ</a:t>
                </a:r>
                <a:r>
                  <a:rPr lang="el-GR" dirty="0"/>
                  <a:t>= </a:t>
                </a:r>
                <a:r>
                  <a:rPr lang="en-GB" b="1" dirty="0"/>
                  <a:t>permeability</a:t>
                </a:r>
                <a:endParaRPr lang="en-GB" dirty="0"/>
              </a:p>
              <a:p>
                <a:r>
                  <a:rPr lang="en-GB" sz="1200" i="0" kern="1200">
                    <a:solidFill>
                      <a:schemeClr val="tx1"/>
                    </a:solidFill>
                    <a:latin typeface="+mn-lt"/>
                    <a:ea typeface="+mn-ea"/>
                    <a:cs typeface="+mn-cs"/>
                  </a:rPr>
                  <a:t>𝐷</a:t>
                </a:r>
                <a:r>
                  <a:rPr lang="en-GB" dirty="0"/>
                  <a:t>= </a:t>
                </a:r>
                <a:r>
                  <a:rPr lang="en-GB" b="1" dirty="0"/>
                  <a:t>diffusivity</a:t>
                </a:r>
                <a:endParaRPr lang="en-GB" dirty="0"/>
              </a:p>
              <a:p>
                <a:r>
                  <a:rPr lang="en-GB" sz="1200" i="0" kern="1200">
                    <a:solidFill>
                      <a:schemeClr val="tx1"/>
                    </a:solidFill>
                    <a:latin typeface="+mn-lt"/>
                    <a:ea typeface="+mn-ea"/>
                    <a:cs typeface="+mn-cs"/>
                  </a:rPr>
                  <a:t>𝑆</a:t>
                </a:r>
                <a:r>
                  <a:rPr lang="en-GB" dirty="0"/>
                  <a:t>= </a:t>
                </a:r>
                <a:r>
                  <a:rPr lang="en-GB" b="1" dirty="0"/>
                  <a:t>solubility</a:t>
                </a:r>
                <a:endParaRPr lang="en-GB" dirty="0"/>
              </a:p>
              <a:p>
                <a:r>
                  <a:rPr lang="ar-AE" sz="1200" i="0" kern="1200">
                    <a:solidFill>
                      <a:schemeClr val="tx1"/>
                    </a:solidFill>
                    <a:latin typeface="+mn-lt"/>
                    <a:ea typeface="+mn-ea"/>
                    <a:cs typeface="+mn-cs"/>
                  </a:rPr>
                  <a:t>𝐷_0</a:t>
                </a:r>
                <a:r>
                  <a:rPr lang="ar-AE" dirty="0"/>
                  <a:t>, </a:t>
                </a:r>
                <a:r>
                  <a:rPr lang="ar-AE" sz="1200" i="0" kern="1200">
                    <a:solidFill>
                      <a:schemeClr val="tx1"/>
                    </a:solidFill>
                    <a:latin typeface="+mn-lt"/>
                    <a:ea typeface="+mn-ea"/>
                    <a:cs typeface="+mn-cs"/>
                  </a:rPr>
                  <a:t>𝑆_0</a:t>
                </a:r>
                <a:r>
                  <a:rPr lang="ar-AE" dirty="0"/>
                  <a:t>= </a:t>
                </a:r>
                <a:r>
                  <a:rPr lang="en-GB" b="1" dirty="0"/>
                  <a:t>pre-exponential factors</a:t>
                </a:r>
                <a:r>
                  <a:rPr lang="en-GB" dirty="0"/>
                  <a:t> of diffusion and solubility</a:t>
                </a:r>
              </a:p>
              <a:p>
                <a:r>
                  <a:rPr lang="ar-AE" sz="1200" i="0" kern="1200">
                    <a:solidFill>
                      <a:schemeClr val="tx1"/>
                    </a:solidFill>
                    <a:latin typeface="+mn-lt"/>
                    <a:ea typeface="+mn-ea"/>
                    <a:cs typeface="+mn-cs"/>
                  </a:rPr>
                  <a:t>𝐸_𝐷</a:t>
                </a:r>
                <a:r>
                  <a:rPr lang="ar-AE" dirty="0"/>
                  <a:t>= </a:t>
                </a:r>
                <a:r>
                  <a:rPr lang="en-GB" b="1" dirty="0"/>
                  <a:t>activation energy for diffusion</a:t>
                </a:r>
                <a:endParaRPr lang="en-GB" dirty="0"/>
              </a:p>
              <a:p>
                <a:r>
                  <a:rPr lang="ar-AE" sz="1200" i="0" kern="1200">
                    <a:solidFill>
                      <a:schemeClr val="tx1"/>
                    </a:solidFill>
                    <a:latin typeface="+mn-lt"/>
                    <a:ea typeface="+mn-ea"/>
                    <a:cs typeface="+mn-cs"/>
                  </a:rPr>
                  <a:t>𝐸_𝑆</a:t>
                </a:r>
                <a:r>
                  <a:rPr lang="ar-AE" dirty="0"/>
                  <a:t>= </a:t>
                </a:r>
                <a:r>
                  <a:rPr lang="en-GB" b="1" dirty="0"/>
                  <a:t>enthalpy of solution (solubility activation energy)</a:t>
                </a:r>
                <a:endParaRPr lang="en-GB" dirty="0"/>
              </a:p>
              <a:p>
                <a:r>
                  <a:rPr lang="en-GB" sz="1200" i="0" kern="1200">
                    <a:solidFill>
                      <a:schemeClr val="tx1"/>
                    </a:solidFill>
                    <a:latin typeface="+mn-lt"/>
                    <a:ea typeface="+mn-ea"/>
                    <a:cs typeface="+mn-cs"/>
                  </a:rPr>
                  <a:t>𝑅</a:t>
                </a:r>
                <a:r>
                  <a:rPr lang="en-GB" dirty="0"/>
                  <a:t>= universal gas constant</a:t>
                </a:r>
              </a:p>
              <a:p>
                <a:r>
                  <a:rPr lang="en-GB" sz="1200" i="0" kern="1200">
                    <a:solidFill>
                      <a:schemeClr val="tx1"/>
                    </a:solidFill>
                    <a:latin typeface="+mn-lt"/>
                    <a:ea typeface="+mn-ea"/>
                    <a:cs typeface="+mn-cs"/>
                  </a:rPr>
                  <a:t>𝑇</a:t>
                </a:r>
                <a:r>
                  <a:rPr lang="en-GB" dirty="0"/>
                  <a:t>= temperature (K)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mc:Fallback>
      </mc:AlternateContent>
      <p:sp>
        <p:nvSpPr>
          <p:cNvPr id="4" name="Slide Number Placeholder 3">
            <a:extLst>
              <a:ext uri="{FF2B5EF4-FFF2-40B4-BE49-F238E27FC236}">
                <a16:creationId xmlns:a16="http://schemas.microsoft.com/office/drawing/2014/main" id="{505FDE66-D7E3-CC30-1CEA-84EE5A63FFA2}"/>
              </a:ext>
            </a:extLst>
          </p:cNvPr>
          <p:cNvSpPr>
            <a:spLocks noGrp="1"/>
          </p:cNvSpPr>
          <p:nvPr>
            <p:ph type="sldNum" sz="quarter" idx="5"/>
          </p:nvPr>
        </p:nvSpPr>
        <p:spPr/>
        <p:txBody>
          <a:bodyPr/>
          <a:lstStyle/>
          <a:p>
            <a:fld id="{8CB0EE9E-52B8-AA4F-8DD5-ED0FB4E5CBCC}" type="slidenum">
              <a:rPr lang="en-US" smtClean="0"/>
              <a:t>30</a:t>
            </a:fld>
            <a:endParaRPr lang="en-US"/>
          </a:p>
        </p:txBody>
      </p:sp>
    </p:spTree>
    <p:extLst>
      <p:ext uri="{BB962C8B-B14F-4D97-AF65-F5344CB8AC3E}">
        <p14:creationId xmlns:p14="http://schemas.microsoft.com/office/powerpoint/2010/main" val="3997746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82728-BA39-0FFB-C60C-7CA3F50E3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373A8-39D2-60E3-F7CF-29E5BFBDB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B3FCD-9D2C-F2B1-511B-AB3C0EAA863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41D837-C133-D7BB-30E3-39F29A7026D9}"/>
              </a:ext>
            </a:extLst>
          </p:cNvPr>
          <p:cNvSpPr>
            <a:spLocks noGrp="1"/>
          </p:cNvSpPr>
          <p:nvPr>
            <p:ph type="sldNum" sz="quarter" idx="5"/>
          </p:nvPr>
        </p:nvSpPr>
        <p:spPr/>
        <p:txBody>
          <a:bodyPr/>
          <a:lstStyle/>
          <a:p>
            <a:fld id="{8CB0EE9E-52B8-AA4F-8DD5-ED0FB4E5CBCC}" type="slidenum">
              <a:rPr lang="en-US" smtClean="0"/>
              <a:t>31</a:t>
            </a:fld>
            <a:endParaRPr lang="en-US"/>
          </a:p>
        </p:txBody>
      </p:sp>
    </p:spTree>
    <p:extLst>
      <p:ext uri="{BB962C8B-B14F-4D97-AF65-F5344CB8AC3E}">
        <p14:creationId xmlns:p14="http://schemas.microsoft.com/office/powerpoint/2010/main" val="1869292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96458-BDA5-7F2D-5B9C-8AC0109BAC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E0202-E0FE-6C3B-A382-2370694B65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47CB1-66D0-F077-AF6D-936B585A667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65D4ABC-BA56-16F3-12E3-21112A26B4A5}"/>
              </a:ext>
            </a:extLst>
          </p:cNvPr>
          <p:cNvSpPr>
            <a:spLocks noGrp="1"/>
          </p:cNvSpPr>
          <p:nvPr>
            <p:ph type="sldNum" sz="quarter" idx="5"/>
          </p:nvPr>
        </p:nvSpPr>
        <p:spPr/>
        <p:txBody>
          <a:bodyPr/>
          <a:lstStyle/>
          <a:p>
            <a:fld id="{8CB0EE9E-52B8-AA4F-8DD5-ED0FB4E5CBCC}" type="slidenum">
              <a:rPr lang="en-US" smtClean="0"/>
              <a:t>32</a:t>
            </a:fld>
            <a:endParaRPr lang="en-US"/>
          </a:p>
        </p:txBody>
      </p:sp>
    </p:spTree>
    <p:extLst>
      <p:ext uri="{BB962C8B-B14F-4D97-AF65-F5344CB8AC3E}">
        <p14:creationId xmlns:p14="http://schemas.microsoft.com/office/powerpoint/2010/main" val="108489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507E2-27CD-8947-E23F-A262E1EE1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64385-BDF8-0D1A-616B-952FCF5E3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ADC2F-CD11-92CF-8107-C81DE35C7B9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1580D11-D8BD-3D0D-0E17-FDB47D6C990F}"/>
              </a:ext>
            </a:extLst>
          </p:cNvPr>
          <p:cNvSpPr>
            <a:spLocks noGrp="1"/>
          </p:cNvSpPr>
          <p:nvPr>
            <p:ph type="sldNum" sz="quarter" idx="5"/>
          </p:nvPr>
        </p:nvSpPr>
        <p:spPr/>
        <p:txBody>
          <a:bodyPr/>
          <a:lstStyle/>
          <a:p>
            <a:fld id="{8CB0EE9E-52B8-AA4F-8DD5-ED0FB4E5CBCC}" type="slidenum">
              <a:rPr lang="en-US" smtClean="0"/>
              <a:t>33</a:t>
            </a:fld>
            <a:endParaRPr lang="en-US"/>
          </a:p>
        </p:txBody>
      </p:sp>
    </p:spTree>
    <p:extLst>
      <p:ext uri="{BB962C8B-B14F-4D97-AF65-F5344CB8AC3E}">
        <p14:creationId xmlns:p14="http://schemas.microsoft.com/office/powerpoint/2010/main" val="2268292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F6CDA-BD7A-E255-A6F3-8DE9DDDD9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0E765-C004-B7E1-2123-5C3DF21E48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78BBB-01E0-8B39-DBA8-9EA7A755635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38C4C2E-45EC-5023-EC1E-80EA46EF472B}"/>
              </a:ext>
            </a:extLst>
          </p:cNvPr>
          <p:cNvSpPr>
            <a:spLocks noGrp="1"/>
          </p:cNvSpPr>
          <p:nvPr>
            <p:ph type="sldNum" sz="quarter" idx="5"/>
          </p:nvPr>
        </p:nvSpPr>
        <p:spPr/>
        <p:txBody>
          <a:bodyPr/>
          <a:lstStyle/>
          <a:p>
            <a:fld id="{8CB0EE9E-52B8-AA4F-8DD5-ED0FB4E5CBCC}" type="slidenum">
              <a:rPr lang="en-US" smtClean="0"/>
              <a:t>34</a:t>
            </a:fld>
            <a:endParaRPr lang="en-US"/>
          </a:p>
        </p:txBody>
      </p:sp>
    </p:spTree>
    <p:extLst>
      <p:ext uri="{BB962C8B-B14F-4D97-AF65-F5344CB8AC3E}">
        <p14:creationId xmlns:p14="http://schemas.microsoft.com/office/powerpoint/2010/main" val="2104713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4D91B-DE9E-096E-3663-54B42E034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20751-A44E-3FE6-8082-F28E8217A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01781-2E0C-7639-E451-3132399C80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CE7641-1A78-8323-370A-0F333E414458}"/>
              </a:ext>
            </a:extLst>
          </p:cNvPr>
          <p:cNvSpPr>
            <a:spLocks noGrp="1"/>
          </p:cNvSpPr>
          <p:nvPr>
            <p:ph type="sldNum" sz="quarter" idx="5"/>
          </p:nvPr>
        </p:nvSpPr>
        <p:spPr/>
        <p:txBody>
          <a:bodyPr/>
          <a:lstStyle/>
          <a:p>
            <a:fld id="{8CB0EE9E-52B8-AA4F-8DD5-ED0FB4E5CBCC}" type="slidenum">
              <a:rPr lang="en-US" smtClean="0"/>
              <a:t>35</a:t>
            </a:fld>
            <a:endParaRPr lang="en-US"/>
          </a:p>
        </p:txBody>
      </p:sp>
    </p:spTree>
    <p:extLst>
      <p:ext uri="{BB962C8B-B14F-4D97-AF65-F5344CB8AC3E}">
        <p14:creationId xmlns:p14="http://schemas.microsoft.com/office/powerpoint/2010/main" val="684570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AFAC84-B53D-4C74-88DB-C6F7F1D6CFFE}" type="slidenum">
              <a:rPr lang="en-GB" smtClean="0"/>
              <a:t>37</a:t>
            </a:fld>
            <a:endParaRPr lang="en-GB"/>
          </a:p>
        </p:txBody>
      </p:sp>
    </p:spTree>
    <p:extLst>
      <p:ext uri="{BB962C8B-B14F-4D97-AF65-F5344CB8AC3E}">
        <p14:creationId xmlns:p14="http://schemas.microsoft.com/office/powerpoint/2010/main" val="72486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6D4A7-424F-8EA2-740D-EC193987F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0031B-0C0A-D214-E1FA-916FB4E3D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0385C7-31D9-5BE6-4659-BE8DCC6ADB7E}"/>
              </a:ext>
            </a:extLst>
          </p:cNvPr>
          <p:cNvSpPr>
            <a:spLocks noGrp="1"/>
          </p:cNvSpPr>
          <p:nvPr>
            <p:ph type="body" idx="1"/>
          </p:nvPr>
        </p:nvSpPr>
        <p:spPr/>
        <p:txBody>
          <a:bodyPr/>
          <a:lstStyle/>
          <a:p>
            <a:endParaRPr lang="en-CH" b="0" dirty="0"/>
          </a:p>
        </p:txBody>
      </p:sp>
      <p:sp>
        <p:nvSpPr>
          <p:cNvPr id="4" name="Slide Number Placeholder 3">
            <a:extLst>
              <a:ext uri="{FF2B5EF4-FFF2-40B4-BE49-F238E27FC236}">
                <a16:creationId xmlns:a16="http://schemas.microsoft.com/office/drawing/2014/main" id="{6DF28EAC-224C-9D17-4886-6D86176A98BA}"/>
              </a:ext>
            </a:extLst>
          </p:cNvPr>
          <p:cNvSpPr>
            <a:spLocks noGrp="1"/>
          </p:cNvSpPr>
          <p:nvPr>
            <p:ph type="sldNum" sz="quarter" idx="5"/>
          </p:nvPr>
        </p:nvSpPr>
        <p:spPr/>
        <p:txBody>
          <a:bodyPr/>
          <a:lstStyle/>
          <a:p>
            <a:fld id="{8CB0EE9E-52B8-AA4F-8DD5-ED0FB4E5CBCC}" type="slidenum">
              <a:rPr lang="en-US" smtClean="0"/>
              <a:t>4</a:t>
            </a:fld>
            <a:endParaRPr lang="en-US"/>
          </a:p>
        </p:txBody>
      </p:sp>
    </p:spTree>
    <p:extLst>
      <p:ext uri="{BB962C8B-B14F-4D97-AF65-F5344CB8AC3E}">
        <p14:creationId xmlns:p14="http://schemas.microsoft.com/office/powerpoint/2010/main" val="998578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DF47C-DD21-D40E-23FD-BF207B26C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2ACE41-80B5-135A-7EA6-0663D383F71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A4FD363-EA69-F7C0-5AC7-CB9449DC69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373C3C4-05DC-E698-DB81-8A1B9B3F55E1}"/>
              </a:ext>
            </a:extLst>
          </p:cNvPr>
          <p:cNvSpPr>
            <a:spLocks noGrp="1"/>
          </p:cNvSpPr>
          <p:nvPr>
            <p:ph type="sldNum" sz="quarter" idx="5"/>
          </p:nvPr>
        </p:nvSpPr>
        <p:spPr/>
        <p:txBody>
          <a:bodyPr/>
          <a:lstStyle/>
          <a:p>
            <a:pPr lvl="0"/>
            <a:fld id="{16D1D186-275E-4009-993B-C01AB9D7CBBD}" type="slidenum">
              <a:rPr lang="en-GB" smtClean="0"/>
              <a:t>38</a:t>
            </a:fld>
            <a:endParaRPr lang="en-GB"/>
          </a:p>
        </p:txBody>
      </p:sp>
    </p:spTree>
    <p:extLst>
      <p:ext uri="{BB962C8B-B14F-4D97-AF65-F5344CB8AC3E}">
        <p14:creationId xmlns:p14="http://schemas.microsoft.com/office/powerpoint/2010/main" val="85848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3AAFAC84-B53D-4C74-88DB-C6F7F1D6CFFE}" type="slidenum">
              <a:rPr lang="en-GB" smtClean="0"/>
              <a:t>39</a:t>
            </a:fld>
            <a:endParaRPr lang="en-GB"/>
          </a:p>
        </p:txBody>
      </p:sp>
    </p:spTree>
    <p:extLst>
      <p:ext uri="{BB962C8B-B14F-4D97-AF65-F5344CB8AC3E}">
        <p14:creationId xmlns:p14="http://schemas.microsoft.com/office/powerpoint/2010/main" val="3888232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2CD0D-71F1-F167-B7AD-662C1BF56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2116C-E7D7-02E9-13FB-37271149516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C1E53F1-FF9D-B50D-F6FB-BFD03631EE92}"/>
              </a:ext>
            </a:extLst>
          </p:cNvPr>
          <p:cNvSpPr>
            <a:spLocks noGrp="1"/>
          </p:cNvSpPr>
          <p:nvPr>
            <p:ph type="body" idx="1"/>
          </p:nvPr>
        </p:nvSpPr>
        <p:spPr/>
        <p:txBody>
          <a:bodyPr/>
          <a:lstStyle/>
          <a:p>
            <a:pPr marL="285750" indent="-285750" algn="l">
              <a:spcAft>
                <a:spcPts val="600"/>
              </a:spcAft>
              <a:buFont typeface="Arial" panose="020B0604020202020204" pitchFamily="34" charset="0"/>
              <a:buChar char="•"/>
            </a:pPr>
            <a:r>
              <a:rPr lang="en-US" sz="1200" dirty="0"/>
              <a:t>1 </a:t>
            </a:r>
            <a:r>
              <a:rPr lang="en-US" sz="1200" dirty="0" err="1"/>
              <a:t>Mirrion</a:t>
            </a:r>
            <a:r>
              <a:rPr lang="en-US" sz="1200" dirty="0"/>
              <a:t> </a:t>
            </a:r>
            <a:r>
              <a:rPr lang="en-US" sz="1200" b="1" dirty="0"/>
              <a:t>ICAM</a:t>
            </a:r>
            <a:r>
              <a:rPr lang="en-US" sz="1200" dirty="0"/>
              <a:t> per exhaust (~20 </a:t>
            </a:r>
            <a:r>
              <a:rPr lang="en-US" sz="1200" dirty="0" err="1"/>
              <a:t>kCHF</a:t>
            </a:r>
            <a:r>
              <a:rPr lang="en-US" sz="1200" dirty="0"/>
              <a:t>/ICAM). </a:t>
            </a:r>
            <a:r>
              <a:rPr lang="en-GB" sz="1200" dirty="0"/>
              <a:t>continuous alpha beta monitors. Beta as from a few tens or a hundred keV , calibrated for Sr90</a:t>
            </a:r>
            <a:endParaRPr lang="en-US" sz="1200" dirty="0"/>
          </a:p>
          <a:p>
            <a:pPr marL="285750" indent="-285750">
              <a:spcAft>
                <a:spcPts val="600"/>
              </a:spcAft>
              <a:buFont typeface="Arial" panose="020B0604020202020204" pitchFamily="34" charset="0"/>
              <a:buChar char="•"/>
            </a:pPr>
            <a:r>
              <a:rPr lang="en-US" sz="1200" dirty="0"/>
              <a:t>Proper </a:t>
            </a:r>
            <a:r>
              <a:rPr lang="en-US" sz="1200" dirty="0" err="1"/>
              <a:t>aersol</a:t>
            </a:r>
            <a:r>
              <a:rPr lang="en-US" sz="1200" dirty="0"/>
              <a:t> sampling in a long (ideally 8 </a:t>
            </a:r>
            <a:r>
              <a:rPr lang="en-US" sz="1200" dirty="0" err="1"/>
              <a:t>aerolic</a:t>
            </a:r>
            <a:r>
              <a:rPr lang="en-US" sz="1200" dirty="0"/>
              <a:t> diameters after last bend) straight section in exhaust duct</a:t>
            </a:r>
            <a:endParaRPr lang="en-GB" sz="1200" dirty="0"/>
          </a:p>
          <a:p>
            <a:pPr marL="285750" indent="-285750">
              <a:spcAft>
                <a:spcPts val="600"/>
              </a:spcAft>
              <a:buFont typeface="Arial" panose="020B0604020202020204" pitchFamily="34" charset="0"/>
              <a:buChar char="•"/>
            </a:pPr>
            <a:r>
              <a:rPr lang="en-GB" sz="1200" kern="1200" dirty="0">
                <a:solidFill>
                  <a:schemeClr val="tx1"/>
                </a:solidFill>
                <a:latin typeface="+mn-lt"/>
                <a:ea typeface="+mn-ea"/>
                <a:cs typeface="+mn-cs"/>
              </a:rPr>
              <a:t>ABPM air monitors in accessible area of next to hot / service cell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fr-FR" dirty="0">
                <a:hlinkClick r:id="rId3"/>
              </a:rPr>
              <a:t>BAI 9109-4 Moniteur de mesure bêta des gaz radioactifs - Berthold Technologies </a:t>
            </a:r>
            <a:r>
              <a:rPr lang="fr-FR" dirty="0" err="1">
                <a:hlinkClick r:id="rId3"/>
              </a:rPr>
              <a:t>GmbH</a:t>
            </a:r>
            <a:r>
              <a:rPr lang="fr-FR" dirty="0">
                <a:hlinkClick r:id="rId3"/>
              </a:rPr>
              <a:t> &amp; Co.KG</a:t>
            </a:r>
            <a:endParaRPr lang="fr-FR" dirty="0"/>
          </a:p>
          <a:p>
            <a:endParaRPr lang="en-GB" dirty="0"/>
          </a:p>
        </p:txBody>
      </p:sp>
      <p:sp>
        <p:nvSpPr>
          <p:cNvPr id="4" name="Slide Number Placeholder 3">
            <a:extLst>
              <a:ext uri="{FF2B5EF4-FFF2-40B4-BE49-F238E27FC236}">
                <a16:creationId xmlns:a16="http://schemas.microsoft.com/office/drawing/2014/main" id="{583E3E4C-00AB-7330-738D-EB3A6F5A492D}"/>
              </a:ext>
            </a:extLst>
          </p:cNvPr>
          <p:cNvSpPr>
            <a:spLocks noGrp="1"/>
          </p:cNvSpPr>
          <p:nvPr>
            <p:ph type="sldNum" sz="quarter" idx="5"/>
          </p:nvPr>
        </p:nvSpPr>
        <p:spPr/>
        <p:txBody>
          <a:bodyPr/>
          <a:lstStyle/>
          <a:p>
            <a:fld id="{8CB0EE9E-52B8-AA4F-8DD5-ED0FB4E5CBCC}" type="slidenum">
              <a:rPr lang="en-US" smtClean="0"/>
              <a:t>40</a:t>
            </a:fld>
            <a:endParaRPr lang="en-US"/>
          </a:p>
        </p:txBody>
      </p:sp>
    </p:spTree>
    <p:extLst>
      <p:ext uri="{BB962C8B-B14F-4D97-AF65-F5344CB8AC3E}">
        <p14:creationId xmlns:p14="http://schemas.microsoft.com/office/powerpoint/2010/main" val="3336034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517D5-6ACE-16E1-9EAB-D16922883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891FD-64AC-74E4-44AF-547F2C8B759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7923ECA-EE6C-3E34-E81D-491CDD6EE1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B6A240C9-995F-4D79-190C-3B080367C3B2}"/>
              </a:ext>
            </a:extLst>
          </p:cNvPr>
          <p:cNvSpPr>
            <a:spLocks noGrp="1"/>
          </p:cNvSpPr>
          <p:nvPr>
            <p:ph type="sldNum" sz="quarter" idx="5"/>
          </p:nvPr>
        </p:nvSpPr>
        <p:spPr/>
        <p:txBody>
          <a:bodyPr/>
          <a:lstStyle/>
          <a:p>
            <a:pPr lvl="0"/>
            <a:fld id="{16D1D186-275E-4009-993B-C01AB9D7CBBD}" type="slidenum">
              <a:rPr lang="en-GB" smtClean="0"/>
              <a:t>6</a:t>
            </a:fld>
            <a:endParaRPr lang="en-GB"/>
          </a:p>
        </p:txBody>
      </p:sp>
    </p:spTree>
    <p:extLst>
      <p:ext uri="{BB962C8B-B14F-4D97-AF65-F5344CB8AC3E}">
        <p14:creationId xmlns:p14="http://schemas.microsoft.com/office/powerpoint/2010/main" val="151789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2D886-42C5-48AD-E69C-637AFDF39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80DB8-6A99-1490-C284-9A544CBD3F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F1A03F-3E9B-6C25-380E-F32310189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620C1E9-B226-AD11-7021-804FDD2D28E6}"/>
              </a:ext>
            </a:extLst>
          </p:cNvPr>
          <p:cNvSpPr>
            <a:spLocks noGrp="1"/>
          </p:cNvSpPr>
          <p:nvPr>
            <p:ph type="sldNum" sz="quarter" idx="5"/>
          </p:nvPr>
        </p:nvSpPr>
        <p:spPr/>
        <p:txBody>
          <a:bodyPr/>
          <a:lstStyle/>
          <a:p>
            <a:fld id="{3AAFAC84-B53D-4C74-88DB-C6F7F1D6CFFE}" type="slidenum">
              <a:rPr lang="en-GB" smtClean="0"/>
              <a:t>7</a:t>
            </a:fld>
            <a:endParaRPr lang="en-GB"/>
          </a:p>
        </p:txBody>
      </p:sp>
    </p:spTree>
    <p:extLst>
      <p:ext uri="{BB962C8B-B14F-4D97-AF65-F5344CB8AC3E}">
        <p14:creationId xmlns:p14="http://schemas.microsoft.com/office/powerpoint/2010/main" val="276801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4D7B-776F-90F6-8AA7-0D23922F49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158EF-5622-00B7-5803-63D4FBB72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4C1183-66FB-90E4-9BB6-E52A8A46A0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563DC451-EC52-E573-881C-A8CD4214322D}"/>
              </a:ext>
            </a:extLst>
          </p:cNvPr>
          <p:cNvSpPr>
            <a:spLocks noGrp="1"/>
          </p:cNvSpPr>
          <p:nvPr>
            <p:ph type="sldNum" sz="quarter" idx="5"/>
          </p:nvPr>
        </p:nvSpPr>
        <p:spPr/>
        <p:txBody>
          <a:bodyPr/>
          <a:lstStyle/>
          <a:p>
            <a:fld id="{3AAFAC84-B53D-4C74-88DB-C6F7F1D6CFFE}" type="slidenum">
              <a:rPr lang="en-GB" smtClean="0"/>
              <a:t>8</a:t>
            </a:fld>
            <a:endParaRPr lang="en-GB"/>
          </a:p>
        </p:txBody>
      </p:sp>
    </p:spTree>
    <p:extLst>
      <p:ext uri="{BB962C8B-B14F-4D97-AF65-F5344CB8AC3E}">
        <p14:creationId xmlns:p14="http://schemas.microsoft.com/office/powerpoint/2010/main" val="1129137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787E-6EF5-E6B5-BF18-ACE94CD98D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6AA31-0787-5A5E-1301-6F5E3313C27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F860508-2512-FC0E-6BA8-662F9E5123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2FAEDEC-CDDD-6D32-5457-BEE1E9D14AD5}"/>
              </a:ext>
            </a:extLst>
          </p:cNvPr>
          <p:cNvSpPr>
            <a:spLocks noGrp="1"/>
          </p:cNvSpPr>
          <p:nvPr>
            <p:ph type="sldNum" sz="quarter" idx="5"/>
          </p:nvPr>
        </p:nvSpPr>
        <p:spPr/>
        <p:txBody>
          <a:bodyPr/>
          <a:lstStyle/>
          <a:p>
            <a:pPr lvl="0"/>
            <a:fld id="{16D1D186-275E-4009-993B-C01AB9D7CBBD}" type="slidenum">
              <a:rPr lang="en-GB" smtClean="0"/>
              <a:t>9</a:t>
            </a:fld>
            <a:endParaRPr lang="en-GB"/>
          </a:p>
        </p:txBody>
      </p:sp>
    </p:spTree>
    <p:extLst>
      <p:ext uri="{BB962C8B-B14F-4D97-AF65-F5344CB8AC3E}">
        <p14:creationId xmlns:p14="http://schemas.microsoft.com/office/powerpoint/2010/main" val="3646646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E14D8-D1A8-1F7F-301B-21DF6BB7F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5C412-692F-CCD5-8EF1-B1E757787E6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9B96BEA-3E9C-B483-3BDE-E83B60F7DB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85DC4C16-F834-2282-8A3D-3A5441EBCF97}"/>
              </a:ext>
            </a:extLst>
          </p:cNvPr>
          <p:cNvSpPr>
            <a:spLocks noGrp="1"/>
          </p:cNvSpPr>
          <p:nvPr>
            <p:ph type="sldNum" sz="quarter" idx="5"/>
          </p:nvPr>
        </p:nvSpPr>
        <p:spPr/>
        <p:txBody>
          <a:bodyPr/>
          <a:lstStyle/>
          <a:p>
            <a:pPr lvl="0"/>
            <a:fld id="{16D1D186-275E-4009-993B-C01AB9D7CBBD}" type="slidenum">
              <a:rPr lang="en-GB" smtClean="0"/>
              <a:t>10</a:t>
            </a:fld>
            <a:endParaRPr lang="en-GB"/>
          </a:p>
        </p:txBody>
      </p:sp>
    </p:spTree>
    <p:extLst>
      <p:ext uri="{BB962C8B-B14F-4D97-AF65-F5344CB8AC3E}">
        <p14:creationId xmlns:p14="http://schemas.microsoft.com/office/powerpoint/2010/main" val="727793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35295-D57C-5E5B-603D-73D4FFCD4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F1EC3-9D38-7A55-7973-3DBD941DE2F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89DFCD5-9169-CDEE-5C00-ECF44CB073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CAADCF9-BAE8-24A4-C3B5-70A0FBAF1BC3}"/>
              </a:ext>
            </a:extLst>
          </p:cNvPr>
          <p:cNvSpPr>
            <a:spLocks noGrp="1"/>
          </p:cNvSpPr>
          <p:nvPr>
            <p:ph type="sldNum" sz="quarter" idx="5"/>
          </p:nvPr>
        </p:nvSpPr>
        <p:spPr/>
        <p:txBody>
          <a:bodyPr/>
          <a:lstStyle/>
          <a:p>
            <a:pPr lvl="0"/>
            <a:fld id="{16D1D186-275E-4009-993B-C01AB9D7CBBD}" type="slidenum">
              <a:rPr lang="en-GB" smtClean="0"/>
              <a:t>11</a:t>
            </a:fld>
            <a:endParaRPr lang="en-GB"/>
          </a:p>
        </p:txBody>
      </p:sp>
    </p:spTree>
    <p:extLst>
      <p:ext uri="{BB962C8B-B14F-4D97-AF65-F5344CB8AC3E}">
        <p14:creationId xmlns:p14="http://schemas.microsoft.com/office/powerpoint/2010/main" val="975900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256DAC-A84A-A6A7-7AD9-D6C610B8E717}"/>
              </a:ext>
            </a:extLst>
          </p:cNvPr>
          <p:cNvSpPr>
            <a:spLocks noGrp="1"/>
          </p:cNvSpPr>
          <p:nvPr>
            <p:ph type="title"/>
          </p:nvPr>
        </p:nvSpPr>
        <p:spPr/>
        <p:txBody>
          <a:bodyPr/>
          <a:lstStyle/>
          <a:p>
            <a:r>
              <a:rPr lang="en-GB"/>
              <a:t>Click to edit Master title style</a:t>
            </a:r>
            <a:endParaRPr lang="en-CH"/>
          </a:p>
        </p:txBody>
      </p:sp>
      <p:pic>
        <p:nvPicPr>
          <p:cNvPr id="4" name="Picture 3">
            <a:extLst>
              <a:ext uri="{FF2B5EF4-FFF2-40B4-BE49-F238E27FC236}">
                <a16:creationId xmlns:a16="http://schemas.microsoft.com/office/drawing/2014/main" id="{13709E2D-4116-4E9C-9DA9-7AD011884E5B}"/>
              </a:ext>
            </a:extLst>
          </p:cNvPr>
          <p:cNvPicPr>
            <a:picLocks noChangeAspect="1"/>
          </p:cNvPicPr>
          <p:nvPr userDrawn="1"/>
        </p:nvPicPr>
        <p:blipFill rotWithShape="1">
          <a:blip r:embed="rId2"/>
          <a:srcRect l="9468"/>
          <a:stretch/>
        </p:blipFill>
        <p:spPr>
          <a:xfrm>
            <a:off x="3535284" y="2533503"/>
            <a:ext cx="5121432" cy="179099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7" name="Picture 6">
            <a:extLst>
              <a:ext uri="{FF2B5EF4-FFF2-40B4-BE49-F238E27FC236}">
                <a16:creationId xmlns:a16="http://schemas.microsoft.com/office/drawing/2014/main" id="{A13310EB-171D-6A53-227B-AE1DAA74752A}"/>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8" name="Date Placeholder 10">
            <a:extLst>
              <a:ext uri="{FF2B5EF4-FFF2-40B4-BE49-F238E27FC236}">
                <a16:creationId xmlns:a16="http://schemas.microsoft.com/office/drawing/2014/main" id="{06073ADA-C0CF-C821-16A0-327CE7C62E94}"/>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9" name="Footer Placeholder 11">
            <a:extLst>
              <a:ext uri="{FF2B5EF4-FFF2-40B4-BE49-F238E27FC236}">
                <a16:creationId xmlns:a16="http://schemas.microsoft.com/office/drawing/2014/main" id="{16BC319D-B37A-FBAD-88DD-9125600B94D0}"/>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6612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pic>
        <p:nvPicPr>
          <p:cNvPr id="5" name="Picture 4">
            <a:extLst>
              <a:ext uri="{FF2B5EF4-FFF2-40B4-BE49-F238E27FC236}">
                <a16:creationId xmlns:a16="http://schemas.microsoft.com/office/drawing/2014/main" id="{D9EA7AB7-C653-041C-263E-043F273EC05A}"/>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6" name="Date Placeholder 10">
            <a:extLst>
              <a:ext uri="{FF2B5EF4-FFF2-40B4-BE49-F238E27FC236}">
                <a16:creationId xmlns:a16="http://schemas.microsoft.com/office/drawing/2014/main" id="{A46BC166-DB16-0CCF-38C2-186C7A504B18}"/>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7" name="Footer Placeholder 11">
            <a:extLst>
              <a:ext uri="{FF2B5EF4-FFF2-40B4-BE49-F238E27FC236}">
                <a16:creationId xmlns:a16="http://schemas.microsoft.com/office/drawing/2014/main" id="{AE77F75A-A361-2925-9454-F90A6B16AD5D}"/>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pic>
        <p:nvPicPr>
          <p:cNvPr id="5" name="Picture 4">
            <a:extLst>
              <a:ext uri="{FF2B5EF4-FFF2-40B4-BE49-F238E27FC236}">
                <a16:creationId xmlns:a16="http://schemas.microsoft.com/office/drawing/2014/main" id="{A5070A46-818D-18E8-CBF7-4FF09228D294}"/>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6" name="Date Placeholder 10">
            <a:extLst>
              <a:ext uri="{FF2B5EF4-FFF2-40B4-BE49-F238E27FC236}">
                <a16:creationId xmlns:a16="http://schemas.microsoft.com/office/drawing/2014/main" id="{B01FDB83-20C6-AB01-810F-404FC99FA7F3}"/>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7" name="Footer Placeholder 11">
            <a:extLst>
              <a:ext uri="{FF2B5EF4-FFF2-40B4-BE49-F238E27FC236}">
                <a16:creationId xmlns:a16="http://schemas.microsoft.com/office/drawing/2014/main" id="{A900ECC5-D262-0CDA-6191-82B51B35AA56}"/>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pic>
        <p:nvPicPr>
          <p:cNvPr id="5" name="Picture 4">
            <a:extLst>
              <a:ext uri="{FF2B5EF4-FFF2-40B4-BE49-F238E27FC236}">
                <a16:creationId xmlns:a16="http://schemas.microsoft.com/office/drawing/2014/main" id="{DC7D03DD-1907-665E-9B78-713BD72EE7AB}"/>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6" name="Date Placeholder 10">
            <a:extLst>
              <a:ext uri="{FF2B5EF4-FFF2-40B4-BE49-F238E27FC236}">
                <a16:creationId xmlns:a16="http://schemas.microsoft.com/office/drawing/2014/main" id="{51235C04-082A-9821-9EA7-979DA64A6916}"/>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7" name="Footer Placeholder 11">
            <a:extLst>
              <a:ext uri="{FF2B5EF4-FFF2-40B4-BE49-F238E27FC236}">
                <a16:creationId xmlns:a16="http://schemas.microsoft.com/office/drawing/2014/main" id="{81C2D417-515A-F9C8-F4C5-93948F159A82}"/>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pic>
        <p:nvPicPr>
          <p:cNvPr id="7" name="Picture 6">
            <a:extLst>
              <a:ext uri="{FF2B5EF4-FFF2-40B4-BE49-F238E27FC236}">
                <a16:creationId xmlns:a16="http://schemas.microsoft.com/office/drawing/2014/main" id="{09B5E0AA-E34D-4494-1A4C-E153F141F8FF}"/>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9" name="Date Placeholder 10">
            <a:extLst>
              <a:ext uri="{FF2B5EF4-FFF2-40B4-BE49-F238E27FC236}">
                <a16:creationId xmlns:a16="http://schemas.microsoft.com/office/drawing/2014/main" id="{3A68A6AF-0725-78EC-C3BE-9FAEDBDF4825}"/>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12" name="Footer Placeholder 11">
            <a:extLst>
              <a:ext uri="{FF2B5EF4-FFF2-40B4-BE49-F238E27FC236}">
                <a16:creationId xmlns:a16="http://schemas.microsoft.com/office/drawing/2014/main" id="{CF702EBA-B8A6-BD1F-4489-6C7DC88DC759}"/>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29902"/>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9262" y="2429902"/>
            <a:ext cx="36734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pic>
        <p:nvPicPr>
          <p:cNvPr id="7" name="Picture 6">
            <a:extLst>
              <a:ext uri="{FF2B5EF4-FFF2-40B4-BE49-F238E27FC236}">
                <a16:creationId xmlns:a16="http://schemas.microsoft.com/office/drawing/2014/main" id="{285C3323-7AAC-0490-B0F1-8D84F6906EE1}"/>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8" name="Date Placeholder 10">
            <a:extLst>
              <a:ext uri="{FF2B5EF4-FFF2-40B4-BE49-F238E27FC236}">
                <a16:creationId xmlns:a16="http://schemas.microsoft.com/office/drawing/2014/main" id="{74834FFD-E6DE-3410-9ECB-556C76623544}"/>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9" name="Footer Placeholder 11">
            <a:extLst>
              <a:ext uri="{FF2B5EF4-FFF2-40B4-BE49-F238E27FC236}">
                <a16:creationId xmlns:a16="http://schemas.microsoft.com/office/drawing/2014/main" id="{34CD887F-3D8F-B8D7-AEB9-AD85088968F9}"/>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pic>
        <p:nvPicPr>
          <p:cNvPr id="3" name="Picture 2">
            <a:extLst>
              <a:ext uri="{FF2B5EF4-FFF2-40B4-BE49-F238E27FC236}">
                <a16:creationId xmlns:a16="http://schemas.microsoft.com/office/drawing/2014/main" id="{AF2C6DE2-047E-E6E0-474C-51C362732685}"/>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5" name="Date Placeholder 10">
            <a:extLst>
              <a:ext uri="{FF2B5EF4-FFF2-40B4-BE49-F238E27FC236}">
                <a16:creationId xmlns:a16="http://schemas.microsoft.com/office/drawing/2014/main" id="{B7F96E3E-5EED-BAFC-39FC-C5D22CC8ABB0}"/>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7" name="Footer Placeholder 11">
            <a:extLst>
              <a:ext uri="{FF2B5EF4-FFF2-40B4-BE49-F238E27FC236}">
                <a16:creationId xmlns:a16="http://schemas.microsoft.com/office/drawing/2014/main" id="{CC245844-DBF6-332A-DE0A-D56975ADC61B}"/>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18E0EBE4-B737-A7B5-9C76-73D14AD1E112}"/>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8" name="Date Placeholder 10">
            <a:extLst>
              <a:ext uri="{FF2B5EF4-FFF2-40B4-BE49-F238E27FC236}">
                <a16:creationId xmlns:a16="http://schemas.microsoft.com/office/drawing/2014/main" id="{8AF1DCAA-BAFE-769B-C6AB-6F09ECD5DECC}"/>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10" name="Footer Placeholder 11">
            <a:extLst>
              <a:ext uri="{FF2B5EF4-FFF2-40B4-BE49-F238E27FC236}">
                <a16:creationId xmlns:a16="http://schemas.microsoft.com/office/drawing/2014/main" id="{81E3B3C5-4195-783F-B36E-FF2AEB02E654}"/>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pic>
        <p:nvPicPr>
          <p:cNvPr id="7" name="Picture 6">
            <a:extLst>
              <a:ext uri="{FF2B5EF4-FFF2-40B4-BE49-F238E27FC236}">
                <a16:creationId xmlns:a16="http://schemas.microsoft.com/office/drawing/2014/main" id="{083ED3C7-A14B-7B5A-B243-68B464A91E85}"/>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8" name="Date Placeholder 10">
            <a:extLst>
              <a:ext uri="{FF2B5EF4-FFF2-40B4-BE49-F238E27FC236}">
                <a16:creationId xmlns:a16="http://schemas.microsoft.com/office/drawing/2014/main" id="{10715FB7-BF33-DCA7-96FF-ED6C76D56EAB}"/>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10" name="Footer Placeholder 11">
            <a:extLst>
              <a:ext uri="{FF2B5EF4-FFF2-40B4-BE49-F238E27FC236}">
                <a16:creationId xmlns:a16="http://schemas.microsoft.com/office/drawing/2014/main" id="{3CBDAC40-3C36-4260-568D-858112AFF519}"/>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4" name="Picture 3">
            <a:extLst>
              <a:ext uri="{FF2B5EF4-FFF2-40B4-BE49-F238E27FC236}">
                <a16:creationId xmlns:a16="http://schemas.microsoft.com/office/drawing/2014/main" id="{2EE81624-CB90-E2A4-8DD7-F47218BA2387}"/>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5" name="Date Placeholder 10">
            <a:extLst>
              <a:ext uri="{FF2B5EF4-FFF2-40B4-BE49-F238E27FC236}">
                <a16:creationId xmlns:a16="http://schemas.microsoft.com/office/drawing/2014/main" id="{429650D1-153E-3684-7F7D-798B7827F699}"/>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6" name="Footer Placeholder 11">
            <a:extLst>
              <a:ext uri="{FF2B5EF4-FFF2-40B4-BE49-F238E27FC236}">
                <a16:creationId xmlns:a16="http://schemas.microsoft.com/office/drawing/2014/main" id="{E757F4CF-EA0D-A41A-ADFA-F8FE3AD259D9}"/>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tx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17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2" name="Graphic 1">
            <a:extLst>
              <a:ext uri="{FF2B5EF4-FFF2-40B4-BE49-F238E27FC236}">
                <a16:creationId xmlns:a16="http://schemas.microsoft.com/office/drawing/2014/main" id="{A2679B87-F92D-91F6-69BF-481624EE6C7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052224" y="714489"/>
            <a:ext cx="2059046" cy="2059046"/>
          </a:xfrm>
          <a:prstGeom prst="rect">
            <a:avLst/>
          </a:prstGeom>
        </p:spPr>
      </p:pic>
      <p:pic>
        <p:nvPicPr>
          <p:cNvPr id="4" name="Picture 3">
            <a:extLst>
              <a:ext uri="{FF2B5EF4-FFF2-40B4-BE49-F238E27FC236}">
                <a16:creationId xmlns:a16="http://schemas.microsoft.com/office/drawing/2014/main" id="{329D0ABA-CC75-17D3-0C94-55EDC238A9A2}"/>
              </a:ext>
            </a:extLst>
          </p:cNvPr>
          <p:cNvPicPr>
            <a:picLocks noChangeAspect="1"/>
          </p:cNvPicPr>
          <p:nvPr userDrawn="1"/>
        </p:nvPicPr>
        <p:blipFill rotWithShape="1">
          <a:blip r:embed="rId3"/>
          <a:srcRect l="9468"/>
          <a:stretch/>
        </p:blipFill>
        <p:spPr>
          <a:xfrm>
            <a:off x="983432" y="6331846"/>
            <a:ext cx="1376958" cy="481530"/>
          </a:xfrm>
          <a:prstGeom prst="rect">
            <a:avLst/>
          </a:prstGeom>
        </p:spPr>
      </p:pic>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3" name="Picture 2">
            <a:extLst>
              <a:ext uri="{FF2B5EF4-FFF2-40B4-BE49-F238E27FC236}">
                <a16:creationId xmlns:a16="http://schemas.microsoft.com/office/drawing/2014/main" id="{2C44FCC7-BA64-DCDA-413D-96CD38000105}"/>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4" name="Date Placeholder 10">
            <a:extLst>
              <a:ext uri="{FF2B5EF4-FFF2-40B4-BE49-F238E27FC236}">
                <a16:creationId xmlns:a16="http://schemas.microsoft.com/office/drawing/2014/main" id="{0F2131CF-9BEC-8776-15A1-929D2F499E74}"/>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5" name="Footer Placeholder 11">
            <a:extLst>
              <a:ext uri="{FF2B5EF4-FFF2-40B4-BE49-F238E27FC236}">
                <a16:creationId xmlns:a16="http://schemas.microsoft.com/office/drawing/2014/main" id="{2EC47503-014B-4D7B-695D-3EC207194EC5}"/>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2" name="Picture 1">
            <a:extLst>
              <a:ext uri="{FF2B5EF4-FFF2-40B4-BE49-F238E27FC236}">
                <a16:creationId xmlns:a16="http://schemas.microsoft.com/office/drawing/2014/main" id="{D1A796C1-5308-C400-29DF-DE5774541CF6}"/>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3" name="Date Placeholder 10">
            <a:extLst>
              <a:ext uri="{FF2B5EF4-FFF2-40B4-BE49-F238E27FC236}">
                <a16:creationId xmlns:a16="http://schemas.microsoft.com/office/drawing/2014/main" id="{F954CD52-8295-2C51-2618-69DDEBD464DB}"/>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4" name="Footer Placeholder 11">
            <a:extLst>
              <a:ext uri="{FF2B5EF4-FFF2-40B4-BE49-F238E27FC236}">
                <a16:creationId xmlns:a16="http://schemas.microsoft.com/office/drawing/2014/main" id="{667B8512-F0EF-05A8-1391-7E6259C406C4}"/>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3861048"/>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2" name="Picture 1">
            <a:extLst>
              <a:ext uri="{FF2B5EF4-FFF2-40B4-BE49-F238E27FC236}">
                <a16:creationId xmlns:a16="http://schemas.microsoft.com/office/drawing/2014/main" id="{B08C33B9-27C2-73E8-E37D-336ABF63A966}"/>
              </a:ext>
            </a:extLst>
          </p:cNvPr>
          <p:cNvPicPr>
            <a:picLocks noChangeAspect="1"/>
          </p:cNvPicPr>
          <p:nvPr userDrawn="1"/>
        </p:nvPicPr>
        <p:blipFill>
          <a:blip r:embed="rId2"/>
          <a:stretch>
            <a:fillRect/>
          </a:stretch>
        </p:blipFill>
        <p:spPr>
          <a:xfrm>
            <a:off x="5558632" y="2534412"/>
            <a:ext cx="1074737" cy="1074737"/>
          </a:xfrm>
          <a:prstGeom prst="rect">
            <a:avLst/>
          </a:prstGeom>
        </p:spPr>
      </p:pic>
      <p:pic>
        <p:nvPicPr>
          <p:cNvPr id="3" name="Picture 2">
            <a:extLst>
              <a:ext uri="{FF2B5EF4-FFF2-40B4-BE49-F238E27FC236}">
                <a16:creationId xmlns:a16="http://schemas.microsoft.com/office/drawing/2014/main" id="{29EEB1F4-BD41-E796-C400-0A61AE40DFBC}"/>
              </a:ext>
            </a:extLst>
          </p:cNvPr>
          <p:cNvPicPr>
            <a:picLocks noChangeAspect="1"/>
          </p:cNvPicPr>
          <p:nvPr userDrawn="1"/>
        </p:nvPicPr>
        <p:blipFill rotWithShape="1">
          <a:blip r:embed="rId3"/>
          <a:srcRect l="9468"/>
          <a:stretch/>
        </p:blipFill>
        <p:spPr>
          <a:xfrm>
            <a:off x="983432" y="6331846"/>
            <a:ext cx="1376958" cy="481530"/>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mj-lt"/>
              </a:defRPr>
            </a:lvl1pPr>
          </a:lstStyle>
          <a:p>
            <a:r>
              <a:rPr lang="en-US" noProof="0" dirty="0"/>
              <a:t>Click to edit Master title style</a:t>
            </a:r>
            <a:endParaRPr lang="en-GB" noProof="0" dirty="0"/>
          </a:p>
        </p:txBody>
      </p:sp>
      <p:sp>
        <p:nvSpPr>
          <p:cNvPr id="3" name="Content Placeholder 2"/>
          <p:cNvSpPr>
            <a:spLocks noGrp="1"/>
          </p:cNvSpPr>
          <p:nvPr>
            <p:ph idx="1" hasCustomPrompt="1"/>
          </p:nvPr>
        </p:nvSpPr>
        <p:spPr/>
        <p:txBody>
          <a:bodyPr/>
          <a:lstStyle/>
          <a:p>
            <a:pPr lvl="0"/>
            <a:r>
              <a:rPr lang="en-GB" noProof="0" dirty="0"/>
              <a:t>Click to edit Master text styles</a:t>
            </a:r>
          </a:p>
          <a:p>
            <a:pPr lvl="1"/>
            <a:r>
              <a:rPr lang="en-GB" noProof="0" dirty="0"/>
              <a:t>Second level</a:t>
            </a:r>
          </a:p>
          <a:p>
            <a:pPr lvl="2"/>
            <a:r>
              <a:rPr lang="en-GB" noProof="0" dirty="0"/>
              <a:t>Third level</a:t>
            </a:r>
          </a:p>
        </p:txBody>
      </p:sp>
      <p:sp>
        <p:nvSpPr>
          <p:cNvPr id="4" name="Date Placeholder 3"/>
          <p:cNvSpPr>
            <a:spLocks noGrp="1"/>
          </p:cNvSpPr>
          <p:nvPr>
            <p:ph type="dt" sz="half" idx="10"/>
          </p:nvPr>
        </p:nvSpPr>
        <p:spPr/>
        <p:txBody>
          <a:bodyPr/>
          <a:lstStyle/>
          <a:p>
            <a:r>
              <a:rPr lang="en-US" dirty="0"/>
              <a:t>26/05/2026</a:t>
            </a:r>
            <a:endParaRPr lang="en-GB" dirty="0"/>
          </a:p>
        </p:txBody>
      </p:sp>
      <p:sp>
        <p:nvSpPr>
          <p:cNvPr id="5" name="Footer Placeholder 4"/>
          <p:cNvSpPr>
            <a:spLocks noGrp="1"/>
          </p:cNvSpPr>
          <p:nvPr>
            <p:ph type="ftr" sz="quarter" idx="11"/>
          </p:nvPr>
        </p:nvSpPr>
        <p:spPr>
          <a:xfrm>
            <a:off x="3107983" y="6262302"/>
            <a:ext cx="4572000" cy="365125"/>
          </a:xfrm>
        </p:spPr>
        <p:txBody>
          <a:bodyPr/>
          <a:lstStyle/>
          <a:p>
            <a:r>
              <a:rPr lang="en-GB" dirty="0"/>
              <a:t>Technical Tripartite Meeting | EDMS 3467009</a:t>
            </a:r>
          </a:p>
        </p:txBody>
      </p:sp>
      <p:sp>
        <p:nvSpPr>
          <p:cNvPr id="6" name="Slide Number Placeholder 5"/>
          <p:cNvSpPr>
            <a:spLocks noGrp="1"/>
          </p:cNvSpPr>
          <p:nvPr>
            <p:ph type="sldNum" sz="quarter" idx="12"/>
          </p:nvPr>
        </p:nvSpPr>
        <p:spPr>
          <a:xfrm>
            <a:off x="10745089" y="6278898"/>
            <a:ext cx="482600" cy="331932"/>
          </a:xfrm>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160257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hasCustomPrompt="1"/>
          </p:nvPr>
        </p:nvSpPr>
        <p:spPr>
          <a:xfrm>
            <a:off x="450312" y="1506447"/>
            <a:ext cx="5181600" cy="4463031"/>
          </a:xfrm>
        </p:spPr>
        <p:txBody>
          <a:bodyPr/>
          <a:lstStyle/>
          <a:p>
            <a:pPr lvl="0"/>
            <a:r>
              <a:rPr lang="en-GB" noProof="0" dirty="0"/>
              <a:t>Click to edit Master text styles</a:t>
            </a:r>
          </a:p>
          <a:p>
            <a:pPr lvl="1"/>
            <a:r>
              <a:rPr lang="en-GB" noProof="0" dirty="0"/>
              <a:t>Second level</a:t>
            </a:r>
          </a:p>
          <a:p>
            <a:pPr lvl="2"/>
            <a:r>
              <a:rPr lang="en-GB" noProof="0" dirty="0"/>
              <a:t>Third level</a:t>
            </a:r>
          </a:p>
        </p:txBody>
      </p:sp>
      <p:sp>
        <p:nvSpPr>
          <p:cNvPr id="4" name="Content Placeholder 3"/>
          <p:cNvSpPr>
            <a:spLocks noGrp="1"/>
          </p:cNvSpPr>
          <p:nvPr>
            <p:ph sz="half" idx="2" hasCustomPrompt="1"/>
          </p:nvPr>
        </p:nvSpPr>
        <p:spPr>
          <a:xfrm>
            <a:off x="5784312" y="1506447"/>
            <a:ext cx="5181600" cy="4463031"/>
          </a:xfrm>
        </p:spPr>
        <p:txBody>
          <a:bodyPr/>
          <a:lstStyle/>
          <a:p>
            <a:pPr lvl="0"/>
            <a:r>
              <a:rPr lang="en-GB" noProof="0" dirty="0"/>
              <a:t>Click to edit Master text styles</a:t>
            </a:r>
          </a:p>
          <a:p>
            <a:pPr lvl="1"/>
            <a:r>
              <a:rPr lang="en-GB" noProof="0" dirty="0"/>
              <a:t>Second level</a:t>
            </a:r>
          </a:p>
          <a:p>
            <a:pPr lvl="2"/>
            <a:r>
              <a:rPr lang="en-GB" noProof="0" dirty="0"/>
              <a:t>Third level</a:t>
            </a:r>
          </a:p>
        </p:txBody>
      </p:sp>
      <p:sp>
        <p:nvSpPr>
          <p:cNvPr id="5" name="Date Placeholder 4"/>
          <p:cNvSpPr>
            <a:spLocks noGrp="1"/>
          </p:cNvSpPr>
          <p:nvPr>
            <p:ph type="dt" sz="half" idx="10"/>
          </p:nvPr>
        </p:nvSpPr>
        <p:spPr/>
        <p:txBody>
          <a:bodyPr/>
          <a:lstStyle/>
          <a:p>
            <a:r>
              <a:rPr lang="en-US" dirty="0"/>
              <a:t>26/05/2026</a:t>
            </a:r>
            <a:endParaRPr lang="en-GB" dirty="0"/>
          </a:p>
        </p:txBody>
      </p:sp>
      <p:sp>
        <p:nvSpPr>
          <p:cNvPr id="6" name="Footer Placeholder 5"/>
          <p:cNvSpPr>
            <a:spLocks noGrp="1"/>
          </p:cNvSpPr>
          <p:nvPr>
            <p:ph type="ftr" sz="quarter" idx="11"/>
          </p:nvPr>
        </p:nvSpPr>
        <p:spPr/>
        <p:txBody>
          <a:bodyPr/>
          <a:lstStyle/>
          <a:p>
            <a:r>
              <a:rPr lang="en-GB" dirty="0"/>
              <a:t>Technical Tripartite Meeting | EDMS 3467009</a:t>
            </a:r>
          </a:p>
        </p:txBody>
      </p:sp>
      <p:sp>
        <p:nvSpPr>
          <p:cNvPr id="7" name="Slide Number Placeholder 6"/>
          <p:cNvSpPr>
            <a:spLocks noGrp="1"/>
          </p:cNvSpPr>
          <p:nvPr>
            <p:ph type="sldNum" sz="quarter" idx="12"/>
          </p:nvPr>
        </p:nvSpPr>
        <p:spPr/>
        <p:txBody>
          <a:bodyPr/>
          <a:lstStyle/>
          <a:p>
            <a:fld id="{BCD55979-00CC-4874-A80E-0959E76EB92F}" type="slidenum">
              <a:rPr lang="en-GB" smtClean="0"/>
              <a:t>‹#›</a:t>
            </a:fld>
            <a:endParaRPr lang="en-GB"/>
          </a:p>
        </p:txBody>
      </p:sp>
    </p:spTree>
    <p:extLst>
      <p:ext uri="{BB962C8B-B14F-4D97-AF65-F5344CB8AC3E}">
        <p14:creationId xmlns:p14="http://schemas.microsoft.com/office/powerpoint/2010/main" val="3991638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dirty="0"/>
              <a:t>Claudia AHDIDA et al. HI-ECN3 RP Aspects</a:t>
            </a:r>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4" name="Picture 3">
            <a:extLst>
              <a:ext uri="{FF2B5EF4-FFF2-40B4-BE49-F238E27FC236}">
                <a16:creationId xmlns:a16="http://schemas.microsoft.com/office/drawing/2014/main" id="{2119EE46-6977-2F0F-8A91-8D9C45CF097B}"/>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Tree>
    <p:extLst>
      <p:ext uri="{BB962C8B-B14F-4D97-AF65-F5344CB8AC3E}">
        <p14:creationId xmlns:p14="http://schemas.microsoft.com/office/powerpoint/2010/main" val="744425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Text Placeholder 3">
            <a:extLst>
              <a:ext uri="{FF2B5EF4-FFF2-40B4-BE49-F238E27FC236}">
                <a16:creationId xmlns:a16="http://schemas.microsoft.com/office/drawing/2014/main" id="{F269E8E9-3C73-3745-941D-102FAF02E582}"/>
              </a:ext>
            </a:extLst>
          </p:cNvPr>
          <p:cNvSpPr>
            <a:spLocks noGrp="1"/>
          </p:cNvSpPr>
          <p:nvPr>
            <p:ph type="body" sz="quarter" idx="13"/>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pic>
        <p:nvPicPr>
          <p:cNvPr id="2" name="Picture 1">
            <a:extLst>
              <a:ext uri="{FF2B5EF4-FFF2-40B4-BE49-F238E27FC236}">
                <a16:creationId xmlns:a16="http://schemas.microsoft.com/office/drawing/2014/main" id="{9AA4BA6C-A775-2068-8F53-CB3342769E89}"/>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6" name="Date Placeholder 2">
            <a:extLst>
              <a:ext uri="{FF2B5EF4-FFF2-40B4-BE49-F238E27FC236}">
                <a16:creationId xmlns:a16="http://schemas.microsoft.com/office/drawing/2014/main" id="{F26AE987-B6C4-0547-AE56-911C17FFC979}"/>
              </a:ext>
            </a:extLst>
          </p:cNvPr>
          <p:cNvSpPr txBox="1">
            <a:spLocks/>
          </p:cNvSpPr>
          <p:nvPr userDrawn="1"/>
        </p:nvSpPr>
        <p:spPr>
          <a:xfrm>
            <a:off x="7462902" y="3701092"/>
            <a:ext cx="3960440" cy="365125"/>
          </a:xfrm>
          <a:prstGeom prst="rect">
            <a:avLst/>
          </a:prstGeom>
        </p:spPr>
        <p:txBody>
          <a:bodyPr vert="horz" lIns="0" tIns="0" rIns="0" bIns="0" rtlCol="0" anchor="ctr"/>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54051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2" name="Picture 1">
            <a:extLst>
              <a:ext uri="{FF2B5EF4-FFF2-40B4-BE49-F238E27FC236}">
                <a16:creationId xmlns:a16="http://schemas.microsoft.com/office/drawing/2014/main" id="{C63B7BF0-CB7D-A300-1A73-6DBD8E982DF4}"/>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4" name="Date Placeholder 10">
            <a:extLst>
              <a:ext uri="{FF2B5EF4-FFF2-40B4-BE49-F238E27FC236}">
                <a16:creationId xmlns:a16="http://schemas.microsoft.com/office/drawing/2014/main" id="{A9BAA02A-7445-655B-95DD-D99F0CEDC98B}"/>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5" name="Footer Placeholder 11">
            <a:extLst>
              <a:ext uri="{FF2B5EF4-FFF2-40B4-BE49-F238E27FC236}">
                <a16:creationId xmlns:a16="http://schemas.microsoft.com/office/drawing/2014/main" id="{0E08D0B8-2260-B065-2972-9A7378E1E702}"/>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pic>
        <p:nvPicPr>
          <p:cNvPr id="2" name="Picture 1">
            <a:extLst>
              <a:ext uri="{FF2B5EF4-FFF2-40B4-BE49-F238E27FC236}">
                <a16:creationId xmlns:a16="http://schemas.microsoft.com/office/drawing/2014/main" id="{E011CDAA-6AC9-A8BD-11E1-01EFE56FE349}"/>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3" name="Date Placeholder 10">
            <a:extLst>
              <a:ext uri="{FF2B5EF4-FFF2-40B4-BE49-F238E27FC236}">
                <a16:creationId xmlns:a16="http://schemas.microsoft.com/office/drawing/2014/main" id="{548FE115-6AAE-2B27-36F0-CAC2D7DF2224}"/>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5" name="Footer Placeholder 11">
            <a:extLst>
              <a:ext uri="{FF2B5EF4-FFF2-40B4-BE49-F238E27FC236}">
                <a16:creationId xmlns:a16="http://schemas.microsoft.com/office/drawing/2014/main" id="{879A9FC5-85D9-B114-EA9E-B1F6F60067A5}"/>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colour or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pic>
        <p:nvPicPr>
          <p:cNvPr id="6" name="Picture 5">
            <a:extLst>
              <a:ext uri="{FF2B5EF4-FFF2-40B4-BE49-F238E27FC236}">
                <a16:creationId xmlns:a16="http://schemas.microsoft.com/office/drawing/2014/main" id="{6EECECA8-C547-21E4-8AD1-9F9D622676A7}"/>
              </a:ext>
            </a:extLst>
          </p:cNvPr>
          <p:cNvPicPr>
            <a:picLocks noChangeAspect="1"/>
          </p:cNvPicPr>
          <p:nvPr userDrawn="1"/>
        </p:nvPicPr>
        <p:blipFill rotWithShape="1">
          <a:blip r:embed="rId3"/>
          <a:srcRect l="9468"/>
          <a:stretch/>
        </p:blipFill>
        <p:spPr>
          <a:xfrm>
            <a:off x="983432" y="6331846"/>
            <a:ext cx="1376958" cy="481530"/>
          </a:xfrm>
          <a:prstGeom prst="rect">
            <a:avLst/>
          </a:prstGeom>
        </p:spPr>
      </p:pic>
      <p:sp>
        <p:nvSpPr>
          <p:cNvPr id="7" name="Date Placeholder 10">
            <a:extLst>
              <a:ext uri="{FF2B5EF4-FFF2-40B4-BE49-F238E27FC236}">
                <a16:creationId xmlns:a16="http://schemas.microsoft.com/office/drawing/2014/main" id="{CAA3BAB9-0C3F-1FF1-30A6-5BA5E54EDE23}"/>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8" name="Footer Placeholder 11">
            <a:extLst>
              <a:ext uri="{FF2B5EF4-FFF2-40B4-BE49-F238E27FC236}">
                <a16:creationId xmlns:a16="http://schemas.microsoft.com/office/drawing/2014/main" id="{CE5ACB64-2BEB-57F1-3764-53AE86ADEE13}"/>
              </a:ext>
            </a:extLst>
          </p:cNvPr>
          <p:cNvSpPr>
            <a:spLocks noGrp="1"/>
          </p:cNvSpPr>
          <p:nvPr>
            <p:ph type="ftr" sz="quarter" idx="12"/>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45605"/>
            <a:ext cx="12192000" cy="6339300"/>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64800"/>
            <a:ext cx="4116387" cy="6358495"/>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2" name="Picture 1">
            <a:extLst>
              <a:ext uri="{FF2B5EF4-FFF2-40B4-BE49-F238E27FC236}">
                <a16:creationId xmlns:a16="http://schemas.microsoft.com/office/drawing/2014/main" id="{89E2795E-1A26-546E-9655-5A676ACC4484}"/>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4" name="Date Placeholder 10">
            <a:extLst>
              <a:ext uri="{FF2B5EF4-FFF2-40B4-BE49-F238E27FC236}">
                <a16:creationId xmlns:a16="http://schemas.microsoft.com/office/drawing/2014/main" id="{5131C8F3-33E6-53B7-4008-319933E469E7}"/>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5" name="Footer Placeholder 11">
            <a:extLst>
              <a:ext uri="{FF2B5EF4-FFF2-40B4-BE49-F238E27FC236}">
                <a16:creationId xmlns:a16="http://schemas.microsoft.com/office/drawing/2014/main" id="{1839103A-5523-60AE-364E-1B2E4E7E00DE}"/>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pic>
        <p:nvPicPr>
          <p:cNvPr id="5" name="Picture 4">
            <a:extLst>
              <a:ext uri="{FF2B5EF4-FFF2-40B4-BE49-F238E27FC236}">
                <a16:creationId xmlns:a16="http://schemas.microsoft.com/office/drawing/2014/main" id="{A8F18932-60DE-B265-B56F-EA4A663F160E}"/>
              </a:ext>
            </a:extLst>
          </p:cNvPr>
          <p:cNvPicPr>
            <a:picLocks noChangeAspect="1"/>
          </p:cNvPicPr>
          <p:nvPr userDrawn="1"/>
        </p:nvPicPr>
        <p:blipFill rotWithShape="1">
          <a:blip r:embed="rId2"/>
          <a:srcRect l="9468"/>
          <a:stretch/>
        </p:blipFill>
        <p:spPr>
          <a:xfrm>
            <a:off x="983432" y="6331846"/>
            <a:ext cx="1376958" cy="481530"/>
          </a:xfrm>
          <a:prstGeom prst="rect">
            <a:avLst/>
          </a:prstGeom>
        </p:spPr>
      </p:pic>
      <p:sp>
        <p:nvSpPr>
          <p:cNvPr id="6" name="Date Placeholder 10">
            <a:extLst>
              <a:ext uri="{FF2B5EF4-FFF2-40B4-BE49-F238E27FC236}">
                <a16:creationId xmlns:a16="http://schemas.microsoft.com/office/drawing/2014/main" id="{A1D7FDFC-296C-0D16-B52B-6204B77690DE}"/>
              </a:ext>
            </a:extLst>
          </p:cNvPr>
          <p:cNvSpPr>
            <a:spLocks noGrp="1"/>
          </p:cNvSpPr>
          <p:nvPr>
            <p:ph type="dt" sz="half" idx="10"/>
          </p:nvPr>
        </p:nvSpPr>
        <p:spPr>
          <a:xfrm>
            <a:off x="6960096" y="6378349"/>
            <a:ext cx="3781028" cy="365125"/>
          </a:xfrm>
        </p:spPr>
        <p:txBody>
          <a:bodyPr/>
          <a:lstStyle/>
          <a:p>
            <a:r>
              <a:rPr lang="de-CH" dirty="0"/>
              <a:t>NA-CONS / HI-ECN3 Steering Committee Meeting #2, 8 August 2024</a:t>
            </a:r>
            <a:endParaRPr lang="en-US" dirty="0"/>
          </a:p>
        </p:txBody>
      </p:sp>
      <p:sp>
        <p:nvSpPr>
          <p:cNvPr id="7" name="Footer Placeholder 11">
            <a:extLst>
              <a:ext uri="{FF2B5EF4-FFF2-40B4-BE49-F238E27FC236}">
                <a16:creationId xmlns:a16="http://schemas.microsoft.com/office/drawing/2014/main" id="{4F1D482B-726F-4D5A-98A9-E277EC182DF2}"/>
              </a:ext>
            </a:extLst>
          </p:cNvPr>
          <p:cNvSpPr>
            <a:spLocks noGrp="1"/>
          </p:cNvSpPr>
          <p:nvPr>
            <p:ph type="ftr" sz="quarter" idx="11"/>
          </p:nvPr>
        </p:nvSpPr>
        <p:spPr>
          <a:xfrm>
            <a:off x="3431704" y="6378349"/>
            <a:ext cx="3384376" cy="365125"/>
          </a:xfrm>
        </p:spPr>
        <p:txBody>
          <a:bodyPr/>
          <a:lstStyle/>
          <a:p>
            <a:r>
              <a:rPr lang="en-US" dirty="0"/>
              <a:t>Matthew FRASER | HI-ECN3 Study Project: status report</a:t>
            </a:r>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9120336" y="6378349"/>
            <a:ext cx="1620788" cy="365125"/>
          </a:xfrm>
          <a:prstGeom prst="rect">
            <a:avLst/>
          </a:prstGeom>
        </p:spPr>
        <p:txBody>
          <a:bodyPr vert="horz" lIns="0" tIns="0" rIns="0" bIns="0" rtlCol="0" anchor="ctr"/>
          <a:lstStyle>
            <a:lvl1pPr algn="r">
              <a:defRPr sz="850">
                <a:solidFill>
                  <a:schemeClr val="tx1"/>
                </a:solidFill>
              </a:defRPr>
            </a:lvl1pPr>
          </a:lstStyle>
          <a:p>
            <a:fld id="{7EFCF37F-0624-3A4F-A6BC-24980A3E6108}" type="datetime1">
              <a:rPr lang="en-GB" smtClean="0"/>
              <a:pPr/>
              <a:t>30/05/2026</a:t>
            </a:fld>
            <a:endParaRPr lang="en-GB" dirty="0"/>
          </a:p>
        </p:txBody>
      </p:sp>
      <p:sp>
        <p:nvSpPr>
          <p:cNvPr id="6" name="Slide Number Placeholder 5"/>
          <p:cNvSpPr>
            <a:spLocks noGrp="1"/>
          </p:cNvSpPr>
          <p:nvPr>
            <p:ph type="sldNum" sz="quarter" idx="4"/>
          </p:nvPr>
        </p:nvSpPr>
        <p:spPr>
          <a:xfrm>
            <a:off x="11107546" y="6378349"/>
            <a:ext cx="681254" cy="365125"/>
          </a:xfrm>
          <a:prstGeom prst="rect">
            <a:avLst/>
          </a:prstGeom>
        </p:spPr>
        <p:txBody>
          <a:bodyPr vert="horz" lIns="0" tIns="0" rIns="0" bIns="0" rtlCol="0" anchor="ctr"/>
          <a:lstStyle>
            <a:lvl1pPr algn="r">
              <a:defRPr sz="850" b="1">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3" y="6378349"/>
            <a:ext cx="4285010" cy="365125"/>
          </a:xfrm>
          <a:prstGeom prst="rect">
            <a:avLst/>
          </a:prstGeom>
        </p:spPr>
        <p:txBody>
          <a:bodyPr vert="horz" lIns="0" tIns="45720" rIns="91440" bIns="45720" rtlCol="0" anchor="ctr"/>
          <a:lstStyle>
            <a:lvl1pPr algn="l">
              <a:defRPr sz="850">
                <a:solidFill>
                  <a:schemeClr val="tx1"/>
                </a:solidFill>
              </a:defRPr>
            </a:lvl1pPr>
          </a:lstStyle>
          <a:p>
            <a:r>
              <a:rPr lang="en-US" dirty="0"/>
              <a:t>Presenter | Presentation Title</a:t>
            </a:r>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6"/>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62" r:id="rId2"/>
    <p:sldLayoutId id="2147483649" r:id="rId3"/>
    <p:sldLayoutId id="2147483678"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 id="2147483679" r:id="rId23"/>
    <p:sldLayoutId id="2147483680" r:id="rId24"/>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hyperlink" Target="https://edms.cern.ch/document/3341032/1" TargetMode="External"/><Relationship Id="rId5" Type="http://schemas.openxmlformats.org/officeDocument/2006/relationships/hyperlink" Target="https://edms.cern.ch/document/3237086/2" TargetMode="Externa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0.png"/><Relationship Id="rId7" Type="http://schemas.openxmlformats.org/officeDocument/2006/relationships/image" Target="../media/image32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10.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hyperlink" Target="https://indico.cern.ch/event/1536588/contributions/6470943/attachments/3055588/5402204/HI-ECN3_CV_BDF_helium_20250423.pdf"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emf"/><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image" Target="../media/image490.png"/><Relationship Id="rId3" Type="http://schemas.openxmlformats.org/officeDocument/2006/relationships/image" Target="../media/image60.png"/><Relationship Id="rId7" Type="http://schemas.openxmlformats.org/officeDocument/2006/relationships/image" Target="../media/image430.png"/><Relationship Id="rId12" Type="http://schemas.openxmlformats.org/officeDocument/2006/relationships/image" Target="../media/image480.png"/><Relationship Id="rId2" Type="http://schemas.openxmlformats.org/officeDocument/2006/relationships/notesSlide" Target="../notesSlides/notesSlide25.xml"/><Relationship Id="rId1" Type="http://schemas.openxmlformats.org/officeDocument/2006/relationships/slideLayout" Target="../slideLayouts/slideLayout3.xml"/><Relationship Id="rId11" Type="http://schemas.openxmlformats.org/officeDocument/2006/relationships/image" Target="../media/image471.png"/><Relationship Id="rId5" Type="http://schemas.openxmlformats.org/officeDocument/2006/relationships/hyperlink" Target="https://repository.cern/records/wtys4-a5p11" TargetMode="External"/><Relationship Id="rId10" Type="http://schemas.openxmlformats.org/officeDocument/2006/relationships/image" Target="../media/image460.png"/><Relationship Id="rId4" Type="http://schemas.openxmlformats.org/officeDocument/2006/relationships/hyperlink" Target="https://op.europa.eu/en/publication-detail/-/publication/60f147a2-fdc8-49c8-8a87-7af6f09b0a61" TargetMode="External"/><Relationship Id="rId9" Type="http://schemas.openxmlformats.org/officeDocument/2006/relationships/image" Target="../media/image450.png"/><Relationship Id="rId14" Type="http://schemas.openxmlformats.org/officeDocument/2006/relationships/image" Target="../media/image42.png"/></Relationships>
</file>

<file path=ppt/slides/_rels/slide33.xml.rels><?xml version="1.0" encoding="UTF-8" standalone="yes"?>
<Relationships xmlns="http://schemas.openxmlformats.org/package/2006/relationships"><Relationship Id="rId13" Type="http://schemas.openxmlformats.org/officeDocument/2006/relationships/image" Target="../media/image63.png"/><Relationship Id="rId18" Type="http://schemas.openxmlformats.org/officeDocument/2006/relationships/image" Target="../media/image480.png"/><Relationship Id="rId3" Type="http://schemas.openxmlformats.org/officeDocument/2006/relationships/hyperlink" Target="https://repository.cern/records/wtys4-a5p11" TargetMode="External"/><Relationship Id="rId7" Type="http://schemas.openxmlformats.org/officeDocument/2006/relationships/image" Target="../media/image460.png"/><Relationship Id="rId12" Type="http://schemas.openxmlformats.org/officeDocument/2006/relationships/image" Target="../media/image62.png"/><Relationship Id="rId2" Type="http://schemas.openxmlformats.org/officeDocument/2006/relationships/notesSlide" Target="../notesSlides/notesSlide26.xml"/><Relationship Id="rId20"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50.png"/><Relationship Id="rId11" Type="http://schemas.openxmlformats.org/officeDocument/2006/relationships/image" Target="../media/image61.png"/><Relationship Id="rId5" Type="http://schemas.openxmlformats.org/officeDocument/2006/relationships/image" Target="../media/image440.png"/><Relationship Id="rId15" Type="http://schemas.openxmlformats.org/officeDocument/2006/relationships/image" Target="../media/image64.png"/><Relationship Id="rId10" Type="http://schemas.openxmlformats.org/officeDocument/2006/relationships/image" Target="../media/image470.png"/><Relationship Id="rId19" Type="http://schemas.openxmlformats.org/officeDocument/2006/relationships/image" Target="../media/image490.png"/><Relationship Id="rId4" Type="http://schemas.openxmlformats.org/officeDocument/2006/relationships/image" Target="../media/image430.png"/><Relationship Id="rId14" Type="http://schemas.openxmlformats.org/officeDocument/2006/relationships/hyperlink" Target="https://htm-dashboard-uan5l4xr6a-od.a.run.ap/"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560.png"/><Relationship Id="rId7" Type="http://schemas.openxmlformats.org/officeDocument/2006/relationships/image" Target="../media/image55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 Id="rId9" Type="http://schemas.openxmlformats.org/officeDocument/2006/relationships/hyperlink" Target="https://repository.cern/records/wtys4-a5p1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431.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35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E8E31-95CC-FD3F-01E6-1333E8A90ED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35FA773-28C1-5520-53C3-5230C640A876}"/>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Main Contributors to LL and LA</a:t>
            </a:r>
            <a:endParaRPr lang="en-US" spc="-1" dirty="0">
              <a:solidFill>
                <a:srgbClr val="0055A0"/>
              </a:solidFill>
            </a:endParaRPr>
          </a:p>
        </p:txBody>
      </p:sp>
      <p:sp>
        <p:nvSpPr>
          <p:cNvPr id="8" name="TextBox 7">
            <a:extLst>
              <a:ext uri="{FF2B5EF4-FFF2-40B4-BE49-F238E27FC236}">
                <a16:creationId xmlns:a16="http://schemas.microsoft.com/office/drawing/2014/main" id="{28571909-2C97-FCD7-0752-F8F2BB42FBD9}"/>
              </a:ext>
            </a:extLst>
          </p:cNvPr>
          <p:cNvSpPr txBox="1"/>
          <p:nvPr/>
        </p:nvSpPr>
        <p:spPr>
          <a:xfrm>
            <a:off x="500062" y="4652360"/>
            <a:ext cx="11420475" cy="1477328"/>
          </a:xfrm>
          <a:prstGeom prst="rect">
            <a:avLst/>
          </a:prstGeom>
          <a:noFill/>
        </p:spPr>
        <p:txBody>
          <a:bodyPr wrap="square" lIns="91440" tIns="45720" rIns="91440" bIns="45720" anchor="t">
            <a:spAutoFit/>
          </a:bodyPr>
          <a:lstStyle/>
          <a:p>
            <a:pPr marL="285750" indent="-285750">
              <a:spcAft>
                <a:spcPts val="1200"/>
              </a:spcAft>
              <a:buFont typeface="Arial" panose="020B0604020202020204" pitchFamily="34" charset="0"/>
              <a:buChar char="•"/>
              <a:defRPr/>
            </a:pPr>
            <a:r>
              <a:rPr lang="en-US" sz="1400" dirty="0">
                <a:solidFill>
                  <a:srgbClr val="0055A0"/>
                </a:solidFill>
              </a:rPr>
              <a:t>The total </a:t>
            </a:r>
            <a:r>
              <a:rPr lang="en-US" sz="1400" b="1" dirty="0">
                <a:solidFill>
                  <a:srgbClr val="0055A0"/>
                </a:solidFill>
              </a:rPr>
              <a:t>H-3 content </a:t>
            </a:r>
            <a:r>
              <a:rPr lang="en-US" sz="1400" dirty="0">
                <a:solidFill>
                  <a:srgbClr val="0055A0"/>
                </a:solidFill>
              </a:rPr>
              <a:t>in the target assembly amounts to 14.74 ± 0.01 Bq</a:t>
            </a:r>
            <a:endParaRPr lang="en-GB" sz="1400" dirty="0">
              <a:solidFill>
                <a:srgbClr val="0055A0"/>
              </a:solidFill>
              <a:cs typeface="Arial" panose="020B0604020202020204"/>
            </a:endParaRPr>
          </a:p>
          <a:p>
            <a:pPr marL="285750" indent="-285750">
              <a:spcAft>
                <a:spcPts val="1200"/>
              </a:spcAft>
              <a:buFont typeface="Arial" panose="020B0604020202020204" pitchFamily="34" charset="0"/>
              <a:buChar char="•"/>
              <a:defRPr/>
            </a:pPr>
            <a:r>
              <a:rPr lang="en-GB" sz="1400" dirty="0">
                <a:solidFill>
                  <a:srgbClr val="0055A0"/>
                </a:solidFill>
              </a:rPr>
              <a:t>In terms of </a:t>
            </a:r>
            <a:r>
              <a:rPr lang="en-GB" sz="1400" b="1" dirty="0">
                <a:solidFill>
                  <a:srgbClr val="0055A0"/>
                </a:solidFill>
              </a:rPr>
              <a:t>alpha emitters</a:t>
            </a:r>
            <a:r>
              <a:rPr lang="en-GB" sz="1400" dirty="0">
                <a:solidFill>
                  <a:srgbClr val="0055A0"/>
                </a:solidFill>
              </a:rPr>
              <a:t>, the most dominant radionuclide is </a:t>
            </a:r>
            <a:r>
              <a:rPr lang="en-GB" sz="1400" b="1" dirty="0">
                <a:solidFill>
                  <a:srgbClr val="0055A0"/>
                </a:solidFill>
              </a:rPr>
              <a:t>Gd-148</a:t>
            </a:r>
            <a:r>
              <a:rPr lang="en-GB" sz="1400" dirty="0">
                <a:solidFill>
                  <a:srgbClr val="0055A0"/>
                </a:solidFill>
              </a:rPr>
              <a:t> (74.6 years half-life) with a total of 98.47 ± 0.29 </a:t>
            </a:r>
            <a:r>
              <a:rPr lang="en-GB" sz="1400" dirty="0" err="1">
                <a:solidFill>
                  <a:srgbClr val="0055A0"/>
                </a:solidFill>
              </a:rPr>
              <a:t>GBq</a:t>
            </a:r>
            <a:r>
              <a:rPr lang="en-GB" sz="1400" dirty="0">
                <a:solidFill>
                  <a:srgbClr val="0055A0"/>
                </a:solidFill>
              </a:rPr>
              <a:t> after 10 years. Other alpha-emitters amount to 5.34 ± 0.01 MBq</a:t>
            </a:r>
          </a:p>
          <a:p>
            <a:pPr marL="285750" indent="-285750">
              <a:spcAft>
                <a:spcPts val="1200"/>
              </a:spcAft>
              <a:buFont typeface="Arial" panose="020B0604020202020204" pitchFamily="34" charset="0"/>
              <a:buChar char="•"/>
              <a:defRPr/>
            </a:pPr>
            <a:r>
              <a:rPr lang="en-GB" sz="1400" dirty="0">
                <a:solidFill>
                  <a:srgbClr val="0055A0"/>
                </a:solidFill>
                <a:cs typeface="Arial"/>
              </a:rPr>
              <a:t>Comparison to transport classification limits, showing that a transport under LSA-II classification is possible for 5 years of cooling (IP2 certified container</a:t>
            </a:r>
          </a:p>
        </p:txBody>
      </p:sp>
      <p:sp>
        <p:nvSpPr>
          <p:cNvPr id="16" name="Rectangle 15">
            <a:extLst>
              <a:ext uri="{FF2B5EF4-FFF2-40B4-BE49-F238E27FC236}">
                <a16:creationId xmlns:a16="http://schemas.microsoft.com/office/drawing/2014/main" id="{9F5F1343-51CD-CF10-1986-FA6164F75C8F}"/>
              </a:ext>
            </a:extLst>
          </p:cNvPr>
          <p:cNvSpPr/>
          <p:nvPr/>
        </p:nvSpPr>
        <p:spPr>
          <a:xfrm>
            <a:off x="9467869" y="21023"/>
            <a:ext cx="2702865" cy="43797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PRELIMINARY STUDY</a:t>
            </a:r>
            <a:endParaRPr lang="en-GB" dirty="0"/>
          </a:p>
        </p:txBody>
      </p:sp>
      <p:pic>
        <p:nvPicPr>
          <p:cNvPr id="19" name="Picture 18" descr="A table of numbers and symbols&#10;&#10;AI-generated content may be incorrect.">
            <a:extLst>
              <a:ext uri="{FF2B5EF4-FFF2-40B4-BE49-F238E27FC236}">
                <a16:creationId xmlns:a16="http://schemas.microsoft.com/office/drawing/2014/main" id="{058AA876-0531-B5E3-442B-EAEECDA4D3A6}"/>
              </a:ext>
            </a:extLst>
          </p:cNvPr>
          <p:cNvPicPr>
            <a:picLocks noChangeAspect="1"/>
          </p:cNvPicPr>
          <p:nvPr/>
        </p:nvPicPr>
        <p:blipFill>
          <a:blip r:embed="rId3"/>
          <a:stretch>
            <a:fillRect/>
          </a:stretch>
        </p:blipFill>
        <p:spPr>
          <a:xfrm>
            <a:off x="323850" y="2098579"/>
            <a:ext cx="5581650" cy="2298891"/>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EF4BD0FB-CE82-19B1-12C0-E60A65987DA8}"/>
              </a:ext>
            </a:extLst>
          </p:cNvPr>
          <p:cNvPicPr>
            <a:picLocks noChangeAspect="1"/>
          </p:cNvPicPr>
          <p:nvPr/>
        </p:nvPicPr>
        <p:blipFill>
          <a:blip r:embed="rId4"/>
          <a:stretch>
            <a:fillRect/>
          </a:stretch>
        </p:blipFill>
        <p:spPr>
          <a:xfrm>
            <a:off x="6210300" y="2076491"/>
            <a:ext cx="5667375" cy="1657267"/>
          </a:xfrm>
          <a:prstGeom prst="rect">
            <a:avLst/>
          </a:prstGeom>
        </p:spPr>
      </p:pic>
      <p:sp>
        <p:nvSpPr>
          <p:cNvPr id="21" name="TextBox 20">
            <a:extLst>
              <a:ext uri="{FF2B5EF4-FFF2-40B4-BE49-F238E27FC236}">
                <a16:creationId xmlns:a16="http://schemas.microsoft.com/office/drawing/2014/main" id="{D2A42E90-BB42-BB9A-F1FC-94D16AF00DCB}"/>
              </a:ext>
            </a:extLst>
          </p:cNvPr>
          <p:cNvSpPr txBox="1"/>
          <p:nvPr/>
        </p:nvSpPr>
        <p:spPr>
          <a:xfrm>
            <a:off x="593557" y="1448444"/>
            <a:ext cx="4692818" cy="523220"/>
          </a:xfrm>
          <a:prstGeom prst="rect">
            <a:avLst/>
          </a:prstGeom>
          <a:noFill/>
        </p:spPr>
        <p:txBody>
          <a:bodyPr wrap="square" rtlCol="0">
            <a:spAutoFit/>
          </a:bodyPr>
          <a:lstStyle/>
          <a:p>
            <a:r>
              <a:rPr lang="en-US" sz="1400" b="1" dirty="0"/>
              <a:t>Main contributors to </a:t>
            </a:r>
            <a:r>
              <a:rPr lang="en-US" sz="1400" b="1" dirty="0">
                <a:solidFill>
                  <a:schemeClr val="accent1"/>
                </a:solidFill>
              </a:rPr>
              <a:t>LL</a:t>
            </a:r>
          </a:p>
          <a:p>
            <a:r>
              <a:rPr lang="en-US" sz="1400" dirty="0"/>
              <a:t>10 years of cool-down</a:t>
            </a:r>
            <a:endParaRPr lang="en-GB" sz="1400" dirty="0"/>
          </a:p>
        </p:txBody>
      </p:sp>
      <p:sp>
        <p:nvSpPr>
          <p:cNvPr id="22" name="TextBox 21">
            <a:extLst>
              <a:ext uri="{FF2B5EF4-FFF2-40B4-BE49-F238E27FC236}">
                <a16:creationId xmlns:a16="http://schemas.microsoft.com/office/drawing/2014/main" id="{24EC2BDE-FF60-2211-DB99-7A76B8CBB50D}"/>
              </a:ext>
            </a:extLst>
          </p:cNvPr>
          <p:cNvSpPr txBox="1"/>
          <p:nvPr/>
        </p:nvSpPr>
        <p:spPr>
          <a:xfrm>
            <a:off x="6096000" y="1448444"/>
            <a:ext cx="4692818" cy="523220"/>
          </a:xfrm>
          <a:prstGeom prst="rect">
            <a:avLst/>
          </a:prstGeom>
          <a:noFill/>
        </p:spPr>
        <p:txBody>
          <a:bodyPr wrap="square" rtlCol="0">
            <a:spAutoFit/>
          </a:bodyPr>
          <a:lstStyle/>
          <a:p>
            <a:r>
              <a:rPr lang="en-US" sz="1400" b="1" dirty="0"/>
              <a:t>Main contributors to </a:t>
            </a:r>
            <a:r>
              <a:rPr lang="en-US" sz="1400" b="1" dirty="0">
                <a:solidFill>
                  <a:schemeClr val="accent1"/>
                </a:solidFill>
              </a:rPr>
              <a:t>LA</a:t>
            </a:r>
          </a:p>
          <a:p>
            <a:r>
              <a:rPr lang="en-US" sz="1400" dirty="0"/>
              <a:t>10 years of cool-down</a:t>
            </a:r>
            <a:endParaRPr lang="en-GB" sz="1400" dirty="0"/>
          </a:p>
        </p:txBody>
      </p:sp>
      <p:sp>
        <p:nvSpPr>
          <p:cNvPr id="23" name="TextBox 22">
            <a:extLst>
              <a:ext uri="{FF2B5EF4-FFF2-40B4-BE49-F238E27FC236}">
                <a16:creationId xmlns:a16="http://schemas.microsoft.com/office/drawing/2014/main" id="{3820B5FD-B59C-1CF7-322D-3B1B6FF7FDB2}"/>
              </a:ext>
            </a:extLst>
          </p:cNvPr>
          <p:cNvSpPr txBox="1"/>
          <p:nvPr/>
        </p:nvSpPr>
        <p:spPr>
          <a:xfrm>
            <a:off x="4993932" y="3595258"/>
            <a:ext cx="3722263" cy="276999"/>
          </a:xfrm>
          <a:prstGeom prst="rect">
            <a:avLst/>
          </a:prstGeom>
          <a:noFill/>
        </p:spPr>
        <p:txBody>
          <a:bodyPr wrap="square" lIns="91440" tIns="45720" rIns="91440" bIns="45720" rtlCol="0" anchor="t">
            <a:spAutoFit/>
          </a:bodyPr>
          <a:lstStyle/>
          <a:p>
            <a:pPr algn="ctr"/>
            <a:r>
              <a:rPr lang="en-US" sz="1200" b="1" i="1" dirty="0"/>
              <a:t>Statistical uncertainties </a:t>
            </a:r>
            <a:r>
              <a:rPr lang="en-US" sz="1200" i="1" dirty="0"/>
              <a:t>are below 1.4%</a:t>
            </a:r>
          </a:p>
        </p:txBody>
      </p:sp>
      <p:sp>
        <p:nvSpPr>
          <p:cNvPr id="6" name="Footer Placeholder 2">
            <a:extLst>
              <a:ext uri="{FF2B5EF4-FFF2-40B4-BE49-F238E27FC236}">
                <a16:creationId xmlns:a16="http://schemas.microsoft.com/office/drawing/2014/main" id="{6D085A5A-DB74-8E5D-3186-DACB6371FF73}"/>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7" name="Date Placeholder 1">
            <a:extLst>
              <a:ext uri="{FF2B5EF4-FFF2-40B4-BE49-F238E27FC236}">
                <a16:creationId xmlns:a16="http://schemas.microsoft.com/office/drawing/2014/main" id="{52659137-0FC4-EDEB-64BD-724D0C28A3CA}"/>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9" name="Slide Number Placeholder 3">
            <a:extLst>
              <a:ext uri="{FF2B5EF4-FFF2-40B4-BE49-F238E27FC236}">
                <a16:creationId xmlns:a16="http://schemas.microsoft.com/office/drawing/2014/main" id="{54C75346-D01E-A7FB-93AF-EB97F724A696}"/>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10</a:t>
            </a:fld>
            <a:endParaRPr lang="en-GB" dirty="0"/>
          </a:p>
        </p:txBody>
      </p:sp>
    </p:spTree>
    <p:extLst>
      <p:ext uri="{BB962C8B-B14F-4D97-AF65-F5344CB8AC3E}">
        <p14:creationId xmlns:p14="http://schemas.microsoft.com/office/powerpoint/2010/main" val="2681614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3DEC4-82E2-D7FC-C121-C1A1EE63C16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206AE0C-FC3C-3F5D-5619-F75BE9502A8F}"/>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Preliminary Packaging Proposal</a:t>
            </a:r>
            <a:endParaRPr lang="en-US" spc="-1" dirty="0">
              <a:solidFill>
                <a:srgbClr val="0055A0"/>
              </a:solidFill>
            </a:endParaRPr>
          </a:p>
        </p:txBody>
      </p:sp>
      <p:pic>
        <p:nvPicPr>
          <p:cNvPr id="10" name="Picture 9">
            <a:extLst>
              <a:ext uri="{FF2B5EF4-FFF2-40B4-BE49-F238E27FC236}">
                <a16:creationId xmlns:a16="http://schemas.microsoft.com/office/drawing/2014/main" id="{7F40802D-489A-300B-A4BA-2C855777ECF9}"/>
              </a:ext>
            </a:extLst>
          </p:cNvPr>
          <p:cNvPicPr>
            <a:picLocks noChangeAspect="1"/>
          </p:cNvPicPr>
          <p:nvPr/>
        </p:nvPicPr>
        <p:blipFill>
          <a:blip r:embed="rId3"/>
          <a:srcRect l="54022" t="1976" r="1398" b="11670"/>
          <a:stretch>
            <a:fillRect/>
          </a:stretch>
        </p:blipFill>
        <p:spPr>
          <a:xfrm rot="16200000">
            <a:off x="2960568" y="2153892"/>
            <a:ext cx="3771810" cy="2755900"/>
          </a:xfrm>
          <a:prstGeom prst="rect">
            <a:avLst/>
          </a:prstGeom>
        </p:spPr>
      </p:pic>
      <p:pic>
        <p:nvPicPr>
          <p:cNvPr id="11" name="Picture 10">
            <a:extLst>
              <a:ext uri="{FF2B5EF4-FFF2-40B4-BE49-F238E27FC236}">
                <a16:creationId xmlns:a16="http://schemas.microsoft.com/office/drawing/2014/main" id="{72A39B3F-5954-3B8A-5681-48D82CFC4577}"/>
              </a:ext>
            </a:extLst>
          </p:cNvPr>
          <p:cNvPicPr>
            <a:picLocks noChangeAspect="1"/>
          </p:cNvPicPr>
          <p:nvPr/>
        </p:nvPicPr>
        <p:blipFill>
          <a:blip r:embed="rId3"/>
          <a:srcRect l="2508" t="2174" r="50391" b="9534"/>
          <a:stretch>
            <a:fillRect/>
          </a:stretch>
        </p:blipFill>
        <p:spPr>
          <a:xfrm rot="16200000">
            <a:off x="4639" y="2198366"/>
            <a:ext cx="3771811" cy="2666949"/>
          </a:xfrm>
          <a:prstGeom prst="rect">
            <a:avLst/>
          </a:prstGeom>
        </p:spPr>
      </p:pic>
      <p:pic>
        <p:nvPicPr>
          <p:cNvPr id="12" name="Picture 11">
            <a:extLst>
              <a:ext uri="{FF2B5EF4-FFF2-40B4-BE49-F238E27FC236}">
                <a16:creationId xmlns:a16="http://schemas.microsoft.com/office/drawing/2014/main" id="{9CCB4ED2-BF2C-8DEA-8055-F589A101DB8F}"/>
              </a:ext>
            </a:extLst>
          </p:cNvPr>
          <p:cNvPicPr>
            <a:picLocks noChangeAspect="1"/>
          </p:cNvPicPr>
          <p:nvPr/>
        </p:nvPicPr>
        <p:blipFill>
          <a:blip r:embed="rId3"/>
          <a:srcRect l="2805" t="15569" r="95188" b="65469"/>
          <a:stretch>
            <a:fillRect/>
          </a:stretch>
        </p:blipFill>
        <p:spPr>
          <a:xfrm rot="5400000">
            <a:off x="1251632" y="5050984"/>
            <a:ext cx="160773" cy="572758"/>
          </a:xfrm>
          <a:prstGeom prst="rect">
            <a:avLst/>
          </a:prstGeom>
        </p:spPr>
      </p:pic>
      <p:pic>
        <p:nvPicPr>
          <p:cNvPr id="13" name="Picture 12">
            <a:extLst>
              <a:ext uri="{FF2B5EF4-FFF2-40B4-BE49-F238E27FC236}">
                <a16:creationId xmlns:a16="http://schemas.microsoft.com/office/drawing/2014/main" id="{B814739D-7EAF-38A4-8D7C-BDDBF8AF41D9}"/>
              </a:ext>
            </a:extLst>
          </p:cNvPr>
          <p:cNvPicPr>
            <a:picLocks noChangeAspect="1"/>
          </p:cNvPicPr>
          <p:nvPr/>
        </p:nvPicPr>
        <p:blipFill>
          <a:blip r:embed="rId3"/>
          <a:srcRect l="2805" t="15569" r="95188" b="65469"/>
          <a:stretch>
            <a:fillRect/>
          </a:stretch>
        </p:blipFill>
        <p:spPr>
          <a:xfrm rot="5400000">
            <a:off x="4091493" y="5020647"/>
            <a:ext cx="160773" cy="572758"/>
          </a:xfrm>
          <a:prstGeom prst="rect">
            <a:avLst/>
          </a:prstGeom>
        </p:spPr>
      </p:pic>
      <p:pic>
        <p:nvPicPr>
          <p:cNvPr id="14" name="Picture 13">
            <a:extLst>
              <a:ext uri="{FF2B5EF4-FFF2-40B4-BE49-F238E27FC236}">
                <a16:creationId xmlns:a16="http://schemas.microsoft.com/office/drawing/2014/main" id="{FE0C8AB5-77E0-518A-6B1F-FC5F5F6716C6}"/>
              </a:ext>
            </a:extLst>
          </p:cNvPr>
          <p:cNvPicPr>
            <a:picLocks noChangeAspect="1"/>
          </p:cNvPicPr>
          <p:nvPr/>
        </p:nvPicPr>
        <p:blipFill>
          <a:blip r:embed="rId3"/>
          <a:srcRect l="56974" t="34172" r="41829" b="50786"/>
          <a:stretch>
            <a:fillRect/>
          </a:stretch>
        </p:blipFill>
        <p:spPr>
          <a:xfrm rot="5400000">
            <a:off x="4795797" y="4887304"/>
            <a:ext cx="101348" cy="480049"/>
          </a:xfrm>
          <a:prstGeom prst="rect">
            <a:avLst/>
          </a:prstGeom>
        </p:spPr>
      </p:pic>
      <p:pic>
        <p:nvPicPr>
          <p:cNvPr id="15" name="Picture 14">
            <a:extLst>
              <a:ext uri="{FF2B5EF4-FFF2-40B4-BE49-F238E27FC236}">
                <a16:creationId xmlns:a16="http://schemas.microsoft.com/office/drawing/2014/main" id="{3DA0462E-60F1-76A3-B405-EE96241B05E9}"/>
              </a:ext>
            </a:extLst>
          </p:cNvPr>
          <p:cNvPicPr>
            <a:picLocks noChangeAspect="1"/>
          </p:cNvPicPr>
          <p:nvPr/>
        </p:nvPicPr>
        <p:blipFill>
          <a:blip r:embed="rId3"/>
          <a:srcRect l="56974" t="34172" r="41829" b="50786"/>
          <a:stretch>
            <a:fillRect/>
          </a:stretch>
        </p:blipFill>
        <p:spPr>
          <a:xfrm rot="5400000">
            <a:off x="2001999" y="4887305"/>
            <a:ext cx="101348" cy="480049"/>
          </a:xfrm>
          <a:prstGeom prst="rect">
            <a:avLst/>
          </a:prstGeom>
        </p:spPr>
      </p:pic>
      <p:pic>
        <p:nvPicPr>
          <p:cNvPr id="16" name="Picture 15">
            <a:extLst>
              <a:ext uri="{FF2B5EF4-FFF2-40B4-BE49-F238E27FC236}">
                <a16:creationId xmlns:a16="http://schemas.microsoft.com/office/drawing/2014/main" id="{2DB79244-C3F3-7A28-0FA6-7AF1FE7FCBCC}"/>
              </a:ext>
            </a:extLst>
          </p:cNvPr>
          <p:cNvPicPr>
            <a:picLocks noChangeAspect="1"/>
          </p:cNvPicPr>
          <p:nvPr/>
        </p:nvPicPr>
        <p:blipFill>
          <a:blip r:embed="rId3"/>
          <a:srcRect l="93608" t="62626" r="5194" b="27256"/>
          <a:stretch>
            <a:fillRect/>
          </a:stretch>
        </p:blipFill>
        <p:spPr>
          <a:xfrm rot="16200000">
            <a:off x="5185122" y="1843677"/>
            <a:ext cx="101349" cy="347233"/>
          </a:xfrm>
          <a:prstGeom prst="rect">
            <a:avLst/>
          </a:prstGeom>
        </p:spPr>
      </p:pic>
      <p:sp>
        <p:nvSpPr>
          <p:cNvPr id="17" name="TextBox 16">
            <a:extLst>
              <a:ext uri="{FF2B5EF4-FFF2-40B4-BE49-F238E27FC236}">
                <a16:creationId xmlns:a16="http://schemas.microsoft.com/office/drawing/2014/main" id="{3F91023A-FA19-9CCB-6949-0D82C24F1FDD}"/>
              </a:ext>
            </a:extLst>
          </p:cNvPr>
          <p:cNvSpPr txBox="1"/>
          <p:nvPr/>
        </p:nvSpPr>
        <p:spPr>
          <a:xfrm>
            <a:off x="4927896" y="1892858"/>
            <a:ext cx="601990" cy="215444"/>
          </a:xfrm>
          <a:prstGeom prst="rect">
            <a:avLst/>
          </a:prstGeom>
          <a:noFill/>
        </p:spPr>
        <p:txBody>
          <a:bodyPr wrap="square" rtlCol="0">
            <a:spAutoFit/>
          </a:bodyPr>
          <a:lstStyle/>
          <a:p>
            <a:r>
              <a:rPr lang="en-US" sz="800" b="1" dirty="0">
                <a:solidFill>
                  <a:schemeClr val="bg2">
                    <a:lumMod val="10000"/>
                  </a:schemeClr>
                </a:solidFill>
              </a:rPr>
              <a:t>4.2 cm</a:t>
            </a:r>
            <a:endParaRPr lang="en-CH" sz="800" b="1" dirty="0">
              <a:solidFill>
                <a:schemeClr val="bg2">
                  <a:lumMod val="10000"/>
                </a:schemeClr>
              </a:solidFill>
            </a:endParaRPr>
          </a:p>
        </p:txBody>
      </p:sp>
      <p:pic>
        <p:nvPicPr>
          <p:cNvPr id="18" name="Picture 17">
            <a:extLst>
              <a:ext uri="{FF2B5EF4-FFF2-40B4-BE49-F238E27FC236}">
                <a16:creationId xmlns:a16="http://schemas.microsoft.com/office/drawing/2014/main" id="{E1DAA556-E573-A03F-15B2-F6857CA495E5}"/>
              </a:ext>
            </a:extLst>
          </p:cNvPr>
          <p:cNvPicPr>
            <a:picLocks noChangeAspect="1"/>
          </p:cNvPicPr>
          <p:nvPr/>
        </p:nvPicPr>
        <p:blipFill>
          <a:blip r:embed="rId3"/>
          <a:srcRect l="94175" t="62626" r="5194" b="27256"/>
          <a:stretch>
            <a:fillRect/>
          </a:stretch>
        </p:blipFill>
        <p:spPr>
          <a:xfrm rot="16200000">
            <a:off x="1883210" y="1818957"/>
            <a:ext cx="69001" cy="347233"/>
          </a:xfrm>
          <a:prstGeom prst="rect">
            <a:avLst/>
          </a:prstGeom>
        </p:spPr>
      </p:pic>
      <p:sp>
        <p:nvSpPr>
          <p:cNvPr id="19" name="TextBox 18">
            <a:extLst>
              <a:ext uri="{FF2B5EF4-FFF2-40B4-BE49-F238E27FC236}">
                <a16:creationId xmlns:a16="http://schemas.microsoft.com/office/drawing/2014/main" id="{345C9E9B-C9FD-3FCE-9854-9DD7AA0E356B}"/>
              </a:ext>
            </a:extLst>
          </p:cNvPr>
          <p:cNvSpPr txBox="1"/>
          <p:nvPr/>
        </p:nvSpPr>
        <p:spPr>
          <a:xfrm>
            <a:off x="1690708" y="1877939"/>
            <a:ext cx="601990" cy="215444"/>
          </a:xfrm>
          <a:prstGeom prst="rect">
            <a:avLst/>
          </a:prstGeom>
          <a:noFill/>
        </p:spPr>
        <p:txBody>
          <a:bodyPr wrap="square" rtlCol="0">
            <a:spAutoFit/>
          </a:bodyPr>
          <a:lstStyle/>
          <a:p>
            <a:r>
              <a:rPr lang="en-US" sz="800" b="1" dirty="0">
                <a:solidFill>
                  <a:schemeClr val="bg2">
                    <a:lumMod val="10000"/>
                  </a:schemeClr>
                </a:solidFill>
              </a:rPr>
              <a:t>4.2 cm</a:t>
            </a:r>
            <a:endParaRPr lang="en-CH" sz="800" b="1" dirty="0">
              <a:solidFill>
                <a:schemeClr val="bg2">
                  <a:lumMod val="10000"/>
                </a:schemeClr>
              </a:solidFill>
            </a:endParaRPr>
          </a:p>
        </p:txBody>
      </p:sp>
      <p:sp>
        <p:nvSpPr>
          <p:cNvPr id="23" name="TextBox 22">
            <a:extLst>
              <a:ext uri="{FF2B5EF4-FFF2-40B4-BE49-F238E27FC236}">
                <a16:creationId xmlns:a16="http://schemas.microsoft.com/office/drawing/2014/main" id="{148C115B-4479-5F38-07AB-9952DBB26296}"/>
              </a:ext>
            </a:extLst>
          </p:cNvPr>
          <p:cNvSpPr txBox="1"/>
          <p:nvPr/>
        </p:nvSpPr>
        <p:spPr>
          <a:xfrm>
            <a:off x="6560637" y="1436948"/>
            <a:ext cx="4387006" cy="523220"/>
          </a:xfrm>
          <a:prstGeom prst="rect">
            <a:avLst/>
          </a:prstGeom>
          <a:noFill/>
        </p:spPr>
        <p:txBody>
          <a:bodyPr wrap="square">
            <a:spAutoFit/>
          </a:bodyPr>
          <a:lstStyle/>
          <a:p>
            <a:r>
              <a:rPr lang="en-CH" sz="1400" b="1" dirty="0"/>
              <a:t>Assumed shielding configuration </a:t>
            </a:r>
            <a:br>
              <a:rPr lang="en-US" sz="1400" b="1" dirty="0"/>
            </a:br>
            <a:endParaRPr lang="en-CH" sz="1400" dirty="0"/>
          </a:p>
        </p:txBody>
      </p:sp>
      <p:sp>
        <p:nvSpPr>
          <p:cNvPr id="25" name="TextBox 24">
            <a:extLst>
              <a:ext uri="{FF2B5EF4-FFF2-40B4-BE49-F238E27FC236}">
                <a16:creationId xmlns:a16="http://schemas.microsoft.com/office/drawing/2014/main" id="{034CB9B9-149B-A57B-B0AB-918FC3428DFF}"/>
              </a:ext>
            </a:extLst>
          </p:cNvPr>
          <p:cNvSpPr txBox="1"/>
          <p:nvPr/>
        </p:nvSpPr>
        <p:spPr>
          <a:xfrm>
            <a:off x="9073359" y="1872927"/>
            <a:ext cx="2965293" cy="1877437"/>
          </a:xfrm>
          <a:prstGeom prst="rect">
            <a:avLst/>
          </a:prstGeom>
          <a:noFill/>
        </p:spPr>
        <p:txBody>
          <a:bodyPr wrap="square">
            <a:spAutoFit/>
          </a:bodyPr>
          <a:lstStyle/>
          <a:p>
            <a:pPr>
              <a:spcAft>
                <a:spcPts val="600"/>
              </a:spcAft>
            </a:pPr>
            <a:r>
              <a:rPr lang="en-US" sz="1200" dirty="0">
                <a:solidFill>
                  <a:schemeClr val="bg2">
                    <a:lumMod val="10000"/>
                  </a:schemeClr>
                </a:solidFill>
              </a:rPr>
              <a:t>Including:</a:t>
            </a:r>
          </a:p>
          <a:p>
            <a:pPr marL="285750" indent="-196850">
              <a:spcAft>
                <a:spcPts val="600"/>
              </a:spcAft>
              <a:buFont typeface="Arial" panose="020B0604020202020204" pitchFamily="34" charset="0"/>
              <a:buChar char="•"/>
            </a:pPr>
            <a:r>
              <a:rPr lang="en-US" sz="1200" dirty="0">
                <a:solidFill>
                  <a:schemeClr val="bg2">
                    <a:lumMod val="10000"/>
                  </a:schemeClr>
                </a:solidFill>
              </a:rPr>
              <a:t>KC-T12 container with 12 cm concrete on all sides</a:t>
            </a:r>
          </a:p>
          <a:p>
            <a:pPr marL="285750" indent="-196850">
              <a:spcAft>
                <a:spcPts val="600"/>
              </a:spcAft>
              <a:buFont typeface="Arial" panose="020B0604020202020204" pitchFamily="34" charset="0"/>
              <a:buChar char="•"/>
            </a:pPr>
            <a:r>
              <a:rPr lang="en-US" sz="1200" dirty="0">
                <a:solidFill>
                  <a:schemeClr val="bg2">
                    <a:lumMod val="10000"/>
                  </a:schemeClr>
                </a:solidFill>
              </a:rPr>
              <a:t>Min. 5 cm concrete filling on all sides except the bottom</a:t>
            </a:r>
          </a:p>
          <a:p>
            <a:pPr marL="285750" indent="-196850">
              <a:spcAft>
                <a:spcPts val="600"/>
              </a:spcAft>
              <a:buFont typeface="Arial" panose="020B0604020202020204" pitchFamily="34" charset="0"/>
              <a:buChar char="•"/>
            </a:pPr>
            <a:r>
              <a:rPr lang="en-US" sz="1200" dirty="0">
                <a:solidFill>
                  <a:schemeClr val="bg2">
                    <a:lumMod val="10000"/>
                  </a:schemeClr>
                </a:solidFill>
              </a:rPr>
              <a:t>Additional lead shielding for top and bottom</a:t>
            </a:r>
          </a:p>
          <a:p>
            <a:pPr marL="285750" indent="-196850">
              <a:spcAft>
                <a:spcPts val="600"/>
              </a:spcAft>
              <a:buFont typeface="Arial" panose="020B0604020202020204" pitchFamily="34" charset="0"/>
              <a:buChar char="•"/>
            </a:pPr>
            <a:r>
              <a:rPr lang="en-US" sz="1200" dirty="0">
                <a:solidFill>
                  <a:schemeClr val="bg2">
                    <a:lumMod val="10000"/>
                  </a:schemeClr>
                </a:solidFill>
              </a:rPr>
              <a:t>Additional iron shielding for sides</a:t>
            </a:r>
          </a:p>
        </p:txBody>
      </p:sp>
      <p:sp>
        <p:nvSpPr>
          <p:cNvPr id="27" name="TextBox 26">
            <a:extLst>
              <a:ext uri="{FF2B5EF4-FFF2-40B4-BE49-F238E27FC236}">
                <a16:creationId xmlns:a16="http://schemas.microsoft.com/office/drawing/2014/main" id="{1017915E-BD20-C423-4A62-C74EBEB7BF92}"/>
              </a:ext>
            </a:extLst>
          </p:cNvPr>
          <p:cNvSpPr txBox="1"/>
          <p:nvPr/>
        </p:nvSpPr>
        <p:spPr>
          <a:xfrm>
            <a:off x="6553457" y="4203403"/>
            <a:ext cx="5313326" cy="161582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sz="1400" dirty="0"/>
              <a:t>The </a:t>
            </a:r>
            <a:r>
              <a:rPr lang="en-GB" sz="1400" b="1" dirty="0">
                <a:solidFill>
                  <a:schemeClr val="accent1"/>
                </a:solidFill>
              </a:rPr>
              <a:t>waste assembly </a:t>
            </a:r>
            <a:r>
              <a:rPr lang="en-GB" sz="1400" dirty="0"/>
              <a:t>is defined as the target assembly plus the lead/iron </a:t>
            </a:r>
            <a:r>
              <a:rPr lang="en-GB" sz="1400" dirty="0" err="1"/>
              <a:t>mold</a:t>
            </a:r>
            <a:r>
              <a:rPr lang="en-GB" sz="1400" dirty="0"/>
              <a:t> </a:t>
            </a:r>
          </a:p>
          <a:p>
            <a:pPr marL="285750" indent="-285750">
              <a:spcAft>
                <a:spcPts val="600"/>
              </a:spcAft>
              <a:buFont typeface="Arial" panose="020B0604020202020204" pitchFamily="34" charset="0"/>
              <a:buChar char="•"/>
            </a:pPr>
            <a:r>
              <a:rPr lang="en-GB" sz="1400" dirty="0"/>
              <a:t>Further filling of free space with sand but excluded for simulations (conservative)</a:t>
            </a:r>
          </a:p>
          <a:p>
            <a:pPr marL="285750" indent="-285750">
              <a:spcAft>
                <a:spcPts val="600"/>
              </a:spcAft>
              <a:buFont typeface="Arial" panose="020B0604020202020204" pitchFamily="34" charset="0"/>
              <a:buChar char="•"/>
            </a:pPr>
            <a:r>
              <a:rPr lang="en-US" sz="1400" dirty="0"/>
              <a:t>Target length limited to 155 cm</a:t>
            </a:r>
            <a:endParaRPr lang="en-CH" sz="1400" dirty="0"/>
          </a:p>
          <a:p>
            <a:pPr marL="285750" indent="-285750">
              <a:spcAft>
                <a:spcPts val="600"/>
              </a:spcAft>
              <a:buFont typeface="Arial" panose="020B0604020202020204" pitchFamily="34" charset="0"/>
              <a:buChar char="•"/>
            </a:pPr>
            <a:endParaRPr lang="en-GB" sz="1400" dirty="0"/>
          </a:p>
        </p:txBody>
      </p:sp>
      <p:sp>
        <p:nvSpPr>
          <p:cNvPr id="29" name="TextBox 28">
            <a:extLst>
              <a:ext uri="{FF2B5EF4-FFF2-40B4-BE49-F238E27FC236}">
                <a16:creationId xmlns:a16="http://schemas.microsoft.com/office/drawing/2014/main" id="{D7D9D3CF-204D-8823-C9C9-DA074B134FE7}"/>
              </a:ext>
            </a:extLst>
          </p:cNvPr>
          <p:cNvSpPr txBox="1"/>
          <p:nvPr/>
        </p:nvSpPr>
        <p:spPr>
          <a:xfrm>
            <a:off x="958130" y="5532247"/>
            <a:ext cx="1864829" cy="307777"/>
          </a:xfrm>
          <a:prstGeom prst="rect">
            <a:avLst/>
          </a:prstGeom>
          <a:noFill/>
        </p:spPr>
        <p:txBody>
          <a:bodyPr wrap="square" rtlCol="0">
            <a:spAutoFit/>
          </a:bodyPr>
          <a:lstStyle/>
          <a:p>
            <a:pPr algn="ctr"/>
            <a:r>
              <a:rPr lang="en-US" sz="1400" dirty="0">
                <a:solidFill>
                  <a:schemeClr val="bg2">
                    <a:lumMod val="10000"/>
                  </a:schemeClr>
                </a:solidFill>
              </a:rPr>
              <a:t>Upstream target side</a:t>
            </a:r>
            <a:endParaRPr lang="en-CH" sz="1400" dirty="0">
              <a:solidFill>
                <a:schemeClr val="bg2">
                  <a:lumMod val="10000"/>
                </a:schemeClr>
              </a:solidFill>
            </a:endParaRPr>
          </a:p>
        </p:txBody>
      </p:sp>
      <p:cxnSp>
        <p:nvCxnSpPr>
          <p:cNvPr id="33" name="Straight Arrow Connector 32">
            <a:extLst>
              <a:ext uri="{FF2B5EF4-FFF2-40B4-BE49-F238E27FC236}">
                <a16:creationId xmlns:a16="http://schemas.microsoft.com/office/drawing/2014/main" id="{88017ACB-EEF4-246F-00F5-2DBEE973F832}"/>
              </a:ext>
            </a:extLst>
          </p:cNvPr>
          <p:cNvCxnSpPr>
            <a:cxnSpLocks/>
          </p:cNvCxnSpPr>
          <p:nvPr/>
        </p:nvCxnSpPr>
        <p:spPr>
          <a:xfrm flipV="1">
            <a:off x="1812648" y="5080026"/>
            <a:ext cx="0" cy="468000"/>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ED1098D0-1EC3-E41C-0F10-36BA4DA8E340}"/>
              </a:ext>
            </a:extLst>
          </p:cNvPr>
          <p:cNvPicPr>
            <a:picLocks noChangeAspect="1"/>
          </p:cNvPicPr>
          <p:nvPr/>
        </p:nvPicPr>
        <p:blipFill>
          <a:blip r:embed="rId4"/>
          <a:stretch>
            <a:fillRect/>
          </a:stretch>
        </p:blipFill>
        <p:spPr>
          <a:xfrm>
            <a:off x="6632209" y="1758588"/>
            <a:ext cx="2441150" cy="2001743"/>
          </a:xfrm>
          <a:prstGeom prst="rect">
            <a:avLst/>
          </a:prstGeom>
        </p:spPr>
      </p:pic>
      <p:sp>
        <p:nvSpPr>
          <p:cNvPr id="37" name="TextBox 36">
            <a:extLst>
              <a:ext uri="{FF2B5EF4-FFF2-40B4-BE49-F238E27FC236}">
                <a16:creationId xmlns:a16="http://schemas.microsoft.com/office/drawing/2014/main" id="{F5735303-78FD-4B1D-F8C7-2B59BFE44ABD}"/>
              </a:ext>
            </a:extLst>
          </p:cNvPr>
          <p:cNvSpPr txBox="1"/>
          <p:nvPr/>
        </p:nvSpPr>
        <p:spPr>
          <a:xfrm>
            <a:off x="4468692" y="5532247"/>
            <a:ext cx="1864829" cy="307777"/>
          </a:xfrm>
          <a:prstGeom prst="rect">
            <a:avLst/>
          </a:prstGeom>
          <a:noFill/>
        </p:spPr>
        <p:txBody>
          <a:bodyPr wrap="square" rtlCol="0">
            <a:spAutoFit/>
          </a:bodyPr>
          <a:lstStyle/>
          <a:p>
            <a:pPr algn="ctr"/>
            <a:r>
              <a:rPr lang="en-US" sz="1400" dirty="0">
                <a:solidFill>
                  <a:schemeClr val="bg2">
                    <a:lumMod val="10000"/>
                  </a:schemeClr>
                </a:solidFill>
              </a:rPr>
              <a:t>Bottom target side</a:t>
            </a:r>
            <a:endParaRPr lang="en-CH" sz="1400" dirty="0">
              <a:solidFill>
                <a:schemeClr val="bg2">
                  <a:lumMod val="10000"/>
                </a:schemeClr>
              </a:solidFill>
            </a:endParaRPr>
          </a:p>
        </p:txBody>
      </p:sp>
      <p:cxnSp>
        <p:nvCxnSpPr>
          <p:cNvPr id="38" name="Straight Arrow Connector 37">
            <a:extLst>
              <a:ext uri="{FF2B5EF4-FFF2-40B4-BE49-F238E27FC236}">
                <a16:creationId xmlns:a16="http://schemas.microsoft.com/office/drawing/2014/main" id="{FFF7B0C3-96D0-18A3-84D5-B8B0B4630B09}"/>
              </a:ext>
            </a:extLst>
          </p:cNvPr>
          <p:cNvCxnSpPr>
            <a:cxnSpLocks/>
          </p:cNvCxnSpPr>
          <p:nvPr/>
        </p:nvCxnSpPr>
        <p:spPr>
          <a:xfrm flipV="1">
            <a:off x="5323210" y="4683512"/>
            <a:ext cx="0" cy="864514"/>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Footer Placeholder 2">
            <a:extLst>
              <a:ext uri="{FF2B5EF4-FFF2-40B4-BE49-F238E27FC236}">
                <a16:creationId xmlns:a16="http://schemas.microsoft.com/office/drawing/2014/main" id="{65113DA7-76FC-5B84-2E7E-7F9F75A7C600}"/>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7" name="Date Placeholder 1">
            <a:extLst>
              <a:ext uri="{FF2B5EF4-FFF2-40B4-BE49-F238E27FC236}">
                <a16:creationId xmlns:a16="http://schemas.microsoft.com/office/drawing/2014/main" id="{CCEF9F0F-AA08-3223-EF72-B6ED0227AB51}"/>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8" name="Slide Number Placeholder 3">
            <a:extLst>
              <a:ext uri="{FF2B5EF4-FFF2-40B4-BE49-F238E27FC236}">
                <a16:creationId xmlns:a16="http://schemas.microsoft.com/office/drawing/2014/main" id="{E0F9C312-5586-3CC0-BA04-E417F245F6C3}"/>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11</a:t>
            </a:fld>
            <a:endParaRPr lang="en-GB" dirty="0"/>
          </a:p>
        </p:txBody>
      </p:sp>
    </p:spTree>
    <p:extLst>
      <p:ext uri="{BB962C8B-B14F-4D97-AF65-F5344CB8AC3E}">
        <p14:creationId xmlns:p14="http://schemas.microsoft.com/office/powerpoint/2010/main" val="4082606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FBB36-DFC7-798D-53C8-5D0B9FF8CE05}"/>
            </a:ext>
          </a:extLst>
        </p:cNvPr>
        <p:cNvGrpSpPr/>
        <p:nvPr/>
      </p:nvGrpSpPr>
      <p:grpSpPr>
        <a:xfrm>
          <a:off x="0" y="0"/>
          <a:ext cx="0" cy="0"/>
          <a:chOff x="0" y="0"/>
          <a:chExt cx="0" cy="0"/>
        </a:xfrm>
      </p:grpSpPr>
      <p:sp>
        <p:nvSpPr>
          <p:cNvPr id="27" name="Title 1">
            <a:extLst>
              <a:ext uri="{FF2B5EF4-FFF2-40B4-BE49-F238E27FC236}">
                <a16:creationId xmlns:a16="http://schemas.microsoft.com/office/drawing/2014/main" id="{1DC98727-FA09-3B05-9B57-71F7A8C4C33A}"/>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Residual Dose Rates of KC-T12 Package</a:t>
            </a:r>
            <a:endParaRPr lang="en-US" spc="-1" dirty="0">
              <a:solidFill>
                <a:srgbClr val="0055A0"/>
              </a:solidFill>
            </a:endParaRPr>
          </a:p>
        </p:txBody>
      </p:sp>
      <p:sp>
        <p:nvSpPr>
          <p:cNvPr id="9" name="Rectangle 8">
            <a:extLst>
              <a:ext uri="{FF2B5EF4-FFF2-40B4-BE49-F238E27FC236}">
                <a16:creationId xmlns:a16="http://schemas.microsoft.com/office/drawing/2014/main" id="{B8875167-FE1E-A4D6-D9B2-7ABB87F886C8}"/>
              </a:ext>
            </a:extLst>
          </p:cNvPr>
          <p:cNvSpPr/>
          <p:nvPr/>
        </p:nvSpPr>
        <p:spPr>
          <a:xfrm>
            <a:off x="9467869" y="21023"/>
            <a:ext cx="2702865" cy="43797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PRELIMINARY STUDY</a:t>
            </a:r>
            <a:endParaRPr lang="en-GB" dirty="0"/>
          </a:p>
        </p:txBody>
      </p:sp>
      <p:cxnSp>
        <p:nvCxnSpPr>
          <p:cNvPr id="2" name="Straight Arrow Connector 1">
            <a:extLst>
              <a:ext uri="{FF2B5EF4-FFF2-40B4-BE49-F238E27FC236}">
                <a16:creationId xmlns:a16="http://schemas.microsoft.com/office/drawing/2014/main" id="{B54C2C6E-099F-41C1-825C-F175E40BE904}"/>
              </a:ext>
            </a:extLst>
          </p:cNvPr>
          <p:cNvCxnSpPr>
            <a:cxnSpLocks/>
          </p:cNvCxnSpPr>
          <p:nvPr/>
        </p:nvCxnSpPr>
        <p:spPr>
          <a:xfrm flipV="1">
            <a:off x="397887" y="1980782"/>
            <a:ext cx="0" cy="64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E19D2D9-6C26-3C19-FB07-393B2402FEE6}"/>
              </a:ext>
            </a:extLst>
          </p:cNvPr>
          <p:cNvSpPr txBox="1"/>
          <p:nvPr/>
        </p:nvSpPr>
        <p:spPr>
          <a:xfrm>
            <a:off x="31635" y="2103497"/>
            <a:ext cx="505526" cy="338554"/>
          </a:xfrm>
          <a:prstGeom prst="rect">
            <a:avLst/>
          </a:prstGeom>
          <a:noFill/>
        </p:spPr>
        <p:txBody>
          <a:bodyPr wrap="square" rtlCol="0">
            <a:spAutoFit/>
          </a:bodyPr>
          <a:lstStyle/>
          <a:p>
            <a:pPr algn="ctr"/>
            <a:r>
              <a:rPr lang="en-US" sz="1600" dirty="0">
                <a:solidFill>
                  <a:schemeClr val="accent1"/>
                </a:solidFill>
              </a:rPr>
              <a:t>x</a:t>
            </a:r>
            <a:endParaRPr lang="en-GB" sz="1600" dirty="0">
              <a:solidFill>
                <a:schemeClr val="accent1"/>
              </a:solidFill>
            </a:endParaRPr>
          </a:p>
        </p:txBody>
      </p:sp>
      <p:sp>
        <p:nvSpPr>
          <p:cNvPr id="4" name="Rectangle: Rounded Corners 3">
            <a:extLst>
              <a:ext uri="{FF2B5EF4-FFF2-40B4-BE49-F238E27FC236}">
                <a16:creationId xmlns:a16="http://schemas.microsoft.com/office/drawing/2014/main" id="{7AED7816-6C55-EF2A-F69C-81D43891C190}"/>
              </a:ext>
            </a:extLst>
          </p:cNvPr>
          <p:cNvSpPr/>
          <p:nvPr/>
        </p:nvSpPr>
        <p:spPr>
          <a:xfrm>
            <a:off x="2448753" y="1882809"/>
            <a:ext cx="3064808" cy="2583092"/>
          </a:xfrm>
          <a:prstGeom prst="roundRect">
            <a:avLst>
              <a:gd name="adj" fmla="val 7521"/>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0BE548C3-0F16-6318-CB57-1D53DB48CDE7}"/>
              </a:ext>
            </a:extLst>
          </p:cNvPr>
          <p:cNvSpPr/>
          <p:nvPr/>
        </p:nvSpPr>
        <p:spPr>
          <a:xfrm>
            <a:off x="5638877" y="1882809"/>
            <a:ext cx="3115824" cy="2583092"/>
          </a:xfrm>
          <a:prstGeom prst="roundRect">
            <a:avLst>
              <a:gd name="adj" fmla="val 7521"/>
            </a:avLst>
          </a:prstGeom>
          <a:noFill/>
          <a:ln w="76200">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FC667FFA-05B3-C209-1D75-775E9233D1F1}"/>
              </a:ext>
            </a:extLst>
          </p:cNvPr>
          <p:cNvSpPr/>
          <p:nvPr/>
        </p:nvSpPr>
        <p:spPr>
          <a:xfrm>
            <a:off x="8893975" y="1882809"/>
            <a:ext cx="3069596" cy="2583092"/>
          </a:xfrm>
          <a:prstGeom prst="roundRect">
            <a:avLst>
              <a:gd name="adj" fmla="val 7521"/>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5978DC90-A4CD-9636-471F-A8C8D429B31B}"/>
              </a:ext>
            </a:extLst>
          </p:cNvPr>
          <p:cNvCxnSpPr>
            <a:cxnSpLocks/>
          </p:cNvCxnSpPr>
          <p:nvPr/>
        </p:nvCxnSpPr>
        <p:spPr>
          <a:xfrm rot="16200000">
            <a:off x="81724" y="3760917"/>
            <a:ext cx="632325" cy="0"/>
          </a:xfrm>
          <a:prstGeom prst="straightConnector1">
            <a:avLst/>
          </a:prstGeom>
          <a:ln>
            <a:solidFill>
              <a:srgbClr val="0033A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3DB139-073D-AB43-ABA1-5AE0E449EA01}"/>
              </a:ext>
            </a:extLst>
          </p:cNvPr>
          <p:cNvSpPr txBox="1"/>
          <p:nvPr/>
        </p:nvSpPr>
        <p:spPr>
          <a:xfrm>
            <a:off x="-38638" y="3591641"/>
            <a:ext cx="505526" cy="338554"/>
          </a:xfrm>
          <a:prstGeom prst="rect">
            <a:avLst/>
          </a:prstGeom>
          <a:noFill/>
        </p:spPr>
        <p:txBody>
          <a:bodyPr wrap="square" rtlCol="0">
            <a:spAutoFit/>
          </a:bodyPr>
          <a:lstStyle/>
          <a:p>
            <a:pPr algn="ctr"/>
            <a:r>
              <a:rPr lang="en-US" sz="1600" dirty="0">
                <a:solidFill>
                  <a:srgbClr val="0033A0"/>
                </a:solidFill>
              </a:rPr>
              <a:t>y</a:t>
            </a:r>
            <a:endParaRPr lang="en-GB" sz="1600" dirty="0">
              <a:solidFill>
                <a:srgbClr val="0033A0"/>
              </a:solidFill>
            </a:endParaRPr>
          </a:p>
        </p:txBody>
      </p:sp>
      <p:cxnSp>
        <p:nvCxnSpPr>
          <p:cNvPr id="12" name="Straight Arrow Connector 11">
            <a:extLst>
              <a:ext uri="{FF2B5EF4-FFF2-40B4-BE49-F238E27FC236}">
                <a16:creationId xmlns:a16="http://schemas.microsoft.com/office/drawing/2014/main" id="{4EDB18A7-34BC-0CD2-8712-617A8927D142}"/>
              </a:ext>
            </a:extLst>
          </p:cNvPr>
          <p:cNvCxnSpPr>
            <a:cxnSpLocks/>
          </p:cNvCxnSpPr>
          <p:nvPr/>
        </p:nvCxnSpPr>
        <p:spPr>
          <a:xfrm>
            <a:off x="969636" y="2834209"/>
            <a:ext cx="63232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E39ABB-4CBE-3D5D-FF07-C7DEF41166B8}"/>
              </a:ext>
            </a:extLst>
          </p:cNvPr>
          <p:cNvSpPr txBox="1"/>
          <p:nvPr/>
        </p:nvSpPr>
        <p:spPr>
          <a:xfrm>
            <a:off x="1015629" y="2797452"/>
            <a:ext cx="505526" cy="338554"/>
          </a:xfrm>
          <a:prstGeom prst="rect">
            <a:avLst/>
          </a:prstGeom>
          <a:noFill/>
        </p:spPr>
        <p:txBody>
          <a:bodyPr wrap="square" rtlCol="0">
            <a:spAutoFit/>
          </a:bodyPr>
          <a:lstStyle/>
          <a:p>
            <a:pPr algn="ctr"/>
            <a:r>
              <a:rPr lang="en-US" sz="1600" dirty="0">
                <a:solidFill>
                  <a:srgbClr val="C00000"/>
                </a:solidFill>
              </a:rPr>
              <a:t>z</a:t>
            </a:r>
            <a:endParaRPr lang="en-GB" sz="1600" dirty="0">
              <a:solidFill>
                <a:srgbClr val="C00000"/>
              </a:solidFill>
            </a:endParaRPr>
          </a:p>
        </p:txBody>
      </p:sp>
      <p:sp>
        <p:nvSpPr>
          <p:cNvPr id="15" name="TextBox 14">
            <a:extLst>
              <a:ext uri="{FF2B5EF4-FFF2-40B4-BE49-F238E27FC236}">
                <a16:creationId xmlns:a16="http://schemas.microsoft.com/office/drawing/2014/main" id="{35B92F6E-5894-FE9C-48CC-9D1493F5E9C7}"/>
              </a:ext>
            </a:extLst>
          </p:cNvPr>
          <p:cNvSpPr txBox="1"/>
          <p:nvPr/>
        </p:nvSpPr>
        <p:spPr>
          <a:xfrm>
            <a:off x="2368036" y="1312081"/>
            <a:ext cx="6525939" cy="523220"/>
          </a:xfrm>
          <a:prstGeom prst="rect">
            <a:avLst/>
          </a:prstGeom>
          <a:noFill/>
        </p:spPr>
        <p:txBody>
          <a:bodyPr wrap="square" rtlCol="0">
            <a:spAutoFit/>
          </a:bodyPr>
          <a:lstStyle/>
          <a:p>
            <a:r>
              <a:rPr lang="en-US" sz="1400" b="1" dirty="0"/>
              <a:t>Residual dose rates of KC-T12 package, </a:t>
            </a:r>
            <a:r>
              <a:rPr lang="en-US" sz="1400" b="1" dirty="0">
                <a:solidFill>
                  <a:srgbClr val="00B050"/>
                </a:solidFill>
              </a:rPr>
              <a:t>with safety factor 3</a:t>
            </a:r>
          </a:p>
          <a:p>
            <a:r>
              <a:rPr lang="en-US" sz="1400" dirty="0"/>
              <a:t>Various cool-down times</a:t>
            </a:r>
            <a:endParaRPr lang="en-GB" sz="1400" dirty="0"/>
          </a:p>
        </p:txBody>
      </p:sp>
      <p:sp>
        <p:nvSpPr>
          <p:cNvPr id="16" name="TextBox 15">
            <a:extLst>
              <a:ext uri="{FF2B5EF4-FFF2-40B4-BE49-F238E27FC236}">
                <a16:creationId xmlns:a16="http://schemas.microsoft.com/office/drawing/2014/main" id="{4C9C8578-19CC-CE23-8AEC-17FC09A17786}"/>
              </a:ext>
            </a:extLst>
          </p:cNvPr>
          <p:cNvSpPr txBox="1"/>
          <p:nvPr/>
        </p:nvSpPr>
        <p:spPr>
          <a:xfrm>
            <a:off x="9749020" y="1466775"/>
            <a:ext cx="2140561" cy="400110"/>
          </a:xfrm>
          <a:prstGeom prst="rect">
            <a:avLst/>
          </a:prstGeom>
          <a:noFill/>
        </p:spPr>
        <p:txBody>
          <a:bodyPr wrap="square" rtlCol="0">
            <a:spAutoFit/>
          </a:bodyPr>
          <a:lstStyle/>
          <a:p>
            <a:pPr algn="r"/>
            <a:r>
              <a:rPr lang="en-US" sz="1000" dirty="0">
                <a:solidFill>
                  <a:schemeClr val="bg2">
                    <a:lumMod val="10000"/>
                  </a:schemeClr>
                </a:solidFill>
              </a:rPr>
              <a:t>&lt;</a:t>
            </a:r>
            <a:r>
              <a:rPr lang="en-US" sz="1000" dirty="0" err="1">
                <a:solidFill>
                  <a:schemeClr val="bg2">
                    <a:lumMod val="10000"/>
                  </a:schemeClr>
                </a:solidFill>
              </a:rPr>
              <a:t>x,y</a:t>
            </a:r>
            <a:r>
              <a:rPr lang="en-US" sz="1000" dirty="0">
                <a:solidFill>
                  <a:schemeClr val="bg2">
                    <a:lumMod val="10000"/>
                  </a:schemeClr>
                </a:solidFill>
              </a:rPr>
              <a:t>&gt; [-20;20] cm</a:t>
            </a:r>
          </a:p>
          <a:p>
            <a:pPr algn="r"/>
            <a:r>
              <a:rPr lang="en-US" sz="1000" dirty="0">
                <a:solidFill>
                  <a:schemeClr val="bg2">
                    <a:lumMod val="10000"/>
                  </a:schemeClr>
                </a:solidFill>
              </a:rPr>
              <a:t>&lt;z&gt; [100] cm </a:t>
            </a:r>
            <a:endParaRPr lang="en-GB" sz="1000" dirty="0">
              <a:solidFill>
                <a:schemeClr val="bg2">
                  <a:lumMod val="10000"/>
                </a:schemeClr>
              </a:solidFill>
            </a:endParaRPr>
          </a:p>
        </p:txBody>
      </p:sp>
      <p:pic>
        <p:nvPicPr>
          <p:cNvPr id="25" name="Picture 24">
            <a:extLst>
              <a:ext uri="{FF2B5EF4-FFF2-40B4-BE49-F238E27FC236}">
                <a16:creationId xmlns:a16="http://schemas.microsoft.com/office/drawing/2014/main" id="{AB00F3A0-1BA4-E357-7C1D-817F8F97EB47}"/>
              </a:ext>
            </a:extLst>
          </p:cNvPr>
          <p:cNvPicPr>
            <a:picLocks noChangeAspect="1"/>
          </p:cNvPicPr>
          <p:nvPr/>
        </p:nvPicPr>
        <p:blipFill>
          <a:blip r:embed="rId3"/>
          <a:stretch>
            <a:fillRect/>
          </a:stretch>
        </p:blipFill>
        <p:spPr>
          <a:xfrm rot="5400000">
            <a:off x="747696" y="1549609"/>
            <a:ext cx="1018930" cy="1440000"/>
          </a:xfrm>
          <a:prstGeom prst="rect">
            <a:avLst/>
          </a:prstGeom>
        </p:spPr>
      </p:pic>
      <p:pic>
        <p:nvPicPr>
          <p:cNvPr id="30" name="Picture 29">
            <a:extLst>
              <a:ext uri="{FF2B5EF4-FFF2-40B4-BE49-F238E27FC236}">
                <a16:creationId xmlns:a16="http://schemas.microsoft.com/office/drawing/2014/main" id="{C8C58717-AEDB-CDCA-3C9E-A2D4B0AC5463}"/>
              </a:ext>
            </a:extLst>
          </p:cNvPr>
          <p:cNvPicPr>
            <a:picLocks noChangeAspect="1"/>
          </p:cNvPicPr>
          <p:nvPr/>
        </p:nvPicPr>
        <p:blipFill>
          <a:blip r:embed="rId4"/>
          <a:stretch>
            <a:fillRect/>
          </a:stretch>
        </p:blipFill>
        <p:spPr>
          <a:xfrm rot="5400000">
            <a:off x="731407" y="2960138"/>
            <a:ext cx="1051507" cy="1440000"/>
          </a:xfrm>
          <a:prstGeom prst="rect">
            <a:avLst/>
          </a:prstGeom>
        </p:spPr>
      </p:pic>
      <p:pic>
        <p:nvPicPr>
          <p:cNvPr id="34" name="Picture 33">
            <a:extLst>
              <a:ext uri="{FF2B5EF4-FFF2-40B4-BE49-F238E27FC236}">
                <a16:creationId xmlns:a16="http://schemas.microsoft.com/office/drawing/2014/main" id="{3BE82263-1648-D3F4-C2AD-977DD5876CA0}"/>
              </a:ext>
            </a:extLst>
          </p:cNvPr>
          <p:cNvPicPr>
            <a:picLocks noChangeAspect="1"/>
          </p:cNvPicPr>
          <p:nvPr/>
        </p:nvPicPr>
        <p:blipFill>
          <a:blip r:embed="rId5"/>
          <a:srcRect b="11432"/>
          <a:stretch>
            <a:fillRect/>
          </a:stretch>
        </p:blipFill>
        <p:spPr>
          <a:xfrm>
            <a:off x="2554957" y="1991917"/>
            <a:ext cx="2880000" cy="2364876"/>
          </a:xfrm>
          <a:prstGeom prst="rect">
            <a:avLst/>
          </a:prstGeom>
        </p:spPr>
      </p:pic>
      <p:pic>
        <p:nvPicPr>
          <p:cNvPr id="42" name="Picture 41">
            <a:extLst>
              <a:ext uri="{FF2B5EF4-FFF2-40B4-BE49-F238E27FC236}">
                <a16:creationId xmlns:a16="http://schemas.microsoft.com/office/drawing/2014/main" id="{FEC9B00A-484E-FE73-AC37-06D2F500881F}"/>
              </a:ext>
            </a:extLst>
          </p:cNvPr>
          <p:cNvPicPr>
            <a:picLocks noChangeAspect="1"/>
          </p:cNvPicPr>
          <p:nvPr/>
        </p:nvPicPr>
        <p:blipFill>
          <a:blip r:embed="rId6"/>
          <a:stretch>
            <a:fillRect/>
          </a:stretch>
        </p:blipFill>
        <p:spPr>
          <a:xfrm>
            <a:off x="5766016" y="1991917"/>
            <a:ext cx="2880000" cy="2413187"/>
          </a:xfrm>
          <a:prstGeom prst="rect">
            <a:avLst/>
          </a:prstGeom>
        </p:spPr>
      </p:pic>
      <p:pic>
        <p:nvPicPr>
          <p:cNvPr id="46" name="Picture 45">
            <a:extLst>
              <a:ext uri="{FF2B5EF4-FFF2-40B4-BE49-F238E27FC236}">
                <a16:creationId xmlns:a16="http://schemas.microsoft.com/office/drawing/2014/main" id="{7832AE4E-8386-5496-7F4C-BA402818CD79}"/>
              </a:ext>
            </a:extLst>
          </p:cNvPr>
          <p:cNvPicPr>
            <a:picLocks noChangeAspect="1"/>
          </p:cNvPicPr>
          <p:nvPr/>
        </p:nvPicPr>
        <p:blipFill>
          <a:blip r:embed="rId7"/>
          <a:stretch>
            <a:fillRect/>
          </a:stretch>
        </p:blipFill>
        <p:spPr>
          <a:xfrm>
            <a:off x="8975545" y="1980782"/>
            <a:ext cx="2880000" cy="2384000"/>
          </a:xfrm>
          <a:prstGeom prst="rect">
            <a:avLst/>
          </a:prstGeom>
        </p:spPr>
      </p:pic>
      <p:sp>
        <p:nvSpPr>
          <p:cNvPr id="51" name="TextBox 50">
            <a:extLst>
              <a:ext uri="{FF2B5EF4-FFF2-40B4-BE49-F238E27FC236}">
                <a16:creationId xmlns:a16="http://schemas.microsoft.com/office/drawing/2014/main" id="{6BDD5972-682D-475B-6FA1-8EB12E5D7CBC}"/>
              </a:ext>
            </a:extLst>
          </p:cNvPr>
          <p:cNvSpPr txBox="1"/>
          <p:nvPr/>
        </p:nvSpPr>
        <p:spPr>
          <a:xfrm>
            <a:off x="4847751" y="3191266"/>
            <a:ext cx="546232" cy="184666"/>
          </a:xfrm>
          <a:prstGeom prst="rect">
            <a:avLst/>
          </a:prstGeom>
          <a:noFill/>
        </p:spPr>
        <p:txBody>
          <a:bodyPr wrap="square" rtlCol="0">
            <a:spAutoFit/>
          </a:bodyPr>
          <a:lstStyle/>
          <a:p>
            <a:r>
              <a:rPr lang="en-US" sz="600" dirty="0">
                <a:solidFill>
                  <a:schemeClr val="bg2">
                    <a:lumMod val="10000"/>
                  </a:schemeClr>
                </a:solidFill>
              </a:rPr>
              <a:t>2 mSv/h</a:t>
            </a:r>
            <a:endParaRPr lang="en-CH" sz="600" dirty="0">
              <a:solidFill>
                <a:schemeClr val="bg2">
                  <a:lumMod val="10000"/>
                </a:schemeClr>
              </a:solidFill>
            </a:endParaRPr>
          </a:p>
        </p:txBody>
      </p:sp>
      <p:sp>
        <p:nvSpPr>
          <p:cNvPr id="52" name="TextBox 51">
            <a:extLst>
              <a:ext uri="{FF2B5EF4-FFF2-40B4-BE49-F238E27FC236}">
                <a16:creationId xmlns:a16="http://schemas.microsoft.com/office/drawing/2014/main" id="{CAE9FC19-F630-5623-38C8-27E25D99AED6}"/>
              </a:ext>
            </a:extLst>
          </p:cNvPr>
          <p:cNvSpPr txBox="1"/>
          <p:nvPr/>
        </p:nvSpPr>
        <p:spPr>
          <a:xfrm>
            <a:off x="4847751" y="3592598"/>
            <a:ext cx="546232" cy="184666"/>
          </a:xfrm>
          <a:prstGeom prst="rect">
            <a:avLst/>
          </a:prstGeom>
          <a:noFill/>
        </p:spPr>
        <p:txBody>
          <a:bodyPr wrap="square" rtlCol="0">
            <a:spAutoFit/>
          </a:bodyPr>
          <a:lstStyle/>
          <a:p>
            <a:r>
              <a:rPr lang="en-US" sz="600" dirty="0">
                <a:solidFill>
                  <a:schemeClr val="bg2">
                    <a:lumMod val="10000"/>
                  </a:schemeClr>
                </a:solidFill>
              </a:rPr>
              <a:t>0.1 mSv/h</a:t>
            </a:r>
            <a:endParaRPr lang="en-CH" sz="600" dirty="0">
              <a:solidFill>
                <a:schemeClr val="bg2">
                  <a:lumMod val="10000"/>
                </a:schemeClr>
              </a:solidFill>
            </a:endParaRPr>
          </a:p>
        </p:txBody>
      </p:sp>
      <p:sp>
        <p:nvSpPr>
          <p:cNvPr id="60" name="TextBox 59">
            <a:extLst>
              <a:ext uri="{FF2B5EF4-FFF2-40B4-BE49-F238E27FC236}">
                <a16:creationId xmlns:a16="http://schemas.microsoft.com/office/drawing/2014/main" id="{60E49845-E3BB-0BED-B791-36FB22111595}"/>
              </a:ext>
            </a:extLst>
          </p:cNvPr>
          <p:cNvSpPr txBox="1"/>
          <p:nvPr/>
        </p:nvSpPr>
        <p:spPr>
          <a:xfrm>
            <a:off x="8033842" y="3191266"/>
            <a:ext cx="546232" cy="184666"/>
          </a:xfrm>
          <a:prstGeom prst="rect">
            <a:avLst/>
          </a:prstGeom>
          <a:noFill/>
        </p:spPr>
        <p:txBody>
          <a:bodyPr wrap="square" rtlCol="0">
            <a:spAutoFit/>
          </a:bodyPr>
          <a:lstStyle/>
          <a:p>
            <a:r>
              <a:rPr lang="en-US" sz="600" dirty="0">
                <a:solidFill>
                  <a:schemeClr val="bg2">
                    <a:lumMod val="10000"/>
                  </a:schemeClr>
                </a:solidFill>
              </a:rPr>
              <a:t>2 mSv/h</a:t>
            </a:r>
            <a:endParaRPr lang="en-CH" sz="600" dirty="0">
              <a:solidFill>
                <a:schemeClr val="bg2">
                  <a:lumMod val="10000"/>
                </a:schemeClr>
              </a:solidFill>
            </a:endParaRPr>
          </a:p>
        </p:txBody>
      </p:sp>
      <p:sp>
        <p:nvSpPr>
          <p:cNvPr id="63" name="TextBox 62">
            <a:extLst>
              <a:ext uri="{FF2B5EF4-FFF2-40B4-BE49-F238E27FC236}">
                <a16:creationId xmlns:a16="http://schemas.microsoft.com/office/drawing/2014/main" id="{1D6A0EB9-3C91-EFEA-08DD-15CCCE12A878}"/>
              </a:ext>
            </a:extLst>
          </p:cNvPr>
          <p:cNvSpPr txBox="1"/>
          <p:nvPr/>
        </p:nvSpPr>
        <p:spPr>
          <a:xfrm>
            <a:off x="8033842" y="3592598"/>
            <a:ext cx="546232" cy="184666"/>
          </a:xfrm>
          <a:prstGeom prst="rect">
            <a:avLst/>
          </a:prstGeom>
          <a:noFill/>
        </p:spPr>
        <p:txBody>
          <a:bodyPr wrap="square" rtlCol="0">
            <a:spAutoFit/>
          </a:bodyPr>
          <a:lstStyle/>
          <a:p>
            <a:r>
              <a:rPr lang="en-US" sz="600" dirty="0">
                <a:solidFill>
                  <a:schemeClr val="bg2">
                    <a:lumMod val="10000"/>
                  </a:schemeClr>
                </a:solidFill>
              </a:rPr>
              <a:t>0.1 mSv/h</a:t>
            </a:r>
            <a:endParaRPr lang="en-CH" sz="600" dirty="0">
              <a:solidFill>
                <a:schemeClr val="bg2">
                  <a:lumMod val="10000"/>
                </a:schemeClr>
              </a:solidFill>
            </a:endParaRPr>
          </a:p>
        </p:txBody>
      </p:sp>
      <p:sp>
        <p:nvSpPr>
          <p:cNvPr id="65" name="TextBox 64">
            <a:extLst>
              <a:ext uri="{FF2B5EF4-FFF2-40B4-BE49-F238E27FC236}">
                <a16:creationId xmlns:a16="http://schemas.microsoft.com/office/drawing/2014/main" id="{3859C8EC-6103-FFA8-3C81-A35F2524548A}"/>
              </a:ext>
            </a:extLst>
          </p:cNvPr>
          <p:cNvSpPr txBox="1"/>
          <p:nvPr/>
        </p:nvSpPr>
        <p:spPr>
          <a:xfrm>
            <a:off x="11309313" y="3191266"/>
            <a:ext cx="546232" cy="184666"/>
          </a:xfrm>
          <a:prstGeom prst="rect">
            <a:avLst/>
          </a:prstGeom>
          <a:noFill/>
        </p:spPr>
        <p:txBody>
          <a:bodyPr wrap="square" rtlCol="0">
            <a:spAutoFit/>
          </a:bodyPr>
          <a:lstStyle/>
          <a:p>
            <a:r>
              <a:rPr lang="en-US" sz="600" dirty="0">
                <a:solidFill>
                  <a:schemeClr val="bg2">
                    <a:lumMod val="10000"/>
                  </a:schemeClr>
                </a:solidFill>
              </a:rPr>
              <a:t>2 mSv/h</a:t>
            </a:r>
            <a:endParaRPr lang="en-CH" sz="600" dirty="0">
              <a:solidFill>
                <a:schemeClr val="bg2">
                  <a:lumMod val="10000"/>
                </a:schemeClr>
              </a:solidFill>
            </a:endParaRPr>
          </a:p>
        </p:txBody>
      </p:sp>
      <p:sp>
        <p:nvSpPr>
          <p:cNvPr id="67" name="TextBox 66">
            <a:extLst>
              <a:ext uri="{FF2B5EF4-FFF2-40B4-BE49-F238E27FC236}">
                <a16:creationId xmlns:a16="http://schemas.microsoft.com/office/drawing/2014/main" id="{B830CCAD-7888-646A-FE4F-FD3E412B9705}"/>
              </a:ext>
            </a:extLst>
          </p:cNvPr>
          <p:cNvSpPr txBox="1"/>
          <p:nvPr/>
        </p:nvSpPr>
        <p:spPr>
          <a:xfrm>
            <a:off x="11309313" y="3592598"/>
            <a:ext cx="546232" cy="184666"/>
          </a:xfrm>
          <a:prstGeom prst="rect">
            <a:avLst/>
          </a:prstGeom>
          <a:noFill/>
        </p:spPr>
        <p:txBody>
          <a:bodyPr wrap="square" rtlCol="0">
            <a:spAutoFit/>
          </a:bodyPr>
          <a:lstStyle/>
          <a:p>
            <a:r>
              <a:rPr lang="en-US" sz="600" dirty="0">
                <a:solidFill>
                  <a:schemeClr val="bg2">
                    <a:lumMod val="10000"/>
                  </a:schemeClr>
                </a:solidFill>
              </a:rPr>
              <a:t>0.1 mSv/h</a:t>
            </a:r>
            <a:endParaRPr lang="en-CH" sz="600" dirty="0">
              <a:solidFill>
                <a:schemeClr val="bg2">
                  <a:lumMod val="10000"/>
                </a:schemeClr>
              </a:solidFill>
            </a:endParaRPr>
          </a:p>
        </p:txBody>
      </p:sp>
      <p:sp>
        <p:nvSpPr>
          <p:cNvPr id="72" name="TextBox 28">
            <a:extLst>
              <a:ext uri="{FF2B5EF4-FFF2-40B4-BE49-F238E27FC236}">
                <a16:creationId xmlns:a16="http://schemas.microsoft.com/office/drawing/2014/main" id="{581ADFD1-FC78-0209-4F21-BD36293797AA}"/>
              </a:ext>
            </a:extLst>
          </p:cNvPr>
          <p:cNvSpPr txBox="1"/>
          <p:nvPr/>
        </p:nvSpPr>
        <p:spPr>
          <a:xfrm>
            <a:off x="3187999" y="5209293"/>
            <a:ext cx="252992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dirty="0">
                <a:latin typeface="Arial"/>
                <a:cs typeface="Arial"/>
              </a:rPr>
              <a:t>Max. DR (mSv/h) for 10 yrs cooling</a:t>
            </a:r>
          </a:p>
        </p:txBody>
      </p:sp>
      <p:sp>
        <p:nvSpPr>
          <p:cNvPr id="86" name="TextBox 85">
            <a:extLst>
              <a:ext uri="{FF2B5EF4-FFF2-40B4-BE49-F238E27FC236}">
                <a16:creationId xmlns:a16="http://schemas.microsoft.com/office/drawing/2014/main" id="{DF87BF9A-080A-A430-EEFB-EA1017276A1D}"/>
              </a:ext>
            </a:extLst>
          </p:cNvPr>
          <p:cNvSpPr txBox="1"/>
          <p:nvPr/>
        </p:nvSpPr>
        <p:spPr>
          <a:xfrm>
            <a:off x="3306890" y="5472506"/>
            <a:ext cx="2592000" cy="415498"/>
          </a:xfrm>
          <a:prstGeom prst="rect">
            <a:avLst/>
          </a:prstGeom>
          <a:noFill/>
        </p:spPr>
        <p:txBody>
          <a:bodyPr wrap="square" rtlCol="0">
            <a:spAutoFit/>
          </a:bodyPr>
          <a:lstStyle/>
          <a:p>
            <a:pPr>
              <a:spcAft>
                <a:spcPts val="600"/>
              </a:spcAft>
            </a:pPr>
            <a:r>
              <a:rPr lang="en-US" sz="800" dirty="0">
                <a:solidFill>
                  <a:schemeClr val="bg2">
                    <a:lumMod val="10000"/>
                  </a:schemeClr>
                </a:solidFill>
              </a:rPr>
              <a:t>Contact: 0.55 (0.03) mSv/h </a:t>
            </a:r>
          </a:p>
          <a:p>
            <a:pPr>
              <a:spcAft>
                <a:spcPts val="600"/>
              </a:spcAft>
            </a:pPr>
            <a:r>
              <a:rPr lang="en-US" sz="800" dirty="0">
                <a:solidFill>
                  <a:schemeClr val="bg2">
                    <a:lumMod val="10000"/>
                  </a:schemeClr>
                </a:solidFill>
              </a:rPr>
              <a:t>2 m: 0.05 (0.01) mSv/h</a:t>
            </a:r>
            <a:endParaRPr lang="en-CH" sz="800" dirty="0">
              <a:solidFill>
                <a:schemeClr val="bg2">
                  <a:lumMod val="10000"/>
                </a:schemeClr>
              </a:solidFill>
            </a:endParaRPr>
          </a:p>
        </p:txBody>
      </p:sp>
      <p:sp>
        <p:nvSpPr>
          <p:cNvPr id="87" name="TextBox 86">
            <a:extLst>
              <a:ext uri="{FF2B5EF4-FFF2-40B4-BE49-F238E27FC236}">
                <a16:creationId xmlns:a16="http://schemas.microsoft.com/office/drawing/2014/main" id="{FB164491-C955-E07A-FD87-4F7C8E039F7B}"/>
              </a:ext>
            </a:extLst>
          </p:cNvPr>
          <p:cNvSpPr txBox="1"/>
          <p:nvPr/>
        </p:nvSpPr>
        <p:spPr>
          <a:xfrm>
            <a:off x="284398" y="4806041"/>
            <a:ext cx="2372674" cy="1538883"/>
          </a:xfrm>
          <a:prstGeom prst="rect">
            <a:avLst/>
          </a:prstGeom>
          <a:noFill/>
        </p:spPr>
        <p:txBody>
          <a:bodyPr wrap="square" rtlCol="0">
            <a:spAutoFit/>
          </a:bodyPr>
          <a:lstStyle/>
          <a:p>
            <a:pPr marL="180975" indent="-180975">
              <a:spcAft>
                <a:spcPts val="600"/>
              </a:spcAft>
              <a:buFont typeface="Arial" panose="020B0604020202020204" pitchFamily="34" charset="0"/>
              <a:buChar char="•"/>
            </a:pPr>
            <a:r>
              <a:rPr lang="en-US" sz="1400" dirty="0"/>
              <a:t>Safety factor 3; stat. errors</a:t>
            </a:r>
            <a:endParaRPr lang="en-US" sz="1400" b="1" dirty="0">
              <a:solidFill>
                <a:schemeClr val="accent1"/>
              </a:solidFill>
            </a:endParaRPr>
          </a:p>
          <a:p>
            <a:pPr marL="180975" indent="-180975">
              <a:spcAft>
                <a:spcPts val="600"/>
              </a:spcAft>
              <a:buFont typeface="Arial" panose="020B0604020202020204" pitchFamily="34" charset="0"/>
              <a:buChar char="•"/>
            </a:pPr>
            <a:r>
              <a:rPr lang="en-US" sz="1400" b="1" dirty="0">
                <a:solidFill>
                  <a:schemeClr val="accent1"/>
                </a:solidFill>
              </a:rPr>
              <a:t>Well within</a:t>
            </a:r>
            <a:r>
              <a:rPr lang="en-US" sz="1400" dirty="0"/>
              <a:t> 2 mSv/h at contact and 0.1 mSv/h at 2 m </a:t>
            </a:r>
            <a:r>
              <a:rPr lang="en-US" sz="1400" b="1" dirty="0">
                <a:solidFill>
                  <a:schemeClr val="accent1"/>
                </a:solidFill>
              </a:rPr>
              <a:t>(≥10 yrs)</a:t>
            </a:r>
          </a:p>
          <a:p>
            <a:pPr marL="180975" indent="-180975">
              <a:spcAft>
                <a:spcPts val="600"/>
              </a:spcAft>
              <a:buFont typeface="Arial" panose="020B0604020202020204" pitchFamily="34" charset="0"/>
              <a:buChar char="•"/>
            </a:pPr>
            <a:endParaRPr lang="en-GB" sz="1400" b="1" dirty="0">
              <a:solidFill>
                <a:schemeClr val="accent1"/>
              </a:solidFill>
            </a:endParaRPr>
          </a:p>
        </p:txBody>
      </p:sp>
      <p:sp>
        <p:nvSpPr>
          <p:cNvPr id="88" name="TextBox 28">
            <a:extLst>
              <a:ext uri="{FF2B5EF4-FFF2-40B4-BE49-F238E27FC236}">
                <a16:creationId xmlns:a16="http://schemas.microsoft.com/office/drawing/2014/main" id="{B27DA590-FFEF-87B4-9CB2-4E3D2AC30FAA}"/>
              </a:ext>
            </a:extLst>
          </p:cNvPr>
          <p:cNvSpPr txBox="1"/>
          <p:nvPr/>
        </p:nvSpPr>
        <p:spPr>
          <a:xfrm>
            <a:off x="6022428" y="5208544"/>
            <a:ext cx="285571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dirty="0">
                <a:latin typeface="Arial"/>
                <a:cs typeface="Arial"/>
              </a:rPr>
              <a:t>Max. </a:t>
            </a:r>
            <a:r>
              <a:rPr lang="en-GB" sz="800" b="1" dirty="0">
                <a:cs typeface="Arial"/>
              </a:rPr>
              <a:t>DR (mSv/h) for 10 yrs cooling </a:t>
            </a:r>
            <a:r>
              <a:rPr lang="en-GB" sz="800" b="1" dirty="0">
                <a:latin typeface="Arial"/>
                <a:cs typeface="Arial"/>
              </a:rPr>
              <a:t>(top)</a:t>
            </a:r>
          </a:p>
        </p:txBody>
      </p:sp>
      <p:sp>
        <p:nvSpPr>
          <p:cNvPr id="89" name="TextBox 88">
            <a:extLst>
              <a:ext uri="{FF2B5EF4-FFF2-40B4-BE49-F238E27FC236}">
                <a16:creationId xmlns:a16="http://schemas.microsoft.com/office/drawing/2014/main" id="{AF3BBC89-2457-4A55-3185-CE8774843795}"/>
              </a:ext>
            </a:extLst>
          </p:cNvPr>
          <p:cNvSpPr txBox="1"/>
          <p:nvPr/>
        </p:nvSpPr>
        <p:spPr>
          <a:xfrm>
            <a:off x="6285459" y="5472759"/>
            <a:ext cx="2592000" cy="415498"/>
          </a:xfrm>
          <a:prstGeom prst="rect">
            <a:avLst/>
          </a:prstGeom>
          <a:noFill/>
        </p:spPr>
        <p:txBody>
          <a:bodyPr wrap="square" rtlCol="0">
            <a:spAutoFit/>
          </a:bodyPr>
          <a:lstStyle/>
          <a:p>
            <a:pPr>
              <a:spcAft>
                <a:spcPts val="600"/>
              </a:spcAft>
            </a:pPr>
            <a:r>
              <a:rPr lang="en-US" sz="800" dirty="0">
                <a:solidFill>
                  <a:schemeClr val="bg2">
                    <a:lumMod val="10000"/>
                  </a:schemeClr>
                </a:solidFill>
              </a:rPr>
              <a:t>Contact: 0.27 (0.02)mSv/h </a:t>
            </a:r>
          </a:p>
          <a:p>
            <a:pPr>
              <a:spcAft>
                <a:spcPts val="600"/>
              </a:spcAft>
            </a:pPr>
            <a:r>
              <a:rPr lang="en-US" sz="800" dirty="0">
                <a:solidFill>
                  <a:schemeClr val="bg2">
                    <a:lumMod val="10000"/>
                  </a:schemeClr>
                </a:solidFill>
              </a:rPr>
              <a:t>2 m: 0.03 (0.01) mSv/h</a:t>
            </a:r>
            <a:endParaRPr lang="en-CH" sz="800" dirty="0">
              <a:solidFill>
                <a:schemeClr val="bg2">
                  <a:lumMod val="10000"/>
                </a:schemeClr>
              </a:solidFill>
            </a:endParaRPr>
          </a:p>
        </p:txBody>
      </p:sp>
      <p:sp>
        <p:nvSpPr>
          <p:cNvPr id="90" name="TextBox 28">
            <a:extLst>
              <a:ext uri="{FF2B5EF4-FFF2-40B4-BE49-F238E27FC236}">
                <a16:creationId xmlns:a16="http://schemas.microsoft.com/office/drawing/2014/main" id="{79ACDBE8-A438-A257-19DE-D0F239B46984}"/>
              </a:ext>
            </a:extLst>
          </p:cNvPr>
          <p:cNvSpPr txBox="1"/>
          <p:nvPr/>
        </p:nvSpPr>
        <p:spPr>
          <a:xfrm>
            <a:off x="9079215" y="5261193"/>
            <a:ext cx="3649334"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dirty="0">
                <a:latin typeface="Arial"/>
                <a:cs typeface="Arial"/>
              </a:rPr>
              <a:t>Max. DR </a:t>
            </a:r>
            <a:r>
              <a:rPr lang="en-GB" sz="800" b="1" dirty="0">
                <a:cs typeface="Arial"/>
              </a:rPr>
              <a:t>(mSv/h) for 10 yrs </a:t>
            </a:r>
            <a:r>
              <a:rPr lang="en-GB" sz="800" b="1" dirty="0">
                <a:latin typeface="Arial"/>
                <a:cs typeface="Arial"/>
              </a:rPr>
              <a:t>cooling (downstream)</a:t>
            </a:r>
          </a:p>
        </p:txBody>
      </p:sp>
      <p:sp>
        <p:nvSpPr>
          <p:cNvPr id="91" name="TextBox 90">
            <a:extLst>
              <a:ext uri="{FF2B5EF4-FFF2-40B4-BE49-F238E27FC236}">
                <a16:creationId xmlns:a16="http://schemas.microsoft.com/office/drawing/2014/main" id="{FE900737-C5A5-DA8A-1B89-1F3906F7D6C2}"/>
              </a:ext>
            </a:extLst>
          </p:cNvPr>
          <p:cNvSpPr txBox="1"/>
          <p:nvPr/>
        </p:nvSpPr>
        <p:spPr>
          <a:xfrm>
            <a:off x="9695338" y="5454397"/>
            <a:ext cx="2592000" cy="415498"/>
          </a:xfrm>
          <a:prstGeom prst="rect">
            <a:avLst/>
          </a:prstGeom>
          <a:noFill/>
        </p:spPr>
        <p:txBody>
          <a:bodyPr wrap="square" rtlCol="0">
            <a:spAutoFit/>
          </a:bodyPr>
          <a:lstStyle/>
          <a:p>
            <a:pPr>
              <a:spcAft>
                <a:spcPts val="600"/>
              </a:spcAft>
            </a:pPr>
            <a:r>
              <a:rPr lang="en-US" sz="800" dirty="0">
                <a:solidFill>
                  <a:schemeClr val="bg2">
                    <a:lumMod val="10000"/>
                  </a:schemeClr>
                </a:solidFill>
              </a:rPr>
              <a:t>Contact: 0.73 (0.04) mSv/h </a:t>
            </a:r>
          </a:p>
          <a:p>
            <a:pPr>
              <a:spcAft>
                <a:spcPts val="600"/>
              </a:spcAft>
            </a:pPr>
            <a:r>
              <a:rPr lang="en-US" sz="800" dirty="0">
                <a:solidFill>
                  <a:schemeClr val="bg2">
                    <a:lumMod val="10000"/>
                  </a:schemeClr>
                </a:solidFill>
              </a:rPr>
              <a:t>2 m: 0.06 (0.01) mSv/h</a:t>
            </a:r>
            <a:endParaRPr lang="en-CH" sz="800" dirty="0">
              <a:solidFill>
                <a:schemeClr val="bg2">
                  <a:lumMod val="10000"/>
                </a:schemeClr>
              </a:solidFill>
            </a:endParaRPr>
          </a:p>
        </p:txBody>
      </p:sp>
      <p:sp>
        <p:nvSpPr>
          <p:cNvPr id="8" name="TextBox 7">
            <a:extLst>
              <a:ext uri="{FF2B5EF4-FFF2-40B4-BE49-F238E27FC236}">
                <a16:creationId xmlns:a16="http://schemas.microsoft.com/office/drawing/2014/main" id="{D94702A3-0DAF-D816-F2FC-50863ACF33BC}"/>
              </a:ext>
            </a:extLst>
          </p:cNvPr>
          <p:cNvSpPr txBox="1"/>
          <p:nvPr/>
        </p:nvSpPr>
        <p:spPr>
          <a:xfrm>
            <a:off x="9278974" y="5985091"/>
            <a:ext cx="2941113" cy="215444"/>
          </a:xfrm>
          <a:prstGeom prst="rect">
            <a:avLst/>
          </a:prstGeom>
          <a:noFill/>
        </p:spPr>
        <p:txBody>
          <a:bodyPr wrap="square" rtlCol="0">
            <a:spAutoFit/>
          </a:bodyPr>
          <a:lstStyle/>
          <a:p>
            <a:pPr algn="r"/>
            <a:r>
              <a:rPr lang="en-US" sz="800" dirty="0">
                <a:solidFill>
                  <a:schemeClr val="bg2">
                    <a:lumMod val="10000"/>
                  </a:schemeClr>
                </a:solidFill>
              </a:rPr>
              <a:t>Statistical uncertainties in parentheses</a:t>
            </a:r>
            <a:endParaRPr lang="en-CH" sz="800" dirty="0">
              <a:solidFill>
                <a:schemeClr val="bg2">
                  <a:lumMod val="10000"/>
                </a:schemeClr>
              </a:solidFill>
            </a:endParaRPr>
          </a:p>
        </p:txBody>
      </p:sp>
      <p:sp>
        <p:nvSpPr>
          <p:cNvPr id="14" name="TextBox 28">
            <a:extLst>
              <a:ext uri="{FF2B5EF4-FFF2-40B4-BE49-F238E27FC236}">
                <a16:creationId xmlns:a16="http://schemas.microsoft.com/office/drawing/2014/main" id="{34C7B0CB-80AD-BA2A-0F0E-11916A04B04F}"/>
              </a:ext>
            </a:extLst>
          </p:cNvPr>
          <p:cNvSpPr txBox="1"/>
          <p:nvPr/>
        </p:nvSpPr>
        <p:spPr>
          <a:xfrm>
            <a:off x="3206360" y="4520738"/>
            <a:ext cx="252992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a:latin typeface="Arial"/>
                <a:cs typeface="Arial"/>
              </a:rPr>
              <a:t>Max. DR (mSv/h) for 5 yrs cooling</a:t>
            </a:r>
          </a:p>
        </p:txBody>
      </p:sp>
      <p:sp>
        <p:nvSpPr>
          <p:cNvPr id="17" name="TextBox 16">
            <a:extLst>
              <a:ext uri="{FF2B5EF4-FFF2-40B4-BE49-F238E27FC236}">
                <a16:creationId xmlns:a16="http://schemas.microsoft.com/office/drawing/2014/main" id="{D909D44E-1817-CD1B-27E5-DD94A3A6586E}"/>
              </a:ext>
            </a:extLst>
          </p:cNvPr>
          <p:cNvSpPr txBox="1"/>
          <p:nvPr/>
        </p:nvSpPr>
        <p:spPr>
          <a:xfrm>
            <a:off x="3325251" y="4783951"/>
            <a:ext cx="2592000" cy="415498"/>
          </a:xfrm>
          <a:prstGeom prst="rect">
            <a:avLst/>
          </a:prstGeom>
          <a:noFill/>
        </p:spPr>
        <p:txBody>
          <a:bodyPr wrap="square" lIns="91440" tIns="45720" rIns="91440" bIns="45720" rtlCol="0" anchor="t">
            <a:spAutoFit/>
          </a:bodyPr>
          <a:lstStyle/>
          <a:p>
            <a:pPr>
              <a:spcAft>
                <a:spcPts val="600"/>
              </a:spcAft>
            </a:pPr>
            <a:r>
              <a:rPr lang="en-US" sz="800">
                <a:solidFill>
                  <a:schemeClr val="bg2">
                    <a:lumMod val="10000"/>
                  </a:schemeClr>
                </a:solidFill>
              </a:rPr>
              <a:t>Contact: 1.11 (0.06) mSv/h </a:t>
            </a:r>
          </a:p>
          <a:p>
            <a:pPr>
              <a:spcAft>
                <a:spcPts val="600"/>
              </a:spcAft>
            </a:pPr>
            <a:r>
              <a:rPr lang="en-US" sz="800">
                <a:solidFill>
                  <a:schemeClr val="bg2">
                    <a:lumMod val="10000"/>
                  </a:schemeClr>
                </a:solidFill>
              </a:rPr>
              <a:t>2 m: 0.09 (0.02) mSv/h</a:t>
            </a:r>
            <a:endParaRPr lang="en-CH" sz="800">
              <a:solidFill>
                <a:schemeClr val="bg2">
                  <a:lumMod val="10000"/>
                </a:schemeClr>
              </a:solidFill>
            </a:endParaRPr>
          </a:p>
        </p:txBody>
      </p:sp>
      <p:sp>
        <p:nvSpPr>
          <p:cNvPr id="18" name="TextBox 28">
            <a:extLst>
              <a:ext uri="{FF2B5EF4-FFF2-40B4-BE49-F238E27FC236}">
                <a16:creationId xmlns:a16="http://schemas.microsoft.com/office/drawing/2014/main" id="{70F30608-7C75-0351-8DA6-E274665A900A}"/>
              </a:ext>
            </a:extLst>
          </p:cNvPr>
          <p:cNvSpPr txBox="1"/>
          <p:nvPr/>
        </p:nvSpPr>
        <p:spPr>
          <a:xfrm>
            <a:off x="6040789" y="4519989"/>
            <a:ext cx="2855716"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dirty="0">
                <a:latin typeface="Arial"/>
                <a:cs typeface="Arial"/>
              </a:rPr>
              <a:t>Max. </a:t>
            </a:r>
            <a:r>
              <a:rPr lang="en-GB" sz="800" b="1">
                <a:cs typeface="Arial"/>
              </a:rPr>
              <a:t>DR (mSv/h) for 5 yrs cooling </a:t>
            </a:r>
            <a:r>
              <a:rPr lang="en-GB" sz="800" b="1" dirty="0">
                <a:latin typeface="Arial"/>
                <a:cs typeface="Arial"/>
              </a:rPr>
              <a:t>(top)</a:t>
            </a:r>
          </a:p>
        </p:txBody>
      </p:sp>
      <p:sp>
        <p:nvSpPr>
          <p:cNvPr id="19" name="TextBox 18">
            <a:extLst>
              <a:ext uri="{FF2B5EF4-FFF2-40B4-BE49-F238E27FC236}">
                <a16:creationId xmlns:a16="http://schemas.microsoft.com/office/drawing/2014/main" id="{088F5153-778A-1A39-C466-0085B0DE9FA8}"/>
              </a:ext>
            </a:extLst>
          </p:cNvPr>
          <p:cNvSpPr txBox="1"/>
          <p:nvPr/>
        </p:nvSpPr>
        <p:spPr>
          <a:xfrm>
            <a:off x="6303820" y="4784204"/>
            <a:ext cx="2592000" cy="415498"/>
          </a:xfrm>
          <a:prstGeom prst="rect">
            <a:avLst/>
          </a:prstGeom>
          <a:noFill/>
        </p:spPr>
        <p:txBody>
          <a:bodyPr wrap="square" lIns="91440" tIns="45720" rIns="91440" bIns="45720" rtlCol="0" anchor="t">
            <a:spAutoFit/>
          </a:bodyPr>
          <a:lstStyle/>
          <a:p>
            <a:pPr>
              <a:spcAft>
                <a:spcPts val="600"/>
              </a:spcAft>
            </a:pPr>
            <a:r>
              <a:rPr lang="en-US" sz="800">
                <a:solidFill>
                  <a:schemeClr val="bg2">
                    <a:lumMod val="10000"/>
                  </a:schemeClr>
                </a:solidFill>
              </a:rPr>
              <a:t>Contact: 0.54 (0.04)mSv/h </a:t>
            </a:r>
          </a:p>
          <a:p>
            <a:pPr>
              <a:spcAft>
                <a:spcPts val="600"/>
              </a:spcAft>
            </a:pPr>
            <a:r>
              <a:rPr lang="en-US" sz="800">
                <a:solidFill>
                  <a:schemeClr val="bg2">
                    <a:lumMod val="10000"/>
                  </a:schemeClr>
                </a:solidFill>
              </a:rPr>
              <a:t>2 m: 0.06 (0.02) mSv/h</a:t>
            </a:r>
            <a:endParaRPr lang="en-CH" sz="800">
              <a:solidFill>
                <a:schemeClr val="bg2">
                  <a:lumMod val="10000"/>
                </a:schemeClr>
              </a:solidFill>
            </a:endParaRPr>
          </a:p>
        </p:txBody>
      </p:sp>
      <p:sp>
        <p:nvSpPr>
          <p:cNvPr id="20" name="TextBox 28">
            <a:extLst>
              <a:ext uri="{FF2B5EF4-FFF2-40B4-BE49-F238E27FC236}">
                <a16:creationId xmlns:a16="http://schemas.microsoft.com/office/drawing/2014/main" id="{FC9E29B8-220E-B0CE-C5A5-1F7E5246E281}"/>
              </a:ext>
            </a:extLst>
          </p:cNvPr>
          <p:cNvSpPr txBox="1"/>
          <p:nvPr/>
        </p:nvSpPr>
        <p:spPr>
          <a:xfrm>
            <a:off x="9097576" y="4517554"/>
            <a:ext cx="3649334"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b="1" dirty="0">
                <a:latin typeface="Arial"/>
                <a:cs typeface="Arial"/>
              </a:rPr>
              <a:t>Max. DR </a:t>
            </a:r>
            <a:r>
              <a:rPr lang="en-GB" sz="800" b="1">
                <a:cs typeface="Arial"/>
              </a:rPr>
              <a:t>(mSv/h) for 5 yrs </a:t>
            </a:r>
            <a:r>
              <a:rPr lang="en-GB" sz="800" b="1" dirty="0">
                <a:latin typeface="Arial"/>
                <a:cs typeface="Arial"/>
              </a:rPr>
              <a:t>cooling (downstream)</a:t>
            </a:r>
          </a:p>
        </p:txBody>
      </p:sp>
      <p:sp>
        <p:nvSpPr>
          <p:cNvPr id="21" name="TextBox 20">
            <a:extLst>
              <a:ext uri="{FF2B5EF4-FFF2-40B4-BE49-F238E27FC236}">
                <a16:creationId xmlns:a16="http://schemas.microsoft.com/office/drawing/2014/main" id="{C474A337-D9AD-AC2B-021C-BDD8461E5F20}"/>
              </a:ext>
            </a:extLst>
          </p:cNvPr>
          <p:cNvSpPr txBox="1"/>
          <p:nvPr/>
        </p:nvSpPr>
        <p:spPr>
          <a:xfrm>
            <a:off x="9695338" y="4792905"/>
            <a:ext cx="2592000" cy="415498"/>
          </a:xfrm>
          <a:prstGeom prst="rect">
            <a:avLst/>
          </a:prstGeom>
          <a:noFill/>
        </p:spPr>
        <p:txBody>
          <a:bodyPr wrap="square" lIns="91440" tIns="45720" rIns="91440" bIns="45720" rtlCol="0" anchor="t">
            <a:spAutoFit/>
          </a:bodyPr>
          <a:lstStyle/>
          <a:p>
            <a:pPr>
              <a:spcAft>
                <a:spcPts val="600"/>
              </a:spcAft>
            </a:pPr>
            <a:r>
              <a:rPr lang="en-US" sz="800" dirty="0">
                <a:solidFill>
                  <a:schemeClr val="bg2">
                    <a:lumMod val="10000"/>
                  </a:schemeClr>
                </a:solidFill>
              </a:rPr>
              <a:t>Contact: 1.42 (0.07) mSv/h </a:t>
            </a:r>
          </a:p>
          <a:p>
            <a:pPr>
              <a:spcAft>
                <a:spcPts val="600"/>
              </a:spcAft>
            </a:pPr>
            <a:r>
              <a:rPr lang="en-US" sz="800" dirty="0">
                <a:solidFill>
                  <a:schemeClr val="bg2">
                    <a:lumMod val="10000"/>
                  </a:schemeClr>
                </a:solidFill>
              </a:rPr>
              <a:t>2 m: 0.11 (0.02) mSv/h</a:t>
            </a:r>
            <a:endParaRPr lang="en-CH" sz="800" dirty="0">
              <a:solidFill>
                <a:schemeClr val="bg2">
                  <a:lumMod val="10000"/>
                </a:schemeClr>
              </a:solidFill>
            </a:endParaRPr>
          </a:p>
        </p:txBody>
      </p:sp>
      <p:sp>
        <p:nvSpPr>
          <p:cNvPr id="22" name="Footer Placeholder 2">
            <a:extLst>
              <a:ext uri="{FF2B5EF4-FFF2-40B4-BE49-F238E27FC236}">
                <a16:creationId xmlns:a16="http://schemas.microsoft.com/office/drawing/2014/main" id="{651DAC84-CEA3-E7D3-0E0D-74C537A0588A}"/>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3" name="Date Placeholder 1">
            <a:extLst>
              <a:ext uri="{FF2B5EF4-FFF2-40B4-BE49-F238E27FC236}">
                <a16:creationId xmlns:a16="http://schemas.microsoft.com/office/drawing/2014/main" id="{2002F294-5DA2-3851-7D1F-2A7C5439110A}"/>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24" name="Slide Number Placeholder 3">
            <a:extLst>
              <a:ext uri="{FF2B5EF4-FFF2-40B4-BE49-F238E27FC236}">
                <a16:creationId xmlns:a16="http://schemas.microsoft.com/office/drawing/2014/main" id="{AB4E2D8B-979D-1FF0-A72E-8BF599F34480}"/>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12</a:t>
            </a:fld>
            <a:endParaRPr lang="en-GB" dirty="0"/>
          </a:p>
        </p:txBody>
      </p:sp>
    </p:spTree>
    <p:extLst>
      <p:ext uri="{BB962C8B-B14F-4D97-AF65-F5344CB8AC3E}">
        <p14:creationId xmlns:p14="http://schemas.microsoft.com/office/powerpoint/2010/main" val="2787771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C53D1-CEED-C95A-839C-BE5B0476343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1B1271-EBBB-906C-E932-932D84D35E58}"/>
              </a:ext>
            </a:extLst>
          </p:cNvPr>
          <p:cNvSpPr>
            <a:spLocks noGrp="1"/>
          </p:cNvSpPr>
          <p:nvPr>
            <p:ph type="sldNum" sz="quarter" idx="12"/>
          </p:nvPr>
        </p:nvSpPr>
        <p:spPr/>
        <p:txBody>
          <a:bodyPr/>
          <a:lstStyle/>
          <a:p>
            <a:fld id="{36B5EA5A-BC32-A742-B11B-8E7414D5B535}" type="slidenum">
              <a:rPr lang="en-US" smtClean="0"/>
              <a:pPr/>
              <a:t>13</a:t>
            </a:fld>
            <a:endParaRPr lang="en-US" dirty="0"/>
          </a:p>
        </p:txBody>
      </p:sp>
      <p:sp>
        <p:nvSpPr>
          <p:cNvPr id="3" name="TextBox 2">
            <a:extLst>
              <a:ext uri="{FF2B5EF4-FFF2-40B4-BE49-F238E27FC236}">
                <a16:creationId xmlns:a16="http://schemas.microsoft.com/office/drawing/2014/main" id="{225E1162-E36B-D870-50E6-E9E924EB0D9E}"/>
              </a:ext>
            </a:extLst>
          </p:cNvPr>
          <p:cNvSpPr txBox="1"/>
          <p:nvPr/>
        </p:nvSpPr>
        <p:spPr>
          <a:xfrm>
            <a:off x="590526" y="2719090"/>
            <a:ext cx="10945216" cy="677108"/>
          </a:xfrm>
          <a:prstGeom prst="rect">
            <a:avLst/>
          </a:prstGeom>
          <a:noFill/>
        </p:spPr>
        <p:txBody>
          <a:bodyPr wrap="square" lIns="0" tIns="0" rIns="0" bIns="0" rtlCol="0">
            <a:spAutoFit/>
          </a:bodyPr>
          <a:lstStyle/>
          <a:p>
            <a:pPr algn="ctr"/>
            <a:r>
              <a:rPr lang="en-US" sz="4400" i="1" dirty="0">
                <a:solidFill>
                  <a:schemeClr val="accent2"/>
                </a:solidFill>
              </a:rPr>
              <a:t>Service Building Considerations</a:t>
            </a:r>
            <a:endParaRPr lang="en-GB" sz="4400" i="1" dirty="0">
              <a:solidFill>
                <a:schemeClr val="accent2"/>
              </a:solidFill>
            </a:endParaRPr>
          </a:p>
        </p:txBody>
      </p:sp>
      <p:sp>
        <p:nvSpPr>
          <p:cNvPr id="5" name="Footer Placeholder 2">
            <a:extLst>
              <a:ext uri="{FF2B5EF4-FFF2-40B4-BE49-F238E27FC236}">
                <a16:creationId xmlns:a16="http://schemas.microsoft.com/office/drawing/2014/main" id="{41234F17-63B9-8539-6AA7-7FE3C9CEFF65}"/>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6" name="Date Placeholder 1">
            <a:extLst>
              <a:ext uri="{FF2B5EF4-FFF2-40B4-BE49-F238E27FC236}">
                <a16:creationId xmlns:a16="http://schemas.microsoft.com/office/drawing/2014/main" id="{80621B8C-6D6E-1D88-1897-BB6615600670}"/>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40660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81CB0-9F54-974E-218B-C171A0E9C2F6}"/>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13AB5F5-AB88-6067-7585-48AAD6AD9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19" y="2044505"/>
            <a:ext cx="3929149" cy="3082349"/>
          </a:xfrm>
          <a:prstGeom prst="rect">
            <a:avLst/>
          </a:prstGeom>
        </p:spPr>
      </p:pic>
      <p:pic>
        <p:nvPicPr>
          <p:cNvPr id="39" name="Picture 38">
            <a:extLst>
              <a:ext uri="{FF2B5EF4-FFF2-40B4-BE49-F238E27FC236}">
                <a16:creationId xmlns:a16="http://schemas.microsoft.com/office/drawing/2014/main" id="{5FECAB46-75FD-3B97-EFD5-97DB8D437BA6}"/>
              </a:ext>
            </a:extLst>
          </p:cNvPr>
          <p:cNvPicPr>
            <a:picLocks noChangeAspect="1"/>
          </p:cNvPicPr>
          <p:nvPr/>
        </p:nvPicPr>
        <p:blipFill>
          <a:blip r:embed="rId4"/>
          <a:srcRect t="19950" b="12546"/>
          <a:stretch>
            <a:fillRect/>
          </a:stretch>
        </p:blipFill>
        <p:spPr>
          <a:xfrm>
            <a:off x="7765668" y="444054"/>
            <a:ext cx="3499668" cy="1430788"/>
          </a:xfrm>
          <a:prstGeom prst="rect">
            <a:avLst/>
          </a:prstGeom>
        </p:spPr>
      </p:pic>
      <p:sp>
        <p:nvSpPr>
          <p:cNvPr id="8" name="Title 1">
            <a:extLst>
              <a:ext uri="{FF2B5EF4-FFF2-40B4-BE49-F238E27FC236}">
                <a16:creationId xmlns:a16="http://schemas.microsoft.com/office/drawing/2014/main" id="{42F03FCC-4DE5-B382-F05A-524D33FBD58A}"/>
              </a:ext>
            </a:extLst>
          </p:cNvPr>
          <p:cNvSpPr txBox="1">
            <a:spLocks/>
          </p:cNvSpPr>
          <p:nvPr/>
        </p:nvSpPr>
        <p:spPr>
          <a:xfrm>
            <a:off x="479375" y="9149"/>
            <a:ext cx="114275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600" b="1" kern="1200">
                <a:solidFill>
                  <a:schemeClr val="tx1"/>
                </a:solidFill>
                <a:latin typeface="+mj-lt"/>
                <a:ea typeface="+mj-ea"/>
                <a:cs typeface="Arial" panose="020B0604020202020204" pitchFamily="34" charset="0"/>
              </a:defRPr>
            </a:lvl1pPr>
          </a:lstStyle>
          <a:p>
            <a:r>
              <a:rPr lang="en-US" b="0" dirty="0"/>
              <a:t>Service Building 754</a:t>
            </a:r>
            <a:endParaRPr lang="en-GB" b="0" dirty="0"/>
          </a:p>
        </p:txBody>
      </p:sp>
      <p:cxnSp>
        <p:nvCxnSpPr>
          <p:cNvPr id="15" name="Straight Arrow Connector 14">
            <a:extLst>
              <a:ext uri="{FF2B5EF4-FFF2-40B4-BE49-F238E27FC236}">
                <a16:creationId xmlns:a16="http://schemas.microsoft.com/office/drawing/2014/main" id="{15FF4C5F-CDB8-6D2A-1D70-35977DAA2333}"/>
              </a:ext>
            </a:extLst>
          </p:cNvPr>
          <p:cNvCxnSpPr>
            <a:cxnSpLocks/>
          </p:cNvCxnSpPr>
          <p:nvPr/>
        </p:nvCxnSpPr>
        <p:spPr>
          <a:xfrm flipH="1" flipV="1">
            <a:off x="2938843" y="3699505"/>
            <a:ext cx="591364" cy="857378"/>
          </a:xfrm>
          <a:prstGeom prst="straightConnector1">
            <a:avLst/>
          </a:prstGeom>
          <a:ln>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5E689F-E7DE-1F3F-BDDC-E68F74E679A6}"/>
              </a:ext>
            </a:extLst>
          </p:cNvPr>
          <p:cNvSpPr txBox="1"/>
          <p:nvPr/>
        </p:nvSpPr>
        <p:spPr>
          <a:xfrm>
            <a:off x="2979507" y="4638984"/>
            <a:ext cx="1191944" cy="184666"/>
          </a:xfrm>
          <a:prstGeom prst="rect">
            <a:avLst/>
          </a:prstGeom>
          <a:noFill/>
        </p:spPr>
        <p:txBody>
          <a:bodyPr wrap="square" lIns="0" tIns="0" rIns="0" bIns="0" rtlCol="0">
            <a:spAutoFit/>
          </a:bodyPr>
          <a:lstStyle/>
          <a:p>
            <a:pPr algn="ctr"/>
            <a:r>
              <a:rPr lang="en-US" sz="1200" b="1" dirty="0">
                <a:solidFill>
                  <a:srgbClr val="FF0000"/>
                </a:solidFill>
              </a:rPr>
              <a:t>Service Cell</a:t>
            </a:r>
            <a:endParaRPr lang="en-GB" sz="1200" b="1" dirty="0">
              <a:solidFill>
                <a:srgbClr val="FF0000"/>
              </a:solidFill>
            </a:endParaRPr>
          </a:p>
        </p:txBody>
      </p:sp>
      <p:cxnSp>
        <p:nvCxnSpPr>
          <p:cNvPr id="17" name="Straight Arrow Connector 16">
            <a:extLst>
              <a:ext uri="{FF2B5EF4-FFF2-40B4-BE49-F238E27FC236}">
                <a16:creationId xmlns:a16="http://schemas.microsoft.com/office/drawing/2014/main" id="{E7D27D13-8CAF-0DCB-E091-3D6B94E8A23D}"/>
              </a:ext>
            </a:extLst>
          </p:cNvPr>
          <p:cNvCxnSpPr>
            <a:cxnSpLocks/>
          </p:cNvCxnSpPr>
          <p:nvPr/>
        </p:nvCxnSpPr>
        <p:spPr>
          <a:xfrm>
            <a:off x="3216824" y="2296429"/>
            <a:ext cx="461515" cy="426281"/>
          </a:xfrm>
          <a:prstGeom prst="straightConnector1">
            <a:avLst/>
          </a:prstGeom>
          <a:ln>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85E9185-B10F-19E1-3B9F-A855B3F9BA3B}"/>
              </a:ext>
            </a:extLst>
          </p:cNvPr>
          <p:cNvSpPr txBox="1"/>
          <p:nvPr/>
        </p:nvSpPr>
        <p:spPr>
          <a:xfrm>
            <a:off x="2564540" y="2067106"/>
            <a:ext cx="1101561" cy="184666"/>
          </a:xfrm>
          <a:prstGeom prst="rect">
            <a:avLst/>
          </a:prstGeom>
          <a:noFill/>
        </p:spPr>
        <p:txBody>
          <a:bodyPr wrap="square" lIns="0" tIns="0" rIns="0" bIns="0" rtlCol="0">
            <a:spAutoFit/>
          </a:bodyPr>
          <a:lstStyle/>
          <a:p>
            <a:pPr algn="ctr"/>
            <a:r>
              <a:rPr lang="en-US" sz="1200" b="1" dirty="0">
                <a:solidFill>
                  <a:schemeClr val="accent6">
                    <a:lumMod val="60000"/>
                    <a:lumOff val="40000"/>
                  </a:schemeClr>
                </a:solidFill>
              </a:rPr>
              <a:t>CV rooms</a:t>
            </a:r>
            <a:endParaRPr lang="en-GB" sz="1200" b="1" dirty="0">
              <a:solidFill>
                <a:schemeClr val="accent6">
                  <a:lumMod val="60000"/>
                  <a:lumOff val="40000"/>
                </a:schemeClr>
              </a:solidFill>
            </a:endParaRPr>
          </a:p>
        </p:txBody>
      </p:sp>
      <p:cxnSp>
        <p:nvCxnSpPr>
          <p:cNvPr id="19" name="Straight Arrow Connector 18">
            <a:extLst>
              <a:ext uri="{FF2B5EF4-FFF2-40B4-BE49-F238E27FC236}">
                <a16:creationId xmlns:a16="http://schemas.microsoft.com/office/drawing/2014/main" id="{992A0BCF-FD4D-068C-233B-BEB8EE30970E}"/>
              </a:ext>
            </a:extLst>
          </p:cNvPr>
          <p:cNvCxnSpPr>
            <a:cxnSpLocks/>
          </p:cNvCxnSpPr>
          <p:nvPr/>
        </p:nvCxnSpPr>
        <p:spPr>
          <a:xfrm flipV="1">
            <a:off x="2032138" y="4435017"/>
            <a:ext cx="18666" cy="914984"/>
          </a:xfrm>
          <a:prstGeom prst="straightConnector1">
            <a:avLst/>
          </a:prstGeom>
          <a:ln>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27EEFAF-DABA-78AB-AC10-7ED8E57E3D56}"/>
              </a:ext>
            </a:extLst>
          </p:cNvPr>
          <p:cNvSpPr txBox="1"/>
          <p:nvPr/>
        </p:nvSpPr>
        <p:spPr>
          <a:xfrm>
            <a:off x="1270218" y="5435706"/>
            <a:ext cx="1512853" cy="369332"/>
          </a:xfrm>
          <a:prstGeom prst="rect">
            <a:avLst/>
          </a:prstGeom>
          <a:noFill/>
        </p:spPr>
        <p:txBody>
          <a:bodyPr wrap="square" lIns="0" tIns="0" rIns="0" bIns="0" rtlCol="0">
            <a:spAutoFit/>
          </a:bodyPr>
          <a:lstStyle/>
          <a:p>
            <a:pPr algn="ctr"/>
            <a:r>
              <a:rPr lang="en-US" sz="1200" b="1" dirty="0">
                <a:solidFill>
                  <a:schemeClr val="accent1"/>
                </a:solidFill>
              </a:rPr>
              <a:t>Handling hall + Buffer area</a:t>
            </a:r>
            <a:endParaRPr lang="en-GB" sz="1200" b="1" dirty="0">
              <a:solidFill>
                <a:schemeClr val="accent1"/>
              </a:solidFill>
            </a:endParaRPr>
          </a:p>
        </p:txBody>
      </p:sp>
      <p:cxnSp>
        <p:nvCxnSpPr>
          <p:cNvPr id="29" name="Straight Arrow Connector 28">
            <a:extLst>
              <a:ext uri="{FF2B5EF4-FFF2-40B4-BE49-F238E27FC236}">
                <a16:creationId xmlns:a16="http://schemas.microsoft.com/office/drawing/2014/main" id="{B1595532-E18B-27DD-F342-CE05FF64F58A}"/>
              </a:ext>
            </a:extLst>
          </p:cNvPr>
          <p:cNvCxnSpPr>
            <a:cxnSpLocks/>
          </p:cNvCxnSpPr>
          <p:nvPr/>
        </p:nvCxnSpPr>
        <p:spPr>
          <a:xfrm flipH="1" flipV="1">
            <a:off x="2459828" y="4665086"/>
            <a:ext cx="243626" cy="264716"/>
          </a:xfrm>
          <a:prstGeom prst="straightConnector1">
            <a:avLst/>
          </a:prstGeom>
          <a:ln>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66A5904-3593-DFC6-C827-5B69AB8BDE3F}"/>
              </a:ext>
            </a:extLst>
          </p:cNvPr>
          <p:cNvSpPr txBox="1"/>
          <p:nvPr/>
        </p:nvSpPr>
        <p:spPr>
          <a:xfrm>
            <a:off x="2581641" y="5001542"/>
            <a:ext cx="594519" cy="184666"/>
          </a:xfrm>
          <a:prstGeom prst="rect">
            <a:avLst/>
          </a:prstGeom>
          <a:noFill/>
        </p:spPr>
        <p:txBody>
          <a:bodyPr wrap="square" lIns="0" tIns="0" rIns="0" bIns="0" rtlCol="0">
            <a:spAutoFit/>
          </a:bodyPr>
          <a:lstStyle/>
          <a:p>
            <a:r>
              <a:rPr lang="en-US" sz="1200" b="1" i="1" dirty="0" err="1">
                <a:solidFill>
                  <a:srgbClr val="C00000"/>
                </a:solidFill>
              </a:rPr>
              <a:t>Hotcell</a:t>
            </a:r>
            <a:endParaRPr lang="en-GB" sz="1200" b="1" i="1" dirty="0">
              <a:solidFill>
                <a:srgbClr val="C00000"/>
              </a:solidFill>
            </a:endParaRPr>
          </a:p>
        </p:txBody>
      </p:sp>
      <p:sp>
        <p:nvSpPr>
          <p:cNvPr id="35" name="TextBox 34">
            <a:extLst>
              <a:ext uri="{FF2B5EF4-FFF2-40B4-BE49-F238E27FC236}">
                <a16:creationId xmlns:a16="http://schemas.microsoft.com/office/drawing/2014/main" id="{F95BECEE-FCB5-0F7B-AE1F-12CE485B657D}"/>
              </a:ext>
            </a:extLst>
          </p:cNvPr>
          <p:cNvSpPr txBox="1"/>
          <p:nvPr/>
        </p:nvSpPr>
        <p:spPr>
          <a:xfrm rot="18739960">
            <a:off x="8521012" y="1486018"/>
            <a:ext cx="369690" cy="184666"/>
          </a:xfrm>
          <a:prstGeom prst="rect">
            <a:avLst/>
          </a:prstGeom>
          <a:noFill/>
        </p:spPr>
        <p:txBody>
          <a:bodyPr wrap="square" lIns="0" tIns="0" rIns="0" bIns="0" rtlCol="0">
            <a:spAutoFit/>
          </a:bodyPr>
          <a:lstStyle/>
          <a:p>
            <a:pPr algn="ctr"/>
            <a:r>
              <a:rPr lang="en-US" sz="1200" b="1" dirty="0">
                <a:solidFill>
                  <a:srgbClr val="FF0000"/>
                </a:solidFill>
              </a:rPr>
              <a:t>754</a:t>
            </a:r>
            <a:endParaRPr lang="en-GB" sz="1200" b="1" dirty="0">
              <a:solidFill>
                <a:srgbClr val="FF0000"/>
              </a:solidFill>
            </a:endParaRPr>
          </a:p>
        </p:txBody>
      </p:sp>
      <p:sp>
        <p:nvSpPr>
          <p:cNvPr id="36" name="TextBox 35">
            <a:extLst>
              <a:ext uri="{FF2B5EF4-FFF2-40B4-BE49-F238E27FC236}">
                <a16:creationId xmlns:a16="http://schemas.microsoft.com/office/drawing/2014/main" id="{A42256CA-EDB2-A152-0276-DDB7FFE1DB6F}"/>
              </a:ext>
            </a:extLst>
          </p:cNvPr>
          <p:cNvSpPr txBox="1"/>
          <p:nvPr/>
        </p:nvSpPr>
        <p:spPr>
          <a:xfrm rot="18616959">
            <a:off x="7836833" y="871796"/>
            <a:ext cx="1017421" cy="153888"/>
          </a:xfrm>
          <a:prstGeom prst="rect">
            <a:avLst/>
          </a:prstGeom>
          <a:noFill/>
        </p:spPr>
        <p:txBody>
          <a:bodyPr wrap="square" lIns="0" tIns="0" rIns="0" bIns="0" rtlCol="0">
            <a:spAutoFit/>
          </a:bodyPr>
          <a:lstStyle/>
          <a:p>
            <a:pPr algn="ctr"/>
            <a:r>
              <a:rPr lang="en-US" sz="1000" b="1" i="1" dirty="0">
                <a:solidFill>
                  <a:srgbClr val="00B050"/>
                </a:solidFill>
              </a:rPr>
              <a:t>CERN fence</a:t>
            </a:r>
            <a:endParaRPr lang="en-GB" sz="1000" b="1" i="1" dirty="0">
              <a:solidFill>
                <a:srgbClr val="00B050"/>
              </a:solidFill>
            </a:endParaRPr>
          </a:p>
        </p:txBody>
      </p:sp>
      <p:sp>
        <p:nvSpPr>
          <p:cNvPr id="40" name="TextBox 39">
            <a:extLst>
              <a:ext uri="{FF2B5EF4-FFF2-40B4-BE49-F238E27FC236}">
                <a16:creationId xmlns:a16="http://schemas.microsoft.com/office/drawing/2014/main" id="{BC3D8D5B-E9E6-DA91-019D-D3EC69275326}"/>
              </a:ext>
            </a:extLst>
          </p:cNvPr>
          <p:cNvSpPr txBox="1"/>
          <p:nvPr/>
        </p:nvSpPr>
        <p:spPr>
          <a:xfrm>
            <a:off x="9795981" y="1685063"/>
            <a:ext cx="1422391" cy="153888"/>
          </a:xfrm>
          <a:prstGeom prst="rect">
            <a:avLst/>
          </a:prstGeom>
          <a:noFill/>
        </p:spPr>
        <p:txBody>
          <a:bodyPr wrap="square" lIns="0" tIns="0" rIns="0" bIns="0" rtlCol="0">
            <a:spAutoFit/>
          </a:bodyPr>
          <a:lstStyle/>
          <a:p>
            <a:pPr algn="ctr"/>
            <a:r>
              <a:rPr lang="en-US" sz="1000" b="1" i="1" dirty="0">
                <a:solidFill>
                  <a:schemeClr val="bg1"/>
                </a:solidFill>
              </a:rPr>
              <a:t>CERN </a:t>
            </a:r>
            <a:r>
              <a:rPr lang="en-US" sz="1000" b="1" i="1" dirty="0" err="1">
                <a:solidFill>
                  <a:schemeClr val="bg1"/>
                </a:solidFill>
              </a:rPr>
              <a:t>Prévessin</a:t>
            </a:r>
            <a:r>
              <a:rPr lang="en-US" sz="1000" b="1" i="1" dirty="0">
                <a:solidFill>
                  <a:schemeClr val="bg1"/>
                </a:solidFill>
              </a:rPr>
              <a:t> site</a:t>
            </a:r>
            <a:endParaRPr lang="en-GB" sz="1000" b="1" i="1" dirty="0">
              <a:solidFill>
                <a:schemeClr val="bg1"/>
              </a:solidFill>
            </a:endParaRPr>
          </a:p>
        </p:txBody>
      </p:sp>
      <p:sp>
        <p:nvSpPr>
          <p:cNvPr id="41" name="Rectangle 40">
            <a:extLst>
              <a:ext uri="{FF2B5EF4-FFF2-40B4-BE49-F238E27FC236}">
                <a16:creationId xmlns:a16="http://schemas.microsoft.com/office/drawing/2014/main" id="{EEEF895D-07C2-D2AC-DCE0-B14BB60C2D2A}"/>
              </a:ext>
            </a:extLst>
          </p:cNvPr>
          <p:cNvSpPr/>
          <p:nvPr/>
        </p:nvSpPr>
        <p:spPr>
          <a:xfrm rot="18694842">
            <a:off x="8455110" y="1488466"/>
            <a:ext cx="487229" cy="18613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3" name="TextBox 42">
            <a:extLst>
              <a:ext uri="{FF2B5EF4-FFF2-40B4-BE49-F238E27FC236}">
                <a16:creationId xmlns:a16="http://schemas.microsoft.com/office/drawing/2014/main" id="{EBEA7161-29C0-5179-3BA9-433456E5D17A}"/>
              </a:ext>
            </a:extLst>
          </p:cNvPr>
          <p:cNvSpPr txBox="1"/>
          <p:nvPr/>
        </p:nvSpPr>
        <p:spPr>
          <a:xfrm>
            <a:off x="6153046" y="2286327"/>
            <a:ext cx="2692937" cy="1323439"/>
          </a:xfrm>
          <a:prstGeom prst="rect">
            <a:avLst/>
          </a:prstGeom>
          <a:solidFill>
            <a:schemeClr val="bg1"/>
          </a:solidFill>
          <a:ln w="38100">
            <a:solidFill>
              <a:srgbClr val="78A6B6"/>
            </a:solidFill>
          </a:ln>
          <a:effectLst>
            <a:outerShdw blurRad="50800" dist="38100" dir="2700000" algn="tl" rotWithShape="0">
              <a:prstClr val="black">
                <a:alpha val="40000"/>
              </a:prstClr>
            </a:outerShdw>
          </a:effectLst>
        </p:spPr>
        <p:txBody>
          <a:bodyPr wrap="square" lIns="36000" rIns="36000">
            <a:spAutoFit/>
          </a:bodyPr>
          <a:lstStyle/>
          <a:p>
            <a:pPr marL="92075" lvl="1" eaLnBrk="0" fontAlgn="base" hangingPunct="0">
              <a:spcBef>
                <a:spcPct val="0"/>
              </a:spcBef>
              <a:spcAft>
                <a:spcPts val="600"/>
              </a:spcAft>
              <a:defRPr/>
            </a:pPr>
            <a:r>
              <a:rPr lang="en-GB" sz="1600" b="1" dirty="0">
                <a:solidFill>
                  <a:schemeClr val="accent6">
                    <a:lumMod val="60000"/>
                    <a:lumOff val="40000"/>
                  </a:schemeClr>
                </a:solidFill>
              </a:rPr>
              <a:t>CV rooms </a:t>
            </a:r>
            <a:br>
              <a:rPr lang="en-GB" sz="1600" b="1" dirty="0">
                <a:solidFill>
                  <a:schemeClr val="accent6">
                    <a:lumMod val="60000"/>
                    <a:lumOff val="40000"/>
                  </a:schemeClr>
                </a:solidFill>
              </a:rPr>
            </a:br>
            <a:r>
              <a:rPr lang="en-GB" sz="1600" dirty="0"/>
              <a:t>for He-cooling system of BDF target with filters* and ventilation system of B754 and target area</a:t>
            </a:r>
            <a:endParaRPr kumimoji="0" lang="en-GB" sz="1600" b="1" i="0" u="none" strike="noStrike" kern="1200" cap="none" spc="0" normalizeH="0" baseline="0" noProof="0" dirty="0">
              <a:ln>
                <a:noFill/>
              </a:ln>
              <a:solidFill>
                <a:srgbClr val="FFC000"/>
              </a:solidFill>
              <a:effectLst/>
              <a:uLnTx/>
              <a:uFillTx/>
              <a:latin typeface="Arial" panose="020B0604020202020204" pitchFamily="34" charset="0"/>
            </a:endParaRPr>
          </a:p>
        </p:txBody>
      </p:sp>
      <p:sp>
        <p:nvSpPr>
          <p:cNvPr id="44" name="TextBox 43">
            <a:extLst>
              <a:ext uri="{FF2B5EF4-FFF2-40B4-BE49-F238E27FC236}">
                <a16:creationId xmlns:a16="http://schemas.microsoft.com/office/drawing/2014/main" id="{395E332C-288F-D9E6-F3DF-26AC3A698088}"/>
              </a:ext>
            </a:extLst>
          </p:cNvPr>
          <p:cNvSpPr txBox="1"/>
          <p:nvPr/>
        </p:nvSpPr>
        <p:spPr>
          <a:xfrm>
            <a:off x="6186773" y="4378991"/>
            <a:ext cx="2224827" cy="1569660"/>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lIns="36000" rIns="36000">
            <a:spAutoFit/>
          </a:bodyPr>
          <a:lstStyle/>
          <a:p>
            <a:pPr marL="85725" lvl="1" eaLnBrk="0" fontAlgn="base" hangingPunct="0">
              <a:spcBef>
                <a:spcPct val="0"/>
              </a:spcBef>
              <a:spcAft>
                <a:spcPts val="600"/>
              </a:spcAft>
              <a:defRPr/>
            </a:pPr>
            <a:r>
              <a:rPr lang="en-GB" sz="1600" b="1" dirty="0">
                <a:solidFill>
                  <a:schemeClr val="accent1"/>
                </a:solidFill>
                <a:latin typeface="Arial" panose="020B0604020202020204" pitchFamily="34" charset="0"/>
              </a:rPr>
              <a:t>Handling hall + buffer area </a:t>
            </a:r>
            <a:r>
              <a:rPr lang="en-GB" sz="1600" dirty="0">
                <a:latin typeface="Arial" panose="020B0604020202020204" pitchFamily="34" charset="0"/>
              </a:rPr>
              <a:t>for equipment transfer via airlock zone to service cell, </a:t>
            </a:r>
            <a:r>
              <a:rPr lang="en-GB" sz="1600" dirty="0"/>
              <a:t>temporary storage</a:t>
            </a:r>
            <a:endParaRPr lang="en-GB" sz="1600" i="1" dirty="0"/>
          </a:p>
        </p:txBody>
      </p:sp>
      <p:sp>
        <p:nvSpPr>
          <p:cNvPr id="45" name="TextBox 44">
            <a:extLst>
              <a:ext uri="{FF2B5EF4-FFF2-40B4-BE49-F238E27FC236}">
                <a16:creationId xmlns:a16="http://schemas.microsoft.com/office/drawing/2014/main" id="{BBBAA93B-CEB1-0F8E-B2CE-E59B5B74FB14}"/>
              </a:ext>
            </a:extLst>
          </p:cNvPr>
          <p:cNvSpPr txBox="1"/>
          <p:nvPr/>
        </p:nvSpPr>
        <p:spPr>
          <a:xfrm>
            <a:off x="8845983" y="4364244"/>
            <a:ext cx="2669740" cy="1323439"/>
          </a:xfrm>
          <a:prstGeom prst="rect">
            <a:avLst/>
          </a:prstGeom>
          <a:solidFill>
            <a:schemeClr val="bg1"/>
          </a:solidFill>
          <a:ln w="38100">
            <a:solidFill>
              <a:srgbClr val="FF0000"/>
            </a:solidFill>
          </a:ln>
          <a:effectLst>
            <a:outerShdw blurRad="50800" dist="38100" dir="2700000" algn="tl" rotWithShape="0">
              <a:prstClr val="black">
                <a:alpha val="40000"/>
              </a:prstClr>
            </a:outerShdw>
          </a:effectLst>
        </p:spPr>
        <p:txBody>
          <a:bodyPr wrap="square" lIns="36000" rIns="36000">
            <a:spAutoFit/>
          </a:bodyPr>
          <a:lstStyle/>
          <a:p>
            <a:pPr marL="90488" lvl="1" eaLnBrk="0" fontAlgn="base" hangingPunct="0">
              <a:spcBef>
                <a:spcPct val="0"/>
              </a:spcBef>
              <a:spcAft>
                <a:spcPts val="600"/>
              </a:spcAft>
              <a:defRPr/>
            </a:pPr>
            <a:r>
              <a:rPr lang="en-GB" sz="1600" b="1" dirty="0">
                <a:solidFill>
                  <a:srgbClr val="FF0000"/>
                </a:solidFill>
              </a:rPr>
              <a:t>Service cell </a:t>
            </a:r>
            <a:r>
              <a:rPr lang="en-GB" sz="1600" dirty="0"/>
              <a:t>for safe packaging and disposal of radioactive equipment (e.g. BDF target), as mandated by host state authorities</a:t>
            </a:r>
            <a:endParaRPr lang="en-GB" sz="1600" i="1" dirty="0"/>
          </a:p>
        </p:txBody>
      </p:sp>
      <p:sp>
        <p:nvSpPr>
          <p:cNvPr id="22" name="Rectangle 21">
            <a:extLst>
              <a:ext uri="{FF2B5EF4-FFF2-40B4-BE49-F238E27FC236}">
                <a16:creationId xmlns:a16="http://schemas.microsoft.com/office/drawing/2014/main" id="{A9DA5868-B053-B354-4F96-74AF484E03A8}"/>
              </a:ext>
            </a:extLst>
          </p:cNvPr>
          <p:cNvSpPr/>
          <p:nvPr/>
        </p:nvSpPr>
        <p:spPr>
          <a:xfrm rot="19072285">
            <a:off x="1219082" y="3899472"/>
            <a:ext cx="446370" cy="1248825"/>
          </a:xfrm>
          <a:prstGeom prst="rect">
            <a:avLst/>
          </a:prstGeom>
          <a:solidFill>
            <a:schemeClr val="bg1">
              <a:lumMod val="65000"/>
              <a:alpha val="40000"/>
            </a:scheme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8759AA41-7E77-085C-C974-ACE15CB62D46}"/>
              </a:ext>
            </a:extLst>
          </p:cNvPr>
          <p:cNvSpPr txBox="1"/>
          <p:nvPr/>
        </p:nvSpPr>
        <p:spPr>
          <a:xfrm>
            <a:off x="1063918" y="4345675"/>
            <a:ext cx="571039" cy="230832"/>
          </a:xfrm>
          <a:prstGeom prst="rect">
            <a:avLst/>
          </a:prstGeom>
          <a:noFill/>
        </p:spPr>
        <p:txBody>
          <a:bodyPr wrap="square" rtlCol="0">
            <a:spAutoFit/>
          </a:bodyPr>
          <a:lstStyle/>
          <a:p>
            <a:r>
              <a:rPr lang="en-US" sz="900" dirty="0">
                <a:solidFill>
                  <a:schemeClr val="bg1">
                    <a:lumMod val="50000"/>
                  </a:schemeClr>
                </a:solidFill>
              </a:rPr>
              <a:t>B911</a:t>
            </a:r>
            <a:endParaRPr lang="en-CH" sz="900" dirty="0">
              <a:solidFill>
                <a:schemeClr val="bg1">
                  <a:lumMod val="50000"/>
                </a:schemeClr>
              </a:solidFill>
            </a:endParaRPr>
          </a:p>
        </p:txBody>
      </p:sp>
      <p:cxnSp>
        <p:nvCxnSpPr>
          <p:cNvPr id="9" name="Straight Arrow Connector 8">
            <a:extLst>
              <a:ext uri="{FF2B5EF4-FFF2-40B4-BE49-F238E27FC236}">
                <a16:creationId xmlns:a16="http://schemas.microsoft.com/office/drawing/2014/main" id="{405CFFDB-0667-C462-F4CE-5B4BB610AC73}"/>
              </a:ext>
            </a:extLst>
          </p:cNvPr>
          <p:cNvCxnSpPr>
            <a:cxnSpLocks/>
          </p:cNvCxnSpPr>
          <p:nvPr/>
        </p:nvCxnSpPr>
        <p:spPr>
          <a:xfrm>
            <a:off x="1527654" y="3294642"/>
            <a:ext cx="586392" cy="616440"/>
          </a:xfrm>
          <a:prstGeom prst="straightConnector1">
            <a:avLst/>
          </a:prstGeom>
          <a:ln>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38B2A82-0B37-3A44-299E-A5145EF13FC9}"/>
              </a:ext>
            </a:extLst>
          </p:cNvPr>
          <p:cNvSpPr txBox="1"/>
          <p:nvPr/>
        </p:nvSpPr>
        <p:spPr>
          <a:xfrm>
            <a:off x="729032" y="3069675"/>
            <a:ext cx="1512853" cy="184666"/>
          </a:xfrm>
          <a:prstGeom prst="rect">
            <a:avLst/>
          </a:prstGeom>
          <a:noFill/>
        </p:spPr>
        <p:txBody>
          <a:bodyPr wrap="square" lIns="0" tIns="0" rIns="0" bIns="0" rtlCol="0">
            <a:spAutoFit/>
          </a:bodyPr>
          <a:lstStyle/>
          <a:p>
            <a:pPr algn="ctr"/>
            <a:r>
              <a:rPr lang="en-US" sz="1200" b="1" dirty="0">
                <a:solidFill>
                  <a:srgbClr val="FFC000"/>
                </a:solidFill>
              </a:rPr>
              <a:t>Material airlock</a:t>
            </a:r>
            <a:endParaRPr lang="en-GB" sz="1200" b="1" dirty="0">
              <a:solidFill>
                <a:srgbClr val="FFC000"/>
              </a:solidFill>
            </a:endParaRPr>
          </a:p>
        </p:txBody>
      </p:sp>
      <p:cxnSp>
        <p:nvCxnSpPr>
          <p:cNvPr id="21" name="Straight Arrow Connector 20">
            <a:extLst>
              <a:ext uri="{FF2B5EF4-FFF2-40B4-BE49-F238E27FC236}">
                <a16:creationId xmlns:a16="http://schemas.microsoft.com/office/drawing/2014/main" id="{65E50CE0-5124-1E4B-4D06-CEB33D72A82C}"/>
              </a:ext>
            </a:extLst>
          </p:cNvPr>
          <p:cNvCxnSpPr>
            <a:cxnSpLocks/>
          </p:cNvCxnSpPr>
          <p:nvPr/>
        </p:nvCxnSpPr>
        <p:spPr>
          <a:xfrm>
            <a:off x="2436132" y="2600136"/>
            <a:ext cx="851757" cy="541402"/>
          </a:xfrm>
          <a:prstGeom prst="straightConnector1">
            <a:avLst/>
          </a:prstGeom>
          <a:ln>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C64D76-8A06-DFDD-36F1-C018923D0BC0}"/>
              </a:ext>
            </a:extLst>
          </p:cNvPr>
          <p:cNvSpPr txBox="1"/>
          <p:nvPr/>
        </p:nvSpPr>
        <p:spPr>
          <a:xfrm>
            <a:off x="1630413" y="2363456"/>
            <a:ext cx="1512853" cy="184666"/>
          </a:xfrm>
          <a:prstGeom prst="rect">
            <a:avLst/>
          </a:prstGeom>
          <a:noFill/>
        </p:spPr>
        <p:txBody>
          <a:bodyPr wrap="square" lIns="0" tIns="0" rIns="0" bIns="0" rtlCol="0">
            <a:spAutoFit/>
          </a:bodyPr>
          <a:lstStyle/>
          <a:p>
            <a:pPr algn="ctr"/>
            <a:r>
              <a:rPr lang="en-US" sz="1200" b="1" dirty="0">
                <a:solidFill>
                  <a:srgbClr val="FFC000"/>
                </a:solidFill>
              </a:rPr>
              <a:t>Personnel airlock</a:t>
            </a:r>
            <a:endParaRPr lang="en-GB" sz="1200" b="1" dirty="0">
              <a:solidFill>
                <a:srgbClr val="FFC000"/>
              </a:solidFill>
            </a:endParaRPr>
          </a:p>
        </p:txBody>
      </p:sp>
      <p:sp>
        <p:nvSpPr>
          <p:cNvPr id="28" name="Freeform: Shape 27">
            <a:extLst>
              <a:ext uri="{FF2B5EF4-FFF2-40B4-BE49-F238E27FC236}">
                <a16:creationId xmlns:a16="http://schemas.microsoft.com/office/drawing/2014/main" id="{4B78E1AA-42E4-4235-103D-D21D3ACA6DE5}"/>
              </a:ext>
            </a:extLst>
          </p:cNvPr>
          <p:cNvSpPr/>
          <p:nvPr/>
        </p:nvSpPr>
        <p:spPr>
          <a:xfrm>
            <a:off x="2182381" y="3028089"/>
            <a:ext cx="1413933" cy="1079500"/>
          </a:xfrm>
          <a:custGeom>
            <a:avLst/>
            <a:gdLst>
              <a:gd name="csX0" fmla="*/ 0 w 1413933"/>
              <a:gd name="csY0" fmla="*/ 558800 h 1079500"/>
              <a:gd name="csX1" fmla="*/ 503767 w 1413933"/>
              <a:gd name="csY1" fmla="*/ 1079500 h 1079500"/>
              <a:gd name="csX2" fmla="*/ 1413933 w 1413933"/>
              <a:gd name="csY2" fmla="*/ 486833 h 1079500"/>
              <a:gd name="csX3" fmla="*/ 910167 w 1413933"/>
              <a:gd name="csY3" fmla="*/ 0 h 1079500"/>
              <a:gd name="csX4" fmla="*/ 0 w 1413933"/>
              <a:gd name="csY4" fmla="*/ 558800 h 1079500"/>
            </a:gdLst>
            <a:ahLst/>
            <a:cxnLst>
              <a:cxn ang="0">
                <a:pos x="csX0" y="csY0"/>
              </a:cxn>
              <a:cxn ang="0">
                <a:pos x="csX1" y="csY1"/>
              </a:cxn>
              <a:cxn ang="0">
                <a:pos x="csX2" y="csY2"/>
              </a:cxn>
              <a:cxn ang="0">
                <a:pos x="csX3" y="csY3"/>
              </a:cxn>
              <a:cxn ang="0">
                <a:pos x="csX4" y="csY4"/>
              </a:cxn>
            </a:cxnLst>
            <a:rect l="l" t="t" r="r" b="b"/>
            <a:pathLst>
              <a:path w="1413933" h="1079500">
                <a:moveTo>
                  <a:pt x="0" y="558800"/>
                </a:moveTo>
                <a:lnTo>
                  <a:pt x="503767" y="1079500"/>
                </a:lnTo>
                <a:lnTo>
                  <a:pt x="1413933" y="486833"/>
                </a:lnTo>
                <a:lnTo>
                  <a:pt x="910167" y="0"/>
                </a:lnTo>
                <a:lnTo>
                  <a:pt x="0" y="558800"/>
                </a:lnTo>
                <a:close/>
              </a:path>
            </a:pathLst>
          </a:custGeom>
          <a:solidFill>
            <a:srgbClr val="FF0000">
              <a:alpha val="2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0" name="Freeform: Shape 29">
            <a:extLst>
              <a:ext uri="{FF2B5EF4-FFF2-40B4-BE49-F238E27FC236}">
                <a16:creationId xmlns:a16="http://schemas.microsoft.com/office/drawing/2014/main" id="{8675C09B-5B44-C2DB-EF76-B230DFEA555A}"/>
              </a:ext>
            </a:extLst>
          </p:cNvPr>
          <p:cNvSpPr/>
          <p:nvPr/>
        </p:nvSpPr>
        <p:spPr>
          <a:xfrm>
            <a:off x="1424614" y="3819722"/>
            <a:ext cx="1549400" cy="1100667"/>
          </a:xfrm>
          <a:custGeom>
            <a:avLst/>
            <a:gdLst>
              <a:gd name="csX0" fmla="*/ 0 w 1549400"/>
              <a:gd name="csY0" fmla="*/ 173567 h 1100667"/>
              <a:gd name="csX1" fmla="*/ 338667 w 1549400"/>
              <a:gd name="csY1" fmla="*/ 0 h 1100667"/>
              <a:gd name="csX2" fmla="*/ 723900 w 1549400"/>
              <a:gd name="csY2" fmla="*/ 440267 h 1100667"/>
              <a:gd name="csX3" fmla="*/ 1024467 w 1549400"/>
              <a:gd name="csY3" fmla="*/ 249767 h 1100667"/>
              <a:gd name="csX4" fmla="*/ 1062567 w 1549400"/>
              <a:gd name="csY4" fmla="*/ 287867 h 1100667"/>
              <a:gd name="csX5" fmla="*/ 1168400 w 1549400"/>
              <a:gd name="csY5" fmla="*/ 215900 h 1100667"/>
              <a:gd name="csX6" fmla="*/ 1549400 w 1549400"/>
              <a:gd name="csY6" fmla="*/ 563034 h 1100667"/>
              <a:gd name="csX7" fmla="*/ 800100 w 1549400"/>
              <a:gd name="csY7" fmla="*/ 1100667 h 1100667"/>
              <a:gd name="csX8" fmla="*/ 0 w 1549400"/>
              <a:gd name="csY8" fmla="*/ 173567 h 11006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49400" h="1100667">
                <a:moveTo>
                  <a:pt x="0" y="173567"/>
                </a:moveTo>
                <a:lnTo>
                  <a:pt x="338667" y="0"/>
                </a:lnTo>
                <a:lnTo>
                  <a:pt x="723900" y="440267"/>
                </a:lnTo>
                <a:lnTo>
                  <a:pt x="1024467" y="249767"/>
                </a:lnTo>
                <a:lnTo>
                  <a:pt x="1062567" y="287867"/>
                </a:lnTo>
                <a:lnTo>
                  <a:pt x="1168400" y="215900"/>
                </a:lnTo>
                <a:lnTo>
                  <a:pt x="1549400" y="563034"/>
                </a:lnTo>
                <a:lnTo>
                  <a:pt x="800100" y="1100667"/>
                </a:lnTo>
                <a:lnTo>
                  <a:pt x="0" y="173567"/>
                </a:lnTo>
                <a:close/>
              </a:path>
            </a:pathLst>
          </a:custGeom>
          <a:solidFill>
            <a:schemeClr val="accent1">
              <a:alpha val="3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2" name="Freeform: Shape 31">
            <a:extLst>
              <a:ext uri="{FF2B5EF4-FFF2-40B4-BE49-F238E27FC236}">
                <a16:creationId xmlns:a16="http://schemas.microsoft.com/office/drawing/2014/main" id="{3186C1BC-B0C2-59C5-A3FD-2129A0A6881E}"/>
              </a:ext>
            </a:extLst>
          </p:cNvPr>
          <p:cNvSpPr/>
          <p:nvPr/>
        </p:nvSpPr>
        <p:spPr>
          <a:xfrm>
            <a:off x="1763281" y="3569956"/>
            <a:ext cx="821267" cy="681566"/>
          </a:xfrm>
          <a:custGeom>
            <a:avLst/>
            <a:gdLst>
              <a:gd name="csX0" fmla="*/ 0 w 821267"/>
              <a:gd name="csY0" fmla="*/ 241300 h 681566"/>
              <a:gd name="csX1" fmla="*/ 381000 w 821267"/>
              <a:gd name="csY1" fmla="*/ 681566 h 681566"/>
              <a:gd name="csX2" fmla="*/ 685800 w 821267"/>
              <a:gd name="csY2" fmla="*/ 474133 h 681566"/>
              <a:gd name="csX3" fmla="*/ 732367 w 821267"/>
              <a:gd name="csY3" fmla="*/ 524933 h 681566"/>
              <a:gd name="csX4" fmla="*/ 821267 w 821267"/>
              <a:gd name="csY4" fmla="*/ 457200 h 681566"/>
              <a:gd name="csX5" fmla="*/ 410633 w 821267"/>
              <a:gd name="csY5" fmla="*/ 0 h 681566"/>
              <a:gd name="csX6" fmla="*/ 0 w 821267"/>
              <a:gd name="csY6" fmla="*/ 241300 h 68156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21267" h="681566">
                <a:moveTo>
                  <a:pt x="0" y="241300"/>
                </a:moveTo>
                <a:lnTo>
                  <a:pt x="381000" y="681566"/>
                </a:lnTo>
                <a:lnTo>
                  <a:pt x="685800" y="474133"/>
                </a:lnTo>
                <a:lnTo>
                  <a:pt x="732367" y="524933"/>
                </a:lnTo>
                <a:lnTo>
                  <a:pt x="821267" y="457200"/>
                </a:lnTo>
                <a:lnTo>
                  <a:pt x="410633" y="0"/>
                </a:lnTo>
                <a:lnTo>
                  <a:pt x="0" y="241300"/>
                </a:lnTo>
                <a:close/>
              </a:path>
            </a:pathLst>
          </a:cu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4" name="Freeform: Shape 33">
            <a:extLst>
              <a:ext uri="{FF2B5EF4-FFF2-40B4-BE49-F238E27FC236}">
                <a16:creationId xmlns:a16="http://schemas.microsoft.com/office/drawing/2014/main" id="{1C5CCE74-A0DE-201A-EF56-483C7486468E}"/>
              </a:ext>
            </a:extLst>
          </p:cNvPr>
          <p:cNvSpPr/>
          <p:nvPr/>
        </p:nvSpPr>
        <p:spPr>
          <a:xfrm>
            <a:off x="3096781" y="2926489"/>
            <a:ext cx="457200" cy="381000"/>
          </a:xfrm>
          <a:custGeom>
            <a:avLst/>
            <a:gdLst>
              <a:gd name="csX0" fmla="*/ 0 w 457200"/>
              <a:gd name="csY0" fmla="*/ 97367 h 381000"/>
              <a:gd name="csX1" fmla="*/ 300567 w 457200"/>
              <a:gd name="csY1" fmla="*/ 381000 h 381000"/>
              <a:gd name="csX2" fmla="*/ 457200 w 457200"/>
              <a:gd name="csY2" fmla="*/ 275167 h 381000"/>
              <a:gd name="csX3" fmla="*/ 173567 w 457200"/>
              <a:gd name="csY3" fmla="*/ 0 h 381000"/>
              <a:gd name="csX4" fmla="*/ 0 w 457200"/>
              <a:gd name="csY4" fmla="*/ 97367 h 381000"/>
            </a:gdLst>
            <a:ahLst/>
            <a:cxnLst>
              <a:cxn ang="0">
                <a:pos x="csX0" y="csY0"/>
              </a:cxn>
              <a:cxn ang="0">
                <a:pos x="csX1" y="csY1"/>
              </a:cxn>
              <a:cxn ang="0">
                <a:pos x="csX2" y="csY2"/>
              </a:cxn>
              <a:cxn ang="0">
                <a:pos x="csX3" y="csY3"/>
              </a:cxn>
              <a:cxn ang="0">
                <a:pos x="csX4" y="csY4"/>
              </a:cxn>
            </a:cxnLst>
            <a:rect l="l" t="t" r="r" b="b"/>
            <a:pathLst>
              <a:path w="457200" h="381000">
                <a:moveTo>
                  <a:pt x="0" y="97367"/>
                </a:moveTo>
                <a:lnTo>
                  <a:pt x="300567" y="381000"/>
                </a:lnTo>
                <a:lnTo>
                  <a:pt x="457200" y="275167"/>
                </a:lnTo>
                <a:lnTo>
                  <a:pt x="173567" y="0"/>
                </a:lnTo>
                <a:lnTo>
                  <a:pt x="0" y="97367"/>
                </a:lnTo>
                <a:close/>
              </a:path>
            </a:pathLst>
          </a:custGeom>
          <a:solidFill>
            <a:srgbClr val="FFC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Freeform: Shape 36">
            <a:extLst>
              <a:ext uri="{FF2B5EF4-FFF2-40B4-BE49-F238E27FC236}">
                <a16:creationId xmlns:a16="http://schemas.microsoft.com/office/drawing/2014/main" id="{2A3CB1FD-EAE5-7F1C-6939-8395911ADE2E}"/>
              </a:ext>
            </a:extLst>
          </p:cNvPr>
          <p:cNvSpPr/>
          <p:nvPr/>
        </p:nvSpPr>
        <p:spPr>
          <a:xfrm>
            <a:off x="3228014" y="2363456"/>
            <a:ext cx="1405467" cy="1109133"/>
          </a:xfrm>
          <a:custGeom>
            <a:avLst/>
            <a:gdLst>
              <a:gd name="csX0" fmla="*/ 0 w 1405467"/>
              <a:gd name="csY0" fmla="*/ 309033 h 1109133"/>
              <a:gd name="csX1" fmla="*/ 846667 w 1405467"/>
              <a:gd name="csY1" fmla="*/ 1109133 h 1109133"/>
              <a:gd name="csX2" fmla="*/ 1405467 w 1405467"/>
              <a:gd name="csY2" fmla="*/ 728133 h 1109133"/>
              <a:gd name="csX3" fmla="*/ 567267 w 1405467"/>
              <a:gd name="csY3" fmla="*/ 0 h 1109133"/>
              <a:gd name="csX4" fmla="*/ 0 w 1405467"/>
              <a:gd name="csY4" fmla="*/ 309033 h 1109133"/>
            </a:gdLst>
            <a:ahLst/>
            <a:cxnLst>
              <a:cxn ang="0">
                <a:pos x="csX0" y="csY0"/>
              </a:cxn>
              <a:cxn ang="0">
                <a:pos x="csX1" y="csY1"/>
              </a:cxn>
              <a:cxn ang="0">
                <a:pos x="csX2" y="csY2"/>
              </a:cxn>
              <a:cxn ang="0">
                <a:pos x="csX3" y="csY3"/>
              </a:cxn>
              <a:cxn ang="0">
                <a:pos x="csX4" y="csY4"/>
              </a:cxn>
            </a:cxnLst>
            <a:rect l="l" t="t" r="r" b="b"/>
            <a:pathLst>
              <a:path w="1405467" h="1109133">
                <a:moveTo>
                  <a:pt x="0" y="309033"/>
                </a:moveTo>
                <a:lnTo>
                  <a:pt x="846667" y="1109133"/>
                </a:lnTo>
                <a:lnTo>
                  <a:pt x="1405467" y="728133"/>
                </a:lnTo>
                <a:lnTo>
                  <a:pt x="567267" y="0"/>
                </a:lnTo>
                <a:lnTo>
                  <a:pt x="0" y="309033"/>
                </a:lnTo>
                <a:close/>
              </a:path>
            </a:pathLst>
          </a:custGeom>
          <a:solidFill>
            <a:srgbClr val="00B0F0">
              <a:alpha val="25882"/>
            </a:srgbClr>
          </a:solidFill>
          <a:ln>
            <a:solidFill>
              <a:srgbClr val="000000">
                <a:alpha val="3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Freeform: Shape 37">
            <a:extLst>
              <a:ext uri="{FF2B5EF4-FFF2-40B4-BE49-F238E27FC236}">
                <a16:creationId xmlns:a16="http://schemas.microsoft.com/office/drawing/2014/main" id="{77B393EE-ED22-4F75-865E-32FB2ECE8A85}"/>
              </a:ext>
            </a:extLst>
          </p:cNvPr>
          <p:cNvSpPr/>
          <p:nvPr/>
        </p:nvSpPr>
        <p:spPr>
          <a:xfrm>
            <a:off x="2042995" y="4330736"/>
            <a:ext cx="742950" cy="594360"/>
          </a:xfrm>
          <a:custGeom>
            <a:avLst/>
            <a:gdLst>
              <a:gd name="csX0" fmla="*/ 0 w 742950"/>
              <a:gd name="csY0" fmla="*/ 377190 h 594360"/>
              <a:gd name="csX1" fmla="*/ 179070 w 742950"/>
              <a:gd name="csY1" fmla="*/ 594360 h 594360"/>
              <a:gd name="csX2" fmla="*/ 742950 w 742950"/>
              <a:gd name="csY2" fmla="*/ 198120 h 594360"/>
              <a:gd name="csX3" fmla="*/ 548640 w 742950"/>
              <a:gd name="csY3" fmla="*/ 0 h 594360"/>
              <a:gd name="csX4" fmla="*/ 0 w 742950"/>
              <a:gd name="csY4" fmla="*/ 377190 h 594360"/>
            </a:gdLst>
            <a:ahLst/>
            <a:cxnLst>
              <a:cxn ang="0">
                <a:pos x="csX0" y="csY0"/>
              </a:cxn>
              <a:cxn ang="0">
                <a:pos x="csX1" y="csY1"/>
              </a:cxn>
              <a:cxn ang="0">
                <a:pos x="csX2" y="csY2"/>
              </a:cxn>
              <a:cxn ang="0">
                <a:pos x="csX3" y="csY3"/>
              </a:cxn>
              <a:cxn ang="0">
                <a:pos x="csX4" y="csY4"/>
              </a:cxn>
            </a:cxnLst>
            <a:rect l="l" t="t" r="r" b="b"/>
            <a:pathLst>
              <a:path w="742950" h="594360">
                <a:moveTo>
                  <a:pt x="0" y="377190"/>
                </a:moveTo>
                <a:lnTo>
                  <a:pt x="179070" y="594360"/>
                </a:lnTo>
                <a:lnTo>
                  <a:pt x="742950" y="198120"/>
                </a:lnTo>
                <a:lnTo>
                  <a:pt x="548640" y="0"/>
                </a:lnTo>
                <a:lnTo>
                  <a:pt x="0" y="377190"/>
                </a:lnTo>
                <a:close/>
              </a:path>
            </a:pathLst>
          </a:custGeom>
          <a:solidFill>
            <a:srgbClr val="C0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6" name="Freeform: Shape 55">
            <a:extLst>
              <a:ext uri="{FF2B5EF4-FFF2-40B4-BE49-F238E27FC236}">
                <a16:creationId xmlns:a16="http://schemas.microsoft.com/office/drawing/2014/main" id="{8CAAEDFC-29C9-4176-F31D-B5DDCE1212EB}"/>
              </a:ext>
            </a:extLst>
          </p:cNvPr>
          <p:cNvSpPr/>
          <p:nvPr/>
        </p:nvSpPr>
        <p:spPr>
          <a:xfrm>
            <a:off x="2693696" y="3504784"/>
            <a:ext cx="1175657" cy="874207"/>
          </a:xfrm>
          <a:custGeom>
            <a:avLst/>
            <a:gdLst>
              <a:gd name="csX0" fmla="*/ 0 w 1175657"/>
              <a:gd name="csY0" fmla="*/ 582804 h 874207"/>
              <a:gd name="csX1" fmla="*/ 291402 w 1175657"/>
              <a:gd name="csY1" fmla="*/ 874207 h 874207"/>
              <a:gd name="csX2" fmla="*/ 1175657 w 1175657"/>
              <a:gd name="csY2" fmla="*/ 261257 h 874207"/>
              <a:gd name="csX3" fmla="*/ 894303 w 1175657"/>
              <a:gd name="csY3" fmla="*/ 0 h 874207"/>
              <a:gd name="csX4" fmla="*/ 0 w 1175657"/>
              <a:gd name="csY4" fmla="*/ 582804 h 874207"/>
            </a:gdLst>
            <a:ahLst/>
            <a:cxnLst>
              <a:cxn ang="0">
                <a:pos x="csX0" y="csY0"/>
              </a:cxn>
              <a:cxn ang="0">
                <a:pos x="csX1" y="csY1"/>
              </a:cxn>
              <a:cxn ang="0">
                <a:pos x="csX2" y="csY2"/>
              </a:cxn>
              <a:cxn ang="0">
                <a:pos x="csX3" y="csY3"/>
              </a:cxn>
              <a:cxn ang="0">
                <a:pos x="csX4" y="csY4"/>
              </a:cxn>
            </a:cxnLst>
            <a:rect l="l" t="t" r="r" b="b"/>
            <a:pathLst>
              <a:path w="1175657" h="874207">
                <a:moveTo>
                  <a:pt x="0" y="582804"/>
                </a:moveTo>
                <a:lnTo>
                  <a:pt x="291402" y="874207"/>
                </a:lnTo>
                <a:lnTo>
                  <a:pt x="1175657" y="261257"/>
                </a:lnTo>
                <a:lnTo>
                  <a:pt x="894303" y="0"/>
                </a:lnTo>
                <a:lnTo>
                  <a:pt x="0" y="582804"/>
                </a:lnTo>
                <a:close/>
              </a:path>
            </a:pathLst>
          </a:custGeom>
          <a:solidFill>
            <a:srgbClr val="002060">
              <a:alpha val="2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57" name="Straight Arrow Connector 56">
            <a:extLst>
              <a:ext uri="{FF2B5EF4-FFF2-40B4-BE49-F238E27FC236}">
                <a16:creationId xmlns:a16="http://schemas.microsoft.com/office/drawing/2014/main" id="{183BFF77-DD8D-A025-3568-58078D8DB734}"/>
              </a:ext>
            </a:extLst>
          </p:cNvPr>
          <p:cNvCxnSpPr>
            <a:cxnSpLocks/>
          </p:cNvCxnSpPr>
          <p:nvPr/>
        </p:nvCxnSpPr>
        <p:spPr>
          <a:xfrm flipH="1" flipV="1">
            <a:off x="3396301" y="3831766"/>
            <a:ext cx="1086948" cy="212414"/>
          </a:xfrm>
          <a:prstGeom prst="straightConnector1">
            <a:avLst/>
          </a:prstGeom>
          <a:ln>
            <a:solidFill>
              <a:schemeClr val="bg2">
                <a:lumMod val="1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56C36FC-AE36-3046-64E7-37E81B834BFA}"/>
              </a:ext>
            </a:extLst>
          </p:cNvPr>
          <p:cNvSpPr txBox="1"/>
          <p:nvPr/>
        </p:nvSpPr>
        <p:spPr>
          <a:xfrm>
            <a:off x="3887999" y="4091759"/>
            <a:ext cx="1191944" cy="369332"/>
          </a:xfrm>
          <a:prstGeom prst="rect">
            <a:avLst/>
          </a:prstGeom>
          <a:noFill/>
        </p:spPr>
        <p:txBody>
          <a:bodyPr wrap="square" lIns="0" tIns="0" rIns="0" bIns="0" rtlCol="0">
            <a:spAutoFit/>
          </a:bodyPr>
          <a:lstStyle/>
          <a:p>
            <a:pPr algn="ctr"/>
            <a:r>
              <a:rPr lang="en-US" sz="1200" b="1" dirty="0" err="1">
                <a:solidFill>
                  <a:schemeClr val="tx1">
                    <a:lumMod val="75000"/>
                  </a:schemeClr>
                </a:solidFill>
              </a:rPr>
              <a:t>Telemanipulator</a:t>
            </a:r>
            <a:r>
              <a:rPr lang="en-US" sz="1200" b="1" dirty="0">
                <a:solidFill>
                  <a:schemeClr val="tx1">
                    <a:lumMod val="75000"/>
                  </a:schemeClr>
                </a:solidFill>
              </a:rPr>
              <a:t> area</a:t>
            </a:r>
            <a:endParaRPr lang="en-GB" sz="1200" b="1" dirty="0">
              <a:solidFill>
                <a:schemeClr val="tx1">
                  <a:lumMod val="75000"/>
                </a:schemeClr>
              </a:solidFill>
            </a:endParaRPr>
          </a:p>
        </p:txBody>
      </p:sp>
      <p:sp>
        <p:nvSpPr>
          <p:cNvPr id="63" name="Slide Number Placeholder 5">
            <a:extLst>
              <a:ext uri="{FF2B5EF4-FFF2-40B4-BE49-F238E27FC236}">
                <a16:creationId xmlns:a16="http://schemas.microsoft.com/office/drawing/2014/main" id="{FCE61975-4EAD-7DB8-7E9C-AC910974A91A}"/>
              </a:ext>
            </a:extLst>
          </p:cNvPr>
          <p:cNvSpPr>
            <a:spLocks noGrp="1"/>
          </p:cNvSpPr>
          <p:nvPr>
            <p:ph type="sldNum" sz="quarter" idx="11"/>
          </p:nvPr>
        </p:nvSpPr>
        <p:spPr>
          <a:xfrm>
            <a:off x="11515725" y="6358940"/>
            <a:ext cx="482600" cy="3317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55979-00CC-4874-A80E-0959E76EB92F}" type="slidenum">
              <a:rPr kumimoji="0" lang="en-GB"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4" name="Footer Placeholder 4">
            <a:extLst>
              <a:ext uri="{FF2B5EF4-FFF2-40B4-BE49-F238E27FC236}">
                <a16:creationId xmlns:a16="http://schemas.microsoft.com/office/drawing/2014/main" id="{44A17FF8-0E91-C06E-A6DC-6DBB82BEF9C6}"/>
              </a:ext>
            </a:extLst>
          </p:cNvPr>
          <p:cNvSpPr>
            <a:spLocks noGrp="1"/>
          </p:cNvSpPr>
          <p:nvPr>
            <p:ph type="ftr" sz="quarter" idx="12"/>
          </p:nvPr>
        </p:nvSpPr>
        <p:spPr>
          <a:xfrm>
            <a:off x="3741738" y="6342272"/>
            <a:ext cx="3452812" cy="36512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C. Ahdida, </a:t>
            </a:r>
            <a:r>
              <a:rPr kumimoji="0" lang="pt-BR" sz="1000" b="0" i="0" u="none" strike="noStrike" kern="1200" cap="none" spc="0" normalizeH="0" baseline="0" noProof="0" dirty="0">
                <a:ln>
                  <a:noFill/>
                </a:ln>
                <a:solidFill>
                  <a:srgbClr val="FFFFFF"/>
                </a:solidFill>
                <a:effectLst/>
                <a:uLnTx/>
                <a:uFillTx/>
                <a:latin typeface="Arial" panose="020B0604020202020204"/>
                <a:ea typeface="+mn-ea"/>
                <a:cs typeface="+mn-cs"/>
              </a:rPr>
              <a:t>M. Andreini, O. Rios, A. Henriques</a:t>
            </a: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 – </a:t>
            </a:r>
            <a:b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000" b="0" u="none" strike="noStrike" kern="1200" cap="none" spc="0" normalizeH="0" baseline="0" noProof="0" dirty="0">
                <a:ln>
                  <a:noFill/>
                </a:ln>
                <a:solidFill>
                  <a:srgbClr val="FFFFFF"/>
                </a:solidFill>
                <a:effectLst/>
                <a:uLnTx/>
                <a:uFillTx/>
                <a:latin typeface="Arial" panose="020B0604020202020204"/>
                <a:ea typeface="+mn-ea"/>
                <a:cs typeface="+mn-cs"/>
              </a:rPr>
              <a:t>Considerations and strategy for the regulatory requirements for B754</a:t>
            </a:r>
          </a:p>
        </p:txBody>
      </p:sp>
      <p:sp>
        <p:nvSpPr>
          <p:cNvPr id="65" name="TextBox 64">
            <a:extLst>
              <a:ext uri="{FF2B5EF4-FFF2-40B4-BE49-F238E27FC236}">
                <a16:creationId xmlns:a16="http://schemas.microsoft.com/office/drawing/2014/main" id="{4D618FF8-DF94-9193-993C-0345AADEC73A}"/>
              </a:ext>
            </a:extLst>
          </p:cNvPr>
          <p:cNvSpPr txBox="1"/>
          <p:nvPr/>
        </p:nvSpPr>
        <p:spPr>
          <a:xfrm>
            <a:off x="9911666" y="6401724"/>
            <a:ext cx="1371600" cy="246221"/>
          </a:xfrm>
          <a:prstGeom prst="rect">
            <a:avLst/>
          </a:prstGeom>
          <a:noFill/>
        </p:spPr>
        <p:txBody>
          <a:bodyPr wrap="square" rtlCol="0">
            <a:spAutoFit/>
          </a:bodyPr>
          <a:lstStyle/>
          <a:p>
            <a:r>
              <a:rPr lang="en-US" sz="1000" dirty="0">
                <a:solidFill>
                  <a:srgbClr val="FFFFFF"/>
                </a:solidFill>
                <a:latin typeface="Arial" panose="020B0604020202020204"/>
              </a:rPr>
              <a:t>29.01.2026</a:t>
            </a:r>
            <a:endParaRPr lang="en-CH" sz="1000" dirty="0">
              <a:solidFill>
                <a:srgbClr val="FFFFFF"/>
              </a:solidFill>
              <a:latin typeface="Arial" panose="020B0604020202020204"/>
            </a:endParaRPr>
          </a:p>
        </p:txBody>
      </p:sp>
      <p:sp>
        <p:nvSpPr>
          <p:cNvPr id="66" name="Footer Placeholder 4">
            <a:extLst>
              <a:ext uri="{FF2B5EF4-FFF2-40B4-BE49-F238E27FC236}">
                <a16:creationId xmlns:a16="http://schemas.microsoft.com/office/drawing/2014/main" id="{1CF100B4-9DAC-FD9F-4A2B-0064BBAE01F5}"/>
              </a:ext>
            </a:extLst>
          </p:cNvPr>
          <p:cNvSpPr txBox="1">
            <a:spLocks/>
          </p:cNvSpPr>
          <p:nvPr/>
        </p:nvSpPr>
        <p:spPr>
          <a:xfrm>
            <a:off x="5902325" y="6342272"/>
            <a:ext cx="3452812" cy="365125"/>
          </a:xfrm>
          <a:prstGeom prst="rect">
            <a:avLst/>
          </a:prstGeom>
        </p:spPr>
        <p:txBody>
          <a:bodyPr vert="horz" lIns="91440" tIns="45720" rIns="91440" bIns="45720" rtlCol="0" anchor="ctr"/>
          <a:lstStyle>
            <a:defPPr>
              <a:defRPr lang="en-GB"/>
            </a:defPPr>
            <a:lvl1pPr algn="ctr" rtl="0" eaLnBrk="1" fontAlgn="auto" hangingPunct="1">
              <a:spcBef>
                <a:spcPts val="0"/>
              </a:spcBef>
              <a:spcAft>
                <a:spcPts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dirty="0"/>
              <a:t>EDMS 3406737 </a:t>
            </a:r>
          </a:p>
        </p:txBody>
      </p:sp>
      <p:sp>
        <p:nvSpPr>
          <p:cNvPr id="3" name="TextBox 2">
            <a:extLst>
              <a:ext uri="{FF2B5EF4-FFF2-40B4-BE49-F238E27FC236}">
                <a16:creationId xmlns:a16="http://schemas.microsoft.com/office/drawing/2014/main" id="{72B7B183-4627-EC76-14BC-EFDD66CB5599}"/>
              </a:ext>
            </a:extLst>
          </p:cNvPr>
          <p:cNvSpPr txBox="1"/>
          <p:nvPr/>
        </p:nvSpPr>
        <p:spPr>
          <a:xfrm>
            <a:off x="8978425" y="3238282"/>
            <a:ext cx="2692937" cy="415498"/>
          </a:xfrm>
          <a:prstGeom prst="rect">
            <a:avLst/>
          </a:prstGeom>
          <a:noFill/>
        </p:spPr>
        <p:txBody>
          <a:bodyPr wrap="square" rtlCol="0">
            <a:spAutoFit/>
          </a:bodyPr>
          <a:lstStyle/>
          <a:p>
            <a:r>
              <a:rPr lang="en-US" sz="1050" dirty="0"/>
              <a:t>*HEPA filters and heat exchanger in underground target area</a:t>
            </a:r>
            <a:endParaRPr lang="en-GB" sz="1050" dirty="0"/>
          </a:p>
        </p:txBody>
      </p:sp>
      <p:sp>
        <p:nvSpPr>
          <p:cNvPr id="4" name="Footer Placeholder 2">
            <a:extLst>
              <a:ext uri="{FF2B5EF4-FFF2-40B4-BE49-F238E27FC236}">
                <a16:creationId xmlns:a16="http://schemas.microsoft.com/office/drawing/2014/main" id="{4FA047FE-3BCE-D427-D37A-6D373EE92A17}"/>
              </a:ext>
            </a:extLst>
          </p:cNvPr>
          <p:cNvSpPr txBox="1">
            <a:spLocks/>
          </p:cNvSpPr>
          <p:nvPr/>
        </p:nvSpPr>
        <p:spPr>
          <a:xfrm>
            <a:off x="4259263" y="6378349"/>
            <a:ext cx="4285010" cy="365125"/>
          </a:xfrm>
          <a:prstGeom prst="rect">
            <a:avLst/>
          </a:prstGeom>
        </p:spPr>
        <p:txBody>
          <a:bodyPr vert="horz" lIns="0" tIns="45720" rIns="91440" bIns="45720" rtlCol="0" anchor="ct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Claudia AHDIDA et al. HI-ECN3 RP Aspects</a:t>
            </a:r>
            <a:endParaRPr lang="en-US" dirty="0"/>
          </a:p>
        </p:txBody>
      </p:sp>
      <p:sp>
        <p:nvSpPr>
          <p:cNvPr id="5" name="Date Placeholder 1">
            <a:extLst>
              <a:ext uri="{FF2B5EF4-FFF2-40B4-BE49-F238E27FC236}">
                <a16:creationId xmlns:a16="http://schemas.microsoft.com/office/drawing/2014/main" id="{DF851F2E-8352-3651-2DBF-F9FE67F0E65F}"/>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6" name="Slide Number Placeholder 3">
            <a:extLst>
              <a:ext uri="{FF2B5EF4-FFF2-40B4-BE49-F238E27FC236}">
                <a16:creationId xmlns:a16="http://schemas.microsoft.com/office/drawing/2014/main" id="{A61EAC9B-CAD5-CF0C-2A80-B2EDDAD88ABA}"/>
              </a:ext>
            </a:extLst>
          </p:cNvPr>
          <p:cNvSpPr txBox="1">
            <a:spLocks/>
          </p:cNvSpPr>
          <p:nvPr/>
        </p:nvSpPr>
        <p:spPr>
          <a:xfrm>
            <a:off x="11107546" y="6378349"/>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D55979-00CC-4874-A80E-0959E76EB92F}" type="slidenum">
              <a:rPr lang="en-GB" smtClean="0"/>
              <a:pPr/>
              <a:t>14</a:t>
            </a:fld>
            <a:endParaRPr lang="en-GB" dirty="0"/>
          </a:p>
        </p:txBody>
      </p:sp>
    </p:spTree>
    <p:extLst>
      <p:ext uri="{BB962C8B-B14F-4D97-AF65-F5344CB8AC3E}">
        <p14:creationId xmlns:p14="http://schemas.microsoft.com/office/powerpoint/2010/main" val="90712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31" grpId="0"/>
      <p:bldP spid="43" grpId="0" animBg="1"/>
      <p:bldP spid="44" grpId="0" animBg="1"/>
      <p:bldP spid="45" grpId="0" animBg="1"/>
      <p:bldP spid="11" grpId="0"/>
      <p:bldP spid="24" grpId="0"/>
      <p:bldP spid="28" grpId="0" animBg="1"/>
      <p:bldP spid="30" grpId="0" animBg="1"/>
      <p:bldP spid="32" grpId="0" animBg="1"/>
      <p:bldP spid="34" grpId="0" animBg="1"/>
      <p:bldP spid="37" grpId="0" animBg="1"/>
      <p:bldP spid="38" grpId="0" animBg="1"/>
      <p:bldP spid="56" grpId="0" animBg="1"/>
      <p:bldP spid="5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057C5-C7F1-6E40-F722-D611C7A73FB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95EB48C-6F8C-48F9-39FC-296BBFF51015}"/>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Contamination risks during Target Cutting</a:t>
            </a:r>
            <a:endParaRPr lang="en-US" spc="-1" dirty="0">
              <a:solidFill>
                <a:srgbClr val="0055A0"/>
              </a:solidFill>
            </a:endParaRPr>
          </a:p>
        </p:txBody>
      </p:sp>
      <p:sp>
        <p:nvSpPr>
          <p:cNvPr id="18" name="TextBox 17">
            <a:extLst>
              <a:ext uri="{FF2B5EF4-FFF2-40B4-BE49-F238E27FC236}">
                <a16:creationId xmlns:a16="http://schemas.microsoft.com/office/drawing/2014/main" id="{E338D5B8-5B22-3A7B-F2D5-ECC2022294CC}"/>
              </a:ext>
            </a:extLst>
          </p:cNvPr>
          <p:cNvSpPr txBox="1"/>
          <p:nvPr/>
        </p:nvSpPr>
        <p:spPr bwMode="auto">
          <a:xfrm>
            <a:off x="571014" y="3574220"/>
            <a:ext cx="4179302" cy="2554545"/>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US" sz="1400" dirty="0"/>
              <a:t>Cutting process still to be defined in detail, </a:t>
            </a:r>
            <a:r>
              <a:rPr lang="en-GB" sz="1400" dirty="0"/>
              <a:t>; current assumption: </a:t>
            </a:r>
            <a:r>
              <a:rPr lang="en-GB" sz="1400" b="1" dirty="0"/>
              <a:t>four cuts</a:t>
            </a:r>
            <a:r>
              <a:rPr lang="en-GB" sz="1400" dirty="0"/>
              <a:t>, each </a:t>
            </a:r>
            <a:r>
              <a:rPr lang="en-GB" sz="1400" b="1" dirty="0"/>
              <a:t>1 cm thick </a:t>
            </a:r>
            <a:endParaRPr lang="en-US" sz="1400" dirty="0"/>
          </a:p>
          <a:p>
            <a:pPr marL="361950" lvl="1" indent="-184150">
              <a:buFont typeface="Wingdings" panose="05000000000000000000" pitchFamily="2" charset="2"/>
              <a:buChar char="Ø"/>
            </a:pPr>
            <a:r>
              <a:rPr lang="en-US" sz="1400" b="1" dirty="0"/>
              <a:t>22 kg </a:t>
            </a:r>
            <a:r>
              <a:rPr lang="en-US" sz="1400" dirty="0"/>
              <a:t>of </a:t>
            </a:r>
            <a:r>
              <a:rPr lang="en-US" sz="1400" b="1" dirty="0" err="1"/>
              <a:t>StainlessSteel</a:t>
            </a:r>
            <a:r>
              <a:rPr lang="en-US" sz="1400" b="1" dirty="0"/>
              <a:t> holder</a:t>
            </a:r>
          </a:p>
          <a:p>
            <a:pPr marL="361950" lvl="1" indent="-184150">
              <a:spcAft>
                <a:spcPts val="600"/>
              </a:spcAft>
              <a:buFont typeface="Wingdings" panose="05000000000000000000" pitchFamily="2" charset="2"/>
              <a:buChar char="Ø"/>
            </a:pPr>
            <a:r>
              <a:rPr lang="en-US" sz="1400" b="1" dirty="0"/>
              <a:t>3.5 kg</a:t>
            </a:r>
            <a:r>
              <a:rPr lang="en-US" sz="1400" dirty="0"/>
              <a:t> of </a:t>
            </a:r>
            <a:r>
              <a:rPr lang="en-US" sz="1400" b="1" dirty="0"/>
              <a:t>Inconel vessel</a:t>
            </a:r>
          </a:p>
          <a:p>
            <a:pPr marL="171450" indent="-171450">
              <a:spcAft>
                <a:spcPts val="600"/>
              </a:spcAft>
              <a:buFont typeface="Arial" panose="020B0604020202020204" pitchFamily="34" charset="0"/>
              <a:buChar char="•"/>
            </a:pPr>
            <a:r>
              <a:rPr lang="en-US" sz="1400" dirty="0"/>
              <a:t>Radionuclide inventory of SS holder and Inconel evaluated based on FLUKA + </a:t>
            </a:r>
            <a:r>
              <a:rPr lang="en-US" sz="1400" dirty="0" err="1"/>
              <a:t>ActiWiz</a:t>
            </a:r>
            <a:r>
              <a:rPr lang="en-US" sz="1400" dirty="0"/>
              <a:t> studies</a:t>
            </a:r>
          </a:p>
          <a:p>
            <a:pPr marL="171450" lvl="1" indent="-171450">
              <a:spcAft>
                <a:spcPts val="600"/>
              </a:spcAft>
              <a:buFont typeface="Arial" panose="020B0604020202020204" pitchFamily="34" charset="0"/>
              <a:buChar char="•"/>
            </a:pPr>
            <a:r>
              <a:rPr lang="en-US" sz="1400" dirty="0"/>
              <a:t>Assumed Service Cell dimensions:</a:t>
            </a:r>
          </a:p>
          <a:p>
            <a:pPr marL="361950" lvl="1" indent="-184150">
              <a:buFont typeface="Wingdings" panose="05000000000000000000" pitchFamily="2" charset="2"/>
              <a:buChar char="Ø"/>
            </a:pPr>
            <a:r>
              <a:rPr lang="en-US" sz="1400" b="1" dirty="0"/>
              <a:t>Internal surface</a:t>
            </a:r>
            <a:r>
              <a:rPr lang="en-US" sz="1400" dirty="0"/>
              <a:t>: 1.3E6 cm</a:t>
            </a:r>
            <a:r>
              <a:rPr lang="en-US" sz="1400" baseline="30000" dirty="0"/>
              <a:t>2</a:t>
            </a:r>
          </a:p>
          <a:p>
            <a:pPr marL="361950" lvl="1" indent="-184150">
              <a:buFont typeface="Wingdings" panose="05000000000000000000" pitchFamily="2" charset="2"/>
              <a:buChar char="Ø"/>
            </a:pPr>
            <a:r>
              <a:rPr lang="en-US" sz="1400" b="1" dirty="0"/>
              <a:t>Volume</a:t>
            </a:r>
            <a:r>
              <a:rPr lang="en-US" sz="1400" dirty="0"/>
              <a:t>: 1.2E9 cm</a:t>
            </a:r>
            <a:r>
              <a:rPr lang="en-US" sz="1400" baseline="30000" dirty="0"/>
              <a:t>3</a:t>
            </a:r>
            <a:endParaRPr lang="en-US" sz="1400" dirty="0"/>
          </a:p>
          <a:p>
            <a:pPr>
              <a:spcAft>
                <a:spcPts val="600"/>
              </a:spcAft>
            </a:pPr>
            <a:endParaRPr lang="en-GB" sz="1400" dirty="0"/>
          </a:p>
        </p:txBody>
      </p:sp>
      <p:graphicFrame>
        <p:nvGraphicFramePr>
          <p:cNvPr id="37" name="Table 36">
            <a:extLst>
              <a:ext uri="{FF2B5EF4-FFF2-40B4-BE49-F238E27FC236}">
                <a16:creationId xmlns:a16="http://schemas.microsoft.com/office/drawing/2014/main" id="{6C98971A-98C9-8329-2F89-341840BC688B}"/>
              </a:ext>
            </a:extLst>
          </p:cNvPr>
          <p:cNvGraphicFramePr>
            <a:graphicFrameLocks noGrp="1"/>
          </p:cNvGraphicFramePr>
          <p:nvPr/>
        </p:nvGraphicFramePr>
        <p:xfrm>
          <a:off x="5161999" y="2516196"/>
          <a:ext cx="3835969" cy="948024"/>
        </p:xfrm>
        <a:graphic>
          <a:graphicData uri="http://schemas.openxmlformats.org/drawingml/2006/table">
            <a:tbl>
              <a:tblPr>
                <a:tableStyleId>{8EC20E35-A176-4012-BC5E-935CFFF8708E}</a:tableStyleId>
              </a:tblPr>
              <a:tblGrid>
                <a:gridCol w="2664296">
                  <a:extLst>
                    <a:ext uri="{9D8B030D-6E8A-4147-A177-3AD203B41FA5}">
                      <a16:colId xmlns:a16="http://schemas.microsoft.com/office/drawing/2014/main" val="3371510648"/>
                    </a:ext>
                  </a:extLst>
                </a:gridCol>
                <a:gridCol w="1171673">
                  <a:extLst>
                    <a:ext uri="{9D8B030D-6E8A-4147-A177-3AD203B41FA5}">
                      <a16:colId xmlns:a16="http://schemas.microsoft.com/office/drawing/2014/main" val="2368802128"/>
                    </a:ext>
                  </a:extLst>
                </a:gridCol>
              </a:tblGrid>
              <a:tr h="230169">
                <a:tc>
                  <a:txBody>
                    <a:bodyPr/>
                    <a:lstStyle/>
                    <a:p>
                      <a:pPr algn="l" fontAlgn="b">
                        <a:buNone/>
                      </a:pPr>
                      <a:r>
                        <a:rPr lang="en-GB" sz="1200" u="none" strike="noStrike" dirty="0">
                          <a:effectLst/>
                        </a:rPr>
                        <a:t>Total LA:</a:t>
                      </a:r>
                      <a:endParaRPr lang="en-GB"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6.0E+05</a:t>
                      </a:r>
                    </a:p>
                  </a:txBody>
                  <a:tcPr marL="9525" marR="9525" marT="9525" marB="0" anchor="b">
                    <a:lnL>
                      <a:noFill/>
                    </a:lnL>
                    <a:lnR>
                      <a:noFill/>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26437702"/>
                  </a:ext>
                </a:extLst>
              </a:tr>
              <a:tr h="239285">
                <a:tc>
                  <a:txBody>
                    <a:bodyPr/>
                    <a:lstStyle/>
                    <a:p>
                      <a:pPr algn="l" fontAlgn="b">
                        <a:buNone/>
                      </a:pPr>
                      <a:r>
                        <a:rPr lang="en-GB" sz="1200" u="none" strike="noStrike" dirty="0">
                          <a:effectLst/>
                        </a:rPr>
                        <a:t>Total CS:</a:t>
                      </a:r>
                      <a:endParaRPr lang="en-GB"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3.3E+04</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1540567"/>
                  </a:ext>
                </a:extLst>
              </a:tr>
              <a:tr h="239285">
                <a:tc>
                  <a:txBody>
                    <a:bodyPr/>
                    <a:lstStyle/>
                    <a:p>
                      <a:pPr algn="l" fontAlgn="b">
                        <a:buNone/>
                      </a:pPr>
                      <a:r>
                        <a:rPr lang="en-GB" sz="1200" u="none" strike="noStrike" dirty="0">
                          <a:effectLst/>
                        </a:rPr>
                        <a:t>Total CA:</a:t>
                      </a:r>
                      <a:endParaRPr lang="en-GB"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3.0E+05</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89583738"/>
                  </a:ext>
                </a:extLst>
              </a:tr>
              <a:tr h="239285">
                <a:tc>
                  <a:txBody>
                    <a:bodyPr/>
                    <a:lstStyle/>
                    <a:p>
                      <a:pPr algn="l" fontAlgn="b">
                        <a:buNone/>
                      </a:pPr>
                      <a:r>
                        <a:rPr lang="sv-SE" sz="1200" u="none" strike="noStrike" dirty="0">
                          <a:effectLst/>
                        </a:rPr>
                        <a:t>Total beta/gamma SurfAct, Bq/cm</a:t>
                      </a:r>
                      <a:r>
                        <a:rPr lang="sv-SE" sz="1200" u="none" strike="noStrike" baseline="30000" dirty="0">
                          <a:effectLst/>
                        </a:rPr>
                        <a:t>2</a:t>
                      </a:r>
                      <a:r>
                        <a:rPr lang="sv-SE" sz="1200" u="none" strike="noStrike" dirty="0">
                          <a:effectLst/>
                        </a:rPr>
                        <a:t>:</a:t>
                      </a:r>
                      <a:endParaRPr lang="sv-SE"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1.1E+06</a:t>
                      </a:r>
                    </a:p>
                  </a:txBody>
                  <a:tcPr marL="9525" marR="9525" marT="9525" marB="0" anchor="b">
                    <a:lnL>
                      <a:noFill/>
                    </a:lnL>
                    <a:lnR>
                      <a:noFill/>
                    </a:lnR>
                    <a:lnT>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2675399"/>
                  </a:ext>
                </a:extLst>
              </a:tr>
            </a:tbl>
          </a:graphicData>
        </a:graphic>
      </p:graphicFrame>
      <p:sp>
        <p:nvSpPr>
          <p:cNvPr id="39" name="TextBox 38">
            <a:extLst>
              <a:ext uri="{FF2B5EF4-FFF2-40B4-BE49-F238E27FC236}">
                <a16:creationId xmlns:a16="http://schemas.microsoft.com/office/drawing/2014/main" id="{A2806EB0-89C7-BF35-F2CB-3C192CB208B1}"/>
              </a:ext>
            </a:extLst>
          </p:cNvPr>
          <p:cNvSpPr txBox="1"/>
          <p:nvPr/>
        </p:nvSpPr>
        <p:spPr>
          <a:xfrm>
            <a:off x="9518871" y="3105639"/>
            <a:ext cx="1939307" cy="261610"/>
          </a:xfrm>
          <a:prstGeom prst="rect">
            <a:avLst/>
          </a:prstGeom>
          <a:noFill/>
        </p:spPr>
        <p:txBody>
          <a:bodyPr wrap="square">
            <a:spAutoFit/>
          </a:bodyPr>
          <a:lstStyle/>
          <a:p>
            <a:pPr algn="ctr"/>
            <a:r>
              <a:rPr lang="en-GB" sz="1100" u="none" strike="noStrike" dirty="0">
                <a:solidFill>
                  <a:schemeClr val="bg1">
                    <a:lumMod val="50000"/>
                  </a:schemeClr>
                </a:solidFill>
                <a:effectLst/>
              </a:rPr>
              <a:t>no alpha emitters</a:t>
            </a:r>
            <a:endParaRPr lang="en-GB" sz="1100" dirty="0">
              <a:solidFill>
                <a:schemeClr val="bg1">
                  <a:lumMod val="50000"/>
                </a:schemeClr>
              </a:solidFill>
            </a:endParaRPr>
          </a:p>
        </p:txBody>
      </p:sp>
      <p:sp>
        <p:nvSpPr>
          <p:cNvPr id="40" name="TextBox 39">
            <a:extLst>
              <a:ext uri="{FF2B5EF4-FFF2-40B4-BE49-F238E27FC236}">
                <a16:creationId xmlns:a16="http://schemas.microsoft.com/office/drawing/2014/main" id="{BC3056C4-862C-7161-E7F5-55B290679765}"/>
              </a:ext>
            </a:extLst>
          </p:cNvPr>
          <p:cNvSpPr txBox="1"/>
          <p:nvPr/>
        </p:nvSpPr>
        <p:spPr>
          <a:xfrm>
            <a:off x="5055090" y="2170135"/>
            <a:ext cx="4001669" cy="307777"/>
          </a:xfrm>
          <a:prstGeom prst="rect">
            <a:avLst/>
          </a:prstGeom>
          <a:noFill/>
        </p:spPr>
        <p:txBody>
          <a:bodyPr wrap="square">
            <a:spAutoFit/>
          </a:bodyPr>
          <a:lstStyle/>
          <a:p>
            <a:pPr>
              <a:spcAft>
                <a:spcPts val="600"/>
              </a:spcAft>
            </a:pPr>
            <a:r>
              <a:rPr lang="en-GB" sz="1400" b="1" dirty="0"/>
              <a:t>Sum of SS316LN holder + Inconel vessel</a:t>
            </a:r>
            <a:endParaRPr lang="en-US" sz="1400" b="1" dirty="0"/>
          </a:p>
        </p:txBody>
      </p:sp>
      <p:sp>
        <p:nvSpPr>
          <p:cNvPr id="42" name="TextBox 41">
            <a:extLst>
              <a:ext uri="{FF2B5EF4-FFF2-40B4-BE49-F238E27FC236}">
                <a16:creationId xmlns:a16="http://schemas.microsoft.com/office/drawing/2014/main" id="{C34F54CA-C9C5-43F0-E3D7-029164DF1CEA}"/>
              </a:ext>
            </a:extLst>
          </p:cNvPr>
          <p:cNvSpPr txBox="1"/>
          <p:nvPr/>
        </p:nvSpPr>
        <p:spPr>
          <a:xfrm>
            <a:off x="5055090" y="3986564"/>
            <a:ext cx="4001669" cy="307777"/>
          </a:xfrm>
          <a:prstGeom prst="rect">
            <a:avLst/>
          </a:prstGeom>
          <a:noFill/>
        </p:spPr>
        <p:txBody>
          <a:bodyPr wrap="square">
            <a:spAutoFit/>
          </a:bodyPr>
          <a:lstStyle/>
          <a:p>
            <a:pPr>
              <a:spcAft>
                <a:spcPts val="600"/>
              </a:spcAft>
            </a:pPr>
            <a:r>
              <a:rPr lang="en-GB" sz="1400" b="1" dirty="0"/>
              <a:t>Inconel vessel only</a:t>
            </a:r>
            <a:endParaRPr lang="en-US" sz="1400" b="1" dirty="0"/>
          </a:p>
        </p:txBody>
      </p:sp>
      <p:sp>
        <p:nvSpPr>
          <p:cNvPr id="48" name="TextBox 47">
            <a:extLst>
              <a:ext uri="{FF2B5EF4-FFF2-40B4-BE49-F238E27FC236}">
                <a16:creationId xmlns:a16="http://schemas.microsoft.com/office/drawing/2014/main" id="{95776401-11C5-000B-42C4-D4F4C2109CD1}"/>
              </a:ext>
            </a:extLst>
          </p:cNvPr>
          <p:cNvSpPr txBox="1"/>
          <p:nvPr/>
        </p:nvSpPr>
        <p:spPr>
          <a:xfrm>
            <a:off x="8994054" y="2778163"/>
            <a:ext cx="2988940" cy="369332"/>
          </a:xfrm>
          <a:prstGeom prst="rect">
            <a:avLst/>
          </a:prstGeom>
          <a:noFill/>
        </p:spPr>
        <p:txBody>
          <a:bodyPr wrap="square" lIns="0" tIns="0" rIns="0" bIns="0" rtlCol="0">
            <a:spAutoFit/>
          </a:bodyPr>
          <a:lstStyle/>
          <a:p>
            <a:pPr algn="ctr"/>
            <a:r>
              <a:rPr lang="en-US" sz="1200" dirty="0"/>
              <a:t>Most contributing radionuclides: </a:t>
            </a:r>
            <a:br>
              <a:rPr lang="en-US" sz="1200" dirty="0"/>
            </a:br>
            <a:r>
              <a:rPr lang="en-US" sz="1200" dirty="0"/>
              <a:t>Co-60, Fe-55, Mn-54, Co-58, Sc-46 </a:t>
            </a:r>
            <a:endParaRPr lang="en-GB" sz="1200" dirty="0"/>
          </a:p>
        </p:txBody>
      </p:sp>
      <p:sp>
        <p:nvSpPr>
          <p:cNvPr id="51" name="TextBox 50">
            <a:extLst>
              <a:ext uri="{FF2B5EF4-FFF2-40B4-BE49-F238E27FC236}">
                <a16:creationId xmlns:a16="http://schemas.microsoft.com/office/drawing/2014/main" id="{95D4DD23-22E8-2B05-A56A-B448D7FA6F19}"/>
              </a:ext>
            </a:extLst>
          </p:cNvPr>
          <p:cNvSpPr txBox="1"/>
          <p:nvPr/>
        </p:nvSpPr>
        <p:spPr>
          <a:xfrm>
            <a:off x="5023221" y="1546499"/>
            <a:ext cx="6264697" cy="461665"/>
          </a:xfrm>
          <a:prstGeom prst="rect">
            <a:avLst/>
          </a:prstGeom>
          <a:noFill/>
        </p:spPr>
        <p:txBody>
          <a:bodyPr wrap="square">
            <a:spAutoFit/>
          </a:bodyPr>
          <a:lstStyle/>
          <a:p>
            <a:pPr>
              <a:spcAft>
                <a:spcPts val="600"/>
              </a:spcAft>
            </a:pPr>
            <a:r>
              <a:rPr lang="en-GB" sz="1200" b="1" dirty="0"/>
              <a:t>Resuspended activity in </a:t>
            </a:r>
            <a:r>
              <a:rPr lang="en-GB" sz="1200" dirty="0"/>
              <a:t>comparison to </a:t>
            </a:r>
            <a:r>
              <a:rPr lang="en-GB" sz="1200" b="1" dirty="0"/>
              <a:t>Swiss Licensing (LA), Surface Contamination (CS) and Air Activity Concentration (CA) Limits</a:t>
            </a:r>
            <a:r>
              <a:rPr lang="en-GB" sz="1200" dirty="0"/>
              <a:t>, 6 months cool-down*</a:t>
            </a:r>
            <a:endParaRPr lang="en-US" sz="1200" dirty="0"/>
          </a:p>
        </p:txBody>
      </p:sp>
      <p:sp>
        <p:nvSpPr>
          <p:cNvPr id="53" name="TextBox 52">
            <a:extLst>
              <a:ext uri="{FF2B5EF4-FFF2-40B4-BE49-F238E27FC236}">
                <a16:creationId xmlns:a16="http://schemas.microsoft.com/office/drawing/2014/main" id="{57C2266A-1822-8CD6-5EC7-F4327DDA2FFC}"/>
              </a:ext>
            </a:extLst>
          </p:cNvPr>
          <p:cNvSpPr txBox="1"/>
          <p:nvPr/>
        </p:nvSpPr>
        <p:spPr>
          <a:xfrm>
            <a:off x="3302397" y="5617540"/>
            <a:ext cx="8715809" cy="553998"/>
          </a:xfrm>
          <a:prstGeom prst="rect">
            <a:avLst/>
          </a:prstGeom>
          <a:noFill/>
        </p:spPr>
        <p:txBody>
          <a:bodyPr wrap="square">
            <a:spAutoFit/>
          </a:bodyPr>
          <a:lstStyle/>
          <a:p>
            <a:pPr algn="r"/>
            <a:r>
              <a:rPr lang="en-GB" sz="1000" b="1" dirty="0">
                <a:solidFill>
                  <a:schemeClr val="tx2">
                    <a:lumMod val="90000"/>
                    <a:lumOff val="10000"/>
                  </a:schemeClr>
                </a:solidFill>
                <a:latin typeface="+mj-lt"/>
              </a:rPr>
              <a:t>CS</a:t>
            </a:r>
            <a:r>
              <a:rPr lang="en-GB" sz="1000" b="0" i="0" u="none" strike="noStrike" baseline="0" dirty="0">
                <a:solidFill>
                  <a:schemeClr val="bg1">
                    <a:lumMod val="50000"/>
                  </a:schemeClr>
                </a:solidFill>
                <a:latin typeface="+mj-lt"/>
              </a:rPr>
              <a:t>: Guidance value for surface contamination</a:t>
            </a:r>
          </a:p>
          <a:p>
            <a:pPr algn="r"/>
            <a:r>
              <a:rPr lang="en-GB" sz="1000" b="1" dirty="0">
                <a:solidFill>
                  <a:schemeClr val="tx2">
                    <a:lumMod val="90000"/>
                    <a:lumOff val="10000"/>
                  </a:schemeClr>
                </a:solidFill>
              </a:rPr>
              <a:t>CA</a:t>
            </a:r>
            <a:r>
              <a:rPr lang="en-GB" sz="1000" dirty="0">
                <a:solidFill>
                  <a:schemeClr val="bg1">
                    <a:lumMod val="50000"/>
                  </a:schemeClr>
                </a:solidFill>
              </a:rPr>
              <a:t>: Guidance value for chronic occupational exposure to airborne activity. Same as Derived Air Concentration (</a:t>
            </a:r>
            <a:r>
              <a:rPr lang="en-GB" sz="1000" b="1" dirty="0">
                <a:solidFill>
                  <a:schemeClr val="tx2">
                    <a:lumMod val="90000"/>
                    <a:lumOff val="10000"/>
                  </a:schemeClr>
                </a:solidFill>
              </a:rPr>
              <a:t>DAC</a:t>
            </a:r>
            <a:r>
              <a:rPr lang="en-GB" sz="1000" dirty="0">
                <a:solidFill>
                  <a:schemeClr val="bg1">
                    <a:lumMod val="50000"/>
                  </a:schemeClr>
                </a:solidFill>
              </a:rPr>
              <a:t>) in ISO17873 norm</a:t>
            </a:r>
          </a:p>
          <a:p>
            <a:pPr algn="r"/>
            <a:r>
              <a:rPr lang="en-GB" sz="1000" b="1" dirty="0">
                <a:solidFill>
                  <a:schemeClr val="tx2">
                    <a:lumMod val="90000"/>
                    <a:lumOff val="10000"/>
                  </a:schemeClr>
                </a:solidFill>
                <a:latin typeface="+mj-lt"/>
              </a:rPr>
              <a:t>LA</a:t>
            </a:r>
            <a:r>
              <a:rPr lang="en-GB" sz="1000" dirty="0">
                <a:solidFill>
                  <a:schemeClr val="bg1">
                    <a:lumMod val="50000"/>
                  </a:schemeClr>
                </a:solidFill>
                <a:latin typeface="+mj-lt"/>
              </a:rPr>
              <a:t>: V</a:t>
            </a:r>
            <a:r>
              <a:rPr lang="en-GB" sz="1000" dirty="0">
                <a:solidFill>
                  <a:schemeClr val="bg1">
                    <a:lumMod val="50000"/>
                  </a:schemeClr>
                </a:solidFill>
              </a:rPr>
              <a:t>alue corresponding to the absolute activity level of a material above which handling of this material is subject to mandatory licensing</a:t>
            </a:r>
            <a:endParaRPr lang="en-GB" sz="1000" dirty="0">
              <a:solidFill>
                <a:schemeClr val="bg1">
                  <a:lumMod val="50000"/>
                </a:schemeClr>
              </a:solidFill>
              <a:latin typeface="+mj-lt"/>
            </a:endParaRPr>
          </a:p>
        </p:txBody>
      </p:sp>
      <p:graphicFrame>
        <p:nvGraphicFramePr>
          <p:cNvPr id="54" name="Table 53">
            <a:extLst>
              <a:ext uri="{FF2B5EF4-FFF2-40B4-BE49-F238E27FC236}">
                <a16:creationId xmlns:a16="http://schemas.microsoft.com/office/drawing/2014/main" id="{5F1F5398-4D13-6FF0-66D5-063630738B59}"/>
              </a:ext>
            </a:extLst>
          </p:cNvPr>
          <p:cNvGraphicFramePr>
            <a:graphicFrameLocks noGrp="1"/>
          </p:cNvGraphicFramePr>
          <p:nvPr/>
        </p:nvGraphicFramePr>
        <p:xfrm>
          <a:off x="5161999" y="4363340"/>
          <a:ext cx="3835969" cy="948024"/>
        </p:xfrm>
        <a:graphic>
          <a:graphicData uri="http://schemas.openxmlformats.org/drawingml/2006/table">
            <a:tbl>
              <a:tblPr>
                <a:tableStyleId>{8EC20E35-A176-4012-BC5E-935CFFF8708E}</a:tableStyleId>
              </a:tblPr>
              <a:tblGrid>
                <a:gridCol w="2664296">
                  <a:extLst>
                    <a:ext uri="{9D8B030D-6E8A-4147-A177-3AD203B41FA5}">
                      <a16:colId xmlns:a16="http://schemas.microsoft.com/office/drawing/2014/main" val="3371510648"/>
                    </a:ext>
                  </a:extLst>
                </a:gridCol>
                <a:gridCol w="1171673">
                  <a:extLst>
                    <a:ext uri="{9D8B030D-6E8A-4147-A177-3AD203B41FA5}">
                      <a16:colId xmlns:a16="http://schemas.microsoft.com/office/drawing/2014/main" val="2368802128"/>
                    </a:ext>
                  </a:extLst>
                </a:gridCol>
              </a:tblGrid>
              <a:tr h="230169">
                <a:tc>
                  <a:txBody>
                    <a:bodyPr/>
                    <a:lstStyle/>
                    <a:p>
                      <a:pPr algn="l" fontAlgn="b">
                        <a:buNone/>
                      </a:pPr>
                      <a:r>
                        <a:rPr lang="en-GB" sz="1200" u="none" strike="noStrike" dirty="0">
                          <a:effectLst/>
                        </a:rPr>
                        <a:t>Total LA:</a:t>
                      </a:r>
                      <a:endParaRPr lang="en-GB"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3.9E+05</a:t>
                      </a:r>
                    </a:p>
                  </a:txBody>
                  <a:tcPr marL="9525" marR="9525" marT="9525" marB="0" anchor="b">
                    <a:lnL>
                      <a:noFill/>
                    </a:lnL>
                    <a:lnR>
                      <a:noFill/>
                    </a:lnR>
                    <a:lnT w="635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926437702"/>
                  </a:ext>
                </a:extLst>
              </a:tr>
              <a:tr h="239285">
                <a:tc>
                  <a:txBody>
                    <a:bodyPr/>
                    <a:lstStyle/>
                    <a:p>
                      <a:pPr algn="l" fontAlgn="b">
                        <a:buNone/>
                      </a:pPr>
                      <a:r>
                        <a:rPr lang="en-GB" sz="1200" u="none" strike="noStrike" dirty="0">
                          <a:effectLst/>
                        </a:rPr>
                        <a:t>Total CS:</a:t>
                      </a:r>
                      <a:endParaRPr lang="en-GB"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1.8E+04</a:t>
                      </a:r>
                    </a:p>
                  </a:txBody>
                  <a:tcPr marL="9525" marR="9525" marT="9525" marB="0" anchor="b">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61540567"/>
                  </a:ext>
                </a:extLst>
              </a:tr>
              <a:tr h="239285">
                <a:tc>
                  <a:txBody>
                    <a:bodyPr/>
                    <a:lstStyle/>
                    <a:p>
                      <a:pPr algn="l" fontAlgn="b">
                        <a:buNone/>
                      </a:pPr>
                      <a:r>
                        <a:rPr lang="en-GB" sz="1200" u="none" strike="noStrike" dirty="0">
                          <a:effectLst/>
                        </a:rPr>
                        <a:t>Total CA:</a:t>
                      </a:r>
                      <a:endParaRPr lang="en-GB"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a:noFill/>
                    </a:lnB>
                    <a:lnTlToBr w="12700" cmpd="sng">
                      <a:noFill/>
                      <a:prstDash val="solid"/>
                    </a:lnTlToBr>
                    <a:lnBlToTr w="12700" cmpd="sng">
                      <a:noFill/>
                      <a:prstDash val="solid"/>
                    </a:lnBlToTr>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1.9E+05</a:t>
                      </a:r>
                    </a:p>
                  </a:txBody>
                  <a:tcPr marL="9525" marR="9525" marT="9525" marB="0" anchor="b">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89583738"/>
                  </a:ext>
                </a:extLst>
              </a:tr>
              <a:tr h="239285">
                <a:tc>
                  <a:txBody>
                    <a:bodyPr/>
                    <a:lstStyle/>
                    <a:p>
                      <a:pPr algn="l" fontAlgn="b">
                        <a:buNone/>
                      </a:pPr>
                      <a:r>
                        <a:rPr lang="sv-SE" sz="1200" u="none" strike="noStrike" dirty="0">
                          <a:effectLst/>
                        </a:rPr>
                        <a:t>Total beta/gamma SurfAct, Bq/cm</a:t>
                      </a:r>
                      <a:r>
                        <a:rPr lang="sv-SE" sz="1200" u="none" strike="noStrike" baseline="30000" dirty="0">
                          <a:effectLst/>
                        </a:rPr>
                        <a:t>2</a:t>
                      </a:r>
                      <a:r>
                        <a:rPr lang="sv-SE" sz="1200" u="none" strike="noStrike" dirty="0">
                          <a:effectLst/>
                        </a:rPr>
                        <a:t>:</a:t>
                      </a:r>
                      <a:endParaRPr lang="sv-SE" sz="1200" b="1" i="0" u="none" strike="noStrike" dirty="0">
                        <a:solidFill>
                          <a:srgbClr val="000000"/>
                        </a:solidFill>
                        <a:effectLst/>
                        <a:latin typeface="Aptos Narrow" panose="020B0004020202020204" pitchFamily="34" charset="0"/>
                      </a:endParaRPr>
                    </a:p>
                  </a:txBody>
                  <a:tcPr marL="9525" marR="9525" marT="9525" marB="0" anchor="b">
                    <a:lnL>
                      <a:noFill/>
                    </a:lnL>
                    <a:lnR>
                      <a:noFill/>
                    </a:lnR>
                    <a:lnT>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r" defTabSz="914400" rtl="0" eaLnBrk="1" fontAlgn="b" latinLnBrk="0" hangingPunct="1">
                        <a:buNone/>
                      </a:pPr>
                      <a:r>
                        <a:rPr lang="en-GB" sz="1200" u="none" strike="noStrike" kern="1200" dirty="0">
                          <a:solidFill>
                            <a:schemeClr val="dk1"/>
                          </a:solidFill>
                          <a:effectLst/>
                          <a:latin typeface="+mn-lt"/>
                          <a:ea typeface="+mn-ea"/>
                          <a:cs typeface="+mn-cs"/>
                        </a:rPr>
                        <a:t>9.9E+05</a:t>
                      </a:r>
                    </a:p>
                  </a:txBody>
                  <a:tcPr marL="9525" marR="9525" marT="9525" marB="0" anchor="b">
                    <a:lnL>
                      <a:noFill/>
                    </a:lnL>
                    <a:lnR>
                      <a:noFill/>
                    </a:lnR>
                    <a:lnT>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2675399"/>
                  </a:ext>
                </a:extLst>
              </a:tr>
            </a:tbl>
          </a:graphicData>
        </a:graphic>
      </p:graphicFrame>
      <p:pic>
        <p:nvPicPr>
          <p:cNvPr id="10" name="Picture 9">
            <a:extLst>
              <a:ext uri="{FF2B5EF4-FFF2-40B4-BE49-F238E27FC236}">
                <a16:creationId xmlns:a16="http://schemas.microsoft.com/office/drawing/2014/main" id="{970C7E0F-2D0D-6D5F-38CB-DAB25DF903D0}"/>
              </a:ext>
            </a:extLst>
          </p:cNvPr>
          <p:cNvPicPr>
            <a:picLocks noChangeAspect="1"/>
          </p:cNvPicPr>
          <p:nvPr/>
        </p:nvPicPr>
        <p:blipFill>
          <a:blip r:embed="rId3"/>
          <a:srcRect l="9124" t="4153" r="15524" b="18946"/>
          <a:stretch/>
        </p:blipFill>
        <p:spPr>
          <a:xfrm>
            <a:off x="1063333" y="1599400"/>
            <a:ext cx="3019098" cy="1684380"/>
          </a:xfrm>
          <a:prstGeom prst="rect">
            <a:avLst/>
          </a:prstGeom>
          <a:ln>
            <a:noFill/>
          </a:ln>
          <a:effectLst>
            <a:outerShdw blurRad="50800" dist="38100" dir="2700000" algn="tl" rotWithShape="0">
              <a:prstClr val="black">
                <a:alpha val="40000"/>
              </a:prstClr>
            </a:outerShdw>
          </a:effectLst>
        </p:spPr>
      </p:pic>
      <p:cxnSp>
        <p:nvCxnSpPr>
          <p:cNvPr id="11" name="Straight Arrow Connector 10">
            <a:extLst>
              <a:ext uri="{FF2B5EF4-FFF2-40B4-BE49-F238E27FC236}">
                <a16:creationId xmlns:a16="http://schemas.microsoft.com/office/drawing/2014/main" id="{8DDB303D-B62D-0C93-7853-E88AB2BC7873}"/>
              </a:ext>
            </a:extLst>
          </p:cNvPr>
          <p:cNvCxnSpPr/>
          <p:nvPr/>
        </p:nvCxnSpPr>
        <p:spPr>
          <a:xfrm>
            <a:off x="1202111" y="2031448"/>
            <a:ext cx="144016" cy="288032"/>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7E717AF-1FBC-780F-288B-A87BD8968946}"/>
              </a:ext>
            </a:extLst>
          </p:cNvPr>
          <p:cNvSpPr txBox="1"/>
          <p:nvPr/>
        </p:nvSpPr>
        <p:spPr>
          <a:xfrm>
            <a:off x="1118951" y="1806132"/>
            <a:ext cx="1008112" cy="184666"/>
          </a:xfrm>
          <a:prstGeom prst="rect">
            <a:avLst/>
          </a:prstGeom>
          <a:noFill/>
        </p:spPr>
        <p:txBody>
          <a:bodyPr wrap="square" lIns="0" tIns="0" rIns="0" bIns="0" rtlCol="0">
            <a:spAutoFit/>
          </a:bodyPr>
          <a:lstStyle/>
          <a:p>
            <a:pPr algn="l"/>
            <a:r>
              <a:rPr lang="en-US" sz="1200" dirty="0">
                <a:solidFill>
                  <a:schemeClr val="bg2">
                    <a:lumMod val="10000"/>
                  </a:schemeClr>
                </a:solidFill>
              </a:rPr>
              <a:t>Inconel vessel</a:t>
            </a:r>
            <a:endParaRPr lang="en-GB" sz="1200" dirty="0">
              <a:solidFill>
                <a:schemeClr val="bg2">
                  <a:lumMod val="10000"/>
                </a:schemeClr>
              </a:solidFill>
            </a:endParaRPr>
          </a:p>
        </p:txBody>
      </p:sp>
      <p:cxnSp>
        <p:nvCxnSpPr>
          <p:cNvPr id="13" name="Straight Arrow Connector 12">
            <a:extLst>
              <a:ext uri="{FF2B5EF4-FFF2-40B4-BE49-F238E27FC236}">
                <a16:creationId xmlns:a16="http://schemas.microsoft.com/office/drawing/2014/main" id="{B7162C9D-9D1D-57C1-B4E2-4EC0EB25867E}"/>
              </a:ext>
            </a:extLst>
          </p:cNvPr>
          <p:cNvCxnSpPr/>
          <p:nvPr/>
        </p:nvCxnSpPr>
        <p:spPr>
          <a:xfrm>
            <a:off x="2260134" y="1846782"/>
            <a:ext cx="144016" cy="288032"/>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1DAAF05-B1F3-3035-BA46-78E5C3D03867}"/>
              </a:ext>
            </a:extLst>
          </p:cNvPr>
          <p:cNvSpPr txBox="1"/>
          <p:nvPr/>
        </p:nvSpPr>
        <p:spPr>
          <a:xfrm>
            <a:off x="2210105" y="1611655"/>
            <a:ext cx="1296262" cy="184666"/>
          </a:xfrm>
          <a:prstGeom prst="rect">
            <a:avLst/>
          </a:prstGeom>
          <a:noFill/>
        </p:spPr>
        <p:txBody>
          <a:bodyPr wrap="square" lIns="0" tIns="0" rIns="0" bIns="0" rtlCol="0">
            <a:spAutoFit/>
          </a:bodyPr>
          <a:lstStyle/>
          <a:p>
            <a:pPr algn="l"/>
            <a:r>
              <a:rPr lang="en-US" sz="1200" dirty="0">
                <a:solidFill>
                  <a:schemeClr val="bg2">
                    <a:lumMod val="10000"/>
                  </a:schemeClr>
                </a:solidFill>
              </a:rPr>
              <a:t>SS316LN holder</a:t>
            </a:r>
            <a:endParaRPr lang="en-GB" sz="1200" dirty="0">
              <a:solidFill>
                <a:schemeClr val="bg2">
                  <a:lumMod val="10000"/>
                </a:schemeClr>
              </a:solidFill>
            </a:endParaRPr>
          </a:p>
        </p:txBody>
      </p:sp>
      <p:sp>
        <p:nvSpPr>
          <p:cNvPr id="20" name="TextBox 19">
            <a:extLst>
              <a:ext uri="{FF2B5EF4-FFF2-40B4-BE49-F238E27FC236}">
                <a16:creationId xmlns:a16="http://schemas.microsoft.com/office/drawing/2014/main" id="{94B65229-BE9E-89E5-6F1A-76037AAA7A31}"/>
              </a:ext>
            </a:extLst>
          </p:cNvPr>
          <p:cNvSpPr txBox="1"/>
          <p:nvPr/>
        </p:nvSpPr>
        <p:spPr>
          <a:xfrm>
            <a:off x="9391203" y="3566427"/>
            <a:ext cx="2194642" cy="646331"/>
          </a:xfrm>
          <a:prstGeom prst="rect">
            <a:avLst/>
          </a:prstGeom>
          <a:noFill/>
        </p:spPr>
        <p:txBody>
          <a:bodyPr wrap="square" rtlCol="0">
            <a:spAutoFit/>
          </a:bodyPr>
          <a:lstStyle/>
          <a:p>
            <a:pPr algn="ctr"/>
            <a:r>
              <a:rPr lang="en-US" sz="1200" i="1" dirty="0">
                <a:solidFill>
                  <a:srgbClr val="FF0000"/>
                </a:solidFill>
              </a:rPr>
              <a:t>Neglecting potential contamination of BDF target (W, Ta)</a:t>
            </a:r>
            <a:endParaRPr lang="en-CH" sz="1200" i="1" dirty="0">
              <a:solidFill>
                <a:srgbClr val="FF0000"/>
              </a:solidFill>
            </a:endParaRPr>
          </a:p>
        </p:txBody>
      </p:sp>
      <p:sp>
        <p:nvSpPr>
          <p:cNvPr id="24" name="TextBox 23">
            <a:extLst>
              <a:ext uri="{FF2B5EF4-FFF2-40B4-BE49-F238E27FC236}">
                <a16:creationId xmlns:a16="http://schemas.microsoft.com/office/drawing/2014/main" id="{9B524C2A-6CD1-CE23-1E80-F6E84BF511E9}"/>
              </a:ext>
            </a:extLst>
          </p:cNvPr>
          <p:cNvSpPr txBox="1"/>
          <p:nvPr/>
        </p:nvSpPr>
        <p:spPr>
          <a:xfrm>
            <a:off x="9215071" y="4509172"/>
            <a:ext cx="2405915" cy="738664"/>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CH" sz="1400" dirty="0"/>
              <a:t>→</a:t>
            </a:r>
            <a:r>
              <a:rPr lang="en-US" sz="1400" dirty="0"/>
              <a:t> Type A work sector classification needed </a:t>
            </a:r>
            <a:br>
              <a:rPr lang="en-US" sz="1400" dirty="0"/>
            </a:br>
            <a:r>
              <a:rPr lang="en-US" sz="1400" dirty="0"/>
              <a:t>(&gt; 10’000 LA)</a:t>
            </a:r>
            <a:endParaRPr lang="en-CH" sz="1400" dirty="0"/>
          </a:p>
        </p:txBody>
      </p:sp>
      <p:sp>
        <p:nvSpPr>
          <p:cNvPr id="2" name="Slide Number Placeholder 5">
            <a:extLst>
              <a:ext uri="{FF2B5EF4-FFF2-40B4-BE49-F238E27FC236}">
                <a16:creationId xmlns:a16="http://schemas.microsoft.com/office/drawing/2014/main" id="{C47B76BC-F121-6AF5-591E-A786DF37FF27}"/>
              </a:ext>
            </a:extLst>
          </p:cNvPr>
          <p:cNvSpPr>
            <a:spLocks noGrp="1"/>
          </p:cNvSpPr>
          <p:nvPr>
            <p:ph type="sldNum" sz="quarter" idx="11"/>
          </p:nvPr>
        </p:nvSpPr>
        <p:spPr>
          <a:xfrm>
            <a:off x="11515725" y="6358940"/>
            <a:ext cx="482600" cy="3317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55979-00CC-4874-A80E-0959E76EB92F}" type="slidenum">
              <a:rPr kumimoji="0" lang="en-GB"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ooter Placeholder 4">
            <a:extLst>
              <a:ext uri="{FF2B5EF4-FFF2-40B4-BE49-F238E27FC236}">
                <a16:creationId xmlns:a16="http://schemas.microsoft.com/office/drawing/2014/main" id="{5DC188E4-525A-8A8C-C571-F470D9B8766A}"/>
              </a:ext>
            </a:extLst>
          </p:cNvPr>
          <p:cNvSpPr>
            <a:spLocks noGrp="1"/>
          </p:cNvSpPr>
          <p:nvPr>
            <p:ph type="ftr" sz="quarter" idx="12"/>
          </p:nvPr>
        </p:nvSpPr>
        <p:spPr>
          <a:xfrm>
            <a:off x="3741738" y="6342272"/>
            <a:ext cx="3452812" cy="36512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C. Ahdida, </a:t>
            </a:r>
            <a:r>
              <a:rPr kumimoji="0" lang="pt-BR" sz="1000" b="0" i="0" u="none" strike="noStrike" kern="1200" cap="none" spc="0" normalizeH="0" baseline="0" noProof="0" dirty="0">
                <a:ln>
                  <a:noFill/>
                </a:ln>
                <a:solidFill>
                  <a:srgbClr val="FFFFFF"/>
                </a:solidFill>
                <a:effectLst/>
                <a:uLnTx/>
                <a:uFillTx/>
                <a:latin typeface="Arial" panose="020B0604020202020204"/>
                <a:ea typeface="+mn-ea"/>
                <a:cs typeface="+mn-cs"/>
              </a:rPr>
              <a:t>M. Andreini, O. Rios, A. Henriques</a:t>
            </a: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 – </a:t>
            </a:r>
            <a:b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000" b="0" u="none" strike="noStrike" kern="1200" cap="none" spc="0" normalizeH="0" baseline="0" noProof="0" dirty="0">
                <a:ln>
                  <a:noFill/>
                </a:ln>
                <a:solidFill>
                  <a:srgbClr val="FFFFFF"/>
                </a:solidFill>
                <a:effectLst/>
                <a:uLnTx/>
                <a:uFillTx/>
                <a:latin typeface="Arial" panose="020B0604020202020204"/>
                <a:ea typeface="+mn-ea"/>
                <a:cs typeface="+mn-cs"/>
              </a:rPr>
              <a:t>Considerations and strategy for the regulatory requirements for B754</a:t>
            </a:r>
          </a:p>
        </p:txBody>
      </p:sp>
      <p:sp>
        <p:nvSpPr>
          <p:cNvPr id="5" name="TextBox 4">
            <a:extLst>
              <a:ext uri="{FF2B5EF4-FFF2-40B4-BE49-F238E27FC236}">
                <a16:creationId xmlns:a16="http://schemas.microsoft.com/office/drawing/2014/main" id="{729A6585-73D7-1D21-E811-A62D09A188C0}"/>
              </a:ext>
            </a:extLst>
          </p:cNvPr>
          <p:cNvSpPr txBox="1"/>
          <p:nvPr/>
        </p:nvSpPr>
        <p:spPr>
          <a:xfrm>
            <a:off x="9911666" y="6401724"/>
            <a:ext cx="1371600" cy="246221"/>
          </a:xfrm>
          <a:prstGeom prst="rect">
            <a:avLst/>
          </a:prstGeom>
          <a:noFill/>
        </p:spPr>
        <p:txBody>
          <a:bodyPr wrap="square" rtlCol="0">
            <a:spAutoFit/>
          </a:bodyPr>
          <a:lstStyle/>
          <a:p>
            <a:r>
              <a:rPr lang="en-US" sz="1000" dirty="0">
                <a:solidFill>
                  <a:srgbClr val="FFFFFF"/>
                </a:solidFill>
                <a:latin typeface="Arial" panose="020B0604020202020204"/>
              </a:rPr>
              <a:t>29.01.2026</a:t>
            </a:r>
            <a:endParaRPr lang="en-CH" sz="1000" dirty="0">
              <a:solidFill>
                <a:srgbClr val="FFFFFF"/>
              </a:solidFill>
              <a:latin typeface="Arial" panose="020B0604020202020204"/>
            </a:endParaRPr>
          </a:p>
        </p:txBody>
      </p:sp>
      <p:sp>
        <p:nvSpPr>
          <p:cNvPr id="6" name="Footer Placeholder 4">
            <a:extLst>
              <a:ext uri="{FF2B5EF4-FFF2-40B4-BE49-F238E27FC236}">
                <a16:creationId xmlns:a16="http://schemas.microsoft.com/office/drawing/2014/main" id="{358FA2D8-8173-6BC2-7387-B63DC25098B1}"/>
              </a:ext>
            </a:extLst>
          </p:cNvPr>
          <p:cNvSpPr txBox="1">
            <a:spLocks/>
          </p:cNvSpPr>
          <p:nvPr/>
        </p:nvSpPr>
        <p:spPr>
          <a:xfrm>
            <a:off x="5902325" y="6342272"/>
            <a:ext cx="3452812" cy="365125"/>
          </a:xfrm>
          <a:prstGeom prst="rect">
            <a:avLst/>
          </a:prstGeom>
        </p:spPr>
        <p:txBody>
          <a:bodyPr vert="horz" lIns="91440" tIns="45720" rIns="91440" bIns="45720" rtlCol="0" anchor="ctr"/>
          <a:lstStyle>
            <a:defPPr>
              <a:defRPr lang="en-GB"/>
            </a:defPPr>
            <a:lvl1pPr algn="ctr" rtl="0" eaLnBrk="1" fontAlgn="auto" hangingPunct="1">
              <a:spcBef>
                <a:spcPts val="0"/>
              </a:spcBef>
              <a:spcAft>
                <a:spcPts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dirty="0"/>
              <a:t>EDMS 3406737 </a:t>
            </a:r>
          </a:p>
        </p:txBody>
      </p:sp>
      <p:sp>
        <p:nvSpPr>
          <p:cNvPr id="7" name="Footer Placeholder 2">
            <a:extLst>
              <a:ext uri="{FF2B5EF4-FFF2-40B4-BE49-F238E27FC236}">
                <a16:creationId xmlns:a16="http://schemas.microsoft.com/office/drawing/2014/main" id="{C2E7D14F-98C7-2A48-BAED-EF167A33E658}"/>
              </a:ext>
            </a:extLst>
          </p:cNvPr>
          <p:cNvSpPr txBox="1">
            <a:spLocks/>
          </p:cNvSpPr>
          <p:nvPr/>
        </p:nvSpPr>
        <p:spPr>
          <a:xfrm>
            <a:off x="4259263" y="6378349"/>
            <a:ext cx="4285010" cy="365125"/>
          </a:xfrm>
          <a:prstGeom prst="rect">
            <a:avLst/>
          </a:prstGeom>
        </p:spPr>
        <p:txBody>
          <a:bodyPr vert="horz" lIns="0" tIns="45720" rIns="91440" bIns="45720" rtlCol="0" anchor="ct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Claudia AHDIDA et al. HI-ECN3 RP Aspects</a:t>
            </a:r>
            <a:endParaRPr lang="en-US" dirty="0"/>
          </a:p>
        </p:txBody>
      </p:sp>
      <p:sp>
        <p:nvSpPr>
          <p:cNvPr id="8" name="Date Placeholder 1">
            <a:extLst>
              <a:ext uri="{FF2B5EF4-FFF2-40B4-BE49-F238E27FC236}">
                <a16:creationId xmlns:a16="http://schemas.microsoft.com/office/drawing/2014/main" id="{016107EE-0759-3864-E7E5-14DEA0B26DAD}"/>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9" name="Slide Number Placeholder 3">
            <a:extLst>
              <a:ext uri="{FF2B5EF4-FFF2-40B4-BE49-F238E27FC236}">
                <a16:creationId xmlns:a16="http://schemas.microsoft.com/office/drawing/2014/main" id="{7110E038-623A-4E22-AB9E-B5C57AB2C87E}"/>
              </a:ext>
            </a:extLst>
          </p:cNvPr>
          <p:cNvSpPr txBox="1">
            <a:spLocks/>
          </p:cNvSpPr>
          <p:nvPr/>
        </p:nvSpPr>
        <p:spPr>
          <a:xfrm>
            <a:off x="11107546" y="6378349"/>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D55979-00CC-4874-A80E-0959E76EB92F}" type="slidenum">
              <a:rPr lang="en-GB" smtClean="0"/>
              <a:pPr/>
              <a:t>15</a:t>
            </a:fld>
            <a:endParaRPr lang="en-GB" dirty="0"/>
          </a:p>
        </p:txBody>
      </p:sp>
    </p:spTree>
    <p:extLst>
      <p:ext uri="{BB962C8B-B14F-4D97-AF65-F5344CB8AC3E}">
        <p14:creationId xmlns:p14="http://schemas.microsoft.com/office/powerpoint/2010/main" val="62066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1C9AC-EFF1-EA75-3528-59BDE7B81AAA}"/>
            </a:ext>
          </a:extLst>
        </p:cNvPr>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4D6F6EB3-15A4-B951-41AD-F361824C14CC}"/>
              </a:ext>
            </a:extLst>
          </p:cNvPr>
          <p:cNvSpPr/>
          <p:nvPr/>
        </p:nvSpPr>
        <p:spPr>
          <a:xfrm>
            <a:off x="7878823" y="1214633"/>
            <a:ext cx="4125364" cy="2269175"/>
          </a:xfrm>
          <a:prstGeom prst="roundRect">
            <a:avLst>
              <a:gd name="adj" fmla="val 102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EBE60A2A-885B-1747-D9D4-B4FACBEAD093}"/>
              </a:ext>
            </a:extLst>
          </p:cNvPr>
          <p:cNvSpPr txBox="1">
            <a:spLocks/>
          </p:cNvSpPr>
          <p:nvPr/>
        </p:nvSpPr>
        <p:spPr>
          <a:xfrm>
            <a:off x="479375" y="9149"/>
            <a:ext cx="10874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600" b="1" kern="1200">
                <a:solidFill>
                  <a:schemeClr val="tx1"/>
                </a:solidFill>
                <a:latin typeface="+mj-lt"/>
                <a:ea typeface="+mj-ea"/>
                <a:cs typeface="Arial" panose="020B0604020202020204" pitchFamily="34" charset="0"/>
              </a:defRPr>
            </a:lvl1pPr>
          </a:lstStyle>
          <a:p>
            <a:r>
              <a:rPr lang="en-US" b="0" dirty="0"/>
              <a:t>Radiological Classification of B754</a:t>
            </a:r>
            <a:endParaRPr lang="en-GB" b="0" dirty="0"/>
          </a:p>
        </p:txBody>
      </p:sp>
      <p:graphicFrame>
        <p:nvGraphicFramePr>
          <p:cNvPr id="10" name="Table 9">
            <a:extLst>
              <a:ext uri="{FF2B5EF4-FFF2-40B4-BE49-F238E27FC236}">
                <a16:creationId xmlns:a16="http://schemas.microsoft.com/office/drawing/2014/main" id="{1654415E-5F0F-986E-ED8C-446FE9983D0B}"/>
              </a:ext>
            </a:extLst>
          </p:cNvPr>
          <p:cNvGraphicFramePr>
            <a:graphicFrameLocks noGrp="1"/>
          </p:cNvGraphicFramePr>
          <p:nvPr/>
        </p:nvGraphicFramePr>
        <p:xfrm>
          <a:off x="8147564" y="1606033"/>
          <a:ext cx="3587881" cy="1371600"/>
        </p:xfrm>
        <a:graphic>
          <a:graphicData uri="http://schemas.openxmlformats.org/drawingml/2006/table">
            <a:tbl>
              <a:tblPr firstRow="1" bandRow="1">
                <a:effectLst>
                  <a:outerShdw blurRad="50800" dist="38100" dir="2700000" algn="tl" rotWithShape="0">
                    <a:prstClr val="black">
                      <a:alpha val="40000"/>
                    </a:prstClr>
                  </a:outerShdw>
                </a:effectLst>
              </a:tblPr>
              <a:tblGrid>
                <a:gridCol w="1441824">
                  <a:extLst>
                    <a:ext uri="{9D8B030D-6E8A-4147-A177-3AD203B41FA5}">
                      <a16:colId xmlns:a16="http://schemas.microsoft.com/office/drawing/2014/main" val="2025002354"/>
                    </a:ext>
                  </a:extLst>
                </a:gridCol>
                <a:gridCol w="2146057">
                  <a:extLst>
                    <a:ext uri="{9D8B030D-6E8A-4147-A177-3AD203B41FA5}">
                      <a16:colId xmlns:a16="http://schemas.microsoft.com/office/drawing/2014/main" val="3563761218"/>
                    </a:ext>
                  </a:extLst>
                </a:gridCol>
              </a:tblGrid>
              <a:tr h="17427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b="1" dirty="0">
                          <a:solidFill>
                            <a:schemeClr val="bg2">
                              <a:lumMod val="10000"/>
                            </a:schemeClr>
                          </a:solidFill>
                        </a:rPr>
                        <a:t>Work sector</a:t>
                      </a:r>
                      <a:endParaRPr lang="en-GB" sz="1200" b="1" dirty="0">
                        <a:solidFill>
                          <a:schemeClr val="bg2">
                            <a:lumMod val="10000"/>
                          </a:schemeClr>
                        </a:solidFill>
                      </a:endParaRPr>
                    </a:p>
                  </a:txBody>
                  <a:tcPr>
                    <a:lnL w="12700" cap="flat" cmpd="sng" algn="ctr">
                      <a:solidFill>
                        <a:srgbClr val="E7E6E6">
                          <a:lumMod val="10000"/>
                        </a:srgbClr>
                      </a:solidFill>
                      <a:prstDash val="solid"/>
                      <a:round/>
                      <a:headEnd type="none" w="med" len="med"/>
                      <a:tailEnd type="none" w="med" len="med"/>
                    </a:lnL>
                    <a:lnR>
                      <a:noFill/>
                    </a:lnR>
                    <a:lnT w="12700" cap="flat" cmpd="sng" algn="ctr">
                      <a:solidFill>
                        <a:srgbClr val="E7E6E6">
                          <a:lumMod val="10000"/>
                        </a:srgbClr>
                      </a:solidFill>
                      <a:prstDash val="solid"/>
                      <a:round/>
                      <a:headEnd type="none" w="med" len="med"/>
                      <a:tailEnd type="none" w="med" len="med"/>
                    </a:lnT>
                    <a:lnB w="12700" cap="flat" cmpd="sng" algn="ctr">
                      <a:solidFill>
                        <a:srgbClr val="E7E6E6">
                          <a:lumMod val="1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b="1" dirty="0">
                          <a:solidFill>
                            <a:schemeClr val="bg2">
                              <a:lumMod val="10000"/>
                            </a:schemeClr>
                          </a:solidFill>
                        </a:rPr>
                        <a:t>Maximum Activity</a:t>
                      </a:r>
                      <a:endParaRPr lang="en-GB" sz="1200" b="1" dirty="0">
                        <a:solidFill>
                          <a:schemeClr val="bg2">
                            <a:lumMod val="10000"/>
                          </a:schemeClr>
                        </a:solidFill>
                      </a:endParaRPr>
                    </a:p>
                  </a:txBody>
                  <a:tcPr>
                    <a:lnL>
                      <a:noFill/>
                    </a:lnL>
                    <a:lnR w="12700" cap="flat" cmpd="sng" algn="ctr">
                      <a:solidFill>
                        <a:srgbClr val="E7E6E6">
                          <a:lumMod val="10000"/>
                        </a:srgbClr>
                      </a:solidFill>
                      <a:prstDash val="solid"/>
                      <a:round/>
                      <a:headEnd type="none" w="med" len="med"/>
                      <a:tailEnd type="none" w="med" len="med"/>
                    </a:lnR>
                    <a:lnT w="12700" cap="flat" cmpd="sng" algn="ctr">
                      <a:solidFill>
                        <a:srgbClr val="E7E6E6">
                          <a:lumMod val="10000"/>
                        </a:srgbClr>
                      </a:solidFill>
                      <a:prstDash val="solid"/>
                      <a:round/>
                      <a:headEnd type="none" w="med" len="med"/>
                      <a:tailEnd type="none" w="med" len="med"/>
                    </a:lnT>
                    <a:lnB w="12700" cap="flat" cmpd="sng" algn="ctr">
                      <a:solidFill>
                        <a:srgbClr val="E7E6E6">
                          <a:lumMod val="1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17879015"/>
                  </a:ext>
                </a:extLst>
              </a:tr>
              <a:tr h="18493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Normal</a:t>
                      </a:r>
                      <a:endParaRPr lang="en-GB" sz="1200" dirty="0">
                        <a:solidFill>
                          <a:schemeClr val="bg2">
                            <a:lumMod val="10000"/>
                          </a:schemeClr>
                        </a:solidFill>
                      </a:endParaRPr>
                    </a:p>
                  </a:txBody>
                  <a:tcPr>
                    <a:lnL w="12700" cap="flat" cmpd="sng" algn="ctr">
                      <a:solidFill>
                        <a:srgbClr val="E7E6E6">
                          <a:lumMod val="10000"/>
                        </a:srgbClr>
                      </a:solidFill>
                      <a:prstDash val="solid"/>
                      <a:round/>
                      <a:headEnd type="none" w="med" len="med"/>
                      <a:tailEnd type="none" w="med" len="med"/>
                    </a:lnL>
                    <a:lnR>
                      <a:noFill/>
                    </a:lnR>
                    <a:lnT w="12700" cap="flat" cmpd="sng" algn="ctr">
                      <a:solidFill>
                        <a:srgbClr val="E7E6E6">
                          <a:lumMod val="10000"/>
                        </a:srgbClr>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LA</a:t>
                      </a:r>
                      <a:endParaRPr lang="en-GB" sz="1200" dirty="0">
                        <a:solidFill>
                          <a:schemeClr val="bg2">
                            <a:lumMod val="10000"/>
                          </a:schemeClr>
                        </a:solidFill>
                      </a:endParaRPr>
                    </a:p>
                  </a:txBody>
                  <a:tcPr>
                    <a:lnL>
                      <a:noFill/>
                    </a:lnL>
                    <a:lnR w="12700" cap="flat" cmpd="sng" algn="ctr">
                      <a:solidFill>
                        <a:srgbClr val="E7E6E6">
                          <a:lumMod val="10000"/>
                        </a:srgbClr>
                      </a:solidFill>
                      <a:prstDash val="solid"/>
                      <a:round/>
                      <a:headEnd type="none" w="med" len="med"/>
                      <a:tailEnd type="none" w="med" len="med"/>
                    </a:lnR>
                    <a:lnT w="12700" cap="flat" cmpd="sng" algn="ctr">
                      <a:solidFill>
                        <a:srgbClr val="E7E6E6">
                          <a:lumMod val="10000"/>
                        </a:srgbClr>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84115993"/>
                  </a:ext>
                </a:extLst>
              </a:tr>
              <a:tr h="18493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Type C</a:t>
                      </a:r>
                      <a:endParaRPr lang="en-GB" sz="1200" dirty="0">
                        <a:solidFill>
                          <a:schemeClr val="bg2">
                            <a:lumMod val="10000"/>
                          </a:schemeClr>
                        </a:solidFill>
                      </a:endParaRPr>
                    </a:p>
                  </a:txBody>
                  <a:tcPr>
                    <a:lnL w="12700" cap="flat" cmpd="sng" algn="ctr">
                      <a:solidFill>
                        <a:srgbClr val="E7E6E6">
                          <a:lumMod val="10000"/>
                        </a:srgb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1C998E"/>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1E+02 LA</a:t>
                      </a:r>
                      <a:endParaRPr lang="en-GB" sz="1200" dirty="0">
                        <a:solidFill>
                          <a:schemeClr val="bg2">
                            <a:lumMod val="10000"/>
                          </a:schemeClr>
                        </a:solidFill>
                      </a:endParaRPr>
                    </a:p>
                  </a:txBody>
                  <a:tcPr>
                    <a:lnL>
                      <a:noFill/>
                    </a:lnL>
                    <a:lnR w="12700" cap="flat" cmpd="sng" algn="ctr">
                      <a:solidFill>
                        <a:srgbClr val="E7E6E6">
                          <a:lumMod val="10000"/>
                        </a:srgb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1C998E"/>
                    </a:solidFill>
                  </a:tcPr>
                </a:tc>
                <a:extLst>
                  <a:ext uri="{0D108BD9-81ED-4DB2-BD59-A6C34878D82A}">
                    <a16:rowId xmlns:a16="http://schemas.microsoft.com/office/drawing/2014/main" val="4280645965"/>
                  </a:ext>
                </a:extLst>
              </a:tr>
              <a:tr h="18493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Type B</a:t>
                      </a:r>
                      <a:endParaRPr lang="en-GB" sz="1200" dirty="0">
                        <a:solidFill>
                          <a:schemeClr val="bg2">
                            <a:lumMod val="10000"/>
                          </a:schemeClr>
                        </a:solidFill>
                      </a:endParaRPr>
                    </a:p>
                  </a:txBody>
                  <a:tcPr>
                    <a:lnL w="12700" cap="flat" cmpd="sng" algn="ctr">
                      <a:solidFill>
                        <a:srgbClr val="E7E6E6">
                          <a:lumMod val="10000"/>
                        </a:srgb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3">
                        <a:lumMod val="40000"/>
                        <a:lumOff val="60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1E+04 LA</a:t>
                      </a:r>
                      <a:endParaRPr lang="en-GB" sz="1200" dirty="0">
                        <a:solidFill>
                          <a:schemeClr val="bg2">
                            <a:lumMod val="10000"/>
                          </a:schemeClr>
                        </a:solidFill>
                      </a:endParaRPr>
                    </a:p>
                  </a:txBody>
                  <a:tcPr>
                    <a:lnL>
                      <a:noFill/>
                    </a:lnL>
                    <a:lnR w="12700" cap="flat" cmpd="sng" algn="ctr">
                      <a:solidFill>
                        <a:srgbClr val="E7E6E6">
                          <a:lumMod val="10000"/>
                        </a:srgbClr>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632475407"/>
                  </a:ext>
                </a:extLst>
              </a:tr>
              <a:tr h="18493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Type A</a:t>
                      </a:r>
                      <a:endParaRPr lang="en-GB" sz="1200" dirty="0">
                        <a:solidFill>
                          <a:schemeClr val="bg2">
                            <a:lumMod val="10000"/>
                          </a:schemeClr>
                        </a:solidFill>
                      </a:endParaRPr>
                    </a:p>
                  </a:txBody>
                  <a:tcPr>
                    <a:lnL w="12700" cap="flat" cmpd="sng" algn="ctr">
                      <a:solidFill>
                        <a:srgbClr val="E7E6E6">
                          <a:lumMod val="10000"/>
                        </a:srgbClr>
                      </a:solidFill>
                      <a:prstDash val="solid"/>
                      <a:round/>
                      <a:headEnd type="none" w="med" len="med"/>
                      <a:tailEnd type="none" w="med" len="med"/>
                    </a:lnL>
                    <a:lnR>
                      <a:noFill/>
                    </a:lnR>
                    <a:lnT>
                      <a:noFill/>
                    </a:lnT>
                    <a:lnB w="12700" cap="flat" cmpd="sng" algn="ctr">
                      <a:solidFill>
                        <a:srgbClr val="E7E6E6">
                          <a:lumMod val="10000"/>
                        </a:srgbClr>
                      </a:solidFill>
                      <a:prstDash val="solid"/>
                      <a:round/>
                      <a:headEnd type="none" w="med" len="med"/>
                      <a:tailEnd type="none" w="med" len="med"/>
                    </a:lnB>
                    <a:lnTlToBr w="12700" cmpd="sng">
                      <a:noFill/>
                      <a:prstDash val="solid"/>
                    </a:lnTlToBr>
                    <a:lnBlToTr w="12700" cmpd="sng">
                      <a:noFill/>
                      <a:prstDash val="solid"/>
                    </a:lnBlToTr>
                    <a:solidFill>
                      <a:srgbClr val="C7F5F1"/>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a:solidFill>
                            <a:schemeClr val="bg2">
                              <a:lumMod val="10000"/>
                            </a:schemeClr>
                          </a:solidFill>
                        </a:rPr>
                        <a:t>Depending on authorization</a:t>
                      </a:r>
                      <a:endParaRPr lang="en-GB" sz="1200" dirty="0">
                        <a:solidFill>
                          <a:schemeClr val="bg2">
                            <a:lumMod val="10000"/>
                          </a:schemeClr>
                        </a:solidFill>
                      </a:endParaRPr>
                    </a:p>
                  </a:txBody>
                  <a:tcPr>
                    <a:lnL>
                      <a:noFill/>
                    </a:lnL>
                    <a:lnR w="12700" cap="flat" cmpd="sng" algn="ctr">
                      <a:solidFill>
                        <a:srgbClr val="E7E6E6">
                          <a:lumMod val="10000"/>
                        </a:srgbClr>
                      </a:solidFill>
                      <a:prstDash val="solid"/>
                      <a:round/>
                      <a:headEnd type="none" w="med" len="med"/>
                      <a:tailEnd type="none" w="med" len="med"/>
                    </a:lnR>
                    <a:lnT>
                      <a:noFill/>
                    </a:lnT>
                    <a:lnB w="12700" cap="flat" cmpd="sng" algn="ctr">
                      <a:solidFill>
                        <a:srgbClr val="E7E6E6">
                          <a:lumMod val="10000"/>
                        </a:srgbClr>
                      </a:solidFill>
                      <a:prstDash val="solid"/>
                      <a:round/>
                      <a:headEnd type="none" w="med" len="med"/>
                      <a:tailEnd type="none" w="med" len="med"/>
                    </a:lnB>
                    <a:lnTlToBr w="12700" cmpd="sng">
                      <a:noFill/>
                      <a:prstDash val="solid"/>
                    </a:lnTlToBr>
                    <a:lnBlToTr w="12700" cmpd="sng">
                      <a:noFill/>
                      <a:prstDash val="solid"/>
                    </a:lnBlToTr>
                    <a:solidFill>
                      <a:srgbClr val="C7F5F1"/>
                    </a:solidFill>
                  </a:tcPr>
                </a:tc>
                <a:extLst>
                  <a:ext uri="{0D108BD9-81ED-4DB2-BD59-A6C34878D82A}">
                    <a16:rowId xmlns:a16="http://schemas.microsoft.com/office/drawing/2014/main" val="3662396051"/>
                  </a:ext>
                </a:extLst>
              </a:tr>
            </a:tbl>
          </a:graphicData>
        </a:graphic>
      </p:graphicFrame>
      <p:sp>
        <p:nvSpPr>
          <p:cNvPr id="23" name="TextBox 22">
            <a:extLst>
              <a:ext uri="{FF2B5EF4-FFF2-40B4-BE49-F238E27FC236}">
                <a16:creationId xmlns:a16="http://schemas.microsoft.com/office/drawing/2014/main" id="{82CBFDB4-B6A7-9B86-883B-745EC05C9DC6}"/>
              </a:ext>
            </a:extLst>
          </p:cNvPr>
          <p:cNvSpPr txBox="1"/>
          <p:nvPr/>
        </p:nvSpPr>
        <p:spPr>
          <a:xfrm>
            <a:off x="8106236" y="3007279"/>
            <a:ext cx="3724835" cy="461665"/>
          </a:xfrm>
          <a:prstGeom prst="rect">
            <a:avLst/>
          </a:prstGeom>
          <a:noFill/>
        </p:spPr>
        <p:txBody>
          <a:bodyPr wrap="square" rtlCol="0">
            <a:spAutoFit/>
          </a:bodyPr>
          <a:lstStyle/>
          <a:p>
            <a:r>
              <a:rPr lang="en-GB" sz="1200" dirty="0">
                <a:solidFill>
                  <a:schemeClr val="bg1">
                    <a:lumMod val="65000"/>
                  </a:schemeClr>
                </a:solidFill>
              </a:rPr>
              <a:t>Resuspended activity for BDF target container cutting of ~6×10</a:t>
            </a:r>
            <a:r>
              <a:rPr lang="en-GB" sz="1200" baseline="30000" dirty="0">
                <a:solidFill>
                  <a:schemeClr val="bg1">
                    <a:lumMod val="65000"/>
                  </a:schemeClr>
                </a:solidFill>
              </a:rPr>
              <a:t>5</a:t>
            </a:r>
            <a:r>
              <a:rPr lang="en-GB" sz="1200" dirty="0">
                <a:solidFill>
                  <a:schemeClr val="bg1">
                    <a:lumMod val="65000"/>
                  </a:schemeClr>
                </a:solidFill>
              </a:rPr>
              <a:t> LA</a:t>
            </a:r>
            <a:endParaRPr lang="en-GB" sz="1200" dirty="0">
              <a:solidFill>
                <a:schemeClr val="bg1">
                  <a:lumMod val="65000"/>
                </a:schemeClr>
              </a:solidFill>
              <a:effectLst/>
              <a:cs typeface="Arial" panose="020B0604020202020204" pitchFamily="34" charset="0"/>
            </a:endParaRPr>
          </a:p>
        </p:txBody>
      </p:sp>
      <p:pic>
        <p:nvPicPr>
          <p:cNvPr id="35" name="Picture 34">
            <a:extLst>
              <a:ext uri="{FF2B5EF4-FFF2-40B4-BE49-F238E27FC236}">
                <a16:creationId xmlns:a16="http://schemas.microsoft.com/office/drawing/2014/main" id="{7267C6C3-B53B-315F-4750-2B1BD641A6FF}"/>
              </a:ext>
            </a:extLst>
          </p:cNvPr>
          <p:cNvPicPr>
            <a:picLocks noChangeAspect="1"/>
          </p:cNvPicPr>
          <p:nvPr/>
        </p:nvPicPr>
        <p:blipFill>
          <a:blip r:embed="rId3"/>
          <a:stretch>
            <a:fillRect/>
          </a:stretch>
        </p:blipFill>
        <p:spPr>
          <a:xfrm>
            <a:off x="477335" y="2254626"/>
            <a:ext cx="7169518" cy="2844946"/>
          </a:xfrm>
          <a:prstGeom prst="rect">
            <a:avLst/>
          </a:prstGeom>
        </p:spPr>
      </p:pic>
      <p:sp>
        <p:nvSpPr>
          <p:cNvPr id="43" name="Rectangle 42">
            <a:extLst>
              <a:ext uri="{FF2B5EF4-FFF2-40B4-BE49-F238E27FC236}">
                <a16:creationId xmlns:a16="http://schemas.microsoft.com/office/drawing/2014/main" id="{7AB6CCDE-F1F2-8DC2-1F10-8285F2B93A81}"/>
              </a:ext>
            </a:extLst>
          </p:cNvPr>
          <p:cNvSpPr/>
          <p:nvPr/>
        </p:nvSpPr>
        <p:spPr>
          <a:xfrm>
            <a:off x="1223510" y="2452292"/>
            <a:ext cx="3854449" cy="459042"/>
          </a:xfrm>
          <a:prstGeom prst="rect">
            <a:avLst/>
          </a:prstGeom>
          <a:solidFill>
            <a:srgbClr val="FF6600">
              <a:alpha val="49804"/>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59AD6368-B7F5-B4D1-98ED-50A476A6FEF1}"/>
              </a:ext>
            </a:extLst>
          </p:cNvPr>
          <p:cNvSpPr/>
          <p:nvPr/>
        </p:nvSpPr>
        <p:spPr>
          <a:xfrm>
            <a:off x="6699808" y="4035780"/>
            <a:ext cx="859187" cy="908182"/>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AE3101F0-4729-F2FE-1085-9366769DEED0}"/>
              </a:ext>
            </a:extLst>
          </p:cNvPr>
          <p:cNvSpPr txBox="1"/>
          <p:nvPr/>
        </p:nvSpPr>
        <p:spPr>
          <a:xfrm>
            <a:off x="671020" y="5209791"/>
            <a:ext cx="6782148" cy="40011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chemeClr val="accent1">
                    <a:lumMod val="60000"/>
                    <a:lumOff val="40000"/>
                  </a:schemeClr>
                </a:solidFill>
                <a:effectLst/>
                <a:uLnTx/>
                <a:uFillTx/>
                <a:latin typeface="+mj-lt"/>
              </a:rPr>
              <a:t>Class A </a:t>
            </a:r>
            <a:r>
              <a:rPr kumimoji="0" lang="en-US" sz="1000" b="0" i="0" u="none" strike="noStrike" kern="0" cap="none" spc="0" normalizeH="0" baseline="0" noProof="0" dirty="0">
                <a:ln>
                  <a:noFill/>
                </a:ln>
                <a:solidFill>
                  <a:srgbClr val="E7E6E6">
                    <a:lumMod val="10000"/>
                  </a:srgbClr>
                </a:solidFill>
                <a:effectLst/>
                <a:uLnTx/>
                <a:uFillTx/>
                <a:latin typeface="+mj-lt"/>
              </a:rPr>
              <a:t>working areas will in addition have a Controlled Radiation Area classification with contamination risk </a:t>
            </a:r>
            <a:br>
              <a:rPr kumimoji="0" lang="en-US" sz="1000" b="0" i="0" u="none" strike="noStrike" kern="0" cap="none" spc="0" normalizeH="0" baseline="0" noProof="0" dirty="0">
                <a:ln>
                  <a:noFill/>
                </a:ln>
                <a:solidFill>
                  <a:srgbClr val="E7E6E6">
                    <a:lumMod val="10000"/>
                  </a:srgbClr>
                </a:solidFill>
                <a:effectLst/>
                <a:uLnTx/>
                <a:uFillTx/>
                <a:latin typeface="+mj-lt"/>
              </a:rPr>
            </a:br>
            <a:r>
              <a:rPr kumimoji="0" lang="en-US" sz="1000" b="0" i="0" u="none" strike="noStrike" kern="0" cap="none" spc="0" normalizeH="0" baseline="0" noProof="0" dirty="0">
                <a:ln>
                  <a:noFill/>
                </a:ln>
                <a:solidFill>
                  <a:srgbClr val="E7E6E6">
                    <a:lumMod val="10000"/>
                  </a:srgbClr>
                </a:solidFill>
                <a:effectLst/>
                <a:uLnTx/>
                <a:uFillTx/>
                <a:latin typeface="+mj-lt"/>
              </a:rPr>
              <a:t>(</a:t>
            </a:r>
            <a:r>
              <a:rPr lang="en-US" sz="1000" b="1" kern="0" dirty="0">
                <a:solidFill>
                  <a:srgbClr val="F68B3B"/>
                </a:solidFill>
                <a:latin typeface="+mj-lt"/>
              </a:rPr>
              <a:t>Limited Stay </a:t>
            </a:r>
            <a:r>
              <a:rPr kumimoji="0" lang="en-US" sz="1000" b="0" i="0" u="none" strike="noStrike" kern="0" cap="none" spc="0" normalizeH="0" baseline="0" noProof="0" dirty="0">
                <a:ln>
                  <a:noFill/>
                </a:ln>
                <a:solidFill>
                  <a:srgbClr val="E7E6E6">
                    <a:lumMod val="10000"/>
                  </a:srgbClr>
                </a:solidFill>
                <a:effectLst/>
                <a:uLnTx/>
                <a:uFillTx/>
                <a:latin typeface="+mj-lt"/>
              </a:rPr>
              <a:t>or </a:t>
            </a:r>
            <a:r>
              <a:rPr kumimoji="0" lang="en-US" sz="1000" b="1" i="0" u="none" strike="noStrike" kern="0" cap="none" spc="0" normalizeH="0" baseline="0" noProof="0" dirty="0">
                <a:ln>
                  <a:noFill/>
                </a:ln>
                <a:solidFill>
                  <a:srgbClr val="D92822"/>
                </a:solidFill>
                <a:effectLst/>
                <a:uLnTx/>
                <a:uFillTx/>
                <a:latin typeface="+mj-lt"/>
              </a:rPr>
              <a:t>High Radiation </a:t>
            </a:r>
            <a:r>
              <a:rPr kumimoji="0" lang="en-US" sz="1000" b="0" i="0" u="none" strike="noStrike" kern="0" cap="none" spc="0" normalizeH="0" baseline="0" noProof="0" dirty="0">
                <a:ln>
                  <a:noFill/>
                </a:ln>
                <a:solidFill>
                  <a:srgbClr val="E7E6E6">
                    <a:lumMod val="10000"/>
                  </a:srgbClr>
                </a:solidFill>
                <a:effectLst/>
                <a:uLnTx/>
                <a:uFillTx/>
                <a:latin typeface="+mj-lt"/>
              </a:rPr>
              <a:t>Area,</a:t>
            </a:r>
            <a:r>
              <a:rPr lang="en-US" sz="1000" dirty="0">
                <a:solidFill>
                  <a:schemeClr val="bg2">
                    <a:lumMod val="10000"/>
                  </a:schemeClr>
                </a:solidFill>
                <a:latin typeface="+mj-lt"/>
              </a:rPr>
              <a:t> or temporarily even be a </a:t>
            </a:r>
            <a:r>
              <a:rPr lang="en-US" sz="1000" b="1" dirty="0">
                <a:solidFill>
                  <a:schemeClr val="bg2">
                    <a:lumMod val="10000"/>
                  </a:schemeClr>
                </a:solidFill>
                <a:latin typeface="+mj-lt"/>
              </a:rPr>
              <a:t>Prohibited Area</a:t>
            </a:r>
            <a:r>
              <a:rPr kumimoji="0" lang="en-US" sz="1000" b="0" i="0" u="none" strike="noStrike" kern="0" cap="none" spc="0" normalizeH="0" baseline="0" noProof="0" dirty="0">
                <a:ln>
                  <a:noFill/>
                </a:ln>
                <a:solidFill>
                  <a:srgbClr val="E7E6E6">
                    <a:lumMod val="10000"/>
                  </a:srgbClr>
                </a:solidFill>
                <a:effectLst/>
                <a:uLnTx/>
                <a:uFillTx/>
                <a:latin typeface="+mj-lt"/>
              </a:rPr>
              <a:t>)</a:t>
            </a:r>
            <a:endParaRPr kumimoji="0" lang="en-GB" sz="1000" b="0" i="0" u="none" strike="noStrike" kern="0" cap="none" spc="0" normalizeH="0" baseline="0" noProof="0" dirty="0">
              <a:ln>
                <a:noFill/>
              </a:ln>
              <a:solidFill>
                <a:srgbClr val="E7E6E6">
                  <a:lumMod val="10000"/>
                </a:srgbClr>
              </a:solidFill>
              <a:effectLst/>
              <a:uLnTx/>
              <a:uFillTx/>
              <a:latin typeface="+mj-lt"/>
            </a:endParaRPr>
          </a:p>
        </p:txBody>
      </p:sp>
      <p:sp>
        <p:nvSpPr>
          <p:cNvPr id="53" name="Rectangle 52">
            <a:extLst>
              <a:ext uri="{FF2B5EF4-FFF2-40B4-BE49-F238E27FC236}">
                <a16:creationId xmlns:a16="http://schemas.microsoft.com/office/drawing/2014/main" id="{57468E00-BCEA-63D2-2ED5-256561B686A9}"/>
              </a:ext>
            </a:extLst>
          </p:cNvPr>
          <p:cNvSpPr/>
          <p:nvPr/>
        </p:nvSpPr>
        <p:spPr>
          <a:xfrm>
            <a:off x="4312209" y="3741881"/>
            <a:ext cx="759321" cy="1202081"/>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170FA353-EB08-E92C-2A6F-7737137E1CAB}"/>
              </a:ext>
            </a:extLst>
          </p:cNvPr>
          <p:cNvSpPr/>
          <p:nvPr/>
        </p:nvSpPr>
        <p:spPr>
          <a:xfrm>
            <a:off x="5071531" y="4746720"/>
            <a:ext cx="1628277" cy="197241"/>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1" name="Rectangle 60">
            <a:extLst>
              <a:ext uri="{FF2B5EF4-FFF2-40B4-BE49-F238E27FC236}">
                <a16:creationId xmlns:a16="http://schemas.microsoft.com/office/drawing/2014/main" id="{754AA374-2D1A-F2F8-1C56-C063C27EB7BA}"/>
              </a:ext>
            </a:extLst>
          </p:cNvPr>
          <p:cNvSpPr/>
          <p:nvPr/>
        </p:nvSpPr>
        <p:spPr>
          <a:xfrm>
            <a:off x="4754976" y="2950806"/>
            <a:ext cx="316555" cy="791075"/>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AE2B4AD0-A28E-E403-403D-84A1B79C53EC}"/>
              </a:ext>
            </a:extLst>
          </p:cNvPr>
          <p:cNvSpPr/>
          <p:nvPr/>
        </p:nvSpPr>
        <p:spPr>
          <a:xfrm>
            <a:off x="6919691" y="3880170"/>
            <a:ext cx="290570" cy="155609"/>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1895DD3D-E604-EDD5-1CCF-C01A323D0758}"/>
              </a:ext>
            </a:extLst>
          </p:cNvPr>
          <p:cNvSpPr/>
          <p:nvPr/>
        </p:nvSpPr>
        <p:spPr>
          <a:xfrm>
            <a:off x="2452762" y="1602012"/>
            <a:ext cx="2285831" cy="482400"/>
          </a:xfrm>
          <a:prstGeom prst="rect">
            <a:avLst/>
          </a:prstGeom>
          <a:solidFill>
            <a:srgbClr val="FF6600">
              <a:alpha val="49804"/>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A6916305-15BE-F55B-FB25-6E4FAB4E2521}"/>
              </a:ext>
            </a:extLst>
          </p:cNvPr>
          <p:cNvGrpSpPr/>
          <p:nvPr/>
        </p:nvGrpSpPr>
        <p:grpSpPr>
          <a:xfrm>
            <a:off x="1847895" y="1593250"/>
            <a:ext cx="490013" cy="483978"/>
            <a:chOff x="2223272" y="1598486"/>
            <a:chExt cx="490013" cy="483978"/>
          </a:xfrm>
        </p:grpSpPr>
        <p:sp>
          <p:nvSpPr>
            <p:cNvPr id="14" name="Rectangle 13">
              <a:extLst>
                <a:ext uri="{FF2B5EF4-FFF2-40B4-BE49-F238E27FC236}">
                  <a16:creationId xmlns:a16="http://schemas.microsoft.com/office/drawing/2014/main" id="{9BDB3607-0192-8FE6-B1DB-8C970CD81C36}"/>
                </a:ext>
              </a:extLst>
            </p:cNvPr>
            <p:cNvSpPr/>
            <p:nvPr/>
          </p:nvSpPr>
          <p:spPr>
            <a:xfrm>
              <a:off x="2223272" y="1598486"/>
              <a:ext cx="490013" cy="483978"/>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EFD07BD1-7594-F01F-C1EA-37309F2E21CF}"/>
                </a:ext>
              </a:extLst>
            </p:cNvPr>
            <p:cNvSpPr/>
            <p:nvPr/>
          </p:nvSpPr>
          <p:spPr>
            <a:xfrm>
              <a:off x="2288278" y="1660475"/>
              <a:ext cx="360000" cy="360000"/>
            </a:xfrm>
            <a:prstGeom prst="ellipse">
              <a:avLst/>
            </a:prstGeom>
            <a:solidFill>
              <a:srgbClr val="FFFFFF"/>
            </a:solidFill>
            <a:ln w="12700" cap="flat" cmpd="sng" algn="ctr">
              <a:solidFill>
                <a:srgbClr val="1C998E">
                  <a:lumMod val="60000"/>
                  <a:lumOff val="40000"/>
                </a:srgbClr>
              </a:solidFill>
              <a:prstDash val="solid"/>
              <a:miter lim="800000"/>
            </a:ln>
            <a:effectLst/>
          </p:spPr>
          <p:txBody>
            <a:bodyPr rtlCol="0" anchor="ctr"/>
            <a:lstStyle/>
            <a:p>
              <a:pPr algn="ctr" eaLnBrk="0" fontAlgn="base" hangingPunct="0">
                <a:spcBef>
                  <a:spcPct val="0"/>
                </a:spcBef>
                <a:spcAft>
                  <a:spcPct val="0"/>
                </a:spcAft>
              </a:pPr>
              <a:r>
                <a:rPr lang="en-US" kern="0" dirty="0">
                  <a:solidFill>
                    <a:srgbClr val="E7E6E6">
                      <a:lumMod val="10000"/>
                    </a:srgbClr>
                  </a:solidFill>
                  <a:latin typeface="Arial" panose="020B0604020202020204"/>
                </a:rPr>
                <a:t>A</a:t>
              </a:r>
              <a:endParaRPr lang="en-GB" kern="0" dirty="0">
                <a:solidFill>
                  <a:srgbClr val="E7E6E6">
                    <a:lumMod val="10000"/>
                  </a:srgbClr>
                </a:solidFill>
                <a:latin typeface="Arial" panose="020B0604020202020204"/>
              </a:endParaRPr>
            </a:p>
          </p:txBody>
        </p:sp>
      </p:grpSp>
      <p:sp>
        <p:nvSpPr>
          <p:cNvPr id="16" name="Rectangle 15">
            <a:extLst>
              <a:ext uri="{FF2B5EF4-FFF2-40B4-BE49-F238E27FC236}">
                <a16:creationId xmlns:a16="http://schemas.microsoft.com/office/drawing/2014/main" id="{B37CF960-FEA0-9519-5DAF-77DB25AD6AE1}"/>
              </a:ext>
            </a:extLst>
          </p:cNvPr>
          <p:cNvSpPr/>
          <p:nvPr/>
        </p:nvSpPr>
        <p:spPr>
          <a:xfrm>
            <a:off x="2555298" y="1643930"/>
            <a:ext cx="2094701" cy="386195"/>
          </a:xfrm>
          <a:prstGeom prst="rect">
            <a:avLst/>
          </a:prstGeom>
          <a:solidFill>
            <a:srgbClr val="FFFFFF"/>
          </a:solidFill>
          <a:ln w="12700" cap="flat" cmpd="sng" algn="ctr">
            <a:solidFill>
              <a:srgbClr val="E7E6E6">
                <a:lumMod val="10000"/>
              </a:srgbClr>
            </a:solidFill>
            <a:prstDash val="solid"/>
            <a:miter lim="800000"/>
          </a:ln>
          <a:effectLst/>
        </p:spPr>
        <p:txBody>
          <a:bodyPr lIns="36000" rIns="3600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F3CC3D"/>
                </a:solidFill>
                <a:effectLst/>
                <a:uLnTx/>
                <a:uFillTx/>
                <a:latin typeface="Arial" panose="020B0604020202020204"/>
                <a:ea typeface="+mn-ea"/>
                <a:cs typeface="+mn-cs"/>
              </a:rPr>
              <a:t>Simple Controlled </a:t>
            </a:r>
            <a:r>
              <a:rPr kumimoji="0" lang="en-US"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rPr>
              <a:t>or </a:t>
            </a:r>
            <a:r>
              <a:rPr kumimoji="0" lang="en-US" sz="900" b="1" i="0" u="none" strike="noStrike" kern="0" cap="none" spc="0" normalizeH="0" baseline="0" noProof="0" dirty="0">
                <a:ln>
                  <a:noFill/>
                </a:ln>
                <a:solidFill>
                  <a:srgbClr val="F68B3B"/>
                </a:solidFill>
                <a:effectLst/>
                <a:uLnTx/>
                <a:uFillTx/>
                <a:latin typeface="Arial" panose="020B0604020202020204"/>
                <a:ea typeface="+mn-ea"/>
                <a:cs typeface="+mn-cs"/>
              </a:rPr>
              <a:t>Limited Stay </a:t>
            </a:r>
            <a:r>
              <a:rPr kumimoji="0" lang="en-US"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rPr>
              <a:t>Radiation Area with Contamination Risk</a:t>
            </a:r>
            <a:endParaRPr kumimoji="0" lang="en-GB"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D91F921B-C048-2485-149A-EBC05738283B}"/>
              </a:ext>
            </a:extLst>
          </p:cNvPr>
          <p:cNvSpPr/>
          <p:nvPr/>
        </p:nvSpPr>
        <p:spPr>
          <a:xfrm>
            <a:off x="5129703" y="2452293"/>
            <a:ext cx="1504469" cy="2236400"/>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1FC8C3CD-DCA2-ABD1-0515-87AEC0D62252}"/>
              </a:ext>
            </a:extLst>
          </p:cNvPr>
          <p:cNvSpPr txBox="1"/>
          <p:nvPr/>
        </p:nvSpPr>
        <p:spPr>
          <a:xfrm>
            <a:off x="8074976" y="1280986"/>
            <a:ext cx="2901967" cy="307777"/>
          </a:xfrm>
          <a:prstGeom prst="rect">
            <a:avLst/>
          </a:prstGeom>
          <a:noFill/>
        </p:spPr>
        <p:txBody>
          <a:bodyPr wrap="square" rtlCol="0">
            <a:spAutoFit/>
          </a:bodyPr>
          <a:lstStyle/>
          <a:p>
            <a:r>
              <a:rPr lang="en-US" sz="1400" b="1" dirty="0"/>
              <a:t>Work sector classification</a:t>
            </a:r>
            <a:endParaRPr lang="en-CH" sz="1400" b="1" dirty="0"/>
          </a:p>
        </p:txBody>
      </p:sp>
      <p:grpSp>
        <p:nvGrpSpPr>
          <p:cNvPr id="31" name="Group 30">
            <a:extLst>
              <a:ext uri="{FF2B5EF4-FFF2-40B4-BE49-F238E27FC236}">
                <a16:creationId xmlns:a16="http://schemas.microsoft.com/office/drawing/2014/main" id="{DD356FCC-9B9A-C7AF-D7B7-06ACFCB1991A}"/>
              </a:ext>
            </a:extLst>
          </p:cNvPr>
          <p:cNvGrpSpPr/>
          <p:nvPr/>
        </p:nvGrpSpPr>
        <p:grpSpPr>
          <a:xfrm>
            <a:off x="7906046" y="3612518"/>
            <a:ext cx="4125364" cy="2506929"/>
            <a:chOff x="7906046" y="3612518"/>
            <a:chExt cx="4125364" cy="2506929"/>
          </a:xfrm>
        </p:grpSpPr>
        <p:sp>
          <p:nvSpPr>
            <p:cNvPr id="28" name="Rectangle: Rounded Corners 27">
              <a:extLst>
                <a:ext uri="{FF2B5EF4-FFF2-40B4-BE49-F238E27FC236}">
                  <a16:creationId xmlns:a16="http://schemas.microsoft.com/office/drawing/2014/main" id="{D861015F-8C4E-F42D-4576-CB22B7C553AE}"/>
                </a:ext>
              </a:extLst>
            </p:cNvPr>
            <p:cNvSpPr/>
            <p:nvPr/>
          </p:nvSpPr>
          <p:spPr>
            <a:xfrm>
              <a:off x="7906046" y="3612518"/>
              <a:ext cx="4125364" cy="2506929"/>
            </a:xfrm>
            <a:prstGeom prst="roundRect">
              <a:avLst>
                <a:gd name="adj" fmla="val 10281"/>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47246EE8-FAF1-BD36-D572-AEE0175D0A98}"/>
                </a:ext>
              </a:extLst>
            </p:cNvPr>
            <p:cNvPicPr>
              <a:picLocks noChangeAspect="1"/>
            </p:cNvPicPr>
            <p:nvPr/>
          </p:nvPicPr>
          <p:blipFill>
            <a:blip r:embed="rId4"/>
            <a:stretch>
              <a:fillRect/>
            </a:stretch>
          </p:blipFill>
          <p:spPr>
            <a:xfrm>
              <a:off x="7988654" y="3967187"/>
              <a:ext cx="3960000" cy="2040683"/>
            </a:xfrm>
            <a:prstGeom prst="rect">
              <a:avLst/>
            </a:prstGeom>
          </p:spPr>
        </p:pic>
        <p:sp>
          <p:nvSpPr>
            <p:cNvPr id="30" name="TextBox 29">
              <a:extLst>
                <a:ext uri="{FF2B5EF4-FFF2-40B4-BE49-F238E27FC236}">
                  <a16:creationId xmlns:a16="http://schemas.microsoft.com/office/drawing/2014/main" id="{5F5CDA88-5305-E4AD-E2F4-40ACFFB86CC7}"/>
                </a:ext>
              </a:extLst>
            </p:cNvPr>
            <p:cNvSpPr txBox="1"/>
            <p:nvPr/>
          </p:nvSpPr>
          <p:spPr>
            <a:xfrm>
              <a:off x="8074976" y="3633765"/>
              <a:ext cx="2901967" cy="307777"/>
            </a:xfrm>
            <a:prstGeom prst="rect">
              <a:avLst/>
            </a:prstGeom>
            <a:noFill/>
          </p:spPr>
          <p:txBody>
            <a:bodyPr wrap="square" rtlCol="0">
              <a:spAutoFit/>
            </a:bodyPr>
            <a:lstStyle/>
            <a:p>
              <a:r>
                <a:rPr lang="en-US" sz="1400" b="1" dirty="0"/>
                <a:t>Area classification</a:t>
              </a:r>
              <a:endParaRPr lang="en-CH" sz="1400" b="1" dirty="0"/>
            </a:p>
          </p:txBody>
        </p:sp>
      </p:grpSp>
      <p:grpSp>
        <p:nvGrpSpPr>
          <p:cNvPr id="39" name="Group 38">
            <a:extLst>
              <a:ext uri="{FF2B5EF4-FFF2-40B4-BE49-F238E27FC236}">
                <a16:creationId xmlns:a16="http://schemas.microsoft.com/office/drawing/2014/main" id="{19FDE941-65DC-631B-6AAD-A0E2EAAA5E54}"/>
              </a:ext>
            </a:extLst>
          </p:cNvPr>
          <p:cNvGrpSpPr/>
          <p:nvPr/>
        </p:nvGrpSpPr>
        <p:grpSpPr>
          <a:xfrm>
            <a:off x="774724" y="4544308"/>
            <a:ext cx="1097757" cy="403286"/>
            <a:chOff x="776764" y="4496196"/>
            <a:chExt cx="1097757" cy="403286"/>
          </a:xfrm>
        </p:grpSpPr>
        <p:sp>
          <p:nvSpPr>
            <p:cNvPr id="57" name="Rectangle 56">
              <a:extLst>
                <a:ext uri="{FF2B5EF4-FFF2-40B4-BE49-F238E27FC236}">
                  <a16:creationId xmlns:a16="http://schemas.microsoft.com/office/drawing/2014/main" id="{B054728B-5429-CA95-2310-FF2D84950D71}"/>
                </a:ext>
              </a:extLst>
            </p:cNvPr>
            <p:cNvSpPr/>
            <p:nvPr/>
          </p:nvSpPr>
          <p:spPr>
            <a:xfrm>
              <a:off x="776764" y="4496196"/>
              <a:ext cx="1046013" cy="40328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B9B9701C-7614-F45B-C450-56E4DCABF2F2}"/>
                </a:ext>
              </a:extLst>
            </p:cNvPr>
            <p:cNvSpPr/>
            <p:nvPr/>
          </p:nvSpPr>
          <p:spPr>
            <a:xfrm>
              <a:off x="1819637" y="4759513"/>
              <a:ext cx="54884" cy="13633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59" name="Group 58">
            <a:extLst>
              <a:ext uri="{FF2B5EF4-FFF2-40B4-BE49-F238E27FC236}">
                <a16:creationId xmlns:a16="http://schemas.microsoft.com/office/drawing/2014/main" id="{EC78E29A-C8CF-6C8A-3B6D-0511196A71C8}"/>
              </a:ext>
            </a:extLst>
          </p:cNvPr>
          <p:cNvGrpSpPr/>
          <p:nvPr/>
        </p:nvGrpSpPr>
        <p:grpSpPr>
          <a:xfrm>
            <a:off x="2288325" y="4261774"/>
            <a:ext cx="2020751" cy="682187"/>
            <a:chOff x="2290365" y="4213662"/>
            <a:chExt cx="2020751" cy="682187"/>
          </a:xfrm>
        </p:grpSpPr>
        <p:sp>
          <p:nvSpPr>
            <p:cNvPr id="51" name="Rectangle 50">
              <a:extLst>
                <a:ext uri="{FF2B5EF4-FFF2-40B4-BE49-F238E27FC236}">
                  <a16:creationId xmlns:a16="http://schemas.microsoft.com/office/drawing/2014/main" id="{53AE3C81-BF7F-9CBC-1A91-D8B334F1874D}"/>
                </a:ext>
              </a:extLst>
            </p:cNvPr>
            <p:cNvSpPr/>
            <p:nvPr/>
          </p:nvSpPr>
          <p:spPr>
            <a:xfrm>
              <a:off x="2290365" y="4213662"/>
              <a:ext cx="1965711" cy="682187"/>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33" name="Rectangle 32">
              <a:extLst>
                <a:ext uri="{FF2B5EF4-FFF2-40B4-BE49-F238E27FC236}">
                  <a16:creationId xmlns:a16="http://schemas.microsoft.com/office/drawing/2014/main" id="{D449ECD4-46AF-68D5-2346-CAB5AC29486E}"/>
                </a:ext>
              </a:extLst>
            </p:cNvPr>
            <p:cNvSpPr/>
            <p:nvPr/>
          </p:nvSpPr>
          <p:spPr>
            <a:xfrm>
              <a:off x="4256076" y="4254759"/>
              <a:ext cx="55040" cy="309605"/>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45" name="Group 44">
            <a:extLst>
              <a:ext uri="{FF2B5EF4-FFF2-40B4-BE49-F238E27FC236}">
                <a16:creationId xmlns:a16="http://schemas.microsoft.com/office/drawing/2014/main" id="{D58B8A8F-E02D-0C1F-3C66-02D9DBCDDF7E}"/>
              </a:ext>
            </a:extLst>
          </p:cNvPr>
          <p:cNvGrpSpPr/>
          <p:nvPr/>
        </p:nvGrpSpPr>
        <p:grpSpPr>
          <a:xfrm>
            <a:off x="774724" y="2950807"/>
            <a:ext cx="1495120" cy="1993154"/>
            <a:chOff x="776764" y="2902695"/>
            <a:chExt cx="1495120" cy="1993154"/>
          </a:xfrm>
        </p:grpSpPr>
        <p:sp>
          <p:nvSpPr>
            <p:cNvPr id="54" name="Rectangle 53">
              <a:extLst>
                <a:ext uri="{FF2B5EF4-FFF2-40B4-BE49-F238E27FC236}">
                  <a16:creationId xmlns:a16="http://schemas.microsoft.com/office/drawing/2014/main" id="{A6E3CFED-4A2E-5948-5E45-3C24004D5199}"/>
                </a:ext>
              </a:extLst>
            </p:cNvPr>
            <p:cNvSpPr/>
            <p:nvPr/>
          </p:nvSpPr>
          <p:spPr>
            <a:xfrm>
              <a:off x="776764" y="2902695"/>
              <a:ext cx="594708" cy="1528904"/>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7BF7950B-C218-DAAC-E41F-588969965C91}"/>
                </a:ext>
              </a:extLst>
            </p:cNvPr>
            <p:cNvSpPr/>
            <p:nvPr/>
          </p:nvSpPr>
          <p:spPr>
            <a:xfrm>
              <a:off x="1371472" y="4006543"/>
              <a:ext cx="845535" cy="425056"/>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5F271F8B-DC1B-8B43-3F32-60E24352660C}"/>
                </a:ext>
              </a:extLst>
            </p:cNvPr>
            <p:cNvSpPr/>
            <p:nvPr/>
          </p:nvSpPr>
          <p:spPr>
            <a:xfrm>
              <a:off x="1874521" y="4431599"/>
              <a:ext cx="342485" cy="464250"/>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5B8D1BB6-0A76-7E4E-D3EB-F734CFBB77EE}"/>
                </a:ext>
              </a:extLst>
            </p:cNvPr>
            <p:cNvSpPr/>
            <p:nvPr/>
          </p:nvSpPr>
          <p:spPr>
            <a:xfrm>
              <a:off x="2217007" y="4208344"/>
              <a:ext cx="54877" cy="339758"/>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6D6709D0-D584-E6C9-760F-C5FCFDBD760E}"/>
                </a:ext>
              </a:extLst>
            </p:cNvPr>
            <p:cNvSpPr/>
            <p:nvPr/>
          </p:nvSpPr>
          <p:spPr>
            <a:xfrm>
              <a:off x="1371473" y="3934836"/>
              <a:ext cx="629372" cy="68074"/>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0" name="Rectangle 59">
            <a:extLst>
              <a:ext uri="{FF2B5EF4-FFF2-40B4-BE49-F238E27FC236}">
                <a16:creationId xmlns:a16="http://schemas.microsoft.com/office/drawing/2014/main" id="{938E9415-61CD-4EEF-5B91-2B066C2B6E70}"/>
              </a:ext>
            </a:extLst>
          </p:cNvPr>
          <p:cNvSpPr/>
          <p:nvPr/>
        </p:nvSpPr>
        <p:spPr>
          <a:xfrm>
            <a:off x="5709124" y="4943961"/>
            <a:ext cx="131498" cy="58027"/>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66" name="Group 65">
            <a:extLst>
              <a:ext uri="{FF2B5EF4-FFF2-40B4-BE49-F238E27FC236}">
                <a16:creationId xmlns:a16="http://schemas.microsoft.com/office/drawing/2014/main" id="{675D42EA-67E5-F4DF-DC41-A9434935612D}"/>
              </a:ext>
            </a:extLst>
          </p:cNvPr>
          <p:cNvGrpSpPr/>
          <p:nvPr/>
        </p:nvGrpSpPr>
        <p:grpSpPr>
          <a:xfrm>
            <a:off x="1377689" y="2950808"/>
            <a:ext cx="3325543" cy="1092083"/>
            <a:chOff x="1379729" y="2902696"/>
            <a:chExt cx="3325543" cy="1092083"/>
          </a:xfrm>
        </p:grpSpPr>
        <p:grpSp>
          <p:nvGrpSpPr>
            <p:cNvPr id="47" name="Group 46">
              <a:extLst>
                <a:ext uri="{FF2B5EF4-FFF2-40B4-BE49-F238E27FC236}">
                  <a16:creationId xmlns:a16="http://schemas.microsoft.com/office/drawing/2014/main" id="{C2CBFA15-124F-950C-01A2-7AD3574A9DC0}"/>
                </a:ext>
              </a:extLst>
            </p:cNvPr>
            <p:cNvGrpSpPr/>
            <p:nvPr/>
          </p:nvGrpSpPr>
          <p:grpSpPr>
            <a:xfrm>
              <a:off x="1379729" y="2902696"/>
              <a:ext cx="3325543" cy="1092083"/>
              <a:chOff x="1379729" y="2902696"/>
              <a:chExt cx="3325543" cy="1092083"/>
            </a:xfrm>
          </p:grpSpPr>
          <p:sp>
            <p:nvSpPr>
              <p:cNvPr id="22" name="Rectangle 21">
                <a:extLst>
                  <a:ext uri="{FF2B5EF4-FFF2-40B4-BE49-F238E27FC236}">
                    <a16:creationId xmlns:a16="http://schemas.microsoft.com/office/drawing/2014/main" id="{E2CA3731-8577-BB67-01F5-A341601335CA}"/>
                  </a:ext>
                </a:extLst>
              </p:cNvPr>
              <p:cNvSpPr/>
              <p:nvPr/>
            </p:nvSpPr>
            <p:spPr>
              <a:xfrm>
                <a:off x="2392275" y="3036040"/>
                <a:ext cx="1750466" cy="958739"/>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A42DE508-99CC-5E5A-0982-0A490EB56730}"/>
                  </a:ext>
                </a:extLst>
              </p:cNvPr>
              <p:cNvSpPr/>
              <p:nvPr/>
            </p:nvSpPr>
            <p:spPr>
              <a:xfrm>
                <a:off x="1379729" y="2902696"/>
                <a:ext cx="851873" cy="102037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49" name="Rectangle 48">
                <a:extLst>
                  <a:ext uri="{FF2B5EF4-FFF2-40B4-BE49-F238E27FC236}">
                    <a16:creationId xmlns:a16="http://schemas.microsoft.com/office/drawing/2014/main" id="{A86B9F4C-76E8-DE33-4B61-2E6DC5D0F9D6}"/>
                  </a:ext>
                </a:extLst>
              </p:cNvPr>
              <p:cNvSpPr/>
              <p:nvPr/>
            </p:nvSpPr>
            <p:spPr>
              <a:xfrm>
                <a:off x="4314250" y="2902696"/>
                <a:ext cx="391022" cy="751601"/>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63" name="Rectangle 62">
                <a:extLst>
                  <a:ext uri="{FF2B5EF4-FFF2-40B4-BE49-F238E27FC236}">
                    <a16:creationId xmlns:a16="http://schemas.microsoft.com/office/drawing/2014/main" id="{62AC4FDB-3C64-CF06-24EE-804F2E3FC952}"/>
                  </a:ext>
                </a:extLst>
              </p:cNvPr>
              <p:cNvSpPr/>
              <p:nvPr/>
            </p:nvSpPr>
            <p:spPr>
              <a:xfrm>
                <a:off x="2223345" y="3054408"/>
                <a:ext cx="168930" cy="379011"/>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4" name="Rectangle 63">
                <a:extLst>
                  <a:ext uri="{FF2B5EF4-FFF2-40B4-BE49-F238E27FC236}">
                    <a16:creationId xmlns:a16="http://schemas.microsoft.com/office/drawing/2014/main" id="{1181654C-441B-9F17-25DC-DD4B39D7033B}"/>
                  </a:ext>
                </a:extLst>
              </p:cNvPr>
              <p:cNvSpPr/>
              <p:nvPr/>
            </p:nvSpPr>
            <p:spPr>
              <a:xfrm>
                <a:off x="4129476" y="3133772"/>
                <a:ext cx="181639" cy="158682"/>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F7242390-1202-A036-8305-AA59619A3CD7}"/>
                  </a:ext>
                </a:extLst>
              </p:cNvPr>
              <p:cNvSpPr/>
              <p:nvPr/>
            </p:nvSpPr>
            <p:spPr>
              <a:xfrm>
                <a:off x="2011680" y="3923071"/>
                <a:ext cx="209086" cy="71708"/>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Rectangle 64">
              <a:extLst>
                <a:ext uri="{FF2B5EF4-FFF2-40B4-BE49-F238E27FC236}">
                  <a16:creationId xmlns:a16="http://schemas.microsoft.com/office/drawing/2014/main" id="{DA5C782F-9B04-7F2B-315C-34AAC766D260}"/>
                </a:ext>
              </a:extLst>
            </p:cNvPr>
            <p:cNvSpPr/>
            <p:nvPr/>
          </p:nvSpPr>
          <p:spPr>
            <a:xfrm>
              <a:off x="4369125" y="3654297"/>
              <a:ext cx="144000" cy="25200"/>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grpSp>
      <p:sp>
        <p:nvSpPr>
          <p:cNvPr id="69" name="Rectangle 68">
            <a:extLst>
              <a:ext uri="{FF2B5EF4-FFF2-40B4-BE49-F238E27FC236}">
                <a16:creationId xmlns:a16="http://schemas.microsoft.com/office/drawing/2014/main" id="{E7BFF5E5-30D3-A9E4-C2CB-D3605A4A1F2E}"/>
              </a:ext>
            </a:extLst>
          </p:cNvPr>
          <p:cNvSpPr/>
          <p:nvPr/>
        </p:nvSpPr>
        <p:spPr>
          <a:xfrm>
            <a:off x="259174" y="2452293"/>
            <a:ext cx="446370" cy="2236400"/>
          </a:xfrm>
          <a:prstGeom prst="rect">
            <a:avLst/>
          </a:prstGeom>
          <a:solidFill>
            <a:srgbClr val="095F99">
              <a:alpha val="40000"/>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24C2DF43-3D9F-4439-F2B3-2BB0164DDCAC}"/>
              </a:ext>
            </a:extLst>
          </p:cNvPr>
          <p:cNvSpPr txBox="1"/>
          <p:nvPr/>
        </p:nvSpPr>
        <p:spPr>
          <a:xfrm>
            <a:off x="270970" y="3231780"/>
            <a:ext cx="571039" cy="230832"/>
          </a:xfrm>
          <a:prstGeom prst="rect">
            <a:avLst/>
          </a:prstGeom>
          <a:noFill/>
        </p:spPr>
        <p:txBody>
          <a:bodyPr wrap="square" rtlCol="0">
            <a:spAutoFit/>
          </a:bodyPr>
          <a:lstStyle/>
          <a:p>
            <a:r>
              <a:rPr lang="en-US" sz="900" dirty="0"/>
              <a:t>B911</a:t>
            </a:r>
            <a:endParaRPr lang="en-CH" sz="900" dirty="0"/>
          </a:p>
        </p:txBody>
      </p:sp>
      <p:sp>
        <p:nvSpPr>
          <p:cNvPr id="71" name="Rectangle 70">
            <a:extLst>
              <a:ext uri="{FF2B5EF4-FFF2-40B4-BE49-F238E27FC236}">
                <a16:creationId xmlns:a16="http://schemas.microsoft.com/office/drawing/2014/main" id="{876676A8-A45B-D457-E47F-47B18B650249}"/>
              </a:ext>
            </a:extLst>
          </p:cNvPr>
          <p:cNvSpPr/>
          <p:nvPr/>
        </p:nvSpPr>
        <p:spPr>
          <a:xfrm>
            <a:off x="4868027" y="1602012"/>
            <a:ext cx="1227973" cy="482400"/>
          </a:xfrm>
          <a:prstGeom prst="rect">
            <a:avLst/>
          </a:prstGeom>
          <a:solidFill>
            <a:srgbClr val="9DBFD6"/>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C20E4517-959B-FD06-D5E0-A7CE5E9BAF7F}"/>
              </a:ext>
            </a:extLst>
          </p:cNvPr>
          <p:cNvSpPr/>
          <p:nvPr/>
        </p:nvSpPr>
        <p:spPr>
          <a:xfrm>
            <a:off x="4970563" y="1643930"/>
            <a:ext cx="1033195" cy="386195"/>
          </a:xfrm>
          <a:prstGeom prst="rect">
            <a:avLst/>
          </a:prstGeom>
          <a:solidFill>
            <a:srgbClr val="FFFFFF"/>
          </a:solidFill>
          <a:ln w="12700" cap="flat" cmpd="sng" algn="ctr">
            <a:solidFill>
              <a:srgbClr val="E7E6E6">
                <a:lumMod val="10000"/>
              </a:srgbClr>
            </a:solidFill>
            <a:prstDash val="solid"/>
            <a:miter lim="800000"/>
          </a:ln>
          <a:effectLst/>
        </p:spPr>
        <p:txBody>
          <a:bodyPr lIns="36000" rIns="3600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95F99"/>
                </a:solidFill>
                <a:effectLst/>
                <a:uLnTx/>
                <a:uFillTx/>
                <a:latin typeface="Arial" panose="020B0604020202020204"/>
                <a:ea typeface="+mn-ea"/>
                <a:cs typeface="+mn-cs"/>
              </a:rPr>
              <a:t>Supervised </a:t>
            </a:r>
            <a:r>
              <a:rPr kumimoji="0" lang="en-US" sz="900" i="0" u="none" strike="noStrike" kern="0" cap="none" spc="0" normalizeH="0" baseline="0" noProof="0" dirty="0">
                <a:ln>
                  <a:noFill/>
                </a:ln>
                <a:solidFill>
                  <a:schemeClr val="bg2">
                    <a:lumMod val="10000"/>
                  </a:schemeClr>
                </a:solidFill>
                <a:effectLst/>
                <a:uLnTx/>
                <a:uFillTx/>
                <a:latin typeface="Arial" panose="020B0604020202020204"/>
                <a:ea typeface="+mn-ea"/>
                <a:cs typeface="+mn-cs"/>
              </a:rPr>
              <a:t>Radiation Area</a:t>
            </a:r>
            <a:endParaRPr kumimoji="0" lang="en-GB" sz="900" i="0" u="none" strike="noStrike" kern="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73" name="TextBox 72">
            <a:extLst>
              <a:ext uri="{FF2B5EF4-FFF2-40B4-BE49-F238E27FC236}">
                <a16:creationId xmlns:a16="http://schemas.microsoft.com/office/drawing/2014/main" id="{8FDB65D9-E785-DC42-2592-F48EF754CDC8}"/>
              </a:ext>
            </a:extLst>
          </p:cNvPr>
          <p:cNvSpPr txBox="1"/>
          <p:nvPr/>
        </p:nvSpPr>
        <p:spPr>
          <a:xfrm>
            <a:off x="5122032" y="-16725"/>
            <a:ext cx="7060437" cy="215444"/>
          </a:xfrm>
          <a:prstGeom prst="rect">
            <a:avLst/>
          </a:prstGeom>
          <a:noFill/>
        </p:spPr>
        <p:txBody>
          <a:bodyPr wrap="square">
            <a:spAutoFit/>
          </a:bodyPr>
          <a:lstStyle/>
          <a:p>
            <a:pPr algn="r"/>
            <a:r>
              <a:rPr lang="en-GB" sz="800" b="1" dirty="0">
                <a:ea typeface="Verdana" panose="020B0604030504040204" pitchFamily="34" charset="0"/>
                <a:cs typeface="Arial" panose="020B0604020202020204" pitchFamily="34" charset="0"/>
              </a:rPr>
              <a:t>*C. Ahdida, </a:t>
            </a:r>
            <a:r>
              <a:rPr lang="en-GB" sz="800" b="1" i="1" dirty="0">
                <a:ea typeface="Verdana" panose="020B0604030504040204" pitchFamily="34" charset="0"/>
                <a:cs typeface="Arial" panose="020B0604020202020204" pitchFamily="34" charset="0"/>
              </a:rPr>
              <a:t>Revised HI-ECN3 service building area classification</a:t>
            </a:r>
            <a:r>
              <a:rPr lang="en-GB" sz="800" i="1" dirty="0"/>
              <a:t>, </a:t>
            </a:r>
            <a:r>
              <a:rPr lang="en-GB" sz="800" dirty="0">
                <a:hlinkClick r:id="rId5"/>
              </a:rPr>
              <a:t>EDMS 3237086 v.2 </a:t>
            </a:r>
            <a:endParaRPr lang="en-GB" sz="800" dirty="0">
              <a:hlinkClick r:id="rId6"/>
            </a:endParaRPr>
          </a:p>
        </p:txBody>
      </p:sp>
      <p:sp>
        <p:nvSpPr>
          <p:cNvPr id="3" name="Slide Number Placeholder 5">
            <a:extLst>
              <a:ext uri="{FF2B5EF4-FFF2-40B4-BE49-F238E27FC236}">
                <a16:creationId xmlns:a16="http://schemas.microsoft.com/office/drawing/2014/main" id="{1C67157F-A350-F597-0B8C-A0F3544313DA}"/>
              </a:ext>
            </a:extLst>
          </p:cNvPr>
          <p:cNvSpPr>
            <a:spLocks noGrp="1"/>
          </p:cNvSpPr>
          <p:nvPr>
            <p:ph type="sldNum" sz="quarter" idx="11"/>
          </p:nvPr>
        </p:nvSpPr>
        <p:spPr>
          <a:xfrm>
            <a:off x="11515725" y="6358940"/>
            <a:ext cx="482600" cy="3317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55979-00CC-4874-A80E-0959E76EB92F}" type="slidenum">
              <a:rPr kumimoji="0" lang="en-GB"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167BD831-BD53-45AB-91E6-D399379E44C7}"/>
              </a:ext>
            </a:extLst>
          </p:cNvPr>
          <p:cNvSpPr>
            <a:spLocks noGrp="1"/>
          </p:cNvSpPr>
          <p:nvPr>
            <p:ph type="ftr" sz="quarter" idx="12"/>
          </p:nvPr>
        </p:nvSpPr>
        <p:spPr>
          <a:xfrm>
            <a:off x="3741738" y="6342272"/>
            <a:ext cx="3452812" cy="36512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C. Ahdida, </a:t>
            </a:r>
            <a:r>
              <a:rPr kumimoji="0" lang="pt-BR" sz="1000" b="0" i="0" u="none" strike="noStrike" kern="1200" cap="none" spc="0" normalizeH="0" baseline="0" noProof="0" dirty="0">
                <a:ln>
                  <a:noFill/>
                </a:ln>
                <a:solidFill>
                  <a:srgbClr val="FFFFFF"/>
                </a:solidFill>
                <a:effectLst/>
                <a:uLnTx/>
                <a:uFillTx/>
                <a:latin typeface="Arial" panose="020B0604020202020204"/>
                <a:ea typeface="+mn-ea"/>
                <a:cs typeface="+mn-cs"/>
              </a:rPr>
              <a:t>M. Andreini, O. Rios, A. Henriques</a:t>
            </a: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 – </a:t>
            </a:r>
            <a:b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000" b="0" u="none" strike="noStrike" kern="1200" cap="none" spc="0" normalizeH="0" baseline="0" noProof="0" dirty="0">
                <a:ln>
                  <a:noFill/>
                </a:ln>
                <a:solidFill>
                  <a:srgbClr val="FFFFFF"/>
                </a:solidFill>
                <a:effectLst/>
                <a:uLnTx/>
                <a:uFillTx/>
                <a:latin typeface="Arial" panose="020B0604020202020204"/>
                <a:ea typeface="+mn-ea"/>
                <a:cs typeface="+mn-cs"/>
              </a:rPr>
              <a:t>Considerations and strategy for the regulatory requirements for B754</a:t>
            </a:r>
          </a:p>
        </p:txBody>
      </p:sp>
      <p:sp>
        <p:nvSpPr>
          <p:cNvPr id="9" name="TextBox 8">
            <a:extLst>
              <a:ext uri="{FF2B5EF4-FFF2-40B4-BE49-F238E27FC236}">
                <a16:creationId xmlns:a16="http://schemas.microsoft.com/office/drawing/2014/main" id="{D2CFF29A-2304-3FA3-68BF-7AEF9865E8A9}"/>
              </a:ext>
            </a:extLst>
          </p:cNvPr>
          <p:cNvSpPr txBox="1"/>
          <p:nvPr/>
        </p:nvSpPr>
        <p:spPr>
          <a:xfrm>
            <a:off x="9911666" y="6401724"/>
            <a:ext cx="1371600" cy="246221"/>
          </a:xfrm>
          <a:prstGeom prst="rect">
            <a:avLst/>
          </a:prstGeom>
          <a:noFill/>
        </p:spPr>
        <p:txBody>
          <a:bodyPr wrap="square" rtlCol="0">
            <a:spAutoFit/>
          </a:bodyPr>
          <a:lstStyle/>
          <a:p>
            <a:r>
              <a:rPr lang="en-US" sz="1000" dirty="0">
                <a:solidFill>
                  <a:srgbClr val="FFFFFF"/>
                </a:solidFill>
                <a:latin typeface="Arial" panose="020B0604020202020204"/>
              </a:rPr>
              <a:t>29.01.2026</a:t>
            </a:r>
            <a:endParaRPr lang="en-CH" sz="1000" dirty="0">
              <a:solidFill>
                <a:srgbClr val="FFFFFF"/>
              </a:solidFill>
              <a:latin typeface="Arial" panose="020B0604020202020204"/>
            </a:endParaRPr>
          </a:p>
        </p:txBody>
      </p:sp>
      <p:sp>
        <p:nvSpPr>
          <p:cNvPr id="13" name="Footer Placeholder 4">
            <a:extLst>
              <a:ext uri="{FF2B5EF4-FFF2-40B4-BE49-F238E27FC236}">
                <a16:creationId xmlns:a16="http://schemas.microsoft.com/office/drawing/2014/main" id="{250DF509-68D2-A67E-95F1-CBA6A8444EAA}"/>
              </a:ext>
            </a:extLst>
          </p:cNvPr>
          <p:cNvSpPr txBox="1">
            <a:spLocks/>
          </p:cNvSpPr>
          <p:nvPr/>
        </p:nvSpPr>
        <p:spPr>
          <a:xfrm>
            <a:off x="5902325" y="6342272"/>
            <a:ext cx="3452812" cy="365125"/>
          </a:xfrm>
          <a:prstGeom prst="rect">
            <a:avLst/>
          </a:prstGeom>
        </p:spPr>
        <p:txBody>
          <a:bodyPr vert="horz" lIns="91440" tIns="45720" rIns="91440" bIns="45720" rtlCol="0" anchor="ctr"/>
          <a:lstStyle>
            <a:defPPr>
              <a:defRPr lang="en-GB"/>
            </a:defPPr>
            <a:lvl1pPr algn="ctr" rtl="0" eaLnBrk="1" fontAlgn="auto" hangingPunct="1">
              <a:spcBef>
                <a:spcPts val="0"/>
              </a:spcBef>
              <a:spcAft>
                <a:spcPts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dirty="0"/>
              <a:t>EDMS 3406737 </a:t>
            </a:r>
          </a:p>
        </p:txBody>
      </p:sp>
      <p:sp>
        <p:nvSpPr>
          <p:cNvPr id="2" name="Footer Placeholder 2">
            <a:extLst>
              <a:ext uri="{FF2B5EF4-FFF2-40B4-BE49-F238E27FC236}">
                <a16:creationId xmlns:a16="http://schemas.microsoft.com/office/drawing/2014/main" id="{B9868422-B38E-4E5F-D58C-D93CF0A27243}"/>
              </a:ext>
            </a:extLst>
          </p:cNvPr>
          <p:cNvSpPr txBox="1">
            <a:spLocks/>
          </p:cNvSpPr>
          <p:nvPr/>
        </p:nvSpPr>
        <p:spPr>
          <a:xfrm>
            <a:off x="4259263" y="6378349"/>
            <a:ext cx="4285010" cy="365125"/>
          </a:xfrm>
          <a:prstGeom prst="rect">
            <a:avLst/>
          </a:prstGeom>
        </p:spPr>
        <p:txBody>
          <a:bodyPr vert="horz" lIns="0" tIns="45720" rIns="91440" bIns="45720" rtlCol="0" anchor="ct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Claudia AHDIDA et al. HI-ECN3 RP Aspects</a:t>
            </a:r>
            <a:endParaRPr lang="en-US" dirty="0"/>
          </a:p>
        </p:txBody>
      </p:sp>
      <p:sp>
        <p:nvSpPr>
          <p:cNvPr id="4" name="Date Placeholder 1">
            <a:extLst>
              <a:ext uri="{FF2B5EF4-FFF2-40B4-BE49-F238E27FC236}">
                <a16:creationId xmlns:a16="http://schemas.microsoft.com/office/drawing/2014/main" id="{93E500FB-7BB9-876C-5F1B-01BC248436BA}"/>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6" name="Slide Number Placeholder 3">
            <a:extLst>
              <a:ext uri="{FF2B5EF4-FFF2-40B4-BE49-F238E27FC236}">
                <a16:creationId xmlns:a16="http://schemas.microsoft.com/office/drawing/2014/main" id="{A3C80ADA-F1E2-561F-1672-A7BE8C6672AF}"/>
              </a:ext>
            </a:extLst>
          </p:cNvPr>
          <p:cNvSpPr txBox="1">
            <a:spLocks/>
          </p:cNvSpPr>
          <p:nvPr/>
        </p:nvSpPr>
        <p:spPr>
          <a:xfrm>
            <a:off x="11107546" y="6378349"/>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D55979-00CC-4874-A80E-0959E76EB92F}" type="slidenum">
              <a:rPr lang="en-GB" smtClean="0"/>
              <a:pPr/>
              <a:t>16</a:t>
            </a:fld>
            <a:endParaRPr lang="en-GB" dirty="0"/>
          </a:p>
        </p:txBody>
      </p:sp>
    </p:spTree>
    <p:extLst>
      <p:ext uri="{BB962C8B-B14F-4D97-AF65-F5344CB8AC3E}">
        <p14:creationId xmlns:p14="http://schemas.microsoft.com/office/powerpoint/2010/main" val="32602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P spid="48" grpId="0"/>
      <p:bldP spid="53" grpId="0" animBg="1"/>
      <p:bldP spid="55" grpId="0" animBg="1"/>
      <p:bldP spid="61" grpId="0" animBg="1"/>
      <p:bldP spid="7" grpId="0" animBg="1"/>
      <p:bldP spid="12" grpId="0" animBg="1"/>
      <p:bldP spid="16" grpId="0" animBg="1"/>
      <p:bldP spid="25" grpId="0" animBg="1"/>
      <p:bldP spid="60" grpId="0" animBg="1"/>
      <p:bldP spid="69" grpId="0" animBg="1"/>
      <p:bldP spid="70" grpId="0"/>
      <p:bldP spid="71"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BBDE0-D949-9006-4A33-447FD82FCE1D}"/>
              </a:ext>
            </a:extLst>
          </p:cNvPr>
          <p:cNvPicPr>
            <a:picLocks noChangeAspect="1"/>
          </p:cNvPicPr>
          <p:nvPr/>
        </p:nvPicPr>
        <p:blipFill>
          <a:blip r:embed="rId2">
            <a:extLst>
              <a:ext uri="{28A0092B-C50C-407E-A947-70E740481C1C}">
                <a14:useLocalDpi xmlns:a14="http://schemas.microsoft.com/office/drawing/2010/main" val="0"/>
              </a:ext>
            </a:extLst>
          </a:blip>
          <a:srcRect t="6348"/>
          <a:stretch>
            <a:fillRect/>
          </a:stretch>
        </p:blipFill>
        <p:spPr>
          <a:xfrm>
            <a:off x="547665" y="1814132"/>
            <a:ext cx="7571888" cy="4133715"/>
          </a:xfrm>
          <a:prstGeom prst="rect">
            <a:avLst/>
          </a:prstGeom>
        </p:spPr>
      </p:pic>
      <p:sp>
        <p:nvSpPr>
          <p:cNvPr id="7" name="Title 1">
            <a:extLst>
              <a:ext uri="{FF2B5EF4-FFF2-40B4-BE49-F238E27FC236}">
                <a16:creationId xmlns:a16="http://schemas.microsoft.com/office/drawing/2014/main" id="{2713462B-9440-B5E9-E04B-3A6D71665007}"/>
              </a:ext>
            </a:extLst>
          </p:cNvPr>
          <p:cNvSpPr txBox="1">
            <a:spLocks/>
          </p:cNvSpPr>
          <p:nvPr/>
        </p:nvSpPr>
        <p:spPr>
          <a:xfrm>
            <a:off x="390911" y="18154"/>
            <a:ext cx="10874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600" b="1" kern="1200">
                <a:solidFill>
                  <a:schemeClr val="tx1"/>
                </a:solidFill>
                <a:latin typeface="+mj-lt"/>
                <a:ea typeface="+mj-ea"/>
                <a:cs typeface="Arial" panose="020B0604020202020204" pitchFamily="34" charset="0"/>
              </a:defRPr>
            </a:lvl1pPr>
          </a:lstStyle>
          <a:p>
            <a:r>
              <a:rPr lang="en-US" b="0" dirty="0"/>
              <a:t>ISO 17873 Classification</a:t>
            </a:r>
          </a:p>
        </p:txBody>
      </p:sp>
      <p:sp>
        <p:nvSpPr>
          <p:cNvPr id="8" name="TextBox 7">
            <a:extLst>
              <a:ext uri="{FF2B5EF4-FFF2-40B4-BE49-F238E27FC236}">
                <a16:creationId xmlns:a16="http://schemas.microsoft.com/office/drawing/2014/main" id="{8B35784C-451A-0C57-3451-294967C121BC}"/>
              </a:ext>
            </a:extLst>
          </p:cNvPr>
          <p:cNvSpPr txBox="1"/>
          <p:nvPr/>
        </p:nvSpPr>
        <p:spPr>
          <a:xfrm>
            <a:off x="8432074" y="2038048"/>
            <a:ext cx="3678600" cy="335476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dirty="0"/>
              <a:t>The proposed classification based on ISO </a:t>
            </a:r>
            <a:r>
              <a:rPr lang="en-US" sz="1600" dirty="0"/>
              <a:t>17873 </a:t>
            </a:r>
            <a:endParaRPr lang="en-GB" sz="1600" dirty="0"/>
          </a:p>
          <a:p>
            <a:pPr marL="285750" indent="-285750">
              <a:spcAft>
                <a:spcPts val="600"/>
              </a:spcAft>
              <a:buFont typeface="Arial" panose="020B0604020202020204" pitchFamily="34" charset="0"/>
              <a:buChar char="•"/>
            </a:pPr>
            <a:r>
              <a:rPr lang="en-US" sz="1600" b="1" dirty="0"/>
              <a:t>Service Cell </a:t>
            </a:r>
            <a:r>
              <a:rPr lang="en-US" sz="1600" dirty="0"/>
              <a:t>and </a:t>
            </a:r>
            <a:r>
              <a:rPr lang="en-US" sz="1600" b="1" dirty="0"/>
              <a:t>hot cell </a:t>
            </a:r>
            <a:r>
              <a:rPr lang="en-US" sz="1600" dirty="0"/>
              <a:t>with highest Containment </a:t>
            </a:r>
            <a:r>
              <a:rPr lang="en-US" sz="1600" b="1" dirty="0"/>
              <a:t>Class 4</a:t>
            </a:r>
            <a:r>
              <a:rPr lang="en-US" sz="1600" dirty="0"/>
              <a:t> (ISO 17873)</a:t>
            </a:r>
          </a:p>
          <a:p>
            <a:pPr marL="285750" indent="-285750">
              <a:spcAft>
                <a:spcPts val="600"/>
              </a:spcAft>
              <a:buFont typeface="Arial" panose="020B0604020202020204" pitchFamily="34" charset="0"/>
              <a:buChar char="•"/>
            </a:pPr>
            <a:r>
              <a:rPr lang="en-US" sz="1600" dirty="0" err="1"/>
              <a:t>Telemanipulator</a:t>
            </a:r>
            <a:r>
              <a:rPr lang="en-US" sz="1600" dirty="0"/>
              <a:t> zone and laboratory inline with similar areas in ISOLDE / MEDICIS</a:t>
            </a:r>
          </a:p>
          <a:p>
            <a:pPr marL="285750" indent="-285750">
              <a:spcAft>
                <a:spcPts val="600"/>
              </a:spcAft>
              <a:buFont typeface="Arial" panose="020B0604020202020204" pitchFamily="34" charset="0"/>
              <a:buChar char="•"/>
            </a:pPr>
            <a:r>
              <a:rPr lang="en-US" sz="1600" dirty="0"/>
              <a:t>Classes in-line with recommendations by external consultants  </a:t>
            </a:r>
          </a:p>
          <a:p>
            <a:pPr marL="285750" indent="-285750">
              <a:spcAft>
                <a:spcPts val="600"/>
              </a:spcAft>
              <a:buFont typeface="Arial" panose="020B0604020202020204" pitchFamily="34" charset="0"/>
              <a:buChar char="•"/>
            </a:pPr>
            <a:r>
              <a:rPr lang="en-US" sz="1600" dirty="0"/>
              <a:t>HEPA + charcoal filters</a:t>
            </a:r>
          </a:p>
        </p:txBody>
      </p:sp>
      <p:sp>
        <p:nvSpPr>
          <p:cNvPr id="5" name="Slide Number Placeholder 5">
            <a:extLst>
              <a:ext uri="{FF2B5EF4-FFF2-40B4-BE49-F238E27FC236}">
                <a16:creationId xmlns:a16="http://schemas.microsoft.com/office/drawing/2014/main" id="{117CC60A-D8C0-A632-DDB2-C4EDA0D3EC65}"/>
              </a:ext>
            </a:extLst>
          </p:cNvPr>
          <p:cNvSpPr>
            <a:spLocks noGrp="1"/>
          </p:cNvSpPr>
          <p:nvPr>
            <p:ph type="sldNum" sz="quarter" idx="11"/>
          </p:nvPr>
        </p:nvSpPr>
        <p:spPr>
          <a:xfrm>
            <a:off x="11515725" y="6358940"/>
            <a:ext cx="482600" cy="3317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55979-00CC-4874-A80E-0959E76EB92F}" type="slidenum">
              <a:rPr kumimoji="0" lang="en-GB"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ooter Placeholder 4">
            <a:extLst>
              <a:ext uri="{FF2B5EF4-FFF2-40B4-BE49-F238E27FC236}">
                <a16:creationId xmlns:a16="http://schemas.microsoft.com/office/drawing/2014/main" id="{5343EB02-5C82-DD13-2C26-0E0E409A6CEF}"/>
              </a:ext>
            </a:extLst>
          </p:cNvPr>
          <p:cNvSpPr>
            <a:spLocks noGrp="1"/>
          </p:cNvSpPr>
          <p:nvPr>
            <p:ph type="ftr" sz="quarter" idx="12"/>
          </p:nvPr>
        </p:nvSpPr>
        <p:spPr>
          <a:xfrm>
            <a:off x="3741738" y="6342272"/>
            <a:ext cx="3452812" cy="36512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C. Ahdida, </a:t>
            </a:r>
            <a:r>
              <a:rPr kumimoji="0" lang="pt-BR" sz="1000" b="0" i="0" u="none" strike="noStrike" kern="1200" cap="none" spc="0" normalizeH="0" baseline="0" noProof="0" dirty="0">
                <a:ln>
                  <a:noFill/>
                </a:ln>
                <a:solidFill>
                  <a:srgbClr val="FFFFFF"/>
                </a:solidFill>
                <a:effectLst/>
                <a:uLnTx/>
                <a:uFillTx/>
                <a:latin typeface="Arial" panose="020B0604020202020204"/>
                <a:ea typeface="+mn-ea"/>
                <a:cs typeface="+mn-cs"/>
              </a:rPr>
              <a:t>M. Andreini, O. Rios, A. Henriques</a:t>
            </a: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 – </a:t>
            </a:r>
            <a:b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000" b="0" u="none" strike="noStrike" kern="1200" cap="none" spc="0" normalizeH="0" baseline="0" noProof="0" dirty="0">
                <a:ln>
                  <a:noFill/>
                </a:ln>
                <a:solidFill>
                  <a:srgbClr val="FFFFFF"/>
                </a:solidFill>
                <a:effectLst/>
                <a:uLnTx/>
                <a:uFillTx/>
                <a:latin typeface="Arial" panose="020B0604020202020204"/>
                <a:ea typeface="+mn-ea"/>
                <a:cs typeface="+mn-cs"/>
              </a:rPr>
              <a:t>Considerations and strategy for the regulatory requirements for B754</a:t>
            </a:r>
          </a:p>
        </p:txBody>
      </p:sp>
      <p:sp>
        <p:nvSpPr>
          <p:cNvPr id="10" name="TextBox 9">
            <a:extLst>
              <a:ext uri="{FF2B5EF4-FFF2-40B4-BE49-F238E27FC236}">
                <a16:creationId xmlns:a16="http://schemas.microsoft.com/office/drawing/2014/main" id="{577C4A38-99E1-F358-5547-0C38594E8809}"/>
              </a:ext>
            </a:extLst>
          </p:cNvPr>
          <p:cNvSpPr txBox="1"/>
          <p:nvPr/>
        </p:nvSpPr>
        <p:spPr>
          <a:xfrm>
            <a:off x="9911666" y="6401724"/>
            <a:ext cx="1371600" cy="246221"/>
          </a:xfrm>
          <a:prstGeom prst="rect">
            <a:avLst/>
          </a:prstGeom>
          <a:noFill/>
        </p:spPr>
        <p:txBody>
          <a:bodyPr wrap="square" rtlCol="0">
            <a:spAutoFit/>
          </a:bodyPr>
          <a:lstStyle/>
          <a:p>
            <a:r>
              <a:rPr lang="en-US" sz="1000" dirty="0">
                <a:solidFill>
                  <a:srgbClr val="FFFFFF"/>
                </a:solidFill>
                <a:latin typeface="Arial" panose="020B0604020202020204"/>
              </a:rPr>
              <a:t>29.01.2026</a:t>
            </a:r>
            <a:endParaRPr lang="en-CH" sz="1000" dirty="0">
              <a:solidFill>
                <a:srgbClr val="FFFFFF"/>
              </a:solidFill>
              <a:latin typeface="Arial" panose="020B0604020202020204"/>
            </a:endParaRPr>
          </a:p>
        </p:txBody>
      </p:sp>
      <p:sp>
        <p:nvSpPr>
          <p:cNvPr id="11" name="Footer Placeholder 4">
            <a:extLst>
              <a:ext uri="{FF2B5EF4-FFF2-40B4-BE49-F238E27FC236}">
                <a16:creationId xmlns:a16="http://schemas.microsoft.com/office/drawing/2014/main" id="{8E325FF6-E0B0-8D78-06C2-C21ADFE757FA}"/>
              </a:ext>
            </a:extLst>
          </p:cNvPr>
          <p:cNvSpPr txBox="1">
            <a:spLocks/>
          </p:cNvSpPr>
          <p:nvPr/>
        </p:nvSpPr>
        <p:spPr>
          <a:xfrm>
            <a:off x="5902325" y="6342272"/>
            <a:ext cx="3452812" cy="365125"/>
          </a:xfrm>
          <a:prstGeom prst="rect">
            <a:avLst/>
          </a:prstGeom>
        </p:spPr>
        <p:txBody>
          <a:bodyPr vert="horz" lIns="91440" tIns="45720" rIns="91440" bIns="45720" rtlCol="0" anchor="ctr"/>
          <a:lstStyle>
            <a:defPPr>
              <a:defRPr lang="en-GB"/>
            </a:defPPr>
            <a:lvl1pPr algn="ctr" rtl="0" eaLnBrk="1" fontAlgn="auto" hangingPunct="1">
              <a:spcBef>
                <a:spcPts val="0"/>
              </a:spcBef>
              <a:spcAft>
                <a:spcPts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dirty="0"/>
              <a:t>EDMS 3406737 </a:t>
            </a:r>
          </a:p>
        </p:txBody>
      </p:sp>
      <p:sp>
        <p:nvSpPr>
          <p:cNvPr id="2" name="Footer Placeholder 2">
            <a:extLst>
              <a:ext uri="{FF2B5EF4-FFF2-40B4-BE49-F238E27FC236}">
                <a16:creationId xmlns:a16="http://schemas.microsoft.com/office/drawing/2014/main" id="{07A79324-9F63-190F-67E2-300618689D89}"/>
              </a:ext>
            </a:extLst>
          </p:cNvPr>
          <p:cNvSpPr txBox="1">
            <a:spLocks/>
          </p:cNvSpPr>
          <p:nvPr/>
        </p:nvSpPr>
        <p:spPr>
          <a:xfrm>
            <a:off x="4259263" y="6378349"/>
            <a:ext cx="4285010" cy="365125"/>
          </a:xfrm>
          <a:prstGeom prst="rect">
            <a:avLst/>
          </a:prstGeom>
        </p:spPr>
        <p:txBody>
          <a:bodyPr vert="horz" lIns="0" tIns="45720" rIns="91440" bIns="45720" rtlCol="0" anchor="ct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Claudia AHDIDA et al. HI-ECN3 RP Aspects</a:t>
            </a:r>
            <a:endParaRPr lang="en-US" dirty="0"/>
          </a:p>
        </p:txBody>
      </p:sp>
      <p:sp>
        <p:nvSpPr>
          <p:cNvPr id="3" name="Date Placeholder 1">
            <a:extLst>
              <a:ext uri="{FF2B5EF4-FFF2-40B4-BE49-F238E27FC236}">
                <a16:creationId xmlns:a16="http://schemas.microsoft.com/office/drawing/2014/main" id="{35E5FA6D-FABA-58F7-8615-E7D7021F3208}"/>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4" name="Slide Number Placeholder 3">
            <a:extLst>
              <a:ext uri="{FF2B5EF4-FFF2-40B4-BE49-F238E27FC236}">
                <a16:creationId xmlns:a16="http://schemas.microsoft.com/office/drawing/2014/main" id="{26FF2866-5463-EED7-D53E-B49E250C65DC}"/>
              </a:ext>
            </a:extLst>
          </p:cNvPr>
          <p:cNvSpPr txBox="1">
            <a:spLocks/>
          </p:cNvSpPr>
          <p:nvPr/>
        </p:nvSpPr>
        <p:spPr>
          <a:xfrm>
            <a:off x="11107546" y="6378349"/>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D55979-00CC-4874-A80E-0959E76EB92F}" type="slidenum">
              <a:rPr lang="en-GB" smtClean="0"/>
              <a:pPr/>
              <a:t>17</a:t>
            </a:fld>
            <a:endParaRPr lang="en-GB" dirty="0"/>
          </a:p>
        </p:txBody>
      </p:sp>
    </p:spTree>
    <p:extLst>
      <p:ext uri="{BB962C8B-B14F-4D97-AF65-F5344CB8AC3E}">
        <p14:creationId xmlns:p14="http://schemas.microsoft.com/office/powerpoint/2010/main" val="1607275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1DCBE-33B2-3C8D-9386-5E4F027D19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92D708-5991-1BF7-E73A-9FE5C5ACFE54}"/>
              </a:ext>
            </a:extLst>
          </p:cNvPr>
          <p:cNvSpPr>
            <a:spLocks noGrp="1"/>
          </p:cNvSpPr>
          <p:nvPr>
            <p:ph type="sldNum" sz="quarter" idx="12"/>
          </p:nvPr>
        </p:nvSpPr>
        <p:spPr/>
        <p:txBody>
          <a:bodyPr/>
          <a:lstStyle/>
          <a:p>
            <a:fld id="{36B5EA5A-BC32-A742-B11B-8E7414D5B535}" type="slidenum">
              <a:rPr lang="en-US" smtClean="0"/>
              <a:pPr/>
              <a:t>18</a:t>
            </a:fld>
            <a:endParaRPr lang="en-US" dirty="0"/>
          </a:p>
        </p:txBody>
      </p:sp>
      <p:sp>
        <p:nvSpPr>
          <p:cNvPr id="3" name="TextBox 2">
            <a:extLst>
              <a:ext uri="{FF2B5EF4-FFF2-40B4-BE49-F238E27FC236}">
                <a16:creationId xmlns:a16="http://schemas.microsoft.com/office/drawing/2014/main" id="{14E54530-3154-C32E-B0F5-1092784B2DDE}"/>
              </a:ext>
            </a:extLst>
          </p:cNvPr>
          <p:cNvSpPr txBox="1"/>
          <p:nvPr/>
        </p:nvSpPr>
        <p:spPr>
          <a:xfrm>
            <a:off x="590526" y="2719090"/>
            <a:ext cx="10945216" cy="1354217"/>
          </a:xfrm>
          <a:prstGeom prst="rect">
            <a:avLst/>
          </a:prstGeom>
          <a:noFill/>
        </p:spPr>
        <p:txBody>
          <a:bodyPr wrap="square" lIns="0" tIns="0" rIns="0" bIns="0" rtlCol="0">
            <a:spAutoFit/>
          </a:bodyPr>
          <a:lstStyle/>
          <a:p>
            <a:pPr algn="ctr"/>
            <a:r>
              <a:rPr lang="en-US" sz="4400" i="1" dirty="0">
                <a:solidFill>
                  <a:schemeClr val="accent2"/>
                </a:solidFill>
              </a:rPr>
              <a:t>2025 Prototype Targets – </a:t>
            </a:r>
            <a:br>
              <a:rPr lang="en-US" sz="4400" i="1" dirty="0">
                <a:solidFill>
                  <a:schemeClr val="accent2"/>
                </a:solidFill>
              </a:rPr>
            </a:br>
            <a:r>
              <a:rPr lang="en-US" sz="4400" i="1" dirty="0">
                <a:solidFill>
                  <a:schemeClr val="accent2"/>
                </a:solidFill>
              </a:rPr>
              <a:t>Contamination Measurements</a:t>
            </a:r>
            <a:endParaRPr lang="en-GB" sz="4400" i="1" dirty="0">
              <a:solidFill>
                <a:schemeClr val="accent2"/>
              </a:solidFill>
            </a:endParaRPr>
          </a:p>
        </p:txBody>
      </p:sp>
      <p:sp>
        <p:nvSpPr>
          <p:cNvPr id="8" name="Footer Placeholder 2">
            <a:extLst>
              <a:ext uri="{FF2B5EF4-FFF2-40B4-BE49-F238E27FC236}">
                <a16:creationId xmlns:a16="http://schemas.microsoft.com/office/drawing/2014/main" id="{D8937CB5-C29F-FB84-D96D-BAD219E5F8CF}"/>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 name="Date Placeholder 1">
            <a:extLst>
              <a:ext uri="{FF2B5EF4-FFF2-40B4-BE49-F238E27FC236}">
                <a16:creationId xmlns:a16="http://schemas.microsoft.com/office/drawing/2014/main" id="{CB8F3992-82A2-FC25-EB46-3CE10E2B4101}"/>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3174877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A07B3-C2F8-7165-D4AF-E3C8859B6C3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EFD787-4B34-AD50-1500-9CDFBFE280A3}"/>
              </a:ext>
            </a:extLst>
          </p:cNvPr>
          <p:cNvSpPr>
            <a:spLocks noGrp="1"/>
          </p:cNvSpPr>
          <p:nvPr>
            <p:ph type="sldNum" sz="quarter" idx="12"/>
          </p:nvPr>
        </p:nvSpPr>
        <p:spPr/>
        <p:txBody>
          <a:bodyPr/>
          <a:lstStyle/>
          <a:p>
            <a:fld id="{36B5EA5A-BC32-A742-B11B-8E7414D5B535}" type="slidenum">
              <a:rPr lang="en-US" smtClean="0"/>
              <a:pPr/>
              <a:t>19</a:t>
            </a:fld>
            <a:endParaRPr lang="en-US" dirty="0"/>
          </a:p>
        </p:txBody>
      </p:sp>
      <p:sp>
        <p:nvSpPr>
          <p:cNvPr id="5" name="Title 1">
            <a:extLst>
              <a:ext uri="{FF2B5EF4-FFF2-40B4-BE49-F238E27FC236}">
                <a16:creationId xmlns:a16="http://schemas.microsoft.com/office/drawing/2014/main" id="{9C5E2FCF-FA0C-C739-DADE-9AF7EA944D6D}"/>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z="4800" dirty="0"/>
              <a:t>2025 Prototype Targets</a:t>
            </a:r>
            <a:endParaRPr lang="en-GB" sz="4800" dirty="0"/>
          </a:p>
        </p:txBody>
      </p:sp>
      <p:sp>
        <p:nvSpPr>
          <p:cNvPr id="6" name="Footer Placeholder 2">
            <a:extLst>
              <a:ext uri="{FF2B5EF4-FFF2-40B4-BE49-F238E27FC236}">
                <a16:creationId xmlns:a16="http://schemas.microsoft.com/office/drawing/2014/main" id="{DF4F7077-52CE-85A0-2F41-9F847E1374BD}"/>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5" name="Date Placeholder 1">
            <a:extLst>
              <a:ext uri="{FF2B5EF4-FFF2-40B4-BE49-F238E27FC236}">
                <a16:creationId xmlns:a16="http://schemas.microsoft.com/office/drawing/2014/main" id="{5BE18EDC-61FC-6021-2AC8-17F96491B2CD}"/>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pic>
        <p:nvPicPr>
          <p:cNvPr id="43" name="Picture 42">
            <a:extLst>
              <a:ext uri="{FF2B5EF4-FFF2-40B4-BE49-F238E27FC236}">
                <a16:creationId xmlns:a16="http://schemas.microsoft.com/office/drawing/2014/main" id="{C5B01B88-16DE-A8CB-350C-86E022601AF7}"/>
              </a:ext>
            </a:extLst>
          </p:cNvPr>
          <p:cNvPicPr>
            <a:picLocks noChangeAspect="1"/>
          </p:cNvPicPr>
          <p:nvPr/>
        </p:nvPicPr>
        <p:blipFill>
          <a:blip r:embed="rId3"/>
          <a:srcRect r="13961" b="7210"/>
          <a:stretch>
            <a:fillRect/>
          </a:stretch>
        </p:blipFill>
        <p:spPr>
          <a:xfrm>
            <a:off x="1415480" y="1939597"/>
            <a:ext cx="2161134" cy="2163173"/>
          </a:xfrm>
          <a:prstGeom prst="rect">
            <a:avLst/>
          </a:prstGeom>
          <a:ln w="12700">
            <a:solidFill>
              <a:schemeClr val="bg1"/>
            </a:solidFill>
          </a:ln>
        </p:spPr>
      </p:pic>
      <p:graphicFrame>
        <p:nvGraphicFramePr>
          <p:cNvPr id="51" name="Table 50">
            <a:extLst>
              <a:ext uri="{FF2B5EF4-FFF2-40B4-BE49-F238E27FC236}">
                <a16:creationId xmlns:a16="http://schemas.microsoft.com/office/drawing/2014/main" id="{CB69EA7E-5CE4-6975-0881-3C5D38CDD03C}"/>
              </a:ext>
            </a:extLst>
          </p:cNvPr>
          <p:cNvGraphicFramePr>
            <a:graphicFrameLocks noGrp="1"/>
          </p:cNvGraphicFramePr>
          <p:nvPr/>
        </p:nvGraphicFramePr>
        <p:xfrm>
          <a:off x="5174188" y="1988840"/>
          <a:ext cx="5933358" cy="1501140"/>
        </p:xfrm>
        <a:graphic>
          <a:graphicData uri="http://schemas.openxmlformats.org/drawingml/2006/table">
            <a:tbl>
              <a:tblPr>
                <a:tableStyleId>{8EC20E35-A176-4012-BC5E-935CFFF8708E}</a:tableStyleId>
              </a:tblPr>
              <a:tblGrid>
                <a:gridCol w="2218979">
                  <a:extLst>
                    <a:ext uri="{9D8B030D-6E8A-4147-A177-3AD203B41FA5}">
                      <a16:colId xmlns:a16="http://schemas.microsoft.com/office/drawing/2014/main" val="266938763"/>
                    </a:ext>
                  </a:extLst>
                </a:gridCol>
                <a:gridCol w="1881309">
                  <a:extLst>
                    <a:ext uri="{9D8B030D-6E8A-4147-A177-3AD203B41FA5}">
                      <a16:colId xmlns:a16="http://schemas.microsoft.com/office/drawing/2014/main" val="516307205"/>
                    </a:ext>
                  </a:extLst>
                </a:gridCol>
                <a:gridCol w="1833070">
                  <a:extLst>
                    <a:ext uri="{9D8B030D-6E8A-4147-A177-3AD203B41FA5}">
                      <a16:colId xmlns:a16="http://schemas.microsoft.com/office/drawing/2014/main" val="2623334976"/>
                    </a:ext>
                  </a:extLst>
                </a:gridCol>
              </a:tblGrid>
              <a:tr h="184150">
                <a:tc>
                  <a:txBody>
                    <a:bodyPr/>
                    <a:lstStyle/>
                    <a:p>
                      <a:pPr algn="l" fontAlgn="b">
                        <a:buNone/>
                      </a:pPr>
                      <a:r>
                        <a:rPr lang="en-GB" sz="1600" b="1" u="none" strike="noStrike" dirty="0">
                          <a:effectLst/>
                        </a:rPr>
                        <a:t> </a:t>
                      </a:r>
                      <a:endParaRPr lang="en-GB" sz="16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GB" sz="1600" b="1" u="none" strike="noStrike" dirty="0">
                          <a:effectLst/>
                        </a:rPr>
                        <a:t>Target 1</a:t>
                      </a:r>
                      <a:endParaRPr lang="en-GB" sz="16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GB" sz="1600" b="1" u="none" strike="noStrike">
                          <a:effectLst/>
                        </a:rPr>
                        <a:t>Target 2</a:t>
                      </a:r>
                      <a:endParaRPr lang="en-GB" sz="1600" b="1" i="0" u="none" strike="noStrike">
                        <a:solidFill>
                          <a:srgbClr val="000000"/>
                        </a:solidFill>
                        <a:effectLst/>
                        <a:latin typeface="Aptos Narrow" panose="020B0004020202020204" pitchFamily="34" charset="0"/>
                      </a:endParaRPr>
                    </a:p>
                  </a:txBody>
                  <a:tcPr marL="6350" marR="6350" marT="6350" marB="0" anchor="b"/>
                </a:tc>
                <a:extLst>
                  <a:ext uri="{0D108BD9-81ED-4DB2-BD59-A6C34878D82A}">
                    <a16:rowId xmlns:a16="http://schemas.microsoft.com/office/drawing/2014/main" val="2825368628"/>
                  </a:ext>
                </a:extLst>
              </a:tr>
              <a:tr h="190500">
                <a:tc>
                  <a:txBody>
                    <a:bodyPr/>
                    <a:lstStyle/>
                    <a:p>
                      <a:pPr algn="ctr" fontAlgn="ctr">
                        <a:buNone/>
                      </a:pPr>
                      <a:endParaRPr lang="en-GB" sz="1600" b="1" i="0" u="none" strike="noStrike" dirty="0">
                        <a:solidFill>
                          <a:srgbClr val="000000"/>
                        </a:solidFill>
                        <a:effectLst/>
                        <a:latin typeface="Aptos Narrow" panose="020B0004020202020204" pitchFamily="34" charset="0"/>
                      </a:endParaRPr>
                    </a:p>
                  </a:txBody>
                  <a:tcPr marL="6350" marR="6350" marT="6350" marB="0" anchor="ctr"/>
                </a:tc>
                <a:tc>
                  <a:txBody>
                    <a:bodyPr/>
                    <a:lstStyle/>
                    <a:p>
                      <a:pPr algn="ctr" fontAlgn="ctr">
                        <a:buNone/>
                      </a:pPr>
                      <a:r>
                        <a:rPr lang="en-GB" sz="1600" b="1" u="none" strike="noStrike" dirty="0">
                          <a:effectLst/>
                        </a:rPr>
                        <a:t>Integrated POT </a:t>
                      </a:r>
                      <a:endParaRPr lang="en-GB" sz="1600" b="1" i="0" u="none" strike="noStrike" dirty="0">
                        <a:solidFill>
                          <a:srgbClr val="000000"/>
                        </a:solidFill>
                        <a:effectLst/>
                        <a:latin typeface="Aptos Narrow" panose="020B0004020202020204" pitchFamily="34" charset="0"/>
                      </a:endParaRPr>
                    </a:p>
                  </a:txBody>
                  <a:tcPr marL="6350" marR="6350" marT="6350" marB="0" anchor="ctr"/>
                </a:tc>
                <a:tc>
                  <a:txBody>
                    <a:bodyPr/>
                    <a:lstStyle/>
                    <a:p>
                      <a:pPr algn="ctr" fontAlgn="ctr">
                        <a:buNone/>
                      </a:pPr>
                      <a:r>
                        <a:rPr lang="en-GB" sz="1600" b="1" u="none" strike="noStrike" dirty="0">
                          <a:effectLst/>
                        </a:rPr>
                        <a:t>Integrated POT</a:t>
                      </a:r>
                      <a:endParaRPr lang="en-GB" sz="1600" b="1" i="0" u="none" strike="noStrike" dirty="0">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1194268844"/>
                  </a:ext>
                </a:extLst>
              </a:tr>
              <a:tr h="184150">
                <a:tc>
                  <a:txBody>
                    <a:bodyPr/>
                    <a:lstStyle/>
                    <a:p>
                      <a:pPr algn="l" fontAlgn="b">
                        <a:buNone/>
                      </a:pPr>
                      <a:r>
                        <a:rPr lang="en-GB" sz="1600" u="none" strike="noStrike">
                          <a:effectLst/>
                        </a:rPr>
                        <a:t>Day 1 (24/09/2025)</a:t>
                      </a:r>
                      <a:endParaRPr lang="en-GB"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ctr">
                        <a:buNone/>
                      </a:pPr>
                      <a:r>
                        <a:rPr lang="en-GB" sz="1600" u="none" strike="noStrike" dirty="0">
                          <a:effectLst/>
                        </a:rPr>
                        <a:t>1.6E+13</a:t>
                      </a:r>
                      <a:endParaRPr lang="en-GB" sz="1600" b="1" i="0" u="none" strike="noStrike" dirty="0">
                        <a:solidFill>
                          <a:srgbClr val="000000"/>
                        </a:solidFill>
                        <a:effectLst/>
                        <a:latin typeface="Aptos Narrow" panose="020B0004020202020204" pitchFamily="34" charset="0"/>
                      </a:endParaRPr>
                    </a:p>
                  </a:txBody>
                  <a:tcPr marL="6350" marR="76200" marT="6350" marB="0" anchor="ctr"/>
                </a:tc>
                <a:tc>
                  <a:txBody>
                    <a:bodyPr/>
                    <a:lstStyle/>
                    <a:p>
                      <a:pPr algn="ctr" fontAlgn="ctr">
                        <a:buNone/>
                      </a:pPr>
                      <a:r>
                        <a:rPr lang="en-GB" sz="1600" u="none" strike="noStrike" dirty="0">
                          <a:effectLst/>
                        </a:rPr>
                        <a:t>- </a:t>
                      </a:r>
                      <a:endParaRPr lang="en-GB" sz="1600" b="1" i="0" u="none" strike="noStrike" dirty="0">
                        <a:solidFill>
                          <a:srgbClr val="000000"/>
                        </a:solidFill>
                        <a:effectLst/>
                        <a:latin typeface="Aptos Narrow" panose="020B0004020202020204" pitchFamily="34" charset="0"/>
                      </a:endParaRPr>
                    </a:p>
                  </a:txBody>
                  <a:tcPr marL="6350" marR="76200" marT="6350" marB="0" anchor="ctr"/>
                </a:tc>
                <a:extLst>
                  <a:ext uri="{0D108BD9-81ED-4DB2-BD59-A6C34878D82A}">
                    <a16:rowId xmlns:a16="http://schemas.microsoft.com/office/drawing/2014/main" val="1182780732"/>
                  </a:ext>
                </a:extLst>
              </a:tr>
              <a:tr h="184150">
                <a:tc>
                  <a:txBody>
                    <a:bodyPr/>
                    <a:lstStyle/>
                    <a:p>
                      <a:pPr algn="l" fontAlgn="b">
                        <a:buNone/>
                      </a:pPr>
                      <a:r>
                        <a:rPr lang="en-GB" sz="1600" u="none" strike="noStrike">
                          <a:effectLst/>
                        </a:rPr>
                        <a:t>Day 2 (01/10/2025)</a:t>
                      </a:r>
                      <a:endParaRPr lang="en-GB" sz="1600" b="1" i="0" u="none" strike="noStrike">
                        <a:solidFill>
                          <a:srgbClr val="000000"/>
                        </a:solidFill>
                        <a:effectLst/>
                        <a:latin typeface="Aptos Narrow" panose="020B0004020202020204" pitchFamily="34" charset="0"/>
                      </a:endParaRPr>
                    </a:p>
                  </a:txBody>
                  <a:tcPr marL="6350" marR="6350" marT="6350" marB="0" anchor="b"/>
                </a:tc>
                <a:tc>
                  <a:txBody>
                    <a:bodyPr/>
                    <a:lstStyle/>
                    <a:p>
                      <a:pPr algn="ctr" fontAlgn="ctr">
                        <a:buNone/>
                      </a:pPr>
                      <a:r>
                        <a:rPr lang="en-GB" sz="1600" u="none" strike="noStrike" dirty="0">
                          <a:effectLst/>
                        </a:rPr>
                        <a:t>- </a:t>
                      </a:r>
                      <a:endParaRPr lang="en-GB" sz="1600" b="1" i="0" u="none" strike="noStrike" dirty="0">
                        <a:solidFill>
                          <a:srgbClr val="000000"/>
                        </a:solidFill>
                        <a:effectLst/>
                        <a:latin typeface="Aptos Narrow" panose="020B0004020202020204" pitchFamily="34" charset="0"/>
                      </a:endParaRPr>
                    </a:p>
                  </a:txBody>
                  <a:tcPr marL="6350" marR="76200" marT="6350" marB="0" anchor="ctr"/>
                </a:tc>
                <a:tc>
                  <a:txBody>
                    <a:bodyPr/>
                    <a:lstStyle/>
                    <a:p>
                      <a:pPr algn="ctr" fontAlgn="ctr">
                        <a:buNone/>
                      </a:pPr>
                      <a:r>
                        <a:rPr lang="en-GB" sz="1600" u="none" strike="noStrike">
                          <a:effectLst/>
                        </a:rPr>
                        <a:t>6.8E+13</a:t>
                      </a:r>
                      <a:endParaRPr lang="en-GB" sz="1600" b="1" i="0" u="none" strike="noStrike">
                        <a:solidFill>
                          <a:srgbClr val="000000"/>
                        </a:solidFill>
                        <a:effectLst/>
                        <a:latin typeface="Aptos Narrow" panose="020B0004020202020204" pitchFamily="34" charset="0"/>
                      </a:endParaRPr>
                    </a:p>
                  </a:txBody>
                  <a:tcPr marL="6350" marR="76200" marT="6350" marB="0" anchor="ctr"/>
                </a:tc>
                <a:extLst>
                  <a:ext uri="{0D108BD9-81ED-4DB2-BD59-A6C34878D82A}">
                    <a16:rowId xmlns:a16="http://schemas.microsoft.com/office/drawing/2014/main" val="4274630482"/>
                  </a:ext>
                </a:extLst>
              </a:tr>
              <a:tr h="184150">
                <a:tc>
                  <a:txBody>
                    <a:bodyPr/>
                    <a:lstStyle/>
                    <a:p>
                      <a:pPr algn="l" fontAlgn="b">
                        <a:buNone/>
                      </a:pPr>
                      <a:r>
                        <a:rPr lang="en-GB" sz="1600" u="none" strike="noStrike" dirty="0">
                          <a:effectLst/>
                        </a:rPr>
                        <a:t>Day 3 (29/10/2025)</a:t>
                      </a:r>
                      <a:endParaRPr lang="en-GB" sz="16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ctr">
                        <a:buNone/>
                      </a:pPr>
                      <a:r>
                        <a:rPr lang="en-GB" sz="1600" u="none" strike="noStrike" dirty="0">
                          <a:effectLst/>
                        </a:rPr>
                        <a:t>9.7E+12</a:t>
                      </a:r>
                      <a:endParaRPr lang="en-GB" sz="1600" b="1" i="0" u="none" strike="noStrike" dirty="0">
                        <a:solidFill>
                          <a:srgbClr val="000000"/>
                        </a:solidFill>
                        <a:effectLst/>
                        <a:latin typeface="Aptos Narrow" panose="020B0004020202020204" pitchFamily="34" charset="0"/>
                      </a:endParaRPr>
                    </a:p>
                  </a:txBody>
                  <a:tcPr marL="6350" marR="76200" marT="6350" marB="0" anchor="ctr"/>
                </a:tc>
                <a:tc>
                  <a:txBody>
                    <a:bodyPr/>
                    <a:lstStyle/>
                    <a:p>
                      <a:pPr algn="ctr" fontAlgn="ctr">
                        <a:buNone/>
                      </a:pPr>
                      <a:r>
                        <a:rPr lang="en-GB" sz="1600" u="none" strike="noStrike" dirty="0">
                          <a:effectLst/>
                        </a:rPr>
                        <a:t>2.5E+13</a:t>
                      </a:r>
                      <a:endParaRPr lang="en-GB" sz="1600" b="1" i="0" u="none" strike="noStrike" dirty="0">
                        <a:solidFill>
                          <a:srgbClr val="000000"/>
                        </a:solidFill>
                        <a:effectLst/>
                        <a:latin typeface="Aptos Narrow" panose="020B0004020202020204" pitchFamily="34" charset="0"/>
                      </a:endParaRPr>
                    </a:p>
                  </a:txBody>
                  <a:tcPr marL="6350" marR="76200" marT="6350" marB="0" anchor="ctr"/>
                </a:tc>
                <a:extLst>
                  <a:ext uri="{0D108BD9-81ED-4DB2-BD59-A6C34878D82A}">
                    <a16:rowId xmlns:a16="http://schemas.microsoft.com/office/drawing/2014/main" val="2124273903"/>
                  </a:ext>
                </a:extLst>
              </a:tr>
              <a:tr h="190500">
                <a:tc>
                  <a:txBody>
                    <a:bodyPr/>
                    <a:lstStyle/>
                    <a:p>
                      <a:pPr algn="l" fontAlgn="b">
                        <a:buNone/>
                      </a:pPr>
                      <a:r>
                        <a:rPr lang="en-GB" sz="1600" b="1" u="none" strike="noStrike" dirty="0">
                          <a:effectLst/>
                        </a:rPr>
                        <a:t>Total</a:t>
                      </a:r>
                      <a:endParaRPr lang="en-GB" sz="16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ctr">
                        <a:buNone/>
                      </a:pPr>
                      <a:r>
                        <a:rPr lang="en-GB" sz="1600" b="1" u="none" strike="noStrike" dirty="0">
                          <a:effectLst/>
                        </a:rPr>
                        <a:t>2.563E+13</a:t>
                      </a:r>
                      <a:endParaRPr lang="en-GB" sz="1600" b="1" i="0" u="none" strike="noStrike" dirty="0">
                        <a:solidFill>
                          <a:srgbClr val="000000"/>
                        </a:solidFill>
                        <a:effectLst/>
                        <a:latin typeface="Aptos Narrow" panose="020B0004020202020204" pitchFamily="34" charset="0"/>
                      </a:endParaRPr>
                    </a:p>
                  </a:txBody>
                  <a:tcPr marL="6350" marR="76200" marT="6350" marB="0" anchor="ctr"/>
                </a:tc>
                <a:tc>
                  <a:txBody>
                    <a:bodyPr/>
                    <a:lstStyle/>
                    <a:p>
                      <a:pPr algn="ctr" fontAlgn="ctr">
                        <a:buNone/>
                      </a:pPr>
                      <a:r>
                        <a:rPr lang="en-GB" sz="1600" b="1" u="none" strike="noStrike" dirty="0">
                          <a:effectLst/>
                        </a:rPr>
                        <a:t>9.326E+13</a:t>
                      </a:r>
                      <a:endParaRPr lang="en-GB" sz="1600" b="1" i="0" u="none" strike="noStrike" dirty="0">
                        <a:solidFill>
                          <a:srgbClr val="000000"/>
                        </a:solidFill>
                        <a:effectLst/>
                        <a:latin typeface="Aptos Narrow" panose="020B0004020202020204" pitchFamily="34" charset="0"/>
                      </a:endParaRPr>
                    </a:p>
                  </a:txBody>
                  <a:tcPr marL="6350" marR="76200" marT="6350" marB="0" anchor="ctr"/>
                </a:tc>
                <a:extLst>
                  <a:ext uri="{0D108BD9-81ED-4DB2-BD59-A6C34878D82A}">
                    <a16:rowId xmlns:a16="http://schemas.microsoft.com/office/drawing/2014/main" val="1372747335"/>
                  </a:ext>
                </a:extLst>
              </a:tr>
            </a:tbl>
          </a:graphicData>
        </a:graphic>
      </p:graphicFrame>
      <p:sp>
        <p:nvSpPr>
          <p:cNvPr id="57" name="TextBox 56">
            <a:extLst>
              <a:ext uri="{FF2B5EF4-FFF2-40B4-BE49-F238E27FC236}">
                <a16:creationId xmlns:a16="http://schemas.microsoft.com/office/drawing/2014/main" id="{E1B4B466-77F7-9E3A-3354-3A1093FFD0C5}"/>
              </a:ext>
            </a:extLst>
          </p:cNvPr>
          <p:cNvSpPr txBox="1"/>
          <p:nvPr/>
        </p:nvSpPr>
        <p:spPr>
          <a:xfrm>
            <a:off x="694506" y="1494101"/>
            <a:ext cx="4479681" cy="276999"/>
          </a:xfrm>
          <a:prstGeom prst="rect">
            <a:avLst/>
          </a:prstGeom>
          <a:noFill/>
        </p:spPr>
        <p:txBody>
          <a:bodyPr wrap="square" lIns="0" tIns="0" rIns="0" bIns="0" rtlCol="0">
            <a:spAutoFit/>
          </a:bodyPr>
          <a:lstStyle/>
          <a:p>
            <a:pPr algn="l"/>
            <a:r>
              <a:rPr lang="en-US" b="1" dirty="0">
                <a:solidFill>
                  <a:schemeClr val="accent2"/>
                </a:solidFill>
              </a:rPr>
              <a:t>Test stand in TCC2</a:t>
            </a:r>
            <a:endParaRPr lang="en-GB" b="1" dirty="0">
              <a:solidFill>
                <a:schemeClr val="accent2"/>
              </a:solidFill>
            </a:endParaRPr>
          </a:p>
        </p:txBody>
      </p:sp>
      <p:sp>
        <p:nvSpPr>
          <p:cNvPr id="2" name="TextBox 1">
            <a:extLst>
              <a:ext uri="{FF2B5EF4-FFF2-40B4-BE49-F238E27FC236}">
                <a16:creationId xmlns:a16="http://schemas.microsoft.com/office/drawing/2014/main" id="{296DAF6F-D9B3-A5AD-1422-C353D11A1435}"/>
              </a:ext>
            </a:extLst>
          </p:cNvPr>
          <p:cNvSpPr txBox="1"/>
          <p:nvPr/>
        </p:nvSpPr>
        <p:spPr>
          <a:xfrm>
            <a:off x="5174187" y="1494101"/>
            <a:ext cx="4479681" cy="276999"/>
          </a:xfrm>
          <a:prstGeom prst="rect">
            <a:avLst/>
          </a:prstGeom>
          <a:noFill/>
        </p:spPr>
        <p:txBody>
          <a:bodyPr wrap="square" lIns="0" tIns="0" rIns="0" bIns="0" rtlCol="0">
            <a:spAutoFit/>
          </a:bodyPr>
          <a:lstStyle/>
          <a:p>
            <a:pPr algn="l"/>
            <a:r>
              <a:rPr lang="en-US" b="1" dirty="0">
                <a:solidFill>
                  <a:schemeClr val="accent2"/>
                </a:solidFill>
              </a:rPr>
              <a:t>Irradiation conditions</a:t>
            </a:r>
            <a:endParaRPr lang="en-GB" b="1" dirty="0">
              <a:solidFill>
                <a:schemeClr val="accent2"/>
              </a:solidFill>
            </a:endParaRPr>
          </a:p>
        </p:txBody>
      </p:sp>
      <p:pic>
        <p:nvPicPr>
          <p:cNvPr id="13" name="Picture 12" descr="A metal box with metal parts&#10;&#10;AI-generated content may be incorrect.">
            <a:extLst>
              <a:ext uri="{FF2B5EF4-FFF2-40B4-BE49-F238E27FC236}">
                <a16:creationId xmlns:a16="http://schemas.microsoft.com/office/drawing/2014/main" id="{BAF76180-B7B3-A7DF-130B-B08602F87CF1}"/>
              </a:ext>
            </a:extLst>
          </p:cNvPr>
          <p:cNvPicPr>
            <a:picLocks noChangeAspect="1"/>
          </p:cNvPicPr>
          <p:nvPr/>
        </p:nvPicPr>
        <p:blipFill>
          <a:blip r:embed="rId4"/>
          <a:srcRect l="14803" t="62811" r="16338" b="-146"/>
          <a:stretch>
            <a:fillRect/>
          </a:stretch>
        </p:blipFill>
        <p:spPr>
          <a:xfrm>
            <a:off x="694506" y="4642495"/>
            <a:ext cx="3825186" cy="1555498"/>
          </a:xfrm>
          <a:prstGeom prst="rect">
            <a:avLst/>
          </a:prstGeom>
        </p:spPr>
      </p:pic>
      <p:sp>
        <p:nvSpPr>
          <p:cNvPr id="14" name="TextBox 13">
            <a:extLst>
              <a:ext uri="{FF2B5EF4-FFF2-40B4-BE49-F238E27FC236}">
                <a16:creationId xmlns:a16="http://schemas.microsoft.com/office/drawing/2014/main" id="{A0A5E301-4751-DF72-FD47-172FE31D3B88}"/>
              </a:ext>
            </a:extLst>
          </p:cNvPr>
          <p:cNvSpPr txBox="1"/>
          <p:nvPr/>
        </p:nvSpPr>
        <p:spPr>
          <a:xfrm>
            <a:off x="694506" y="4304558"/>
            <a:ext cx="4479681" cy="276999"/>
          </a:xfrm>
          <a:prstGeom prst="rect">
            <a:avLst/>
          </a:prstGeom>
          <a:noFill/>
        </p:spPr>
        <p:txBody>
          <a:bodyPr wrap="square" lIns="0" tIns="0" rIns="0" bIns="0" rtlCol="0">
            <a:spAutoFit/>
          </a:bodyPr>
          <a:lstStyle/>
          <a:p>
            <a:pPr algn="l"/>
            <a:r>
              <a:rPr lang="en-US" b="1" dirty="0">
                <a:solidFill>
                  <a:schemeClr val="accent2"/>
                </a:solidFill>
              </a:rPr>
              <a:t>Open target vessel after irradiation</a:t>
            </a:r>
            <a:endParaRPr lang="en-GB" b="1" dirty="0">
              <a:solidFill>
                <a:schemeClr val="accent2"/>
              </a:solidFill>
            </a:endParaRPr>
          </a:p>
        </p:txBody>
      </p:sp>
      <p:sp>
        <p:nvSpPr>
          <p:cNvPr id="16" name="Content Placeholder 2">
            <a:extLst>
              <a:ext uri="{FF2B5EF4-FFF2-40B4-BE49-F238E27FC236}">
                <a16:creationId xmlns:a16="http://schemas.microsoft.com/office/drawing/2014/main" id="{C1A2265A-DB6D-9405-EECD-3EA243E1E9BB}"/>
              </a:ext>
            </a:extLst>
          </p:cNvPr>
          <p:cNvSpPr txBox="1">
            <a:spLocks/>
          </p:cNvSpPr>
          <p:nvPr/>
        </p:nvSpPr>
        <p:spPr>
          <a:xfrm>
            <a:off x="5036821" y="4247796"/>
            <a:ext cx="6481614" cy="1685058"/>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3000" b="0" i="0" u="none" strike="noStrike" kern="1200" cap="none" spc="0" baseline="0">
                <a:solidFill>
                  <a:srgbClr val="0055A0"/>
                </a:solidFill>
                <a:uFillTx/>
                <a:latin typeface="Arial"/>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600" b="0" i="0" u="none" strike="noStrike" kern="1200" cap="none" spc="0" baseline="0">
                <a:solidFill>
                  <a:srgbClr val="0055A0"/>
                </a:solidFill>
                <a:uFillTx/>
                <a:latin typeface="Arial"/>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55A0"/>
                </a:solidFill>
                <a:uFillTx/>
                <a:latin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Two BDF prototype targets were tests with beam in TCC2 </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The targets were surrounding by a static He environment with water cooling only for the outside of the target vessel</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Contamination measurements were performed and analysed on 16.01.2026, 79 days after irradiation</a:t>
            </a:r>
          </a:p>
        </p:txBody>
      </p:sp>
      <p:sp>
        <p:nvSpPr>
          <p:cNvPr id="3" name="TextBox 2">
            <a:extLst>
              <a:ext uri="{FF2B5EF4-FFF2-40B4-BE49-F238E27FC236}">
                <a16:creationId xmlns:a16="http://schemas.microsoft.com/office/drawing/2014/main" id="{9DA4A3B3-BA89-5CCB-5848-114BFC181194}"/>
              </a:ext>
            </a:extLst>
          </p:cNvPr>
          <p:cNvSpPr txBox="1"/>
          <p:nvPr/>
        </p:nvSpPr>
        <p:spPr>
          <a:xfrm>
            <a:off x="9033093" y="3552214"/>
            <a:ext cx="2415080" cy="215444"/>
          </a:xfrm>
          <a:prstGeom prst="rect">
            <a:avLst/>
          </a:prstGeom>
          <a:noFill/>
        </p:spPr>
        <p:txBody>
          <a:bodyPr wrap="square" lIns="0" tIns="0" rIns="0" bIns="0" rtlCol="0">
            <a:spAutoFit/>
          </a:bodyPr>
          <a:lstStyle/>
          <a:p>
            <a:pPr algn="l"/>
            <a:r>
              <a:rPr lang="en-US" sz="1400" dirty="0"/>
              <a:t>Information from M. Parkin</a:t>
            </a:r>
            <a:endParaRPr lang="en-GB" sz="1400" dirty="0"/>
          </a:p>
        </p:txBody>
      </p:sp>
    </p:spTree>
    <p:extLst>
      <p:ext uri="{BB962C8B-B14F-4D97-AF65-F5344CB8AC3E}">
        <p14:creationId xmlns:p14="http://schemas.microsoft.com/office/powerpoint/2010/main" val="362187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8" y="3670873"/>
            <a:ext cx="11376026" cy="2153265"/>
          </a:xfrm>
        </p:spPr>
        <p:txBody>
          <a:bodyPr/>
          <a:lstStyle/>
          <a:p>
            <a:r>
              <a:rPr lang="en-GB" sz="4200" dirty="0">
                <a:latin typeface="Arial" panose="020B0604020202020204" pitchFamily="34" charset="0"/>
                <a:cs typeface="Arial" panose="020B0604020202020204" pitchFamily="34" charset="0"/>
              </a:rPr>
              <a:t>HI-ECN3 RP Aspects</a:t>
            </a:r>
            <a:br>
              <a:rPr lang="en-GB" dirty="0">
                <a:solidFill>
                  <a:srgbClr val="1A63A0"/>
                </a:solidFill>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6" y="5006228"/>
            <a:ext cx="11376026" cy="1159076"/>
          </a:xfrm>
        </p:spPr>
        <p:txBody>
          <a:bodyPr/>
          <a:lstStyle/>
          <a:p>
            <a:r>
              <a:rPr lang="en-US" u="sng" dirty="0"/>
              <a:t>C. Ahdida, </a:t>
            </a:r>
            <a:r>
              <a:rPr lang="en-US" b="0" dirty="0"/>
              <a:t>O. Pinto, J. Coleman-Smith, P. Vojtyla, H. Vincke</a:t>
            </a:r>
            <a:endParaRPr lang="en-US" dirty="0"/>
          </a:p>
          <a:p>
            <a:r>
              <a:rPr lang="en-GB" dirty="0"/>
              <a:t>CERN &amp; ISIS collaboration workshop</a:t>
            </a:r>
            <a:endParaRPr lang="en-GB" b="0" dirty="0">
              <a:latin typeface="Arial" panose="020B0604020202020204" pitchFamily="34" charset="0"/>
              <a:cs typeface="Arial" panose="020B0604020202020204" pitchFamily="34" charset="0"/>
            </a:endParaRPr>
          </a:p>
          <a:p>
            <a:r>
              <a:rPr lang="en-GB" b="0" dirty="0">
                <a:latin typeface="Arial" panose="020B0604020202020204" pitchFamily="34" charset="0"/>
                <a:cs typeface="Arial" panose="020B0604020202020204" pitchFamily="34" charset="0"/>
              </a:rPr>
              <a:t>01-02 June </a:t>
            </a:r>
            <a:r>
              <a:rPr lang="en-GB" b="0" dirty="0"/>
              <a:t>2026</a:t>
            </a:r>
          </a:p>
        </p:txBody>
      </p:sp>
      <p:sp>
        <p:nvSpPr>
          <p:cNvPr id="7" name="Text Placeholder 8">
            <a:extLst>
              <a:ext uri="{FF2B5EF4-FFF2-40B4-BE49-F238E27FC236}">
                <a16:creationId xmlns:a16="http://schemas.microsoft.com/office/drawing/2014/main" id="{DABC6EC1-CC1E-76BC-08B8-7D5CCF3323A9}"/>
              </a:ext>
            </a:extLst>
          </p:cNvPr>
          <p:cNvSpPr txBox="1">
            <a:spLocks/>
          </p:cNvSpPr>
          <p:nvPr/>
        </p:nvSpPr>
        <p:spPr>
          <a:xfrm>
            <a:off x="-2832992" y="1011518"/>
            <a:ext cx="9584592" cy="1406435"/>
          </a:xfrm>
          <a:prstGeom prst="rect">
            <a:avLst/>
          </a:prstGeom>
        </p:spPr>
        <p:txBody>
          <a:bodyPr>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159943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8E374-50AE-1570-7CD1-324B069210E7}"/>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A10D11C-1A68-F5F9-9DD3-0B965B2102EF}"/>
              </a:ext>
            </a:extLst>
          </p:cNvPr>
          <p:cNvSpPr/>
          <p:nvPr/>
        </p:nvSpPr>
        <p:spPr>
          <a:xfrm>
            <a:off x="1134385" y="2780928"/>
            <a:ext cx="4385551" cy="2421047"/>
          </a:xfrm>
          <a:prstGeom prst="roundRect">
            <a:avLst/>
          </a:prstGeom>
          <a:solidFill>
            <a:schemeClr val="bg1">
              <a:lumMod val="9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Rounded Corners 9">
            <a:extLst>
              <a:ext uri="{FF2B5EF4-FFF2-40B4-BE49-F238E27FC236}">
                <a16:creationId xmlns:a16="http://schemas.microsoft.com/office/drawing/2014/main" id="{66638EB3-8B72-B328-C923-A77026BD4BB5}"/>
              </a:ext>
            </a:extLst>
          </p:cNvPr>
          <p:cNvSpPr/>
          <p:nvPr/>
        </p:nvSpPr>
        <p:spPr>
          <a:xfrm>
            <a:off x="6034254" y="2780928"/>
            <a:ext cx="4770304" cy="2699624"/>
          </a:xfrm>
          <a:prstGeom prst="roundRect">
            <a:avLst/>
          </a:prstGeom>
          <a:solidFill>
            <a:schemeClr val="bg1">
              <a:lumMod val="9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Slide Number Placeholder 3">
            <a:extLst>
              <a:ext uri="{FF2B5EF4-FFF2-40B4-BE49-F238E27FC236}">
                <a16:creationId xmlns:a16="http://schemas.microsoft.com/office/drawing/2014/main" id="{383FAF21-0424-60E9-0CAB-892E283C261D}"/>
              </a:ext>
            </a:extLst>
          </p:cNvPr>
          <p:cNvSpPr>
            <a:spLocks noGrp="1"/>
          </p:cNvSpPr>
          <p:nvPr>
            <p:ph type="sldNum" sz="quarter" idx="12"/>
          </p:nvPr>
        </p:nvSpPr>
        <p:spPr/>
        <p:txBody>
          <a:bodyPr/>
          <a:lstStyle/>
          <a:p>
            <a:fld id="{36B5EA5A-BC32-A742-B11B-8E7414D5B535}" type="slidenum">
              <a:rPr lang="en-US" smtClean="0"/>
              <a:pPr/>
              <a:t>20</a:t>
            </a:fld>
            <a:endParaRPr lang="en-US" dirty="0"/>
          </a:p>
        </p:txBody>
      </p:sp>
      <p:sp>
        <p:nvSpPr>
          <p:cNvPr id="5" name="Title 1">
            <a:extLst>
              <a:ext uri="{FF2B5EF4-FFF2-40B4-BE49-F238E27FC236}">
                <a16:creationId xmlns:a16="http://schemas.microsoft.com/office/drawing/2014/main" id="{E89473CB-7916-8A18-D5D6-5CBCA5298F93}"/>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sz="4800" dirty="0">
                <a:cs typeface="Arial"/>
              </a:rPr>
              <a:t>2025 Contamination Measurements</a:t>
            </a:r>
            <a:endParaRPr lang="en-GB" sz="4800" dirty="0"/>
          </a:p>
        </p:txBody>
      </p:sp>
      <p:sp>
        <p:nvSpPr>
          <p:cNvPr id="6" name="Footer Placeholder 2">
            <a:extLst>
              <a:ext uri="{FF2B5EF4-FFF2-40B4-BE49-F238E27FC236}">
                <a16:creationId xmlns:a16="http://schemas.microsoft.com/office/drawing/2014/main" id="{834AC26E-823C-B058-8D13-AE731064C35C}"/>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5" name="Date Placeholder 1">
            <a:extLst>
              <a:ext uri="{FF2B5EF4-FFF2-40B4-BE49-F238E27FC236}">
                <a16:creationId xmlns:a16="http://schemas.microsoft.com/office/drawing/2014/main" id="{3749CC78-4C40-F7C3-6EB9-C4B1A8BF100B}"/>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9" name="Content Placeholder 2">
            <a:extLst>
              <a:ext uri="{FF2B5EF4-FFF2-40B4-BE49-F238E27FC236}">
                <a16:creationId xmlns:a16="http://schemas.microsoft.com/office/drawing/2014/main" id="{B920D286-EDE3-2B77-170B-89D006B2F44C}"/>
              </a:ext>
            </a:extLst>
          </p:cNvPr>
          <p:cNvSpPr txBox="1">
            <a:spLocks/>
          </p:cNvSpPr>
          <p:nvPr/>
        </p:nvSpPr>
        <p:spPr>
          <a:xfrm>
            <a:off x="409096" y="1377448"/>
            <a:ext cx="10926480" cy="1024014"/>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3000" b="0" i="0" u="none" strike="noStrike" kern="1200" cap="none" spc="0" baseline="0">
                <a:solidFill>
                  <a:srgbClr val="0055A0"/>
                </a:solidFill>
                <a:uFillTx/>
                <a:latin typeface="Arial"/>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600" b="0" i="0" u="none" strike="noStrike" kern="1200" cap="none" spc="0" baseline="0">
                <a:solidFill>
                  <a:srgbClr val="0055A0"/>
                </a:solidFill>
                <a:uFillTx/>
                <a:latin typeface="Arial"/>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55A0"/>
                </a:solidFill>
                <a:uFillTx/>
                <a:latin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fontAlgn="auto">
              <a:lnSpc>
                <a:spcPct val="90000"/>
              </a:lnSpc>
              <a:spcBef>
                <a:spcPts val="0"/>
              </a:spcBef>
              <a:spcAft>
                <a:spcPts val="600"/>
              </a:spcAft>
              <a:buClrTx/>
              <a:buSzPct val="100000"/>
              <a:buFont typeface="Arial" panose="020B0604020202020204" pitchFamily="34" charset="0"/>
              <a:buChar char="•"/>
              <a:tabLst/>
              <a:defRPr/>
            </a:pPr>
            <a:r>
              <a:rPr lang="en-GB" sz="1600" dirty="0">
                <a:solidFill>
                  <a:schemeClr val="tx1"/>
                </a:solidFill>
                <a:latin typeface="+mn-lt"/>
                <a:cs typeface="Arial"/>
              </a:rPr>
              <a:t>Contamination measurements were performed on </a:t>
            </a:r>
            <a:r>
              <a:rPr lang="en-GB" sz="1600" b="1" dirty="0">
                <a:solidFill>
                  <a:schemeClr val="tx1"/>
                </a:solidFill>
                <a:latin typeface="+mn-lt"/>
                <a:cs typeface="Arial"/>
              </a:rPr>
              <a:t>all target blocks </a:t>
            </a:r>
            <a:r>
              <a:rPr lang="en-GB" sz="1600" dirty="0">
                <a:solidFill>
                  <a:schemeClr val="tx1"/>
                </a:solidFill>
                <a:latin typeface="+mn-lt"/>
                <a:cs typeface="Arial"/>
              </a:rPr>
              <a:t>without any relevant detectable activity with a hand-held device</a:t>
            </a:r>
          </a:p>
          <a:p>
            <a:pPr marL="285750" marR="0" lvl="0" indent="-285750" fontAlgn="auto">
              <a:lnSpc>
                <a:spcPct val="90000"/>
              </a:lnSpc>
              <a:spcBef>
                <a:spcPts val="0"/>
              </a:spcBef>
              <a:spcAft>
                <a:spcPts val="600"/>
              </a:spcAft>
              <a:buClrTx/>
              <a:buSzPct val="100000"/>
              <a:buFont typeface="Arial" panose="020B0604020202020204" pitchFamily="34" charset="0"/>
              <a:buChar char="•"/>
              <a:tabLst/>
              <a:defRPr/>
            </a:pPr>
            <a:r>
              <a:rPr lang="en-GB" sz="1600" dirty="0">
                <a:solidFill>
                  <a:schemeClr val="tx1"/>
                </a:solidFill>
                <a:latin typeface="+mn-lt"/>
                <a:cs typeface="Arial"/>
              </a:rPr>
              <a:t>Two wipe tests were taken inside the </a:t>
            </a:r>
            <a:r>
              <a:rPr lang="en-GB" sz="1600" b="1" dirty="0">
                <a:solidFill>
                  <a:schemeClr val="accent2"/>
                </a:solidFill>
                <a:latin typeface="+mn-lt"/>
                <a:cs typeface="Arial"/>
              </a:rPr>
              <a:t>target vessels </a:t>
            </a:r>
            <a:r>
              <a:rPr lang="en-GB" sz="1600" dirty="0">
                <a:solidFill>
                  <a:schemeClr val="tx1"/>
                </a:solidFill>
                <a:latin typeface="+mn-lt"/>
                <a:cs typeface="Arial"/>
              </a:rPr>
              <a:t>with a surface area larger than100 cm</a:t>
            </a:r>
            <a:r>
              <a:rPr lang="en-GB" sz="1600" baseline="30000" dirty="0">
                <a:solidFill>
                  <a:schemeClr val="tx1"/>
                </a:solidFill>
                <a:latin typeface="+mn-lt"/>
                <a:cs typeface="Arial"/>
              </a:rPr>
              <a:t>2</a:t>
            </a:r>
          </a:p>
          <a:p>
            <a:pPr marL="285750" marR="0" lvl="0" indent="-285750" fontAlgn="auto">
              <a:lnSpc>
                <a:spcPct val="90000"/>
              </a:lnSpc>
              <a:spcBef>
                <a:spcPts val="0"/>
              </a:spcBef>
              <a:spcAft>
                <a:spcPts val="600"/>
              </a:spcAft>
              <a:buClrTx/>
              <a:buSzPct val="100000"/>
              <a:buFont typeface="Arial" panose="020B0604020202020204" pitchFamily="34" charset="0"/>
              <a:buChar char="•"/>
              <a:tabLst/>
              <a:defRPr/>
            </a:pPr>
            <a:r>
              <a:rPr lang="en-GB" sz="1600" dirty="0">
                <a:solidFill>
                  <a:schemeClr val="tx1"/>
                </a:solidFill>
                <a:latin typeface="+mn-lt"/>
                <a:cs typeface="Arial"/>
              </a:rPr>
              <a:t>The results reported from gamma spectroscopy are as follows:</a:t>
            </a:r>
          </a:p>
        </p:txBody>
      </p:sp>
      <p:sp>
        <p:nvSpPr>
          <p:cNvPr id="12" name="TextBox 11">
            <a:extLst>
              <a:ext uri="{FF2B5EF4-FFF2-40B4-BE49-F238E27FC236}">
                <a16:creationId xmlns:a16="http://schemas.microsoft.com/office/drawing/2014/main" id="{C1C388AC-2933-7CAC-1FFE-7C96859C4444}"/>
              </a:ext>
            </a:extLst>
          </p:cNvPr>
          <p:cNvSpPr txBox="1"/>
          <p:nvPr/>
        </p:nvSpPr>
        <p:spPr>
          <a:xfrm>
            <a:off x="531461" y="5566860"/>
            <a:ext cx="10796785" cy="3139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spcAft>
                <a:spcPts val="600"/>
              </a:spcAft>
              <a:buSzPct val="100000"/>
              <a:buFont typeface="Arial" panose="020B0604020202020204" pitchFamily="34" charset="0"/>
              <a:buChar char="•"/>
            </a:pPr>
            <a:r>
              <a:rPr lang="en-US" sz="1600" dirty="0">
                <a:cs typeface="Arial"/>
              </a:rPr>
              <a:t>All measured radionuclides can be produced in SS316LN vessel</a:t>
            </a:r>
          </a:p>
        </p:txBody>
      </p:sp>
      <p:sp>
        <p:nvSpPr>
          <p:cNvPr id="25" name="TextBox 24">
            <a:extLst>
              <a:ext uri="{FF2B5EF4-FFF2-40B4-BE49-F238E27FC236}">
                <a16:creationId xmlns:a16="http://schemas.microsoft.com/office/drawing/2014/main" id="{D8952259-6116-1686-B307-2DE6D215C34C}"/>
              </a:ext>
            </a:extLst>
          </p:cNvPr>
          <p:cNvSpPr txBox="1"/>
          <p:nvPr/>
        </p:nvSpPr>
        <p:spPr>
          <a:xfrm>
            <a:off x="495961" y="5893748"/>
            <a:ext cx="11418161" cy="553998"/>
          </a:xfrm>
          <a:prstGeom prst="rect">
            <a:avLst/>
          </a:prstGeom>
          <a:noFill/>
        </p:spPr>
        <p:txBody>
          <a:bodyPr wrap="square">
            <a:spAutoFit/>
          </a:bodyPr>
          <a:lstStyle/>
          <a:p>
            <a:r>
              <a:rPr lang="en-GB" sz="1000" b="1" dirty="0">
                <a:solidFill>
                  <a:schemeClr val="tx2">
                    <a:lumMod val="90000"/>
                    <a:lumOff val="10000"/>
                  </a:schemeClr>
                </a:solidFill>
                <a:latin typeface="+mj-lt"/>
              </a:rPr>
              <a:t>CS</a:t>
            </a:r>
            <a:r>
              <a:rPr lang="en-GB" sz="1000" b="0" i="0" u="none" strike="noStrike" baseline="0" dirty="0">
                <a:solidFill>
                  <a:schemeClr val="bg1">
                    <a:lumMod val="50000"/>
                  </a:schemeClr>
                </a:solidFill>
                <a:latin typeface="+mj-lt"/>
              </a:rPr>
              <a:t>: Guidance value for surface contamination</a:t>
            </a:r>
          </a:p>
          <a:p>
            <a:r>
              <a:rPr lang="en-GB" sz="1000" b="0" i="0" u="none" strike="noStrike" baseline="0" dirty="0">
                <a:solidFill>
                  <a:schemeClr val="bg1">
                    <a:lumMod val="50000"/>
                  </a:schemeClr>
                </a:solidFill>
                <a:latin typeface="+mj-lt"/>
              </a:rPr>
              <a:t>If the classification of the material to be transported is exempted, the contamination on the material shall remain below 0.4 Bq/cm² for beta/gamma emitters, and below 0.04 Bq/cm² for alpha emitters.</a:t>
            </a:r>
          </a:p>
          <a:p>
            <a:endParaRPr lang="en-GB" sz="1000" b="0" i="0" u="none" strike="noStrike" baseline="0" dirty="0">
              <a:solidFill>
                <a:schemeClr val="bg1">
                  <a:lumMod val="50000"/>
                </a:schemeClr>
              </a:solidFill>
              <a:latin typeface="+mj-lt"/>
            </a:endParaRPr>
          </a:p>
        </p:txBody>
      </p:sp>
      <p:pic>
        <p:nvPicPr>
          <p:cNvPr id="2050" name="Picture 1">
            <a:extLst>
              <a:ext uri="{FF2B5EF4-FFF2-40B4-BE49-F238E27FC236}">
                <a16:creationId xmlns:a16="http://schemas.microsoft.com/office/drawing/2014/main" id="{31CE7250-F4A9-0719-8CEE-CF9DFCFB13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9" t="34556" r="6966"/>
          <a:stretch>
            <a:fillRect/>
          </a:stretch>
        </p:blipFill>
        <p:spPr bwMode="auto">
          <a:xfrm>
            <a:off x="6168008" y="3214207"/>
            <a:ext cx="4320480" cy="141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80E4F9F-4FF3-42CA-5D14-C17E4505213A}"/>
              </a:ext>
            </a:extLst>
          </p:cNvPr>
          <p:cNvPicPr>
            <a:picLocks noChangeAspect="1"/>
          </p:cNvPicPr>
          <p:nvPr/>
        </p:nvPicPr>
        <p:blipFill>
          <a:blip r:embed="rId4"/>
          <a:srcRect l="1561"/>
          <a:stretch>
            <a:fillRect/>
          </a:stretch>
        </p:blipFill>
        <p:spPr>
          <a:xfrm>
            <a:off x="1307468" y="3292786"/>
            <a:ext cx="4104455" cy="638623"/>
          </a:xfrm>
          <a:prstGeom prst="rect">
            <a:avLst/>
          </a:prstGeom>
        </p:spPr>
      </p:pic>
      <p:sp>
        <p:nvSpPr>
          <p:cNvPr id="8" name="TextBox 7">
            <a:extLst>
              <a:ext uri="{FF2B5EF4-FFF2-40B4-BE49-F238E27FC236}">
                <a16:creationId xmlns:a16="http://schemas.microsoft.com/office/drawing/2014/main" id="{B6B89068-40A1-3ED4-55D4-88407EE7FC22}"/>
              </a:ext>
            </a:extLst>
          </p:cNvPr>
          <p:cNvSpPr txBox="1"/>
          <p:nvPr/>
        </p:nvSpPr>
        <p:spPr>
          <a:xfrm>
            <a:off x="2207568" y="2964879"/>
            <a:ext cx="1872208" cy="215444"/>
          </a:xfrm>
          <a:prstGeom prst="rect">
            <a:avLst/>
          </a:prstGeom>
          <a:noFill/>
        </p:spPr>
        <p:txBody>
          <a:bodyPr wrap="square" lIns="0" tIns="0" rIns="0" bIns="0" rtlCol="0">
            <a:spAutoFit/>
          </a:bodyPr>
          <a:lstStyle/>
          <a:p>
            <a:pPr algn="ctr"/>
            <a:r>
              <a:rPr lang="en-US" sz="1400" b="1" dirty="0">
                <a:solidFill>
                  <a:schemeClr val="accent2"/>
                </a:solidFill>
              </a:rPr>
              <a:t>Target 1 vessel</a:t>
            </a:r>
            <a:endParaRPr lang="en-CH" sz="1400" b="1" dirty="0">
              <a:solidFill>
                <a:schemeClr val="accent2"/>
              </a:solidFill>
            </a:endParaRPr>
          </a:p>
        </p:txBody>
      </p:sp>
      <p:sp>
        <p:nvSpPr>
          <p:cNvPr id="11" name="TextBox 10">
            <a:extLst>
              <a:ext uri="{FF2B5EF4-FFF2-40B4-BE49-F238E27FC236}">
                <a16:creationId xmlns:a16="http://schemas.microsoft.com/office/drawing/2014/main" id="{C44E42A8-AB68-4759-50CA-9DDDE89D7C1E}"/>
              </a:ext>
            </a:extLst>
          </p:cNvPr>
          <p:cNvSpPr txBox="1"/>
          <p:nvPr/>
        </p:nvSpPr>
        <p:spPr>
          <a:xfrm>
            <a:off x="7392144" y="2964879"/>
            <a:ext cx="1872208" cy="215444"/>
          </a:xfrm>
          <a:prstGeom prst="rect">
            <a:avLst/>
          </a:prstGeom>
          <a:noFill/>
        </p:spPr>
        <p:txBody>
          <a:bodyPr wrap="square" lIns="0" tIns="0" rIns="0" bIns="0" rtlCol="0">
            <a:spAutoFit/>
          </a:bodyPr>
          <a:lstStyle/>
          <a:p>
            <a:pPr algn="ctr"/>
            <a:r>
              <a:rPr lang="en-US" sz="1400" b="1" dirty="0">
                <a:solidFill>
                  <a:schemeClr val="accent2"/>
                </a:solidFill>
              </a:rPr>
              <a:t>Target 2 vessel</a:t>
            </a:r>
            <a:endParaRPr lang="en-CH" sz="1400" b="1" dirty="0">
              <a:solidFill>
                <a:schemeClr val="accent2"/>
              </a:solidFill>
            </a:endParaRPr>
          </a:p>
        </p:txBody>
      </p:sp>
      <p:sp>
        <p:nvSpPr>
          <p:cNvPr id="13" name="Arrow: Down 12">
            <a:extLst>
              <a:ext uri="{FF2B5EF4-FFF2-40B4-BE49-F238E27FC236}">
                <a16:creationId xmlns:a16="http://schemas.microsoft.com/office/drawing/2014/main" id="{EA53F3E3-2CCB-ADD7-0270-14B6FB43A13B}"/>
              </a:ext>
            </a:extLst>
          </p:cNvPr>
          <p:cNvSpPr/>
          <p:nvPr/>
        </p:nvSpPr>
        <p:spPr>
          <a:xfrm>
            <a:off x="3035660" y="4189015"/>
            <a:ext cx="360040" cy="3003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F095FF5A-05DC-F8A8-615F-FA2C16A95A79}"/>
              </a:ext>
            </a:extLst>
          </p:cNvPr>
          <p:cNvSpPr txBox="1"/>
          <p:nvPr/>
        </p:nvSpPr>
        <p:spPr>
          <a:xfrm>
            <a:off x="1387442" y="4752140"/>
            <a:ext cx="3456384" cy="246221"/>
          </a:xfrm>
          <a:prstGeom prst="rect">
            <a:avLst/>
          </a:prstGeom>
          <a:noFill/>
        </p:spPr>
        <p:txBody>
          <a:bodyPr wrap="square" lIns="0" tIns="0" rIns="0" bIns="0" rtlCol="0">
            <a:spAutoFit/>
          </a:bodyPr>
          <a:lstStyle/>
          <a:p>
            <a:pPr algn="ctr"/>
            <a:r>
              <a:rPr lang="en-US" sz="1600" dirty="0"/>
              <a:t>0.5 Bq → 0.005 Bq/cm</a:t>
            </a:r>
            <a:r>
              <a:rPr lang="en-US" sz="1600" baseline="30000" dirty="0"/>
              <a:t>2 </a:t>
            </a:r>
            <a:r>
              <a:rPr lang="en-US" sz="1600" dirty="0"/>
              <a:t>(1.7E-3 CS)</a:t>
            </a:r>
            <a:endParaRPr lang="en-CH" sz="1600" dirty="0"/>
          </a:p>
        </p:txBody>
      </p:sp>
      <p:sp>
        <p:nvSpPr>
          <p:cNvPr id="16" name="Arrow: Down 15">
            <a:extLst>
              <a:ext uri="{FF2B5EF4-FFF2-40B4-BE49-F238E27FC236}">
                <a16:creationId xmlns:a16="http://schemas.microsoft.com/office/drawing/2014/main" id="{D78EB384-8B67-30E5-0045-14FB8916A3E5}"/>
              </a:ext>
            </a:extLst>
          </p:cNvPr>
          <p:cNvSpPr/>
          <p:nvPr/>
        </p:nvSpPr>
        <p:spPr>
          <a:xfrm>
            <a:off x="8239386" y="4725068"/>
            <a:ext cx="360040" cy="3003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TextBox 16">
            <a:extLst>
              <a:ext uri="{FF2B5EF4-FFF2-40B4-BE49-F238E27FC236}">
                <a16:creationId xmlns:a16="http://schemas.microsoft.com/office/drawing/2014/main" id="{476EA833-D390-E562-8818-1C84E558D3D3}"/>
              </a:ext>
            </a:extLst>
          </p:cNvPr>
          <p:cNvSpPr txBox="1"/>
          <p:nvPr/>
        </p:nvSpPr>
        <p:spPr>
          <a:xfrm>
            <a:off x="6798078" y="5109846"/>
            <a:ext cx="3348372" cy="246221"/>
          </a:xfrm>
          <a:prstGeom prst="rect">
            <a:avLst/>
          </a:prstGeom>
          <a:noFill/>
        </p:spPr>
        <p:txBody>
          <a:bodyPr wrap="square" lIns="0" tIns="0" rIns="0" bIns="0" rtlCol="0">
            <a:spAutoFit/>
          </a:bodyPr>
          <a:lstStyle/>
          <a:p>
            <a:pPr algn="ctr"/>
            <a:r>
              <a:rPr lang="en-US" sz="1600" dirty="0"/>
              <a:t>12 Bq → 0.1 Bq/cm2 (5E-3 CS) </a:t>
            </a:r>
            <a:endParaRPr lang="en-CH" sz="1600" dirty="0"/>
          </a:p>
        </p:txBody>
      </p:sp>
      <p:sp>
        <p:nvSpPr>
          <p:cNvPr id="18" name="TextBox 17">
            <a:extLst>
              <a:ext uri="{FF2B5EF4-FFF2-40B4-BE49-F238E27FC236}">
                <a16:creationId xmlns:a16="http://schemas.microsoft.com/office/drawing/2014/main" id="{A9D30F6E-C35C-455F-2C20-DE0530A22AFA}"/>
              </a:ext>
            </a:extLst>
          </p:cNvPr>
          <p:cNvSpPr txBox="1"/>
          <p:nvPr/>
        </p:nvSpPr>
        <p:spPr>
          <a:xfrm>
            <a:off x="7464152" y="2440820"/>
            <a:ext cx="3096344" cy="215444"/>
          </a:xfrm>
          <a:prstGeom prst="rect">
            <a:avLst/>
          </a:prstGeom>
          <a:noFill/>
        </p:spPr>
        <p:txBody>
          <a:bodyPr wrap="square" lIns="0" tIns="0" rIns="0" bIns="0" rtlCol="0">
            <a:spAutoFit/>
          </a:bodyPr>
          <a:lstStyle/>
          <a:p>
            <a:pPr algn="r"/>
            <a:r>
              <a:rPr lang="en-US" sz="1400" b="1" dirty="0">
                <a:solidFill>
                  <a:schemeClr val="accent2">
                    <a:lumMod val="50000"/>
                  </a:schemeClr>
                </a:solidFill>
              </a:rPr>
              <a:t>30.01.2026, 93 days cooling</a:t>
            </a:r>
            <a:endParaRPr lang="en-GB" sz="1400" b="1" dirty="0">
              <a:solidFill>
                <a:schemeClr val="accent2">
                  <a:lumMod val="50000"/>
                </a:schemeClr>
              </a:solidFill>
            </a:endParaRPr>
          </a:p>
        </p:txBody>
      </p:sp>
    </p:spTree>
    <p:extLst>
      <p:ext uri="{BB962C8B-B14F-4D97-AF65-F5344CB8AC3E}">
        <p14:creationId xmlns:p14="http://schemas.microsoft.com/office/powerpoint/2010/main" val="2674619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CC9FD-0A77-3D57-B227-DC39755F547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06BA91-4A32-222E-A058-1CFAF0F2DCF9}"/>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3" name="TextBox 2">
            <a:extLst>
              <a:ext uri="{FF2B5EF4-FFF2-40B4-BE49-F238E27FC236}">
                <a16:creationId xmlns:a16="http://schemas.microsoft.com/office/drawing/2014/main" id="{0523DED6-140B-C586-07A3-88AD8A1FCBAE}"/>
              </a:ext>
            </a:extLst>
          </p:cNvPr>
          <p:cNvSpPr txBox="1"/>
          <p:nvPr/>
        </p:nvSpPr>
        <p:spPr>
          <a:xfrm>
            <a:off x="590526" y="2719090"/>
            <a:ext cx="10945216" cy="1354217"/>
          </a:xfrm>
          <a:prstGeom prst="rect">
            <a:avLst/>
          </a:prstGeom>
          <a:noFill/>
        </p:spPr>
        <p:txBody>
          <a:bodyPr wrap="square" lIns="0" tIns="0" rIns="0" bIns="0" rtlCol="0">
            <a:spAutoFit/>
          </a:bodyPr>
          <a:lstStyle/>
          <a:p>
            <a:pPr algn="ctr"/>
            <a:r>
              <a:rPr lang="en-US" sz="4400" i="1" dirty="0">
                <a:solidFill>
                  <a:schemeClr val="accent2"/>
                </a:solidFill>
              </a:rPr>
              <a:t>2026 Prototype Target – </a:t>
            </a:r>
            <a:br>
              <a:rPr lang="en-US" sz="4400" i="1" dirty="0">
                <a:solidFill>
                  <a:schemeClr val="accent2"/>
                </a:solidFill>
              </a:rPr>
            </a:br>
            <a:r>
              <a:rPr lang="en-US" sz="4400" i="1" dirty="0">
                <a:solidFill>
                  <a:schemeClr val="accent2"/>
                </a:solidFill>
              </a:rPr>
              <a:t>Contamination Measurements</a:t>
            </a:r>
            <a:endParaRPr lang="en-GB" sz="4400" i="1" dirty="0">
              <a:solidFill>
                <a:schemeClr val="accent2"/>
              </a:solidFill>
            </a:endParaRPr>
          </a:p>
        </p:txBody>
      </p:sp>
      <p:sp>
        <p:nvSpPr>
          <p:cNvPr id="8" name="Footer Placeholder 2">
            <a:extLst>
              <a:ext uri="{FF2B5EF4-FFF2-40B4-BE49-F238E27FC236}">
                <a16:creationId xmlns:a16="http://schemas.microsoft.com/office/drawing/2014/main" id="{5D356A8C-DD92-AB17-DE9D-64B4E63D338F}"/>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 name="Date Placeholder 1">
            <a:extLst>
              <a:ext uri="{FF2B5EF4-FFF2-40B4-BE49-F238E27FC236}">
                <a16:creationId xmlns:a16="http://schemas.microsoft.com/office/drawing/2014/main" id="{B6C2CEF1-CC08-01F3-FFE7-235C6936CD91}"/>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3267923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F0E21-6A07-AA90-5C92-87A2A6746C2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3063BA-794F-5BFF-B033-213BFA68CF1C}"/>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5" name="Title 1">
            <a:extLst>
              <a:ext uri="{FF2B5EF4-FFF2-40B4-BE49-F238E27FC236}">
                <a16:creationId xmlns:a16="http://schemas.microsoft.com/office/drawing/2014/main" id="{91450DF0-60FA-F969-1B76-D77C57D3036B}"/>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z="4800" dirty="0"/>
              <a:t>2026 Prototype Target</a:t>
            </a:r>
            <a:endParaRPr lang="en-GB" sz="4800" dirty="0"/>
          </a:p>
        </p:txBody>
      </p:sp>
      <p:sp>
        <p:nvSpPr>
          <p:cNvPr id="6" name="Footer Placeholder 2">
            <a:extLst>
              <a:ext uri="{FF2B5EF4-FFF2-40B4-BE49-F238E27FC236}">
                <a16:creationId xmlns:a16="http://schemas.microsoft.com/office/drawing/2014/main" id="{334B263D-B901-D008-F114-6C6AC6B76053}"/>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5" name="Date Placeholder 1">
            <a:extLst>
              <a:ext uri="{FF2B5EF4-FFF2-40B4-BE49-F238E27FC236}">
                <a16:creationId xmlns:a16="http://schemas.microsoft.com/office/drawing/2014/main" id="{FEE2F736-4E0F-C817-7F7D-0DBE89A89A99}"/>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graphicFrame>
        <p:nvGraphicFramePr>
          <p:cNvPr id="51" name="Table 50">
            <a:extLst>
              <a:ext uri="{FF2B5EF4-FFF2-40B4-BE49-F238E27FC236}">
                <a16:creationId xmlns:a16="http://schemas.microsoft.com/office/drawing/2014/main" id="{5D68C972-0B1A-1D93-8505-C418A38EC773}"/>
              </a:ext>
            </a:extLst>
          </p:cNvPr>
          <p:cNvGraphicFramePr>
            <a:graphicFrameLocks noGrp="1"/>
          </p:cNvGraphicFramePr>
          <p:nvPr/>
        </p:nvGraphicFramePr>
        <p:xfrm>
          <a:off x="5174188" y="1883702"/>
          <a:ext cx="6481612" cy="1718510"/>
        </p:xfrm>
        <a:graphic>
          <a:graphicData uri="http://schemas.openxmlformats.org/drawingml/2006/table">
            <a:tbl>
              <a:tblPr>
                <a:tableStyleId>{8EC20E35-A176-4012-BC5E-935CFFF8708E}</a:tableStyleId>
              </a:tblPr>
              <a:tblGrid>
                <a:gridCol w="1829167">
                  <a:extLst>
                    <a:ext uri="{9D8B030D-6E8A-4147-A177-3AD203B41FA5}">
                      <a16:colId xmlns:a16="http://schemas.microsoft.com/office/drawing/2014/main" val="266938763"/>
                    </a:ext>
                  </a:extLst>
                </a:gridCol>
                <a:gridCol w="1550815">
                  <a:extLst>
                    <a:ext uri="{9D8B030D-6E8A-4147-A177-3AD203B41FA5}">
                      <a16:colId xmlns:a16="http://schemas.microsoft.com/office/drawing/2014/main" val="516307205"/>
                    </a:ext>
                  </a:extLst>
                </a:gridCol>
                <a:gridCol w="1550815">
                  <a:extLst>
                    <a:ext uri="{9D8B030D-6E8A-4147-A177-3AD203B41FA5}">
                      <a16:colId xmlns:a16="http://schemas.microsoft.com/office/drawing/2014/main" val="1839508128"/>
                    </a:ext>
                  </a:extLst>
                </a:gridCol>
                <a:gridCol w="1550815">
                  <a:extLst>
                    <a:ext uri="{9D8B030D-6E8A-4147-A177-3AD203B41FA5}">
                      <a16:colId xmlns:a16="http://schemas.microsoft.com/office/drawing/2014/main" val="3115161028"/>
                    </a:ext>
                  </a:extLst>
                </a:gridCol>
              </a:tblGrid>
              <a:tr h="70034">
                <a:tc>
                  <a:txBody>
                    <a:bodyPr/>
                    <a:lstStyle/>
                    <a:p>
                      <a:pPr algn="l" fontAlgn="b">
                        <a:buNone/>
                      </a:pPr>
                      <a:r>
                        <a:rPr lang="en-GB" sz="1200" b="1" u="none" strike="noStrike" dirty="0">
                          <a:effectLst/>
                        </a:rPr>
                        <a:t> </a:t>
                      </a:r>
                      <a:endParaRPr lang="en-GB" sz="1200" b="1" i="0" u="none" strike="noStrike" dirty="0">
                        <a:solidFill>
                          <a:srgbClr val="000000"/>
                        </a:solidFill>
                        <a:effectLst/>
                        <a:latin typeface="Aptos Narrow" panose="020B0004020202020204" pitchFamily="34" charset="0"/>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1" u="none" strike="noStrike" dirty="0">
                          <a:effectLst/>
                        </a:rPr>
                        <a:t>Integrated POT </a:t>
                      </a:r>
                      <a:endParaRPr lang="en-GB" sz="1200" b="1" i="0" u="none" strike="noStrike" dirty="0">
                        <a:solidFill>
                          <a:srgbClr val="000000"/>
                        </a:solidFill>
                        <a:effectLst/>
                        <a:latin typeface="Aptos Narrow" panose="020B0004020202020204" pitchFamily="34" charset="0"/>
                      </a:endParaRPr>
                    </a:p>
                  </a:txBody>
                  <a:tcPr marL="6350" marR="6350" marT="6350" marB="0" anchor="b"/>
                </a:tc>
                <a:tc>
                  <a:txBody>
                    <a:bodyPr/>
                    <a:lstStyle/>
                    <a:p>
                      <a:pPr algn="ctr" fontAlgn="b">
                        <a:buNone/>
                      </a:pPr>
                      <a:r>
                        <a:rPr lang="en-US" sz="1200" b="1" u="none" strike="noStrike" kern="1200" dirty="0">
                          <a:solidFill>
                            <a:schemeClr val="dk1"/>
                          </a:solidFill>
                          <a:effectLst/>
                          <a:latin typeface="+mn-lt"/>
                          <a:ea typeface="+mn-ea"/>
                          <a:cs typeface="+mn-cs"/>
                        </a:rPr>
                        <a:t>Avg. intensity (p/s)</a:t>
                      </a:r>
                      <a:endParaRPr lang="en-GB" sz="1200" b="1" u="none" strike="noStrike" kern="1200" dirty="0">
                        <a:solidFill>
                          <a:schemeClr val="dk1"/>
                        </a:solidFill>
                        <a:effectLst/>
                        <a:latin typeface="+mn-lt"/>
                        <a:ea typeface="+mn-ea"/>
                        <a:cs typeface="+mn-cs"/>
                      </a:endParaRPr>
                    </a:p>
                  </a:txBody>
                  <a:tcPr marL="6350" marR="6350" marT="6350" marB="0" anchor="b"/>
                </a:tc>
                <a:tc>
                  <a:txBody>
                    <a:bodyPr/>
                    <a:lstStyle/>
                    <a:p>
                      <a:pPr algn="ctr" fontAlgn="b">
                        <a:buNone/>
                      </a:pPr>
                      <a:r>
                        <a:rPr lang="en-US" sz="1200" b="1" u="none" strike="noStrike" kern="1200" dirty="0">
                          <a:solidFill>
                            <a:schemeClr val="dk1"/>
                          </a:solidFill>
                          <a:effectLst/>
                          <a:latin typeface="+mn-lt"/>
                          <a:ea typeface="+mn-ea"/>
                          <a:cs typeface="+mn-cs"/>
                        </a:rPr>
                        <a:t>Hours of irradiation</a:t>
                      </a:r>
                      <a:endParaRPr lang="en-GB" sz="1200" b="1" u="none" strike="noStrike" kern="1200" dirty="0">
                        <a:solidFill>
                          <a:schemeClr val="dk1"/>
                        </a:solidFill>
                        <a:effectLst/>
                        <a:latin typeface="+mn-lt"/>
                        <a:ea typeface="+mn-ea"/>
                        <a:cs typeface="+mn-cs"/>
                      </a:endParaRPr>
                    </a:p>
                  </a:txBody>
                  <a:tcPr marL="6350" marR="6350" marT="6350" marB="0" anchor="b"/>
                </a:tc>
                <a:extLst>
                  <a:ext uri="{0D108BD9-81ED-4DB2-BD59-A6C34878D82A}">
                    <a16:rowId xmlns:a16="http://schemas.microsoft.com/office/drawing/2014/main" val="2825368628"/>
                  </a:ext>
                </a:extLst>
              </a:tr>
              <a:tr h="0">
                <a:tc>
                  <a:txBody>
                    <a:bodyPr/>
                    <a:lstStyle/>
                    <a:p>
                      <a:pPr algn="l" fontAlgn="b">
                        <a:buNone/>
                      </a:pPr>
                      <a:r>
                        <a:rPr lang="en-GB" sz="1200" u="none" strike="noStrike" dirty="0">
                          <a:effectLst/>
                        </a:rPr>
                        <a:t>Day 1 (10/03/2026)</a:t>
                      </a:r>
                      <a:endParaRPr lang="en-GB" sz="1200" b="1" i="0" u="none" strike="noStrike" dirty="0">
                        <a:solidFill>
                          <a:srgbClr val="000000"/>
                        </a:solidFill>
                        <a:effectLst/>
                        <a:latin typeface="Aptos Narrow" panose="020B0004020202020204" pitchFamily="34" charset="0"/>
                      </a:endParaRPr>
                    </a:p>
                  </a:txBody>
                  <a:tcPr marL="0" marR="0" marT="36000" marB="36000" anchor="b"/>
                </a:tc>
                <a:tc>
                  <a:txBody>
                    <a:bodyPr/>
                    <a:lstStyle/>
                    <a:p>
                      <a:pPr algn="ctr">
                        <a:buNone/>
                      </a:pPr>
                      <a:r>
                        <a:rPr lang="en-GB" sz="1200" u="none" strike="noStrike" kern="1200" dirty="0">
                          <a:solidFill>
                            <a:schemeClr val="dk1"/>
                          </a:solidFill>
                          <a:effectLst/>
                          <a:latin typeface="+mn-lt"/>
                          <a:ea typeface="+mn-ea"/>
                          <a:cs typeface="+mn-cs"/>
                        </a:rPr>
                        <a:t>8.899E+13</a:t>
                      </a:r>
                    </a:p>
                  </a:txBody>
                  <a:tcPr marL="0" marR="0" marT="36000" marB="36000" anchor="ctr"/>
                </a:tc>
                <a:tc>
                  <a:txBody>
                    <a:bodyPr/>
                    <a:lstStyle/>
                    <a:p>
                      <a:pPr algn="ctr">
                        <a:buNone/>
                      </a:pPr>
                      <a:endParaRPr lang="en-GB" sz="1200" u="none" strike="noStrike" kern="1200" dirty="0">
                        <a:solidFill>
                          <a:schemeClr val="dk1"/>
                        </a:solidFill>
                        <a:effectLst/>
                        <a:latin typeface="+mn-lt"/>
                        <a:ea typeface="+mn-ea"/>
                        <a:cs typeface="+mn-cs"/>
                      </a:endParaRPr>
                    </a:p>
                  </a:txBody>
                  <a:tcPr marL="0" marR="0" marT="36000" marB="36000" anchor="ctr"/>
                </a:tc>
                <a:tc>
                  <a:txBody>
                    <a:bodyPr/>
                    <a:lstStyle/>
                    <a:p>
                      <a:pPr algn="ctr">
                        <a:buNone/>
                      </a:pPr>
                      <a:endParaRPr lang="en-GB" sz="1200" u="none" strike="noStrike" kern="1200" dirty="0">
                        <a:solidFill>
                          <a:schemeClr val="dk1"/>
                        </a:solidFill>
                        <a:effectLst/>
                        <a:latin typeface="+mn-lt"/>
                        <a:ea typeface="+mn-ea"/>
                        <a:cs typeface="+mn-cs"/>
                      </a:endParaRPr>
                    </a:p>
                  </a:txBody>
                  <a:tcPr marL="0" marR="0" marT="36000" marB="36000" anchor="ctr"/>
                </a:tc>
                <a:extLst>
                  <a:ext uri="{0D108BD9-81ED-4DB2-BD59-A6C34878D82A}">
                    <a16:rowId xmlns:a16="http://schemas.microsoft.com/office/drawing/2014/main" val="1182780732"/>
                  </a:ext>
                </a:extLst>
              </a:tr>
              <a:tr h="0">
                <a:tc>
                  <a:txBody>
                    <a:bodyPr/>
                    <a:lstStyle/>
                    <a:p>
                      <a:pPr algn="l" fontAlgn="b">
                        <a:buNone/>
                      </a:pPr>
                      <a:r>
                        <a:rPr lang="en-GB" sz="1200" u="none" strike="noStrike" dirty="0">
                          <a:effectLst/>
                        </a:rPr>
                        <a:t>Day 2 (18/03/2026)</a:t>
                      </a:r>
                      <a:endParaRPr lang="en-GB" sz="1200" b="1" i="0" u="none" strike="noStrike" dirty="0">
                        <a:solidFill>
                          <a:srgbClr val="000000"/>
                        </a:solidFill>
                        <a:effectLst/>
                        <a:latin typeface="Aptos Narrow" panose="020B0004020202020204" pitchFamily="34" charset="0"/>
                      </a:endParaRPr>
                    </a:p>
                  </a:txBody>
                  <a:tcPr marL="0" marR="0" marT="36000" marB="36000" anchor="b">
                    <a:solidFill>
                      <a:schemeClr val="accent2">
                        <a:lumMod val="40000"/>
                        <a:lumOff val="60000"/>
                      </a:schemeClr>
                    </a:solidFill>
                  </a:tcPr>
                </a:tc>
                <a:tc>
                  <a:txBody>
                    <a:bodyPr/>
                    <a:lstStyle/>
                    <a:p>
                      <a:pPr algn="ctr" fontAlgn="b">
                        <a:buNone/>
                      </a:pPr>
                      <a:r>
                        <a:rPr lang="en-US" sz="1200" u="none" strike="noStrike" kern="1200" dirty="0">
                          <a:solidFill>
                            <a:schemeClr val="dk1"/>
                          </a:solidFill>
                          <a:effectLst/>
                          <a:latin typeface="+mn-lt"/>
                          <a:ea typeface="+mn-ea"/>
                          <a:cs typeface="+mn-cs"/>
                        </a:rPr>
                        <a:t>9.59E+14</a:t>
                      </a:r>
                    </a:p>
                  </a:txBody>
                  <a:tcPr marL="6350" marR="6350" marT="6350" marB="0" anchor="ctr">
                    <a:solidFill>
                      <a:schemeClr val="accent2">
                        <a:lumMod val="40000"/>
                        <a:lumOff val="60000"/>
                      </a:schemeClr>
                    </a:solidFill>
                  </a:tcPr>
                </a:tc>
                <a:tc>
                  <a:txBody>
                    <a:bodyPr/>
                    <a:lstStyle/>
                    <a:p>
                      <a:pPr algn="ctr" fontAlgn="b">
                        <a:buNone/>
                      </a:pPr>
                      <a:r>
                        <a:rPr lang="en-US" sz="1200" u="none" strike="noStrike" kern="1200">
                          <a:solidFill>
                            <a:schemeClr val="dk1"/>
                          </a:solidFill>
                          <a:effectLst/>
                          <a:latin typeface="+mn-lt"/>
                          <a:ea typeface="+mn-ea"/>
                          <a:cs typeface="+mn-cs"/>
                        </a:rPr>
                        <a:t>8.64E+10</a:t>
                      </a:r>
                    </a:p>
                  </a:txBody>
                  <a:tcPr marL="6350" marR="6350" marT="6350" marB="0" anchor="ctr">
                    <a:solidFill>
                      <a:schemeClr val="accent2">
                        <a:lumMod val="40000"/>
                        <a:lumOff val="60000"/>
                      </a:schemeClr>
                    </a:solidFill>
                  </a:tcPr>
                </a:tc>
                <a:tc>
                  <a:txBody>
                    <a:bodyPr/>
                    <a:lstStyle/>
                    <a:p>
                      <a:pPr algn="ctr" fontAlgn="b">
                        <a:buNone/>
                      </a:pPr>
                      <a:r>
                        <a:rPr lang="en-CH" sz="1200" u="none" strike="noStrike" kern="1200">
                          <a:solidFill>
                            <a:schemeClr val="dk1"/>
                          </a:solidFill>
                          <a:effectLst/>
                          <a:latin typeface="+mn-lt"/>
                          <a:ea typeface="+mn-ea"/>
                          <a:cs typeface="+mn-cs"/>
                        </a:rPr>
                        <a:t>3.08</a:t>
                      </a:r>
                    </a:p>
                  </a:txBody>
                  <a:tcPr marL="6350" marR="6350" marT="6350" marB="0" anchor="ctr">
                    <a:solidFill>
                      <a:schemeClr val="accent2">
                        <a:lumMod val="40000"/>
                        <a:lumOff val="60000"/>
                      </a:schemeClr>
                    </a:solidFill>
                  </a:tcPr>
                </a:tc>
                <a:extLst>
                  <a:ext uri="{0D108BD9-81ED-4DB2-BD59-A6C34878D82A}">
                    <a16:rowId xmlns:a16="http://schemas.microsoft.com/office/drawing/2014/main" val="4274630482"/>
                  </a:ext>
                </a:extLst>
              </a:tr>
              <a:tr h="0">
                <a:tc>
                  <a:txBody>
                    <a:bodyPr/>
                    <a:lstStyle/>
                    <a:p>
                      <a:pPr algn="l" fontAlgn="b">
                        <a:buNone/>
                      </a:pPr>
                      <a:r>
                        <a:rPr lang="en-GB" sz="1200" u="none" strike="noStrike" dirty="0">
                          <a:effectLst/>
                        </a:rPr>
                        <a:t>Day 3 (08/04/2026)</a:t>
                      </a:r>
                      <a:endParaRPr lang="en-GB" sz="1200" b="1" i="0" u="none" strike="noStrike" dirty="0">
                        <a:solidFill>
                          <a:srgbClr val="000000"/>
                        </a:solidFill>
                        <a:effectLst/>
                        <a:latin typeface="Aptos Narrow" panose="020B0004020202020204" pitchFamily="34" charset="0"/>
                      </a:endParaRPr>
                    </a:p>
                  </a:txBody>
                  <a:tcPr marL="0" marR="0" marT="36000" marB="36000" anchor="b">
                    <a:solidFill>
                      <a:schemeClr val="accent2">
                        <a:lumMod val="40000"/>
                        <a:lumOff val="60000"/>
                      </a:schemeClr>
                    </a:solidFill>
                  </a:tcPr>
                </a:tc>
                <a:tc>
                  <a:txBody>
                    <a:bodyPr/>
                    <a:lstStyle/>
                    <a:p>
                      <a:pPr algn="ctr" fontAlgn="b">
                        <a:buNone/>
                      </a:pPr>
                      <a:r>
                        <a:rPr lang="en-US" sz="1200" u="none" strike="noStrike" kern="1200" dirty="0">
                          <a:solidFill>
                            <a:schemeClr val="dk1"/>
                          </a:solidFill>
                          <a:effectLst/>
                          <a:latin typeface="+mn-lt"/>
                          <a:ea typeface="+mn-ea"/>
                          <a:cs typeface="+mn-cs"/>
                        </a:rPr>
                        <a:t>6.96E+14</a:t>
                      </a:r>
                    </a:p>
                  </a:txBody>
                  <a:tcPr marL="6350" marR="6350" marT="6350" marB="0" anchor="ctr">
                    <a:solidFill>
                      <a:schemeClr val="accent2">
                        <a:lumMod val="40000"/>
                        <a:lumOff val="60000"/>
                      </a:schemeClr>
                    </a:solidFill>
                  </a:tcPr>
                </a:tc>
                <a:tc>
                  <a:txBody>
                    <a:bodyPr/>
                    <a:lstStyle/>
                    <a:p>
                      <a:pPr algn="ctr" fontAlgn="b">
                        <a:buNone/>
                      </a:pPr>
                      <a:r>
                        <a:rPr lang="en-US" sz="1200" u="none" strike="noStrike" kern="1200">
                          <a:solidFill>
                            <a:schemeClr val="dk1"/>
                          </a:solidFill>
                          <a:effectLst/>
                          <a:latin typeface="+mn-lt"/>
                          <a:ea typeface="+mn-ea"/>
                          <a:cs typeface="+mn-cs"/>
                        </a:rPr>
                        <a:t>1.93E+11</a:t>
                      </a:r>
                    </a:p>
                  </a:txBody>
                  <a:tcPr marL="6350" marR="6350" marT="6350" marB="0" anchor="ctr">
                    <a:solidFill>
                      <a:schemeClr val="accent2">
                        <a:lumMod val="40000"/>
                        <a:lumOff val="60000"/>
                      </a:schemeClr>
                    </a:solidFill>
                  </a:tcPr>
                </a:tc>
                <a:tc>
                  <a:txBody>
                    <a:bodyPr/>
                    <a:lstStyle/>
                    <a:p>
                      <a:pPr algn="ctr" fontAlgn="b">
                        <a:buNone/>
                      </a:pPr>
                      <a:r>
                        <a:rPr lang="en-CH" sz="1200" u="none" strike="noStrike" kern="1200">
                          <a:solidFill>
                            <a:schemeClr val="dk1"/>
                          </a:solidFill>
                          <a:effectLst/>
                          <a:latin typeface="+mn-lt"/>
                          <a:ea typeface="+mn-ea"/>
                          <a:cs typeface="+mn-cs"/>
                        </a:rPr>
                        <a:t>1.00</a:t>
                      </a:r>
                    </a:p>
                  </a:txBody>
                  <a:tcPr marL="6350" marR="6350" marT="6350" marB="0" anchor="ctr">
                    <a:solidFill>
                      <a:schemeClr val="accent2">
                        <a:lumMod val="40000"/>
                        <a:lumOff val="60000"/>
                      </a:schemeClr>
                    </a:solidFill>
                  </a:tcPr>
                </a:tc>
                <a:extLst>
                  <a:ext uri="{0D108BD9-81ED-4DB2-BD59-A6C34878D82A}">
                    <a16:rowId xmlns:a16="http://schemas.microsoft.com/office/drawing/2014/main" val="2124273903"/>
                  </a:ext>
                </a:extLst>
              </a:tr>
              <a:tr h="0">
                <a:tc>
                  <a:txBody>
                    <a:bodyPr/>
                    <a:lstStyle/>
                    <a:p>
                      <a:pPr algn="l" fontAlgn="b">
                        <a:buNone/>
                      </a:pPr>
                      <a:r>
                        <a:rPr lang="en-GB" sz="1200" u="none" strike="noStrike" dirty="0">
                          <a:effectLst/>
                        </a:rPr>
                        <a:t>Day 4 (22/04/2026)</a:t>
                      </a:r>
                      <a:endParaRPr lang="en-GB" sz="1200" b="1" i="0" u="none" strike="noStrike" dirty="0">
                        <a:solidFill>
                          <a:srgbClr val="000000"/>
                        </a:solidFill>
                        <a:effectLst/>
                        <a:latin typeface="Aptos Narrow" panose="020B0004020202020204" pitchFamily="34" charset="0"/>
                      </a:endParaRPr>
                    </a:p>
                  </a:txBody>
                  <a:tcPr marL="0" marR="0" marT="36000" marB="36000" anchor="b"/>
                </a:tc>
                <a:tc>
                  <a:txBody>
                    <a:bodyPr/>
                    <a:lstStyle/>
                    <a:p>
                      <a:pPr algn="ctr" fontAlgn="b">
                        <a:buNone/>
                      </a:pPr>
                      <a:r>
                        <a:rPr lang="en-US" sz="1200" u="none" strike="noStrike" kern="1200" dirty="0">
                          <a:solidFill>
                            <a:schemeClr val="dk1"/>
                          </a:solidFill>
                          <a:effectLst/>
                          <a:latin typeface="+mn-lt"/>
                          <a:ea typeface="+mn-ea"/>
                          <a:cs typeface="+mn-cs"/>
                        </a:rPr>
                        <a:t>8.89E+14</a:t>
                      </a:r>
                    </a:p>
                  </a:txBody>
                  <a:tcPr marL="6350" marR="6350" marT="6350" marB="0" anchor="ctr"/>
                </a:tc>
                <a:tc>
                  <a:txBody>
                    <a:bodyPr/>
                    <a:lstStyle/>
                    <a:p>
                      <a:pPr algn="ctr" fontAlgn="b">
                        <a:buNone/>
                      </a:pPr>
                      <a:endParaRPr lang="en-CH" sz="1200" u="none" strike="noStrike" kern="1200" dirty="0">
                        <a:solidFill>
                          <a:schemeClr val="dk1"/>
                        </a:solidFill>
                        <a:effectLst/>
                        <a:latin typeface="+mn-lt"/>
                        <a:ea typeface="+mn-ea"/>
                        <a:cs typeface="+mn-cs"/>
                      </a:endParaRPr>
                    </a:p>
                  </a:txBody>
                  <a:tcPr marL="6350" marR="6350" marT="6350" marB="0" anchor="ctr"/>
                </a:tc>
                <a:tc>
                  <a:txBody>
                    <a:bodyPr/>
                    <a:lstStyle/>
                    <a:p>
                      <a:pPr algn="ctr" fontAlgn="b">
                        <a:buNone/>
                      </a:pPr>
                      <a:endParaRPr lang="en-CH" sz="1200" u="none" strike="noStrike" kern="1200">
                        <a:solidFill>
                          <a:schemeClr val="dk1"/>
                        </a:solidFill>
                        <a:effectLst/>
                        <a:latin typeface="+mn-lt"/>
                        <a:ea typeface="+mn-ea"/>
                        <a:cs typeface="+mn-cs"/>
                      </a:endParaRPr>
                    </a:p>
                  </a:txBody>
                  <a:tcPr marL="6350" marR="6350" marT="6350" marB="0" anchor="ctr"/>
                </a:tc>
                <a:extLst>
                  <a:ext uri="{0D108BD9-81ED-4DB2-BD59-A6C34878D82A}">
                    <a16:rowId xmlns:a16="http://schemas.microsoft.com/office/drawing/2014/main" val="422192836"/>
                  </a:ext>
                </a:extLst>
              </a:tr>
              <a:tr h="0">
                <a:tc>
                  <a:txBody>
                    <a:bodyPr/>
                    <a:lstStyle/>
                    <a:p>
                      <a:pPr algn="l" fontAlgn="b">
                        <a:buNone/>
                      </a:pPr>
                      <a:r>
                        <a:rPr lang="en-GB" sz="1200" u="none" strike="noStrike" dirty="0">
                          <a:effectLst/>
                        </a:rPr>
                        <a:t>Day 5 (06/05/2026)</a:t>
                      </a:r>
                      <a:endParaRPr lang="en-GB" sz="1200" b="1" i="0" u="none" strike="noStrike" dirty="0">
                        <a:solidFill>
                          <a:srgbClr val="000000"/>
                        </a:solidFill>
                        <a:effectLst/>
                        <a:latin typeface="Aptos Narrow" panose="020B0004020202020204" pitchFamily="34" charset="0"/>
                      </a:endParaRPr>
                    </a:p>
                  </a:txBody>
                  <a:tcPr marL="0" marR="0" marT="36000" marB="36000" anchor="b">
                    <a:solidFill>
                      <a:schemeClr val="accent2">
                        <a:lumMod val="40000"/>
                        <a:lumOff val="60000"/>
                      </a:schemeClr>
                    </a:solidFill>
                  </a:tcPr>
                </a:tc>
                <a:tc>
                  <a:txBody>
                    <a:bodyPr/>
                    <a:lstStyle/>
                    <a:p>
                      <a:pPr algn="ctr" fontAlgn="b">
                        <a:buNone/>
                      </a:pPr>
                      <a:r>
                        <a:rPr lang="en-US" sz="1200" u="none" strike="noStrike" kern="1200">
                          <a:solidFill>
                            <a:schemeClr val="dk1"/>
                          </a:solidFill>
                          <a:effectLst/>
                          <a:latin typeface="+mn-lt"/>
                          <a:ea typeface="+mn-ea"/>
                          <a:cs typeface="+mn-cs"/>
                        </a:rPr>
                        <a:t>1.02E+15</a:t>
                      </a:r>
                    </a:p>
                  </a:txBody>
                  <a:tcPr marL="6350" marR="6350" marT="6350" marB="0" anchor="ctr">
                    <a:solidFill>
                      <a:schemeClr val="accent2">
                        <a:lumMod val="40000"/>
                        <a:lumOff val="60000"/>
                      </a:schemeClr>
                    </a:solidFill>
                  </a:tcPr>
                </a:tc>
                <a:tc>
                  <a:txBody>
                    <a:bodyPr/>
                    <a:lstStyle/>
                    <a:p>
                      <a:pPr algn="ctr" fontAlgn="b">
                        <a:buNone/>
                      </a:pPr>
                      <a:r>
                        <a:rPr lang="en-US" sz="1200" u="none" strike="noStrike" kern="1200" dirty="0">
                          <a:solidFill>
                            <a:schemeClr val="dk1"/>
                          </a:solidFill>
                          <a:effectLst/>
                          <a:latin typeface="+mn-lt"/>
                          <a:ea typeface="+mn-ea"/>
                          <a:cs typeface="+mn-cs"/>
                        </a:rPr>
                        <a:t>8.68E+10</a:t>
                      </a:r>
                    </a:p>
                  </a:txBody>
                  <a:tcPr marL="6350" marR="6350" marT="6350" marB="0" anchor="ctr">
                    <a:solidFill>
                      <a:schemeClr val="accent2">
                        <a:lumMod val="40000"/>
                        <a:lumOff val="60000"/>
                      </a:schemeClr>
                    </a:solidFill>
                  </a:tcPr>
                </a:tc>
                <a:tc>
                  <a:txBody>
                    <a:bodyPr/>
                    <a:lstStyle/>
                    <a:p>
                      <a:pPr algn="ctr" fontAlgn="b">
                        <a:buNone/>
                      </a:pPr>
                      <a:r>
                        <a:rPr lang="en-CH" sz="1200" u="none" strike="noStrike" kern="1200" dirty="0">
                          <a:solidFill>
                            <a:schemeClr val="dk1"/>
                          </a:solidFill>
                          <a:effectLst/>
                          <a:latin typeface="+mn-lt"/>
                          <a:ea typeface="+mn-ea"/>
                          <a:cs typeface="+mn-cs"/>
                        </a:rPr>
                        <a:t>3.25</a:t>
                      </a:r>
                    </a:p>
                  </a:txBody>
                  <a:tcPr marL="6350" marR="6350" marT="6350" marB="0" anchor="ctr">
                    <a:solidFill>
                      <a:schemeClr val="accent2">
                        <a:lumMod val="40000"/>
                        <a:lumOff val="60000"/>
                      </a:schemeClr>
                    </a:solidFill>
                  </a:tcPr>
                </a:tc>
                <a:extLst>
                  <a:ext uri="{0D108BD9-81ED-4DB2-BD59-A6C34878D82A}">
                    <a16:rowId xmlns:a16="http://schemas.microsoft.com/office/drawing/2014/main" val="3241153548"/>
                  </a:ext>
                </a:extLst>
              </a:tr>
              <a:tr h="0">
                <a:tc>
                  <a:txBody>
                    <a:bodyPr/>
                    <a:lstStyle/>
                    <a:p>
                      <a:pPr algn="l" fontAlgn="b">
                        <a:buNone/>
                      </a:pPr>
                      <a:r>
                        <a:rPr lang="en-GB" sz="1200" u="none" strike="noStrike" dirty="0">
                          <a:effectLst/>
                        </a:rPr>
                        <a:t>Day 6 (24/06/2026)</a:t>
                      </a:r>
                      <a:endParaRPr lang="en-GB" sz="1200" b="1" i="0" u="none" strike="noStrike" dirty="0">
                        <a:solidFill>
                          <a:srgbClr val="000000"/>
                        </a:solidFill>
                        <a:effectLst/>
                        <a:latin typeface="Aptos Narrow" panose="020B0004020202020204" pitchFamily="34" charset="0"/>
                      </a:endParaRPr>
                    </a:p>
                  </a:txBody>
                  <a:tcPr marL="0" marR="0" marT="36000" marB="36000" anchor="b"/>
                </a:tc>
                <a:tc>
                  <a:txBody>
                    <a:bodyPr/>
                    <a:lstStyle/>
                    <a:p>
                      <a:pPr algn="ctr" fontAlgn="ctr">
                        <a:buNone/>
                      </a:pPr>
                      <a:r>
                        <a:rPr lang="en-GB" sz="1200" u="none" strike="noStrike" dirty="0">
                          <a:effectLst/>
                        </a:rPr>
                        <a:t>(planned)</a:t>
                      </a:r>
                      <a:endParaRPr lang="en-GB" sz="1200" b="1" i="0" u="none" strike="noStrike" dirty="0">
                        <a:solidFill>
                          <a:srgbClr val="000000"/>
                        </a:solidFill>
                        <a:effectLst/>
                        <a:latin typeface="Aptos Narrow" panose="020B0004020202020204" pitchFamily="34" charset="0"/>
                      </a:endParaRPr>
                    </a:p>
                  </a:txBody>
                  <a:tcPr marL="0" marR="0" marT="36000" marB="36000" anchor="ctr"/>
                </a:tc>
                <a:tc>
                  <a:txBody>
                    <a:bodyPr/>
                    <a:lstStyle/>
                    <a:p>
                      <a:pPr algn="ctr" fontAlgn="ctr">
                        <a:buNone/>
                      </a:pPr>
                      <a:endParaRPr lang="en-GB" sz="1200" b="1" i="0" u="none" strike="noStrike" dirty="0">
                        <a:solidFill>
                          <a:srgbClr val="000000"/>
                        </a:solidFill>
                        <a:effectLst/>
                        <a:latin typeface="Aptos Narrow" panose="020B0004020202020204" pitchFamily="34" charset="0"/>
                      </a:endParaRPr>
                    </a:p>
                  </a:txBody>
                  <a:tcPr marL="0" marR="0" marT="36000" marB="36000" anchor="ctr"/>
                </a:tc>
                <a:tc>
                  <a:txBody>
                    <a:bodyPr/>
                    <a:lstStyle/>
                    <a:p>
                      <a:pPr algn="ctr" fontAlgn="ctr">
                        <a:buNone/>
                      </a:pPr>
                      <a:endParaRPr lang="en-GB" sz="1200" b="1" i="0" u="none" strike="noStrike" dirty="0">
                        <a:solidFill>
                          <a:srgbClr val="000000"/>
                        </a:solidFill>
                        <a:effectLst/>
                        <a:latin typeface="Aptos Narrow" panose="020B0004020202020204" pitchFamily="34" charset="0"/>
                      </a:endParaRPr>
                    </a:p>
                  </a:txBody>
                  <a:tcPr marL="0" marR="0" marT="36000" marB="36000" anchor="ctr"/>
                </a:tc>
                <a:extLst>
                  <a:ext uri="{0D108BD9-81ED-4DB2-BD59-A6C34878D82A}">
                    <a16:rowId xmlns:a16="http://schemas.microsoft.com/office/drawing/2014/main" val="656154147"/>
                  </a:ext>
                </a:extLst>
              </a:tr>
            </a:tbl>
          </a:graphicData>
        </a:graphic>
      </p:graphicFrame>
      <p:sp>
        <p:nvSpPr>
          <p:cNvPr id="57" name="TextBox 56">
            <a:extLst>
              <a:ext uri="{FF2B5EF4-FFF2-40B4-BE49-F238E27FC236}">
                <a16:creationId xmlns:a16="http://schemas.microsoft.com/office/drawing/2014/main" id="{3EE4351C-3024-E844-799D-6942682D9F21}"/>
              </a:ext>
            </a:extLst>
          </p:cNvPr>
          <p:cNvSpPr txBox="1"/>
          <p:nvPr/>
        </p:nvSpPr>
        <p:spPr>
          <a:xfrm>
            <a:off x="694506" y="1494101"/>
            <a:ext cx="4479681" cy="276999"/>
          </a:xfrm>
          <a:prstGeom prst="rect">
            <a:avLst/>
          </a:prstGeom>
          <a:noFill/>
        </p:spPr>
        <p:txBody>
          <a:bodyPr wrap="square" lIns="0" tIns="0" rIns="0" bIns="0" rtlCol="0">
            <a:spAutoFit/>
          </a:bodyPr>
          <a:lstStyle/>
          <a:p>
            <a:pPr algn="l"/>
            <a:r>
              <a:rPr lang="en-US" b="1" dirty="0">
                <a:solidFill>
                  <a:schemeClr val="accent2"/>
                </a:solidFill>
              </a:rPr>
              <a:t>2026 Prototype Target</a:t>
            </a:r>
            <a:endParaRPr lang="en-GB" b="1" dirty="0">
              <a:solidFill>
                <a:schemeClr val="accent2"/>
              </a:solidFill>
            </a:endParaRPr>
          </a:p>
        </p:txBody>
      </p:sp>
      <p:sp>
        <p:nvSpPr>
          <p:cNvPr id="2" name="TextBox 1">
            <a:extLst>
              <a:ext uri="{FF2B5EF4-FFF2-40B4-BE49-F238E27FC236}">
                <a16:creationId xmlns:a16="http://schemas.microsoft.com/office/drawing/2014/main" id="{3EF0A1F4-7C2F-9721-3375-3DF040384E75}"/>
              </a:ext>
            </a:extLst>
          </p:cNvPr>
          <p:cNvSpPr txBox="1"/>
          <p:nvPr/>
        </p:nvSpPr>
        <p:spPr>
          <a:xfrm>
            <a:off x="5174187" y="1494101"/>
            <a:ext cx="4479681" cy="276999"/>
          </a:xfrm>
          <a:prstGeom prst="rect">
            <a:avLst/>
          </a:prstGeom>
          <a:noFill/>
        </p:spPr>
        <p:txBody>
          <a:bodyPr wrap="square" lIns="0" tIns="0" rIns="0" bIns="0" rtlCol="0">
            <a:spAutoFit/>
          </a:bodyPr>
          <a:lstStyle/>
          <a:p>
            <a:pPr algn="l"/>
            <a:r>
              <a:rPr lang="en-US" b="1" dirty="0">
                <a:solidFill>
                  <a:schemeClr val="accent2"/>
                </a:solidFill>
              </a:rPr>
              <a:t>Irradiation conditions (to date)</a:t>
            </a:r>
            <a:endParaRPr lang="en-GB" b="1" dirty="0">
              <a:solidFill>
                <a:schemeClr val="accent2"/>
              </a:solidFill>
            </a:endParaRPr>
          </a:p>
        </p:txBody>
      </p:sp>
      <p:sp>
        <p:nvSpPr>
          <p:cNvPr id="16" name="Content Placeholder 2">
            <a:extLst>
              <a:ext uri="{FF2B5EF4-FFF2-40B4-BE49-F238E27FC236}">
                <a16:creationId xmlns:a16="http://schemas.microsoft.com/office/drawing/2014/main" id="{4771194B-6D1B-EB2D-2ED3-AE88DAC98C88}"/>
              </a:ext>
            </a:extLst>
          </p:cNvPr>
          <p:cNvSpPr txBox="1">
            <a:spLocks/>
          </p:cNvSpPr>
          <p:nvPr/>
        </p:nvSpPr>
        <p:spPr>
          <a:xfrm>
            <a:off x="5174187" y="4345088"/>
            <a:ext cx="6481614" cy="1685058"/>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3000" b="0" i="0" u="none" strike="noStrike" kern="1200" cap="none" spc="0" baseline="0">
                <a:solidFill>
                  <a:srgbClr val="0055A0"/>
                </a:solidFill>
                <a:uFillTx/>
                <a:latin typeface="Arial"/>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600" b="0" i="0" u="none" strike="noStrike" kern="1200" cap="none" spc="0" baseline="0">
                <a:solidFill>
                  <a:srgbClr val="0055A0"/>
                </a:solidFill>
                <a:uFillTx/>
                <a:latin typeface="Arial"/>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55A0"/>
                </a:solidFill>
                <a:uFillTx/>
                <a:latin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In 2026, a prototype target is actively cooled with helium  (up to 16 bar, ~10 g/s He) </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Skid technologies identical to final target</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Tests ongoing with last irradiation planned for 24/06/2026</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Removal of target during the Long Shutdown 3</a:t>
            </a:r>
            <a:endParaRPr lang="en-GB" sz="1800" dirty="0">
              <a:solidFill>
                <a:schemeClr val="tx1"/>
              </a:solidFill>
              <a:highlight>
                <a:srgbClr val="FFFF00"/>
              </a:highlight>
              <a:latin typeface="+mn-lt"/>
              <a:cs typeface="Arial"/>
            </a:endParaRPr>
          </a:p>
        </p:txBody>
      </p:sp>
      <p:sp>
        <p:nvSpPr>
          <p:cNvPr id="7" name="TextBox 6">
            <a:extLst>
              <a:ext uri="{FF2B5EF4-FFF2-40B4-BE49-F238E27FC236}">
                <a16:creationId xmlns:a16="http://schemas.microsoft.com/office/drawing/2014/main" id="{6F2CF308-0D0B-5D28-4DE8-0A482A7EEF52}"/>
              </a:ext>
            </a:extLst>
          </p:cNvPr>
          <p:cNvSpPr txBox="1"/>
          <p:nvPr/>
        </p:nvSpPr>
        <p:spPr>
          <a:xfrm>
            <a:off x="694506" y="3904045"/>
            <a:ext cx="4479681" cy="276999"/>
          </a:xfrm>
          <a:prstGeom prst="rect">
            <a:avLst/>
          </a:prstGeom>
          <a:noFill/>
        </p:spPr>
        <p:txBody>
          <a:bodyPr wrap="square" lIns="0" tIns="0" rIns="0" bIns="0" rtlCol="0">
            <a:spAutoFit/>
          </a:bodyPr>
          <a:lstStyle/>
          <a:p>
            <a:pPr algn="l"/>
            <a:r>
              <a:rPr lang="en-US" b="1" dirty="0">
                <a:solidFill>
                  <a:schemeClr val="accent2"/>
                </a:solidFill>
              </a:rPr>
              <a:t>He cooling skid</a:t>
            </a:r>
            <a:endParaRPr lang="en-GB" b="1" dirty="0">
              <a:solidFill>
                <a:schemeClr val="accent2"/>
              </a:solidFill>
            </a:endParaRPr>
          </a:p>
        </p:txBody>
      </p:sp>
      <p:pic>
        <p:nvPicPr>
          <p:cNvPr id="9" name="Picture 8">
            <a:extLst>
              <a:ext uri="{FF2B5EF4-FFF2-40B4-BE49-F238E27FC236}">
                <a16:creationId xmlns:a16="http://schemas.microsoft.com/office/drawing/2014/main" id="{69C8F85F-CB85-2B33-0378-AB3937B133C0}"/>
              </a:ext>
            </a:extLst>
          </p:cNvPr>
          <p:cNvPicPr>
            <a:picLocks noChangeAspect="1"/>
          </p:cNvPicPr>
          <p:nvPr/>
        </p:nvPicPr>
        <p:blipFill>
          <a:blip r:embed="rId3"/>
          <a:srcRect l="1587" t="7211" r="3310" b="2032"/>
          <a:stretch>
            <a:fillRect/>
          </a:stretch>
        </p:blipFill>
        <p:spPr>
          <a:xfrm>
            <a:off x="839416" y="1863652"/>
            <a:ext cx="2641539" cy="1904006"/>
          </a:xfrm>
          <a:prstGeom prst="rect">
            <a:avLst/>
          </a:prstGeom>
        </p:spPr>
      </p:pic>
      <p:pic>
        <p:nvPicPr>
          <p:cNvPr id="1026" name="Picture 2">
            <a:extLst>
              <a:ext uri="{FF2B5EF4-FFF2-40B4-BE49-F238E27FC236}">
                <a16:creationId xmlns:a16="http://schemas.microsoft.com/office/drawing/2014/main" id="{F8931486-2440-5C08-3A40-2951382F8F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529" b="24823"/>
          <a:stretch>
            <a:fillRect/>
          </a:stretch>
        </p:blipFill>
        <p:spPr bwMode="auto">
          <a:xfrm>
            <a:off x="862173" y="4273596"/>
            <a:ext cx="2857740" cy="189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4BE9C16-455F-54DC-7F24-8B1A66FAA9B7}"/>
              </a:ext>
            </a:extLst>
          </p:cNvPr>
          <p:cNvSpPr txBox="1"/>
          <p:nvPr/>
        </p:nvSpPr>
        <p:spPr>
          <a:xfrm>
            <a:off x="8273915" y="3833816"/>
            <a:ext cx="2415080" cy="215444"/>
          </a:xfrm>
          <a:prstGeom prst="rect">
            <a:avLst/>
          </a:prstGeom>
          <a:noFill/>
        </p:spPr>
        <p:txBody>
          <a:bodyPr wrap="square" lIns="0" tIns="0" rIns="0" bIns="0" rtlCol="0">
            <a:spAutoFit/>
          </a:bodyPr>
          <a:lstStyle/>
          <a:p>
            <a:pPr algn="l"/>
            <a:r>
              <a:rPr lang="en-US" sz="1400" dirty="0"/>
              <a:t>Information from M. Parkin</a:t>
            </a:r>
            <a:endParaRPr lang="en-GB" sz="1400" dirty="0"/>
          </a:p>
        </p:txBody>
      </p:sp>
    </p:spTree>
    <p:extLst>
      <p:ext uri="{BB962C8B-B14F-4D97-AF65-F5344CB8AC3E}">
        <p14:creationId xmlns:p14="http://schemas.microsoft.com/office/powerpoint/2010/main" val="12002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03F65-D42E-30F3-1A79-1421A182F6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260722-4123-AF1C-D979-58254E235166}"/>
              </a:ext>
            </a:extLst>
          </p:cNvPr>
          <p:cNvSpPr>
            <a:spLocks noGrp="1"/>
          </p:cNvSpPr>
          <p:nvPr>
            <p:ph type="sldNum" sz="quarter" idx="12"/>
          </p:nvPr>
        </p:nvSpPr>
        <p:spPr/>
        <p:txBody>
          <a:bodyPr/>
          <a:lstStyle/>
          <a:p>
            <a:fld id="{36B5EA5A-BC32-A742-B11B-8E7414D5B535}" type="slidenum">
              <a:rPr lang="en-US" smtClean="0"/>
              <a:pPr/>
              <a:t>23</a:t>
            </a:fld>
            <a:endParaRPr lang="en-US" dirty="0"/>
          </a:p>
        </p:txBody>
      </p:sp>
      <p:sp>
        <p:nvSpPr>
          <p:cNvPr id="8" name="Footer Placeholder 2">
            <a:extLst>
              <a:ext uri="{FF2B5EF4-FFF2-40B4-BE49-F238E27FC236}">
                <a16:creationId xmlns:a16="http://schemas.microsoft.com/office/drawing/2014/main" id="{0FF44CD2-A453-56DF-6FED-C33BD4FE357C}"/>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 name="Title 1">
            <a:extLst>
              <a:ext uri="{FF2B5EF4-FFF2-40B4-BE49-F238E27FC236}">
                <a16:creationId xmlns:a16="http://schemas.microsoft.com/office/drawing/2014/main" id="{0DAEF4B1-551A-1293-9E05-C9B7A0835D0A}"/>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altLang="en-US" dirty="0"/>
              <a:t>Beam conditions</a:t>
            </a:r>
            <a:endParaRPr lang="en-US" spc="-1" dirty="0">
              <a:solidFill>
                <a:srgbClr val="0055A0"/>
              </a:solidFill>
            </a:endParaRPr>
          </a:p>
        </p:txBody>
      </p:sp>
      <p:sp>
        <p:nvSpPr>
          <p:cNvPr id="5" name="Date Placeholder 1">
            <a:extLst>
              <a:ext uri="{FF2B5EF4-FFF2-40B4-BE49-F238E27FC236}">
                <a16:creationId xmlns:a16="http://schemas.microsoft.com/office/drawing/2014/main" id="{8E6E360E-0C9F-13B6-6826-9F76020877CB}"/>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pic>
        <p:nvPicPr>
          <p:cNvPr id="7" name="Picture 6">
            <a:extLst>
              <a:ext uri="{FF2B5EF4-FFF2-40B4-BE49-F238E27FC236}">
                <a16:creationId xmlns:a16="http://schemas.microsoft.com/office/drawing/2014/main" id="{8F366C1D-8FDA-97F7-A513-5056010BE1C8}"/>
              </a:ext>
            </a:extLst>
          </p:cNvPr>
          <p:cNvPicPr>
            <a:picLocks noChangeAspect="1"/>
          </p:cNvPicPr>
          <p:nvPr/>
        </p:nvPicPr>
        <p:blipFill>
          <a:blip r:embed="rId3"/>
          <a:stretch>
            <a:fillRect/>
          </a:stretch>
        </p:blipFill>
        <p:spPr>
          <a:xfrm>
            <a:off x="263352" y="1658920"/>
            <a:ext cx="3886400" cy="2444876"/>
          </a:xfrm>
          <a:prstGeom prst="rect">
            <a:avLst/>
          </a:prstGeom>
        </p:spPr>
      </p:pic>
      <p:sp>
        <p:nvSpPr>
          <p:cNvPr id="9" name="TextBox 8">
            <a:extLst>
              <a:ext uri="{FF2B5EF4-FFF2-40B4-BE49-F238E27FC236}">
                <a16:creationId xmlns:a16="http://schemas.microsoft.com/office/drawing/2014/main" id="{152A157E-9010-F647-06A7-AF1F22EBA7A3}"/>
              </a:ext>
            </a:extLst>
          </p:cNvPr>
          <p:cNvSpPr txBox="1"/>
          <p:nvPr/>
        </p:nvSpPr>
        <p:spPr>
          <a:xfrm>
            <a:off x="695400" y="1325604"/>
            <a:ext cx="2448272" cy="276999"/>
          </a:xfrm>
          <a:prstGeom prst="rect">
            <a:avLst/>
          </a:prstGeom>
          <a:noFill/>
        </p:spPr>
        <p:txBody>
          <a:bodyPr wrap="square" lIns="0" tIns="0" rIns="0" bIns="0" rtlCol="0">
            <a:spAutoFit/>
          </a:bodyPr>
          <a:lstStyle/>
          <a:p>
            <a:pPr algn="l"/>
            <a:r>
              <a:rPr lang="en-US" dirty="0"/>
              <a:t>Day 2 (18/03) </a:t>
            </a:r>
            <a:endParaRPr lang="en-CH" dirty="0"/>
          </a:p>
        </p:txBody>
      </p:sp>
      <p:sp>
        <p:nvSpPr>
          <p:cNvPr id="15" name="TextBox 14">
            <a:extLst>
              <a:ext uri="{FF2B5EF4-FFF2-40B4-BE49-F238E27FC236}">
                <a16:creationId xmlns:a16="http://schemas.microsoft.com/office/drawing/2014/main" id="{8BCB8482-D61C-6447-A7BC-AA75B8A0ECDF}"/>
              </a:ext>
            </a:extLst>
          </p:cNvPr>
          <p:cNvSpPr txBox="1"/>
          <p:nvPr/>
        </p:nvSpPr>
        <p:spPr>
          <a:xfrm>
            <a:off x="263352" y="4287255"/>
            <a:ext cx="3580667" cy="1815882"/>
          </a:xfrm>
          <a:prstGeom prst="rect">
            <a:avLst/>
          </a:prstGeom>
          <a:noFill/>
        </p:spPr>
        <p:txBody>
          <a:bodyPr wrap="square">
            <a:spAutoFit/>
          </a:bodyPr>
          <a:lstStyle/>
          <a:p>
            <a:pPr>
              <a:buNone/>
            </a:pPr>
            <a:r>
              <a:rPr lang="en-GB" sz="1400" dirty="0">
                <a:effectLst/>
                <a:latin typeface="Aptos" panose="020B0004020202020204" pitchFamily="34" charset="0"/>
                <a:ea typeface="Aptos" panose="020B0004020202020204" pitchFamily="34" charset="0"/>
                <a:cs typeface="Aptos" panose="020B0004020202020204" pitchFamily="34" charset="0"/>
              </a:rPr>
              <a:t>2 time periods</a:t>
            </a:r>
            <a:endParaRPr lang="en-CH"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u="sng" dirty="0">
                <a:effectLst/>
                <a:latin typeface="Aptos" panose="020B0004020202020204" pitchFamily="34" charset="0"/>
                <a:ea typeface="Aptos" panose="020B0004020202020204" pitchFamily="34" charset="0"/>
                <a:cs typeface="Aptos" panose="020B0004020202020204" pitchFamily="34" charset="0"/>
              </a:rPr>
              <a:t>Time start           time end             total POT</a:t>
            </a:r>
            <a:endParaRPr lang="en-CH" sz="1400" u="sng"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13:39                    16:05                   7.315 E+14</a:t>
            </a:r>
            <a:endParaRPr lang="en-CH"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16:39                    17:18                   2.271E+14</a:t>
            </a:r>
          </a:p>
          <a:p>
            <a:pPr>
              <a:buNone/>
            </a:pPr>
            <a:endParaRPr lang="en-GB" sz="1400" dirty="0">
              <a:latin typeface="Aptos" panose="020B0004020202020204" pitchFamily="34" charset="0"/>
              <a:ea typeface="Aptos" panose="020B0004020202020204" pitchFamily="34" charset="0"/>
              <a:cs typeface="Aptos" panose="020B0004020202020204" pitchFamily="34" charset="0"/>
            </a:endParaRP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Avg. intensity (p/s)	8.64E+10</a:t>
            </a:r>
          </a:p>
          <a:p>
            <a:pPr>
              <a:buNone/>
            </a:pPr>
            <a:r>
              <a:rPr lang="en-GB" sz="1400" dirty="0">
                <a:effectLst/>
                <a:latin typeface="Aptos" panose="020B0004020202020204" pitchFamily="34" charset="0"/>
                <a:ea typeface="Aptos" panose="020B0004020202020204" pitchFamily="34" charset="0"/>
                <a:cs typeface="Aptos" panose="020B0004020202020204" pitchFamily="34" charset="0"/>
              </a:rPr>
              <a:t>Hours of irradiation	3.08</a:t>
            </a:r>
          </a:p>
          <a:p>
            <a:pPr>
              <a:buNone/>
            </a:pPr>
            <a:endParaRPr lang="en-CH"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16" name="TextBox 15">
            <a:extLst>
              <a:ext uri="{FF2B5EF4-FFF2-40B4-BE49-F238E27FC236}">
                <a16:creationId xmlns:a16="http://schemas.microsoft.com/office/drawing/2014/main" id="{91B21C34-3263-8E7C-54BF-7F06202FC7E1}"/>
              </a:ext>
            </a:extLst>
          </p:cNvPr>
          <p:cNvSpPr txBox="1"/>
          <p:nvPr/>
        </p:nvSpPr>
        <p:spPr>
          <a:xfrm>
            <a:off x="4182997" y="1312491"/>
            <a:ext cx="2448272" cy="276999"/>
          </a:xfrm>
          <a:prstGeom prst="rect">
            <a:avLst/>
          </a:prstGeom>
          <a:noFill/>
        </p:spPr>
        <p:txBody>
          <a:bodyPr wrap="square" lIns="0" tIns="0" rIns="0" bIns="0" rtlCol="0">
            <a:spAutoFit/>
          </a:bodyPr>
          <a:lstStyle/>
          <a:p>
            <a:pPr algn="l"/>
            <a:r>
              <a:rPr lang="en-US" dirty="0"/>
              <a:t>Day 3 (08/04) </a:t>
            </a:r>
            <a:endParaRPr lang="en-CH" dirty="0"/>
          </a:p>
        </p:txBody>
      </p:sp>
      <p:pic>
        <p:nvPicPr>
          <p:cNvPr id="1026" name="Picture 2">
            <a:extLst>
              <a:ext uri="{FF2B5EF4-FFF2-40B4-BE49-F238E27FC236}">
                <a16:creationId xmlns:a16="http://schemas.microsoft.com/office/drawing/2014/main" id="{E11C838F-FE44-8D60-205C-04DB172665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839" y="1675430"/>
            <a:ext cx="4044870" cy="236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AEFE884-321D-CE28-333D-6CF7DC00E52C}"/>
              </a:ext>
            </a:extLst>
          </p:cNvPr>
          <p:cNvSpPr txBox="1"/>
          <p:nvPr/>
        </p:nvSpPr>
        <p:spPr>
          <a:xfrm>
            <a:off x="4130258" y="4287255"/>
            <a:ext cx="4412221" cy="1169551"/>
          </a:xfrm>
          <a:prstGeom prst="rect">
            <a:avLst/>
          </a:prstGeom>
          <a:noFill/>
        </p:spPr>
        <p:txBody>
          <a:bodyPr wrap="square">
            <a:spAutoFit/>
          </a:bodyPr>
          <a:lstStyle/>
          <a:p>
            <a:pPr>
              <a:buNone/>
            </a:pPr>
            <a:r>
              <a:rPr lang="en-GB" sz="1400" dirty="0">
                <a:effectLst/>
                <a:latin typeface="Aptos" panose="020B0004020202020204" pitchFamily="34" charset="0"/>
                <a:ea typeface="Aptos" panose="020B0004020202020204" pitchFamily="34" charset="0"/>
                <a:cs typeface="Aptos" panose="020B0004020202020204" pitchFamily="34" charset="0"/>
              </a:rPr>
              <a:t>3 time periods</a:t>
            </a:r>
            <a:endParaRPr lang="en-CH"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u="sng" dirty="0">
                <a:effectLst/>
                <a:latin typeface="Aptos" panose="020B0004020202020204" pitchFamily="34" charset="0"/>
                <a:ea typeface="Aptos" panose="020B0004020202020204" pitchFamily="34" charset="0"/>
                <a:cs typeface="Aptos" panose="020B0004020202020204" pitchFamily="34" charset="0"/>
              </a:rPr>
              <a:t>Time start           time end             total POT</a:t>
            </a:r>
            <a:endParaRPr lang="en-CH" sz="1400" u="sng"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400" dirty="0">
                <a:effectLst/>
                <a:latin typeface="Aptos" panose="020B0004020202020204" pitchFamily="34" charset="0"/>
                <a:ea typeface="Aptos" panose="020B0004020202020204" pitchFamily="34" charset="0"/>
                <a:cs typeface="Aptos" panose="020B0004020202020204" pitchFamily="34" charset="0"/>
              </a:rPr>
              <a:t>13:24                    14:45                    4.21278E+14</a:t>
            </a:r>
            <a:endParaRPr lang="en-CH"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400" dirty="0">
                <a:effectLst/>
                <a:latin typeface="Aptos" panose="020B0004020202020204" pitchFamily="34" charset="0"/>
                <a:ea typeface="Aptos" panose="020B0004020202020204" pitchFamily="34" charset="0"/>
                <a:cs typeface="Aptos" panose="020B0004020202020204" pitchFamily="34" charset="0"/>
              </a:rPr>
              <a:t>15:58                    16:33                    1.92952E+14</a:t>
            </a:r>
            <a:endParaRPr lang="en-CH"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400" dirty="0">
                <a:effectLst/>
                <a:latin typeface="Aptos" panose="020B0004020202020204" pitchFamily="34" charset="0"/>
                <a:ea typeface="Aptos" panose="020B0004020202020204" pitchFamily="34" charset="0"/>
                <a:cs typeface="Aptos" panose="020B0004020202020204" pitchFamily="34" charset="0"/>
              </a:rPr>
              <a:t>16:43                    17:08                    8.22499E+13</a:t>
            </a:r>
            <a:endParaRPr lang="en-CH" sz="1400" dirty="0">
              <a:effectLst/>
              <a:latin typeface="Aptos" panose="020B0004020202020204" pitchFamily="34" charset="0"/>
              <a:ea typeface="Aptos" panose="020B0004020202020204" pitchFamily="34" charset="0"/>
              <a:cs typeface="Aptos" panose="020B0004020202020204" pitchFamily="34" charset="0"/>
            </a:endParaRPr>
          </a:p>
        </p:txBody>
      </p:sp>
      <p:pic>
        <p:nvPicPr>
          <p:cNvPr id="1027" name="Picture 3">
            <a:extLst>
              <a:ext uri="{FF2B5EF4-FFF2-40B4-BE49-F238E27FC236}">
                <a16:creationId xmlns:a16="http://schemas.microsoft.com/office/drawing/2014/main" id="{2808C98F-8D96-D46E-F42C-063E84254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6709" y="1675430"/>
            <a:ext cx="4076761" cy="23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832CCDA4-54CA-ED60-5C9F-D641211915B5}"/>
              </a:ext>
            </a:extLst>
          </p:cNvPr>
          <p:cNvSpPr txBox="1"/>
          <p:nvPr/>
        </p:nvSpPr>
        <p:spPr>
          <a:xfrm>
            <a:off x="7840245" y="1312491"/>
            <a:ext cx="2448272" cy="276999"/>
          </a:xfrm>
          <a:prstGeom prst="rect">
            <a:avLst/>
          </a:prstGeom>
          <a:noFill/>
        </p:spPr>
        <p:txBody>
          <a:bodyPr wrap="square" lIns="0" tIns="0" rIns="0" bIns="0" rtlCol="0">
            <a:spAutoFit/>
          </a:bodyPr>
          <a:lstStyle/>
          <a:p>
            <a:pPr algn="l"/>
            <a:r>
              <a:rPr lang="en-US" dirty="0"/>
              <a:t>Day 5 (06/05) </a:t>
            </a:r>
            <a:endParaRPr lang="en-CH" dirty="0"/>
          </a:p>
        </p:txBody>
      </p:sp>
      <p:sp>
        <p:nvSpPr>
          <p:cNvPr id="21" name="TextBox 20">
            <a:extLst>
              <a:ext uri="{FF2B5EF4-FFF2-40B4-BE49-F238E27FC236}">
                <a16:creationId xmlns:a16="http://schemas.microsoft.com/office/drawing/2014/main" id="{449A1CF1-AE35-68D6-54EF-9BA213D10B8A}"/>
              </a:ext>
            </a:extLst>
          </p:cNvPr>
          <p:cNvSpPr txBox="1"/>
          <p:nvPr/>
        </p:nvSpPr>
        <p:spPr>
          <a:xfrm>
            <a:off x="8046709" y="4287255"/>
            <a:ext cx="4034551" cy="954107"/>
          </a:xfrm>
          <a:prstGeom prst="rect">
            <a:avLst/>
          </a:prstGeom>
          <a:noFill/>
        </p:spPr>
        <p:txBody>
          <a:bodyPr wrap="square">
            <a:spAutoFit/>
          </a:bodyPr>
          <a:lstStyle/>
          <a:p>
            <a:pPr>
              <a:buNone/>
            </a:pPr>
            <a:r>
              <a:rPr lang="en-GB" sz="1400" dirty="0">
                <a:effectLst/>
                <a:latin typeface="Aptos" panose="020B0004020202020204" pitchFamily="34" charset="0"/>
                <a:ea typeface="Aptos" panose="020B0004020202020204" pitchFamily="34" charset="0"/>
                <a:cs typeface="Aptos" panose="020B0004020202020204" pitchFamily="34" charset="0"/>
              </a:rPr>
              <a:t>2 time periods</a:t>
            </a:r>
            <a:endParaRPr lang="en-CH"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400" u="sng" dirty="0">
                <a:effectLst/>
                <a:latin typeface="Aptos" panose="020B0004020202020204" pitchFamily="34" charset="0"/>
                <a:ea typeface="Aptos" panose="020B0004020202020204" pitchFamily="34" charset="0"/>
                <a:cs typeface="Aptos" panose="020B0004020202020204" pitchFamily="34" charset="0"/>
              </a:rPr>
              <a:t>Time start           time end             total POT</a:t>
            </a:r>
            <a:endParaRPr lang="en-CH" sz="1400" u="sng"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400" dirty="0">
                <a:effectLst/>
                <a:latin typeface="Aptos" panose="020B0004020202020204" pitchFamily="34" charset="0"/>
                <a:ea typeface="Aptos" panose="020B0004020202020204" pitchFamily="34" charset="0"/>
                <a:cs typeface="Aptos" panose="020B0004020202020204" pitchFamily="34" charset="0"/>
              </a:rPr>
              <a:t>08:49                    11:13                    7.43843E+14</a:t>
            </a:r>
            <a:endParaRPr lang="en-CH" sz="1400" dirty="0">
              <a:effectLst/>
              <a:latin typeface="Aptos" panose="020B0004020202020204" pitchFamily="34" charset="0"/>
              <a:ea typeface="Aptos" panose="020B0004020202020204" pitchFamily="34" charset="0"/>
              <a:cs typeface="Aptos" panose="020B0004020202020204" pitchFamily="34" charset="0"/>
            </a:endParaRPr>
          </a:p>
          <a:p>
            <a:pPr>
              <a:buNone/>
            </a:pPr>
            <a:r>
              <a:rPr lang="en-US" sz="1400" dirty="0">
                <a:effectLst/>
                <a:latin typeface="Aptos" panose="020B0004020202020204" pitchFamily="34" charset="0"/>
                <a:ea typeface="Aptos" panose="020B0004020202020204" pitchFamily="34" charset="0"/>
                <a:cs typeface="Aptos" panose="020B0004020202020204" pitchFamily="34" charset="0"/>
              </a:rPr>
              <a:t>12:12                    13:03                    2.71876E+14</a:t>
            </a:r>
            <a:endParaRPr lang="en-CH" sz="1400" dirty="0">
              <a:effectLst/>
              <a:latin typeface="Aptos" panose="020B0004020202020204" pitchFamily="34" charset="0"/>
              <a:ea typeface="Aptos" panose="020B0004020202020204" pitchFamily="34" charset="0"/>
              <a:cs typeface="Aptos" panose="020B0004020202020204" pitchFamily="34" charset="0"/>
            </a:endParaRPr>
          </a:p>
        </p:txBody>
      </p:sp>
      <p:sp>
        <p:nvSpPr>
          <p:cNvPr id="27" name="TextBox 26">
            <a:extLst>
              <a:ext uri="{FF2B5EF4-FFF2-40B4-BE49-F238E27FC236}">
                <a16:creationId xmlns:a16="http://schemas.microsoft.com/office/drawing/2014/main" id="{3B824327-D1EA-5ABB-CA55-F3A8D9A991C6}"/>
              </a:ext>
            </a:extLst>
          </p:cNvPr>
          <p:cNvSpPr txBox="1"/>
          <p:nvPr/>
        </p:nvSpPr>
        <p:spPr>
          <a:xfrm>
            <a:off x="8046709" y="5437300"/>
            <a:ext cx="3456305" cy="523220"/>
          </a:xfrm>
          <a:prstGeom prst="rect">
            <a:avLst/>
          </a:prstGeom>
          <a:noFill/>
        </p:spPr>
        <p:txBody>
          <a:bodyPr wrap="square">
            <a:spAutoFit/>
          </a:bodyPr>
          <a:lstStyle/>
          <a:p>
            <a:r>
              <a:rPr lang="en-GB" sz="1400" dirty="0">
                <a:latin typeface="Aptos" panose="020B0004020202020204" pitchFamily="34" charset="0"/>
              </a:rPr>
              <a:t>Avg. intensity (p/s)	8.68E+10</a:t>
            </a:r>
          </a:p>
          <a:p>
            <a:r>
              <a:rPr lang="en-GB" sz="1400" dirty="0">
                <a:latin typeface="Aptos" panose="020B0004020202020204" pitchFamily="34" charset="0"/>
              </a:rPr>
              <a:t>Hours of irradiation	3.25</a:t>
            </a:r>
          </a:p>
        </p:txBody>
      </p:sp>
      <p:sp>
        <p:nvSpPr>
          <p:cNvPr id="30" name="TextBox 29">
            <a:extLst>
              <a:ext uri="{FF2B5EF4-FFF2-40B4-BE49-F238E27FC236}">
                <a16:creationId xmlns:a16="http://schemas.microsoft.com/office/drawing/2014/main" id="{19A7F7BA-5986-6951-2718-2F4FA81BA4B0}"/>
              </a:ext>
            </a:extLst>
          </p:cNvPr>
          <p:cNvSpPr txBox="1"/>
          <p:nvPr/>
        </p:nvSpPr>
        <p:spPr>
          <a:xfrm>
            <a:off x="4149752" y="5466296"/>
            <a:ext cx="3690493" cy="523220"/>
          </a:xfrm>
          <a:prstGeom prst="rect">
            <a:avLst/>
          </a:prstGeom>
          <a:noFill/>
        </p:spPr>
        <p:txBody>
          <a:bodyPr wrap="square">
            <a:spAutoFit/>
          </a:bodyPr>
          <a:lstStyle/>
          <a:p>
            <a:r>
              <a:rPr lang="en-GB" sz="1400" dirty="0">
                <a:latin typeface="Aptos" panose="020B0004020202020204" pitchFamily="34" charset="0"/>
              </a:rPr>
              <a:t>Avg. intensity (p/s)	1.93E+11</a:t>
            </a:r>
          </a:p>
          <a:p>
            <a:r>
              <a:rPr lang="en-GB" sz="1400" dirty="0">
                <a:latin typeface="Aptos" panose="020B0004020202020204" pitchFamily="34" charset="0"/>
              </a:rPr>
              <a:t>Hours of irradiation	1</a:t>
            </a:r>
          </a:p>
        </p:txBody>
      </p:sp>
    </p:spTree>
    <p:extLst>
      <p:ext uri="{BB962C8B-B14F-4D97-AF65-F5344CB8AC3E}">
        <p14:creationId xmlns:p14="http://schemas.microsoft.com/office/powerpoint/2010/main" val="2200160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4AF3A-DFAC-626B-E0C8-E70C9FC9950D}"/>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14489A7F-B0C3-F596-3FEA-23B279EFE2F7}"/>
              </a:ext>
            </a:extLst>
          </p:cNvPr>
          <p:cNvSpPr/>
          <p:nvPr/>
        </p:nvSpPr>
        <p:spPr>
          <a:xfrm>
            <a:off x="6888088" y="1377448"/>
            <a:ext cx="3916470" cy="4220572"/>
          </a:xfrm>
          <a:prstGeom prst="roundRect">
            <a:avLst/>
          </a:prstGeom>
          <a:solidFill>
            <a:schemeClr val="bg1">
              <a:lumMod val="9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Slide Number Placeholder 3">
            <a:extLst>
              <a:ext uri="{FF2B5EF4-FFF2-40B4-BE49-F238E27FC236}">
                <a16:creationId xmlns:a16="http://schemas.microsoft.com/office/drawing/2014/main" id="{E7087203-B047-73B3-5015-0B4206ED5F05}"/>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
        <p:nvSpPr>
          <p:cNvPr id="5" name="Title 1">
            <a:extLst>
              <a:ext uri="{FF2B5EF4-FFF2-40B4-BE49-F238E27FC236}">
                <a16:creationId xmlns:a16="http://schemas.microsoft.com/office/drawing/2014/main" id="{38CF814B-C019-6604-5FA9-22046CF3F62D}"/>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sz="4800" dirty="0">
                <a:cs typeface="Arial"/>
              </a:rPr>
              <a:t>2026 Contamination Measurements</a:t>
            </a:r>
            <a:endParaRPr lang="en-GB" sz="4800" dirty="0"/>
          </a:p>
        </p:txBody>
      </p:sp>
      <p:sp>
        <p:nvSpPr>
          <p:cNvPr id="6" name="Footer Placeholder 2">
            <a:extLst>
              <a:ext uri="{FF2B5EF4-FFF2-40B4-BE49-F238E27FC236}">
                <a16:creationId xmlns:a16="http://schemas.microsoft.com/office/drawing/2014/main" id="{32D1473B-6CCE-ED95-7B5E-8B1CEFB802F4}"/>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5" name="Date Placeholder 1">
            <a:extLst>
              <a:ext uri="{FF2B5EF4-FFF2-40B4-BE49-F238E27FC236}">
                <a16:creationId xmlns:a16="http://schemas.microsoft.com/office/drawing/2014/main" id="{9C640DFE-B7F0-A3CB-84E5-29FAF09D2F42}"/>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9" name="Content Placeholder 2">
            <a:extLst>
              <a:ext uri="{FF2B5EF4-FFF2-40B4-BE49-F238E27FC236}">
                <a16:creationId xmlns:a16="http://schemas.microsoft.com/office/drawing/2014/main" id="{2B2D7AC4-CAAB-6B59-EDF8-D5EB3C1B4136}"/>
              </a:ext>
            </a:extLst>
          </p:cNvPr>
          <p:cNvSpPr txBox="1">
            <a:spLocks/>
          </p:cNvSpPr>
          <p:nvPr/>
        </p:nvSpPr>
        <p:spPr>
          <a:xfrm>
            <a:off x="571014" y="1921023"/>
            <a:ext cx="5110840" cy="4220572"/>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3000" b="0" i="0" u="none" strike="noStrike" kern="1200" cap="none" spc="0" baseline="0">
                <a:solidFill>
                  <a:srgbClr val="0055A0"/>
                </a:solidFill>
                <a:uFillTx/>
                <a:latin typeface="Arial"/>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600" b="0" i="0" u="none" strike="noStrike" kern="1200" cap="none" spc="0" baseline="0">
                <a:solidFill>
                  <a:srgbClr val="0055A0"/>
                </a:solidFill>
                <a:uFillTx/>
                <a:latin typeface="Arial"/>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55A0"/>
                </a:solidFill>
                <a:uFillTx/>
                <a:latin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Once 2026 beam operation finishes, contamination measurements will be performed on the target blocks and vessel as well as critical He cooling system elements (e.g. heat exchanger, HEPA filters)</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Future checks for alpha contamination are also foreseen</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Target tests are currently still ongoing, however three He-samples were taken shortly after beam operation for Days 2, 3 and 5</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800" dirty="0">
                <a:solidFill>
                  <a:schemeClr val="tx1"/>
                </a:solidFill>
                <a:latin typeface="+mn-lt"/>
                <a:cs typeface="Arial"/>
              </a:rPr>
              <a:t>The He-samples were contained in a bottle and </a:t>
            </a:r>
            <a:r>
              <a:rPr lang="en-GB" sz="1800" dirty="0" err="1">
                <a:solidFill>
                  <a:schemeClr val="tx1"/>
                </a:solidFill>
                <a:latin typeface="+mn-lt"/>
                <a:cs typeface="Arial"/>
              </a:rPr>
              <a:t>analyzed</a:t>
            </a:r>
            <a:r>
              <a:rPr lang="en-GB" sz="1800" dirty="0">
                <a:solidFill>
                  <a:schemeClr val="tx1"/>
                </a:solidFill>
                <a:latin typeface="+mn-lt"/>
                <a:cs typeface="Arial"/>
              </a:rPr>
              <a:t> via gamma spec </a:t>
            </a:r>
          </a:p>
          <a:p>
            <a:pPr marL="0" marR="0" lvl="0" indent="0" fontAlgn="auto">
              <a:lnSpc>
                <a:spcPct val="90000"/>
              </a:lnSpc>
              <a:spcBef>
                <a:spcPts val="0"/>
              </a:spcBef>
              <a:spcAft>
                <a:spcPts val="600"/>
              </a:spcAft>
              <a:buClrTx/>
              <a:buSzPct val="100000"/>
              <a:buNone/>
              <a:tabLst/>
              <a:defRPr/>
            </a:pPr>
            <a:endParaRPr lang="en-GB" sz="1800" dirty="0">
              <a:solidFill>
                <a:schemeClr val="tx1"/>
              </a:solidFill>
              <a:latin typeface="+mn-lt"/>
              <a:cs typeface="Arial"/>
            </a:endParaRPr>
          </a:p>
        </p:txBody>
      </p:sp>
      <p:pic>
        <p:nvPicPr>
          <p:cNvPr id="18" name="Picture 17">
            <a:extLst>
              <a:ext uri="{FF2B5EF4-FFF2-40B4-BE49-F238E27FC236}">
                <a16:creationId xmlns:a16="http://schemas.microsoft.com/office/drawing/2014/main" id="{5DC0F33F-448D-8DB3-293E-A2173B060443}"/>
              </a:ext>
            </a:extLst>
          </p:cNvPr>
          <p:cNvPicPr>
            <a:picLocks noChangeAspect="1"/>
          </p:cNvPicPr>
          <p:nvPr/>
        </p:nvPicPr>
        <p:blipFill>
          <a:blip r:embed="rId3"/>
          <a:stretch>
            <a:fillRect/>
          </a:stretch>
        </p:blipFill>
        <p:spPr>
          <a:xfrm rot="5400000">
            <a:off x="8602334" y="461614"/>
            <a:ext cx="487978" cy="2699624"/>
          </a:xfrm>
          <a:prstGeom prst="rect">
            <a:avLst/>
          </a:prstGeom>
        </p:spPr>
      </p:pic>
      <p:sp>
        <p:nvSpPr>
          <p:cNvPr id="19" name="TextBox 18">
            <a:extLst>
              <a:ext uri="{FF2B5EF4-FFF2-40B4-BE49-F238E27FC236}">
                <a16:creationId xmlns:a16="http://schemas.microsoft.com/office/drawing/2014/main" id="{69715CCE-5D2E-7C05-8125-318796372D38}"/>
              </a:ext>
            </a:extLst>
          </p:cNvPr>
          <p:cNvSpPr txBox="1"/>
          <p:nvPr/>
        </p:nvSpPr>
        <p:spPr>
          <a:xfrm>
            <a:off x="7190524" y="2292012"/>
            <a:ext cx="3312368" cy="3354765"/>
          </a:xfrm>
          <a:prstGeom prst="rect">
            <a:avLst/>
          </a:prstGeom>
          <a:noFill/>
        </p:spPr>
        <p:txBody>
          <a:bodyPr wrap="square">
            <a:spAutoFit/>
          </a:bodyPr>
          <a:lstStyle/>
          <a:p>
            <a:pPr>
              <a:spcAft>
                <a:spcPts val="600"/>
              </a:spcAft>
            </a:pPr>
            <a:r>
              <a:rPr lang="en-GB" sz="1600" dirty="0">
                <a:effectLst/>
                <a:latin typeface="Aptos" panose="020B0004020202020204" pitchFamily="34" charset="0"/>
                <a:ea typeface="Aptos" panose="020B0004020202020204" pitchFamily="34" charset="0"/>
                <a:cs typeface="Aptos" panose="020B0004020202020204" pitchFamily="34" charset="0"/>
              </a:rPr>
              <a:t>Swagelok 304L-HDF4-400</a:t>
            </a:r>
          </a:p>
          <a:p>
            <a:pPr marL="285750" indent="-285750">
              <a:spcAft>
                <a:spcPts val="600"/>
              </a:spcAft>
              <a:buFont typeface="Arial" panose="020B0604020202020204" pitchFamily="34" charset="0"/>
              <a:buChar char="•"/>
            </a:pPr>
            <a:r>
              <a:rPr lang="en-GB" sz="1400" dirty="0">
                <a:latin typeface="Aptos" panose="020B0004020202020204" pitchFamily="34" charset="0"/>
              </a:rPr>
              <a:t>Internal volume: 400 cm</a:t>
            </a:r>
            <a:r>
              <a:rPr lang="en-GB" sz="1400" baseline="30000" dirty="0">
                <a:latin typeface="Aptos" panose="020B0004020202020204" pitchFamily="34" charset="0"/>
              </a:rPr>
              <a:t>3</a:t>
            </a:r>
            <a:r>
              <a:rPr lang="en-GB" sz="1400" dirty="0">
                <a:latin typeface="Aptos" panose="020B0004020202020204" pitchFamily="34" charset="0"/>
              </a:rPr>
              <a:t> ± 5%</a:t>
            </a:r>
          </a:p>
          <a:p>
            <a:pPr marL="285750" indent="-285750">
              <a:spcAft>
                <a:spcPts val="600"/>
              </a:spcAft>
              <a:buFont typeface="Arial" panose="020B0604020202020204" pitchFamily="34" charset="0"/>
              <a:buChar char="•"/>
            </a:pPr>
            <a:r>
              <a:rPr lang="en-GB" sz="1400" dirty="0">
                <a:latin typeface="Aptos" panose="020B0004020202020204" pitchFamily="34" charset="0"/>
              </a:rPr>
              <a:t>Min. wall thickness: 2.4 mm</a:t>
            </a:r>
          </a:p>
          <a:p>
            <a:pPr marL="285750" indent="-285750">
              <a:spcAft>
                <a:spcPts val="600"/>
              </a:spcAft>
              <a:buFont typeface="Arial" panose="020B0604020202020204" pitchFamily="34" charset="0"/>
              <a:buChar char="•"/>
            </a:pPr>
            <a:r>
              <a:rPr lang="en-GB" sz="1400" dirty="0">
                <a:latin typeface="Aptos" panose="020B0004020202020204" pitchFamily="34" charset="0"/>
              </a:rPr>
              <a:t>Material: 304L</a:t>
            </a:r>
          </a:p>
          <a:p>
            <a:pPr marL="285750" indent="-285750">
              <a:spcAft>
                <a:spcPts val="600"/>
              </a:spcAft>
              <a:buFont typeface="Arial" panose="020B0604020202020204" pitchFamily="34" charset="0"/>
              <a:buChar char="•"/>
            </a:pPr>
            <a:r>
              <a:rPr lang="en-GB" sz="1400" dirty="0">
                <a:latin typeface="Aptos" panose="020B0004020202020204" pitchFamily="34" charset="0"/>
              </a:rPr>
              <a:t>He cooling pressure: 13.1 bar</a:t>
            </a:r>
          </a:p>
          <a:p>
            <a:pPr marL="285750" indent="-285750">
              <a:spcAft>
                <a:spcPts val="600"/>
              </a:spcAft>
              <a:buFont typeface="Arial" panose="020B0604020202020204" pitchFamily="34" charset="0"/>
              <a:buChar char="•"/>
            </a:pPr>
            <a:r>
              <a:rPr lang="en-GB" sz="1400" dirty="0">
                <a:latin typeface="Aptos" panose="020B0004020202020204" pitchFamily="34" charset="0"/>
              </a:rPr>
              <a:t>He cooling temperature: 23.5 C</a:t>
            </a:r>
          </a:p>
          <a:p>
            <a:pPr marL="285750" indent="-285750">
              <a:spcAft>
                <a:spcPts val="600"/>
              </a:spcAft>
              <a:buFont typeface="Arial" panose="020B0604020202020204" pitchFamily="34" charset="0"/>
              <a:buChar char="•"/>
            </a:pPr>
            <a:r>
              <a:rPr lang="en-GB" sz="1400" dirty="0">
                <a:latin typeface="Aptos" panose="020B0004020202020204" pitchFamily="34" charset="0"/>
              </a:rPr>
              <a:t>He in cooling circuit: 149 mol, 0.6 kg</a:t>
            </a:r>
            <a:br>
              <a:rPr lang="en-GB" sz="1400" dirty="0">
                <a:latin typeface="Aptos" panose="020B0004020202020204" pitchFamily="34" charset="0"/>
              </a:rPr>
            </a:br>
            <a:r>
              <a:rPr lang="en-GB" sz="1400" dirty="0">
                <a:latin typeface="Aptos" panose="020B0004020202020204" pitchFamily="34" charset="0"/>
              </a:rPr>
              <a:t>(assuming 0.28 m</a:t>
            </a:r>
            <a:r>
              <a:rPr lang="en-GB" sz="1400" baseline="30000" dirty="0">
                <a:latin typeface="Aptos" panose="020B0004020202020204" pitchFamily="34" charset="0"/>
              </a:rPr>
              <a:t>3</a:t>
            </a:r>
            <a:r>
              <a:rPr lang="en-GB" sz="1400" dirty="0">
                <a:latin typeface="Aptos" panose="020B0004020202020204" pitchFamily="34" charset="0"/>
              </a:rPr>
              <a:t>, 280 l)</a:t>
            </a:r>
          </a:p>
          <a:p>
            <a:pPr marL="285750" indent="-285750">
              <a:spcAft>
                <a:spcPts val="600"/>
              </a:spcAft>
              <a:buFont typeface="Arial" panose="020B0604020202020204" pitchFamily="34" charset="0"/>
              <a:buChar char="•"/>
            </a:pPr>
            <a:r>
              <a:rPr lang="en-GB" sz="1400" dirty="0">
                <a:latin typeface="Aptos" panose="020B0004020202020204" pitchFamily="34" charset="0"/>
              </a:rPr>
              <a:t>He in bottle: 0.22 mol, 0.89 g (assuming 420 cm</a:t>
            </a:r>
            <a:r>
              <a:rPr lang="en-GB" sz="1400" baseline="30000" dirty="0">
                <a:latin typeface="Aptos" panose="020B0004020202020204" pitchFamily="34" charset="0"/>
              </a:rPr>
              <a:t>3</a:t>
            </a:r>
            <a:r>
              <a:rPr lang="en-GB" sz="1400" dirty="0">
                <a:latin typeface="Aptos" panose="020B0004020202020204" pitchFamily="34" charset="0"/>
              </a:rPr>
              <a:t>)</a:t>
            </a:r>
            <a:br>
              <a:rPr lang="en-GB" sz="1400" dirty="0">
                <a:latin typeface="Aptos" panose="020B0004020202020204" pitchFamily="34" charset="0"/>
              </a:rPr>
            </a:br>
            <a:r>
              <a:rPr lang="en-GB" sz="1400" dirty="0">
                <a:latin typeface="Aptos" panose="020B0004020202020204" pitchFamily="34" charset="0"/>
              </a:rPr>
              <a:t>0.15% of total He </a:t>
            </a:r>
          </a:p>
          <a:p>
            <a:pPr>
              <a:spcAft>
                <a:spcPts val="600"/>
              </a:spcAft>
            </a:pPr>
            <a:endParaRPr lang="en-GB" sz="1600" dirty="0"/>
          </a:p>
        </p:txBody>
      </p:sp>
      <p:sp>
        <p:nvSpPr>
          <p:cNvPr id="21" name="TextBox 20">
            <a:extLst>
              <a:ext uri="{FF2B5EF4-FFF2-40B4-BE49-F238E27FC236}">
                <a16:creationId xmlns:a16="http://schemas.microsoft.com/office/drawing/2014/main" id="{85B8EB95-93D4-332B-1EB7-9B04C3494B1B}"/>
              </a:ext>
            </a:extLst>
          </p:cNvPr>
          <p:cNvSpPr txBox="1"/>
          <p:nvPr/>
        </p:nvSpPr>
        <p:spPr>
          <a:xfrm>
            <a:off x="8544273" y="5689397"/>
            <a:ext cx="2415080" cy="215444"/>
          </a:xfrm>
          <a:prstGeom prst="rect">
            <a:avLst/>
          </a:prstGeom>
          <a:noFill/>
        </p:spPr>
        <p:txBody>
          <a:bodyPr wrap="square" lIns="0" tIns="0" rIns="0" bIns="0" rtlCol="0">
            <a:spAutoFit/>
          </a:bodyPr>
          <a:lstStyle/>
          <a:p>
            <a:pPr algn="l"/>
            <a:r>
              <a:rPr lang="en-US" sz="1400" dirty="0"/>
              <a:t>Information from F. Dragoni</a:t>
            </a:r>
            <a:endParaRPr lang="en-GB" sz="1400" dirty="0"/>
          </a:p>
        </p:txBody>
      </p:sp>
    </p:spTree>
    <p:extLst>
      <p:ext uri="{BB962C8B-B14F-4D97-AF65-F5344CB8AC3E}">
        <p14:creationId xmlns:p14="http://schemas.microsoft.com/office/powerpoint/2010/main" val="4017904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CDA06-F92E-EF1F-9D0E-633B7EABE28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86D6DA-A452-6F6C-8E00-45FD47AE46D7}"/>
              </a:ext>
            </a:extLst>
          </p:cNvPr>
          <p:cNvSpPr>
            <a:spLocks noGrp="1"/>
          </p:cNvSpPr>
          <p:nvPr>
            <p:ph type="sldNum" sz="quarter" idx="12"/>
          </p:nvPr>
        </p:nvSpPr>
        <p:spPr/>
        <p:txBody>
          <a:bodyPr/>
          <a:lstStyle/>
          <a:p>
            <a:fld id="{36B5EA5A-BC32-A742-B11B-8E7414D5B535}" type="slidenum">
              <a:rPr lang="en-US" smtClean="0"/>
              <a:pPr/>
              <a:t>25</a:t>
            </a:fld>
            <a:endParaRPr lang="en-US" dirty="0"/>
          </a:p>
        </p:txBody>
      </p:sp>
      <p:sp>
        <p:nvSpPr>
          <p:cNvPr id="5" name="Title 1">
            <a:extLst>
              <a:ext uri="{FF2B5EF4-FFF2-40B4-BE49-F238E27FC236}">
                <a16:creationId xmlns:a16="http://schemas.microsoft.com/office/drawing/2014/main" id="{A91FA38D-93C0-C75E-9B49-ACC6186295C2}"/>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sz="4800" dirty="0">
                <a:cs typeface="Arial"/>
              </a:rPr>
              <a:t>He sample analysis – Day 2 and 3 </a:t>
            </a:r>
            <a:endParaRPr lang="en-GB" sz="4800" dirty="0"/>
          </a:p>
        </p:txBody>
      </p:sp>
      <p:sp>
        <p:nvSpPr>
          <p:cNvPr id="6" name="Footer Placeholder 2">
            <a:extLst>
              <a:ext uri="{FF2B5EF4-FFF2-40B4-BE49-F238E27FC236}">
                <a16:creationId xmlns:a16="http://schemas.microsoft.com/office/drawing/2014/main" id="{1BAA609B-066C-6296-E9E2-0D6BF9233023}"/>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5" name="Date Placeholder 1">
            <a:extLst>
              <a:ext uri="{FF2B5EF4-FFF2-40B4-BE49-F238E27FC236}">
                <a16:creationId xmlns:a16="http://schemas.microsoft.com/office/drawing/2014/main" id="{B6F36991-1C7A-23B6-5978-6239982F1E5F}"/>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25" name="TextBox 24">
            <a:extLst>
              <a:ext uri="{FF2B5EF4-FFF2-40B4-BE49-F238E27FC236}">
                <a16:creationId xmlns:a16="http://schemas.microsoft.com/office/drawing/2014/main" id="{666E3FC5-D655-7FDE-5493-FA41AB57634F}"/>
              </a:ext>
            </a:extLst>
          </p:cNvPr>
          <p:cNvSpPr txBox="1"/>
          <p:nvPr/>
        </p:nvSpPr>
        <p:spPr>
          <a:xfrm>
            <a:off x="495961" y="5893748"/>
            <a:ext cx="11418161" cy="400110"/>
          </a:xfrm>
          <a:prstGeom prst="rect">
            <a:avLst/>
          </a:prstGeom>
          <a:noFill/>
        </p:spPr>
        <p:txBody>
          <a:bodyPr wrap="square">
            <a:spAutoFit/>
          </a:bodyPr>
          <a:lstStyle/>
          <a:p>
            <a:r>
              <a:rPr lang="en-GB" sz="1000" b="1" dirty="0">
                <a:solidFill>
                  <a:schemeClr val="tx2">
                    <a:lumMod val="90000"/>
                    <a:lumOff val="10000"/>
                  </a:schemeClr>
                </a:solidFill>
                <a:latin typeface="+mj-lt"/>
              </a:rPr>
              <a:t>CA</a:t>
            </a:r>
            <a:r>
              <a:rPr lang="en-GB" sz="1000" b="0" i="0" u="none" strike="noStrike" baseline="0" dirty="0">
                <a:solidFill>
                  <a:schemeClr val="bg1">
                    <a:lumMod val="50000"/>
                  </a:schemeClr>
                </a:solidFill>
                <a:latin typeface="+mj-lt"/>
              </a:rPr>
              <a:t>: Guidance value for chronic occupational exposure to airborne activity. Exposure to an airborne activity concentration of 1 CA for 40 hours</a:t>
            </a:r>
          </a:p>
          <a:p>
            <a:r>
              <a:rPr lang="en-GB" sz="1000" b="1" dirty="0">
                <a:solidFill>
                  <a:schemeClr val="tx2">
                    <a:lumMod val="90000"/>
                    <a:lumOff val="10000"/>
                  </a:schemeClr>
                </a:solidFill>
              </a:rPr>
              <a:t>LA</a:t>
            </a:r>
            <a:r>
              <a:rPr lang="en-GB" sz="1000" dirty="0">
                <a:solidFill>
                  <a:schemeClr val="bg1">
                    <a:lumMod val="50000"/>
                  </a:schemeClr>
                </a:solidFill>
              </a:rPr>
              <a:t>: Value corresponding to the absolute activity level of a material above which handling of this material is subject to mandatory licensing</a:t>
            </a:r>
          </a:p>
        </p:txBody>
      </p:sp>
      <p:graphicFrame>
        <p:nvGraphicFramePr>
          <p:cNvPr id="19" name="Table 18">
            <a:extLst>
              <a:ext uri="{FF2B5EF4-FFF2-40B4-BE49-F238E27FC236}">
                <a16:creationId xmlns:a16="http://schemas.microsoft.com/office/drawing/2014/main" id="{DD4E57AD-E7D0-C754-F4C8-E2B79201583D}"/>
              </a:ext>
            </a:extLst>
          </p:cNvPr>
          <p:cNvGraphicFramePr>
            <a:graphicFrameLocks noGrp="1"/>
          </p:cNvGraphicFramePr>
          <p:nvPr/>
        </p:nvGraphicFramePr>
        <p:xfrm>
          <a:off x="335360" y="1235622"/>
          <a:ext cx="11503574" cy="2104002"/>
        </p:xfrm>
        <a:graphic>
          <a:graphicData uri="http://schemas.openxmlformats.org/drawingml/2006/table">
            <a:tbl>
              <a:tblPr>
                <a:tableStyleId>{8EC20E35-A176-4012-BC5E-935CFFF8708E}</a:tableStyleId>
              </a:tblPr>
              <a:tblGrid>
                <a:gridCol w="1106419">
                  <a:extLst>
                    <a:ext uri="{9D8B030D-6E8A-4147-A177-3AD203B41FA5}">
                      <a16:colId xmlns:a16="http://schemas.microsoft.com/office/drawing/2014/main" val="435838697"/>
                    </a:ext>
                  </a:extLst>
                </a:gridCol>
                <a:gridCol w="1007565">
                  <a:extLst>
                    <a:ext uri="{9D8B030D-6E8A-4147-A177-3AD203B41FA5}">
                      <a16:colId xmlns:a16="http://schemas.microsoft.com/office/drawing/2014/main" val="1754669332"/>
                    </a:ext>
                  </a:extLst>
                </a:gridCol>
                <a:gridCol w="670685">
                  <a:extLst>
                    <a:ext uri="{9D8B030D-6E8A-4147-A177-3AD203B41FA5}">
                      <a16:colId xmlns:a16="http://schemas.microsoft.com/office/drawing/2014/main" val="1248628205"/>
                    </a:ext>
                  </a:extLst>
                </a:gridCol>
                <a:gridCol w="670685">
                  <a:extLst>
                    <a:ext uri="{9D8B030D-6E8A-4147-A177-3AD203B41FA5}">
                      <a16:colId xmlns:a16="http://schemas.microsoft.com/office/drawing/2014/main" val="1877993960"/>
                    </a:ext>
                  </a:extLst>
                </a:gridCol>
                <a:gridCol w="670685">
                  <a:extLst>
                    <a:ext uri="{9D8B030D-6E8A-4147-A177-3AD203B41FA5}">
                      <a16:colId xmlns:a16="http://schemas.microsoft.com/office/drawing/2014/main" val="532639114"/>
                    </a:ext>
                  </a:extLst>
                </a:gridCol>
                <a:gridCol w="670685">
                  <a:extLst>
                    <a:ext uri="{9D8B030D-6E8A-4147-A177-3AD203B41FA5}">
                      <a16:colId xmlns:a16="http://schemas.microsoft.com/office/drawing/2014/main" val="1532045224"/>
                    </a:ext>
                  </a:extLst>
                </a:gridCol>
                <a:gridCol w="670685">
                  <a:extLst>
                    <a:ext uri="{9D8B030D-6E8A-4147-A177-3AD203B41FA5}">
                      <a16:colId xmlns:a16="http://schemas.microsoft.com/office/drawing/2014/main" val="4196923321"/>
                    </a:ext>
                  </a:extLst>
                </a:gridCol>
                <a:gridCol w="670685">
                  <a:extLst>
                    <a:ext uri="{9D8B030D-6E8A-4147-A177-3AD203B41FA5}">
                      <a16:colId xmlns:a16="http://schemas.microsoft.com/office/drawing/2014/main" val="1728782014"/>
                    </a:ext>
                  </a:extLst>
                </a:gridCol>
                <a:gridCol w="670685">
                  <a:extLst>
                    <a:ext uri="{9D8B030D-6E8A-4147-A177-3AD203B41FA5}">
                      <a16:colId xmlns:a16="http://schemas.microsoft.com/office/drawing/2014/main" val="3594857501"/>
                    </a:ext>
                  </a:extLst>
                </a:gridCol>
                <a:gridCol w="670685">
                  <a:extLst>
                    <a:ext uri="{9D8B030D-6E8A-4147-A177-3AD203B41FA5}">
                      <a16:colId xmlns:a16="http://schemas.microsoft.com/office/drawing/2014/main" val="137336695"/>
                    </a:ext>
                  </a:extLst>
                </a:gridCol>
                <a:gridCol w="670685">
                  <a:extLst>
                    <a:ext uri="{9D8B030D-6E8A-4147-A177-3AD203B41FA5}">
                      <a16:colId xmlns:a16="http://schemas.microsoft.com/office/drawing/2014/main" val="978311199"/>
                    </a:ext>
                  </a:extLst>
                </a:gridCol>
                <a:gridCol w="670685">
                  <a:extLst>
                    <a:ext uri="{9D8B030D-6E8A-4147-A177-3AD203B41FA5}">
                      <a16:colId xmlns:a16="http://schemas.microsoft.com/office/drawing/2014/main" val="2280108911"/>
                    </a:ext>
                  </a:extLst>
                </a:gridCol>
                <a:gridCol w="670685">
                  <a:extLst>
                    <a:ext uri="{9D8B030D-6E8A-4147-A177-3AD203B41FA5}">
                      <a16:colId xmlns:a16="http://schemas.microsoft.com/office/drawing/2014/main" val="2612433991"/>
                    </a:ext>
                  </a:extLst>
                </a:gridCol>
                <a:gridCol w="670685">
                  <a:extLst>
                    <a:ext uri="{9D8B030D-6E8A-4147-A177-3AD203B41FA5}">
                      <a16:colId xmlns:a16="http://schemas.microsoft.com/office/drawing/2014/main" val="3227953048"/>
                    </a:ext>
                  </a:extLst>
                </a:gridCol>
                <a:gridCol w="670685">
                  <a:extLst>
                    <a:ext uri="{9D8B030D-6E8A-4147-A177-3AD203B41FA5}">
                      <a16:colId xmlns:a16="http://schemas.microsoft.com/office/drawing/2014/main" val="2307176052"/>
                    </a:ext>
                  </a:extLst>
                </a:gridCol>
                <a:gridCol w="670685">
                  <a:extLst>
                    <a:ext uri="{9D8B030D-6E8A-4147-A177-3AD203B41FA5}">
                      <a16:colId xmlns:a16="http://schemas.microsoft.com/office/drawing/2014/main" val="2023907380"/>
                    </a:ext>
                  </a:extLst>
                </a:gridCol>
              </a:tblGrid>
              <a:tr h="520847">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gridSpan="9">
                  <a:txBody>
                    <a:bodyPr/>
                    <a:lstStyle/>
                    <a:p>
                      <a:pPr algn="ctr" fontAlgn="b">
                        <a:buNone/>
                      </a:pPr>
                      <a:r>
                        <a:rPr lang="en-GB" sz="900" b="1" u="none" strike="noStrike" dirty="0">
                          <a:effectLst/>
                        </a:rPr>
                        <a:t>Decay + shielding attenuation</a:t>
                      </a:r>
                      <a:r>
                        <a:rPr lang="en-GB" sz="900" b="1" u="none" strike="noStrike" baseline="30000" dirty="0">
                          <a:effectLst/>
                        </a:rPr>
                        <a:t>1</a:t>
                      </a:r>
                      <a:r>
                        <a:rPr lang="en-GB" sz="900" b="1" u="none" strike="noStrike" dirty="0">
                          <a:effectLst/>
                        </a:rPr>
                        <a:t> corrected</a:t>
                      </a: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tc hMerge="1">
                  <a:txBody>
                    <a:bodyPr/>
                    <a:lstStyle/>
                    <a:p>
                      <a:endParaRPr lang="en-GB"/>
                    </a:p>
                  </a:txBody>
                  <a:tcPr/>
                </a:tc>
                <a:tc hMerge="1">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tc hMerge="1">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tc>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solidFill>
                  </a:tcPr>
                </a:tc>
                <a:extLst>
                  <a:ext uri="{0D108BD9-81ED-4DB2-BD59-A6C34878D82A}">
                    <a16:rowId xmlns:a16="http://schemas.microsoft.com/office/drawing/2014/main" val="3632303122"/>
                  </a:ext>
                </a:extLst>
              </a:tr>
              <a:tr h="179033">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gridSpan="5">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fontAlgn="b">
                        <a:buNone/>
                      </a:pPr>
                      <a:r>
                        <a:rPr lang="en-GB" sz="900" b="1" u="none" strike="noStrike" dirty="0">
                          <a:effectLst/>
                        </a:rPr>
                        <a:t>Extrapolated to total He circuit</a:t>
                      </a: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tc hMerge="1">
                  <a:txBody>
                    <a:bodyPr/>
                    <a:lstStyle/>
                    <a:p>
                      <a:endParaRPr lang="en-GB"/>
                    </a:p>
                  </a:txBody>
                  <a:tcPr/>
                </a:tc>
                <a:tc hMerge="1">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tc hMerge="1">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tc>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extLst>
                  <a:ext uri="{0D108BD9-81ED-4DB2-BD59-A6C34878D82A}">
                    <a16:rowId xmlns:a16="http://schemas.microsoft.com/office/drawing/2014/main" val="1842704305"/>
                  </a:ext>
                </a:extLst>
              </a:tr>
              <a:tr h="179033">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a:txBody>
                    <a:bodyPr/>
                    <a:lstStyle/>
                    <a:p>
                      <a:pPr algn="l"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b">
                    <a:solidFill>
                      <a:schemeClr val="bg1"/>
                    </a:solidFill>
                  </a:tcPr>
                </a:tc>
                <a:tc gridSpan="5">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b">
                        <a:buNone/>
                      </a:pPr>
                      <a:endParaRPr lang="en-GB" sz="900" b="1" i="0" u="none" strike="noStrike" dirty="0">
                        <a:solidFill>
                          <a:srgbClr val="000000"/>
                        </a:solidFill>
                        <a:effectLst/>
                        <a:latin typeface="Aptos Narrow" panose="020B0004020202020204" pitchFamily="34" charset="0"/>
                      </a:endParaRPr>
                    </a:p>
                  </a:txBody>
                  <a:tcPr marL="7763" marR="7763" marT="7763" marB="0" anchor="ctr">
                    <a:solidFill>
                      <a:schemeClr val="accent2">
                        <a:lumMod val="20000"/>
                        <a:lumOff val="80000"/>
                      </a:schemeClr>
                    </a:solidFill>
                  </a:tcPr>
                </a:tc>
                <a:tc hMerge="1">
                  <a:txBody>
                    <a:bodyPr/>
                    <a:lstStyle/>
                    <a:p>
                      <a:endParaRPr lang="en-GB"/>
                    </a:p>
                  </a:txBody>
                  <a:tcPr/>
                </a:tc>
                <a:tc gridSpan="2">
                  <a:txBody>
                    <a:bodyPr/>
                    <a:lstStyle/>
                    <a:p>
                      <a:pPr algn="ctr" fontAlgn="b">
                        <a:buNone/>
                      </a:pPr>
                      <a:r>
                        <a:rPr lang="en-US" sz="900" b="1" u="none" strike="noStrike" kern="1200" dirty="0">
                          <a:solidFill>
                            <a:schemeClr val="dk1"/>
                          </a:solidFill>
                          <a:effectLst/>
                          <a:latin typeface="+mn-lt"/>
                          <a:ea typeface="+mn-ea"/>
                          <a:cs typeface="+mn-cs"/>
                        </a:rPr>
                        <a:t>Extrapolated to BDF</a:t>
                      </a:r>
                      <a:r>
                        <a:rPr lang="en-US" sz="900" b="1" u="none" strike="noStrike" kern="1200" baseline="30000" dirty="0">
                          <a:solidFill>
                            <a:schemeClr val="dk1"/>
                          </a:solidFill>
                          <a:effectLst/>
                          <a:latin typeface="+mn-lt"/>
                          <a:ea typeface="+mn-ea"/>
                          <a:cs typeface="+mn-cs"/>
                        </a:rPr>
                        <a:t>2</a:t>
                      </a:r>
                      <a:r>
                        <a:rPr lang="en-US" sz="900" b="1" u="none" strike="noStrike" kern="1200" dirty="0">
                          <a:solidFill>
                            <a:schemeClr val="dk1"/>
                          </a:solidFill>
                          <a:effectLst/>
                          <a:latin typeface="+mn-lt"/>
                          <a:ea typeface="+mn-ea"/>
                          <a:cs typeface="+mn-cs"/>
                        </a:rPr>
                        <a:t> + fully saturated</a:t>
                      </a:r>
                      <a:r>
                        <a:rPr lang="en-US" sz="900" b="1" u="none" strike="noStrike" kern="1200" baseline="30000" dirty="0">
                          <a:solidFill>
                            <a:schemeClr val="dk1"/>
                          </a:solidFill>
                          <a:effectLst/>
                          <a:latin typeface="+mn-lt"/>
                          <a:ea typeface="+mn-ea"/>
                          <a:cs typeface="+mn-cs"/>
                        </a:rPr>
                        <a:t>3</a:t>
                      </a:r>
                      <a:endParaRPr lang="en-GB" sz="900" b="1" u="none" strike="noStrike" kern="1200" dirty="0">
                        <a:solidFill>
                          <a:schemeClr val="dk1"/>
                        </a:solidFill>
                        <a:effectLst/>
                        <a:latin typeface="+mn-lt"/>
                        <a:ea typeface="+mn-ea"/>
                        <a:cs typeface="+mn-cs"/>
                      </a:endParaRPr>
                    </a:p>
                  </a:txBody>
                  <a:tcPr marL="7763" marR="7763" marT="7763" marB="0" anchor="ctr">
                    <a:solidFill>
                      <a:schemeClr val="accent3">
                        <a:lumMod val="20000"/>
                        <a:lumOff val="80000"/>
                      </a:schemeClr>
                    </a:solidFill>
                  </a:tcPr>
                </a:tc>
                <a:tc hMerge="1">
                  <a:txBody>
                    <a:bodyPr/>
                    <a:lstStyle/>
                    <a:p>
                      <a:pPr algn="ctr" fontAlgn="b">
                        <a:buNone/>
                      </a:pPr>
                      <a:endParaRPr lang="en-GB" sz="900" b="1" u="none" strike="noStrike" kern="1200" dirty="0">
                        <a:solidFill>
                          <a:schemeClr val="dk1"/>
                        </a:solidFill>
                        <a:effectLst/>
                        <a:latin typeface="+mn-lt"/>
                        <a:ea typeface="+mn-ea"/>
                        <a:cs typeface="+mn-cs"/>
                      </a:endParaRPr>
                    </a:p>
                  </a:txBody>
                  <a:tcPr marL="7763" marR="7763" marT="7763" marB="0" anchor="ctr">
                    <a:solidFill>
                      <a:schemeClr val="accent2">
                        <a:lumMod val="20000"/>
                        <a:lumOff val="80000"/>
                      </a:schemeClr>
                    </a:solidFill>
                  </a:tcPr>
                </a:tc>
                <a:tc>
                  <a:txBody>
                    <a:bodyPr/>
                    <a:lstStyle/>
                    <a:p>
                      <a:pPr algn="ctr" fontAlgn="b">
                        <a:buNone/>
                      </a:pPr>
                      <a:endParaRPr lang="en-GB" sz="900" b="1" u="none" strike="noStrike" kern="1200" dirty="0">
                        <a:solidFill>
                          <a:schemeClr val="dk1"/>
                        </a:solidFill>
                        <a:effectLst/>
                        <a:latin typeface="+mn-lt"/>
                        <a:ea typeface="+mn-ea"/>
                        <a:cs typeface="+mn-cs"/>
                      </a:endParaRPr>
                    </a:p>
                  </a:txBody>
                  <a:tcPr marL="7763" marR="7763" marT="7763" marB="0" anchor="ctr">
                    <a:solidFill>
                      <a:schemeClr val="accent3">
                        <a:lumMod val="20000"/>
                        <a:lumOff val="80000"/>
                      </a:schemeClr>
                    </a:solidFill>
                  </a:tcPr>
                </a:tc>
                <a:extLst>
                  <a:ext uri="{0D108BD9-81ED-4DB2-BD59-A6C34878D82A}">
                    <a16:rowId xmlns:a16="http://schemas.microsoft.com/office/drawing/2014/main" val="1038495990"/>
                  </a:ext>
                </a:extLst>
              </a:tr>
              <a:tr h="350447">
                <a:tc>
                  <a:txBody>
                    <a:bodyPr/>
                    <a:lstStyle/>
                    <a:p>
                      <a:pPr algn="ctr" fontAlgn="b">
                        <a:buNone/>
                      </a:pPr>
                      <a:r>
                        <a:rPr lang="en-GB" sz="900" b="1" u="none" strike="noStrike" dirty="0">
                          <a:effectLst/>
                        </a:rPr>
                        <a:t>End of beam operation</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Gamma spec. Started</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Cooling t </a:t>
                      </a:r>
                      <a:br>
                        <a:rPr lang="en-GB" sz="900" b="1" u="none" strike="noStrike" dirty="0">
                          <a:effectLst/>
                        </a:rPr>
                      </a:br>
                      <a:r>
                        <a:rPr lang="en-GB" sz="900" b="1" u="none" strike="noStrike" dirty="0">
                          <a:effectLst/>
                        </a:rPr>
                        <a:t>(h)</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Isotope</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Half-life </a:t>
                      </a:r>
                      <a:br>
                        <a:rPr lang="en-GB" sz="900" b="1" u="none" strike="noStrike" dirty="0">
                          <a:effectLst/>
                        </a:rPr>
                      </a:br>
                      <a:r>
                        <a:rPr lang="en-GB" sz="900" b="1" u="none" strike="noStrike" dirty="0">
                          <a:effectLst/>
                        </a:rPr>
                        <a:t>(h)</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Activity (Bq)</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 Activity </a:t>
                      </a:r>
                      <a:br>
                        <a:rPr lang="en-GB" sz="900" b="1" u="none" strike="noStrike" dirty="0">
                          <a:effectLst/>
                        </a:rPr>
                      </a:br>
                      <a:r>
                        <a:rPr lang="en-GB" sz="900" b="1" u="none" strike="noStrike" dirty="0">
                          <a:effectLst/>
                        </a:rPr>
                        <a:t>(Bq)</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CA* </a:t>
                      </a:r>
                      <a:br>
                        <a:rPr lang="en-GB" sz="900" b="1" u="none" strike="noStrike" dirty="0">
                          <a:effectLst/>
                        </a:rPr>
                      </a:br>
                      <a:r>
                        <a:rPr lang="en-GB" sz="900" b="1" u="none" strike="noStrike" dirty="0">
                          <a:effectLst/>
                        </a:rPr>
                        <a:t>(Bq/m</a:t>
                      </a:r>
                      <a:r>
                        <a:rPr lang="en-GB" sz="900" b="1" u="none" strike="noStrike" baseline="30000" dirty="0">
                          <a:effectLst/>
                        </a:rPr>
                        <a:t>3</a:t>
                      </a:r>
                      <a:r>
                        <a:rPr lang="en-GB" sz="900" b="1" u="none" strike="noStrike" dirty="0">
                          <a:effectLst/>
                        </a:rPr>
                        <a:t>)</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Multiple of CA</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LA </a:t>
                      </a:r>
                      <a:br>
                        <a:rPr lang="en-GB" sz="900" b="1" u="none" strike="noStrike" dirty="0">
                          <a:effectLst/>
                        </a:rPr>
                      </a:br>
                      <a:r>
                        <a:rPr lang="en-GB" sz="900" b="1" u="none" strike="noStrike" dirty="0">
                          <a:effectLst/>
                        </a:rPr>
                        <a:t>(Bq)</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Multiple of LA</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 Activity </a:t>
                      </a:r>
                      <a:br>
                        <a:rPr lang="en-GB" sz="900" b="1" u="none" strike="noStrike" dirty="0">
                          <a:effectLst/>
                        </a:rPr>
                      </a:br>
                      <a:r>
                        <a:rPr lang="en-GB" sz="900" b="1" u="none" strike="noStrike" dirty="0">
                          <a:effectLst/>
                        </a:rPr>
                        <a:t>(Bq)</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Multiple of LA</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 Activity </a:t>
                      </a:r>
                      <a:br>
                        <a:rPr lang="en-GB" sz="900" b="1" u="none" strike="noStrike" dirty="0">
                          <a:effectLst/>
                        </a:rPr>
                      </a:br>
                      <a:r>
                        <a:rPr lang="en-GB" sz="900" b="1" u="none" strike="noStrike" dirty="0">
                          <a:effectLst/>
                        </a:rPr>
                        <a:t>(Bq)</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algn="ctr" fontAlgn="b">
                        <a:buNone/>
                      </a:pPr>
                      <a:r>
                        <a:rPr lang="en-GB" sz="900" b="1" u="none" strike="noStrike" dirty="0">
                          <a:effectLst/>
                        </a:rPr>
                        <a:t>Multiple of LA</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900" b="1" u="none" strike="noStrike" dirty="0">
                          <a:effectLst/>
                        </a:rPr>
                        <a:t>Multiple of CA</a:t>
                      </a:r>
                      <a:endParaRPr lang="en-GB" sz="900" b="1" i="0" u="none" strike="noStrike" dirty="0">
                        <a:solidFill>
                          <a:srgbClr val="000000"/>
                        </a:solidFill>
                        <a:effectLst/>
                        <a:latin typeface="Aptos Narrow" panose="020B0004020202020204" pitchFamily="34" charset="0"/>
                      </a:endParaRPr>
                    </a:p>
                  </a:txBody>
                  <a:tcPr marL="7763" marR="7763" marT="7763"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2684311"/>
                  </a:ext>
                </a:extLst>
              </a:tr>
              <a:tr h="192898">
                <a:tc>
                  <a:txBody>
                    <a:bodyPr/>
                    <a:lstStyle/>
                    <a:p>
                      <a:pPr algn="ctr" fontAlgn="b">
                        <a:buNone/>
                      </a:pPr>
                      <a:r>
                        <a:rPr lang="en-GB" sz="900" u="none" strike="noStrike" dirty="0">
                          <a:effectLst/>
                        </a:rPr>
                        <a:t>18/03/2026 17:00</a:t>
                      </a:r>
                      <a:endParaRPr lang="en-GB" sz="900" b="0" i="0" u="none" strike="noStrike" dirty="0">
                        <a:solidFill>
                          <a:srgbClr val="000000"/>
                        </a:solidFill>
                        <a:effectLst/>
                        <a:latin typeface="Aptos Narrow" panose="020B0004020202020204" pitchFamily="34" charset="0"/>
                      </a:endParaRPr>
                    </a:p>
                  </a:txBody>
                  <a:tcPr marL="7763" marR="7763" marT="7763"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buNone/>
                      </a:pPr>
                      <a:r>
                        <a:rPr lang="en-GB" sz="900" u="none" strike="noStrike" dirty="0">
                          <a:effectLst/>
                        </a:rPr>
                        <a:t>20/03/2026 10:34</a:t>
                      </a:r>
                      <a:endParaRPr lang="en-GB" sz="900" b="0" i="0" u="none" strike="noStrike" dirty="0">
                        <a:solidFill>
                          <a:srgbClr val="000000"/>
                        </a:solidFill>
                        <a:effectLst/>
                        <a:latin typeface="Aptos Narrow" panose="020B0004020202020204" pitchFamily="34" charset="0"/>
                      </a:endParaRPr>
                    </a:p>
                  </a:txBody>
                  <a:tcPr marL="7763" marR="7763" marT="7763"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buNone/>
                      </a:pPr>
                      <a:r>
                        <a:rPr lang="en-GB" sz="900" u="none" strike="noStrike" dirty="0">
                          <a:effectLst/>
                        </a:rPr>
                        <a:t>41.3</a:t>
                      </a:r>
                      <a:endParaRPr lang="en-GB" sz="900" b="0" i="0" u="none" strike="noStrike" dirty="0">
                        <a:solidFill>
                          <a:srgbClr val="000000"/>
                        </a:solidFill>
                        <a:effectLst/>
                        <a:latin typeface="Aptos Narrow" panose="020B0004020202020204" pitchFamily="34" charset="0"/>
                      </a:endParaRPr>
                    </a:p>
                  </a:txBody>
                  <a:tcPr marL="7763" marR="7763" marT="7763"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buNone/>
                      </a:pPr>
                      <a:r>
                        <a:rPr lang="en-GB" sz="900" u="none" strike="noStrike" dirty="0">
                          <a:effectLst/>
                        </a:rPr>
                        <a:t>I-123</a:t>
                      </a:r>
                      <a:endParaRPr lang="en-GB" sz="900" b="0" i="0" u="none" strike="noStrike" dirty="0">
                        <a:solidFill>
                          <a:srgbClr val="000000"/>
                        </a:solidFill>
                        <a:effectLst/>
                        <a:latin typeface="Aptos Narrow" panose="020B0004020202020204" pitchFamily="34" charset="0"/>
                      </a:endParaRPr>
                    </a:p>
                  </a:txBody>
                  <a:tcPr marL="7763" marR="7763" marT="7763"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buNone/>
                      </a:pPr>
                      <a:r>
                        <a:rPr lang="en-GB" sz="900" u="none" strike="noStrike" dirty="0">
                          <a:effectLst/>
                        </a:rPr>
                        <a:t>13.27</a:t>
                      </a:r>
                      <a:endParaRPr lang="en-GB" sz="900" b="0" i="0" u="none" strike="noStrike" dirty="0">
                        <a:solidFill>
                          <a:srgbClr val="000000"/>
                        </a:solidFill>
                        <a:effectLst/>
                        <a:latin typeface="Aptos Narrow" panose="020B0004020202020204" pitchFamily="34" charset="0"/>
                      </a:endParaRPr>
                    </a:p>
                  </a:txBody>
                  <a:tcPr marL="7763" marR="7763" marT="7763"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fontAlgn="b">
                        <a:buNone/>
                      </a:pPr>
                      <a:r>
                        <a:rPr lang="en-GB" sz="900" u="none" strike="noStrike" dirty="0">
                          <a:effectLst/>
                        </a:rPr>
                        <a:t>0.94</a:t>
                      </a:r>
                      <a:endParaRPr lang="en-GB" sz="900" b="0" i="0" u="none" strike="noStrike" dirty="0">
                        <a:solidFill>
                          <a:srgbClr val="000000"/>
                        </a:solidFill>
                        <a:effectLst/>
                        <a:latin typeface="Aptos Narrow" panose="020B0004020202020204" pitchFamily="34" charset="0"/>
                      </a:endParaRPr>
                    </a:p>
                  </a:txBody>
                  <a:tcPr marL="7763" marR="7763" marT="7763"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2.0E+01</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8E+04</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4.8E-02</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5.0E+07</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3.9E-07</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1.3E+04</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2.7E-04</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US" sz="900" u="none" strike="noStrike" kern="1200" dirty="0">
                          <a:solidFill>
                            <a:schemeClr val="dk1"/>
                          </a:solidFill>
                          <a:effectLst/>
                          <a:latin typeface="+mn-lt"/>
                          <a:ea typeface="+mn-ea"/>
                          <a:cs typeface="+mn-cs"/>
                        </a:rPr>
                        <a:t>5.8E+06</a:t>
                      </a:r>
                    </a:p>
                  </a:txBody>
                  <a:tcPr marL="6350" marR="6350" marT="6350"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US" sz="900" u="none" strike="noStrike" kern="1200" dirty="0">
                          <a:solidFill>
                            <a:schemeClr val="dk1"/>
                          </a:solidFill>
                          <a:effectLst/>
                          <a:latin typeface="+mn-lt"/>
                          <a:ea typeface="+mn-ea"/>
                          <a:cs typeface="+mn-cs"/>
                        </a:rPr>
                        <a:t>1.2E-01</a:t>
                      </a:r>
                    </a:p>
                  </a:txBody>
                  <a:tcPr marL="6350" marR="6350" marT="6350" marB="0" anchor="ctr">
                    <a:lnT w="12700" cap="flat" cmpd="sng" algn="ctr">
                      <a:solidFill>
                        <a:schemeClr val="tx1"/>
                      </a:solidFill>
                      <a:prstDash val="solid"/>
                      <a:round/>
                      <a:headEnd type="none" w="med" len="med"/>
                      <a:tailEnd type="none" w="med" len="med"/>
                    </a:lnT>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3.1E+00</a:t>
                      </a:r>
                    </a:p>
                  </a:txBody>
                  <a:tcPr marL="9525" marR="9525" marT="9525"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62595434"/>
                  </a:ext>
                </a:extLst>
              </a:tr>
              <a:tr h="192898">
                <a:tc>
                  <a:txBody>
                    <a:bodyPr/>
                    <a:lstStyle/>
                    <a:p>
                      <a:pPr algn="ctr" fontAlgn="b">
                        <a:buNone/>
                      </a:pPr>
                      <a:r>
                        <a:rPr lang="en-GB" sz="900" u="none" strike="noStrike" dirty="0">
                          <a:effectLst/>
                        </a:rPr>
                        <a:t>18/03/2026 17:00</a:t>
                      </a:r>
                      <a:endParaRPr lang="en-GB" sz="900" b="0" i="0" u="none" strike="noStrike" dirty="0">
                        <a:solidFill>
                          <a:srgbClr val="000000"/>
                        </a:solidFill>
                        <a:effectLst/>
                        <a:latin typeface="Aptos Narrow" panose="020B0004020202020204" pitchFamily="34" charset="0"/>
                      </a:endParaRPr>
                    </a:p>
                  </a:txBody>
                  <a:tcPr marL="7763" marR="7763" marT="7763" marB="0" anchor="ctr">
                    <a:solidFill>
                      <a:schemeClr val="bg1"/>
                    </a:solidFill>
                  </a:tcPr>
                </a:tc>
                <a:tc>
                  <a:txBody>
                    <a:bodyPr/>
                    <a:lstStyle/>
                    <a:p>
                      <a:pPr algn="ctr" fontAlgn="b">
                        <a:buNone/>
                      </a:pPr>
                      <a:r>
                        <a:rPr lang="en-GB" sz="900" u="none" strike="noStrike" dirty="0">
                          <a:effectLst/>
                        </a:rPr>
                        <a:t>20/03/2026 10:34</a:t>
                      </a:r>
                      <a:endParaRPr lang="en-GB" sz="900" b="0" i="0" u="none" strike="noStrike" dirty="0">
                        <a:solidFill>
                          <a:srgbClr val="000000"/>
                        </a:solidFill>
                        <a:effectLst/>
                        <a:latin typeface="Aptos Narrow" panose="020B0004020202020204" pitchFamily="34" charset="0"/>
                      </a:endParaRPr>
                    </a:p>
                  </a:txBody>
                  <a:tcPr marL="7763" marR="7763" marT="7763" marB="0" anchor="ctr">
                    <a:solidFill>
                      <a:schemeClr val="bg1"/>
                    </a:solidFill>
                  </a:tcPr>
                </a:tc>
                <a:tc>
                  <a:txBody>
                    <a:bodyPr/>
                    <a:lstStyle/>
                    <a:p>
                      <a:pPr algn="ctr" fontAlgn="b">
                        <a:buNone/>
                      </a:pPr>
                      <a:r>
                        <a:rPr lang="en-GB" sz="900" u="none" strike="noStrike" dirty="0">
                          <a:effectLst/>
                        </a:rPr>
                        <a:t>41.3</a:t>
                      </a:r>
                      <a:endParaRPr lang="en-GB" sz="900" b="0" i="0" u="none" strike="noStrike" dirty="0">
                        <a:solidFill>
                          <a:srgbClr val="000000"/>
                        </a:solidFill>
                        <a:effectLst/>
                        <a:latin typeface="Aptos Narrow" panose="020B0004020202020204" pitchFamily="34" charset="0"/>
                      </a:endParaRPr>
                    </a:p>
                  </a:txBody>
                  <a:tcPr marL="7763" marR="7763" marT="7763" marB="0" anchor="ctr">
                    <a:solidFill>
                      <a:schemeClr val="bg1"/>
                    </a:solidFill>
                  </a:tcPr>
                </a:tc>
                <a:tc>
                  <a:txBody>
                    <a:bodyPr/>
                    <a:lstStyle/>
                    <a:p>
                      <a:pPr algn="ctr" fontAlgn="b">
                        <a:buNone/>
                      </a:pPr>
                      <a:r>
                        <a:rPr lang="en-GB" sz="900" u="none" strike="noStrike" dirty="0">
                          <a:effectLst/>
                        </a:rPr>
                        <a:t>Xe-125</a:t>
                      </a:r>
                      <a:endParaRPr lang="en-GB" sz="900" b="0" i="0" u="none" strike="noStrike" dirty="0">
                        <a:solidFill>
                          <a:srgbClr val="000000"/>
                        </a:solidFill>
                        <a:effectLst/>
                        <a:latin typeface="Aptos Narrow" panose="020B0004020202020204" pitchFamily="34" charset="0"/>
                      </a:endParaRPr>
                    </a:p>
                  </a:txBody>
                  <a:tcPr marL="7763" marR="7763" marT="7763" marB="0" anchor="ctr">
                    <a:solidFill>
                      <a:schemeClr val="bg1"/>
                    </a:solidFill>
                  </a:tcPr>
                </a:tc>
                <a:tc>
                  <a:txBody>
                    <a:bodyPr/>
                    <a:lstStyle/>
                    <a:p>
                      <a:pPr algn="ctr" fontAlgn="b">
                        <a:buNone/>
                      </a:pPr>
                      <a:r>
                        <a:rPr lang="en-GB" sz="900" u="none" strike="noStrike" dirty="0">
                          <a:effectLst/>
                        </a:rPr>
                        <a:t>16.9</a:t>
                      </a:r>
                      <a:endParaRPr lang="en-GB" sz="900" b="0" i="0" u="none" strike="noStrike" dirty="0">
                        <a:solidFill>
                          <a:srgbClr val="000000"/>
                        </a:solidFill>
                        <a:effectLst/>
                        <a:latin typeface="Aptos Narrow" panose="020B0004020202020204" pitchFamily="34" charset="0"/>
                      </a:endParaRPr>
                    </a:p>
                  </a:txBody>
                  <a:tcPr marL="7763" marR="7763" marT="7763" marB="0" anchor="ctr">
                    <a:solidFill>
                      <a:schemeClr val="bg1"/>
                    </a:solidFill>
                  </a:tcPr>
                </a:tc>
                <a:tc>
                  <a:txBody>
                    <a:bodyPr/>
                    <a:lstStyle/>
                    <a:p>
                      <a:pPr algn="ctr" fontAlgn="b">
                        <a:buNone/>
                      </a:pPr>
                      <a:r>
                        <a:rPr lang="en-GB" sz="900" u="none" strike="noStrike" dirty="0">
                          <a:effectLst/>
                        </a:rPr>
                        <a:t>2.32</a:t>
                      </a:r>
                      <a:endParaRPr lang="en-GB" sz="900" b="0" i="0" u="none" strike="noStrike" dirty="0">
                        <a:solidFill>
                          <a:srgbClr val="000000"/>
                        </a:solidFill>
                        <a:effectLst/>
                        <a:latin typeface="Aptos Narrow" panose="020B0004020202020204" pitchFamily="34" charset="0"/>
                      </a:endParaRPr>
                    </a:p>
                  </a:txBody>
                  <a:tcPr marL="7763" marR="7763" marT="7763"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2.4E+01</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3E+05</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1.6E-02</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3.0E+08</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8.1E-08</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1.6E+04</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5.5E-05</a:t>
                      </a:r>
                    </a:p>
                  </a:txBody>
                  <a:tcPr marL="9525" marR="9525" marT="9525" marB="0" anchor="ctr">
                    <a:solidFill>
                      <a:schemeClr val="bg1"/>
                    </a:solidFill>
                  </a:tcPr>
                </a:tc>
                <a:tc>
                  <a:txBody>
                    <a:bodyPr/>
                    <a:lstStyle/>
                    <a:p>
                      <a:pPr marL="0" algn="ctr" defTabSz="914400" rtl="0" eaLnBrk="1" fontAlgn="b" latinLnBrk="0" hangingPunct="1">
                        <a:buNone/>
                      </a:pPr>
                      <a:r>
                        <a:rPr lang="en-US" sz="900" u="none" strike="noStrike" kern="1200" dirty="0">
                          <a:solidFill>
                            <a:schemeClr val="dk1"/>
                          </a:solidFill>
                          <a:effectLst/>
                          <a:latin typeface="+mn-lt"/>
                          <a:ea typeface="+mn-ea"/>
                          <a:cs typeface="+mn-cs"/>
                        </a:rPr>
                        <a:t>8.9E+06</a:t>
                      </a:r>
                    </a:p>
                  </a:txBody>
                  <a:tcPr marL="6350" marR="6350" marT="6350" marB="0" anchor="ctr">
                    <a:solidFill>
                      <a:schemeClr val="bg1"/>
                    </a:solidFill>
                  </a:tcPr>
                </a:tc>
                <a:tc>
                  <a:txBody>
                    <a:bodyPr/>
                    <a:lstStyle/>
                    <a:p>
                      <a:pPr marL="0" algn="ctr" defTabSz="914400" rtl="0" eaLnBrk="1" fontAlgn="b" latinLnBrk="0" hangingPunct="1">
                        <a:buNone/>
                      </a:pPr>
                      <a:r>
                        <a:rPr lang="en-US" sz="900" u="none" strike="noStrike" kern="1200" dirty="0">
                          <a:solidFill>
                            <a:schemeClr val="dk1"/>
                          </a:solidFill>
                          <a:effectLst/>
                          <a:latin typeface="+mn-lt"/>
                          <a:ea typeface="+mn-ea"/>
                          <a:cs typeface="+mn-cs"/>
                        </a:rPr>
                        <a:t>3.0E-02</a:t>
                      </a:r>
                    </a:p>
                  </a:txBody>
                  <a:tcPr marL="6350" marR="6350" marT="6350"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1.0E+00</a:t>
                      </a:r>
                    </a:p>
                  </a:txBody>
                  <a:tcPr marL="9525" marR="9525" marT="9525" marB="0" anchor="ctr">
                    <a:solidFill>
                      <a:schemeClr val="bg1"/>
                    </a:solidFill>
                  </a:tcPr>
                </a:tc>
                <a:extLst>
                  <a:ext uri="{0D108BD9-81ED-4DB2-BD59-A6C34878D82A}">
                    <a16:rowId xmlns:a16="http://schemas.microsoft.com/office/drawing/2014/main" val="1887101210"/>
                  </a:ext>
                </a:extLst>
              </a:tr>
              <a:tr h="192898">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08/04/2026 17:07</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09/04/2026 09:08</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16.0</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I-123</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13.27</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2.897</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1.6E+01</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8E+04</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3.9E-02</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5.0E+07</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3.3E-07</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1.1E+04</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2.2E-04</a:t>
                      </a:r>
                    </a:p>
                  </a:txBody>
                  <a:tcPr marL="9525" marR="9525" marT="9525" marB="0" anchor="ctr">
                    <a:solidFill>
                      <a:schemeClr val="bg1"/>
                    </a:solidFill>
                  </a:tcPr>
                </a:tc>
                <a:tc>
                  <a:txBody>
                    <a:bodyPr/>
                    <a:lstStyle/>
                    <a:p>
                      <a:pPr marL="0" algn="ctr" defTabSz="914400" rtl="0" eaLnBrk="1" fontAlgn="b" latinLnBrk="0" hangingPunct="1">
                        <a:buNone/>
                      </a:pPr>
                      <a:r>
                        <a:rPr lang="en-US" sz="900" u="none" strike="noStrike" kern="1200">
                          <a:solidFill>
                            <a:schemeClr val="dk1"/>
                          </a:solidFill>
                          <a:effectLst/>
                          <a:latin typeface="+mn-lt"/>
                          <a:ea typeface="+mn-ea"/>
                          <a:cs typeface="+mn-cs"/>
                        </a:rPr>
                        <a:t>6.2E+06</a:t>
                      </a:r>
                    </a:p>
                  </a:txBody>
                  <a:tcPr marL="6350" marR="6350" marT="6350" marB="0" anchor="ctr">
                    <a:solidFill>
                      <a:schemeClr val="bg1"/>
                    </a:solidFill>
                  </a:tcPr>
                </a:tc>
                <a:tc>
                  <a:txBody>
                    <a:bodyPr/>
                    <a:lstStyle/>
                    <a:p>
                      <a:pPr marL="0" algn="ctr" defTabSz="914400" rtl="0" eaLnBrk="1" fontAlgn="b" latinLnBrk="0" hangingPunct="1">
                        <a:buNone/>
                      </a:pPr>
                      <a:r>
                        <a:rPr lang="en-US" sz="900" u="none" strike="noStrike" kern="1200" dirty="0">
                          <a:solidFill>
                            <a:schemeClr val="dk1"/>
                          </a:solidFill>
                          <a:effectLst/>
                          <a:latin typeface="+mn-lt"/>
                          <a:ea typeface="+mn-ea"/>
                          <a:cs typeface="+mn-cs"/>
                        </a:rPr>
                        <a:t>1.2E-01</a:t>
                      </a:r>
                    </a:p>
                  </a:txBody>
                  <a:tcPr marL="6350" marR="6350" marT="6350"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1.1E+00</a:t>
                      </a:r>
                    </a:p>
                  </a:txBody>
                  <a:tcPr marL="9525" marR="9525" marT="9525" marB="0" anchor="ctr">
                    <a:solidFill>
                      <a:schemeClr val="bg1"/>
                    </a:solidFill>
                  </a:tcPr>
                </a:tc>
                <a:extLst>
                  <a:ext uri="{0D108BD9-81ED-4DB2-BD59-A6C34878D82A}">
                    <a16:rowId xmlns:a16="http://schemas.microsoft.com/office/drawing/2014/main" val="1426356014"/>
                  </a:ext>
                </a:extLst>
              </a:tr>
              <a:tr h="192898">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08/04/2026 17:07</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09/04/2026 09:08</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a:solidFill>
                            <a:schemeClr val="dk1"/>
                          </a:solidFill>
                          <a:effectLst/>
                          <a:latin typeface="+mn-lt"/>
                          <a:ea typeface="+mn-ea"/>
                          <a:cs typeface="+mn-cs"/>
                        </a:rPr>
                        <a:t>16.0</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Xe-125</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16.9</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4.081</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1.5E+01</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3E+05</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9.8E-03</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3.0E+08</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5.0E-08</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1.0E+04</a:t>
                      </a:r>
                    </a:p>
                  </a:txBody>
                  <a:tcPr marL="9525" marR="9525" marT="9525"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3.4E-05</a:t>
                      </a:r>
                    </a:p>
                  </a:txBody>
                  <a:tcPr marL="9525" marR="9525" marT="9525" marB="0" anchor="ctr">
                    <a:solidFill>
                      <a:schemeClr val="bg1"/>
                    </a:solidFill>
                  </a:tcPr>
                </a:tc>
                <a:tc>
                  <a:txBody>
                    <a:bodyPr/>
                    <a:lstStyle/>
                    <a:p>
                      <a:pPr marL="0" algn="ctr" defTabSz="914400" rtl="0" eaLnBrk="1" fontAlgn="b" latinLnBrk="0" hangingPunct="1">
                        <a:buNone/>
                      </a:pPr>
                      <a:r>
                        <a:rPr lang="en-US" sz="900" u="none" strike="noStrike" kern="1200">
                          <a:solidFill>
                            <a:schemeClr val="dk1"/>
                          </a:solidFill>
                          <a:effectLst/>
                          <a:latin typeface="+mn-lt"/>
                          <a:ea typeface="+mn-ea"/>
                          <a:cs typeface="+mn-cs"/>
                        </a:rPr>
                        <a:t>7.3E+06</a:t>
                      </a:r>
                    </a:p>
                  </a:txBody>
                  <a:tcPr marL="6350" marR="6350" marT="6350" marB="0" anchor="ctr">
                    <a:solidFill>
                      <a:schemeClr val="bg1"/>
                    </a:solidFill>
                  </a:tcPr>
                </a:tc>
                <a:tc>
                  <a:txBody>
                    <a:bodyPr/>
                    <a:lstStyle/>
                    <a:p>
                      <a:pPr marL="0" algn="ctr" defTabSz="914400" rtl="0" eaLnBrk="1" fontAlgn="b" latinLnBrk="0" hangingPunct="1">
                        <a:buNone/>
                      </a:pPr>
                      <a:r>
                        <a:rPr lang="en-US" sz="900" u="none" strike="noStrike" kern="1200" dirty="0">
                          <a:solidFill>
                            <a:schemeClr val="dk1"/>
                          </a:solidFill>
                          <a:effectLst/>
                          <a:latin typeface="+mn-lt"/>
                          <a:ea typeface="+mn-ea"/>
                          <a:cs typeface="+mn-cs"/>
                        </a:rPr>
                        <a:t>2.4E-02</a:t>
                      </a:r>
                    </a:p>
                  </a:txBody>
                  <a:tcPr marL="6350" marR="6350" marT="6350" marB="0" anchor="ctr">
                    <a:solidFill>
                      <a:schemeClr val="bg1"/>
                    </a:solidFill>
                  </a:tcPr>
                </a:tc>
                <a:tc>
                  <a:txBody>
                    <a:bodyPr/>
                    <a:lstStyle/>
                    <a:p>
                      <a:pPr marL="0" algn="ctr" defTabSz="914400" rtl="0" eaLnBrk="1" fontAlgn="b" latinLnBrk="0" hangingPunct="1">
                        <a:buNone/>
                      </a:pPr>
                      <a:r>
                        <a:rPr lang="en-GB" sz="900" u="none" strike="noStrike" kern="1200" dirty="0">
                          <a:solidFill>
                            <a:schemeClr val="dk1"/>
                          </a:solidFill>
                          <a:effectLst/>
                          <a:latin typeface="+mn-lt"/>
                          <a:ea typeface="+mn-ea"/>
                          <a:cs typeface="+mn-cs"/>
                        </a:rPr>
                        <a:t>2.8E-01</a:t>
                      </a:r>
                    </a:p>
                  </a:txBody>
                  <a:tcPr marL="9525" marR="9525" marT="9525" marB="0" anchor="ctr">
                    <a:solidFill>
                      <a:schemeClr val="bg1"/>
                    </a:solidFill>
                  </a:tcPr>
                </a:tc>
                <a:extLst>
                  <a:ext uri="{0D108BD9-81ED-4DB2-BD59-A6C34878D82A}">
                    <a16:rowId xmlns:a16="http://schemas.microsoft.com/office/drawing/2014/main" val="765450369"/>
                  </a:ext>
                </a:extLst>
              </a:tr>
            </a:tbl>
          </a:graphicData>
        </a:graphic>
      </p:graphicFrame>
      <p:sp>
        <p:nvSpPr>
          <p:cNvPr id="21" name="TextBox 20">
            <a:extLst>
              <a:ext uri="{FF2B5EF4-FFF2-40B4-BE49-F238E27FC236}">
                <a16:creationId xmlns:a16="http://schemas.microsoft.com/office/drawing/2014/main" id="{A101FC53-781E-A3CE-DBC6-02BEF1EEE107}"/>
              </a:ext>
            </a:extLst>
          </p:cNvPr>
          <p:cNvSpPr txBox="1"/>
          <p:nvPr/>
        </p:nvSpPr>
        <p:spPr>
          <a:xfrm>
            <a:off x="6672064" y="3328059"/>
            <a:ext cx="1997606" cy="230832"/>
          </a:xfrm>
          <a:prstGeom prst="rect">
            <a:avLst/>
          </a:prstGeom>
          <a:noFill/>
        </p:spPr>
        <p:txBody>
          <a:bodyPr wrap="square">
            <a:spAutoFit/>
          </a:bodyPr>
          <a:lstStyle/>
          <a:p>
            <a:pPr algn="l" fontAlgn="b">
              <a:buNone/>
            </a:pPr>
            <a:r>
              <a:rPr lang="en-GB" sz="900" u="none" strike="noStrike" dirty="0">
                <a:effectLst/>
              </a:rPr>
              <a:t>*Under atm</a:t>
            </a:r>
            <a:r>
              <a:rPr lang="en-GB" sz="900" dirty="0"/>
              <a:t>ospheric p</a:t>
            </a:r>
            <a:r>
              <a:rPr lang="en-GB" sz="900" u="none" strike="noStrike" dirty="0">
                <a:effectLst/>
              </a:rPr>
              <a:t>ressure</a:t>
            </a:r>
            <a:endParaRPr lang="en-GB" sz="900" i="0" u="none" strike="noStrike" dirty="0">
              <a:solidFill>
                <a:srgbClr val="000000"/>
              </a:solidFill>
              <a:effectLst/>
              <a:latin typeface="Aptos Narrow" panose="020B0004020202020204" pitchFamily="34" charset="0"/>
            </a:endParaRPr>
          </a:p>
        </p:txBody>
      </p:sp>
      <p:sp>
        <p:nvSpPr>
          <p:cNvPr id="22" name="Content Placeholder 2">
            <a:extLst>
              <a:ext uri="{FF2B5EF4-FFF2-40B4-BE49-F238E27FC236}">
                <a16:creationId xmlns:a16="http://schemas.microsoft.com/office/drawing/2014/main" id="{71E0AE2C-D888-36B7-5C71-4DAE06B42060}"/>
              </a:ext>
            </a:extLst>
          </p:cNvPr>
          <p:cNvSpPr txBox="1">
            <a:spLocks/>
          </p:cNvSpPr>
          <p:nvPr/>
        </p:nvSpPr>
        <p:spPr>
          <a:xfrm>
            <a:off x="386395" y="3722290"/>
            <a:ext cx="11496031" cy="2171458"/>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3000" b="0" i="0" u="none" strike="noStrike" kern="1200" cap="none" spc="0" baseline="0">
                <a:solidFill>
                  <a:srgbClr val="0055A0"/>
                </a:solidFill>
                <a:uFillTx/>
                <a:latin typeface="Arial"/>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600" b="0" i="0" u="none" strike="noStrike" kern="1200" cap="none" spc="0" baseline="0">
                <a:solidFill>
                  <a:srgbClr val="0055A0"/>
                </a:solidFill>
                <a:uFillTx/>
                <a:latin typeface="Arial"/>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55A0"/>
                </a:solidFill>
                <a:uFillTx/>
                <a:latin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400" dirty="0">
                <a:solidFill>
                  <a:schemeClr val="tx1"/>
                </a:solidFill>
                <a:latin typeface="+mn-lt"/>
                <a:cs typeface="Arial"/>
              </a:rPr>
              <a:t>Only the relatively short-lived radionuclides I-123 and Xe-125 were identified</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400" dirty="0">
                <a:solidFill>
                  <a:schemeClr val="tx1"/>
                </a:solidFill>
                <a:latin typeface="+mn-lt"/>
                <a:cs typeface="Arial"/>
              </a:rPr>
              <a:t>Both radionuclides must have been produced in the target, either in the tantalum cladding or the tungsten core material of the target blocks</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400" dirty="0">
                <a:solidFill>
                  <a:schemeClr val="tx1"/>
                </a:solidFill>
                <a:latin typeface="+mn-lt"/>
                <a:cs typeface="Arial"/>
              </a:rPr>
              <a:t>The measured activities are very low, well below Swiss airborne activity concentration and authorization limits, also when taking radioactive decay, attenuation within the sampling vessel and the total volume of the He cooling circuit into account</a:t>
            </a:r>
          </a:p>
          <a:p>
            <a:pPr marL="285750" marR="0" lvl="0" indent="-285750" fontAlgn="auto">
              <a:lnSpc>
                <a:spcPct val="90000"/>
              </a:lnSpc>
              <a:spcBef>
                <a:spcPts val="0"/>
              </a:spcBef>
              <a:spcAft>
                <a:spcPts val="1200"/>
              </a:spcAft>
              <a:buClrTx/>
              <a:buSzPct val="100000"/>
              <a:buFont typeface="Arial" panose="020B0604020202020204" pitchFamily="34" charset="0"/>
              <a:buChar char="•"/>
              <a:tabLst/>
              <a:defRPr/>
            </a:pPr>
            <a:r>
              <a:rPr lang="en-GB" sz="1400" dirty="0">
                <a:solidFill>
                  <a:schemeClr val="tx1"/>
                </a:solidFill>
                <a:latin typeface="+mn-lt"/>
                <a:cs typeface="Arial"/>
              </a:rPr>
              <a:t>Extrapolation to future BDF beam intensity (4E13 p</a:t>
            </a:r>
            <a:r>
              <a:rPr lang="en-GB" sz="1400" baseline="30000" dirty="0">
                <a:solidFill>
                  <a:schemeClr val="tx1"/>
                </a:solidFill>
                <a:latin typeface="+mn-lt"/>
                <a:cs typeface="Arial"/>
              </a:rPr>
              <a:t>+ </a:t>
            </a:r>
            <a:r>
              <a:rPr lang="en-GB" sz="1400" dirty="0">
                <a:solidFill>
                  <a:schemeClr val="tx1"/>
                </a:solidFill>
                <a:latin typeface="+mn-lt"/>
                <a:cs typeface="Arial"/>
              </a:rPr>
              <a:t>/ 7.2 s) and radionuclide saturation, would result roughly in 6E6 Bq of I-123 and </a:t>
            </a:r>
            <a:r>
              <a:rPr lang="en-GB" sz="1400">
                <a:solidFill>
                  <a:schemeClr val="tx1"/>
                </a:solidFill>
                <a:latin typeface="+mn-lt"/>
                <a:cs typeface="Arial"/>
              </a:rPr>
              <a:t>~ 9E6 Bq </a:t>
            </a:r>
            <a:r>
              <a:rPr lang="en-GB" sz="1400" dirty="0">
                <a:solidFill>
                  <a:schemeClr val="tx1"/>
                </a:solidFill>
                <a:latin typeface="+mn-lt"/>
                <a:cs typeface="Arial"/>
              </a:rPr>
              <a:t>of Xe-125 in the total circuit, which would still remain below 1 LA. It would be above 1 CA, however when taking ODH risks into account (max. He concentration of 1.4% by vol.) the airborne activity can also be considered to be well below 1 CA for an occupational exposure scenario</a:t>
            </a:r>
          </a:p>
        </p:txBody>
      </p:sp>
      <p:sp>
        <p:nvSpPr>
          <p:cNvPr id="23" name="TextBox 22">
            <a:extLst>
              <a:ext uri="{FF2B5EF4-FFF2-40B4-BE49-F238E27FC236}">
                <a16:creationId xmlns:a16="http://schemas.microsoft.com/office/drawing/2014/main" id="{E74DCF2B-297E-CB04-580A-538B44DF489F}"/>
              </a:ext>
            </a:extLst>
          </p:cNvPr>
          <p:cNvSpPr txBox="1"/>
          <p:nvPr/>
        </p:nvSpPr>
        <p:spPr>
          <a:xfrm>
            <a:off x="9192344" y="3339624"/>
            <a:ext cx="1997606" cy="230832"/>
          </a:xfrm>
          <a:prstGeom prst="rect">
            <a:avLst/>
          </a:prstGeom>
          <a:noFill/>
        </p:spPr>
        <p:txBody>
          <a:bodyPr wrap="square">
            <a:spAutoFit/>
          </a:bodyPr>
          <a:lstStyle/>
          <a:p>
            <a:pPr algn="l" fontAlgn="b">
              <a:buNone/>
            </a:pPr>
            <a:r>
              <a:rPr lang="en-GB" sz="900" u="none" strike="noStrike" baseline="30000" dirty="0">
                <a:effectLst/>
              </a:rPr>
              <a:t>1</a:t>
            </a:r>
            <a:r>
              <a:rPr lang="en-GB" sz="900" u="none" strike="noStrike" dirty="0">
                <a:effectLst/>
              </a:rPr>
              <a:t>Attenuation in 2.4 mm iron</a:t>
            </a:r>
            <a:endParaRPr lang="en-GB" sz="900" i="0" u="none" strike="noStrike" dirty="0">
              <a:solidFill>
                <a:srgbClr val="000000"/>
              </a:solidFill>
              <a:effectLst/>
              <a:latin typeface="Aptos Narrow" panose="020B0004020202020204" pitchFamily="34" charset="0"/>
            </a:endParaRPr>
          </a:p>
        </p:txBody>
      </p:sp>
      <p:sp>
        <p:nvSpPr>
          <p:cNvPr id="24" name="TextBox 23">
            <a:extLst>
              <a:ext uri="{FF2B5EF4-FFF2-40B4-BE49-F238E27FC236}">
                <a16:creationId xmlns:a16="http://schemas.microsoft.com/office/drawing/2014/main" id="{F823EB6C-591C-D1CC-DAA0-C0FD5580B7CF}"/>
              </a:ext>
            </a:extLst>
          </p:cNvPr>
          <p:cNvSpPr txBox="1"/>
          <p:nvPr/>
        </p:nvSpPr>
        <p:spPr>
          <a:xfrm>
            <a:off x="9192344" y="3556610"/>
            <a:ext cx="2853275" cy="230832"/>
          </a:xfrm>
          <a:prstGeom prst="rect">
            <a:avLst/>
          </a:prstGeom>
          <a:noFill/>
        </p:spPr>
        <p:txBody>
          <a:bodyPr wrap="square">
            <a:spAutoFit/>
          </a:bodyPr>
          <a:lstStyle/>
          <a:p>
            <a:pPr algn="l" fontAlgn="b">
              <a:buNone/>
            </a:pPr>
            <a:r>
              <a:rPr lang="en-GB" sz="900" u="none" strike="noStrike" baseline="30000" dirty="0">
                <a:effectLst/>
              </a:rPr>
              <a:t>2</a:t>
            </a:r>
            <a:r>
              <a:rPr lang="en-GB" sz="900" u="none" strike="noStrike" dirty="0">
                <a:effectLst/>
              </a:rPr>
              <a:t>Rescaling to BDF/SHiP intensity (4E13 p / 7.2 s)</a:t>
            </a:r>
            <a:endParaRPr lang="en-GB" sz="900" i="0" u="none" strike="noStrike" dirty="0">
              <a:solidFill>
                <a:srgbClr val="000000"/>
              </a:solidFill>
              <a:effectLst/>
              <a:latin typeface="Aptos Narrow" panose="020B0004020202020204" pitchFamily="34" charset="0"/>
            </a:endParaRPr>
          </a:p>
        </p:txBody>
      </p:sp>
      <p:sp>
        <p:nvSpPr>
          <p:cNvPr id="26" name="TextBox 25">
            <a:extLst>
              <a:ext uri="{FF2B5EF4-FFF2-40B4-BE49-F238E27FC236}">
                <a16:creationId xmlns:a16="http://schemas.microsoft.com/office/drawing/2014/main" id="{8878FD39-5FEE-711A-A6A2-477B0C779512}"/>
              </a:ext>
            </a:extLst>
          </p:cNvPr>
          <p:cNvSpPr txBox="1"/>
          <p:nvPr/>
        </p:nvSpPr>
        <p:spPr>
          <a:xfrm>
            <a:off x="9192344" y="3760345"/>
            <a:ext cx="2853275" cy="230832"/>
          </a:xfrm>
          <a:prstGeom prst="rect">
            <a:avLst/>
          </a:prstGeom>
          <a:noFill/>
        </p:spPr>
        <p:txBody>
          <a:bodyPr wrap="square">
            <a:spAutoFit/>
          </a:bodyPr>
          <a:lstStyle/>
          <a:p>
            <a:pPr algn="l" fontAlgn="b">
              <a:buNone/>
            </a:pPr>
            <a:r>
              <a:rPr lang="en-GB" sz="900" baseline="30000" dirty="0"/>
              <a:t>3</a:t>
            </a:r>
            <a:r>
              <a:rPr lang="en-GB" sz="900" dirty="0"/>
              <a:t>Considering full saturation in BDF/SHiP operation</a:t>
            </a:r>
            <a:endParaRPr lang="en-GB" sz="900" i="0" u="none" strike="noStrike" dirty="0">
              <a:solidFill>
                <a:srgbClr val="000000"/>
              </a:solidFill>
              <a:effectLst/>
              <a:latin typeface="Aptos Narrow" panose="020B0004020202020204" pitchFamily="34" charset="0"/>
            </a:endParaRPr>
          </a:p>
        </p:txBody>
      </p:sp>
      <p:sp>
        <p:nvSpPr>
          <p:cNvPr id="2" name="TextBox 1">
            <a:extLst>
              <a:ext uri="{FF2B5EF4-FFF2-40B4-BE49-F238E27FC236}">
                <a16:creationId xmlns:a16="http://schemas.microsoft.com/office/drawing/2014/main" id="{D857773F-2B1D-C506-CA93-65E8B4ED340F}"/>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spTree>
    <p:extLst>
      <p:ext uri="{BB962C8B-B14F-4D97-AF65-F5344CB8AC3E}">
        <p14:creationId xmlns:p14="http://schemas.microsoft.com/office/powerpoint/2010/main" val="2251809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820-7AE1-2BA7-18E6-A6BB5F4CB03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8A591F-6886-F80C-1291-90F98A4A8984}"/>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3" name="TextBox 2">
            <a:extLst>
              <a:ext uri="{FF2B5EF4-FFF2-40B4-BE49-F238E27FC236}">
                <a16:creationId xmlns:a16="http://schemas.microsoft.com/office/drawing/2014/main" id="{1EAA39CB-FB44-2521-2E76-FB7F9EF30AF1}"/>
              </a:ext>
            </a:extLst>
          </p:cNvPr>
          <p:cNvSpPr txBox="1"/>
          <p:nvPr/>
        </p:nvSpPr>
        <p:spPr>
          <a:xfrm>
            <a:off x="590526" y="2719090"/>
            <a:ext cx="10945216" cy="677108"/>
          </a:xfrm>
          <a:prstGeom prst="rect">
            <a:avLst/>
          </a:prstGeom>
          <a:noFill/>
        </p:spPr>
        <p:txBody>
          <a:bodyPr wrap="square" lIns="0" tIns="0" rIns="0" bIns="0" rtlCol="0">
            <a:spAutoFit/>
          </a:bodyPr>
          <a:lstStyle/>
          <a:p>
            <a:pPr algn="ctr"/>
            <a:r>
              <a:rPr lang="en-US" sz="4400" i="1" dirty="0">
                <a:solidFill>
                  <a:schemeClr val="accent2"/>
                </a:solidFill>
              </a:rPr>
              <a:t>H-3 Diffusion Studies</a:t>
            </a:r>
            <a:endParaRPr lang="en-GB" sz="4400" i="1" dirty="0">
              <a:solidFill>
                <a:schemeClr val="accent2"/>
              </a:solidFill>
            </a:endParaRPr>
          </a:p>
        </p:txBody>
      </p:sp>
      <p:sp>
        <p:nvSpPr>
          <p:cNvPr id="8" name="Footer Placeholder 2">
            <a:extLst>
              <a:ext uri="{FF2B5EF4-FFF2-40B4-BE49-F238E27FC236}">
                <a16:creationId xmlns:a16="http://schemas.microsoft.com/office/drawing/2014/main" id="{CDDC33B6-0C97-DD79-A21C-1AD5350F61EA}"/>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 name="Date Placeholder 1">
            <a:extLst>
              <a:ext uri="{FF2B5EF4-FFF2-40B4-BE49-F238E27FC236}">
                <a16:creationId xmlns:a16="http://schemas.microsoft.com/office/drawing/2014/main" id="{31274EBD-A2A5-AE06-DA90-B268831D3098}"/>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3582595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4883C-15B1-007C-3D3E-565F1A5BE6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84D99E-25A1-44E4-B770-6F0169132C2F}"/>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6" name="Title 1">
            <a:extLst>
              <a:ext uri="{FF2B5EF4-FFF2-40B4-BE49-F238E27FC236}">
                <a16:creationId xmlns:a16="http://schemas.microsoft.com/office/drawing/2014/main" id="{31005E59-E7B9-AF41-29FB-627CEFF2E8DD}"/>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dirty="0"/>
              <a:t>BDF tungsten target H-3 content</a:t>
            </a:r>
            <a:endParaRPr lang="en-US" spc="-1" dirty="0">
              <a:solidFill>
                <a:srgbClr val="0055A0"/>
              </a:solidFill>
            </a:endParaRPr>
          </a:p>
        </p:txBody>
      </p:sp>
      <p:sp>
        <p:nvSpPr>
          <p:cNvPr id="14" name="TextBox 13">
            <a:extLst>
              <a:ext uri="{FF2B5EF4-FFF2-40B4-BE49-F238E27FC236}">
                <a16:creationId xmlns:a16="http://schemas.microsoft.com/office/drawing/2014/main" id="{F1E66444-E67D-84FC-BC2B-E35B9DD8B896}"/>
              </a:ext>
            </a:extLst>
          </p:cNvPr>
          <p:cNvSpPr txBox="1"/>
          <p:nvPr/>
        </p:nvSpPr>
        <p:spPr>
          <a:xfrm>
            <a:off x="589851" y="1537047"/>
            <a:ext cx="5745751" cy="307777"/>
          </a:xfrm>
          <a:prstGeom prst="rect">
            <a:avLst/>
          </a:prstGeom>
          <a:noFill/>
        </p:spPr>
        <p:txBody>
          <a:bodyPr wrap="square">
            <a:spAutoFit/>
          </a:bodyPr>
          <a:lstStyle/>
          <a:p>
            <a:pPr>
              <a:spcAft>
                <a:spcPts val="600"/>
              </a:spcAft>
            </a:pPr>
            <a:r>
              <a:rPr lang="en-GB" sz="1400" b="1" dirty="0"/>
              <a:t>H-3 activity (Bq)</a:t>
            </a:r>
            <a:endParaRPr lang="en-US" sz="1400" b="1" dirty="0"/>
          </a:p>
        </p:txBody>
      </p:sp>
      <p:sp>
        <p:nvSpPr>
          <p:cNvPr id="16" name="TextBox 15">
            <a:extLst>
              <a:ext uri="{FF2B5EF4-FFF2-40B4-BE49-F238E27FC236}">
                <a16:creationId xmlns:a16="http://schemas.microsoft.com/office/drawing/2014/main" id="{9118E080-1CAF-0FE8-835D-F2B666F88AB6}"/>
              </a:ext>
            </a:extLst>
          </p:cNvPr>
          <p:cNvSpPr txBox="1"/>
          <p:nvPr/>
        </p:nvSpPr>
        <p:spPr>
          <a:xfrm>
            <a:off x="9591417" y="447969"/>
            <a:ext cx="2337231" cy="523220"/>
          </a:xfrm>
          <a:prstGeom prst="rect">
            <a:avLst/>
          </a:prstGeom>
          <a:noFill/>
        </p:spPr>
        <p:txBody>
          <a:bodyPr wrap="square" rtlCol="0">
            <a:spAutoFit/>
          </a:bodyPr>
          <a:lstStyle/>
          <a:p>
            <a:pPr algn="r"/>
            <a:r>
              <a:rPr lang="en-GB" sz="1400" b="0" dirty="0">
                <a:solidFill>
                  <a:schemeClr val="accent2">
                    <a:lumMod val="75000"/>
                  </a:schemeClr>
                </a:solidFill>
                <a:effectLst/>
                <a:latin typeface="Arial" panose="020B0604020202020204" pitchFamily="34" charset="0"/>
                <a:cs typeface="Arial" panose="020B0604020202020204" pitchFamily="34" charset="0"/>
              </a:rPr>
              <a:t>Total </a:t>
            </a:r>
            <a:r>
              <a:rPr lang="en-GB" sz="1400" b="0" dirty="0" err="1">
                <a:solidFill>
                  <a:schemeClr val="accent2">
                    <a:lumMod val="75000"/>
                  </a:schemeClr>
                </a:solidFill>
                <a:effectLst/>
                <a:latin typeface="Arial" panose="020B0604020202020204" pitchFamily="34" charset="0"/>
                <a:cs typeface="Arial" panose="020B0604020202020204" pitchFamily="34" charset="0"/>
              </a:rPr>
              <a:t>PoT</a:t>
            </a:r>
            <a:r>
              <a:rPr lang="en-GB" sz="1400" b="0" dirty="0">
                <a:solidFill>
                  <a:schemeClr val="accent2">
                    <a:lumMod val="75000"/>
                  </a:schemeClr>
                </a:solidFill>
                <a:effectLst/>
                <a:latin typeface="Arial" panose="020B0604020202020204" pitchFamily="34" charset="0"/>
                <a:cs typeface="Arial" panose="020B0604020202020204" pitchFamily="34" charset="0"/>
              </a:rPr>
              <a:t> 2</a:t>
            </a:r>
            <a:r>
              <a:rPr lang="en-US" sz="1400" b="0" dirty="0">
                <a:solidFill>
                  <a:schemeClr val="accent2">
                    <a:lumMod val="75000"/>
                  </a:schemeClr>
                </a:solidFill>
                <a:effectLst/>
                <a:latin typeface="Arial" panose="020B0604020202020204" pitchFamily="34" charset="0"/>
                <a:cs typeface="Arial" panose="020B0604020202020204" pitchFamily="34" charset="0"/>
              </a:rPr>
              <a:t>×10</a:t>
            </a:r>
            <a:r>
              <a:rPr lang="en-US" sz="1400" b="0" baseline="30000" dirty="0">
                <a:solidFill>
                  <a:schemeClr val="accent2">
                    <a:lumMod val="75000"/>
                  </a:schemeClr>
                </a:solidFill>
                <a:effectLst/>
                <a:latin typeface="Arial" panose="020B0604020202020204" pitchFamily="34" charset="0"/>
                <a:cs typeface="Arial" panose="020B0604020202020204" pitchFamily="34" charset="0"/>
              </a:rPr>
              <a:t>20</a:t>
            </a:r>
            <a:r>
              <a:rPr lang="en-US" sz="1400" baseline="30000" dirty="0">
                <a:solidFill>
                  <a:schemeClr val="accent2">
                    <a:lumMod val="75000"/>
                  </a:schemeClr>
                </a:solidFill>
                <a:cs typeface="Arial" panose="020B0604020202020204" pitchFamily="34" charset="0"/>
              </a:rPr>
              <a:t> </a:t>
            </a:r>
            <a:r>
              <a:rPr lang="en-US" sz="1400" dirty="0">
                <a:solidFill>
                  <a:schemeClr val="accent2">
                    <a:lumMod val="75000"/>
                  </a:schemeClr>
                </a:solidFill>
                <a:cs typeface="Arial" panose="020B0604020202020204" pitchFamily="34" charset="0"/>
              </a:rPr>
              <a:t>(5 </a:t>
            </a:r>
            <a:r>
              <a:rPr lang="en-US" sz="1400" dirty="0" err="1">
                <a:solidFill>
                  <a:schemeClr val="accent2">
                    <a:lumMod val="75000"/>
                  </a:schemeClr>
                </a:solidFill>
                <a:cs typeface="Arial" panose="020B0604020202020204" pitchFamily="34" charset="0"/>
              </a:rPr>
              <a:t>yrs</a:t>
            </a:r>
            <a:r>
              <a:rPr lang="en-US" sz="1400" dirty="0">
                <a:solidFill>
                  <a:schemeClr val="accent2">
                    <a:lumMod val="75000"/>
                  </a:schemeClr>
                </a:solidFill>
                <a:cs typeface="Arial" panose="020B0604020202020204" pitchFamily="34" charset="0"/>
              </a:rPr>
              <a:t>) + 1 month cool-down</a:t>
            </a:r>
            <a:endParaRPr lang="en-GB" sz="1400" dirty="0">
              <a:solidFill>
                <a:schemeClr val="accent2">
                  <a:lumMod val="75000"/>
                </a:schemeClr>
              </a:solidFill>
            </a:endParaRPr>
          </a:p>
        </p:txBody>
      </p:sp>
      <p:graphicFrame>
        <p:nvGraphicFramePr>
          <p:cNvPr id="17" name="Table 16">
            <a:extLst>
              <a:ext uri="{FF2B5EF4-FFF2-40B4-BE49-F238E27FC236}">
                <a16:creationId xmlns:a16="http://schemas.microsoft.com/office/drawing/2014/main" id="{9F16D0BC-7009-E490-695A-E66F820F7D59}"/>
              </a:ext>
            </a:extLst>
          </p:cNvPr>
          <p:cNvGraphicFramePr>
            <a:graphicFrameLocks noGrp="1"/>
          </p:cNvGraphicFramePr>
          <p:nvPr/>
        </p:nvGraphicFramePr>
        <p:xfrm>
          <a:off x="7719131" y="1967042"/>
          <a:ext cx="2240816" cy="1095924"/>
        </p:xfrm>
        <a:graphic>
          <a:graphicData uri="http://schemas.openxmlformats.org/drawingml/2006/table">
            <a:tbl>
              <a:tblPr/>
              <a:tblGrid>
                <a:gridCol w="1120408">
                  <a:extLst>
                    <a:ext uri="{9D8B030D-6E8A-4147-A177-3AD203B41FA5}">
                      <a16:colId xmlns:a16="http://schemas.microsoft.com/office/drawing/2014/main" val="565029739"/>
                    </a:ext>
                  </a:extLst>
                </a:gridCol>
                <a:gridCol w="1120408">
                  <a:extLst>
                    <a:ext uri="{9D8B030D-6E8A-4147-A177-3AD203B41FA5}">
                      <a16:colId xmlns:a16="http://schemas.microsoft.com/office/drawing/2014/main" val="91377695"/>
                    </a:ext>
                  </a:extLst>
                </a:gridCol>
              </a:tblGrid>
              <a:tr h="0">
                <a:tc gridSpan="2">
                  <a:txBody>
                    <a:bodyPr/>
                    <a:lstStyle/>
                    <a:p>
                      <a:pPr marL="0" algn="ctr" defTabSz="914400" rtl="0" eaLnBrk="1" fontAlgn="b" latinLnBrk="0" hangingPunct="1">
                        <a:spcAft>
                          <a:spcPts val="600"/>
                        </a:spcAft>
                        <a:buNone/>
                      </a:pPr>
                      <a:r>
                        <a:rPr lang="en-GB" sz="1400" b="1" kern="1200" dirty="0">
                          <a:solidFill>
                            <a:schemeClr val="tx1"/>
                          </a:solidFill>
                          <a:latin typeface="+mn-lt"/>
                          <a:ea typeface="+mn-ea"/>
                          <a:cs typeface="+mn-cs"/>
                        </a:rPr>
                        <a:t>Total H-3 Activity Production (Bq) </a:t>
                      </a:r>
                    </a:p>
                  </a:txBody>
                  <a:tcPr marL="96160" marR="96160" marT="48080" marB="4808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2859329712"/>
                  </a:ext>
                </a:extLst>
              </a:tr>
              <a:tr h="286522">
                <a:tc>
                  <a:txBody>
                    <a:bodyPr/>
                    <a:lstStyle/>
                    <a:p>
                      <a:pPr algn="l" fontAlgn="b">
                        <a:buNone/>
                      </a:pPr>
                      <a:r>
                        <a:rPr lang="en-GB" sz="1600" b="0" i="0" u="none" strike="noStrike" dirty="0">
                          <a:solidFill>
                            <a:srgbClr val="000000"/>
                          </a:solidFill>
                          <a:effectLst/>
                          <a:latin typeface="Calibri" panose="020F0502020204030204" pitchFamily="34" charset="0"/>
                        </a:rPr>
                        <a:t>W target</a:t>
                      </a:r>
                    </a:p>
                  </a:txBody>
                  <a:tcPr marL="14325" marR="14325" marT="14325" marB="0" anchor="b">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buNone/>
                      </a:pPr>
                      <a:r>
                        <a:rPr lang="en-GB" sz="1600" b="0" i="0" u="none" strike="noStrike" dirty="0">
                          <a:solidFill>
                            <a:srgbClr val="000000"/>
                          </a:solidFill>
                          <a:effectLst/>
                          <a:latin typeface="Calibri" panose="020F0502020204030204" pitchFamily="34" charset="0"/>
                        </a:rPr>
                        <a:t>2.47E+13</a:t>
                      </a:r>
                    </a:p>
                  </a:txBody>
                  <a:tcPr marL="14325" marR="14325" marT="14325" marB="0" anchor="b">
                    <a:lnL w="12700" cap="flat" cmpd="sng" algn="ctr">
                      <a:no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16842424"/>
                  </a:ext>
                </a:extLst>
              </a:tr>
              <a:tr h="286522">
                <a:tc>
                  <a:txBody>
                    <a:bodyPr/>
                    <a:lstStyle/>
                    <a:p>
                      <a:pPr algn="l" fontAlgn="b">
                        <a:buNone/>
                      </a:pPr>
                      <a:r>
                        <a:rPr lang="en-US" sz="1600" b="0" i="0" u="none" strike="noStrike" dirty="0">
                          <a:solidFill>
                            <a:srgbClr val="000000"/>
                          </a:solidFill>
                          <a:effectLst/>
                          <a:latin typeface="Calibri" panose="020F0502020204030204" pitchFamily="34" charset="0"/>
                        </a:rPr>
                        <a:t>He cooling</a:t>
                      </a:r>
                      <a:endParaRPr lang="en-GB" sz="1600" b="0" i="0" u="none" strike="noStrike" dirty="0">
                        <a:solidFill>
                          <a:srgbClr val="000000"/>
                        </a:solidFill>
                        <a:effectLst/>
                        <a:latin typeface="Calibri" panose="020F0502020204030204" pitchFamily="34" charset="0"/>
                      </a:endParaRPr>
                    </a:p>
                  </a:txBody>
                  <a:tcPr marL="14325" marR="14325" marT="14325"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tc>
                  <a:txBody>
                    <a:bodyPr/>
                    <a:lstStyle/>
                    <a:p>
                      <a:pPr algn="ctr" fontAlgn="b">
                        <a:buNone/>
                      </a:pPr>
                      <a:r>
                        <a:rPr lang="en-GB" sz="1600" b="0" i="0" u="none" strike="noStrike" dirty="0">
                          <a:solidFill>
                            <a:srgbClr val="000000"/>
                          </a:solidFill>
                          <a:effectLst/>
                          <a:latin typeface="Calibri" panose="020F0502020204030204" pitchFamily="34" charset="0"/>
                        </a:rPr>
                        <a:t>4.6E+09</a:t>
                      </a:r>
                    </a:p>
                  </a:txBody>
                  <a:tcPr marL="14325" marR="14325" marT="14325" marB="0" anchor="b">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69017276"/>
                  </a:ext>
                </a:extLst>
              </a:tr>
            </a:tbl>
          </a:graphicData>
        </a:graphic>
      </p:graphicFrame>
      <p:sp>
        <p:nvSpPr>
          <p:cNvPr id="23" name="Rectangle 22">
            <a:extLst>
              <a:ext uri="{FF2B5EF4-FFF2-40B4-BE49-F238E27FC236}">
                <a16:creationId xmlns:a16="http://schemas.microsoft.com/office/drawing/2014/main" id="{732B75F5-D09F-BCD0-589A-DFC9228DCDCC}"/>
              </a:ext>
            </a:extLst>
          </p:cNvPr>
          <p:cNvSpPr/>
          <p:nvPr/>
        </p:nvSpPr>
        <p:spPr>
          <a:xfrm>
            <a:off x="6696811" y="3587930"/>
            <a:ext cx="5196770" cy="263149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sym typeface="Wingdings" panose="05000000000000000000" pitchFamily="2" charset="2"/>
              </a:rPr>
              <a:t>Inhomogeneous H-3 production in the W target due to target dimensions and irradiation profile </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sym typeface="Wingdings" panose="05000000000000000000" pitchFamily="2" charset="2"/>
              </a:rPr>
              <a:t>Several orders of magnitude lower H-3 production in He than in the W target</a:t>
            </a:r>
          </a:p>
          <a:p>
            <a:pPr marL="285750" indent="-285750">
              <a:spcAft>
                <a:spcPts val="600"/>
              </a:spcAft>
              <a:buFont typeface="Arial" panose="020B0604020202020204" pitchFamily="34" charset="0"/>
              <a:buChar char="•"/>
            </a:pPr>
            <a:r>
              <a:rPr lang="en-US" sz="1400" dirty="0">
                <a:latin typeface="Arial" panose="020B0604020202020204" pitchFamily="34" charset="0"/>
                <a:cs typeface="Arial" panose="020B0604020202020204" pitchFamily="34" charset="0"/>
                <a:sym typeface="Wingdings" panose="05000000000000000000" pitchFamily="2" charset="2"/>
              </a:rPr>
              <a:t>Main contribution of H-3 in He cooling circuit due to diffusion </a:t>
            </a:r>
          </a:p>
          <a:p>
            <a:pPr marL="285750" indent="-285750">
              <a:spcAft>
                <a:spcPts val="600"/>
              </a:spcAft>
              <a:buFont typeface="Wingdings" panose="05000000000000000000" pitchFamily="2" charset="2"/>
              <a:buChar char="Ø"/>
            </a:pPr>
            <a:r>
              <a:rPr lang="en-US" sz="1400" dirty="0">
                <a:solidFill>
                  <a:schemeClr val="accent2">
                    <a:lumMod val="75000"/>
                  </a:schemeClr>
                </a:solidFill>
                <a:latin typeface="Arial" panose="020B0604020202020204" pitchFamily="34" charset="0"/>
                <a:cs typeface="Arial" panose="020B0604020202020204" pitchFamily="34" charset="0"/>
                <a:sym typeface="Wingdings" panose="05000000000000000000" pitchFamily="2" charset="2"/>
              </a:rPr>
              <a:t>Quantification of H-3 diffusion and related radiological risks</a:t>
            </a:r>
          </a:p>
          <a:p>
            <a:pPr marL="538163" lvl="1" indent="-273050">
              <a:spcAft>
                <a:spcPts val="600"/>
              </a:spcAft>
              <a:buFont typeface="+mj-lt"/>
              <a:buAutoNum type="arabicPeriod"/>
            </a:pPr>
            <a:r>
              <a:rPr lang="en-US" sz="1400" dirty="0">
                <a:solidFill>
                  <a:schemeClr val="accent2">
                    <a:lumMod val="75000"/>
                  </a:schemeClr>
                </a:solidFill>
                <a:latin typeface="Arial" panose="020B0604020202020204" pitchFamily="34" charset="0"/>
                <a:cs typeface="Arial" panose="020B0604020202020204" pitchFamily="34" charset="0"/>
                <a:sym typeface="Wingdings" panose="05000000000000000000" pitchFamily="2" charset="2"/>
              </a:rPr>
              <a:t>Conservative assumption that all H-3 produced in tungsten permeates to helium</a:t>
            </a:r>
          </a:p>
          <a:p>
            <a:pPr marL="538163" lvl="1" indent="-273050">
              <a:spcAft>
                <a:spcPts val="600"/>
              </a:spcAft>
              <a:buFont typeface="+mj-lt"/>
              <a:buAutoNum type="arabicPeriod"/>
            </a:pPr>
            <a:r>
              <a:rPr lang="en-US" sz="1400" dirty="0">
                <a:solidFill>
                  <a:schemeClr val="accent2">
                    <a:lumMod val="75000"/>
                  </a:schemeClr>
                </a:solidFill>
                <a:latin typeface="Arial" panose="020B0604020202020204" pitchFamily="34" charset="0"/>
                <a:cs typeface="Arial" panose="020B0604020202020204" pitchFamily="34" charset="0"/>
                <a:sym typeface="Wingdings" panose="05000000000000000000" pitchFamily="2" charset="2"/>
              </a:rPr>
              <a:t>Evaluation of H-3 diffusion via SOLIDUSS assuming all H-3 reaching the target surface will desorb to helium  </a:t>
            </a:r>
            <a:endParaRPr lang="en-GB" sz="1400" dirty="0">
              <a:solidFill>
                <a:schemeClr val="accent2">
                  <a:lumMod val="75000"/>
                </a:schemeClr>
              </a:solidFill>
              <a:latin typeface="Arial" panose="020B0604020202020204" pitchFamily="34" charset="0"/>
              <a:cs typeface="Arial" panose="020B0604020202020204" pitchFamily="34" charset="0"/>
              <a:sym typeface="Wingdings" panose="05000000000000000000" pitchFamily="2" charset="2"/>
            </a:endParaRPr>
          </a:p>
        </p:txBody>
      </p:sp>
      <p:sp>
        <p:nvSpPr>
          <p:cNvPr id="24" name="TextBox 23">
            <a:extLst>
              <a:ext uri="{FF2B5EF4-FFF2-40B4-BE49-F238E27FC236}">
                <a16:creationId xmlns:a16="http://schemas.microsoft.com/office/drawing/2014/main" id="{49C216D3-E102-AE5B-C52E-6C78FEB7E48A}"/>
              </a:ext>
            </a:extLst>
          </p:cNvPr>
          <p:cNvSpPr txBox="1"/>
          <p:nvPr/>
        </p:nvSpPr>
        <p:spPr>
          <a:xfrm>
            <a:off x="9977366" y="2821735"/>
            <a:ext cx="1811434" cy="215444"/>
          </a:xfrm>
          <a:prstGeom prst="rect">
            <a:avLst/>
          </a:prstGeom>
          <a:noFill/>
        </p:spPr>
        <p:txBody>
          <a:bodyPr wrap="square" lIns="0" tIns="0" rIns="0" bIns="0" rtlCol="0">
            <a:spAutoFit/>
          </a:bodyPr>
          <a:lstStyle/>
          <a:p>
            <a:pPr algn="ctr"/>
            <a:r>
              <a:rPr lang="en-US" sz="1400" dirty="0"/>
              <a:t>→ 0.02% </a:t>
            </a:r>
            <a:r>
              <a:rPr lang="en-US" sz="1400" dirty="0" err="1"/>
              <a:t>wrt</a:t>
            </a:r>
            <a:r>
              <a:rPr lang="en-US" sz="1400" dirty="0"/>
              <a:t>. W target</a:t>
            </a:r>
            <a:endParaRPr lang="en-GB" sz="1400" dirty="0"/>
          </a:p>
        </p:txBody>
      </p:sp>
      <p:sp>
        <p:nvSpPr>
          <p:cNvPr id="25" name="TextBox 24">
            <a:extLst>
              <a:ext uri="{FF2B5EF4-FFF2-40B4-BE49-F238E27FC236}">
                <a16:creationId xmlns:a16="http://schemas.microsoft.com/office/drawing/2014/main" id="{EC57B22D-BC71-CE19-4548-42C012783371}"/>
              </a:ext>
            </a:extLst>
          </p:cNvPr>
          <p:cNvSpPr txBox="1"/>
          <p:nvPr/>
        </p:nvSpPr>
        <p:spPr>
          <a:xfrm>
            <a:off x="-93925" y="923107"/>
            <a:ext cx="4430643" cy="307777"/>
          </a:xfrm>
          <a:prstGeom prst="rect">
            <a:avLst/>
          </a:prstGeom>
          <a:noFill/>
        </p:spPr>
        <p:txBody>
          <a:bodyPr wrap="square" rtlCol="0">
            <a:spAutoFit/>
          </a:bodyPr>
          <a:lstStyle/>
          <a:p>
            <a:pPr algn="r"/>
            <a:r>
              <a:rPr lang="en-GB" sz="1400" b="0" dirty="0">
                <a:solidFill>
                  <a:schemeClr val="accent2">
                    <a:lumMod val="75000"/>
                  </a:schemeClr>
                </a:solidFill>
                <a:effectLst/>
                <a:latin typeface="Arial" panose="020B0604020202020204" pitchFamily="34" charset="0"/>
                <a:cs typeface="Arial" panose="020B0604020202020204" pitchFamily="34" charset="0"/>
              </a:rPr>
              <a:t>Total </a:t>
            </a:r>
            <a:r>
              <a:rPr lang="en-GB" sz="1400" b="0" dirty="0" err="1">
                <a:solidFill>
                  <a:schemeClr val="accent2">
                    <a:lumMod val="75000"/>
                  </a:schemeClr>
                </a:solidFill>
                <a:effectLst/>
                <a:latin typeface="Arial" panose="020B0604020202020204" pitchFamily="34" charset="0"/>
                <a:cs typeface="Arial" panose="020B0604020202020204" pitchFamily="34" charset="0"/>
              </a:rPr>
              <a:t>PoT</a:t>
            </a:r>
            <a:r>
              <a:rPr lang="en-GB" sz="1400" b="0" dirty="0">
                <a:solidFill>
                  <a:schemeClr val="accent2">
                    <a:lumMod val="75000"/>
                  </a:schemeClr>
                </a:solidFill>
                <a:effectLst/>
                <a:latin typeface="Arial" panose="020B0604020202020204" pitchFamily="34" charset="0"/>
                <a:cs typeface="Arial" panose="020B0604020202020204" pitchFamily="34" charset="0"/>
              </a:rPr>
              <a:t> 2</a:t>
            </a:r>
            <a:r>
              <a:rPr lang="en-US" sz="1400" b="0" dirty="0">
                <a:solidFill>
                  <a:schemeClr val="accent2">
                    <a:lumMod val="75000"/>
                  </a:schemeClr>
                </a:solidFill>
                <a:effectLst/>
                <a:latin typeface="Arial" panose="020B0604020202020204" pitchFamily="34" charset="0"/>
                <a:cs typeface="Arial" panose="020B0604020202020204" pitchFamily="34" charset="0"/>
              </a:rPr>
              <a:t>×10</a:t>
            </a:r>
            <a:r>
              <a:rPr lang="en-US" sz="1400" b="0" baseline="30000" dirty="0">
                <a:solidFill>
                  <a:schemeClr val="accent2">
                    <a:lumMod val="75000"/>
                  </a:schemeClr>
                </a:solidFill>
                <a:effectLst/>
                <a:latin typeface="Arial" panose="020B0604020202020204" pitchFamily="34" charset="0"/>
                <a:cs typeface="Arial" panose="020B0604020202020204" pitchFamily="34" charset="0"/>
              </a:rPr>
              <a:t>20</a:t>
            </a:r>
            <a:r>
              <a:rPr lang="en-US" sz="1400" baseline="30000" dirty="0">
                <a:solidFill>
                  <a:schemeClr val="accent2">
                    <a:lumMod val="75000"/>
                  </a:schemeClr>
                </a:solidFill>
                <a:cs typeface="Arial" panose="020B0604020202020204" pitchFamily="34" charset="0"/>
              </a:rPr>
              <a:t> </a:t>
            </a:r>
            <a:r>
              <a:rPr lang="en-US" sz="1400" dirty="0">
                <a:solidFill>
                  <a:schemeClr val="accent2">
                    <a:lumMod val="75000"/>
                  </a:schemeClr>
                </a:solidFill>
                <a:cs typeface="Arial" panose="020B0604020202020204" pitchFamily="34" charset="0"/>
              </a:rPr>
              <a:t>(5 </a:t>
            </a:r>
            <a:r>
              <a:rPr lang="en-US" sz="1400" dirty="0" err="1">
                <a:solidFill>
                  <a:schemeClr val="accent2">
                    <a:lumMod val="75000"/>
                  </a:schemeClr>
                </a:solidFill>
                <a:cs typeface="Arial" panose="020B0604020202020204" pitchFamily="34" charset="0"/>
              </a:rPr>
              <a:t>yrs</a:t>
            </a:r>
            <a:r>
              <a:rPr lang="en-US" sz="1400" dirty="0">
                <a:solidFill>
                  <a:schemeClr val="accent2">
                    <a:lumMod val="75000"/>
                  </a:schemeClr>
                </a:solidFill>
                <a:cs typeface="Arial" panose="020B0604020202020204" pitchFamily="34" charset="0"/>
              </a:rPr>
              <a:t>) + 1 month cool-down</a:t>
            </a:r>
            <a:endParaRPr lang="en-GB" sz="1400" dirty="0">
              <a:solidFill>
                <a:schemeClr val="accent2">
                  <a:lumMod val="75000"/>
                </a:schemeClr>
              </a:solidFill>
            </a:endParaRPr>
          </a:p>
        </p:txBody>
      </p:sp>
      <p:pic>
        <p:nvPicPr>
          <p:cNvPr id="29" name="Picture 28">
            <a:extLst>
              <a:ext uri="{FF2B5EF4-FFF2-40B4-BE49-F238E27FC236}">
                <a16:creationId xmlns:a16="http://schemas.microsoft.com/office/drawing/2014/main" id="{B6EAAA54-5E64-4194-C3A1-39AB97CDE2CD}"/>
              </a:ext>
            </a:extLst>
          </p:cNvPr>
          <p:cNvPicPr>
            <a:picLocks noChangeAspect="1"/>
          </p:cNvPicPr>
          <p:nvPr/>
        </p:nvPicPr>
        <p:blipFill>
          <a:blip r:embed="rId3"/>
          <a:srcRect t="6225"/>
          <a:stretch>
            <a:fillRect/>
          </a:stretch>
        </p:blipFill>
        <p:spPr>
          <a:xfrm>
            <a:off x="3646402" y="3897236"/>
            <a:ext cx="2689200" cy="2358188"/>
          </a:xfrm>
          <a:prstGeom prst="rect">
            <a:avLst/>
          </a:prstGeom>
        </p:spPr>
      </p:pic>
      <p:pic>
        <p:nvPicPr>
          <p:cNvPr id="31" name="Picture 30">
            <a:extLst>
              <a:ext uri="{FF2B5EF4-FFF2-40B4-BE49-F238E27FC236}">
                <a16:creationId xmlns:a16="http://schemas.microsoft.com/office/drawing/2014/main" id="{5E6D9536-45FE-098E-9215-CBD6DBE8275E}"/>
              </a:ext>
            </a:extLst>
          </p:cNvPr>
          <p:cNvPicPr>
            <a:picLocks noChangeAspect="1"/>
          </p:cNvPicPr>
          <p:nvPr/>
        </p:nvPicPr>
        <p:blipFill>
          <a:blip r:embed="rId4"/>
          <a:srcRect t="3535"/>
          <a:stretch>
            <a:fillRect/>
          </a:stretch>
        </p:blipFill>
        <p:spPr>
          <a:xfrm>
            <a:off x="579720" y="3880984"/>
            <a:ext cx="2689200" cy="2367082"/>
          </a:xfrm>
          <a:prstGeom prst="rect">
            <a:avLst/>
          </a:prstGeom>
        </p:spPr>
      </p:pic>
      <p:sp>
        <p:nvSpPr>
          <p:cNvPr id="32" name="TextBox 31">
            <a:extLst>
              <a:ext uri="{FF2B5EF4-FFF2-40B4-BE49-F238E27FC236}">
                <a16:creationId xmlns:a16="http://schemas.microsoft.com/office/drawing/2014/main" id="{FFF80B95-35C8-B469-0BD8-B85252D4FD32}"/>
              </a:ext>
            </a:extLst>
          </p:cNvPr>
          <p:cNvSpPr txBox="1"/>
          <p:nvPr/>
        </p:nvSpPr>
        <p:spPr>
          <a:xfrm>
            <a:off x="3976678" y="3746068"/>
            <a:ext cx="720080" cy="123111"/>
          </a:xfrm>
          <a:prstGeom prst="rect">
            <a:avLst/>
          </a:prstGeom>
          <a:noFill/>
        </p:spPr>
        <p:txBody>
          <a:bodyPr wrap="square" lIns="0" tIns="0" rIns="0" bIns="0" rtlCol="0">
            <a:spAutoFit/>
          </a:bodyPr>
          <a:lstStyle/>
          <a:p>
            <a:pPr algn="l"/>
            <a:r>
              <a:rPr lang="en-US" sz="800" dirty="0">
                <a:solidFill>
                  <a:schemeClr val="tx2"/>
                </a:solidFill>
              </a:rPr>
              <a:t>z[4;155]</a:t>
            </a:r>
            <a:endParaRPr lang="en-GB" sz="800" dirty="0">
              <a:solidFill>
                <a:schemeClr val="tx2"/>
              </a:solidFill>
            </a:endParaRPr>
          </a:p>
        </p:txBody>
      </p:sp>
      <p:sp>
        <p:nvSpPr>
          <p:cNvPr id="33" name="TextBox 32">
            <a:extLst>
              <a:ext uri="{FF2B5EF4-FFF2-40B4-BE49-F238E27FC236}">
                <a16:creationId xmlns:a16="http://schemas.microsoft.com/office/drawing/2014/main" id="{164204E1-8D18-A74F-B506-94EC69F6C2C1}"/>
              </a:ext>
            </a:extLst>
          </p:cNvPr>
          <p:cNvSpPr txBox="1"/>
          <p:nvPr/>
        </p:nvSpPr>
        <p:spPr>
          <a:xfrm>
            <a:off x="901377" y="3758059"/>
            <a:ext cx="720080" cy="123111"/>
          </a:xfrm>
          <a:prstGeom prst="rect">
            <a:avLst/>
          </a:prstGeom>
          <a:noFill/>
        </p:spPr>
        <p:txBody>
          <a:bodyPr wrap="square" lIns="0" tIns="0" rIns="0" bIns="0" rtlCol="0">
            <a:spAutoFit/>
          </a:bodyPr>
          <a:lstStyle/>
          <a:p>
            <a:pPr algn="l"/>
            <a:r>
              <a:rPr lang="en-US" sz="800" dirty="0">
                <a:solidFill>
                  <a:schemeClr val="tx2"/>
                </a:solidFill>
              </a:rPr>
              <a:t>x[-12;12]</a:t>
            </a:r>
            <a:endParaRPr lang="en-GB" sz="800" dirty="0">
              <a:solidFill>
                <a:schemeClr val="tx2"/>
              </a:solidFill>
            </a:endParaRPr>
          </a:p>
        </p:txBody>
      </p:sp>
      <p:pic>
        <p:nvPicPr>
          <p:cNvPr id="2050" name="Picture 3">
            <a:extLst>
              <a:ext uri="{FF2B5EF4-FFF2-40B4-BE49-F238E27FC236}">
                <a16:creationId xmlns:a16="http://schemas.microsoft.com/office/drawing/2014/main" id="{2D66ADB0-E768-07E2-DF3D-29DB1C52E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107" y="1858267"/>
            <a:ext cx="6092825" cy="157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27AF3CD-43EE-73AC-3716-6A04F57DA339}"/>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sp>
        <p:nvSpPr>
          <p:cNvPr id="5" name="Footer Placeholder 2">
            <a:extLst>
              <a:ext uri="{FF2B5EF4-FFF2-40B4-BE49-F238E27FC236}">
                <a16:creationId xmlns:a16="http://schemas.microsoft.com/office/drawing/2014/main" id="{B2D2641A-A06D-705A-F798-9F2C743B19BF}"/>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8" name="Date Placeholder 1">
            <a:extLst>
              <a:ext uri="{FF2B5EF4-FFF2-40B4-BE49-F238E27FC236}">
                <a16:creationId xmlns:a16="http://schemas.microsoft.com/office/drawing/2014/main" id="{ECBCEBB3-301E-C4D4-8946-DC344680E0F4}"/>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5198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0074F-55E0-EE74-F51A-25D7A7485C74}"/>
            </a:ext>
          </a:extLst>
        </p:cNvPr>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D216A20A-32E3-6725-8BAC-2EA89058EB78}"/>
              </a:ext>
            </a:extLst>
          </p:cNvPr>
          <p:cNvSpPr/>
          <p:nvPr/>
        </p:nvSpPr>
        <p:spPr>
          <a:xfrm>
            <a:off x="3312385" y="1484785"/>
            <a:ext cx="4786108" cy="2222652"/>
          </a:xfrm>
          <a:prstGeom prst="roundRect">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2756870C-13D9-D010-DA1A-BC24E062F6D1}"/>
              </a:ext>
            </a:extLst>
          </p:cNvPr>
          <p:cNvPicPr>
            <a:picLocks noChangeAspect="1"/>
          </p:cNvPicPr>
          <p:nvPr/>
        </p:nvPicPr>
        <p:blipFill>
          <a:blip r:embed="rId3"/>
          <a:stretch>
            <a:fillRect/>
          </a:stretch>
        </p:blipFill>
        <p:spPr>
          <a:xfrm>
            <a:off x="3443185" y="1892582"/>
            <a:ext cx="2745586" cy="1536418"/>
          </a:xfrm>
          <a:prstGeom prst="rect">
            <a:avLst/>
          </a:prstGeom>
        </p:spPr>
      </p:pic>
      <p:sp>
        <p:nvSpPr>
          <p:cNvPr id="53" name="Rectangle: Rounded Corners 52">
            <a:extLst>
              <a:ext uri="{FF2B5EF4-FFF2-40B4-BE49-F238E27FC236}">
                <a16:creationId xmlns:a16="http://schemas.microsoft.com/office/drawing/2014/main" id="{22B4337E-068F-75E8-6AD8-24F39A5F801B}"/>
              </a:ext>
            </a:extLst>
          </p:cNvPr>
          <p:cNvSpPr/>
          <p:nvPr/>
        </p:nvSpPr>
        <p:spPr>
          <a:xfrm>
            <a:off x="432063" y="3920527"/>
            <a:ext cx="6023977" cy="2222652"/>
          </a:xfrm>
          <a:prstGeom prst="roundRect">
            <a:avLst/>
          </a:prstGeom>
          <a:solidFill>
            <a:schemeClr val="bg1"/>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FB2D6785-245B-37DF-3629-E83B483D8AEA}"/>
              </a:ext>
            </a:extLst>
          </p:cNvPr>
          <p:cNvSpPr/>
          <p:nvPr/>
        </p:nvSpPr>
        <p:spPr>
          <a:xfrm>
            <a:off x="8693005" y="1484785"/>
            <a:ext cx="2947612" cy="2222652"/>
          </a:xfrm>
          <a:prstGeom prst="roundRect">
            <a:avLst/>
          </a:prstGeom>
          <a:solidFill>
            <a:schemeClr val="bg1"/>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D7679ECC-CA97-0B7C-ED50-9BB5BF5D43C0}"/>
              </a:ext>
            </a:extLst>
          </p:cNvPr>
          <p:cNvSpPr/>
          <p:nvPr/>
        </p:nvSpPr>
        <p:spPr>
          <a:xfrm>
            <a:off x="407369" y="1484785"/>
            <a:ext cx="2322267" cy="2222652"/>
          </a:xfrm>
          <a:prstGeom prst="roundRect">
            <a:avLst/>
          </a:prstGeom>
          <a:solidFill>
            <a:schemeClr val="bg1"/>
          </a:solid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 name="Slide Number Placeholder 3">
            <a:extLst>
              <a:ext uri="{FF2B5EF4-FFF2-40B4-BE49-F238E27FC236}">
                <a16:creationId xmlns:a16="http://schemas.microsoft.com/office/drawing/2014/main" id="{F698DF5E-8C3F-4395-4E5D-44289F28FE0C}"/>
              </a:ext>
            </a:extLst>
          </p:cNvPr>
          <p:cNvSpPr>
            <a:spLocks noGrp="1"/>
          </p:cNvSpPr>
          <p:nvPr>
            <p:ph type="sldNum" sz="quarter" idx="12"/>
          </p:nvPr>
        </p:nvSpPr>
        <p:spPr/>
        <p:txBody>
          <a:bodyPr/>
          <a:lstStyle/>
          <a:p>
            <a:fld id="{36B5EA5A-BC32-A742-B11B-8E7414D5B535}" type="slidenum">
              <a:rPr lang="en-US" smtClean="0"/>
              <a:pPr/>
              <a:t>28</a:t>
            </a:fld>
            <a:endParaRPr lang="en-US" dirty="0"/>
          </a:p>
        </p:txBody>
      </p:sp>
      <p:sp>
        <p:nvSpPr>
          <p:cNvPr id="3" name="Title 1">
            <a:extLst>
              <a:ext uri="{FF2B5EF4-FFF2-40B4-BE49-F238E27FC236}">
                <a16:creationId xmlns:a16="http://schemas.microsoft.com/office/drawing/2014/main" id="{9D7E86C8-A367-4D1A-95FF-ED49B33FC26A}"/>
              </a:ext>
            </a:extLst>
          </p:cNvPr>
          <p:cNvSpPr txBox="1">
            <a:spLocks noChangeArrowheads="1"/>
          </p:cNvSpPr>
          <p:nvPr/>
        </p:nvSpPr>
        <p:spPr bwMode="auto">
          <a:xfrm>
            <a:off x="571014" y="41"/>
            <a:ext cx="1121778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H-3 content in He cooling</a:t>
            </a:r>
            <a:endParaRPr lang="en-US" spc="-1" dirty="0">
              <a:solidFill>
                <a:srgbClr val="0055A0"/>
              </a:solidFill>
            </a:endParaRPr>
          </a:p>
        </p:txBody>
      </p:sp>
      <p:sp>
        <p:nvSpPr>
          <p:cNvPr id="7" name="Arrow: Right 6">
            <a:extLst>
              <a:ext uri="{FF2B5EF4-FFF2-40B4-BE49-F238E27FC236}">
                <a16:creationId xmlns:a16="http://schemas.microsoft.com/office/drawing/2014/main" id="{A89E9027-5E0A-4348-BB9E-86388A3C241D}"/>
              </a:ext>
            </a:extLst>
          </p:cNvPr>
          <p:cNvSpPr/>
          <p:nvPr/>
        </p:nvSpPr>
        <p:spPr>
          <a:xfrm>
            <a:off x="2911756" y="2492895"/>
            <a:ext cx="288032" cy="28687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CB14C4D3-BA8C-D626-2B20-B6C98E6345C5}"/>
              </a:ext>
            </a:extLst>
          </p:cNvPr>
          <p:cNvSpPr txBox="1"/>
          <p:nvPr/>
        </p:nvSpPr>
        <p:spPr bwMode="auto">
          <a:xfrm>
            <a:off x="6256165" y="1928463"/>
            <a:ext cx="1754040" cy="1384995"/>
          </a:xfrm>
          <a:prstGeom prst="rect">
            <a:avLst/>
          </a:prstGeom>
          <a:noFill/>
        </p:spPr>
        <p:txBody>
          <a:bodyPr wrap="square" rtlCol="0">
            <a:spAutoFit/>
          </a:bodyPr>
          <a:lstStyle/>
          <a:p>
            <a:pPr algn="ctr"/>
            <a:r>
              <a:rPr lang="en-US" sz="1400" dirty="0"/>
              <a:t>Total H-3 production in 5 years of </a:t>
            </a:r>
            <a:r>
              <a:rPr lang="en-US" sz="1400" b="1" dirty="0">
                <a:solidFill>
                  <a:srgbClr val="C00000"/>
                </a:solidFill>
              </a:rPr>
              <a:t>24.7 </a:t>
            </a:r>
            <a:r>
              <a:rPr lang="en-US" sz="1400" b="1" dirty="0" err="1">
                <a:solidFill>
                  <a:srgbClr val="C00000"/>
                </a:solidFill>
              </a:rPr>
              <a:t>TBq</a:t>
            </a:r>
            <a:r>
              <a:rPr lang="en-US" sz="1400" b="1" dirty="0">
                <a:solidFill>
                  <a:srgbClr val="C00000"/>
                </a:solidFill>
              </a:rPr>
              <a:t> → conservatively assuming all H-3 diffuses to He</a:t>
            </a:r>
          </a:p>
        </p:txBody>
      </p:sp>
      <p:sp>
        <p:nvSpPr>
          <p:cNvPr id="28" name="Arrow: Right 27">
            <a:extLst>
              <a:ext uri="{FF2B5EF4-FFF2-40B4-BE49-F238E27FC236}">
                <a16:creationId xmlns:a16="http://schemas.microsoft.com/office/drawing/2014/main" id="{C8CA9017-5CD0-BF01-AF36-DA20384DA40A}"/>
              </a:ext>
            </a:extLst>
          </p:cNvPr>
          <p:cNvSpPr/>
          <p:nvPr/>
        </p:nvSpPr>
        <p:spPr>
          <a:xfrm>
            <a:off x="8265726" y="2513584"/>
            <a:ext cx="288032" cy="28687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24855D6F-2C1F-32F0-E2FF-31FFFCD02EFB}"/>
              </a:ext>
            </a:extLst>
          </p:cNvPr>
          <p:cNvPicPr>
            <a:picLocks noChangeAspect="1"/>
          </p:cNvPicPr>
          <p:nvPr/>
        </p:nvPicPr>
        <p:blipFill>
          <a:blip r:embed="rId4"/>
          <a:stretch>
            <a:fillRect/>
          </a:stretch>
        </p:blipFill>
        <p:spPr>
          <a:xfrm>
            <a:off x="634022" y="4102505"/>
            <a:ext cx="1664708" cy="1917622"/>
          </a:xfrm>
          <a:prstGeom prst="rect">
            <a:avLst/>
          </a:prstGeom>
        </p:spPr>
      </p:pic>
      <p:sp>
        <p:nvSpPr>
          <p:cNvPr id="33" name="TextBox 32">
            <a:extLst>
              <a:ext uri="{FF2B5EF4-FFF2-40B4-BE49-F238E27FC236}">
                <a16:creationId xmlns:a16="http://schemas.microsoft.com/office/drawing/2014/main" id="{F17C3681-C789-02D1-FD84-BFF84E8C4F7A}"/>
              </a:ext>
            </a:extLst>
          </p:cNvPr>
          <p:cNvSpPr txBox="1"/>
          <p:nvPr/>
        </p:nvSpPr>
        <p:spPr bwMode="auto">
          <a:xfrm>
            <a:off x="674111" y="1569576"/>
            <a:ext cx="1807951" cy="307777"/>
          </a:xfrm>
          <a:prstGeom prst="rect">
            <a:avLst/>
          </a:prstGeom>
          <a:noFill/>
        </p:spPr>
        <p:txBody>
          <a:bodyPr wrap="square" rtlCol="0">
            <a:spAutoFit/>
          </a:bodyPr>
          <a:lstStyle/>
          <a:p>
            <a:pPr algn="ctr"/>
            <a:r>
              <a:rPr lang="en-US" sz="1400" b="1" dirty="0"/>
              <a:t>He-cooling circuit</a:t>
            </a:r>
          </a:p>
        </p:txBody>
      </p:sp>
      <p:sp>
        <p:nvSpPr>
          <p:cNvPr id="34" name="TextBox 33">
            <a:extLst>
              <a:ext uri="{FF2B5EF4-FFF2-40B4-BE49-F238E27FC236}">
                <a16:creationId xmlns:a16="http://schemas.microsoft.com/office/drawing/2014/main" id="{1D6C5707-3A6E-B267-8233-B399B635A3D5}"/>
              </a:ext>
            </a:extLst>
          </p:cNvPr>
          <p:cNvSpPr txBox="1"/>
          <p:nvPr/>
        </p:nvSpPr>
        <p:spPr bwMode="auto">
          <a:xfrm>
            <a:off x="4203001" y="1569576"/>
            <a:ext cx="2736304" cy="307777"/>
          </a:xfrm>
          <a:prstGeom prst="rect">
            <a:avLst/>
          </a:prstGeom>
          <a:noFill/>
        </p:spPr>
        <p:txBody>
          <a:bodyPr wrap="square" rtlCol="0">
            <a:spAutoFit/>
          </a:bodyPr>
          <a:lstStyle/>
          <a:p>
            <a:pPr algn="ctr"/>
            <a:r>
              <a:rPr lang="en-US" sz="1400" b="1" dirty="0"/>
              <a:t>Conservative H-3 diffusion</a:t>
            </a:r>
          </a:p>
        </p:txBody>
      </p:sp>
      <p:sp>
        <p:nvSpPr>
          <p:cNvPr id="35" name="TextBox 34">
            <a:extLst>
              <a:ext uri="{FF2B5EF4-FFF2-40B4-BE49-F238E27FC236}">
                <a16:creationId xmlns:a16="http://schemas.microsoft.com/office/drawing/2014/main" id="{54803720-36F6-0717-A5C0-44CCBF28CE3F}"/>
              </a:ext>
            </a:extLst>
          </p:cNvPr>
          <p:cNvSpPr txBox="1"/>
          <p:nvPr/>
        </p:nvSpPr>
        <p:spPr bwMode="auto">
          <a:xfrm>
            <a:off x="2675806" y="3972696"/>
            <a:ext cx="1583457" cy="307777"/>
          </a:xfrm>
          <a:prstGeom prst="rect">
            <a:avLst/>
          </a:prstGeom>
          <a:noFill/>
        </p:spPr>
        <p:txBody>
          <a:bodyPr wrap="square" rtlCol="0">
            <a:spAutoFit/>
          </a:bodyPr>
          <a:lstStyle/>
          <a:p>
            <a:pPr algn="ctr"/>
            <a:r>
              <a:rPr lang="en-US" sz="1400" b="1" dirty="0"/>
              <a:t>He purification</a:t>
            </a:r>
          </a:p>
        </p:txBody>
      </p:sp>
      <p:grpSp>
        <p:nvGrpSpPr>
          <p:cNvPr id="37" name="Group 36">
            <a:extLst>
              <a:ext uri="{FF2B5EF4-FFF2-40B4-BE49-F238E27FC236}">
                <a16:creationId xmlns:a16="http://schemas.microsoft.com/office/drawing/2014/main" id="{37D063A9-EA37-936A-05AC-927FC38DB47A}"/>
              </a:ext>
            </a:extLst>
          </p:cNvPr>
          <p:cNvGrpSpPr/>
          <p:nvPr/>
        </p:nvGrpSpPr>
        <p:grpSpPr>
          <a:xfrm>
            <a:off x="589831" y="1908222"/>
            <a:ext cx="1804985" cy="1325564"/>
            <a:chOff x="695400" y="2088956"/>
            <a:chExt cx="1804985" cy="1325564"/>
          </a:xfrm>
        </p:grpSpPr>
        <p:pic>
          <p:nvPicPr>
            <p:cNvPr id="32" name="Picture 31">
              <a:extLst>
                <a:ext uri="{FF2B5EF4-FFF2-40B4-BE49-F238E27FC236}">
                  <a16:creationId xmlns:a16="http://schemas.microsoft.com/office/drawing/2014/main" id="{72AF7EE2-0D47-E91C-E79E-86125591F559}"/>
                </a:ext>
              </a:extLst>
            </p:cNvPr>
            <p:cNvPicPr>
              <a:picLocks noChangeAspect="1"/>
            </p:cNvPicPr>
            <p:nvPr/>
          </p:nvPicPr>
          <p:blipFill>
            <a:blip r:embed="rId5"/>
            <a:stretch>
              <a:fillRect/>
            </a:stretch>
          </p:blipFill>
          <p:spPr>
            <a:xfrm>
              <a:off x="829114" y="2088956"/>
              <a:ext cx="1671271" cy="1325564"/>
            </a:xfrm>
            <a:prstGeom prst="rect">
              <a:avLst/>
            </a:prstGeom>
          </p:spPr>
        </p:pic>
        <p:sp>
          <p:nvSpPr>
            <p:cNvPr id="36" name="Rectangle 35">
              <a:extLst>
                <a:ext uri="{FF2B5EF4-FFF2-40B4-BE49-F238E27FC236}">
                  <a16:creationId xmlns:a16="http://schemas.microsoft.com/office/drawing/2014/main" id="{318F35AD-9F7F-54FC-4493-8DCFB7F8E4AD}"/>
                </a:ext>
              </a:extLst>
            </p:cNvPr>
            <p:cNvSpPr/>
            <p:nvPr/>
          </p:nvSpPr>
          <p:spPr>
            <a:xfrm>
              <a:off x="695400" y="2800455"/>
              <a:ext cx="208779" cy="1244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9819C044-CCF2-1994-AC16-1950B2AB82E0}"/>
              </a:ext>
            </a:extLst>
          </p:cNvPr>
          <p:cNvSpPr txBox="1"/>
          <p:nvPr/>
        </p:nvSpPr>
        <p:spPr>
          <a:xfrm>
            <a:off x="352585" y="3348096"/>
            <a:ext cx="2485980" cy="430887"/>
          </a:xfrm>
          <a:prstGeom prst="rect">
            <a:avLst/>
          </a:prstGeom>
          <a:noFill/>
        </p:spPr>
        <p:txBody>
          <a:bodyPr wrap="square" lIns="0" tIns="0" rIns="0" bIns="0" rtlCol="0">
            <a:spAutoFit/>
          </a:bodyPr>
          <a:lstStyle/>
          <a:p>
            <a:pPr algn="ctr"/>
            <a:r>
              <a:rPr lang="en-US" sz="1400" dirty="0"/>
              <a:t>8 m</a:t>
            </a:r>
            <a:r>
              <a:rPr lang="en-US" sz="1400" baseline="30000" dirty="0"/>
              <a:t>3</a:t>
            </a:r>
            <a:r>
              <a:rPr lang="en-US" sz="1400" dirty="0"/>
              <a:t> He at 14.5 bar (avg.)</a:t>
            </a:r>
          </a:p>
          <a:p>
            <a:pPr algn="ctr"/>
            <a:endParaRPr lang="en-GB" sz="1400" dirty="0"/>
          </a:p>
        </p:txBody>
      </p:sp>
      <p:sp>
        <p:nvSpPr>
          <p:cNvPr id="38" name="TextBox 37">
            <a:extLst>
              <a:ext uri="{FF2B5EF4-FFF2-40B4-BE49-F238E27FC236}">
                <a16:creationId xmlns:a16="http://schemas.microsoft.com/office/drawing/2014/main" id="{940BD0DB-9D80-6A94-4971-979FECE2A0E5}"/>
              </a:ext>
            </a:extLst>
          </p:cNvPr>
          <p:cNvSpPr txBox="1"/>
          <p:nvPr/>
        </p:nvSpPr>
        <p:spPr bwMode="auto">
          <a:xfrm>
            <a:off x="2298730" y="4332642"/>
            <a:ext cx="4301326" cy="1754326"/>
          </a:xfrm>
          <a:prstGeom prst="rect">
            <a:avLst/>
          </a:prstGeom>
          <a:noFill/>
        </p:spPr>
        <p:txBody>
          <a:bodyPr wrap="square" rtlCol="0">
            <a:spAutoFit/>
          </a:bodyPr>
          <a:lstStyle/>
          <a:p>
            <a:pPr marL="171450" indent="-171450">
              <a:spcAft>
                <a:spcPts val="600"/>
              </a:spcAft>
              <a:buFont typeface="Arial" panose="020B0604020202020204" pitchFamily="34" charset="0"/>
              <a:buChar char="•"/>
            </a:pPr>
            <a:r>
              <a:rPr lang="en-GB" sz="1400" dirty="0"/>
              <a:t>He purification via </a:t>
            </a:r>
            <a:r>
              <a:rPr lang="en-GB" sz="1400" b="1" dirty="0"/>
              <a:t>chemical getters </a:t>
            </a:r>
            <a:r>
              <a:rPr lang="en-GB" sz="1400" dirty="0"/>
              <a:t>(</a:t>
            </a:r>
            <a:r>
              <a:rPr lang="en-GB" sz="1400" dirty="0" err="1">
                <a:sym typeface="Wingdings" panose="05000000000000000000" pitchFamily="2" charset="2"/>
              </a:rPr>
              <a:t>Entegris</a:t>
            </a:r>
            <a:r>
              <a:rPr lang="en-GB" sz="1400" baseline="30000" dirty="0">
                <a:sym typeface="Wingdings" panose="05000000000000000000" pitchFamily="2" charset="2"/>
              </a:rPr>
              <a:t>®</a:t>
            </a:r>
            <a:r>
              <a:rPr lang="en-US" sz="1400" dirty="0">
                <a:sym typeface="Wingdings" panose="05000000000000000000" pitchFamily="2" charset="2"/>
              </a:rPr>
              <a:t>)</a:t>
            </a:r>
            <a:r>
              <a:rPr lang="en-GB" sz="1400" baseline="30000" dirty="0">
                <a:sym typeface="Wingdings" panose="05000000000000000000" pitchFamily="2" charset="2"/>
              </a:rPr>
              <a:t> </a:t>
            </a:r>
            <a:r>
              <a:rPr lang="en-GB" sz="1400" dirty="0"/>
              <a:t>permanently trapping impurities via chemical absorption</a:t>
            </a:r>
          </a:p>
          <a:p>
            <a:pPr marL="171450" indent="-171450">
              <a:spcAft>
                <a:spcPts val="600"/>
              </a:spcAft>
              <a:buFont typeface="Arial" panose="020B0604020202020204" pitchFamily="34" charset="0"/>
              <a:buChar char="•"/>
            </a:pPr>
            <a:r>
              <a:rPr lang="en-US" sz="1400" b="1" dirty="0"/>
              <a:t>2% </a:t>
            </a:r>
            <a:r>
              <a:rPr lang="en-US" sz="1400" dirty="0"/>
              <a:t>of </a:t>
            </a:r>
            <a:r>
              <a:rPr lang="en-GB" sz="1400" b="1" dirty="0"/>
              <a:t>overall flow rate </a:t>
            </a:r>
            <a:r>
              <a:rPr lang="en-GB" sz="1400" dirty="0"/>
              <a:t>circulated through them</a:t>
            </a:r>
          </a:p>
          <a:p>
            <a:pPr marL="171450" marR="0" lvl="1" indent="-171450" fontAlgn="auto">
              <a:lnSpc>
                <a:spcPct val="100000"/>
              </a:lnSpc>
              <a:spcBef>
                <a:spcPts val="0"/>
              </a:spcBef>
              <a:spcAft>
                <a:spcPts val="600"/>
              </a:spcAft>
              <a:buClrTx/>
              <a:buSzTx/>
              <a:buFont typeface="Arial" panose="020B0604020202020204" pitchFamily="34" charset="0"/>
              <a:buChar char="•"/>
              <a:tabLst/>
              <a:defRPr/>
            </a:pPr>
            <a:r>
              <a:rPr lang="en-GB" sz="1400" dirty="0"/>
              <a:t>Achieved purity: H</a:t>
            </a:r>
            <a:r>
              <a:rPr lang="en-GB" sz="1400" baseline="-25000" dirty="0"/>
              <a:t>2</a:t>
            </a:r>
            <a:r>
              <a:rPr lang="en-GB" sz="1400" dirty="0"/>
              <a:t>O, O</a:t>
            </a:r>
            <a:r>
              <a:rPr lang="en-GB" sz="1400" baseline="-25000" dirty="0"/>
              <a:t>2</a:t>
            </a:r>
            <a:r>
              <a:rPr lang="en-GB" sz="1400" dirty="0"/>
              <a:t> , CO, CO</a:t>
            </a:r>
            <a:r>
              <a:rPr lang="en-GB" sz="1400" baseline="-25000" dirty="0"/>
              <a:t>2</a:t>
            </a:r>
            <a:r>
              <a:rPr lang="en-GB" sz="1400" dirty="0"/>
              <a:t> , H</a:t>
            </a:r>
            <a:r>
              <a:rPr lang="en-GB" sz="1400" baseline="-25000" dirty="0"/>
              <a:t>2</a:t>
            </a:r>
            <a:r>
              <a:rPr lang="en-GB" sz="1400" dirty="0"/>
              <a:t> </a:t>
            </a:r>
            <a:r>
              <a:rPr lang="en-GB" sz="1400" b="1" dirty="0"/>
              <a:t>(&lt;100 </a:t>
            </a:r>
            <a:r>
              <a:rPr lang="en-GB" sz="1400" b="1" dirty="0" err="1"/>
              <a:t>pptV</a:t>
            </a:r>
            <a:r>
              <a:rPr lang="en-GB" sz="1400" b="1" dirty="0"/>
              <a:t> </a:t>
            </a:r>
            <a:r>
              <a:rPr lang="en-GB" sz="1400" dirty="0"/>
              <a:t>each), </a:t>
            </a:r>
            <a:r>
              <a:rPr lang="en-GB" sz="1400" dirty="0" err="1"/>
              <a:t>Sulfur</a:t>
            </a:r>
            <a:r>
              <a:rPr lang="en-GB" sz="1400" dirty="0"/>
              <a:t> compounds (&lt; </a:t>
            </a:r>
            <a:r>
              <a:rPr lang="en-GB" sz="1400" dirty="0" err="1"/>
              <a:t>ppbV</a:t>
            </a:r>
            <a:r>
              <a:rPr lang="en-GB" sz="1400" dirty="0"/>
              <a:t>)), acting equally on HT, T</a:t>
            </a:r>
            <a:r>
              <a:rPr lang="en-GB" sz="1400" baseline="-25000" dirty="0"/>
              <a:t>2</a:t>
            </a:r>
            <a:r>
              <a:rPr lang="en-GB" sz="1400" dirty="0"/>
              <a:t> and HTO</a:t>
            </a:r>
            <a:endParaRPr lang="en-US" sz="1400" b="1" dirty="0"/>
          </a:p>
        </p:txBody>
      </p:sp>
      <p:sp>
        <p:nvSpPr>
          <p:cNvPr id="42" name="TextBox 41">
            <a:extLst>
              <a:ext uri="{FF2B5EF4-FFF2-40B4-BE49-F238E27FC236}">
                <a16:creationId xmlns:a16="http://schemas.microsoft.com/office/drawing/2014/main" id="{D45D7CE1-BEC7-367B-AAAA-D29DEF11FAE5}"/>
              </a:ext>
            </a:extLst>
          </p:cNvPr>
          <p:cNvSpPr txBox="1"/>
          <p:nvPr/>
        </p:nvSpPr>
        <p:spPr>
          <a:xfrm>
            <a:off x="8819155" y="1649474"/>
            <a:ext cx="2708159" cy="1892826"/>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1" i="0" u="none" strike="noStrike" kern="1200" cap="none" spc="0" normalizeH="0" baseline="0" noProof="0" dirty="0">
                <a:ln>
                  <a:noFill/>
                </a:ln>
                <a:effectLst/>
                <a:uLnTx/>
                <a:uFillTx/>
                <a:latin typeface="Arial"/>
                <a:ea typeface="+mn-ea"/>
                <a:cs typeface="+mn-cs"/>
              </a:rPr>
              <a:t>High-efficiency</a:t>
            </a:r>
            <a:r>
              <a:rPr kumimoji="0" lang="en-GB" sz="1400" b="1" i="0" u="none" strike="noStrike" kern="1200" cap="none" spc="0" normalizeH="0" noProof="0" dirty="0">
                <a:ln>
                  <a:noFill/>
                </a:ln>
                <a:effectLst/>
                <a:uLnTx/>
                <a:uFillTx/>
                <a:latin typeface="Arial"/>
                <a:ea typeface="+mn-ea"/>
                <a:cs typeface="+mn-cs"/>
              </a:rPr>
              <a:t> air filters </a:t>
            </a:r>
            <a:r>
              <a:rPr kumimoji="0" lang="en-GB" sz="1400" i="0" u="none" strike="noStrike" kern="1200" cap="none" spc="0" normalizeH="0" noProof="0" dirty="0">
                <a:ln>
                  <a:noFill/>
                </a:ln>
                <a:effectLst/>
                <a:uLnTx/>
                <a:uFillTx/>
                <a:latin typeface="Arial"/>
                <a:ea typeface="+mn-ea"/>
                <a:cs typeface="+mn-cs"/>
              </a:rPr>
              <a:t>(H</a:t>
            </a:r>
            <a:r>
              <a:rPr kumimoji="0" lang="en-GB" sz="1400" i="0" u="none" strike="noStrike" kern="1200" cap="none" spc="0" normalizeH="0" baseline="0" noProof="0" dirty="0">
                <a:ln>
                  <a:noFill/>
                </a:ln>
                <a:effectLst/>
                <a:uLnTx/>
                <a:uFillTx/>
                <a:latin typeface="Arial"/>
                <a:ea typeface="+mn-ea"/>
                <a:cs typeface="+mn-cs"/>
              </a:rPr>
              <a:t>EPA grade) </a:t>
            </a:r>
            <a:r>
              <a:rPr kumimoji="0" lang="en-GB" sz="1400" b="0" i="0" u="none" strike="noStrike" kern="1200" cap="none" spc="0" normalizeH="0" baseline="0" noProof="0" dirty="0">
                <a:ln>
                  <a:noFill/>
                </a:ln>
                <a:effectLst/>
                <a:uLnTx/>
                <a:uFillTx/>
                <a:latin typeface="Arial"/>
                <a:ea typeface="+mn-ea"/>
                <a:cs typeface="+mn-cs"/>
              </a:rPr>
              <a:t>and </a:t>
            </a:r>
            <a:r>
              <a:rPr kumimoji="0" lang="en-GB" sz="1400" b="1" i="0" u="none" strike="noStrike" kern="1200" cap="none" spc="0" normalizeH="0" baseline="0" noProof="0" dirty="0">
                <a:ln>
                  <a:noFill/>
                </a:ln>
                <a:effectLst/>
                <a:uLnTx/>
                <a:uFillTx/>
                <a:latin typeface="Arial"/>
                <a:ea typeface="+mn-ea"/>
                <a:cs typeface="+mn-cs"/>
              </a:rPr>
              <a:t>heat exchanger </a:t>
            </a:r>
            <a:r>
              <a:rPr kumimoji="0" lang="en-GB" sz="1400" b="0" i="0" u="none" strike="noStrike" kern="1200" cap="none" spc="0" normalizeH="0" baseline="0" noProof="0" dirty="0">
                <a:ln>
                  <a:noFill/>
                </a:ln>
                <a:effectLst/>
                <a:uLnTx/>
                <a:uFillTx/>
                <a:latin typeface="Arial"/>
                <a:ea typeface="+mn-ea"/>
                <a:cs typeface="+mn-cs"/>
              </a:rPr>
              <a:t>(200 °C to 30 °C) are in underground target area</a:t>
            </a:r>
            <a:r>
              <a:rPr kumimoji="0" lang="en-US" sz="1400" b="0" i="0" u="none" strike="noStrike" kern="1200" cap="none" spc="0" normalizeH="0" baseline="0" noProof="0" dirty="0">
                <a:ln>
                  <a:noFill/>
                </a:ln>
                <a:effectLst/>
                <a:uLnTx/>
                <a:uFillTx/>
                <a:latin typeface="Arial"/>
                <a:ea typeface="+mn-ea"/>
                <a:cs typeface="+mn-cs"/>
              </a:rPr>
              <a: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dirty="0">
                <a:latin typeface="Arial"/>
              </a:rPr>
              <a:t>The cooling pipes go from target area to above-ground Service Building</a:t>
            </a:r>
            <a:endParaRPr kumimoji="0" lang="en-GB" sz="1400" b="0" i="0" u="none" strike="noStrike" kern="1200" cap="none" spc="0" normalizeH="0" baseline="0" noProof="0" dirty="0">
              <a:ln>
                <a:noFill/>
              </a:ln>
              <a:effectLst/>
              <a:uLnTx/>
              <a:uFillTx/>
              <a:latin typeface="Arial"/>
              <a:ea typeface="+mn-ea"/>
              <a:cs typeface="+mn-cs"/>
            </a:endParaRPr>
          </a:p>
        </p:txBody>
      </p:sp>
      <p:sp>
        <p:nvSpPr>
          <p:cNvPr id="43" name="Arrow: Right 42">
            <a:extLst>
              <a:ext uri="{FF2B5EF4-FFF2-40B4-BE49-F238E27FC236}">
                <a16:creationId xmlns:a16="http://schemas.microsoft.com/office/drawing/2014/main" id="{B47C315C-8B74-5DA2-AC27-0FF841278C35}"/>
              </a:ext>
            </a:extLst>
          </p:cNvPr>
          <p:cNvSpPr/>
          <p:nvPr/>
        </p:nvSpPr>
        <p:spPr>
          <a:xfrm>
            <a:off x="87625" y="4911704"/>
            <a:ext cx="288032" cy="28687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1FFF6881-028B-02B4-1706-154583BF3DA4}"/>
              </a:ext>
            </a:extLst>
          </p:cNvPr>
          <p:cNvSpPr txBox="1"/>
          <p:nvPr/>
        </p:nvSpPr>
        <p:spPr>
          <a:xfrm>
            <a:off x="3459096" y="1921024"/>
            <a:ext cx="1200828" cy="261610"/>
          </a:xfrm>
          <a:prstGeom prst="rect">
            <a:avLst/>
          </a:prstGeom>
          <a:noFill/>
        </p:spPr>
        <p:txBody>
          <a:bodyPr wrap="square">
            <a:spAutoFit/>
          </a:bodyPr>
          <a:lstStyle/>
          <a:p>
            <a:r>
              <a:rPr kumimoji="0" lang="en-US" sz="1100" i="0" u="none" strike="noStrike" kern="1200" cap="none" spc="0" normalizeH="0" baseline="0" noProof="0" dirty="0">
                <a:ln>
                  <a:noFill/>
                </a:ln>
                <a:solidFill>
                  <a:srgbClr val="2F2F2F"/>
                </a:solidFill>
                <a:effectLst/>
                <a:uLnTx/>
                <a:uFillTx/>
                <a:latin typeface="Arial"/>
                <a:ea typeface="+mn-ea"/>
                <a:cs typeface="+mn-cs"/>
              </a:rPr>
              <a:t>BDF target</a:t>
            </a:r>
            <a:endParaRPr lang="en-GB" dirty="0"/>
          </a:p>
        </p:txBody>
      </p:sp>
      <p:sp>
        <p:nvSpPr>
          <p:cNvPr id="54" name="Rectangle: Rounded Corners 53">
            <a:extLst>
              <a:ext uri="{FF2B5EF4-FFF2-40B4-BE49-F238E27FC236}">
                <a16:creationId xmlns:a16="http://schemas.microsoft.com/office/drawing/2014/main" id="{AAE2DD80-FEB0-AADF-4701-D2BA913B4440}"/>
              </a:ext>
            </a:extLst>
          </p:cNvPr>
          <p:cNvSpPr/>
          <p:nvPr/>
        </p:nvSpPr>
        <p:spPr>
          <a:xfrm>
            <a:off x="6854508" y="3920527"/>
            <a:ext cx="4786108" cy="2222652"/>
          </a:xfrm>
          <a:prstGeom prst="roundRect">
            <a:avLst/>
          </a:prstGeom>
          <a:solidFill>
            <a:schemeClr val="bg1">
              <a:lumMod val="95000"/>
            </a:schemeClr>
          </a:solid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rrow: Right 54">
            <a:extLst>
              <a:ext uri="{FF2B5EF4-FFF2-40B4-BE49-F238E27FC236}">
                <a16:creationId xmlns:a16="http://schemas.microsoft.com/office/drawing/2014/main" id="{B0F7E5BA-F19C-1746-F847-E17BB506F580}"/>
              </a:ext>
            </a:extLst>
          </p:cNvPr>
          <p:cNvSpPr/>
          <p:nvPr/>
        </p:nvSpPr>
        <p:spPr>
          <a:xfrm>
            <a:off x="6528048" y="4860756"/>
            <a:ext cx="288032" cy="286871"/>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8271103E-200C-B1FD-996A-92984CCD6876}"/>
              </a:ext>
            </a:extLst>
          </p:cNvPr>
          <p:cNvSpPr txBox="1"/>
          <p:nvPr/>
        </p:nvSpPr>
        <p:spPr bwMode="auto">
          <a:xfrm>
            <a:off x="8832664" y="3993352"/>
            <a:ext cx="1583457" cy="307777"/>
          </a:xfrm>
          <a:prstGeom prst="rect">
            <a:avLst/>
          </a:prstGeom>
          <a:noFill/>
        </p:spPr>
        <p:txBody>
          <a:bodyPr wrap="square" rtlCol="0">
            <a:spAutoFit/>
          </a:bodyPr>
          <a:lstStyle/>
          <a:p>
            <a:pPr algn="ctr"/>
            <a:r>
              <a:rPr lang="en-US" sz="1400" b="1" dirty="0"/>
              <a:t>H-3 content</a:t>
            </a:r>
          </a:p>
        </p:txBody>
      </p:sp>
      <p:sp>
        <p:nvSpPr>
          <p:cNvPr id="10" name="TextBox 9">
            <a:extLst>
              <a:ext uri="{FF2B5EF4-FFF2-40B4-BE49-F238E27FC236}">
                <a16:creationId xmlns:a16="http://schemas.microsoft.com/office/drawing/2014/main" id="{39B39A99-D97A-28B3-CBB4-20D6BCB0F0EE}"/>
              </a:ext>
            </a:extLst>
          </p:cNvPr>
          <p:cNvSpPr txBox="1"/>
          <p:nvPr/>
        </p:nvSpPr>
        <p:spPr bwMode="auto">
          <a:xfrm>
            <a:off x="6854509" y="4354665"/>
            <a:ext cx="4672806" cy="52322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A conservative </a:t>
            </a:r>
            <a:r>
              <a:rPr lang="en-US" sz="1400" b="1" dirty="0"/>
              <a:t>steady state H-3 concentration </a:t>
            </a:r>
            <a:r>
              <a:rPr lang="en-US" sz="1400" dirty="0"/>
              <a:t>of </a:t>
            </a:r>
            <a:r>
              <a:rPr lang="en-US" sz="1400" b="1" dirty="0"/>
              <a:t>465 </a:t>
            </a:r>
            <a:r>
              <a:rPr lang="en-US" sz="1400" b="1" dirty="0" err="1"/>
              <a:t>pptV</a:t>
            </a:r>
            <a:r>
              <a:rPr lang="en-US" sz="1400" b="1" dirty="0"/>
              <a:t> </a:t>
            </a:r>
            <a:r>
              <a:rPr lang="en-US" sz="1400" dirty="0"/>
              <a:t>was estimated</a:t>
            </a:r>
          </a:p>
        </p:txBody>
      </p:sp>
      <p:sp>
        <p:nvSpPr>
          <p:cNvPr id="39" name="TextBox 38">
            <a:extLst>
              <a:ext uri="{FF2B5EF4-FFF2-40B4-BE49-F238E27FC236}">
                <a16:creationId xmlns:a16="http://schemas.microsoft.com/office/drawing/2014/main" id="{CBEF9634-761A-C61B-80A3-867AED85DDC7}"/>
              </a:ext>
            </a:extLst>
          </p:cNvPr>
          <p:cNvSpPr txBox="1"/>
          <p:nvPr/>
        </p:nvSpPr>
        <p:spPr bwMode="auto">
          <a:xfrm>
            <a:off x="3255520" y="3421897"/>
            <a:ext cx="3120915" cy="246221"/>
          </a:xfrm>
          <a:prstGeom prst="rect">
            <a:avLst/>
          </a:prstGeom>
          <a:noFill/>
        </p:spPr>
        <p:txBody>
          <a:bodyPr wrap="square" rtlCol="0">
            <a:spAutoFit/>
          </a:bodyPr>
          <a:lstStyle/>
          <a:p>
            <a:pPr algn="ctr"/>
            <a:r>
              <a:rPr lang="en-US" sz="1000" b="1" dirty="0"/>
              <a:t>He cooling, </a:t>
            </a:r>
            <a:r>
              <a:rPr lang="en-GB" sz="1000" dirty="0">
                <a:latin typeface="Arial" panose="020B0604020202020204" pitchFamily="34" charset="0"/>
                <a:cs typeface="Arial" panose="020B0604020202020204" pitchFamily="34" charset="0"/>
                <a:sym typeface="Wingdings" panose="05000000000000000000" pitchFamily="2" charset="2"/>
              </a:rPr>
              <a:t>14.5 bar, 30° C → 200° C </a:t>
            </a:r>
            <a:endParaRPr lang="en-GB" sz="1000" b="1" dirty="0"/>
          </a:p>
        </p:txBody>
      </p:sp>
      <p:sp>
        <p:nvSpPr>
          <p:cNvPr id="6" name="TextBox 5">
            <a:extLst>
              <a:ext uri="{FF2B5EF4-FFF2-40B4-BE49-F238E27FC236}">
                <a16:creationId xmlns:a16="http://schemas.microsoft.com/office/drawing/2014/main" id="{D072F70E-5A2B-26C4-E357-47FFA2FB387C}"/>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81ABF7-9003-7AFF-7346-AB9AA4092F8D}"/>
                  </a:ext>
                </a:extLst>
              </p:cNvPr>
              <p:cNvSpPr txBox="1"/>
              <p:nvPr/>
            </p:nvSpPr>
            <p:spPr>
              <a:xfrm>
                <a:off x="7109508" y="4921638"/>
                <a:ext cx="1389906" cy="4151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solidFill>
                                <a:schemeClr val="tx2"/>
                              </a:solidFill>
                              <a:latin typeface="Cambria Math" panose="02040503050406030204" pitchFamily="18" charset="0"/>
                            </a:rPr>
                          </m:ctrlPr>
                        </m:sSubPr>
                        <m:e>
                          <m:r>
                            <a:rPr lang="en-US" sz="1400" b="0" i="1" smtClean="0">
                              <a:solidFill>
                                <a:schemeClr val="tx2"/>
                              </a:solidFill>
                              <a:latin typeface="Cambria Math" panose="02040503050406030204" pitchFamily="18" charset="0"/>
                            </a:rPr>
                            <m:t>𝐶</m:t>
                          </m:r>
                        </m:e>
                        <m:sub>
                          <m:r>
                            <a:rPr lang="en-US" sz="1400" b="0" i="1" smtClean="0">
                              <a:solidFill>
                                <a:schemeClr val="tx2"/>
                              </a:solidFill>
                              <a:latin typeface="Cambria Math" panose="02040503050406030204" pitchFamily="18" charset="0"/>
                            </a:rPr>
                            <m:t>𝑆𝑆</m:t>
                          </m:r>
                        </m:sub>
                      </m:sSub>
                      <m:r>
                        <a:rPr lang="en-US" sz="1400" b="0" i="1" smtClean="0">
                          <a:solidFill>
                            <a:schemeClr val="tx2"/>
                          </a:solidFill>
                          <a:latin typeface="Cambria Math" panose="02040503050406030204" pitchFamily="18" charset="0"/>
                        </a:rPr>
                        <m:t>=</m:t>
                      </m:r>
                      <m:f>
                        <m:fPr>
                          <m:ctrlPr>
                            <a:rPr lang="en-US" sz="1400" b="0" i="1" smtClean="0">
                              <a:solidFill>
                                <a:schemeClr val="tx2"/>
                              </a:solidFill>
                              <a:latin typeface="Cambria Math" panose="02040503050406030204" pitchFamily="18" charset="0"/>
                            </a:rPr>
                          </m:ctrlPr>
                        </m:fPr>
                        <m:num>
                          <m:sSub>
                            <m:sSubPr>
                              <m:ctrlPr>
                                <a:rPr lang="en-US" sz="1400" b="0" i="1" smtClean="0">
                                  <a:solidFill>
                                    <a:schemeClr val="tx2"/>
                                  </a:solidFill>
                                  <a:latin typeface="Cambria Math" panose="02040503050406030204" pitchFamily="18" charset="0"/>
                                </a:rPr>
                              </m:ctrlPr>
                            </m:sSubPr>
                            <m:e>
                              <m:r>
                                <a:rPr lang="en-US" sz="1400" b="0" i="1" smtClean="0">
                                  <a:solidFill>
                                    <a:schemeClr val="tx2"/>
                                  </a:solidFill>
                                  <a:latin typeface="Cambria Math" panose="02040503050406030204" pitchFamily="18" charset="0"/>
                                </a:rPr>
                                <m:t>𝑃</m:t>
                              </m:r>
                            </m:e>
                            <m:sub>
                              <m:r>
                                <a:rPr lang="en-US" sz="1400" b="0" i="1" smtClean="0">
                                  <a:solidFill>
                                    <a:schemeClr val="tx2"/>
                                  </a:solidFill>
                                  <a:latin typeface="Cambria Math" panose="02040503050406030204" pitchFamily="18" charset="0"/>
                                </a:rPr>
                                <m:t>𝑇</m:t>
                              </m:r>
                            </m:sub>
                          </m:sSub>
                        </m:num>
                        <m:den>
                          <m:acc>
                            <m:accPr>
                              <m:chr m:val="̇"/>
                              <m:ctrlPr>
                                <a:rPr lang="en-US" sz="1400" b="0" i="1" smtClean="0">
                                  <a:solidFill>
                                    <a:schemeClr val="tx2"/>
                                  </a:solidFill>
                                  <a:latin typeface="Cambria Math" panose="02040503050406030204" pitchFamily="18" charset="0"/>
                                </a:rPr>
                              </m:ctrlPr>
                            </m:accPr>
                            <m:e>
                              <m:r>
                                <a:rPr lang="en-US" sz="1400" b="0" i="1" smtClean="0">
                                  <a:solidFill>
                                    <a:schemeClr val="tx2"/>
                                  </a:solidFill>
                                  <a:latin typeface="Cambria Math" panose="02040503050406030204" pitchFamily="18" charset="0"/>
                                </a:rPr>
                                <m:t>𝑁</m:t>
                              </m:r>
                            </m:e>
                          </m:acc>
                        </m:den>
                      </m:f>
                      <m:r>
                        <a:rPr lang="en-US" sz="1400" b="0" i="1" smtClean="0">
                          <a:solidFill>
                            <a:schemeClr val="tx2"/>
                          </a:solidFill>
                          <a:latin typeface="Cambria Math" panose="02040503050406030204" pitchFamily="18" charset="0"/>
                        </a:rPr>
                        <m:t>+ </m:t>
                      </m:r>
                      <m:sSub>
                        <m:sSubPr>
                          <m:ctrlPr>
                            <a:rPr lang="en-US" sz="1400" b="0" i="1" smtClean="0">
                              <a:solidFill>
                                <a:schemeClr val="tx2"/>
                              </a:solidFill>
                              <a:latin typeface="Cambria Math" panose="02040503050406030204" pitchFamily="18" charset="0"/>
                            </a:rPr>
                          </m:ctrlPr>
                        </m:sSubPr>
                        <m:e>
                          <m:r>
                            <a:rPr lang="en-US" sz="1400" b="0" i="1" smtClean="0">
                              <a:solidFill>
                                <a:schemeClr val="tx2"/>
                              </a:solidFill>
                              <a:latin typeface="Cambria Math" panose="02040503050406030204" pitchFamily="18" charset="0"/>
                            </a:rPr>
                            <m:t>𝐶</m:t>
                          </m:r>
                        </m:e>
                        <m:sub>
                          <m:r>
                            <a:rPr lang="en-US" sz="1400" b="0" i="1" smtClean="0">
                              <a:solidFill>
                                <a:schemeClr val="tx2"/>
                              </a:solidFill>
                              <a:latin typeface="Cambria Math" panose="02040503050406030204" pitchFamily="18" charset="0"/>
                            </a:rPr>
                            <m:t>𝑚𝑖𝑛</m:t>
                          </m:r>
                        </m:sub>
                      </m:sSub>
                    </m:oMath>
                  </m:oMathPara>
                </a14:m>
                <a:endParaRPr lang="en-GB" sz="1400" dirty="0">
                  <a:solidFill>
                    <a:schemeClr val="tx2"/>
                  </a:solidFill>
                </a:endParaRPr>
              </a:p>
            </p:txBody>
          </p:sp>
        </mc:Choice>
        <mc:Fallback xmlns="">
          <p:sp>
            <p:nvSpPr>
              <p:cNvPr id="8" name="TextBox 7">
                <a:extLst>
                  <a:ext uri="{FF2B5EF4-FFF2-40B4-BE49-F238E27FC236}">
                    <a16:creationId xmlns:a16="http://schemas.microsoft.com/office/drawing/2014/main" id="{BE81ABF7-9003-7AFF-7346-AB9AA4092F8D}"/>
                  </a:ext>
                </a:extLst>
              </p:cNvPr>
              <p:cNvSpPr txBox="1">
                <a:spLocks noRot="1" noChangeAspect="1" noMove="1" noResize="1" noEditPoints="1" noAdjustHandles="1" noChangeArrowheads="1" noChangeShapeType="1" noTextEdit="1"/>
              </p:cNvSpPr>
              <p:nvPr/>
            </p:nvSpPr>
            <p:spPr>
              <a:xfrm>
                <a:off x="7109508" y="4921638"/>
                <a:ext cx="1389906" cy="415178"/>
              </a:xfrm>
              <a:prstGeom prst="rect">
                <a:avLst/>
              </a:prstGeom>
              <a:blipFill>
                <a:blip r:embed="rId6"/>
                <a:stretch>
                  <a:fillRect b="-1470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DC74D32-ADF5-AB1F-3915-BD21CBCF84E3}"/>
                  </a:ext>
                </a:extLst>
              </p:cNvPr>
              <p:cNvSpPr txBox="1"/>
              <p:nvPr/>
            </p:nvSpPr>
            <p:spPr>
              <a:xfrm>
                <a:off x="8725097" y="4865804"/>
                <a:ext cx="2807952" cy="184666"/>
              </a:xfrm>
              <a:prstGeom prst="rect">
                <a:avLst/>
              </a:prstGeom>
              <a:noFill/>
            </p:spPr>
            <p:txBody>
              <a:bodyPr wrap="square" lIns="0" tIns="0" rIns="0" bIns="0" rtlCol="0">
                <a:spAutoFit/>
              </a:bodyPr>
              <a:lstStyle/>
              <a:p>
                <a14:m>
                  <m:oMath xmlns:m="http://schemas.openxmlformats.org/officeDocument/2006/math">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𝐶</m:t>
                        </m:r>
                      </m:e>
                      <m:sub>
                        <m:r>
                          <a:rPr lang="en-US" sz="1200" b="0" i="1" smtClean="0">
                            <a:solidFill>
                              <a:schemeClr val="tx2"/>
                            </a:solidFill>
                            <a:latin typeface="Cambria Math" panose="02040503050406030204" pitchFamily="18" charset="0"/>
                          </a:rPr>
                          <m:t>𝑆𝑆</m:t>
                        </m:r>
                      </m:sub>
                    </m:sSub>
                  </m:oMath>
                </a14:m>
                <a:r>
                  <a:rPr lang="en-GB" sz="1200" dirty="0">
                    <a:solidFill>
                      <a:schemeClr val="tx2"/>
                    </a:solidFill>
                  </a:rPr>
                  <a:t> Steady state concentration (</a:t>
                </a:r>
                <a:r>
                  <a:rPr lang="en-GB" sz="1200" dirty="0" err="1">
                    <a:solidFill>
                      <a:schemeClr val="tx2"/>
                    </a:solidFill>
                  </a:rPr>
                  <a:t>pptV</a:t>
                </a:r>
                <a:r>
                  <a:rPr lang="en-GB" sz="1200" dirty="0">
                    <a:solidFill>
                      <a:schemeClr val="tx2"/>
                    </a:solidFill>
                  </a:rPr>
                  <a:t>)</a:t>
                </a:r>
              </a:p>
            </p:txBody>
          </p:sp>
        </mc:Choice>
        <mc:Fallback xmlns="">
          <p:sp>
            <p:nvSpPr>
              <p:cNvPr id="9" name="TextBox 8">
                <a:extLst>
                  <a:ext uri="{FF2B5EF4-FFF2-40B4-BE49-F238E27FC236}">
                    <a16:creationId xmlns:a16="http://schemas.microsoft.com/office/drawing/2014/main" id="{7DC74D32-ADF5-AB1F-3915-BD21CBCF84E3}"/>
                  </a:ext>
                </a:extLst>
              </p:cNvPr>
              <p:cNvSpPr txBox="1">
                <a:spLocks noRot="1" noChangeAspect="1" noMove="1" noResize="1" noEditPoints="1" noAdjustHandles="1" noChangeArrowheads="1" noChangeShapeType="1" noTextEdit="1"/>
              </p:cNvSpPr>
              <p:nvPr/>
            </p:nvSpPr>
            <p:spPr>
              <a:xfrm>
                <a:off x="8725097" y="4865804"/>
                <a:ext cx="2807952" cy="184666"/>
              </a:xfrm>
              <a:prstGeom prst="rect">
                <a:avLst/>
              </a:prstGeom>
              <a:blipFill>
                <a:blip r:embed="rId7"/>
                <a:stretch>
                  <a:fillRect l="-1952" t="-30000"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5693557-D56F-45C4-F300-0570B722D220}"/>
                  </a:ext>
                </a:extLst>
              </p:cNvPr>
              <p:cNvSpPr txBox="1"/>
              <p:nvPr/>
            </p:nvSpPr>
            <p:spPr>
              <a:xfrm>
                <a:off x="8750026" y="5070057"/>
                <a:ext cx="2807952" cy="375167"/>
              </a:xfrm>
              <a:prstGeom prst="rect">
                <a:avLst/>
              </a:prstGeom>
              <a:noFill/>
            </p:spPr>
            <p:txBody>
              <a:bodyPr wrap="square" lIns="0" tIns="0" rIns="0" bIns="0" rtlCol="0">
                <a:spAutoFit/>
              </a:bodyPr>
              <a:lstStyle/>
              <a:p>
                <a14:m>
                  <m:oMath xmlns:m="http://schemas.openxmlformats.org/officeDocument/2006/math">
                    <m:sSub>
                      <m:sSubPr>
                        <m:ctrlPr>
                          <a:rPr lang="en-US" sz="1200" b="0" i="1" smtClean="0">
                            <a:solidFill>
                              <a:schemeClr val="tx2"/>
                            </a:solidFill>
                            <a:latin typeface="Cambria Math" panose="02040503050406030204" pitchFamily="18" charset="0"/>
                          </a:rPr>
                        </m:ctrlPr>
                      </m:sSubPr>
                      <m:e>
                        <m:r>
                          <a:rPr lang="en-US" sz="1200" b="0" i="1" smtClean="0">
                            <a:solidFill>
                              <a:schemeClr val="tx2"/>
                            </a:solidFill>
                            <a:latin typeface="Cambria Math" panose="02040503050406030204" pitchFamily="18" charset="0"/>
                          </a:rPr>
                          <m:t>𝑃</m:t>
                        </m:r>
                      </m:e>
                      <m:sub>
                        <m:r>
                          <a:rPr lang="en-US" sz="1200" b="0" i="1" smtClean="0">
                            <a:solidFill>
                              <a:schemeClr val="tx2"/>
                            </a:solidFill>
                            <a:latin typeface="Cambria Math" panose="02040503050406030204" pitchFamily="18" charset="0"/>
                          </a:rPr>
                          <m:t>𝑇</m:t>
                        </m:r>
                      </m:sub>
                    </m:sSub>
                  </m:oMath>
                </a14:m>
                <a:r>
                  <a:rPr lang="en-GB" sz="1200" dirty="0">
                    <a:solidFill>
                      <a:schemeClr val="tx2"/>
                    </a:solidFill>
                  </a:rPr>
                  <a:t> Production rate of H-3 (mol/s)</a:t>
                </a:r>
              </a:p>
              <a:p>
                <a14:m>
                  <m:oMath xmlns:m="http://schemas.openxmlformats.org/officeDocument/2006/math">
                    <m:acc>
                      <m:accPr>
                        <m:chr m:val="̇"/>
                        <m:ctrlPr>
                          <a:rPr lang="en-US" sz="1200" i="1">
                            <a:solidFill>
                              <a:schemeClr val="tx2"/>
                            </a:solidFill>
                            <a:latin typeface="Cambria Math" panose="02040503050406030204" pitchFamily="18" charset="0"/>
                          </a:rPr>
                        </m:ctrlPr>
                      </m:accPr>
                      <m:e>
                        <m:r>
                          <a:rPr lang="en-US" sz="1200" i="1">
                            <a:solidFill>
                              <a:schemeClr val="tx2"/>
                            </a:solidFill>
                            <a:latin typeface="Cambria Math" panose="02040503050406030204" pitchFamily="18" charset="0"/>
                          </a:rPr>
                          <m:t>𝑁</m:t>
                        </m:r>
                      </m:e>
                    </m:acc>
                    <m:r>
                      <a:rPr lang="en-US" sz="1200" i="1">
                        <a:solidFill>
                          <a:schemeClr val="tx2"/>
                        </a:solidFill>
                        <a:latin typeface="Cambria Math" panose="02040503050406030204" pitchFamily="18" charset="0"/>
                      </a:rPr>
                      <m:t> </m:t>
                    </m:r>
                  </m:oMath>
                </a14:m>
                <a:r>
                  <a:rPr lang="en-GB" sz="1200" dirty="0">
                    <a:solidFill>
                      <a:schemeClr val="tx2"/>
                    </a:solidFill>
                  </a:rPr>
                  <a:t>Filtration rate of H-3 (mol/s)</a:t>
                </a:r>
              </a:p>
            </p:txBody>
          </p:sp>
        </mc:Choice>
        <mc:Fallback xmlns="">
          <p:sp>
            <p:nvSpPr>
              <p:cNvPr id="11" name="TextBox 10">
                <a:extLst>
                  <a:ext uri="{FF2B5EF4-FFF2-40B4-BE49-F238E27FC236}">
                    <a16:creationId xmlns:a16="http://schemas.microsoft.com/office/drawing/2014/main" id="{05693557-D56F-45C4-F300-0570B722D220}"/>
                  </a:ext>
                </a:extLst>
              </p:cNvPr>
              <p:cNvSpPr txBox="1">
                <a:spLocks noRot="1" noChangeAspect="1" noMove="1" noResize="1" noEditPoints="1" noAdjustHandles="1" noChangeArrowheads="1" noChangeShapeType="1" noTextEdit="1"/>
              </p:cNvSpPr>
              <p:nvPr/>
            </p:nvSpPr>
            <p:spPr>
              <a:xfrm>
                <a:off x="8750026" y="5070057"/>
                <a:ext cx="2807952" cy="375167"/>
              </a:xfrm>
              <a:prstGeom prst="rect">
                <a:avLst/>
              </a:prstGeom>
              <a:blipFill>
                <a:blip r:embed="rId8"/>
                <a:stretch>
                  <a:fillRect l="-1952" t="-14754" b="-22951"/>
                </a:stretch>
              </a:blipFill>
            </p:spPr>
            <p:txBody>
              <a:bodyPr/>
              <a:lstStyle/>
              <a:p>
                <a:r>
                  <a:rPr lang="en-GB">
                    <a:noFill/>
                  </a:rPr>
                  <a:t> </a:t>
                </a:r>
              </a:p>
            </p:txBody>
          </p:sp>
        </mc:Fallback>
      </mc:AlternateContent>
      <p:sp>
        <p:nvSpPr>
          <p:cNvPr id="15" name="TextBox 14">
            <a:extLst>
              <a:ext uri="{FF2B5EF4-FFF2-40B4-BE49-F238E27FC236}">
                <a16:creationId xmlns:a16="http://schemas.microsoft.com/office/drawing/2014/main" id="{B668BA5B-FBE7-FBA7-7BB6-4D0E73B96001}"/>
              </a:ext>
            </a:extLst>
          </p:cNvPr>
          <p:cNvSpPr txBox="1"/>
          <p:nvPr/>
        </p:nvSpPr>
        <p:spPr>
          <a:xfrm>
            <a:off x="6854508" y="5531259"/>
            <a:ext cx="4812973"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A total of </a:t>
            </a:r>
            <a:r>
              <a:rPr kumimoji="0" lang="en-US" sz="1400" b="1" i="0" u="none" strike="noStrike" kern="1200" cap="none" spc="0" normalizeH="0" baseline="0" noProof="0" dirty="0">
                <a:ln>
                  <a:noFill/>
                </a:ln>
                <a:solidFill>
                  <a:srgbClr val="0033A0"/>
                </a:solidFill>
                <a:effectLst/>
                <a:uLnTx/>
                <a:uFillTx/>
                <a:latin typeface="Arial"/>
                <a:ea typeface="+mn-ea"/>
                <a:cs typeface="+mn-cs"/>
              </a:rPr>
              <a:t>2.3 </a:t>
            </a:r>
            <a:r>
              <a:rPr kumimoji="0" lang="en-US" sz="1400" b="1" i="0" u="none" strike="noStrike" kern="1200" cap="none" spc="0" normalizeH="0" baseline="0" noProof="0" dirty="0" err="1">
                <a:ln>
                  <a:noFill/>
                </a:ln>
                <a:solidFill>
                  <a:srgbClr val="0033A0"/>
                </a:solidFill>
                <a:effectLst/>
                <a:uLnTx/>
                <a:uFillTx/>
                <a:latin typeface="Arial"/>
                <a:ea typeface="+mn-ea"/>
                <a:cs typeface="+mn-cs"/>
              </a:rPr>
              <a:t>GBq</a:t>
            </a:r>
            <a:r>
              <a:rPr kumimoji="0" lang="en-US" sz="1400" b="1" i="0" u="none" strike="noStrike" kern="1200" cap="none" spc="0" normalizeH="0" baseline="0" noProof="0" dirty="0">
                <a:ln>
                  <a:noFill/>
                </a:ln>
                <a:solidFill>
                  <a:srgbClr val="0033A0"/>
                </a:solidFill>
                <a:effectLst/>
                <a:uLnTx/>
                <a:uFillTx/>
                <a:latin typeface="Arial"/>
                <a:ea typeface="+mn-ea"/>
                <a:cs typeface="+mn-cs"/>
              </a:rPr>
              <a:t> </a:t>
            </a:r>
            <a:r>
              <a:rPr kumimoji="0" lang="en-US" sz="1400" b="0" i="0" u="none" strike="noStrike" kern="1200" cap="none" spc="0" normalizeH="0" baseline="0" noProof="0" dirty="0">
                <a:ln>
                  <a:noFill/>
                </a:ln>
                <a:solidFill>
                  <a:srgbClr val="0033A0"/>
                </a:solidFill>
                <a:effectLst/>
                <a:uLnTx/>
                <a:uFillTx/>
                <a:latin typeface="Arial"/>
                <a:ea typeface="+mn-ea"/>
                <a:cs typeface="+mn-cs"/>
              </a:rPr>
              <a:t>of</a:t>
            </a:r>
            <a:r>
              <a:rPr kumimoji="0" lang="en-US" sz="1400" b="1" i="0" u="none" strike="noStrike" kern="1200" cap="none" spc="0" normalizeH="0" baseline="0" noProof="0" dirty="0">
                <a:ln>
                  <a:noFill/>
                </a:ln>
                <a:solidFill>
                  <a:srgbClr val="0033A0"/>
                </a:solidFill>
                <a:effectLst/>
                <a:uLnTx/>
                <a:uFillTx/>
                <a:latin typeface="Arial"/>
                <a:ea typeface="+mn-ea"/>
                <a:cs typeface="+mn-cs"/>
              </a:rPr>
              <a:t> </a:t>
            </a:r>
            <a:r>
              <a:rPr kumimoji="0" lang="en-US" sz="1400" b="0" i="0" u="none" strike="noStrike" kern="1200" cap="none" spc="0" normalizeH="0" baseline="0" noProof="0" dirty="0">
                <a:ln>
                  <a:noFill/>
                </a:ln>
                <a:solidFill>
                  <a:srgbClr val="0033A0"/>
                </a:solidFill>
                <a:effectLst/>
                <a:uLnTx/>
                <a:uFillTx/>
                <a:latin typeface="Arial"/>
                <a:ea typeface="+mn-ea"/>
                <a:cs typeface="+mn-cs"/>
              </a:rPr>
              <a:t>H-3 content with a </a:t>
            </a:r>
            <a:r>
              <a:rPr kumimoji="0" lang="en-US" sz="1400" b="1" i="0" u="none" strike="noStrike" kern="1200" cap="none" spc="0" normalizeH="0" baseline="0" noProof="0" dirty="0">
                <a:ln>
                  <a:noFill/>
                </a:ln>
                <a:solidFill>
                  <a:srgbClr val="0033A0"/>
                </a:solidFill>
                <a:effectLst/>
                <a:uLnTx/>
                <a:uFillTx/>
                <a:latin typeface="Arial"/>
                <a:ea typeface="+mn-ea"/>
                <a:cs typeface="+mn-cs"/>
              </a:rPr>
              <a:t>partial H-3 pressure </a:t>
            </a:r>
            <a:r>
              <a:rPr kumimoji="0" lang="en-US" sz="1400" i="0" u="none" strike="noStrike" kern="1200" cap="none" spc="0" normalizeH="0" baseline="0" noProof="0" dirty="0">
                <a:ln>
                  <a:noFill/>
                </a:ln>
                <a:solidFill>
                  <a:srgbClr val="0033A0"/>
                </a:solidFill>
                <a:effectLst/>
                <a:uLnTx/>
                <a:uFillTx/>
                <a:latin typeface="Arial"/>
                <a:ea typeface="+mn-ea"/>
                <a:cs typeface="+mn-cs"/>
              </a:rPr>
              <a:t>of</a:t>
            </a:r>
            <a:r>
              <a:rPr kumimoji="0" lang="en-US" sz="1400" b="1" i="0" u="none" strike="noStrike" kern="1200" cap="none" spc="0" normalizeH="0" baseline="0" noProof="0" dirty="0">
                <a:ln>
                  <a:noFill/>
                </a:ln>
                <a:solidFill>
                  <a:srgbClr val="0033A0"/>
                </a:solidFill>
                <a:effectLst/>
                <a:uLnTx/>
                <a:uFillTx/>
                <a:latin typeface="Arial"/>
                <a:ea typeface="+mn-ea"/>
                <a:cs typeface="+mn-cs"/>
              </a:rPr>
              <a:t> 6.7E-4 Pa </a:t>
            </a:r>
            <a:r>
              <a:rPr kumimoji="0" lang="en-US" sz="1400" b="0" i="0" u="none" strike="noStrike" kern="1200" cap="none" spc="0" normalizeH="0" baseline="0" noProof="0" dirty="0">
                <a:ln>
                  <a:noFill/>
                </a:ln>
                <a:solidFill>
                  <a:srgbClr val="0033A0"/>
                </a:solidFill>
                <a:effectLst/>
                <a:uLnTx/>
                <a:uFillTx/>
                <a:latin typeface="Arial"/>
                <a:ea typeface="+mn-ea"/>
                <a:cs typeface="+mn-cs"/>
              </a:rPr>
              <a:t>could be present in the circuit</a:t>
            </a:r>
          </a:p>
        </p:txBody>
      </p:sp>
      <p:sp>
        <p:nvSpPr>
          <p:cNvPr id="2" name="Footer Placeholder 2">
            <a:extLst>
              <a:ext uri="{FF2B5EF4-FFF2-40B4-BE49-F238E27FC236}">
                <a16:creationId xmlns:a16="http://schemas.microsoft.com/office/drawing/2014/main" id="{324DD431-5A2E-683B-085E-29E5B8EC4E00}"/>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2" name="Date Placeholder 1">
            <a:extLst>
              <a:ext uri="{FF2B5EF4-FFF2-40B4-BE49-F238E27FC236}">
                <a16:creationId xmlns:a16="http://schemas.microsoft.com/office/drawing/2014/main" id="{4E73F3A4-BB41-4D40-C0C1-449837B8DF4D}"/>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25258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3" grpId="0" animBg="1"/>
      <p:bldP spid="52" grpId="0" animBg="1"/>
      <p:bldP spid="7" grpId="0" animBg="1"/>
      <p:bldP spid="27" grpId="0"/>
      <p:bldP spid="28" grpId="0" animBg="1"/>
      <p:bldP spid="34" grpId="0"/>
      <p:bldP spid="35" grpId="0"/>
      <p:bldP spid="38" grpId="0"/>
      <p:bldP spid="42" grpId="0"/>
      <p:bldP spid="43" grpId="0" animBg="1"/>
      <p:bldP spid="51" grpId="0"/>
      <p:bldP spid="54" grpId="0" animBg="1"/>
      <p:bldP spid="55" grpId="0" animBg="1"/>
      <p:bldP spid="56" grpId="0"/>
      <p:bldP spid="10" grpId="0"/>
      <p:bldP spid="8" grpId="0"/>
      <p:bldP spid="9" grpId="0"/>
      <p:bldP spid="11"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A4466-3F7C-5EFF-5CA2-F8C4DCE0AE2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BAB7CC-44D5-5326-9C44-57068E7504AB}"/>
              </a:ext>
            </a:extLst>
          </p:cNvPr>
          <p:cNvSpPr>
            <a:spLocks noGrp="1"/>
          </p:cNvSpPr>
          <p:nvPr>
            <p:ph type="sldNum" sz="quarter" idx="12"/>
          </p:nvPr>
        </p:nvSpPr>
        <p:spPr/>
        <p:txBody>
          <a:bodyPr/>
          <a:lstStyle/>
          <a:p>
            <a:fld id="{36B5EA5A-BC32-A742-B11B-8E7414D5B535}" type="slidenum">
              <a:rPr lang="en-US" smtClean="0"/>
              <a:pPr/>
              <a:t>29</a:t>
            </a:fld>
            <a:endParaRPr lang="en-US" dirty="0"/>
          </a:p>
        </p:txBody>
      </p:sp>
      <p:sp>
        <p:nvSpPr>
          <p:cNvPr id="3" name="Title 1">
            <a:extLst>
              <a:ext uri="{FF2B5EF4-FFF2-40B4-BE49-F238E27FC236}">
                <a16:creationId xmlns:a16="http://schemas.microsoft.com/office/drawing/2014/main" id="{4F5371E9-28E6-416B-B0ED-73D04297AB35}"/>
              </a:ext>
            </a:extLst>
          </p:cNvPr>
          <p:cNvSpPr txBox="1">
            <a:spLocks noChangeArrowheads="1"/>
          </p:cNvSpPr>
          <p:nvPr/>
        </p:nvSpPr>
        <p:spPr bwMode="auto">
          <a:xfrm>
            <a:off x="571014" y="41"/>
            <a:ext cx="1121778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(Accidental) He release</a:t>
            </a:r>
          </a:p>
        </p:txBody>
      </p:sp>
      <p:sp>
        <p:nvSpPr>
          <p:cNvPr id="44" name="TextBox 43">
            <a:extLst>
              <a:ext uri="{FF2B5EF4-FFF2-40B4-BE49-F238E27FC236}">
                <a16:creationId xmlns:a16="http://schemas.microsoft.com/office/drawing/2014/main" id="{BEE2DB9D-0C12-8B23-1DFD-972D8E001441}"/>
              </a:ext>
            </a:extLst>
          </p:cNvPr>
          <p:cNvSpPr txBox="1"/>
          <p:nvPr/>
        </p:nvSpPr>
        <p:spPr>
          <a:xfrm>
            <a:off x="600253" y="1459936"/>
            <a:ext cx="7613218" cy="4078039"/>
          </a:xfrm>
          <a:prstGeom prst="rect">
            <a:avLst/>
          </a:prstGeom>
          <a:noFill/>
        </p:spPr>
        <p:txBody>
          <a:bodyPr wrap="square">
            <a:spAutoFit/>
          </a:bodyPr>
          <a:lstStyle/>
          <a:p>
            <a:pPr marL="171450" indent="-171450">
              <a:spcAft>
                <a:spcPts val="1200"/>
              </a:spcAft>
              <a:buFont typeface="Arial" panose="020B0604020202020204" pitchFamily="34" charset="0"/>
              <a:buChar char="•"/>
            </a:pPr>
            <a:r>
              <a:rPr lang="en-US" sz="1600" dirty="0"/>
              <a:t>Assumption of (accidentally) releasing at once the total He (8 m</a:t>
            </a:r>
            <a:r>
              <a:rPr lang="en-US" sz="1600" baseline="30000" dirty="0"/>
              <a:t>3</a:t>
            </a:r>
            <a:r>
              <a:rPr lang="en-US" sz="1600" dirty="0"/>
              <a:t>, 14.5 bar) volume of the cooling system containing 2.3 </a:t>
            </a:r>
            <a:r>
              <a:rPr lang="en-US" sz="1600" dirty="0" err="1"/>
              <a:t>GBq</a:t>
            </a:r>
            <a:r>
              <a:rPr lang="en-US" sz="1600" dirty="0"/>
              <a:t> of H-3 would have the following radiological impact:</a:t>
            </a:r>
            <a:endParaRPr lang="en-US" sz="1600" dirty="0">
              <a:hlinkClick r:id="rId3">
                <a:extLst>
                  <a:ext uri="{A12FA001-AC4F-418D-AE19-62706E023703}">
                    <ahyp:hlinkClr xmlns:ahyp="http://schemas.microsoft.com/office/drawing/2018/hyperlinkcolor" val="tx"/>
                  </a:ext>
                </a:extLst>
              </a:hlinkClick>
            </a:endParaRPr>
          </a:p>
          <a:p>
            <a:pPr marL="357188" lvl="1" indent="-177800">
              <a:spcAft>
                <a:spcPts val="600"/>
              </a:spcAft>
              <a:buFont typeface="Wingdings" panose="05000000000000000000" pitchFamily="2" charset="2"/>
              <a:buChar char="Ø"/>
              <a:tabLst>
                <a:tab pos="357188" algn="l"/>
              </a:tabLst>
            </a:pPr>
            <a:r>
              <a:rPr lang="en-US" sz="1600" b="1" u="sng" dirty="0">
                <a:solidFill>
                  <a:schemeClr val="accent2">
                    <a:lumMod val="75000"/>
                  </a:schemeClr>
                </a:solidFill>
              </a:rPr>
              <a:t>Environmental impact</a:t>
            </a:r>
            <a:r>
              <a:rPr lang="en-US" sz="1600" dirty="0">
                <a:solidFill>
                  <a:schemeClr val="tx2"/>
                </a:solidFill>
              </a:rPr>
              <a:t>: </a:t>
            </a:r>
          </a:p>
          <a:p>
            <a:pPr marL="536575" lvl="2" indent="-179388">
              <a:spcAft>
                <a:spcPts val="600"/>
              </a:spcAft>
              <a:buFont typeface="Arial" panose="020B0604020202020204" pitchFamily="34" charset="0"/>
              <a:buChar char="−"/>
              <a:tabLst>
                <a:tab pos="357188" algn="l"/>
              </a:tabLst>
            </a:pPr>
            <a:r>
              <a:rPr lang="en-US" sz="1600" dirty="0"/>
              <a:t>Site-specific dose coefficients for short-term release of HTO (most conservative) are available: </a:t>
            </a:r>
            <a:r>
              <a:rPr lang="en-US" sz="1600" b="1" dirty="0"/>
              <a:t>3.11E-18 </a:t>
            </a:r>
            <a:r>
              <a:rPr lang="en-US" sz="1600" b="1" dirty="0" err="1"/>
              <a:t>Sv</a:t>
            </a:r>
            <a:r>
              <a:rPr lang="en-US" sz="1600" b="1" dirty="0"/>
              <a:t>/Bq </a:t>
            </a:r>
            <a:r>
              <a:rPr lang="en-US" sz="1600" dirty="0"/>
              <a:t>(see backup slide)</a:t>
            </a:r>
          </a:p>
          <a:p>
            <a:pPr marL="536575" lvl="2" indent="-179388">
              <a:spcAft>
                <a:spcPts val="600"/>
              </a:spcAft>
              <a:buFont typeface="Arial" panose="020B0604020202020204" pitchFamily="34" charset="0"/>
              <a:buChar char="−"/>
              <a:tabLst>
                <a:tab pos="357188" algn="l"/>
              </a:tabLst>
            </a:pPr>
            <a:r>
              <a:rPr lang="en-US" sz="1600" dirty="0"/>
              <a:t>A given </a:t>
            </a:r>
            <a:r>
              <a:rPr lang="en-US" sz="1600" b="1" dirty="0"/>
              <a:t>H-3 release </a:t>
            </a:r>
            <a:r>
              <a:rPr lang="en-US" sz="1600" dirty="0"/>
              <a:t>would result in a potential committed effective dose to members of the public of </a:t>
            </a:r>
            <a:r>
              <a:rPr lang="en-US" sz="1600" b="1" dirty="0"/>
              <a:t>0.01 </a:t>
            </a:r>
            <a:r>
              <a:rPr lang="en-US" sz="1600" b="1" dirty="0" err="1"/>
              <a:t>uSv</a:t>
            </a:r>
            <a:r>
              <a:rPr lang="en-US" sz="1600" b="1" dirty="0"/>
              <a:t> </a:t>
            </a:r>
            <a:r>
              <a:rPr lang="en-US" sz="1600" dirty="0"/>
              <a:t>→ </a:t>
            </a:r>
            <a:r>
              <a:rPr lang="en-US" sz="1600" dirty="0">
                <a:solidFill>
                  <a:srgbClr val="00B050"/>
                </a:solidFill>
                <a:latin typeface="+mj-lt"/>
              </a:rPr>
              <a:t>fulfills CERN’s </a:t>
            </a:r>
            <a:r>
              <a:rPr lang="en-US" sz="1600" b="1" dirty="0">
                <a:solidFill>
                  <a:srgbClr val="00B050"/>
                </a:solidFill>
                <a:latin typeface="+mj-lt"/>
              </a:rPr>
              <a:t>dose optimization objective </a:t>
            </a:r>
            <a:r>
              <a:rPr lang="en-US" sz="1600" dirty="0">
                <a:solidFill>
                  <a:srgbClr val="00B050"/>
                </a:solidFill>
                <a:latin typeface="+mj-lt"/>
              </a:rPr>
              <a:t>for the </a:t>
            </a:r>
            <a:r>
              <a:rPr lang="en-US" sz="1600" b="1" dirty="0">
                <a:solidFill>
                  <a:srgbClr val="00B050"/>
                </a:solidFill>
                <a:latin typeface="+mj-lt"/>
              </a:rPr>
              <a:t>public</a:t>
            </a:r>
            <a:r>
              <a:rPr lang="en-US" sz="1600" dirty="0">
                <a:solidFill>
                  <a:srgbClr val="00B050"/>
                </a:solidFill>
                <a:latin typeface="+mj-lt"/>
              </a:rPr>
              <a:t> of &lt;</a:t>
            </a:r>
            <a:r>
              <a:rPr lang="en-US" sz="1600" b="1" dirty="0">
                <a:solidFill>
                  <a:srgbClr val="00B050"/>
                </a:solidFill>
                <a:latin typeface="+mj-lt"/>
              </a:rPr>
              <a:t>10 </a:t>
            </a:r>
            <a:r>
              <a:rPr lang="en-US" sz="1600" b="1" dirty="0" err="1">
                <a:solidFill>
                  <a:srgbClr val="00B050"/>
                </a:solidFill>
                <a:latin typeface="+mj-lt"/>
              </a:rPr>
              <a:t>uSv</a:t>
            </a:r>
            <a:r>
              <a:rPr lang="en-US" sz="1600" b="1" dirty="0">
                <a:solidFill>
                  <a:srgbClr val="00B050"/>
                </a:solidFill>
                <a:latin typeface="+mj-lt"/>
              </a:rPr>
              <a:t>/year</a:t>
            </a:r>
            <a:endParaRPr lang="en-US" sz="1600" dirty="0">
              <a:solidFill>
                <a:srgbClr val="00B050"/>
              </a:solidFill>
            </a:endParaRPr>
          </a:p>
          <a:p>
            <a:pPr marL="357188" lvl="1" indent="-177800">
              <a:spcAft>
                <a:spcPts val="600"/>
              </a:spcAft>
              <a:buFont typeface="Wingdings" panose="05000000000000000000" pitchFamily="2" charset="2"/>
              <a:buChar char="Ø"/>
              <a:tabLst>
                <a:tab pos="357188" algn="l"/>
              </a:tabLst>
            </a:pPr>
            <a:r>
              <a:rPr lang="en-US" sz="1600" b="1" u="sng" dirty="0">
                <a:solidFill>
                  <a:schemeClr val="accent2">
                    <a:lumMod val="75000"/>
                  </a:schemeClr>
                </a:solidFill>
              </a:rPr>
              <a:t>Facility impact:</a:t>
            </a:r>
          </a:p>
          <a:p>
            <a:pPr marL="536575" lvl="2" indent="-179388">
              <a:spcAft>
                <a:spcPts val="600"/>
              </a:spcAft>
              <a:buFont typeface="Arial" panose="020B0604020202020204" pitchFamily="34" charset="0"/>
              <a:buChar char="−"/>
              <a:tabLst>
                <a:tab pos="357188" algn="l"/>
              </a:tabLst>
            </a:pPr>
            <a:r>
              <a:rPr lang="en-US" sz="1600" dirty="0"/>
              <a:t>A release of the total He (116 m</a:t>
            </a:r>
            <a:r>
              <a:rPr lang="en-US" sz="1600" baseline="30000" dirty="0"/>
              <a:t>3 </a:t>
            </a:r>
            <a:r>
              <a:rPr lang="en-US" sz="1600" dirty="0"/>
              <a:t>at 1 atm) would create an unacceptable ODH risk in the EN-CV rooms (530 m</a:t>
            </a:r>
            <a:r>
              <a:rPr lang="en-US" sz="1600" baseline="30000" dirty="0"/>
              <a:t>3</a:t>
            </a:r>
            <a:r>
              <a:rPr lang="en-US" sz="1600" dirty="0"/>
              <a:t>, 1116 m</a:t>
            </a:r>
            <a:r>
              <a:rPr lang="en-US" sz="1600" baseline="30000" dirty="0"/>
              <a:t>3</a:t>
            </a:r>
            <a:r>
              <a:rPr lang="en-US" sz="1600" dirty="0"/>
              <a:t>)</a:t>
            </a:r>
          </a:p>
          <a:p>
            <a:pPr marL="536575" lvl="2" indent="-179388">
              <a:spcAft>
                <a:spcPts val="600"/>
              </a:spcAft>
              <a:buFont typeface="Arial" panose="020B0604020202020204" pitchFamily="34" charset="0"/>
              <a:buChar char="−"/>
              <a:tabLst>
                <a:tab pos="357188" algn="l"/>
              </a:tabLst>
            </a:pPr>
            <a:r>
              <a:rPr lang="en-US" sz="1600" dirty="0"/>
              <a:t>~</a:t>
            </a:r>
            <a:r>
              <a:rPr lang="en-US" sz="1600" b="1" dirty="0"/>
              <a:t>0.4 CA</a:t>
            </a:r>
            <a:r>
              <a:rPr lang="en-US" sz="1600" b="1" baseline="30000" dirty="0"/>
              <a:t>1</a:t>
            </a:r>
            <a:r>
              <a:rPr lang="en-US" sz="1600" b="1" dirty="0"/>
              <a:t> </a:t>
            </a:r>
            <a:r>
              <a:rPr lang="en-US" sz="1600" dirty="0"/>
              <a:t>for any accidental releases inside w/o ODH risk (He concentration &lt;1.4% by vol.) → </a:t>
            </a:r>
            <a:r>
              <a:rPr lang="en-US" sz="1600" b="1" dirty="0">
                <a:solidFill>
                  <a:srgbClr val="00B050"/>
                </a:solidFill>
                <a:latin typeface="+mj-lt"/>
              </a:rPr>
              <a:t>within</a:t>
            </a:r>
            <a:r>
              <a:rPr lang="en-US" sz="1600" dirty="0">
                <a:solidFill>
                  <a:srgbClr val="00B050"/>
                </a:solidFill>
                <a:latin typeface="+mj-lt"/>
              </a:rPr>
              <a:t> the </a:t>
            </a:r>
            <a:r>
              <a:rPr lang="en-US" sz="1600" b="1" dirty="0">
                <a:solidFill>
                  <a:srgbClr val="00B050"/>
                </a:solidFill>
                <a:latin typeface="+mj-lt"/>
              </a:rPr>
              <a:t>given area classification limit</a:t>
            </a:r>
            <a:endParaRPr lang="en-US" sz="1600" b="1" dirty="0">
              <a:solidFill>
                <a:srgbClr val="00B050"/>
              </a:solidFill>
            </a:endParaRPr>
          </a:p>
        </p:txBody>
      </p:sp>
      <p:pic>
        <p:nvPicPr>
          <p:cNvPr id="5" name="Picture 4">
            <a:extLst>
              <a:ext uri="{FF2B5EF4-FFF2-40B4-BE49-F238E27FC236}">
                <a16:creationId xmlns:a16="http://schemas.microsoft.com/office/drawing/2014/main" id="{A48EFBFF-6075-432C-55A0-B8AA2A324483}"/>
              </a:ext>
            </a:extLst>
          </p:cNvPr>
          <p:cNvPicPr>
            <a:picLocks noChangeAspect="1"/>
          </p:cNvPicPr>
          <p:nvPr/>
        </p:nvPicPr>
        <p:blipFill>
          <a:blip r:embed="rId4"/>
          <a:stretch>
            <a:fillRect/>
          </a:stretch>
        </p:blipFill>
        <p:spPr>
          <a:xfrm>
            <a:off x="8268848" y="1464510"/>
            <a:ext cx="3113326" cy="1775182"/>
          </a:xfrm>
          <a:prstGeom prst="rect">
            <a:avLst/>
          </a:prstGeom>
        </p:spPr>
      </p:pic>
      <p:sp>
        <p:nvSpPr>
          <p:cNvPr id="7" name="Thought Bubble: Cloud 6">
            <a:extLst>
              <a:ext uri="{FF2B5EF4-FFF2-40B4-BE49-F238E27FC236}">
                <a16:creationId xmlns:a16="http://schemas.microsoft.com/office/drawing/2014/main" id="{3C80C7FB-83C5-6B8E-B233-48689328A7DF}"/>
              </a:ext>
            </a:extLst>
          </p:cNvPr>
          <p:cNvSpPr/>
          <p:nvPr/>
        </p:nvSpPr>
        <p:spPr>
          <a:xfrm>
            <a:off x="8715333" y="1612490"/>
            <a:ext cx="798818" cy="425132"/>
          </a:xfrm>
          <a:prstGeom prst="cloudCallout">
            <a:avLst>
              <a:gd name="adj1" fmla="val -22323"/>
              <a:gd name="adj2" fmla="val 8549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EA54293-EA81-1AA2-C10B-CF13AC937544}"/>
              </a:ext>
            </a:extLst>
          </p:cNvPr>
          <p:cNvSpPr txBox="1"/>
          <p:nvPr/>
        </p:nvSpPr>
        <p:spPr>
          <a:xfrm>
            <a:off x="8914484" y="1740417"/>
            <a:ext cx="400516" cy="169277"/>
          </a:xfrm>
          <a:prstGeom prst="rect">
            <a:avLst/>
          </a:prstGeom>
          <a:noFill/>
        </p:spPr>
        <p:txBody>
          <a:bodyPr wrap="square" lIns="0" tIns="0" rIns="0" bIns="0" rtlCol="0">
            <a:spAutoFit/>
          </a:bodyPr>
          <a:lstStyle/>
          <a:p>
            <a:pPr algn="ctr"/>
            <a:r>
              <a:rPr lang="en-US" sz="1100" dirty="0">
                <a:solidFill>
                  <a:schemeClr val="tx2"/>
                </a:solidFill>
              </a:rPr>
              <a:t>He</a:t>
            </a:r>
            <a:endParaRPr lang="en-GB" sz="1100" dirty="0">
              <a:solidFill>
                <a:schemeClr val="tx2"/>
              </a:solidFill>
            </a:endParaRPr>
          </a:p>
        </p:txBody>
      </p:sp>
      <p:pic>
        <p:nvPicPr>
          <p:cNvPr id="11" name="Picture 10">
            <a:extLst>
              <a:ext uri="{FF2B5EF4-FFF2-40B4-BE49-F238E27FC236}">
                <a16:creationId xmlns:a16="http://schemas.microsoft.com/office/drawing/2014/main" id="{D56F52A6-AE2D-75C1-1272-C2E9F143AA24}"/>
              </a:ext>
            </a:extLst>
          </p:cNvPr>
          <p:cNvPicPr>
            <a:picLocks noChangeAspect="1"/>
          </p:cNvPicPr>
          <p:nvPr/>
        </p:nvPicPr>
        <p:blipFill>
          <a:blip r:embed="rId5"/>
          <a:srcRect l="14649" t="9723" r="14828" b="5486"/>
          <a:stretch/>
        </p:blipFill>
        <p:spPr>
          <a:xfrm>
            <a:off x="8328248" y="3328534"/>
            <a:ext cx="3113326" cy="1989448"/>
          </a:xfrm>
          <a:prstGeom prst="rect">
            <a:avLst/>
          </a:prstGeom>
        </p:spPr>
      </p:pic>
      <p:sp>
        <p:nvSpPr>
          <p:cNvPr id="12" name="Thought Bubble: Cloud 11">
            <a:extLst>
              <a:ext uri="{FF2B5EF4-FFF2-40B4-BE49-F238E27FC236}">
                <a16:creationId xmlns:a16="http://schemas.microsoft.com/office/drawing/2014/main" id="{E51C4AA2-46F1-0F1A-BCDA-AEAEF49A7CDE}"/>
              </a:ext>
            </a:extLst>
          </p:cNvPr>
          <p:cNvSpPr/>
          <p:nvPr/>
        </p:nvSpPr>
        <p:spPr>
          <a:xfrm>
            <a:off x="10357794" y="3687453"/>
            <a:ext cx="452894" cy="692942"/>
          </a:xfrm>
          <a:prstGeom prst="cloudCallout">
            <a:avLst>
              <a:gd name="adj1" fmla="val -10160"/>
              <a:gd name="adj2" fmla="val 6506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31C7201-54F0-6DFC-ED20-60E251BF9963}"/>
              </a:ext>
            </a:extLst>
          </p:cNvPr>
          <p:cNvSpPr txBox="1"/>
          <p:nvPr/>
        </p:nvSpPr>
        <p:spPr>
          <a:xfrm>
            <a:off x="10410172" y="3926850"/>
            <a:ext cx="400516" cy="169277"/>
          </a:xfrm>
          <a:prstGeom prst="rect">
            <a:avLst/>
          </a:prstGeom>
          <a:noFill/>
        </p:spPr>
        <p:txBody>
          <a:bodyPr wrap="square" lIns="0" tIns="0" rIns="0" bIns="0" rtlCol="0">
            <a:spAutoFit/>
          </a:bodyPr>
          <a:lstStyle/>
          <a:p>
            <a:pPr algn="ctr"/>
            <a:r>
              <a:rPr lang="en-US" sz="1100" dirty="0">
                <a:solidFill>
                  <a:schemeClr val="tx2"/>
                </a:solidFill>
              </a:rPr>
              <a:t>He</a:t>
            </a:r>
            <a:endParaRPr lang="en-GB" sz="1100" dirty="0">
              <a:solidFill>
                <a:schemeClr val="tx2"/>
              </a:solidFill>
            </a:endParaRPr>
          </a:p>
        </p:txBody>
      </p:sp>
      <p:pic>
        <p:nvPicPr>
          <p:cNvPr id="14" name="Picture 13">
            <a:extLst>
              <a:ext uri="{FF2B5EF4-FFF2-40B4-BE49-F238E27FC236}">
                <a16:creationId xmlns:a16="http://schemas.microsoft.com/office/drawing/2014/main" id="{94743950-7013-7928-76E7-BC5277763A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4151" y="5139241"/>
            <a:ext cx="2561666" cy="1075319"/>
          </a:xfrm>
          <a:prstGeom prst="rect">
            <a:avLst/>
          </a:prstGeom>
          <a:noFill/>
        </p:spPr>
      </p:pic>
      <p:sp>
        <p:nvSpPr>
          <p:cNvPr id="15" name="Rectangle 14">
            <a:extLst>
              <a:ext uri="{FF2B5EF4-FFF2-40B4-BE49-F238E27FC236}">
                <a16:creationId xmlns:a16="http://schemas.microsoft.com/office/drawing/2014/main" id="{DC1C6386-A7B0-2752-6903-7D70EE776A1E}"/>
              </a:ext>
            </a:extLst>
          </p:cNvPr>
          <p:cNvSpPr/>
          <p:nvPr/>
        </p:nvSpPr>
        <p:spPr>
          <a:xfrm>
            <a:off x="11136560" y="5822019"/>
            <a:ext cx="396008" cy="144016"/>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44C474F-C879-5802-8A79-879C45C0CE61}"/>
              </a:ext>
            </a:extLst>
          </p:cNvPr>
          <p:cNvSpPr txBox="1"/>
          <p:nvPr/>
        </p:nvSpPr>
        <p:spPr>
          <a:xfrm>
            <a:off x="407368" y="5588705"/>
            <a:ext cx="9315000" cy="307777"/>
          </a:xfrm>
          <a:prstGeom prst="rect">
            <a:avLst/>
          </a:prstGeom>
          <a:noFill/>
        </p:spPr>
        <p:txBody>
          <a:bodyPr wrap="square">
            <a:spAutoFit/>
          </a:bodyPr>
          <a:lstStyle/>
          <a:p>
            <a:pPr marL="357187" lvl="2">
              <a:spcAft>
                <a:spcPts val="1200"/>
              </a:spcAft>
              <a:tabLst>
                <a:tab pos="357188" algn="l"/>
              </a:tabLst>
            </a:pPr>
            <a:r>
              <a:rPr lang="en-US" sz="1400" dirty="0"/>
              <a:t>It shall be noted that </a:t>
            </a:r>
            <a:r>
              <a:rPr lang="en-US" sz="1400" b="1" dirty="0"/>
              <a:t>potential</a:t>
            </a:r>
            <a:r>
              <a:rPr lang="en-US" sz="1400" dirty="0"/>
              <a:t> </a:t>
            </a:r>
            <a:r>
              <a:rPr lang="en-US" sz="1400" b="1" dirty="0"/>
              <a:t>contributions</a:t>
            </a:r>
            <a:r>
              <a:rPr lang="en-US" sz="1400" dirty="0"/>
              <a:t> from </a:t>
            </a:r>
            <a:r>
              <a:rPr lang="en-US" sz="1400" b="1" dirty="0"/>
              <a:t>other volatile radionuclides</a:t>
            </a:r>
            <a:r>
              <a:rPr lang="en-US" sz="1400" dirty="0"/>
              <a:t> are not considered here</a:t>
            </a:r>
          </a:p>
        </p:txBody>
      </p:sp>
      <p:sp>
        <p:nvSpPr>
          <p:cNvPr id="18" name="TextBox 17">
            <a:extLst>
              <a:ext uri="{FF2B5EF4-FFF2-40B4-BE49-F238E27FC236}">
                <a16:creationId xmlns:a16="http://schemas.microsoft.com/office/drawing/2014/main" id="{0DC4F305-DB58-7C4A-F5CD-18CB3ECA41B1}"/>
              </a:ext>
            </a:extLst>
          </p:cNvPr>
          <p:cNvSpPr txBox="1"/>
          <p:nvPr/>
        </p:nvSpPr>
        <p:spPr>
          <a:xfrm>
            <a:off x="407368" y="6044094"/>
            <a:ext cx="9010740" cy="253916"/>
          </a:xfrm>
          <a:prstGeom prst="rect">
            <a:avLst/>
          </a:prstGeom>
          <a:noFill/>
        </p:spPr>
        <p:txBody>
          <a:bodyPr wrap="square">
            <a:spAutoFit/>
          </a:bodyPr>
          <a:lstStyle/>
          <a:p>
            <a:pPr algn="l"/>
            <a:r>
              <a:rPr lang="en-GB" sz="1050" b="0" i="0" u="none" strike="noStrike" baseline="30000" dirty="0">
                <a:latin typeface="NimbusRomNo9L-Regu"/>
              </a:rPr>
              <a:t>1</a:t>
            </a:r>
            <a:r>
              <a:rPr lang="en-GB" sz="1050" b="0" i="0" u="none" strike="noStrike" baseline="0" dirty="0">
                <a:latin typeface="NimbusRomNo9L-Regu"/>
              </a:rPr>
              <a:t>CA: Guidance value for chronic occupational exposure to airborne activity. Exposure to an airborne activity concentration of 1 CA for 40 hours</a:t>
            </a:r>
            <a:endParaRPr lang="en-GB" sz="1050" dirty="0"/>
          </a:p>
        </p:txBody>
      </p:sp>
      <p:sp>
        <p:nvSpPr>
          <p:cNvPr id="6" name="TextBox 5">
            <a:extLst>
              <a:ext uri="{FF2B5EF4-FFF2-40B4-BE49-F238E27FC236}">
                <a16:creationId xmlns:a16="http://schemas.microsoft.com/office/drawing/2014/main" id="{A2A4077F-6E76-02FD-68A4-BB3796277A66}"/>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sp>
        <p:nvSpPr>
          <p:cNvPr id="2" name="Footer Placeholder 2">
            <a:extLst>
              <a:ext uri="{FF2B5EF4-FFF2-40B4-BE49-F238E27FC236}">
                <a16:creationId xmlns:a16="http://schemas.microsoft.com/office/drawing/2014/main" id="{216018E4-6F4D-36F7-B37A-9CE3C086F6C4}"/>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8" name="Date Placeholder 1">
            <a:extLst>
              <a:ext uri="{FF2B5EF4-FFF2-40B4-BE49-F238E27FC236}">
                <a16:creationId xmlns:a16="http://schemas.microsoft.com/office/drawing/2014/main" id="{8BE4A5EA-2714-335F-0CB6-6F8A258F080A}"/>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222678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animBg="1"/>
      <p:bldP spid="13" grpId="0"/>
      <p:bldP spid="15"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7EE87-928A-7A37-421F-08497FD8C3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58054-28EB-E05F-0690-3068F5C87754}"/>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dirty="0"/>
              <a:t>BDF/SHiP design optimization</a:t>
            </a:r>
            <a:endParaRPr lang="en-US" spc="-1" dirty="0">
              <a:solidFill>
                <a:srgbClr val="0055A0"/>
              </a:solidFill>
            </a:endParaRPr>
          </a:p>
        </p:txBody>
      </p:sp>
      <p:pic>
        <p:nvPicPr>
          <p:cNvPr id="3" name="Picture 2">
            <a:extLst>
              <a:ext uri="{FF2B5EF4-FFF2-40B4-BE49-F238E27FC236}">
                <a16:creationId xmlns:a16="http://schemas.microsoft.com/office/drawing/2014/main" id="{884BA21C-BD85-A08C-1BC7-723A8F04E227}"/>
              </a:ext>
            </a:extLst>
          </p:cNvPr>
          <p:cNvPicPr>
            <a:picLocks noChangeAspect="1"/>
          </p:cNvPicPr>
          <p:nvPr/>
        </p:nvPicPr>
        <p:blipFill>
          <a:blip r:embed="rId3"/>
          <a:stretch>
            <a:fillRect/>
          </a:stretch>
        </p:blipFill>
        <p:spPr>
          <a:xfrm>
            <a:off x="10614052" y="247170"/>
            <a:ext cx="1227273" cy="1028320"/>
          </a:xfrm>
          <a:prstGeom prst="rect">
            <a:avLst/>
          </a:prstGeom>
        </p:spPr>
      </p:pic>
      <p:sp>
        <p:nvSpPr>
          <p:cNvPr id="4" name="Content Placeholder 2">
            <a:extLst>
              <a:ext uri="{FF2B5EF4-FFF2-40B4-BE49-F238E27FC236}">
                <a16:creationId xmlns:a16="http://schemas.microsoft.com/office/drawing/2014/main" id="{ADABEE97-7EA2-6FC8-AFEC-974D47A5E37D}"/>
              </a:ext>
            </a:extLst>
          </p:cNvPr>
          <p:cNvSpPr>
            <a:spLocks noGrp="1"/>
          </p:cNvSpPr>
          <p:nvPr>
            <p:ph idx="1"/>
          </p:nvPr>
        </p:nvSpPr>
        <p:spPr>
          <a:xfrm>
            <a:off x="525101" y="1620814"/>
            <a:ext cx="7025490" cy="1508105"/>
          </a:xfrm>
        </p:spPr>
        <p:txBody>
          <a:bodyPr>
            <a:normAutofit/>
          </a:bodyPr>
          <a:lstStyle/>
          <a:p>
            <a:pPr marL="0" indent="0">
              <a:lnSpc>
                <a:spcPct val="100000"/>
              </a:lnSpc>
              <a:spcBef>
                <a:spcPts val="0"/>
              </a:spcBef>
              <a:spcAft>
                <a:spcPts val="600"/>
              </a:spcAft>
              <a:buClr>
                <a:srgbClr val="0055A0"/>
              </a:buClr>
              <a:buNone/>
            </a:pPr>
            <a:r>
              <a:rPr lang="en-GB" sz="1800" dirty="0">
                <a:solidFill>
                  <a:schemeClr val="tx1"/>
                </a:solidFill>
              </a:rPr>
              <a:t>ALARA approach</a:t>
            </a:r>
            <a:br>
              <a:rPr lang="en-GB" sz="1800" dirty="0">
                <a:solidFill>
                  <a:schemeClr val="tx1"/>
                </a:solidFill>
              </a:rPr>
            </a:br>
            <a:r>
              <a:rPr lang="en-GB" sz="1800" b="0" i="1" dirty="0">
                <a:solidFill>
                  <a:schemeClr val="accent1"/>
                </a:solidFill>
              </a:rPr>
              <a:t>Optimization required to ensure that exposure of personnel to radiation and radiological impact on environment are </a:t>
            </a:r>
            <a:br>
              <a:rPr lang="en-GB" sz="1800" b="0" i="1" dirty="0">
                <a:solidFill>
                  <a:schemeClr val="accent1"/>
                </a:solidFill>
              </a:rPr>
            </a:br>
            <a:r>
              <a:rPr lang="en-GB" sz="1800" b="0" i="1" dirty="0">
                <a:solidFill>
                  <a:schemeClr val="tx1"/>
                </a:solidFill>
              </a:rPr>
              <a:t>As Low As Reasonably Achievable</a:t>
            </a:r>
            <a:endParaRPr lang="en-GB" sz="1800" dirty="0"/>
          </a:p>
        </p:txBody>
      </p:sp>
      <p:pic>
        <p:nvPicPr>
          <p:cNvPr id="6" name="Picture 5">
            <a:extLst>
              <a:ext uri="{FF2B5EF4-FFF2-40B4-BE49-F238E27FC236}">
                <a16:creationId xmlns:a16="http://schemas.microsoft.com/office/drawing/2014/main" id="{C185FB3D-4F3A-2B5C-E5DD-7C4779F06DA4}"/>
              </a:ext>
            </a:extLst>
          </p:cNvPr>
          <p:cNvPicPr>
            <a:picLocks noChangeAspect="1"/>
          </p:cNvPicPr>
          <p:nvPr/>
        </p:nvPicPr>
        <p:blipFill>
          <a:blip r:embed="rId4"/>
          <a:stretch>
            <a:fillRect/>
          </a:stretch>
        </p:blipFill>
        <p:spPr>
          <a:xfrm>
            <a:off x="6969982" y="2081600"/>
            <a:ext cx="3771142" cy="3771142"/>
          </a:xfrm>
          <a:prstGeom prst="rect">
            <a:avLst/>
          </a:prstGeom>
        </p:spPr>
      </p:pic>
      <p:sp>
        <p:nvSpPr>
          <p:cNvPr id="11" name="TextBox 10">
            <a:extLst>
              <a:ext uri="{FF2B5EF4-FFF2-40B4-BE49-F238E27FC236}">
                <a16:creationId xmlns:a16="http://schemas.microsoft.com/office/drawing/2014/main" id="{13E9E035-C608-1771-153B-41345E7E5162}"/>
              </a:ext>
            </a:extLst>
          </p:cNvPr>
          <p:cNvSpPr txBox="1"/>
          <p:nvPr/>
        </p:nvSpPr>
        <p:spPr>
          <a:xfrm>
            <a:off x="472061" y="3128919"/>
            <a:ext cx="5839963" cy="2723823"/>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b="1" dirty="0"/>
              <a:t>HI-ECN3 design optimization </a:t>
            </a:r>
            <a:r>
              <a:rPr lang="en-US" dirty="0"/>
              <a:t>addresses all relevant radiological aspects of the facility covering its full </a:t>
            </a:r>
            <a:r>
              <a:rPr lang="en-US" b="1" dirty="0">
                <a:solidFill>
                  <a:schemeClr val="accent1"/>
                </a:solidFill>
              </a:rPr>
              <a:t>life-cycle</a:t>
            </a:r>
          </a:p>
          <a:p>
            <a:pPr marL="285750" indent="-285750">
              <a:spcAft>
                <a:spcPts val="1800"/>
              </a:spcAft>
              <a:buFont typeface="Arial" panose="020B0604020202020204" pitchFamily="34" charset="0"/>
              <a:buChar char="•"/>
            </a:pPr>
            <a:r>
              <a:rPr lang="en-US" dirty="0"/>
              <a:t>RP studies are based on </a:t>
            </a:r>
            <a:r>
              <a:rPr lang="en-US" b="1" dirty="0"/>
              <a:t>FLUKA MC studies</a:t>
            </a:r>
          </a:p>
          <a:p>
            <a:pPr marL="285750" indent="-285750">
              <a:spcAft>
                <a:spcPts val="1800"/>
              </a:spcAft>
              <a:buFont typeface="Arial" panose="020B0604020202020204" pitchFamily="34" charset="0"/>
              <a:buChar char="•"/>
            </a:pPr>
            <a:r>
              <a:rPr lang="en-US" dirty="0"/>
              <a:t>All studies will be summarized in the upcoming </a:t>
            </a:r>
            <a:r>
              <a:rPr lang="en-US" b="1" dirty="0"/>
              <a:t>Technical Design Report</a:t>
            </a:r>
          </a:p>
          <a:p>
            <a:pPr marL="285750" indent="-285750">
              <a:spcAft>
                <a:spcPts val="1800"/>
              </a:spcAft>
              <a:buFont typeface="Wingdings" panose="05000000000000000000" pitchFamily="2" charset="2"/>
              <a:buChar char="Ø"/>
            </a:pPr>
            <a:r>
              <a:rPr lang="en-US" b="1" i="1" dirty="0">
                <a:solidFill>
                  <a:schemeClr val="accent2"/>
                </a:solidFill>
              </a:rPr>
              <a:t>Few selected topics discussed today</a:t>
            </a:r>
          </a:p>
        </p:txBody>
      </p:sp>
      <p:sp>
        <p:nvSpPr>
          <p:cNvPr id="12" name="TextBox 11">
            <a:extLst>
              <a:ext uri="{FF2B5EF4-FFF2-40B4-BE49-F238E27FC236}">
                <a16:creationId xmlns:a16="http://schemas.microsoft.com/office/drawing/2014/main" id="{749627D3-D9B5-CB3C-0EFE-4B9CD0953332}"/>
              </a:ext>
            </a:extLst>
          </p:cNvPr>
          <p:cNvSpPr txBox="1"/>
          <p:nvPr/>
        </p:nvSpPr>
        <p:spPr>
          <a:xfrm>
            <a:off x="9707230" y="2339369"/>
            <a:ext cx="1764018" cy="584775"/>
          </a:xfrm>
          <a:prstGeom prst="rect">
            <a:avLst/>
          </a:prstGeom>
          <a:noFill/>
        </p:spPr>
        <p:txBody>
          <a:bodyPr wrap="square" rtlCol="0">
            <a:spAutoFit/>
          </a:bodyPr>
          <a:lstStyle/>
          <a:p>
            <a:pPr algn="r"/>
            <a:r>
              <a:rPr lang="en-US" sz="1600" b="1" dirty="0"/>
              <a:t>Wide range of RP studies </a:t>
            </a:r>
            <a:endParaRPr lang="en-GB" sz="1600" b="1" dirty="0"/>
          </a:p>
        </p:txBody>
      </p:sp>
      <p:sp>
        <p:nvSpPr>
          <p:cNvPr id="13" name="Footer Placeholder 2">
            <a:extLst>
              <a:ext uri="{FF2B5EF4-FFF2-40B4-BE49-F238E27FC236}">
                <a16:creationId xmlns:a16="http://schemas.microsoft.com/office/drawing/2014/main" id="{5C028BF4-ACA4-D266-58C7-410D63566F1C}"/>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4" name="Date Placeholder 1">
            <a:extLst>
              <a:ext uri="{FF2B5EF4-FFF2-40B4-BE49-F238E27FC236}">
                <a16:creationId xmlns:a16="http://schemas.microsoft.com/office/drawing/2014/main" id="{4119DB06-C1C8-721B-138B-F1BAED4D1CC1}"/>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15" name="Slide Number Placeholder 3">
            <a:extLst>
              <a:ext uri="{FF2B5EF4-FFF2-40B4-BE49-F238E27FC236}">
                <a16:creationId xmlns:a16="http://schemas.microsoft.com/office/drawing/2014/main" id="{16935433-F8CC-BEAE-F6BB-2B6A856E1B8F}"/>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3</a:t>
            </a:fld>
            <a:endParaRPr lang="en-GB" dirty="0"/>
          </a:p>
        </p:txBody>
      </p:sp>
    </p:spTree>
    <p:extLst>
      <p:ext uri="{BB962C8B-B14F-4D97-AF65-F5344CB8AC3E}">
        <p14:creationId xmlns:p14="http://schemas.microsoft.com/office/powerpoint/2010/main" val="2126787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03A0C-3ABB-4BF7-AF87-E7CF7C50DCB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F299BD9-BDE1-50D4-B40B-BA5A601FAC45}"/>
              </a:ext>
            </a:extLst>
          </p:cNvPr>
          <p:cNvGrpSpPr/>
          <p:nvPr/>
        </p:nvGrpSpPr>
        <p:grpSpPr>
          <a:xfrm>
            <a:off x="1883989" y="2954258"/>
            <a:ext cx="3600401" cy="2190815"/>
            <a:chOff x="7824191" y="1484784"/>
            <a:chExt cx="3600401" cy="2190815"/>
          </a:xfrm>
        </p:grpSpPr>
        <p:pic>
          <p:nvPicPr>
            <p:cNvPr id="29" name="Picture 28">
              <a:extLst>
                <a:ext uri="{FF2B5EF4-FFF2-40B4-BE49-F238E27FC236}">
                  <a16:creationId xmlns:a16="http://schemas.microsoft.com/office/drawing/2014/main" id="{38DD72A3-6106-5186-8B5F-34137397A1EF}"/>
                </a:ext>
              </a:extLst>
            </p:cNvPr>
            <p:cNvPicPr>
              <a:picLocks noChangeAspect="1"/>
            </p:cNvPicPr>
            <p:nvPr/>
          </p:nvPicPr>
          <p:blipFill>
            <a:blip r:embed="rId3"/>
            <a:srcRect l="4487" r="4140"/>
            <a:stretch/>
          </p:blipFill>
          <p:spPr>
            <a:xfrm>
              <a:off x="7824191" y="1484784"/>
              <a:ext cx="3600401" cy="2190815"/>
            </a:xfrm>
            <a:prstGeom prst="rect">
              <a:avLst/>
            </a:prstGeom>
          </p:spPr>
        </p:pic>
        <p:sp>
          <p:nvSpPr>
            <p:cNvPr id="38" name="Explosion: 14 Points 37">
              <a:extLst>
                <a:ext uri="{FF2B5EF4-FFF2-40B4-BE49-F238E27FC236}">
                  <a16:creationId xmlns:a16="http://schemas.microsoft.com/office/drawing/2014/main" id="{1CBEC7D0-0C72-8D71-61A9-CFDF6EC6B82C}"/>
                </a:ext>
              </a:extLst>
            </p:cNvPr>
            <p:cNvSpPr/>
            <p:nvPr/>
          </p:nvSpPr>
          <p:spPr>
            <a:xfrm>
              <a:off x="10200456" y="2828230"/>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Explosion: 14 Points 38">
              <a:extLst>
                <a:ext uri="{FF2B5EF4-FFF2-40B4-BE49-F238E27FC236}">
                  <a16:creationId xmlns:a16="http://schemas.microsoft.com/office/drawing/2014/main" id="{24BC789F-5A09-4257-879D-AC205E534229}"/>
                </a:ext>
              </a:extLst>
            </p:cNvPr>
            <p:cNvSpPr/>
            <p:nvPr/>
          </p:nvSpPr>
          <p:spPr>
            <a:xfrm>
              <a:off x="10440954" y="2724208"/>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Explosion: 14 Points 39">
              <a:extLst>
                <a:ext uri="{FF2B5EF4-FFF2-40B4-BE49-F238E27FC236}">
                  <a16:creationId xmlns:a16="http://schemas.microsoft.com/office/drawing/2014/main" id="{B599ED81-DF0C-9959-5DCE-20A2C004649E}"/>
                </a:ext>
              </a:extLst>
            </p:cNvPr>
            <p:cNvSpPr/>
            <p:nvPr/>
          </p:nvSpPr>
          <p:spPr>
            <a:xfrm>
              <a:off x="10668119" y="2756222"/>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Explosion: 14 Points 40">
              <a:extLst>
                <a:ext uri="{FF2B5EF4-FFF2-40B4-BE49-F238E27FC236}">
                  <a16:creationId xmlns:a16="http://schemas.microsoft.com/office/drawing/2014/main" id="{0C172DCB-735E-1EDE-B10D-04CE44413E23}"/>
                </a:ext>
              </a:extLst>
            </p:cNvPr>
            <p:cNvSpPr/>
            <p:nvPr/>
          </p:nvSpPr>
          <p:spPr>
            <a:xfrm>
              <a:off x="10885140" y="2804539"/>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Explosion: 14 Points 41">
              <a:extLst>
                <a:ext uri="{FF2B5EF4-FFF2-40B4-BE49-F238E27FC236}">
                  <a16:creationId xmlns:a16="http://schemas.microsoft.com/office/drawing/2014/main" id="{995C612E-E8AC-DE99-7D59-50D62F646118}"/>
                </a:ext>
              </a:extLst>
            </p:cNvPr>
            <p:cNvSpPr/>
            <p:nvPr/>
          </p:nvSpPr>
          <p:spPr>
            <a:xfrm>
              <a:off x="10995351" y="2580192"/>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Explosion: 14 Points 42">
              <a:extLst>
                <a:ext uri="{FF2B5EF4-FFF2-40B4-BE49-F238E27FC236}">
                  <a16:creationId xmlns:a16="http://schemas.microsoft.com/office/drawing/2014/main" id="{9A6D2300-4A70-62C6-1C98-C9695787121E}"/>
                </a:ext>
              </a:extLst>
            </p:cNvPr>
            <p:cNvSpPr/>
            <p:nvPr/>
          </p:nvSpPr>
          <p:spPr>
            <a:xfrm>
              <a:off x="10939826" y="2427853"/>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Explosion: 14 Points 44">
              <a:extLst>
                <a:ext uri="{FF2B5EF4-FFF2-40B4-BE49-F238E27FC236}">
                  <a16:creationId xmlns:a16="http://schemas.microsoft.com/office/drawing/2014/main" id="{8B5AAA88-9633-AAEA-A380-5632E6EED77A}"/>
                </a:ext>
              </a:extLst>
            </p:cNvPr>
            <p:cNvSpPr/>
            <p:nvPr/>
          </p:nvSpPr>
          <p:spPr>
            <a:xfrm>
              <a:off x="11011834" y="2121369"/>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Explosion: 14 Points 45">
              <a:extLst>
                <a:ext uri="{FF2B5EF4-FFF2-40B4-BE49-F238E27FC236}">
                  <a16:creationId xmlns:a16="http://schemas.microsoft.com/office/drawing/2014/main" id="{06461827-CBF2-2531-EFC0-3A8FB0E8DEC1}"/>
                </a:ext>
              </a:extLst>
            </p:cNvPr>
            <p:cNvSpPr/>
            <p:nvPr/>
          </p:nvSpPr>
          <p:spPr>
            <a:xfrm>
              <a:off x="10741124" y="1961888"/>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Explosion: 14 Points 46">
              <a:extLst>
                <a:ext uri="{FF2B5EF4-FFF2-40B4-BE49-F238E27FC236}">
                  <a16:creationId xmlns:a16="http://schemas.microsoft.com/office/drawing/2014/main" id="{E72228CC-02FC-2657-0080-47D221F6646D}"/>
                </a:ext>
              </a:extLst>
            </p:cNvPr>
            <p:cNvSpPr/>
            <p:nvPr/>
          </p:nvSpPr>
          <p:spPr>
            <a:xfrm>
              <a:off x="10957148" y="1594686"/>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Explosion: 14 Points 47">
              <a:extLst>
                <a:ext uri="{FF2B5EF4-FFF2-40B4-BE49-F238E27FC236}">
                  <a16:creationId xmlns:a16="http://schemas.microsoft.com/office/drawing/2014/main" id="{4DE6B1AF-2396-7235-2858-A97B2A750977}"/>
                </a:ext>
              </a:extLst>
            </p:cNvPr>
            <p:cNvSpPr/>
            <p:nvPr/>
          </p:nvSpPr>
          <p:spPr>
            <a:xfrm>
              <a:off x="9823255" y="2706599"/>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Explosion: 14 Points 48">
              <a:extLst>
                <a:ext uri="{FF2B5EF4-FFF2-40B4-BE49-F238E27FC236}">
                  <a16:creationId xmlns:a16="http://schemas.microsoft.com/office/drawing/2014/main" id="{987A5E00-014D-4875-4DD6-67E220B4AC4A}"/>
                </a:ext>
              </a:extLst>
            </p:cNvPr>
            <p:cNvSpPr/>
            <p:nvPr/>
          </p:nvSpPr>
          <p:spPr>
            <a:xfrm>
              <a:off x="9494082" y="2634591"/>
              <a:ext cx="144016" cy="144016"/>
            </a:xfrm>
            <a:prstGeom prst="irregularSeal2">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6D0512F3-9255-165C-E789-05B635677A8C}"/>
                </a:ext>
              </a:extLst>
            </p:cNvPr>
            <p:cNvSpPr txBox="1"/>
            <p:nvPr/>
          </p:nvSpPr>
          <p:spPr>
            <a:xfrm>
              <a:off x="10440954" y="2966425"/>
              <a:ext cx="684465" cy="161583"/>
            </a:xfrm>
            <a:prstGeom prst="rect">
              <a:avLst/>
            </a:prstGeom>
            <a:noFill/>
          </p:spPr>
          <p:txBody>
            <a:bodyPr wrap="square" lIns="0" tIns="0" rIns="0" bIns="0" rtlCol="0">
              <a:spAutoFit/>
            </a:bodyPr>
            <a:lstStyle/>
            <a:p>
              <a:pPr algn="l"/>
              <a:r>
                <a:rPr lang="en-US" sz="1050" b="1" dirty="0">
                  <a:solidFill>
                    <a:srgbClr val="FFFF00"/>
                  </a:solidFill>
                </a:rPr>
                <a:t>H-3</a:t>
              </a:r>
              <a:endParaRPr lang="en-GB" sz="1050" b="1" dirty="0">
                <a:solidFill>
                  <a:srgbClr val="FFFF00"/>
                </a:solidFill>
              </a:endParaRPr>
            </a:p>
          </p:txBody>
        </p:sp>
      </p:grpSp>
      <p:sp>
        <p:nvSpPr>
          <p:cNvPr id="4" name="Slide Number Placeholder 3">
            <a:extLst>
              <a:ext uri="{FF2B5EF4-FFF2-40B4-BE49-F238E27FC236}">
                <a16:creationId xmlns:a16="http://schemas.microsoft.com/office/drawing/2014/main" id="{10D392EA-C153-FCC5-14BB-2FA58255D58F}"/>
              </a:ext>
            </a:extLst>
          </p:cNvPr>
          <p:cNvSpPr>
            <a:spLocks noGrp="1"/>
          </p:cNvSpPr>
          <p:nvPr>
            <p:ph type="sldNum" sz="quarter" idx="12"/>
          </p:nvPr>
        </p:nvSpPr>
        <p:spPr/>
        <p:txBody>
          <a:bodyPr/>
          <a:lstStyle/>
          <a:p>
            <a:fld id="{36B5EA5A-BC32-A742-B11B-8E7414D5B535}" type="slidenum">
              <a:rPr lang="en-US" smtClean="0"/>
              <a:pPr/>
              <a:t>30</a:t>
            </a:fld>
            <a:endParaRPr lang="en-US" dirty="0"/>
          </a:p>
        </p:txBody>
      </p:sp>
      <p:sp>
        <p:nvSpPr>
          <p:cNvPr id="3" name="Title 1">
            <a:extLst>
              <a:ext uri="{FF2B5EF4-FFF2-40B4-BE49-F238E27FC236}">
                <a16:creationId xmlns:a16="http://schemas.microsoft.com/office/drawing/2014/main" id="{2ACEDA6F-3338-9713-D2D6-F1792B4B56F8}"/>
              </a:ext>
            </a:extLst>
          </p:cNvPr>
          <p:cNvSpPr txBox="1">
            <a:spLocks noChangeArrowheads="1"/>
          </p:cNvSpPr>
          <p:nvPr/>
        </p:nvSpPr>
        <p:spPr bwMode="auto">
          <a:xfrm>
            <a:off x="571014" y="41"/>
            <a:ext cx="1121778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H-3 permeation through SS304L</a:t>
            </a:r>
          </a:p>
        </p:txBody>
      </p:sp>
      <p:sp>
        <p:nvSpPr>
          <p:cNvPr id="17" name="TextBox 16">
            <a:extLst>
              <a:ext uri="{FF2B5EF4-FFF2-40B4-BE49-F238E27FC236}">
                <a16:creationId xmlns:a16="http://schemas.microsoft.com/office/drawing/2014/main" id="{A5199FCA-C442-5430-06E0-23435CF185D0}"/>
              </a:ext>
            </a:extLst>
          </p:cNvPr>
          <p:cNvSpPr txBox="1"/>
          <p:nvPr/>
        </p:nvSpPr>
        <p:spPr>
          <a:xfrm>
            <a:off x="571013" y="1700808"/>
            <a:ext cx="6809989" cy="984885"/>
          </a:xfrm>
          <a:prstGeom prst="rect">
            <a:avLst/>
          </a:prstGeom>
          <a:noFill/>
        </p:spPr>
        <p:txBody>
          <a:bodyPr wrap="square">
            <a:spAutoFit/>
          </a:bodyPr>
          <a:lstStyle/>
          <a:p>
            <a:pPr marL="171450" indent="-171450">
              <a:spcAft>
                <a:spcPts val="1200"/>
              </a:spcAft>
              <a:buFont typeface="Arial" panose="020B0604020202020204" pitchFamily="34" charset="0"/>
              <a:buChar char="•"/>
            </a:pPr>
            <a:r>
              <a:rPr lang="en-GB" sz="1600" dirty="0"/>
              <a:t>H-3 may permeate through the SS304L pipes (3 mm thick)</a:t>
            </a:r>
          </a:p>
          <a:p>
            <a:pPr marL="171450" indent="-171450">
              <a:spcAft>
                <a:spcPts val="1200"/>
              </a:spcAft>
              <a:buFont typeface="Arial" panose="020B0604020202020204" pitchFamily="34" charset="0"/>
              <a:buChar char="•"/>
            </a:pPr>
            <a:r>
              <a:rPr lang="en-GB" sz="1600" b="1" dirty="0"/>
              <a:t>Conservative H-3 permeation rates* </a:t>
            </a:r>
            <a:r>
              <a:rPr lang="en-GB" sz="1600" dirty="0"/>
              <a:t>including isotopic correction were evaluated for the given He temperatures</a:t>
            </a:r>
          </a:p>
        </p:txBody>
      </p:sp>
      <p:sp>
        <p:nvSpPr>
          <p:cNvPr id="56" name="TextBox 55">
            <a:extLst>
              <a:ext uri="{FF2B5EF4-FFF2-40B4-BE49-F238E27FC236}">
                <a16:creationId xmlns:a16="http://schemas.microsoft.com/office/drawing/2014/main" id="{B4EB6DC3-B70A-606A-9975-924E3000138C}"/>
              </a:ext>
            </a:extLst>
          </p:cNvPr>
          <p:cNvSpPr txBox="1"/>
          <p:nvPr/>
        </p:nvSpPr>
        <p:spPr>
          <a:xfrm>
            <a:off x="7468754" y="2090904"/>
            <a:ext cx="4225184" cy="307777"/>
          </a:xfrm>
          <a:prstGeom prst="rect">
            <a:avLst/>
          </a:prstGeom>
          <a:noFill/>
        </p:spPr>
        <p:txBody>
          <a:bodyPr wrap="square">
            <a:spAutoFit/>
          </a:bodyPr>
          <a:lstStyle/>
          <a:p>
            <a:r>
              <a:rPr lang="en-GB" sz="1400" b="1" dirty="0">
                <a:solidFill>
                  <a:schemeClr val="accent2">
                    <a:lumMod val="75000"/>
                  </a:schemeClr>
                </a:solidFill>
              </a:rPr>
              <a:t>F. Dragoni, BDF target cooling concepts</a:t>
            </a:r>
          </a:p>
        </p:txBody>
      </p:sp>
      <p:sp>
        <p:nvSpPr>
          <p:cNvPr id="2" name="TextBox 1">
            <a:extLst>
              <a:ext uri="{FF2B5EF4-FFF2-40B4-BE49-F238E27FC236}">
                <a16:creationId xmlns:a16="http://schemas.microsoft.com/office/drawing/2014/main" id="{C2B2778D-A7E4-6C5F-E89D-0567B20DA878}"/>
              </a:ext>
            </a:extLst>
          </p:cNvPr>
          <p:cNvSpPr txBox="1"/>
          <p:nvPr/>
        </p:nvSpPr>
        <p:spPr>
          <a:xfrm>
            <a:off x="576251" y="5995809"/>
            <a:ext cx="7258665" cy="184666"/>
          </a:xfrm>
          <a:prstGeom prst="rect">
            <a:avLst/>
          </a:prstGeom>
          <a:noFill/>
        </p:spPr>
        <p:txBody>
          <a:bodyPr wrap="square" lIns="0" tIns="0" rIns="0" bIns="0" rtlCol="0">
            <a:spAutoFit/>
          </a:bodyPr>
          <a:lstStyle/>
          <a:p>
            <a:pPr algn="l"/>
            <a:r>
              <a:rPr lang="en-US" sz="1200" dirty="0"/>
              <a:t>* Based on 24.7 </a:t>
            </a:r>
            <a:r>
              <a:rPr lang="en-US" sz="1200" dirty="0" err="1"/>
              <a:t>TBq</a:t>
            </a:r>
            <a:r>
              <a:rPr lang="en-US" sz="1200" dirty="0"/>
              <a:t>/year H-3 production in the BDF target leading to 465 </a:t>
            </a:r>
            <a:r>
              <a:rPr lang="en-US" sz="1200" dirty="0" err="1"/>
              <a:t>pptV</a:t>
            </a:r>
            <a:endParaRPr lang="en-CH" sz="1200" dirty="0"/>
          </a:p>
        </p:txBody>
      </p:sp>
      <p:sp>
        <p:nvSpPr>
          <p:cNvPr id="6" name="TextBox 5">
            <a:extLst>
              <a:ext uri="{FF2B5EF4-FFF2-40B4-BE49-F238E27FC236}">
                <a16:creationId xmlns:a16="http://schemas.microsoft.com/office/drawing/2014/main" id="{25B93FB7-7813-84EE-7797-9B093E1F6DE3}"/>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grpSp>
        <p:nvGrpSpPr>
          <p:cNvPr id="14" name="Group 13">
            <a:extLst>
              <a:ext uri="{FF2B5EF4-FFF2-40B4-BE49-F238E27FC236}">
                <a16:creationId xmlns:a16="http://schemas.microsoft.com/office/drawing/2014/main" id="{3CB6B770-E644-26C1-8BDB-3D1A046606A1}"/>
              </a:ext>
            </a:extLst>
          </p:cNvPr>
          <p:cNvGrpSpPr/>
          <p:nvPr/>
        </p:nvGrpSpPr>
        <p:grpSpPr>
          <a:xfrm>
            <a:off x="7468754" y="2512885"/>
            <a:ext cx="4285009" cy="2402244"/>
            <a:chOff x="7242006" y="1753136"/>
            <a:chExt cx="4285009" cy="2402244"/>
          </a:xfrm>
        </p:grpSpPr>
        <p:pic>
          <p:nvPicPr>
            <p:cNvPr id="8" name="Picture 7">
              <a:extLst>
                <a:ext uri="{FF2B5EF4-FFF2-40B4-BE49-F238E27FC236}">
                  <a16:creationId xmlns:a16="http://schemas.microsoft.com/office/drawing/2014/main" id="{11D1286A-C59C-CB6E-8958-5630275052F8}"/>
                </a:ext>
              </a:extLst>
            </p:cNvPr>
            <p:cNvPicPr>
              <a:picLocks noChangeAspect="1"/>
            </p:cNvPicPr>
            <p:nvPr/>
          </p:nvPicPr>
          <p:blipFill>
            <a:blip r:embed="rId4"/>
            <a:stretch>
              <a:fillRect/>
            </a:stretch>
          </p:blipFill>
          <p:spPr>
            <a:xfrm>
              <a:off x="7242006" y="1753136"/>
              <a:ext cx="4285009" cy="240224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BA0373DB-DE24-CC09-3BE7-09488663D169}"/>
                </a:ext>
              </a:extLst>
            </p:cNvPr>
            <p:cNvPicPr>
              <a:picLocks noChangeAspect="1"/>
            </p:cNvPicPr>
            <p:nvPr/>
          </p:nvPicPr>
          <p:blipFill>
            <a:blip r:embed="rId5"/>
            <a:srcRect t="-1" r="30791" b="48287"/>
            <a:stretch>
              <a:fillRect/>
            </a:stretch>
          </p:blipFill>
          <p:spPr>
            <a:xfrm>
              <a:off x="7648261" y="3413158"/>
              <a:ext cx="2120147" cy="159858"/>
            </a:xfrm>
            <a:prstGeom prst="rect">
              <a:avLst/>
            </a:prstGeom>
            <a:ln>
              <a:solidFill>
                <a:srgbClr val="FF0000"/>
              </a:solidFill>
            </a:ln>
          </p:spPr>
        </p:pic>
        <p:pic>
          <p:nvPicPr>
            <p:cNvPr id="13" name="Picture 12">
              <a:extLst>
                <a:ext uri="{FF2B5EF4-FFF2-40B4-BE49-F238E27FC236}">
                  <a16:creationId xmlns:a16="http://schemas.microsoft.com/office/drawing/2014/main" id="{1C13812A-03C0-47B5-3002-A6414D5E7469}"/>
                </a:ext>
              </a:extLst>
            </p:cNvPr>
            <p:cNvPicPr>
              <a:picLocks noChangeAspect="1"/>
            </p:cNvPicPr>
            <p:nvPr/>
          </p:nvPicPr>
          <p:blipFill>
            <a:blip r:embed="rId5"/>
            <a:srcRect t="55426"/>
            <a:stretch>
              <a:fillRect/>
            </a:stretch>
          </p:blipFill>
          <p:spPr>
            <a:xfrm>
              <a:off x="7608168" y="3731769"/>
              <a:ext cx="3148991" cy="141639"/>
            </a:xfrm>
            <a:prstGeom prst="rect">
              <a:avLst/>
            </a:prstGeom>
          </p:spPr>
        </p:pic>
        <p:cxnSp>
          <p:nvCxnSpPr>
            <p:cNvPr id="18" name="Straight Arrow Connector 17">
              <a:extLst>
                <a:ext uri="{FF2B5EF4-FFF2-40B4-BE49-F238E27FC236}">
                  <a16:creationId xmlns:a16="http://schemas.microsoft.com/office/drawing/2014/main" id="{415E643A-378E-E538-1B3A-253684C9E54A}"/>
                </a:ext>
              </a:extLst>
            </p:cNvPr>
            <p:cNvCxnSpPr/>
            <p:nvPr/>
          </p:nvCxnSpPr>
          <p:spPr>
            <a:xfrm flipV="1">
              <a:off x="8984424" y="3567457"/>
              <a:ext cx="72008" cy="179764"/>
            </a:xfrm>
            <a:prstGeom prst="straightConnector1">
              <a:avLst/>
            </a:prstGeom>
            <a:ln>
              <a:solidFill>
                <a:schemeClr val="tx2"/>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582E4E78-C90C-4A62-56FA-047CE9E8AB75}"/>
              </a:ext>
            </a:extLst>
          </p:cNvPr>
          <p:cNvSpPr txBox="1"/>
          <p:nvPr/>
        </p:nvSpPr>
        <p:spPr>
          <a:xfrm>
            <a:off x="500478" y="2735039"/>
            <a:ext cx="6765149" cy="3170099"/>
          </a:xfrm>
          <a:prstGeom prst="rect">
            <a:avLst/>
          </a:prstGeom>
          <a:solidFill>
            <a:schemeClr val="bg1"/>
          </a:solidFill>
        </p:spPr>
        <p:txBody>
          <a:bodyPr wrap="square">
            <a:spAutoFit/>
          </a:bodyPr>
          <a:lstStyle/>
          <a:p>
            <a:pPr marL="357188" lvl="1" indent="-177800">
              <a:spcAft>
                <a:spcPts val="600"/>
              </a:spcAft>
              <a:buFont typeface="Wingdings" panose="05000000000000000000" pitchFamily="2" charset="2"/>
              <a:buChar char="Ø"/>
              <a:tabLst>
                <a:tab pos="357188" algn="l"/>
              </a:tabLst>
            </a:pPr>
            <a:r>
              <a:rPr lang="en-GB" sz="1600" b="1" u="sng" dirty="0">
                <a:solidFill>
                  <a:schemeClr val="accent2">
                    <a:lumMod val="75000"/>
                  </a:schemeClr>
                </a:solidFill>
              </a:rPr>
              <a:t>Cold He (30°C):</a:t>
            </a:r>
          </a:p>
          <a:p>
            <a:pPr marL="541338" lvl="2" indent="-182563">
              <a:spcAft>
                <a:spcPts val="600"/>
              </a:spcAft>
              <a:buFont typeface="Arial" panose="020B0604020202020204" pitchFamily="34" charset="0"/>
              <a:buChar char="−"/>
            </a:pPr>
            <a:r>
              <a:rPr lang="en-GB" sz="1600" dirty="0"/>
              <a:t>1.4 ∙ 10</a:t>
            </a:r>
            <a:r>
              <a:rPr lang="en-GB" sz="1600" baseline="30000" dirty="0"/>
              <a:t>-15</a:t>
            </a:r>
            <a:r>
              <a:rPr lang="en-GB" sz="1600" dirty="0"/>
              <a:t> mol/s, which would result in </a:t>
            </a:r>
            <a:r>
              <a:rPr lang="en-GB" sz="1600" b="1" dirty="0"/>
              <a:t>47 MBq/year</a:t>
            </a:r>
          </a:p>
          <a:p>
            <a:pPr marL="827087" lvl="3" indent="-285750">
              <a:spcAft>
                <a:spcPts val="600"/>
              </a:spcAft>
              <a:buFont typeface="Arial" panose="020B0604020202020204" pitchFamily="34" charset="0"/>
              <a:buChar char="→"/>
            </a:pPr>
            <a:r>
              <a:rPr lang="en-GB" sz="1600" dirty="0"/>
              <a:t>The</a:t>
            </a:r>
            <a:r>
              <a:rPr lang="en-GB" sz="1600" dirty="0">
                <a:solidFill>
                  <a:srgbClr val="00B050"/>
                </a:solidFill>
              </a:rPr>
              <a:t> environmental impact </a:t>
            </a:r>
            <a:r>
              <a:rPr lang="en-GB" sz="1600" dirty="0"/>
              <a:t>with a dose of </a:t>
            </a:r>
            <a:r>
              <a:rPr lang="en-GB" sz="1600" dirty="0">
                <a:solidFill>
                  <a:srgbClr val="00B050"/>
                </a:solidFill>
              </a:rPr>
              <a:t>0.1 </a:t>
            </a:r>
            <a:r>
              <a:rPr lang="en-GB" sz="1600" dirty="0" err="1">
                <a:solidFill>
                  <a:srgbClr val="00B050"/>
                </a:solidFill>
              </a:rPr>
              <a:t>nSv</a:t>
            </a:r>
            <a:r>
              <a:rPr lang="en-GB" sz="1600" dirty="0">
                <a:solidFill>
                  <a:srgbClr val="00B050"/>
                </a:solidFill>
              </a:rPr>
              <a:t>/y is negligible </a:t>
            </a:r>
          </a:p>
          <a:p>
            <a:pPr marL="827087" lvl="3" indent="-285750">
              <a:spcAft>
                <a:spcPts val="1200"/>
              </a:spcAft>
              <a:buFont typeface="Arial" panose="020B0604020202020204" pitchFamily="34" charset="0"/>
              <a:buChar char="→"/>
            </a:pPr>
            <a:r>
              <a:rPr lang="en-GB" sz="1600" dirty="0"/>
              <a:t>The</a:t>
            </a:r>
            <a:r>
              <a:rPr lang="en-GB" sz="1600" dirty="0">
                <a:solidFill>
                  <a:srgbClr val="00B050"/>
                </a:solidFill>
              </a:rPr>
              <a:t> facility impact is negligible </a:t>
            </a:r>
            <a:r>
              <a:rPr lang="en-GB" sz="1600" dirty="0"/>
              <a:t>given air volumes and ventilation</a:t>
            </a:r>
          </a:p>
          <a:p>
            <a:pPr marL="357188" lvl="1" indent="-177800">
              <a:spcAft>
                <a:spcPts val="600"/>
              </a:spcAft>
              <a:buFont typeface="Wingdings" panose="05000000000000000000" pitchFamily="2" charset="2"/>
              <a:buChar char="Ø"/>
              <a:tabLst>
                <a:tab pos="357188" algn="l"/>
              </a:tabLst>
            </a:pPr>
            <a:r>
              <a:rPr lang="en-GB" sz="1600" b="1" u="sng" dirty="0">
                <a:solidFill>
                  <a:schemeClr val="accent2">
                    <a:lumMod val="75000"/>
                  </a:schemeClr>
                </a:solidFill>
              </a:rPr>
              <a:t>Hot He (200°C): </a:t>
            </a:r>
          </a:p>
          <a:p>
            <a:pPr marL="541338" lvl="2" indent="-182563">
              <a:spcAft>
                <a:spcPts val="600"/>
              </a:spcAft>
              <a:buFont typeface="Arial" panose="020B0604020202020204" pitchFamily="34" charset="0"/>
              <a:buChar char="−"/>
            </a:pPr>
            <a:r>
              <a:rPr lang="en-GB" sz="1600" dirty="0"/>
              <a:t>1.6 ∙ 10</a:t>
            </a:r>
            <a:r>
              <a:rPr lang="en-GB" sz="1600" baseline="30000" dirty="0"/>
              <a:t>-11</a:t>
            </a:r>
            <a:r>
              <a:rPr lang="en-GB" sz="1600" dirty="0"/>
              <a:t> mol/s, which results in </a:t>
            </a:r>
            <a:r>
              <a:rPr lang="en-GB" sz="1600" b="1" dirty="0"/>
              <a:t>0.1 </a:t>
            </a:r>
            <a:r>
              <a:rPr lang="en-GB" sz="1600" b="1" dirty="0" err="1"/>
              <a:t>TBq</a:t>
            </a:r>
            <a:r>
              <a:rPr lang="en-GB" sz="1600" b="1" dirty="0"/>
              <a:t>/83 operational days</a:t>
            </a:r>
          </a:p>
          <a:p>
            <a:pPr marL="827087" lvl="3" indent="-285750">
              <a:spcAft>
                <a:spcPts val="600"/>
              </a:spcAft>
              <a:buFont typeface="Arial" panose="020B0604020202020204" pitchFamily="34" charset="0"/>
              <a:buChar char="→"/>
            </a:pPr>
            <a:r>
              <a:rPr lang="en-GB" sz="1600" dirty="0"/>
              <a:t>The</a:t>
            </a:r>
            <a:r>
              <a:rPr lang="en-GB" sz="1600" dirty="0">
                <a:solidFill>
                  <a:srgbClr val="00B050"/>
                </a:solidFill>
              </a:rPr>
              <a:t> environmental impact </a:t>
            </a:r>
            <a:r>
              <a:rPr lang="en-GB" sz="1600" dirty="0"/>
              <a:t>with a dose of </a:t>
            </a:r>
            <a:r>
              <a:rPr lang="en-GB" sz="1600" dirty="0">
                <a:solidFill>
                  <a:srgbClr val="00B050"/>
                </a:solidFill>
              </a:rPr>
              <a:t>0.4 </a:t>
            </a:r>
            <a:r>
              <a:rPr lang="en-GB" sz="1600" dirty="0" err="1">
                <a:solidFill>
                  <a:srgbClr val="00B050"/>
                </a:solidFill>
              </a:rPr>
              <a:t>uSv</a:t>
            </a:r>
            <a:r>
              <a:rPr lang="en-GB" sz="1600" dirty="0">
                <a:solidFill>
                  <a:srgbClr val="00B050"/>
                </a:solidFill>
              </a:rPr>
              <a:t>/y is acceptable </a:t>
            </a:r>
            <a:r>
              <a:rPr lang="en-GB" sz="1600" dirty="0"/>
              <a:t>particularly in view of the conservative assumptions</a:t>
            </a:r>
            <a:r>
              <a:rPr lang="en-GB" sz="1600" dirty="0">
                <a:solidFill>
                  <a:schemeClr val="tx2"/>
                </a:solidFill>
              </a:rPr>
              <a:t> </a:t>
            </a:r>
          </a:p>
          <a:p>
            <a:pPr marL="827087" lvl="3" indent="-285750">
              <a:spcAft>
                <a:spcPts val="600"/>
              </a:spcAft>
              <a:buFont typeface="Arial" panose="020B0604020202020204" pitchFamily="34" charset="0"/>
              <a:buChar char="→"/>
            </a:pPr>
            <a:r>
              <a:rPr lang="en-GB" sz="1600" dirty="0">
                <a:solidFill>
                  <a:srgbClr val="00B050"/>
                </a:solidFill>
              </a:rPr>
              <a:t>No facility impact </a:t>
            </a:r>
            <a:r>
              <a:rPr lang="en-GB" sz="1600" dirty="0"/>
              <a:t>as hot area </a:t>
            </a:r>
            <a:r>
              <a:rPr lang="en-GB" sz="1600" b="1" dirty="0">
                <a:solidFill>
                  <a:srgbClr val="00B050"/>
                </a:solidFill>
              </a:rPr>
              <a:t>not accessible </a:t>
            </a:r>
            <a:r>
              <a:rPr lang="en-GB" sz="1600" dirty="0"/>
              <a:t>during operation and dynamically confined</a:t>
            </a:r>
          </a:p>
        </p:txBody>
      </p:sp>
      <p:sp>
        <p:nvSpPr>
          <p:cNvPr id="16" name="TextBox 15">
            <a:extLst>
              <a:ext uri="{FF2B5EF4-FFF2-40B4-BE49-F238E27FC236}">
                <a16:creationId xmlns:a16="http://schemas.microsoft.com/office/drawing/2014/main" id="{5568BF90-11C7-7422-6822-FFB2FC2C7FD9}"/>
              </a:ext>
            </a:extLst>
          </p:cNvPr>
          <p:cNvSpPr txBox="1"/>
          <p:nvPr/>
        </p:nvSpPr>
        <p:spPr>
          <a:xfrm>
            <a:off x="8040216" y="5081405"/>
            <a:ext cx="3265223" cy="830997"/>
          </a:xfrm>
          <a:prstGeom prst="rect">
            <a:avLst/>
          </a:prstGeom>
          <a:noFill/>
        </p:spPr>
        <p:txBody>
          <a:bodyPr wrap="square">
            <a:spAutoFit/>
          </a:bodyPr>
          <a:lstStyle/>
          <a:p>
            <a:r>
              <a:rPr lang="de-DE" sz="1200" dirty="0"/>
              <a:t>H. G. Nelson, J E. Stein, </a:t>
            </a:r>
            <a:r>
              <a:rPr lang="en-GB" sz="1200" i="1" dirty="0"/>
              <a:t>Gas-phase hydrogen permeation through alpha iron, 4130 steel, and 304 stainless steel from less than 100 C to near 600 C, </a:t>
            </a:r>
            <a:r>
              <a:rPr lang="en-GB" sz="1200" dirty="0"/>
              <a:t>NASA 1973</a:t>
            </a:r>
            <a:endParaRPr lang="en-CH" sz="1200" dirty="0"/>
          </a:p>
        </p:txBody>
      </p:sp>
      <p:sp>
        <p:nvSpPr>
          <p:cNvPr id="7" name="Footer Placeholder 2">
            <a:extLst>
              <a:ext uri="{FF2B5EF4-FFF2-40B4-BE49-F238E27FC236}">
                <a16:creationId xmlns:a16="http://schemas.microsoft.com/office/drawing/2014/main" id="{B5E781D6-8A82-2217-A4D5-FA182AC74368}"/>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5" name="Date Placeholder 1">
            <a:extLst>
              <a:ext uri="{FF2B5EF4-FFF2-40B4-BE49-F238E27FC236}">
                <a16:creationId xmlns:a16="http://schemas.microsoft.com/office/drawing/2014/main" id="{93A7B96E-D15B-B4BC-09E3-B852EC26C5BC}"/>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74684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P spid="11" grpId="0" animBg="1"/>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0BAFA-AA1E-31EB-8DA5-E6C400B9FAE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1CFCE2-234B-5B9F-0622-2D12A4F6AE6F}"/>
              </a:ext>
            </a:extLst>
          </p:cNvPr>
          <p:cNvSpPr>
            <a:spLocks noGrp="1"/>
          </p:cNvSpPr>
          <p:nvPr>
            <p:ph type="sldNum" sz="quarter" idx="12"/>
          </p:nvPr>
        </p:nvSpPr>
        <p:spPr/>
        <p:txBody>
          <a:bodyPr/>
          <a:lstStyle/>
          <a:p>
            <a:fld id="{36B5EA5A-BC32-A742-B11B-8E7414D5B535}" type="slidenum">
              <a:rPr lang="en-US" smtClean="0"/>
              <a:pPr/>
              <a:t>31</a:t>
            </a:fld>
            <a:endParaRPr lang="en-US" dirty="0"/>
          </a:p>
        </p:txBody>
      </p:sp>
      <p:sp>
        <p:nvSpPr>
          <p:cNvPr id="3" name="Title 1">
            <a:extLst>
              <a:ext uri="{FF2B5EF4-FFF2-40B4-BE49-F238E27FC236}">
                <a16:creationId xmlns:a16="http://schemas.microsoft.com/office/drawing/2014/main" id="{F9C96BB8-C24E-5FB6-C176-9475704D2417}"/>
              </a:ext>
            </a:extLst>
          </p:cNvPr>
          <p:cNvSpPr txBox="1">
            <a:spLocks noChangeArrowheads="1"/>
          </p:cNvSpPr>
          <p:nvPr/>
        </p:nvSpPr>
        <p:spPr bwMode="auto">
          <a:xfrm>
            <a:off x="571014" y="41"/>
            <a:ext cx="1121778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H-3 leakage</a:t>
            </a:r>
          </a:p>
        </p:txBody>
      </p:sp>
      <p:sp>
        <p:nvSpPr>
          <p:cNvPr id="5" name="TextBox 4">
            <a:extLst>
              <a:ext uri="{FF2B5EF4-FFF2-40B4-BE49-F238E27FC236}">
                <a16:creationId xmlns:a16="http://schemas.microsoft.com/office/drawing/2014/main" id="{57E5AEFB-9FA8-9256-5C7E-C5BD22F1EAF9}"/>
              </a:ext>
            </a:extLst>
          </p:cNvPr>
          <p:cNvSpPr txBox="1"/>
          <p:nvPr/>
        </p:nvSpPr>
        <p:spPr>
          <a:xfrm>
            <a:off x="695400" y="1772816"/>
            <a:ext cx="5400600" cy="401648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rial"/>
                <a:ea typeface="+mn-ea"/>
                <a:cs typeface="+mn-cs"/>
              </a:rPr>
              <a:t>Furthermore, leaks from the He cooling system may contribute to H-3 releases</a:t>
            </a:r>
          </a:p>
          <a:p>
            <a:pPr marL="171450" marR="0" lvl="0" indent="-1714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rial"/>
                <a:ea typeface="+mn-ea"/>
                <a:cs typeface="+mn-cs"/>
              </a:rPr>
              <a:t>The maximum He leakage from all 50 flanged joints was evaluated resulting in </a:t>
            </a:r>
            <a:r>
              <a:rPr kumimoji="0" lang="en-GB" sz="1800" b="1" i="0" u="none" strike="noStrike" kern="1200" cap="none" spc="0" normalizeH="0" baseline="0" noProof="0" dirty="0">
                <a:ln>
                  <a:noFill/>
                </a:ln>
                <a:effectLst/>
                <a:uLnTx/>
                <a:uFillTx/>
                <a:latin typeface="Arial"/>
              </a:rPr>
              <a:t>0.28 g/year </a:t>
            </a:r>
            <a:endParaRPr lang="en-GB" dirty="0">
              <a:latin typeface="Arial"/>
            </a:endParaRPr>
          </a:p>
          <a:p>
            <a:pPr marL="171450" marR="0" lvl="0" indent="-17145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GB" sz="1800" b="0" i="0" u="none" strike="noStrike" kern="1200" cap="none" spc="0" normalizeH="0" baseline="0" noProof="0" dirty="0">
                <a:ln>
                  <a:noFill/>
                </a:ln>
                <a:effectLst/>
                <a:uLnTx/>
                <a:uFillTx/>
                <a:latin typeface="Arial"/>
                <a:ea typeface="+mn-ea"/>
                <a:cs typeface="+mn-cs"/>
              </a:rPr>
              <a:t>This corresponds to a H-3 release of </a:t>
            </a:r>
            <a:r>
              <a:rPr kumimoji="0" lang="en-GB" sz="1800" b="0" i="0" u="none" strike="noStrike" kern="1200" cap="none" spc="0" normalizeH="0" baseline="0" noProof="0" dirty="0">
                <a:ln>
                  <a:noFill/>
                </a:ln>
                <a:solidFill>
                  <a:srgbClr val="00B050"/>
                </a:solidFill>
                <a:effectLst/>
                <a:uLnTx/>
                <a:uFillTx/>
                <a:latin typeface="Arial"/>
                <a:ea typeface="+mn-ea"/>
                <a:cs typeface="+mn-cs"/>
              </a:rPr>
              <a:t>35 </a:t>
            </a:r>
            <a:r>
              <a:rPr kumimoji="0" lang="en-GB" sz="1800" b="0" i="0" u="none" strike="noStrike" kern="1200" cap="none" spc="0" normalizeH="0" baseline="0" noProof="0" dirty="0" err="1">
                <a:ln>
                  <a:noFill/>
                </a:ln>
                <a:solidFill>
                  <a:srgbClr val="00B050"/>
                </a:solidFill>
                <a:effectLst/>
                <a:uLnTx/>
                <a:uFillTx/>
                <a:latin typeface="Arial"/>
                <a:ea typeface="+mn-ea"/>
                <a:cs typeface="+mn-cs"/>
              </a:rPr>
              <a:t>kBq</a:t>
            </a:r>
            <a:r>
              <a:rPr kumimoji="0" lang="en-GB" sz="1800" b="0" i="0" u="none" strike="noStrike" kern="1200" cap="none" spc="0" normalizeH="0" baseline="0" noProof="0" dirty="0">
                <a:ln>
                  <a:noFill/>
                </a:ln>
                <a:solidFill>
                  <a:srgbClr val="00B050"/>
                </a:solidFill>
                <a:effectLst/>
                <a:uLnTx/>
                <a:uFillTx/>
                <a:latin typeface="Arial"/>
                <a:ea typeface="+mn-ea"/>
                <a:cs typeface="+mn-cs"/>
              </a:rPr>
              <a:t>/year</a:t>
            </a:r>
            <a:endParaRPr kumimoji="0" lang="en-GB" sz="1800" b="0" i="0" u="none" strike="noStrike" kern="1200" cap="none" spc="0" normalizeH="0" baseline="0" noProof="0" dirty="0">
              <a:ln>
                <a:noFill/>
              </a:ln>
              <a:solidFill>
                <a:srgbClr val="2F2F2F"/>
              </a:solidFill>
              <a:effectLst/>
              <a:uLnTx/>
              <a:uFillTx/>
              <a:latin typeface="Arial"/>
              <a:ea typeface="+mn-ea"/>
              <a:cs typeface="+mn-cs"/>
            </a:endParaRPr>
          </a:p>
          <a:p>
            <a:pPr marL="541338" lvl="3" indent="-358775">
              <a:spcAft>
                <a:spcPts val="1800"/>
              </a:spcAft>
              <a:buFont typeface="Arial" panose="020B0604020202020204" pitchFamily="34" charset="0"/>
              <a:buChar char="→"/>
            </a:pPr>
            <a:r>
              <a:rPr lang="en-GB" sz="1800" dirty="0"/>
              <a:t>The</a:t>
            </a:r>
            <a:r>
              <a:rPr lang="en-GB" sz="1800" dirty="0">
                <a:solidFill>
                  <a:srgbClr val="00B050"/>
                </a:solidFill>
              </a:rPr>
              <a:t> environmental impact </a:t>
            </a:r>
            <a:r>
              <a:rPr lang="en-GB" sz="1800" dirty="0"/>
              <a:t>with a dose of </a:t>
            </a:r>
            <a:br>
              <a:rPr lang="en-GB" sz="1800" dirty="0">
                <a:solidFill>
                  <a:schemeClr val="tx2"/>
                </a:solidFill>
              </a:rPr>
            </a:br>
            <a:r>
              <a:rPr lang="en-GB" dirty="0">
                <a:solidFill>
                  <a:srgbClr val="00B050"/>
                </a:solidFill>
              </a:rPr>
              <a:t>&lt;&lt; </a:t>
            </a:r>
            <a:r>
              <a:rPr lang="en-GB" dirty="0" err="1">
                <a:solidFill>
                  <a:srgbClr val="00B050"/>
                </a:solidFill>
              </a:rPr>
              <a:t>n</a:t>
            </a:r>
            <a:r>
              <a:rPr lang="en-GB" sz="1800" dirty="0" err="1">
                <a:solidFill>
                  <a:srgbClr val="00B050"/>
                </a:solidFill>
              </a:rPr>
              <a:t>Sv</a:t>
            </a:r>
            <a:r>
              <a:rPr lang="en-GB" sz="1800" dirty="0">
                <a:solidFill>
                  <a:srgbClr val="00B050"/>
                </a:solidFill>
              </a:rPr>
              <a:t>/y is negligible</a:t>
            </a:r>
            <a:r>
              <a:rPr lang="en-GB" sz="1800" dirty="0"/>
              <a:t> </a:t>
            </a:r>
          </a:p>
          <a:p>
            <a:pPr marL="541338" lvl="3" indent="-358775">
              <a:spcAft>
                <a:spcPts val="1800"/>
              </a:spcAft>
              <a:buFont typeface="Arial" panose="020B0604020202020204" pitchFamily="34" charset="0"/>
              <a:buChar char="→"/>
            </a:pPr>
            <a:r>
              <a:rPr lang="en-GB" sz="1800" dirty="0"/>
              <a:t>The</a:t>
            </a:r>
            <a:r>
              <a:rPr lang="en-GB" sz="1800" dirty="0">
                <a:solidFill>
                  <a:srgbClr val="00B050"/>
                </a:solidFill>
              </a:rPr>
              <a:t> facility impact is negligible </a:t>
            </a:r>
            <a:r>
              <a:rPr lang="en-GB" sz="1800" dirty="0"/>
              <a:t>even if released in a single room without considering ventilation </a:t>
            </a:r>
          </a:p>
        </p:txBody>
      </p:sp>
      <p:pic>
        <p:nvPicPr>
          <p:cNvPr id="9" name="Picture 8">
            <a:extLst>
              <a:ext uri="{FF2B5EF4-FFF2-40B4-BE49-F238E27FC236}">
                <a16:creationId xmlns:a16="http://schemas.microsoft.com/office/drawing/2014/main" id="{0CD91A2B-5079-C60C-A3E5-F155D82B2C7E}"/>
              </a:ext>
            </a:extLst>
          </p:cNvPr>
          <p:cNvPicPr>
            <a:picLocks noChangeAspect="1"/>
          </p:cNvPicPr>
          <p:nvPr/>
        </p:nvPicPr>
        <p:blipFill>
          <a:blip r:embed="rId3"/>
          <a:stretch>
            <a:fillRect/>
          </a:stretch>
        </p:blipFill>
        <p:spPr>
          <a:xfrm>
            <a:off x="6401768" y="2295293"/>
            <a:ext cx="5246166" cy="2944277"/>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04836BB5-8B61-FDD5-8E57-463ADA3C7273}"/>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sp>
        <p:nvSpPr>
          <p:cNvPr id="2" name="TextBox 1">
            <a:extLst>
              <a:ext uri="{FF2B5EF4-FFF2-40B4-BE49-F238E27FC236}">
                <a16:creationId xmlns:a16="http://schemas.microsoft.com/office/drawing/2014/main" id="{EF654A18-00C5-D173-A871-C5618E63E1C5}"/>
              </a:ext>
            </a:extLst>
          </p:cNvPr>
          <p:cNvSpPr txBox="1"/>
          <p:nvPr/>
        </p:nvSpPr>
        <p:spPr>
          <a:xfrm>
            <a:off x="6397656" y="1905431"/>
            <a:ext cx="4225184" cy="307777"/>
          </a:xfrm>
          <a:prstGeom prst="rect">
            <a:avLst/>
          </a:prstGeom>
          <a:noFill/>
        </p:spPr>
        <p:txBody>
          <a:bodyPr wrap="square">
            <a:spAutoFit/>
          </a:bodyPr>
          <a:lstStyle/>
          <a:p>
            <a:r>
              <a:rPr lang="en-GB" sz="1400" b="1" dirty="0">
                <a:solidFill>
                  <a:schemeClr val="accent2">
                    <a:lumMod val="75000"/>
                  </a:schemeClr>
                </a:solidFill>
              </a:rPr>
              <a:t>F. Dragoni, BDF target cooling concepts</a:t>
            </a:r>
          </a:p>
        </p:txBody>
      </p:sp>
      <p:sp>
        <p:nvSpPr>
          <p:cNvPr id="8" name="Footer Placeholder 2">
            <a:extLst>
              <a:ext uri="{FF2B5EF4-FFF2-40B4-BE49-F238E27FC236}">
                <a16:creationId xmlns:a16="http://schemas.microsoft.com/office/drawing/2014/main" id="{CDAAA1A6-F7D2-9758-3E90-06E1C47EEF6E}"/>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0" name="Date Placeholder 1">
            <a:extLst>
              <a:ext uri="{FF2B5EF4-FFF2-40B4-BE49-F238E27FC236}">
                <a16:creationId xmlns:a16="http://schemas.microsoft.com/office/drawing/2014/main" id="{6986249C-5A32-3608-1A2E-FC6568A6C0F6}"/>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195596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B190-BF3D-A1E7-59EF-58D4735907F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39795C-030C-E5BA-16E0-0471E985D8FA}"/>
              </a:ext>
            </a:extLst>
          </p:cNvPr>
          <p:cNvSpPr>
            <a:spLocks noGrp="1"/>
          </p:cNvSpPr>
          <p:nvPr>
            <p:ph type="sldNum" sz="quarter" idx="12"/>
          </p:nvPr>
        </p:nvSpPr>
        <p:spPr/>
        <p:txBody>
          <a:bodyPr/>
          <a:lstStyle/>
          <a:p>
            <a:fld id="{36B5EA5A-BC32-A742-B11B-8E7414D5B535}" type="slidenum">
              <a:rPr lang="en-US" smtClean="0"/>
              <a:pPr/>
              <a:t>32</a:t>
            </a:fld>
            <a:endParaRPr lang="en-US" dirty="0"/>
          </a:p>
        </p:txBody>
      </p:sp>
      <p:sp>
        <p:nvSpPr>
          <p:cNvPr id="6" name="Title 1">
            <a:extLst>
              <a:ext uri="{FF2B5EF4-FFF2-40B4-BE49-F238E27FC236}">
                <a16:creationId xmlns:a16="http://schemas.microsoft.com/office/drawing/2014/main" id="{5F6F703B-34C0-71DA-DB76-9BC684D10713}"/>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pc="-1" dirty="0"/>
              <a:t>H-3 diffusion parameters</a:t>
            </a:r>
          </a:p>
        </p:txBody>
      </p:sp>
      <p:sp>
        <p:nvSpPr>
          <p:cNvPr id="12" name="TextBox 11">
            <a:extLst>
              <a:ext uri="{FF2B5EF4-FFF2-40B4-BE49-F238E27FC236}">
                <a16:creationId xmlns:a16="http://schemas.microsoft.com/office/drawing/2014/main" id="{BA58A166-7C3E-A44A-44FE-47BE471581F1}"/>
              </a:ext>
            </a:extLst>
          </p:cNvPr>
          <p:cNvSpPr txBox="1"/>
          <p:nvPr/>
        </p:nvSpPr>
        <p:spPr>
          <a:xfrm>
            <a:off x="6672213" y="1692966"/>
            <a:ext cx="3796091" cy="215444"/>
          </a:xfrm>
          <a:prstGeom prst="rect">
            <a:avLst/>
          </a:prstGeom>
          <a:noFill/>
        </p:spPr>
        <p:txBody>
          <a:bodyPr wrap="square" lIns="0" tIns="0" rIns="0" bIns="0" rtlCol="0">
            <a:spAutoFit/>
          </a:bodyPr>
          <a:lstStyle/>
          <a:p>
            <a:pPr>
              <a:spcAft>
                <a:spcPts val="600"/>
              </a:spcAft>
            </a:pPr>
            <a:r>
              <a:rPr lang="en-US" sz="1400" b="1" dirty="0">
                <a:solidFill>
                  <a:schemeClr val="accent2">
                    <a:lumMod val="75000"/>
                  </a:schemeClr>
                </a:solidFill>
              </a:rPr>
              <a:t>W T</a:t>
            </a:r>
            <a:r>
              <a:rPr lang="en-GB" sz="1400" b="1" dirty="0" err="1">
                <a:solidFill>
                  <a:schemeClr val="accent2">
                    <a:lumMod val="75000"/>
                  </a:schemeClr>
                </a:solidFill>
              </a:rPr>
              <a:t>arget</a:t>
            </a:r>
            <a:r>
              <a:rPr lang="en-GB" sz="1400" b="1" dirty="0">
                <a:solidFill>
                  <a:schemeClr val="accent2">
                    <a:lumMod val="75000"/>
                  </a:schemeClr>
                </a:solidFill>
              </a:rPr>
              <a:t> Temperatures in °C</a:t>
            </a:r>
            <a:endParaRPr lang="en-GB" sz="1400" dirty="0"/>
          </a:p>
        </p:txBody>
      </p:sp>
      <p:graphicFrame>
        <p:nvGraphicFramePr>
          <p:cNvPr id="18" name="Table 17">
            <a:extLst>
              <a:ext uri="{FF2B5EF4-FFF2-40B4-BE49-F238E27FC236}">
                <a16:creationId xmlns:a16="http://schemas.microsoft.com/office/drawing/2014/main" id="{1547460C-E0BF-994B-7C5D-BD0D83E96DA0}"/>
              </a:ext>
            </a:extLst>
          </p:cNvPr>
          <p:cNvGraphicFramePr>
            <a:graphicFrameLocks noGrp="1"/>
          </p:cNvGraphicFramePr>
          <p:nvPr/>
        </p:nvGraphicFramePr>
        <p:xfrm>
          <a:off x="6672214" y="2042488"/>
          <a:ext cx="3402070" cy="1114425"/>
        </p:xfrm>
        <a:graphic>
          <a:graphicData uri="http://schemas.openxmlformats.org/drawingml/2006/table">
            <a:tbl>
              <a:tblPr>
                <a:tableStyleId>{8EC20E35-A176-4012-BC5E-935CFFF8708E}</a:tableStyleId>
              </a:tblPr>
              <a:tblGrid>
                <a:gridCol w="1844494">
                  <a:extLst>
                    <a:ext uri="{9D8B030D-6E8A-4147-A177-3AD203B41FA5}">
                      <a16:colId xmlns:a16="http://schemas.microsoft.com/office/drawing/2014/main" val="1613949564"/>
                    </a:ext>
                  </a:extLst>
                </a:gridCol>
                <a:gridCol w="778788">
                  <a:extLst>
                    <a:ext uri="{9D8B030D-6E8A-4147-A177-3AD203B41FA5}">
                      <a16:colId xmlns:a16="http://schemas.microsoft.com/office/drawing/2014/main" val="2878120744"/>
                    </a:ext>
                  </a:extLst>
                </a:gridCol>
                <a:gridCol w="778788">
                  <a:extLst>
                    <a:ext uri="{9D8B030D-6E8A-4147-A177-3AD203B41FA5}">
                      <a16:colId xmlns:a16="http://schemas.microsoft.com/office/drawing/2014/main" val="1179336178"/>
                    </a:ext>
                  </a:extLst>
                </a:gridCol>
              </a:tblGrid>
              <a:tr h="82150">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 </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Bulk</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Surface</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4095194"/>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Max after pulse</a:t>
                      </a: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GB" sz="1400" b="1" i="0" u="none" strike="noStrike" kern="1200" dirty="0">
                          <a:solidFill>
                            <a:schemeClr val="tx1"/>
                          </a:solidFill>
                          <a:effectLst/>
                          <a:latin typeface="Calibri" panose="020F0502020204030204" pitchFamily="34" charset="0"/>
                          <a:ea typeface="+mn-ea"/>
                          <a:cs typeface="+mn-cs"/>
                        </a:rPr>
                        <a:t>392</a:t>
                      </a: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349</a:t>
                      </a:r>
                    </a:p>
                  </a:txBody>
                  <a:tcPr marL="9525" marR="9525" marT="9525" marB="0" anchor="b">
                    <a:lnT w="952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593832479"/>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Target avg. after pulse</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243</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203</a:t>
                      </a:r>
                    </a:p>
                  </a:txBody>
                  <a:tcPr marL="9525" marR="9525" marT="9525" marB="0" anchor="b"/>
                </a:tc>
                <a:extLst>
                  <a:ext uri="{0D108BD9-81ED-4DB2-BD59-A6C34878D82A}">
                    <a16:rowId xmlns:a16="http://schemas.microsoft.com/office/drawing/2014/main" val="2677169874"/>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Max, time avg.</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387</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327</a:t>
                      </a:r>
                    </a:p>
                  </a:txBody>
                  <a:tcPr marL="9525" marR="9525" marT="9525" marB="0" anchor="b"/>
                </a:tc>
                <a:extLst>
                  <a:ext uri="{0D108BD9-81ED-4DB2-BD59-A6C34878D82A}">
                    <a16:rowId xmlns:a16="http://schemas.microsoft.com/office/drawing/2014/main" val="3462594729"/>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Target avg., time avg.</a:t>
                      </a:r>
                    </a:p>
                  </a:txBody>
                  <a:tcPr marL="9525" marR="9525" marT="9525" marB="0" anchor="b">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chemeClr val="tx1"/>
                          </a:solidFill>
                          <a:effectLst/>
                          <a:latin typeface="Calibri" panose="020F0502020204030204" pitchFamily="34" charset="0"/>
                          <a:ea typeface="+mn-ea"/>
                          <a:cs typeface="+mn-cs"/>
                        </a:rPr>
                        <a:t>234</a:t>
                      </a:r>
                    </a:p>
                  </a:txBody>
                  <a:tcPr marL="9525" marR="9525" marT="9525" marB="0" anchor="b">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chemeClr val="tx1"/>
                          </a:solidFill>
                          <a:effectLst/>
                          <a:latin typeface="Calibri" panose="020F0502020204030204" pitchFamily="34" charset="0"/>
                          <a:ea typeface="+mn-ea"/>
                          <a:cs typeface="+mn-cs"/>
                        </a:rPr>
                        <a:t>193</a:t>
                      </a:r>
                    </a:p>
                  </a:txBody>
                  <a:tcPr marL="9525" marR="9525" marT="9525" marB="0" anchor="b">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8732867"/>
                  </a:ext>
                </a:extLst>
              </a:tr>
            </a:tbl>
          </a:graphicData>
        </a:graphic>
      </p:graphicFrame>
      <p:sp>
        <p:nvSpPr>
          <p:cNvPr id="20" name="TextBox 19">
            <a:extLst>
              <a:ext uri="{FF2B5EF4-FFF2-40B4-BE49-F238E27FC236}">
                <a16:creationId xmlns:a16="http://schemas.microsoft.com/office/drawing/2014/main" id="{D1F957EC-77D6-227B-ABA1-E076B5DF9797}"/>
              </a:ext>
            </a:extLst>
          </p:cNvPr>
          <p:cNvSpPr txBox="1"/>
          <p:nvPr/>
        </p:nvSpPr>
        <p:spPr>
          <a:xfrm>
            <a:off x="10257941" y="2204864"/>
            <a:ext cx="1592878" cy="430887"/>
          </a:xfrm>
          <a:prstGeom prst="rect">
            <a:avLst/>
          </a:prstGeom>
          <a:noFill/>
        </p:spPr>
        <p:txBody>
          <a:bodyPr wrap="square" lIns="0" tIns="0" rIns="0" bIns="0" rtlCol="0">
            <a:spAutoFit/>
          </a:bodyPr>
          <a:lstStyle/>
          <a:p>
            <a:pPr algn="ctr"/>
            <a:r>
              <a:rPr lang="en-US" sz="1400" i="1" dirty="0">
                <a:solidFill>
                  <a:schemeClr val="tx2"/>
                </a:solidFill>
              </a:rPr>
              <a:t>1 beam pulse of 1 s every 7 s</a:t>
            </a:r>
            <a:endParaRPr lang="en-GB" sz="1400" i="1" dirty="0">
              <a:solidFill>
                <a:schemeClr val="tx2"/>
              </a:solidFill>
            </a:endParaRPr>
          </a:p>
        </p:txBody>
      </p:sp>
      <p:sp>
        <p:nvSpPr>
          <p:cNvPr id="21" name="TextBox 20">
            <a:extLst>
              <a:ext uri="{FF2B5EF4-FFF2-40B4-BE49-F238E27FC236}">
                <a16:creationId xmlns:a16="http://schemas.microsoft.com/office/drawing/2014/main" id="{F9F2D45C-F837-EBE8-2CD3-7901C2A3E2E3}"/>
              </a:ext>
            </a:extLst>
          </p:cNvPr>
          <p:cNvSpPr txBox="1"/>
          <p:nvPr/>
        </p:nvSpPr>
        <p:spPr>
          <a:xfrm>
            <a:off x="10324477" y="2711198"/>
            <a:ext cx="1443084" cy="492443"/>
          </a:xfrm>
          <a:prstGeom prst="rect">
            <a:avLst/>
          </a:prstGeom>
          <a:noFill/>
        </p:spPr>
        <p:txBody>
          <a:bodyPr wrap="square" lIns="0" tIns="0" rIns="0" bIns="0" rtlCol="0">
            <a:spAutoFit/>
          </a:bodyPr>
          <a:lstStyle/>
          <a:p>
            <a:pPr algn="ctr" fontAlgn="b"/>
            <a:r>
              <a:rPr lang="en-US" sz="1600" b="1" dirty="0">
                <a:latin typeface="Calibri" panose="020F0502020204030204" pitchFamily="34" charset="0"/>
              </a:rPr>
              <a:t>Temperatures investigated</a:t>
            </a:r>
            <a:endParaRPr lang="en-GB" sz="1600" b="1" dirty="0">
              <a:latin typeface="Calibri" panose="020F0502020204030204" pitchFamily="34" charset="0"/>
            </a:endParaRPr>
          </a:p>
        </p:txBody>
      </p:sp>
      <p:pic>
        <p:nvPicPr>
          <p:cNvPr id="7" name="Picture 6">
            <a:extLst>
              <a:ext uri="{FF2B5EF4-FFF2-40B4-BE49-F238E27FC236}">
                <a16:creationId xmlns:a16="http://schemas.microsoft.com/office/drawing/2014/main" id="{622FB7B0-DE06-AD85-ACE8-3571CA906188}"/>
              </a:ext>
            </a:extLst>
          </p:cNvPr>
          <p:cNvPicPr>
            <a:picLocks noChangeAspect="1"/>
          </p:cNvPicPr>
          <p:nvPr/>
        </p:nvPicPr>
        <p:blipFill>
          <a:blip r:embed="rId3"/>
          <a:stretch>
            <a:fillRect/>
          </a:stretch>
        </p:blipFill>
        <p:spPr>
          <a:xfrm>
            <a:off x="6647512" y="3634892"/>
            <a:ext cx="3535033" cy="2530411"/>
          </a:xfrm>
          <a:prstGeom prst="rect">
            <a:avLst/>
          </a:prstGeom>
        </p:spPr>
      </p:pic>
      <p:sp>
        <p:nvSpPr>
          <p:cNvPr id="8" name="Rectangle 7">
            <a:extLst>
              <a:ext uri="{FF2B5EF4-FFF2-40B4-BE49-F238E27FC236}">
                <a16:creationId xmlns:a16="http://schemas.microsoft.com/office/drawing/2014/main" id="{8158DC6C-F2E0-19F2-8A07-AF32237CA3CC}"/>
              </a:ext>
            </a:extLst>
          </p:cNvPr>
          <p:cNvSpPr/>
          <p:nvPr/>
        </p:nvSpPr>
        <p:spPr>
          <a:xfrm>
            <a:off x="6816080" y="5258016"/>
            <a:ext cx="3312368" cy="90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0988B56-4148-6BA8-973C-33159326FC9B}"/>
              </a:ext>
            </a:extLst>
          </p:cNvPr>
          <p:cNvSpPr txBox="1"/>
          <p:nvPr/>
        </p:nvSpPr>
        <p:spPr>
          <a:xfrm>
            <a:off x="10182545" y="4118107"/>
            <a:ext cx="1761029" cy="1938992"/>
          </a:xfrm>
          <a:prstGeom prst="rect">
            <a:avLst/>
          </a:prstGeom>
          <a:noFill/>
        </p:spPr>
        <p:txBody>
          <a:bodyPr wrap="square">
            <a:spAutoFit/>
          </a:bodyPr>
          <a:lstStyle/>
          <a:p>
            <a:pPr>
              <a:lnSpc>
                <a:spcPct val="100000"/>
              </a:lnSpc>
              <a:spcBef>
                <a:spcPts val="0"/>
              </a:spcBef>
              <a:spcAft>
                <a:spcPts val="600"/>
              </a:spcAft>
              <a:buClr>
                <a:srgbClr val="0055A0"/>
              </a:buClr>
            </a:pPr>
            <a:r>
              <a:rPr lang="en-GB" sz="1200" b="0" dirty="0"/>
              <a:t>Reference [2] </a:t>
            </a:r>
            <a:br>
              <a:rPr lang="en-GB" sz="1200" b="0" dirty="0">
                <a:solidFill>
                  <a:schemeClr val="tx2"/>
                </a:solidFill>
              </a:rPr>
            </a:br>
            <a:r>
              <a:rPr lang="en-GB" sz="1200" b="0" dirty="0">
                <a:solidFill>
                  <a:schemeClr val="tx2"/>
                </a:solidFill>
                <a:hlinkClick r:id="rId4"/>
              </a:rPr>
              <a:t>F. Reiter, G. </a:t>
            </a:r>
            <a:r>
              <a:rPr lang="en-GB" sz="1200" b="0" dirty="0" err="1">
                <a:solidFill>
                  <a:schemeClr val="tx2"/>
                </a:solidFill>
                <a:hlinkClick r:id="rId4"/>
              </a:rPr>
              <a:t>Gervasini</a:t>
            </a:r>
            <a:r>
              <a:rPr lang="en-GB" sz="1200" b="0" dirty="0">
                <a:solidFill>
                  <a:schemeClr val="tx2"/>
                </a:solidFill>
                <a:hlinkClick r:id="rId4"/>
              </a:rPr>
              <a:t>, K. S. Forcey, </a:t>
            </a:r>
            <a:r>
              <a:rPr lang="en-GB" sz="1200" b="0" i="1" dirty="0">
                <a:solidFill>
                  <a:schemeClr val="tx2"/>
                </a:solidFill>
                <a:hlinkClick r:id="rId4"/>
              </a:rPr>
              <a:t>A Compilation of Tritium-material Interaction Parameters in Fusion Reactor Materials</a:t>
            </a:r>
            <a:r>
              <a:rPr lang="en-GB" sz="1200" b="0" dirty="0">
                <a:solidFill>
                  <a:schemeClr val="tx2"/>
                </a:solidFill>
                <a:hlinkClick r:id="rId4"/>
              </a:rPr>
              <a:t>, Commission of the European Communities, 1993</a:t>
            </a:r>
            <a:endParaRPr lang="en-GB" sz="1200" b="0" dirty="0">
              <a:solidFill>
                <a:schemeClr val="tx2"/>
              </a:solidFill>
            </a:endParaRPr>
          </a:p>
        </p:txBody>
      </p:sp>
      <p:sp>
        <p:nvSpPr>
          <p:cNvPr id="17" name="TextBox 16">
            <a:extLst>
              <a:ext uri="{FF2B5EF4-FFF2-40B4-BE49-F238E27FC236}">
                <a16:creationId xmlns:a16="http://schemas.microsoft.com/office/drawing/2014/main" id="{FBFCC4D0-592B-FB8F-4E51-E0A00782A1F5}"/>
              </a:ext>
            </a:extLst>
          </p:cNvPr>
          <p:cNvSpPr txBox="1"/>
          <p:nvPr/>
        </p:nvSpPr>
        <p:spPr>
          <a:xfrm>
            <a:off x="369378" y="5625495"/>
            <a:ext cx="6302835" cy="646331"/>
          </a:xfrm>
          <a:prstGeom prst="rect">
            <a:avLst/>
          </a:prstGeom>
          <a:noFill/>
        </p:spPr>
        <p:txBody>
          <a:bodyPr wrap="square">
            <a:spAutoFit/>
          </a:bodyPr>
          <a:lstStyle/>
          <a:p>
            <a:pPr>
              <a:lnSpc>
                <a:spcPct val="100000"/>
              </a:lnSpc>
              <a:spcBef>
                <a:spcPts val="0"/>
              </a:spcBef>
              <a:spcAft>
                <a:spcPts val="600"/>
              </a:spcAft>
              <a:buClr>
                <a:srgbClr val="0055A0"/>
              </a:buClr>
            </a:pPr>
            <a:r>
              <a:rPr lang="en-GB" sz="1200" b="0" dirty="0"/>
              <a:t>Reference [1] </a:t>
            </a:r>
            <a:br>
              <a:rPr lang="en-GB" sz="1200" b="0" dirty="0">
                <a:solidFill>
                  <a:schemeClr val="tx2"/>
                </a:solidFill>
              </a:rPr>
            </a:br>
            <a:r>
              <a:rPr lang="en-GB" sz="1200" b="0" dirty="0">
                <a:solidFill>
                  <a:schemeClr val="tx2"/>
                </a:solidFill>
                <a:hlinkClick r:id="rId5"/>
              </a:rPr>
              <a:t>F. Ogallar Ruiz, Evaluation and criticality assessment of radiological source terms to be used for fire risk studies at accelerator facilities, CERN-THESIS-2021-293</a:t>
            </a:r>
            <a:endParaRPr lang="en-GB" sz="1200" b="0" dirty="0">
              <a:solidFill>
                <a:schemeClr val="tx2"/>
              </a:solidFill>
            </a:endParaRPr>
          </a:p>
        </p:txBody>
      </p:sp>
      <p:sp>
        <p:nvSpPr>
          <p:cNvPr id="3" name="TextBox 2">
            <a:extLst>
              <a:ext uri="{FF2B5EF4-FFF2-40B4-BE49-F238E27FC236}">
                <a16:creationId xmlns:a16="http://schemas.microsoft.com/office/drawing/2014/main" id="{C06F499F-0E4C-BCFE-876C-38DE9049E780}"/>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sp>
        <p:nvSpPr>
          <p:cNvPr id="41" name="Content Placeholder 2">
            <a:extLst>
              <a:ext uri="{FF2B5EF4-FFF2-40B4-BE49-F238E27FC236}">
                <a16:creationId xmlns:a16="http://schemas.microsoft.com/office/drawing/2014/main" id="{44FB08A0-2009-936B-F551-7F8D846431DD}"/>
              </a:ext>
            </a:extLst>
          </p:cNvPr>
          <p:cNvSpPr txBox="1">
            <a:spLocks/>
          </p:cNvSpPr>
          <p:nvPr/>
        </p:nvSpPr>
        <p:spPr>
          <a:xfrm>
            <a:off x="341181" y="1692966"/>
            <a:ext cx="5754819" cy="4242697"/>
          </a:xfrm>
          <a:prstGeom prst="rect">
            <a:avLst/>
          </a:prstGeom>
        </p:spPr>
        <p:txBody>
          <a:bodyPr>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840" indent="-285840">
              <a:lnSpc>
                <a:spcPct val="100000"/>
              </a:lnSpc>
              <a:spcBef>
                <a:spcPts val="0"/>
              </a:spcBef>
              <a:spcAft>
                <a:spcPts val="600"/>
              </a:spcAft>
              <a:buClr>
                <a:srgbClr val="0055A0"/>
              </a:buClr>
              <a:buFont typeface="Arial"/>
              <a:buChar char="•"/>
            </a:pPr>
            <a:r>
              <a:rPr lang="en-US" sz="1600" b="0" spc="-1" dirty="0">
                <a:solidFill>
                  <a:schemeClr val="tx1"/>
                </a:solidFill>
                <a:latin typeface="Arial"/>
              </a:rPr>
              <a:t>Estimation of H-3 diffusion into He with </a:t>
            </a:r>
            <a:r>
              <a:rPr lang="en-US" sz="1600" spc="-1" dirty="0">
                <a:solidFill>
                  <a:schemeClr val="tx1"/>
                </a:solidFill>
                <a:latin typeface="Arial"/>
              </a:rPr>
              <a:t>SOLIDUSS [1]</a:t>
            </a: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a:lnSpc>
                <a:spcPct val="100000"/>
              </a:lnSpc>
              <a:spcBef>
                <a:spcPts val="0"/>
              </a:spcBef>
              <a:spcAft>
                <a:spcPts val="600"/>
              </a:spcAft>
              <a:buClr>
                <a:srgbClr val="0055A0"/>
              </a:buClr>
            </a:pPr>
            <a:endParaRPr lang="en-GB" sz="1600" b="0" dirty="0">
              <a:solidFill>
                <a:schemeClr val="tx1"/>
              </a:solidFill>
            </a:endParaRPr>
          </a:p>
          <a:p>
            <a:pPr marL="285840" indent="-285840">
              <a:lnSpc>
                <a:spcPct val="100000"/>
              </a:lnSpc>
              <a:spcBef>
                <a:spcPts val="600"/>
              </a:spcBef>
              <a:spcAft>
                <a:spcPts val="600"/>
              </a:spcAft>
              <a:buClr>
                <a:srgbClr val="0055A0"/>
              </a:buClr>
              <a:buFont typeface="Arial"/>
              <a:buChar char="•"/>
            </a:pPr>
            <a:r>
              <a:rPr lang="en-GB" sz="1600" b="0" dirty="0">
                <a:solidFill>
                  <a:schemeClr val="tx1"/>
                </a:solidFill>
              </a:rPr>
              <a:t>Target</a:t>
            </a:r>
            <a:r>
              <a:rPr lang="en-GB" sz="1600" dirty="0">
                <a:solidFill>
                  <a:schemeClr val="tx1"/>
                </a:solidFill>
              </a:rPr>
              <a:t> temperatures </a:t>
            </a:r>
            <a:r>
              <a:rPr lang="en-GB" sz="1600" b="0" dirty="0">
                <a:solidFill>
                  <a:schemeClr val="tx1"/>
                </a:solidFill>
              </a:rPr>
              <a:t>from </a:t>
            </a:r>
            <a:r>
              <a:rPr lang="en-GB" sz="1600" dirty="0">
                <a:solidFill>
                  <a:schemeClr val="tx1"/>
                </a:solidFill>
              </a:rPr>
              <a:t>Ansys</a:t>
            </a:r>
            <a:r>
              <a:rPr lang="en-GB" sz="1600" b="0" dirty="0">
                <a:solidFill>
                  <a:schemeClr val="tx1"/>
                </a:solidFill>
              </a:rPr>
              <a:t> calculations (M. Parkin) with most extreme temperatures investigated for diffusion</a:t>
            </a:r>
          </a:p>
          <a:p>
            <a:pPr marL="285840" indent="-285840">
              <a:lnSpc>
                <a:spcPct val="100000"/>
              </a:lnSpc>
              <a:spcBef>
                <a:spcPts val="0"/>
              </a:spcBef>
              <a:spcAft>
                <a:spcPts val="600"/>
              </a:spcAft>
              <a:buClr>
                <a:srgbClr val="0055A0"/>
              </a:buClr>
              <a:buFont typeface="Arial"/>
              <a:buChar char="•"/>
            </a:pPr>
            <a:r>
              <a:rPr lang="en-GB" sz="1600" b="0" dirty="0">
                <a:solidFill>
                  <a:schemeClr val="tx1"/>
                </a:solidFill>
              </a:rPr>
              <a:t>Diffusion parameters (</a:t>
            </a:r>
            <a:r>
              <a:rPr lang="en-GB" sz="1600" b="0" i="1" dirty="0">
                <a:solidFill>
                  <a:schemeClr val="tx1"/>
                </a:solidFill>
              </a:rPr>
              <a:t>A, Q</a:t>
            </a:r>
            <a:r>
              <a:rPr lang="en-GB" sz="1600" b="0" dirty="0">
                <a:solidFill>
                  <a:schemeClr val="tx1"/>
                </a:solidFill>
              </a:rPr>
              <a:t>) from </a:t>
            </a:r>
            <a:r>
              <a:rPr lang="en-GB" sz="1600" dirty="0">
                <a:solidFill>
                  <a:schemeClr val="tx1"/>
                </a:solidFill>
              </a:rPr>
              <a:t>[2]</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C551ED3-0394-5264-8F8B-79627C8F062F}"/>
                  </a:ext>
                </a:extLst>
              </p:cNvPr>
              <p:cNvSpPr txBox="1"/>
              <p:nvPr/>
            </p:nvSpPr>
            <p:spPr>
              <a:xfrm>
                <a:off x="263352" y="2570536"/>
                <a:ext cx="2666576" cy="62235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solidFill>
                                        <a:schemeClr val="accent2">
                                          <a:lumMod val="75000"/>
                                        </a:schemeClr>
                                      </a:solidFill>
                                      <a:latin typeface="Cambria Math" panose="02040503050406030204" pitchFamily="18" charset="0"/>
                                    </a:rPr>
                                    <m:t>𝑄</m:t>
                                  </m:r>
                                </m:num>
                                <m:den>
                                  <m:r>
                                    <a:rPr lang="en-US" b="0" i="1" smtClean="0">
                                      <a:latin typeface="Cambria Math" panose="02040503050406030204" pitchFamily="18" charset="0"/>
                                    </a:rPr>
                                    <m:t>𝑅</m:t>
                                  </m:r>
                                  <m:r>
                                    <a:rPr lang="en-US" b="0" i="1" smtClean="0">
                                      <a:solidFill>
                                        <a:schemeClr val="accent2">
                                          <a:lumMod val="75000"/>
                                        </a:schemeClr>
                                      </a:solidFill>
                                      <a:latin typeface="Cambria Math" panose="02040503050406030204" pitchFamily="18" charset="0"/>
                                    </a:rPr>
                                    <m:t>𝑇</m:t>
                                  </m:r>
                                </m:den>
                              </m:f>
                            </m:e>
                          </m:d>
                        </m:e>
                      </m:func>
                    </m:oMath>
                  </m:oMathPara>
                </a14:m>
                <a:endParaRPr lang="en-GB" dirty="0"/>
              </a:p>
            </p:txBody>
          </p:sp>
        </mc:Choice>
        <mc:Fallback xmlns="">
          <p:sp>
            <p:nvSpPr>
              <p:cNvPr id="42" name="TextBox 41">
                <a:extLst>
                  <a:ext uri="{FF2B5EF4-FFF2-40B4-BE49-F238E27FC236}">
                    <a16:creationId xmlns:a16="http://schemas.microsoft.com/office/drawing/2014/main" id="{9C551ED3-0394-5264-8F8B-79627C8F062F}"/>
                  </a:ext>
                </a:extLst>
              </p:cNvPr>
              <p:cNvSpPr txBox="1">
                <a:spLocks noRot="1" noChangeAspect="1" noMove="1" noResize="1" noEditPoints="1" noAdjustHandles="1" noChangeArrowheads="1" noChangeShapeType="1" noTextEdit="1"/>
              </p:cNvSpPr>
              <p:nvPr/>
            </p:nvSpPr>
            <p:spPr>
              <a:xfrm>
                <a:off x="263352" y="2570536"/>
                <a:ext cx="2666576" cy="622350"/>
              </a:xfrm>
              <a:prstGeom prst="rect">
                <a:avLst/>
              </a:prstGeom>
              <a:blipFill>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5E74F79-C75C-AADA-3BA9-288B52D78B37}"/>
                  </a:ext>
                </a:extLst>
              </p:cNvPr>
              <p:cNvSpPr txBox="1"/>
              <p:nvPr/>
            </p:nvSpPr>
            <p:spPr>
              <a:xfrm>
                <a:off x="2711624" y="2216331"/>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𝐴</m:t>
                      </m:r>
                    </m:oMath>
                  </m:oMathPara>
                </a14:m>
                <a:endParaRPr lang="en-GB" dirty="0">
                  <a:solidFill>
                    <a:schemeClr val="accent2">
                      <a:lumMod val="75000"/>
                    </a:schemeClr>
                  </a:solidFill>
                </a:endParaRPr>
              </a:p>
            </p:txBody>
          </p:sp>
        </mc:Choice>
        <mc:Fallback xmlns="">
          <p:sp>
            <p:nvSpPr>
              <p:cNvPr id="43" name="TextBox 42">
                <a:extLst>
                  <a:ext uri="{FF2B5EF4-FFF2-40B4-BE49-F238E27FC236}">
                    <a16:creationId xmlns:a16="http://schemas.microsoft.com/office/drawing/2014/main" id="{15E74F79-C75C-AADA-3BA9-288B52D78B37}"/>
                  </a:ext>
                </a:extLst>
              </p:cNvPr>
              <p:cNvSpPr txBox="1">
                <a:spLocks noRot="1" noChangeAspect="1" noMove="1" noResize="1" noEditPoints="1" noAdjustHandles="1" noChangeArrowheads="1" noChangeShapeType="1" noTextEdit="1"/>
              </p:cNvSpPr>
              <p:nvPr/>
            </p:nvSpPr>
            <p:spPr>
              <a:xfrm>
                <a:off x="2711624" y="2216331"/>
                <a:ext cx="609158" cy="276999"/>
              </a:xfrm>
              <a:prstGeom prst="rect">
                <a:avLst/>
              </a:prstGeom>
              <a:blipFill>
                <a:blip r:embed="rId8"/>
                <a:stretch>
                  <a:fillRect b="-88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81EC21A7-C66D-6AD8-06B7-7AD4FF13CED6}"/>
                  </a:ext>
                </a:extLst>
              </p:cNvPr>
              <p:cNvSpPr txBox="1"/>
              <p:nvPr/>
            </p:nvSpPr>
            <p:spPr>
              <a:xfrm>
                <a:off x="2711624" y="2580584"/>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𝑄</m:t>
                      </m:r>
                    </m:oMath>
                  </m:oMathPara>
                </a14:m>
                <a:endParaRPr lang="en-GB" dirty="0">
                  <a:solidFill>
                    <a:schemeClr val="accent2">
                      <a:lumMod val="75000"/>
                    </a:schemeClr>
                  </a:solidFill>
                </a:endParaRPr>
              </a:p>
            </p:txBody>
          </p:sp>
        </mc:Choice>
        <mc:Fallback xmlns="">
          <p:sp>
            <p:nvSpPr>
              <p:cNvPr id="44" name="TextBox 43">
                <a:extLst>
                  <a:ext uri="{FF2B5EF4-FFF2-40B4-BE49-F238E27FC236}">
                    <a16:creationId xmlns:a16="http://schemas.microsoft.com/office/drawing/2014/main" id="{81EC21A7-C66D-6AD8-06B7-7AD4FF13CED6}"/>
                  </a:ext>
                </a:extLst>
              </p:cNvPr>
              <p:cNvSpPr txBox="1">
                <a:spLocks noRot="1" noChangeAspect="1" noMove="1" noResize="1" noEditPoints="1" noAdjustHandles="1" noChangeArrowheads="1" noChangeShapeType="1" noTextEdit="1"/>
              </p:cNvSpPr>
              <p:nvPr/>
            </p:nvSpPr>
            <p:spPr>
              <a:xfrm>
                <a:off x="2711624" y="2580584"/>
                <a:ext cx="609158" cy="276999"/>
              </a:xfrm>
              <a:prstGeom prst="rect">
                <a:avLst/>
              </a:prstGeom>
              <a:blipFill>
                <a:blip r:embed="rId9"/>
                <a:stretch>
                  <a:fillRect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877FBB5-CED5-8312-B46B-64DA21DA721F}"/>
                  </a:ext>
                </a:extLst>
              </p:cNvPr>
              <p:cNvSpPr txBox="1"/>
              <p:nvPr/>
            </p:nvSpPr>
            <p:spPr>
              <a:xfrm>
                <a:off x="2711624" y="2935016"/>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𝑇</m:t>
                      </m:r>
                    </m:oMath>
                  </m:oMathPara>
                </a14:m>
                <a:endParaRPr lang="en-GB" dirty="0">
                  <a:solidFill>
                    <a:schemeClr val="accent2">
                      <a:lumMod val="75000"/>
                    </a:schemeClr>
                  </a:solidFill>
                </a:endParaRPr>
              </a:p>
            </p:txBody>
          </p:sp>
        </mc:Choice>
        <mc:Fallback xmlns="">
          <p:sp>
            <p:nvSpPr>
              <p:cNvPr id="45" name="TextBox 44">
                <a:extLst>
                  <a:ext uri="{FF2B5EF4-FFF2-40B4-BE49-F238E27FC236}">
                    <a16:creationId xmlns:a16="http://schemas.microsoft.com/office/drawing/2014/main" id="{5877FBB5-CED5-8312-B46B-64DA21DA721F}"/>
                  </a:ext>
                </a:extLst>
              </p:cNvPr>
              <p:cNvSpPr txBox="1">
                <a:spLocks noRot="1" noChangeAspect="1" noMove="1" noResize="1" noEditPoints="1" noAdjustHandles="1" noChangeArrowheads="1" noChangeShapeType="1" noTextEdit="1"/>
              </p:cNvSpPr>
              <p:nvPr/>
            </p:nvSpPr>
            <p:spPr>
              <a:xfrm>
                <a:off x="2711624" y="2935016"/>
                <a:ext cx="609158" cy="276999"/>
              </a:xfrm>
              <a:prstGeom prst="rect">
                <a:avLst/>
              </a:prstGeom>
              <a:blipFill>
                <a:blip r:embed="rId10"/>
                <a:stretch>
                  <a:fillRect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9938CBF-AF88-834C-CB85-370F461B63B5}"/>
                  </a:ext>
                </a:extLst>
              </p:cNvPr>
              <p:cNvSpPr txBox="1"/>
              <p:nvPr/>
            </p:nvSpPr>
            <p:spPr>
              <a:xfrm>
                <a:off x="2711624" y="3296017"/>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GB" dirty="0"/>
              </a:p>
            </p:txBody>
          </p:sp>
        </mc:Choice>
        <mc:Fallback xmlns="">
          <p:sp>
            <p:nvSpPr>
              <p:cNvPr id="46" name="TextBox 45">
                <a:extLst>
                  <a:ext uri="{FF2B5EF4-FFF2-40B4-BE49-F238E27FC236}">
                    <a16:creationId xmlns:a16="http://schemas.microsoft.com/office/drawing/2014/main" id="{D9938CBF-AF88-834C-CB85-370F461B63B5}"/>
                  </a:ext>
                </a:extLst>
              </p:cNvPr>
              <p:cNvSpPr txBox="1">
                <a:spLocks noRot="1" noChangeAspect="1" noMove="1" noResize="1" noEditPoints="1" noAdjustHandles="1" noChangeArrowheads="1" noChangeShapeType="1" noTextEdit="1"/>
              </p:cNvSpPr>
              <p:nvPr/>
            </p:nvSpPr>
            <p:spPr>
              <a:xfrm>
                <a:off x="2711624" y="3296017"/>
                <a:ext cx="609158" cy="276999"/>
              </a:xfrm>
              <a:prstGeom prst="rect">
                <a:avLst/>
              </a:prstGeom>
              <a:blipFill>
                <a:blip r:embed="rId11"/>
                <a:stretch>
                  <a:fillRect b="-8889"/>
                </a:stretch>
              </a:blipFill>
            </p:spPr>
            <p:txBody>
              <a:bodyPr/>
              <a:lstStyle/>
              <a:p>
                <a:r>
                  <a:rPr lang="en-GB">
                    <a:noFill/>
                  </a:rPr>
                  <a:t> </a:t>
                </a:r>
              </a:p>
            </p:txBody>
          </p:sp>
        </mc:Fallback>
      </mc:AlternateContent>
      <p:sp>
        <p:nvSpPr>
          <p:cNvPr id="47" name="TextBox 46">
            <a:extLst>
              <a:ext uri="{FF2B5EF4-FFF2-40B4-BE49-F238E27FC236}">
                <a16:creationId xmlns:a16="http://schemas.microsoft.com/office/drawing/2014/main" id="{DBDBE2BE-286B-35D4-5B76-DD00DEE1E931}"/>
              </a:ext>
            </a:extLst>
          </p:cNvPr>
          <p:cNvSpPr txBox="1"/>
          <p:nvPr/>
        </p:nvSpPr>
        <p:spPr>
          <a:xfrm>
            <a:off x="3143962" y="2247108"/>
            <a:ext cx="2016224" cy="215444"/>
          </a:xfrm>
          <a:prstGeom prst="rect">
            <a:avLst/>
          </a:prstGeom>
          <a:noFill/>
        </p:spPr>
        <p:txBody>
          <a:bodyPr wrap="square" lIns="0" tIns="0" rIns="0" bIns="0" rtlCol="0">
            <a:spAutoFit/>
          </a:bodyPr>
          <a:lstStyle/>
          <a:p>
            <a:pPr algn="l"/>
            <a:r>
              <a:rPr lang="en-US" sz="1400" dirty="0"/>
              <a:t>[cm</a:t>
            </a:r>
            <a:r>
              <a:rPr lang="en-US" sz="1400" baseline="30000" dirty="0"/>
              <a:t>2 </a:t>
            </a:r>
            <a:r>
              <a:rPr lang="en-US" sz="1400" dirty="0"/>
              <a:t>s</a:t>
            </a:r>
            <a:r>
              <a:rPr lang="en-US" sz="1400" baseline="30000" dirty="0"/>
              <a:t>-1</a:t>
            </a:r>
            <a:r>
              <a:rPr lang="en-US" sz="1400" dirty="0"/>
              <a:t>] frequency factor</a:t>
            </a:r>
            <a:endParaRPr lang="en-GB" sz="1400" dirty="0"/>
          </a:p>
        </p:txBody>
      </p:sp>
      <p:sp>
        <p:nvSpPr>
          <p:cNvPr id="48" name="TextBox 47">
            <a:extLst>
              <a:ext uri="{FF2B5EF4-FFF2-40B4-BE49-F238E27FC236}">
                <a16:creationId xmlns:a16="http://schemas.microsoft.com/office/drawing/2014/main" id="{11318AEE-7688-53BC-0BA6-141649C1F50B}"/>
              </a:ext>
            </a:extLst>
          </p:cNvPr>
          <p:cNvSpPr txBox="1"/>
          <p:nvPr/>
        </p:nvSpPr>
        <p:spPr>
          <a:xfrm>
            <a:off x="3143961" y="2628122"/>
            <a:ext cx="2775657" cy="215444"/>
          </a:xfrm>
          <a:prstGeom prst="rect">
            <a:avLst/>
          </a:prstGeom>
          <a:noFill/>
        </p:spPr>
        <p:txBody>
          <a:bodyPr wrap="square" lIns="0" tIns="0" rIns="0" bIns="0" rtlCol="0">
            <a:spAutoFit/>
          </a:bodyPr>
          <a:lstStyle/>
          <a:p>
            <a:pPr algn="l"/>
            <a:r>
              <a:rPr lang="en-US" sz="1400" dirty="0"/>
              <a:t>[J mol</a:t>
            </a:r>
            <a:r>
              <a:rPr lang="en-US" sz="1400" baseline="30000" dirty="0"/>
              <a:t>-1</a:t>
            </a:r>
            <a:r>
              <a:rPr lang="en-US" sz="1400" dirty="0"/>
              <a:t>] diffusion activation energy</a:t>
            </a:r>
            <a:endParaRPr lang="en-GB" sz="1400" dirty="0"/>
          </a:p>
        </p:txBody>
      </p:sp>
      <p:sp>
        <p:nvSpPr>
          <p:cNvPr id="49" name="TextBox 48">
            <a:extLst>
              <a:ext uri="{FF2B5EF4-FFF2-40B4-BE49-F238E27FC236}">
                <a16:creationId xmlns:a16="http://schemas.microsoft.com/office/drawing/2014/main" id="{1EF6C5F5-0A27-EC84-C9F2-1F9B7339A18B}"/>
              </a:ext>
            </a:extLst>
          </p:cNvPr>
          <p:cNvSpPr txBox="1"/>
          <p:nvPr/>
        </p:nvSpPr>
        <p:spPr>
          <a:xfrm>
            <a:off x="3143961" y="2976086"/>
            <a:ext cx="2775657" cy="215444"/>
          </a:xfrm>
          <a:prstGeom prst="rect">
            <a:avLst/>
          </a:prstGeom>
          <a:noFill/>
        </p:spPr>
        <p:txBody>
          <a:bodyPr wrap="square" lIns="0" tIns="0" rIns="0" bIns="0" rtlCol="0">
            <a:spAutoFit/>
          </a:bodyPr>
          <a:lstStyle/>
          <a:p>
            <a:pPr algn="l"/>
            <a:r>
              <a:rPr lang="en-US" sz="1400" dirty="0"/>
              <a:t>[K] absolute temperature</a:t>
            </a:r>
            <a:endParaRPr lang="en-GB" sz="1400" dirty="0"/>
          </a:p>
        </p:txBody>
      </p:sp>
      <p:sp>
        <p:nvSpPr>
          <p:cNvPr id="50" name="TextBox 49">
            <a:extLst>
              <a:ext uri="{FF2B5EF4-FFF2-40B4-BE49-F238E27FC236}">
                <a16:creationId xmlns:a16="http://schemas.microsoft.com/office/drawing/2014/main" id="{1A3D9B2F-BAB2-4F04-AFAD-BA59CEE454D9}"/>
              </a:ext>
            </a:extLst>
          </p:cNvPr>
          <p:cNvSpPr txBox="1"/>
          <p:nvPr/>
        </p:nvSpPr>
        <p:spPr>
          <a:xfrm>
            <a:off x="3143961" y="3326794"/>
            <a:ext cx="2775657" cy="215444"/>
          </a:xfrm>
          <a:prstGeom prst="rect">
            <a:avLst/>
          </a:prstGeom>
          <a:noFill/>
        </p:spPr>
        <p:txBody>
          <a:bodyPr wrap="square" lIns="0" tIns="0" rIns="0" bIns="0" rtlCol="0">
            <a:spAutoFit/>
          </a:bodyPr>
          <a:lstStyle/>
          <a:p>
            <a:pPr algn="l"/>
            <a:r>
              <a:rPr lang="en-US" sz="1400" dirty="0"/>
              <a:t>[J K</a:t>
            </a:r>
            <a:r>
              <a:rPr lang="en-US" sz="1400" baseline="30000" dirty="0"/>
              <a:t>-1 </a:t>
            </a:r>
            <a:r>
              <a:rPr lang="en-US" sz="1400" dirty="0"/>
              <a:t>mol</a:t>
            </a:r>
            <a:r>
              <a:rPr lang="en-US" sz="1400" baseline="30000" dirty="0"/>
              <a:t>-1</a:t>
            </a:r>
            <a:r>
              <a:rPr lang="en-US" sz="1400" dirty="0"/>
              <a:t>] gas constant</a:t>
            </a:r>
            <a:endParaRPr lang="en-GB" sz="1400" dirty="0"/>
          </a:p>
        </p:txBody>
      </p:sp>
      <p:sp>
        <p:nvSpPr>
          <p:cNvPr id="51" name="TextBox 50">
            <a:extLst>
              <a:ext uri="{FF2B5EF4-FFF2-40B4-BE49-F238E27FC236}">
                <a16:creationId xmlns:a16="http://schemas.microsoft.com/office/drawing/2014/main" id="{12600983-CD34-FFA2-E06B-666BC9D9BC3C}"/>
              </a:ext>
            </a:extLst>
          </p:cNvPr>
          <p:cNvSpPr txBox="1"/>
          <p:nvPr/>
        </p:nvSpPr>
        <p:spPr>
          <a:xfrm>
            <a:off x="710150" y="2144146"/>
            <a:ext cx="1339806" cy="184666"/>
          </a:xfrm>
          <a:prstGeom prst="rect">
            <a:avLst/>
          </a:prstGeom>
          <a:noFill/>
        </p:spPr>
        <p:txBody>
          <a:bodyPr wrap="square" lIns="0" tIns="0" rIns="0" bIns="0" rtlCol="0">
            <a:spAutoFit/>
          </a:bodyPr>
          <a:lstStyle/>
          <a:p>
            <a:pPr algn="l"/>
            <a:r>
              <a:rPr lang="en-US" sz="1200" dirty="0"/>
              <a:t>Arrhenius equation</a:t>
            </a:r>
            <a:endParaRPr lang="en-GB" sz="1200" dirty="0"/>
          </a:p>
        </p:txBody>
      </p:sp>
      <p:sp>
        <p:nvSpPr>
          <p:cNvPr id="52" name="TextBox 51">
            <a:extLst>
              <a:ext uri="{FF2B5EF4-FFF2-40B4-BE49-F238E27FC236}">
                <a16:creationId xmlns:a16="http://schemas.microsoft.com/office/drawing/2014/main" id="{E566A574-BCF1-BD94-DC7A-3A3460E1567F}"/>
              </a:ext>
            </a:extLst>
          </p:cNvPr>
          <p:cNvSpPr txBox="1"/>
          <p:nvPr/>
        </p:nvSpPr>
        <p:spPr>
          <a:xfrm>
            <a:off x="718515" y="2350448"/>
            <a:ext cx="1339806" cy="184666"/>
          </a:xfrm>
          <a:prstGeom prst="rect">
            <a:avLst/>
          </a:prstGeom>
          <a:noFill/>
        </p:spPr>
        <p:txBody>
          <a:bodyPr wrap="square" lIns="0" tIns="0" rIns="0" bIns="0" rtlCol="0">
            <a:spAutoFit/>
          </a:bodyPr>
          <a:lstStyle/>
          <a:p>
            <a:pPr algn="l"/>
            <a:r>
              <a:rPr lang="en-US" sz="1200" dirty="0">
                <a:solidFill>
                  <a:schemeClr val="accent2">
                    <a:lumMod val="75000"/>
                  </a:schemeClr>
                </a:solidFill>
              </a:rPr>
              <a:t>Required input</a:t>
            </a:r>
            <a:endParaRPr lang="en-GB" sz="1200"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12BAD171-45A7-0894-879B-EC94FB9BBBA4}"/>
                  </a:ext>
                </a:extLst>
              </p:cNvPr>
              <p:cNvSpPr txBox="1"/>
              <p:nvPr/>
            </p:nvSpPr>
            <p:spPr>
              <a:xfrm>
                <a:off x="1008235" y="4716032"/>
                <a:ext cx="2030335" cy="276999"/>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a14:m>
                <a:r>
                  <a:rPr lang="en-GB" dirty="0"/>
                  <a:t> 4.1E-3 </a:t>
                </a:r>
                <a:r>
                  <a:rPr lang="en-US" dirty="0"/>
                  <a:t>cm</a:t>
                </a:r>
                <a:r>
                  <a:rPr lang="en-US" baseline="30000" dirty="0"/>
                  <a:t>2 </a:t>
                </a:r>
                <a:r>
                  <a:rPr lang="en-US" dirty="0"/>
                  <a:t>s</a:t>
                </a:r>
                <a:r>
                  <a:rPr lang="en-US" baseline="30000" dirty="0"/>
                  <a:t>-1</a:t>
                </a:r>
                <a:r>
                  <a:rPr lang="en-US" dirty="0"/>
                  <a:t>, </a:t>
                </a:r>
                <a:endParaRPr lang="en-GB" dirty="0"/>
              </a:p>
            </p:txBody>
          </p:sp>
        </mc:Choice>
        <mc:Fallback xmlns="">
          <p:sp>
            <p:nvSpPr>
              <p:cNvPr id="53" name="TextBox 52">
                <a:extLst>
                  <a:ext uri="{FF2B5EF4-FFF2-40B4-BE49-F238E27FC236}">
                    <a16:creationId xmlns:a16="http://schemas.microsoft.com/office/drawing/2014/main" id="{12BAD171-45A7-0894-879B-EC94FB9BBBA4}"/>
                  </a:ext>
                </a:extLst>
              </p:cNvPr>
              <p:cNvSpPr txBox="1">
                <a:spLocks noRot="1" noChangeAspect="1" noMove="1" noResize="1" noEditPoints="1" noAdjustHandles="1" noChangeArrowheads="1" noChangeShapeType="1" noTextEdit="1"/>
              </p:cNvSpPr>
              <p:nvPr/>
            </p:nvSpPr>
            <p:spPr>
              <a:xfrm>
                <a:off x="1008235" y="4716032"/>
                <a:ext cx="2030335" cy="276999"/>
              </a:xfrm>
              <a:prstGeom prst="rect">
                <a:avLst/>
              </a:prstGeom>
              <a:blipFill>
                <a:blip r:embed="rId12"/>
                <a:stretch>
                  <a:fillRect l="-3904" t="-28889" r="-5405" b="-5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841FD2A-3C42-96CA-7E91-0D56291AC137}"/>
                  </a:ext>
                </a:extLst>
              </p:cNvPr>
              <p:cNvSpPr txBox="1"/>
              <p:nvPr/>
            </p:nvSpPr>
            <p:spPr>
              <a:xfrm>
                <a:off x="3516622" y="4709121"/>
                <a:ext cx="2030334" cy="276999"/>
              </a:xfrm>
              <a:prstGeom prst="rect">
                <a:avLst/>
              </a:prstGeom>
              <a:noFill/>
            </p:spPr>
            <p:txBody>
              <a:bodyPr wrap="square" lIns="0" tIns="0" rIns="0" bIns="0" rtlCol="0">
                <a:spAutoFit/>
              </a:bodyPr>
              <a:lstStyle/>
              <a:p>
                <a:pPr algn="l"/>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 </m:t>
                    </m:r>
                  </m:oMath>
                </a14:m>
                <a:r>
                  <a:rPr lang="en-GB" dirty="0"/>
                  <a:t>38E3 J mol</a:t>
                </a:r>
                <a:r>
                  <a:rPr lang="en-GB" baseline="30000" dirty="0"/>
                  <a:t>-1</a:t>
                </a:r>
                <a:endParaRPr lang="en-GB" dirty="0"/>
              </a:p>
            </p:txBody>
          </p:sp>
        </mc:Choice>
        <mc:Fallback xmlns="">
          <p:sp>
            <p:nvSpPr>
              <p:cNvPr id="54" name="TextBox 53">
                <a:extLst>
                  <a:ext uri="{FF2B5EF4-FFF2-40B4-BE49-F238E27FC236}">
                    <a16:creationId xmlns:a16="http://schemas.microsoft.com/office/drawing/2014/main" id="{5841FD2A-3C42-96CA-7E91-0D56291AC137}"/>
                  </a:ext>
                </a:extLst>
              </p:cNvPr>
              <p:cNvSpPr txBox="1">
                <a:spLocks noRot="1" noChangeAspect="1" noMove="1" noResize="1" noEditPoints="1" noAdjustHandles="1" noChangeArrowheads="1" noChangeShapeType="1" noTextEdit="1"/>
              </p:cNvSpPr>
              <p:nvPr/>
            </p:nvSpPr>
            <p:spPr>
              <a:xfrm>
                <a:off x="3516622" y="4709121"/>
                <a:ext cx="2030334" cy="276999"/>
              </a:xfrm>
              <a:prstGeom prst="rect">
                <a:avLst/>
              </a:prstGeom>
              <a:blipFill>
                <a:blip r:embed="rId13"/>
                <a:stretch>
                  <a:fillRect l="-5105" t="-28261"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E63AB80-F182-7CDB-DCBD-F9D264AB32E6}"/>
                  </a:ext>
                </a:extLst>
              </p:cNvPr>
              <p:cNvSpPr txBox="1"/>
              <p:nvPr/>
            </p:nvSpPr>
            <p:spPr>
              <a:xfrm>
                <a:off x="1172904" y="5158685"/>
                <a:ext cx="3940122" cy="276999"/>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rPr>
                      <m:t>=</m:t>
                    </m:r>
                  </m:oMath>
                </a14:m>
                <a:r>
                  <a:rPr lang="en-GB" dirty="0"/>
                  <a:t> 4.3E-6 </a:t>
                </a:r>
                <a:r>
                  <a:rPr lang="en-US" dirty="0"/>
                  <a:t>cm</a:t>
                </a:r>
                <a:r>
                  <a:rPr lang="en-US" baseline="30000" dirty="0"/>
                  <a:t>2 </a:t>
                </a:r>
                <a:r>
                  <a:rPr lang="en-US" dirty="0"/>
                  <a:t>s</a:t>
                </a:r>
                <a:r>
                  <a:rPr lang="en-US" baseline="30000" dirty="0"/>
                  <a:t>-1</a:t>
                </a:r>
                <a:r>
                  <a:rPr lang="en-US" dirty="0"/>
                  <a:t> @ 665 K (392 C) </a:t>
                </a:r>
                <a:endParaRPr lang="en-GB" dirty="0"/>
              </a:p>
            </p:txBody>
          </p:sp>
        </mc:Choice>
        <mc:Fallback xmlns="">
          <p:sp>
            <p:nvSpPr>
              <p:cNvPr id="2" name="TextBox 1">
                <a:extLst>
                  <a:ext uri="{FF2B5EF4-FFF2-40B4-BE49-F238E27FC236}">
                    <a16:creationId xmlns:a16="http://schemas.microsoft.com/office/drawing/2014/main" id="{CE63AB80-F182-7CDB-DCBD-F9D264AB32E6}"/>
                  </a:ext>
                </a:extLst>
              </p:cNvPr>
              <p:cNvSpPr txBox="1">
                <a:spLocks noRot="1" noChangeAspect="1" noMove="1" noResize="1" noEditPoints="1" noAdjustHandles="1" noChangeArrowheads="1" noChangeShapeType="1" noTextEdit="1"/>
              </p:cNvSpPr>
              <p:nvPr/>
            </p:nvSpPr>
            <p:spPr>
              <a:xfrm>
                <a:off x="1172904" y="5158685"/>
                <a:ext cx="3940122" cy="276999"/>
              </a:xfrm>
              <a:prstGeom prst="rect">
                <a:avLst/>
              </a:prstGeom>
              <a:blipFill>
                <a:blip r:embed="rId14"/>
                <a:stretch>
                  <a:fillRect l="-1391" t="-28261" r="-4791" b="-50000"/>
                </a:stretch>
              </a:blipFill>
            </p:spPr>
            <p:txBody>
              <a:bodyPr/>
              <a:lstStyle/>
              <a:p>
                <a:r>
                  <a:rPr lang="en-GB">
                    <a:noFill/>
                  </a:rPr>
                  <a:t> </a:t>
                </a:r>
              </a:p>
            </p:txBody>
          </p:sp>
        </mc:Fallback>
      </mc:AlternateContent>
      <p:sp>
        <p:nvSpPr>
          <p:cNvPr id="5" name="Footer Placeholder 2">
            <a:extLst>
              <a:ext uri="{FF2B5EF4-FFF2-40B4-BE49-F238E27FC236}">
                <a16:creationId xmlns:a16="http://schemas.microsoft.com/office/drawing/2014/main" id="{00B3CAD1-EF00-070D-7838-F0B8D6DEC636}"/>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9" name="Date Placeholder 1">
            <a:extLst>
              <a:ext uri="{FF2B5EF4-FFF2-40B4-BE49-F238E27FC236}">
                <a16:creationId xmlns:a16="http://schemas.microsoft.com/office/drawing/2014/main" id="{5353AF0F-2131-C3A0-3938-54145BFCFA1B}"/>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1473895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70716-C695-ADE0-E87B-0ABE12F4A4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94A7B1-A35E-B38B-95DB-85E3CC8526F7}"/>
              </a:ext>
            </a:extLst>
          </p:cNvPr>
          <p:cNvSpPr>
            <a:spLocks noGrp="1"/>
          </p:cNvSpPr>
          <p:nvPr>
            <p:ph type="sldNum" sz="quarter" idx="12"/>
          </p:nvPr>
        </p:nvSpPr>
        <p:spPr/>
        <p:txBody>
          <a:bodyPr/>
          <a:lstStyle/>
          <a:p>
            <a:fld id="{36B5EA5A-BC32-A742-B11B-8E7414D5B535}" type="slidenum">
              <a:rPr lang="en-US" smtClean="0"/>
              <a:pPr/>
              <a:t>33</a:t>
            </a:fld>
            <a:endParaRPr lang="en-US" dirty="0"/>
          </a:p>
        </p:txBody>
      </p:sp>
      <p:sp>
        <p:nvSpPr>
          <p:cNvPr id="6" name="Title 1">
            <a:extLst>
              <a:ext uri="{FF2B5EF4-FFF2-40B4-BE49-F238E27FC236}">
                <a16:creationId xmlns:a16="http://schemas.microsoft.com/office/drawing/2014/main" id="{012B80C6-E600-0110-B0A3-720041637B66}"/>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pc="-1" dirty="0"/>
              <a:t>H-3 diffusion parameters</a:t>
            </a:r>
          </a:p>
        </p:txBody>
      </p:sp>
      <p:sp>
        <p:nvSpPr>
          <p:cNvPr id="12" name="TextBox 11">
            <a:extLst>
              <a:ext uri="{FF2B5EF4-FFF2-40B4-BE49-F238E27FC236}">
                <a16:creationId xmlns:a16="http://schemas.microsoft.com/office/drawing/2014/main" id="{DB194586-2887-382D-9451-A457A3ED70A4}"/>
              </a:ext>
            </a:extLst>
          </p:cNvPr>
          <p:cNvSpPr txBox="1"/>
          <p:nvPr/>
        </p:nvSpPr>
        <p:spPr>
          <a:xfrm>
            <a:off x="6672213" y="1692966"/>
            <a:ext cx="3796091" cy="215444"/>
          </a:xfrm>
          <a:prstGeom prst="rect">
            <a:avLst/>
          </a:prstGeom>
          <a:noFill/>
        </p:spPr>
        <p:txBody>
          <a:bodyPr wrap="square" lIns="0" tIns="0" rIns="0" bIns="0" rtlCol="0">
            <a:spAutoFit/>
          </a:bodyPr>
          <a:lstStyle/>
          <a:p>
            <a:pPr>
              <a:spcAft>
                <a:spcPts val="600"/>
              </a:spcAft>
            </a:pPr>
            <a:r>
              <a:rPr lang="en-US" sz="1400" b="1" dirty="0">
                <a:solidFill>
                  <a:schemeClr val="accent2">
                    <a:lumMod val="75000"/>
                  </a:schemeClr>
                </a:solidFill>
              </a:rPr>
              <a:t>W T</a:t>
            </a:r>
            <a:r>
              <a:rPr lang="en-GB" sz="1400" b="1" dirty="0" err="1">
                <a:solidFill>
                  <a:schemeClr val="accent2">
                    <a:lumMod val="75000"/>
                  </a:schemeClr>
                </a:solidFill>
              </a:rPr>
              <a:t>arget</a:t>
            </a:r>
            <a:r>
              <a:rPr lang="en-GB" sz="1400" b="1" dirty="0">
                <a:solidFill>
                  <a:schemeClr val="accent2">
                    <a:lumMod val="75000"/>
                  </a:schemeClr>
                </a:solidFill>
              </a:rPr>
              <a:t> Temperatures in °C</a:t>
            </a:r>
            <a:endParaRPr lang="en-GB" sz="1400" dirty="0"/>
          </a:p>
        </p:txBody>
      </p:sp>
      <p:sp>
        <p:nvSpPr>
          <p:cNvPr id="13" name="Content Placeholder 2">
            <a:extLst>
              <a:ext uri="{FF2B5EF4-FFF2-40B4-BE49-F238E27FC236}">
                <a16:creationId xmlns:a16="http://schemas.microsoft.com/office/drawing/2014/main" id="{0A5B7C30-BE8E-DFE8-355F-C1D20C8632E5}"/>
              </a:ext>
            </a:extLst>
          </p:cNvPr>
          <p:cNvSpPr txBox="1">
            <a:spLocks/>
          </p:cNvSpPr>
          <p:nvPr/>
        </p:nvSpPr>
        <p:spPr>
          <a:xfrm>
            <a:off x="341181" y="1692966"/>
            <a:ext cx="5754819" cy="4242697"/>
          </a:xfrm>
          <a:prstGeom prst="rect">
            <a:avLst/>
          </a:prstGeom>
        </p:spPr>
        <p:txBody>
          <a:bodyPr>
            <a:norm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840" indent="-285840">
              <a:lnSpc>
                <a:spcPct val="100000"/>
              </a:lnSpc>
              <a:spcBef>
                <a:spcPts val="0"/>
              </a:spcBef>
              <a:spcAft>
                <a:spcPts val="600"/>
              </a:spcAft>
              <a:buClr>
                <a:srgbClr val="0055A0"/>
              </a:buClr>
              <a:buFont typeface="Arial"/>
              <a:buChar char="•"/>
            </a:pPr>
            <a:r>
              <a:rPr lang="en-US" sz="1600" b="0" spc="-1" dirty="0">
                <a:solidFill>
                  <a:schemeClr val="tx1"/>
                </a:solidFill>
                <a:latin typeface="Arial"/>
              </a:rPr>
              <a:t>Estimation of H-3 diffusion into He with </a:t>
            </a:r>
            <a:r>
              <a:rPr lang="en-US" sz="1600" spc="-1" dirty="0">
                <a:solidFill>
                  <a:schemeClr val="tx1"/>
                </a:solidFill>
                <a:latin typeface="Arial"/>
              </a:rPr>
              <a:t>SOLIDUSS [1]</a:t>
            </a: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marL="285840" indent="-285840">
              <a:lnSpc>
                <a:spcPct val="100000"/>
              </a:lnSpc>
              <a:spcBef>
                <a:spcPts val="0"/>
              </a:spcBef>
              <a:spcAft>
                <a:spcPts val="600"/>
              </a:spcAft>
              <a:buClr>
                <a:srgbClr val="0055A0"/>
              </a:buClr>
              <a:buFont typeface="Arial"/>
              <a:buChar char="•"/>
            </a:pPr>
            <a:endParaRPr lang="en-GB" sz="1600" b="0" dirty="0">
              <a:solidFill>
                <a:schemeClr val="tx1"/>
              </a:solidFill>
            </a:endParaRPr>
          </a:p>
          <a:p>
            <a:pPr>
              <a:lnSpc>
                <a:spcPct val="100000"/>
              </a:lnSpc>
              <a:spcBef>
                <a:spcPts val="0"/>
              </a:spcBef>
              <a:spcAft>
                <a:spcPts val="600"/>
              </a:spcAft>
              <a:buClr>
                <a:srgbClr val="0055A0"/>
              </a:buClr>
            </a:pPr>
            <a:endParaRPr lang="en-GB" sz="1600" b="0" dirty="0">
              <a:solidFill>
                <a:schemeClr val="tx1"/>
              </a:solidFill>
            </a:endParaRPr>
          </a:p>
          <a:p>
            <a:pPr marL="285840" indent="-285840">
              <a:lnSpc>
                <a:spcPct val="100000"/>
              </a:lnSpc>
              <a:spcBef>
                <a:spcPts val="600"/>
              </a:spcBef>
              <a:spcAft>
                <a:spcPts val="600"/>
              </a:spcAft>
              <a:buClr>
                <a:srgbClr val="0055A0"/>
              </a:buClr>
              <a:buFont typeface="Arial"/>
              <a:buChar char="•"/>
            </a:pPr>
            <a:r>
              <a:rPr lang="en-GB" sz="1600" b="0" dirty="0">
                <a:solidFill>
                  <a:schemeClr val="tx1"/>
                </a:solidFill>
              </a:rPr>
              <a:t>Target</a:t>
            </a:r>
            <a:r>
              <a:rPr lang="en-GB" sz="1600" dirty="0">
                <a:solidFill>
                  <a:schemeClr val="tx1"/>
                </a:solidFill>
              </a:rPr>
              <a:t> temperatures </a:t>
            </a:r>
            <a:r>
              <a:rPr lang="en-GB" sz="1600" b="0" dirty="0">
                <a:solidFill>
                  <a:schemeClr val="tx1"/>
                </a:solidFill>
              </a:rPr>
              <a:t>from </a:t>
            </a:r>
            <a:r>
              <a:rPr lang="en-GB" sz="1600" dirty="0">
                <a:solidFill>
                  <a:schemeClr val="tx1"/>
                </a:solidFill>
              </a:rPr>
              <a:t>Ansys</a:t>
            </a:r>
            <a:r>
              <a:rPr lang="en-GB" sz="1600" b="0" dirty="0">
                <a:solidFill>
                  <a:schemeClr val="tx1"/>
                </a:solidFill>
              </a:rPr>
              <a:t> calculations (M. Parkin) with most extreme temperatures investigated for diffusion</a:t>
            </a:r>
          </a:p>
          <a:p>
            <a:pPr marL="285840" indent="-285840">
              <a:lnSpc>
                <a:spcPct val="100000"/>
              </a:lnSpc>
              <a:spcBef>
                <a:spcPts val="0"/>
              </a:spcBef>
              <a:spcAft>
                <a:spcPts val="600"/>
              </a:spcAft>
              <a:buClr>
                <a:srgbClr val="0055A0"/>
              </a:buClr>
              <a:buFont typeface="Arial"/>
              <a:buChar char="•"/>
            </a:pPr>
            <a:r>
              <a:rPr lang="en-GB" sz="1600" b="0" dirty="0">
                <a:solidFill>
                  <a:schemeClr val="tx1"/>
                </a:solidFill>
              </a:rPr>
              <a:t>Diffusion parameters (</a:t>
            </a:r>
            <a:r>
              <a:rPr lang="en-GB" sz="1600" b="0" i="1" dirty="0">
                <a:solidFill>
                  <a:schemeClr val="tx1"/>
                </a:solidFill>
              </a:rPr>
              <a:t>A, Q</a:t>
            </a:r>
            <a:r>
              <a:rPr lang="en-GB" sz="1600" b="0" dirty="0">
                <a:solidFill>
                  <a:schemeClr val="tx1"/>
                </a:solidFill>
              </a:rPr>
              <a:t>) from </a:t>
            </a:r>
            <a:r>
              <a:rPr lang="en-GB" sz="1600" dirty="0">
                <a:solidFill>
                  <a:schemeClr val="tx1"/>
                </a:solidFill>
              </a:rPr>
              <a:t>[2]</a:t>
            </a:r>
          </a:p>
        </p:txBody>
      </p:sp>
      <p:graphicFrame>
        <p:nvGraphicFramePr>
          <p:cNvPr id="18" name="Table 17">
            <a:extLst>
              <a:ext uri="{FF2B5EF4-FFF2-40B4-BE49-F238E27FC236}">
                <a16:creationId xmlns:a16="http://schemas.microsoft.com/office/drawing/2014/main" id="{F0B4DAB4-57D4-A463-2332-D99A58300B40}"/>
              </a:ext>
            </a:extLst>
          </p:cNvPr>
          <p:cNvGraphicFramePr>
            <a:graphicFrameLocks noGrp="1"/>
          </p:cNvGraphicFramePr>
          <p:nvPr/>
        </p:nvGraphicFramePr>
        <p:xfrm>
          <a:off x="6672214" y="2042488"/>
          <a:ext cx="3402070" cy="1114425"/>
        </p:xfrm>
        <a:graphic>
          <a:graphicData uri="http://schemas.openxmlformats.org/drawingml/2006/table">
            <a:tbl>
              <a:tblPr>
                <a:tableStyleId>{8EC20E35-A176-4012-BC5E-935CFFF8708E}</a:tableStyleId>
              </a:tblPr>
              <a:tblGrid>
                <a:gridCol w="1844494">
                  <a:extLst>
                    <a:ext uri="{9D8B030D-6E8A-4147-A177-3AD203B41FA5}">
                      <a16:colId xmlns:a16="http://schemas.microsoft.com/office/drawing/2014/main" val="1613949564"/>
                    </a:ext>
                  </a:extLst>
                </a:gridCol>
                <a:gridCol w="778788">
                  <a:extLst>
                    <a:ext uri="{9D8B030D-6E8A-4147-A177-3AD203B41FA5}">
                      <a16:colId xmlns:a16="http://schemas.microsoft.com/office/drawing/2014/main" val="2878120744"/>
                    </a:ext>
                  </a:extLst>
                </a:gridCol>
                <a:gridCol w="778788">
                  <a:extLst>
                    <a:ext uri="{9D8B030D-6E8A-4147-A177-3AD203B41FA5}">
                      <a16:colId xmlns:a16="http://schemas.microsoft.com/office/drawing/2014/main" val="1179336178"/>
                    </a:ext>
                  </a:extLst>
                </a:gridCol>
              </a:tblGrid>
              <a:tr h="82150">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 </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Bulk</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Surface</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4095194"/>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Max after pulse</a:t>
                      </a: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GB" sz="1400" b="1" i="0" u="none" strike="noStrike" kern="1200" dirty="0">
                          <a:solidFill>
                            <a:schemeClr val="tx1"/>
                          </a:solidFill>
                          <a:effectLst/>
                          <a:latin typeface="Calibri" panose="020F0502020204030204" pitchFamily="34" charset="0"/>
                          <a:ea typeface="+mn-ea"/>
                          <a:cs typeface="+mn-cs"/>
                        </a:rPr>
                        <a:t>392</a:t>
                      </a: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349</a:t>
                      </a:r>
                    </a:p>
                  </a:txBody>
                  <a:tcPr marL="9525" marR="9525" marT="9525" marB="0" anchor="b">
                    <a:lnT w="952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593832479"/>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Target avg. after pulse</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243</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203</a:t>
                      </a:r>
                    </a:p>
                  </a:txBody>
                  <a:tcPr marL="9525" marR="9525" marT="9525" marB="0" anchor="b"/>
                </a:tc>
                <a:extLst>
                  <a:ext uri="{0D108BD9-81ED-4DB2-BD59-A6C34878D82A}">
                    <a16:rowId xmlns:a16="http://schemas.microsoft.com/office/drawing/2014/main" val="2677169874"/>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Max, time avg.</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387</a:t>
                      </a:r>
                    </a:p>
                  </a:txBody>
                  <a:tcPr marL="9525" marR="9525" marT="9525" marB="0" anchor="b"/>
                </a:tc>
                <a:tc>
                  <a:txBody>
                    <a:bodyPr/>
                    <a:lstStyle/>
                    <a:p>
                      <a:pPr marL="0" algn="ctr"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327</a:t>
                      </a:r>
                    </a:p>
                  </a:txBody>
                  <a:tcPr marL="9525" marR="9525" marT="9525" marB="0" anchor="b"/>
                </a:tc>
                <a:extLst>
                  <a:ext uri="{0D108BD9-81ED-4DB2-BD59-A6C34878D82A}">
                    <a16:rowId xmlns:a16="http://schemas.microsoft.com/office/drawing/2014/main" val="3462594729"/>
                  </a:ext>
                </a:extLst>
              </a:tr>
              <a:tr h="190500">
                <a:tc>
                  <a:txBody>
                    <a:bodyPr/>
                    <a:lstStyle/>
                    <a:p>
                      <a:pPr marL="0" algn="l" defTabSz="914400" rtl="0" eaLnBrk="1" fontAlgn="b" latinLnBrk="0" hangingPunct="1">
                        <a:buNone/>
                      </a:pPr>
                      <a:r>
                        <a:rPr lang="en-GB" sz="1400" b="0" i="0" u="none" strike="noStrike" kern="1200" dirty="0">
                          <a:solidFill>
                            <a:srgbClr val="000000"/>
                          </a:solidFill>
                          <a:effectLst/>
                          <a:latin typeface="Calibri" panose="020F0502020204030204" pitchFamily="34" charset="0"/>
                          <a:ea typeface="+mn-ea"/>
                          <a:cs typeface="+mn-cs"/>
                        </a:rPr>
                        <a:t>Target avg., time avg.</a:t>
                      </a:r>
                    </a:p>
                  </a:txBody>
                  <a:tcPr marL="9525" marR="9525" marT="9525" marB="0" anchor="b">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chemeClr val="tx1"/>
                          </a:solidFill>
                          <a:effectLst/>
                          <a:latin typeface="Calibri" panose="020F0502020204030204" pitchFamily="34" charset="0"/>
                          <a:ea typeface="+mn-ea"/>
                          <a:cs typeface="+mn-cs"/>
                        </a:rPr>
                        <a:t>234</a:t>
                      </a:r>
                    </a:p>
                  </a:txBody>
                  <a:tcPr marL="9525" marR="9525" marT="9525" marB="0" anchor="b">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chemeClr val="tx1"/>
                          </a:solidFill>
                          <a:effectLst/>
                          <a:latin typeface="Calibri" panose="020F0502020204030204" pitchFamily="34" charset="0"/>
                          <a:ea typeface="+mn-ea"/>
                          <a:cs typeface="+mn-cs"/>
                        </a:rPr>
                        <a:t>193</a:t>
                      </a:r>
                    </a:p>
                  </a:txBody>
                  <a:tcPr marL="9525" marR="9525" marT="9525" marB="0" anchor="b">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8732867"/>
                  </a:ext>
                </a:extLst>
              </a:tr>
            </a:tbl>
          </a:graphicData>
        </a:graphic>
      </p:graphicFrame>
      <p:sp>
        <p:nvSpPr>
          <p:cNvPr id="20" name="TextBox 19">
            <a:extLst>
              <a:ext uri="{FF2B5EF4-FFF2-40B4-BE49-F238E27FC236}">
                <a16:creationId xmlns:a16="http://schemas.microsoft.com/office/drawing/2014/main" id="{78694466-16E3-48FE-DCB4-1947F19BFA43}"/>
              </a:ext>
            </a:extLst>
          </p:cNvPr>
          <p:cNvSpPr txBox="1"/>
          <p:nvPr/>
        </p:nvSpPr>
        <p:spPr>
          <a:xfrm>
            <a:off x="10257941" y="2204864"/>
            <a:ext cx="1592878" cy="430887"/>
          </a:xfrm>
          <a:prstGeom prst="rect">
            <a:avLst/>
          </a:prstGeom>
          <a:noFill/>
        </p:spPr>
        <p:txBody>
          <a:bodyPr wrap="square" lIns="0" tIns="0" rIns="0" bIns="0" rtlCol="0">
            <a:spAutoFit/>
          </a:bodyPr>
          <a:lstStyle/>
          <a:p>
            <a:pPr algn="ctr"/>
            <a:r>
              <a:rPr lang="en-US" sz="1400" i="1" dirty="0">
                <a:solidFill>
                  <a:schemeClr val="tx2"/>
                </a:solidFill>
              </a:rPr>
              <a:t>1 beam pulse of 1 s every 7 s</a:t>
            </a:r>
            <a:endParaRPr lang="en-GB" sz="1400" i="1" dirty="0">
              <a:solidFill>
                <a:schemeClr val="tx2"/>
              </a:solidFill>
            </a:endParaRPr>
          </a:p>
        </p:txBody>
      </p:sp>
      <p:sp>
        <p:nvSpPr>
          <p:cNvPr id="21" name="TextBox 20">
            <a:extLst>
              <a:ext uri="{FF2B5EF4-FFF2-40B4-BE49-F238E27FC236}">
                <a16:creationId xmlns:a16="http://schemas.microsoft.com/office/drawing/2014/main" id="{649083CF-CFA4-DDF1-916A-EFDEC655DEA9}"/>
              </a:ext>
            </a:extLst>
          </p:cNvPr>
          <p:cNvSpPr txBox="1"/>
          <p:nvPr/>
        </p:nvSpPr>
        <p:spPr>
          <a:xfrm>
            <a:off x="10324477" y="2711198"/>
            <a:ext cx="1443084" cy="492443"/>
          </a:xfrm>
          <a:prstGeom prst="rect">
            <a:avLst/>
          </a:prstGeom>
          <a:noFill/>
        </p:spPr>
        <p:txBody>
          <a:bodyPr wrap="square" lIns="0" tIns="0" rIns="0" bIns="0" rtlCol="0">
            <a:spAutoFit/>
          </a:bodyPr>
          <a:lstStyle/>
          <a:p>
            <a:pPr algn="ctr" fontAlgn="b"/>
            <a:r>
              <a:rPr lang="en-US" sz="1600" b="1" dirty="0">
                <a:latin typeface="Calibri" panose="020F0502020204030204" pitchFamily="34" charset="0"/>
              </a:rPr>
              <a:t>Temperatures investigated</a:t>
            </a:r>
            <a:endParaRPr lang="en-GB" sz="1600" b="1" dirty="0">
              <a:latin typeface="Calibri" panose="020F0502020204030204" pitchFamily="34" charset="0"/>
            </a:endParaRPr>
          </a:p>
        </p:txBody>
      </p:sp>
      <p:sp>
        <p:nvSpPr>
          <p:cNvPr id="17" name="TextBox 16">
            <a:extLst>
              <a:ext uri="{FF2B5EF4-FFF2-40B4-BE49-F238E27FC236}">
                <a16:creationId xmlns:a16="http://schemas.microsoft.com/office/drawing/2014/main" id="{0C52E3EE-541F-ACE1-7BC7-D7F7C68E4209}"/>
              </a:ext>
            </a:extLst>
          </p:cNvPr>
          <p:cNvSpPr txBox="1"/>
          <p:nvPr/>
        </p:nvSpPr>
        <p:spPr>
          <a:xfrm>
            <a:off x="369378" y="5625495"/>
            <a:ext cx="6302835" cy="646331"/>
          </a:xfrm>
          <a:prstGeom prst="rect">
            <a:avLst/>
          </a:prstGeom>
          <a:noFill/>
        </p:spPr>
        <p:txBody>
          <a:bodyPr wrap="square">
            <a:spAutoFit/>
          </a:bodyPr>
          <a:lstStyle/>
          <a:p>
            <a:pPr>
              <a:lnSpc>
                <a:spcPct val="100000"/>
              </a:lnSpc>
              <a:spcBef>
                <a:spcPts val="0"/>
              </a:spcBef>
              <a:spcAft>
                <a:spcPts val="600"/>
              </a:spcAft>
              <a:buClr>
                <a:srgbClr val="0055A0"/>
              </a:buClr>
            </a:pPr>
            <a:r>
              <a:rPr lang="en-GB" sz="1200" b="0" dirty="0"/>
              <a:t>Reference [1] </a:t>
            </a:r>
            <a:br>
              <a:rPr lang="en-GB" sz="1200" b="0" dirty="0">
                <a:solidFill>
                  <a:schemeClr val="tx2"/>
                </a:solidFill>
              </a:rPr>
            </a:br>
            <a:r>
              <a:rPr lang="en-GB" sz="1200" b="0" dirty="0">
                <a:solidFill>
                  <a:schemeClr val="tx2"/>
                </a:solidFill>
                <a:hlinkClick r:id="rId3"/>
              </a:rPr>
              <a:t>F. Ogallar Ruiz, Evaluation and criticality assessment of radiological source terms to be used for fire risk studies at accelerator facilities, CERN-THESIS-2021-293</a:t>
            </a:r>
            <a:endParaRPr lang="en-GB" sz="1200" b="0" dirty="0">
              <a:solidFill>
                <a:schemeClr val="tx2"/>
              </a:solidFill>
            </a:endParaRP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60DE03D-9125-A00C-B63D-0A698B8504C9}"/>
                  </a:ext>
                </a:extLst>
              </p:cNvPr>
              <p:cNvSpPr txBox="1"/>
              <p:nvPr/>
            </p:nvSpPr>
            <p:spPr>
              <a:xfrm>
                <a:off x="263352" y="2570536"/>
                <a:ext cx="2666576" cy="62235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solidFill>
                            <a:schemeClr val="accent2">
                              <a:lumMod val="75000"/>
                            </a:schemeClr>
                          </a:solidFill>
                          <a:latin typeface="Cambria Math" panose="02040503050406030204" pitchFamily="18" charset="0"/>
                        </a:rPr>
                        <m:t>𝐴</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exp</m:t>
                          </m:r>
                        </m:fName>
                        <m:e>
                          <m:d>
                            <m:dPr>
                              <m:ctrlPr>
                                <a:rPr lang="en-US" b="0" i="1" smtClean="0">
                                  <a:latin typeface="Cambria Math" panose="02040503050406030204" pitchFamily="18" charset="0"/>
                                </a:rPr>
                              </m:ctrlPr>
                            </m:dPr>
                            <m:e>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solidFill>
                                        <a:schemeClr val="accent2">
                                          <a:lumMod val="75000"/>
                                        </a:schemeClr>
                                      </a:solidFill>
                                      <a:latin typeface="Cambria Math" panose="02040503050406030204" pitchFamily="18" charset="0"/>
                                    </a:rPr>
                                    <m:t>𝑄</m:t>
                                  </m:r>
                                </m:num>
                                <m:den>
                                  <m:r>
                                    <a:rPr lang="en-US" b="0" i="1" smtClean="0">
                                      <a:latin typeface="Cambria Math" panose="02040503050406030204" pitchFamily="18" charset="0"/>
                                    </a:rPr>
                                    <m:t>𝑅</m:t>
                                  </m:r>
                                  <m:r>
                                    <a:rPr lang="en-US" b="0" i="1" smtClean="0">
                                      <a:solidFill>
                                        <a:schemeClr val="accent2">
                                          <a:lumMod val="75000"/>
                                        </a:schemeClr>
                                      </a:solidFill>
                                      <a:latin typeface="Cambria Math" panose="02040503050406030204" pitchFamily="18" charset="0"/>
                                    </a:rPr>
                                    <m:t>𝑇</m:t>
                                  </m:r>
                                </m:den>
                              </m:f>
                            </m:e>
                          </m:d>
                        </m:e>
                      </m:func>
                    </m:oMath>
                  </m:oMathPara>
                </a14:m>
                <a:endParaRPr lang="en-GB" dirty="0"/>
              </a:p>
            </p:txBody>
          </p:sp>
        </mc:Choice>
        <mc:Fallback xmlns="">
          <p:sp>
            <p:nvSpPr>
              <p:cNvPr id="23" name="TextBox 22">
                <a:extLst>
                  <a:ext uri="{FF2B5EF4-FFF2-40B4-BE49-F238E27FC236}">
                    <a16:creationId xmlns:a16="http://schemas.microsoft.com/office/drawing/2014/main" id="{560DE03D-9125-A00C-B63D-0A698B8504C9}"/>
                  </a:ext>
                </a:extLst>
              </p:cNvPr>
              <p:cNvSpPr txBox="1">
                <a:spLocks noRot="1" noChangeAspect="1" noMove="1" noResize="1" noEditPoints="1" noAdjustHandles="1" noChangeArrowheads="1" noChangeShapeType="1" noTextEdit="1"/>
              </p:cNvSpPr>
              <p:nvPr/>
            </p:nvSpPr>
            <p:spPr>
              <a:xfrm>
                <a:off x="263352" y="2570536"/>
                <a:ext cx="2666576" cy="62235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D21F37A-61B8-7577-1AD8-6B12CC91E0D2}"/>
                  </a:ext>
                </a:extLst>
              </p:cNvPr>
              <p:cNvSpPr txBox="1"/>
              <p:nvPr/>
            </p:nvSpPr>
            <p:spPr>
              <a:xfrm>
                <a:off x="2711624" y="2216331"/>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𝐴</m:t>
                      </m:r>
                    </m:oMath>
                  </m:oMathPara>
                </a14:m>
                <a:endParaRPr lang="en-GB" dirty="0">
                  <a:solidFill>
                    <a:schemeClr val="accent2">
                      <a:lumMod val="75000"/>
                    </a:schemeClr>
                  </a:solidFill>
                </a:endParaRPr>
              </a:p>
            </p:txBody>
          </p:sp>
        </mc:Choice>
        <mc:Fallback xmlns="">
          <p:sp>
            <p:nvSpPr>
              <p:cNvPr id="24" name="TextBox 23">
                <a:extLst>
                  <a:ext uri="{FF2B5EF4-FFF2-40B4-BE49-F238E27FC236}">
                    <a16:creationId xmlns:a16="http://schemas.microsoft.com/office/drawing/2014/main" id="{DD21F37A-61B8-7577-1AD8-6B12CC91E0D2}"/>
                  </a:ext>
                </a:extLst>
              </p:cNvPr>
              <p:cNvSpPr txBox="1">
                <a:spLocks noRot="1" noChangeAspect="1" noMove="1" noResize="1" noEditPoints="1" noAdjustHandles="1" noChangeArrowheads="1" noChangeShapeType="1" noTextEdit="1"/>
              </p:cNvSpPr>
              <p:nvPr/>
            </p:nvSpPr>
            <p:spPr>
              <a:xfrm>
                <a:off x="2711624" y="2216331"/>
                <a:ext cx="609158" cy="276999"/>
              </a:xfrm>
              <a:prstGeom prst="rect">
                <a:avLst/>
              </a:prstGeom>
              <a:blipFill>
                <a:blip r:embed="rId5"/>
                <a:stretch>
                  <a:fillRect b="-88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735EAD30-8AB9-FD8E-C60C-C78FB1142245}"/>
                  </a:ext>
                </a:extLst>
              </p:cNvPr>
              <p:cNvSpPr txBox="1"/>
              <p:nvPr/>
            </p:nvSpPr>
            <p:spPr>
              <a:xfrm>
                <a:off x="2711624" y="2580584"/>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𝑄</m:t>
                      </m:r>
                    </m:oMath>
                  </m:oMathPara>
                </a14:m>
                <a:endParaRPr lang="en-GB" dirty="0">
                  <a:solidFill>
                    <a:schemeClr val="accent2">
                      <a:lumMod val="75000"/>
                    </a:schemeClr>
                  </a:solidFill>
                </a:endParaRPr>
              </a:p>
            </p:txBody>
          </p:sp>
        </mc:Choice>
        <mc:Fallback xmlns="">
          <p:sp>
            <p:nvSpPr>
              <p:cNvPr id="25" name="TextBox 24">
                <a:extLst>
                  <a:ext uri="{FF2B5EF4-FFF2-40B4-BE49-F238E27FC236}">
                    <a16:creationId xmlns:a16="http://schemas.microsoft.com/office/drawing/2014/main" id="{735EAD30-8AB9-FD8E-C60C-C78FB1142245}"/>
                  </a:ext>
                </a:extLst>
              </p:cNvPr>
              <p:cNvSpPr txBox="1">
                <a:spLocks noRot="1" noChangeAspect="1" noMove="1" noResize="1" noEditPoints="1" noAdjustHandles="1" noChangeArrowheads="1" noChangeShapeType="1" noTextEdit="1"/>
              </p:cNvSpPr>
              <p:nvPr/>
            </p:nvSpPr>
            <p:spPr>
              <a:xfrm>
                <a:off x="2711624" y="2580584"/>
                <a:ext cx="609158" cy="276999"/>
              </a:xfrm>
              <a:prstGeom prst="rect">
                <a:avLst/>
              </a:prstGeom>
              <a:blipFill>
                <a:blip r:embed="rId6"/>
                <a:stretch>
                  <a:fillRect b="-3043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E5B476B-1954-768B-BAA9-20758F9EE37A}"/>
                  </a:ext>
                </a:extLst>
              </p:cNvPr>
              <p:cNvSpPr txBox="1"/>
              <p:nvPr/>
            </p:nvSpPr>
            <p:spPr>
              <a:xfrm>
                <a:off x="2711624" y="2935016"/>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solidFill>
                            <a:schemeClr val="accent2">
                              <a:lumMod val="75000"/>
                            </a:schemeClr>
                          </a:solidFill>
                          <a:latin typeface="Cambria Math" panose="02040503050406030204" pitchFamily="18" charset="0"/>
                        </a:rPr>
                        <m:t>𝑇</m:t>
                      </m:r>
                    </m:oMath>
                  </m:oMathPara>
                </a14:m>
                <a:endParaRPr lang="en-GB" dirty="0">
                  <a:solidFill>
                    <a:schemeClr val="accent2">
                      <a:lumMod val="75000"/>
                    </a:schemeClr>
                  </a:solidFill>
                </a:endParaRPr>
              </a:p>
            </p:txBody>
          </p:sp>
        </mc:Choice>
        <mc:Fallback xmlns="">
          <p:sp>
            <p:nvSpPr>
              <p:cNvPr id="26" name="TextBox 25">
                <a:extLst>
                  <a:ext uri="{FF2B5EF4-FFF2-40B4-BE49-F238E27FC236}">
                    <a16:creationId xmlns:a16="http://schemas.microsoft.com/office/drawing/2014/main" id="{6E5B476B-1954-768B-BAA9-20758F9EE37A}"/>
                  </a:ext>
                </a:extLst>
              </p:cNvPr>
              <p:cNvSpPr txBox="1">
                <a:spLocks noRot="1" noChangeAspect="1" noMove="1" noResize="1" noEditPoints="1" noAdjustHandles="1" noChangeArrowheads="1" noChangeShapeType="1" noTextEdit="1"/>
              </p:cNvSpPr>
              <p:nvPr/>
            </p:nvSpPr>
            <p:spPr>
              <a:xfrm>
                <a:off x="2711624" y="2935016"/>
                <a:ext cx="609158" cy="276999"/>
              </a:xfrm>
              <a:prstGeom prst="rect">
                <a:avLst/>
              </a:prstGeom>
              <a:blipFill>
                <a:blip r:embed="rId7"/>
                <a:stretch>
                  <a:fillRect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18D8666-CE66-632B-3F85-01BB6DB30637}"/>
                  </a:ext>
                </a:extLst>
              </p:cNvPr>
              <p:cNvSpPr txBox="1"/>
              <p:nvPr/>
            </p:nvSpPr>
            <p:spPr>
              <a:xfrm>
                <a:off x="2711624" y="3296017"/>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oMath>
                  </m:oMathPara>
                </a14:m>
                <a:endParaRPr lang="en-GB" dirty="0"/>
              </a:p>
            </p:txBody>
          </p:sp>
        </mc:Choice>
        <mc:Fallback xmlns="">
          <p:sp>
            <p:nvSpPr>
              <p:cNvPr id="27" name="TextBox 26">
                <a:extLst>
                  <a:ext uri="{FF2B5EF4-FFF2-40B4-BE49-F238E27FC236}">
                    <a16:creationId xmlns:a16="http://schemas.microsoft.com/office/drawing/2014/main" id="{478B9043-6981-B0D9-9273-25F9EAD2ECA1}"/>
                  </a:ext>
                </a:extLst>
              </p:cNvPr>
              <p:cNvSpPr txBox="1">
                <a:spLocks noRot="1" noChangeAspect="1" noMove="1" noResize="1" noEditPoints="1" noAdjustHandles="1" noChangeArrowheads="1" noChangeShapeType="1" noTextEdit="1"/>
              </p:cNvSpPr>
              <p:nvPr/>
            </p:nvSpPr>
            <p:spPr>
              <a:xfrm>
                <a:off x="2711624" y="3296017"/>
                <a:ext cx="609158" cy="276999"/>
              </a:xfrm>
              <a:prstGeom prst="rect">
                <a:avLst/>
              </a:prstGeom>
              <a:blipFill>
                <a:blip r:embed="rId10"/>
                <a:stretch>
                  <a:fillRect b="-8889"/>
                </a:stretch>
              </a:blipFill>
            </p:spPr>
            <p:txBody>
              <a:bodyPr/>
              <a:lstStyle/>
              <a:p>
                <a:r>
                  <a:rPr lang="en-GB">
                    <a:noFill/>
                  </a:rPr>
                  <a:t> </a:t>
                </a:r>
              </a:p>
            </p:txBody>
          </p:sp>
        </mc:Fallback>
      </mc:AlternateContent>
      <p:sp>
        <p:nvSpPr>
          <p:cNvPr id="28" name="TextBox 27">
            <a:extLst>
              <a:ext uri="{FF2B5EF4-FFF2-40B4-BE49-F238E27FC236}">
                <a16:creationId xmlns:a16="http://schemas.microsoft.com/office/drawing/2014/main" id="{0CB395A3-7937-EDBE-C44B-51A9CCB681A9}"/>
              </a:ext>
            </a:extLst>
          </p:cNvPr>
          <p:cNvSpPr txBox="1"/>
          <p:nvPr/>
        </p:nvSpPr>
        <p:spPr>
          <a:xfrm>
            <a:off x="3143962" y="2247108"/>
            <a:ext cx="2016224" cy="215444"/>
          </a:xfrm>
          <a:prstGeom prst="rect">
            <a:avLst/>
          </a:prstGeom>
          <a:noFill/>
        </p:spPr>
        <p:txBody>
          <a:bodyPr wrap="square" lIns="0" tIns="0" rIns="0" bIns="0" rtlCol="0">
            <a:spAutoFit/>
          </a:bodyPr>
          <a:lstStyle/>
          <a:p>
            <a:pPr algn="l"/>
            <a:r>
              <a:rPr lang="en-US" sz="1400" dirty="0"/>
              <a:t>[cm</a:t>
            </a:r>
            <a:r>
              <a:rPr lang="en-US" sz="1400" baseline="30000" dirty="0"/>
              <a:t>2 </a:t>
            </a:r>
            <a:r>
              <a:rPr lang="en-US" sz="1400" dirty="0"/>
              <a:t>s</a:t>
            </a:r>
            <a:r>
              <a:rPr lang="en-US" sz="1400" baseline="30000" dirty="0"/>
              <a:t>-1</a:t>
            </a:r>
            <a:r>
              <a:rPr lang="en-US" sz="1400" dirty="0"/>
              <a:t>] frequency factor</a:t>
            </a:r>
            <a:endParaRPr lang="en-GB" sz="1400" dirty="0"/>
          </a:p>
        </p:txBody>
      </p:sp>
      <p:sp>
        <p:nvSpPr>
          <p:cNvPr id="29" name="TextBox 28">
            <a:extLst>
              <a:ext uri="{FF2B5EF4-FFF2-40B4-BE49-F238E27FC236}">
                <a16:creationId xmlns:a16="http://schemas.microsoft.com/office/drawing/2014/main" id="{E378C049-77EB-2D5D-2A62-88BAE7A8E93E}"/>
              </a:ext>
            </a:extLst>
          </p:cNvPr>
          <p:cNvSpPr txBox="1"/>
          <p:nvPr/>
        </p:nvSpPr>
        <p:spPr>
          <a:xfrm>
            <a:off x="3143961" y="2628122"/>
            <a:ext cx="2775657" cy="215444"/>
          </a:xfrm>
          <a:prstGeom prst="rect">
            <a:avLst/>
          </a:prstGeom>
          <a:noFill/>
        </p:spPr>
        <p:txBody>
          <a:bodyPr wrap="square" lIns="0" tIns="0" rIns="0" bIns="0" rtlCol="0">
            <a:spAutoFit/>
          </a:bodyPr>
          <a:lstStyle/>
          <a:p>
            <a:pPr algn="l"/>
            <a:r>
              <a:rPr lang="en-US" sz="1400" dirty="0"/>
              <a:t>[J mol</a:t>
            </a:r>
            <a:r>
              <a:rPr lang="en-US" sz="1400" baseline="30000" dirty="0"/>
              <a:t>-1</a:t>
            </a:r>
            <a:r>
              <a:rPr lang="en-US" sz="1400" dirty="0"/>
              <a:t>] diffusion activation energy</a:t>
            </a:r>
            <a:endParaRPr lang="en-GB" sz="1400" dirty="0"/>
          </a:p>
        </p:txBody>
      </p:sp>
      <p:sp>
        <p:nvSpPr>
          <p:cNvPr id="30" name="TextBox 29">
            <a:extLst>
              <a:ext uri="{FF2B5EF4-FFF2-40B4-BE49-F238E27FC236}">
                <a16:creationId xmlns:a16="http://schemas.microsoft.com/office/drawing/2014/main" id="{0BF94420-883A-BA87-0C52-03242D92027E}"/>
              </a:ext>
            </a:extLst>
          </p:cNvPr>
          <p:cNvSpPr txBox="1"/>
          <p:nvPr/>
        </p:nvSpPr>
        <p:spPr>
          <a:xfrm>
            <a:off x="3143961" y="2976086"/>
            <a:ext cx="2775657" cy="215444"/>
          </a:xfrm>
          <a:prstGeom prst="rect">
            <a:avLst/>
          </a:prstGeom>
          <a:noFill/>
        </p:spPr>
        <p:txBody>
          <a:bodyPr wrap="square" lIns="0" tIns="0" rIns="0" bIns="0" rtlCol="0">
            <a:spAutoFit/>
          </a:bodyPr>
          <a:lstStyle/>
          <a:p>
            <a:pPr algn="l"/>
            <a:r>
              <a:rPr lang="en-US" sz="1400" dirty="0"/>
              <a:t>[K] absolute temperature</a:t>
            </a:r>
            <a:endParaRPr lang="en-GB" sz="1400" dirty="0"/>
          </a:p>
        </p:txBody>
      </p:sp>
      <p:sp>
        <p:nvSpPr>
          <p:cNvPr id="31" name="TextBox 30">
            <a:extLst>
              <a:ext uri="{FF2B5EF4-FFF2-40B4-BE49-F238E27FC236}">
                <a16:creationId xmlns:a16="http://schemas.microsoft.com/office/drawing/2014/main" id="{0CC62F9B-425C-C4F7-D3C7-E583EB64F63D}"/>
              </a:ext>
            </a:extLst>
          </p:cNvPr>
          <p:cNvSpPr txBox="1"/>
          <p:nvPr/>
        </p:nvSpPr>
        <p:spPr>
          <a:xfrm>
            <a:off x="3143961" y="3326794"/>
            <a:ext cx="2775657" cy="215444"/>
          </a:xfrm>
          <a:prstGeom prst="rect">
            <a:avLst/>
          </a:prstGeom>
          <a:noFill/>
        </p:spPr>
        <p:txBody>
          <a:bodyPr wrap="square" lIns="0" tIns="0" rIns="0" bIns="0" rtlCol="0">
            <a:spAutoFit/>
          </a:bodyPr>
          <a:lstStyle/>
          <a:p>
            <a:pPr algn="l"/>
            <a:r>
              <a:rPr lang="en-US" sz="1400" dirty="0"/>
              <a:t>[J K</a:t>
            </a:r>
            <a:r>
              <a:rPr lang="en-US" sz="1400" baseline="30000" dirty="0"/>
              <a:t>-1 </a:t>
            </a:r>
            <a:r>
              <a:rPr lang="en-US" sz="1400" dirty="0"/>
              <a:t>mol</a:t>
            </a:r>
            <a:r>
              <a:rPr lang="en-US" sz="1400" baseline="30000" dirty="0"/>
              <a:t>-1</a:t>
            </a:r>
            <a:r>
              <a:rPr lang="en-US" sz="1400" dirty="0"/>
              <a:t>] gas constant</a:t>
            </a:r>
            <a:endParaRPr lang="en-GB" sz="1400" dirty="0"/>
          </a:p>
        </p:txBody>
      </p:sp>
      <p:sp>
        <p:nvSpPr>
          <p:cNvPr id="3" name="TextBox 2">
            <a:extLst>
              <a:ext uri="{FF2B5EF4-FFF2-40B4-BE49-F238E27FC236}">
                <a16:creationId xmlns:a16="http://schemas.microsoft.com/office/drawing/2014/main" id="{CC453C18-8CD4-F809-446C-B2EDA6911BF9}"/>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pic>
        <p:nvPicPr>
          <p:cNvPr id="15" name="Picture 14">
            <a:extLst>
              <a:ext uri="{FF2B5EF4-FFF2-40B4-BE49-F238E27FC236}">
                <a16:creationId xmlns:a16="http://schemas.microsoft.com/office/drawing/2014/main" id="{8887E7EE-96EE-3F7A-9DEE-C63AEFAF7997}"/>
              </a:ext>
            </a:extLst>
          </p:cNvPr>
          <p:cNvPicPr>
            <a:picLocks noChangeAspect="1"/>
          </p:cNvPicPr>
          <p:nvPr/>
        </p:nvPicPr>
        <p:blipFill>
          <a:blip r:embed="rId11"/>
          <a:srcRect l="6244" t="6052" r="15328" b="8944"/>
          <a:stretch>
            <a:fillRect/>
          </a:stretch>
        </p:blipFill>
        <p:spPr>
          <a:xfrm>
            <a:off x="10101893" y="5083118"/>
            <a:ext cx="917203" cy="969956"/>
          </a:xfrm>
          <a:prstGeom prst="rect">
            <a:avLst/>
          </a:prstGeom>
        </p:spPr>
      </p:pic>
      <p:pic>
        <p:nvPicPr>
          <p:cNvPr id="37" name="Picture 36">
            <a:extLst>
              <a:ext uri="{FF2B5EF4-FFF2-40B4-BE49-F238E27FC236}">
                <a16:creationId xmlns:a16="http://schemas.microsoft.com/office/drawing/2014/main" id="{4FA30662-51E1-A4D4-319C-F7BA9AF891FA}"/>
              </a:ext>
            </a:extLst>
          </p:cNvPr>
          <p:cNvPicPr>
            <a:picLocks noChangeAspect="1"/>
          </p:cNvPicPr>
          <p:nvPr/>
        </p:nvPicPr>
        <p:blipFill>
          <a:blip r:embed="rId12"/>
          <a:srcRect l="8062" t="6932" r="20294" b="9535"/>
          <a:stretch>
            <a:fillRect/>
          </a:stretch>
        </p:blipFill>
        <p:spPr>
          <a:xfrm>
            <a:off x="10104916" y="4104193"/>
            <a:ext cx="903158" cy="929373"/>
          </a:xfrm>
          <a:prstGeom prst="rect">
            <a:avLst/>
          </a:prstGeom>
        </p:spPr>
      </p:pic>
      <p:pic>
        <p:nvPicPr>
          <p:cNvPr id="39" name="Picture 38">
            <a:extLst>
              <a:ext uri="{FF2B5EF4-FFF2-40B4-BE49-F238E27FC236}">
                <a16:creationId xmlns:a16="http://schemas.microsoft.com/office/drawing/2014/main" id="{6D9FECCE-C92E-C264-55ED-E95F24AB4478}"/>
              </a:ext>
            </a:extLst>
          </p:cNvPr>
          <p:cNvPicPr>
            <a:picLocks noChangeAspect="1"/>
          </p:cNvPicPr>
          <p:nvPr/>
        </p:nvPicPr>
        <p:blipFill>
          <a:blip r:embed="rId13"/>
          <a:stretch>
            <a:fillRect/>
          </a:stretch>
        </p:blipFill>
        <p:spPr>
          <a:xfrm>
            <a:off x="6700410" y="4008413"/>
            <a:ext cx="3284022" cy="215689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C29020C0-50AC-6E58-E9DA-531523F4B80A}"/>
              </a:ext>
            </a:extLst>
          </p:cNvPr>
          <p:cNvSpPr txBox="1"/>
          <p:nvPr/>
        </p:nvSpPr>
        <p:spPr>
          <a:xfrm>
            <a:off x="6599845" y="3389387"/>
            <a:ext cx="4364780" cy="523220"/>
          </a:xfrm>
          <a:prstGeom prst="rect">
            <a:avLst/>
          </a:prstGeom>
          <a:noFill/>
        </p:spPr>
        <p:txBody>
          <a:bodyPr wrap="square">
            <a:spAutoFit/>
          </a:bodyPr>
          <a:lstStyle/>
          <a:p>
            <a:r>
              <a:rPr lang="en-US" sz="1400" b="1" dirty="0">
                <a:solidFill>
                  <a:schemeClr val="accent2">
                    <a:lumMod val="75000"/>
                  </a:schemeClr>
                </a:solidFill>
                <a:hlinkClick r:id="rId14"/>
              </a:rPr>
              <a:t>H-transport properties dashboard</a:t>
            </a:r>
            <a:r>
              <a:rPr lang="en-US" sz="1400" dirty="0"/>
              <a:t> </a:t>
            </a:r>
            <a:br>
              <a:rPr lang="en-US" sz="1400" dirty="0"/>
            </a:br>
            <a:r>
              <a:rPr lang="en-US" sz="1400" dirty="0"/>
              <a:t>Rémi Delaporte-Mathurin</a:t>
            </a:r>
          </a:p>
        </p:txBody>
      </p:sp>
      <p:sp>
        <p:nvSpPr>
          <p:cNvPr id="42" name="TextBox 41">
            <a:extLst>
              <a:ext uri="{FF2B5EF4-FFF2-40B4-BE49-F238E27FC236}">
                <a16:creationId xmlns:a16="http://schemas.microsoft.com/office/drawing/2014/main" id="{ABE36990-A13E-5C68-54EB-F7B4EE8C8AFA}"/>
              </a:ext>
            </a:extLst>
          </p:cNvPr>
          <p:cNvSpPr txBox="1"/>
          <p:nvPr/>
        </p:nvSpPr>
        <p:spPr>
          <a:xfrm>
            <a:off x="7926288" y="4048708"/>
            <a:ext cx="832265" cy="153888"/>
          </a:xfrm>
          <a:prstGeom prst="rect">
            <a:avLst/>
          </a:prstGeom>
          <a:noFill/>
        </p:spPr>
        <p:txBody>
          <a:bodyPr wrap="square" lIns="0" tIns="0" rIns="0" bIns="0" rtlCol="0">
            <a:spAutoFit/>
          </a:bodyPr>
          <a:lstStyle/>
          <a:p>
            <a:pPr algn="ctr" fontAlgn="b"/>
            <a:r>
              <a:rPr lang="en-US" sz="1000" dirty="0">
                <a:solidFill>
                  <a:schemeClr val="bg1">
                    <a:lumMod val="50000"/>
                  </a:schemeClr>
                </a:solidFill>
              </a:rPr>
              <a:t>Tungsten, H-3</a:t>
            </a:r>
            <a:endParaRPr lang="en-GB" sz="1000" dirty="0">
              <a:solidFill>
                <a:schemeClr val="bg1">
                  <a:lumMod val="50000"/>
                </a:schemeClr>
              </a:solidFill>
            </a:endParaRPr>
          </a:p>
        </p:txBody>
      </p:sp>
      <p:cxnSp>
        <p:nvCxnSpPr>
          <p:cNvPr id="7" name="Straight Connector 6">
            <a:extLst>
              <a:ext uri="{FF2B5EF4-FFF2-40B4-BE49-F238E27FC236}">
                <a16:creationId xmlns:a16="http://schemas.microsoft.com/office/drawing/2014/main" id="{1A5A4B2E-DD3A-E5FB-25EC-E7CCFF117CDE}"/>
              </a:ext>
            </a:extLst>
          </p:cNvPr>
          <p:cNvCxnSpPr/>
          <p:nvPr/>
        </p:nvCxnSpPr>
        <p:spPr>
          <a:xfrm flipH="1" flipV="1">
            <a:off x="7824192" y="4149080"/>
            <a:ext cx="0" cy="1786583"/>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AED7EB3-80CF-8991-3716-8D5C51D1EAEF}"/>
              </a:ext>
            </a:extLst>
          </p:cNvPr>
          <p:cNvSpPr/>
          <p:nvPr/>
        </p:nvSpPr>
        <p:spPr>
          <a:xfrm>
            <a:off x="10094572" y="5669383"/>
            <a:ext cx="774244" cy="1363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EBEAAA38-937A-D4F3-0BB5-6E2F70AB0E4B}"/>
              </a:ext>
            </a:extLst>
          </p:cNvPr>
          <p:cNvPicPr>
            <a:picLocks noChangeAspect="1"/>
          </p:cNvPicPr>
          <p:nvPr/>
        </p:nvPicPr>
        <p:blipFill>
          <a:blip r:embed="rId15"/>
          <a:stretch>
            <a:fillRect/>
          </a:stretch>
        </p:blipFill>
        <p:spPr>
          <a:xfrm>
            <a:off x="11107546" y="4624638"/>
            <a:ext cx="847643" cy="892594"/>
          </a:xfrm>
          <a:prstGeom prst="rect">
            <a:avLst/>
          </a:prstGeom>
        </p:spPr>
      </p:pic>
      <p:sp>
        <p:nvSpPr>
          <p:cNvPr id="36" name="Rectangle 35">
            <a:extLst>
              <a:ext uri="{FF2B5EF4-FFF2-40B4-BE49-F238E27FC236}">
                <a16:creationId xmlns:a16="http://schemas.microsoft.com/office/drawing/2014/main" id="{547EF1DF-88EE-E973-BE29-348D5B70952A}"/>
              </a:ext>
            </a:extLst>
          </p:cNvPr>
          <p:cNvSpPr/>
          <p:nvPr/>
        </p:nvSpPr>
        <p:spPr>
          <a:xfrm>
            <a:off x="11108988" y="5157192"/>
            <a:ext cx="774244" cy="1363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9D125021-2405-18D2-E236-835F4F7822D9}"/>
              </a:ext>
            </a:extLst>
          </p:cNvPr>
          <p:cNvSpPr/>
          <p:nvPr/>
        </p:nvSpPr>
        <p:spPr>
          <a:xfrm>
            <a:off x="10107603" y="4666243"/>
            <a:ext cx="774244" cy="1363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0998F54-FA8C-5AC8-5289-82C2EAC67913}"/>
              </a:ext>
            </a:extLst>
          </p:cNvPr>
          <p:cNvSpPr txBox="1"/>
          <p:nvPr/>
        </p:nvSpPr>
        <p:spPr>
          <a:xfrm rot="16200000">
            <a:off x="7526684" y="5731273"/>
            <a:ext cx="502690" cy="92324"/>
          </a:xfrm>
          <a:prstGeom prst="rect">
            <a:avLst/>
          </a:prstGeom>
          <a:noFill/>
        </p:spPr>
        <p:txBody>
          <a:bodyPr wrap="square" lIns="0" tIns="0" rIns="0" bIns="0" rtlCol="0">
            <a:spAutoFit/>
          </a:bodyPr>
          <a:lstStyle/>
          <a:p>
            <a:pPr algn="ctr" fontAlgn="b"/>
            <a:r>
              <a:rPr lang="en-US" sz="600" dirty="0">
                <a:solidFill>
                  <a:srgbClr val="FF0000"/>
                </a:solidFill>
              </a:rPr>
              <a:t>665 K</a:t>
            </a:r>
            <a:endParaRPr lang="en-GB" sz="600" dirty="0">
              <a:solidFill>
                <a:srgbClr val="FF0000"/>
              </a:solidFill>
            </a:endParaRPr>
          </a:p>
        </p:txBody>
      </p:sp>
      <p:sp>
        <p:nvSpPr>
          <p:cNvPr id="43" name="TextBox 42">
            <a:extLst>
              <a:ext uri="{FF2B5EF4-FFF2-40B4-BE49-F238E27FC236}">
                <a16:creationId xmlns:a16="http://schemas.microsoft.com/office/drawing/2014/main" id="{0F2F3B54-326A-D707-949D-A327EC56AEA4}"/>
              </a:ext>
            </a:extLst>
          </p:cNvPr>
          <p:cNvSpPr txBox="1"/>
          <p:nvPr/>
        </p:nvSpPr>
        <p:spPr>
          <a:xfrm>
            <a:off x="710150" y="2144146"/>
            <a:ext cx="1339806" cy="184666"/>
          </a:xfrm>
          <a:prstGeom prst="rect">
            <a:avLst/>
          </a:prstGeom>
          <a:noFill/>
        </p:spPr>
        <p:txBody>
          <a:bodyPr wrap="square" lIns="0" tIns="0" rIns="0" bIns="0" rtlCol="0">
            <a:spAutoFit/>
          </a:bodyPr>
          <a:lstStyle/>
          <a:p>
            <a:pPr algn="l"/>
            <a:r>
              <a:rPr lang="en-US" sz="1200" dirty="0"/>
              <a:t>Arrhenius equation</a:t>
            </a:r>
            <a:endParaRPr lang="en-GB" sz="1200" dirty="0"/>
          </a:p>
        </p:txBody>
      </p:sp>
      <p:sp>
        <p:nvSpPr>
          <p:cNvPr id="44" name="TextBox 43">
            <a:extLst>
              <a:ext uri="{FF2B5EF4-FFF2-40B4-BE49-F238E27FC236}">
                <a16:creationId xmlns:a16="http://schemas.microsoft.com/office/drawing/2014/main" id="{3F621FC7-2546-FF43-B0EE-0059DDD3D214}"/>
              </a:ext>
            </a:extLst>
          </p:cNvPr>
          <p:cNvSpPr txBox="1"/>
          <p:nvPr/>
        </p:nvSpPr>
        <p:spPr>
          <a:xfrm>
            <a:off x="718515" y="2350448"/>
            <a:ext cx="1339806" cy="184666"/>
          </a:xfrm>
          <a:prstGeom prst="rect">
            <a:avLst/>
          </a:prstGeom>
          <a:noFill/>
        </p:spPr>
        <p:txBody>
          <a:bodyPr wrap="square" lIns="0" tIns="0" rIns="0" bIns="0" rtlCol="0">
            <a:spAutoFit/>
          </a:bodyPr>
          <a:lstStyle/>
          <a:p>
            <a:pPr algn="l"/>
            <a:r>
              <a:rPr lang="en-US" sz="1200" dirty="0">
                <a:solidFill>
                  <a:schemeClr val="accent2">
                    <a:lumMod val="75000"/>
                  </a:schemeClr>
                </a:solidFill>
              </a:rPr>
              <a:t>Required input</a:t>
            </a:r>
            <a:endParaRPr lang="en-GB" sz="1200"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851A5F8-7E80-E0F7-F2BD-EEDB3DB50948}"/>
                  </a:ext>
                </a:extLst>
              </p:cNvPr>
              <p:cNvSpPr txBox="1"/>
              <p:nvPr/>
            </p:nvSpPr>
            <p:spPr>
              <a:xfrm>
                <a:off x="1008235" y="4716032"/>
                <a:ext cx="2030335" cy="276999"/>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𝐴</m:t>
                    </m:r>
                    <m:r>
                      <a:rPr lang="en-US" b="0" i="1" smtClean="0">
                        <a:latin typeface="Cambria Math" panose="02040503050406030204" pitchFamily="18" charset="0"/>
                      </a:rPr>
                      <m:t>=</m:t>
                    </m:r>
                  </m:oMath>
                </a14:m>
                <a:r>
                  <a:rPr lang="en-GB" dirty="0"/>
                  <a:t> 4.1E-3 </a:t>
                </a:r>
                <a:r>
                  <a:rPr lang="en-US" dirty="0"/>
                  <a:t>cm</a:t>
                </a:r>
                <a:r>
                  <a:rPr lang="en-US" baseline="30000" dirty="0"/>
                  <a:t>2 </a:t>
                </a:r>
                <a:r>
                  <a:rPr lang="en-US" dirty="0"/>
                  <a:t>s</a:t>
                </a:r>
                <a:r>
                  <a:rPr lang="en-US" baseline="30000" dirty="0"/>
                  <a:t>-1</a:t>
                </a:r>
                <a:r>
                  <a:rPr lang="en-US" dirty="0"/>
                  <a:t>, </a:t>
                </a:r>
                <a:endParaRPr lang="en-GB" dirty="0"/>
              </a:p>
            </p:txBody>
          </p:sp>
        </mc:Choice>
        <mc:Fallback xmlns="">
          <p:sp>
            <p:nvSpPr>
              <p:cNvPr id="45" name="TextBox 44">
                <a:extLst>
                  <a:ext uri="{FF2B5EF4-FFF2-40B4-BE49-F238E27FC236}">
                    <a16:creationId xmlns:a16="http://schemas.microsoft.com/office/drawing/2014/main" id="{E851A5F8-7E80-E0F7-F2BD-EEDB3DB50948}"/>
                  </a:ext>
                </a:extLst>
              </p:cNvPr>
              <p:cNvSpPr txBox="1">
                <a:spLocks noRot="1" noChangeAspect="1" noMove="1" noResize="1" noEditPoints="1" noAdjustHandles="1" noChangeArrowheads="1" noChangeShapeType="1" noTextEdit="1"/>
              </p:cNvSpPr>
              <p:nvPr/>
            </p:nvSpPr>
            <p:spPr>
              <a:xfrm>
                <a:off x="1008235" y="4716032"/>
                <a:ext cx="2030335" cy="276999"/>
              </a:xfrm>
              <a:prstGeom prst="rect">
                <a:avLst/>
              </a:prstGeom>
              <a:blipFill>
                <a:blip r:embed="rId18"/>
                <a:stretch>
                  <a:fillRect l="-3904" t="-28889" r="-5405" b="-5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F91FD8E-9111-F60B-D3FB-C271FB97E23D}"/>
                  </a:ext>
                </a:extLst>
              </p:cNvPr>
              <p:cNvSpPr txBox="1"/>
              <p:nvPr/>
            </p:nvSpPr>
            <p:spPr>
              <a:xfrm>
                <a:off x="3516622" y="4709121"/>
                <a:ext cx="2030334" cy="276999"/>
              </a:xfrm>
              <a:prstGeom prst="rect">
                <a:avLst/>
              </a:prstGeom>
              <a:noFill/>
            </p:spPr>
            <p:txBody>
              <a:bodyPr wrap="square" lIns="0" tIns="0" rIns="0" bIns="0" rtlCol="0">
                <a:spAutoFit/>
              </a:bodyPr>
              <a:lstStyle/>
              <a:p>
                <a:pPr algn="l"/>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 </m:t>
                    </m:r>
                  </m:oMath>
                </a14:m>
                <a:r>
                  <a:rPr lang="en-GB" dirty="0"/>
                  <a:t>38E3 J mol</a:t>
                </a:r>
                <a:r>
                  <a:rPr lang="en-GB" baseline="30000" dirty="0"/>
                  <a:t>-1</a:t>
                </a:r>
                <a:endParaRPr lang="en-GB" dirty="0"/>
              </a:p>
            </p:txBody>
          </p:sp>
        </mc:Choice>
        <mc:Fallback xmlns="">
          <p:sp>
            <p:nvSpPr>
              <p:cNvPr id="46" name="TextBox 45">
                <a:extLst>
                  <a:ext uri="{FF2B5EF4-FFF2-40B4-BE49-F238E27FC236}">
                    <a16:creationId xmlns:a16="http://schemas.microsoft.com/office/drawing/2014/main" id="{FF91FD8E-9111-F60B-D3FB-C271FB97E23D}"/>
                  </a:ext>
                </a:extLst>
              </p:cNvPr>
              <p:cNvSpPr txBox="1">
                <a:spLocks noRot="1" noChangeAspect="1" noMove="1" noResize="1" noEditPoints="1" noAdjustHandles="1" noChangeArrowheads="1" noChangeShapeType="1" noTextEdit="1"/>
              </p:cNvSpPr>
              <p:nvPr/>
            </p:nvSpPr>
            <p:spPr>
              <a:xfrm>
                <a:off x="3516622" y="4709121"/>
                <a:ext cx="2030334" cy="276999"/>
              </a:xfrm>
              <a:prstGeom prst="rect">
                <a:avLst/>
              </a:prstGeom>
              <a:blipFill>
                <a:blip r:embed="rId19"/>
                <a:stretch>
                  <a:fillRect l="-5105" t="-28261" b="-5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E1FE484B-4984-5226-1AE6-D990BAE0B7F2}"/>
                  </a:ext>
                </a:extLst>
              </p:cNvPr>
              <p:cNvSpPr txBox="1"/>
              <p:nvPr/>
            </p:nvSpPr>
            <p:spPr>
              <a:xfrm>
                <a:off x="1172904" y="5158685"/>
                <a:ext cx="3940122" cy="276999"/>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rPr>
                      <m:t>=</m:t>
                    </m:r>
                  </m:oMath>
                </a14:m>
                <a:r>
                  <a:rPr lang="en-GB" dirty="0"/>
                  <a:t> 4.3E-6 </a:t>
                </a:r>
                <a:r>
                  <a:rPr lang="en-US" dirty="0"/>
                  <a:t>cm</a:t>
                </a:r>
                <a:r>
                  <a:rPr lang="en-US" baseline="30000" dirty="0"/>
                  <a:t>2 </a:t>
                </a:r>
                <a:r>
                  <a:rPr lang="en-US" dirty="0"/>
                  <a:t>s</a:t>
                </a:r>
                <a:r>
                  <a:rPr lang="en-US" baseline="30000" dirty="0"/>
                  <a:t>-1</a:t>
                </a:r>
                <a:r>
                  <a:rPr lang="en-US" dirty="0"/>
                  <a:t> @ 665 K (392 C) </a:t>
                </a:r>
                <a:endParaRPr lang="en-GB" dirty="0"/>
              </a:p>
            </p:txBody>
          </p:sp>
        </mc:Choice>
        <mc:Fallback xmlns="">
          <p:sp>
            <p:nvSpPr>
              <p:cNvPr id="47" name="TextBox 46">
                <a:extLst>
                  <a:ext uri="{FF2B5EF4-FFF2-40B4-BE49-F238E27FC236}">
                    <a16:creationId xmlns:a16="http://schemas.microsoft.com/office/drawing/2014/main" id="{E1FE484B-4984-5226-1AE6-D990BAE0B7F2}"/>
                  </a:ext>
                </a:extLst>
              </p:cNvPr>
              <p:cNvSpPr txBox="1">
                <a:spLocks noRot="1" noChangeAspect="1" noMove="1" noResize="1" noEditPoints="1" noAdjustHandles="1" noChangeArrowheads="1" noChangeShapeType="1" noTextEdit="1"/>
              </p:cNvSpPr>
              <p:nvPr/>
            </p:nvSpPr>
            <p:spPr>
              <a:xfrm>
                <a:off x="1172904" y="5158685"/>
                <a:ext cx="3940122" cy="276999"/>
              </a:xfrm>
              <a:prstGeom prst="rect">
                <a:avLst/>
              </a:prstGeom>
              <a:blipFill>
                <a:blip r:embed="rId20"/>
                <a:stretch>
                  <a:fillRect l="-1391" t="-28261" r="-4791" b="-50000"/>
                </a:stretch>
              </a:blipFill>
            </p:spPr>
            <p:txBody>
              <a:bodyPr/>
              <a:lstStyle/>
              <a:p>
                <a:r>
                  <a:rPr lang="en-GB">
                    <a:noFill/>
                  </a:rPr>
                  <a:t> </a:t>
                </a:r>
              </a:p>
            </p:txBody>
          </p:sp>
        </mc:Fallback>
      </mc:AlternateContent>
      <p:sp>
        <p:nvSpPr>
          <p:cNvPr id="2" name="Footer Placeholder 2">
            <a:extLst>
              <a:ext uri="{FF2B5EF4-FFF2-40B4-BE49-F238E27FC236}">
                <a16:creationId xmlns:a16="http://schemas.microsoft.com/office/drawing/2014/main" id="{FB7A35C7-AE12-9182-7435-35B38E9B5FED}"/>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5" name="Date Placeholder 1">
            <a:extLst>
              <a:ext uri="{FF2B5EF4-FFF2-40B4-BE49-F238E27FC236}">
                <a16:creationId xmlns:a16="http://schemas.microsoft.com/office/drawing/2014/main" id="{BEF9084A-C782-657B-2FBB-1D11BEA35CD3}"/>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2529556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82AB8-9B1C-039B-BE2F-763133FFEE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DB81FF-33C0-979D-C03F-1216BBCD4EA9}"/>
              </a:ext>
            </a:extLst>
          </p:cNvPr>
          <p:cNvSpPr>
            <a:spLocks noGrp="1"/>
          </p:cNvSpPr>
          <p:nvPr>
            <p:ph type="sldNum" sz="quarter" idx="12"/>
          </p:nvPr>
        </p:nvSpPr>
        <p:spPr/>
        <p:txBody>
          <a:bodyPr/>
          <a:lstStyle/>
          <a:p>
            <a:fld id="{36B5EA5A-BC32-A742-B11B-8E7414D5B535}" type="slidenum">
              <a:rPr lang="en-US" smtClean="0"/>
              <a:pPr/>
              <a:t>34</a:t>
            </a:fld>
            <a:endParaRPr lang="en-US" dirty="0"/>
          </a:p>
        </p:txBody>
      </p:sp>
      <p:sp>
        <p:nvSpPr>
          <p:cNvPr id="6" name="Title 1">
            <a:extLst>
              <a:ext uri="{FF2B5EF4-FFF2-40B4-BE49-F238E27FC236}">
                <a16:creationId xmlns:a16="http://schemas.microsoft.com/office/drawing/2014/main" id="{E97CB75F-CF33-B1F5-52E6-47B69F416A24}"/>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pc="-1" dirty="0"/>
              <a:t>H-3 diffusion estimation</a:t>
            </a:r>
          </a:p>
        </p:txBody>
      </p:sp>
      <p:sp>
        <p:nvSpPr>
          <p:cNvPr id="13" name="Content Placeholder 2">
            <a:extLst>
              <a:ext uri="{FF2B5EF4-FFF2-40B4-BE49-F238E27FC236}">
                <a16:creationId xmlns:a16="http://schemas.microsoft.com/office/drawing/2014/main" id="{08C76114-A476-332F-BCB7-2A0A5396CB91}"/>
              </a:ext>
            </a:extLst>
          </p:cNvPr>
          <p:cNvSpPr txBox="1">
            <a:spLocks/>
          </p:cNvSpPr>
          <p:nvPr/>
        </p:nvSpPr>
        <p:spPr>
          <a:xfrm>
            <a:off x="341181" y="1692966"/>
            <a:ext cx="6361066" cy="4242697"/>
          </a:xfrm>
          <a:prstGeom prst="rect">
            <a:avLst/>
          </a:prstGeom>
        </p:spPr>
        <p:txBody>
          <a:bodyPr>
            <a:noAutofit/>
          </a:bodyPr>
          <a:lstStyle>
            <a:lvl1pPr marL="0" indent="0" algn="l" defTabSz="914400" rtl="0" eaLnBrk="1" latinLnBrk="0" hangingPunct="1">
              <a:lnSpc>
                <a:spcPct val="90000"/>
              </a:lnSpc>
              <a:spcBef>
                <a:spcPts val="1000"/>
              </a:spcBef>
              <a:spcAft>
                <a:spcPts val="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600"/>
              </a:spcAft>
              <a:buClr>
                <a:srgbClr val="0055A0"/>
              </a:buClr>
            </a:pPr>
            <a:r>
              <a:rPr lang="en-US" sz="1600" spc="-1" dirty="0">
                <a:solidFill>
                  <a:schemeClr val="accent2">
                    <a:lumMod val="75000"/>
                  </a:schemeClr>
                </a:solidFill>
                <a:latin typeface="Arial"/>
              </a:rPr>
              <a:t>Assumptions</a:t>
            </a:r>
            <a:endParaRPr lang="en-US" sz="1600" b="0" spc="-1" dirty="0">
              <a:solidFill>
                <a:schemeClr val="accent2">
                  <a:lumMod val="75000"/>
                </a:schemeClr>
              </a:solidFill>
              <a:latin typeface="Arial"/>
            </a:endParaRPr>
          </a:p>
          <a:p>
            <a:pPr marL="450850" lvl="1" indent="-271463">
              <a:spcBef>
                <a:spcPts val="0"/>
              </a:spcBef>
              <a:spcAft>
                <a:spcPts val="600"/>
              </a:spcAft>
              <a:buClr>
                <a:srgbClr val="0055A0"/>
              </a:buClr>
              <a:buFont typeface="Arial" panose="020B0604020202020204" pitchFamily="34" charset="0"/>
              <a:buChar char="−"/>
            </a:pPr>
            <a:r>
              <a:rPr lang="en-GB" sz="1600" dirty="0">
                <a:solidFill>
                  <a:srgbClr val="FF0000"/>
                </a:solidFill>
              </a:rPr>
              <a:t>5 operational periods </a:t>
            </a:r>
            <a:r>
              <a:rPr lang="en-GB" sz="1600" dirty="0">
                <a:solidFill>
                  <a:schemeClr val="tx1"/>
                </a:solidFill>
              </a:rPr>
              <a:t>of 83.3 days with maximum intensity (tot. </a:t>
            </a:r>
            <a:r>
              <a:rPr lang="en-GB" sz="1600" dirty="0">
                <a:solidFill>
                  <a:schemeClr val="tx1"/>
                </a:solidFill>
                <a:latin typeface="Arial" panose="020B0604020202020204" pitchFamily="34" charset="0"/>
                <a:cs typeface="Arial" panose="020B0604020202020204" pitchFamily="34" charset="0"/>
              </a:rPr>
              <a:t>2</a:t>
            </a:r>
            <a:r>
              <a:rPr lang="en-US" sz="1600" dirty="0">
                <a:solidFill>
                  <a:schemeClr val="tx1"/>
                </a:solidFill>
                <a:latin typeface="Arial" panose="020B0604020202020204" pitchFamily="34" charset="0"/>
                <a:cs typeface="Arial" panose="020B0604020202020204" pitchFamily="34" charset="0"/>
              </a:rPr>
              <a:t>×10</a:t>
            </a:r>
            <a:r>
              <a:rPr lang="en-US" sz="1600" baseline="30000" dirty="0">
                <a:solidFill>
                  <a:schemeClr val="tx1"/>
                </a:solidFill>
                <a:latin typeface="Arial" panose="020B0604020202020204" pitchFamily="34" charset="0"/>
                <a:cs typeface="Arial" panose="020B0604020202020204" pitchFamily="34" charset="0"/>
              </a:rPr>
              <a:t>20</a:t>
            </a:r>
            <a:r>
              <a:rPr lang="en-US" sz="1600" baseline="30000" dirty="0">
                <a:solidFill>
                  <a:schemeClr val="tx1"/>
                </a:solidFill>
                <a:cs typeface="Arial" panose="020B0604020202020204" pitchFamily="34" charset="0"/>
              </a:rPr>
              <a:t> </a:t>
            </a:r>
            <a:r>
              <a:rPr lang="en-US" sz="1600" dirty="0">
                <a:solidFill>
                  <a:schemeClr val="tx1"/>
                </a:solidFill>
                <a:cs typeface="Arial" panose="020B0604020202020204" pitchFamily="34" charset="0"/>
              </a:rPr>
              <a:t>POT) at </a:t>
            </a:r>
            <a:r>
              <a:rPr lang="en-US" sz="1600" b="1" dirty="0">
                <a:solidFill>
                  <a:schemeClr val="tx1"/>
                </a:solidFill>
                <a:cs typeface="Arial" panose="020B0604020202020204" pitchFamily="34" charset="0"/>
              </a:rPr>
              <a:t>fixed high temperature </a:t>
            </a:r>
            <a:r>
              <a:rPr lang="en-US" sz="1600" dirty="0">
                <a:solidFill>
                  <a:schemeClr val="tx1"/>
                </a:solidFill>
                <a:cs typeface="Arial" panose="020B0604020202020204" pitchFamily="34" charset="0"/>
              </a:rPr>
              <a:t>(no T gradient)</a:t>
            </a:r>
          </a:p>
          <a:p>
            <a:pPr marL="450850" lvl="1" indent="-271463">
              <a:spcBef>
                <a:spcPts val="0"/>
              </a:spcBef>
              <a:spcAft>
                <a:spcPts val="600"/>
              </a:spcAft>
              <a:buClr>
                <a:srgbClr val="0055A0"/>
              </a:buClr>
              <a:buFont typeface="Arial" panose="020B0604020202020204" pitchFamily="34" charset="0"/>
              <a:buChar char="−"/>
            </a:pPr>
            <a:r>
              <a:rPr lang="en-US" sz="1600" dirty="0">
                <a:solidFill>
                  <a:schemeClr val="accent1">
                    <a:lumMod val="60000"/>
                    <a:lumOff val="40000"/>
                  </a:schemeClr>
                </a:solidFill>
                <a:cs typeface="Arial" panose="020B0604020202020204" pitchFamily="34" charset="0"/>
              </a:rPr>
              <a:t>Cool-down periods </a:t>
            </a:r>
            <a:r>
              <a:rPr lang="en-US" sz="1600" dirty="0">
                <a:solidFill>
                  <a:schemeClr val="tx1"/>
                </a:solidFill>
                <a:cs typeface="Arial" panose="020B0604020202020204" pitchFamily="34" charset="0"/>
              </a:rPr>
              <a:t>at </a:t>
            </a:r>
            <a:r>
              <a:rPr lang="en-US" sz="1600" b="1" dirty="0">
                <a:solidFill>
                  <a:schemeClr val="tx1"/>
                </a:solidFill>
                <a:cs typeface="Arial" panose="020B0604020202020204" pitchFamily="34" charset="0"/>
              </a:rPr>
              <a:t>22 °C</a:t>
            </a:r>
            <a:r>
              <a:rPr lang="en-US" sz="1600" dirty="0">
                <a:solidFill>
                  <a:schemeClr val="tx1"/>
                </a:solidFill>
                <a:cs typeface="Arial" panose="020B0604020202020204" pitchFamily="34" charset="0"/>
              </a:rPr>
              <a:t> in between</a:t>
            </a:r>
          </a:p>
          <a:p>
            <a:pPr marL="450850" lvl="1" indent="-271463">
              <a:spcBef>
                <a:spcPts val="0"/>
              </a:spcBef>
              <a:spcAft>
                <a:spcPts val="600"/>
              </a:spcAft>
              <a:buClr>
                <a:srgbClr val="0055A0"/>
              </a:buClr>
              <a:buFont typeface="Arial" panose="020B0604020202020204" pitchFamily="34" charset="0"/>
              <a:buChar char="−"/>
            </a:pPr>
            <a:r>
              <a:rPr lang="en-US" sz="1600" dirty="0">
                <a:solidFill>
                  <a:schemeClr val="tx1"/>
                </a:solidFill>
                <a:cs typeface="Arial" panose="020B0604020202020204" pitchFamily="34" charset="0"/>
              </a:rPr>
              <a:t>Diffusion taken into account for all periods (operation, shutdown) with respective H-3 production right at start of each operational period (conservative)</a:t>
            </a:r>
          </a:p>
          <a:p>
            <a:pPr marL="450850" lvl="1" indent="-271463">
              <a:spcBef>
                <a:spcPts val="0"/>
              </a:spcBef>
              <a:spcAft>
                <a:spcPts val="600"/>
              </a:spcAft>
              <a:buClr>
                <a:srgbClr val="0055A0"/>
              </a:buClr>
              <a:buFont typeface="Arial" panose="020B0604020202020204" pitchFamily="34" charset="0"/>
              <a:buChar char="−"/>
            </a:pPr>
            <a:r>
              <a:rPr lang="en-US" sz="1600" dirty="0">
                <a:solidFill>
                  <a:schemeClr val="tx1"/>
                </a:solidFill>
                <a:cs typeface="Arial" panose="020B0604020202020204" pitchFamily="34" charset="0"/>
              </a:rPr>
              <a:t>Radioactive decay considered (minor effect)</a:t>
            </a:r>
          </a:p>
          <a:p>
            <a:pPr marL="450850" lvl="1" indent="-271463">
              <a:spcBef>
                <a:spcPts val="0"/>
              </a:spcBef>
              <a:spcAft>
                <a:spcPts val="600"/>
              </a:spcAft>
              <a:buClr>
                <a:srgbClr val="0055A0"/>
              </a:buClr>
              <a:buFont typeface="Arial" panose="020B0604020202020204" pitchFamily="34" charset="0"/>
              <a:buChar char="−"/>
            </a:pPr>
            <a:r>
              <a:rPr lang="en-US" sz="1600" dirty="0">
                <a:solidFill>
                  <a:schemeClr val="tx1"/>
                </a:solidFill>
                <a:cs typeface="Arial" panose="020B0604020202020204" pitchFamily="34" charset="0"/>
              </a:rPr>
              <a:t>All radionuclides reaching the target surface diffuse to He (conservative)</a:t>
            </a:r>
          </a:p>
          <a:p>
            <a:pPr>
              <a:lnSpc>
                <a:spcPct val="100000"/>
              </a:lnSpc>
              <a:spcBef>
                <a:spcPts val="600"/>
              </a:spcBef>
              <a:spcAft>
                <a:spcPts val="600"/>
              </a:spcAft>
              <a:buClr>
                <a:srgbClr val="0055A0"/>
              </a:buClr>
            </a:pPr>
            <a:r>
              <a:rPr lang="en-US" sz="1600" spc="-1" dirty="0">
                <a:solidFill>
                  <a:schemeClr val="accent2">
                    <a:lumMod val="75000"/>
                  </a:schemeClr>
                </a:solidFill>
              </a:rPr>
              <a:t>Findings</a:t>
            </a:r>
            <a:endParaRPr lang="en-US" sz="1600" b="0" spc="-1" dirty="0">
              <a:solidFill>
                <a:schemeClr val="accent2">
                  <a:lumMod val="75000"/>
                </a:schemeClr>
              </a:solidFill>
            </a:endParaRPr>
          </a:p>
          <a:p>
            <a:pPr marL="450850" lvl="1" indent="-271463">
              <a:spcBef>
                <a:spcPts val="0"/>
              </a:spcBef>
              <a:spcAft>
                <a:spcPts val="600"/>
              </a:spcAft>
              <a:buClr>
                <a:srgbClr val="0055A0"/>
              </a:buClr>
              <a:buFont typeface="Arial" panose="020B0604020202020204" pitchFamily="34" charset="0"/>
              <a:buChar char="−"/>
            </a:pPr>
            <a:r>
              <a:rPr lang="en-US" sz="1600" dirty="0">
                <a:solidFill>
                  <a:schemeClr val="tx1"/>
                </a:solidFill>
              </a:rPr>
              <a:t>Total H-3 diffusion in 5 years BDF operation ranges from 21 – 24 </a:t>
            </a:r>
            <a:r>
              <a:rPr lang="en-US" sz="1600" dirty="0" err="1">
                <a:solidFill>
                  <a:schemeClr val="tx1"/>
                </a:solidFill>
              </a:rPr>
              <a:t>TBq</a:t>
            </a:r>
            <a:r>
              <a:rPr lang="en-US" sz="1600" dirty="0">
                <a:solidFill>
                  <a:schemeClr val="tx1"/>
                </a:solidFill>
              </a:rPr>
              <a:t> (85 – 99 %) depending on the operational T assumed</a:t>
            </a:r>
          </a:p>
          <a:p>
            <a:pPr marL="450850" lvl="1" indent="-271463">
              <a:spcBef>
                <a:spcPts val="0"/>
              </a:spcBef>
              <a:spcAft>
                <a:spcPts val="600"/>
              </a:spcAft>
              <a:buClr>
                <a:srgbClr val="0055A0"/>
              </a:buClr>
              <a:buFont typeface="Arial" panose="020B0604020202020204" pitchFamily="34" charset="0"/>
              <a:buChar char="−"/>
            </a:pPr>
            <a:r>
              <a:rPr lang="en-US" sz="1600" i="1" dirty="0">
                <a:solidFill>
                  <a:schemeClr val="tx2"/>
                </a:solidFill>
              </a:rPr>
              <a:t>Open question: how much of H-3 reaching surface will diffuse to He</a:t>
            </a:r>
            <a:endParaRPr lang="en-GB" sz="1600" i="1" dirty="0">
              <a:solidFill>
                <a:schemeClr val="tx2"/>
              </a:solidFill>
            </a:endParaRPr>
          </a:p>
        </p:txBody>
      </p:sp>
      <p:sp>
        <p:nvSpPr>
          <p:cNvPr id="36" name="TextBox 35">
            <a:extLst>
              <a:ext uri="{FF2B5EF4-FFF2-40B4-BE49-F238E27FC236}">
                <a16:creationId xmlns:a16="http://schemas.microsoft.com/office/drawing/2014/main" id="{F7ECA2DA-3300-0C7E-15B0-C9039E61A4F7}"/>
              </a:ext>
            </a:extLst>
          </p:cNvPr>
          <p:cNvSpPr txBox="1"/>
          <p:nvPr/>
        </p:nvSpPr>
        <p:spPr>
          <a:xfrm>
            <a:off x="9591417" y="447969"/>
            <a:ext cx="2337231" cy="523220"/>
          </a:xfrm>
          <a:prstGeom prst="rect">
            <a:avLst/>
          </a:prstGeom>
          <a:noFill/>
        </p:spPr>
        <p:txBody>
          <a:bodyPr wrap="square" rtlCol="0">
            <a:spAutoFit/>
          </a:bodyPr>
          <a:lstStyle/>
          <a:p>
            <a:pPr algn="r"/>
            <a:r>
              <a:rPr lang="en-GB" sz="1400" b="0" dirty="0">
                <a:solidFill>
                  <a:schemeClr val="accent2">
                    <a:lumMod val="75000"/>
                  </a:schemeClr>
                </a:solidFill>
                <a:effectLst/>
                <a:latin typeface="Arial" panose="020B0604020202020204" pitchFamily="34" charset="0"/>
                <a:cs typeface="Arial" panose="020B0604020202020204" pitchFamily="34" charset="0"/>
              </a:rPr>
              <a:t>Total </a:t>
            </a:r>
            <a:r>
              <a:rPr lang="en-GB" sz="1400" b="0" dirty="0" err="1">
                <a:solidFill>
                  <a:schemeClr val="accent2">
                    <a:lumMod val="75000"/>
                  </a:schemeClr>
                </a:solidFill>
                <a:effectLst/>
                <a:latin typeface="Arial" panose="020B0604020202020204" pitchFamily="34" charset="0"/>
                <a:cs typeface="Arial" panose="020B0604020202020204" pitchFamily="34" charset="0"/>
              </a:rPr>
              <a:t>PoT</a:t>
            </a:r>
            <a:r>
              <a:rPr lang="en-GB" sz="1400" b="0" dirty="0">
                <a:solidFill>
                  <a:schemeClr val="accent2">
                    <a:lumMod val="75000"/>
                  </a:schemeClr>
                </a:solidFill>
                <a:effectLst/>
                <a:latin typeface="Arial" panose="020B0604020202020204" pitchFamily="34" charset="0"/>
                <a:cs typeface="Arial" panose="020B0604020202020204" pitchFamily="34" charset="0"/>
              </a:rPr>
              <a:t> 2</a:t>
            </a:r>
            <a:r>
              <a:rPr lang="en-US" sz="1400" b="0" dirty="0">
                <a:solidFill>
                  <a:schemeClr val="accent2">
                    <a:lumMod val="75000"/>
                  </a:schemeClr>
                </a:solidFill>
                <a:effectLst/>
                <a:latin typeface="Arial" panose="020B0604020202020204" pitchFamily="34" charset="0"/>
                <a:cs typeface="Arial" panose="020B0604020202020204" pitchFamily="34" charset="0"/>
              </a:rPr>
              <a:t>×10</a:t>
            </a:r>
            <a:r>
              <a:rPr lang="en-US" sz="1400" b="0" baseline="30000" dirty="0">
                <a:solidFill>
                  <a:schemeClr val="accent2">
                    <a:lumMod val="75000"/>
                  </a:schemeClr>
                </a:solidFill>
                <a:effectLst/>
                <a:latin typeface="Arial" panose="020B0604020202020204" pitchFamily="34" charset="0"/>
                <a:cs typeface="Arial" panose="020B0604020202020204" pitchFamily="34" charset="0"/>
              </a:rPr>
              <a:t>20</a:t>
            </a:r>
            <a:r>
              <a:rPr lang="en-US" sz="1400" baseline="30000" dirty="0">
                <a:solidFill>
                  <a:schemeClr val="accent2">
                    <a:lumMod val="75000"/>
                  </a:schemeClr>
                </a:solidFill>
                <a:cs typeface="Arial" panose="020B0604020202020204" pitchFamily="34" charset="0"/>
              </a:rPr>
              <a:t> </a:t>
            </a:r>
            <a:r>
              <a:rPr lang="en-US" sz="1400" dirty="0">
                <a:solidFill>
                  <a:schemeClr val="accent2">
                    <a:lumMod val="75000"/>
                  </a:schemeClr>
                </a:solidFill>
                <a:cs typeface="Arial" panose="020B0604020202020204" pitchFamily="34" charset="0"/>
              </a:rPr>
              <a:t>(5 </a:t>
            </a:r>
            <a:r>
              <a:rPr lang="en-US" sz="1400" dirty="0" err="1">
                <a:solidFill>
                  <a:schemeClr val="accent2">
                    <a:lumMod val="75000"/>
                  </a:schemeClr>
                </a:solidFill>
                <a:cs typeface="Arial" panose="020B0604020202020204" pitchFamily="34" charset="0"/>
              </a:rPr>
              <a:t>yrs</a:t>
            </a:r>
            <a:r>
              <a:rPr lang="en-US" sz="1400" dirty="0">
                <a:solidFill>
                  <a:schemeClr val="accent2">
                    <a:lumMod val="75000"/>
                  </a:schemeClr>
                </a:solidFill>
                <a:cs typeface="Arial" panose="020B0604020202020204" pitchFamily="34" charset="0"/>
              </a:rPr>
              <a:t>) + 1 month cool-down</a:t>
            </a:r>
            <a:endParaRPr lang="en-GB" sz="1400" dirty="0">
              <a:solidFill>
                <a:schemeClr val="accent2">
                  <a:lumMod val="75000"/>
                </a:schemeClr>
              </a:solidFill>
            </a:endParaRPr>
          </a:p>
        </p:txBody>
      </p:sp>
      <p:cxnSp>
        <p:nvCxnSpPr>
          <p:cNvPr id="38" name="Straight Arrow Connector 37">
            <a:extLst>
              <a:ext uri="{FF2B5EF4-FFF2-40B4-BE49-F238E27FC236}">
                <a16:creationId xmlns:a16="http://schemas.microsoft.com/office/drawing/2014/main" id="{CA4F06E4-5023-310E-1A5B-690D32F87C46}"/>
              </a:ext>
            </a:extLst>
          </p:cNvPr>
          <p:cNvCxnSpPr/>
          <p:nvPr/>
        </p:nvCxnSpPr>
        <p:spPr>
          <a:xfrm>
            <a:off x="7032104" y="2780928"/>
            <a:ext cx="374441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7F3BE5A-ACE1-1163-72A8-F2604D59D030}"/>
              </a:ext>
            </a:extLst>
          </p:cNvPr>
          <p:cNvCxnSpPr>
            <a:cxnSpLocks/>
          </p:cNvCxnSpPr>
          <p:nvPr/>
        </p:nvCxnSpPr>
        <p:spPr>
          <a:xfrm>
            <a:off x="7032104" y="2060848"/>
            <a:ext cx="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7132A7-10D3-86A3-47E9-F0CC7241F9D0}"/>
              </a:ext>
            </a:extLst>
          </p:cNvPr>
          <p:cNvCxnSpPr>
            <a:cxnSpLocks/>
          </p:cNvCxnSpPr>
          <p:nvPr/>
        </p:nvCxnSpPr>
        <p:spPr>
          <a:xfrm>
            <a:off x="7752184" y="2060848"/>
            <a:ext cx="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F7CF3C0-434D-7F28-FA67-A7CEDD8F7438}"/>
              </a:ext>
            </a:extLst>
          </p:cNvPr>
          <p:cNvCxnSpPr>
            <a:cxnSpLocks/>
          </p:cNvCxnSpPr>
          <p:nvPr/>
        </p:nvCxnSpPr>
        <p:spPr>
          <a:xfrm>
            <a:off x="7191348" y="2572972"/>
            <a:ext cx="576000"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08BF941-B66E-3A83-F9F7-FB0E97CE36BE}"/>
              </a:ext>
            </a:extLst>
          </p:cNvPr>
          <p:cNvCxnSpPr>
            <a:cxnSpLocks/>
          </p:cNvCxnSpPr>
          <p:nvPr/>
        </p:nvCxnSpPr>
        <p:spPr>
          <a:xfrm>
            <a:off x="7752184"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CFAB85-E5A1-14B5-B96B-40B289AB69F6}"/>
              </a:ext>
            </a:extLst>
          </p:cNvPr>
          <p:cNvCxnSpPr>
            <a:cxnSpLocks/>
          </p:cNvCxnSpPr>
          <p:nvPr/>
        </p:nvCxnSpPr>
        <p:spPr>
          <a:xfrm>
            <a:off x="7896184"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BDCA434-5826-76F9-DE93-F40FD882ED01}"/>
              </a:ext>
            </a:extLst>
          </p:cNvPr>
          <p:cNvCxnSpPr>
            <a:cxnSpLocks/>
          </p:cNvCxnSpPr>
          <p:nvPr/>
        </p:nvCxnSpPr>
        <p:spPr>
          <a:xfrm>
            <a:off x="7191348"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76D676B-74CE-052A-9602-FDD6BE7EE92A}"/>
              </a:ext>
            </a:extLst>
          </p:cNvPr>
          <p:cNvCxnSpPr>
            <a:cxnSpLocks/>
          </p:cNvCxnSpPr>
          <p:nvPr/>
        </p:nvCxnSpPr>
        <p:spPr>
          <a:xfrm>
            <a:off x="8457020" y="2060848"/>
            <a:ext cx="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3ADEED3-CEC5-0EB2-C998-E9F346F48C57}"/>
              </a:ext>
            </a:extLst>
          </p:cNvPr>
          <p:cNvCxnSpPr>
            <a:cxnSpLocks/>
          </p:cNvCxnSpPr>
          <p:nvPr/>
        </p:nvCxnSpPr>
        <p:spPr>
          <a:xfrm>
            <a:off x="7896184" y="2572972"/>
            <a:ext cx="576000"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ACB7FF-AA3C-30C3-C223-6CA5C587CDCE}"/>
              </a:ext>
            </a:extLst>
          </p:cNvPr>
          <p:cNvCxnSpPr>
            <a:cxnSpLocks/>
          </p:cNvCxnSpPr>
          <p:nvPr/>
        </p:nvCxnSpPr>
        <p:spPr>
          <a:xfrm>
            <a:off x="8457020"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01FFEAF-0DE8-9425-A417-5EA091B1C1B3}"/>
              </a:ext>
            </a:extLst>
          </p:cNvPr>
          <p:cNvCxnSpPr>
            <a:cxnSpLocks/>
          </p:cNvCxnSpPr>
          <p:nvPr/>
        </p:nvCxnSpPr>
        <p:spPr>
          <a:xfrm>
            <a:off x="8601020"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E6207E6-47E6-6911-030D-5213EE27AB14}"/>
              </a:ext>
            </a:extLst>
          </p:cNvPr>
          <p:cNvCxnSpPr>
            <a:cxnSpLocks/>
          </p:cNvCxnSpPr>
          <p:nvPr/>
        </p:nvCxnSpPr>
        <p:spPr>
          <a:xfrm>
            <a:off x="9161856" y="2060848"/>
            <a:ext cx="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E61D310-4A8A-0294-BBC8-B941CDD33916}"/>
              </a:ext>
            </a:extLst>
          </p:cNvPr>
          <p:cNvCxnSpPr>
            <a:cxnSpLocks/>
          </p:cNvCxnSpPr>
          <p:nvPr/>
        </p:nvCxnSpPr>
        <p:spPr>
          <a:xfrm>
            <a:off x="8601020" y="2572972"/>
            <a:ext cx="576000"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409A51C-BEBC-2178-BC2C-A9A785057AFE}"/>
              </a:ext>
            </a:extLst>
          </p:cNvPr>
          <p:cNvCxnSpPr>
            <a:cxnSpLocks/>
          </p:cNvCxnSpPr>
          <p:nvPr/>
        </p:nvCxnSpPr>
        <p:spPr>
          <a:xfrm>
            <a:off x="9161856"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A9E048-D9CB-CA43-C831-2311E52837B1}"/>
              </a:ext>
            </a:extLst>
          </p:cNvPr>
          <p:cNvCxnSpPr>
            <a:cxnSpLocks/>
          </p:cNvCxnSpPr>
          <p:nvPr/>
        </p:nvCxnSpPr>
        <p:spPr>
          <a:xfrm>
            <a:off x="9305856"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1882B7E-D948-219C-F68B-788A7803216C}"/>
              </a:ext>
            </a:extLst>
          </p:cNvPr>
          <p:cNvCxnSpPr>
            <a:cxnSpLocks/>
          </p:cNvCxnSpPr>
          <p:nvPr/>
        </p:nvCxnSpPr>
        <p:spPr>
          <a:xfrm>
            <a:off x="9866692" y="2060848"/>
            <a:ext cx="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EC07424-7407-4542-7E86-61C863664AA8}"/>
              </a:ext>
            </a:extLst>
          </p:cNvPr>
          <p:cNvCxnSpPr>
            <a:cxnSpLocks/>
          </p:cNvCxnSpPr>
          <p:nvPr/>
        </p:nvCxnSpPr>
        <p:spPr>
          <a:xfrm>
            <a:off x="9305856" y="2572972"/>
            <a:ext cx="576000" cy="0"/>
          </a:xfrm>
          <a:prstGeom prst="line">
            <a:avLst/>
          </a:prstGeom>
          <a:ln w="28575">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7DA4F4F-264B-14DE-15A6-31B9B78889E4}"/>
              </a:ext>
            </a:extLst>
          </p:cNvPr>
          <p:cNvCxnSpPr>
            <a:cxnSpLocks/>
          </p:cNvCxnSpPr>
          <p:nvPr/>
        </p:nvCxnSpPr>
        <p:spPr>
          <a:xfrm>
            <a:off x="9866692"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20C511E-33C8-475A-9FC5-2F4C7D7EAD23}"/>
              </a:ext>
            </a:extLst>
          </p:cNvPr>
          <p:cNvCxnSpPr>
            <a:cxnSpLocks/>
          </p:cNvCxnSpPr>
          <p:nvPr/>
        </p:nvCxnSpPr>
        <p:spPr>
          <a:xfrm>
            <a:off x="10010692" y="2060848"/>
            <a:ext cx="0" cy="504056"/>
          </a:xfrm>
          <a:prstGeom prst="line">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A780122C-5FFB-86D9-735E-FDD3B3B49588}"/>
              </a:ext>
            </a:extLst>
          </p:cNvPr>
          <p:cNvSpPr txBox="1"/>
          <p:nvPr/>
        </p:nvSpPr>
        <p:spPr>
          <a:xfrm>
            <a:off x="10344472" y="2853676"/>
            <a:ext cx="576064" cy="184666"/>
          </a:xfrm>
          <a:prstGeom prst="rect">
            <a:avLst/>
          </a:prstGeom>
          <a:noFill/>
        </p:spPr>
        <p:txBody>
          <a:bodyPr wrap="square" lIns="0" tIns="0" rIns="0" bIns="0" rtlCol="0">
            <a:spAutoFit/>
          </a:bodyPr>
          <a:lstStyle/>
          <a:p>
            <a:pPr algn="l"/>
            <a:r>
              <a:rPr lang="en-US" sz="1200" i="1" dirty="0">
                <a:solidFill>
                  <a:schemeClr val="tx2"/>
                </a:solidFill>
              </a:rPr>
              <a:t>time</a:t>
            </a:r>
            <a:endParaRPr lang="en-GB" sz="1200" i="1" dirty="0">
              <a:solidFill>
                <a:schemeClr val="tx2"/>
              </a:solidFill>
            </a:endParaRPr>
          </a:p>
        </p:txBody>
      </p:sp>
      <p:sp>
        <p:nvSpPr>
          <p:cNvPr id="73" name="TextBox 72">
            <a:extLst>
              <a:ext uri="{FF2B5EF4-FFF2-40B4-BE49-F238E27FC236}">
                <a16:creationId xmlns:a16="http://schemas.microsoft.com/office/drawing/2014/main" id="{9B5F5322-6C46-A55A-F3C3-AC1D6302FAD2}"/>
              </a:ext>
            </a:extLst>
          </p:cNvPr>
          <p:cNvSpPr txBox="1"/>
          <p:nvPr/>
        </p:nvSpPr>
        <p:spPr>
          <a:xfrm>
            <a:off x="10268542" y="1892860"/>
            <a:ext cx="1505305" cy="369332"/>
          </a:xfrm>
          <a:prstGeom prst="rect">
            <a:avLst/>
          </a:prstGeom>
          <a:noFill/>
        </p:spPr>
        <p:txBody>
          <a:bodyPr wrap="square" lIns="0" tIns="0" rIns="0" bIns="0" rtlCol="0">
            <a:spAutoFit/>
          </a:bodyPr>
          <a:lstStyle/>
          <a:p>
            <a:pPr algn="l"/>
            <a:r>
              <a:rPr lang="en-US" sz="1200" i="1" dirty="0">
                <a:solidFill>
                  <a:srgbClr val="FF0000"/>
                </a:solidFill>
              </a:rPr>
              <a:t>Operational period – high temperature</a:t>
            </a:r>
            <a:endParaRPr lang="en-GB" sz="1200" i="1" dirty="0">
              <a:solidFill>
                <a:srgbClr val="FF0000"/>
              </a:solidFill>
            </a:endParaRPr>
          </a:p>
        </p:txBody>
      </p:sp>
      <p:sp>
        <p:nvSpPr>
          <p:cNvPr id="74" name="TextBox 73">
            <a:extLst>
              <a:ext uri="{FF2B5EF4-FFF2-40B4-BE49-F238E27FC236}">
                <a16:creationId xmlns:a16="http://schemas.microsoft.com/office/drawing/2014/main" id="{AA46C12E-EE57-C358-5063-79DB76FB3883}"/>
              </a:ext>
            </a:extLst>
          </p:cNvPr>
          <p:cNvSpPr txBox="1"/>
          <p:nvPr/>
        </p:nvSpPr>
        <p:spPr>
          <a:xfrm>
            <a:off x="10268542" y="2312876"/>
            <a:ext cx="1505305" cy="369332"/>
          </a:xfrm>
          <a:prstGeom prst="rect">
            <a:avLst/>
          </a:prstGeom>
          <a:noFill/>
        </p:spPr>
        <p:txBody>
          <a:bodyPr wrap="square" lIns="0" tIns="0" rIns="0" bIns="0" rtlCol="0">
            <a:spAutoFit/>
          </a:bodyPr>
          <a:lstStyle/>
          <a:p>
            <a:pPr algn="l"/>
            <a:r>
              <a:rPr lang="en-US" sz="1200" i="1" dirty="0">
                <a:solidFill>
                  <a:schemeClr val="accent1">
                    <a:lumMod val="60000"/>
                    <a:lumOff val="40000"/>
                  </a:schemeClr>
                </a:solidFill>
              </a:rPr>
              <a:t>Shutdown period – low temperature</a:t>
            </a:r>
            <a:endParaRPr lang="en-GB" sz="1200" i="1" dirty="0">
              <a:solidFill>
                <a:schemeClr val="accent1">
                  <a:lumMod val="60000"/>
                  <a:lumOff val="40000"/>
                </a:schemeClr>
              </a:solidFill>
            </a:endParaRPr>
          </a:p>
        </p:txBody>
      </p:sp>
      <p:sp>
        <p:nvSpPr>
          <p:cNvPr id="75" name="Oval 74">
            <a:extLst>
              <a:ext uri="{FF2B5EF4-FFF2-40B4-BE49-F238E27FC236}">
                <a16:creationId xmlns:a16="http://schemas.microsoft.com/office/drawing/2014/main" id="{97B0507D-BEEA-CEBA-F4CB-0AA80956633A}"/>
              </a:ext>
            </a:extLst>
          </p:cNvPr>
          <p:cNvSpPr/>
          <p:nvPr/>
        </p:nvSpPr>
        <p:spPr>
          <a:xfrm>
            <a:off x="6960096" y="1735591"/>
            <a:ext cx="231252" cy="19989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5FC5D25B-5E1F-BDA0-0B68-8FE04A29D3FE}"/>
              </a:ext>
            </a:extLst>
          </p:cNvPr>
          <p:cNvSpPr/>
          <p:nvPr/>
        </p:nvSpPr>
        <p:spPr>
          <a:xfrm>
            <a:off x="7718910" y="1735591"/>
            <a:ext cx="231252" cy="19989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EBA5783C-82E2-CE15-0E68-C744B2CC01D6}"/>
              </a:ext>
            </a:extLst>
          </p:cNvPr>
          <p:cNvSpPr/>
          <p:nvPr/>
        </p:nvSpPr>
        <p:spPr>
          <a:xfrm>
            <a:off x="8396938" y="1735591"/>
            <a:ext cx="231252" cy="19989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A4B2F647-E9F3-F387-74EE-7A87CC6D263E}"/>
              </a:ext>
            </a:extLst>
          </p:cNvPr>
          <p:cNvSpPr/>
          <p:nvPr/>
        </p:nvSpPr>
        <p:spPr>
          <a:xfrm>
            <a:off x="9118230" y="1735591"/>
            <a:ext cx="231252" cy="19989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12C7DF06-16CF-1A60-9F1D-E6B97AAF3BE5}"/>
              </a:ext>
            </a:extLst>
          </p:cNvPr>
          <p:cNvSpPr/>
          <p:nvPr/>
        </p:nvSpPr>
        <p:spPr>
          <a:xfrm>
            <a:off x="9818049" y="1735591"/>
            <a:ext cx="231252" cy="199894"/>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00472E4D-0119-CFDF-4726-51566D5B22C8}"/>
              </a:ext>
            </a:extLst>
          </p:cNvPr>
          <p:cNvSpPr txBox="1"/>
          <p:nvPr/>
        </p:nvSpPr>
        <p:spPr>
          <a:xfrm>
            <a:off x="7031172" y="1739278"/>
            <a:ext cx="197698" cy="184666"/>
          </a:xfrm>
          <a:prstGeom prst="rect">
            <a:avLst/>
          </a:prstGeom>
          <a:noFill/>
        </p:spPr>
        <p:txBody>
          <a:bodyPr wrap="square" lIns="0" tIns="0" rIns="0" bIns="0" rtlCol="0">
            <a:spAutoFit/>
          </a:bodyPr>
          <a:lstStyle/>
          <a:p>
            <a:pPr algn="l"/>
            <a:r>
              <a:rPr lang="en-US" sz="1200" b="1" dirty="0">
                <a:solidFill>
                  <a:schemeClr val="bg1"/>
                </a:solidFill>
              </a:rPr>
              <a:t>1</a:t>
            </a:r>
            <a:endParaRPr lang="en-GB" sz="1200" b="1" dirty="0">
              <a:solidFill>
                <a:schemeClr val="bg1"/>
              </a:solidFill>
            </a:endParaRPr>
          </a:p>
        </p:txBody>
      </p:sp>
      <p:sp>
        <p:nvSpPr>
          <p:cNvPr id="81" name="TextBox 80">
            <a:extLst>
              <a:ext uri="{FF2B5EF4-FFF2-40B4-BE49-F238E27FC236}">
                <a16:creationId xmlns:a16="http://schemas.microsoft.com/office/drawing/2014/main" id="{55640EB8-2352-A5EB-E215-599C770BE486}"/>
              </a:ext>
            </a:extLst>
          </p:cNvPr>
          <p:cNvSpPr txBox="1"/>
          <p:nvPr/>
        </p:nvSpPr>
        <p:spPr>
          <a:xfrm>
            <a:off x="7783472" y="1739278"/>
            <a:ext cx="197698" cy="184666"/>
          </a:xfrm>
          <a:prstGeom prst="rect">
            <a:avLst/>
          </a:prstGeom>
          <a:noFill/>
        </p:spPr>
        <p:txBody>
          <a:bodyPr wrap="square" lIns="0" tIns="0" rIns="0" bIns="0" rtlCol="0">
            <a:spAutoFit/>
          </a:bodyPr>
          <a:lstStyle/>
          <a:p>
            <a:pPr algn="l"/>
            <a:r>
              <a:rPr lang="en-US" sz="1200" b="1" dirty="0">
                <a:solidFill>
                  <a:schemeClr val="bg1"/>
                </a:solidFill>
              </a:rPr>
              <a:t>2</a:t>
            </a:r>
            <a:endParaRPr lang="en-GB" sz="1200" b="1" dirty="0">
              <a:solidFill>
                <a:schemeClr val="bg1"/>
              </a:solidFill>
            </a:endParaRPr>
          </a:p>
        </p:txBody>
      </p:sp>
      <p:sp>
        <p:nvSpPr>
          <p:cNvPr id="82" name="TextBox 81">
            <a:extLst>
              <a:ext uri="{FF2B5EF4-FFF2-40B4-BE49-F238E27FC236}">
                <a16:creationId xmlns:a16="http://schemas.microsoft.com/office/drawing/2014/main" id="{578F99C0-15A3-0C94-A87F-72276E8766D8}"/>
              </a:ext>
            </a:extLst>
          </p:cNvPr>
          <p:cNvSpPr txBox="1"/>
          <p:nvPr/>
        </p:nvSpPr>
        <p:spPr>
          <a:xfrm>
            <a:off x="8472184" y="1739278"/>
            <a:ext cx="197698" cy="184666"/>
          </a:xfrm>
          <a:prstGeom prst="rect">
            <a:avLst/>
          </a:prstGeom>
          <a:noFill/>
        </p:spPr>
        <p:txBody>
          <a:bodyPr wrap="square" lIns="0" tIns="0" rIns="0" bIns="0" rtlCol="0">
            <a:spAutoFit/>
          </a:bodyPr>
          <a:lstStyle/>
          <a:p>
            <a:pPr algn="l"/>
            <a:r>
              <a:rPr lang="en-US" sz="1200" b="1" dirty="0">
                <a:solidFill>
                  <a:schemeClr val="bg1"/>
                </a:solidFill>
              </a:rPr>
              <a:t>3</a:t>
            </a:r>
            <a:endParaRPr lang="en-GB" sz="1200" b="1" dirty="0">
              <a:solidFill>
                <a:schemeClr val="bg1"/>
              </a:solidFill>
            </a:endParaRPr>
          </a:p>
        </p:txBody>
      </p:sp>
      <p:sp>
        <p:nvSpPr>
          <p:cNvPr id="83" name="TextBox 82">
            <a:extLst>
              <a:ext uri="{FF2B5EF4-FFF2-40B4-BE49-F238E27FC236}">
                <a16:creationId xmlns:a16="http://schemas.microsoft.com/office/drawing/2014/main" id="{79EDD584-625D-373E-C42D-357744264967}"/>
              </a:ext>
            </a:extLst>
          </p:cNvPr>
          <p:cNvSpPr txBox="1"/>
          <p:nvPr/>
        </p:nvSpPr>
        <p:spPr>
          <a:xfrm>
            <a:off x="9140922" y="1739278"/>
            <a:ext cx="197698" cy="184666"/>
          </a:xfrm>
          <a:prstGeom prst="rect">
            <a:avLst/>
          </a:prstGeom>
          <a:noFill/>
        </p:spPr>
        <p:txBody>
          <a:bodyPr wrap="square" lIns="0" tIns="0" rIns="0" bIns="0" rtlCol="0">
            <a:spAutoFit/>
          </a:bodyPr>
          <a:lstStyle/>
          <a:p>
            <a:pPr algn="ctr"/>
            <a:r>
              <a:rPr lang="en-US" sz="1200" b="1" dirty="0">
                <a:solidFill>
                  <a:schemeClr val="bg1"/>
                </a:solidFill>
              </a:rPr>
              <a:t>4</a:t>
            </a:r>
            <a:endParaRPr lang="en-GB" sz="1200" b="1" dirty="0">
              <a:solidFill>
                <a:schemeClr val="bg1"/>
              </a:solidFill>
            </a:endParaRPr>
          </a:p>
        </p:txBody>
      </p:sp>
      <p:sp>
        <p:nvSpPr>
          <p:cNvPr id="84" name="TextBox 83">
            <a:extLst>
              <a:ext uri="{FF2B5EF4-FFF2-40B4-BE49-F238E27FC236}">
                <a16:creationId xmlns:a16="http://schemas.microsoft.com/office/drawing/2014/main" id="{5AADD815-FB7F-0108-9211-12053BD06A65}"/>
              </a:ext>
            </a:extLst>
          </p:cNvPr>
          <p:cNvSpPr txBox="1"/>
          <p:nvPr/>
        </p:nvSpPr>
        <p:spPr>
          <a:xfrm>
            <a:off x="9834826" y="1739278"/>
            <a:ext cx="197698" cy="184666"/>
          </a:xfrm>
          <a:prstGeom prst="rect">
            <a:avLst/>
          </a:prstGeom>
          <a:noFill/>
        </p:spPr>
        <p:txBody>
          <a:bodyPr wrap="square" lIns="0" tIns="0" rIns="0" bIns="0" rtlCol="0">
            <a:spAutoFit/>
          </a:bodyPr>
          <a:lstStyle/>
          <a:p>
            <a:pPr algn="ctr"/>
            <a:r>
              <a:rPr lang="en-US" sz="1200" b="1" dirty="0">
                <a:solidFill>
                  <a:schemeClr val="bg1"/>
                </a:solidFill>
              </a:rPr>
              <a:t>5</a:t>
            </a:r>
            <a:endParaRPr lang="en-GB" sz="1200" b="1" dirty="0">
              <a:solidFill>
                <a:schemeClr val="bg1"/>
              </a:solidFill>
            </a:endParaRPr>
          </a:p>
        </p:txBody>
      </p:sp>
      <p:sp>
        <p:nvSpPr>
          <p:cNvPr id="85" name="TextBox 84">
            <a:extLst>
              <a:ext uri="{FF2B5EF4-FFF2-40B4-BE49-F238E27FC236}">
                <a16:creationId xmlns:a16="http://schemas.microsoft.com/office/drawing/2014/main" id="{FD1340E3-FD48-99D5-9630-FF565A04F95A}"/>
              </a:ext>
            </a:extLst>
          </p:cNvPr>
          <p:cNvSpPr txBox="1"/>
          <p:nvPr/>
        </p:nvSpPr>
        <p:spPr>
          <a:xfrm rot="16200000">
            <a:off x="6795739" y="2263658"/>
            <a:ext cx="576064" cy="184666"/>
          </a:xfrm>
          <a:prstGeom prst="rect">
            <a:avLst/>
          </a:prstGeom>
          <a:noFill/>
        </p:spPr>
        <p:txBody>
          <a:bodyPr wrap="square" lIns="0" tIns="0" rIns="0" bIns="0" rtlCol="0">
            <a:spAutoFit/>
          </a:bodyPr>
          <a:lstStyle/>
          <a:p>
            <a:pPr algn="ctr"/>
            <a:r>
              <a:rPr lang="en-US" sz="1200" i="1" dirty="0">
                <a:solidFill>
                  <a:srgbClr val="FF0000"/>
                </a:solidFill>
              </a:rPr>
              <a:t>83 d</a:t>
            </a:r>
            <a:endParaRPr lang="en-GB" sz="1200" i="1" dirty="0">
              <a:solidFill>
                <a:srgbClr val="FF0000"/>
              </a:solidFill>
            </a:endParaRPr>
          </a:p>
        </p:txBody>
      </p:sp>
      <p:sp>
        <p:nvSpPr>
          <p:cNvPr id="86" name="TextBox 85">
            <a:extLst>
              <a:ext uri="{FF2B5EF4-FFF2-40B4-BE49-F238E27FC236}">
                <a16:creationId xmlns:a16="http://schemas.microsoft.com/office/drawing/2014/main" id="{8EEAC453-970A-70E1-C289-9BAF86614BD4}"/>
              </a:ext>
            </a:extLst>
          </p:cNvPr>
          <p:cNvSpPr txBox="1"/>
          <p:nvPr/>
        </p:nvSpPr>
        <p:spPr>
          <a:xfrm rot="16200000">
            <a:off x="7539526" y="2263658"/>
            <a:ext cx="576064" cy="184666"/>
          </a:xfrm>
          <a:prstGeom prst="rect">
            <a:avLst/>
          </a:prstGeom>
          <a:noFill/>
        </p:spPr>
        <p:txBody>
          <a:bodyPr wrap="square" lIns="0" tIns="0" rIns="0" bIns="0" rtlCol="0">
            <a:spAutoFit/>
          </a:bodyPr>
          <a:lstStyle/>
          <a:p>
            <a:pPr algn="ctr"/>
            <a:r>
              <a:rPr lang="en-US" sz="1200" i="1" dirty="0">
                <a:solidFill>
                  <a:srgbClr val="FF0000"/>
                </a:solidFill>
              </a:rPr>
              <a:t>83 d</a:t>
            </a:r>
            <a:endParaRPr lang="en-GB" sz="1200" i="1" dirty="0">
              <a:solidFill>
                <a:srgbClr val="FF0000"/>
              </a:solidFill>
            </a:endParaRPr>
          </a:p>
        </p:txBody>
      </p:sp>
      <p:sp>
        <p:nvSpPr>
          <p:cNvPr id="88" name="TextBox 87">
            <a:extLst>
              <a:ext uri="{FF2B5EF4-FFF2-40B4-BE49-F238E27FC236}">
                <a16:creationId xmlns:a16="http://schemas.microsoft.com/office/drawing/2014/main" id="{919460F0-C512-406D-3974-4395D22A42CC}"/>
              </a:ext>
            </a:extLst>
          </p:cNvPr>
          <p:cNvSpPr txBox="1"/>
          <p:nvPr/>
        </p:nvSpPr>
        <p:spPr>
          <a:xfrm rot="16200000">
            <a:off x="8955995" y="2263658"/>
            <a:ext cx="576064" cy="184666"/>
          </a:xfrm>
          <a:prstGeom prst="rect">
            <a:avLst/>
          </a:prstGeom>
          <a:noFill/>
        </p:spPr>
        <p:txBody>
          <a:bodyPr wrap="square" lIns="0" tIns="0" rIns="0" bIns="0" rtlCol="0">
            <a:spAutoFit/>
          </a:bodyPr>
          <a:lstStyle/>
          <a:p>
            <a:pPr algn="ctr"/>
            <a:r>
              <a:rPr lang="en-US" sz="1200" i="1" dirty="0">
                <a:solidFill>
                  <a:srgbClr val="FF0000"/>
                </a:solidFill>
              </a:rPr>
              <a:t>83 d</a:t>
            </a:r>
            <a:endParaRPr lang="en-GB" sz="1200" i="1" dirty="0">
              <a:solidFill>
                <a:srgbClr val="FF0000"/>
              </a:solidFill>
            </a:endParaRPr>
          </a:p>
        </p:txBody>
      </p:sp>
      <p:sp>
        <p:nvSpPr>
          <p:cNvPr id="89" name="TextBox 88">
            <a:extLst>
              <a:ext uri="{FF2B5EF4-FFF2-40B4-BE49-F238E27FC236}">
                <a16:creationId xmlns:a16="http://schemas.microsoft.com/office/drawing/2014/main" id="{C95EC34C-5C5B-1983-19F9-C4A47971F1EA}"/>
              </a:ext>
            </a:extLst>
          </p:cNvPr>
          <p:cNvSpPr txBox="1"/>
          <p:nvPr/>
        </p:nvSpPr>
        <p:spPr>
          <a:xfrm rot="16200000">
            <a:off x="9645643" y="2263658"/>
            <a:ext cx="576064" cy="184666"/>
          </a:xfrm>
          <a:prstGeom prst="rect">
            <a:avLst/>
          </a:prstGeom>
          <a:noFill/>
        </p:spPr>
        <p:txBody>
          <a:bodyPr wrap="square" lIns="0" tIns="0" rIns="0" bIns="0" rtlCol="0">
            <a:spAutoFit/>
          </a:bodyPr>
          <a:lstStyle/>
          <a:p>
            <a:pPr algn="ctr"/>
            <a:r>
              <a:rPr lang="en-US" sz="1200" i="1" dirty="0">
                <a:solidFill>
                  <a:srgbClr val="FF0000"/>
                </a:solidFill>
              </a:rPr>
              <a:t>83 d</a:t>
            </a:r>
            <a:endParaRPr lang="en-GB" sz="1200" i="1" dirty="0">
              <a:solidFill>
                <a:srgbClr val="FF0000"/>
              </a:solidFill>
            </a:endParaRPr>
          </a:p>
        </p:txBody>
      </p:sp>
      <p:sp>
        <p:nvSpPr>
          <p:cNvPr id="90" name="TextBox 89">
            <a:extLst>
              <a:ext uri="{FF2B5EF4-FFF2-40B4-BE49-F238E27FC236}">
                <a16:creationId xmlns:a16="http://schemas.microsoft.com/office/drawing/2014/main" id="{1A7E37B1-97F6-3EF8-6F77-B30739D27F37}"/>
              </a:ext>
            </a:extLst>
          </p:cNvPr>
          <p:cNvSpPr txBox="1"/>
          <p:nvPr/>
        </p:nvSpPr>
        <p:spPr>
          <a:xfrm rot="16200000">
            <a:off x="8247825" y="2263658"/>
            <a:ext cx="576064" cy="184666"/>
          </a:xfrm>
          <a:prstGeom prst="rect">
            <a:avLst/>
          </a:prstGeom>
          <a:noFill/>
        </p:spPr>
        <p:txBody>
          <a:bodyPr wrap="square" lIns="0" tIns="0" rIns="0" bIns="0" rtlCol="0">
            <a:spAutoFit/>
          </a:bodyPr>
          <a:lstStyle/>
          <a:p>
            <a:pPr algn="ctr"/>
            <a:r>
              <a:rPr lang="en-US" sz="1200" i="1" dirty="0">
                <a:solidFill>
                  <a:srgbClr val="FF0000"/>
                </a:solidFill>
              </a:rPr>
              <a:t>83 d</a:t>
            </a:r>
            <a:endParaRPr lang="en-GB" sz="1200" i="1" dirty="0">
              <a:solidFill>
                <a:srgbClr val="FF0000"/>
              </a:solidFill>
            </a:endParaRPr>
          </a:p>
        </p:txBody>
      </p:sp>
      <p:sp>
        <p:nvSpPr>
          <p:cNvPr id="91" name="TextBox 90">
            <a:extLst>
              <a:ext uri="{FF2B5EF4-FFF2-40B4-BE49-F238E27FC236}">
                <a16:creationId xmlns:a16="http://schemas.microsoft.com/office/drawing/2014/main" id="{58BC3103-9E25-47F3-1932-0155E412998C}"/>
              </a:ext>
            </a:extLst>
          </p:cNvPr>
          <p:cNvSpPr txBox="1"/>
          <p:nvPr/>
        </p:nvSpPr>
        <p:spPr>
          <a:xfrm>
            <a:off x="7185377" y="2608934"/>
            <a:ext cx="576064" cy="184666"/>
          </a:xfrm>
          <a:prstGeom prst="rect">
            <a:avLst/>
          </a:prstGeom>
          <a:noFill/>
        </p:spPr>
        <p:txBody>
          <a:bodyPr wrap="square" lIns="0" tIns="0" rIns="0" bIns="0" rtlCol="0">
            <a:spAutoFit/>
          </a:bodyPr>
          <a:lstStyle/>
          <a:p>
            <a:pPr algn="ctr"/>
            <a:r>
              <a:rPr lang="en-US" sz="1200" i="1" dirty="0">
                <a:solidFill>
                  <a:schemeClr val="accent1">
                    <a:lumMod val="60000"/>
                    <a:lumOff val="40000"/>
                  </a:schemeClr>
                </a:solidFill>
              </a:rPr>
              <a:t>282 d</a:t>
            </a:r>
            <a:endParaRPr lang="en-GB" sz="1200" i="1" dirty="0">
              <a:solidFill>
                <a:schemeClr val="accent1">
                  <a:lumMod val="60000"/>
                  <a:lumOff val="40000"/>
                </a:schemeClr>
              </a:solidFill>
            </a:endParaRPr>
          </a:p>
        </p:txBody>
      </p:sp>
      <p:sp>
        <p:nvSpPr>
          <p:cNvPr id="92" name="TextBox 91">
            <a:extLst>
              <a:ext uri="{FF2B5EF4-FFF2-40B4-BE49-F238E27FC236}">
                <a16:creationId xmlns:a16="http://schemas.microsoft.com/office/drawing/2014/main" id="{14B2F1FB-0D97-EDA6-1239-DECDE04A32BC}"/>
              </a:ext>
            </a:extLst>
          </p:cNvPr>
          <p:cNvSpPr txBox="1"/>
          <p:nvPr/>
        </p:nvSpPr>
        <p:spPr>
          <a:xfrm>
            <a:off x="7906468" y="2608934"/>
            <a:ext cx="576064" cy="184666"/>
          </a:xfrm>
          <a:prstGeom prst="rect">
            <a:avLst/>
          </a:prstGeom>
          <a:noFill/>
        </p:spPr>
        <p:txBody>
          <a:bodyPr wrap="square" lIns="0" tIns="0" rIns="0" bIns="0" rtlCol="0">
            <a:spAutoFit/>
          </a:bodyPr>
          <a:lstStyle/>
          <a:p>
            <a:pPr algn="ctr"/>
            <a:r>
              <a:rPr lang="en-US" sz="1200" i="1" dirty="0">
                <a:solidFill>
                  <a:schemeClr val="accent1">
                    <a:lumMod val="60000"/>
                    <a:lumOff val="40000"/>
                  </a:schemeClr>
                </a:solidFill>
              </a:rPr>
              <a:t>282 d</a:t>
            </a:r>
            <a:endParaRPr lang="en-GB" sz="1200" i="1" dirty="0">
              <a:solidFill>
                <a:schemeClr val="accent1">
                  <a:lumMod val="60000"/>
                  <a:lumOff val="40000"/>
                </a:schemeClr>
              </a:solidFill>
            </a:endParaRPr>
          </a:p>
        </p:txBody>
      </p:sp>
      <p:sp>
        <p:nvSpPr>
          <p:cNvPr id="93" name="TextBox 92">
            <a:extLst>
              <a:ext uri="{FF2B5EF4-FFF2-40B4-BE49-F238E27FC236}">
                <a16:creationId xmlns:a16="http://schemas.microsoft.com/office/drawing/2014/main" id="{C31D94D8-8D38-731B-81DE-9737C283E9AC}"/>
              </a:ext>
            </a:extLst>
          </p:cNvPr>
          <p:cNvSpPr txBox="1"/>
          <p:nvPr/>
        </p:nvSpPr>
        <p:spPr>
          <a:xfrm>
            <a:off x="8646712" y="2608934"/>
            <a:ext cx="576064" cy="184666"/>
          </a:xfrm>
          <a:prstGeom prst="rect">
            <a:avLst/>
          </a:prstGeom>
          <a:noFill/>
        </p:spPr>
        <p:txBody>
          <a:bodyPr wrap="square" lIns="0" tIns="0" rIns="0" bIns="0" rtlCol="0">
            <a:spAutoFit/>
          </a:bodyPr>
          <a:lstStyle/>
          <a:p>
            <a:pPr algn="ctr"/>
            <a:r>
              <a:rPr lang="en-US" sz="1200" i="1" dirty="0">
                <a:solidFill>
                  <a:schemeClr val="accent1">
                    <a:lumMod val="60000"/>
                    <a:lumOff val="40000"/>
                  </a:schemeClr>
                </a:solidFill>
              </a:rPr>
              <a:t>282 d</a:t>
            </a:r>
            <a:endParaRPr lang="en-GB" sz="1200" i="1" dirty="0">
              <a:solidFill>
                <a:schemeClr val="accent1">
                  <a:lumMod val="60000"/>
                  <a:lumOff val="40000"/>
                </a:schemeClr>
              </a:solidFill>
            </a:endParaRPr>
          </a:p>
        </p:txBody>
      </p:sp>
      <p:sp>
        <p:nvSpPr>
          <p:cNvPr id="94" name="TextBox 93">
            <a:extLst>
              <a:ext uri="{FF2B5EF4-FFF2-40B4-BE49-F238E27FC236}">
                <a16:creationId xmlns:a16="http://schemas.microsoft.com/office/drawing/2014/main" id="{868B1EA1-3A62-E859-03B5-24A72EC83C79}"/>
              </a:ext>
            </a:extLst>
          </p:cNvPr>
          <p:cNvSpPr txBox="1"/>
          <p:nvPr/>
        </p:nvSpPr>
        <p:spPr>
          <a:xfrm>
            <a:off x="9329811" y="2608934"/>
            <a:ext cx="576064" cy="184666"/>
          </a:xfrm>
          <a:prstGeom prst="rect">
            <a:avLst/>
          </a:prstGeom>
          <a:noFill/>
        </p:spPr>
        <p:txBody>
          <a:bodyPr wrap="square" lIns="0" tIns="0" rIns="0" bIns="0" rtlCol="0">
            <a:spAutoFit/>
          </a:bodyPr>
          <a:lstStyle/>
          <a:p>
            <a:pPr algn="ctr"/>
            <a:r>
              <a:rPr lang="en-US" sz="1200" i="1" dirty="0">
                <a:solidFill>
                  <a:schemeClr val="accent1">
                    <a:lumMod val="60000"/>
                    <a:lumOff val="40000"/>
                  </a:schemeClr>
                </a:solidFill>
              </a:rPr>
              <a:t>282 d</a:t>
            </a:r>
            <a:endParaRPr lang="en-GB" sz="1200" i="1" dirty="0">
              <a:solidFill>
                <a:schemeClr val="accent1">
                  <a:lumMod val="60000"/>
                  <a:lumOff val="40000"/>
                </a:schemeClr>
              </a:solidFill>
            </a:endParaRPr>
          </a:p>
        </p:txBody>
      </p:sp>
      <p:graphicFrame>
        <p:nvGraphicFramePr>
          <p:cNvPr id="95" name="Table 94">
            <a:extLst>
              <a:ext uri="{FF2B5EF4-FFF2-40B4-BE49-F238E27FC236}">
                <a16:creationId xmlns:a16="http://schemas.microsoft.com/office/drawing/2014/main" id="{BA074787-5F55-C2B9-68AC-7E6D910CE18A}"/>
              </a:ext>
            </a:extLst>
          </p:cNvPr>
          <p:cNvGraphicFramePr>
            <a:graphicFrameLocks noGrp="1"/>
          </p:cNvGraphicFramePr>
          <p:nvPr/>
        </p:nvGraphicFramePr>
        <p:xfrm>
          <a:off x="6953182" y="3624441"/>
          <a:ext cx="4330095" cy="668655"/>
        </p:xfrm>
        <a:graphic>
          <a:graphicData uri="http://schemas.openxmlformats.org/drawingml/2006/table">
            <a:tbl>
              <a:tblPr>
                <a:tableStyleId>{8EC20E35-A176-4012-BC5E-935CFFF8708E}</a:tableStyleId>
              </a:tblPr>
              <a:tblGrid>
                <a:gridCol w="1610363">
                  <a:extLst>
                    <a:ext uri="{9D8B030D-6E8A-4147-A177-3AD203B41FA5}">
                      <a16:colId xmlns:a16="http://schemas.microsoft.com/office/drawing/2014/main" val="1613949564"/>
                    </a:ext>
                  </a:extLst>
                </a:gridCol>
                <a:gridCol w="679933">
                  <a:extLst>
                    <a:ext uri="{9D8B030D-6E8A-4147-A177-3AD203B41FA5}">
                      <a16:colId xmlns:a16="http://schemas.microsoft.com/office/drawing/2014/main" val="2878120744"/>
                    </a:ext>
                  </a:extLst>
                </a:gridCol>
                <a:gridCol w="679933">
                  <a:extLst>
                    <a:ext uri="{9D8B030D-6E8A-4147-A177-3AD203B41FA5}">
                      <a16:colId xmlns:a16="http://schemas.microsoft.com/office/drawing/2014/main" val="1179336178"/>
                    </a:ext>
                  </a:extLst>
                </a:gridCol>
                <a:gridCol w="679933">
                  <a:extLst>
                    <a:ext uri="{9D8B030D-6E8A-4147-A177-3AD203B41FA5}">
                      <a16:colId xmlns:a16="http://schemas.microsoft.com/office/drawing/2014/main" val="1138956773"/>
                    </a:ext>
                  </a:extLst>
                </a:gridCol>
                <a:gridCol w="679933">
                  <a:extLst>
                    <a:ext uri="{9D8B030D-6E8A-4147-A177-3AD203B41FA5}">
                      <a16:colId xmlns:a16="http://schemas.microsoft.com/office/drawing/2014/main" val="2542675944"/>
                    </a:ext>
                  </a:extLst>
                </a:gridCol>
              </a:tblGrid>
              <a:tr h="0">
                <a:tc>
                  <a:txBody>
                    <a:bodyPr/>
                    <a:lstStyle/>
                    <a:p>
                      <a:pPr marL="0" algn="ctr" defTabSz="914400" rtl="0" eaLnBrk="1" fontAlgn="b" latinLnBrk="0" hangingPunct="1">
                        <a:buNone/>
                      </a:pPr>
                      <a:r>
                        <a:rPr lang="en-GB" sz="1400" b="1" i="0" u="none" strike="noStrike" kern="1200" dirty="0">
                          <a:solidFill>
                            <a:srgbClr val="000000"/>
                          </a:solidFill>
                          <a:effectLst/>
                          <a:latin typeface="Calibri" panose="020F0502020204030204" pitchFamily="34" charset="0"/>
                          <a:ea typeface="+mn-ea"/>
                          <a:cs typeface="+mn-cs"/>
                        </a:rPr>
                        <a:t> </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rgbClr val="FF0000"/>
                          </a:solidFill>
                          <a:effectLst/>
                          <a:latin typeface="Calibri" panose="020F0502020204030204" pitchFamily="34" charset="0"/>
                          <a:ea typeface="+mn-ea"/>
                          <a:cs typeface="+mn-cs"/>
                        </a:rPr>
                        <a:t>392 °C</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rgbClr val="FF0000"/>
                          </a:solidFill>
                          <a:effectLst/>
                          <a:latin typeface="Calibri" panose="020F0502020204030204" pitchFamily="34" charset="0"/>
                          <a:ea typeface="+mn-ea"/>
                          <a:cs typeface="+mn-cs"/>
                        </a:rPr>
                        <a:t>234 °C</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1" i="0" u="none" strike="noStrike" kern="1200" dirty="0">
                          <a:solidFill>
                            <a:srgbClr val="FF0000"/>
                          </a:solidFill>
                          <a:effectLst/>
                          <a:latin typeface="Calibri" panose="020F0502020204030204" pitchFamily="34" charset="0"/>
                          <a:ea typeface="+mn-ea"/>
                          <a:cs typeface="+mn-cs"/>
                        </a:rPr>
                        <a:t>193 </a:t>
                      </a:r>
                      <a:r>
                        <a:rPr lang="en-GB" sz="1400" b="1" i="0" u="none" strike="noStrike" kern="1200" dirty="0">
                          <a:solidFill>
                            <a:srgbClr val="FF0000"/>
                          </a:solidFill>
                          <a:effectLst/>
                          <a:latin typeface="Calibri" panose="020F0502020204030204" pitchFamily="34" charset="0"/>
                          <a:ea typeface="+mn-ea"/>
                          <a:cs typeface="+mn-cs"/>
                        </a:rPr>
                        <a:t>°C</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1" i="0" u="none" strike="noStrike" kern="1200" dirty="0">
                          <a:solidFill>
                            <a:schemeClr val="accent1">
                              <a:lumMod val="60000"/>
                              <a:lumOff val="40000"/>
                            </a:schemeClr>
                          </a:solidFill>
                          <a:effectLst/>
                          <a:latin typeface="Calibri" panose="020F0502020204030204" pitchFamily="34" charset="0"/>
                          <a:ea typeface="+mn-ea"/>
                          <a:cs typeface="+mn-cs"/>
                        </a:rPr>
                        <a:t>22 </a:t>
                      </a:r>
                      <a:r>
                        <a:rPr lang="en-GB" sz="1400" b="1" i="0" u="none" strike="noStrike" kern="1200" dirty="0">
                          <a:solidFill>
                            <a:schemeClr val="accent1">
                              <a:lumMod val="60000"/>
                              <a:lumOff val="40000"/>
                            </a:schemeClr>
                          </a:solidFill>
                          <a:effectLst/>
                          <a:latin typeface="Calibri" panose="020F0502020204030204" pitchFamily="34" charset="0"/>
                          <a:ea typeface="+mn-ea"/>
                          <a:cs typeface="+mn-cs"/>
                        </a:rPr>
                        <a:t>°C</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4095194"/>
                  </a:ext>
                </a:extLst>
              </a:tr>
              <a:tr h="190500">
                <a:tc>
                  <a:txBody>
                    <a:bodyPr/>
                    <a:lstStyle/>
                    <a:p>
                      <a:pPr marL="0" algn="l"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Diffusion per 83.3 d</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400" b="0" i="0" u="none" strike="noStrike" kern="1200" dirty="0">
                          <a:solidFill>
                            <a:schemeClr val="tx2"/>
                          </a:solidFill>
                          <a:effectLst/>
                          <a:latin typeface="Calibri" panose="020F0502020204030204" pitchFamily="34" charset="0"/>
                          <a:ea typeface="+mn-ea"/>
                          <a:cs typeface="+mn-cs"/>
                        </a:rPr>
                        <a:t>94%</a:t>
                      </a:r>
                      <a:endParaRPr lang="en-GB" sz="1400" b="0" i="0" u="none" strike="noStrike" kern="1200" dirty="0">
                        <a:solidFill>
                          <a:schemeClr val="tx2"/>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73%</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62%</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593832479"/>
                  </a:ext>
                </a:extLst>
              </a:tr>
              <a:tr h="170737">
                <a:tc>
                  <a:txBody>
                    <a:bodyPr/>
                    <a:lstStyle/>
                    <a:p>
                      <a:pPr marL="0" algn="l"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Diffusion per  282 d</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8%</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677169874"/>
                  </a:ext>
                </a:extLst>
              </a:tr>
            </a:tbl>
          </a:graphicData>
        </a:graphic>
      </p:graphicFrame>
      <p:graphicFrame>
        <p:nvGraphicFramePr>
          <p:cNvPr id="96" name="Table 95">
            <a:extLst>
              <a:ext uri="{FF2B5EF4-FFF2-40B4-BE49-F238E27FC236}">
                <a16:creationId xmlns:a16="http://schemas.microsoft.com/office/drawing/2014/main" id="{D8333314-92ED-4571-D436-DA1C4CC313AD}"/>
              </a:ext>
            </a:extLst>
          </p:cNvPr>
          <p:cNvGraphicFramePr>
            <a:graphicFrameLocks noGrp="1"/>
          </p:cNvGraphicFramePr>
          <p:nvPr/>
        </p:nvGraphicFramePr>
        <p:xfrm>
          <a:off x="6968268" y="5136609"/>
          <a:ext cx="3650162" cy="668655"/>
        </p:xfrm>
        <a:graphic>
          <a:graphicData uri="http://schemas.openxmlformats.org/drawingml/2006/table">
            <a:tbl>
              <a:tblPr>
                <a:tableStyleId>{8EC20E35-A176-4012-BC5E-935CFFF8708E}</a:tableStyleId>
              </a:tblPr>
              <a:tblGrid>
                <a:gridCol w="1610363">
                  <a:extLst>
                    <a:ext uri="{9D8B030D-6E8A-4147-A177-3AD203B41FA5}">
                      <a16:colId xmlns:a16="http://schemas.microsoft.com/office/drawing/2014/main" val="1613949564"/>
                    </a:ext>
                  </a:extLst>
                </a:gridCol>
                <a:gridCol w="679933">
                  <a:extLst>
                    <a:ext uri="{9D8B030D-6E8A-4147-A177-3AD203B41FA5}">
                      <a16:colId xmlns:a16="http://schemas.microsoft.com/office/drawing/2014/main" val="2878120744"/>
                    </a:ext>
                  </a:extLst>
                </a:gridCol>
                <a:gridCol w="679933">
                  <a:extLst>
                    <a:ext uri="{9D8B030D-6E8A-4147-A177-3AD203B41FA5}">
                      <a16:colId xmlns:a16="http://schemas.microsoft.com/office/drawing/2014/main" val="1179336178"/>
                    </a:ext>
                  </a:extLst>
                </a:gridCol>
                <a:gridCol w="679933">
                  <a:extLst>
                    <a:ext uri="{9D8B030D-6E8A-4147-A177-3AD203B41FA5}">
                      <a16:colId xmlns:a16="http://schemas.microsoft.com/office/drawing/2014/main" val="1138956773"/>
                    </a:ext>
                  </a:extLst>
                </a:gridCol>
              </a:tblGrid>
              <a:tr h="0">
                <a:tc>
                  <a:txBody>
                    <a:bodyPr/>
                    <a:lstStyle/>
                    <a:p>
                      <a:pPr marL="0" algn="ctr" defTabSz="914400" rtl="0" eaLnBrk="1" fontAlgn="b" latinLnBrk="0" hangingPunct="1">
                        <a:buNone/>
                      </a:pPr>
                      <a:r>
                        <a:rPr lang="en-GB" sz="1400" b="1" i="0" u="none" strike="noStrike" kern="1200" dirty="0">
                          <a:solidFill>
                            <a:srgbClr val="000000"/>
                          </a:solidFill>
                          <a:effectLst/>
                          <a:latin typeface="Calibri" panose="020F0502020204030204" pitchFamily="34" charset="0"/>
                          <a:ea typeface="+mn-ea"/>
                          <a:cs typeface="+mn-cs"/>
                        </a:rPr>
                        <a:t> </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rgbClr val="FF0000"/>
                          </a:solidFill>
                          <a:effectLst/>
                          <a:latin typeface="Calibri" panose="020F0502020204030204" pitchFamily="34" charset="0"/>
                          <a:ea typeface="+mn-ea"/>
                          <a:cs typeface="+mn-cs"/>
                        </a:rPr>
                        <a:t>392 °C</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400" b="1" i="0" u="none" strike="noStrike" kern="1200" dirty="0">
                          <a:solidFill>
                            <a:srgbClr val="FF0000"/>
                          </a:solidFill>
                          <a:effectLst/>
                          <a:latin typeface="Calibri" panose="020F0502020204030204" pitchFamily="34" charset="0"/>
                          <a:ea typeface="+mn-ea"/>
                          <a:cs typeface="+mn-cs"/>
                        </a:rPr>
                        <a:t>234 °C</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1" i="0" u="none" strike="noStrike" kern="1200" dirty="0">
                          <a:solidFill>
                            <a:srgbClr val="FF0000"/>
                          </a:solidFill>
                          <a:effectLst/>
                          <a:latin typeface="Calibri" panose="020F0502020204030204" pitchFamily="34" charset="0"/>
                          <a:ea typeface="+mn-ea"/>
                          <a:cs typeface="+mn-cs"/>
                        </a:rPr>
                        <a:t>193 </a:t>
                      </a:r>
                      <a:r>
                        <a:rPr lang="en-GB" sz="1400" b="1" i="0" u="none" strike="noStrike" kern="1200" dirty="0">
                          <a:solidFill>
                            <a:srgbClr val="FF0000"/>
                          </a:solidFill>
                          <a:effectLst/>
                          <a:latin typeface="Calibri" panose="020F0502020204030204" pitchFamily="34" charset="0"/>
                          <a:ea typeface="+mn-ea"/>
                          <a:cs typeface="+mn-cs"/>
                        </a:rPr>
                        <a:t>°C</a:t>
                      </a:r>
                    </a:p>
                  </a:txBody>
                  <a:tcPr marL="9525" marR="9525" marT="9525" marB="0" anchor="b">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4095194"/>
                  </a:ext>
                </a:extLst>
              </a:tr>
              <a:tr h="190500">
                <a:tc>
                  <a:txBody>
                    <a:bodyPr/>
                    <a:lstStyle/>
                    <a:p>
                      <a:pPr marL="0" algn="l"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Diffusion per 5 years</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99%</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92%</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400" b="0" i="0" u="none" strike="noStrike" kern="1200" dirty="0">
                          <a:solidFill>
                            <a:srgbClr val="000000"/>
                          </a:solidFill>
                          <a:effectLst/>
                          <a:latin typeface="Calibri" panose="020F0502020204030204" pitchFamily="34" charset="0"/>
                          <a:ea typeface="+mn-ea"/>
                          <a:cs typeface="+mn-cs"/>
                        </a:rPr>
                        <a:t>85%</a:t>
                      </a: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3462594729"/>
                  </a:ext>
                </a:extLst>
              </a:tr>
              <a:tr h="190500">
                <a:tc>
                  <a:txBody>
                    <a:bodyPr/>
                    <a:lstStyle/>
                    <a:p>
                      <a:pPr marL="0" algn="l" defTabSz="914400" rtl="0" eaLnBrk="1" fontAlgn="b" latinLnBrk="0" hangingPunct="1">
                        <a:buNone/>
                      </a:pPr>
                      <a:r>
                        <a:rPr lang="en-US" sz="1400" b="1" i="0" u="none" strike="noStrike" kern="1200" dirty="0">
                          <a:solidFill>
                            <a:schemeClr val="tx2"/>
                          </a:solidFill>
                          <a:effectLst/>
                          <a:latin typeface="Calibri" panose="020F0502020204030204" pitchFamily="34" charset="0"/>
                          <a:ea typeface="+mn-ea"/>
                          <a:cs typeface="+mn-cs"/>
                        </a:rPr>
                        <a:t>Diffused H-3 (Bq)</a:t>
                      </a:r>
                      <a:endParaRPr lang="en-GB" sz="1400" b="1" i="0" u="none" strike="noStrike" kern="1200" dirty="0">
                        <a:solidFill>
                          <a:schemeClr val="tx2"/>
                        </a:solidFill>
                        <a:effectLst/>
                        <a:latin typeface="Calibri" panose="020F0502020204030204" pitchFamily="34" charset="0"/>
                        <a:ea typeface="+mn-ea"/>
                        <a:cs typeface="+mn-cs"/>
                      </a:endParaRPr>
                    </a:p>
                  </a:txBody>
                  <a:tcPr marL="9525" marR="9525" marT="9525" marB="0" anchor="b">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1" i="0" u="none" strike="noStrike" kern="1200" dirty="0">
                          <a:solidFill>
                            <a:schemeClr val="tx2"/>
                          </a:solidFill>
                          <a:effectLst/>
                          <a:latin typeface="Calibri" panose="020F0502020204030204" pitchFamily="34" charset="0"/>
                          <a:ea typeface="+mn-ea"/>
                          <a:cs typeface="+mn-cs"/>
                        </a:rPr>
                        <a:t>2.4E13</a:t>
                      </a:r>
                      <a:endParaRPr lang="en-GB" sz="1400" b="1" i="0" u="none" strike="noStrike" kern="1200" dirty="0">
                        <a:solidFill>
                          <a:schemeClr val="tx2"/>
                        </a:solidFill>
                        <a:effectLst/>
                        <a:latin typeface="Calibri" panose="020F0502020204030204" pitchFamily="34" charset="0"/>
                        <a:ea typeface="+mn-ea"/>
                        <a:cs typeface="+mn-cs"/>
                      </a:endParaRPr>
                    </a:p>
                  </a:txBody>
                  <a:tcPr marL="9525" marR="9525" marT="9525" marB="0" anchor="b">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1" i="0" u="none" strike="noStrike" kern="1200" dirty="0">
                          <a:solidFill>
                            <a:schemeClr val="tx2"/>
                          </a:solidFill>
                          <a:effectLst/>
                          <a:latin typeface="Calibri" panose="020F0502020204030204" pitchFamily="34" charset="0"/>
                          <a:ea typeface="+mn-ea"/>
                          <a:cs typeface="+mn-cs"/>
                        </a:rPr>
                        <a:t>2.3E13</a:t>
                      </a:r>
                      <a:endParaRPr lang="en-GB" sz="1400" b="1" i="0" u="none" strike="noStrike" kern="1200" dirty="0">
                        <a:solidFill>
                          <a:schemeClr val="tx2"/>
                        </a:solidFill>
                        <a:effectLst/>
                        <a:latin typeface="Calibri" panose="020F0502020204030204" pitchFamily="34" charset="0"/>
                        <a:ea typeface="+mn-ea"/>
                        <a:cs typeface="+mn-cs"/>
                      </a:endParaRPr>
                    </a:p>
                  </a:txBody>
                  <a:tcPr marL="9525" marR="9525" marT="9525" marB="0" anchor="b">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400" b="1" i="0" u="none" strike="noStrike" kern="1200" dirty="0">
                          <a:solidFill>
                            <a:schemeClr val="tx2"/>
                          </a:solidFill>
                          <a:effectLst/>
                          <a:latin typeface="Calibri" panose="020F0502020204030204" pitchFamily="34" charset="0"/>
                          <a:ea typeface="+mn-ea"/>
                          <a:cs typeface="+mn-cs"/>
                        </a:rPr>
                        <a:t>2.1E13</a:t>
                      </a:r>
                      <a:endParaRPr lang="en-GB" sz="1400" b="1" i="0" u="none" strike="noStrike" kern="1200" dirty="0">
                        <a:solidFill>
                          <a:schemeClr val="tx2"/>
                        </a:solidFill>
                        <a:effectLst/>
                        <a:latin typeface="Calibri" panose="020F0502020204030204" pitchFamily="34" charset="0"/>
                        <a:ea typeface="+mn-ea"/>
                        <a:cs typeface="+mn-cs"/>
                      </a:endParaRPr>
                    </a:p>
                  </a:txBody>
                  <a:tcPr marL="9525" marR="9525" marT="9525" marB="0" anchor="b">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8732867"/>
                  </a:ext>
                </a:extLst>
              </a:tr>
            </a:tbl>
          </a:graphicData>
        </a:graphic>
      </p:graphicFrame>
      <p:sp>
        <p:nvSpPr>
          <p:cNvPr id="97" name="TextBox 96">
            <a:extLst>
              <a:ext uri="{FF2B5EF4-FFF2-40B4-BE49-F238E27FC236}">
                <a16:creationId xmlns:a16="http://schemas.microsoft.com/office/drawing/2014/main" id="{18B153F4-9135-481E-D13F-299415938EEA}"/>
              </a:ext>
            </a:extLst>
          </p:cNvPr>
          <p:cNvSpPr txBox="1"/>
          <p:nvPr/>
        </p:nvSpPr>
        <p:spPr>
          <a:xfrm>
            <a:off x="6960096" y="3323613"/>
            <a:ext cx="4330094" cy="215444"/>
          </a:xfrm>
          <a:prstGeom prst="rect">
            <a:avLst/>
          </a:prstGeom>
          <a:noFill/>
        </p:spPr>
        <p:txBody>
          <a:bodyPr wrap="square" lIns="0" tIns="0" rIns="0" bIns="0" rtlCol="0">
            <a:spAutoFit/>
          </a:bodyPr>
          <a:lstStyle/>
          <a:p>
            <a:pPr algn="l"/>
            <a:r>
              <a:rPr lang="en-US" sz="1400" b="1" dirty="0">
                <a:solidFill>
                  <a:schemeClr val="accent2">
                    <a:lumMod val="75000"/>
                  </a:schemeClr>
                </a:solidFill>
              </a:rPr>
              <a:t>H-3 diffusion (t, T)</a:t>
            </a:r>
            <a:endParaRPr lang="en-GB" sz="1400" b="1" dirty="0">
              <a:solidFill>
                <a:schemeClr val="accent2">
                  <a:lumMod val="75000"/>
                </a:schemeClr>
              </a:solidFill>
            </a:endParaRPr>
          </a:p>
        </p:txBody>
      </p:sp>
      <p:sp>
        <p:nvSpPr>
          <p:cNvPr id="98" name="TextBox 97">
            <a:extLst>
              <a:ext uri="{FF2B5EF4-FFF2-40B4-BE49-F238E27FC236}">
                <a16:creationId xmlns:a16="http://schemas.microsoft.com/office/drawing/2014/main" id="{41ADBC36-8D8E-6229-69F3-21644796DF8C}"/>
              </a:ext>
            </a:extLst>
          </p:cNvPr>
          <p:cNvSpPr txBox="1"/>
          <p:nvPr/>
        </p:nvSpPr>
        <p:spPr>
          <a:xfrm>
            <a:off x="6968267" y="4831818"/>
            <a:ext cx="4139279" cy="215444"/>
          </a:xfrm>
          <a:prstGeom prst="rect">
            <a:avLst/>
          </a:prstGeom>
          <a:noFill/>
        </p:spPr>
        <p:txBody>
          <a:bodyPr wrap="square" lIns="0" tIns="0" rIns="0" bIns="0" rtlCol="0">
            <a:spAutoFit/>
          </a:bodyPr>
          <a:lstStyle/>
          <a:p>
            <a:pPr algn="l"/>
            <a:r>
              <a:rPr lang="en-US" sz="1400" b="1" dirty="0">
                <a:solidFill>
                  <a:schemeClr val="accent2">
                    <a:lumMod val="75000"/>
                  </a:schemeClr>
                </a:solidFill>
              </a:rPr>
              <a:t>H-3 diffusion for BDF (operational T)</a:t>
            </a:r>
            <a:endParaRPr lang="en-GB" sz="1400" b="1" dirty="0">
              <a:solidFill>
                <a:schemeClr val="accent2">
                  <a:lumMod val="75000"/>
                </a:schemeClr>
              </a:solidFill>
            </a:endParaRPr>
          </a:p>
        </p:txBody>
      </p:sp>
      <p:sp>
        <p:nvSpPr>
          <p:cNvPr id="99" name="TextBox 98">
            <a:extLst>
              <a:ext uri="{FF2B5EF4-FFF2-40B4-BE49-F238E27FC236}">
                <a16:creationId xmlns:a16="http://schemas.microsoft.com/office/drawing/2014/main" id="{48986EE5-3B37-1DC0-8503-A96F2185CF33}"/>
              </a:ext>
            </a:extLst>
          </p:cNvPr>
          <p:cNvSpPr txBox="1"/>
          <p:nvPr/>
        </p:nvSpPr>
        <p:spPr>
          <a:xfrm>
            <a:off x="6960096" y="1411211"/>
            <a:ext cx="4330094" cy="215444"/>
          </a:xfrm>
          <a:prstGeom prst="rect">
            <a:avLst/>
          </a:prstGeom>
          <a:noFill/>
        </p:spPr>
        <p:txBody>
          <a:bodyPr wrap="square" lIns="0" tIns="0" rIns="0" bIns="0" rtlCol="0">
            <a:spAutoFit/>
          </a:bodyPr>
          <a:lstStyle/>
          <a:p>
            <a:pPr algn="l"/>
            <a:r>
              <a:rPr lang="en-US" sz="1400" b="1" dirty="0">
                <a:solidFill>
                  <a:schemeClr val="accent2">
                    <a:lumMod val="75000"/>
                  </a:schemeClr>
                </a:solidFill>
              </a:rPr>
              <a:t>Operational periods for the BDF target</a:t>
            </a:r>
            <a:endParaRPr lang="en-GB" sz="1400" b="1" dirty="0">
              <a:solidFill>
                <a:schemeClr val="accent2">
                  <a:lumMod val="75000"/>
                </a:schemeClr>
              </a:solidFill>
            </a:endParaRPr>
          </a:p>
        </p:txBody>
      </p:sp>
      <p:sp>
        <p:nvSpPr>
          <p:cNvPr id="100" name="TextBox 99">
            <a:extLst>
              <a:ext uri="{FF2B5EF4-FFF2-40B4-BE49-F238E27FC236}">
                <a16:creationId xmlns:a16="http://schemas.microsoft.com/office/drawing/2014/main" id="{AF7EFEB9-B9DC-CAF7-1341-A60D2CF53383}"/>
              </a:ext>
            </a:extLst>
          </p:cNvPr>
          <p:cNvSpPr txBox="1"/>
          <p:nvPr/>
        </p:nvSpPr>
        <p:spPr>
          <a:xfrm>
            <a:off x="10776520" y="5206410"/>
            <a:ext cx="1224136" cy="553998"/>
          </a:xfrm>
          <a:prstGeom prst="rect">
            <a:avLst/>
          </a:prstGeom>
          <a:noFill/>
        </p:spPr>
        <p:txBody>
          <a:bodyPr wrap="square" lIns="0" tIns="0" rIns="0" bIns="0" rtlCol="0">
            <a:spAutoFit/>
          </a:bodyPr>
          <a:lstStyle/>
          <a:p>
            <a:r>
              <a:rPr lang="en-US" sz="1200" i="1" dirty="0">
                <a:solidFill>
                  <a:schemeClr val="accent1">
                    <a:lumMod val="60000"/>
                    <a:lumOff val="40000"/>
                  </a:schemeClr>
                </a:solidFill>
              </a:rPr>
              <a:t>For all the same shutdown T of </a:t>
            </a:r>
            <a:br>
              <a:rPr lang="en-US" sz="1200" i="1" dirty="0">
                <a:solidFill>
                  <a:schemeClr val="accent1">
                    <a:lumMod val="60000"/>
                    <a:lumOff val="40000"/>
                  </a:schemeClr>
                </a:solidFill>
              </a:rPr>
            </a:br>
            <a:r>
              <a:rPr lang="en-US" sz="1200" i="1" dirty="0">
                <a:solidFill>
                  <a:schemeClr val="accent1">
                    <a:lumMod val="60000"/>
                    <a:lumOff val="40000"/>
                  </a:schemeClr>
                </a:solidFill>
              </a:rPr>
              <a:t>22 </a:t>
            </a:r>
            <a:r>
              <a:rPr lang="en-GB" sz="1200" i="1" dirty="0">
                <a:solidFill>
                  <a:schemeClr val="accent1">
                    <a:lumMod val="60000"/>
                    <a:lumOff val="40000"/>
                  </a:schemeClr>
                </a:solidFill>
              </a:rPr>
              <a:t>°C s assumed</a:t>
            </a:r>
          </a:p>
        </p:txBody>
      </p:sp>
      <p:sp>
        <p:nvSpPr>
          <p:cNvPr id="7" name="TextBox 6">
            <a:extLst>
              <a:ext uri="{FF2B5EF4-FFF2-40B4-BE49-F238E27FC236}">
                <a16:creationId xmlns:a16="http://schemas.microsoft.com/office/drawing/2014/main" id="{1E4EDA7A-CB3A-3A2B-B291-6DD65960B17C}"/>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sp>
        <p:nvSpPr>
          <p:cNvPr id="5" name="Footer Placeholder 2">
            <a:extLst>
              <a:ext uri="{FF2B5EF4-FFF2-40B4-BE49-F238E27FC236}">
                <a16:creationId xmlns:a16="http://schemas.microsoft.com/office/drawing/2014/main" id="{C778820C-FB4D-46A1-29B2-BC4A0215F988}"/>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8" name="Date Placeholder 1">
            <a:extLst>
              <a:ext uri="{FF2B5EF4-FFF2-40B4-BE49-F238E27FC236}">
                <a16:creationId xmlns:a16="http://schemas.microsoft.com/office/drawing/2014/main" id="{97E8BDE4-FBBB-D56C-8FD7-D022C8802F6A}"/>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3551852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60936-5C56-CA07-925E-24D29BAFAD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B3F97E-D638-D5B2-8B90-CA3741387F80}"/>
              </a:ext>
            </a:extLst>
          </p:cNvPr>
          <p:cNvSpPr>
            <a:spLocks noGrp="1"/>
          </p:cNvSpPr>
          <p:nvPr>
            <p:ph type="sldNum" sz="quarter" idx="12"/>
          </p:nvPr>
        </p:nvSpPr>
        <p:spPr/>
        <p:txBody>
          <a:bodyPr/>
          <a:lstStyle/>
          <a:p>
            <a:fld id="{36B5EA5A-BC32-A742-B11B-8E7414D5B535}" type="slidenum">
              <a:rPr lang="en-US" smtClean="0"/>
              <a:pPr/>
              <a:t>35</a:t>
            </a:fld>
            <a:endParaRPr lang="en-US" dirty="0"/>
          </a:p>
        </p:txBody>
      </p:sp>
      <p:sp>
        <p:nvSpPr>
          <p:cNvPr id="6" name="Title 1">
            <a:extLst>
              <a:ext uri="{FF2B5EF4-FFF2-40B4-BE49-F238E27FC236}">
                <a16:creationId xmlns:a16="http://schemas.microsoft.com/office/drawing/2014/main" id="{1A3BD3CB-3DB0-4083-064B-EF089776113E}"/>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pc="-1" dirty="0"/>
              <a:t>H-3 diffusion estimation – basic validation</a:t>
            </a:r>
          </a:p>
        </p:txBody>
      </p:sp>
      <p:sp>
        <p:nvSpPr>
          <p:cNvPr id="5" name="TextBox 4">
            <a:extLst>
              <a:ext uri="{FF2B5EF4-FFF2-40B4-BE49-F238E27FC236}">
                <a16:creationId xmlns:a16="http://schemas.microsoft.com/office/drawing/2014/main" id="{F0FF4881-8327-6C64-DB2A-D2730F30BA0E}"/>
              </a:ext>
            </a:extLst>
          </p:cNvPr>
          <p:cNvSpPr txBox="1"/>
          <p:nvPr/>
        </p:nvSpPr>
        <p:spPr>
          <a:xfrm>
            <a:off x="579720" y="1972081"/>
            <a:ext cx="4973322" cy="738664"/>
          </a:xfrm>
          <a:prstGeom prst="rect">
            <a:avLst/>
          </a:prstGeom>
          <a:noFill/>
        </p:spPr>
        <p:txBody>
          <a:bodyPr wrap="square" lIns="0" tIns="0" rIns="0" bIns="0" rtlCol="0">
            <a:spAutoFit/>
          </a:bodyPr>
          <a:lstStyle/>
          <a:p>
            <a:pPr algn="l"/>
            <a:r>
              <a:rPr lang="en-US" sz="1600" b="1" dirty="0">
                <a:solidFill>
                  <a:schemeClr val="accent2">
                    <a:lumMod val="75000"/>
                  </a:schemeClr>
                </a:solidFill>
              </a:rPr>
              <a:t>Analytical formula for uniform radionuclide distribution [1]</a:t>
            </a:r>
            <a:br>
              <a:rPr lang="en-US" sz="1600" b="1" dirty="0">
                <a:solidFill>
                  <a:schemeClr val="accent2">
                    <a:lumMod val="75000"/>
                  </a:schemeClr>
                </a:solidFill>
              </a:rPr>
            </a:br>
            <a:r>
              <a:rPr lang="en-US" sz="1600" dirty="0"/>
              <a:t>Fraction of atoms Reaching an object’s Surface (FRS)</a:t>
            </a:r>
            <a:endParaRPr lang="en-GB" sz="16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251B3E9-BA73-49E7-FC46-41213187FACB}"/>
                  </a:ext>
                </a:extLst>
              </p:cNvPr>
              <p:cNvSpPr txBox="1"/>
              <p:nvPr/>
            </p:nvSpPr>
            <p:spPr>
              <a:xfrm>
                <a:off x="436928" y="3175494"/>
                <a:ext cx="2666576" cy="62235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𝐹𝑅𝑆</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𝑒𝑟𝑓</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𝑆</m:t>
                              </m:r>
                            </m:num>
                            <m:den>
                              <m:r>
                                <a:rPr lang="en-US" b="0" i="1" smtClean="0">
                                  <a:latin typeface="Cambria Math" panose="02040503050406030204" pitchFamily="18" charset="0"/>
                                </a:rPr>
                                <m:t>𝑉</m:t>
                              </m:r>
                            </m:den>
                          </m:f>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𝐷</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𝑇</m:t>
                                  </m:r>
                                </m:sub>
                              </m:sSub>
                            </m:e>
                          </m:rad>
                        </m:e>
                      </m:d>
                    </m:oMath>
                  </m:oMathPara>
                </a14:m>
                <a:endParaRPr lang="en-GB" dirty="0"/>
              </a:p>
            </p:txBody>
          </p:sp>
        </mc:Choice>
        <mc:Fallback xmlns="">
          <p:sp>
            <p:nvSpPr>
              <p:cNvPr id="9" name="TextBox 8">
                <a:extLst>
                  <a:ext uri="{FF2B5EF4-FFF2-40B4-BE49-F238E27FC236}">
                    <a16:creationId xmlns:a16="http://schemas.microsoft.com/office/drawing/2014/main" id="{3251B3E9-BA73-49E7-FC46-41213187FACB}"/>
                  </a:ext>
                </a:extLst>
              </p:cNvPr>
              <p:cNvSpPr txBox="1">
                <a:spLocks noRot="1" noChangeAspect="1" noMove="1" noResize="1" noEditPoints="1" noAdjustHandles="1" noChangeArrowheads="1" noChangeShapeType="1" noTextEdit="1"/>
              </p:cNvSpPr>
              <p:nvPr/>
            </p:nvSpPr>
            <p:spPr>
              <a:xfrm>
                <a:off x="436928" y="3175494"/>
                <a:ext cx="2666576" cy="622350"/>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67C16B-B9AB-B65E-C82E-B182132EF673}"/>
                  </a:ext>
                </a:extLst>
              </p:cNvPr>
              <p:cNvSpPr txBox="1"/>
              <p:nvPr/>
            </p:nvSpPr>
            <p:spPr>
              <a:xfrm>
                <a:off x="2951778" y="3372672"/>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oMath>
                  </m:oMathPara>
                </a14:m>
                <a:endParaRPr lang="en-GB" dirty="0"/>
              </a:p>
            </p:txBody>
          </p:sp>
        </mc:Choice>
        <mc:Fallback xmlns="">
          <p:sp>
            <p:nvSpPr>
              <p:cNvPr id="10" name="TextBox 9">
                <a:extLst>
                  <a:ext uri="{FF2B5EF4-FFF2-40B4-BE49-F238E27FC236}">
                    <a16:creationId xmlns:a16="http://schemas.microsoft.com/office/drawing/2014/main" id="{9667C16B-B9AB-B65E-C82E-B182132EF673}"/>
                  </a:ext>
                </a:extLst>
              </p:cNvPr>
              <p:cNvSpPr txBox="1">
                <a:spLocks noRot="1" noChangeAspect="1" noMove="1" noResize="1" noEditPoints="1" noAdjustHandles="1" noChangeArrowheads="1" noChangeShapeType="1" noTextEdit="1"/>
              </p:cNvSpPr>
              <p:nvPr/>
            </p:nvSpPr>
            <p:spPr>
              <a:xfrm>
                <a:off x="2951778" y="3372672"/>
                <a:ext cx="609158" cy="276999"/>
              </a:xfrm>
              <a:prstGeom prst="rect">
                <a:avLst/>
              </a:prstGeom>
              <a:blipFill>
                <a:blip r:embed="rId5"/>
                <a:stretch>
                  <a:fillRect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D39322-54D8-D0F9-D665-CA977A41E0AC}"/>
                  </a:ext>
                </a:extLst>
              </p:cNvPr>
              <p:cNvSpPr txBox="1"/>
              <p:nvPr/>
            </p:nvSpPr>
            <p:spPr>
              <a:xfrm>
                <a:off x="2951778" y="3727104"/>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oMath>
                  </m:oMathPara>
                </a14:m>
                <a:endParaRPr lang="en-GB" dirty="0"/>
              </a:p>
            </p:txBody>
          </p:sp>
        </mc:Choice>
        <mc:Fallback xmlns="">
          <p:sp>
            <p:nvSpPr>
              <p:cNvPr id="11" name="TextBox 10">
                <a:extLst>
                  <a:ext uri="{FF2B5EF4-FFF2-40B4-BE49-F238E27FC236}">
                    <a16:creationId xmlns:a16="http://schemas.microsoft.com/office/drawing/2014/main" id="{F0D39322-54D8-D0F9-D665-CA977A41E0AC}"/>
                  </a:ext>
                </a:extLst>
              </p:cNvPr>
              <p:cNvSpPr txBox="1">
                <a:spLocks noRot="1" noChangeAspect="1" noMove="1" noResize="1" noEditPoints="1" noAdjustHandles="1" noChangeArrowheads="1" noChangeShapeType="1" noTextEdit="1"/>
              </p:cNvSpPr>
              <p:nvPr/>
            </p:nvSpPr>
            <p:spPr>
              <a:xfrm>
                <a:off x="2951778" y="3727104"/>
                <a:ext cx="609158" cy="276999"/>
              </a:xfrm>
              <a:prstGeom prst="rect">
                <a:avLst/>
              </a:prstGeom>
              <a:blipFill>
                <a:blip r:embed="rId6"/>
                <a:stretch>
                  <a:fillRect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207DDF-A601-46CC-45FB-5F7C0FED58CE}"/>
                  </a:ext>
                </a:extLst>
              </p:cNvPr>
              <p:cNvSpPr txBox="1"/>
              <p:nvPr/>
            </p:nvSpPr>
            <p:spPr>
              <a:xfrm>
                <a:off x="2951778" y="4088105"/>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𝑇</m:t>
                          </m:r>
                        </m:sub>
                      </m:sSub>
                    </m:oMath>
                  </m:oMathPara>
                </a14:m>
                <a:endParaRPr lang="en-GB" dirty="0"/>
              </a:p>
            </p:txBody>
          </p:sp>
        </mc:Choice>
        <mc:Fallback xmlns="">
          <p:sp>
            <p:nvSpPr>
              <p:cNvPr id="12" name="TextBox 11">
                <a:extLst>
                  <a:ext uri="{FF2B5EF4-FFF2-40B4-BE49-F238E27FC236}">
                    <a16:creationId xmlns:a16="http://schemas.microsoft.com/office/drawing/2014/main" id="{99207DDF-A601-46CC-45FB-5F7C0FED58CE}"/>
                  </a:ext>
                </a:extLst>
              </p:cNvPr>
              <p:cNvSpPr txBox="1">
                <a:spLocks noRot="1" noChangeAspect="1" noMove="1" noResize="1" noEditPoints="1" noAdjustHandles="1" noChangeArrowheads="1" noChangeShapeType="1" noTextEdit="1"/>
              </p:cNvSpPr>
              <p:nvPr/>
            </p:nvSpPr>
            <p:spPr>
              <a:xfrm>
                <a:off x="2951778" y="4088105"/>
                <a:ext cx="609158" cy="276999"/>
              </a:xfrm>
              <a:prstGeom prst="rect">
                <a:avLst/>
              </a:prstGeom>
              <a:blipFill>
                <a:blip r:embed="rId7"/>
                <a:stretch>
                  <a:fillRect b="-17778"/>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AEE9984C-5175-9CE6-CD50-4D550263A64F}"/>
              </a:ext>
            </a:extLst>
          </p:cNvPr>
          <p:cNvSpPr txBox="1"/>
          <p:nvPr/>
        </p:nvSpPr>
        <p:spPr>
          <a:xfrm>
            <a:off x="3384116" y="3039196"/>
            <a:ext cx="2016224" cy="215444"/>
          </a:xfrm>
          <a:prstGeom prst="rect">
            <a:avLst/>
          </a:prstGeom>
          <a:noFill/>
        </p:spPr>
        <p:txBody>
          <a:bodyPr wrap="square" lIns="0" tIns="0" rIns="0" bIns="0" rtlCol="0">
            <a:spAutoFit/>
          </a:bodyPr>
          <a:lstStyle/>
          <a:p>
            <a:pPr algn="l"/>
            <a:r>
              <a:rPr lang="en-US" sz="1400" dirty="0"/>
              <a:t>Surface of object </a:t>
            </a:r>
            <a:endParaRPr lang="en-GB" sz="1400" dirty="0"/>
          </a:p>
        </p:txBody>
      </p:sp>
      <p:sp>
        <p:nvSpPr>
          <p:cNvPr id="15" name="TextBox 14">
            <a:extLst>
              <a:ext uri="{FF2B5EF4-FFF2-40B4-BE49-F238E27FC236}">
                <a16:creationId xmlns:a16="http://schemas.microsoft.com/office/drawing/2014/main" id="{5CCD3C6F-2BDE-7160-1983-B7DC3C8BEDC7}"/>
              </a:ext>
            </a:extLst>
          </p:cNvPr>
          <p:cNvSpPr txBox="1"/>
          <p:nvPr/>
        </p:nvSpPr>
        <p:spPr>
          <a:xfrm>
            <a:off x="3384115" y="3420210"/>
            <a:ext cx="2775657" cy="215444"/>
          </a:xfrm>
          <a:prstGeom prst="rect">
            <a:avLst/>
          </a:prstGeom>
          <a:noFill/>
        </p:spPr>
        <p:txBody>
          <a:bodyPr wrap="square" lIns="0" tIns="0" rIns="0" bIns="0" rtlCol="0">
            <a:spAutoFit/>
          </a:bodyPr>
          <a:lstStyle/>
          <a:p>
            <a:pPr algn="l"/>
            <a:r>
              <a:rPr lang="en-US" sz="1400" dirty="0"/>
              <a:t>Volume of object</a:t>
            </a:r>
            <a:endParaRPr lang="en-GB" sz="1400" dirty="0"/>
          </a:p>
        </p:txBody>
      </p:sp>
      <p:sp>
        <p:nvSpPr>
          <p:cNvPr id="16" name="TextBox 15">
            <a:extLst>
              <a:ext uri="{FF2B5EF4-FFF2-40B4-BE49-F238E27FC236}">
                <a16:creationId xmlns:a16="http://schemas.microsoft.com/office/drawing/2014/main" id="{B16884B9-9280-CF9E-75C0-71117B041709}"/>
              </a:ext>
            </a:extLst>
          </p:cNvPr>
          <p:cNvSpPr txBox="1"/>
          <p:nvPr/>
        </p:nvSpPr>
        <p:spPr>
          <a:xfrm>
            <a:off x="3384115" y="3768174"/>
            <a:ext cx="2775657" cy="215444"/>
          </a:xfrm>
          <a:prstGeom prst="rect">
            <a:avLst/>
          </a:prstGeom>
          <a:noFill/>
        </p:spPr>
        <p:txBody>
          <a:bodyPr wrap="square" lIns="0" tIns="0" rIns="0" bIns="0" rtlCol="0">
            <a:spAutoFit/>
          </a:bodyPr>
          <a:lstStyle/>
          <a:p>
            <a:pPr algn="l"/>
            <a:r>
              <a:rPr lang="en-US" sz="1400" dirty="0"/>
              <a:t>Diffusion coefficient of interest</a:t>
            </a:r>
            <a:endParaRPr lang="en-GB" sz="1400" dirty="0"/>
          </a:p>
        </p:txBody>
      </p:sp>
      <p:sp>
        <p:nvSpPr>
          <p:cNvPr id="17" name="TextBox 16">
            <a:extLst>
              <a:ext uri="{FF2B5EF4-FFF2-40B4-BE49-F238E27FC236}">
                <a16:creationId xmlns:a16="http://schemas.microsoft.com/office/drawing/2014/main" id="{079AA931-B6D7-BDEF-A785-04BAB0852B30}"/>
              </a:ext>
            </a:extLst>
          </p:cNvPr>
          <p:cNvSpPr txBox="1"/>
          <p:nvPr/>
        </p:nvSpPr>
        <p:spPr>
          <a:xfrm>
            <a:off x="3384115" y="4118882"/>
            <a:ext cx="2775657" cy="215444"/>
          </a:xfrm>
          <a:prstGeom prst="rect">
            <a:avLst/>
          </a:prstGeom>
          <a:noFill/>
        </p:spPr>
        <p:txBody>
          <a:bodyPr wrap="square" lIns="0" tIns="0" rIns="0" bIns="0" rtlCol="0">
            <a:spAutoFit/>
          </a:bodyPr>
          <a:lstStyle/>
          <a:p>
            <a:pPr algn="l"/>
            <a:r>
              <a:rPr lang="en-US" sz="1400" dirty="0"/>
              <a:t>Total diffusion time</a:t>
            </a:r>
            <a:endParaRPr lang="en-GB" sz="1400"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5047E8E-13A0-C782-D59D-93269C2B6D97}"/>
                  </a:ext>
                </a:extLst>
              </p:cNvPr>
              <p:cNvSpPr txBox="1"/>
              <p:nvPr/>
            </p:nvSpPr>
            <p:spPr>
              <a:xfrm>
                <a:off x="2951778" y="3000261"/>
                <a:ext cx="609158" cy="276999"/>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m:t>
                      </m:r>
                    </m:oMath>
                  </m:oMathPara>
                </a14:m>
                <a:endParaRPr lang="en-GB" dirty="0"/>
              </a:p>
            </p:txBody>
          </p:sp>
        </mc:Choice>
        <mc:Fallback xmlns="">
          <p:sp>
            <p:nvSpPr>
              <p:cNvPr id="18" name="TextBox 17">
                <a:extLst>
                  <a:ext uri="{FF2B5EF4-FFF2-40B4-BE49-F238E27FC236}">
                    <a16:creationId xmlns:a16="http://schemas.microsoft.com/office/drawing/2014/main" id="{95047E8E-13A0-C782-D59D-93269C2B6D97}"/>
                  </a:ext>
                </a:extLst>
              </p:cNvPr>
              <p:cNvSpPr txBox="1">
                <a:spLocks noRot="1" noChangeAspect="1" noMove="1" noResize="1" noEditPoints="1" noAdjustHandles="1" noChangeArrowheads="1" noChangeShapeType="1" noTextEdit="1"/>
              </p:cNvSpPr>
              <p:nvPr/>
            </p:nvSpPr>
            <p:spPr>
              <a:xfrm>
                <a:off x="2951778" y="3000261"/>
                <a:ext cx="609158" cy="276999"/>
              </a:xfrm>
              <a:prstGeom prst="rect">
                <a:avLst/>
              </a:prstGeom>
              <a:blipFill>
                <a:blip r:embed="rId8"/>
                <a:stretch>
                  <a:fillRect b="-8696"/>
                </a:stretch>
              </a:blipFill>
            </p:spPr>
            <p:txBody>
              <a:bodyPr/>
              <a:lstStyle/>
              <a:p>
                <a:r>
                  <a:rPr lang="en-GB">
                    <a:noFill/>
                  </a:rPr>
                  <a:t> </a:t>
                </a:r>
              </a:p>
            </p:txBody>
          </p:sp>
        </mc:Fallback>
      </mc:AlternateContent>
      <p:graphicFrame>
        <p:nvGraphicFramePr>
          <p:cNvPr id="26" name="Table 25">
            <a:extLst>
              <a:ext uri="{FF2B5EF4-FFF2-40B4-BE49-F238E27FC236}">
                <a16:creationId xmlns:a16="http://schemas.microsoft.com/office/drawing/2014/main" id="{7B55DD61-11A8-6F95-5810-A3B50A6D3692}"/>
              </a:ext>
            </a:extLst>
          </p:cNvPr>
          <p:cNvGraphicFramePr>
            <a:graphicFrameLocks noGrp="1"/>
          </p:cNvGraphicFramePr>
          <p:nvPr/>
        </p:nvGraphicFramePr>
        <p:xfrm>
          <a:off x="6312024" y="2473646"/>
          <a:ext cx="5395770" cy="1455155"/>
        </p:xfrm>
        <a:graphic>
          <a:graphicData uri="http://schemas.openxmlformats.org/drawingml/2006/table">
            <a:tbl>
              <a:tblPr>
                <a:tableStyleId>{8EC20E35-A176-4012-BC5E-935CFFF8708E}</a:tableStyleId>
              </a:tblPr>
              <a:tblGrid>
                <a:gridCol w="1085373">
                  <a:extLst>
                    <a:ext uri="{9D8B030D-6E8A-4147-A177-3AD203B41FA5}">
                      <a16:colId xmlns:a16="http://schemas.microsoft.com/office/drawing/2014/main" val="2470336667"/>
                    </a:ext>
                  </a:extLst>
                </a:gridCol>
                <a:gridCol w="1840041">
                  <a:extLst>
                    <a:ext uri="{9D8B030D-6E8A-4147-A177-3AD203B41FA5}">
                      <a16:colId xmlns:a16="http://schemas.microsoft.com/office/drawing/2014/main" val="1613949564"/>
                    </a:ext>
                  </a:extLst>
                </a:gridCol>
                <a:gridCol w="617589">
                  <a:extLst>
                    <a:ext uri="{9D8B030D-6E8A-4147-A177-3AD203B41FA5}">
                      <a16:colId xmlns:a16="http://schemas.microsoft.com/office/drawing/2014/main" val="2878120744"/>
                    </a:ext>
                  </a:extLst>
                </a:gridCol>
                <a:gridCol w="617589">
                  <a:extLst>
                    <a:ext uri="{9D8B030D-6E8A-4147-A177-3AD203B41FA5}">
                      <a16:colId xmlns:a16="http://schemas.microsoft.com/office/drawing/2014/main" val="1179336178"/>
                    </a:ext>
                  </a:extLst>
                </a:gridCol>
                <a:gridCol w="617589">
                  <a:extLst>
                    <a:ext uri="{9D8B030D-6E8A-4147-A177-3AD203B41FA5}">
                      <a16:colId xmlns:a16="http://schemas.microsoft.com/office/drawing/2014/main" val="1138956773"/>
                    </a:ext>
                  </a:extLst>
                </a:gridCol>
                <a:gridCol w="617589">
                  <a:extLst>
                    <a:ext uri="{9D8B030D-6E8A-4147-A177-3AD203B41FA5}">
                      <a16:colId xmlns:a16="http://schemas.microsoft.com/office/drawing/2014/main" val="2542675944"/>
                    </a:ext>
                  </a:extLst>
                </a:gridCol>
              </a:tblGrid>
              <a:tr h="291031">
                <a:tc>
                  <a:txBody>
                    <a:bodyPr/>
                    <a:lstStyle/>
                    <a:p>
                      <a:pPr marL="0" algn="ctr" defTabSz="914400" rtl="0" eaLnBrk="1" fontAlgn="b" latinLnBrk="0" hangingPunct="1">
                        <a:buNone/>
                      </a:pPr>
                      <a:endParaRPr lang="en-GB" sz="1600" b="1" i="0" u="none" strike="noStrike" kern="1200" dirty="0">
                        <a:solidFill>
                          <a:srgbClr val="000000"/>
                        </a:solidFill>
                        <a:effectLst/>
                        <a:latin typeface="Calibri" panose="020F0502020204030204" pitchFamily="34" charset="0"/>
                        <a:ea typeface="+mn-ea"/>
                        <a:cs typeface="+mn-cs"/>
                      </a:endParaRPr>
                    </a:p>
                  </a:txBody>
                  <a:tcPr marL="9525" marR="9525" marT="9525" marB="0" anchor="ct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600" b="1" i="0" u="none" strike="noStrike" kern="1200" dirty="0">
                          <a:solidFill>
                            <a:srgbClr val="000000"/>
                          </a:solidFill>
                          <a:effectLst/>
                          <a:latin typeface="Calibri" panose="020F0502020204030204" pitchFamily="34" charset="0"/>
                          <a:ea typeface="+mn-ea"/>
                          <a:cs typeface="+mn-cs"/>
                        </a:rPr>
                        <a:t> </a:t>
                      </a:r>
                    </a:p>
                  </a:txBody>
                  <a:tcPr marL="9525" marR="9525" marT="9525" marB="0" anchor="ct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600" b="1" i="0" u="none" strike="noStrike" kern="1200" dirty="0">
                          <a:solidFill>
                            <a:srgbClr val="FF0000"/>
                          </a:solidFill>
                          <a:effectLst/>
                          <a:latin typeface="Calibri" panose="020F0502020204030204" pitchFamily="34" charset="0"/>
                          <a:ea typeface="+mn-ea"/>
                          <a:cs typeface="+mn-cs"/>
                        </a:rPr>
                        <a:t>392 °C</a:t>
                      </a:r>
                    </a:p>
                  </a:txBody>
                  <a:tcPr marL="9525" marR="9525" marT="9525" marB="0" anchor="ct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600" b="1" i="0" u="none" strike="noStrike" kern="1200" dirty="0">
                          <a:solidFill>
                            <a:srgbClr val="FF0000"/>
                          </a:solidFill>
                          <a:effectLst/>
                          <a:latin typeface="Calibri" panose="020F0502020204030204" pitchFamily="34" charset="0"/>
                          <a:ea typeface="+mn-ea"/>
                          <a:cs typeface="+mn-cs"/>
                        </a:rPr>
                        <a:t>234 °C</a:t>
                      </a:r>
                    </a:p>
                  </a:txBody>
                  <a:tcPr marL="9525" marR="9525" marT="9525" marB="0" anchor="ct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1" i="0" u="none" strike="noStrike" kern="1200" dirty="0">
                          <a:solidFill>
                            <a:srgbClr val="FF0000"/>
                          </a:solidFill>
                          <a:effectLst/>
                          <a:latin typeface="Calibri" panose="020F0502020204030204" pitchFamily="34" charset="0"/>
                          <a:ea typeface="+mn-ea"/>
                          <a:cs typeface="+mn-cs"/>
                        </a:rPr>
                        <a:t>193 </a:t>
                      </a:r>
                      <a:r>
                        <a:rPr lang="en-GB" sz="1600" b="1" i="0" u="none" strike="noStrike" kern="1200" dirty="0">
                          <a:solidFill>
                            <a:srgbClr val="FF0000"/>
                          </a:solidFill>
                          <a:effectLst/>
                          <a:latin typeface="Calibri" panose="020F0502020204030204" pitchFamily="34" charset="0"/>
                          <a:ea typeface="+mn-ea"/>
                          <a:cs typeface="+mn-cs"/>
                        </a:rPr>
                        <a:t>°C</a:t>
                      </a:r>
                    </a:p>
                  </a:txBody>
                  <a:tcPr marL="9525" marR="9525" marT="9525" marB="0" anchor="ct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1" i="0" u="none" strike="noStrike" kern="1200" dirty="0">
                          <a:solidFill>
                            <a:schemeClr val="accent1">
                              <a:lumMod val="60000"/>
                              <a:lumOff val="40000"/>
                            </a:schemeClr>
                          </a:solidFill>
                          <a:effectLst/>
                          <a:latin typeface="Calibri" panose="020F0502020204030204" pitchFamily="34" charset="0"/>
                          <a:ea typeface="+mn-ea"/>
                          <a:cs typeface="+mn-cs"/>
                        </a:rPr>
                        <a:t>22 </a:t>
                      </a:r>
                      <a:r>
                        <a:rPr lang="en-GB" sz="1600" b="1" i="0" u="none" strike="noStrike" kern="1200" dirty="0">
                          <a:solidFill>
                            <a:schemeClr val="accent1">
                              <a:lumMod val="60000"/>
                              <a:lumOff val="40000"/>
                            </a:schemeClr>
                          </a:solidFill>
                          <a:effectLst/>
                          <a:latin typeface="Calibri" panose="020F0502020204030204" pitchFamily="34" charset="0"/>
                          <a:ea typeface="+mn-ea"/>
                          <a:cs typeface="+mn-cs"/>
                        </a:rPr>
                        <a:t>°C</a:t>
                      </a:r>
                    </a:p>
                  </a:txBody>
                  <a:tcPr marL="9525" marR="9525" marT="9525" marB="0" anchor="ct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4095194"/>
                  </a:ext>
                </a:extLst>
              </a:tr>
              <a:tr h="291031">
                <a:tc rowSpan="2">
                  <a:txBody>
                    <a:bodyPr/>
                    <a:lstStyle/>
                    <a:p>
                      <a:pPr marL="0" algn="l" defTabSz="914400" rtl="0" eaLnBrk="1" fontAlgn="b" latinLnBrk="0" hangingPunct="1">
                        <a:buNone/>
                      </a:pPr>
                      <a:r>
                        <a:rPr lang="en-US" sz="1600" b="1" i="0" u="none" strike="noStrike" kern="1200" dirty="0">
                          <a:solidFill>
                            <a:schemeClr val="tx1"/>
                          </a:solidFill>
                          <a:effectLst/>
                          <a:latin typeface="Calibri" panose="020F0502020204030204" pitchFamily="34" charset="0"/>
                          <a:ea typeface="+mn-ea"/>
                          <a:cs typeface="+mn-cs"/>
                        </a:rPr>
                        <a:t>SOLIDUSS</a:t>
                      </a:r>
                      <a:endParaRPr lang="en-GB" sz="1600" b="1" i="0" u="none" strike="noStrike" kern="1200" dirty="0">
                        <a:solidFill>
                          <a:schemeClr val="tx1"/>
                        </a:solidFill>
                        <a:effectLst/>
                        <a:latin typeface="Calibri" panose="020F0502020204030204" pitchFamily="34" charset="0"/>
                        <a:ea typeface="+mn-ea"/>
                        <a:cs typeface="+mn-cs"/>
                      </a:endParaRPr>
                    </a:p>
                  </a:txBody>
                  <a:tcPr marL="9525" marR="9525" marT="9525" marB="0" anchor="ctr">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Diffusion per 83.3 d</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600" b="0" i="0" u="none" strike="noStrike" kern="1200" dirty="0">
                          <a:solidFill>
                            <a:schemeClr val="tx2"/>
                          </a:solidFill>
                          <a:effectLst/>
                          <a:latin typeface="Calibri" panose="020F0502020204030204" pitchFamily="34" charset="0"/>
                          <a:ea typeface="+mn-ea"/>
                          <a:cs typeface="+mn-cs"/>
                        </a:rPr>
                        <a:t>94%</a:t>
                      </a:r>
                      <a:endParaRPr lang="en-GB" sz="1600" b="0" i="0" u="none" strike="noStrike" kern="1200" dirty="0">
                        <a:solidFill>
                          <a:schemeClr val="tx2"/>
                        </a:solidFill>
                        <a:effectLst/>
                        <a:latin typeface="Calibri" panose="020F0502020204030204" pitchFamily="34" charset="0"/>
                        <a:ea typeface="+mn-ea"/>
                        <a:cs typeface="+mn-cs"/>
                      </a:endParaRPr>
                    </a:p>
                  </a:txBody>
                  <a:tcPr marL="9525" marR="9525" marT="9525" marB="0" anchor="ctr">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73%</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62%</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T w="9525"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T w="952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593832479"/>
                  </a:ext>
                </a:extLst>
              </a:tr>
              <a:tr h="291031">
                <a:tc vMerge="1">
                  <a:txBody>
                    <a:bodyPr/>
                    <a:lstStyle/>
                    <a:p>
                      <a:pPr marL="0" algn="l" defTabSz="914400" rtl="0" eaLnBrk="1" fontAlgn="b" latinLnBrk="0" hangingPunct="1">
                        <a:buNone/>
                      </a:pP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B w="12700" cap="flat" cmpd="sng" algn="ctr">
                      <a:solidFill>
                        <a:schemeClr val="tx2"/>
                      </a:solidFill>
                      <a:prstDash val="solid"/>
                      <a:round/>
                      <a:headEnd type="none" w="med" len="med"/>
                      <a:tailEnd type="none" w="med" len="med"/>
                    </a:lnB>
                  </a:tcPr>
                </a:tc>
                <a:tc>
                  <a:txBody>
                    <a:bodyPr/>
                    <a:lstStyle/>
                    <a:p>
                      <a:pPr marL="0" algn="l"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Diffusion per  282 d</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8%</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677169874"/>
                  </a:ext>
                </a:extLst>
              </a:tr>
              <a:tr h="291031">
                <a:tc rowSpan="2">
                  <a:txBody>
                    <a:bodyPr/>
                    <a:lstStyle/>
                    <a:p>
                      <a:pPr marL="0" algn="l" defTabSz="914400" rtl="0" eaLnBrk="1" fontAlgn="b" latinLnBrk="0" hangingPunct="1">
                        <a:buNone/>
                      </a:pPr>
                      <a:r>
                        <a:rPr lang="en-US" sz="1600" b="1" i="0" u="none" strike="noStrike" kern="1200" dirty="0">
                          <a:solidFill>
                            <a:schemeClr val="tx1"/>
                          </a:solidFill>
                          <a:effectLst/>
                          <a:latin typeface="Calibri" panose="020F0502020204030204" pitchFamily="34" charset="0"/>
                          <a:ea typeface="+mn-ea"/>
                          <a:cs typeface="+mn-cs"/>
                        </a:rPr>
                        <a:t>Analytical formula</a:t>
                      </a:r>
                      <a:endParaRPr lang="en-GB" sz="1600" b="1" i="0" u="none" strike="noStrike" kern="1200" dirty="0">
                        <a:solidFill>
                          <a:schemeClr val="tx1"/>
                        </a:solidFill>
                        <a:effectLst/>
                        <a:latin typeface="Calibri" panose="020F0502020204030204" pitchFamily="34" charset="0"/>
                        <a:ea typeface="+mn-ea"/>
                        <a:cs typeface="+mn-cs"/>
                      </a:endParaRPr>
                    </a:p>
                  </a:txBody>
                  <a:tcPr marL="9525" marR="9525" marT="9525" marB="0" anchor="ctr">
                    <a:lnT w="12700"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tcPr>
                </a:tc>
                <a:tc>
                  <a:txBody>
                    <a:bodyPr/>
                    <a:lstStyle/>
                    <a:p>
                      <a:pPr marL="0" algn="l"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Diffusion per 83.3 d</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T w="12700"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600" b="0" i="0" u="none" strike="noStrike" kern="1200" dirty="0">
                          <a:solidFill>
                            <a:schemeClr val="tx2"/>
                          </a:solidFill>
                          <a:effectLst/>
                          <a:latin typeface="Calibri" panose="020F0502020204030204" pitchFamily="34" charset="0"/>
                          <a:ea typeface="+mn-ea"/>
                          <a:cs typeface="+mn-cs"/>
                        </a:rPr>
                        <a:t>100%</a:t>
                      </a:r>
                      <a:endParaRPr lang="en-GB" sz="1600" b="0" i="0" u="none" strike="noStrike" kern="1200" dirty="0">
                        <a:solidFill>
                          <a:schemeClr val="tx2"/>
                        </a:solidFill>
                        <a:effectLst/>
                        <a:latin typeface="Calibri" panose="020F0502020204030204" pitchFamily="34" charset="0"/>
                        <a:ea typeface="+mn-ea"/>
                        <a:cs typeface="+mn-cs"/>
                      </a:endParaRPr>
                    </a:p>
                  </a:txBody>
                  <a:tcPr marL="9525" marR="9525" marT="9525" marB="0" anchor="ctr">
                    <a:lnT w="12700"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GB" sz="1600" b="0" i="0" u="none" strike="noStrike" kern="1200" dirty="0">
                          <a:solidFill>
                            <a:schemeClr val="tx2"/>
                          </a:solidFill>
                          <a:effectLst/>
                          <a:latin typeface="Calibri" panose="020F0502020204030204" pitchFamily="34" charset="0"/>
                          <a:ea typeface="+mn-ea"/>
                          <a:cs typeface="+mn-cs"/>
                        </a:rPr>
                        <a:t>73%</a:t>
                      </a:r>
                    </a:p>
                  </a:txBody>
                  <a:tcPr marL="9525" marR="9525" marT="9525" marB="0" anchor="ctr">
                    <a:lnT w="12700"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GB" sz="1600" b="0" i="0" u="none" strike="noStrike" kern="1200">
                          <a:solidFill>
                            <a:schemeClr val="tx2"/>
                          </a:solidFill>
                          <a:effectLst/>
                          <a:latin typeface="Calibri" panose="020F0502020204030204" pitchFamily="34" charset="0"/>
                          <a:ea typeface="+mn-ea"/>
                          <a:cs typeface="+mn-cs"/>
                        </a:rPr>
                        <a:t>54%</a:t>
                      </a:r>
                    </a:p>
                  </a:txBody>
                  <a:tcPr marL="9525" marR="9525" marT="9525" marB="0" anchor="ctr">
                    <a:lnT w="12700" cap="flat" cmpd="sng" algn="ctr">
                      <a:solidFill>
                        <a:schemeClr val="tx2"/>
                      </a:solidFill>
                      <a:prstDash val="solid"/>
                      <a:round/>
                      <a:headEnd type="none" w="med" len="med"/>
                      <a:tailEnd type="none" w="med" len="med"/>
                    </a:lnT>
                  </a:tcPr>
                </a:tc>
                <a:tc>
                  <a:txBody>
                    <a:bodyPr/>
                    <a:lstStyle/>
                    <a:p>
                      <a:pPr marL="0" algn="ctr" defTabSz="914400" rtl="0" eaLnBrk="1" fontAlgn="b" latinLnBrk="0" hangingPunct="1">
                        <a:buNone/>
                      </a:pPr>
                      <a:r>
                        <a:rPr lang="en-US" sz="1600" b="0" i="0" u="none" strike="noStrike" kern="1200" dirty="0">
                          <a:solidFill>
                            <a:schemeClr val="tx2"/>
                          </a:solidFill>
                          <a:effectLst/>
                          <a:latin typeface="Calibri" panose="020F0502020204030204" pitchFamily="34" charset="0"/>
                          <a:ea typeface="+mn-ea"/>
                          <a:cs typeface="+mn-cs"/>
                        </a:rPr>
                        <a:t>-</a:t>
                      </a:r>
                      <a:endParaRPr lang="en-GB" sz="1600" b="0" i="0" u="none" strike="noStrike" kern="1200" dirty="0">
                        <a:solidFill>
                          <a:schemeClr val="tx2"/>
                        </a:solidFill>
                        <a:effectLst/>
                        <a:latin typeface="Calibri" panose="020F0502020204030204" pitchFamily="34" charset="0"/>
                        <a:ea typeface="+mn-ea"/>
                        <a:cs typeface="+mn-cs"/>
                      </a:endParaRPr>
                    </a:p>
                  </a:txBody>
                  <a:tcPr marL="9525" marR="9525" marT="9525" marB="0" anchor="ct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2996788679"/>
                  </a:ext>
                </a:extLst>
              </a:tr>
              <a:tr h="291031">
                <a:tc vMerge="1">
                  <a:txBody>
                    <a:bodyPr/>
                    <a:lstStyle/>
                    <a:p>
                      <a:pPr marL="0" algn="l" defTabSz="914400" rtl="0" eaLnBrk="1" fontAlgn="b" latinLnBrk="0" hangingPunct="1">
                        <a:buNone/>
                      </a:pPr>
                      <a:endParaRPr lang="en-GB" sz="1400" b="0" i="0" u="none" strike="noStrike" kern="1200" dirty="0">
                        <a:solidFill>
                          <a:srgbClr val="000000"/>
                        </a:solidFill>
                        <a:effectLst/>
                        <a:latin typeface="Calibri" panose="020F0502020204030204" pitchFamily="34" charset="0"/>
                        <a:ea typeface="+mn-ea"/>
                        <a:cs typeface="+mn-cs"/>
                      </a:endParaRPr>
                    </a:p>
                  </a:txBody>
                  <a:tcPr marL="9525" marR="9525" marT="9525" marB="0" anchor="b">
                    <a:lnT w="9525"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algn="l" defTabSz="914400" rtl="0" eaLnBrk="1" fontAlgn="b" latinLnBrk="0" hangingPunct="1">
                        <a:buNone/>
                      </a:pPr>
                      <a:r>
                        <a:rPr lang="en-US" sz="1600" b="0" i="0" u="none" strike="noStrike" kern="1200" dirty="0">
                          <a:solidFill>
                            <a:srgbClr val="000000"/>
                          </a:solidFill>
                          <a:effectLst/>
                          <a:latin typeface="Calibri" panose="020F0502020204030204" pitchFamily="34" charset="0"/>
                          <a:ea typeface="+mn-ea"/>
                          <a:cs typeface="+mn-cs"/>
                        </a:rPr>
                        <a:t>Diffusion per  282 d</a:t>
                      </a:r>
                      <a:endParaRPr lang="en-GB" sz="1600" b="0" i="0" u="none" strike="noStrike" kern="1200" dirty="0">
                        <a:solidFill>
                          <a:srgbClr val="000000"/>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0" i="0" u="none" strike="noStrike" kern="1200" dirty="0">
                          <a:solidFill>
                            <a:schemeClr val="tx2"/>
                          </a:solidFill>
                          <a:effectLst/>
                          <a:latin typeface="Calibri" panose="020F0502020204030204" pitchFamily="34" charset="0"/>
                          <a:ea typeface="+mn-ea"/>
                          <a:cs typeface="+mn-cs"/>
                        </a:rPr>
                        <a:t>-</a:t>
                      </a:r>
                      <a:endParaRPr lang="en-GB" sz="1600" b="0" i="0" u="none" strike="noStrike" kern="1200" dirty="0">
                        <a:solidFill>
                          <a:schemeClr val="tx2"/>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0" i="0" u="none" strike="noStrike" kern="1200" dirty="0">
                          <a:solidFill>
                            <a:schemeClr val="tx2"/>
                          </a:solidFill>
                          <a:effectLst/>
                          <a:latin typeface="Calibri" panose="020F0502020204030204" pitchFamily="34" charset="0"/>
                          <a:ea typeface="+mn-ea"/>
                          <a:cs typeface="+mn-cs"/>
                        </a:rPr>
                        <a:t>-</a:t>
                      </a:r>
                      <a:endParaRPr lang="en-GB" sz="1600" b="0" i="0" u="none" strike="noStrike" kern="1200" dirty="0">
                        <a:solidFill>
                          <a:schemeClr val="tx2"/>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US" sz="1600" b="0" i="0" u="none" strike="noStrike" kern="1200" dirty="0">
                          <a:solidFill>
                            <a:schemeClr val="tx2"/>
                          </a:solidFill>
                          <a:effectLst/>
                          <a:latin typeface="Calibri" panose="020F0502020204030204" pitchFamily="34" charset="0"/>
                          <a:ea typeface="+mn-ea"/>
                          <a:cs typeface="+mn-cs"/>
                        </a:rPr>
                        <a:t>-</a:t>
                      </a:r>
                      <a:endParaRPr lang="en-GB" sz="1600" b="0" i="0" u="none" strike="noStrike" kern="1200" dirty="0">
                        <a:solidFill>
                          <a:schemeClr val="tx2"/>
                        </a:solidFill>
                        <a:effectLst/>
                        <a:latin typeface="Calibri" panose="020F0502020204030204" pitchFamily="34" charset="0"/>
                        <a:ea typeface="+mn-ea"/>
                        <a:cs typeface="+mn-cs"/>
                      </a:endParaRPr>
                    </a:p>
                  </a:txBody>
                  <a:tcPr marL="9525" marR="9525" marT="9525" marB="0" anchor="ctr">
                    <a:lnB w="12700" cap="flat" cmpd="sng" algn="ctr">
                      <a:solidFill>
                        <a:schemeClr val="tx2"/>
                      </a:solidFill>
                      <a:prstDash val="solid"/>
                      <a:round/>
                      <a:headEnd type="none" w="med" len="med"/>
                      <a:tailEnd type="none" w="med" len="med"/>
                    </a:lnB>
                  </a:tcPr>
                </a:tc>
                <a:tc>
                  <a:txBody>
                    <a:bodyPr/>
                    <a:lstStyle/>
                    <a:p>
                      <a:pPr marL="0" algn="ctr" defTabSz="914400" rtl="0" eaLnBrk="1" fontAlgn="b" latinLnBrk="0" hangingPunct="1">
                        <a:buNone/>
                      </a:pPr>
                      <a:r>
                        <a:rPr lang="en-GB" sz="1600" b="0" i="0" u="none" strike="noStrike" kern="1200" dirty="0">
                          <a:solidFill>
                            <a:schemeClr val="tx2"/>
                          </a:solidFill>
                          <a:effectLst/>
                          <a:latin typeface="Calibri" panose="020F0502020204030204" pitchFamily="34" charset="0"/>
                          <a:ea typeface="+mn-ea"/>
                          <a:cs typeface="+mn-cs"/>
                        </a:rPr>
                        <a:t>6%</a:t>
                      </a:r>
                    </a:p>
                  </a:txBody>
                  <a:tcPr marL="9525" marR="9525" marT="9525" marB="0" anchor="ct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917577"/>
                  </a:ext>
                </a:extLst>
              </a:tr>
            </a:tbl>
          </a:graphicData>
        </a:graphic>
      </p:graphicFrame>
      <p:sp>
        <p:nvSpPr>
          <p:cNvPr id="27" name="TextBox 26">
            <a:extLst>
              <a:ext uri="{FF2B5EF4-FFF2-40B4-BE49-F238E27FC236}">
                <a16:creationId xmlns:a16="http://schemas.microsoft.com/office/drawing/2014/main" id="{3C6E2701-6635-EE06-960A-9601D218DFF3}"/>
              </a:ext>
            </a:extLst>
          </p:cNvPr>
          <p:cNvSpPr txBox="1"/>
          <p:nvPr/>
        </p:nvSpPr>
        <p:spPr>
          <a:xfrm>
            <a:off x="6312024" y="1980623"/>
            <a:ext cx="4330094" cy="246221"/>
          </a:xfrm>
          <a:prstGeom prst="rect">
            <a:avLst/>
          </a:prstGeom>
          <a:noFill/>
        </p:spPr>
        <p:txBody>
          <a:bodyPr wrap="square" lIns="0" tIns="0" rIns="0" bIns="0" rtlCol="0">
            <a:spAutoFit/>
          </a:bodyPr>
          <a:lstStyle/>
          <a:p>
            <a:pPr algn="l"/>
            <a:r>
              <a:rPr lang="en-US" sz="1600" b="1" dirty="0">
                <a:solidFill>
                  <a:schemeClr val="accent2">
                    <a:lumMod val="75000"/>
                  </a:schemeClr>
                </a:solidFill>
              </a:rPr>
              <a:t>H-3 diffusion (t, T)</a:t>
            </a:r>
            <a:endParaRPr lang="en-GB" sz="1600" b="1" dirty="0">
              <a:solidFill>
                <a:schemeClr val="accent2">
                  <a:lumMod val="75000"/>
                </a:schemeClr>
              </a:solidFill>
            </a:endParaRPr>
          </a:p>
        </p:txBody>
      </p:sp>
      <p:sp>
        <p:nvSpPr>
          <p:cNvPr id="28" name="TextBox 27">
            <a:extLst>
              <a:ext uri="{FF2B5EF4-FFF2-40B4-BE49-F238E27FC236}">
                <a16:creationId xmlns:a16="http://schemas.microsoft.com/office/drawing/2014/main" id="{BAA5243F-3523-8BDD-0714-02E2C870D819}"/>
              </a:ext>
            </a:extLst>
          </p:cNvPr>
          <p:cNvSpPr txBox="1"/>
          <p:nvPr/>
        </p:nvSpPr>
        <p:spPr>
          <a:xfrm>
            <a:off x="402311" y="5492630"/>
            <a:ext cx="11386489" cy="738664"/>
          </a:xfrm>
          <a:prstGeom prst="rect">
            <a:avLst/>
          </a:prstGeom>
          <a:noFill/>
        </p:spPr>
        <p:txBody>
          <a:bodyPr wrap="square">
            <a:spAutoFit/>
          </a:bodyPr>
          <a:lstStyle/>
          <a:p>
            <a:pPr>
              <a:lnSpc>
                <a:spcPct val="100000"/>
              </a:lnSpc>
              <a:spcBef>
                <a:spcPts val="0"/>
              </a:spcBef>
              <a:spcAft>
                <a:spcPts val="600"/>
              </a:spcAft>
              <a:buClr>
                <a:srgbClr val="0055A0"/>
              </a:buClr>
            </a:pPr>
            <a:r>
              <a:rPr lang="en-GB" sz="1400" b="0" dirty="0"/>
              <a:t>Reference [1] </a:t>
            </a:r>
            <a:br>
              <a:rPr lang="en-GB" sz="1400" b="0" dirty="0">
                <a:solidFill>
                  <a:schemeClr val="tx2"/>
                </a:solidFill>
              </a:rPr>
            </a:br>
            <a:r>
              <a:rPr lang="en-GB" sz="1400" b="0" dirty="0">
                <a:solidFill>
                  <a:schemeClr val="tx2"/>
                </a:solidFill>
                <a:hlinkClick r:id="rId9"/>
              </a:rPr>
              <a:t>F. Ogallar Ruiz, Evaluation and criticality assessment of radiological source terms to be used for fire risk studies at accelerator facilities, CERN-THESIS-2021-293</a:t>
            </a:r>
            <a:endParaRPr lang="en-GB" sz="1400" b="0" dirty="0">
              <a:solidFill>
                <a:schemeClr val="tx2"/>
              </a:solidFill>
            </a:endParaRPr>
          </a:p>
        </p:txBody>
      </p:sp>
      <p:sp>
        <p:nvSpPr>
          <p:cNvPr id="29" name="TextBox 28">
            <a:extLst>
              <a:ext uri="{FF2B5EF4-FFF2-40B4-BE49-F238E27FC236}">
                <a16:creationId xmlns:a16="http://schemas.microsoft.com/office/drawing/2014/main" id="{119D3E13-EAF5-8E74-8700-18FB59697628}"/>
              </a:ext>
            </a:extLst>
          </p:cNvPr>
          <p:cNvSpPr txBox="1"/>
          <p:nvPr/>
        </p:nvSpPr>
        <p:spPr>
          <a:xfrm>
            <a:off x="544898" y="4548820"/>
            <a:ext cx="11128074" cy="830997"/>
          </a:xfrm>
          <a:prstGeom prst="rect">
            <a:avLst/>
          </a:prstGeom>
          <a:noFill/>
        </p:spPr>
        <p:txBody>
          <a:bodyPr wrap="square" lIns="0" tIns="0" rIns="0" bIns="0" rtlCol="0">
            <a:spAutoFit/>
          </a:bodyPr>
          <a:lstStyle/>
          <a:p>
            <a:pPr marL="285750" indent="-285750">
              <a:buFont typeface="Wingdings" panose="05000000000000000000" pitchFamily="2" charset="2"/>
              <a:buChar char="Ø"/>
            </a:pPr>
            <a:r>
              <a:rPr lang="en-GB" dirty="0">
                <a:solidFill>
                  <a:srgbClr val="00B050"/>
                </a:solidFill>
              </a:rPr>
              <a:t>Relatively good agreement is observed between the SOLIDUSS predictions and the analytical formula, despite the expected differences arising from the strongly inhomogeneous distribution of H-3 within the BDF target</a:t>
            </a:r>
          </a:p>
        </p:txBody>
      </p:sp>
      <p:sp>
        <p:nvSpPr>
          <p:cNvPr id="8" name="TextBox 7">
            <a:extLst>
              <a:ext uri="{FF2B5EF4-FFF2-40B4-BE49-F238E27FC236}">
                <a16:creationId xmlns:a16="http://schemas.microsoft.com/office/drawing/2014/main" id="{FFA7033B-953D-9474-A1EE-89F8CCEA057C}"/>
              </a:ext>
            </a:extLst>
          </p:cNvPr>
          <p:cNvSpPr txBox="1"/>
          <p:nvPr/>
        </p:nvSpPr>
        <p:spPr>
          <a:xfrm>
            <a:off x="10570554" y="138381"/>
            <a:ext cx="1312678" cy="246221"/>
          </a:xfrm>
          <a:prstGeom prst="rect">
            <a:avLst/>
          </a:prstGeom>
          <a:noFill/>
        </p:spPr>
        <p:txBody>
          <a:bodyPr wrap="square" lIns="0" tIns="0" rIns="0" bIns="0" rtlCol="0">
            <a:spAutoFit/>
          </a:bodyPr>
          <a:lstStyle/>
          <a:p>
            <a:pPr algn="r"/>
            <a:r>
              <a:rPr lang="en-US" sz="1600" i="1" dirty="0">
                <a:solidFill>
                  <a:schemeClr val="bg1">
                    <a:lumMod val="65000"/>
                  </a:schemeClr>
                </a:solidFill>
              </a:rPr>
              <a:t>Preliminary</a:t>
            </a:r>
            <a:endParaRPr lang="en-GB" sz="1600" i="1" dirty="0">
              <a:solidFill>
                <a:schemeClr val="bg1">
                  <a:lumMod val="65000"/>
                </a:schemeClr>
              </a:solidFill>
            </a:endParaRPr>
          </a:p>
        </p:txBody>
      </p:sp>
      <p:sp>
        <p:nvSpPr>
          <p:cNvPr id="7" name="Footer Placeholder 2">
            <a:extLst>
              <a:ext uri="{FF2B5EF4-FFF2-40B4-BE49-F238E27FC236}">
                <a16:creationId xmlns:a16="http://schemas.microsoft.com/office/drawing/2014/main" id="{BF41E540-80CF-465A-4225-385A4558EC8A}"/>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3" name="Date Placeholder 1">
            <a:extLst>
              <a:ext uri="{FF2B5EF4-FFF2-40B4-BE49-F238E27FC236}">
                <a16:creationId xmlns:a16="http://schemas.microsoft.com/office/drawing/2014/main" id="{E42FF809-5C05-B4FF-0E35-163794C6CF7A}"/>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247039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5F2094-4F74-47D5-8897-98113846081F}"/>
              </a:ext>
            </a:extLst>
          </p:cNvPr>
          <p:cNvSpPr>
            <a:spLocks noGrp="1"/>
          </p:cNvSpPr>
          <p:nvPr>
            <p:ph type="sldNum" sz="quarter" idx="12"/>
          </p:nvPr>
        </p:nvSpPr>
        <p:spPr/>
        <p:txBody>
          <a:bodyPr/>
          <a:lstStyle/>
          <a:p>
            <a:fld id="{36B5EA5A-BC32-A742-B11B-8E7414D5B535}" type="slidenum">
              <a:rPr lang="en-US" smtClean="0"/>
              <a:pPr/>
              <a:t>36</a:t>
            </a:fld>
            <a:endParaRPr lang="en-US" dirty="0"/>
          </a:p>
        </p:txBody>
      </p:sp>
      <p:sp>
        <p:nvSpPr>
          <p:cNvPr id="3" name="TextBox 2">
            <a:extLst>
              <a:ext uri="{FF2B5EF4-FFF2-40B4-BE49-F238E27FC236}">
                <a16:creationId xmlns:a16="http://schemas.microsoft.com/office/drawing/2014/main" id="{6C1B0EB7-B27C-59CB-602D-13947AFE7FE8}"/>
              </a:ext>
            </a:extLst>
          </p:cNvPr>
          <p:cNvSpPr txBox="1"/>
          <p:nvPr/>
        </p:nvSpPr>
        <p:spPr>
          <a:xfrm>
            <a:off x="590526" y="2719090"/>
            <a:ext cx="10945216" cy="553998"/>
          </a:xfrm>
          <a:prstGeom prst="rect">
            <a:avLst/>
          </a:prstGeom>
          <a:noFill/>
        </p:spPr>
        <p:txBody>
          <a:bodyPr wrap="square" lIns="0" tIns="0" rIns="0" bIns="0" rtlCol="0">
            <a:spAutoFit/>
          </a:bodyPr>
          <a:lstStyle/>
          <a:p>
            <a:pPr algn="ctr"/>
            <a:r>
              <a:rPr lang="en-US" sz="3600" i="1" dirty="0"/>
              <a:t>Thank you for your attention</a:t>
            </a:r>
            <a:endParaRPr lang="en-GB" sz="3600" i="1" dirty="0"/>
          </a:p>
        </p:txBody>
      </p:sp>
      <p:sp>
        <p:nvSpPr>
          <p:cNvPr id="8" name="Footer Placeholder 2">
            <a:extLst>
              <a:ext uri="{FF2B5EF4-FFF2-40B4-BE49-F238E27FC236}">
                <a16:creationId xmlns:a16="http://schemas.microsoft.com/office/drawing/2014/main" id="{C5B03E2A-E3A9-D59C-971C-4DD9C3C96A3E}"/>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 name="Date Placeholder 1">
            <a:extLst>
              <a:ext uri="{FF2B5EF4-FFF2-40B4-BE49-F238E27FC236}">
                <a16:creationId xmlns:a16="http://schemas.microsoft.com/office/drawing/2014/main" id="{08652B9B-626A-14D3-342F-DD440A1903C3}"/>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5" name="Footer Placeholder 2">
            <a:extLst>
              <a:ext uri="{FF2B5EF4-FFF2-40B4-BE49-F238E27FC236}">
                <a16:creationId xmlns:a16="http://schemas.microsoft.com/office/drawing/2014/main" id="{8D34EFEE-1E9C-0572-3948-5F9C9CB9D8F3}"/>
              </a:ext>
            </a:extLst>
          </p:cNvPr>
          <p:cNvSpPr txBox="1">
            <a:spLocks/>
          </p:cNvSpPr>
          <p:nvPr/>
        </p:nvSpPr>
        <p:spPr>
          <a:xfrm>
            <a:off x="4411663" y="6530749"/>
            <a:ext cx="4285010" cy="365125"/>
          </a:xfrm>
          <a:prstGeom prst="rect">
            <a:avLst/>
          </a:prstGeom>
        </p:spPr>
        <p:txBody>
          <a:bodyPr vert="horz" lIns="0" tIns="45720" rIns="91440" bIns="45720" rtlCol="0" anchor="ct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Claudia AHDIDA et al. HI-ECN3 RP Aspects</a:t>
            </a:r>
            <a:endParaRPr lang="en-US" dirty="0"/>
          </a:p>
        </p:txBody>
      </p:sp>
      <p:sp>
        <p:nvSpPr>
          <p:cNvPr id="6" name="Date Placeholder 1">
            <a:extLst>
              <a:ext uri="{FF2B5EF4-FFF2-40B4-BE49-F238E27FC236}">
                <a16:creationId xmlns:a16="http://schemas.microsoft.com/office/drawing/2014/main" id="{B01A665C-453D-FE55-BD07-7F20157213A2}"/>
              </a:ext>
            </a:extLst>
          </p:cNvPr>
          <p:cNvSpPr txBox="1">
            <a:spLocks/>
          </p:cNvSpPr>
          <p:nvPr/>
        </p:nvSpPr>
        <p:spPr>
          <a:xfrm>
            <a:off x="8336632" y="6530749"/>
            <a:ext cx="2556892" cy="365125"/>
          </a:xfrm>
          <a:prstGeom prst="rect">
            <a:avLst/>
          </a:prstGeom>
        </p:spPr>
        <p:txBody>
          <a:bodyPr vert="horz" lIns="0" tIns="0" rIns="0" bIns="0" rtlCol="0" anchor="ctr"/>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01/06/2026</a:t>
            </a:r>
            <a:endParaRPr lang="en-US" dirty="0"/>
          </a:p>
        </p:txBody>
      </p:sp>
    </p:spTree>
    <p:extLst>
      <p:ext uri="{BB962C8B-B14F-4D97-AF65-F5344CB8AC3E}">
        <p14:creationId xmlns:p14="http://schemas.microsoft.com/office/powerpoint/2010/main" val="761505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451AC6D-9F00-1FF6-5A7D-6722BCA4F384}"/>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pc="-1" dirty="0">
                <a:solidFill>
                  <a:srgbClr val="0055A0"/>
                </a:solidFill>
              </a:rPr>
              <a:t>Main Requirements for Waste Disposal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AB14B0-E7EC-A976-4353-9B8CF4A21930}"/>
                  </a:ext>
                </a:extLst>
              </p:cNvPr>
              <p:cNvSpPr>
                <a:spLocks noGrp="1"/>
              </p:cNvSpPr>
              <p:nvPr>
                <p:ph sz="half" idx="1"/>
              </p:nvPr>
            </p:nvSpPr>
            <p:spPr>
              <a:xfrm>
                <a:off x="570297" y="1046933"/>
                <a:ext cx="5948827" cy="4802184"/>
              </a:xfrm>
            </p:spPr>
            <p:txBody>
              <a:bodyPr>
                <a:normAutofit fontScale="92500" lnSpcReduction="20000"/>
              </a:bodyPr>
              <a:lstStyle/>
              <a:p>
                <a:pPr marL="0" indent="0">
                  <a:lnSpc>
                    <a:spcPct val="120000"/>
                  </a:lnSpc>
                  <a:buNone/>
                </a:pPr>
                <a:r>
                  <a:rPr lang="en-GB" sz="1700" b="1" dirty="0">
                    <a:solidFill>
                      <a:schemeClr val="accent1"/>
                    </a:solidFill>
                  </a:rPr>
                  <a:t>FA-MA (ILLW) classification</a:t>
                </a:r>
                <a:r>
                  <a:rPr lang="en-GB" sz="1700" dirty="0">
                    <a:solidFill>
                      <a:schemeClr val="accent1"/>
                    </a:solidFill>
                  </a:rPr>
                  <a:t> </a:t>
                </a:r>
                <a:r>
                  <a:rPr lang="en-GB" sz="1700" u="sng" dirty="0"/>
                  <a:t>known</a:t>
                </a:r>
                <a:r>
                  <a:rPr lang="en-GB" sz="1700" dirty="0"/>
                  <a:t> requirements:</a:t>
                </a:r>
              </a:p>
              <a:p>
                <a:pPr marL="361950" lvl="1" indent="-271463">
                  <a:lnSpc>
                    <a:spcPct val="120000"/>
                  </a:lnSpc>
                </a:pPr>
                <a:r>
                  <a:rPr lang="en-GB" sz="1400" b="1" dirty="0">
                    <a:solidFill>
                      <a:schemeClr val="accent1"/>
                    </a:solidFill>
                  </a:rPr>
                  <a:t>KC-T12 container</a:t>
                </a:r>
                <a:r>
                  <a:rPr lang="en-GB" sz="1400" dirty="0">
                    <a:solidFill>
                      <a:schemeClr val="accent1"/>
                    </a:solidFill>
                  </a:rPr>
                  <a:t> </a:t>
                </a:r>
                <a:r>
                  <a:rPr lang="en-GB" sz="1400" dirty="0"/>
                  <a:t>is the only large container that PSI currently accepts for large radioactive waste</a:t>
                </a:r>
              </a:p>
              <a:p>
                <a:pPr marL="361950" lvl="1" indent="-271463">
                  <a:lnSpc>
                    <a:spcPct val="120000"/>
                  </a:lnSpc>
                </a:pPr>
                <a:r>
                  <a:rPr lang="en-GB" sz="1400" dirty="0"/>
                  <a:t>A bigger Swiss container exists for nuclear waste, but currently </a:t>
                </a:r>
                <a:r>
                  <a:rPr lang="en-GB" sz="1400" b="1" dirty="0"/>
                  <a:t>not for industry or research sector</a:t>
                </a:r>
                <a:r>
                  <a:rPr lang="en-GB" sz="1400" dirty="0"/>
                  <a:t>. As this may take long time and has cost implications (factor 2), we need to count on KC-T12</a:t>
                </a:r>
              </a:p>
              <a:p>
                <a:pPr marL="361950" lvl="1" indent="-271463">
                  <a:lnSpc>
                    <a:spcPct val="120000"/>
                  </a:lnSpc>
                </a:pPr>
                <a:r>
                  <a:rPr lang="en-GB" sz="1400" dirty="0"/>
                  <a:t>KC-T12 is a concrete container of </a:t>
                </a:r>
                <a:r>
                  <a:rPr lang="en-GB" sz="1400" b="1" dirty="0">
                    <a:solidFill>
                      <a:schemeClr val="accent1"/>
                    </a:solidFill>
                  </a:rPr>
                  <a:t>limited size</a:t>
                </a:r>
                <a:r>
                  <a:rPr lang="en-GB" sz="1400" dirty="0">
                    <a:solidFill>
                      <a:schemeClr val="accent1"/>
                    </a:solidFill>
                  </a:rPr>
                  <a:t> </a:t>
                </a:r>
                <a:r>
                  <a:rPr lang="en-GB" sz="1400" dirty="0"/>
                  <a:t>and </a:t>
                </a:r>
                <a:r>
                  <a:rPr lang="en-GB" sz="1400" b="1" dirty="0"/>
                  <a:t>weight</a:t>
                </a:r>
                <a:r>
                  <a:rPr lang="en-GB" sz="1400" dirty="0"/>
                  <a:t> in which the waste is </a:t>
                </a:r>
                <a:r>
                  <a:rPr lang="en-GB" sz="1400" b="1" dirty="0"/>
                  <a:t>cemented</a:t>
                </a:r>
              </a:p>
              <a:p>
                <a:pPr marL="361950" lvl="1" indent="-271463">
                  <a:lnSpc>
                    <a:spcPct val="120000"/>
                  </a:lnSpc>
                </a:pPr>
                <a:r>
                  <a:rPr lang="en-GB" sz="1400" dirty="0"/>
                  <a:t>Main </a:t>
                </a:r>
                <a:r>
                  <a:rPr lang="en-GB" sz="1400" b="1" dirty="0">
                    <a:solidFill>
                      <a:schemeClr val="accent1"/>
                    </a:solidFill>
                  </a:rPr>
                  <a:t>dose rate limits</a:t>
                </a:r>
              </a:p>
              <a:p>
                <a:pPr marL="625475" lvl="2" indent="-263525">
                  <a:lnSpc>
                    <a:spcPct val="120000"/>
                  </a:lnSpc>
                </a:pPr>
                <a:r>
                  <a:rPr lang="en-GB" sz="1400" b="1" dirty="0">
                    <a:solidFill>
                      <a:schemeClr val="accent1"/>
                    </a:solidFill>
                  </a:rPr>
                  <a:t>&lt; 10 mSv/h</a:t>
                </a:r>
                <a:r>
                  <a:rPr lang="en-GB" sz="1400" dirty="0"/>
                  <a:t> at 3 m from the target waste assembly</a:t>
                </a:r>
              </a:p>
              <a:p>
                <a:pPr marL="625475" lvl="2" indent="-263525">
                  <a:lnSpc>
                    <a:spcPct val="120000"/>
                  </a:lnSpc>
                </a:pPr>
                <a:r>
                  <a:rPr lang="en-GB" sz="1400" b="1" dirty="0">
                    <a:solidFill>
                      <a:schemeClr val="accent1"/>
                    </a:solidFill>
                  </a:rPr>
                  <a:t>&lt; 2 mSv/h</a:t>
                </a:r>
                <a:r>
                  <a:rPr lang="en-GB" sz="1400" dirty="0">
                    <a:solidFill>
                      <a:schemeClr val="accent1"/>
                    </a:solidFill>
                  </a:rPr>
                  <a:t> </a:t>
                </a:r>
                <a:r>
                  <a:rPr lang="en-GB" sz="1400" dirty="0"/>
                  <a:t>at contact of the package</a:t>
                </a:r>
              </a:p>
              <a:p>
                <a:pPr marL="361950" lvl="1" indent="-271463">
                  <a:lnSpc>
                    <a:spcPct val="120000"/>
                  </a:lnSpc>
                </a:pPr>
                <a:r>
                  <a:rPr lang="en-GB" sz="1400" b="1" dirty="0">
                    <a:solidFill>
                      <a:schemeClr val="accent1"/>
                    </a:solidFill>
                  </a:rPr>
                  <a:t>LSA-II</a:t>
                </a:r>
                <a:r>
                  <a:rPr lang="en-GB" sz="1400" dirty="0"/>
                  <a:t> or </a:t>
                </a:r>
                <a:r>
                  <a:rPr lang="en-GB" sz="1400" b="1" dirty="0">
                    <a:solidFill>
                      <a:schemeClr val="accent1"/>
                    </a:solidFill>
                  </a:rPr>
                  <a:t>LSA-III classification limit</a:t>
                </a:r>
                <a:r>
                  <a:rPr lang="en-GB" sz="1400" dirty="0">
                    <a:solidFill>
                      <a:schemeClr val="accent1"/>
                    </a:solidFill>
                  </a:rPr>
                  <a:t> </a:t>
                </a:r>
                <a:r>
                  <a:rPr lang="en-GB" sz="1400" dirty="0"/>
                  <a:t>(ADR - Carriage of Dangerous Goods by Road) to be respected</a:t>
                </a:r>
                <a:r>
                  <a:rPr lang="en-GB" sz="1400" baseline="30000" dirty="0"/>
                  <a:t>1</a:t>
                </a:r>
                <a:br>
                  <a:rPr lang="en-GB" sz="1400" dirty="0"/>
                </a:br>
                <a14:m>
                  <m:oMath xmlns:m="http://schemas.openxmlformats.org/officeDocument/2006/math">
                    <m:nary>
                      <m:naryPr>
                        <m:chr m:val="∑"/>
                        <m:ctrlPr>
                          <a:rPr lang="en-GB" sz="1400" i="1" smtClean="0">
                            <a:latin typeface="Cambria Math" panose="02040503050406030204" pitchFamily="18" charset="0"/>
                          </a:rPr>
                        </m:ctrlPr>
                      </m:naryPr>
                      <m:sub>
                        <m:r>
                          <m:rPr>
                            <m:brk m:alnAt="23"/>
                          </m:rPr>
                          <a:rPr lang="en-GB" sz="1400" b="0" i="1" smtClean="0">
                            <a:latin typeface="Cambria Math" panose="02040503050406030204" pitchFamily="18" charset="0"/>
                          </a:rPr>
                          <m:t>𝑖</m:t>
                        </m:r>
                        <m:r>
                          <a:rPr lang="en-GB" sz="1400" b="0" i="1" smtClean="0">
                            <a:latin typeface="Cambria Math" panose="02040503050406030204" pitchFamily="18" charset="0"/>
                          </a:rPr>
                          <m:t>=1</m:t>
                        </m:r>
                      </m:sub>
                      <m:sup>
                        <m:r>
                          <a:rPr lang="en-GB" sz="1400" b="0" i="1" smtClean="0">
                            <a:latin typeface="Cambria Math" panose="02040503050406030204" pitchFamily="18" charset="0"/>
                          </a:rPr>
                          <m:t>𝑛</m:t>
                        </m:r>
                      </m:sup>
                      <m:e>
                        <m:f>
                          <m:fPr>
                            <m:ctrlPr>
                              <a:rPr lang="en-GB" sz="1400" i="1" smtClean="0">
                                <a:latin typeface="Cambria Math" panose="02040503050406030204" pitchFamily="18" charset="0"/>
                              </a:rPr>
                            </m:ctrlPr>
                          </m:fPr>
                          <m:num>
                            <m:r>
                              <m:rPr>
                                <m:sty m:val="p"/>
                              </m:rPr>
                              <a:rPr lang="en-GB" sz="1400" i="0" smtClean="0">
                                <a:latin typeface="Cambria Math" panose="02040503050406030204" pitchFamily="18" charset="0"/>
                              </a:rPr>
                              <m:t>A</m:t>
                            </m:r>
                            <m:r>
                              <a:rPr lang="fr-FR" sz="1400" b="0" i="1" baseline="-25000" smtClean="0">
                                <a:latin typeface="Cambria Math" panose="02040503050406030204" pitchFamily="18" charset="0"/>
                              </a:rPr>
                              <m:t>𝑖</m:t>
                            </m:r>
                            <m:r>
                              <a:rPr lang="en-GB" sz="1400" i="1" smtClean="0">
                                <a:latin typeface="Cambria Math" panose="02040503050406030204" pitchFamily="18" charset="0"/>
                              </a:rPr>
                              <m:t> (</m:t>
                            </m:r>
                            <m:r>
                              <a:rPr lang="en-GB" sz="1400" i="1" smtClean="0">
                                <a:latin typeface="Cambria Math" panose="02040503050406030204" pitchFamily="18" charset="0"/>
                              </a:rPr>
                              <m:t>𝐵𝑞</m:t>
                            </m:r>
                            <m:r>
                              <a:rPr lang="en-US" sz="1400" b="0" i="1" smtClean="0">
                                <a:latin typeface="Cambria Math" panose="02040503050406030204" pitchFamily="18" charset="0"/>
                              </a:rPr>
                              <m:t>)/</m:t>
                            </m:r>
                            <m:r>
                              <a:rPr lang="en-GB" sz="1400" i="1" smtClean="0">
                                <a:latin typeface="Cambria Math" panose="02040503050406030204" pitchFamily="18" charset="0"/>
                              </a:rPr>
                              <m:t>𝑔</m:t>
                            </m:r>
                          </m:num>
                          <m:den>
                            <m:sSup>
                              <m:sSupPr>
                                <m:ctrlPr>
                                  <a:rPr lang="en-GB" sz="1400" i="1" smtClean="0">
                                    <a:latin typeface="Cambria Math" panose="02040503050406030204" pitchFamily="18" charset="0"/>
                                  </a:rPr>
                                </m:ctrlPr>
                              </m:sSupPr>
                              <m:e>
                                <m:r>
                                  <a:rPr lang="en-GB" sz="1400" i="1" smtClean="0">
                                    <a:latin typeface="Cambria Math" panose="02040503050406030204" pitchFamily="18" charset="0"/>
                                  </a:rPr>
                                  <m:t>10</m:t>
                                </m:r>
                              </m:e>
                              <m:sup>
                                <m:r>
                                  <a:rPr lang="en-GB" sz="1400" i="1" smtClean="0">
                                    <a:latin typeface="Cambria Math" panose="02040503050406030204" pitchFamily="18" charset="0"/>
                                  </a:rPr>
                                  <m:t>−</m:t>
                                </m:r>
                                <m:r>
                                  <a:rPr lang="en-US" sz="1400" b="0" i="1" smtClean="0">
                                    <a:latin typeface="Cambria Math" panose="02040503050406030204" pitchFamily="18" charset="0"/>
                                  </a:rPr>
                                  <m:t>4</m:t>
                                </m:r>
                              </m:sup>
                            </m:sSup>
                            <m:r>
                              <a:rPr lang="en-GB" sz="1400" i="1" smtClean="0">
                                <a:latin typeface="Cambria Math" panose="02040503050406030204" pitchFamily="18" charset="0"/>
                                <a:ea typeface="Cambria Math" panose="02040503050406030204" pitchFamily="18" charset="0"/>
                              </a:rPr>
                              <m:t>×</m:t>
                            </m:r>
                            <m:r>
                              <m:rPr>
                                <m:sty m:val="p"/>
                              </m:rPr>
                              <a:rPr lang="en-GB" sz="1400" i="0">
                                <a:latin typeface="Cambria Math" panose="02040503050406030204" pitchFamily="18" charset="0"/>
                              </a:rPr>
                              <m:t>A</m:t>
                            </m:r>
                            <m:r>
                              <a:rPr lang="fr-FR" sz="1400" b="0" i="0" smtClean="0">
                                <a:latin typeface="Cambria Math" panose="02040503050406030204" pitchFamily="18" charset="0"/>
                              </a:rPr>
                              <m:t>2</m:t>
                            </m:r>
                            <m:r>
                              <a:rPr lang="fr-FR" sz="1400" i="1" baseline="-25000">
                                <a:latin typeface="Cambria Math" panose="02040503050406030204" pitchFamily="18" charset="0"/>
                              </a:rPr>
                              <m:t>𝑖</m:t>
                            </m:r>
                            <m:r>
                              <a:rPr lang="fr-FR" sz="1400" b="0" i="1" smtClean="0">
                                <a:latin typeface="Cambria Math" panose="02040503050406030204" pitchFamily="18" charset="0"/>
                              </a:rPr>
                              <m:t> (</m:t>
                            </m:r>
                            <m:r>
                              <a:rPr lang="fr-FR" sz="1400" b="0" i="1" smtClean="0">
                                <a:latin typeface="Cambria Math" panose="02040503050406030204" pitchFamily="18" charset="0"/>
                              </a:rPr>
                              <m:t>𝐵𝑞</m:t>
                            </m:r>
                            <m:r>
                              <a:rPr lang="en-US" sz="1400" b="0" i="1" smtClean="0">
                                <a:latin typeface="Cambria Math" panose="02040503050406030204" pitchFamily="18" charset="0"/>
                              </a:rPr>
                              <m:t>)/</m:t>
                            </m:r>
                            <m:r>
                              <a:rPr lang="en-US" sz="1400" b="0" i="1" smtClean="0">
                                <a:latin typeface="Cambria Math" panose="02040503050406030204" pitchFamily="18" charset="0"/>
                              </a:rPr>
                              <m:t>𝑔</m:t>
                            </m:r>
                          </m:den>
                        </m:f>
                        <m:r>
                          <a:rPr lang="en-GB" sz="1400" i="1" smtClean="0">
                            <a:latin typeface="Cambria Math" panose="02040503050406030204" pitchFamily="18" charset="0"/>
                            <a:ea typeface="Cambria Math" panose="02040503050406030204" pitchFamily="18" charset="0"/>
                          </a:rPr>
                          <m:t>&lt;</m:t>
                        </m:r>
                        <m:r>
                          <a:rPr lang="en-GB" sz="1400" b="0" i="1" smtClean="0">
                            <a:latin typeface="Cambria Math" panose="02040503050406030204" pitchFamily="18" charset="0"/>
                            <a:ea typeface="Cambria Math" panose="02040503050406030204" pitchFamily="18" charset="0"/>
                          </a:rPr>
                          <m:t>1</m:t>
                        </m:r>
                      </m:e>
                    </m:nary>
                    <m:r>
                      <a:rPr lang="fr-FR" sz="1400" b="0" i="1" smtClean="0">
                        <a:latin typeface="Cambria Math" panose="02040503050406030204" pitchFamily="18" charset="0"/>
                        <a:ea typeface="Cambria Math" panose="02040503050406030204" pitchFamily="18" charset="0"/>
                      </a:rPr>
                      <m:t>                           </m:t>
                    </m:r>
                    <m:nary>
                      <m:naryPr>
                        <m:chr m:val="∑"/>
                        <m:ctrlPr>
                          <a:rPr lang="en-GB" sz="1400" i="1">
                            <a:latin typeface="Cambria Math" panose="02040503050406030204" pitchFamily="18" charset="0"/>
                          </a:rPr>
                        </m:ctrlPr>
                      </m:naryPr>
                      <m:sub>
                        <m:r>
                          <m:rPr>
                            <m:brk m:alnAt="23"/>
                          </m:rPr>
                          <a:rPr lang="en-GB" sz="1400" i="1">
                            <a:latin typeface="Cambria Math" panose="02040503050406030204" pitchFamily="18" charset="0"/>
                          </a:rPr>
                          <m:t>𝑖</m:t>
                        </m:r>
                        <m:r>
                          <a:rPr lang="en-GB" sz="1400" i="1">
                            <a:latin typeface="Cambria Math" panose="02040503050406030204" pitchFamily="18" charset="0"/>
                          </a:rPr>
                          <m:t>=1</m:t>
                        </m:r>
                      </m:sub>
                      <m:sup>
                        <m:r>
                          <a:rPr lang="en-GB" sz="1400" i="1">
                            <a:latin typeface="Cambria Math" panose="02040503050406030204" pitchFamily="18" charset="0"/>
                          </a:rPr>
                          <m:t>𝑛</m:t>
                        </m:r>
                      </m:sup>
                      <m:e>
                        <m:f>
                          <m:fPr>
                            <m:ctrlPr>
                              <a:rPr lang="en-GB" sz="1400" i="1">
                                <a:latin typeface="Cambria Math" panose="02040503050406030204" pitchFamily="18" charset="0"/>
                              </a:rPr>
                            </m:ctrlPr>
                          </m:fPr>
                          <m:num>
                            <m:r>
                              <m:rPr>
                                <m:sty m:val="p"/>
                              </m:rPr>
                              <a:rPr lang="en-GB" sz="1400">
                                <a:latin typeface="Cambria Math" panose="02040503050406030204" pitchFamily="18" charset="0"/>
                              </a:rPr>
                              <m:t>A</m:t>
                            </m:r>
                            <m:r>
                              <a:rPr lang="fr-FR" sz="1400" i="1" baseline="-25000">
                                <a:latin typeface="Cambria Math" panose="02040503050406030204" pitchFamily="18" charset="0"/>
                              </a:rPr>
                              <m:t>𝑖</m:t>
                            </m:r>
                            <m:r>
                              <a:rPr lang="en-GB" sz="1400" i="1">
                                <a:latin typeface="Cambria Math" panose="02040503050406030204" pitchFamily="18" charset="0"/>
                              </a:rPr>
                              <m:t> (</m:t>
                            </m:r>
                            <m:r>
                              <a:rPr lang="en-GB" sz="1400" i="1">
                                <a:latin typeface="Cambria Math" panose="02040503050406030204" pitchFamily="18" charset="0"/>
                              </a:rPr>
                              <m:t>𝐵𝑞</m:t>
                            </m:r>
                            <m:r>
                              <a:rPr lang="en-US" sz="1400" b="0" i="1" smtClean="0">
                                <a:latin typeface="Cambria Math" panose="02040503050406030204" pitchFamily="18" charset="0"/>
                              </a:rPr>
                              <m:t>)</m:t>
                            </m:r>
                            <m:r>
                              <a:rPr lang="en-GB" sz="1400" i="1">
                                <a:latin typeface="Cambria Math" panose="02040503050406030204" pitchFamily="18" charset="0"/>
                              </a:rPr>
                              <m:t>/</m:t>
                            </m:r>
                            <m:r>
                              <a:rPr lang="en-GB" sz="1400" i="1">
                                <a:latin typeface="Cambria Math" panose="02040503050406030204" pitchFamily="18" charset="0"/>
                              </a:rPr>
                              <m:t>𝑔</m:t>
                            </m:r>
                          </m:num>
                          <m:den>
                            <m:r>
                              <a:rPr lang="fr-FR" sz="1400" i="1" smtClean="0">
                                <a:latin typeface="Cambria Math" panose="02040503050406030204" pitchFamily="18" charset="0"/>
                              </a:rPr>
                              <m:t>2</m:t>
                            </m:r>
                            <m:r>
                              <a:rPr lang="fr-FR" sz="1400" i="1" smtClean="0">
                                <a:latin typeface="Cambria Math" panose="02040503050406030204" pitchFamily="18" charset="0"/>
                                <a:ea typeface="Cambria Math" panose="02040503050406030204" pitchFamily="18" charset="0"/>
                              </a:rPr>
                              <m:t>×</m:t>
                            </m:r>
                            <m:sSup>
                              <m:sSupPr>
                                <m:ctrlPr>
                                  <a:rPr lang="en-GB" sz="1400" i="1">
                                    <a:latin typeface="Cambria Math" panose="02040503050406030204" pitchFamily="18" charset="0"/>
                                  </a:rPr>
                                </m:ctrlPr>
                              </m:sSupPr>
                              <m:e>
                                <m:r>
                                  <a:rPr lang="en-GB" sz="1400" i="1">
                                    <a:latin typeface="Cambria Math" panose="02040503050406030204" pitchFamily="18" charset="0"/>
                                  </a:rPr>
                                  <m:t>10</m:t>
                                </m:r>
                              </m:e>
                              <m:sup>
                                <m:r>
                                  <a:rPr lang="en-GB" sz="1400" i="1">
                                    <a:latin typeface="Cambria Math" panose="02040503050406030204" pitchFamily="18" charset="0"/>
                                  </a:rPr>
                                  <m:t>−</m:t>
                                </m:r>
                                <m:r>
                                  <a:rPr lang="fr-FR" sz="1400" i="1" smtClean="0">
                                    <a:latin typeface="Cambria Math" panose="02040503050406030204" pitchFamily="18" charset="0"/>
                                  </a:rPr>
                                  <m:t>3</m:t>
                                </m:r>
                              </m:sup>
                            </m:sSup>
                            <m:r>
                              <a:rPr lang="en-GB" sz="1400" i="1">
                                <a:latin typeface="Cambria Math" panose="02040503050406030204" pitchFamily="18" charset="0"/>
                                <a:ea typeface="Cambria Math" panose="02040503050406030204" pitchFamily="18" charset="0"/>
                              </a:rPr>
                              <m:t>×</m:t>
                            </m:r>
                            <m:r>
                              <m:rPr>
                                <m:sty m:val="p"/>
                              </m:rPr>
                              <a:rPr lang="en-GB" sz="1400">
                                <a:latin typeface="Cambria Math" panose="02040503050406030204" pitchFamily="18" charset="0"/>
                              </a:rPr>
                              <m:t>A</m:t>
                            </m:r>
                            <m:r>
                              <a:rPr lang="fr-FR" sz="1400">
                                <a:latin typeface="Cambria Math" panose="02040503050406030204" pitchFamily="18" charset="0"/>
                              </a:rPr>
                              <m:t>2</m:t>
                            </m:r>
                            <m:r>
                              <a:rPr lang="fr-FR" sz="1400" i="1" baseline="-25000">
                                <a:latin typeface="Cambria Math" panose="02040503050406030204" pitchFamily="18" charset="0"/>
                              </a:rPr>
                              <m:t>𝑖</m:t>
                            </m:r>
                            <m:r>
                              <a:rPr lang="fr-FR" sz="1400" i="1">
                                <a:latin typeface="Cambria Math" panose="02040503050406030204" pitchFamily="18" charset="0"/>
                              </a:rPr>
                              <m:t> (</m:t>
                            </m:r>
                            <m:r>
                              <a:rPr lang="fr-FR" sz="1400" i="1">
                                <a:latin typeface="Cambria Math" panose="02040503050406030204" pitchFamily="18" charset="0"/>
                              </a:rPr>
                              <m:t>𝐵𝑞</m:t>
                            </m:r>
                            <m:r>
                              <a:rPr lang="en-US" sz="1400" b="0" i="1" smtClean="0">
                                <a:latin typeface="Cambria Math" panose="02040503050406030204" pitchFamily="18" charset="0"/>
                              </a:rPr>
                              <m:t>)</m:t>
                            </m:r>
                            <m:r>
                              <a:rPr lang="en-US" sz="1400" i="1">
                                <a:latin typeface="Cambria Math" panose="02040503050406030204" pitchFamily="18" charset="0"/>
                              </a:rPr>
                              <m:t>/</m:t>
                            </m:r>
                            <m:r>
                              <a:rPr lang="en-US" sz="1400" i="1">
                                <a:latin typeface="Cambria Math" panose="02040503050406030204" pitchFamily="18" charset="0"/>
                              </a:rPr>
                              <m:t>𝑔</m:t>
                            </m:r>
                          </m:den>
                        </m:f>
                        <m:r>
                          <a:rPr lang="en-GB" sz="1400" i="1">
                            <a:latin typeface="Cambria Math" panose="02040503050406030204" pitchFamily="18" charset="0"/>
                            <a:ea typeface="Cambria Math" panose="02040503050406030204" pitchFamily="18" charset="0"/>
                          </a:rPr>
                          <m:t>&lt;1</m:t>
                        </m:r>
                      </m:e>
                    </m:nary>
                  </m:oMath>
                </a14:m>
                <a:endParaRPr lang="en-GB" sz="1400" dirty="0"/>
              </a:p>
              <a:p>
                <a:pPr marL="361950" lvl="1" indent="-271463">
                  <a:lnSpc>
                    <a:spcPct val="120000"/>
                  </a:lnSpc>
                </a:pPr>
                <a:r>
                  <a:rPr lang="en-GB" sz="1400" b="1" dirty="0">
                    <a:solidFill>
                      <a:schemeClr val="accent1"/>
                    </a:solidFill>
                  </a:rPr>
                  <a:t>Alpha-emitters specific activity limit </a:t>
                </a:r>
                <a:r>
                  <a:rPr lang="en-GB" sz="1400" dirty="0"/>
                  <a:t>to be respected on the </a:t>
                </a:r>
                <a:br>
                  <a:rPr lang="en-GB" sz="1400" dirty="0"/>
                </a:br>
                <a:r>
                  <a:rPr lang="en-GB" sz="1400" b="1" dirty="0"/>
                  <a:t>conditioned waste</a:t>
                </a:r>
                <a:r>
                  <a:rPr lang="en-GB" sz="1400" dirty="0"/>
                  <a:t> to avoid alpha-toxic waste classification</a:t>
                </a:r>
                <a:br>
                  <a:rPr lang="en-GB" sz="1400" dirty="0"/>
                </a:br>
                <a14:m>
                  <m:oMath xmlns:m="http://schemas.openxmlformats.org/officeDocument/2006/math">
                    <m:nary>
                      <m:naryPr>
                        <m:chr m:val="∑"/>
                        <m:ctrlPr>
                          <a:rPr lang="en-GB" sz="1400" i="1">
                            <a:latin typeface="Cambria Math" panose="02040503050406030204" pitchFamily="18" charset="0"/>
                          </a:rPr>
                        </m:ctrlPr>
                      </m:naryPr>
                      <m:sub>
                        <m:r>
                          <m:rPr>
                            <m:brk m:alnAt="23"/>
                          </m:rPr>
                          <a:rPr lang="fr-FR" sz="1400" i="1">
                            <a:latin typeface="Cambria Math" panose="02040503050406030204" pitchFamily="18" charset="0"/>
                          </a:rPr>
                          <m:t>𝑖</m:t>
                        </m:r>
                        <m:r>
                          <a:rPr lang="fr-FR" sz="1400" i="1">
                            <a:latin typeface="Cambria Math" panose="02040503050406030204" pitchFamily="18" charset="0"/>
                          </a:rPr>
                          <m:t>=1</m:t>
                        </m:r>
                      </m:sub>
                      <m:sup>
                        <m:r>
                          <a:rPr lang="fr-FR" sz="1400" i="1">
                            <a:latin typeface="Cambria Math" panose="02040503050406030204" pitchFamily="18" charset="0"/>
                          </a:rPr>
                          <m:t>𝑛</m:t>
                        </m:r>
                      </m:sup>
                      <m:e>
                        <m:sSub>
                          <m:sSubPr>
                            <m:ctrlPr>
                              <a:rPr lang="en-GB" sz="1400" i="1">
                                <a:latin typeface="Cambria Math" panose="02040503050406030204" pitchFamily="18" charset="0"/>
                              </a:rPr>
                            </m:ctrlPr>
                          </m:sSubPr>
                          <m:e>
                            <m:r>
                              <a:rPr lang="en-GB" sz="1400" i="1">
                                <a:latin typeface="Cambria Math" panose="02040503050406030204" pitchFamily="18" charset="0"/>
                              </a:rPr>
                              <m:t>𝐴</m:t>
                            </m:r>
                          </m:e>
                          <m:sub>
                            <m:r>
                              <a:rPr lang="en-GB" sz="1400" i="1">
                                <a:latin typeface="Cambria Math" panose="02040503050406030204" pitchFamily="18" charset="0"/>
                              </a:rPr>
                              <m:t>𝑖</m:t>
                            </m:r>
                          </m:sub>
                        </m:sSub>
                        <m:r>
                          <a:rPr lang="en-GB" sz="1400" i="1">
                            <a:latin typeface="Cambria Math" panose="02040503050406030204" pitchFamily="18" charset="0"/>
                          </a:rPr>
                          <m:t> &lt;20 </m:t>
                        </m:r>
                        <m:r>
                          <a:rPr lang="en-GB" sz="1400" i="1">
                            <a:latin typeface="Cambria Math" panose="02040503050406030204" pitchFamily="18" charset="0"/>
                            <a:ea typeface="Cambria Math" panose="02040503050406030204" pitchFamily="18" charset="0"/>
                          </a:rPr>
                          <m:t>𝑘𝐵𝑞</m:t>
                        </m:r>
                        <m:r>
                          <a:rPr lang="en-GB" sz="1400" i="1">
                            <a:latin typeface="Cambria Math" panose="02040503050406030204" pitchFamily="18" charset="0"/>
                            <a:ea typeface="Cambria Math" panose="02040503050406030204" pitchFamily="18" charset="0"/>
                          </a:rPr>
                          <m:t>/</m:t>
                        </m:r>
                        <m:r>
                          <a:rPr lang="en-GB" sz="1400" i="1">
                            <a:latin typeface="Cambria Math" panose="02040503050406030204" pitchFamily="18" charset="0"/>
                            <a:ea typeface="Cambria Math" panose="02040503050406030204" pitchFamily="18" charset="0"/>
                          </a:rPr>
                          <m:t>𝑔</m:t>
                        </m:r>
                      </m:e>
                    </m:nary>
                  </m:oMath>
                </a14:m>
                <a:endParaRPr lang="en-GB" sz="1100" dirty="0"/>
              </a:p>
            </p:txBody>
          </p:sp>
        </mc:Choice>
        <mc:Fallback xmlns="">
          <p:sp>
            <p:nvSpPr>
              <p:cNvPr id="3" name="Content Placeholder 2">
                <a:extLst>
                  <a:ext uri="{FF2B5EF4-FFF2-40B4-BE49-F238E27FC236}">
                    <a16:creationId xmlns:a16="http://schemas.microsoft.com/office/drawing/2014/main" id="{A0AB14B0-E7EC-A976-4353-9B8CF4A21930}"/>
                  </a:ext>
                </a:extLst>
              </p:cNvPr>
              <p:cNvSpPr>
                <a:spLocks noGrp="1" noRot="1" noChangeAspect="1" noMove="1" noResize="1" noEditPoints="1" noAdjustHandles="1" noChangeArrowheads="1" noChangeShapeType="1" noTextEdit="1"/>
              </p:cNvSpPr>
              <p:nvPr>
                <p:ph sz="half" idx="1"/>
              </p:nvPr>
            </p:nvSpPr>
            <p:spPr>
              <a:xfrm>
                <a:off x="570297" y="1046933"/>
                <a:ext cx="5948827" cy="4802184"/>
              </a:xfrm>
              <a:blipFill>
                <a:blip r:embed="rId3"/>
                <a:stretch>
                  <a:fillRect l="-615" t="-381"/>
                </a:stretch>
              </a:blipFill>
            </p:spPr>
            <p:txBody>
              <a:bodyPr/>
              <a:lstStyle/>
              <a:p>
                <a:r>
                  <a:rPr lang="en-CH">
                    <a:noFill/>
                  </a:rPr>
                  <a:t> </a:t>
                </a:r>
              </a:p>
            </p:txBody>
          </p:sp>
        </mc:Fallback>
      </mc:AlternateContent>
      <p:sp>
        <p:nvSpPr>
          <p:cNvPr id="4" name="Slide Number Placeholder 3">
            <a:extLst>
              <a:ext uri="{FF2B5EF4-FFF2-40B4-BE49-F238E27FC236}">
                <a16:creationId xmlns:a16="http://schemas.microsoft.com/office/drawing/2014/main" id="{D516092A-9FB5-1FDD-5E63-D9264F5D93AB}"/>
              </a:ext>
            </a:extLst>
          </p:cNvPr>
          <p:cNvSpPr>
            <a:spLocks noGrp="1"/>
          </p:cNvSpPr>
          <p:nvPr>
            <p:ph type="sldNum" sz="quarter" idx="12"/>
          </p:nvPr>
        </p:nvSpPr>
        <p:spPr/>
        <p:txBody>
          <a:bodyPr/>
          <a:lstStyle/>
          <a:p>
            <a:fld id="{BCD55979-00CC-4874-A80E-0959E76EB92F}" type="slidenum">
              <a:rPr lang="en-GB" smtClean="0"/>
              <a:t>37</a:t>
            </a:fld>
            <a:endParaRPr lang="en-GB" dirty="0"/>
          </a:p>
        </p:txBody>
      </p:sp>
      <p:pic>
        <p:nvPicPr>
          <p:cNvPr id="17" name="Content Placeholder 16">
            <a:extLst>
              <a:ext uri="{FF2B5EF4-FFF2-40B4-BE49-F238E27FC236}">
                <a16:creationId xmlns:a16="http://schemas.microsoft.com/office/drawing/2014/main" id="{EA5A64E9-D0F4-DBD3-8D29-37B986C3EE12}"/>
              </a:ext>
            </a:extLst>
          </p:cNvPr>
          <p:cNvPicPr>
            <a:picLocks noGrp="1" noChangeAspect="1"/>
          </p:cNvPicPr>
          <p:nvPr>
            <p:ph sz="half" idx="2"/>
          </p:nvPr>
        </p:nvPicPr>
        <p:blipFill>
          <a:blip r:embed="rId4"/>
          <a:stretch>
            <a:fillRect/>
          </a:stretch>
        </p:blipFill>
        <p:spPr>
          <a:xfrm>
            <a:off x="6519124" y="1057856"/>
            <a:ext cx="3361055" cy="4873531"/>
          </a:xfrm>
          <a:prstGeom prst="rect">
            <a:avLst/>
          </a:prstGeom>
        </p:spPr>
      </p:pic>
      <p:pic>
        <p:nvPicPr>
          <p:cNvPr id="18" name="Content Placeholder 7">
            <a:extLst>
              <a:ext uri="{FF2B5EF4-FFF2-40B4-BE49-F238E27FC236}">
                <a16:creationId xmlns:a16="http://schemas.microsoft.com/office/drawing/2014/main" id="{3FE94315-986D-E1B5-20B7-DE35DA31F970}"/>
              </a:ext>
            </a:extLst>
          </p:cNvPr>
          <p:cNvPicPr>
            <a:picLocks noChangeAspect="1"/>
          </p:cNvPicPr>
          <p:nvPr/>
        </p:nvPicPr>
        <p:blipFill>
          <a:blip r:embed="rId5"/>
          <a:stretch>
            <a:fillRect/>
          </a:stretch>
        </p:blipFill>
        <p:spPr>
          <a:xfrm>
            <a:off x="10119097" y="1172916"/>
            <a:ext cx="1296145" cy="1990042"/>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179E981A-DD0C-1339-3D39-F1B713311FBB}"/>
              </a:ext>
            </a:extLst>
          </p:cNvPr>
          <p:cNvSpPr txBox="1"/>
          <p:nvPr/>
        </p:nvSpPr>
        <p:spPr>
          <a:xfrm>
            <a:off x="10100463" y="3286466"/>
            <a:ext cx="1669042" cy="2831544"/>
          </a:xfrm>
          <a:prstGeom prst="rect">
            <a:avLst/>
          </a:prstGeom>
          <a:noFill/>
        </p:spPr>
        <p:txBody>
          <a:bodyPr wrap="square" lIns="0" tIns="0" rIns="0" bIns="0" rtlCol="0">
            <a:spAutoFit/>
          </a:bodyPr>
          <a:lstStyle/>
          <a:p>
            <a:pPr algn="l">
              <a:spcAft>
                <a:spcPts val="600"/>
              </a:spcAft>
            </a:pPr>
            <a:r>
              <a:rPr lang="en-US" sz="1100" b="1" dirty="0"/>
              <a:t>Available weight:</a:t>
            </a:r>
          </a:p>
          <a:p>
            <a:pPr algn="l">
              <a:spcAft>
                <a:spcPts val="600"/>
              </a:spcAft>
            </a:pPr>
            <a:r>
              <a:rPr lang="en-US" sz="1100" dirty="0"/>
              <a:t>15.63 tons minus the weight of the cement filling</a:t>
            </a:r>
          </a:p>
          <a:p>
            <a:pPr>
              <a:spcAft>
                <a:spcPts val="600"/>
              </a:spcAft>
            </a:pPr>
            <a:r>
              <a:rPr lang="en-US" sz="1100" b="1" dirty="0"/>
              <a:t>Max. available height</a:t>
            </a:r>
            <a:r>
              <a:rPr lang="en-US" sz="1100" dirty="0"/>
              <a:t>: </a:t>
            </a:r>
            <a:br>
              <a:rPr lang="en-US" sz="1100" dirty="0"/>
            </a:br>
            <a:r>
              <a:rPr lang="en-US" sz="1100" b="1" dirty="0">
                <a:solidFill>
                  <a:srgbClr val="C00000"/>
                </a:solidFill>
              </a:rPr>
              <a:t>1.68 cm </a:t>
            </a:r>
            <a:r>
              <a:rPr lang="en-US" sz="1100" dirty="0"/>
              <a:t>(1.73 m – 5 cm top cement) minus required shielding </a:t>
            </a:r>
          </a:p>
          <a:p>
            <a:pPr algn="l">
              <a:spcAft>
                <a:spcPts val="600"/>
              </a:spcAft>
            </a:pPr>
            <a:r>
              <a:rPr lang="en-US" sz="1100" b="1" dirty="0"/>
              <a:t>Max. available width</a:t>
            </a:r>
            <a:r>
              <a:rPr lang="en-US" sz="1100" dirty="0"/>
              <a:t>:</a:t>
            </a:r>
          </a:p>
          <a:p>
            <a:pPr>
              <a:spcAft>
                <a:spcPts val="600"/>
              </a:spcAft>
            </a:pPr>
            <a:r>
              <a:rPr lang="en-US" sz="1100" dirty="0"/>
              <a:t>1.16 m (1.26 m – 10 cm side cement) minus required shielding</a:t>
            </a:r>
          </a:p>
          <a:p>
            <a:pPr algn="l">
              <a:spcAft>
                <a:spcPts val="600"/>
              </a:spcAft>
            </a:pPr>
            <a:r>
              <a:rPr lang="en-US" sz="1100" b="1" dirty="0"/>
              <a:t>Container shielding: </a:t>
            </a:r>
            <a:br>
              <a:rPr lang="en-US" sz="1100" b="1" dirty="0"/>
            </a:br>
            <a:r>
              <a:rPr lang="en-US" sz="1100" dirty="0"/>
              <a:t>12 cm concrete</a:t>
            </a:r>
          </a:p>
          <a:p>
            <a:pPr algn="l"/>
            <a:r>
              <a:rPr lang="en-US" sz="1100" dirty="0"/>
              <a:t> </a:t>
            </a:r>
            <a:endParaRPr lang="en-GB" sz="1100" dirty="0"/>
          </a:p>
        </p:txBody>
      </p:sp>
      <p:sp>
        <p:nvSpPr>
          <p:cNvPr id="7" name="TextBox 6">
            <a:extLst>
              <a:ext uri="{FF2B5EF4-FFF2-40B4-BE49-F238E27FC236}">
                <a16:creationId xmlns:a16="http://schemas.microsoft.com/office/drawing/2014/main" id="{2D82EC68-1A34-EB7D-C044-5AE03F418593}"/>
              </a:ext>
            </a:extLst>
          </p:cNvPr>
          <p:cNvSpPr txBox="1"/>
          <p:nvPr/>
        </p:nvSpPr>
        <p:spPr>
          <a:xfrm>
            <a:off x="321576" y="5677471"/>
            <a:ext cx="6282047" cy="507831"/>
          </a:xfrm>
          <a:prstGeom prst="rect">
            <a:avLst/>
          </a:prstGeom>
          <a:noFill/>
        </p:spPr>
        <p:txBody>
          <a:bodyPr wrap="square" rtlCol="0">
            <a:spAutoFit/>
          </a:bodyPr>
          <a:lstStyle/>
          <a:p>
            <a:pPr marL="177800" indent="-177800"/>
            <a:r>
              <a:rPr lang="en-US" sz="900" dirty="0"/>
              <a:t>1. </a:t>
            </a:r>
            <a:r>
              <a:rPr lang="en-GB" sz="900" dirty="0"/>
              <a:t>The BDF target assembly is not considered as a combustible solid according IAEA SSG-26 Rev.1 §522.2, and thus the limit of 100 A2 for LSA-II and LSA-III classifications is not applicable</a:t>
            </a:r>
          </a:p>
          <a:p>
            <a:endParaRPr lang="en-CH" sz="900" dirty="0"/>
          </a:p>
        </p:txBody>
      </p:sp>
      <p:sp>
        <p:nvSpPr>
          <p:cNvPr id="8" name="TextBox 7">
            <a:extLst>
              <a:ext uri="{FF2B5EF4-FFF2-40B4-BE49-F238E27FC236}">
                <a16:creationId xmlns:a16="http://schemas.microsoft.com/office/drawing/2014/main" id="{FC3B6A7D-8415-2278-09BF-09D4D3226B32}"/>
              </a:ext>
            </a:extLst>
          </p:cNvPr>
          <p:cNvSpPr txBox="1"/>
          <p:nvPr/>
        </p:nvSpPr>
        <p:spPr>
          <a:xfrm>
            <a:off x="464076" y="4310743"/>
            <a:ext cx="605642" cy="261610"/>
          </a:xfrm>
          <a:prstGeom prst="rect">
            <a:avLst/>
          </a:prstGeom>
          <a:noFill/>
        </p:spPr>
        <p:txBody>
          <a:bodyPr wrap="square" rtlCol="0">
            <a:spAutoFit/>
          </a:bodyPr>
          <a:lstStyle/>
          <a:p>
            <a:r>
              <a:rPr lang="en-US" sz="1050" dirty="0">
                <a:solidFill>
                  <a:schemeClr val="accent1"/>
                </a:solidFill>
              </a:rPr>
              <a:t>LSA-II</a:t>
            </a:r>
            <a:endParaRPr lang="en-CH" sz="1050" dirty="0">
              <a:solidFill>
                <a:schemeClr val="accent1"/>
              </a:solidFill>
            </a:endParaRPr>
          </a:p>
        </p:txBody>
      </p:sp>
      <p:sp>
        <p:nvSpPr>
          <p:cNvPr id="10" name="TextBox 9">
            <a:extLst>
              <a:ext uri="{FF2B5EF4-FFF2-40B4-BE49-F238E27FC236}">
                <a16:creationId xmlns:a16="http://schemas.microsoft.com/office/drawing/2014/main" id="{864BA779-7265-374E-ACB8-93F12B948B25}"/>
              </a:ext>
            </a:extLst>
          </p:cNvPr>
          <p:cNvSpPr txBox="1"/>
          <p:nvPr/>
        </p:nvSpPr>
        <p:spPr>
          <a:xfrm>
            <a:off x="3324769" y="4310743"/>
            <a:ext cx="605642" cy="253916"/>
          </a:xfrm>
          <a:prstGeom prst="rect">
            <a:avLst/>
          </a:prstGeom>
          <a:noFill/>
        </p:spPr>
        <p:txBody>
          <a:bodyPr wrap="square" rtlCol="0">
            <a:spAutoFit/>
          </a:bodyPr>
          <a:lstStyle/>
          <a:p>
            <a:r>
              <a:rPr lang="en-US" sz="1050" dirty="0">
                <a:solidFill>
                  <a:schemeClr val="accent1"/>
                </a:solidFill>
              </a:rPr>
              <a:t>LSA-III</a:t>
            </a:r>
            <a:endParaRPr lang="en-CH" sz="1050" dirty="0">
              <a:solidFill>
                <a:schemeClr val="accent1"/>
              </a:solidFill>
            </a:endParaRPr>
          </a:p>
        </p:txBody>
      </p:sp>
      <p:sp>
        <p:nvSpPr>
          <p:cNvPr id="2" name="Footer Placeholder 2">
            <a:extLst>
              <a:ext uri="{FF2B5EF4-FFF2-40B4-BE49-F238E27FC236}">
                <a16:creationId xmlns:a16="http://schemas.microsoft.com/office/drawing/2014/main" id="{066AB104-B3DD-FEDB-14DF-C3811A539015}"/>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1" name="Date Placeholder 1">
            <a:extLst>
              <a:ext uri="{FF2B5EF4-FFF2-40B4-BE49-F238E27FC236}">
                <a16:creationId xmlns:a16="http://schemas.microsoft.com/office/drawing/2014/main" id="{83D86C40-BED9-DCB2-A783-93951FA3A1ED}"/>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4206247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DC83-EFB6-D620-7F65-B3CA02B33B83}"/>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52CCB47B-7950-68E0-6493-41C9487EAA2D}"/>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spc="-1" dirty="0">
                <a:solidFill>
                  <a:srgbClr val="0055A0"/>
                </a:solidFill>
              </a:rPr>
              <a:t>Alpha Emitters</a:t>
            </a:r>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0F4C9A25-9497-A0D1-B80C-182406DFAB5F}"/>
                  </a:ext>
                </a:extLst>
              </p:cNvPr>
              <p:cNvSpPr txBox="1">
                <a:spLocks/>
              </p:cNvSpPr>
              <p:nvPr/>
            </p:nvSpPr>
            <p:spPr>
              <a:xfrm>
                <a:off x="516388" y="1923334"/>
                <a:ext cx="5183189" cy="4156483"/>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dirty="0">
                  <a:solidFill>
                    <a:srgbClr val="00B0F0"/>
                  </a:solidFill>
                </a:endParaRPr>
              </a:p>
              <a:p>
                <a:r>
                  <a:rPr lang="en-GB" b="1" dirty="0">
                    <a:solidFill>
                      <a:schemeClr val="accent1"/>
                    </a:solidFill>
                  </a:rPr>
                  <a:t>Gd-148: 99 GBq</a:t>
                </a:r>
              </a:p>
              <a:p>
                <a:r>
                  <a:rPr lang="en-GB" dirty="0"/>
                  <a:t>Other RN α-emitters: &lt;5.34 MBq</a:t>
                </a:r>
              </a:p>
              <a:p>
                <a:r>
                  <a:rPr lang="en-GB" dirty="0"/>
                  <a:t>Total mass of waste: 7162 kg</a:t>
                </a:r>
              </a:p>
              <a:p>
                <a:pPr lvl="1"/>
                <a:r>
                  <a:rPr lang="en-GB" dirty="0"/>
                  <a:t>W Blocks: 1334 kg </a:t>
                </a:r>
              </a:p>
              <a:p>
                <a:pPr lvl="1"/>
                <a:r>
                  <a:rPr lang="en-GB" dirty="0"/>
                  <a:t>Ta Cladding: 74 kg </a:t>
                </a:r>
              </a:p>
              <a:p>
                <a:pPr lvl="1"/>
                <a:r>
                  <a:rPr lang="en-GB" dirty="0"/>
                  <a:t>Inconel Holder: 781 kg </a:t>
                </a:r>
              </a:p>
              <a:p>
                <a:pPr lvl="1"/>
                <a:r>
                  <a:rPr lang="en-GB" dirty="0"/>
                  <a:t>Inconel Pressure Vessel: 159 kg </a:t>
                </a:r>
              </a:p>
              <a:p>
                <a:pPr lvl="1"/>
                <a:r>
                  <a:rPr lang="en-GB" dirty="0"/>
                  <a:t>Steel Table: 444 kg</a:t>
                </a:r>
              </a:p>
              <a:p>
                <a:pPr lvl="1"/>
                <a:r>
                  <a:rPr lang="en-GB" dirty="0"/>
                  <a:t>Empty KC-T12: 4370 kg</a:t>
                </a:r>
              </a:p>
              <a:p>
                <a:pPr lvl="1"/>
                <a:r>
                  <a:rPr lang="en-GB" dirty="0">
                    <a:solidFill>
                      <a:srgbClr val="00B050"/>
                    </a:solidFill>
                  </a:rPr>
                  <a:t>Mold: 0 (safety margin)</a:t>
                </a:r>
              </a:p>
              <a:p>
                <a:pPr lvl="1"/>
                <a:r>
                  <a:rPr lang="en-GB" dirty="0">
                    <a:solidFill>
                      <a:srgbClr val="00B050"/>
                    </a:solidFill>
                  </a:rPr>
                  <a:t>Cementation: 0 (safety margin)</a:t>
                </a:r>
              </a:p>
              <a:p>
                <a:pPr lvl="1"/>
                <a:r>
                  <a:rPr lang="en-GB" dirty="0">
                    <a:solidFill>
                      <a:srgbClr val="00B050"/>
                    </a:solidFill>
                  </a:rPr>
                  <a:t>Sand: 0 (safety margin)</a:t>
                </a:r>
              </a:p>
              <a:p>
                <a:pPr marL="457200" lvl="1" indent="0">
                  <a:buFont typeface="Arial" panose="020B0604020202020204" pitchFamily="34" charset="0"/>
                  <a:buNone/>
                </a:pPr>
                <a:endParaRPr lang="en-GB" dirty="0"/>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nary>
                        <m:naryPr>
                          <m:chr m:val="∑"/>
                          <m:subHide m:val="on"/>
                          <m:supHide m:val="on"/>
                          <m:ctrlPr>
                            <a:rPr lang="en-GB" sz="3600" b="1" i="1" smtClean="0">
                              <a:solidFill>
                                <a:schemeClr val="accent1"/>
                              </a:solidFill>
                              <a:latin typeface="Cambria Math" panose="02040503050406030204" pitchFamily="18" charset="0"/>
                            </a:rPr>
                          </m:ctrlPr>
                        </m:naryPr>
                        <m:sub/>
                        <m:sup/>
                        <m:e>
                          <m:sSub>
                            <m:sSubPr>
                              <m:ctrlPr>
                                <a:rPr lang="en-GB" sz="3600" b="1" i="1">
                                  <a:solidFill>
                                    <a:schemeClr val="accent1"/>
                                  </a:solidFill>
                                  <a:latin typeface="Cambria Math" panose="02040503050406030204" pitchFamily="18" charset="0"/>
                                </a:rPr>
                              </m:ctrlPr>
                            </m:sSubPr>
                            <m:e>
                              <m:r>
                                <a:rPr lang="en-GB" sz="3600" b="1" i="1">
                                  <a:solidFill>
                                    <a:schemeClr val="accent1"/>
                                  </a:solidFill>
                                  <a:latin typeface="Cambria Math" panose="02040503050406030204" pitchFamily="18" charset="0"/>
                                </a:rPr>
                                <m:t>𝑨</m:t>
                              </m:r>
                            </m:e>
                            <m:sub>
                              <m:r>
                                <a:rPr lang="en-GB" sz="3600" b="1" i="1">
                                  <a:solidFill>
                                    <a:schemeClr val="accent1"/>
                                  </a:solidFill>
                                  <a:latin typeface="Cambria Math" panose="02040503050406030204" pitchFamily="18" charset="0"/>
                                </a:rPr>
                                <m:t>𝒊</m:t>
                              </m:r>
                            </m:sub>
                          </m:sSub>
                          <m:r>
                            <a:rPr lang="en-GB" sz="3600" b="1" i="1">
                              <a:solidFill>
                                <a:schemeClr val="accent1"/>
                              </a:solidFill>
                              <a:latin typeface="Cambria Math" panose="02040503050406030204" pitchFamily="18" charset="0"/>
                            </a:rPr>
                            <m:t> </m:t>
                          </m:r>
                          <m:r>
                            <a:rPr lang="en-GB" sz="3600" b="1" i="1" smtClean="0">
                              <a:solidFill>
                                <a:schemeClr val="accent1"/>
                              </a:solidFill>
                              <a:latin typeface="Cambria Math" panose="02040503050406030204" pitchFamily="18" charset="0"/>
                              <a:ea typeface="Cambria Math" panose="02040503050406030204" pitchFamily="18" charset="0"/>
                            </a:rPr>
                            <m:t>≤</m:t>
                          </m:r>
                          <m:r>
                            <a:rPr lang="en-GB" sz="3600" b="1" i="1" smtClean="0">
                              <a:solidFill>
                                <a:schemeClr val="accent1"/>
                              </a:solidFill>
                              <a:latin typeface="Cambria Math" panose="02040503050406030204" pitchFamily="18" charset="0"/>
                            </a:rPr>
                            <m:t>𝟏𝟓</m:t>
                          </m:r>
                          <m:r>
                            <a:rPr lang="en-GB" sz="3600" b="1" i="1" smtClean="0">
                              <a:solidFill>
                                <a:schemeClr val="accent1"/>
                              </a:solidFill>
                              <a:latin typeface="Cambria Math" panose="02040503050406030204" pitchFamily="18" charset="0"/>
                            </a:rPr>
                            <m:t>.</m:t>
                          </m:r>
                          <m:r>
                            <a:rPr lang="en-GB" sz="3600" b="1" i="1" smtClean="0">
                              <a:solidFill>
                                <a:schemeClr val="accent1"/>
                              </a:solidFill>
                              <a:latin typeface="Cambria Math" panose="02040503050406030204" pitchFamily="18" charset="0"/>
                            </a:rPr>
                            <m:t>𝟏</m:t>
                          </m:r>
                          <m:r>
                            <a:rPr lang="en-GB" sz="3600" b="1" i="1">
                              <a:solidFill>
                                <a:schemeClr val="accent1"/>
                              </a:solidFill>
                              <a:latin typeface="Cambria Math" panose="02040503050406030204" pitchFamily="18" charset="0"/>
                            </a:rPr>
                            <m:t> </m:t>
                          </m:r>
                          <m:r>
                            <a:rPr lang="en-GB" sz="3600" b="1" i="1">
                              <a:solidFill>
                                <a:schemeClr val="accent1"/>
                              </a:solidFill>
                              <a:latin typeface="Cambria Math" panose="02040503050406030204" pitchFamily="18" charset="0"/>
                              <a:ea typeface="Cambria Math" panose="02040503050406030204" pitchFamily="18" charset="0"/>
                            </a:rPr>
                            <m:t>𝒌𝑩𝒒</m:t>
                          </m:r>
                          <m:r>
                            <a:rPr lang="en-GB" sz="3600" b="1" i="1">
                              <a:solidFill>
                                <a:schemeClr val="accent1"/>
                              </a:solidFill>
                              <a:latin typeface="Cambria Math" panose="02040503050406030204" pitchFamily="18" charset="0"/>
                              <a:ea typeface="Cambria Math" panose="02040503050406030204" pitchFamily="18" charset="0"/>
                            </a:rPr>
                            <m:t>/</m:t>
                          </m:r>
                          <m:r>
                            <a:rPr lang="en-GB" sz="3600" b="1" i="1">
                              <a:solidFill>
                                <a:schemeClr val="accent1"/>
                              </a:solidFill>
                              <a:latin typeface="Cambria Math" panose="02040503050406030204" pitchFamily="18" charset="0"/>
                              <a:ea typeface="Cambria Math" panose="02040503050406030204" pitchFamily="18" charset="0"/>
                            </a:rPr>
                            <m:t>𝒈</m:t>
                          </m:r>
                        </m:e>
                      </m:nary>
                    </m:oMath>
                  </m:oMathPara>
                </a14:m>
                <a:endParaRPr lang="en-GB" sz="2700" b="1" dirty="0">
                  <a:solidFill>
                    <a:srgbClr val="00B0F0"/>
                  </a:solidFill>
                </a:endParaRPr>
              </a:p>
              <a:p>
                <a:endParaRPr lang="en-GB" dirty="0"/>
              </a:p>
            </p:txBody>
          </p:sp>
        </mc:Choice>
        <mc:Fallback xmlns="">
          <p:sp>
            <p:nvSpPr>
              <p:cNvPr id="8" name="Content Placeholder 7">
                <a:extLst>
                  <a:ext uri="{FF2B5EF4-FFF2-40B4-BE49-F238E27FC236}">
                    <a16:creationId xmlns:a16="http://schemas.microsoft.com/office/drawing/2014/main" id="{0F4C9A25-9497-A0D1-B80C-182406DFAB5F}"/>
                  </a:ext>
                </a:extLst>
              </p:cNvPr>
              <p:cNvSpPr txBox="1">
                <a:spLocks noRot="1" noChangeAspect="1" noMove="1" noResize="1" noEditPoints="1" noAdjustHandles="1" noChangeArrowheads="1" noChangeShapeType="1" noTextEdit="1"/>
              </p:cNvSpPr>
              <p:nvPr/>
            </p:nvSpPr>
            <p:spPr>
              <a:xfrm>
                <a:off x="516388" y="1923334"/>
                <a:ext cx="5183189" cy="4156483"/>
              </a:xfrm>
              <a:prstGeom prst="rect">
                <a:avLst/>
              </a:prstGeom>
              <a:blipFill>
                <a:blip r:embed="rId3"/>
                <a:stretch>
                  <a:fillRect l="-588"/>
                </a:stretch>
              </a:blipFill>
            </p:spPr>
            <p:txBody>
              <a:bodyPr/>
              <a:lstStyle/>
              <a:p>
                <a:r>
                  <a:rPr lang="en-CH">
                    <a:noFill/>
                  </a:rPr>
                  <a:t> </a:t>
                </a:r>
              </a:p>
            </p:txBody>
          </p:sp>
        </mc:Fallback>
      </mc:AlternateContent>
      <p:sp>
        <p:nvSpPr>
          <p:cNvPr id="9" name="Text Placeholder 6">
            <a:extLst>
              <a:ext uri="{FF2B5EF4-FFF2-40B4-BE49-F238E27FC236}">
                <a16:creationId xmlns:a16="http://schemas.microsoft.com/office/drawing/2014/main" id="{12F73D53-A757-0963-6454-C12ECC358704}"/>
              </a:ext>
            </a:extLst>
          </p:cNvPr>
          <p:cNvSpPr txBox="1">
            <a:spLocks/>
          </p:cNvSpPr>
          <p:nvPr/>
        </p:nvSpPr>
        <p:spPr>
          <a:xfrm>
            <a:off x="450311" y="2952630"/>
            <a:ext cx="5183189" cy="54000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GB" noProof="0" dirty="0"/>
          </a:p>
        </p:txBody>
      </p:sp>
      <p:sp>
        <p:nvSpPr>
          <p:cNvPr id="10" name="TextBox 9">
            <a:extLst>
              <a:ext uri="{FF2B5EF4-FFF2-40B4-BE49-F238E27FC236}">
                <a16:creationId xmlns:a16="http://schemas.microsoft.com/office/drawing/2014/main" id="{F96203C4-F347-F04F-7536-2296465E75B2}"/>
              </a:ext>
            </a:extLst>
          </p:cNvPr>
          <p:cNvSpPr txBox="1"/>
          <p:nvPr/>
        </p:nvSpPr>
        <p:spPr>
          <a:xfrm>
            <a:off x="593556" y="1448444"/>
            <a:ext cx="5502443" cy="584775"/>
          </a:xfrm>
          <a:prstGeom prst="rect">
            <a:avLst/>
          </a:prstGeom>
          <a:noFill/>
        </p:spPr>
        <p:txBody>
          <a:bodyPr wrap="square" lIns="91440" tIns="45720" rIns="91440" bIns="45720" rtlCol="0" anchor="t">
            <a:spAutoFit/>
          </a:bodyPr>
          <a:lstStyle/>
          <a:p>
            <a:r>
              <a:rPr lang="en-US" sz="1600" b="1" dirty="0"/>
              <a:t>Specific activity of alpha emitters of conditioned waste</a:t>
            </a:r>
          </a:p>
          <a:p>
            <a:r>
              <a:rPr lang="en-US" sz="1600" dirty="0"/>
              <a:t>10 years cooldown</a:t>
            </a:r>
            <a:endParaRPr lang="en-GB" sz="1600"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F6E069D-7345-7817-A721-99A2F51DD9B8}"/>
                  </a:ext>
                </a:extLst>
              </p:cNvPr>
              <p:cNvSpPr txBox="1"/>
              <p:nvPr/>
            </p:nvSpPr>
            <p:spPr>
              <a:xfrm>
                <a:off x="5384220" y="2504308"/>
                <a:ext cx="6134099" cy="281833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GB" dirty="0"/>
                  <a:t>The </a:t>
                </a:r>
                <a:r>
                  <a:rPr lang="en-GB" b="1" dirty="0">
                    <a:solidFill>
                      <a:schemeClr val="accent1"/>
                    </a:solidFill>
                  </a:rPr>
                  <a:t>alpha-emitters specific activity </a:t>
                </a:r>
                <a:r>
                  <a:rPr lang="en-GB" dirty="0"/>
                  <a:t>was calculated for the </a:t>
                </a:r>
                <a:r>
                  <a:rPr lang="en-GB" b="1" dirty="0">
                    <a:solidFill>
                      <a:schemeClr val="accent1"/>
                    </a:solidFill>
                  </a:rPr>
                  <a:t>conditioned waste </a:t>
                </a:r>
                <a:r>
                  <a:rPr lang="en-GB" dirty="0"/>
                  <a:t>without accounting for the additional </a:t>
                </a:r>
                <a:r>
                  <a:rPr lang="en-GB" dirty="0" err="1"/>
                  <a:t>mold</a:t>
                </a:r>
                <a:r>
                  <a:rPr lang="en-GB" dirty="0"/>
                  <a:t>, cementation and sand filling that would account for a </a:t>
                </a:r>
                <a:r>
                  <a:rPr lang="en-GB" b="1" dirty="0">
                    <a:solidFill>
                      <a:schemeClr val="accent1"/>
                    </a:solidFill>
                  </a:rPr>
                  <a:t>safety margin</a:t>
                </a:r>
              </a:p>
              <a:p>
                <a:pPr marL="285750" indent="-285750">
                  <a:spcAft>
                    <a:spcPts val="1200"/>
                  </a:spcAft>
                  <a:buFont typeface="Arial" panose="020B0604020202020204" pitchFamily="34" charset="0"/>
                  <a:buChar char="•"/>
                </a:pPr>
                <a:r>
                  <a:rPr lang="en-GB" dirty="0"/>
                  <a:t>The resulting specific activity is below the limit to avoid alpha-toxic waste classification that is</a:t>
                </a:r>
                <a:br>
                  <a:rPr lang="en-GB" dirty="0"/>
                </a:br>
                <a14:m>
                  <m:oMath xmlns:m="http://schemas.openxmlformats.org/officeDocument/2006/math">
                    <m:nary>
                      <m:naryPr>
                        <m:chr m:val="∑"/>
                        <m:ctrlPr>
                          <a:rPr lang="en-GB" i="1">
                            <a:latin typeface="Cambria Math" panose="02040503050406030204" pitchFamily="18" charset="0"/>
                          </a:rPr>
                        </m:ctrlPr>
                      </m:naryPr>
                      <m:sub>
                        <m:r>
                          <m:rPr>
                            <m:brk m:alnAt="23"/>
                          </m:rPr>
                          <a:rPr lang="fr-FR" i="1">
                            <a:latin typeface="Cambria Math" panose="02040503050406030204" pitchFamily="18" charset="0"/>
                          </a:rPr>
                          <m:t>𝑖</m:t>
                        </m:r>
                        <m:r>
                          <a:rPr lang="fr-FR" i="1">
                            <a:latin typeface="Cambria Math" panose="02040503050406030204" pitchFamily="18" charset="0"/>
                          </a:rPr>
                          <m:t>=1</m:t>
                        </m:r>
                      </m:sub>
                      <m:sup>
                        <m:r>
                          <a:rPr lang="fr-FR"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𝐴</m:t>
                            </m:r>
                          </m:e>
                          <m:sub>
                            <m:r>
                              <a:rPr lang="en-GB" i="1">
                                <a:latin typeface="Cambria Math" panose="02040503050406030204" pitchFamily="18" charset="0"/>
                              </a:rPr>
                              <m:t>𝑖</m:t>
                            </m:r>
                          </m:sub>
                        </m:sSub>
                        <m:r>
                          <a:rPr lang="en-GB" i="1">
                            <a:latin typeface="Cambria Math" panose="02040503050406030204" pitchFamily="18" charset="0"/>
                          </a:rPr>
                          <m:t> &lt;20 </m:t>
                        </m:r>
                        <m:r>
                          <a:rPr lang="en-GB" i="1">
                            <a:latin typeface="Cambria Math" panose="02040503050406030204" pitchFamily="18" charset="0"/>
                            <a:ea typeface="Cambria Math" panose="02040503050406030204" pitchFamily="18" charset="0"/>
                          </a:rPr>
                          <m:t>𝑘𝐵𝑞</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𝑔</m:t>
                        </m:r>
                      </m:e>
                    </m:nary>
                  </m:oMath>
                </a14:m>
                <a:endParaRPr lang="en-GB" sz="1400" dirty="0"/>
              </a:p>
            </p:txBody>
          </p:sp>
        </mc:Choice>
        <mc:Fallback xmlns="">
          <p:sp>
            <p:nvSpPr>
              <p:cNvPr id="11" name="TextBox 10">
                <a:extLst>
                  <a:ext uri="{FF2B5EF4-FFF2-40B4-BE49-F238E27FC236}">
                    <a16:creationId xmlns:a16="http://schemas.microsoft.com/office/drawing/2014/main" id="{EF6E069D-7345-7817-A721-99A2F51DD9B8}"/>
                  </a:ext>
                </a:extLst>
              </p:cNvPr>
              <p:cNvSpPr txBox="1">
                <a:spLocks noRot="1" noChangeAspect="1" noMove="1" noResize="1" noEditPoints="1" noAdjustHandles="1" noChangeArrowheads="1" noChangeShapeType="1" noTextEdit="1"/>
              </p:cNvSpPr>
              <p:nvPr/>
            </p:nvSpPr>
            <p:spPr>
              <a:xfrm>
                <a:off x="5384220" y="2504308"/>
                <a:ext cx="6134099" cy="2818336"/>
              </a:xfrm>
              <a:prstGeom prst="rect">
                <a:avLst/>
              </a:prstGeom>
              <a:blipFill>
                <a:blip r:embed="rId4"/>
                <a:stretch>
                  <a:fillRect l="-596" t="-1299" r="-895"/>
                </a:stretch>
              </a:blipFill>
            </p:spPr>
            <p:txBody>
              <a:bodyPr/>
              <a:lstStyle/>
              <a:p>
                <a:r>
                  <a:rPr lang="en-CH">
                    <a:noFill/>
                  </a:rPr>
                  <a:t> </a:t>
                </a:r>
              </a:p>
            </p:txBody>
          </p:sp>
        </mc:Fallback>
      </mc:AlternateContent>
      <p:sp>
        <p:nvSpPr>
          <p:cNvPr id="12" name="Rectangle 11">
            <a:extLst>
              <a:ext uri="{FF2B5EF4-FFF2-40B4-BE49-F238E27FC236}">
                <a16:creationId xmlns:a16="http://schemas.microsoft.com/office/drawing/2014/main" id="{7AD09D79-5BD8-672D-EDCD-7A0DDBD7D563}"/>
              </a:ext>
            </a:extLst>
          </p:cNvPr>
          <p:cNvSpPr/>
          <p:nvPr/>
        </p:nvSpPr>
        <p:spPr>
          <a:xfrm>
            <a:off x="9467869" y="21023"/>
            <a:ext cx="2702865" cy="43797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PRELIMINARY STUDY</a:t>
            </a:r>
            <a:endParaRPr lang="en-GB" dirty="0"/>
          </a:p>
        </p:txBody>
      </p:sp>
      <p:sp>
        <p:nvSpPr>
          <p:cNvPr id="6" name="Footer Placeholder 2">
            <a:extLst>
              <a:ext uri="{FF2B5EF4-FFF2-40B4-BE49-F238E27FC236}">
                <a16:creationId xmlns:a16="http://schemas.microsoft.com/office/drawing/2014/main" id="{E55B548F-4D9F-4F99-A762-4585FE342036}"/>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7" name="Date Placeholder 1">
            <a:extLst>
              <a:ext uri="{FF2B5EF4-FFF2-40B4-BE49-F238E27FC236}">
                <a16:creationId xmlns:a16="http://schemas.microsoft.com/office/drawing/2014/main" id="{323F48F3-8D41-FF3A-73AD-A9FECBF03661}"/>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13" name="Slide Number Placeholder 3">
            <a:extLst>
              <a:ext uri="{FF2B5EF4-FFF2-40B4-BE49-F238E27FC236}">
                <a16:creationId xmlns:a16="http://schemas.microsoft.com/office/drawing/2014/main" id="{DC2638E2-D13E-DDD5-5BAD-0CEB21531F8F}"/>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38</a:t>
            </a:fld>
            <a:endParaRPr lang="en-GB" dirty="0"/>
          </a:p>
        </p:txBody>
      </p:sp>
    </p:spTree>
    <p:extLst>
      <p:ext uri="{BB962C8B-B14F-4D97-AF65-F5344CB8AC3E}">
        <p14:creationId xmlns:p14="http://schemas.microsoft.com/office/powerpoint/2010/main" val="89282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B34E9-B16C-C776-A16B-32D2645AB7F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C8EC11E7-171D-5E57-CD3E-DCFDF99F9236}"/>
              </a:ext>
            </a:extLst>
          </p:cNvPr>
          <p:cNvPicPr>
            <a:picLocks noChangeAspect="1"/>
          </p:cNvPicPr>
          <p:nvPr/>
        </p:nvPicPr>
        <p:blipFill>
          <a:blip r:embed="rId3"/>
          <a:stretch>
            <a:fillRect/>
          </a:stretch>
        </p:blipFill>
        <p:spPr>
          <a:xfrm>
            <a:off x="549526" y="2038048"/>
            <a:ext cx="7169518" cy="2844946"/>
          </a:xfrm>
          <a:prstGeom prst="rect">
            <a:avLst/>
          </a:prstGeom>
        </p:spPr>
      </p:pic>
      <p:sp>
        <p:nvSpPr>
          <p:cNvPr id="18" name="Rectangle 17">
            <a:extLst>
              <a:ext uri="{FF2B5EF4-FFF2-40B4-BE49-F238E27FC236}">
                <a16:creationId xmlns:a16="http://schemas.microsoft.com/office/drawing/2014/main" id="{474A6CC4-D4D2-2B55-F1E2-165F9D3591D7}"/>
              </a:ext>
            </a:extLst>
          </p:cNvPr>
          <p:cNvSpPr/>
          <p:nvPr/>
        </p:nvSpPr>
        <p:spPr>
          <a:xfrm>
            <a:off x="1295701" y="2235714"/>
            <a:ext cx="3854449" cy="459042"/>
          </a:xfrm>
          <a:prstGeom prst="rect">
            <a:avLst/>
          </a:prstGeom>
          <a:solidFill>
            <a:srgbClr val="FF6600">
              <a:alpha val="49804"/>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79B94DA1-61FA-8CF8-0CCF-1DD28BA6C9F1}"/>
              </a:ext>
            </a:extLst>
          </p:cNvPr>
          <p:cNvSpPr/>
          <p:nvPr/>
        </p:nvSpPr>
        <p:spPr>
          <a:xfrm>
            <a:off x="6771999" y="3819202"/>
            <a:ext cx="859187" cy="908182"/>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25A5BAC6-4ACF-B581-02E7-07FC8C667D99}"/>
              </a:ext>
            </a:extLst>
          </p:cNvPr>
          <p:cNvSpPr txBox="1"/>
          <p:nvPr/>
        </p:nvSpPr>
        <p:spPr>
          <a:xfrm>
            <a:off x="743211" y="4993213"/>
            <a:ext cx="6782148" cy="40011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chemeClr val="accent1">
                    <a:lumMod val="60000"/>
                    <a:lumOff val="40000"/>
                  </a:schemeClr>
                </a:solidFill>
                <a:effectLst/>
                <a:uLnTx/>
                <a:uFillTx/>
                <a:latin typeface="+mj-lt"/>
              </a:rPr>
              <a:t>Class A </a:t>
            </a:r>
            <a:r>
              <a:rPr kumimoji="0" lang="en-US" sz="1000" b="0" i="0" u="none" strike="noStrike" kern="0" cap="none" spc="0" normalizeH="0" baseline="0" noProof="0" dirty="0">
                <a:ln>
                  <a:noFill/>
                </a:ln>
                <a:solidFill>
                  <a:srgbClr val="E7E6E6">
                    <a:lumMod val="10000"/>
                  </a:srgbClr>
                </a:solidFill>
                <a:effectLst/>
                <a:uLnTx/>
                <a:uFillTx/>
                <a:latin typeface="+mj-lt"/>
              </a:rPr>
              <a:t>working areas will in addition have a Controlled Radiation Area classification with contamination risk </a:t>
            </a:r>
            <a:br>
              <a:rPr kumimoji="0" lang="en-US" sz="1000" b="0" i="0" u="none" strike="noStrike" kern="0" cap="none" spc="0" normalizeH="0" baseline="0" noProof="0" dirty="0">
                <a:ln>
                  <a:noFill/>
                </a:ln>
                <a:solidFill>
                  <a:srgbClr val="E7E6E6">
                    <a:lumMod val="10000"/>
                  </a:srgbClr>
                </a:solidFill>
                <a:effectLst/>
                <a:uLnTx/>
                <a:uFillTx/>
                <a:latin typeface="+mj-lt"/>
              </a:rPr>
            </a:br>
            <a:r>
              <a:rPr kumimoji="0" lang="en-US" sz="1000" b="0" i="0" u="none" strike="noStrike" kern="0" cap="none" spc="0" normalizeH="0" baseline="0" noProof="0" dirty="0">
                <a:ln>
                  <a:noFill/>
                </a:ln>
                <a:solidFill>
                  <a:srgbClr val="E7E6E6">
                    <a:lumMod val="10000"/>
                  </a:srgbClr>
                </a:solidFill>
                <a:effectLst/>
                <a:uLnTx/>
                <a:uFillTx/>
                <a:latin typeface="+mj-lt"/>
              </a:rPr>
              <a:t>(</a:t>
            </a:r>
            <a:r>
              <a:rPr lang="en-US" sz="1000" b="1" kern="0" dirty="0">
                <a:solidFill>
                  <a:srgbClr val="F68B3B"/>
                </a:solidFill>
                <a:latin typeface="+mj-lt"/>
              </a:rPr>
              <a:t>Limited Stay </a:t>
            </a:r>
            <a:r>
              <a:rPr kumimoji="0" lang="en-US" sz="1000" b="0" i="0" u="none" strike="noStrike" kern="0" cap="none" spc="0" normalizeH="0" baseline="0" noProof="0" dirty="0">
                <a:ln>
                  <a:noFill/>
                </a:ln>
                <a:solidFill>
                  <a:srgbClr val="E7E6E6">
                    <a:lumMod val="10000"/>
                  </a:srgbClr>
                </a:solidFill>
                <a:effectLst/>
                <a:uLnTx/>
                <a:uFillTx/>
                <a:latin typeface="+mj-lt"/>
              </a:rPr>
              <a:t>or </a:t>
            </a:r>
            <a:r>
              <a:rPr kumimoji="0" lang="en-US" sz="1000" b="1" i="0" u="none" strike="noStrike" kern="0" cap="none" spc="0" normalizeH="0" baseline="0" noProof="0" dirty="0">
                <a:ln>
                  <a:noFill/>
                </a:ln>
                <a:solidFill>
                  <a:srgbClr val="D92822"/>
                </a:solidFill>
                <a:effectLst/>
                <a:uLnTx/>
                <a:uFillTx/>
                <a:latin typeface="+mj-lt"/>
              </a:rPr>
              <a:t>High Radiation </a:t>
            </a:r>
            <a:r>
              <a:rPr kumimoji="0" lang="en-US" sz="1000" b="0" i="0" u="none" strike="noStrike" kern="0" cap="none" spc="0" normalizeH="0" baseline="0" noProof="0" dirty="0">
                <a:ln>
                  <a:noFill/>
                </a:ln>
                <a:solidFill>
                  <a:srgbClr val="E7E6E6">
                    <a:lumMod val="10000"/>
                  </a:srgbClr>
                </a:solidFill>
                <a:effectLst/>
                <a:uLnTx/>
                <a:uFillTx/>
                <a:latin typeface="+mj-lt"/>
              </a:rPr>
              <a:t>Area,</a:t>
            </a:r>
            <a:r>
              <a:rPr lang="en-US" sz="1000" dirty="0">
                <a:solidFill>
                  <a:schemeClr val="bg2">
                    <a:lumMod val="10000"/>
                  </a:schemeClr>
                </a:solidFill>
                <a:latin typeface="+mj-lt"/>
              </a:rPr>
              <a:t> or temporarily even be a </a:t>
            </a:r>
            <a:r>
              <a:rPr lang="en-US" sz="1000" b="1" dirty="0">
                <a:solidFill>
                  <a:schemeClr val="bg2">
                    <a:lumMod val="10000"/>
                  </a:schemeClr>
                </a:solidFill>
                <a:latin typeface="+mj-lt"/>
              </a:rPr>
              <a:t>Prohibited Area</a:t>
            </a:r>
            <a:r>
              <a:rPr kumimoji="0" lang="en-US" sz="1000" b="0" i="0" u="none" strike="noStrike" kern="0" cap="none" spc="0" normalizeH="0" baseline="0" noProof="0" dirty="0">
                <a:ln>
                  <a:noFill/>
                </a:ln>
                <a:solidFill>
                  <a:srgbClr val="E7E6E6">
                    <a:lumMod val="10000"/>
                  </a:srgbClr>
                </a:solidFill>
                <a:effectLst/>
                <a:uLnTx/>
                <a:uFillTx/>
                <a:latin typeface="+mj-lt"/>
              </a:rPr>
              <a:t>)</a:t>
            </a:r>
            <a:endParaRPr kumimoji="0" lang="en-GB" sz="1000" b="0" i="0" u="none" strike="noStrike" kern="0" cap="none" spc="0" normalizeH="0" baseline="0" noProof="0" dirty="0">
              <a:ln>
                <a:noFill/>
              </a:ln>
              <a:solidFill>
                <a:srgbClr val="E7E6E6">
                  <a:lumMod val="10000"/>
                </a:srgbClr>
              </a:solidFill>
              <a:effectLst/>
              <a:uLnTx/>
              <a:uFillTx/>
              <a:latin typeface="+mj-lt"/>
            </a:endParaRPr>
          </a:p>
        </p:txBody>
      </p:sp>
      <p:sp>
        <p:nvSpPr>
          <p:cNvPr id="32" name="Rectangle 31">
            <a:extLst>
              <a:ext uri="{FF2B5EF4-FFF2-40B4-BE49-F238E27FC236}">
                <a16:creationId xmlns:a16="http://schemas.microsoft.com/office/drawing/2014/main" id="{259A7EBD-E15B-CF1F-E8EF-C25C24934E9B}"/>
              </a:ext>
            </a:extLst>
          </p:cNvPr>
          <p:cNvSpPr/>
          <p:nvPr/>
        </p:nvSpPr>
        <p:spPr>
          <a:xfrm>
            <a:off x="4384400" y="3525303"/>
            <a:ext cx="759321" cy="1202081"/>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CC544BDD-1F1E-B016-87E6-F60890EA6FA7}"/>
              </a:ext>
            </a:extLst>
          </p:cNvPr>
          <p:cNvSpPr/>
          <p:nvPr/>
        </p:nvSpPr>
        <p:spPr>
          <a:xfrm>
            <a:off x="5143722" y="4530142"/>
            <a:ext cx="1628277" cy="197241"/>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44A2FD12-4806-451F-1FE3-875AFB65989A}"/>
              </a:ext>
            </a:extLst>
          </p:cNvPr>
          <p:cNvSpPr/>
          <p:nvPr/>
        </p:nvSpPr>
        <p:spPr>
          <a:xfrm>
            <a:off x="4827167" y="2734228"/>
            <a:ext cx="316555" cy="791075"/>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CCB3ED05-1E93-461D-AF15-1298712CEB85}"/>
              </a:ext>
            </a:extLst>
          </p:cNvPr>
          <p:cNvSpPr/>
          <p:nvPr/>
        </p:nvSpPr>
        <p:spPr>
          <a:xfrm>
            <a:off x="6991882" y="3663592"/>
            <a:ext cx="290570" cy="155609"/>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07049335-E28C-54FA-3B1E-1DC83111E28C}"/>
              </a:ext>
            </a:extLst>
          </p:cNvPr>
          <p:cNvSpPr/>
          <p:nvPr/>
        </p:nvSpPr>
        <p:spPr>
          <a:xfrm>
            <a:off x="2471954" y="5629558"/>
            <a:ext cx="2285831" cy="482400"/>
          </a:xfrm>
          <a:prstGeom prst="rect">
            <a:avLst/>
          </a:prstGeom>
          <a:solidFill>
            <a:srgbClr val="FF6600">
              <a:alpha val="49804"/>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20FB194B-D7F2-244A-315B-350214152943}"/>
              </a:ext>
            </a:extLst>
          </p:cNvPr>
          <p:cNvGrpSpPr/>
          <p:nvPr/>
        </p:nvGrpSpPr>
        <p:grpSpPr>
          <a:xfrm>
            <a:off x="1867087" y="5620796"/>
            <a:ext cx="490013" cy="483978"/>
            <a:chOff x="2223272" y="1598486"/>
            <a:chExt cx="490013" cy="483978"/>
          </a:xfrm>
        </p:grpSpPr>
        <p:sp>
          <p:nvSpPr>
            <p:cNvPr id="38" name="Rectangle 37">
              <a:extLst>
                <a:ext uri="{FF2B5EF4-FFF2-40B4-BE49-F238E27FC236}">
                  <a16:creationId xmlns:a16="http://schemas.microsoft.com/office/drawing/2014/main" id="{4E2CD52F-792D-37F3-5ECE-22543027A5EB}"/>
                </a:ext>
              </a:extLst>
            </p:cNvPr>
            <p:cNvSpPr/>
            <p:nvPr/>
          </p:nvSpPr>
          <p:spPr>
            <a:xfrm>
              <a:off x="2223272" y="1598486"/>
              <a:ext cx="490013" cy="483978"/>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9" name="Oval 38">
              <a:extLst>
                <a:ext uri="{FF2B5EF4-FFF2-40B4-BE49-F238E27FC236}">
                  <a16:creationId xmlns:a16="http://schemas.microsoft.com/office/drawing/2014/main" id="{24FEA5A9-CD07-E542-177E-866172AE5512}"/>
                </a:ext>
              </a:extLst>
            </p:cNvPr>
            <p:cNvSpPr/>
            <p:nvPr/>
          </p:nvSpPr>
          <p:spPr>
            <a:xfrm>
              <a:off x="2288278" y="1660475"/>
              <a:ext cx="360000" cy="360000"/>
            </a:xfrm>
            <a:prstGeom prst="ellipse">
              <a:avLst/>
            </a:prstGeom>
            <a:solidFill>
              <a:srgbClr val="FFFFFF"/>
            </a:solidFill>
            <a:ln w="12700" cap="flat" cmpd="sng" algn="ctr">
              <a:solidFill>
                <a:srgbClr val="1C998E">
                  <a:lumMod val="60000"/>
                  <a:lumOff val="40000"/>
                </a:srgbClr>
              </a:solidFill>
              <a:prstDash val="solid"/>
              <a:miter lim="800000"/>
            </a:ln>
            <a:effectLst/>
          </p:spPr>
          <p:txBody>
            <a:bodyPr rtlCol="0" anchor="ctr"/>
            <a:lstStyle/>
            <a:p>
              <a:pPr algn="ctr" eaLnBrk="0" fontAlgn="base" hangingPunct="0">
                <a:spcBef>
                  <a:spcPct val="0"/>
                </a:spcBef>
                <a:spcAft>
                  <a:spcPct val="0"/>
                </a:spcAft>
              </a:pPr>
              <a:r>
                <a:rPr lang="en-US" kern="0" dirty="0">
                  <a:solidFill>
                    <a:srgbClr val="E7E6E6">
                      <a:lumMod val="10000"/>
                    </a:srgbClr>
                  </a:solidFill>
                  <a:latin typeface="Arial" panose="020B0604020202020204"/>
                </a:rPr>
                <a:t>A</a:t>
              </a:r>
              <a:endParaRPr lang="en-GB" kern="0" dirty="0">
                <a:solidFill>
                  <a:srgbClr val="E7E6E6">
                    <a:lumMod val="10000"/>
                  </a:srgbClr>
                </a:solidFill>
                <a:latin typeface="Arial" panose="020B0604020202020204"/>
              </a:endParaRPr>
            </a:p>
          </p:txBody>
        </p:sp>
      </p:grpSp>
      <p:sp>
        <p:nvSpPr>
          <p:cNvPr id="43" name="Rectangle 42">
            <a:extLst>
              <a:ext uri="{FF2B5EF4-FFF2-40B4-BE49-F238E27FC236}">
                <a16:creationId xmlns:a16="http://schemas.microsoft.com/office/drawing/2014/main" id="{4D992C9E-976E-DD65-2150-3ABDF9F1AE25}"/>
              </a:ext>
            </a:extLst>
          </p:cNvPr>
          <p:cNvSpPr/>
          <p:nvPr/>
        </p:nvSpPr>
        <p:spPr>
          <a:xfrm>
            <a:off x="2574490" y="5671476"/>
            <a:ext cx="2094701" cy="386195"/>
          </a:xfrm>
          <a:prstGeom prst="rect">
            <a:avLst/>
          </a:prstGeom>
          <a:solidFill>
            <a:srgbClr val="FFFFFF"/>
          </a:solidFill>
          <a:ln w="12700" cap="flat" cmpd="sng" algn="ctr">
            <a:solidFill>
              <a:srgbClr val="E7E6E6">
                <a:lumMod val="10000"/>
              </a:srgbClr>
            </a:solidFill>
            <a:prstDash val="solid"/>
            <a:miter lim="800000"/>
          </a:ln>
          <a:effectLst/>
        </p:spPr>
        <p:txBody>
          <a:bodyPr lIns="36000" rIns="3600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F3CC3D"/>
                </a:solidFill>
                <a:effectLst/>
                <a:uLnTx/>
                <a:uFillTx/>
                <a:latin typeface="Arial" panose="020B0604020202020204"/>
                <a:ea typeface="+mn-ea"/>
                <a:cs typeface="+mn-cs"/>
              </a:rPr>
              <a:t>Simple Controlled </a:t>
            </a:r>
            <a:r>
              <a:rPr kumimoji="0" lang="en-US"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rPr>
              <a:t>or </a:t>
            </a:r>
            <a:r>
              <a:rPr kumimoji="0" lang="en-US" sz="900" b="1" i="0" u="none" strike="noStrike" kern="0" cap="none" spc="0" normalizeH="0" baseline="0" noProof="0" dirty="0">
                <a:ln>
                  <a:noFill/>
                </a:ln>
                <a:solidFill>
                  <a:srgbClr val="F68B3B"/>
                </a:solidFill>
                <a:effectLst/>
                <a:uLnTx/>
                <a:uFillTx/>
                <a:latin typeface="Arial" panose="020B0604020202020204"/>
                <a:ea typeface="+mn-ea"/>
                <a:cs typeface="+mn-cs"/>
              </a:rPr>
              <a:t>Limited Stay </a:t>
            </a:r>
            <a:r>
              <a:rPr kumimoji="0" lang="en-US"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rPr>
              <a:t>Radiation Area with Contamination Risk</a:t>
            </a:r>
            <a:endParaRPr kumimoji="0" lang="en-GB"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0F73167A-5BF7-8B8F-7CA8-94935746FFAE}"/>
              </a:ext>
            </a:extLst>
          </p:cNvPr>
          <p:cNvSpPr/>
          <p:nvPr/>
        </p:nvSpPr>
        <p:spPr>
          <a:xfrm>
            <a:off x="5201894" y="2235715"/>
            <a:ext cx="1504469" cy="2236400"/>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45" name="Group 44">
            <a:extLst>
              <a:ext uri="{FF2B5EF4-FFF2-40B4-BE49-F238E27FC236}">
                <a16:creationId xmlns:a16="http://schemas.microsoft.com/office/drawing/2014/main" id="{C1ED7F76-3E88-B77F-B09F-DCCEB6702FD3}"/>
              </a:ext>
            </a:extLst>
          </p:cNvPr>
          <p:cNvGrpSpPr/>
          <p:nvPr/>
        </p:nvGrpSpPr>
        <p:grpSpPr>
          <a:xfrm>
            <a:off x="846915" y="4327730"/>
            <a:ext cx="1097757" cy="403286"/>
            <a:chOff x="776764" y="4496196"/>
            <a:chExt cx="1097757" cy="403286"/>
          </a:xfrm>
        </p:grpSpPr>
        <p:sp>
          <p:nvSpPr>
            <p:cNvPr id="46" name="Rectangle 45">
              <a:extLst>
                <a:ext uri="{FF2B5EF4-FFF2-40B4-BE49-F238E27FC236}">
                  <a16:creationId xmlns:a16="http://schemas.microsoft.com/office/drawing/2014/main" id="{E38B1E13-FEEA-63AC-2FBA-A98AA2FBD940}"/>
                </a:ext>
              </a:extLst>
            </p:cNvPr>
            <p:cNvSpPr/>
            <p:nvPr/>
          </p:nvSpPr>
          <p:spPr>
            <a:xfrm>
              <a:off x="776764" y="4496196"/>
              <a:ext cx="1046013" cy="40328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C978DB7B-25FE-4CCC-50DA-EDACC94772AA}"/>
                </a:ext>
              </a:extLst>
            </p:cNvPr>
            <p:cNvSpPr/>
            <p:nvPr/>
          </p:nvSpPr>
          <p:spPr>
            <a:xfrm>
              <a:off x="1819637" y="4759513"/>
              <a:ext cx="54884" cy="13633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48" name="Group 47">
            <a:extLst>
              <a:ext uri="{FF2B5EF4-FFF2-40B4-BE49-F238E27FC236}">
                <a16:creationId xmlns:a16="http://schemas.microsoft.com/office/drawing/2014/main" id="{2196C315-DAAE-9839-B711-D6001AF02FE6}"/>
              </a:ext>
            </a:extLst>
          </p:cNvPr>
          <p:cNvGrpSpPr/>
          <p:nvPr/>
        </p:nvGrpSpPr>
        <p:grpSpPr>
          <a:xfrm>
            <a:off x="2360516" y="4045196"/>
            <a:ext cx="2020751" cy="682187"/>
            <a:chOff x="2290365" y="4213662"/>
            <a:chExt cx="2020751" cy="682187"/>
          </a:xfrm>
        </p:grpSpPr>
        <p:sp>
          <p:nvSpPr>
            <p:cNvPr id="49" name="Rectangle 48">
              <a:extLst>
                <a:ext uri="{FF2B5EF4-FFF2-40B4-BE49-F238E27FC236}">
                  <a16:creationId xmlns:a16="http://schemas.microsoft.com/office/drawing/2014/main" id="{0A938B4C-3F26-9A20-47AF-BF53271F11A6}"/>
                </a:ext>
              </a:extLst>
            </p:cNvPr>
            <p:cNvSpPr/>
            <p:nvPr/>
          </p:nvSpPr>
          <p:spPr>
            <a:xfrm>
              <a:off x="2290365" y="4213662"/>
              <a:ext cx="1965711" cy="682187"/>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50" name="Rectangle 49">
              <a:extLst>
                <a:ext uri="{FF2B5EF4-FFF2-40B4-BE49-F238E27FC236}">
                  <a16:creationId xmlns:a16="http://schemas.microsoft.com/office/drawing/2014/main" id="{248C65A8-D41E-8405-CC4B-D649B309132B}"/>
                </a:ext>
              </a:extLst>
            </p:cNvPr>
            <p:cNvSpPr/>
            <p:nvPr/>
          </p:nvSpPr>
          <p:spPr>
            <a:xfrm>
              <a:off x="4256076" y="4254759"/>
              <a:ext cx="55040" cy="309605"/>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51" name="Group 50">
            <a:extLst>
              <a:ext uri="{FF2B5EF4-FFF2-40B4-BE49-F238E27FC236}">
                <a16:creationId xmlns:a16="http://schemas.microsoft.com/office/drawing/2014/main" id="{7D6EFF91-00C9-FCFC-02CB-58C96BAF01BB}"/>
              </a:ext>
            </a:extLst>
          </p:cNvPr>
          <p:cNvGrpSpPr/>
          <p:nvPr/>
        </p:nvGrpSpPr>
        <p:grpSpPr>
          <a:xfrm>
            <a:off x="846915" y="2734229"/>
            <a:ext cx="1495120" cy="1993154"/>
            <a:chOff x="776764" y="2902695"/>
            <a:chExt cx="1495120" cy="1993154"/>
          </a:xfrm>
        </p:grpSpPr>
        <p:sp>
          <p:nvSpPr>
            <p:cNvPr id="52" name="Rectangle 51">
              <a:extLst>
                <a:ext uri="{FF2B5EF4-FFF2-40B4-BE49-F238E27FC236}">
                  <a16:creationId xmlns:a16="http://schemas.microsoft.com/office/drawing/2014/main" id="{8777A76C-F727-A317-DD11-A1CF33C31D9B}"/>
                </a:ext>
              </a:extLst>
            </p:cNvPr>
            <p:cNvSpPr/>
            <p:nvPr/>
          </p:nvSpPr>
          <p:spPr>
            <a:xfrm>
              <a:off x="776764" y="2902695"/>
              <a:ext cx="594708" cy="1528904"/>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52F71816-4299-87E5-CA60-9606986AFD4D}"/>
                </a:ext>
              </a:extLst>
            </p:cNvPr>
            <p:cNvSpPr/>
            <p:nvPr/>
          </p:nvSpPr>
          <p:spPr>
            <a:xfrm>
              <a:off x="1371472" y="4006543"/>
              <a:ext cx="845535" cy="425056"/>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A2A6E6EC-8800-F647-9CA2-70C35522453C}"/>
                </a:ext>
              </a:extLst>
            </p:cNvPr>
            <p:cNvSpPr/>
            <p:nvPr/>
          </p:nvSpPr>
          <p:spPr>
            <a:xfrm>
              <a:off x="1874521" y="4431599"/>
              <a:ext cx="342485" cy="464250"/>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217E1F75-DD89-4B7C-40AA-DAC0345ED2AE}"/>
                </a:ext>
              </a:extLst>
            </p:cNvPr>
            <p:cNvSpPr/>
            <p:nvPr/>
          </p:nvSpPr>
          <p:spPr>
            <a:xfrm>
              <a:off x="2217007" y="4208344"/>
              <a:ext cx="54877" cy="339758"/>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3738D6E9-E80C-F681-54CE-450635426E47}"/>
                </a:ext>
              </a:extLst>
            </p:cNvPr>
            <p:cNvSpPr/>
            <p:nvPr/>
          </p:nvSpPr>
          <p:spPr>
            <a:xfrm>
              <a:off x="1371473" y="3934836"/>
              <a:ext cx="629372" cy="68074"/>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57" name="Rectangle 56">
            <a:extLst>
              <a:ext uri="{FF2B5EF4-FFF2-40B4-BE49-F238E27FC236}">
                <a16:creationId xmlns:a16="http://schemas.microsoft.com/office/drawing/2014/main" id="{9752EA83-4808-F6CF-976E-17FF90D2AB78}"/>
              </a:ext>
            </a:extLst>
          </p:cNvPr>
          <p:cNvSpPr/>
          <p:nvPr/>
        </p:nvSpPr>
        <p:spPr>
          <a:xfrm>
            <a:off x="5781315" y="4727383"/>
            <a:ext cx="131498" cy="58027"/>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59" name="Group 58">
            <a:extLst>
              <a:ext uri="{FF2B5EF4-FFF2-40B4-BE49-F238E27FC236}">
                <a16:creationId xmlns:a16="http://schemas.microsoft.com/office/drawing/2014/main" id="{E5AE0B62-5FCB-BDD1-613B-48FC2CED7C66}"/>
              </a:ext>
            </a:extLst>
          </p:cNvPr>
          <p:cNvGrpSpPr/>
          <p:nvPr/>
        </p:nvGrpSpPr>
        <p:grpSpPr>
          <a:xfrm>
            <a:off x="1449880" y="2734230"/>
            <a:ext cx="3325543" cy="1092083"/>
            <a:chOff x="1379729" y="2902696"/>
            <a:chExt cx="3325543" cy="1092083"/>
          </a:xfrm>
        </p:grpSpPr>
        <p:grpSp>
          <p:nvGrpSpPr>
            <p:cNvPr id="60" name="Group 59">
              <a:extLst>
                <a:ext uri="{FF2B5EF4-FFF2-40B4-BE49-F238E27FC236}">
                  <a16:creationId xmlns:a16="http://schemas.microsoft.com/office/drawing/2014/main" id="{99E12F3E-5E44-852C-2711-F22B66F951D2}"/>
                </a:ext>
              </a:extLst>
            </p:cNvPr>
            <p:cNvGrpSpPr/>
            <p:nvPr/>
          </p:nvGrpSpPr>
          <p:grpSpPr>
            <a:xfrm>
              <a:off x="1379729" y="2902696"/>
              <a:ext cx="3325543" cy="1092083"/>
              <a:chOff x="1379729" y="2902696"/>
              <a:chExt cx="3325543" cy="1092083"/>
            </a:xfrm>
          </p:grpSpPr>
          <p:sp>
            <p:nvSpPr>
              <p:cNvPr id="62" name="Rectangle 61">
                <a:extLst>
                  <a:ext uri="{FF2B5EF4-FFF2-40B4-BE49-F238E27FC236}">
                    <a16:creationId xmlns:a16="http://schemas.microsoft.com/office/drawing/2014/main" id="{2200AEC6-A21B-5752-84C1-36096E66CB97}"/>
                  </a:ext>
                </a:extLst>
              </p:cNvPr>
              <p:cNvSpPr/>
              <p:nvPr/>
            </p:nvSpPr>
            <p:spPr>
              <a:xfrm>
                <a:off x="2392275" y="3036040"/>
                <a:ext cx="1750466" cy="958739"/>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5AB4B905-F716-97CB-8EB9-F346942082EB}"/>
                  </a:ext>
                </a:extLst>
              </p:cNvPr>
              <p:cNvSpPr/>
              <p:nvPr/>
            </p:nvSpPr>
            <p:spPr>
              <a:xfrm>
                <a:off x="1379729" y="2902696"/>
                <a:ext cx="851873" cy="102037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64" name="Rectangle 63">
                <a:extLst>
                  <a:ext uri="{FF2B5EF4-FFF2-40B4-BE49-F238E27FC236}">
                    <a16:creationId xmlns:a16="http://schemas.microsoft.com/office/drawing/2014/main" id="{CBD79F87-0E9B-C78C-A31E-708C754B7176}"/>
                  </a:ext>
                </a:extLst>
              </p:cNvPr>
              <p:cNvSpPr/>
              <p:nvPr/>
            </p:nvSpPr>
            <p:spPr>
              <a:xfrm>
                <a:off x="4314250" y="2902696"/>
                <a:ext cx="391022" cy="751601"/>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65" name="Rectangle 64">
                <a:extLst>
                  <a:ext uri="{FF2B5EF4-FFF2-40B4-BE49-F238E27FC236}">
                    <a16:creationId xmlns:a16="http://schemas.microsoft.com/office/drawing/2014/main" id="{7EAC8D58-27B5-6394-B179-FF603682474A}"/>
                  </a:ext>
                </a:extLst>
              </p:cNvPr>
              <p:cNvSpPr/>
              <p:nvPr/>
            </p:nvSpPr>
            <p:spPr>
              <a:xfrm>
                <a:off x="2223345" y="3054408"/>
                <a:ext cx="168930" cy="379011"/>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6" name="Rectangle 65">
                <a:extLst>
                  <a:ext uri="{FF2B5EF4-FFF2-40B4-BE49-F238E27FC236}">
                    <a16:creationId xmlns:a16="http://schemas.microsoft.com/office/drawing/2014/main" id="{68BA1820-61E9-1514-A0E8-AE60AEDD1E8B}"/>
                  </a:ext>
                </a:extLst>
              </p:cNvPr>
              <p:cNvSpPr/>
              <p:nvPr/>
            </p:nvSpPr>
            <p:spPr>
              <a:xfrm>
                <a:off x="4129476" y="3133772"/>
                <a:ext cx="181639" cy="158682"/>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7" name="Rectangle 66">
                <a:extLst>
                  <a:ext uri="{FF2B5EF4-FFF2-40B4-BE49-F238E27FC236}">
                    <a16:creationId xmlns:a16="http://schemas.microsoft.com/office/drawing/2014/main" id="{BD3D020A-1418-3F52-BCE5-8D110AAACA20}"/>
                  </a:ext>
                </a:extLst>
              </p:cNvPr>
              <p:cNvSpPr/>
              <p:nvPr/>
            </p:nvSpPr>
            <p:spPr>
              <a:xfrm>
                <a:off x="2011680" y="3923071"/>
                <a:ext cx="209086" cy="71708"/>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1" name="Rectangle 60">
              <a:extLst>
                <a:ext uri="{FF2B5EF4-FFF2-40B4-BE49-F238E27FC236}">
                  <a16:creationId xmlns:a16="http://schemas.microsoft.com/office/drawing/2014/main" id="{C8954537-772C-489E-FA44-9961889E5CF7}"/>
                </a:ext>
              </a:extLst>
            </p:cNvPr>
            <p:cNvSpPr/>
            <p:nvPr/>
          </p:nvSpPr>
          <p:spPr>
            <a:xfrm>
              <a:off x="4369125" y="3654297"/>
              <a:ext cx="144000" cy="25200"/>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grpSp>
      <p:sp>
        <p:nvSpPr>
          <p:cNvPr id="68" name="Rectangle 67">
            <a:extLst>
              <a:ext uri="{FF2B5EF4-FFF2-40B4-BE49-F238E27FC236}">
                <a16:creationId xmlns:a16="http://schemas.microsoft.com/office/drawing/2014/main" id="{412B333F-5B83-F280-83FA-17077C0D8C82}"/>
              </a:ext>
            </a:extLst>
          </p:cNvPr>
          <p:cNvSpPr/>
          <p:nvPr/>
        </p:nvSpPr>
        <p:spPr>
          <a:xfrm>
            <a:off x="331365" y="2235715"/>
            <a:ext cx="446370" cy="2236400"/>
          </a:xfrm>
          <a:prstGeom prst="rect">
            <a:avLst/>
          </a:prstGeom>
          <a:solidFill>
            <a:srgbClr val="095F99">
              <a:alpha val="40000"/>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9" name="TextBox 68">
            <a:extLst>
              <a:ext uri="{FF2B5EF4-FFF2-40B4-BE49-F238E27FC236}">
                <a16:creationId xmlns:a16="http://schemas.microsoft.com/office/drawing/2014/main" id="{526DAC85-40FE-8FD3-E303-4816EA75D1BE}"/>
              </a:ext>
            </a:extLst>
          </p:cNvPr>
          <p:cNvSpPr txBox="1"/>
          <p:nvPr/>
        </p:nvSpPr>
        <p:spPr>
          <a:xfrm>
            <a:off x="343161" y="3015202"/>
            <a:ext cx="571039" cy="230832"/>
          </a:xfrm>
          <a:prstGeom prst="rect">
            <a:avLst/>
          </a:prstGeom>
          <a:noFill/>
        </p:spPr>
        <p:txBody>
          <a:bodyPr wrap="square" rtlCol="0">
            <a:spAutoFit/>
          </a:bodyPr>
          <a:lstStyle/>
          <a:p>
            <a:r>
              <a:rPr lang="en-US" sz="900" dirty="0"/>
              <a:t>B911</a:t>
            </a:r>
            <a:endParaRPr lang="en-CH" sz="900" dirty="0"/>
          </a:p>
        </p:txBody>
      </p:sp>
      <p:sp>
        <p:nvSpPr>
          <p:cNvPr id="70" name="Rectangle 69">
            <a:extLst>
              <a:ext uri="{FF2B5EF4-FFF2-40B4-BE49-F238E27FC236}">
                <a16:creationId xmlns:a16="http://schemas.microsoft.com/office/drawing/2014/main" id="{AE10E654-3528-CB16-E3FB-1094582808AC}"/>
              </a:ext>
            </a:extLst>
          </p:cNvPr>
          <p:cNvSpPr/>
          <p:nvPr/>
        </p:nvSpPr>
        <p:spPr>
          <a:xfrm>
            <a:off x="4887219" y="5629558"/>
            <a:ext cx="1227973" cy="482400"/>
          </a:xfrm>
          <a:prstGeom prst="rect">
            <a:avLst/>
          </a:prstGeom>
          <a:solidFill>
            <a:srgbClr val="9DBFD6"/>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1" name="Rectangle 70">
            <a:extLst>
              <a:ext uri="{FF2B5EF4-FFF2-40B4-BE49-F238E27FC236}">
                <a16:creationId xmlns:a16="http://schemas.microsoft.com/office/drawing/2014/main" id="{2C105927-961A-D796-A68B-DD9FF53AA9ED}"/>
              </a:ext>
            </a:extLst>
          </p:cNvPr>
          <p:cNvSpPr/>
          <p:nvPr/>
        </p:nvSpPr>
        <p:spPr>
          <a:xfrm>
            <a:off x="4989755" y="5671476"/>
            <a:ext cx="1033195" cy="386195"/>
          </a:xfrm>
          <a:prstGeom prst="rect">
            <a:avLst/>
          </a:prstGeom>
          <a:solidFill>
            <a:srgbClr val="FFFFFF"/>
          </a:solidFill>
          <a:ln w="12700" cap="flat" cmpd="sng" algn="ctr">
            <a:solidFill>
              <a:srgbClr val="E7E6E6">
                <a:lumMod val="10000"/>
              </a:srgbClr>
            </a:solidFill>
            <a:prstDash val="solid"/>
            <a:miter lim="800000"/>
          </a:ln>
          <a:effectLst/>
        </p:spPr>
        <p:txBody>
          <a:bodyPr lIns="36000" rIns="3600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95F99"/>
                </a:solidFill>
                <a:effectLst/>
                <a:uLnTx/>
                <a:uFillTx/>
                <a:latin typeface="Arial" panose="020B0604020202020204"/>
                <a:ea typeface="+mn-ea"/>
                <a:cs typeface="+mn-cs"/>
              </a:rPr>
              <a:t>Supervised </a:t>
            </a:r>
            <a:r>
              <a:rPr kumimoji="0" lang="en-US" sz="900" i="0" u="none" strike="noStrike" kern="0" cap="none" spc="0" normalizeH="0" baseline="0" noProof="0" dirty="0">
                <a:ln>
                  <a:noFill/>
                </a:ln>
                <a:solidFill>
                  <a:schemeClr val="bg2">
                    <a:lumMod val="10000"/>
                  </a:schemeClr>
                </a:solidFill>
                <a:effectLst/>
                <a:uLnTx/>
                <a:uFillTx/>
                <a:latin typeface="Arial" panose="020B0604020202020204"/>
                <a:ea typeface="+mn-ea"/>
                <a:cs typeface="+mn-cs"/>
              </a:rPr>
              <a:t>Radiation Area</a:t>
            </a:r>
            <a:endParaRPr kumimoji="0" lang="en-GB" sz="900" i="0" u="none" strike="noStrike" kern="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913717A7-016D-E19E-4689-F4843A8E099A}"/>
              </a:ext>
            </a:extLst>
          </p:cNvPr>
          <p:cNvSpPr txBox="1">
            <a:spLocks/>
          </p:cNvSpPr>
          <p:nvPr/>
        </p:nvSpPr>
        <p:spPr>
          <a:xfrm>
            <a:off x="479375" y="9149"/>
            <a:ext cx="108744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600" b="1" kern="1200">
                <a:solidFill>
                  <a:schemeClr val="tx1"/>
                </a:solidFill>
                <a:latin typeface="+mj-lt"/>
                <a:ea typeface="+mj-ea"/>
                <a:cs typeface="Arial" panose="020B0604020202020204" pitchFamily="34" charset="0"/>
              </a:defRPr>
            </a:lvl1pPr>
          </a:lstStyle>
          <a:p>
            <a:r>
              <a:rPr lang="en-US" b="0" dirty="0" err="1"/>
              <a:t>Underpressure</a:t>
            </a:r>
            <a:r>
              <a:rPr lang="en-US" b="0" dirty="0"/>
              <a:t> Cascade Proposal</a:t>
            </a:r>
            <a:endParaRPr lang="en-GB" b="0" dirty="0"/>
          </a:p>
        </p:txBody>
      </p:sp>
      <p:sp>
        <p:nvSpPr>
          <p:cNvPr id="58" name="TextBox 57">
            <a:extLst>
              <a:ext uri="{FF2B5EF4-FFF2-40B4-BE49-F238E27FC236}">
                <a16:creationId xmlns:a16="http://schemas.microsoft.com/office/drawing/2014/main" id="{D8A672B7-A5BD-C920-2F0A-65748ECF7649}"/>
              </a:ext>
            </a:extLst>
          </p:cNvPr>
          <p:cNvSpPr txBox="1"/>
          <p:nvPr/>
        </p:nvSpPr>
        <p:spPr>
          <a:xfrm>
            <a:off x="3013025" y="3071430"/>
            <a:ext cx="677454"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-230 Pa</a:t>
            </a:r>
            <a:endParaRPr lang="en-GB" sz="1400" b="1" dirty="0">
              <a:solidFill>
                <a:schemeClr val="bg2">
                  <a:lumMod val="10000"/>
                </a:schemeClr>
              </a:solidFill>
            </a:endParaRPr>
          </a:p>
        </p:txBody>
      </p:sp>
      <p:sp>
        <p:nvSpPr>
          <p:cNvPr id="75" name="Rectangle 74">
            <a:extLst>
              <a:ext uri="{FF2B5EF4-FFF2-40B4-BE49-F238E27FC236}">
                <a16:creationId xmlns:a16="http://schemas.microsoft.com/office/drawing/2014/main" id="{BC14483C-7C1F-6F4F-1B48-55FE829FBFB4}"/>
              </a:ext>
            </a:extLst>
          </p:cNvPr>
          <p:cNvSpPr/>
          <p:nvPr/>
        </p:nvSpPr>
        <p:spPr>
          <a:xfrm>
            <a:off x="5435699" y="2429335"/>
            <a:ext cx="1166830" cy="430887"/>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-40 Pa 1</a:t>
            </a:r>
            <a:r>
              <a:rPr lang="en-US" sz="1400" b="1" baseline="30000" dirty="0">
                <a:solidFill>
                  <a:schemeClr val="bg2">
                    <a:lumMod val="10000"/>
                  </a:schemeClr>
                </a:solidFill>
              </a:rPr>
              <a:t>st</a:t>
            </a:r>
            <a:r>
              <a:rPr lang="en-US" sz="1400" b="1" dirty="0">
                <a:solidFill>
                  <a:schemeClr val="bg2">
                    <a:lumMod val="10000"/>
                  </a:schemeClr>
                </a:solidFill>
              </a:rPr>
              <a:t> / 2</a:t>
            </a:r>
            <a:r>
              <a:rPr lang="en-US" sz="1400" b="1" baseline="30000" dirty="0">
                <a:solidFill>
                  <a:schemeClr val="bg2">
                    <a:lumMod val="10000"/>
                  </a:schemeClr>
                </a:solidFill>
              </a:rPr>
              <a:t>nd</a:t>
            </a:r>
            <a:r>
              <a:rPr lang="en-US" sz="1400" b="1" dirty="0">
                <a:solidFill>
                  <a:schemeClr val="bg2">
                    <a:lumMod val="10000"/>
                  </a:schemeClr>
                </a:solidFill>
              </a:rPr>
              <a:t> floor</a:t>
            </a:r>
            <a:endParaRPr lang="en-GB" sz="1400" b="1" dirty="0">
              <a:solidFill>
                <a:schemeClr val="bg2">
                  <a:lumMod val="10000"/>
                </a:schemeClr>
              </a:solidFill>
            </a:endParaRPr>
          </a:p>
        </p:txBody>
      </p:sp>
      <p:sp>
        <p:nvSpPr>
          <p:cNvPr id="76" name="TextBox 75">
            <a:extLst>
              <a:ext uri="{FF2B5EF4-FFF2-40B4-BE49-F238E27FC236}">
                <a16:creationId xmlns:a16="http://schemas.microsoft.com/office/drawing/2014/main" id="{6C60A5A0-EBEB-7597-F95F-58EAF375400A}"/>
              </a:ext>
            </a:extLst>
          </p:cNvPr>
          <p:cNvSpPr txBox="1"/>
          <p:nvPr/>
        </p:nvSpPr>
        <p:spPr>
          <a:xfrm>
            <a:off x="4234920" y="2731532"/>
            <a:ext cx="677454"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-120 Pa</a:t>
            </a:r>
            <a:endParaRPr lang="en-GB" sz="1400" b="1" dirty="0">
              <a:solidFill>
                <a:schemeClr val="bg2">
                  <a:lumMod val="10000"/>
                </a:schemeClr>
              </a:solidFill>
            </a:endParaRPr>
          </a:p>
        </p:txBody>
      </p:sp>
      <p:sp>
        <p:nvSpPr>
          <p:cNvPr id="77" name="TextBox 76">
            <a:extLst>
              <a:ext uri="{FF2B5EF4-FFF2-40B4-BE49-F238E27FC236}">
                <a16:creationId xmlns:a16="http://schemas.microsoft.com/office/drawing/2014/main" id="{2EFAD1C2-230E-11C8-BB91-45EDCC496FFD}"/>
              </a:ext>
            </a:extLst>
          </p:cNvPr>
          <p:cNvSpPr txBox="1"/>
          <p:nvPr/>
        </p:nvSpPr>
        <p:spPr>
          <a:xfrm>
            <a:off x="1570342" y="2731532"/>
            <a:ext cx="677454"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-120 Pa</a:t>
            </a:r>
            <a:endParaRPr lang="en-GB" sz="1400" b="1" dirty="0">
              <a:solidFill>
                <a:schemeClr val="bg2">
                  <a:lumMod val="10000"/>
                </a:schemeClr>
              </a:solidFill>
            </a:endParaRPr>
          </a:p>
        </p:txBody>
      </p:sp>
      <p:sp>
        <p:nvSpPr>
          <p:cNvPr id="78" name="TextBox 77">
            <a:extLst>
              <a:ext uri="{FF2B5EF4-FFF2-40B4-BE49-F238E27FC236}">
                <a16:creationId xmlns:a16="http://schemas.microsoft.com/office/drawing/2014/main" id="{F1228E49-CEE6-A5A8-96E3-0EEAFB1F7928}"/>
              </a:ext>
            </a:extLst>
          </p:cNvPr>
          <p:cNvSpPr txBox="1"/>
          <p:nvPr/>
        </p:nvSpPr>
        <p:spPr>
          <a:xfrm>
            <a:off x="1301745" y="3222533"/>
            <a:ext cx="547153"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-70 Pa</a:t>
            </a:r>
            <a:endParaRPr lang="en-GB" sz="1400" b="1" dirty="0">
              <a:solidFill>
                <a:schemeClr val="bg2">
                  <a:lumMod val="10000"/>
                </a:schemeClr>
              </a:solidFill>
            </a:endParaRPr>
          </a:p>
        </p:txBody>
      </p:sp>
      <p:sp>
        <p:nvSpPr>
          <p:cNvPr id="79" name="TextBox 78">
            <a:extLst>
              <a:ext uri="{FF2B5EF4-FFF2-40B4-BE49-F238E27FC236}">
                <a16:creationId xmlns:a16="http://schemas.microsoft.com/office/drawing/2014/main" id="{BE054449-5D4A-B88A-01D0-D4372D59F5E3}"/>
              </a:ext>
            </a:extLst>
          </p:cNvPr>
          <p:cNvSpPr txBox="1"/>
          <p:nvPr/>
        </p:nvSpPr>
        <p:spPr>
          <a:xfrm>
            <a:off x="2641718" y="4427768"/>
            <a:ext cx="594041"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-60 Pa</a:t>
            </a:r>
            <a:endParaRPr lang="en-GB" sz="1400" b="1" dirty="0">
              <a:solidFill>
                <a:schemeClr val="bg2">
                  <a:lumMod val="10000"/>
                </a:schemeClr>
              </a:solidFill>
            </a:endParaRPr>
          </a:p>
        </p:txBody>
      </p:sp>
      <p:sp>
        <p:nvSpPr>
          <p:cNvPr id="80" name="TextBox 79">
            <a:extLst>
              <a:ext uri="{FF2B5EF4-FFF2-40B4-BE49-F238E27FC236}">
                <a16:creationId xmlns:a16="http://schemas.microsoft.com/office/drawing/2014/main" id="{D05F79F2-2DAB-C34C-63FF-130A523C00AF}"/>
              </a:ext>
            </a:extLst>
          </p:cNvPr>
          <p:cNvSpPr txBox="1"/>
          <p:nvPr/>
        </p:nvSpPr>
        <p:spPr>
          <a:xfrm>
            <a:off x="1419843" y="4694909"/>
            <a:ext cx="544766"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-60 Pa</a:t>
            </a:r>
            <a:endParaRPr lang="en-GB" sz="1400" b="1" dirty="0">
              <a:solidFill>
                <a:schemeClr val="bg2">
                  <a:lumMod val="10000"/>
                </a:schemeClr>
              </a:solidFill>
            </a:endParaRPr>
          </a:p>
        </p:txBody>
      </p:sp>
      <p:sp>
        <p:nvSpPr>
          <p:cNvPr id="81" name="TextBox 80">
            <a:extLst>
              <a:ext uri="{FF2B5EF4-FFF2-40B4-BE49-F238E27FC236}">
                <a16:creationId xmlns:a16="http://schemas.microsoft.com/office/drawing/2014/main" id="{AEFC0D91-A7A0-8CCC-377A-D55FA6BE2316}"/>
              </a:ext>
            </a:extLst>
          </p:cNvPr>
          <p:cNvSpPr txBox="1"/>
          <p:nvPr/>
        </p:nvSpPr>
        <p:spPr>
          <a:xfrm>
            <a:off x="228380" y="4485424"/>
            <a:ext cx="677454"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-230 Pa</a:t>
            </a:r>
            <a:endParaRPr lang="en-GB" sz="1400" b="1" dirty="0">
              <a:solidFill>
                <a:schemeClr val="bg2">
                  <a:lumMod val="10000"/>
                </a:schemeClr>
              </a:solidFill>
            </a:endParaRPr>
          </a:p>
        </p:txBody>
      </p:sp>
      <p:sp>
        <p:nvSpPr>
          <p:cNvPr id="82" name="Rectangle 81">
            <a:extLst>
              <a:ext uri="{FF2B5EF4-FFF2-40B4-BE49-F238E27FC236}">
                <a16:creationId xmlns:a16="http://schemas.microsoft.com/office/drawing/2014/main" id="{E466F031-9415-5CB6-6C63-C3B302641780}"/>
              </a:ext>
            </a:extLst>
          </p:cNvPr>
          <p:cNvSpPr/>
          <p:nvPr/>
        </p:nvSpPr>
        <p:spPr>
          <a:xfrm>
            <a:off x="852960" y="4327522"/>
            <a:ext cx="362719" cy="14710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3" name="TextBox 82">
            <a:extLst>
              <a:ext uri="{FF2B5EF4-FFF2-40B4-BE49-F238E27FC236}">
                <a16:creationId xmlns:a16="http://schemas.microsoft.com/office/drawing/2014/main" id="{1086ED45-BB9E-A500-127F-F4C8245C194D}"/>
              </a:ext>
            </a:extLst>
          </p:cNvPr>
          <p:cNvSpPr txBox="1"/>
          <p:nvPr/>
        </p:nvSpPr>
        <p:spPr>
          <a:xfrm>
            <a:off x="799799" y="4301895"/>
            <a:ext cx="924087" cy="200055"/>
          </a:xfrm>
          <a:prstGeom prst="rect">
            <a:avLst/>
          </a:prstGeom>
          <a:noFill/>
        </p:spPr>
        <p:txBody>
          <a:bodyPr wrap="square" rtlCol="0">
            <a:spAutoFit/>
          </a:bodyPr>
          <a:lstStyle/>
          <a:p>
            <a:r>
              <a:rPr lang="en-US" sz="700" i="1" dirty="0" err="1">
                <a:solidFill>
                  <a:schemeClr val="bg2">
                    <a:lumMod val="10000"/>
                  </a:schemeClr>
                </a:solidFill>
              </a:rPr>
              <a:t>Hotcell</a:t>
            </a:r>
            <a:endParaRPr lang="en-CH" sz="500" i="1" dirty="0">
              <a:solidFill>
                <a:schemeClr val="bg2">
                  <a:lumMod val="10000"/>
                </a:schemeClr>
              </a:solidFill>
            </a:endParaRPr>
          </a:p>
        </p:txBody>
      </p:sp>
      <p:cxnSp>
        <p:nvCxnSpPr>
          <p:cNvPr id="85" name="Straight Arrow Connector 84">
            <a:extLst>
              <a:ext uri="{FF2B5EF4-FFF2-40B4-BE49-F238E27FC236}">
                <a16:creationId xmlns:a16="http://schemas.microsoft.com/office/drawing/2014/main" id="{948419F6-B1CC-3729-9BA2-39A9CC40BC5A}"/>
              </a:ext>
            </a:extLst>
          </p:cNvPr>
          <p:cNvCxnSpPr>
            <a:cxnSpLocks/>
            <a:stCxn id="81" idx="0"/>
          </p:cNvCxnSpPr>
          <p:nvPr/>
        </p:nvCxnSpPr>
        <p:spPr>
          <a:xfrm flipV="1">
            <a:off x="567107" y="4401923"/>
            <a:ext cx="280820" cy="83501"/>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A6E6C4A7-CA20-FD2D-9A02-AE27B887D863}"/>
              </a:ext>
            </a:extLst>
          </p:cNvPr>
          <p:cNvSpPr txBox="1"/>
          <p:nvPr/>
        </p:nvSpPr>
        <p:spPr>
          <a:xfrm>
            <a:off x="5691056" y="3515980"/>
            <a:ext cx="594041"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-60 Pa</a:t>
            </a:r>
            <a:endParaRPr lang="en-GB" sz="1400" b="1" dirty="0">
              <a:solidFill>
                <a:schemeClr val="bg2">
                  <a:lumMod val="10000"/>
                </a:schemeClr>
              </a:solidFill>
            </a:endParaRPr>
          </a:p>
        </p:txBody>
      </p:sp>
      <p:sp>
        <p:nvSpPr>
          <p:cNvPr id="88" name="TextBox 87">
            <a:extLst>
              <a:ext uri="{FF2B5EF4-FFF2-40B4-BE49-F238E27FC236}">
                <a16:creationId xmlns:a16="http://schemas.microsoft.com/office/drawing/2014/main" id="{E13C5C81-CD2F-79DB-DF9F-47DA19077970}"/>
              </a:ext>
            </a:extLst>
          </p:cNvPr>
          <p:cNvSpPr txBox="1"/>
          <p:nvPr/>
        </p:nvSpPr>
        <p:spPr>
          <a:xfrm>
            <a:off x="1691032" y="2346086"/>
            <a:ext cx="547153"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-20 Pa</a:t>
            </a:r>
            <a:endParaRPr lang="en-GB" sz="1400" b="1" dirty="0">
              <a:solidFill>
                <a:schemeClr val="bg2">
                  <a:lumMod val="10000"/>
                </a:schemeClr>
              </a:solidFill>
            </a:endParaRPr>
          </a:p>
        </p:txBody>
      </p:sp>
      <p:sp>
        <p:nvSpPr>
          <p:cNvPr id="90" name="TextBox 89">
            <a:extLst>
              <a:ext uri="{FF2B5EF4-FFF2-40B4-BE49-F238E27FC236}">
                <a16:creationId xmlns:a16="http://schemas.microsoft.com/office/drawing/2014/main" id="{6D2A58A3-9D0B-4C79-FFF9-A2E5E52EDFCB}"/>
              </a:ext>
            </a:extLst>
          </p:cNvPr>
          <p:cNvSpPr txBox="1"/>
          <p:nvPr/>
        </p:nvSpPr>
        <p:spPr>
          <a:xfrm>
            <a:off x="4454471" y="4355358"/>
            <a:ext cx="547153"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-20 Pa</a:t>
            </a:r>
            <a:endParaRPr lang="en-GB" sz="1400" b="1" dirty="0">
              <a:solidFill>
                <a:schemeClr val="bg2">
                  <a:lumMod val="10000"/>
                </a:schemeClr>
              </a:solidFill>
            </a:endParaRPr>
          </a:p>
        </p:txBody>
      </p:sp>
      <p:sp>
        <p:nvSpPr>
          <p:cNvPr id="91" name="TextBox 90">
            <a:extLst>
              <a:ext uri="{FF2B5EF4-FFF2-40B4-BE49-F238E27FC236}">
                <a16:creationId xmlns:a16="http://schemas.microsoft.com/office/drawing/2014/main" id="{0BFCF554-24B7-C8B9-B714-BFA880804F6F}"/>
              </a:ext>
            </a:extLst>
          </p:cNvPr>
          <p:cNvSpPr txBox="1"/>
          <p:nvPr/>
        </p:nvSpPr>
        <p:spPr>
          <a:xfrm>
            <a:off x="5134144" y="4694770"/>
            <a:ext cx="594041"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+30 Pa</a:t>
            </a:r>
            <a:endParaRPr lang="en-GB" sz="1400" b="1" dirty="0">
              <a:solidFill>
                <a:schemeClr val="bg2">
                  <a:lumMod val="10000"/>
                </a:schemeClr>
              </a:solidFill>
            </a:endParaRPr>
          </a:p>
        </p:txBody>
      </p:sp>
      <p:sp>
        <p:nvSpPr>
          <p:cNvPr id="92" name="TextBox 91">
            <a:extLst>
              <a:ext uri="{FF2B5EF4-FFF2-40B4-BE49-F238E27FC236}">
                <a16:creationId xmlns:a16="http://schemas.microsoft.com/office/drawing/2014/main" id="{680FC88D-E27D-68A4-F001-75E52062FEC9}"/>
              </a:ext>
            </a:extLst>
          </p:cNvPr>
          <p:cNvSpPr txBox="1"/>
          <p:nvPr/>
        </p:nvSpPr>
        <p:spPr>
          <a:xfrm>
            <a:off x="6906825" y="4328424"/>
            <a:ext cx="547640" cy="218495"/>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0 Pa</a:t>
            </a:r>
            <a:endParaRPr lang="en-GB" sz="1400" b="1" dirty="0">
              <a:solidFill>
                <a:schemeClr val="bg2">
                  <a:lumMod val="10000"/>
                </a:schemeClr>
              </a:solidFill>
            </a:endParaRPr>
          </a:p>
        </p:txBody>
      </p:sp>
      <p:sp>
        <p:nvSpPr>
          <p:cNvPr id="93" name="TextBox 92">
            <a:extLst>
              <a:ext uri="{FF2B5EF4-FFF2-40B4-BE49-F238E27FC236}">
                <a16:creationId xmlns:a16="http://schemas.microsoft.com/office/drawing/2014/main" id="{50E8B7BF-F53E-CEC3-D5A2-9BC8CBEFBCD8}"/>
              </a:ext>
            </a:extLst>
          </p:cNvPr>
          <p:cNvSpPr txBox="1"/>
          <p:nvPr/>
        </p:nvSpPr>
        <p:spPr>
          <a:xfrm>
            <a:off x="837435" y="2429335"/>
            <a:ext cx="407941"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0 Pa</a:t>
            </a:r>
            <a:endParaRPr lang="en-GB" sz="1400" b="1" dirty="0">
              <a:solidFill>
                <a:schemeClr val="bg2">
                  <a:lumMod val="10000"/>
                </a:schemeClr>
              </a:solidFill>
            </a:endParaRPr>
          </a:p>
        </p:txBody>
      </p:sp>
      <p:sp>
        <p:nvSpPr>
          <p:cNvPr id="89" name="TextBox 88">
            <a:extLst>
              <a:ext uri="{FF2B5EF4-FFF2-40B4-BE49-F238E27FC236}">
                <a16:creationId xmlns:a16="http://schemas.microsoft.com/office/drawing/2014/main" id="{3ED77448-7635-7119-B169-A6B055979973}"/>
              </a:ext>
            </a:extLst>
          </p:cNvPr>
          <p:cNvSpPr txBox="1"/>
          <p:nvPr/>
        </p:nvSpPr>
        <p:spPr>
          <a:xfrm>
            <a:off x="870790" y="3750617"/>
            <a:ext cx="547153" cy="215444"/>
          </a:xfrm>
          <a:prstGeom prst="rect">
            <a:avLst/>
          </a:prstGeom>
          <a:solidFill>
            <a:schemeClr val="bg1"/>
          </a:solidFill>
          <a:ln>
            <a:solidFill>
              <a:schemeClr val="bg2">
                <a:lumMod val="10000"/>
              </a:schemeClr>
            </a:solidFill>
          </a:ln>
        </p:spPr>
        <p:txBody>
          <a:bodyPr wrap="square" lIns="0" tIns="0" rIns="0" bIns="0" rtlCol="0">
            <a:spAutoFit/>
          </a:bodyPr>
          <a:lstStyle/>
          <a:p>
            <a:pPr algn="ctr"/>
            <a:r>
              <a:rPr lang="en-US" sz="1400" b="1" dirty="0">
                <a:solidFill>
                  <a:schemeClr val="bg2">
                    <a:lumMod val="10000"/>
                  </a:schemeClr>
                </a:solidFill>
              </a:rPr>
              <a:t>-20 Pa</a:t>
            </a:r>
            <a:endParaRPr lang="en-GB" sz="1400" b="1" dirty="0">
              <a:solidFill>
                <a:schemeClr val="bg2">
                  <a:lumMod val="10000"/>
                </a:schemeClr>
              </a:solidFill>
            </a:endParaRPr>
          </a:p>
        </p:txBody>
      </p:sp>
      <p:sp>
        <p:nvSpPr>
          <p:cNvPr id="96" name="TextBox 95">
            <a:extLst>
              <a:ext uri="{FF2B5EF4-FFF2-40B4-BE49-F238E27FC236}">
                <a16:creationId xmlns:a16="http://schemas.microsoft.com/office/drawing/2014/main" id="{DB29C159-B78E-4491-EAFF-89F31A0D3FFB}"/>
              </a:ext>
            </a:extLst>
          </p:cNvPr>
          <p:cNvSpPr txBox="1"/>
          <p:nvPr/>
        </p:nvSpPr>
        <p:spPr>
          <a:xfrm>
            <a:off x="8086498" y="2038048"/>
            <a:ext cx="4024176" cy="301621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600" dirty="0"/>
              <a:t>The proposed </a:t>
            </a:r>
            <a:r>
              <a:rPr lang="en-GB" sz="1600" dirty="0" err="1"/>
              <a:t>underpressure</a:t>
            </a:r>
            <a:r>
              <a:rPr lang="en-GB" sz="1600" dirty="0"/>
              <a:t> cascade follows: </a:t>
            </a:r>
          </a:p>
          <a:p>
            <a:pPr marL="742950" lvl="1" indent="-285750">
              <a:spcAft>
                <a:spcPts val="600"/>
              </a:spcAft>
              <a:buFont typeface="Arial" panose="020B0604020202020204" pitchFamily="34" charset="0"/>
              <a:buChar char="•"/>
            </a:pPr>
            <a:r>
              <a:rPr lang="en-GB" sz="1600" dirty="0"/>
              <a:t>OUMR (Class A lab) </a:t>
            </a:r>
          </a:p>
          <a:p>
            <a:pPr marL="742950" lvl="1" indent="-285750">
              <a:spcAft>
                <a:spcPts val="600"/>
              </a:spcAft>
              <a:buFont typeface="Arial" panose="020B0604020202020204" pitchFamily="34" charset="0"/>
              <a:buChar char="•"/>
            </a:pPr>
            <a:r>
              <a:rPr lang="en-GB" sz="1600" dirty="0"/>
              <a:t>ISO </a:t>
            </a:r>
            <a:r>
              <a:rPr lang="en-US" sz="1600" dirty="0"/>
              <a:t>17873 </a:t>
            </a:r>
          </a:p>
          <a:p>
            <a:pPr marL="742950" lvl="1" indent="-285750">
              <a:spcAft>
                <a:spcPts val="600"/>
              </a:spcAft>
              <a:buFont typeface="Arial" panose="020B0604020202020204" pitchFamily="34" charset="0"/>
              <a:buChar char="•"/>
            </a:pPr>
            <a:r>
              <a:rPr lang="en-GB" sz="1600" dirty="0"/>
              <a:t>Ventilation WG recommendations</a:t>
            </a:r>
          </a:p>
          <a:p>
            <a:pPr marL="742950" lvl="1" indent="-285750">
              <a:spcAft>
                <a:spcPts val="600"/>
              </a:spcAft>
              <a:buFont typeface="Arial" panose="020B0604020202020204" pitchFamily="34" charset="0"/>
              <a:buChar char="•"/>
            </a:pPr>
            <a:r>
              <a:rPr lang="en-GB" sz="1600" dirty="0"/>
              <a:t>Two external consultants</a:t>
            </a:r>
          </a:p>
          <a:p>
            <a:pPr lvl="1">
              <a:spcAft>
                <a:spcPts val="600"/>
              </a:spcAft>
            </a:pPr>
            <a:r>
              <a:rPr lang="en-GB" sz="1600" dirty="0"/>
              <a:t>and is consistent with ISOLDE / MEDICIS approach</a:t>
            </a:r>
          </a:p>
          <a:p>
            <a:pPr marL="285750" indent="-285750">
              <a:spcAft>
                <a:spcPts val="600"/>
              </a:spcAft>
              <a:buFont typeface="Arial" panose="020B0604020202020204" pitchFamily="34" charset="0"/>
              <a:buChar char="•"/>
            </a:pPr>
            <a:r>
              <a:rPr lang="en-US" sz="1600" b="1" dirty="0"/>
              <a:t>Service Cell </a:t>
            </a:r>
            <a:r>
              <a:rPr lang="en-US" sz="1600" dirty="0"/>
              <a:t>and </a:t>
            </a:r>
            <a:r>
              <a:rPr lang="en-US" sz="1600" b="1" dirty="0"/>
              <a:t>hot cell </a:t>
            </a:r>
            <a:r>
              <a:rPr lang="en-US" sz="1600" dirty="0"/>
              <a:t>with highest Containment </a:t>
            </a:r>
            <a:r>
              <a:rPr lang="en-US" sz="1600" b="1" dirty="0"/>
              <a:t>Class 4</a:t>
            </a:r>
            <a:r>
              <a:rPr lang="en-US" sz="1600" dirty="0"/>
              <a:t> (ISO 17873)</a:t>
            </a:r>
          </a:p>
        </p:txBody>
      </p:sp>
      <p:sp>
        <p:nvSpPr>
          <p:cNvPr id="72" name="TextBox 71">
            <a:extLst>
              <a:ext uri="{FF2B5EF4-FFF2-40B4-BE49-F238E27FC236}">
                <a16:creationId xmlns:a16="http://schemas.microsoft.com/office/drawing/2014/main" id="{436A1FB1-5A39-ECD1-F64A-8D5D25CBFF32}"/>
              </a:ext>
            </a:extLst>
          </p:cNvPr>
          <p:cNvSpPr txBox="1"/>
          <p:nvPr/>
        </p:nvSpPr>
        <p:spPr>
          <a:xfrm>
            <a:off x="1570342" y="1830245"/>
            <a:ext cx="4656209" cy="246221"/>
          </a:xfrm>
          <a:prstGeom prst="rect">
            <a:avLst/>
          </a:prstGeom>
          <a:noFill/>
        </p:spPr>
        <p:txBody>
          <a:bodyPr wrap="square" lIns="0" tIns="0" rIns="0" bIns="0" rtlCol="0">
            <a:spAutoFit/>
          </a:bodyPr>
          <a:lstStyle/>
          <a:p>
            <a:pPr algn="ctr"/>
            <a:r>
              <a:rPr lang="en-US" sz="1600" i="1" dirty="0">
                <a:solidFill>
                  <a:schemeClr val="accent6">
                    <a:lumMod val="50000"/>
                  </a:schemeClr>
                </a:solidFill>
              </a:rPr>
              <a:t>Pressure values relative to atmospheric pressure </a:t>
            </a:r>
          </a:p>
        </p:txBody>
      </p:sp>
      <p:sp>
        <p:nvSpPr>
          <p:cNvPr id="3" name="Slide Number Placeholder 5">
            <a:extLst>
              <a:ext uri="{FF2B5EF4-FFF2-40B4-BE49-F238E27FC236}">
                <a16:creationId xmlns:a16="http://schemas.microsoft.com/office/drawing/2014/main" id="{12FC6123-30BF-F73E-4B6F-6F1EAEF5D285}"/>
              </a:ext>
            </a:extLst>
          </p:cNvPr>
          <p:cNvSpPr>
            <a:spLocks noGrp="1"/>
          </p:cNvSpPr>
          <p:nvPr>
            <p:ph type="sldNum" sz="quarter" idx="11"/>
          </p:nvPr>
        </p:nvSpPr>
        <p:spPr>
          <a:xfrm>
            <a:off x="11515725" y="6358940"/>
            <a:ext cx="482600" cy="3317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55979-00CC-4874-A80E-0959E76EB92F}" type="slidenum">
              <a:rPr kumimoji="0" lang="en-GB" sz="10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Footer Placeholder 4">
            <a:extLst>
              <a:ext uri="{FF2B5EF4-FFF2-40B4-BE49-F238E27FC236}">
                <a16:creationId xmlns:a16="http://schemas.microsoft.com/office/drawing/2014/main" id="{B74F2AC5-01F6-0F96-E637-8DEA625FA144}"/>
              </a:ext>
            </a:extLst>
          </p:cNvPr>
          <p:cNvSpPr>
            <a:spLocks noGrp="1"/>
          </p:cNvSpPr>
          <p:nvPr>
            <p:ph type="ftr" sz="quarter" idx="12"/>
          </p:nvPr>
        </p:nvSpPr>
        <p:spPr>
          <a:xfrm>
            <a:off x="3741738" y="6342272"/>
            <a:ext cx="3452812" cy="36512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C. Ahdida, </a:t>
            </a:r>
            <a:r>
              <a:rPr kumimoji="0" lang="pt-BR" sz="1000" b="0" i="0" u="none" strike="noStrike" kern="1200" cap="none" spc="0" normalizeH="0" baseline="0" noProof="0" dirty="0">
                <a:ln>
                  <a:noFill/>
                </a:ln>
                <a:solidFill>
                  <a:srgbClr val="FFFFFF"/>
                </a:solidFill>
                <a:effectLst/>
                <a:uLnTx/>
                <a:uFillTx/>
                <a:latin typeface="Arial" panose="020B0604020202020204"/>
                <a:ea typeface="+mn-ea"/>
                <a:cs typeface="+mn-cs"/>
              </a:rPr>
              <a:t>M. Andreini, O. Rios, A. Henriques</a:t>
            </a:r>
            <a: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t> – </a:t>
            </a:r>
            <a:br>
              <a:rPr kumimoji="0" lang="fr-FR"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GB" sz="1000" b="0" u="none" strike="noStrike" kern="1200" cap="none" spc="0" normalizeH="0" baseline="0" noProof="0" dirty="0">
                <a:ln>
                  <a:noFill/>
                </a:ln>
                <a:solidFill>
                  <a:srgbClr val="FFFFFF"/>
                </a:solidFill>
                <a:effectLst/>
                <a:uLnTx/>
                <a:uFillTx/>
                <a:latin typeface="Arial" panose="020B0604020202020204"/>
                <a:ea typeface="+mn-ea"/>
                <a:cs typeface="+mn-cs"/>
              </a:rPr>
              <a:t>Considerations and strategy for the regulatory requirements for B754</a:t>
            </a:r>
          </a:p>
        </p:txBody>
      </p:sp>
      <p:sp>
        <p:nvSpPr>
          <p:cNvPr id="5" name="TextBox 4">
            <a:extLst>
              <a:ext uri="{FF2B5EF4-FFF2-40B4-BE49-F238E27FC236}">
                <a16:creationId xmlns:a16="http://schemas.microsoft.com/office/drawing/2014/main" id="{94951C6D-1DA7-16C7-12E9-AE30929C6BD4}"/>
              </a:ext>
            </a:extLst>
          </p:cNvPr>
          <p:cNvSpPr txBox="1"/>
          <p:nvPr/>
        </p:nvSpPr>
        <p:spPr>
          <a:xfrm>
            <a:off x="9911666" y="6401724"/>
            <a:ext cx="1371600" cy="246221"/>
          </a:xfrm>
          <a:prstGeom prst="rect">
            <a:avLst/>
          </a:prstGeom>
          <a:noFill/>
        </p:spPr>
        <p:txBody>
          <a:bodyPr wrap="square" rtlCol="0">
            <a:spAutoFit/>
          </a:bodyPr>
          <a:lstStyle/>
          <a:p>
            <a:r>
              <a:rPr lang="en-US" sz="1000" dirty="0">
                <a:solidFill>
                  <a:srgbClr val="FFFFFF"/>
                </a:solidFill>
                <a:latin typeface="Arial" panose="020B0604020202020204"/>
              </a:rPr>
              <a:t>29.01.2026</a:t>
            </a:r>
            <a:endParaRPr lang="en-CH" sz="1000" dirty="0">
              <a:solidFill>
                <a:srgbClr val="FFFFFF"/>
              </a:solidFill>
              <a:latin typeface="Arial" panose="020B0604020202020204"/>
            </a:endParaRPr>
          </a:p>
        </p:txBody>
      </p:sp>
      <p:sp>
        <p:nvSpPr>
          <p:cNvPr id="7" name="Footer Placeholder 4">
            <a:extLst>
              <a:ext uri="{FF2B5EF4-FFF2-40B4-BE49-F238E27FC236}">
                <a16:creationId xmlns:a16="http://schemas.microsoft.com/office/drawing/2014/main" id="{524DE633-3534-7739-C7B2-E751BED5BBE3}"/>
              </a:ext>
            </a:extLst>
          </p:cNvPr>
          <p:cNvSpPr txBox="1">
            <a:spLocks/>
          </p:cNvSpPr>
          <p:nvPr/>
        </p:nvSpPr>
        <p:spPr>
          <a:xfrm>
            <a:off x="5902325" y="6342272"/>
            <a:ext cx="3452812" cy="365125"/>
          </a:xfrm>
          <a:prstGeom prst="rect">
            <a:avLst/>
          </a:prstGeom>
        </p:spPr>
        <p:txBody>
          <a:bodyPr vert="horz" lIns="91440" tIns="45720" rIns="91440" bIns="45720" rtlCol="0" anchor="ctr"/>
          <a:lstStyle>
            <a:defPPr>
              <a:defRPr lang="en-GB"/>
            </a:defPPr>
            <a:lvl1pPr algn="ctr" rtl="0" eaLnBrk="1" fontAlgn="auto" hangingPunct="1">
              <a:spcBef>
                <a:spcPts val="0"/>
              </a:spcBef>
              <a:spcAft>
                <a:spcPts val="0"/>
              </a:spcAft>
              <a:defRPr sz="1000" kern="1200">
                <a:solidFill>
                  <a:schemeClr val="bg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GB" altLang="en-US" dirty="0"/>
              <a:t>EDMS 3406737 </a:t>
            </a:r>
          </a:p>
        </p:txBody>
      </p:sp>
      <p:sp>
        <p:nvSpPr>
          <p:cNvPr id="2" name="Footer Placeholder 2">
            <a:extLst>
              <a:ext uri="{FF2B5EF4-FFF2-40B4-BE49-F238E27FC236}">
                <a16:creationId xmlns:a16="http://schemas.microsoft.com/office/drawing/2014/main" id="{598532B3-DDEA-5268-C2DA-0F31A3315574}"/>
              </a:ext>
            </a:extLst>
          </p:cNvPr>
          <p:cNvSpPr txBox="1">
            <a:spLocks/>
          </p:cNvSpPr>
          <p:nvPr/>
        </p:nvSpPr>
        <p:spPr>
          <a:xfrm>
            <a:off x="4259263" y="6378349"/>
            <a:ext cx="4285010" cy="365125"/>
          </a:xfrm>
          <a:prstGeom prst="rect">
            <a:avLst/>
          </a:prstGeom>
        </p:spPr>
        <p:txBody>
          <a:bodyPr vert="horz" lIns="0" tIns="45720" rIns="91440" bIns="45720" rtlCol="0" anchor="ct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Claudia AHDIDA et al. HI-ECN3 RP Aspects</a:t>
            </a:r>
            <a:endParaRPr lang="en-US" dirty="0"/>
          </a:p>
        </p:txBody>
      </p:sp>
      <p:sp>
        <p:nvSpPr>
          <p:cNvPr id="6" name="Date Placeholder 1">
            <a:extLst>
              <a:ext uri="{FF2B5EF4-FFF2-40B4-BE49-F238E27FC236}">
                <a16:creationId xmlns:a16="http://schemas.microsoft.com/office/drawing/2014/main" id="{3D5AC4EC-C44A-9121-7D16-D0D0CE19C1AD}"/>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9" name="Slide Number Placeholder 3">
            <a:extLst>
              <a:ext uri="{FF2B5EF4-FFF2-40B4-BE49-F238E27FC236}">
                <a16:creationId xmlns:a16="http://schemas.microsoft.com/office/drawing/2014/main" id="{B72D5983-69D1-28E0-A440-207C20B65222}"/>
              </a:ext>
            </a:extLst>
          </p:cNvPr>
          <p:cNvSpPr txBox="1">
            <a:spLocks/>
          </p:cNvSpPr>
          <p:nvPr/>
        </p:nvSpPr>
        <p:spPr>
          <a:xfrm>
            <a:off x="11107546" y="6378349"/>
            <a:ext cx="681254" cy="365125"/>
          </a:xfrm>
          <a:prstGeom prst="rect">
            <a:avLst/>
          </a:prstGeom>
        </p:spPr>
        <p:txBody>
          <a:bodyPr vert="horz" lIns="0" tIns="0" rIns="0" bIns="0" rtlCol="0" anchor="ctr"/>
          <a:lstStyle>
            <a:defPPr>
              <a:defRPr lang="en-US"/>
            </a:defPPr>
            <a:lvl1pPr marL="0" algn="r" defTabSz="914400" rtl="0" eaLnBrk="1" latinLnBrk="0" hangingPunct="1">
              <a:defRPr sz="8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D55979-00CC-4874-A80E-0959E76EB92F}" type="slidenum">
              <a:rPr lang="en-GB" smtClean="0"/>
              <a:pPr/>
              <a:t>39</a:t>
            </a:fld>
            <a:endParaRPr lang="en-GB" dirty="0"/>
          </a:p>
        </p:txBody>
      </p:sp>
    </p:spTree>
    <p:extLst>
      <p:ext uri="{BB962C8B-B14F-4D97-AF65-F5344CB8AC3E}">
        <p14:creationId xmlns:p14="http://schemas.microsoft.com/office/powerpoint/2010/main" val="31307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71867-97BA-F432-DCA5-7AB29CCE68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BB1C9F-F45A-06B5-7C88-758B0F9010C4}"/>
              </a:ext>
            </a:extLst>
          </p:cNvPr>
          <p:cNvSpPr>
            <a:spLocks noGrp="1"/>
          </p:cNvSpPr>
          <p:nvPr>
            <p:ph type="sldNum" sz="quarter" idx="12"/>
          </p:nvPr>
        </p:nvSpPr>
        <p:spPr/>
        <p:txBody>
          <a:bodyPr/>
          <a:lstStyle/>
          <a:p>
            <a:fld id="{36B5EA5A-BC32-A742-B11B-8E7414D5B535}" type="slidenum">
              <a:rPr lang="en-US" smtClean="0"/>
              <a:pPr/>
              <a:t>4</a:t>
            </a:fld>
            <a:endParaRPr lang="en-US" dirty="0"/>
          </a:p>
        </p:txBody>
      </p:sp>
      <p:sp>
        <p:nvSpPr>
          <p:cNvPr id="12" name="Content Placeholder 1">
            <a:extLst>
              <a:ext uri="{FF2B5EF4-FFF2-40B4-BE49-F238E27FC236}">
                <a16:creationId xmlns:a16="http://schemas.microsoft.com/office/drawing/2014/main" id="{44F3FD0A-A874-455D-39C0-1EE6612767EF}"/>
              </a:ext>
            </a:extLst>
          </p:cNvPr>
          <p:cNvSpPr>
            <a:spLocks noGrp="1"/>
          </p:cNvSpPr>
          <p:nvPr>
            <p:ph idx="1"/>
          </p:nvPr>
        </p:nvSpPr>
        <p:spPr>
          <a:xfrm>
            <a:off x="585730" y="2096853"/>
            <a:ext cx="11088612" cy="4212467"/>
          </a:xfrm>
        </p:spPr>
        <p:txBody>
          <a:bodyPr>
            <a:normAutofit lnSpcReduction="10000"/>
          </a:bodyPr>
          <a:lstStyle/>
          <a:p>
            <a:pPr marL="514350" indent="-514350">
              <a:spcAft>
                <a:spcPts val="4800"/>
              </a:spcAft>
              <a:buFont typeface="+mj-lt"/>
              <a:buAutoNum type="arabicPeriod"/>
            </a:pPr>
            <a:r>
              <a:rPr lang="en-US" sz="2800" b="0" dirty="0">
                <a:solidFill>
                  <a:schemeClr val="tx1"/>
                </a:solidFill>
              </a:rPr>
              <a:t>Target Studies</a:t>
            </a:r>
          </a:p>
          <a:p>
            <a:pPr marL="514350" indent="-514350">
              <a:spcAft>
                <a:spcPts val="4800"/>
              </a:spcAft>
              <a:buFont typeface="+mj-lt"/>
              <a:buAutoNum type="arabicPeriod"/>
            </a:pPr>
            <a:r>
              <a:rPr lang="en-US" sz="2800" b="0" dirty="0">
                <a:solidFill>
                  <a:schemeClr val="tx1"/>
                </a:solidFill>
              </a:rPr>
              <a:t>Prototype Targets</a:t>
            </a:r>
          </a:p>
          <a:p>
            <a:pPr marL="514350" indent="-514350">
              <a:spcAft>
                <a:spcPts val="4800"/>
              </a:spcAft>
              <a:buFont typeface="+mj-lt"/>
              <a:buAutoNum type="arabicPeriod"/>
            </a:pPr>
            <a:r>
              <a:rPr lang="en-US" sz="2800" b="0" dirty="0">
                <a:solidFill>
                  <a:schemeClr val="tx1"/>
                </a:solidFill>
              </a:rPr>
              <a:t>Service Building Considerations</a:t>
            </a:r>
          </a:p>
          <a:p>
            <a:pPr marL="514350" indent="-514350">
              <a:spcAft>
                <a:spcPts val="4800"/>
              </a:spcAft>
              <a:buFont typeface="+mj-lt"/>
              <a:buAutoNum type="arabicPeriod"/>
            </a:pPr>
            <a:r>
              <a:rPr lang="en-US" sz="2800" b="0" dirty="0">
                <a:solidFill>
                  <a:schemeClr val="tx1"/>
                </a:solidFill>
              </a:rPr>
              <a:t>Tritium Diffusion Studies</a:t>
            </a:r>
          </a:p>
          <a:p>
            <a:pPr marL="0" indent="0">
              <a:spcAft>
                <a:spcPts val="4800"/>
              </a:spcAft>
              <a:buNone/>
            </a:pPr>
            <a:endParaRPr lang="en-US" sz="2800" b="0" dirty="0">
              <a:solidFill>
                <a:schemeClr val="tx1"/>
              </a:solidFill>
            </a:endParaRPr>
          </a:p>
        </p:txBody>
      </p:sp>
      <p:sp>
        <p:nvSpPr>
          <p:cNvPr id="17" name="Title 1">
            <a:extLst>
              <a:ext uri="{FF2B5EF4-FFF2-40B4-BE49-F238E27FC236}">
                <a16:creationId xmlns:a16="http://schemas.microsoft.com/office/drawing/2014/main" id="{665B29A8-B601-A047-39D2-C80574B0627F}"/>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dirty="0"/>
              <a:t>Outline</a:t>
            </a:r>
            <a:endParaRPr lang="en-US" spc="-1" dirty="0">
              <a:solidFill>
                <a:srgbClr val="0055A0"/>
              </a:solidFill>
            </a:endParaRPr>
          </a:p>
        </p:txBody>
      </p:sp>
      <p:cxnSp>
        <p:nvCxnSpPr>
          <p:cNvPr id="18" name="Straight Connector 17">
            <a:extLst>
              <a:ext uri="{FF2B5EF4-FFF2-40B4-BE49-F238E27FC236}">
                <a16:creationId xmlns:a16="http://schemas.microsoft.com/office/drawing/2014/main" id="{5AEEDA3D-97F4-AF16-8DFF-5E284F0EF8E2}"/>
              </a:ext>
            </a:extLst>
          </p:cNvPr>
          <p:cNvCxnSpPr/>
          <p:nvPr/>
        </p:nvCxnSpPr>
        <p:spPr>
          <a:xfrm>
            <a:off x="579720" y="2852936"/>
            <a:ext cx="1051316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FA8F97-350A-7180-56AB-FBFDE5C93D4F}"/>
              </a:ext>
            </a:extLst>
          </p:cNvPr>
          <p:cNvCxnSpPr/>
          <p:nvPr/>
        </p:nvCxnSpPr>
        <p:spPr>
          <a:xfrm>
            <a:off x="579720" y="3897052"/>
            <a:ext cx="1051316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44EA33E-3C88-FC85-6010-8B04071DEBEA}"/>
              </a:ext>
            </a:extLst>
          </p:cNvPr>
          <p:cNvCxnSpPr/>
          <p:nvPr/>
        </p:nvCxnSpPr>
        <p:spPr>
          <a:xfrm>
            <a:off x="579720" y="4941168"/>
            <a:ext cx="1051316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Footer Placeholder 2">
            <a:extLst>
              <a:ext uri="{FF2B5EF4-FFF2-40B4-BE49-F238E27FC236}">
                <a16:creationId xmlns:a16="http://schemas.microsoft.com/office/drawing/2014/main" id="{D24CDECE-6BB9-43C5-7AD3-6D96FAE05C1C}"/>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2" name="Date Placeholder 1">
            <a:extLst>
              <a:ext uri="{FF2B5EF4-FFF2-40B4-BE49-F238E27FC236}">
                <a16:creationId xmlns:a16="http://schemas.microsoft.com/office/drawing/2014/main" id="{00057FF5-76F9-74A9-ABF9-45BEDD65646C}"/>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3363327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8912-70AD-4F32-D562-23234B41211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BC0D8D-5B9B-EF8A-7ED5-D069BBF32FAF}"/>
              </a:ext>
            </a:extLst>
          </p:cNvPr>
          <p:cNvPicPr>
            <a:picLocks noChangeAspect="1"/>
          </p:cNvPicPr>
          <p:nvPr/>
        </p:nvPicPr>
        <p:blipFill>
          <a:blip r:embed="rId3"/>
          <a:stretch>
            <a:fillRect/>
          </a:stretch>
        </p:blipFill>
        <p:spPr>
          <a:xfrm>
            <a:off x="685381" y="2002144"/>
            <a:ext cx="7169518" cy="2844946"/>
          </a:xfrm>
          <a:prstGeom prst="rect">
            <a:avLst/>
          </a:prstGeom>
        </p:spPr>
      </p:pic>
      <p:sp>
        <p:nvSpPr>
          <p:cNvPr id="5" name="Rectangle 4">
            <a:extLst>
              <a:ext uri="{FF2B5EF4-FFF2-40B4-BE49-F238E27FC236}">
                <a16:creationId xmlns:a16="http://schemas.microsoft.com/office/drawing/2014/main" id="{44AA9AD4-EDC6-38A1-BDD1-C1B9F18FA344}"/>
              </a:ext>
            </a:extLst>
          </p:cNvPr>
          <p:cNvSpPr/>
          <p:nvPr/>
        </p:nvSpPr>
        <p:spPr>
          <a:xfrm>
            <a:off x="1431556" y="2199810"/>
            <a:ext cx="3854449" cy="459042"/>
          </a:xfrm>
          <a:prstGeom prst="rect">
            <a:avLst/>
          </a:prstGeom>
          <a:solidFill>
            <a:srgbClr val="FF6600">
              <a:alpha val="49804"/>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3A1D4FF7-946C-A0BB-38D8-96D1557AE37C}"/>
              </a:ext>
            </a:extLst>
          </p:cNvPr>
          <p:cNvSpPr/>
          <p:nvPr/>
        </p:nvSpPr>
        <p:spPr>
          <a:xfrm>
            <a:off x="6907854" y="3783298"/>
            <a:ext cx="859187" cy="908182"/>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FAE8A2BE-7B23-5D2B-0D37-B27B7AC836CF}"/>
              </a:ext>
            </a:extLst>
          </p:cNvPr>
          <p:cNvSpPr/>
          <p:nvPr/>
        </p:nvSpPr>
        <p:spPr>
          <a:xfrm>
            <a:off x="4520255" y="3489399"/>
            <a:ext cx="759321" cy="1202081"/>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01F583B-5144-45FC-8CBF-AE2817A82D31}"/>
              </a:ext>
            </a:extLst>
          </p:cNvPr>
          <p:cNvSpPr/>
          <p:nvPr/>
        </p:nvSpPr>
        <p:spPr>
          <a:xfrm>
            <a:off x="5279577" y="4494238"/>
            <a:ext cx="1628277" cy="197241"/>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02AFCDE4-5153-D890-2CE5-37BDED0F8968}"/>
              </a:ext>
            </a:extLst>
          </p:cNvPr>
          <p:cNvSpPr/>
          <p:nvPr/>
        </p:nvSpPr>
        <p:spPr>
          <a:xfrm>
            <a:off x="4963022" y="2698324"/>
            <a:ext cx="316555" cy="791075"/>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3F520474-91BE-F39E-63D3-D83401D96682}"/>
              </a:ext>
            </a:extLst>
          </p:cNvPr>
          <p:cNvSpPr/>
          <p:nvPr/>
        </p:nvSpPr>
        <p:spPr>
          <a:xfrm>
            <a:off x="7127737" y="3627688"/>
            <a:ext cx="290570" cy="155609"/>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68ABFB3D-4E93-0236-3F0C-101FBE7AED53}"/>
              </a:ext>
            </a:extLst>
          </p:cNvPr>
          <p:cNvSpPr/>
          <p:nvPr/>
        </p:nvSpPr>
        <p:spPr>
          <a:xfrm>
            <a:off x="2660808" y="1349530"/>
            <a:ext cx="2285831" cy="482400"/>
          </a:xfrm>
          <a:prstGeom prst="rect">
            <a:avLst/>
          </a:prstGeom>
          <a:solidFill>
            <a:srgbClr val="FF6600">
              <a:alpha val="49804"/>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18" name="Group 17">
            <a:extLst>
              <a:ext uri="{FF2B5EF4-FFF2-40B4-BE49-F238E27FC236}">
                <a16:creationId xmlns:a16="http://schemas.microsoft.com/office/drawing/2014/main" id="{157E06AB-40F8-B3D7-0F73-DCB0A54A82B2}"/>
              </a:ext>
            </a:extLst>
          </p:cNvPr>
          <p:cNvGrpSpPr/>
          <p:nvPr/>
        </p:nvGrpSpPr>
        <p:grpSpPr>
          <a:xfrm>
            <a:off x="2055941" y="1340768"/>
            <a:ext cx="490013" cy="483978"/>
            <a:chOff x="2223272" y="1598486"/>
            <a:chExt cx="490013" cy="483978"/>
          </a:xfrm>
        </p:grpSpPr>
        <p:sp>
          <p:nvSpPr>
            <p:cNvPr id="19" name="Rectangle 18">
              <a:extLst>
                <a:ext uri="{FF2B5EF4-FFF2-40B4-BE49-F238E27FC236}">
                  <a16:creationId xmlns:a16="http://schemas.microsoft.com/office/drawing/2014/main" id="{63CA3CDD-4DA6-8D5B-4A00-4F8EE4B5336C}"/>
                </a:ext>
              </a:extLst>
            </p:cNvPr>
            <p:cNvSpPr/>
            <p:nvPr/>
          </p:nvSpPr>
          <p:spPr>
            <a:xfrm>
              <a:off x="2223272" y="1598486"/>
              <a:ext cx="490013" cy="483978"/>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489ED057-4DDC-C985-4632-395DEB99F5E0}"/>
                </a:ext>
              </a:extLst>
            </p:cNvPr>
            <p:cNvSpPr/>
            <p:nvPr/>
          </p:nvSpPr>
          <p:spPr>
            <a:xfrm>
              <a:off x="2288278" y="1660475"/>
              <a:ext cx="360000" cy="360000"/>
            </a:xfrm>
            <a:prstGeom prst="ellipse">
              <a:avLst/>
            </a:prstGeom>
            <a:solidFill>
              <a:srgbClr val="FFFFFF"/>
            </a:solidFill>
            <a:ln w="12700" cap="flat" cmpd="sng" algn="ctr">
              <a:solidFill>
                <a:srgbClr val="1C998E">
                  <a:lumMod val="60000"/>
                  <a:lumOff val="40000"/>
                </a:srgbClr>
              </a:solidFill>
              <a:prstDash val="solid"/>
              <a:miter lim="800000"/>
            </a:ln>
            <a:effectLst/>
          </p:spPr>
          <p:txBody>
            <a:bodyPr rtlCol="0" anchor="ctr"/>
            <a:lstStyle/>
            <a:p>
              <a:pPr algn="ctr" eaLnBrk="0" fontAlgn="base" hangingPunct="0">
                <a:spcBef>
                  <a:spcPct val="0"/>
                </a:spcBef>
                <a:spcAft>
                  <a:spcPct val="0"/>
                </a:spcAft>
              </a:pPr>
              <a:r>
                <a:rPr lang="en-US" kern="0" dirty="0">
                  <a:solidFill>
                    <a:srgbClr val="E7E6E6">
                      <a:lumMod val="10000"/>
                    </a:srgbClr>
                  </a:solidFill>
                  <a:latin typeface="Arial" panose="020B0604020202020204"/>
                </a:rPr>
                <a:t>A</a:t>
              </a:r>
              <a:endParaRPr lang="en-GB" kern="0" dirty="0">
                <a:solidFill>
                  <a:srgbClr val="E7E6E6">
                    <a:lumMod val="10000"/>
                  </a:srgbClr>
                </a:solidFill>
                <a:latin typeface="Arial" panose="020B0604020202020204"/>
              </a:endParaRPr>
            </a:p>
          </p:txBody>
        </p:sp>
      </p:grpSp>
      <p:sp>
        <p:nvSpPr>
          <p:cNvPr id="21" name="Rectangle 20">
            <a:extLst>
              <a:ext uri="{FF2B5EF4-FFF2-40B4-BE49-F238E27FC236}">
                <a16:creationId xmlns:a16="http://schemas.microsoft.com/office/drawing/2014/main" id="{9A0B8A71-1C4D-8CDA-0D03-7F7384FEBD6F}"/>
              </a:ext>
            </a:extLst>
          </p:cNvPr>
          <p:cNvSpPr/>
          <p:nvPr/>
        </p:nvSpPr>
        <p:spPr>
          <a:xfrm>
            <a:off x="2763344" y="1391448"/>
            <a:ext cx="2094701" cy="386195"/>
          </a:xfrm>
          <a:prstGeom prst="rect">
            <a:avLst/>
          </a:prstGeom>
          <a:solidFill>
            <a:srgbClr val="FFFFFF"/>
          </a:solidFill>
          <a:ln w="12700" cap="flat" cmpd="sng" algn="ctr">
            <a:solidFill>
              <a:srgbClr val="E7E6E6">
                <a:lumMod val="10000"/>
              </a:srgbClr>
            </a:solidFill>
            <a:prstDash val="solid"/>
            <a:miter lim="800000"/>
          </a:ln>
          <a:effectLst/>
        </p:spPr>
        <p:txBody>
          <a:bodyPr lIns="36000" rIns="3600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F3CC3D"/>
                </a:solidFill>
                <a:effectLst/>
                <a:uLnTx/>
                <a:uFillTx/>
                <a:latin typeface="Arial" panose="020B0604020202020204"/>
                <a:ea typeface="+mn-ea"/>
                <a:cs typeface="+mn-cs"/>
              </a:rPr>
              <a:t>Simple Controlled </a:t>
            </a:r>
            <a:r>
              <a:rPr kumimoji="0" lang="en-US"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rPr>
              <a:t>or </a:t>
            </a:r>
            <a:r>
              <a:rPr kumimoji="0" lang="en-US" sz="900" b="1" i="0" u="none" strike="noStrike" kern="0" cap="none" spc="0" normalizeH="0" baseline="0" noProof="0" dirty="0">
                <a:ln>
                  <a:noFill/>
                </a:ln>
                <a:solidFill>
                  <a:srgbClr val="F68B3B"/>
                </a:solidFill>
                <a:effectLst/>
                <a:uLnTx/>
                <a:uFillTx/>
                <a:latin typeface="Arial" panose="020B0604020202020204"/>
                <a:ea typeface="+mn-ea"/>
                <a:cs typeface="+mn-cs"/>
              </a:rPr>
              <a:t>Limited Stay </a:t>
            </a:r>
            <a:r>
              <a:rPr kumimoji="0" lang="en-US"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rPr>
              <a:t>Radiation Area with Contamination Risk</a:t>
            </a:r>
            <a:endParaRPr kumimoji="0" lang="en-GB" sz="900" b="0" i="0" u="none" strike="noStrike" kern="0" cap="none" spc="0" normalizeH="0" baseline="0" noProof="0" dirty="0">
              <a:ln>
                <a:noFill/>
              </a:ln>
              <a:solidFill>
                <a:srgbClr val="E7E6E6">
                  <a:lumMod val="10000"/>
                </a:srgbClr>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40371756-13A6-16F5-F09B-A6F2882098A5}"/>
              </a:ext>
            </a:extLst>
          </p:cNvPr>
          <p:cNvSpPr/>
          <p:nvPr/>
        </p:nvSpPr>
        <p:spPr>
          <a:xfrm>
            <a:off x="5337749" y="2199811"/>
            <a:ext cx="1504469" cy="2236400"/>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3" name="Group 22">
            <a:extLst>
              <a:ext uri="{FF2B5EF4-FFF2-40B4-BE49-F238E27FC236}">
                <a16:creationId xmlns:a16="http://schemas.microsoft.com/office/drawing/2014/main" id="{20AEE731-7E0F-9127-44D3-EF40A5EB8DFE}"/>
              </a:ext>
            </a:extLst>
          </p:cNvPr>
          <p:cNvGrpSpPr/>
          <p:nvPr/>
        </p:nvGrpSpPr>
        <p:grpSpPr>
          <a:xfrm>
            <a:off x="982770" y="4291826"/>
            <a:ext cx="1097757" cy="403286"/>
            <a:chOff x="776764" y="4496196"/>
            <a:chExt cx="1097757" cy="403286"/>
          </a:xfrm>
        </p:grpSpPr>
        <p:sp>
          <p:nvSpPr>
            <p:cNvPr id="24" name="Rectangle 23">
              <a:extLst>
                <a:ext uri="{FF2B5EF4-FFF2-40B4-BE49-F238E27FC236}">
                  <a16:creationId xmlns:a16="http://schemas.microsoft.com/office/drawing/2014/main" id="{D5B8CE95-0785-0D3C-6279-D72A54393A20}"/>
                </a:ext>
              </a:extLst>
            </p:cNvPr>
            <p:cNvSpPr/>
            <p:nvPr/>
          </p:nvSpPr>
          <p:spPr>
            <a:xfrm>
              <a:off x="776764" y="4496196"/>
              <a:ext cx="1046013" cy="40328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F39C9DA8-D0B8-793F-C602-D42880EFFF8E}"/>
                </a:ext>
              </a:extLst>
            </p:cNvPr>
            <p:cNvSpPr/>
            <p:nvPr/>
          </p:nvSpPr>
          <p:spPr>
            <a:xfrm>
              <a:off x="1819637" y="4759513"/>
              <a:ext cx="54884" cy="13633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26" name="Group 25">
            <a:extLst>
              <a:ext uri="{FF2B5EF4-FFF2-40B4-BE49-F238E27FC236}">
                <a16:creationId xmlns:a16="http://schemas.microsoft.com/office/drawing/2014/main" id="{A453A924-0A52-50DE-0C20-E206A41C0362}"/>
              </a:ext>
            </a:extLst>
          </p:cNvPr>
          <p:cNvGrpSpPr/>
          <p:nvPr/>
        </p:nvGrpSpPr>
        <p:grpSpPr>
          <a:xfrm>
            <a:off x="2496371" y="4009292"/>
            <a:ext cx="2020751" cy="682187"/>
            <a:chOff x="2290365" y="4213662"/>
            <a:chExt cx="2020751" cy="682187"/>
          </a:xfrm>
        </p:grpSpPr>
        <p:sp>
          <p:nvSpPr>
            <p:cNvPr id="32" name="Rectangle 31">
              <a:extLst>
                <a:ext uri="{FF2B5EF4-FFF2-40B4-BE49-F238E27FC236}">
                  <a16:creationId xmlns:a16="http://schemas.microsoft.com/office/drawing/2014/main" id="{11A3FA76-92C4-78DB-7635-D9E2B971C7FD}"/>
                </a:ext>
              </a:extLst>
            </p:cNvPr>
            <p:cNvSpPr/>
            <p:nvPr/>
          </p:nvSpPr>
          <p:spPr>
            <a:xfrm>
              <a:off x="2290365" y="4213662"/>
              <a:ext cx="1965711" cy="682187"/>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33" name="Rectangle 32">
              <a:extLst>
                <a:ext uri="{FF2B5EF4-FFF2-40B4-BE49-F238E27FC236}">
                  <a16:creationId xmlns:a16="http://schemas.microsoft.com/office/drawing/2014/main" id="{4EEFC9D7-24E8-B991-17BB-F37D83F54D4A}"/>
                </a:ext>
              </a:extLst>
            </p:cNvPr>
            <p:cNvSpPr/>
            <p:nvPr/>
          </p:nvSpPr>
          <p:spPr>
            <a:xfrm>
              <a:off x="4256076" y="4254759"/>
              <a:ext cx="55040" cy="309605"/>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37" name="Group 36">
            <a:extLst>
              <a:ext uri="{FF2B5EF4-FFF2-40B4-BE49-F238E27FC236}">
                <a16:creationId xmlns:a16="http://schemas.microsoft.com/office/drawing/2014/main" id="{43EF4668-DFDF-58CA-F76E-D78E3F3938AD}"/>
              </a:ext>
            </a:extLst>
          </p:cNvPr>
          <p:cNvGrpSpPr/>
          <p:nvPr/>
        </p:nvGrpSpPr>
        <p:grpSpPr>
          <a:xfrm>
            <a:off x="982770" y="2698325"/>
            <a:ext cx="1495120" cy="1993154"/>
            <a:chOff x="776764" y="2902695"/>
            <a:chExt cx="1495120" cy="1993154"/>
          </a:xfrm>
        </p:grpSpPr>
        <p:sp>
          <p:nvSpPr>
            <p:cNvPr id="38" name="Rectangle 37">
              <a:extLst>
                <a:ext uri="{FF2B5EF4-FFF2-40B4-BE49-F238E27FC236}">
                  <a16:creationId xmlns:a16="http://schemas.microsoft.com/office/drawing/2014/main" id="{9CD8C635-06D8-141A-4BFD-953850AD2A69}"/>
                </a:ext>
              </a:extLst>
            </p:cNvPr>
            <p:cNvSpPr/>
            <p:nvPr/>
          </p:nvSpPr>
          <p:spPr>
            <a:xfrm>
              <a:off x="776764" y="2902695"/>
              <a:ext cx="594708" cy="1528904"/>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F6F985BA-1FDC-2224-D5AD-47AC6354DE2C}"/>
                </a:ext>
              </a:extLst>
            </p:cNvPr>
            <p:cNvSpPr/>
            <p:nvPr/>
          </p:nvSpPr>
          <p:spPr>
            <a:xfrm>
              <a:off x="1371472" y="4006543"/>
              <a:ext cx="845535" cy="425056"/>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9ADCE580-6D1F-A606-B145-FCE823DB8C5E}"/>
                </a:ext>
              </a:extLst>
            </p:cNvPr>
            <p:cNvSpPr/>
            <p:nvPr/>
          </p:nvSpPr>
          <p:spPr>
            <a:xfrm>
              <a:off x="1874521" y="4431599"/>
              <a:ext cx="342485" cy="464250"/>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11DA45C9-E0DD-A3A1-E279-03B3635F076A}"/>
                </a:ext>
              </a:extLst>
            </p:cNvPr>
            <p:cNvSpPr/>
            <p:nvPr/>
          </p:nvSpPr>
          <p:spPr>
            <a:xfrm>
              <a:off x="2217007" y="4208344"/>
              <a:ext cx="54877" cy="339758"/>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619F3531-428F-80DD-E832-363191550228}"/>
                </a:ext>
              </a:extLst>
            </p:cNvPr>
            <p:cNvSpPr/>
            <p:nvPr/>
          </p:nvSpPr>
          <p:spPr>
            <a:xfrm>
              <a:off x="1371473" y="3934836"/>
              <a:ext cx="629372" cy="68074"/>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45" name="Rectangle 44">
            <a:extLst>
              <a:ext uri="{FF2B5EF4-FFF2-40B4-BE49-F238E27FC236}">
                <a16:creationId xmlns:a16="http://schemas.microsoft.com/office/drawing/2014/main" id="{5A54A58B-C7D1-F1A5-3911-9B21D111846B}"/>
              </a:ext>
            </a:extLst>
          </p:cNvPr>
          <p:cNvSpPr/>
          <p:nvPr/>
        </p:nvSpPr>
        <p:spPr>
          <a:xfrm>
            <a:off x="5917170" y="4691479"/>
            <a:ext cx="131498" cy="58027"/>
          </a:xfrm>
          <a:prstGeom prst="rect">
            <a:avLst/>
          </a:prstGeom>
          <a:solidFill>
            <a:srgbClr val="FF66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48" name="Group 47">
            <a:extLst>
              <a:ext uri="{FF2B5EF4-FFF2-40B4-BE49-F238E27FC236}">
                <a16:creationId xmlns:a16="http://schemas.microsoft.com/office/drawing/2014/main" id="{B5287124-3E45-9DBF-C1FC-06AFDBD9AFC5}"/>
              </a:ext>
            </a:extLst>
          </p:cNvPr>
          <p:cNvGrpSpPr/>
          <p:nvPr/>
        </p:nvGrpSpPr>
        <p:grpSpPr>
          <a:xfrm>
            <a:off x="1585735" y="2698326"/>
            <a:ext cx="3325543" cy="1092083"/>
            <a:chOff x="1379729" y="2902696"/>
            <a:chExt cx="3325543" cy="1092083"/>
          </a:xfrm>
        </p:grpSpPr>
        <p:grpSp>
          <p:nvGrpSpPr>
            <p:cNvPr id="49" name="Group 48">
              <a:extLst>
                <a:ext uri="{FF2B5EF4-FFF2-40B4-BE49-F238E27FC236}">
                  <a16:creationId xmlns:a16="http://schemas.microsoft.com/office/drawing/2014/main" id="{1E360707-8359-719B-2C74-F4DAA1340E86}"/>
                </a:ext>
              </a:extLst>
            </p:cNvPr>
            <p:cNvGrpSpPr/>
            <p:nvPr/>
          </p:nvGrpSpPr>
          <p:grpSpPr>
            <a:xfrm>
              <a:off x="1379729" y="2902696"/>
              <a:ext cx="3325543" cy="1092083"/>
              <a:chOff x="1379729" y="2902696"/>
              <a:chExt cx="3325543" cy="1092083"/>
            </a:xfrm>
          </p:grpSpPr>
          <p:sp>
            <p:nvSpPr>
              <p:cNvPr id="51" name="Rectangle 50">
                <a:extLst>
                  <a:ext uri="{FF2B5EF4-FFF2-40B4-BE49-F238E27FC236}">
                    <a16:creationId xmlns:a16="http://schemas.microsoft.com/office/drawing/2014/main" id="{E637CBBC-80F0-2547-B392-F63BCC795E58}"/>
                  </a:ext>
                </a:extLst>
              </p:cNvPr>
              <p:cNvSpPr/>
              <p:nvPr/>
            </p:nvSpPr>
            <p:spPr>
              <a:xfrm>
                <a:off x="2392275" y="3036040"/>
                <a:ext cx="1750466" cy="958739"/>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6" name="Rectangle 55">
                <a:extLst>
                  <a:ext uri="{FF2B5EF4-FFF2-40B4-BE49-F238E27FC236}">
                    <a16:creationId xmlns:a16="http://schemas.microsoft.com/office/drawing/2014/main" id="{85FA337E-2D34-8270-00D4-2B5D984AB9D4}"/>
                  </a:ext>
                </a:extLst>
              </p:cNvPr>
              <p:cNvSpPr/>
              <p:nvPr/>
            </p:nvSpPr>
            <p:spPr>
              <a:xfrm>
                <a:off x="1379729" y="2902696"/>
                <a:ext cx="851873" cy="1020376"/>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57" name="Rectangle 56">
                <a:extLst>
                  <a:ext uri="{FF2B5EF4-FFF2-40B4-BE49-F238E27FC236}">
                    <a16:creationId xmlns:a16="http://schemas.microsoft.com/office/drawing/2014/main" id="{B6AFBE81-5765-E405-D26E-023B10A7732B}"/>
                  </a:ext>
                </a:extLst>
              </p:cNvPr>
              <p:cNvSpPr/>
              <p:nvPr/>
            </p:nvSpPr>
            <p:spPr>
              <a:xfrm>
                <a:off x="4314250" y="2902696"/>
                <a:ext cx="391022" cy="751601"/>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sp>
            <p:nvSpPr>
              <p:cNvPr id="58" name="Rectangle 57">
                <a:extLst>
                  <a:ext uri="{FF2B5EF4-FFF2-40B4-BE49-F238E27FC236}">
                    <a16:creationId xmlns:a16="http://schemas.microsoft.com/office/drawing/2014/main" id="{26D36021-26FE-20D3-8091-C7233115E94F}"/>
                  </a:ext>
                </a:extLst>
              </p:cNvPr>
              <p:cNvSpPr/>
              <p:nvPr/>
            </p:nvSpPr>
            <p:spPr>
              <a:xfrm>
                <a:off x="2223345" y="3054408"/>
                <a:ext cx="168930" cy="379011"/>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B0F9D49B-E895-30F8-EC22-B7C390589284}"/>
                  </a:ext>
                </a:extLst>
              </p:cNvPr>
              <p:cNvSpPr/>
              <p:nvPr/>
            </p:nvSpPr>
            <p:spPr>
              <a:xfrm>
                <a:off x="4129476" y="3133772"/>
                <a:ext cx="181639" cy="158682"/>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37E2BB42-C362-4E09-811C-2837AFFD628F}"/>
                  </a:ext>
                </a:extLst>
              </p:cNvPr>
              <p:cNvSpPr/>
              <p:nvPr/>
            </p:nvSpPr>
            <p:spPr>
              <a:xfrm>
                <a:off x="2011680" y="3923071"/>
                <a:ext cx="209086" cy="71708"/>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50" name="Rectangle 49">
              <a:extLst>
                <a:ext uri="{FF2B5EF4-FFF2-40B4-BE49-F238E27FC236}">
                  <a16:creationId xmlns:a16="http://schemas.microsoft.com/office/drawing/2014/main" id="{D25D4533-F2B9-7267-7605-165D6D1F436C}"/>
                </a:ext>
              </a:extLst>
            </p:cNvPr>
            <p:cNvSpPr/>
            <p:nvPr/>
          </p:nvSpPr>
          <p:spPr>
            <a:xfrm>
              <a:off x="4369125" y="3654297"/>
              <a:ext cx="144000" cy="25200"/>
            </a:xfrm>
            <a:prstGeom prst="rect">
              <a:avLst/>
            </a:prstGeom>
            <a:solidFill>
              <a:srgbClr val="1C998E">
                <a:lumMod val="40000"/>
                <a:lumOff val="60000"/>
                <a:alpha val="50196"/>
              </a:srgbClr>
            </a:solidFill>
            <a:ln w="12700" cap="flat" cmpd="sng" algn="ctr">
              <a:noFill/>
              <a:prstDash val="solid"/>
              <a:miter lim="800000"/>
            </a:ln>
            <a:effectLst/>
          </p:spPr>
          <p:txBody>
            <a:bodyPr rtlCol="0" anchor="ctr"/>
            <a:lstStyle/>
            <a:p>
              <a:pPr algn="ctr" eaLnBrk="0" fontAlgn="base" hangingPunct="0">
                <a:spcBef>
                  <a:spcPct val="0"/>
                </a:spcBef>
                <a:spcAft>
                  <a:spcPct val="0"/>
                </a:spcAft>
              </a:pPr>
              <a:endParaRPr lang="en-GB" kern="0">
                <a:solidFill>
                  <a:srgbClr val="FFFFFF"/>
                </a:solidFill>
                <a:latin typeface="Arial" panose="020B0604020202020204"/>
              </a:endParaRPr>
            </a:p>
          </p:txBody>
        </p:sp>
      </p:grpSp>
      <p:sp>
        <p:nvSpPr>
          <p:cNvPr id="64" name="Rectangle 63">
            <a:extLst>
              <a:ext uri="{FF2B5EF4-FFF2-40B4-BE49-F238E27FC236}">
                <a16:creationId xmlns:a16="http://schemas.microsoft.com/office/drawing/2014/main" id="{CADADAA8-3A75-8291-CAD7-754FEA8D4DA5}"/>
              </a:ext>
            </a:extLst>
          </p:cNvPr>
          <p:cNvSpPr/>
          <p:nvPr/>
        </p:nvSpPr>
        <p:spPr>
          <a:xfrm>
            <a:off x="467220" y="2199811"/>
            <a:ext cx="446370" cy="2236400"/>
          </a:xfrm>
          <a:prstGeom prst="rect">
            <a:avLst/>
          </a:prstGeom>
          <a:solidFill>
            <a:srgbClr val="095F99">
              <a:alpha val="40000"/>
            </a:srgbClr>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5" name="TextBox 64">
            <a:extLst>
              <a:ext uri="{FF2B5EF4-FFF2-40B4-BE49-F238E27FC236}">
                <a16:creationId xmlns:a16="http://schemas.microsoft.com/office/drawing/2014/main" id="{6E344AC0-6191-54E8-8FD1-40D2624365E1}"/>
              </a:ext>
            </a:extLst>
          </p:cNvPr>
          <p:cNvSpPr txBox="1"/>
          <p:nvPr/>
        </p:nvSpPr>
        <p:spPr>
          <a:xfrm>
            <a:off x="479016" y="2979298"/>
            <a:ext cx="571039" cy="230832"/>
          </a:xfrm>
          <a:prstGeom prst="rect">
            <a:avLst/>
          </a:prstGeom>
          <a:noFill/>
        </p:spPr>
        <p:txBody>
          <a:bodyPr wrap="square" rtlCol="0">
            <a:spAutoFit/>
          </a:bodyPr>
          <a:lstStyle/>
          <a:p>
            <a:r>
              <a:rPr lang="en-US" sz="900" dirty="0"/>
              <a:t>B911</a:t>
            </a:r>
            <a:endParaRPr lang="en-CH" sz="900" dirty="0"/>
          </a:p>
        </p:txBody>
      </p:sp>
      <p:sp>
        <p:nvSpPr>
          <p:cNvPr id="66" name="Rectangle 65">
            <a:extLst>
              <a:ext uri="{FF2B5EF4-FFF2-40B4-BE49-F238E27FC236}">
                <a16:creationId xmlns:a16="http://schemas.microsoft.com/office/drawing/2014/main" id="{20F5E0C4-E7E2-6149-4E4A-9CA5A4B87479}"/>
              </a:ext>
            </a:extLst>
          </p:cNvPr>
          <p:cNvSpPr/>
          <p:nvPr/>
        </p:nvSpPr>
        <p:spPr>
          <a:xfrm>
            <a:off x="5076073" y="1349530"/>
            <a:ext cx="1227973" cy="482400"/>
          </a:xfrm>
          <a:prstGeom prst="rect">
            <a:avLst/>
          </a:prstGeom>
          <a:solidFill>
            <a:srgbClr val="9DBFD6"/>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67" name="Rectangle 66">
            <a:extLst>
              <a:ext uri="{FF2B5EF4-FFF2-40B4-BE49-F238E27FC236}">
                <a16:creationId xmlns:a16="http://schemas.microsoft.com/office/drawing/2014/main" id="{151779E1-E18D-EFE7-1321-7510A2806FAD}"/>
              </a:ext>
            </a:extLst>
          </p:cNvPr>
          <p:cNvSpPr/>
          <p:nvPr/>
        </p:nvSpPr>
        <p:spPr>
          <a:xfrm>
            <a:off x="5178609" y="1391448"/>
            <a:ext cx="1033195" cy="386195"/>
          </a:xfrm>
          <a:prstGeom prst="rect">
            <a:avLst/>
          </a:prstGeom>
          <a:solidFill>
            <a:srgbClr val="FFFFFF"/>
          </a:solidFill>
          <a:ln w="12700" cap="flat" cmpd="sng" algn="ctr">
            <a:solidFill>
              <a:srgbClr val="E7E6E6">
                <a:lumMod val="10000"/>
              </a:srgbClr>
            </a:solidFill>
            <a:prstDash val="solid"/>
            <a:miter lim="800000"/>
          </a:ln>
          <a:effectLst/>
        </p:spPr>
        <p:txBody>
          <a:bodyPr lIns="36000" rIns="36000"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900" b="1" i="0" u="none" strike="noStrike" kern="0" cap="none" spc="0" normalizeH="0" baseline="0" noProof="0" dirty="0">
                <a:ln>
                  <a:noFill/>
                </a:ln>
                <a:solidFill>
                  <a:srgbClr val="095F99"/>
                </a:solidFill>
                <a:effectLst/>
                <a:uLnTx/>
                <a:uFillTx/>
                <a:latin typeface="Arial" panose="020B0604020202020204"/>
                <a:ea typeface="+mn-ea"/>
                <a:cs typeface="+mn-cs"/>
              </a:rPr>
              <a:t>Supervised </a:t>
            </a:r>
            <a:r>
              <a:rPr kumimoji="0" lang="en-US" sz="900" i="0" u="none" strike="noStrike" kern="0" cap="none" spc="0" normalizeH="0" baseline="0" noProof="0" dirty="0">
                <a:ln>
                  <a:noFill/>
                </a:ln>
                <a:solidFill>
                  <a:schemeClr val="bg2">
                    <a:lumMod val="10000"/>
                  </a:schemeClr>
                </a:solidFill>
                <a:effectLst/>
                <a:uLnTx/>
                <a:uFillTx/>
                <a:latin typeface="Arial" panose="020B0604020202020204"/>
                <a:ea typeface="+mn-ea"/>
                <a:cs typeface="+mn-cs"/>
              </a:rPr>
              <a:t>Radiation Area</a:t>
            </a:r>
            <a:endParaRPr kumimoji="0" lang="en-GB" sz="900" i="0" u="none" strike="noStrike" kern="0" cap="none" spc="0" normalizeH="0" baseline="0" noProof="0" dirty="0">
              <a:ln>
                <a:noFill/>
              </a:ln>
              <a:solidFill>
                <a:schemeClr val="bg2">
                  <a:lumMod val="10000"/>
                </a:schemeClr>
              </a:solidFill>
              <a:effectLst/>
              <a:uLnTx/>
              <a:uFillTx/>
              <a:latin typeface="Arial" panose="020B0604020202020204"/>
              <a:ea typeface="+mn-ea"/>
              <a:cs typeface="+mn-cs"/>
            </a:endParaRPr>
          </a:p>
        </p:txBody>
      </p:sp>
      <p:sp>
        <p:nvSpPr>
          <p:cNvPr id="61" name="Rectangle: Rounded Corners 60">
            <a:extLst>
              <a:ext uri="{FF2B5EF4-FFF2-40B4-BE49-F238E27FC236}">
                <a16:creationId xmlns:a16="http://schemas.microsoft.com/office/drawing/2014/main" id="{28FB5DED-EB31-12A4-0DC7-0D45C0DFD5CE}"/>
              </a:ext>
            </a:extLst>
          </p:cNvPr>
          <p:cNvSpPr/>
          <p:nvPr/>
        </p:nvSpPr>
        <p:spPr>
          <a:xfrm>
            <a:off x="983432" y="4997771"/>
            <a:ext cx="7130547" cy="111258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CB2D2793-6EB3-B316-3FFC-7630EE8DE518}"/>
              </a:ext>
            </a:extLst>
          </p:cNvPr>
          <p:cNvSpPr>
            <a:spLocks noGrp="1"/>
          </p:cNvSpPr>
          <p:nvPr>
            <p:ph type="sldNum" sz="quarter" idx="12"/>
          </p:nvPr>
        </p:nvSpPr>
        <p:spPr/>
        <p:txBody>
          <a:bodyPr/>
          <a:lstStyle/>
          <a:p>
            <a:fld id="{36B5EA5A-BC32-A742-B11B-8E7414D5B535}" type="slidenum">
              <a:rPr lang="en-US" smtClean="0"/>
              <a:pPr/>
              <a:t>40</a:t>
            </a:fld>
            <a:endParaRPr lang="en-US" dirty="0"/>
          </a:p>
        </p:txBody>
      </p:sp>
      <p:sp>
        <p:nvSpPr>
          <p:cNvPr id="3" name="Title 1">
            <a:extLst>
              <a:ext uri="{FF2B5EF4-FFF2-40B4-BE49-F238E27FC236}">
                <a16:creationId xmlns:a16="http://schemas.microsoft.com/office/drawing/2014/main" id="{063651D9-0B1D-8D67-5B4D-ACB7755BC312}"/>
              </a:ext>
            </a:extLst>
          </p:cNvPr>
          <p:cNvSpPr txBox="1">
            <a:spLocks noChangeArrowheads="1"/>
          </p:cNvSpPr>
          <p:nvPr/>
        </p:nvSpPr>
        <p:spPr bwMode="auto">
          <a:xfrm>
            <a:off x="571014" y="41"/>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RP Air Monitoring</a:t>
            </a:r>
            <a:endParaRPr lang="en-US" spc="-1" dirty="0">
              <a:solidFill>
                <a:srgbClr val="0055A0"/>
              </a:solidFill>
            </a:endParaRPr>
          </a:p>
        </p:txBody>
      </p:sp>
      <p:sp>
        <p:nvSpPr>
          <p:cNvPr id="27" name="Oval 26">
            <a:extLst>
              <a:ext uri="{FF2B5EF4-FFF2-40B4-BE49-F238E27FC236}">
                <a16:creationId xmlns:a16="http://schemas.microsoft.com/office/drawing/2014/main" id="{F5D3DA46-9336-0C57-8E78-05A94DEC386B}"/>
              </a:ext>
            </a:extLst>
          </p:cNvPr>
          <p:cNvSpPr/>
          <p:nvPr/>
        </p:nvSpPr>
        <p:spPr>
          <a:xfrm>
            <a:off x="3358780" y="4014701"/>
            <a:ext cx="216024" cy="216024"/>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6" name="Group 45">
            <a:extLst>
              <a:ext uri="{FF2B5EF4-FFF2-40B4-BE49-F238E27FC236}">
                <a16:creationId xmlns:a16="http://schemas.microsoft.com/office/drawing/2014/main" id="{0CBEE5B2-3BEF-645F-C476-8028E0F3FF67}"/>
              </a:ext>
            </a:extLst>
          </p:cNvPr>
          <p:cNvGrpSpPr/>
          <p:nvPr/>
        </p:nvGrpSpPr>
        <p:grpSpPr>
          <a:xfrm>
            <a:off x="1559496" y="5190900"/>
            <a:ext cx="3863778" cy="246511"/>
            <a:chOff x="1016191" y="5695800"/>
            <a:chExt cx="3863778" cy="246511"/>
          </a:xfrm>
        </p:grpSpPr>
        <p:sp>
          <p:nvSpPr>
            <p:cNvPr id="28" name="Oval 27">
              <a:extLst>
                <a:ext uri="{FF2B5EF4-FFF2-40B4-BE49-F238E27FC236}">
                  <a16:creationId xmlns:a16="http://schemas.microsoft.com/office/drawing/2014/main" id="{1857A53A-8622-7DB2-FADD-9AADD42494FD}"/>
                </a:ext>
              </a:extLst>
            </p:cNvPr>
            <p:cNvSpPr/>
            <p:nvPr/>
          </p:nvSpPr>
          <p:spPr>
            <a:xfrm>
              <a:off x="1016191" y="5726287"/>
              <a:ext cx="216024" cy="216024"/>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9" name="TextBox 28">
              <a:extLst>
                <a:ext uri="{FF2B5EF4-FFF2-40B4-BE49-F238E27FC236}">
                  <a16:creationId xmlns:a16="http://schemas.microsoft.com/office/drawing/2014/main" id="{3EEA0FC5-994B-602B-A87A-E5BD91696B69}"/>
                </a:ext>
              </a:extLst>
            </p:cNvPr>
            <p:cNvSpPr txBox="1"/>
            <p:nvPr/>
          </p:nvSpPr>
          <p:spPr>
            <a:xfrm>
              <a:off x="1370907" y="5695800"/>
              <a:ext cx="3509062" cy="246221"/>
            </a:xfrm>
            <a:prstGeom prst="rect">
              <a:avLst/>
            </a:prstGeom>
            <a:noFill/>
          </p:spPr>
          <p:txBody>
            <a:bodyPr wrap="square" lIns="0" tIns="0" rIns="0" bIns="0" rtlCol="0">
              <a:spAutoFit/>
            </a:bodyPr>
            <a:lstStyle/>
            <a:p>
              <a:pPr algn="l"/>
              <a:r>
                <a:rPr lang="en-US" sz="1600" dirty="0"/>
                <a:t>4 Aerosol monitors (</a:t>
              </a:r>
              <a:r>
                <a:rPr lang="el-GR" sz="1600" dirty="0"/>
                <a:t>β</a:t>
              </a:r>
              <a:r>
                <a:rPr lang="en-US" sz="1600" dirty="0"/>
                <a:t>/</a:t>
              </a:r>
              <a:r>
                <a:rPr lang="el-GR" sz="1600" dirty="0"/>
                <a:t>γ</a:t>
              </a:r>
              <a:r>
                <a:rPr lang="en-US" sz="1600" dirty="0"/>
                <a:t>)</a:t>
              </a:r>
              <a:endParaRPr lang="en-GB" sz="1600" dirty="0"/>
            </a:p>
          </p:txBody>
        </p:sp>
      </p:grpSp>
      <p:sp>
        <p:nvSpPr>
          <p:cNvPr id="30" name="Oval 29">
            <a:extLst>
              <a:ext uri="{FF2B5EF4-FFF2-40B4-BE49-F238E27FC236}">
                <a16:creationId xmlns:a16="http://schemas.microsoft.com/office/drawing/2014/main" id="{DC03BB36-B475-3C0C-94D3-6F8426706AB1}"/>
              </a:ext>
            </a:extLst>
          </p:cNvPr>
          <p:cNvSpPr/>
          <p:nvPr/>
        </p:nvSpPr>
        <p:spPr>
          <a:xfrm>
            <a:off x="1757206" y="2741445"/>
            <a:ext cx="216024" cy="216024"/>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318BDE93-9F5E-7F74-9F49-8B99D50BC3D5}"/>
              </a:ext>
            </a:extLst>
          </p:cNvPr>
          <p:cNvSpPr/>
          <p:nvPr/>
        </p:nvSpPr>
        <p:spPr>
          <a:xfrm>
            <a:off x="4622468" y="2761216"/>
            <a:ext cx="216024" cy="216024"/>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a:extLst>
              <a:ext uri="{FF2B5EF4-FFF2-40B4-BE49-F238E27FC236}">
                <a16:creationId xmlns:a16="http://schemas.microsoft.com/office/drawing/2014/main" id="{86C177B2-4031-6A52-62F5-754B0E5F1AA2}"/>
              </a:ext>
            </a:extLst>
          </p:cNvPr>
          <p:cNvSpPr/>
          <p:nvPr/>
        </p:nvSpPr>
        <p:spPr>
          <a:xfrm>
            <a:off x="5970004" y="3618690"/>
            <a:ext cx="216000" cy="2160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GB" sz="800" dirty="0"/>
          </a:p>
        </p:txBody>
      </p:sp>
      <p:sp>
        <p:nvSpPr>
          <p:cNvPr id="35" name="Oval 34">
            <a:extLst>
              <a:ext uri="{FF2B5EF4-FFF2-40B4-BE49-F238E27FC236}">
                <a16:creationId xmlns:a16="http://schemas.microsoft.com/office/drawing/2014/main" id="{E059F876-01A7-50A8-B2BC-3E40E9DDF501}"/>
              </a:ext>
            </a:extLst>
          </p:cNvPr>
          <p:cNvSpPr/>
          <p:nvPr/>
        </p:nvSpPr>
        <p:spPr>
          <a:xfrm>
            <a:off x="4406444" y="5168866"/>
            <a:ext cx="216024" cy="216024"/>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7F55525B-6634-CB37-C401-B16F0BAF6D41}"/>
              </a:ext>
            </a:extLst>
          </p:cNvPr>
          <p:cNvSpPr txBox="1"/>
          <p:nvPr/>
        </p:nvSpPr>
        <p:spPr>
          <a:xfrm>
            <a:off x="4721526" y="5156198"/>
            <a:ext cx="2938716" cy="246221"/>
          </a:xfrm>
          <a:prstGeom prst="rect">
            <a:avLst/>
          </a:prstGeom>
          <a:noFill/>
        </p:spPr>
        <p:txBody>
          <a:bodyPr wrap="square" lIns="0" tIns="0" rIns="0" bIns="0" rtlCol="0">
            <a:spAutoFit/>
          </a:bodyPr>
          <a:lstStyle/>
          <a:p>
            <a:pPr algn="l"/>
            <a:r>
              <a:rPr lang="en-US" sz="1600" dirty="0"/>
              <a:t>1 Gaseous air activity conc. </a:t>
            </a:r>
            <a:endParaRPr lang="en-GB" sz="1600" dirty="0"/>
          </a:p>
        </p:txBody>
      </p:sp>
      <p:sp>
        <p:nvSpPr>
          <p:cNvPr id="42" name="TextBox 41">
            <a:extLst>
              <a:ext uri="{FF2B5EF4-FFF2-40B4-BE49-F238E27FC236}">
                <a16:creationId xmlns:a16="http://schemas.microsoft.com/office/drawing/2014/main" id="{DF0896AA-EEA1-A224-D71B-D18065D37A3F}"/>
              </a:ext>
            </a:extLst>
          </p:cNvPr>
          <p:cNvSpPr txBox="1"/>
          <p:nvPr/>
        </p:nvSpPr>
        <p:spPr>
          <a:xfrm>
            <a:off x="84901" y="2511852"/>
            <a:ext cx="663625" cy="276999"/>
          </a:xfrm>
          <a:prstGeom prst="rect">
            <a:avLst/>
          </a:prstGeom>
          <a:noFill/>
        </p:spPr>
        <p:txBody>
          <a:bodyPr wrap="square" lIns="0" tIns="0" rIns="0" bIns="0" rtlCol="0">
            <a:spAutoFit/>
          </a:bodyPr>
          <a:lstStyle/>
          <a:p>
            <a:pPr algn="ctr"/>
            <a:r>
              <a:rPr lang="en-US" dirty="0"/>
              <a:t>b911</a:t>
            </a:r>
            <a:endParaRPr lang="en-GB" dirty="0"/>
          </a:p>
        </p:txBody>
      </p:sp>
      <p:sp>
        <p:nvSpPr>
          <p:cNvPr id="53" name="Oval 52">
            <a:extLst>
              <a:ext uri="{FF2B5EF4-FFF2-40B4-BE49-F238E27FC236}">
                <a16:creationId xmlns:a16="http://schemas.microsoft.com/office/drawing/2014/main" id="{026DE436-8118-7E2D-6D54-6F39D6322AC1}"/>
              </a:ext>
            </a:extLst>
          </p:cNvPr>
          <p:cNvSpPr/>
          <p:nvPr/>
        </p:nvSpPr>
        <p:spPr>
          <a:xfrm>
            <a:off x="1863282" y="3971324"/>
            <a:ext cx="216024" cy="216024"/>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7" name="Group 46">
            <a:extLst>
              <a:ext uri="{FF2B5EF4-FFF2-40B4-BE49-F238E27FC236}">
                <a16:creationId xmlns:a16="http://schemas.microsoft.com/office/drawing/2014/main" id="{7AEBBE60-FC12-6F90-7A18-E0B929A4659C}"/>
              </a:ext>
            </a:extLst>
          </p:cNvPr>
          <p:cNvGrpSpPr/>
          <p:nvPr/>
        </p:nvGrpSpPr>
        <p:grpSpPr>
          <a:xfrm>
            <a:off x="1566684" y="5478921"/>
            <a:ext cx="2717402" cy="246511"/>
            <a:chOff x="1023379" y="5994098"/>
            <a:chExt cx="2717402" cy="246511"/>
          </a:xfrm>
        </p:grpSpPr>
        <p:sp>
          <p:nvSpPr>
            <p:cNvPr id="54" name="Oval 53">
              <a:extLst>
                <a:ext uri="{FF2B5EF4-FFF2-40B4-BE49-F238E27FC236}">
                  <a16:creationId xmlns:a16="http://schemas.microsoft.com/office/drawing/2014/main" id="{0BCD4B67-E4F4-2197-E377-38901F5AD7DA}"/>
                </a:ext>
              </a:extLst>
            </p:cNvPr>
            <p:cNvSpPr/>
            <p:nvPr/>
          </p:nvSpPr>
          <p:spPr>
            <a:xfrm>
              <a:off x="1023379" y="6024585"/>
              <a:ext cx="216024" cy="216024"/>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5" name="TextBox 54">
              <a:extLst>
                <a:ext uri="{FF2B5EF4-FFF2-40B4-BE49-F238E27FC236}">
                  <a16:creationId xmlns:a16="http://schemas.microsoft.com/office/drawing/2014/main" id="{ABB49222-8364-6EE6-556C-12207E86E405}"/>
                </a:ext>
              </a:extLst>
            </p:cNvPr>
            <p:cNvSpPr txBox="1"/>
            <p:nvPr/>
          </p:nvSpPr>
          <p:spPr>
            <a:xfrm>
              <a:off x="1370907" y="5994098"/>
              <a:ext cx="2369874" cy="246221"/>
            </a:xfrm>
            <a:prstGeom prst="rect">
              <a:avLst/>
            </a:prstGeom>
            <a:noFill/>
          </p:spPr>
          <p:txBody>
            <a:bodyPr wrap="square" lIns="0" tIns="0" rIns="0" bIns="0" rtlCol="0">
              <a:spAutoFit/>
            </a:bodyPr>
            <a:lstStyle/>
            <a:p>
              <a:pPr algn="l"/>
              <a:r>
                <a:rPr lang="en-US" sz="1600" dirty="0"/>
                <a:t>1 Punctual bubbler</a:t>
              </a:r>
              <a:endParaRPr lang="en-GB" sz="1600" dirty="0"/>
            </a:p>
          </p:txBody>
        </p:sp>
      </p:grpSp>
      <p:sp>
        <p:nvSpPr>
          <p:cNvPr id="52" name="TextBox 51">
            <a:extLst>
              <a:ext uri="{FF2B5EF4-FFF2-40B4-BE49-F238E27FC236}">
                <a16:creationId xmlns:a16="http://schemas.microsoft.com/office/drawing/2014/main" id="{BBA1F1C3-53EF-8C83-7DF3-169587B437B6}"/>
              </a:ext>
            </a:extLst>
          </p:cNvPr>
          <p:cNvSpPr txBox="1"/>
          <p:nvPr/>
        </p:nvSpPr>
        <p:spPr>
          <a:xfrm>
            <a:off x="7985529" y="2535291"/>
            <a:ext cx="4181360" cy="190821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dirty="0"/>
              <a:t>Class A areas </a:t>
            </a:r>
            <a:r>
              <a:rPr lang="en-US" dirty="0"/>
              <a:t>w/ Ventilation Aerosol Monitors (VAM, </a:t>
            </a:r>
            <a:r>
              <a:rPr lang="en-US" dirty="0" err="1"/>
              <a:t>iCAM</a:t>
            </a:r>
            <a:r>
              <a:rPr lang="en-US" dirty="0"/>
              <a:t> by </a:t>
            </a:r>
            <a:r>
              <a:rPr lang="en-US" dirty="0" err="1"/>
              <a:t>Mirion</a:t>
            </a:r>
            <a:r>
              <a:rPr lang="en-US" dirty="0"/>
              <a:t>) </a:t>
            </a:r>
          </a:p>
          <a:p>
            <a:pPr marL="285750" indent="-285750">
              <a:spcAft>
                <a:spcPts val="600"/>
              </a:spcAft>
              <a:buFont typeface="Arial" panose="020B0604020202020204" pitchFamily="34" charset="0"/>
              <a:buChar char="•"/>
            </a:pPr>
            <a:r>
              <a:rPr lang="en-US" dirty="0"/>
              <a:t>The Target Area and cooling room w/ Air Monitoring Station (AMS)</a:t>
            </a:r>
          </a:p>
          <a:p>
            <a:pPr marL="285750" indent="-285750">
              <a:spcAft>
                <a:spcPts val="600"/>
              </a:spcAft>
              <a:buFont typeface="Arial" panose="020B0604020202020204" pitchFamily="34" charset="0"/>
              <a:buChar char="•"/>
            </a:pPr>
            <a:r>
              <a:rPr lang="en-US" dirty="0"/>
              <a:t>The exhaust stack shall extend at least 2 m above roof level </a:t>
            </a:r>
          </a:p>
        </p:txBody>
      </p:sp>
      <p:sp>
        <p:nvSpPr>
          <p:cNvPr id="9" name="Oval 8">
            <a:extLst>
              <a:ext uri="{FF2B5EF4-FFF2-40B4-BE49-F238E27FC236}">
                <a16:creationId xmlns:a16="http://schemas.microsoft.com/office/drawing/2014/main" id="{4668DE93-E71D-F2AC-510B-98EC6571898D}"/>
              </a:ext>
            </a:extLst>
          </p:cNvPr>
          <p:cNvSpPr/>
          <p:nvPr/>
        </p:nvSpPr>
        <p:spPr>
          <a:xfrm>
            <a:off x="1852600" y="4456057"/>
            <a:ext cx="216024" cy="216024"/>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 name="Oval 6">
            <a:extLst>
              <a:ext uri="{FF2B5EF4-FFF2-40B4-BE49-F238E27FC236}">
                <a16:creationId xmlns:a16="http://schemas.microsoft.com/office/drawing/2014/main" id="{0082BF22-EED1-2098-6546-58A1276D3ADC}"/>
              </a:ext>
            </a:extLst>
          </p:cNvPr>
          <p:cNvSpPr/>
          <p:nvPr/>
        </p:nvSpPr>
        <p:spPr>
          <a:xfrm>
            <a:off x="5952794" y="2723658"/>
            <a:ext cx="216024" cy="21602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FAD05CE2-E133-4020-4517-3CBBC4D1A734}"/>
              </a:ext>
            </a:extLst>
          </p:cNvPr>
          <p:cNvSpPr/>
          <p:nvPr/>
        </p:nvSpPr>
        <p:spPr>
          <a:xfrm>
            <a:off x="4412244" y="5515054"/>
            <a:ext cx="216024" cy="21602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TextBox 67">
            <a:extLst>
              <a:ext uri="{FF2B5EF4-FFF2-40B4-BE49-F238E27FC236}">
                <a16:creationId xmlns:a16="http://schemas.microsoft.com/office/drawing/2014/main" id="{17927FA5-3FC5-0E9D-674E-C8AADD982F5A}"/>
              </a:ext>
            </a:extLst>
          </p:cNvPr>
          <p:cNvSpPr txBox="1"/>
          <p:nvPr/>
        </p:nvSpPr>
        <p:spPr>
          <a:xfrm>
            <a:off x="4742446" y="5515054"/>
            <a:ext cx="2938716" cy="492443"/>
          </a:xfrm>
          <a:prstGeom prst="rect">
            <a:avLst/>
          </a:prstGeom>
          <a:noFill/>
        </p:spPr>
        <p:txBody>
          <a:bodyPr wrap="square" lIns="0" tIns="0" rIns="0" bIns="0" rtlCol="0">
            <a:spAutoFit/>
          </a:bodyPr>
          <a:lstStyle/>
          <a:p>
            <a:pPr algn="l"/>
            <a:r>
              <a:rPr lang="en-US" sz="1600" dirty="0"/>
              <a:t>Inline gas activity monitor + gamma spec</a:t>
            </a:r>
            <a:endParaRPr lang="en-GB" sz="1600" dirty="0"/>
          </a:p>
        </p:txBody>
      </p:sp>
      <p:sp>
        <p:nvSpPr>
          <p:cNvPr id="71" name="Footer Placeholder 2">
            <a:extLst>
              <a:ext uri="{FF2B5EF4-FFF2-40B4-BE49-F238E27FC236}">
                <a16:creationId xmlns:a16="http://schemas.microsoft.com/office/drawing/2014/main" id="{E8673C1E-AA6D-488D-EFF1-66FC25769D69}"/>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73" name="Date Placeholder 1">
            <a:extLst>
              <a:ext uri="{FF2B5EF4-FFF2-40B4-BE49-F238E27FC236}">
                <a16:creationId xmlns:a16="http://schemas.microsoft.com/office/drawing/2014/main" id="{BF6CB217-CECF-AEE9-32E4-60D188A55C4B}"/>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17976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3" grpId="0" animBg="1"/>
      <p:bldP spid="14" grpId="0" animBg="1"/>
      <p:bldP spid="16" grpId="0" animBg="1"/>
      <p:bldP spid="17" grpId="0" animBg="1"/>
      <p:bldP spid="21" grpId="0" animBg="1"/>
      <p:bldP spid="22" grpId="0" animBg="1"/>
      <p:bldP spid="45" grpId="0" animBg="1"/>
      <p:bldP spid="64" grpId="0" animBg="1"/>
      <p:bldP spid="65" grpId="0"/>
      <p:bldP spid="66" grpId="0" animBg="1"/>
      <p:bldP spid="67" grpId="0" animBg="1"/>
      <p:bldP spid="61" grpId="0" animBg="1"/>
      <p:bldP spid="27" grpId="0" animBg="1"/>
      <p:bldP spid="30" grpId="0" animBg="1"/>
      <p:bldP spid="31" grpId="0" animBg="1"/>
      <p:bldP spid="34" grpId="0" animBg="1"/>
      <p:bldP spid="35" grpId="0" animBg="1"/>
      <p:bldP spid="36" grpId="0"/>
      <p:bldP spid="53" grpId="0" animBg="1"/>
      <p:bldP spid="7" grpId="0" animBg="1"/>
      <p:bldP spid="8" grpId="0" animBg="1"/>
      <p:bldP spid="6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63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8025-5157-97F4-2A47-25611999CF3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7F9B8A-5642-6017-0B5F-1EF8D16ADAC0}"/>
              </a:ext>
            </a:extLst>
          </p:cNvPr>
          <p:cNvSpPr>
            <a:spLocks noGrp="1"/>
          </p:cNvSpPr>
          <p:nvPr>
            <p:ph type="sldNum" sz="quarter" idx="12"/>
          </p:nvPr>
        </p:nvSpPr>
        <p:spPr/>
        <p:txBody>
          <a:bodyPr/>
          <a:lstStyle/>
          <a:p>
            <a:fld id="{36B5EA5A-BC32-A742-B11B-8E7414D5B535}" type="slidenum">
              <a:rPr lang="en-US" smtClean="0"/>
              <a:pPr/>
              <a:t>5</a:t>
            </a:fld>
            <a:endParaRPr lang="en-US" dirty="0"/>
          </a:p>
        </p:txBody>
      </p:sp>
      <p:sp>
        <p:nvSpPr>
          <p:cNvPr id="3" name="TextBox 2">
            <a:extLst>
              <a:ext uri="{FF2B5EF4-FFF2-40B4-BE49-F238E27FC236}">
                <a16:creationId xmlns:a16="http://schemas.microsoft.com/office/drawing/2014/main" id="{B1EE8204-F9E8-8794-E2A8-49E0DCF84BB3}"/>
              </a:ext>
            </a:extLst>
          </p:cNvPr>
          <p:cNvSpPr txBox="1"/>
          <p:nvPr/>
        </p:nvSpPr>
        <p:spPr>
          <a:xfrm>
            <a:off x="590526" y="2719090"/>
            <a:ext cx="10945216" cy="677108"/>
          </a:xfrm>
          <a:prstGeom prst="rect">
            <a:avLst/>
          </a:prstGeom>
          <a:noFill/>
        </p:spPr>
        <p:txBody>
          <a:bodyPr wrap="square" lIns="0" tIns="0" rIns="0" bIns="0" rtlCol="0">
            <a:spAutoFit/>
          </a:bodyPr>
          <a:lstStyle/>
          <a:p>
            <a:pPr algn="ctr"/>
            <a:r>
              <a:rPr lang="en-US" sz="4400" i="1" dirty="0">
                <a:solidFill>
                  <a:schemeClr val="accent2"/>
                </a:solidFill>
              </a:rPr>
              <a:t>Target Studies</a:t>
            </a:r>
            <a:endParaRPr lang="en-GB" sz="4400" i="1" dirty="0">
              <a:solidFill>
                <a:schemeClr val="accent2"/>
              </a:solidFill>
            </a:endParaRPr>
          </a:p>
        </p:txBody>
      </p:sp>
      <p:sp>
        <p:nvSpPr>
          <p:cNvPr id="5" name="Footer Placeholder 2">
            <a:extLst>
              <a:ext uri="{FF2B5EF4-FFF2-40B4-BE49-F238E27FC236}">
                <a16:creationId xmlns:a16="http://schemas.microsoft.com/office/drawing/2014/main" id="{68372E4B-211E-0D5F-DC51-0113533AFE48}"/>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6" name="Date Placeholder 1">
            <a:extLst>
              <a:ext uri="{FF2B5EF4-FFF2-40B4-BE49-F238E27FC236}">
                <a16:creationId xmlns:a16="http://schemas.microsoft.com/office/drawing/2014/main" id="{393E5AC4-522A-536D-5431-94AA3B14EC80}"/>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Tree>
    <p:extLst>
      <p:ext uri="{BB962C8B-B14F-4D97-AF65-F5344CB8AC3E}">
        <p14:creationId xmlns:p14="http://schemas.microsoft.com/office/powerpoint/2010/main" val="396471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DBDAE-E168-3C2D-DDE9-07729215030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BE93C1A-FF3E-098D-5385-6B18AC946FBC}"/>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US" dirty="0"/>
              <a:t>BDF Target Assembly FLUKA Model</a:t>
            </a:r>
            <a:endParaRPr lang="en-US" spc="-1" dirty="0">
              <a:solidFill>
                <a:srgbClr val="0055A0"/>
              </a:solidFill>
            </a:endParaRPr>
          </a:p>
        </p:txBody>
      </p:sp>
      <p:sp>
        <p:nvSpPr>
          <p:cNvPr id="9" name="TextBox 8">
            <a:extLst>
              <a:ext uri="{FF2B5EF4-FFF2-40B4-BE49-F238E27FC236}">
                <a16:creationId xmlns:a16="http://schemas.microsoft.com/office/drawing/2014/main" id="{9A4859E9-325D-4F57-BCFA-33C05BF09B49}"/>
              </a:ext>
            </a:extLst>
          </p:cNvPr>
          <p:cNvSpPr txBox="1"/>
          <p:nvPr/>
        </p:nvSpPr>
        <p:spPr bwMode="auto">
          <a:xfrm>
            <a:off x="871313" y="1794980"/>
            <a:ext cx="3809963" cy="430887"/>
          </a:xfrm>
          <a:prstGeom prst="rect">
            <a:avLst/>
          </a:prstGeom>
          <a:noFill/>
        </p:spPr>
        <p:txBody>
          <a:bodyPr wrap="square" rtlCol="0">
            <a:spAutoFit/>
          </a:bodyPr>
          <a:lstStyle/>
          <a:p>
            <a:pPr algn="ctr"/>
            <a:r>
              <a:rPr lang="en-US" sz="1100" dirty="0">
                <a:solidFill>
                  <a:schemeClr val="bg2">
                    <a:lumMod val="10000"/>
                  </a:schemeClr>
                </a:solidFill>
              </a:rPr>
              <a:t>19 W blocks (L144 cm, D25 cm, 19.3 g/cm</a:t>
            </a:r>
            <a:r>
              <a:rPr lang="en-US" sz="1100" baseline="30000" dirty="0">
                <a:solidFill>
                  <a:schemeClr val="bg2">
                    <a:lumMod val="10000"/>
                  </a:schemeClr>
                </a:solidFill>
              </a:rPr>
              <a:t>3</a:t>
            </a:r>
            <a:r>
              <a:rPr lang="en-US" sz="1100" dirty="0">
                <a:solidFill>
                  <a:schemeClr val="bg2">
                    <a:lumMod val="10000"/>
                  </a:schemeClr>
                </a:solidFill>
              </a:rPr>
              <a:t>, 1.3 tons)</a:t>
            </a:r>
          </a:p>
          <a:p>
            <a:pPr algn="ctr"/>
            <a:r>
              <a:rPr lang="en-US" sz="1100" dirty="0">
                <a:solidFill>
                  <a:schemeClr val="bg2">
                    <a:lumMod val="10000"/>
                  </a:schemeClr>
                </a:solidFill>
              </a:rPr>
              <a:t>With 1.5 mm Ta cladding</a:t>
            </a:r>
          </a:p>
        </p:txBody>
      </p:sp>
      <p:pic>
        <p:nvPicPr>
          <p:cNvPr id="10" name="Picture 9">
            <a:extLst>
              <a:ext uri="{FF2B5EF4-FFF2-40B4-BE49-F238E27FC236}">
                <a16:creationId xmlns:a16="http://schemas.microsoft.com/office/drawing/2014/main" id="{18EDE936-C681-1AC7-7F46-162FC95BF939}"/>
              </a:ext>
            </a:extLst>
          </p:cNvPr>
          <p:cNvPicPr>
            <a:picLocks noChangeAspect="1"/>
          </p:cNvPicPr>
          <p:nvPr/>
        </p:nvPicPr>
        <p:blipFill>
          <a:blip r:embed="rId3"/>
          <a:stretch>
            <a:fillRect/>
          </a:stretch>
        </p:blipFill>
        <p:spPr>
          <a:xfrm>
            <a:off x="5319058" y="2836258"/>
            <a:ext cx="1762768" cy="1572364"/>
          </a:xfrm>
          <a:prstGeom prst="rect">
            <a:avLst/>
          </a:prstGeom>
        </p:spPr>
      </p:pic>
      <p:grpSp>
        <p:nvGrpSpPr>
          <p:cNvPr id="11" name="Group 10">
            <a:extLst>
              <a:ext uri="{FF2B5EF4-FFF2-40B4-BE49-F238E27FC236}">
                <a16:creationId xmlns:a16="http://schemas.microsoft.com/office/drawing/2014/main" id="{676A723D-6795-A85A-D75A-B4989D2C1BC9}"/>
              </a:ext>
            </a:extLst>
          </p:cNvPr>
          <p:cNvGrpSpPr/>
          <p:nvPr/>
        </p:nvGrpSpPr>
        <p:grpSpPr>
          <a:xfrm>
            <a:off x="713197" y="2561126"/>
            <a:ext cx="4456828" cy="2388694"/>
            <a:chOff x="5034848" y="2844237"/>
            <a:chExt cx="4456828" cy="2388694"/>
          </a:xfrm>
        </p:grpSpPr>
        <p:pic>
          <p:nvPicPr>
            <p:cNvPr id="13" name="Picture 12">
              <a:extLst>
                <a:ext uri="{FF2B5EF4-FFF2-40B4-BE49-F238E27FC236}">
                  <a16:creationId xmlns:a16="http://schemas.microsoft.com/office/drawing/2014/main" id="{C67B368A-6103-A8D5-030A-49AED6F1198E}"/>
                </a:ext>
              </a:extLst>
            </p:cNvPr>
            <p:cNvPicPr>
              <a:picLocks noChangeAspect="1"/>
            </p:cNvPicPr>
            <p:nvPr/>
          </p:nvPicPr>
          <p:blipFill>
            <a:blip r:embed="rId4"/>
            <a:srcRect l="6088" t="61311" r="3220"/>
            <a:stretch>
              <a:fillRect/>
            </a:stretch>
          </p:blipFill>
          <p:spPr>
            <a:xfrm>
              <a:off x="5059882" y="4323375"/>
              <a:ext cx="4285010" cy="909556"/>
            </a:xfrm>
            <a:prstGeom prst="rect">
              <a:avLst/>
            </a:prstGeom>
          </p:spPr>
        </p:pic>
        <p:pic>
          <p:nvPicPr>
            <p:cNvPr id="14" name="Picture 13">
              <a:extLst>
                <a:ext uri="{FF2B5EF4-FFF2-40B4-BE49-F238E27FC236}">
                  <a16:creationId xmlns:a16="http://schemas.microsoft.com/office/drawing/2014/main" id="{40C5E5DB-2CBF-ED69-29A1-F437961100C2}"/>
                </a:ext>
              </a:extLst>
            </p:cNvPr>
            <p:cNvPicPr>
              <a:picLocks noChangeAspect="1"/>
            </p:cNvPicPr>
            <p:nvPr/>
          </p:nvPicPr>
          <p:blipFill>
            <a:blip r:embed="rId5"/>
            <a:srcRect/>
            <a:stretch>
              <a:fillRect/>
            </a:stretch>
          </p:blipFill>
          <p:spPr>
            <a:xfrm>
              <a:off x="5059882" y="2996952"/>
              <a:ext cx="4076128" cy="1326423"/>
            </a:xfrm>
            <a:prstGeom prst="rect">
              <a:avLst/>
            </a:prstGeom>
          </p:spPr>
        </p:pic>
        <p:sp>
          <p:nvSpPr>
            <p:cNvPr id="15" name="Rectangle 14">
              <a:extLst>
                <a:ext uri="{FF2B5EF4-FFF2-40B4-BE49-F238E27FC236}">
                  <a16:creationId xmlns:a16="http://schemas.microsoft.com/office/drawing/2014/main" id="{3E4FB3D0-9D2C-58B1-603A-FCB0599D9AEB}"/>
                </a:ext>
              </a:extLst>
            </p:cNvPr>
            <p:cNvSpPr/>
            <p:nvPr/>
          </p:nvSpPr>
          <p:spPr>
            <a:xfrm>
              <a:off x="5034848" y="2912412"/>
              <a:ext cx="1040400" cy="210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23CB6881-4FA4-0421-B02C-428A46C93CA8}"/>
                </a:ext>
              </a:extLst>
            </p:cNvPr>
            <p:cNvSpPr/>
            <p:nvPr/>
          </p:nvSpPr>
          <p:spPr>
            <a:xfrm>
              <a:off x="6277978" y="2852201"/>
              <a:ext cx="1656000" cy="210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Rectangle 16">
              <a:extLst>
                <a:ext uri="{FF2B5EF4-FFF2-40B4-BE49-F238E27FC236}">
                  <a16:creationId xmlns:a16="http://schemas.microsoft.com/office/drawing/2014/main" id="{21653FCC-7244-5842-30F0-E40ECC5BE070}"/>
                </a:ext>
              </a:extLst>
            </p:cNvPr>
            <p:cNvSpPr/>
            <p:nvPr/>
          </p:nvSpPr>
          <p:spPr>
            <a:xfrm>
              <a:off x="8123676" y="2844237"/>
              <a:ext cx="1368000" cy="210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cxnSp>
        <p:nvCxnSpPr>
          <p:cNvPr id="18" name="Straight Arrow Connector 17">
            <a:extLst>
              <a:ext uri="{FF2B5EF4-FFF2-40B4-BE49-F238E27FC236}">
                <a16:creationId xmlns:a16="http://schemas.microsoft.com/office/drawing/2014/main" id="{C35C0F8F-72DD-5E15-3F5A-5BE84B7D47A0}"/>
              </a:ext>
            </a:extLst>
          </p:cNvPr>
          <p:cNvCxnSpPr>
            <a:cxnSpLocks/>
          </p:cNvCxnSpPr>
          <p:nvPr/>
        </p:nvCxnSpPr>
        <p:spPr>
          <a:xfrm flipH="1">
            <a:off x="834705" y="2561126"/>
            <a:ext cx="3979654" cy="0"/>
          </a:xfrm>
          <a:prstGeom prst="straightConnector1">
            <a:avLst/>
          </a:prstGeom>
          <a:ln>
            <a:solidFill>
              <a:schemeClr val="bg2">
                <a:lumMod val="1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B0367BA-C563-38F3-C8EF-26B8FB5C6AA2}"/>
              </a:ext>
            </a:extLst>
          </p:cNvPr>
          <p:cNvSpPr txBox="1"/>
          <p:nvPr/>
        </p:nvSpPr>
        <p:spPr bwMode="auto">
          <a:xfrm>
            <a:off x="1831079" y="2295535"/>
            <a:ext cx="1890432" cy="261610"/>
          </a:xfrm>
          <a:prstGeom prst="rect">
            <a:avLst/>
          </a:prstGeom>
          <a:noFill/>
        </p:spPr>
        <p:txBody>
          <a:bodyPr wrap="square" rtlCol="0">
            <a:spAutoFit/>
          </a:bodyPr>
          <a:lstStyle/>
          <a:p>
            <a:pPr algn="ctr"/>
            <a:r>
              <a:rPr lang="en-US" sz="1100" dirty="0">
                <a:solidFill>
                  <a:schemeClr val="bg2">
                    <a:lumMod val="10000"/>
                  </a:schemeClr>
                </a:solidFill>
              </a:rPr>
              <a:t>171.25 cm</a:t>
            </a:r>
            <a:endParaRPr lang="en-GB" sz="1100" dirty="0">
              <a:solidFill>
                <a:schemeClr val="bg2">
                  <a:lumMod val="10000"/>
                </a:schemeClr>
              </a:solidFill>
            </a:endParaRPr>
          </a:p>
        </p:txBody>
      </p:sp>
      <p:sp>
        <p:nvSpPr>
          <p:cNvPr id="23" name="Rectangle 22">
            <a:extLst>
              <a:ext uri="{FF2B5EF4-FFF2-40B4-BE49-F238E27FC236}">
                <a16:creationId xmlns:a16="http://schemas.microsoft.com/office/drawing/2014/main" id="{DC9DE842-A450-297D-9F13-E089B4DD4259}"/>
              </a:ext>
            </a:extLst>
          </p:cNvPr>
          <p:cNvSpPr/>
          <p:nvPr/>
        </p:nvSpPr>
        <p:spPr>
          <a:xfrm>
            <a:off x="738231" y="5651763"/>
            <a:ext cx="227019" cy="22550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4" name="Rectangle 23">
            <a:extLst>
              <a:ext uri="{FF2B5EF4-FFF2-40B4-BE49-F238E27FC236}">
                <a16:creationId xmlns:a16="http://schemas.microsoft.com/office/drawing/2014/main" id="{2C8D31F4-E625-8504-CED4-4FACD4377293}"/>
              </a:ext>
            </a:extLst>
          </p:cNvPr>
          <p:cNvSpPr/>
          <p:nvPr/>
        </p:nvSpPr>
        <p:spPr>
          <a:xfrm>
            <a:off x="2398583" y="5647350"/>
            <a:ext cx="227019" cy="225509"/>
          </a:xfrm>
          <a:prstGeom prst="rect">
            <a:avLst/>
          </a:prstGeom>
          <a:solidFill>
            <a:srgbClr val="488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5" name="Rectangle 24">
            <a:extLst>
              <a:ext uri="{FF2B5EF4-FFF2-40B4-BE49-F238E27FC236}">
                <a16:creationId xmlns:a16="http://schemas.microsoft.com/office/drawing/2014/main" id="{656E7161-CCAC-5074-8B64-81D5497C7623}"/>
              </a:ext>
            </a:extLst>
          </p:cNvPr>
          <p:cNvSpPr/>
          <p:nvPr/>
        </p:nvSpPr>
        <p:spPr>
          <a:xfrm>
            <a:off x="738231" y="5331524"/>
            <a:ext cx="227019" cy="225509"/>
          </a:xfrm>
          <a:prstGeom prst="rect">
            <a:avLst/>
          </a:prstGeom>
          <a:solidFill>
            <a:srgbClr val="194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Rectangle 25">
            <a:extLst>
              <a:ext uri="{FF2B5EF4-FFF2-40B4-BE49-F238E27FC236}">
                <a16:creationId xmlns:a16="http://schemas.microsoft.com/office/drawing/2014/main" id="{B3AE86C8-7DA1-58BF-3138-1630144D1BFD}"/>
              </a:ext>
            </a:extLst>
          </p:cNvPr>
          <p:cNvSpPr/>
          <p:nvPr/>
        </p:nvSpPr>
        <p:spPr>
          <a:xfrm>
            <a:off x="4752670" y="5333642"/>
            <a:ext cx="227019" cy="225509"/>
          </a:xfrm>
          <a:prstGeom prst="rect">
            <a:avLst/>
          </a:prstGeom>
          <a:solidFill>
            <a:srgbClr val="70F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Rectangle 26">
            <a:extLst>
              <a:ext uri="{FF2B5EF4-FFF2-40B4-BE49-F238E27FC236}">
                <a16:creationId xmlns:a16="http://schemas.microsoft.com/office/drawing/2014/main" id="{4F840652-49D5-6DFE-2F5D-13B0292B4527}"/>
              </a:ext>
            </a:extLst>
          </p:cNvPr>
          <p:cNvSpPr/>
          <p:nvPr/>
        </p:nvSpPr>
        <p:spPr>
          <a:xfrm>
            <a:off x="2398582" y="5336557"/>
            <a:ext cx="227019" cy="225509"/>
          </a:xfrm>
          <a:prstGeom prst="rect">
            <a:avLst/>
          </a:prstGeom>
          <a:solidFill>
            <a:srgbClr val="D9D9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TextBox 27">
            <a:extLst>
              <a:ext uri="{FF2B5EF4-FFF2-40B4-BE49-F238E27FC236}">
                <a16:creationId xmlns:a16="http://schemas.microsoft.com/office/drawing/2014/main" id="{1E17B27E-B6DE-6612-3B01-29745473C675}"/>
              </a:ext>
            </a:extLst>
          </p:cNvPr>
          <p:cNvSpPr txBox="1"/>
          <p:nvPr/>
        </p:nvSpPr>
        <p:spPr>
          <a:xfrm>
            <a:off x="1109266" y="5331524"/>
            <a:ext cx="1080120" cy="215444"/>
          </a:xfrm>
          <a:prstGeom prst="rect">
            <a:avLst/>
          </a:prstGeom>
          <a:noFill/>
        </p:spPr>
        <p:txBody>
          <a:bodyPr wrap="square" lIns="0" tIns="0" rIns="0" bIns="0" rtlCol="0">
            <a:spAutoFit/>
          </a:bodyPr>
          <a:lstStyle/>
          <a:p>
            <a:pPr algn="l"/>
            <a:r>
              <a:rPr lang="en-US" sz="1400" dirty="0"/>
              <a:t>Tungsten</a:t>
            </a:r>
            <a:endParaRPr lang="en-CH" sz="1400" dirty="0"/>
          </a:p>
        </p:txBody>
      </p:sp>
      <p:sp>
        <p:nvSpPr>
          <p:cNvPr id="29" name="TextBox 28">
            <a:extLst>
              <a:ext uri="{FF2B5EF4-FFF2-40B4-BE49-F238E27FC236}">
                <a16:creationId xmlns:a16="http://schemas.microsoft.com/office/drawing/2014/main" id="{B35CD751-0A94-981E-A98C-EE2E74E56945}"/>
              </a:ext>
            </a:extLst>
          </p:cNvPr>
          <p:cNvSpPr txBox="1"/>
          <p:nvPr/>
        </p:nvSpPr>
        <p:spPr>
          <a:xfrm>
            <a:off x="1109266" y="5661483"/>
            <a:ext cx="1080120" cy="215444"/>
          </a:xfrm>
          <a:prstGeom prst="rect">
            <a:avLst/>
          </a:prstGeom>
          <a:noFill/>
        </p:spPr>
        <p:txBody>
          <a:bodyPr wrap="square" lIns="0" tIns="0" rIns="0" bIns="0" rtlCol="0">
            <a:spAutoFit/>
          </a:bodyPr>
          <a:lstStyle/>
          <a:p>
            <a:pPr algn="l"/>
            <a:r>
              <a:rPr lang="en-US" sz="1400" dirty="0"/>
              <a:t>Tantalum</a:t>
            </a:r>
            <a:endParaRPr lang="en-CH" sz="1400" dirty="0"/>
          </a:p>
        </p:txBody>
      </p:sp>
      <p:sp>
        <p:nvSpPr>
          <p:cNvPr id="30" name="TextBox 29">
            <a:extLst>
              <a:ext uri="{FF2B5EF4-FFF2-40B4-BE49-F238E27FC236}">
                <a16:creationId xmlns:a16="http://schemas.microsoft.com/office/drawing/2014/main" id="{F5E6AE27-895E-3A36-B245-E54C680C13B0}"/>
              </a:ext>
            </a:extLst>
          </p:cNvPr>
          <p:cNvSpPr txBox="1"/>
          <p:nvPr/>
        </p:nvSpPr>
        <p:spPr>
          <a:xfrm>
            <a:off x="2769616" y="5647350"/>
            <a:ext cx="2063553" cy="215444"/>
          </a:xfrm>
          <a:prstGeom prst="rect">
            <a:avLst/>
          </a:prstGeom>
          <a:noFill/>
        </p:spPr>
        <p:txBody>
          <a:bodyPr wrap="square" lIns="0" tIns="0" rIns="0" bIns="0" rtlCol="0">
            <a:spAutoFit/>
          </a:bodyPr>
          <a:lstStyle/>
          <a:p>
            <a:pPr algn="l"/>
            <a:r>
              <a:rPr lang="en-US" sz="1400" dirty="0"/>
              <a:t>Inconel, 0.01% Co </a:t>
            </a:r>
            <a:endParaRPr lang="en-CH" sz="1400" dirty="0"/>
          </a:p>
        </p:txBody>
      </p:sp>
      <p:sp>
        <p:nvSpPr>
          <p:cNvPr id="34" name="TextBox 33">
            <a:extLst>
              <a:ext uri="{FF2B5EF4-FFF2-40B4-BE49-F238E27FC236}">
                <a16:creationId xmlns:a16="http://schemas.microsoft.com/office/drawing/2014/main" id="{F37C0509-FE3A-B863-275B-54DE8E73EE94}"/>
              </a:ext>
            </a:extLst>
          </p:cNvPr>
          <p:cNvSpPr txBox="1"/>
          <p:nvPr/>
        </p:nvSpPr>
        <p:spPr>
          <a:xfrm>
            <a:off x="5170025" y="5341589"/>
            <a:ext cx="1660351" cy="430887"/>
          </a:xfrm>
          <a:prstGeom prst="rect">
            <a:avLst/>
          </a:prstGeom>
          <a:noFill/>
        </p:spPr>
        <p:txBody>
          <a:bodyPr wrap="square" lIns="0" tIns="0" rIns="0" bIns="0" rtlCol="0">
            <a:spAutoFit/>
          </a:bodyPr>
          <a:lstStyle/>
          <a:p>
            <a:pPr algn="l"/>
            <a:r>
              <a:rPr lang="en-US" sz="1400" dirty="0"/>
              <a:t>Helium (only present during irradiation)</a:t>
            </a:r>
            <a:endParaRPr lang="en-CH" sz="1400" dirty="0"/>
          </a:p>
        </p:txBody>
      </p:sp>
      <p:sp>
        <p:nvSpPr>
          <p:cNvPr id="35" name="TextBox 34">
            <a:extLst>
              <a:ext uri="{FF2B5EF4-FFF2-40B4-BE49-F238E27FC236}">
                <a16:creationId xmlns:a16="http://schemas.microsoft.com/office/drawing/2014/main" id="{5E4D441B-6285-F1B0-7D05-BEE17E2C372B}"/>
              </a:ext>
            </a:extLst>
          </p:cNvPr>
          <p:cNvSpPr txBox="1"/>
          <p:nvPr/>
        </p:nvSpPr>
        <p:spPr>
          <a:xfrm>
            <a:off x="2769616" y="5341589"/>
            <a:ext cx="1660351" cy="215444"/>
          </a:xfrm>
          <a:prstGeom prst="rect">
            <a:avLst/>
          </a:prstGeom>
          <a:noFill/>
        </p:spPr>
        <p:txBody>
          <a:bodyPr wrap="square" lIns="0" tIns="0" rIns="0" bIns="0" rtlCol="0">
            <a:spAutoFit/>
          </a:bodyPr>
          <a:lstStyle/>
          <a:p>
            <a:r>
              <a:rPr lang="en-US" sz="1400" dirty="0"/>
              <a:t>SS, 0.01% Co </a:t>
            </a:r>
            <a:endParaRPr lang="en-CH" sz="1400" dirty="0"/>
          </a:p>
        </p:txBody>
      </p:sp>
      <p:cxnSp>
        <p:nvCxnSpPr>
          <p:cNvPr id="37" name="Straight Arrow Connector 36">
            <a:extLst>
              <a:ext uri="{FF2B5EF4-FFF2-40B4-BE49-F238E27FC236}">
                <a16:creationId xmlns:a16="http://schemas.microsoft.com/office/drawing/2014/main" id="{D13A3D4F-B085-7F1F-64BE-D2641DE30789}"/>
              </a:ext>
            </a:extLst>
          </p:cNvPr>
          <p:cNvCxnSpPr>
            <a:cxnSpLocks/>
          </p:cNvCxnSpPr>
          <p:nvPr/>
        </p:nvCxnSpPr>
        <p:spPr>
          <a:xfrm flipH="1">
            <a:off x="5778786" y="3575250"/>
            <a:ext cx="900000" cy="0"/>
          </a:xfrm>
          <a:prstGeom prst="straightConnector1">
            <a:avLst/>
          </a:prstGeom>
          <a:ln>
            <a:solidFill>
              <a:schemeClr val="bg2">
                <a:lumMod val="1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BAA6C42-0E88-93D2-D8C1-F56F022623DA}"/>
              </a:ext>
            </a:extLst>
          </p:cNvPr>
          <p:cNvSpPr txBox="1"/>
          <p:nvPr/>
        </p:nvSpPr>
        <p:spPr bwMode="auto">
          <a:xfrm>
            <a:off x="5867270" y="3314627"/>
            <a:ext cx="742101" cy="261610"/>
          </a:xfrm>
          <a:prstGeom prst="rect">
            <a:avLst/>
          </a:prstGeom>
          <a:noFill/>
        </p:spPr>
        <p:txBody>
          <a:bodyPr wrap="square" rtlCol="0">
            <a:spAutoFit/>
          </a:bodyPr>
          <a:lstStyle/>
          <a:p>
            <a:pPr algn="ctr"/>
            <a:r>
              <a:rPr lang="en-US" sz="1100" dirty="0">
                <a:solidFill>
                  <a:schemeClr val="bg2">
                    <a:lumMod val="10000"/>
                  </a:schemeClr>
                </a:solidFill>
              </a:rPr>
              <a:t>25 cm</a:t>
            </a:r>
            <a:endParaRPr lang="en-GB" sz="1100" dirty="0">
              <a:solidFill>
                <a:schemeClr val="bg2">
                  <a:lumMod val="10000"/>
                </a:schemeClr>
              </a:solidFill>
            </a:endParaRPr>
          </a:p>
        </p:txBody>
      </p:sp>
      <p:pic>
        <p:nvPicPr>
          <p:cNvPr id="46" name="Picture 45">
            <a:extLst>
              <a:ext uri="{FF2B5EF4-FFF2-40B4-BE49-F238E27FC236}">
                <a16:creationId xmlns:a16="http://schemas.microsoft.com/office/drawing/2014/main" id="{BB0F12A1-FBDE-F7EF-8B97-816712F2FB95}"/>
              </a:ext>
            </a:extLst>
          </p:cNvPr>
          <p:cNvPicPr>
            <a:picLocks noChangeAspect="1"/>
          </p:cNvPicPr>
          <p:nvPr/>
        </p:nvPicPr>
        <p:blipFill>
          <a:blip r:embed="rId6"/>
          <a:stretch>
            <a:fillRect/>
          </a:stretch>
        </p:blipFill>
        <p:spPr>
          <a:xfrm>
            <a:off x="7377643" y="2187166"/>
            <a:ext cx="4308467" cy="3141423"/>
          </a:xfrm>
          <a:prstGeom prst="rect">
            <a:avLst/>
          </a:prstGeom>
        </p:spPr>
      </p:pic>
      <p:cxnSp>
        <p:nvCxnSpPr>
          <p:cNvPr id="48" name="Straight Arrow Connector 47">
            <a:extLst>
              <a:ext uri="{FF2B5EF4-FFF2-40B4-BE49-F238E27FC236}">
                <a16:creationId xmlns:a16="http://schemas.microsoft.com/office/drawing/2014/main" id="{013DE4E5-C8CE-FBC3-C8EB-FA7D8A07CB93}"/>
              </a:ext>
            </a:extLst>
          </p:cNvPr>
          <p:cNvCxnSpPr>
            <a:cxnSpLocks/>
          </p:cNvCxnSpPr>
          <p:nvPr/>
        </p:nvCxnSpPr>
        <p:spPr>
          <a:xfrm>
            <a:off x="1027075" y="4690973"/>
            <a:ext cx="244790" cy="0"/>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C42D1EB-A3D8-AA8E-B6A1-B87F5018716C}"/>
              </a:ext>
            </a:extLst>
          </p:cNvPr>
          <p:cNvSpPr txBox="1"/>
          <p:nvPr/>
        </p:nvSpPr>
        <p:spPr>
          <a:xfrm>
            <a:off x="355978" y="4560168"/>
            <a:ext cx="1385180" cy="261610"/>
          </a:xfrm>
          <a:prstGeom prst="rect">
            <a:avLst/>
          </a:prstGeom>
          <a:noFill/>
        </p:spPr>
        <p:txBody>
          <a:bodyPr wrap="square" rtlCol="0">
            <a:spAutoFit/>
          </a:bodyPr>
          <a:lstStyle/>
          <a:p>
            <a:r>
              <a:rPr lang="en-US" sz="1100" dirty="0">
                <a:solidFill>
                  <a:schemeClr val="bg2">
                    <a:lumMod val="10000"/>
                  </a:schemeClr>
                </a:solidFill>
              </a:rPr>
              <a:t>SS table</a:t>
            </a:r>
            <a:endParaRPr lang="en-GB" sz="1100" dirty="0">
              <a:solidFill>
                <a:schemeClr val="bg2">
                  <a:lumMod val="10000"/>
                </a:schemeClr>
              </a:solidFill>
            </a:endParaRPr>
          </a:p>
        </p:txBody>
      </p:sp>
      <p:cxnSp>
        <p:nvCxnSpPr>
          <p:cNvPr id="53" name="Straight Arrow Connector 52">
            <a:extLst>
              <a:ext uri="{FF2B5EF4-FFF2-40B4-BE49-F238E27FC236}">
                <a16:creationId xmlns:a16="http://schemas.microsoft.com/office/drawing/2014/main" id="{A70B8D29-BFCE-5CAA-6F2E-FDBF20B1E3DC}"/>
              </a:ext>
            </a:extLst>
          </p:cNvPr>
          <p:cNvCxnSpPr>
            <a:cxnSpLocks/>
          </p:cNvCxnSpPr>
          <p:nvPr/>
        </p:nvCxnSpPr>
        <p:spPr>
          <a:xfrm>
            <a:off x="697303" y="3006432"/>
            <a:ext cx="174010" cy="121919"/>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17F1EBA-8849-1485-6E9A-2BFBB7F51693}"/>
              </a:ext>
            </a:extLst>
          </p:cNvPr>
          <p:cNvSpPr txBox="1"/>
          <p:nvPr/>
        </p:nvSpPr>
        <p:spPr>
          <a:xfrm>
            <a:off x="142115" y="2776039"/>
            <a:ext cx="671097" cy="430887"/>
          </a:xfrm>
          <a:prstGeom prst="rect">
            <a:avLst/>
          </a:prstGeom>
          <a:noFill/>
        </p:spPr>
        <p:txBody>
          <a:bodyPr wrap="square" rtlCol="0">
            <a:spAutoFit/>
          </a:bodyPr>
          <a:lstStyle/>
          <a:p>
            <a:r>
              <a:rPr lang="en-US" sz="1100" dirty="0">
                <a:solidFill>
                  <a:schemeClr val="bg2">
                    <a:lumMod val="10000"/>
                  </a:schemeClr>
                </a:solidFill>
              </a:rPr>
              <a:t>Inconel vessel</a:t>
            </a:r>
            <a:endParaRPr lang="en-GB" sz="1100" dirty="0">
              <a:solidFill>
                <a:schemeClr val="bg2">
                  <a:lumMod val="10000"/>
                </a:schemeClr>
              </a:solidFill>
            </a:endParaRPr>
          </a:p>
        </p:txBody>
      </p:sp>
      <p:cxnSp>
        <p:nvCxnSpPr>
          <p:cNvPr id="57" name="Straight Arrow Connector 56">
            <a:extLst>
              <a:ext uri="{FF2B5EF4-FFF2-40B4-BE49-F238E27FC236}">
                <a16:creationId xmlns:a16="http://schemas.microsoft.com/office/drawing/2014/main" id="{B5109E81-9291-405C-942F-97367EFB06B9}"/>
              </a:ext>
            </a:extLst>
          </p:cNvPr>
          <p:cNvCxnSpPr>
            <a:cxnSpLocks/>
          </p:cNvCxnSpPr>
          <p:nvPr/>
        </p:nvCxnSpPr>
        <p:spPr>
          <a:xfrm flipV="1">
            <a:off x="713197" y="3939831"/>
            <a:ext cx="313878" cy="127198"/>
          </a:xfrm>
          <a:prstGeom prst="straightConnector1">
            <a:avLst/>
          </a:prstGeom>
          <a:ln>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55C2D5B-37CF-4EB4-68C3-07D41B8C1F37}"/>
              </a:ext>
            </a:extLst>
          </p:cNvPr>
          <p:cNvSpPr txBox="1"/>
          <p:nvPr/>
        </p:nvSpPr>
        <p:spPr>
          <a:xfrm>
            <a:off x="142115" y="3813138"/>
            <a:ext cx="671097" cy="430887"/>
          </a:xfrm>
          <a:prstGeom prst="rect">
            <a:avLst/>
          </a:prstGeom>
          <a:noFill/>
        </p:spPr>
        <p:txBody>
          <a:bodyPr wrap="square" rtlCol="0">
            <a:spAutoFit/>
          </a:bodyPr>
          <a:lstStyle/>
          <a:p>
            <a:r>
              <a:rPr lang="en-US" sz="1100" dirty="0">
                <a:solidFill>
                  <a:schemeClr val="bg2">
                    <a:lumMod val="10000"/>
                  </a:schemeClr>
                </a:solidFill>
              </a:rPr>
              <a:t>Inconel holder</a:t>
            </a:r>
            <a:endParaRPr lang="en-GB" sz="1100" dirty="0">
              <a:solidFill>
                <a:schemeClr val="bg2">
                  <a:lumMod val="10000"/>
                </a:schemeClr>
              </a:solidFill>
            </a:endParaRPr>
          </a:p>
        </p:txBody>
      </p:sp>
      <p:sp>
        <p:nvSpPr>
          <p:cNvPr id="63" name="TextBox 62">
            <a:extLst>
              <a:ext uri="{FF2B5EF4-FFF2-40B4-BE49-F238E27FC236}">
                <a16:creationId xmlns:a16="http://schemas.microsoft.com/office/drawing/2014/main" id="{A00F67B2-8C67-91C9-CC9F-7AB82436F78E}"/>
              </a:ext>
            </a:extLst>
          </p:cNvPr>
          <p:cNvSpPr txBox="1"/>
          <p:nvPr/>
        </p:nvSpPr>
        <p:spPr>
          <a:xfrm>
            <a:off x="7377643" y="1858771"/>
            <a:ext cx="4653482" cy="276999"/>
          </a:xfrm>
          <a:prstGeom prst="rect">
            <a:avLst/>
          </a:prstGeom>
          <a:noFill/>
        </p:spPr>
        <p:txBody>
          <a:bodyPr wrap="square" rtlCol="0">
            <a:spAutoFit/>
          </a:bodyPr>
          <a:lstStyle/>
          <a:p>
            <a:r>
              <a:rPr lang="en-US" sz="1200" b="1" dirty="0">
                <a:solidFill>
                  <a:schemeClr val="bg2">
                    <a:lumMod val="10000"/>
                  </a:schemeClr>
                </a:solidFill>
              </a:rPr>
              <a:t>Target Assembly materials</a:t>
            </a:r>
            <a:endParaRPr lang="en-GB" sz="1200" b="1" dirty="0">
              <a:solidFill>
                <a:schemeClr val="bg2">
                  <a:lumMod val="10000"/>
                </a:schemeClr>
              </a:solidFill>
            </a:endParaRPr>
          </a:p>
        </p:txBody>
      </p:sp>
      <p:sp>
        <p:nvSpPr>
          <p:cNvPr id="66" name="TextBox 65">
            <a:extLst>
              <a:ext uri="{FF2B5EF4-FFF2-40B4-BE49-F238E27FC236}">
                <a16:creationId xmlns:a16="http://schemas.microsoft.com/office/drawing/2014/main" id="{02C62364-996D-32CE-27F2-3E2C6DDA5E64}"/>
              </a:ext>
            </a:extLst>
          </p:cNvPr>
          <p:cNvSpPr txBox="1"/>
          <p:nvPr/>
        </p:nvSpPr>
        <p:spPr>
          <a:xfrm>
            <a:off x="7343524" y="5455609"/>
            <a:ext cx="4308467" cy="307777"/>
          </a:xfrm>
          <a:prstGeom prst="rect">
            <a:avLst/>
          </a:prstGeom>
          <a:noFill/>
        </p:spPr>
        <p:txBody>
          <a:bodyPr wrap="square" rtlCol="0">
            <a:spAutoFit/>
          </a:bodyPr>
          <a:lstStyle/>
          <a:p>
            <a:pPr algn="ctr"/>
            <a:r>
              <a:rPr lang="en-US" sz="1400" dirty="0"/>
              <a:t>The interaction length of the target amounts to 16 </a:t>
            </a:r>
            <a:r>
              <a:rPr lang="el-GR" sz="1400" dirty="0"/>
              <a:t>λ</a:t>
            </a:r>
            <a:endParaRPr lang="en-GB" sz="1400" dirty="0"/>
          </a:p>
        </p:txBody>
      </p:sp>
      <p:sp>
        <p:nvSpPr>
          <p:cNvPr id="68" name="TextBox 67">
            <a:extLst>
              <a:ext uri="{FF2B5EF4-FFF2-40B4-BE49-F238E27FC236}">
                <a16:creationId xmlns:a16="http://schemas.microsoft.com/office/drawing/2014/main" id="{AEC20C25-D639-BE9B-4E47-0D959A0845CA}"/>
              </a:ext>
            </a:extLst>
          </p:cNvPr>
          <p:cNvSpPr txBox="1"/>
          <p:nvPr/>
        </p:nvSpPr>
        <p:spPr>
          <a:xfrm>
            <a:off x="593557" y="917822"/>
            <a:ext cx="2514426" cy="369332"/>
          </a:xfrm>
          <a:prstGeom prst="rect">
            <a:avLst/>
          </a:prstGeom>
          <a:noFill/>
        </p:spPr>
        <p:txBody>
          <a:bodyPr wrap="square">
            <a:spAutoFit/>
          </a:bodyPr>
          <a:lstStyle/>
          <a:p>
            <a:r>
              <a:rPr lang="en-US" sz="1800" b="1">
                <a:solidFill>
                  <a:schemeClr val="bg1">
                    <a:lumMod val="75000"/>
                  </a:schemeClr>
                </a:solidFill>
                <a:latin typeface="Open Sans"/>
                <a:ea typeface="Open Sans"/>
                <a:cs typeface="Open Sans"/>
              </a:rPr>
              <a:t>ST1A07710 Design </a:t>
            </a:r>
            <a:endParaRPr lang="en-US" sz="1800" b="1" dirty="0">
              <a:solidFill>
                <a:schemeClr val="bg1">
                  <a:lumMod val="75000"/>
                </a:schemeClr>
              </a:solidFill>
              <a:latin typeface="Open Sans"/>
              <a:ea typeface="Open Sans"/>
              <a:cs typeface="Open Sans"/>
            </a:endParaRPr>
          </a:p>
        </p:txBody>
      </p:sp>
      <p:sp>
        <p:nvSpPr>
          <p:cNvPr id="12" name="Rectangle 11">
            <a:extLst>
              <a:ext uri="{FF2B5EF4-FFF2-40B4-BE49-F238E27FC236}">
                <a16:creationId xmlns:a16="http://schemas.microsoft.com/office/drawing/2014/main" id="{893B47DD-8958-67AA-1F46-AAE84021092C}"/>
              </a:ext>
            </a:extLst>
          </p:cNvPr>
          <p:cNvSpPr/>
          <p:nvPr/>
        </p:nvSpPr>
        <p:spPr>
          <a:xfrm>
            <a:off x="10272464" y="21023"/>
            <a:ext cx="1898270" cy="43797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PRELIMINARY</a:t>
            </a:r>
            <a:endParaRPr lang="en-GB" dirty="0"/>
          </a:p>
        </p:txBody>
      </p:sp>
      <p:sp>
        <p:nvSpPr>
          <p:cNvPr id="20" name="Footer Placeholder 2">
            <a:extLst>
              <a:ext uri="{FF2B5EF4-FFF2-40B4-BE49-F238E27FC236}">
                <a16:creationId xmlns:a16="http://schemas.microsoft.com/office/drawing/2014/main" id="{9883D65D-F853-44EE-9825-8D0B06DCD4C6}"/>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21" name="Date Placeholder 1">
            <a:extLst>
              <a:ext uri="{FF2B5EF4-FFF2-40B4-BE49-F238E27FC236}">
                <a16:creationId xmlns:a16="http://schemas.microsoft.com/office/drawing/2014/main" id="{043D20DF-F44A-0334-1319-CE538CD96772}"/>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22" name="Slide Number Placeholder 3">
            <a:extLst>
              <a:ext uri="{FF2B5EF4-FFF2-40B4-BE49-F238E27FC236}">
                <a16:creationId xmlns:a16="http://schemas.microsoft.com/office/drawing/2014/main" id="{6459DC76-C211-40F4-D356-58F6C5016FF2}"/>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6</a:t>
            </a:fld>
            <a:endParaRPr lang="en-GB" dirty="0"/>
          </a:p>
        </p:txBody>
      </p:sp>
    </p:spTree>
    <p:extLst>
      <p:ext uri="{BB962C8B-B14F-4D97-AF65-F5344CB8AC3E}">
        <p14:creationId xmlns:p14="http://schemas.microsoft.com/office/powerpoint/2010/main" val="3901753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7581-3DE3-46EA-B452-2EF5814FE06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934957D-4B10-A095-C044-EF29CC2EBE62}"/>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Residual Dose Rates – 1 month</a:t>
            </a:r>
            <a:endParaRPr lang="en-US" spc="-1" dirty="0">
              <a:solidFill>
                <a:srgbClr val="0055A0"/>
              </a:solidFill>
            </a:endParaRPr>
          </a:p>
        </p:txBody>
      </p:sp>
      <p:pic>
        <p:nvPicPr>
          <p:cNvPr id="8" name="Picture 7">
            <a:extLst>
              <a:ext uri="{FF2B5EF4-FFF2-40B4-BE49-F238E27FC236}">
                <a16:creationId xmlns:a16="http://schemas.microsoft.com/office/drawing/2014/main" id="{42887964-91D3-2859-F079-0A3CA5456CB3}"/>
              </a:ext>
            </a:extLst>
          </p:cNvPr>
          <p:cNvPicPr>
            <a:picLocks noChangeAspect="1"/>
          </p:cNvPicPr>
          <p:nvPr/>
        </p:nvPicPr>
        <p:blipFill>
          <a:blip r:embed="rId3"/>
          <a:stretch>
            <a:fillRect/>
          </a:stretch>
        </p:blipFill>
        <p:spPr>
          <a:xfrm>
            <a:off x="6906871" y="3493053"/>
            <a:ext cx="4250800" cy="2193298"/>
          </a:xfrm>
          <a:prstGeom prst="rect">
            <a:avLst/>
          </a:prstGeom>
        </p:spPr>
      </p:pic>
      <p:sp>
        <p:nvSpPr>
          <p:cNvPr id="9" name="Rectangle 8">
            <a:extLst>
              <a:ext uri="{FF2B5EF4-FFF2-40B4-BE49-F238E27FC236}">
                <a16:creationId xmlns:a16="http://schemas.microsoft.com/office/drawing/2014/main" id="{FD5E093F-E42E-17AF-266D-5887B36B2DC7}"/>
              </a:ext>
            </a:extLst>
          </p:cNvPr>
          <p:cNvSpPr/>
          <p:nvPr/>
        </p:nvSpPr>
        <p:spPr>
          <a:xfrm>
            <a:off x="9467869" y="21023"/>
            <a:ext cx="2702865" cy="43797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PRELIMINARY STUDY</a:t>
            </a:r>
            <a:endParaRPr lang="en-GB" dirty="0"/>
          </a:p>
        </p:txBody>
      </p:sp>
      <p:pic>
        <p:nvPicPr>
          <p:cNvPr id="5" name="Picture 4">
            <a:extLst>
              <a:ext uri="{FF2B5EF4-FFF2-40B4-BE49-F238E27FC236}">
                <a16:creationId xmlns:a16="http://schemas.microsoft.com/office/drawing/2014/main" id="{0BA3BCCA-8C4F-8ACA-BF8F-6ED20B7FC1DF}"/>
              </a:ext>
            </a:extLst>
          </p:cNvPr>
          <p:cNvPicPr>
            <a:picLocks noChangeAspect="1"/>
          </p:cNvPicPr>
          <p:nvPr/>
        </p:nvPicPr>
        <p:blipFill>
          <a:blip r:embed="rId4"/>
          <a:stretch>
            <a:fillRect/>
          </a:stretch>
        </p:blipFill>
        <p:spPr>
          <a:xfrm>
            <a:off x="373093" y="2421051"/>
            <a:ext cx="2880000" cy="2527565"/>
          </a:xfrm>
          <a:prstGeom prst="rect">
            <a:avLst/>
          </a:prstGeom>
        </p:spPr>
      </p:pic>
      <p:pic>
        <p:nvPicPr>
          <p:cNvPr id="11" name="Picture 10">
            <a:extLst>
              <a:ext uri="{FF2B5EF4-FFF2-40B4-BE49-F238E27FC236}">
                <a16:creationId xmlns:a16="http://schemas.microsoft.com/office/drawing/2014/main" id="{C1057C69-B2DF-9EB3-2F23-2EE73EC2C3AC}"/>
              </a:ext>
            </a:extLst>
          </p:cNvPr>
          <p:cNvPicPr>
            <a:picLocks noChangeAspect="1"/>
          </p:cNvPicPr>
          <p:nvPr/>
        </p:nvPicPr>
        <p:blipFill>
          <a:blip r:embed="rId5"/>
          <a:stretch>
            <a:fillRect/>
          </a:stretch>
        </p:blipFill>
        <p:spPr>
          <a:xfrm>
            <a:off x="3397514" y="2414410"/>
            <a:ext cx="2880000" cy="2527565"/>
          </a:xfrm>
          <a:prstGeom prst="rect">
            <a:avLst/>
          </a:prstGeom>
        </p:spPr>
      </p:pic>
      <p:sp>
        <p:nvSpPr>
          <p:cNvPr id="37" name="TextBox 36">
            <a:extLst>
              <a:ext uri="{FF2B5EF4-FFF2-40B4-BE49-F238E27FC236}">
                <a16:creationId xmlns:a16="http://schemas.microsoft.com/office/drawing/2014/main" id="{92D80666-1462-EEAC-F3F5-45F32BA7D985}"/>
              </a:ext>
            </a:extLst>
          </p:cNvPr>
          <p:cNvSpPr txBox="1"/>
          <p:nvPr/>
        </p:nvSpPr>
        <p:spPr>
          <a:xfrm>
            <a:off x="593557" y="1448444"/>
            <a:ext cx="4150459" cy="523220"/>
          </a:xfrm>
          <a:prstGeom prst="rect">
            <a:avLst/>
          </a:prstGeom>
          <a:noFill/>
        </p:spPr>
        <p:txBody>
          <a:bodyPr wrap="square" rtlCol="0">
            <a:spAutoFit/>
          </a:bodyPr>
          <a:lstStyle/>
          <a:p>
            <a:r>
              <a:rPr lang="en-US" sz="1400" b="1" dirty="0"/>
              <a:t>Residual dose rates of target assembly</a:t>
            </a:r>
          </a:p>
          <a:p>
            <a:r>
              <a:rPr lang="en-US" sz="1400" dirty="0"/>
              <a:t>1 month of cool-down</a:t>
            </a:r>
            <a:endParaRPr lang="en-GB" sz="1400" dirty="0"/>
          </a:p>
        </p:txBody>
      </p:sp>
      <p:sp>
        <p:nvSpPr>
          <p:cNvPr id="40" name="TextBox 39">
            <a:extLst>
              <a:ext uri="{FF2B5EF4-FFF2-40B4-BE49-F238E27FC236}">
                <a16:creationId xmlns:a16="http://schemas.microsoft.com/office/drawing/2014/main" id="{7DE6F15D-BCF3-D3DF-167A-AD01BD389415}"/>
              </a:ext>
            </a:extLst>
          </p:cNvPr>
          <p:cNvSpPr txBox="1"/>
          <p:nvPr/>
        </p:nvSpPr>
        <p:spPr>
          <a:xfrm>
            <a:off x="1075593" y="2057858"/>
            <a:ext cx="1270130" cy="276999"/>
          </a:xfrm>
          <a:prstGeom prst="rect">
            <a:avLst/>
          </a:prstGeom>
          <a:noFill/>
        </p:spPr>
        <p:txBody>
          <a:bodyPr wrap="square" rtlCol="0">
            <a:spAutoFit/>
          </a:bodyPr>
          <a:lstStyle/>
          <a:p>
            <a:pPr algn="ctr"/>
            <a:r>
              <a:rPr lang="en-US" sz="1200" b="1" dirty="0">
                <a:solidFill>
                  <a:schemeClr val="accent1"/>
                </a:solidFill>
              </a:rPr>
              <a:t>Top view</a:t>
            </a:r>
            <a:endParaRPr lang="en-GB" sz="1200" b="1" dirty="0">
              <a:solidFill>
                <a:schemeClr val="accent1"/>
              </a:solidFill>
            </a:endParaRPr>
          </a:p>
        </p:txBody>
      </p:sp>
      <p:sp>
        <p:nvSpPr>
          <p:cNvPr id="41" name="TextBox 40">
            <a:extLst>
              <a:ext uri="{FF2B5EF4-FFF2-40B4-BE49-F238E27FC236}">
                <a16:creationId xmlns:a16="http://schemas.microsoft.com/office/drawing/2014/main" id="{0C96AB9B-4B74-38E1-AB08-13351E3E25CB}"/>
              </a:ext>
            </a:extLst>
          </p:cNvPr>
          <p:cNvSpPr txBox="1"/>
          <p:nvPr/>
        </p:nvSpPr>
        <p:spPr>
          <a:xfrm>
            <a:off x="3733787" y="2057859"/>
            <a:ext cx="1969896" cy="276999"/>
          </a:xfrm>
          <a:prstGeom prst="rect">
            <a:avLst/>
          </a:prstGeom>
          <a:noFill/>
        </p:spPr>
        <p:txBody>
          <a:bodyPr wrap="square" rtlCol="0">
            <a:spAutoFit/>
          </a:bodyPr>
          <a:lstStyle/>
          <a:p>
            <a:pPr algn="ctr"/>
            <a:r>
              <a:rPr lang="en-US" sz="1200" b="1" dirty="0">
                <a:solidFill>
                  <a:schemeClr val="accent1"/>
                </a:solidFill>
              </a:rPr>
              <a:t>Cross-sectional view</a:t>
            </a:r>
            <a:endParaRPr lang="en-GB" sz="1200" b="1" dirty="0">
              <a:solidFill>
                <a:schemeClr val="accent1"/>
              </a:solidFill>
            </a:endParaRPr>
          </a:p>
        </p:txBody>
      </p:sp>
      <p:sp>
        <p:nvSpPr>
          <p:cNvPr id="4" name="TextBox 3">
            <a:extLst>
              <a:ext uri="{FF2B5EF4-FFF2-40B4-BE49-F238E27FC236}">
                <a16:creationId xmlns:a16="http://schemas.microsoft.com/office/drawing/2014/main" id="{1F1E8704-CEB9-F850-D9AB-0911BFD92B31}"/>
              </a:ext>
            </a:extLst>
          </p:cNvPr>
          <p:cNvSpPr txBox="1"/>
          <p:nvPr/>
        </p:nvSpPr>
        <p:spPr>
          <a:xfrm>
            <a:off x="6421935" y="2354488"/>
            <a:ext cx="5673059" cy="10310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1400" dirty="0"/>
              <a:t>The spent target will be remotely transferred into a shielded cask </a:t>
            </a:r>
          </a:p>
          <a:p>
            <a:pPr marL="285750" indent="-285750">
              <a:spcAft>
                <a:spcPts val="600"/>
              </a:spcAft>
              <a:buFont typeface="Arial" panose="020B0604020202020204" pitchFamily="34" charset="0"/>
              <a:buChar char="•"/>
            </a:pPr>
            <a:r>
              <a:rPr lang="en-GB" sz="1400" dirty="0"/>
              <a:t>The target will be stored in a dedicated intermediate storage zone in TCC8 for cooldown, prior to transport and waste packaging for disposal</a:t>
            </a:r>
          </a:p>
        </p:txBody>
      </p:sp>
      <p:sp>
        <p:nvSpPr>
          <p:cNvPr id="10" name="TextBox 9">
            <a:extLst>
              <a:ext uri="{FF2B5EF4-FFF2-40B4-BE49-F238E27FC236}">
                <a16:creationId xmlns:a16="http://schemas.microsoft.com/office/drawing/2014/main" id="{C0E60A0C-028A-5622-E05D-986B7E34337A}"/>
              </a:ext>
            </a:extLst>
          </p:cNvPr>
          <p:cNvSpPr txBox="1"/>
          <p:nvPr/>
        </p:nvSpPr>
        <p:spPr>
          <a:xfrm>
            <a:off x="880306" y="5075024"/>
            <a:ext cx="4745573" cy="523220"/>
          </a:xfrm>
          <a:prstGeom prst="rect">
            <a:avLst/>
          </a:prstGeom>
          <a:noFill/>
        </p:spPr>
        <p:txBody>
          <a:bodyPr wrap="square">
            <a:spAutoFit/>
          </a:bodyPr>
          <a:lstStyle/>
          <a:p>
            <a:pPr algn="ctr">
              <a:spcAft>
                <a:spcPts val="600"/>
              </a:spcAft>
            </a:pPr>
            <a:r>
              <a:rPr lang="en-GB" sz="1400" dirty="0">
                <a:solidFill>
                  <a:schemeClr val="accent1"/>
                </a:solidFill>
              </a:rPr>
              <a:t>Residual dose rates of target reach ~100 Sv/h at contact to the target vessel</a:t>
            </a:r>
          </a:p>
        </p:txBody>
      </p:sp>
      <p:sp>
        <p:nvSpPr>
          <p:cNvPr id="13" name="TextBox 12">
            <a:extLst>
              <a:ext uri="{FF2B5EF4-FFF2-40B4-BE49-F238E27FC236}">
                <a16:creationId xmlns:a16="http://schemas.microsoft.com/office/drawing/2014/main" id="{CE5D6F49-0D76-4AA2-781B-765FF135C468}"/>
              </a:ext>
            </a:extLst>
          </p:cNvPr>
          <p:cNvSpPr txBox="1"/>
          <p:nvPr/>
        </p:nvSpPr>
        <p:spPr>
          <a:xfrm>
            <a:off x="6785418" y="3542897"/>
            <a:ext cx="1716439" cy="307777"/>
          </a:xfrm>
          <a:prstGeom prst="rect">
            <a:avLst/>
          </a:prstGeom>
          <a:noFill/>
        </p:spPr>
        <p:txBody>
          <a:bodyPr wrap="square" rtlCol="0">
            <a:spAutoFit/>
          </a:bodyPr>
          <a:lstStyle/>
          <a:p>
            <a:r>
              <a:rPr lang="en-US" sz="1400" b="1" dirty="0"/>
              <a:t>Target area</a:t>
            </a:r>
            <a:endParaRPr lang="en-GB" sz="1400" b="1" dirty="0"/>
          </a:p>
        </p:txBody>
      </p:sp>
      <p:cxnSp>
        <p:nvCxnSpPr>
          <p:cNvPr id="15" name="Straight Arrow Connector 14">
            <a:extLst>
              <a:ext uri="{FF2B5EF4-FFF2-40B4-BE49-F238E27FC236}">
                <a16:creationId xmlns:a16="http://schemas.microsoft.com/office/drawing/2014/main" id="{3C524B3A-9E64-118F-6372-86A27B2DF62D}"/>
              </a:ext>
            </a:extLst>
          </p:cNvPr>
          <p:cNvCxnSpPr>
            <a:cxnSpLocks/>
          </p:cNvCxnSpPr>
          <p:nvPr/>
        </p:nvCxnSpPr>
        <p:spPr>
          <a:xfrm>
            <a:off x="9467441" y="3741495"/>
            <a:ext cx="571909" cy="449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A0EA2E8-AFEC-A23C-3259-55F4F5F98EAC}"/>
              </a:ext>
            </a:extLst>
          </p:cNvPr>
          <p:cNvSpPr txBox="1"/>
          <p:nvPr/>
        </p:nvSpPr>
        <p:spPr>
          <a:xfrm>
            <a:off x="8617956" y="3546944"/>
            <a:ext cx="1421394" cy="338554"/>
          </a:xfrm>
          <a:prstGeom prst="rect">
            <a:avLst/>
          </a:prstGeom>
          <a:noFill/>
        </p:spPr>
        <p:txBody>
          <a:bodyPr wrap="square" rtlCol="0">
            <a:spAutoFit/>
          </a:bodyPr>
          <a:lstStyle/>
          <a:p>
            <a:r>
              <a:rPr lang="en-US" sz="800" dirty="0"/>
              <a:t>Spent target intermediate storage area</a:t>
            </a:r>
            <a:endParaRPr lang="en-CH" sz="800" dirty="0"/>
          </a:p>
        </p:txBody>
      </p:sp>
      <p:cxnSp>
        <p:nvCxnSpPr>
          <p:cNvPr id="20" name="Straight Arrow Connector 19">
            <a:extLst>
              <a:ext uri="{FF2B5EF4-FFF2-40B4-BE49-F238E27FC236}">
                <a16:creationId xmlns:a16="http://schemas.microsoft.com/office/drawing/2014/main" id="{9E20CE86-5D35-6346-20C1-C91788137A6D}"/>
              </a:ext>
            </a:extLst>
          </p:cNvPr>
          <p:cNvCxnSpPr>
            <a:cxnSpLocks/>
          </p:cNvCxnSpPr>
          <p:nvPr/>
        </p:nvCxnSpPr>
        <p:spPr>
          <a:xfrm>
            <a:off x="7294936" y="4693337"/>
            <a:ext cx="263570" cy="4792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1F61B5B-49EA-5567-A017-68FA2A1F0A4D}"/>
              </a:ext>
            </a:extLst>
          </p:cNvPr>
          <p:cNvSpPr txBox="1"/>
          <p:nvPr/>
        </p:nvSpPr>
        <p:spPr>
          <a:xfrm>
            <a:off x="6785418" y="4419132"/>
            <a:ext cx="1019036" cy="338554"/>
          </a:xfrm>
          <a:prstGeom prst="rect">
            <a:avLst/>
          </a:prstGeom>
          <a:noFill/>
        </p:spPr>
        <p:txBody>
          <a:bodyPr wrap="square" rtlCol="0">
            <a:spAutoFit/>
          </a:bodyPr>
          <a:lstStyle/>
          <a:p>
            <a:r>
              <a:rPr lang="en-US" sz="800" dirty="0"/>
              <a:t>Target &amp; beam dump</a:t>
            </a:r>
            <a:endParaRPr lang="en-CH" sz="800" dirty="0"/>
          </a:p>
        </p:txBody>
      </p:sp>
      <p:sp>
        <p:nvSpPr>
          <p:cNvPr id="2" name="Footer Placeholder 2">
            <a:extLst>
              <a:ext uri="{FF2B5EF4-FFF2-40B4-BE49-F238E27FC236}">
                <a16:creationId xmlns:a16="http://schemas.microsoft.com/office/drawing/2014/main" id="{8D1FFCFE-A796-D9FE-D6A2-D46F951D638E}"/>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3" name="Date Placeholder 1">
            <a:extLst>
              <a:ext uri="{FF2B5EF4-FFF2-40B4-BE49-F238E27FC236}">
                <a16:creationId xmlns:a16="http://schemas.microsoft.com/office/drawing/2014/main" id="{8F6151C4-0A08-3DDA-79CE-66CD6B5C8BCF}"/>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6" name="Slide Number Placeholder 3">
            <a:extLst>
              <a:ext uri="{FF2B5EF4-FFF2-40B4-BE49-F238E27FC236}">
                <a16:creationId xmlns:a16="http://schemas.microsoft.com/office/drawing/2014/main" id="{CAE1EA36-D2A2-B7D1-DEC3-79F851191861}"/>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7</a:t>
            </a:fld>
            <a:endParaRPr lang="en-GB" dirty="0"/>
          </a:p>
        </p:txBody>
      </p:sp>
    </p:spTree>
    <p:extLst>
      <p:ext uri="{BB962C8B-B14F-4D97-AF65-F5344CB8AC3E}">
        <p14:creationId xmlns:p14="http://schemas.microsoft.com/office/powerpoint/2010/main" val="3506923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DBC29-12F2-F9BD-7F1B-F5C055A5EB13}"/>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744B0E26-5ADD-1DA6-8C88-A8BB2EDAF9EE}"/>
              </a:ext>
            </a:extLst>
          </p:cNvPr>
          <p:cNvSpPr txBox="1">
            <a:spLocks noChangeArrowheads="1"/>
          </p:cNvSpPr>
          <p:nvPr/>
        </p:nvSpPr>
        <p:spPr bwMode="auto">
          <a:xfrm>
            <a:off x="579720" y="6402"/>
            <a:ext cx="1092648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Residual Dose Rates of Target Assembly</a:t>
            </a:r>
            <a:endParaRPr lang="en-US" spc="-1" dirty="0">
              <a:solidFill>
                <a:srgbClr val="0055A0"/>
              </a:solidFill>
            </a:endParaRPr>
          </a:p>
        </p:txBody>
      </p:sp>
      <p:sp>
        <p:nvSpPr>
          <p:cNvPr id="9" name="Rectangle 8">
            <a:extLst>
              <a:ext uri="{FF2B5EF4-FFF2-40B4-BE49-F238E27FC236}">
                <a16:creationId xmlns:a16="http://schemas.microsoft.com/office/drawing/2014/main" id="{DB6E9690-D228-FCA6-036D-011F55D8A55C}"/>
              </a:ext>
            </a:extLst>
          </p:cNvPr>
          <p:cNvSpPr/>
          <p:nvPr/>
        </p:nvSpPr>
        <p:spPr>
          <a:xfrm>
            <a:off x="9467869" y="21023"/>
            <a:ext cx="2702865" cy="43797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PRELIMINARY STUDY</a:t>
            </a:r>
            <a:endParaRPr lang="en-GB" dirty="0"/>
          </a:p>
        </p:txBody>
      </p:sp>
      <p:pic>
        <p:nvPicPr>
          <p:cNvPr id="8" name="Picture 7">
            <a:extLst>
              <a:ext uri="{FF2B5EF4-FFF2-40B4-BE49-F238E27FC236}">
                <a16:creationId xmlns:a16="http://schemas.microsoft.com/office/drawing/2014/main" id="{400C689A-95C2-94F9-5987-5A05AC9573C8}"/>
              </a:ext>
            </a:extLst>
          </p:cNvPr>
          <p:cNvPicPr>
            <a:picLocks noChangeAspect="1"/>
          </p:cNvPicPr>
          <p:nvPr/>
        </p:nvPicPr>
        <p:blipFill>
          <a:blip r:embed="rId3"/>
          <a:stretch>
            <a:fillRect/>
          </a:stretch>
        </p:blipFill>
        <p:spPr>
          <a:xfrm>
            <a:off x="2542366" y="1922715"/>
            <a:ext cx="2880000" cy="2469967"/>
          </a:xfrm>
          <a:prstGeom prst="rect">
            <a:avLst/>
          </a:prstGeom>
        </p:spPr>
      </p:pic>
      <p:pic>
        <p:nvPicPr>
          <p:cNvPr id="14" name="Picture 13">
            <a:extLst>
              <a:ext uri="{FF2B5EF4-FFF2-40B4-BE49-F238E27FC236}">
                <a16:creationId xmlns:a16="http://schemas.microsoft.com/office/drawing/2014/main" id="{C9D627F2-8ACC-2DB7-34B1-41410069A226}"/>
              </a:ext>
            </a:extLst>
          </p:cNvPr>
          <p:cNvPicPr>
            <a:picLocks noChangeAspect="1"/>
          </p:cNvPicPr>
          <p:nvPr/>
        </p:nvPicPr>
        <p:blipFill>
          <a:blip r:embed="rId4"/>
          <a:stretch>
            <a:fillRect/>
          </a:stretch>
        </p:blipFill>
        <p:spPr>
          <a:xfrm>
            <a:off x="5778150" y="1922715"/>
            <a:ext cx="2880000" cy="2483938"/>
          </a:xfrm>
          <a:prstGeom prst="rect">
            <a:avLst/>
          </a:prstGeom>
        </p:spPr>
      </p:pic>
      <p:pic>
        <p:nvPicPr>
          <p:cNvPr id="21" name="Picture 20">
            <a:extLst>
              <a:ext uri="{FF2B5EF4-FFF2-40B4-BE49-F238E27FC236}">
                <a16:creationId xmlns:a16="http://schemas.microsoft.com/office/drawing/2014/main" id="{3D33E1DB-0534-5E95-55FB-A98B0333B980}"/>
              </a:ext>
            </a:extLst>
          </p:cNvPr>
          <p:cNvPicPr>
            <a:picLocks noChangeAspect="1"/>
          </p:cNvPicPr>
          <p:nvPr/>
        </p:nvPicPr>
        <p:blipFill>
          <a:blip r:embed="rId5"/>
          <a:stretch>
            <a:fillRect/>
          </a:stretch>
        </p:blipFill>
        <p:spPr>
          <a:xfrm>
            <a:off x="9013934" y="1922715"/>
            <a:ext cx="2880000" cy="2451168"/>
          </a:xfrm>
          <a:prstGeom prst="rect">
            <a:avLst/>
          </a:prstGeom>
        </p:spPr>
      </p:pic>
      <p:grpSp>
        <p:nvGrpSpPr>
          <p:cNvPr id="27" name="Group 26">
            <a:extLst>
              <a:ext uri="{FF2B5EF4-FFF2-40B4-BE49-F238E27FC236}">
                <a16:creationId xmlns:a16="http://schemas.microsoft.com/office/drawing/2014/main" id="{93A46AA9-AD91-182E-0183-5B0000E66E35}"/>
              </a:ext>
            </a:extLst>
          </p:cNvPr>
          <p:cNvGrpSpPr>
            <a:grpSpLocks noChangeAspect="1"/>
          </p:cNvGrpSpPr>
          <p:nvPr/>
        </p:nvGrpSpPr>
        <p:grpSpPr>
          <a:xfrm>
            <a:off x="298066" y="3077296"/>
            <a:ext cx="2000046" cy="1071950"/>
            <a:chOff x="5034848" y="2844237"/>
            <a:chExt cx="4456828" cy="2388694"/>
          </a:xfrm>
        </p:grpSpPr>
        <p:pic>
          <p:nvPicPr>
            <p:cNvPr id="32" name="Picture 31">
              <a:extLst>
                <a:ext uri="{FF2B5EF4-FFF2-40B4-BE49-F238E27FC236}">
                  <a16:creationId xmlns:a16="http://schemas.microsoft.com/office/drawing/2014/main" id="{8CBE3D16-4833-0BEB-BEE0-3FF7B946178D}"/>
                </a:ext>
              </a:extLst>
            </p:cNvPr>
            <p:cNvPicPr>
              <a:picLocks noChangeAspect="1"/>
            </p:cNvPicPr>
            <p:nvPr/>
          </p:nvPicPr>
          <p:blipFill>
            <a:blip r:embed="rId6"/>
            <a:srcRect l="6088" t="61311" r="3220"/>
            <a:stretch>
              <a:fillRect/>
            </a:stretch>
          </p:blipFill>
          <p:spPr>
            <a:xfrm>
              <a:off x="5059882" y="4323375"/>
              <a:ext cx="4285010" cy="909556"/>
            </a:xfrm>
            <a:prstGeom prst="rect">
              <a:avLst/>
            </a:prstGeom>
          </p:spPr>
        </p:pic>
        <p:pic>
          <p:nvPicPr>
            <p:cNvPr id="37" name="Picture 36">
              <a:extLst>
                <a:ext uri="{FF2B5EF4-FFF2-40B4-BE49-F238E27FC236}">
                  <a16:creationId xmlns:a16="http://schemas.microsoft.com/office/drawing/2014/main" id="{ADB5611D-3752-9068-7F81-4FC3C2518713}"/>
                </a:ext>
              </a:extLst>
            </p:cNvPr>
            <p:cNvPicPr>
              <a:picLocks noChangeAspect="1"/>
            </p:cNvPicPr>
            <p:nvPr/>
          </p:nvPicPr>
          <p:blipFill>
            <a:blip r:embed="rId7"/>
            <a:srcRect/>
            <a:stretch>
              <a:fillRect/>
            </a:stretch>
          </p:blipFill>
          <p:spPr>
            <a:xfrm>
              <a:off x="5059882" y="2996952"/>
              <a:ext cx="4076128" cy="1326423"/>
            </a:xfrm>
            <a:prstGeom prst="rect">
              <a:avLst/>
            </a:prstGeom>
          </p:spPr>
        </p:pic>
        <p:sp>
          <p:nvSpPr>
            <p:cNvPr id="38" name="Rectangle 37">
              <a:extLst>
                <a:ext uri="{FF2B5EF4-FFF2-40B4-BE49-F238E27FC236}">
                  <a16:creationId xmlns:a16="http://schemas.microsoft.com/office/drawing/2014/main" id="{77CE727B-AF96-14C9-A5E2-515F831713E3}"/>
                </a:ext>
              </a:extLst>
            </p:cNvPr>
            <p:cNvSpPr/>
            <p:nvPr/>
          </p:nvSpPr>
          <p:spPr>
            <a:xfrm>
              <a:off x="5034848" y="2912412"/>
              <a:ext cx="1040400" cy="210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9" name="Rectangle 38">
              <a:extLst>
                <a:ext uri="{FF2B5EF4-FFF2-40B4-BE49-F238E27FC236}">
                  <a16:creationId xmlns:a16="http://schemas.microsoft.com/office/drawing/2014/main" id="{9B57BBA1-00DF-AABA-58EC-4DE058BC8A0C}"/>
                </a:ext>
              </a:extLst>
            </p:cNvPr>
            <p:cNvSpPr/>
            <p:nvPr/>
          </p:nvSpPr>
          <p:spPr>
            <a:xfrm>
              <a:off x="6277978" y="2852201"/>
              <a:ext cx="1656000" cy="210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Rectangle 39">
              <a:extLst>
                <a:ext uri="{FF2B5EF4-FFF2-40B4-BE49-F238E27FC236}">
                  <a16:creationId xmlns:a16="http://schemas.microsoft.com/office/drawing/2014/main" id="{0A4CCAFC-5B8F-6885-3A8B-7B9F43362992}"/>
                </a:ext>
              </a:extLst>
            </p:cNvPr>
            <p:cNvSpPr/>
            <p:nvPr/>
          </p:nvSpPr>
          <p:spPr>
            <a:xfrm>
              <a:off x="8123676" y="2844237"/>
              <a:ext cx="1368000" cy="210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pic>
        <p:nvPicPr>
          <p:cNvPr id="41" name="Picture 40">
            <a:extLst>
              <a:ext uri="{FF2B5EF4-FFF2-40B4-BE49-F238E27FC236}">
                <a16:creationId xmlns:a16="http://schemas.microsoft.com/office/drawing/2014/main" id="{D67BB4F3-1A4A-594F-A4BE-4DFC7D7E1962}"/>
              </a:ext>
            </a:extLst>
          </p:cNvPr>
          <p:cNvPicPr>
            <a:picLocks noChangeAspect="1"/>
          </p:cNvPicPr>
          <p:nvPr/>
        </p:nvPicPr>
        <p:blipFill>
          <a:blip r:embed="rId8"/>
          <a:stretch>
            <a:fillRect/>
          </a:stretch>
        </p:blipFill>
        <p:spPr>
          <a:xfrm>
            <a:off x="817778" y="1896914"/>
            <a:ext cx="873884" cy="779492"/>
          </a:xfrm>
          <a:prstGeom prst="rect">
            <a:avLst/>
          </a:prstGeom>
        </p:spPr>
      </p:pic>
      <p:cxnSp>
        <p:nvCxnSpPr>
          <p:cNvPr id="43" name="Straight Arrow Connector 42">
            <a:extLst>
              <a:ext uri="{FF2B5EF4-FFF2-40B4-BE49-F238E27FC236}">
                <a16:creationId xmlns:a16="http://schemas.microsoft.com/office/drawing/2014/main" id="{A48EF8E2-F813-D842-11FF-F0FB89F6ECDB}"/>
              </a:ext>
            </a:extLst>
          </p:cNvPr>
          <p:cNvCxnSpPr>
            <a:cxnSpLocks/>
          </p:cNvCxnSpPr>
          <p:nvPr/>
        </p:nvCxnSpPr>
        <p:spPr>
          <a:xfrm>
            <a:off x="948515" y="2741007"/>
            <a:ext cx="6323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B828AA4-3A2A-BEA6-26B3-9A9832E1EA6F}"/>
              </a:ext>
            </a:extLst>
          </p:cNvPr>
          <p:cNvSpPr txBox="1"/>
          <p:nvPr/>
        </p:nvSpPr>
        <p:spPr>
          <a:xfrm>
            <a:off x="1025461" y="2704250"/>
            <a:ext cx="505526" cy="338554"/>
          </a:xfrm>
          <a:prstGeom prst="rect">
            <a:avLst/>
          </a:prstGeom>
          <a:noFill/>
        </p:spPr>
        <p:txBody>
          <a:bodyPr wrap="square" rtlCol="0">
            <a:spAutoFit/>
          </a:bodyPr>
          <a:lstStyle/>
          <a:p>
            <a:pPr algn="ctr"/>
            <a:r>
              <a:rPr lang="en-US" sz="1600" dirty="0">
                <a:solidFill>
                  <a:schemeClr val="accent1"/>
                </a:solidFill>
              </a:rPr>
              <a:t>x</a:t>
            </a:r>
            <a:endParaRPr lang="en-GB" sz="1600" dirty="0">
              <a:solidFill>
                <a:schemeClr val="accent1"/>
              </a:solidFill>
            </a:endParaRPr>
          </a:p>
        </p:txBody>
      </p:sp>
      <p:sp>
        <p:nvSpPr>
          <p:cNvPr id="47" name="Rectangle: Rounded Corners 46">
            <a:extLst>
              <a:ext uri="{FF2B5EF4-FFF2-40B4-BE49-F238E27FC236}">
                <a16:creationId xmlns:a16="http://schemas.microsoft.com/office/drawing/2014/main" id="{BC5A11FE-F133-47AD-15A2-8C7FE20EF141}"/>
              </a:ext>
            </a:extLst>
          </p:cNvPr>
          <p:cNvSpPr/>
          <p:nvPr/>
        </p:nvSpPr>
        <p:spPr>
          <a:xfrm>
            <a:off x="2448753" y="1882809"/>
            <a:ext cx="3064808" cy="2583092"/>
          </a:xfrm>
          <a:prstGeom prst="roundRect">
            <a:avLst>
              <a:gd name="adj" fmla="val 7521"/>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E12FEC3E-4F15-DF77-8201-597F6DF16A92}"/>
              </a:ext>
            </a:extLst>
          </p:cNvPr>
          <p:cNvSpPr/>
          <p:nvPr/>
        </p:nvSpPr>
        <p:spPr>
          <a:xfrm>
            <a:off x="5638877" y="1882809"/>
            <a:ext cx="3115824" cy="2583092"/>
          </a:xfrm>
          <a:prstGeom prst="roundRect">
            <a:avLst>
              <a:gd name="adj" fmla="val 7521"/>
            </a:avLst>
          </a:prstGeom>
          <a:noFill/>
          <a:ln w="76200">
            <a:solidFill>
              <a:srgbClr val="0033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F2BBE4EE-DB77-A2BC-C91A-5F17ED622902}"/>
              </a:ext>
            </a:extLst>
          </p:cNvPr>
          <p:cNvSpPr/>
          <p:nvPr/>
        </p:nvSpPr>
        <p:spPr>
          <a:xfrm>
            <a:off x="8893975" y="1882809"/>
            <a:ext cx="3069596" cy="2583092"/>
          </a:xfrm>
          <a:prstGeom prst="roundRect">
            <a:avLst>
              <a:gd name="adj" fmla="val 7521"/>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Arrow Connector 49">
            <a:extLst>
              <a:ext uri="{FF2B5EF4-FFF2-40B4-BE49-F238E27FC236}">
                <a16:creationId xmlns:a16="http://schemas.microsoft.com/office/drawing/2014/main" id="{8D27DB6A-9F5D-6AEB-E0DA-AA055A356596}"/>
              </a:ext>
            </a:extLst>
          </p:cNvPr>
          <p:cNvCxnSpPr>
            <a:cxnSpLocks/>
          </p:cNvCxnSpPr>
          <p:nvPr/>
        </p:nvCxnSpPr>
        <p:spPr>
          <a:xfrm rot="16200000">
            <a:off x="426295" y="2225834"/>
            <a:ext cx="632325" cy="0"/>
          </a:xfrm>
          <a:prstGeom prst="straightConnector1">
            <a:avLst/>
          </a:prstGeom>
          <a:ln>
            <a:solidFill>
              <a:srgbClr val="0033A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648673B-E5B7-BCD9-EF5C-D7B82E295442}"/>
              </a:ext>
            </a:extLst>
          </p:cNvPr>
          <p:cNvSpPr txBox="1"/>
          <p:nvPr/>
        </p:nvSpPr>
        <p:spPr>
          <a:xfrm>
            <a:off x="316754" y="2048088"/>
            <a:ext cx="505526" cy="338554"/>
          </a:xfrm>
          <a:prstGeom prst="rect">
            <a:avLst/>
          </a:prstGeom>
          <a:noFill/>
        </p:spPr>
        <p:txBody>
          <a:bodyPr wrap="square" rtlCol="0">
            <a:spAutoFit/>
          </a:bodyPr>
          <a:lstStyle/>
          <a:p>
            <a:pPr algn="ctr"/>
            <a:r>
              <a:rPr lang="en-US" sz="1600" dirty="0">
                <a:solidFill>
                  <a:srgbClr val="0033A0"/>
                </a:solidFill>
              </a:rPr>
              <a:t>y</a:t>
            </a:r>
            <a:endParaRPr lang="en-GB" sz="1600" dirty="0">
              <a:solidFill>
                <a:srgbClr val="0033A0"/>
              </a:solidFill>
            </a:endParaRPr>
          </a:p>
        </p:txBody>
      </p:sp>
      <p:cxnSp>
        <p:nvCxnSpPr>
          <p:cNvPr id="56" name="Straight Arrow Connector 55">
            <a:extLst>
              <a:ext uri="{FF2B5EF4-FFF2-40B4-BE49-F238E27FC236}">
                <a16:creationId xmlns:a16="http://schemas.microsoft.com/office/drawing/2014/main" id="{35BE39B7-05B8-800F-E2EB-59FA3A2735D8}"/>
              </a:ext>
            </a:extLst>
          </p:cNvPr>
          <p:cNvCxnSpPr>
            <a:cxnSpLocks/>
          </p:cNvCxnSpPr>
          <p:nvPr/>
        </p:nvCxnSpPr>
        <p:spPr>
          <a:xfrm>
            <a:off x="941061" y="4187774"/>
            <a:ext cx="632325"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F34C3D8-1560-B8E0-D5D0-3B068D47309F}"/>
              </a:ext>
            </a:extLst>
          </p:cNvPr>
          <p:cNvSpPr txBox="1"/>
          <p:nvPr/>
        </p:nvSpPr>
        <p:spPr>
          <a:xfrm>
            <a:off x="1018007" y="4151017"/>
            <a:ext cx="505526" cy="338554"/>
          </a:xfrm>
          <a:prstGeom prst="rect">
            <a:avLst/>
          </a:prstGeom>
          <a:noFill/>
        </p:spPr>
        <p:txBody>
          <a:bodyPr wrap="square" rtlCol="0">
            <a:spAutoFit/>
          </a:bodyPr>
          <a:lstStyle/>
          <a:p>
            <a:pPr algn="ctr"/>
            <a:r>
              <a:rPr lang="en-US" sz="1600" dirty="0">
                <a:solidFill>
                  <a:srgbClr val="C00000"/>
                </a:solidFill>
              </a:rPr>
              <a:t>z</a:t>
            </a:r>
            <a:endParaRPr lang="en-GB" sz="1600" dirty="0">
              <a:solidFill>
                <a:srgbClr val="C00000"/>
              </a:solidFill>
            </a:endParaRPr>
          </a:p>
        </p:txBody>
      </p:sp>
      <p:sp>
        <p:nvSpPr>
          <p:cNvPr id="59" name="TextBox 58">
            <a:extLst>
              <a:ext uri="{FF2B5EF4-FFF2-40B4-BE49-F238E27FC236}">
                <a16:creationId xmlns:a16="http://schemas.microsoft.com/office/drawing/2014/main" id="{96B73CA6-615E-A3C9-838C-4AFDFE17E9AD}"/>
              </a:ext>
            </a:extLst>
          </p:cNvPr>
          <p:cNvSpPr txBox="1"/>
          <p:nvPr/>
        </p:nvSpPr>
        <p:spPr>
          <a:xfrm>
            <a:off x="2368036" y="1312081"/>
            <a:ext cx="4820415" cy="523220"/>
          </a:xfrm>
          <a:prstGeom prst="rect">
            <a:avLst/>
          </a:prstGeom>
          <a:noFill/>
        </p:spPr>
        <p:txBody>
          <a:bodyPr wrap="square" rtlCol="0">
            <a:spAutoFit/>
          </a:bodyPr>
          <a:lstStyle/>
          <a:p>
            <a:r>
              <a:rPr lang="en-US" sz="1400" b="1" dirty="0"/>
              <a:t>Residual dose rates of target assembly, no shielding</a:t>
            </a:r>
          </a:p>
          <a:p>
            <a:r>
              <a:rPr lang="en-US" sz="1400" dirty="0"/>
              <a:t>Various cool-down times</a:t>
            </a:r>
            <a:endParaRPr lang="en-GB" sz="1400" dirty="0"/>
          </a:p>
        </p:txBody>
      </p:sp>
      <p:sp>
        <p:nvSpPr>
          <p:cNvPr id="61" name="TextBox 60">
            <a:extLst>
              <a:ext uri="{FF2B5EF4-FFF2-40B4-BE49-F238E27FC236}">
                <a16:creationId xmlns:a16="http://schemas.microsoft.com/office/drawing/2014/main" id="{A3EAA22D-8D41-0ACD-7990-D7E73A5BDC1D}"/>
              </a:ext>
            </a:extLst>
          </p:cNvPr>
          <p:cNvSpPr txBox="1"/>
          <p:nvPr/>
        </p:nvSpPr>
        <p:spPr>
          <a:xfrm>
            <a:off x="9749020" y="1466775"/>
            <a:ext cx="2140561" cy="400110"/>
          </a:xfrm>
          <a:prstGeom prst="rect">
            <a:avLst/>
          </a:prstGeom>
          <a:noFill/>
        </p:spPr>
        <p:txBody>
          <a:bodyPr wrap="square" rtlCol="0">
            <a:spAutoFit/>
          </a:bodyPr>
          <a:lstStyle/>
          <a:p>
            <a:pPr algn="r"/>
            <a:r>
              <a:rPr lang="en-US" sz="1000" dirty="0">
                <a:solidFill>
                  <a:schemeClr val="bg2">
                    <a:lumMod val="10000"/>
                  </a:schemeClr>
                </a:solidFill>
              </a:rPr>
              <a:t>&lt;</a:t>
            </a:r>
            <a:r>
              <a:rPr lang="en-US" sz="1000" dirty="0" err="1">
                <a:solidFill>
                  <a:schemeClr val="bg2">
                    <a:lumMod val="10000"/>
                  </a:schemeClr>
                </a:solidFill>
              </a:rPr>
              <a:t>x,y</a:t>
            </a:r>
            <a:r>
              <a:rPr lang="en-US" sz="1000" dirty="0">
                <a:solidFill>
                  <a:schemeClr val="bg2">
                    <a:lumMod val="10000"/>
                  </a:schemeClr>
                </a:solidFill>
              </a:rPr>
              <a:t>&gt; [-20;20] cm</a:t>
            </a:r>
          </a:p>
          <a:p>
            <a:pPr algn="r"/>
            <a:r>
              <a:rPr lang="en-US" sz="1000" dirty="0">
                <a:solidFill>
                  <a:schemeClr val="bg2">
                    <a:lumMod val="10000"/>
                  </a:schemeClr>
                </a:solidFill>
              </a:rPr>
              <a:t>&lt;z&gt; [100] cm </a:t>
            </a:r>
            <a:endParaRPr lang="en-GB" sz="1000" dirty="0">
              <a:solidFill>
                <a:schemeClr val="bg2">
                  <a:lumMod val="10000"/>
                </a:schemeClr>
              </a:solidFill>
            </a:endParaRPr>
          </a:p>
        </p:txBody>
      </p:sp>
      <p:sp>
        <p:nvSpPr>
          <p:cNvPr id="62" name="TextBox 28">
            <a:extLst>
              <a:ext uri="{FF2B5EF4-FFF2-40B4-BE49-F238E27FC236}">
                <a16:creationId xmlns:a16="http://schemas.microsoft.com/office/drawing/2014/main" id="{9E116C6A-AF6F-D4A8-1EFD-863C86A87D58}"/>
              </a:ext>
            </a:extLst>
          </p:cNvPr>
          <p:cNvSpPr txBox="1"/>
          <p:nvPr/>
        </p:nvSpPr>
        <p:spPr>
          <a:xfrm>
            <a:off x="3162041" y="4630422"/>
            <a:ext cx="223194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latin typeface="Arial"/>
                <a:cs typeface="Arial"/>
              </a:rPr>
              <a:t>Max. DR (mSv/h) at 3 m</a:t>
            </a:r>
          </a:p>
        </p:txBody>
      </p:sp>
      <p:sp>
        <p:nvSpPr>
          <p:cNvPr id="69" name="TextBox 28">
            <a:extLst>
              <a:ext uri="{FF2B5EF4-FFF2-40B4-BE49-F238E27FC236}">
                <a16:creationId xmlns:a16="http://schemas.microsoft.com/office/drawing/2014/main" id="{F7296CB3-F9F8-5E60-9407-2601D18FC063}"/>
              </a:ext>
            </a:extLst>
          </p:cNvPr>
          <p:cNvSpPr txBox="1"/>
          <p:nvPr/>
        </p:nvSpPr>
        <p:spPr>
          <a:xfrm>
            <a:off x="6118065" y="4630422"/>
            <a:ext cx="222549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cs typeface="Arial"/>
              </a:rPr>
              <a:t>Max. DR (mSv/h) </a:t>
            </a:r>
            <a:r>
              <a:rPr lang="en-GB" sz="1100" b="1" dirty="0">
                <a:latin typeface="Arial"/>
                <a:cs typeface="Arial"/>
              </a:rPr>
              <a:t>at 3 m (top)</a:t>
            </a:r>
          </a:p>
        </p:txBody>
      </p:sp>
      <p:sp>
        <p:nvSpPr>
          <p:cNvPr id="70" name="TextBox 28">
            <a:extLst>
              <a:ext uri="{FF2B5EF4-FFF2-40B4-BE49-F238E27FC236}">
                <a16:creationId xmlns:a16="http://schemas.microsoft.com/office/drawing/2014/main" id="{6F97BCE5-6451-BC3A-A2AD-451AB8A327CD}"/>
              </a:ext>
            </a:extLst>
          </p:cNvPr>
          <p:cNvSpPr txBox="1"/>
          <p:nvPr/>
        </p:nvSpPr>
        <p:spPr>
          <a:xfrm>
            <a:off x="9343177" y="4630422"/>
            <a:ext cx="254640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100" b="1" dirty="0">
                <a:cs typeface="Arial"/>
              </a:rPr>
              <a:t>Max. DR (mSv/h) </a:t>
            </a:r>
            <a:r>
              <a:rPr lang="en-GB" sz="1100" b="1" dirty="0">
                <a:latin typeface="Arial"/>
                <a:cs typeface="Arial"/>
              </a:rPr>
              <a:t>at 3 m (upstream)</a:t>
            </a:r>
          </a:p>
        </p:txBody>
      </p:sp>
      <p:sp>
        <p:nvSpPr>
          <p:cNvPr id="71" name="TextBox 70">
            <a:extLst>
              <a:ext uri="{FF2B5EF4-FFF2-40B4-BE49-F238E27FC236}">
                <a16:creationId xmlns:a16="http://schemas.microsoft.com/office/drawing/2014/main" id="{9615125B-B3AE-6B7E-FF6F-68DA1B0134F3}"/>
              </a:ext>
            </a:extLst>
          </p:cNvPr>
          <p:cNvSpPr txBox="1"/>
          <p:nvPr/>
        </p:nvSpPr>
        <p:spPr>
          <a:xfrm>
            <a:off x="128523" y="4872207"/>
            <a:ext cx="2941113" cy="1031051"/>
          </a:xfrm>
          <a:prstGeom prst="rect">
            <a:avLst/>
          </a:prstGeom>
          <a:noFill/>
        </p:spPr>
        <p:txBody>
          <a:bodyPr wrap="square" rtlCol="0">
            <a:spAutoFit/>
          </a:bodyPr>
          <a:lstStyle/>
          <a:p>
            <a:pPr marL="180975" indent="-180975">
              <a:spcAft>
                <a:spcPts val="600"/>
              </a:spcAft>
              <a:buFont typeface="Arial" panose="020B0604020202020204" pitchFamily="34" charset="0"/>
              <a:buChar char="•"/>
            </a:pPr>
            <a:r>
              <a:rPr lang="en-US" sz="1400" dirty="0"/>
              <a:t>No safety factor included here, statistical errors</a:t>
            </a:r>
          </a:p>
          <a:p>
            <a:pPr marL="180975" indent="-180975">
              <a:spcAft>
                <a:spcPts val="600"/>
              </a:spcAft>
              <a:buFont typeface="Arial" panose="020B0604020202020204" pitchFamily="34" charset="0"/>
              <a:buChar char="•"/>
            </a:pPr>
            <a:r>
              <a:rPr lang="en-US" sz="1400" dirty="0"/>
              <a:t>Dose rates are &lt; 10 mSv/h at </a:t>
            </a:r>
            <a:br>
              <a:rPr lang="en-US" sz="1400" dirty="0"/>
            </a:br>
            <a:r>
              <a:rPr lang="en-US" sz="1400" dirty="0"/>
              <a:t>3 m for ≥ 5 years of cooling</a:t>
            </a:r>
          </a:p>
        </p:txBody>
      </p:sp>
      <p:pic>
        <p:nvPicPr>
          <p:cNvPr id="4" name="Picture 3">
            <a:extLst>
              <a:ext uri="{FF2B5EF4-FFF2-40B4-BE49-F238E27FC236}">
                <a16:creationId xmlns:a16="http://schemas.microsoft.com/office/drawing/2014/main" id="{F89E41EC-628E-1B8F-DBE7-A590723C8D5C}"/>
              </a:ext>
            </a:extLst>
          </p:cNvPr>
          <p:cNvPicPr>
            <a:picLocks noChangeAspect="1"/>
          </p:cNvPicPr>
          <p:nvPr/>
        </p:nvPicPr>
        <p:blipFill>
          <a:blip r:embed="rId9"/>
          <a:srcRect t="30896" b="47267"/>
          <a:stretch>
            <a:fillRect/>
          </a:stretch>
        </p:blipFill>
        <p:spPr>
          <a:xfrm>
            <a:off x="6357066" y="4888270"/>
            <a:ext cx="1757446" cy="864000"/>
          </a:xfrm>
          <a:prstGeom prst="rect">
            <a:avLst/>
          </a:prstGeom>
        </p:spPr>
      </p:pic>
      <p:pic>
        <p:nvPicPr>
          <p:cNvPr id="5" name="Picture 4">
            <a:extLst>
              <a:ext uri="{FF2B5EF4-FFF2-40B4-BE49-F238E27FC236}">
                <a16:creationId xmlns:a16="http://schemas.microsoft.com/office/drawing/2014/main" id="{67B8EEA2-AA4A-306B-AC82-07F916A5BABC}"/>
              </a:ext>
            </a:extLst>
          </p:cNvPr>
          <p:cNvPicPr>
            <a:picLocks noChangeAspect="1"/>
          </p:cNvPicPr>
          <p:nvPr/>
        </p:nvPicPr>
        <p:blipFill>
          <a:blip r:embed="rId9"/>
          <a:srcRect t="9190" b="69321"/>
          <a:stretch>
            <a:fillRect/>
          </a:stretch>
        </p:blipFill>
        <p:spPr>
          <a:xfrm>
            <a:off x="3168134" y="4955733"/>
            <a:ext cx="1785845" cy="864000"/>
          </a:xfrm>
          <a:prstGeom prst="rect">
            <a:avLst/>
          </a:prstGeom>
        </p:spPr>
      </p:pic>
      <p:pic>
        <p:nvPicPr>
          <p:cNvPr id="6" name="Picture 5">
            <a:extLst>
              <a:ext uri="{FF2B5EF4-FFF2-40B4-BE49-F238E27FC236}">
                <a16:creationId xmlns:a16="http://schemas.microsoft.com/office/drawing/2014/main" id="{8812181E-7F12-4D85-43FE-889BA8C77DF7}"/>
              </a:ext>
            </a:extLst>
          </p:cNvPr>
          <p:cNvPicPr>
            <a:picLocks noChangeAspect="1"/>
          </p:cNvPicPr>
          <p:nvPr/>
        </p:nvPicPr>
        <p:blipFill>
          <a:blip r:embed="rId9"/>
          <a:srcRect t="54452" b="22955"/>
          <a:stretch>
            <a:fillRect/>
          </a:stretch>
        </p:blipFill>
        <p:spPr>
          <a:xfrm>
            <a:off x="9735334" y="4901503"/>
            <a:ext cx="1698667" cy="864000"/>
          </a:xfrm>
          <a:prstGeom prst="rect">
            <a:avLst/>
          </a:prstGeom>
        </p:spPr>
      </p:pic>
      <p:sp>
        <p:nvSpPr>
          <p:cNvPr id="2" name="TextBox 1">
            <a:extLst>
              <a:ext uri="{FF2B5EF4-FFF2-40B4-BE49-F238E27FC236}">
                <a16:creationId xmlns:a16="http://schemas.microsoft.com/office/drawing/2014/main" id="{EB63E69B-FCF7-CC78-CB78-B1E5FA171ADC}"/>
              </a:ext>
            </a:extLst>
          </p:cNvPr>
          <p:cNvSpPr txBox="1"/>
          <p:nvPr/>
        </p:nvSpPr>
        <p:spPr>
          <a:xfrm>
            <a:off x="8948468" y="5796006"/>
            <a:ext cx="2941113" cy="246221"/>
          </a:xfrm>
          <a:prstGeom prst="rect">
            <a:avLst/>
          </a:prstGeom>
          <a:noFill/>
        </p:spPr>
        <p:txBody>
          <a:bodyPr wrap="square" rtlCol="0">
            <a:spAutoFit/>
          </a:bodyPr>
          <a:lstStyle/>
          <a:p>
            <a:pPr algn="r"/>
            <a:r>
              <a:rPr lang="en-US" sz="1000" dirty="0">
                <a:solidFill>
                  <a:schemeClr val="bg2">
                    <a:lumMod val="10000"/>
                  </a:schemeClr>
                </a:solidFill>
              </a:rPr>
              <a:t>Statistical uncertainties in parentheses</a:t>
            </a:r>
            <a:endParaRPr lang="en-CH" sz="1000" dirty="0">
              <a:solidFill>
                <a:schemeClr val="bg2">
                  <a:lumMod val="10000"/>
                </a:schemeClr>
              </a:solidFill>
            </a:endParaRPr>
          </a:p>
        </p:txBody>
      </p:sp>
      <p:sp>
        <p:nvSpPr>
          <p:cNvPr id="3" name="Footer Placeholder 2">
            <a:extLst>
              <a:ext uri="{FF2B5EF4-FFF2-40B4-BE49-F238E27FC236}">
                <a16:creationId xmlns:a16="http://schemas.microsoft.com/office/drawing/2014/main" id="{BC052EB4-7D89-43EC-D911-7DBC34B10F40}"/>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10" name="Date Placeholder 1">
            <a:extLst>
              <a:ext uri="{FF2B5EF4-FFF2-40B4-BE49-F238E27FC236}">
                <a16:creationId xmlns:a16="http://schemas.microsoft.com/office/drawing/2014/main" id="{C7C80671-C124-18E8-D8EE-FD685425CD36}"/>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11" name="Slide Number Placeholder 3">
            <a:extLst>
              <a:ext uri="{FF2B5EF4-FFF2-40B4-BE49-F238E27FC236}">
                <a16:creationId xmlns:a16="http://schemas.microsoft.com/office/drawing/2014/main" id="{D3E90CF6-5FE2-6FD4-24E0-6F645A7AAB02}"/>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8</a:t>
            </a:fld>
            <a:endParaRPr lang="en-GB" dirty="0"/>
          </a:p>
        </p:txBody>
      </p:sp>
    </p:spTree>
    <p:extLst>
      <p:ext uri="{BB962C8B-B14F-4D97-AF65-F5344CB8AC3E}">
        <p14:creationId xmlns:p14="http://schemas.microsoft.com/office/powerpoint/2010/main" val="226537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D5575-7C62-A715-3E2E-FD354F7F82A0}"/>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3893861-6E0F-4BB4-4154-8CE07918531D}"/>
              </a:ext>
            </a:extLst>
          </p:cNvPr>
          <p:cNvSpPr txBox="1">
            <a:spLocks noChangeArrowheads="1"/>
          </p:cNvSpPr>
          <p:nvPr/>
        </p:nvSpPr>
        <p:spPr bwMode="auto">
          <a:xfrm>
            <a:off x="579720" y="6402"/>
            <a:ext cx="65964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4600" kern="1200">
                <a:solidFill>
                  <a:schemeClr val="tx1"/>
                </a:solidFill>
                <a:latin typeface="+mj-lt"/>
                <a:ea typeface="+mj-ea"/>
                <a:cs typeface="Arial" panose="020B0604020202020204" pitchFamily="34" charset="0"/>
              </a:defRPr>
            </a:lvl1pPr>
            <a:lvl2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4600">
                <a:solidFill>
                  <a:schemeClr val="tx1"/>
                </a:solidFill>
                <a:latin typeface="Arial" panose="020B0604020202020204" pitchFamily="34" charset="0"/>
                <a:cs typeface="Arial" panose="020B0604020202020204" pitchFamily="34" charset="0"/>
              </a:defRPr>
            </a:lvl9pPr>
          </a:lstStyle>
          <a:p>
            <a:r>
              <a:rPr lang="en-GB" dirty="0"/>
              <a:t>Radionuclide Inventory of Target Assembly</a:t>
            </a:r>
            <a:endParaRPr lang="en-US" spc="-1" dirty="0">
              <a:solidFill>
                <a:srgbClr val="0055A0"/>
              </a:solidFill>
            </a:endParaRPr>
          </a:p>
        </p:txBody>
      </p:sp>
      <p:pic>
        <p:nvPicPr>
          <p:cNvPr id="13" name="Picture 12">
            <a:extLst>
              <a:ext uri="{FF2B5EF4-FFF2-40B4-BE49-F238E27FC236}">
                <a16:creationId xmlns:a16="http://schemas.microsoft.com/office/drawing/2014/main" id="{2304AB3A-FBC9-1578-2DCD-97FB3ADB669F}"/>
              </a:ext>
            </a:extLst>
          </p:cNvPr>
          <p:cNvPicPr>
            <a:picLocks noChangeAspect="1"/>
          </p:cNvPicPr>
          <p:nvPr/>
        </p:nvPicPr>
        <p:blipFill>
          <a:blip r:embed="rId3"/>
          <a:stretch>
            <a:fillRect/>
          </a:stretch>
        </p:blipFill>
        <p:spPr>
          <a:xfrm>
            <a:off x="6702334" y="330886"/>
            <a:ext cx="4500000" cy="2917969"/>
          </a:xfrm>
          <a:prstGeom prst="rect">
            <a:avLst/>
          </a:prstGeom>
        </p:spPr>
      </p:pic>
      <p:pic>
        <p:nvPicPr>
          <p:cNvPr id="15" name="Picture 14">
            <a:extLst>
              <a:ext uri="{FF2B5EF4-FFF2-40B4-BE49-F238E27FC236}">
                <a16:creationId xmlns:a16="http://schemas.microsoft.com/office/drawing/2014/main" id="{2D4A0753-9BB8-776F-9566-5C837829C203}"/>
              </a:ext>
            </a:extLst>
          </p:cNvPr>
          <p:cNvPicPr>
            <a:picLocks noChangeAspect="1"/>
          </p:cNvPicPr>
          <p:nvPr/>
        </p:nvPicPr>
        <p:blipFill>
          <a:blip r:embed="rId4"/>
          <a:srcRect t="2065" b="-1"/>
          <a:stretch>
            <a:fillRect/>
          </a:stretch>
        </p:blipFill>
        <p:spPr>
          <a:xfrm>
            <a:off x="6730909" y="3180377"/>
            <a:ext cx="4500000" cy="2844391"/>
          </a:xfrm>
          <a:prstGeom prst="rect">
            <a:avLst/>
          </a:prstGeom>
        </p:spPr>
      </p:pic>
      <p:sp>
        <p:nvSpPr>
          <p:cNvPr id="8" name="TextBox 7">
            <a:extLst>
              <a:ext uri="{FF2B5EF4-FFF2-40B4-BE49-F238E27FC236}">
                <a16:creationId xmlns:a16="http://schemas.microsoft.com/office/drawing/2014/main" id="{C5697507-4095-DC5B-D825-310FE09BBA41}"/>
              </a:ext>
            </a:extLst>
          </p:cNvPr>
          <p:cNvSpPr txBox="1"/>
          <p:nvPr/>
        </p:nvSpPr>
        <p:spPr>
          <a:xfrm>
            <a:off x="593557" y="3482623"/>
            <a:ext cx="4867536" cy="707886"/>
          </a:xfrm>
          <a:prstGeom prst="rect">
            <a:avLst/>
          </a:prstGeom>
          <a:noFill/>
        </p:spPr>
        <p:txBody>
          <a:bodyPr wrap="square">
            <a:spAutoFit/>
          </a:bodyPr>
          <a:lstStyle/>
          <a:p>
            <a:r>
              <a:rPr lang="en-CH" sz="1000" b="1" dirty="0">
                <a:solidFill>
                  <a:schemeClr val="bg2">
                    <a:lumMod val="10000"/>
                  </a:schemeClr>
                </a:solidFill>
              </a:rPr>
              <a:t>LL</a:t>
            </a:r>
            <a:r>
              <a:rPr lang="en-CH" sz="1000" dirty="0">
                <a:solidFill>
                  <a:schemeClr val="bg2">
                    <a:lumMod val="10000"/>
                  </a:schemeClr>
                </a:solidFill>
              </a:rPr>
              <a:t>: </a:t>
            </a:r>
            <a:r>
              <a:rPr lang="en-US" sz="1000" dirty="0">
                <a:solidFill>
                  <a:schemeClr val="bg2">
                    <a:lumMod val="10000"/>
                  </a:schemeClr>
                </a:solidFill>
              </a:rPr>
              <a:t> </a:t>
            </a:r>
            <a:r>
              <a:rPr lang="en-CH" sz="1000" dirty="0">
                <a:solidFill>
                  <a:schemeClr val="bg2">
                    <a:lumMod val="10000"/>
                  </a:schemeClr>
                </a:solidFill>
              </a:rPr>
              <a:t>Clearance limit for specific activity in Bq/g</a:t>
            </a:r>
            <a:endParaRPr lang="en-US" sz="1000" dirty="0">
              <a:solidFill>
                <a:schemeClr val="bg2">
                  <a:lumMod val="10000"/>
                </a:schemeClr>
              </a:solidFill>
            </a:endParaRPr>
          </a:p>
          <a:p>
            <a:pPr marL="268288" indent="-268288"/>
            <a:r>
              <a:rPr lang="en-CH" sz="1000" b="1" dirty="0">
                <a:solidFill>
                  <a:schemeClr val="bg2">
                    <a:lumMod val="10000"/>
                  </a:schemeClr>
                </a:solidFill>
              </a:rPr>
              <a:t>LA</a:t>
            </a:r>
            <a:r>
              <a:rPr lang="en-CH" sz="1000" dirty="0">
                <a:solidFill>
                  <a:schemeClr val="bg2">
                    <a:lumMod val="10000"/>
                  </a:schemeClr>
                </a:solidFill>
              </a:rPr>
              <a:t>: </a:t>
            </a:r>
            <a:r>
              <a:rPr lang="en-US" sz="1000" dirty="0">
                <a:solidFill>
                  <a:schemeClr val="bg2">
                    <a:lumMod val="10000"/>
                  </a:schemeClr>
                </a:solidFill>
              </a:rPr>
              <a:t> </a:t>
            </a:r>
            <a:r>
              <a:rPr lang="en-CH" sz="1000" dirty="0">
                <a:solidFill>
                  <a:schemeClr val="bg2">
                    <a:lumMod val="10000"/>
                  </a:schemeClr>
                </a:solidFill>
              </a:rPr>
              <a:t>Value corresponding to the absolute activity level in Bq of a material above which handling of this material is</a:t>
            </a:r>
            <a:r>
              <a:rPr lang="en-US" sz="1000" dirty="0">
                <a:solidFill>
                  <a:schemeClr val="bg2">
                    <a:lumMod val="10000"/>
                  </a:schemeClr>
                </a:solidFill>
              </a:rPr>
              <a:t> </a:t>
            </a:r>
            <a:r>
              <a:rPr lang="en-CH" sz="1000" dirty="0">
                <a:solidFill>
                  <a:schemeClr val="bg2">
                    <a:lumMod val="10000"/>
                  </a:schemeClr>
                </a:solidFill>
              </a:rPr>
              <a:t>subject to mandatory licensing</a:t>
            </a:r>
            <a:endParaRPr lang="en-US" sz="1000" dirty="0">
              <a:solidFill>
                <a:schemeClr val="bg2">
                  <a:lumMod val="10000"/>
                </a:schemeClr>
              </a:solidFill>
            </a:endParaRPr>
          </a:p>
          <a:p>
            <a:r>
              <a:rPr lang="en-CH" sz="1000" b="1" dirty="0">
                <a:solidFill>
                  <a:schemeClr val="bg2">
                    <a:lumMod val="10000"/>
                  </a:schemeClr>
                </a:solidFill>
              </a:rPr>
              <a:t>CA</a:t>
            </a:r>
            <a:r>
              <a:rPr lang="en-CH" sz="1000" dirty="0">
                <a:solidFill>
                  <a:schemeClr val="bg2">
                    <a:lumMod val="10000"/>
                  </a:schemeClr>
                </a:solidFill>
              </a:rPr>
              <a:t>: Guidance value for chronic occupational exposure to airborne activity in Bq/m</a:t>
            </a:r>
            <a:r>
              <a:rPr lang="en-CH" sz="1000" baseline="30000" dirty="0">
                <a:solidFill>
                  <a:schemeClr val="bg2">
                    <a:lumMod val="10000"/>
                  </a:schemeClr>
                </a:solidFill>
              </a:rPr>
              <a:t>3</a:t>
            </a:r>
          </a:p>
        </p:txBody>
      </p:sp>
      <p:sp>
        <p:nvSpPr>
          <p:cNvPr id="10" name="Rectangle 9">
            <a:extLst>
              <a:ext uri="{FF2B5EF4-FFF2-40B4-BE49-F238E27FC236}">
                <a16:creationId xmlns:a16="http://schemas.microsoft.com/office/drawing/2014/main" id="{6E2B4A60-2BE6-DA7A-BD46-4CFFB73404EC}"/>
              </a:ext>
            </a:extLst>
          </p:cNvPr>
          <p:cNvSpPr/>
          <p:nvPr/>
        </p:nvSpPr>
        <p:spPr>
          <a:xfrm>
            <a:off x="9467869" y="21023"/>
            <a:ext cx="2702865" cy="43797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PRELIMINARY STUDY</a:t>
            </a:r>
            <a:endParaRPr lang="en-GB" dirty="0"/>
          </a:p>
        </p:txBody>
      </p:sp>
      <p:sp>
        <p:nvSpPr>
          <p:cNvPr id="14" name="TextBox 13">
            <a:extLst>
              <a:ext uri="{FF2B5EF4-FFF2-40B4-BE49-F238E27FC236}">
                <a16:creationId xmlns:a16="http://schemas.microsoft.com/office/drawing/2014/main" id="{14C8F328-C098-687C-A514-CE610E7FD510}"/>
              </a:ext>
            </a:extLst>
          </p:cNvPr>
          <p:cNvSpPr txBox="1"/>
          <p:nvPr/>
        </p:nvSpPr>
        <p:spPr>
          <a:xfrm>
            <a:off x="593557" y="1448444"/>
            <a:ext cx="4692818" cy="523220"/>
          </a:xfrm>
          <a:prstGeom prst="rect">
            <a:avLst/>
          </a:prstGeom>
          <a:noFill/>
        </p:spPr>
        <p:txBody>
          <a:bodyPr wrap="square" rtlCol="0">
            <a:spAutoFit/>
          </a:bodyPr>
          <a:lstStyle/>
          <a:p>
            <a:r>
              <a:rPr lang="en-US" sz="1400" b="1" dirty="0"/>
              <a:t>Radionuclide inventory per target assembly region</a:t>
            </a:r>
          </a:p>
          <a:p>
            <a:r>
              <a:rPr lang="en-US" sz="1400" dirty="0"/>
              <a:t>10 years of cool-down</a:t>
            </a:r>
            <a:endParaRPr lang="en-GB" sz="1400" dirty="0"/>
          </a:p>
        </p:txBody>
      </p:sp>
      <p:sp>
        <p:nvSpPr>
          <p:cNvPr id="16" name="TextBox 15">
            <a:extLst>
              <a:ext uri="{FF2B5EF4-FFF2-40B4-BE49-F238E27FC236}">
                <a16:creationId xmlns:a16="http://schemas.microsoft.com/office/drawing/2014/main" id="{D2AD8313-C2E2-A3C6-24F7-715F29B1DD1F}"/>
              </a:ext>
            </a:extLst>
          </p:cNvPr>
          <p:cNvSpPr txBox="1"/>
          <p:nvPr/>
        </p:nvSpPr>
        <p:spPr>
          <a:xfrm>
            <a:off x="4724643" y="2413974"/>
            <a:ext cx="1473331" cy="830997"/>
          </a:xfrm>
          <a:prstGeom prst="rect">
            <a:avLst/>
          </a:prstGeom>
          <a:noFill/>
        </p:spPr>
        <p:txBody>
          <a:bodyPr wrap="square" lIns="91440" tIns="45720" rIns="91440" bIns="45720" rtlCol="0" anchor="t">
            <a:spAutoFit/>
          </a:bodyPr>
          <a:lstStyle/>
          <a:p>
            <a:pPr algn="ctr"/>
            <a:r>
              <a:rPr lang="en-US" sz="1200" i="1" dirty="0"/>
              <a:t>The greatest statistical uncertainty is &lt;1.4%</a:t>
            </a:r>
          </a:p>
        </p:txBody>
      </p:sp>
      <p:sp>
        <p:nvSpPr>
          <p:cNvPr id="18" name="TextBox 17">
            <a:extLst>
              <a:ext uri="{FF2B5EF4-FFF2-40B4-BE49-F238E27FC236}">
                <a16:creationId xmlns:a16="http://schemas.microsoft.com/office/drawing/2014/main" id="{49AC4900-79B6-CE9F-5414-1C55EC541655}"/>
              </a:ext>
            </a:extLst>
          </p:cNvPr>
          <p:cNvSpPr txBox="1"/>
          <p:nvPr/>
        </p:nvSpPr>
        <p:spPr>
          <a:xfrm>
            <a:off x="609797" y="4287678"/>
            <a:ext cx="4996371" cy="15388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The tungsten blocks dominate the overall radionuclide inventory, amounting to a total of 4.5E8 LA</a:t>
            </a:r>
          </a:p>
          <a:p>
            <a:pPr marL="285750" indent="-285750">
              <a:spcAft>
                <a:spcPts val="600"/>
              </a:spcAft>
              <a:buFont typeface="Arial" panose="020B0604020202020204" pitchFamily="34" charset="0"/>
              <a:buChar char="•"/>
            </a:pPr>
            <a:r>
              <a:rPr lang="en-US" sz="1400" dirty="0"/>
              <a:t>In terms of specific activity, the tantalum cladding is the main contributor</a:t>
            </a:r>
          </a:p>
          <a:p>
            <a:pPr marL="285750" indent="-285750">
              <a:spcAft>
                <a:spcPts val="600"/>
              </a:spcAft>
              <a:buFont typeface="Arial" panose="020B0604020202020204" pitchFamily="34" charset="0"/>
              <a:buChar char="•"/>
            </a:pPr>
            <a:r>
              <a:rPr lang="en-GB" sz="1400" dirty="0"/>
              <a:t>The highest activity concentrations are found approximately within the first third of the target</a:t>
            </a:r>
            <a:endParaRPr lang="en-US" sz="1400" dirty="0"/>
          </a:p>
        </p:txBody>
      </p:sp>
      <p:pic>
        <p:nvPicPr>
          <p:cNvPr id="7" name="Picture 6" descr="A table with numbers and symbols&#10;&#10;AI-generated content may be incorrect.">
            <a:extLst>
              <a:ext uri="{FF2B5EF4-FFF2-40B4-BE49-F238E27FC236}">
                <a16:creationId xmlns:a16="http://schemas.microsoft.com/office/drawing/2014/main" id="{9771B23F-806D-E81F-1AEC-BB8A31A043EA}"/>
              </a:ext>
            </a:extLst>
          </p:cNvPr>
          <p:cNvPicPr>
            <a:picLocks noChangeAspect="1"/>
          </p:cNvPicPr>
          <p:nvPr/>
        </p:nvPicPr>
        <p:blipFill>
          <a:blip r:embed="rId5"/>
          <a:stretch>
            <a:fillRect/>
          </a:stretch>
        </p:blipFill>
        <p:spPr>
          <a:xfrm>
            <a:off x="888667" y="2024182"/>
            <a:ext cx="3905250" cy="1409700"/>
          </a:xfrm>
          <a:prstGeom prst="rect">
            <a:avLst/>
          </a:prstGeom>
        </p:spPr>
      </p:pic>
      <p:sp>
        <p:nvSpPr>
          <p:cNvPr id="6" name="Footer Placeholder 2">
            <a:extLst>
              <a:ext uri="{FF2B5EF4-FFF2-40B4-BE49-F238E27FC236}">
                <a16:creationId xmlns:a16="http://schemas.microsoft.com/office/drawing/2014/main" id="{555CF58D-C99A-F54A-2AB1-960B10974524}"/>
              </a:ext>
            </a:extLst>
          </p:cNvPr>
          <p:cNvSpPr>
            <a:spLocks noGrp="1"/>
          </p:cNvSpPr>
          <p:nvPr>
            <p:ph type="ftr" sz="quarter" idx="11"/>
          </p:nvPr>
        </p:nvSpPr>
        <p:spPr>
          <a:xfrm>
            <a:off x="4259263" y="6378349"/>
            <a:ext cx="4285010" cy="365125"/>
          </a:xfrm>
        </p:spPr>
        <p:txBody>
          <a:bodyPr/>
          <a:lstStyle/>
          <a:p>
            <a:r>
              <a:rPr lang="en-US" dirty="0"/>
              <a:t>Claudia AHDIDA et al. HI-ECN3 RP Aspects</a:t>
            </a:r>
          </a:p>
        </p:txBody>
      </p:sp>
      <p:sp>
        <p:nvSpPr>
          <p:cNvPr id="9" name="Date Placeholder 1">
            <a:extLst>
              <a:ext uri="{FF2B5EF4-FFF2-40B4-BE49-F238E27FC236}">
                <a16:creationId xmlns:a16="http://schemas.microsoft.com/office/drawing/2014/main" id="{3F6CA8F8-F9D5-DEAD-C5FE-9C84033C8B54}"/>
              </a:ext>
            </a:extLst>
          </p:cNvPr>
          <p:cNvSpPr>
            <a:spLocks noGrp="1"/>
          </p:cNvSpPr>
          <p:nvPr>
            <p:ph type="dt" sz="half" idx="10"/>
          </p:nvPr>
        </p:nvSpPr>
        <p:spPr>
          <a:xfrm>
            <a:off x="8184232" y="6378349"/>
            <a:ext cx="2556892" cy="365125"/>
          </a:xfrm>
        </p:spPr>
        <p:txBody>
          <a:bodyPr/>
          <a:lstStyle/>
          <a:p>
            <a:r>
              <a:rPr lang="en-GB" dirty="0"/>
              <a:t>01/06/2026</a:t>
            </a:r>
            <a:endParaRPr lang="en-US" dirty="0"/>
          </a:p>
        </p:txBody>
      </p:sp>
      <p:sp>
        <p:nvSpPr>
          <p:cNvPr id="11" name="Slide Number Placeholder 3">
            <a:extLst>
              <a:ext uri="{FF2B5EF4-FFF2-40B4-BE49-F238E27FC236}">
                <a16:creationId xmlns:a16="http://schemas.microsoft.com/office/drawing/2014/main" id="{A4D04DDA-4223-CB76-8BC0-415BC0F6ED12}"/>
              </a:ext>
            </a:extLst>
          </p:cNvPr>
          <p:cNvSpPr>
            <a:spLocks noGrp="1"/>
          </p:cNvSpPr>
          <p:nvPr>
            <p:ph type="sldNum" sz="quarter" idx="12"/>
          </p:nvPr>
        </p:nvSpPr>
        <p:spPr>
          <a:xfrm>
            <a:off x="11107546" y="6378349"/>
            <a:ext cx="681254" cy="365125"/>
          </a:xfrm>
        </p:spPr>
        <p:txBody>
          <a:bodyPr/>
          <a:lstStyle/>
          <a:p>
            <a:fld id="{BCD55979-00CC-4874-A80E-0959E76EB92F}" type="slidenum">
              <a:rPr lang="en-GB" smtClean="0"/>
              <a:t>9</a:t>
            </a:fld>
            <a:endParaRPr lang="en-GB" dirty="0"/>
          </a:p>
        </p:txBody>
      </p:sp>
    </p:spTree>
    <p:extLst>
      <p:ext uri="{BB962C8B-B14F-4D97-AF65-F5344CB8AC3E}">
        <p14:creationId xmlns:p14="http://schemas.microsoft.com/office/powerpoint/2010/main" val="3699868791"/>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_16x9 PPT_v2024.pptx" id="{DFBC6625-1CCB-9E43-8DAE-BEFAD74E24A0}" vid="{9CD4E85F-30DA-2443-B3AE-B766ED3BC7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52398</TotalTime>
  <Words>5590</Words>
  <Application>Microsoft Office PowerPoint</Application>
  <PresentationFormat>Widescreen</PresentationFormat>
  <Paragraphs>941</Paragraphs>
  <Slides>41</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Aptos Narrow</vt:lpstr>
      <vt:lpstr>Arial</vt:lpstr>
      <vt:lpstr>Calibri</vt:lpstr>
      <vt:lpstr>Cambria Math</vt:lpstr>
      <vt:lpstr>NimbusRomNo9L-Regu</vt:lpstr>
      <vt:lpstr>Open Sans</vt:lpstr>
      <vt:lpstr>Verdana</vt:lpstr>
      <vt:lpstr>Wingdings</vt:lpstr>
      <vt:lpstr>Office Theme</vt:lpstr>
      <vt:lpstr>PowerPoint Presentation</vt:lpstr>
      <vt:lpstr>HI-ECN3 RP Aspects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Alexander Fraser</dc:creator>
  <cp:lastModifiedBy>Claudia Ahdida</cp:lastModifiedBy>
  <cp:revision>498</cp:revision>
  <cp:lastPrinted>2020-01-30T13:49:18Z</cp:lastPrinted>
  <dcterms:created xsi:type="dcterms:W3CDTF">2024-07-23T07:46:26Z</dcterms:created>
  <dcterms:modified xsi:type="dcterms:W3CDTF">2026-06-01T13:02:45Z</dcterms:modified>
</cp:coreProperties>
</file>