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1" r:id="rId2"/>
    <p:sldMasterId id="2147483673" r:id="rId3"/>
    <p:sldMasterId id="2147483687" r:id="rId4"/>
    <p:sldMasterId id="2147483696" r:id="rId5"/>
    <p:sldMasterId id="2147483708" r:id="rId6"/>
    <p:sldMasterId id="2147483710" r:id="rId7"/>
    <p:sldMasterId id="2147483725" r:id="rId8"/>
  </p:sldMasterIdLst>
  <p:notesMasterIdLst>
    <p:notesMasterId r:id="rId32"/>
  </p:notesMasterIdLst>
  <p:sldIdLst>
    <p:sldId id="3124" r:id="rId9"/>
    <p:sldId id="290" r:id="rId10"/>
    <p:sldId id="3125" r:id="rId11"/>
    <p:sldId id="3159" r:id="rId12"/>
    <p:sldId id="3169" r:id="rId13"/>
    <p:sldId id="3140" r:id="rId14"/>
    <p:sldId id="3141" r:id="rId15"/>
    <p:sldId id="3154" r:id="rId16"/>
    <p:sldId id="3162" r:id="rId17"/>
    <p:sldId id="3164" r:id="rId18"/>
    <p:sldId id="3128" r:id="rId19"/>
    <p:sldId id="3127" r:id="rId20"/>
    <p:sldId id="3170" r:id="rId21"/>
    <p:sldId id="3137" r:id="rId22"/>
    <p:sldId id="3167" r:id="rId23"/>
    <p:sldId id="3138" r:id="rId24"/>
    <p:sldId id="285" r:id="rId25"/>
    <p:sldId id="3171" r:id="rId26"/>
    <p:sldId id="3089" r:id="rId27"/>
    <p:sldId id="3168" r:id="rId28"/>
    <p:sldId id="3157" r:id="rId29"/>
    <p:sldId id="3160" r:id="rId30"/>
    <p:sldId id="314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D050"/>
    <a:srgbClr val="FFCC66"/>
    <a:srgbClr val="63BE7B"/>
    <a:srgbClr val="44546A"/>
    <a:srgbClr val="616161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85971" autoAdjust="0"/>
  </p:normalViewPr>
  <p:slideViewPr>
    <p:cSldViewPr snapToGrid="0">
      <p:cViewPr varScale="1">
        <p:scale>
          <a:sx n="54" d="100"/>
          <a:sy n="54" d="100"/>
        </p:scale>
        <p:origin x="10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EBB8A-4F84-4A68-B90D-1A422932F1E8}" type="datetimeFigureOut">
              <a:rPr lang="en-GB" smtClean="0"/>
              <a:t>11/04/2026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7B3E4-98A0-412C-99F2-8B7329CFDB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69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934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58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659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08C83-DBF3-54F7-6A53-56B1867AA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07D301-E7E3-A035-70A0-D79C2ACD7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8D8A5-3D4E-9230-EB37-D94322BE6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37DD3-8456-7D20-5AE0-407184A93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19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069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77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73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040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65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630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48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336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4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7B3E4-98A0-412C-99F2-8B7329CFDBB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98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01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92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69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31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996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035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285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32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036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285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76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41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507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51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67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9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965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392BA-D8EC-9D4B-0AA1-69CB6051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001088-2808-7E1E-B08D-B61ED5BA3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96" t="62321" r="121"/>
          <a:stretch/>
        </p:blipFill>
        <p:spPr>
          <a:xfrm rot="5400000">
            <a:off x="7966078" y="1635124"/>
            <a:ext cx="5861043" cy="2590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084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4"/>
            <a:ext cx="49530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EE95479-118E-DBCE-93E7-E339ECCCE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67400" y="-2"/>
            <a:ext cx="6324600" cy="109161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E2FDCEF-C9D2-66D0-BD32-C46658AA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865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F332DC3-2DBB-EEFF-F22D-63436AAAC87C}"/>
              </a:ext>
            </a:extLst>
          </p:cNvPr>
          <p:cNvSpPr/>
          <p:nvPr userDrawn="1"/>
        </p:nvSpPr>
        <p:spPr>
          <a:xfrm flipH="1" flipV="1">
            <a:off x="9601200" y="-9"/>
            <a:ext cx="2590800" cy="3429008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313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AA976A4-21D0-25CB-0A95-7E3C426C5B7A}"/>
              </a:ext>
            </a:extLst>
          </p:cNvPr>
          <p:cNvSpPr/>
          <p:nvPr userDrawn="1"/>
        </p:nvSpPr>
        <p:spPr>
          <a:xfrm rot="5400000" flipV="1">
            <a:off x="8325644" y="1789904"/>
            <a:ext cx="5656270" cy="2076451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29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826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DB6F-2922-4FC6-8485-44DC7E924C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40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392BA-D8EC-9D4B-0AA1-69CB6051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001088-2808-7E1E-B08D-B61ED5BA3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96" t="62321" r="121"/>
          <a:stretch/>
        </p:blipFill>
        <p:spPr>
          <a:xfrm rot="5400000">
            <a:off x="7966078" y="1635124"/>
            <a:ext cx="5861043" cy="2590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72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214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73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5587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434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403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03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164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5D9C-4517-B44A-4445-529C31FD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745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93571"/>
            <a:ext cx="5157787" cy="2583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745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3571"/>
            <a:ext cx="5183188" cy="2583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595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154A-EF13-B277-891F-6660B3E5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231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8121A5-C1A5-6F26-61FF-325C49EA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41043C-A282-EF50-A645-BCC8C2AA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5BE11-5A49-5EDA-A6B6-475026E3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173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41D8-3ACE-8E96-8429-F4A584CA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47222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220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876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4842-827F-2F87-6069-C78C49E4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4696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7A304-883A-07D0-002C-E50C544FD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958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544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3C4-5710-038F-388A-3F5C9C8E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73CB0-95F2-D5D0-1F36-A5C150CB2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B24-584D-9019-3E04-085954D4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7DC35-3ACC-F872-678D-E003FFF5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3F0F-F4EB-3A3D-7AF2-094F3A6F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77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4"/>
            <a:ext cx="49530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EE95479-118E-DBCE-93E7-E339ECCCE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67400" y="-2"/>
            <a:ext cx="6324600" cy="109161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E2FDCEF-C9D2-66D0-BD32-C46658AA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555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C0CBA-F9AC-3DB0-512A-B1998355B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7804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330A2-789E-DBAC-085E-5F8C5FAA6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7804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BD012-F4FD-555E-45DD-43A415E9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DE9C-B403-C556-B566-873B4692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AEDC1-F09E-B227-21B1-DEAF555C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204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55523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065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460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27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200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028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600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501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18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F332DC3-2DBB-EEFF-F22D-63436AAAC87C}"/>
              </a:ext>
            </a:extLst>
          </p:cNvPr>
          <p:cNvSpPr/>
          <p:nvPr userDrawn="1"/>
        </p:nvSpPr>
        <p:spPr>
          <a:xfrm flipH="1" flipV="1">
            <a:off x="9601200" y="-9"/>
            <a:ext cx="2590800" cy="3429008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313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AA976A4-21D0-25CB-0A95-7E3C426C5B7A}"/>
              </a:ext>
            </a:extLst>
          </p:cNvPr>
          <p:cNvSpPr/>
          <p:nvPr userDrawn="1"/>
        </p:nvSpPr>
        <p:spPr>
          <a:xfrm rot="5400000" flipV="1">
            <a:off x="8325644" y="1789904"/>
            <a:ext cx="5656270" cy="2076451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3496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18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824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330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242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220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080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49920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10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DB6F-2922-4FC6-8485-44DC7E924C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72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094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7086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71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09AF-5A2E-4F1B-9279-60EE4D026F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4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1" y="88843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7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7086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FA358-6E5F-6601-4082-BDC38A8D7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DDF2E-182E-489A-A1BF-4B94DF0EF2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3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DF4FA-C0AF-B820-DFA1-4D5A16AFC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34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65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9D1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D08151-6D18-25FB-A802-E745648762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10686-6AB8-DE04-DA39-C6BB5918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27FDF-0155-797D-5DDB-D0BCCCF4B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3527425"/>
            <a:ext cx="10515600" cy="184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B949-7781-D140-B320-343A7E58D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5D514-3320-49A5-8DEC-F5E08F4BC64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55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2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B2C5-C53C-49D8-82DA-F86E3C8546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89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doi.org/10.1016/j.nima.2026.171555" TargetMode="Externa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1984708"/>
            <a:ext cx="5892801" cy="113824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FF9D1B"/>
                </a:solidFill>
                <a:ea typeface="+mn-ea"/>
              </a:rPr>
              <a:t>Update on ISIS Targets: Analysis and Operating Experience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3919825"/>
            <a:ext cx="5375564" cy="772569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Dan Wilcox</a:t>
            </a:r>
            <a:r>
              <a:rPr lang="en-GB" dirty="0"/>
              <a:t>, High Power Targets Group, Rutherford Appleton Laboratory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514D-CA92-5C28-8A6F-C434B7EF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4813297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ICANS XXV, Malmö, Sweden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5133522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13</a:t>
            </a:r>
            <a:r>
              <a:rPr lang="en-GB" baseline="30000" dirty="0"/>
              <a:t>th</a:t>
            </a:r>
            <a:r>
              <a:rPr lang="en-GB" dirty="0"/>
              <a:t> - 17</a:t>
            </a:r>
            <a:r>
              <a:rPr lang="en-GB" baseline="30000" dirty="0"/>
              <a:t>th</a:t>
            </a:r>
            <a:r>
              <a:rPr lang="en-GB" dirty="0"/>
              <a:t> April 2026</a:t>
            </a:r>
          </a:p>
        </p:txBody>
      </p:sp>
    </p:spTree>
    <p:extLst>
      <p:ext uri="{BB962C8B-B14F-4D97-AF65-F5344CB8AC3E}">
        <p14:creationId xmlns:p14="http://schemas.microsoft.com/office/powerpoint/2010/main" val="344204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DBB0A-E020-2DAD-79D8-9FCD84DE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970D-9580-9DE0-5BF9-94D6E970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9962522" cy="574675"/>
          </a:xfrm>
        </p:spPr>
        <p:txBody>
          <a:bodyPr/>
          <a:lstStyle/>
          <a:p>
            <a:r>
              <a:rPr lang="en-GB" dirty="0"/>
              <a:t>Multiplate TS2 Variant – Mk5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06BC9-7A91-16C7-276F-077F28309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5594843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Split monolithic target rod to improve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Plate thicknesses optimised based on irradiated material properties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Brings operating conditions more in line with TS1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Design review expected mid-2026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1C480-9B68-BF24-7675-3397A637EB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41534-099E-B838-C2B6-08724DAD06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20"/>
          <a:stretch>
            <a:fillRect/>
          </a:stretch>
        </p:blipFill>
        <p:spPr>
          <a:xfrm>
            <a:off x="5861543" y="3794909"/>
            <a:ext cx="6119977" cy="211045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07EFE-2168-06C4-55B9-08FAAC79808E}"/>
              </a:ext>
            </a:extLst>
          </p:cNvPr>
          <p:cNvGrpSpPr/>
          <p:nvPr/>
        </p:nvGrpSpPr>
        <p:grpSpPr>
          <a:xfrm>
            <a:off x="5861544" y="980318"/>
            <a:ext cx="6119977" cy="2495373"/>
            <a:chOff x="5861544" y="940126"/>
            <a:chExt cx="6119977" cy="24953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F2C968-4178-6D6F-85CE-82C70C5B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24" b="12572"/>
            <a:stretch>
              <a:fillRect/>
            </a:stretch>
          </p:blipFill>
          <p:spPr>
            <a:xfrm>
              <a:off x="5861544" y="1424596"/>
              <a:ext cx="6119977" cy="20109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4B7CE1-3D0C-B62F-3413-3343D3576ED7}"/>
                </a:ext>
              </a:extLst>
            </p:cNvPr>
            <p:cNvSpPr txBox="1"/>
            <p:nvPr/>
          </p:nvSpPr>
          <p:spPr>
            <a:xfrm>
              <a:off x="5895758" y="940126"/>
              <a:ext cx="1745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Thicker Ta “cross flow guide”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E7DD7B-FB03-2581-7F13-3F70D3AA9FDC}"/>
                </a:ext>
              </a:extLst>
            </p:cNvPr>
            <p:cNvSpPr txBox="1"/>
            <p:nvPr/>
          </p:nvSpPr>
          <p:spPr>
            <a:xfrm>
              <a:off x="8453270" y="1047848"/>
              <a:ext cx="3528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2x Ta-clad W plates, + 1x Ta-clad W rod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7CF9218-0CF7-4A03-5D22-CEFD162D73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799" y="1532279"/>
              <a:ext cx="70339" cy="5175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94EF033-E452-DBD4-49B1-19597A94CD85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601767" y="1201737"/>
              <a:ext cx="1851503" cy="96603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23FD36-9C11-7F34-2007-499A16F48570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953858" y="1201737"/>
              <a:ext cx="1499412" cy="96603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84BFFD0-439B-AB7E-5C2D-C6D5E16DB9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723" y="1355625"/>
              <a:ext cx="542611" cy="8121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EF2B5AA-DDA8-B7E7-559F-96E76C5DA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59989"/>
              </p:ext>
            </p:extLst>
          </p:nvPr>
        </p:nvGraphicFramePr>
        <p:xfrm>
          <a:off x="325809" y="3963578"/>
          <a:ext cx="5207846" cy="1950720"/>
        </p:xfrm>
        <a:graphic>
          <a:graphicData uri="http://schemas.openxmlformats.org/drawingml/2006/table">
            <a:tbl>
              <a:tblPr/>
              <a:tblGrid>
                <a:gridCol w="940181">
                  <a:extLst>
                    <a:ext uri="{9D8B030D-6E8A-4147-A177-3AD203B41FA5}">
                      <a16:colId xmlns:a16="http://schemas.microsoft.com/office/drawing/2014/main" val="3910147574"/>
                    </a:ext>
                  </a:extLst>
                </a:gridCol>
                <a:gridCol w="1073404">
                  <a:extLst>
                    <a:ext uri="{9D8B030D-6E8A-4147-A177-3AD203B41FA5}">
                      <a16:colId xmlns:a16="http://schemas.microsoft.com/office/drawing/2014/main" val="3784752534"/>
                    </a:ext>
                  </a:extLst>
                </a:gridCol>
                <a:gridCol w="959803">
                  <a:extLst>
                    <a:ext uri="{9D8B030D-6E8A-4147-A177-3AD203B41FA5}">
                      <a16:colId xmlns:a16="http://schemas.microsoft.com/office/drawing/2014/main" val="1149093927"/>
                    </a:ext>
                  </a:extLst>
                </a:gridCol>
                <a:gridCol w="1117229">
                  <a:extLst>
                    <a:ext uri="{9D8B030D-6E8A-4147-A177-3AD203B41FA5}">
                      <a16:colId xmlns:a16="http://schemas.microsoft.com/office/drawing/2014/main" val="1097318162"/>
                    </a:ext>
                  </a:extLst>
                </a:gridCol>
                <a:gridCol w="1117229">
                  <a:extLst>
                    <a:ext uri="{9D8B030D-6E8A-4147-A177-3AD203B41FA5}">
                      <a16:colId xmlns:a16="http://schemas.microsoft.com/office/drawing/2014/main" val="258005057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Geometry</a:t>
                      </a:r>
                    </a:p>
                    <a:p>
                      <a:pPr algn="ctr" fontAlgn="b">
                        <a:buNone/>
                      </a:pP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(°C)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 Flux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(MW/m^2)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v-S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 Mises Stress Ta (MPa)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Christensen Criterion W ()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2076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TS1 Project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203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TS2 Mk2 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9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TS2 Mk5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3952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00340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6A8D6E3-7EA8-8310-316B-7B8F7CA39124}"/>
              </a:ext>
            </a:extLst>
          </p:cNvPr>
          <p:cNvSpPr txBox="1"/>
          <p:nvPr/>
        </p:nvSpPr>
        <p:spPr>
          <a:xfrm>
            <a:off x="331058" y="3621545"/>
            <a:ext cx="5067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Results summary with irradiated tungsten properties:</a:t>
            </a:r>
          </a:p>
        </p:txBody>
      </p:sp>
    </p:spTree>
    <p:extLst>
      <p:ext uri="{BB962C8B-B14F-4D97-AF65-F5344CB8AC3E}">
        <p14:creationId xmlns:p14="http://schemas.microsoft.com/office/powerpoint/2010/main" val="25222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43F01-7A80-0744-C799-25F019EEE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A5967-8E7A-9DF3-AFA5-86836D8C0E62}"/>
              </a:ext>
            </a:extLst>
          </p:cNvPr>
          <p:cNvSpPr/>
          <p:nvPr/>
        </p:nvSpPr>
        <p:spPr>
          <a:xfrm>
            <a:off x="5454929" y="6072809"/>
            <a:ext cx="1681368" cy="632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6A89DA-2EAC-01BE-89B1-7CEC8594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TS1 Project Target Experience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ECFAF-D1C9-76AA-889B-16B29F20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424" y="643095"/>
            <a:ext cx="6936893" cy="3127576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39C5A7-C3CE-61E6-4187-724A0FD22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4" t="26984" r="13278" b="12243"/>
          <a:stretch/>
        </p:blipFill>
        <p:spPr>
          <a:xfrm>
            <a:off x="266700" y="3949002"/>
            <a:ext cx="5605348" cy="275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9596F68-BD0C-0AA5-ED0B-C14A46E6A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215474"/>
            <a:ext cx="4742622" cy="198492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beam in November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Now operating at up to 164 µA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Accumulated </a:t>
            </a:r>
            <a:r>
              <a:rPr lang="en-GB" dirty="0" err="1"/>
              <a:t>mAh</a:t>
            </a:r>
            <a:r>
              <a:rPr lang="en-GB" dirty="0"/>
              <a:t> = 1409 so far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Thermocouples in each plate, and cooling water inlet and outlet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8F999-9D32-8226-5DA8-718DBFBC9446}"/>
              </a:ext>
            </a:extLst>
          </p:cNvPr>
          <p:cNvSpPr txBox="1"/>
          <p:nvPr/>
        </p:nvSpPr>
        <p:spPr>
          <a:xfrm>
            <a:off x="6460464" y="6335855"/>
            <a:ext cx="478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Cumulative beam current on first TS1 Project target</a:t>
            </a:r>
            <a:endParaRPr lang="en-GB" sz="1100" b="1" dirty="0"/>
          </a:p>
          <a:p>
            <a:pPr algn="ctr"/>
            <a:r>
              <a:rPr lang="en-GB" sz="1100" i="1" dirty="0"/>
              <a:t>Note: Previous TS1 targets have lasted 2000-4000 </a:t>
            </a:r>
            <a:r>
              <a:rPr lang="en-GB" sz="1100" i="1" dirty="0" err="1"/>
              <a:t>mAh</a:t>
            </a:r>
            <a:r>
              <a:rPr lang="en-GB" sz="1100" i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FCF4E-4048-72C6-9D16-6D387C1D6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04" y="3821265"/>
            <a:ext cx="5582429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7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59EB7-6D33-ED99-D6A0-5F84B36CFE3E}"/>
              </a:ext>
            </a:extLst>
          </p:cNvPr>
          <p:cNvSpPr/>
          <p:nvPr/>
        </p:nvSpPr>
        <p:spPr>
          <a:xfrm>
            <a:off x="4234070" y="6082748"/>
            <a:ext cx="1641613" cy="638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F5193-81F0-C738-22A7-AD234753DAAB}"/>
              </a:ext>
            </a:extLst>
          </p:cNvPr>
          <p:cNvSpPr/>
          <p:nvPr/>
        </p:nvSpPr>
        <p:spPr>
          <a:xfrm>
            <a:off x="5454928" y="0"/>
            <a:ext cx="6727133" cy="6808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DC983-AE7C-2300-17E8-58F1BF3C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Steady State Temperatures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48068-8E57-BBEC-30C3-E2CB459A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274780"/>
            <a:ext cx="4747427" cy="45834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Temperature simulations close but consistently slightly high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Possible effect of beam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Plate 1 temperature clearly anomalous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Thought to be due to poor thermal contact around thermocouple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For more details see: </a:t>
            </a:r>
            <a:r>
              <a:rPr lang="en-GB" i="1" dirty="0"/>
              <a:t>D. Wilcox et al., “Simulated and measured performance of the ISIS TS-1 Project target”, Journal of Neutron Research, vol. 26, pp. 47–58, 2024.</a:t>
            </a: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5492B-D4AE-880D-CEF8-21DB51F3F9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511B5-F435-F1D8-6D2E-1DC76DD461CB}"/>
              </a:ext>
            </a:extLst>
          </p:cNvPr>
          <p:cNvSpPr txBox="1"/>
          <p:nvPr/>
        </p:nvSpPr>
        <p:spPr>
          <a:xfrm>
            <a:off x="4192659" y="6140501"/>
            <a:ext cx="17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Data from Nov 2022 – Mar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DB9B2B-7D2B-D1CA-396C-3231DEF3B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062" y="0"/>
            <a:ext cx="653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2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89B0-F1FA-F9A8-86C8-2B015B16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Deposition in 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855C54-D61B-073D-C4C2-905A6963D7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Calculated from temperature rise in cooling water: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</m:t>
                    </m:r>
                    <m:acc>
                      <m:accPr>
                        <m:chr m:val="̇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endParaRPr lang="en-GB" sz="1000" dirty="0"/>
              </a:p>
              <a:p>
                <a:r>
                  <a:rPr lang="en-GB" dirty="0"/>
                  <a:t>Water circuit ΔT is small, but appears to be as expected – validating Monte Carlo estimate of heat deposition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855C54-D61B-073D-C4C2-905A6963D7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25F39-2F5A-F55A-3CE9-A25B54BF60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68572-4B4A-A907-5FBA-F0E1B2F51699}"/>
              </a:ext>
            </a:extLst>
          </p:cNvPr>
          <p:cNvGrpSpPr/>
          <p:nvPr/>
        </p:nvGrpSpPr>
        <p:grpSpPr>
          <a:xfrm>
            <a:off x="2343620" y="2713055"/>
            <a:ext cx="7267745" cy="3900401"/>
            <a:chOff x="268513" y="2802780"/>
            <a:chExt cx="6197841" cy="33262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2919E1-DF2E-FCD1-712B-2A680605C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513" y="2802780"/>
              <a:ext cx="6197841" cy="332621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D130BF-0466-0E55-C0DF-9D3183B5506E}"/>
                </a:ext>
              </a:extLst>
            </p:cNvPr>
            <p:cNvSpPr txBox="1"/>
            <p:nvPr/>
          </p:nvSpPr>
          <p:spPr>
            <a:xfrm>
              <a:off x="4715567" y="4912574"/>
              <a:ext cx="1326518" cy="446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solidFill>
                    <a:schemeClr val="bg1">
                      <a:lumMod val="50000"/>
                    </a:schemeClr>
                  </a:solidFill>
                </a:rPr>
                <a:t>Data from Nov 2022 – Mar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10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305B-6A26-EF43-81B6-D5BFAA3097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0B55B0-C87A-73C3-F137-8D10BFED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Transient Temperatures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2ABFAB9-F43E-4352-1C2D-997EC3222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304924"/>
            <a:ext cx="4494126" cy="47778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Very low cooling rate on plate 1 at low 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Broadly good agreement apart from plate 1 (anomalous sensor)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Initial heating rate gives an independent validation of heat deposition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Rapid cooling rate indicates water system is functioning as expected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5A2910-5C2F-7413-3ED1-7DBD105C123E}"/>
              </a:ext>
            </a:extLst>
          </p:cNvPr>
          <p:cNvGrpSpPr/>
          <p:nvPr/>
        </p:nvGrpSpPr>
        <p:grpSpPr>
          <a:xfrm>
            <a:off x="4760827" y="470645"/>
            <a:ext cx="7073515" cy="5708964"/>
            <a:chOff x="4989424" y="470645"/>
            <a:chExt cx="7073515" cy="570896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B31DF3B-48EB-C416-0B0D-64638703F2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681"/>
            <a:stretch/>
          </p:blipFill>
          <p:spPr bwMode="auto">
            <a:xfrm>
              <a:off x="5168327" y="914406"/>
              <a:ext cx="6889579" cy="234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73FB7CF-83B6-E0D6-0B8B-768C1AE4E2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522"/>
            <a:stretch/>
          </p:blipFill>
          <p:spPr bwMode="auto">
            <a:xfrm>
              <a:off x="5168327" y="3753476"/>
              <a:ext cx="6894612" cy="242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4C7F21-5385-86C0-5E7C-C094EBEB80B3}"/>
                </a:ext>
              </a:extLst>
            </p:cNvPr>
            <p:cNvSpPr txBox="1"/>
            <p:nvPr/>
          </p:nvSpPr>
          <p:spPr>
            <a:xfrm>
              <a:off x="4989425" y="470645"/>
              <a:ext cx="2584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Heating Rates: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8D709-8AF1-BF77-1A80-8571A24B5057}"/>
                </a:ext>
              </a:extLst>
            </p:cNvPr>
            <p:cNvSpPr txBox="1"/>
            <p:nvPr/>
          </p:nvSpPr>
          <p:spPr>
            <a:xfrm>
              <a:off x="4989424" y="3399183"/>
              <a:ext cx="2584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Cooling Rates: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349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0B309-0EA6-4E5B-9D03-ECD0956AC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92B41C-D1C2-F4D0-31B4-07E20461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6164246" cy="574675"/>
          </a:xfrm>
        </p:spPr>
        <p:txBody>
          <a:bodyPr>
            <a:normAutofit fontScale="90000"/>
          </a:bodyPr>
          <a:lstStyle/>
          <a:p>
            <a:r>
              <a:rPr lang="en-GB" dirty="0"/>
              <a:t>In-Situ Measurement of Conductivity Loss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7670EE0-2276-2B56-A19C-E5CBB41F2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55839"/>
            <a:ext cx="6415453" cy="494279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Expected effects of thermal conductivity loss in tungsten: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Increase in steady-state plate temperatures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Decrease in cooling rate after beam off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TS1 plates are thin, effect of conductivity is relatively small (~40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 profile and focus effects are potentially larger, particularly for 1). Beam profile monitor currently not working.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See recent publication by David Findlay et al. for an investigation of 2):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u="sng" dirty="0">
                <a:hlinkClick r:id="rId2"/>
              </a:rPr>
              <a:t>https://doi.org/10.1016/j.nima.2026.171555</a:t>
            </a:r>
            <a:endParaRPr lang="en-GB" u="sng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i="1" dirty="0"/>
              <a:t>“Measurements of decreasing tungsten thermal conductivity in an operating spallation neutron target”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A842992-9DF2-C2A2-2AB2-EDDE1B63E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476966"/>
              </p:ext>
            </p:extLst>
          </p:nvPr>
        </p:nvGraphicFramePr>
        <p:xfrm>
          <a:off x="7035409" y="812405"/>
          <a:ext cx="4536660" cy="2346960"/>
        </p:xfrm>
        <a:graphic>
          <a:graphicData uri="http://schemas.openxmlformats.org/drawingml/2006/table">
            <a:tbl>
              <a:tblPr/>
              <a:tblGrid>
                <a:gridCol w="3349380">
                  <a:extLst>
                    <a:ext uri="{9D8B030D-6E8A-4147-A177-3AD203B41FA5}">
                      <a16:colId xmlns:a16="http://schemas.microsoft.com/office/drawing/2014/main" val="1558277062"/>
                    </a:ext>
                  </a:extLst>
                </a:gridCol>
                <a:gridCol w="1187280">
                  <a:extLst>
                    <a:ext uri="{9D8B030D-6E8A-4147-A177-3AD203B41FA5}">
                      <a16:colId xmlns:a16="http://schemas.microsoft.com/office/drawing/2014/main" val="31367307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Cause</a:t>
                      </a:r>
                    </a:p>
                    <a:p>
                      <a:pPr algn="l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Possible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 (%)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883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focus (spot size)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1517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profile (gaussian or parabolic centre?)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3741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Tungsten radiation damage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1279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 Carlo code used (MCNPX vs FLUKA)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6655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centre position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026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D2O Flowrate variation within trip range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2379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DED61E-0F66-BB9A-D1B9-E68C908A8B8D}"/>
              </a:ext>
            </a:extLst>
          </p:cNvPr>
          <p:cNvSpPr txBox="1"/>
          <p:nvPr/>
        </p:nvSpPr>
        <p:spPr>
          <a:xfrm>
            <a:off x="7035409" y="496803"/>
            <a:ext cx="45366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Potential factors affecting thermocouple temperature: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8126FC-D3AD-AB59-3B92-0C8063156FFA}"/>
              </a:ext>
            </a:extLst>
          </p:cNvPr>
          <p:cNvSpPr/>
          <p:nvPr/>
        </p:nvSpPr>
        <p:spPr>
          <a:xfrm rot="21026220">
            <a:off x="10655083" y="1910306"/>
            <a:ext cx="673064" cy="365125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Fig. 7">
            <a:extLst>
              <a:ext uri="{FF2B5EF4-FFF2-40B4-BE49-F238E27FC236}">
                <a16:creationId xmlns:a16="http://schemas.microsoft.com/office/drawing/2014/main" id="{2E572B78-610F-85EB-A0FD-39A5F057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410" y="3398854"/>
            <a:ext cx="4613064" cy="31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4CD25A-A426-94E3-C375-27A7933811BB}"/>
              </a:ext>
            </a:extLst>
          </p:cNvPr>
          <p:cNvSpPr/>
          <p:nvPr/>
        </p:nvSpPr>
        <p:spPr>
          <a:xfrm>
            <a:off x="5673078" y="4932836"/>
            <a:ext cx="1260286" cy="2700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302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A5BC0-D97C-EC5E-24A0-05CB0CEF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28007-B168-0E56-D716-E8B9C5C20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069996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  <a:latin typeface="Arial"/>
                <a:ea typeface="Verdana" panose="020B0604030504040204" pitchFamily="34" charset="0"/>
                <a:cs typeface="Arial"/>
              </a:rPr>
              <a:t>Continually updating our simulation approach, and can now include radiation damage to materials in detail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9D1B"/>
                </a:solidFill>
              </a:rPr>
              <a:t>We are improving our understanding of TS2 failure modes via new irradiated material data, better simulations, and ongoing PIE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  <a:latin typeface="Arial"/>
                <a:cs typeface="Arial"/>
              </a:rPr>
              <a:t>TS2 Mk5 targets redesign will hopefully bring thermomechanical performance more in line with TS1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9D1B"/>
                </a:solidFill>
              </a:rPr>
              <a:t>Continuing to monitoring TS1 Project target performance. Validation of simulations against real data is generally as expected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10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01966-E792-5FE8-A756-9259A052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476" y="1981185"/>
            <a:ext cx="6819047" cy="2895630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Thank you for your attention. </a:t>
            </a:r>
          </a:p>
          <a:p>
            <a:pPr algn="ctr"/>
            <a:r>
              <a:rPr lang="en-GB" sz="6000" dirty="0"/>
              <a:t>Any 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592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49376-362A-2FD7-B7FC-735C26654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9015C-0C36-BF4B-D2AB-7EEAB04F9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216" y="2530972"/>
            <a:ext cx="5892801" cy="1138240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9D1B"/>
                </a:solidFill>
                <a:ea typeface="+mn-ea"/>
              </a:rPr>
              <a:t>Backup Slides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489247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4C8FE-9884-B978-EBA0-944F1A16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ISIS Target Lifetime History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7736E-8D20-F22B-9055-FA6BB79DF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19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59655-0557-A00A-E09A-B2150C88132F}"/>
              </a:ext>
            </a:extLst>
          </p:cNvPr>
          <p:cNvSpPr txBox="1"/>
          <p:nvPr/>
        </p:nvSpPr>
        <p:spPr>
          <a:xfrm>
            <a:off x="791030" y="1162178"/>
            <a:ext cx="432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/>
              <a:t>Table and DPA estimates courtesy of David Findlay, ISIS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31885-3E79-0561-59E5-F19C58F3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3" y="1556418"/>
            <a:ext cx="5741183" cy="401882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67D1F3-831F-1F8B-DA4D-A31CA025A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224588"/>
              </p:ext>
            </p:extLst>
          </p:nvPr>
        </p:nvGraphicFramePr>
        <p:xfrm>
          <a:off x="6294801" y="136525"/>
          <a:ext cx="4792366" cy="5913120"/>
        </p:xfrm>
        <a:graphic>
          <a:graphicData uri="http://schemas.openxmlformats.org/drawingml/2006/table">
            <a:tbl>
              <a:tblPr/>
              <a:tblGrid>
                <a:gridCol w="1138779">
                  <a:extLst>
                    <a:ext uri="{9D8B030D-6E8A-4147-A177-3AD203B41FA5}">
                      <a16:colId xmlns:a16="http://schemas.microsoft.com/office/drawing/2014/main" val="671242361"/>
                    </a:ext>
                  </a:extLst>
                </a:gridCol>
                <a:gridCol w="1138779">
                  <a:extLst>
                    <a:ext uri="{9D8B030D-6E8A-4147-A177-3AD203B41FA5}">
                      <a16:colId xmlns:a16="http://schemas.microsoft.com/office/drawing/2014/main" val="3969042771"/>
                    </a:ext>
                  </a:extLst>
                </a:gridCol>
                <a:gridCol w="1257404">
                  <a:extLst>
                    <a:ext uri="{9D8B030D-6E8A-4147-A177-3AD203B41FA5}">
                      <a16:colId xmlns:a16="http://schemas.microsoft.com/office/drawing/2014/main" val="911496132"/>
                    </a:ext>
                  </a:extLst>
                </a:gridCol>
                <a:gridCol w="1257404">
                  <a:extLst>
                    <a:ext uri="{9D8B030D-6E8A-4147-A177-3AD203B41FA5}">
                      <a16:colId xmlns:a16="http://schemas.microsoft.com/office/drawing/2014/main" val="358336532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TS-1 Target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Lifetime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Cause of Replacement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8160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DBB7B"/>
                          </a:highlight>
                          <a:latin typeface="Calibri" panose="020F0502020204030204" pitchFamily="34" charset="0"/>
                        </a:rPr>
                        <a:t>24.7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7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Thermocouples reached end of life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937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884"/>
                          </a:highlight>
                          <a:latin typeface="Calibri" panose="020F0502020204030204" pitchFamily="34" charset="0"/>
                        </a:rPr>
                        <a:t>18.0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536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A978"/>
                          </a:highlight>
                          <a:latin typeface="Calibri" panose="020F0502020204030204" pitchFamily="34" charset="0"/>
                        </a:rPr>
                        <a:t>27.2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97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CA978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829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8696B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206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#1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1409 so far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8696B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Operation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486599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20" marR="457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75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TS-2 Target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Lifetime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</a:t>
                      </a:r>
                    </a:p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Cause of Replacement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235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W#1 Mk1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ED37F"/>
                          </a:highlight>
                          <a:latin typeface="Calibri" panose="020F0502020204030204" pitchFamily="34" charset="0"/>
                        </a:rPr>
                        <a:t>9.7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7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 of front face Ta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5223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W#2 Mk1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CC07B"/>
                          </a:highlight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07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6CC07B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646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W#3 Mk2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984"/>
                          </a:highlight>
                          <a:latin typeface="Calibri" panose="020F0502020204030204" pitchFamily="34" charset="0"/>
                        </a:rPr>
                        <a:t>17.8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4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 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activation</a:t>
                      </a:r>
                    </a:p>
                    <a:p>
                      <a:pPr algn="ctr" fontAlgn="b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Isotope 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 indicates tungsten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9988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W#4 Mk2A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082"/>
                          </a:highlight>
                          <a:latin typeface="Calibri" panose="020F0502020204030204" pitchFamily="34" charset="0"/>
                        </a:rPr>
                        <a:t>19.2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8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E08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524342"/>
                  </a:ext>
                </a:extLst>
              </a:tr>
              <a:tr h="2205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W#6 Mk2A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7D17E"/>
                          </a:highlight>
                          <a:latin typeface="Calibri" panose="020F0502020204030204" pitchFamily="34" charset="0"/>
                        </a:rPr>
                        <a:t>8.9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17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D17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6154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W#7 Mk2A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DBA7B"/>
                          </a:highlight>
                          <a:latin typeface="Calibri" panose="020F0502020204030204" pitchFamily="34" charset="0"/>
                        </a:rPr>
                        <a:t>24.7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A7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DBA7B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898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W#8 Mk2B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ED881"/>
                          </a:highlight>
                          <a:latin typeface="Calibri" panose="020F0502020204030204" pitchFamily="34" charset="0"/>
                        </a:rPr>
                        <a:t>20.4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ED881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34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W#9 Mk2B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ED17F"/>
                          </a:highlight>
                          <a:latin typeface="Calibri" panose="020F0502020204030204" pitchFamily="34" charset="0"/>
                        </a:rPr>
                        <a:t>21.5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7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ED17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22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W#10 Mk3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DC17C"/>
                          </a:highlight>
                          <a:latin typeface="Calibri" panose="020F0502020204030204" pitchFamily="34" charset="0"/>
                        </a:rPr>
                        <a:t>23.7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17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DC17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466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W#11 Mk3A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 so far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DC17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Operation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6892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3667B3-914C-B6FD-57A2-FE6AA8574445}"/>
              </a:ext>
            </a:extLst>
          </p:cNvPr>
          <p:cNvSpPr txBox="1"/>
          <p:nvPr/>
        </p:nvSpPr>
        <p:spPr>
          <a:xfrm>
            <a:off x="7455218" y="6136700"/>
            <a:ext cx="341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Peak damage per run year ~6 DPA on TS1, 12 DPA on TS2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9356F0A-C87E-664F-0DCC-8BF1C7C1EE5D}"/>
              </a:ext>
            </a:extLst>
          </p:cNvPr>
          <p:cNvSpPr/>
          <p:nvPr/>
        </p:nvSpPr>
        <p:spPr>
          <a:xfrm>
            <a:off x="6274705" y="3858566"/>
            <a:ext cx="1231412" cy="4220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A0B0CB-3B11-A7F3-F8FE-A42AE7577EDB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5949556" y="4218792"/>
            <a:ext cx="505485" cy="14920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4AF1B3A-58B8-AD38-CF59-240F93907220}"/>
              </a:ext>
            </a:extLst>
          </p:cNvPr>
          <p:cNvSpPr txBox="1"/>
          <p:nvPr/>
        </p:nvSpPr>
        <p:spPr>
          <a:xfrm>
            <a:off x="3094889" y="5710842"/>
            <a:ext cx="302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Used for first TS2 target PIE</a:t>
            </a:r>
          </a:p>
        </p:txBody>
      </p:sp>
    </p:spTree>
    <p:extLst>
      <p:ext uri="{BB962C8B-B14F-4D97-AF65-F5344CB8AC3E}">
        <p14:creationId xmlns:p14="http://schemas.microsoft.com/office/powerpoint/2010/main" val="110729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effectLst>
            <a:reflection endPos="65000" dist="508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Contents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394031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Introduction to ISIS targets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TS2 target lifetime</a:t>
            </a:r>
          </a:p>
          <a:p>
            <a:pPr marL="457200" lvl="1" indent="0">
              <a:buNone/>
              <a:defRPr/>
            </a:pPr>
            <a:r>
              <a:rPr lang="en-GB" b="1" dirty="0"/>
              <a:t>Latest simulation approach</a:t>
            </a:r>
          </a:p>
          <a:p>
            <a:pPr marL="457200" lvl="1" indent="0">
              <a:buNone/>
              <a:defRPr/>
            </a:pPr>
            <a:r>
              <a:rPr lang="en-GB" b="1" dirty="0"/>
              <a:t>Multi-plate target design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TS1 Project operating experience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Simulation vs reality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In-situ measurement of radiation damage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/>
              <a:t>Summary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38ABE86A-E4F7-466B-DBFB-6B967B18D2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53" r="-524"/>
          <a:stretch/>
        </p:blipFill>
        <p:spPr>
          <a:xfrm>
            <a:off x="5963920" y="1304925"/>
            <a:ext cx="6228079" cy="3458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D379B-8160-4CB2-0083-07962D9713E6}"/>
              </a:ext>
            </a:extLst>
          </p:cNvPr>
          <p:cNvSpPr txBox="1"/>
          <p:nvPr/>
        </p:nvSpPr>
        <p:spPr>
          <a:xfrm>
            <a:off x="8862646" y="4763247"/>
            <a:ext cx="332935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aerial photograph of the ISIS facility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5B2C5-C53C-49D8-82DA-F86E3C8546A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A34FC-E326-2164-B509-C45CFB8E377A}"/>
              </a:ext>
            </a:extLst>
          </p:cNvPr>
          <p:cNvSpPr txBox="1"/>
          <p:nvPr/>
        </p:nvSpPr>
        <p:spPr>
          <a:xfrm>
            <a:off x="10148836" y="2652765"/>
            <a:ext cx="633046" cy="369332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TS1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98165-2396-3A8D-0BEA-38B20A720423}"/>
              </a:ext>
            </a:extLst>
          </p:cNvPr>
          <p:cNvSpPr txBox="1"/>
          <p:nvPr/>
        </p:nvSpPr>
        <p:spPr>
          <a:xfrm>
            <a:off x="7387214" y="2283433"/>
            <a:ext cx="633046" cy="369332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TS2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5BC66-CE67-551E-F360-F6EAFC9F6C83}"/>
              </a:ext>
            </a:extLst>
          </p:cNvPr>
          <p:cNvSpPr txBox="1"/>
          <p:nvPr/>
        </p:nvSpPr>
        <p:spPr>
          <a:xfrm>
            <a:off x="11036217" y="4335714"/>
            <a:ext cx="889083" cy="369332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Linac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67D88-AFF9-5604-199F-F5AA04FAC066}"/>
              </a:ext>
            </a:extLst>
          </p:cNvPr>
          <p:cNvSpPr txBox="1"/>
          <p:nvPr/>
        </p:nvSpPr>
        <p:spPr>
          <a:xfrm>
            <a:off x="8664435" y="4277512"/>
            <a:ext cx="1567542" cy="369332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Synchrotron</a:t>
            </a:r>
          </a:p>
        </p:txBody>
      </p:sp>
    </p:spTree>
    <p:extLst>
      <p:ext uri="{BB962C8B-B14F-4D97-AF65-F5344CB8AC3E}">
        <p14:creationId xmlns:p14="http://schemas.microsoft.com/office/powerpoint/2010/main" val="341295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326FC-DA79-1C82-46C3-84113BE2B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5BE82-88C1-85F6-A855-AE4AA8C845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51131A-283C-9E0A-A203-C3BC7821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Target Simulation Approach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7C09D2A-56C6-FC9C-62C3-F01323D1B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7571014" cy="4351338"/>
          </a:xfrm>
        </p:spPr>
        <p:txBody>
          <a:bodyPr>
            <a:normAutofit/>
          </a:bodyPr>
          <a:lstStyle/>
          <a:p>
            <a:r>
              <a:rPr lang="en-GB" dirty="0"/>
              <a:t>Ta cladding attached to W core via Hot Isostatic Press (HIP). Residual stress simulated with 500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GB" dirty="0"/>
              <a:t>C “lock-in” temperature [1] [2]: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Tensile in Ta, induces yielding but not failure. Detrimental to fatigue life.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Compressive in W – initially beneficial for fatigue life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Does radiation damage act to relieve this residual stress? Currently unproven.</a:t>
            </a:r>
          </a:p>
          <a:p>
            <a:endParaRPr lang="en-GB" sz="800" dirty="0"/>
          </a:p>
          <a:p>
            <a:r>
              <a:rPr lang="en-GB" dirty="0"/>
              <a:t>Proton beam heating adds thermal stress, which is higher in TS2</a:t>
            </a:r>
          </a:p>
          <a:p>
            <a:endParaRPr lang="en-GB" sz="800" dirty="0"/>
          </a:p>
          <a:p>
            <a:r>
              <a:rPr lang="en-GB" dirty="0"/>
              <a:t>Short pulse facility (~400ns), so stress waves are inevitable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Much worse in TS2 due to smaller beam spot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r>
              <a:rPr lang="en-GB" dirty="0"/>
              <a:t>Fatigue due to beam pulses (many, small stress) and beam trips (few, large stress)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923BA-226B-0777-3A81-CF2662E3BD50}"/>
              </a:ext>
            </a:extLst>
          </p:cNvPr>
          <p:cNvSpPr txBox="1"/>
          <p:nvPr/>
        </p:nvSpPr>
        <p:spPr>
          <a:xfrm>
            <a:off x="2367364" y="6119017"/>
            <a:ext cx="93490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0000"/>
                </a:solidFill>
              </a:rPr>
              <a:t>References</a:t>
            </a:r>
            <a:endParaRPr lang="en-GB" sz="700" i="1" dirty="0">
              <a:solidFill>
                <a:srgbClr val="000000"/>
              </a:solidFill>
            </a:endParaRPr>
          </a:p>
          <a:p>
            <a:r>
              <a:rPr lang="en-GB" sz="700" i="1" dirty="0">
                <a:solidFill>
                  <a:srgbClr val="000000"/>
                </a:solidFill>
              </a:rPr>
              <a:t>[1]  D. Wilcox, P. Loveridge, T. Davenne, L. Jones and D. Jenkins, "Stress levels and failure modes of tantalum-clad tungsten targets at ISIS," Journal of Nuclear Materials, vol. 506, pp. 76-82, 2018.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[2]  D. Wilcox, P. Loveridge, S. Kabra, T. L. Lee, J. Moor and D. Jenkins, "Measurement of residual strain in tantalum-clad tungsten after hot isostatic pressing," Journal of Neutron Research, vol. 22, no. 2-3, pp. 287-297, 2020.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65E6D-A67A-59D7-6C3B-1B09639D3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09" y="147889"/>
            <a:ext cx="3466681" cy="25794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8B9613-FF0F-21A3-D42C-5E790B650DEB}"/>
              </a:ext>
            </a:extLst>
          </p:cNvPr>
          <p:cNvGrpSpPr/>
          <p:nvPr/>
        </p:nvGrpSpPr>
        <p:grpSpPr>
          <a:xfrm>
            <a:off x="8006855" y="2905827"/>
            <a:ext cx="3779859" cy="3221345"/>
            <a:chOff x="7946564" y="365124"/>
            <a:chExt cx="4091361" cy="34868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65B801-11A8-B2C5-86BA-053D50E809C5}"/>
                </a:ext>
              </a:extLst>
            </p:cNvPr>
            <p:cNvSpPr/>
            <p:nvPr/>
          </p:nvSpPr>
          <p:spPr>
            <a:xfrm>
              <a:off x="7946564" y="365124"/>
              <a:ext cx="4091361" cy="3486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CD7F25-F9AD-7D13-C2AD-2142804DE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9655" y="482320"/>
              <a:ext cx="3955645" cy="3369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047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516C-F0F9-47CB-A98B-378A56BF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Summary of Irradiated Material Properties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D3B61-C21F-E494-8B92-3C39E739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993430"/>
            <a:ext cx="5621634" cy="4351338"/>
          </a:xfrm>
        </p:spPr>
        <p:txBody>
          <a:bodyPr/>
          <a:lstStyle/>
          <a:p>
            <a:r>
              <a:rPr lang="en-GB" sz="1800" b="1" dirty="0"/>
              <a:t>Tungsten</a:t>
            </a:r>
          </a:p>
          <a:p>
            <a:r>
              <a:rPr lang="en-GB" sz="1600" dirty="0"/>
              <a:t>Brittle at room temp. even before irradiation</a:t>
            </a:r>
          </a:p>
          <a:p>
            <a:r>
              <a:rPr lang="en-GB" sz="1600" b="1" dirty="0"/>
              <a:t>UTS: 560 -&gt; 300 MPa </a:t>
            </a:r>
            <a:r>
              <a:rPr lang="en-GB" sz="1600" dirty="0"/>
              <a:t>after 1.3 DPA</a:t>
            </a:r>
          </a:p>
          <a:p>
            <a:r>
              <a:rPr lang="en-GB" sz="1600" b="1" dirty="0"/>
              <a:t>k: 175 -&gt; 88 W/(</a:t>
            </a:r>
            <a:r>
              <a:rPr lang="en-GB" sz="1600" b="1" dirty="0" err="1"/>
              <a:t>m.K</a:t>
            </a:r>
            <a:r>
              <a:rPr lang="en-GB" sz="1600" b="1" dirty="0"/>
              <a:t>) </a:t>
            </a:r>
            <a:r>
              <a:rPr lang="en-GB" sz="1600" dirty="0"/>
              <a:t>after ~2 DPA</a:t>
            </a:r>
          </a:p>
          <a:p>
            <a:r>
              <a:rPr lang="en-GB" sz="1600" dirty="0"/>
              <a:t>UCS: 1170 -&gt; 2120 after 23.3 DPA, no saturation</a:t>
            </a:r>
          </a:p>
          <a:p>
            <a:r>
              <a:rPr lang="en-GB" sz="1600" dirty="0"/>
              <a:t>UCS/UTS: 2.1 -&gt; 7.1 (brittle -&gt; very brittle)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EF9F5-566B-FCC6-0F34-75F2F03BD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E920FE6-D1AD-00BF-6DB5-7B8C5387FAAA}"/>
              </a:ext>
            </a:extLst>
          </p:cNvPr>
          <p:cNvSpPr txBox="1">
            <a:spLocks/>
          </p:cNvSpPr>
          <p:nvPr/>
        </p:nvSpPr>
        <p:spPr>
          <a:xfrm>
            <a:off x="6303668" y="993430"/>
            <a:ext cx="5621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Tantalum</a:t>
            </a:r>
          </a:p>
          <a:p>
            <a:r>
              <a:rPr lang="en-GB" sz="1600" dirty="0"/>
              <a:t>Initially: High ductility, very high fatigue endurance limit</a:t>
            </a:r>
          </a:p>
          <a:p>
            <a:r>
              <a:rPr lang="en-GB" sz="1600" dirty="0"/>
              <a:t>Large variation in reported ductility after 10 DPA</a:t>
            </a:r>
          </a:p>
          <a:p>
            <a:r>
              <a:rPr lang="en-GB" sz="1600" dirty="0"/>
              <a:t>Less irradiated data overall</a:t>
            </a:r>
          </a:p>
          <a:p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08C8D-1629-414A-A956-A4D0C66F8CC9}"/>
              </a:ext>
            </a:extLst>
          </p:cNvPr>
          <p:cNvSpPr txBox="1"/>
          <p:nvPr/>
        </p:nvSpPr>
        <p:spPr>
          <a:xfrm>
            <a:off x="2367365" y="6033865"/>
            <a:ext cx="89535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0000"/>
                </a:solidFill>
              </a:rPr>
              <a:t>References</a:t>
            </a:r>
            <a:endParaRPr lang="en-GB" sz="700" i="1" dirty="0">
              <a:solidFill>
                <a:srgbClr val="000000"/>
              </a:solidFill>
            </a:endParaRPr>
          </a:p>
          <a:p>
            <a:r>
              <a:rPr lang="en-GB" sz="700" i="1" dirty="0">
                <a:solidFill>
                  <a:srgbClr val="000000"/>
                </a:solidFill>
              </a:rPr>
              <a:t>J. </a:t>
            </a:r>
            <a:r>
              <a:rPr lang="en-GB" sz="700" i="1" dirty="0" err="1">
                <a:solidFill>
                  <a:srgbClr val="000000"/>
                </a:solidFill>
              </a:rPr>
              <a:t>Habainy</a:t>
            </a:r>
            <a:r>
              <a:rPr lang="en-GB" sz="700" i="1" dirty="0">
                <a:solidFill>
                  <a:srgbClr val="000000"/>
                </a:solidFill>
              </a:rPr>
              <a:t> et al., “Thermal diffusivity of tungsten irradiated with protons up to 5.8 dpa,” Journal of Nuclear Materials, vol. 509, pp. 152-157, 2018. 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J. </a:t>
            </a:r>
            <a:r>
              <a:rPr lang="en-GB" sz="700" i="1" dirty="0" err="1">
                <a:solidFill>
                  <a:srgbClr val="000000"/>
                </a:solidFill>
              </a:rPr>
              <a:t>Habainy</a:t>
            </a:r>
            <a:r>
              <a:rPr lang="en-GB" sz="700" i="1" dirty="0">
                <a:solidFill>
                  <a:srgbClr val="000000"/>
                </a:solidFill>
              </a:rPr>
              <a:t> et al., “Mechanical properties of tungsten irradiated with high-energy protons and spallation neutrons,” Journal of Nuclear Materials, 2019. 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Y. Dai, "Recent spallation materials researches performed at PSI", Presentation at HPTW 2023, Monday Nov 6th 2023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Y. Dai, "Thermal diffusivity of tungsten irradiated by protons in spallation environment up to 26.5 dpa", Presentation at HPTW 2023, Thursday Nov 9th 2023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A. Reza et al. (2020). Thermal diffusivity degradation and point defect density in self-ion implanted tungsten. Acta </a:t>
            </a:r>
            <a:r>
              <a:rPr lang="en-GB" sz="700" i="1" dirty="0" err="1">
                <a:solidFill>
                  <a:srgbClr val="000000"/>
                </a:solidFill>
              </a:rPr>
              <a:t>Materialia</a:t>
            </a:r>
            <a:r>
              <a:rPr lang="en-GB" sz="700" i="1" dirty="0">
                <a:solidFill>
                  <a:srgbClr val="000000"/>
                </a:solidFill>
              </a:rPr>
              <a:t>, 193, 270-279.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3730A-0EFC-48ED-C8AB-C156E114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16" y="3104940"/>
            <a:ext cx="3055367" cy="2063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F3E143-ACB9-DAAD-D971-EB65FE3E326A}"/>
              </a:ext>
            </a:extLst>
          </p:cNvPr>
          <p:cNvGrpSpPr/>
          <p:nvPr/>
        </p:nvGrpSpPr>
        <p:grpSpPr>
          <a:xfrm>
            <a:off x="2452611" y="3828422"/>
            <a:ext cx="3685233" cy="2185045"/>
            <a:chOff x="2793442" y="3888712"/>
            <a:chExt cx="3490129" cy="20693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215A90-E14E-AF8B-8074-4CCC3DAA561B}"/>
                </a:ext>
              </a:extLst>
            </p:cNvPr>
            <p:cNvSpPr/>
            <p:nvPr/>
          </p:nvSpPr>
          <p:spPr>
            <a:xfrm>
              <a:off x="2793442" y="3888712"/>
              <a:ext cx="3490129" cy="20638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61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graph with numbers and points&#10;&#10;Description automatically generated with medium confidence">
              <a:extLst>
                <a:ext uri="{FF2B5EF4-FFF2-40B4-BE49-F238E27FC236}">
                  <a16:creationId xmlns:a16="http://schemas.microsoft.com/office/drawing/2014/main" id="{1323CCA0-94E9-186F-E3F0-C22AC9763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8"/>
            <a:stretch>
              <a:fillRect/>
            </a:stretch>
          </p:blipFill>
          <p:spPr bwMode="auto">
            <a:xfrm>
              <a:off x="2817947" y="3894177"/>
              <a:ext cx="3371837" cy="2063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543FADF-BA3A-F032-8720-953B44D13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198" y="2498329"/>
            <a:ext cx="3664126" cy="2304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EC3809-7BCC-4DF4-8001-53F2AE3FD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65" y="4642339"/>
            <a:ext cx="3191816" cy="203584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6367EEB-C014-BC0D-1869-7ECBBEA8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24" y="3169099"/>
            <a:ext cx="1791302" cy="14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505808CD-AE6C-5326-0D39-46C0B3DC5E9F}"/>
              </a:ext>
            </a:extLst>
          </p:cNvPr>
          <p:cNvSpPr/>
          <p:nvPr/>
        </p:nvSpPr>
        <p:spPr>
          <a:xfrm>
            <a:off x="3617407" y="1738365"/>
            <a:ext cx="160773" cy="542611"/>
          </a:xfrm>
          <a:prstGeom prst="rightBrace">
            <a:avLst/>
          </a:prstGeom>
          <a:ln w="1905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0E404-45E9-92D1-148E-EB4CDFA7C4C9}"/>
              </a:ext>
            </a:extLst>
          </p:cNvPr>
          <p:cNvSpPr txBox="1"/>
          <p:nvPr/>
        </p:nvSpPr>
        <p:spPr>
          <a:xfrm>
            <a:off x="3802325" y="1736394"/>
            <a:ext cx="2086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4546A"/>
                </a:solidFill>
              </a:rPr>
              <a:t>No further change up to 27 DPA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B23F1E-6388-FE7E-016D-A5C27BDEDF08}"/>
              </a:ext>
            </a:extLst>
          </p:cNvPr>
          <p:cNvCxnSpPr/>
          <p:nvPr/>
        </p:nvCxnSpPr>
        <p:spPr>
          <a:xfrm flipH="1">
            <a:off x="10852220" y="4642339"/>
            <a:ext cx="501580" cy="80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320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CDB50347-256E-79FE-BC57-3F84EBBA8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23573"/>
            <a:ext cx="6419566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was the condition of TS2 target #4 when PIE was carried 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~16 DPA at centreline (survived), 0.18 DPA at crack location in Ta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B5821-E6E5-A7D6-CE3E-2096840126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22</a:t>
            </a:fld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0896B5-3279-85E2-097D-4CF79973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721740" cy="574675"/>
          </a:xfrm>
        </p:spPr>
        <p:txBody>
          <a:bodyPr/>
          <a:lstStyle/>
          <a:p>
            <a:r>
              <a:rPr lang="en-GB" dirty="0"/>
              <a:t>Simulation of TS2 Target #4 – Received Dose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FF6645-EFFA-32A9-91DC-B292D509E11A}"/>
              </a:ext>
            </a:extLst>
          </p:cNvPr>
          <p:cNvGrpSpPr/>
          <p:nvPr/>
        </p:nvGrpSpPr>
        <p:grpSpPr>
          <a:xfrm>
            <a:off x="6428331" y="1612255"/>
            <a:ext cx="5261304" cy="4787725"/>
            <a:chOff x="6270412" y="1893607"/>
            <a:chExt cx="5261304" cy="47877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A1436B9-1284-395A-4E6B-0714AFAC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412" y="1893607"/>
              <a:ext cx="5255207" cy="26093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215B77-21B2-2A03-126E-3DF78DCA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271"/>
            <a:stretch/>
          </p:blipFill>
          <p:spPr>
            <a:xfrm>
              <a:off x="6270412" y="4439147"/>
              <a:ext cx="5261304" cy="2242185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F612CEB-336A-914C-8270-1DD5D33731F5}"/>
              </a:ext>
            </a:extLst>
          </p:cNvPr>
          <p:cNvSpPr/>
          <p:nvPr/>
        </p:nvSpPr>
        <p:spPr>
          <a:xfrm rot="2569807">
            <a:off x="7517284" y="4827793"/>
            <a:ext cx="147588" cy="198419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BF40D0-5A07-2132-485A-27A52B6EB305}"/>
              </a:ext>
            </a:extLst>
          </p:cNvPr>
          <p:cNvSpPr txBox="1"/>
          <p:nvPr/>
        </p:nvSpPr>
        <p:spPr>
          <a:xfrm>
            <a:off x="6114403" y="4039155"/>
            <a:ext cx="174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 of observed crack: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0EFCE6-A4D7-F16E-1896-F4659933BDB5}"/>
              </a:ext>
            </a:extLst>
          </p:cNvPr>
          <p:cNvCxnSpPr/>
          <p:nvPr/>
        </p:nvCxnSpPr>
        <p:spPr>
          <a:xfrm>
            <a:off x="7122021" y="4322568"/>
            <a:ext cx="398919" cy="50436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EF964B-281B-46A7-8EA2-B91D5A011AAE}"/>
              </a:ext>
            </a:extLst>
          </p:cNvPr>
          <p:cNvGrpSpPr/>
          <p:nvPr/>
        </p:nvGrpSpPr>
        <p:grpSpPr>
          <a:xfrm>
            <a:off x="86292" y="2314114"/>
            <a:ext cx="6518144" cy="3101943"/>
            <a:chOff x="86292" y="2163394"/>
            <a:chExt cx="6518144" cy="31019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2411B9-310E-B08C-739F-22E3BC82C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292" y="2834521"/>
              <a:ext cx="6026441" cy="2430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146360-B3E7-83F1-54AF-7F48DC022B23}"/>
                </a:ext>
              </a:extLst>
            </p:cNvPr>
            <p:cNvSpPr txBox="1"/>
            <p:nvPr/>
          </p:nvSpPr>
          <p:spPr>
            <a:xfrm>
              <a:off x="444381" y="2649855"/>
              <a:ext cx="5366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DPA-NRT after 1 full year of 40uA operation:</a:t>
              </a:r>
            </a:p>
          </p:txBody>
        </p:sp>
        <p:sp>
          <p:nvSpPr>
            <p:cNvPr id="26" name="Arrow: Up 25">
              <a:extLst>
                <a:ext uri="{FF2B5EF4-FFF2-40B4-BE49-F238E27FC236}">
                  <a16:creationId xmlns:a16="http://schemas.microsoft.com/office/drawing/2014/main" id="{6346CFA4-12BB-1762-68C8-B1D0FCA960B8}"/>
                </a:ext>
              </a:extLst>
            </p:cNvPr>
            <p:cNvSpPr/>
            <p:nvPr/>
          </p:nvSpPr>
          <p:spPr>
            <a:xfrm rot="5400000">
              <a:off x="5504112" y="2130866"/>
              <a:ext cx="281940" cy="1388673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3E2F59-61B8-F2A0-7A33-3364E722E798}"/>
                </a:ext>
              </a:extLst>
            </p:cNvPr>
            <p:cNvSpPr txBox="1"/>
            <p:nvPr/>
          </p:nvSpPr>
          <p:spPr>
            <a:xfrm>
              <a:off x="4861630" y="2163394"/>
              <a:ext cx="1742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Scale to accumulated </a:t>
              </a:r>
              <a:r>
                <a:rPr lang="en-GB" sz="14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mAh</a:t>
              </a:r>
              <a:r>
                <a:rPr lang="en-GB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on real target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890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E675AD-6705-A4EA-09FE-24EDA2F84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768" y="2549555"/>
            <a:ext cx="5212532" cy="4145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CD1887-1E29-751A-2825-E8C78515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998258" cy="574675"/>
          </a:xfrm>
        </p:spPr>
        <p:txBody>
          <a:bodyPr>
            <a:normAutofit/>
          </a:bodyPr>
          <a:lstStyle/>
          <a:p>
            <a:r>
              <a:rPr lang="en-GB" dirty="0"/>
              <a:t>TS1 Project Reflector – Measured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9E558-4679-3B0B-4E42-E4019E08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446068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Total heat deposition estimated from coolant </a:t>
            </a:r>
            <a:r>
              <a:rPr lang="el-G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GB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Four thermocouples are directly in contact with 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Peak temperature estimated from simulation only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87665-175C-95D0-0D33-2EE2090129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23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3F2BB-FF8A-0BAA-1D09-6080586E52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428" y="172854"/>
            <a:ext cx="4669077" cy="2386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3548C-EF02-8E64-1D9C-BD1F07907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37" y="2729263"/>
            <a:ext cx="4572396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6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C4A8DBD-430C-A363-06C8-2E597398D344}"/>
              </a:ext>
            </a:extLst>
          </p:cNvPr>
          <p:cNvSpPr/>
          <p:nvPr/>
        </p:nvSpPr>
        <p:spPr>
          <a:xfrm>
            <a:off x="4224528" y="5815584"/>
            <a:ext cx="1197909" cy="943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FC673-9E27-BD4C-EC20-6C4471A6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Current ISIS Targets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496F6-FACC-25E8-3484-FFD13BE29A9C}"/>
              </a:ext>
            </a:extLst>
          </p:cNvPr>
          <p:cNvSpPr txBox="1"/>
          <p:nvPr/>
        </p:nvSpPr>
        <p:spPr>
          <a:xfrm>
            <a:off x="1392650" y="921573"/>
            <a:ext cx="55487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</a:rPr>
              <a:t>Target Station 1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160kW, quasi-50Hz (receives 4/5 beam pulses)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Ta-clad W target, 10 plates (formerly 12)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Proven reliability over many years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New design of target, moderator and reflector installed late 2022, now in operation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054A0-5890-8FA7-C530-1DD9D0E422A9}"/>
              </a:ext>
            </a:extLst>
          </p:cNvPr>
          <p:cNvSpPr txBox="1"/>
          <p:nvPr/>
        </p:nvSpPr>
        <p:spPr>
          <a:xfrm>
            <a:off x="5038388" y="5681979"/>
            <a:ext cx="475483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</a:rPr>
              <a:t>Target Station 2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32kW, 10Hz (receives 1/5 beam pulses)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Ta-clad W target, solid rod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High neutronic efficiency, short target lifetimes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BB9D5-D157-5C95-E847-64AED6EC3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028A1-2537-6414-6C92-59335711EC88}"/>
              </a:ext>
            </a:extLst>
          </p:cNvPr>
          <p:cNvSpPr txBox="1"/>
          <p:nvPr/>
        </p:nvSpPr>
        <p:spPr>
          <a:xfrm>
            <a:off x="6096000" y="252673"/>
            <a:ext cx="39836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</a:rPr>
              <a:t>Synchrotron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192kW, 50Hz, 800MeV protons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5BE88-7976-ADD9-AF71-4F45082879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4" y="166357"/>
            <a:ext cx="5422436" cy="65055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ECC94A-E674-D8BB-E77A-E77C02A03C56}"/>
              </a:ext>
            </a:extLst>
          </p:cNvPr>
          <p:cNvGrpSpPr/>
          <p:nvPr/>
        </p:nvGrpSpPr>
        <p:grpSpPr>
          <a:xfrm>
            <a:off x="339852" y="2579393"/>
            <a:ext cx="6068059" cy="3017496"/>
            <a:chOff x="394282" y="2394728"/>
            <a:chExt cx="6068059" cy="301749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801F0D-5870-39F7-4227-78FCDDABEE74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" b="1371"/>
            <a:stretch/>
          </p:blipFill>
          <p:spPr bwMode="auto">
            <a:xfrm>
              <a:off x="394282" y="2394728"/>
              <a:ext cx="6068059" cy="3017496"/>
            </a:xfrm>
            <a:prstGeom prst="rect">
              <a:avLst/>
            </a:prstGeom>
            <a:no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D0F75E-9A09-FCB6-58C2-45EDDAA23682}"/>
                </a:ext>
              </a:extLst>
            </p:cNvPr>
            <p:cNvSpPr txBox="1"/>
            <p:nvPr/>
          </p:nvSpPr>
          <p:spPr>
            <a:xfrm>
              <a:off x="907487" y="2495153"/>
              <a:ext cx="8221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</a:rPr>
                <a:t>TS2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CC019-0F5F-C3D0-CBF7-86734B2225C0}"/>
                </a:ext>
              </a:extLst>
            </p:cNvPr>
            <p:cNvSpPr txBox="1"/>
            <p:nvPr/>
          </p:nvSpPr>
          <p:spPr>
            <a:xfrm>
              <a:off x="3227407" y="2512187"/>
              <a:ext cx="1445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</a:rPr>
                <a:t>TS1 Project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3E856-0FC4-8424-A14C-A46891D18473}"/>
                </a:ext>
              </a:extLst>
            </p:cNvPr>
            <p:cNvSpPr txBox="1"/>
            <p:nvPr/>
          </p:nvSpPr>
          <p:spPr>
            <a:xfrm>
              <a:off x="4979645" y="2813697"/>
              <a:ext cx="1195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0000"/>
                  </a:solidFill>
                </a:rPr>
                <a:t>Previous TS1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92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179AD46-7850-638A-AE81-A03C8D20547A}"/>
              </a:ext>
            </a:extLst>
          </p:cNvPr>
          <p:cNvSpPr/>
          <p:nvPr/>
        </p:nvSpPr>
        <p:spPr>
          <a:xfrm>
            <a:off x="5476352" y="6008914"/>
            <a:ext cx="929864" cy="64962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03653E-A561-AB69-725C-ED0C6CE24E5E}"/>
              </a:ext>
            </a:extLst>
          </p:cNvPr>
          <p:cNvSpPr/>
          <p:nvPr/>
        </p:nvSpPr>
        <p:spPr>
          <a:xfrm>
            <a:off x="2376828" y="5214699"/>
            <a:ext cx="2235365" cy="1443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3F64D-8B41-8B3A-9849-69C7E6B4AC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1D76BA-8410-743F-64CF-194CCE61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</p:spPr>
        <p:txBody>
          <a:bodyPr/>
          <a:lstStyle/>
          <a:p>
            <a:r>
              <a:rPr lang="en-GB" dirty="0"/>
              <a:t>PIE Evidence – TS2 Target #4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183F3-750C-FF74-B8C4-9B139A659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93913"/>
            <a:ext cx="6716904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Visible crack in tantalum cladding – consistent with measurements of tungsten in cooling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Surface damage but no visible cracks at target nose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Videos of end cap removal suggest significant ductility is retained in tantalum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3A3180-1208-0C62-5C48-A3723DAAAE4B}"/>
              </a:ext>
            </a:extLst>
          </p:cNvPr>
          <p:cNvGrpSpPr/>
          <p:nvPr/>
        </p:nvGrpSpPr>
        <p:grpSpPr>
          <a:xfrm>
            <a:off x="582805" y="136524"/>
            <a:ext cx="11432931" cy="6584952"/>
            <a:chOff x="582805" y="136524"/>
            <a:chExt cx="11432931" cy="65849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D65B75-498A-2091-93DF-88D2DC489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2805" y="2797766"/>
              <a:ext cx="6964454" cy="39237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D68FAF-FD07-130D-7E0E-80D2C859604F}"/>
                </a:ext>
              </a:extLst>
            </p:cNvPr>
            <p:cNvSpPr/>
            <p:nvPr/>
          </p:nvSpPr>
          <p:spPr>
            <a:xfrm>
              <a:off x="4472132" y="2637388"/>
              <a:ext cx="3351040" cy="24169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9529BD-D32D-2FD7-B479-9273EE40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6096" y="136524"/>
              <a:ext cx="5899640" cy="5958265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41BE9DF-EA95-9D72-03F0-7BC96AA0A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5173" y="3255667"/>
              <a:ext cx="3150584" cy="99599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AE4E0BF-19BD-C82C-D599-9625DE0EF576}"/>
              </a:ext>
            </a:extLst>
          </p:cNvPr>
          <p:cNvSpPr txBox="1"/>
          <p:nvPr/>
        </p:nvSpPr>
        <p:spPr>
          <a:xfrm rot="20984840">
            <a:off x="7936431" y="5644234"/>
            <a:ext cx="3222869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See talk by Stephen Gallimore, 16</a:t>
            </a:r>
            <a:r>
              <a:rPr lang="en-GB" sz="1600" b="1" baseline="30000" dirty="0">
                <a:solidFill>
                  <a:srgbClr val="00B050"/>
                </a:solidFill>
              </a:rPr>
              <a:t>th</a:t>
            </a:r>
            <a:r>
              <a:rPr lang="en-GB" sz="1600" b="1" dirty="0">
                <a:solidFill>
                  <a:srgbClr val="00B050"/>
                </a:solidFill>
              </a:rPr>
              <a:t> April 13:30</a:t>
            </a:r>
          </a:p>
        </p:txBody>
      </p:sp>
    </p:spTree>
    <p:extLst>
      <p:ext uri="{BB962C8B-B14F-4D97-AF65-F5344CB8AC3E}">
        <p14:creationId xmlns:p14="http://schemas.microsoft.com/office/powerpoint/2010/main" val="284387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958EE-96A5-175A-2EA1-90D89F7CC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62D61D-7E88-94DB-B2BA-47D43FC3B3A4}"/>
              </a:ext>
            </a:extLst>
          </p:cNvPr>
          <p:cNvSpPr txBox="1"/>
          <p:nvPr/>
        </p:nvSpPr>
        <p:spPr>
          <a:xfrm>
            <a:off x="99429" y="5961905"/>
            <a:ext cx="6953464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0000"/>
                </a:solidFill>
              </a:rPr>
              <a:t>References</a:t>
            </a:r>
            <a:endParaRPr lang="en-GB" sz="700" i="1" dirty="0">
              <a:solidFill>
                <a:srgbClr val="000000"/>
              </a:solidFill>
            </a:endParaRPr>
          </a:p>
          <a:p>
            <a:r>
              <a:rPr lang="en-GB" sz="700" i="1" dirty="0">
                <a:solidFill>
                  <a:srgbClr val="000000"/>
                </a:solidFill>
              </a:rPr>
              <a:t>J. </a:t>
            </a:r>
            <a:r>
              <a:rPr lang="en-GB" sz="700" i="1" dirty="0" err="1">
                <a:solidFill>
                  <a:srgbClr val="000000"/>
                </a:solidFill>
              </a:rPr>
              <a:t>Habainy</a:t>
            </a:r>
            <a:r>
              <a:rPr lang="en-GB" sz="700" i="1" dirty="0">
                <a:solidFill>
                  <a:srgbClr val="000000"/>
                </a:solidFill>
              </a:rPr>
              <a:t> et al., “Thermal diffusivity of tungsten irradiated with protons up to 5.8 dpa,” Journal of Nuclear Materials, vol. 509, pp. 152-157, 2018. 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J. </a:t>
            </a:r>
            <a:r>
              <a:rPr lang="en-GB" sz="700" i="1" dirty="0" err="1">
                <a:solidFill>
                  <a:srgbClr val="000000"/>
                </a:solidFill>
              </a:rPr>
              <a:t>Habainy</a:t>
            </a:r>
            <a:r>
              <a:rPr lang="en-GB" sz="700" i="1" dirty="0">
                <a:solidFill>
                  <a:srgbClr val="000000"/>
                </a:solidFill>
              </a:rPr>
              <a:t> et al., “Mechanical properties of tungsten irradiated with high-energy protons and spallation neutrons,” Journal of Nuclear Materials, 2019. 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Y. Dai, "Thermal diffusivity of tungsten irradiated by protons in spallation environment up to 26.5 dpa", Presentation at HPTW 2023, Thursday Nov 9th 2023</a:t>
            </a:r>
          </a:p>
          <a:p>
            <a:r>
              <a:rPr lang="en-GB" sz="700" i="1" dirty="0">
                <a:solidFill>
                  <a:srgbClr val="000000"/>
                </a:solidFill>
              </a:rPr>
              <a:t>A. Reza et al. (2020). Thermal diffusivity degradation and point defect density in self-ion implanted tungsten. Acta </a:t>
            </a:r>
            <a:r>
              <a:rPr lang="en-GB" sz="700" i="1" dirty="0" err="1">
                <a:solidFill>
                  <a:srgbClr val="000000"/>
                </a:solidFill>
              </a:rPr>
              <a:t>Materialia</a:t>
            </a:r>
            <a:r>
              <a:rPr lang="en-GB" sz="700" i="1" dirty="0">
                <a:solidFill>
                  <a:srgbClr val="000000"/>
                </a:solidFill>
              </a:rPr>
              <a:t>, 193, 270-279.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2D807-CADC-AA73-2EB1-3240DCAA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Simulating Radiation Damage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D6E3E-2666-712B-064D-2567CE46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134100" cy="4351338"/>
          </a:xfrm>
        </p:spPr>
        <p:txBody>
          <a:bodyPr>
            <a:normAutofit/>
          </a:bodyPr>
          <a:lstStyle/>
          <a:p>
            <a:r>
              <a:rPr lang="en-GB" dirty="0"/>
              <a:t>Radiation damage is now included in all ISIS target simulations</a:t>
            </a:r>
          </a:p>
          <a:p>
            <a:endParaRPr lang="en-GB" sz="1200" dirty="0"/>
          </a:p>
          <a:p>
            <a:r>
              <a:rPr lang="en-GB" dirty="0"/>
              <a:t>DPA map calculated from accumulated beam on target then imported from FLUKA/MCNPX</a:t>
            </a:r>
          </a:p>
          <a:p>
            <a:endParaRPr lang="en-GB" sz="1200" dirty="0"/>
          </a:p>
          <a:p>
            <a:r>
              <a:rPr lang="en-GB" dirty="0"/>
              <a:t>Each material property can be a function of DPA</a:t>
            </a:r>
          </a:p>
          <a:p>
            <a:endParaRPr lang="en-GB" dirty="0"/>
          </a:p>
          <a:p>
            <a:r>
              <a:rPr lang="en-GB" dirty="0"/>
              <a:t>Major changes in irradiated tungsten: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UTS: 560 -&gt; 300 MPa </a:t>
            </a:r>
            <a:r>
              <a:rPr lang="en-GB" dirty="0"/>
              <a:t>after 1.3 DPA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k: 175 -&gt; 88 W/(</a:t>
            </a:r>
            <a:r>
              <a:rPr lang="en-GB" b="1" dirty="0" err="1"/>
              <a:t>m.K</a:t>
            </a:r>
            <a:r>
              <a:rPr lang="en-GB" b="1" dirty="0"/>
              <a:t>) </a:t>
            </a:r>
            <a:r>
              <a:rPr lang="en-GB" dirty="0"/>
              <a:t>after ~2 DPA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762B5-CB72-ED47-395D-ECFD769643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FEDC84-026E-764C-9E75-9424E812F674}"/>
              </a:ext>
            </a:extLst>
          </p:cNvPr>
          <p:cNvGrpSpPr/>
          <p:nvPr/>
        </p:nvGrpSpPr>
        <p:grpSpPr>
          <a:xfrm>
            <a:off x="6523582" y="314825"/>
            <a:ext cx="5592217" cy="5629548"/>
            <a:chOff x="6523582" y="726802"/>
            <a:chExt cx="5592217" cy="56295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DA1A04-94B8-ADA3-BEC2-C78823F88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720" y="726802"/>
              <a:ext cx="5517079" cy="26887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E6E996-5001-36AB-5A5F-EE3D948D9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582" y="3667648"/>
              <a:ext cx="5572623" cy="26887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01341B-7C24-6429-729C-5B4803027941}"/>
                </a:ext>
              </a:extLst>
            </p:cNvPr>
            <p:cNvSpPr txBox="1"/>
            <p:nvPr/>
          </p:nvSpPr>
          <p:spPr>
            <a:xfrm>
              <a:off x="8299820" y="726802"/>
              <a:ext cx="2431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DPA after 1 year operation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CE5197-6A64-0E26-C4D4-77B9A18FD328}"/>
                </a:ext>
              </a:extLst>
            </p:cNvPr>
            <p:cNvSpPr txBox="1"/>
            <p:nvPr/>
          </p:nvSpPr>
          <p:spPr>
            <a:xfrm>
              <a:off x="8391930" y="3667648"/>
              <a:ext cx="2431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Effect on tungsten conductivity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18A9C1-6B24-F884-8218-4AEAD2317C8C}"/>
              </a:ext>
            </a:extLst>
          </p:cNvPr>
          <p:cNvSpPr txBox="1"/>
          <p:nvPr/>
        </p:nvSpPr>
        <p:spPr>
          <a:xfrm rot="20984840">
            <a:off x="7950862" y="5901918"/>
            <a:ext cx="281279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See talk by Lina Quintieri, 16</a:t>
            </a:r>
            <a:r>
              <a:rPr lang="en-GB" sz="1600" b="1" baseline="30000" dirty="0">
                <a:solidFill>
                  <a:srgbClr val="00B050"/>
                </a:solidFill>
              </a:rPr>
              <a:t>th</a:t>
            </a:r>
            <a:r>
              <a:rPr lang="en-GB" sz="1600" b="1" dirty="0">
                <a:solidFill>
                  <a:srgbClr val="00B050"/>
                </a:solidFill>
              </a:rPr>
              <a:t> April 14:10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C13956B-26EA-6036-B2BF-2A7E21820039}"/>
              </a:ext>
            </a:extLst>
          </p:cNvPr>
          <p:cNvSpPr/>
          <p:nvPr/>
        </p:nvSpPr>
        <p:spPr>
          <a:xfrm>
            <a:off x="4732775" y="4421559"/>
            <a:ext cx="214645" cy="760871"/>
          </a:xfrm>
          <a:prstGeom prst="rightBrace">
            <a:avLst/>
          </a:prstGeom>
          <a:ln w="1905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66267-79DE-8605-023E-19C0409221F0}"/>
              </a:ext>
            </a:extLst>
          </p:cNvPr>
          <p:cNvSpPr txBox="1"/>
          <p:nvPr/>
        </p:nvSpPr>
        <p:spPr>
          <a:xfrm>
            <a:off x="4879702" y="4540384"/>
            <a:ext cx="160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4546A"/>
                </a:solidFill>
              </a:rPr>
              <a:t>No further change up to 27 DPA</a:t>
            </a:r>
          </a:p>
        </p:txBody>
      </p:sp>
    </p:spTree>
    <p:extLst>
      <p:ext uri="{BB962C8B-B14F-4D97-AF65-F5344CB8AC3E}">
        <p14:creationId xmlns:p14="http://schemas.microsoft.com/office/powerpoint/2010/main" val="292169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D4243-20D1-6F9E-76F5-35F46295B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B86FE6-9203-D053-A968-ECBA35BF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Evolution of Damage in TS2 Target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860457-829C-9AC0-522F-DD6B2343B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1284598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Tungsten thermal conductivity degrades as a function of dose, then saturates above 2 DPA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249C23-B80D-739A-F477-60B1F03FE630}"/>
              </a:ext>
            </a:extLst>
          </p:cNvPr>
          <p:cNvGrpSpPr/>
          <p:nvPr/>
        </p:nvGrpSpPr>
        <p:grpSpPr>
          <a:xfrm>
            <a:off x="464820" y="2286916"/>
            <a:ext cx="11560360" cy="1102443"/>
            <a:chOff x="464820" y="2146951"/>
            <a:chExt cx="11560360" cy="11024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2F455A-B977-F24F-883D-B08E44A8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6625" y="2146951"/>
              <a:ext cx="3821621" cy="7149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964F16-D6FD-CB26-87E4-F41CF63576DD}"/>
                </a:ext>
              </a:extLst>
            </p:cNvPr>
            <p:cNvSpPr txBox="1"/>
            <p:nvPr/>
          </p:nvSpPr>
          <p:spPr>
            <a:xfrm>
              <a:off x="464820" y="2910840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Peak DPA = 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92FA1C-7A03-1EF4-640F-0E339D3546AA}"/>
                </a:ext>
              </a:extLst>
            </p:cNvPr>
            <p:cNvSpPr txBox="1"/>
            <p:nvPr/>
          </p:nvSpPr>
          <p:spPr>
            <a:xfrm>
              <a:off x="4438841" y="2884123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Peak DPA = 1.8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FAC64C-0850-410B-73CC-7D2B3A7FD255}"/>
                </a:ext>
              </a:extLst>
            </p:cNvPr>
            <p:cNvSpPr txBox="1"/>
            <p:nvPr/>
          </p:nvSpPr>
          <p:spPr>
            <a:xfrm>
              <a:off x="8579796" y="2884123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Peak DPA = 23.7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5924F0-CA1B-2E51-AD43-60A82CFBE207}"/>
              </a:ext>
            </a:extLst>
          </p:cNvPr>
          <p:cNvGrpSpPr/>
          <p:nvPr/>
        </p:nvGrpSpPr>
        <p:grpSpPr>
          <a:xfrm>
            <a:off x="464820" y="3620931"/>
            <a:ext cx="11392041" cy="1099892"/>
            <a:chOff x="461061" y="3528796"/>
            <a:chExt cx="11392041" cy="10998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3F09A-044A-741F-FBA7-E434193BC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6625" y="3528796"/>
              <a:ext cx="3816477" cy="7149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45AB86-CD8A-FDB2-0700-DA271FB3B918}"/>
                </a:ext>
              </a:extLst>
            </p:cNvPr>
            <p:cNvSpPr txBox="1"/>
            <p:nvPr/>
          </p:nvSpPr>
          <p:spPr>
            <a:xfrm>
              <a:off x="4393218" y="4290134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k = 90-163 W/m-K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357738-55C6-3C28-B7E9-97F04EEB88A2}"/>
                </a:ext>
              </a:extLst>
            </p:cNvPr>
            <p:cNvSpPr txBox="1"/>
            <p:nvPr/>
          </p:nvSpPr>
          <p:spPr>
            <a:xfrm>
              <a:off x="8407718" y="4290134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k = 88-163 W/m-K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CEA52D-549D-5FA5-2511-F10BC4B10823}"/>
                </a:ext>
              </a:extLst>
            </p:cNvPr>
            <p:cNvSpPr txBox="1"/>
            <p:nvPr/>
          </p:nvSpPr>
          <p:spPr>
            <a:xfrm>
              <a:off x="461061" y="4290134"/>
              <a:ext cx="3445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k = 163 W/m-K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E32656-BDD2-1A9A-058B-66972A88DC38}"/>
              </a:ext>
            </a:extLst>
          </p:cNvPr>
          <p:cNvGrpSpPr/>
          <p:nvPr/>
        </p:nvGrpSpPr>
        <p:grpSpPr>
          <a:xfrm>
            <a:off x="114300" y="4900004"/>
            <a:ext cx="11822653" cy="1136061"/>
            <a:chOff x="114300" y="4900004"/>
            <a:chExt cx="11822653" cy="11360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B4D67C-BF0C-8575-E266-5A70F0EF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7617" y="4900004"/>
              <a:ext cx="3829336" cy="75609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EBAD1B-A798-8CD4-153B-F06DFBDB14C3}"/>
                </a:ext>
              </a:extLst>
            </p:cNvPr>
            <p:cNvSpPr txBox="1"/>
            <p:nvPr/>
          </p:nvSpPr>
          <p:spPr>
            <a:xfrm>
              <a:off x="4048066" y="5697511"/>
              <a:ext cx="3836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Peak Temp = 287 </a:t>
              </a:r>
              <a:r>
                <a:rPr lang="en-GB" sz="1600" b="1" dirty="0">
                  <a:cs typeface="Calibri" panose="020F0502020204030204" pitchFamily="34" charset="0"/>
                </a:rPr>
                <a:t>°</a:t>
              </a:r>
              <a:r>
                <a:rPr lang="en-GB" sz="1600" b="1" dirty="0"/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A3EEF7-E752-4C6A-07C2-DB51E0CEED4A}"/>
                </a:ext>
              </a:extLst>
            </p:cNvPr>
            <p:cNvSpPr txBox="1"/>
            <p:nvPr/>
          </p:nvSpPr>
          <p:spPr>
            <a:xfrm>
              <a:off x="8107617" y="5697511"/>
              <a:ext cx="37911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Peak Temp = 357 </a:t>
              </a:r>
              <a:r>
                <a:rPr lang="en-GB" sz="1600" b="1" dirty="0">
                  <a:cs typeface="Calibri" panose="020F0502020204030204" pitchFamily="34" charset="0"/>
                </a:rPr>
                <a:t>°</a:t>
              </a:r>
              <a:r>
                <a:rPr lang="en-GB" sz="1600" b="1" dirty="0"/>
                <a:t>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87B168-3D9C-D304-6AD3-20123403AAA0}"/>
                </a:ext>
              </a:extLst>
            </p:cNvPr>
            <p:cNvSpPr txBox="1"/>
            <p:nvPr/>
          </p:nvSpPr>
          <p:spPr>
            <a:xfrm>
              <a:off x="114300" y="5697511"/>
              <a:ext cx="38377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Peak Temp = 238 </a:t>
              </a:r>
              <a:r>
                <a:rPr lang="en-GB" sz="1600" b="1" dirty="0">
                  <a:cs typeface="Calibri" panose="020F0502020204030204" pitchFamily="34" charset="0"/>
                </a:rPr>
                <a:t>°</a:t>
              </a:r>
              <a:r>
                <a:rPr lang="en-GB" sz="1600" b="1" dirty="0"/>
                <a:t>C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8718A5-E8E3-FBB3-4D8D-CFDA97958052}"/>
              </a:ext>
            </a:extLst>
          </p:cNvPr>
          <p:cNvCxnSpPr/>
          <p:nvPr/>
        </p:nvCxnSpPr>
        <p:spPr>
          <a:xfrm>
            <a:off x="3962701" y="2158409"/>
            <a:ext cx="0" cy="39553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2E8D54-3BFE-A270-2218-8BDC29B475E8}"/>
              </a:ext>
            </a:extLst>
          </p:cNvPr>
          <p:cNvCxnSpPr/>
          <p:nvPr/>
        </p:nvCxnSpPr>
        <p:spPr>
          <a:xfrm>
            <a:off x="7980223" y="2158409"/>
            <a:ext cx="0" cy="39553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14D664-DAEE-6013-E09B-2E5941415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4922392"/>
            <a:ext cx="3792000" cy="6903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0FB1B8-B58E-9DB1-50E3-A697F20A2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8" y="3669815"/>
            <a:ext cx="3855911" cy="7082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73B22D-CE68-9AB1-044E-284D398E1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6" y="2348490"/>
            <a:ext cx="3888105" cy="7256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E5B37A5-EC3B-091E-4E3C-1C74E1DE21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385" y="3673340"/>
            <a:ext cx="3863340" cy="7181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36824DB-4D07-FBAF-8925-3C3991BD1C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8731" y="4984234"/>
            <a:ext cx="3863340" cy="7157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B61006-9585-56FB-6CE9-2777DE443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1676" y="2372061"/>
            <a:ext cx="3858387" cy="695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21F97-22FA-3A61-59C2-FFE485098A13}"/>
              </a:ext>
            </a:extLst>
          </p:cNvPr>
          <p:cNvSpPr txBox="1"/>
          <p:nvPr/>
        </p:nvSpPr>
        <p:spPr>
          <a:xfrm>
            <a:off x="114300" y="1804310"/>
            <a:ext cx="3859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/>
              <a:t>Initial condition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7DC72-D04F-F5D8-9F3D-B2C55F4D8DB4}"/>
              </a:ext>
            </a:extLst>
          </p:cNvPr>
          <p:cNvSpPr txBox="1"/>
          <p:nvPr/>
        </p:nvSpPr>
        <p:spPr>
          <a:xfrm>
            <a:off x="4028498" y="1804310"/>
            <a:ext cx="3859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/>
              <a:t>After ~2 months operation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7C20A-13A0-CE9F-0783-027F815AA906}"/>
              </a:ext>
            </a:extLst>
          </p:cNvPr>
          <p:cNvSpPr txBox="1"/>
          <p:nvPr/>
        </p:nvSpPr>
        <p:spPr>
          <a:xfrm>
            <a:off x="8030463" y="1805353"/>
            <a:ext cx="3859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/>
              <a:t>TS2 W#10 target at end-of-life </a:t>
            </a:r>
          </a:p>
        </p:txBody>
      </p:sp>
    </p:spTree>
    <p:extLst>
      <p:ext uri="{BB962C8B-B14F-4D97-AF65-F5344CB8AC3E}">
        <p14:creationId xmlns:p14="http://schemas.microsoft.com/office/powerpoint/2010/main" val="79115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D65888E-95DF-02F3-4FE7-FB1B6D8CD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1199876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Tungsten safety factor is initially large but drops rapidly.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Tantalum may slightly exceed yield stress but remains below UTS. Limited data at high DPA.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Measured water activation begins some time after safety factors exceeded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97CF4-F391-BE28-3AC7-2B6BEEC4E19E}"/>
              </a:ext>
            </a:extLst>
          </p:cNvPr>
          <p:cNvSpPr txBox="1"/>
          <p:nvPr/>
        </p:nvSpPr>
        <p:spPr>
          <a:xfrm>
            <a:off x="8393863" y="3672438"/>
            <a:ext cx="317667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ptos" panose="02110004020202020204"/>
              </a:rPr>
              <a:t>Activity started to rise from around 150mAh (12.3 DPA) on TS2 W#10 target. </a:t>
            </a:r>
          </a:p>
          <a:p>
            <a:endParaRPr lang="en-GB" sz="1400" b="1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GB" sz="1400" b="1" dirty="0">
                <a:solidFill>
                  <a:prstClr val="black"/>
                </a:solidFill>
                <a:latin typeface="Aptos" panose="02110004020202020204"/>
              </a:rPr>
              <a:t>Very rapid rise from 250mAh (20.5 DPA). </a:t>
            </a:r>
          </a:p>
          <a:p>
            <a:endParaRPr lang="en-GB" sz="1400" b="1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GB" sz="1400" b="1" dirty="0">
                <a:solidFill>
                  <a:prstClr val="black"/>
                </a:solidFill>
                <a:latin typeface="Aptos" panose="02110004020202020204"/>
              </a:rPr>
              <a:t>Ultimately replaced at 290mAh (23.7 DPA)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00BD0-B4BE-ABA4-AEB5-DF69383F8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FD0EBA-CB04-59A1-4A6F-D7A9EF7C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6324600" cy="574675"/>
          </a:xfrm>
        </p:spPr>
        <p:txBody>
          <a:bodyPr/>
          <a:lstStyle/>
          <a:p>
            <a:r>
              <a:rPr lang="en-GB" dirty="0"/>
              <a:t>Evolution of Damage in TS2 Target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B7DB1C-B8C2-4CDA-46EE-6EA7F0A35711}"/>
              </a:ext>
            </a:extLst>
          </p:cNvPr>
          <p:cNvCxnSpPr>
            <a:cxnSpLocks/>
          </p:cNvCxnSpPr>
          <p:nvPr/>
        </p:nvCxnSpPr>
        <p:spPr>
          <a:xfrm flipV="1">
            <a:off x="4732774" y="4272963"/>
            <a:ext cx="0" cy="4397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82A692-42E1-76E1-6BFB-62D1064C2D2F}"/>
              </a:ext>
            </a:extLst>
          </p:cNvPr>
          <p:cNvSpPr txBox="1"/>
          <p:nvPr/>
        </p:nvSpPr>
        <p:spPr>
          <a:xfrm>
            <a:off x="2713055" y="4531454"/>
            <a:ext cx="214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TS2 #4 reached 19.2 DPA, then studied in PIE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ED4684-70CD-918D-DD36-5B4BE1899A67}"/>
              </a:ext>
            </a:extLst>
          </p:cNvPr>
          <p:cNvGrpSpPr/>
          <p:nvPr/>
        </p:nvGrpSpPr>
        <p:grpSpPr>
          <a:xfrm>
            <a:off x="1306125" y="2625826"/>
            <a:ext cx="6590809" cy="3954486"/>
            <a:chOff x="500642" y="2506569"/>
            <a:chExt cx="5491489" cy="32948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FB0CD66-5920-ED22-6BDB-6E30D9CE5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642" y="2506569"/>
              <a:ext cx="5491489" cy="329489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7E441F-A53F-A6CA-6E9C-11B98AEB635A}"/>
                </a:ext>
              </a:extLst>
            </p:cNvPr>
            <p:cNvSpPr txBox="1"/>
            <p:nvPr/>
          </p:nvSpPr>
          <p:spPr>
            <a:xfrm>
              <a:off x="4903157" y="4296594"/>
              <a:ext cx="900978" cy="21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C00000"/>
                  </a:solidFill>
                </a:rPr>
                <a:t>Design Limit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73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7EB98A-BC1E-F58A-8EE3-A08CB80EAF9E}"/>
              </a:ext>
            </a:extLst>
          </p:cNvPr>
          <p:cNvSpPr/>
          <p:nvPr/>
        </p:nvSpPr>
        <p:spPr>
          <a:xfrm>
            <a:off x="9077009" y="365125"/>
            <a:ext cx="2723104" cy="2972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7D129-B6BB-C42B-CB2F-E8B2F743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Crack Propagation at Ta/W Interface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3E7C9-0B7A-E9B3-2540-752267F7E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86572"/>
            <a:ext cx="8947638" cy="4449595"/>
          </a:xfrm>
        </p:spPr>
        <p:txBody>
          <a:bodyPr/>
          <a:lstStyle/>
          <a:p>
            <a:r>
              <a:rPr lang="en-GB" dirty="0"/>
              <a:t>Simulations show possible cracking in tungsten core – what happens next?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Testing by SNS Second Target Station team [1] found that: </a:t>
            </a:r>
            <a:r>
              <a:rPr lang="en-GB" sz="1600" i="1" dirty="0"/>
              <a:t>“Tungsten cracks caused delamination damage then cladding failed in fatigue”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Charpy impact tests on ISIS clad samples [2] also showed that the </a:t>
            </a:r>
            <a:r>
              <a:rPr lang="en-GB" sz="1600" dirty="0" err="1"/>
              <a:t>HIPed</a:t>
            </a:r>
            <a:r>
              <a:rPr lang="en-GB" sz="1600" dirty="0"/>
              <a:t> interface </a:t>
            </a:r>
            <a:r>
              <a:rPr lang="en-GB" sz="1600" dirty="0" err="1"/>
              <a:t>debonds</a:t>
            </a:r>
            <a:r>
              <a:rPr lang="en-GB" sz="1600" dirty="0"/>
              <a:t> rather than propagates through 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2D3AF-E408-D2D8-F664-2712B96F0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71E60-8B56-8580-A8BE-EFEFEF255299}"/>
              </a:ext>
            </a:extLst>
          </p:cNvPr>
          <p:cNvSpPr txBox="1"/>
          <p:nvPr/>
        </p:nvSpPr>
        <p:spPr>
          <a:xfrm>
            <a:off x="1477007" y="5631236"/>
            <a:ext cx="471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[1] </a:t>
            </a:r>
            <a:r>
              <a:rPr lang="en-GB" sz="1200" i="1" dirty="0"/>
              <a:t>“Current Status of the STS Target Segment Manufacturing Development &amp; Evaluation”, Justin Mach, IWSMT-15, March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0ABBEB-3EF0-271D-ABDF-0AABD9AD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795668"/>
            <a:ext cx="7365200" cy="2775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699868-14C3-FC30-FB66-09292DDF3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832" y="4031142"/>
            <a:ext cx="3833451" cy="2690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5DC49-5CEE-92F7-E329-75EAB891977A}"/>
              </a:ext>
            </a:extLst>
          </p:cNvPr>
          <p:cNvSpPr txBox="1"/>
          <p:nvPr/>
        </p:nvSpPr>
        <p:spPr>
          <a:xfrm>
            <a:off x="391887" y="2912737"/>
            <a:ext cx="502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[1]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F8277-D20D-E51F-9156-0AA84543B0A6}"/>
              </a:ext>
            </a:extLst>
          </p:cNvPr>
          <p:cNvSpPr txBox="1"/>
          <p:nvPr/>
        </p:nvSpPr>
        <p:spPr>
          <a:xfrm>
            <a:off x="8233792" y="4148211"/>
            <a:ext cx="502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[2]</a:t>
            </a:r>
          </a:p>
        </p:txBody>
      </p:sp>
      <p:pic>
        <p:nvPicPr>
          <p:cNvPr id="1026" name="Picture 2" descr="What is Charpy Testing?">
            <a:extLst>
              <a:ext uri="{FF2B5EF4-FFF2-40B4-BE49-F238E27FC236}">
                <a16:creationId xmlns:a16="http://schemas.microsoft.com/office/drawing/2014/main" id="{A722AB9D-5FF6-0F5D-C7DE-A6D9014D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0" y="430722"/>
            <a:ext cx="2337947" cy="269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B5F019-7538-1863-1CCD-FC8529AFD210}"/>
              </a:ext>
            </a:extLst>
          </p:cNvPr>
          <p:cNvSpPr txBox="1"/>
          <p:nvPr/>
        </p:nvSpPr>
        <p:spPr>
          <a:xfrm>
            <a:off x="9077009" y="3348616"/>
            <a:ext cx="2723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Charpy Impact Test Setup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D4B38F4-7597-E645-1F36-4E128DAA36D5}"/>
              </a:ext>
            </a:extLst>
          </p:cNvPr>
          <p:cNvSpPr/>
          <p:nvPr/>
        </p:nvSpPr>
        <p:spPr>
          <a:xfrm rot="553495">
            <a:off x="9774119" y="3751169"/>
            <a:ext cx="838114" cy="5092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44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F0678-0686-44D3-F38C-AF97579AA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F7004-0EEC-EA2A-E2E3-B9C93BB4F2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DDF2E-182E-489A-A1BF-4B94DF0EF231}" type="slidenum">
              <a:rPr lang="en-GB" smtClean="0"/>
              <a:t>9</a:t>
            </a:fld>
            <a:endParaRPr lang="en-GB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426CDE3-D5CF-18A0-4217-326F0E0C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</p:spPr>
        <p:txBody>
          <a:bodyPr/>
          <a:lstStyle/>
          <a:p>
            <a:r>
              <a:rPr lang="en-GB" dirty="0"/>
              <a:t>Simulation of TS2 Target #4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25CA8EA-E935-E105-C3C0-349BF791327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9</a:t>
            </a:fld>
            <a:r>
              <a:t> 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53F832-7A0C-C29D-10F0-69019F9BFDDD}"/>
              </a:ext>
            </a:extLst>
          </p:cNvPr>
          <p:cNvGrpSpPr/>
          <p:nvPr/>
        </p:nvGrpSpPr>
        <p:grpSpPr>
          <a:xfrm>
            <a:off x="1324829" y="3702545"/>
            <a:ext cx="9811284" cy="3012900"/>
            <a:chOff x="1272048" y="1056163"/>
            <a:chExt cx="9811284" cy="301290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3BBA6985-6F2E-F0A9-C60D-8D0C7762D9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58" b="37385"/>
            <a:stretch>
              <a:fillRect/>
            </a:stretch>
          </p:blipFill>
          <p:spPr bwMode="auto">
            <a:xfrm>
              <a:off x="1272048" y="1083746"/>
              <a:ext cx="4199845" cy="215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F17893-FCE8-EC23-FC3A-214C593B9733}"/>
                </a:ext>
              </a:extLst>
            </p:cNvPr>
            <p:cNvSpPr txBox="1"/>
            <p:nvPr/>
          </p:nvSpPr>
          <p:spPr>
            <a:xfrm>
              <a:off x="5793217" y="1056163"/>
              <a:ext cx="2381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0000"/>
                  </a:solidFill>
                </a:rPr>
                <a:t>Location of observed crack: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41E6708-B5C4-2E7D-06D5-BA251020323C}"/>
                </a:ext>
              </a:extLst>
            </p:cNvPr>
            <p:cNvCxnSpPr>
              <a:cxnSpLocks/>
            </p:cNvCxnSpPr>
            <p:nvPr/>
          </p:nvCxnSpPr>
          <p:spPr>
            <a:xfrm>
              <a:off x="6511332" y="1435764"/>
              <a:ext cx="585877" cy="212439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691F88-DD88-19D2-32F1-B6262601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458"/>
            <a:stretch>
              <a:fillRect/>
            </a:stretch>
          </p:blipFill>
          <p:spPr>
            <a:xfrm>
              <a:off x="2306515" y="1791851"/>
              <a:ext cx="8776817" cy="2277212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3AE116-B40D-E755-5FD5-5356546256C4}"/>
                </a:ext>
              </a:extLst>
            </p:cNvPr>
            <p:cNvSpPr/>
            <p:nvPr/>
          </p:nvSpPr>
          <p:spPr>
            <a:xfrm rot="5400000">
              <a:off x="7494485" y="1144004"/>
              <a:ext cx="657113" cy="145166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243779-F695-D1BB-38A9-A56D0086F7B7}"/>
              </a:ext>
            </a:extLst>
          </p:cNvPr>
          <p:cNvGrpSpPr/>
          <p:nvPr/>
        </p:nvGrpSpPr>
        <p:grpSpPr>
          <a:xfrm>
            <a:off x="5834832" y="584816"/>
            <a:ext cx="6172053" cy="2734236"/>
            <a:chOff x="5331037" y="1228165"/>
            <a:chExt cx="6172053" cy="27342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F206D8-3C0E-FB63-F705-E38B7F20A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050" t="19345" r="4503" b="41481"/>
            <a:stretch>
              <a:fillRect/>
            </a:stretch>
          </p:blipFill>
          <p:spPr>
            <a:xfrm>
              <a:off x="5331037" y="1390603"/>
              <a:ext cx="6172053" cy="25717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5C54F8-B98E-7850-E88D-61CE7D3E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5" t="1" b="-8858"/>
            <a:stretch/>
          </p:blipFill>
          <p:spPr>
            <a:xfrm rot="7187554">
              <a:off x="6803180" y="2306969"/>
              <a:ext cx="1548887" cy="149264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6F75AB-8F08-8C36-6681-793B9D790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6871" y="1228165"/>
              <a:ext cx="26894" cy="2734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2125737-5E67-20A1-6A30-FA43414C2A3B}"/>
                </a:ext>
              </a:extLst>
            </p:cNvPr>
            <p:cNvCxnSpPr/>
            <p:nvPr/>
          </p:nvCxnSpPr>
          <p:spPr>
            <a:xfrm flipH="1">
              <a:off x="7230539" y="1228165"/>
              <a:ext cx="26894" cy="27342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61C4B3C-BFE7-378F-E237-5BF99C9D84AB}"/>
              </a:ext>
            </a:extLst>
          </p:cNvPr>
          <p:cNvSpPr txBox="1">
            <a:spLocks/>
          </p:cNvSpPr>
          <p:nvPr/>
        </p:nvSpPr>
        <p:spPr>
          <a:xfrm>
            <a:off x="8610600" y="3688495"/>
            <a:ext cx="3469236" cy="6571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7030A0"/>
                </a:solidFill>
              </a:rPr>
              <a:t>Purple = Christensen failure criterion exceeded</a:t>
            </a:r>
            <a:endParaRPr lang="en-GB" sz="20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D884D-F007-72FD-2087-C45C08790870}"/>
              </a:ext>
            </a:extLst>
          </p:cNvPr>
          <p:cNvSpPr txBox="1"/>
          <p:nvPr/>
        </p:nvSpPr>
        <p:spPr>
          <a:xfrm>
            <a:off x="397327" y="1092712"/>
            <a:ext cx="498859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4546A"/>
                </a:solidFill>
              </a:rPr>
              <a:t>Simulated at the actual end-of-life dose on TS2 W#4 target: Peak DPA = 19.2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4546A"/>
              </a:solidFill>
            </a:endParaRPr>
          </a:p>
          <a:p>
            <a:r>
              <a:rPr lang="en-GB" sz="2000" b="1" dirty="0">
                <a:solidFill>
                  <a:srgbClr val="44546A"/>
                </a:solidFill>
              </a:rPr>
              <a:t>Crack is not at the first location we would expect from simulations (nose), but is at the second location (shoulder)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152E63-0300-571F-3CC1-E87AA391B236}"/>
              </a:ext>
            </a:extLst>
          </p:cNvPr>
          <p:cNvCxnSpPr>
            <a:cxnSpLocks/>
          </p:cNvCxnSpPr>
          <p:nvPr/>
        </p:nvCxnSpPr>
        <p:spPr>
          <a:xfrm>
            <a:off x="6493483" y="1889422"/>
            <a:ext cx="1639421" cy="2444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484AA59-DFB9-C821-0F37-66D6B9510DD6}"/>
              </a:ext>
            </a:extLst>
          </p:cNvPr>
          <p:cNvSpPr txBox="1"/>
          <p:nvPr/>
        </p:nvSpPr>
        <p:spPr>
          <a:xfrm rot="524167">
            <a:off x="6298016" y="1460111"/>
            <a:ext cx="1501855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Suspected direction of crack growth</a:t>
            </a:r>
          </a:p>
        </p:txBody>
      </p:sp>
    </p:spTree>
    <p:extLst>
      <p:ext uri="{BB962C8B-B14F-4D97-AF65-F5344CB8AC3E}">
        <p14:creationId xmlns:p14="http://schemas.microsoft.com/office/powerpoint/2010/main" val="304516600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tandard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re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23504</TotalTime>
  <Words>2070</Words>
  <Application>Microsoft Office PowerPoint</Application>
  <PresentationFormat>Widescreen</PresentationFormat>
  <Paragraphs>350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Aptos</vt:lpstr>
      <vt:lpstr>Arial</vt:lpstr>
      <vt:lpstr>Calibri</vt:lpstr>
      <vt:lpstr>Cambria Math</vt:lpstr>
      <vt:lpstr>Wingdings</vt:lpstr>
      <vt:lpstr>Standard slide</vt:lpstr>
      <vt:lpstr>1_Title slide</vt:lpstr>
      <vt:lpstr>4_Blank Layouts</vt:lpstr>
      <vt:lpstr>1_Standard slide</vt:lpstr>
      <vt:lpstr>More layouts</vt:lpstr>
      <vt:lpstr>1_Office Theme</vt:lpstr>
      <vt:lpstr>3_Pattern</vt:lpstr>
      <vt:lpstr>Font and logo master</vt:lpstr>
      <vt:lpstr>Update on ISIS Targets: Analysis and Operating Experience</vt:lpstr>
      <vt:lpstr>Contents</vt:lpstr>
      <vt:lpstr>Current ISIS Targets</vt:lpstr>
      <vt:lpstr>PIE Evidence – TS2 Target #4</vt:lpstr>
      <vt:lpstr>Simulating Radiation Damage</vt:lpstr>
      <vt:lpstr>Evolution of Damage in TS2 Target</vt:lpstr>
      <vt:lpstr>Evolution of Damage in TS2 Target</vt:lpstr>
      <vt:lpstr>Crack Propagation at Ta/W Interface</vt:lpstr>
      <vt:lpstr>Simulation of TS2 Target #4</vt:lpstr>
      <vt:lpstr>Multiplate TS2 Variant – Mk5 Proposal</vt:lpstr>
      <vt:lpstr>TS1 Project Target Experience</vt:lpstr>
      <vt:lpstr>Steady State Temperatures</vt:lpstr>
      <vt:lpstr>Power Deposition in Target</vt:lpstr>
      <vt:lpstr>Transient Temperatures</vt:lpstr>
      <vt:lpstr>In-Situ Measurement of Conductivity Loss</vt:lpstr>
      <vt:lpstr>Summary</vt:lpstr>
      <vt:lpstr>PowerPoint Presentation</vt:lpstr>
      <vt:lpstr>Backup Slides</vt:lpstr>
      <vt:lpstr>ISIS Target Lifetime History</vt:lpstr>
      <vt:lpstr>Target Simulation Approach</vt:lpstr>
      <vt:lpstr>Summary of Irradiated Material Properties</vt:lpstr>
      <vt:lpstr>Simulation of TS2 Target #4 – Received Dose</vt:lpstr>
      <vt:lpstr>TS1 Project Reflector – Measured Data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Gallimore, Stephen (STFC,RAL,ISIS)</dc:creator>
  <cp:lastModifiedBy>Wilcox, Dan (STFC,RAL,TECH)</cp:lastModifiedBy>
  <cp:revision>368</cp:revision>
  <dcterms:created xsi:type="dcterms:W3CDTF">2023-10-17T07:55:24Z</dcterms:created>
  <dcterms:modified xsi:type="dcterms:W3CDTF">2026-04-11T22:06:07Z</dcterms:modified>
</cp:coreProperties>
</file>