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5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6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4">
  <p:sldMasterIdLst>
    <p:sldMasterId id="2147483681" r:id="rId1"/>
    <p:sldMasterId id="2147483700" r:id="rId2"/>
    <p:sldMasterId id="2147483743" r:id="rId3"/>
    <p:sldMasterId id="2147483759" r:id="rId4"/>
    <p:sldMasterId id="2147483773" r:id="rId5"/>
    <p:sldMasterId id="2147483788" r:id="rId6"/>
    <p:sldMasterId id="2147483817" r:id="rId7"/>
  </p:sldMasterIdLst>
  <p:notesMasterIdLst>
    <p:notesMasterId r:id="rId36"/>
  </p:notesMasterIdLst>
  <p:sldIdLst>
    <p:sldId id="256" r:id="rId8"/>
    <p:sldId id="302" r:id="rId9"/>
    <p:sldId id="395" r:id="rId10"/>
    <p:sldId id="402" r:id="rId11"/>
    <p:sldId id="403" r:id="rId12"/>
    <p:sldId id="404" r:id="rId13"/>
    <p:sldId id="405" r:id="rId14"/>
    <p:sldId id="324" r:id="rId15"/>
    <p:sldId id="406" r:id="rId16"/>
    <p:sldId id="407" r:id="rId17"/>
    <p:sldId id="284" r:id="rId18"/>
    <p:sldId id="323" r:id="rId19"/>
    <p:sldId id="401" r:id="rId20"/>
    <p:sldId id="310" r:id="rId21"/>
    <p:sldId id="408" r:id="rId22"/>
    <p:sldId id="397" r:id="rId23"/>
    <p:sldId id="325" r:id="rId24"/>
    <p:sldId id="400" r:id="rId25"/>
    <p:sldId id="321" r:id="rId26"/>
    <p:sldId id="306" r:id="rId27"/>
    <p:sldId id="312" r:id="rId28"/>
    <p:sldId id="329" r:id="rId29"/>
    <p:sldId id="330" r:id="rId30"/>
    <p:sldId id="313" r:id="rId31"/>
    <p:sldId id="305" r:id="rId32"/>
    <p:sldId id="308" r:id="rId33"/>
    <p:sldId id="318" r:id="rId34"/>
    <p:sldId id="31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6C89AF3-EFFE-4B31-8BC7-2FD2BBD3C5E6}">
          <p14:sldIdLst>
            <p14:sldId id="256"/>
            <p14:sldId id="302"/>
            <p14:sldId id="395"/>
            <p14:sldId id="402"/>
            <p14:sldId id="403"/>
            <p14:sldId id="404"/>
            <p14:sldId id="405"/>
            <p14:sldId id="324"/>
            <p14:sldId id="406"/>
            <p14:sldId id="407"/>
            <p14:sldId id="284"/>
            <p14:sldId id="323"/>
            <p14:sldId id="401"/>
            <p14:sldId id="310"/>
            <p14:sldId id="408"/>
          </p14:sldIdLst>
        </p14:section>
        <p14:section name="Appendix_1" id="{BB9DD47D-B303-4C4B-A94C-4790E89BDCC4}">
          <p14:sldIdLst>
            <p14:sldId id="397"/>
            <p14:sldId id="325"/>
            <p14:sldId id="400"/>
            <p14:sldId id="321"/>
          </p14:sldIdLst>
        </p14:section>
        <p14:section name="Appendix2_ISIS-II_TRM_CADs" id="{DE7B0D79-3CDA-4A69-BDF9-DFA739A6E3E6}">
          <p14:sldIdLst>
            <p14:sldId id="306"/>
            <p14:sldId id="312"/>
            <p14:sldId id="329"/>
            <p14:sldId id="330"/>
          </p14:sldIdLst>
        </p14:section>
        <p14:section name="Appendix_3_Rotatin_Neutron_Sources_Data" id="{D38BDD2F-3F35-4280-A1A8-DAB46B144731}">
          <p14:sldIdLst>
            <p14:sldId id="313"/>
            <p14:sldId id="305"/>
            <p14:sldId id="308"/>
            <p14:sldId id="318"/>
            <p14:sldId id="31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23">
          <p15:clr>
            <a:srgbClr val="A4A3A4"/>
          </p15:clr>
        </p15:guide>
        <p15:guide id="2" pos="325">
          <p15:clr>
            <a:srgbClr val="A4A3A4"/>
          </p15:clr>
        </p15:guide>
        <p15:guide id="3" orient="horz" pos="3974">
          <p15:clr>
            <a:srgbClr val="A4A3A4"/>
          </p15:clr>
        </p15:guide>
        <p15:guide id="4" pos="7355">
          <p15:clr>
            <a:srgbClr val="A4A3A4"/>
          </p15:clr>
        </p15:guide>
        <p15:guide id="5" pos="3840">
          <p15:clr>
            <a:srgbClr val="A4A3A4"/>
          </p15:clr>
        </p15:guide>
        <p15:guide id="6" orient="horz" pos="867">
          <p15:clr>
            <a:srgbClr val="A4A3A4"/>
          </p15:clr>
        </p15:guide>
        <p15:guide id="7" orient="horz" pos="3634">
          <p15:clr>
            <a:srgbClr val="A4A3A4"/>
          </p15:clr>
        </p15:guide>
        <p15:guide id="8" pos="86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F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645" autoAdjust="0"/>
  </p:normalViewPr>
  <p:slideViewPr>
    <p:cSldViewPr snapToGrid="0">
      <p:cViewPr varScale="1">
        <p:scale>
          <a:sx n="104" d="100"/>
          <a:sy n="104" d="100"/>
        </p:scale>
        <p:origin x="870" y="72"/>
      </p:cViewPr>
      <p:guideLst>
        <p:guide orient="horz" pos="323"/>
        <p:guide pos="325"/>
        <p:guide orient="horz" pos="3974"/>
        <p:guide pos="7355"/>
        <p:guide pos="3840"/>
        <p:guide orient="horz" pos="867"/>
        <p:guide orient="horz" pos="3634"/>
        <p:guide pos="8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theme" Target="theme/theme1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wm59654\Documents\ISIS%202\Neutron%20Target\Lasagna_10_12_14_plates_maxP%20(version%201).xlsb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dk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ISIS II TS-II: Max Power Against Number of plates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dk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4164678796222138"/>
          <c:y val="0.10038597120102023"/>
          <c:w val="0.817369239058095"/>
          <c:h val="0.71752154957921654"/>
        </c:manualLayout>
      </c:layout>
      <c:scatterChart>
        <c:scatterStyle val="lineMarker"/>
        <c:varyColors val="0"/>
        <c:ser>
          <c:idx val="0"/>
          <c:order val="0"/>
          <c:tx>
            <c:v>1 Bar</c:v>
          </c:tx>
          <c:spPr>
            <a:ln w="9525" cap="flat" cmpd="sng" algn="ctr">
              <a:solidFill>
                <a:schemeClr val="accent1">
                  <a:alpha val="70000"/>
                </a:schemeClr>
              </a:solidFill>
              <a:prstDash val="sysDot"/>
              <a:round/>
            </a:ln>
            <a:effectLst/>
          </c:spPr>
          <c:marker>
            <c:symbol val="circle"/>
            <c:size val="5"/>
            <c:spPr>
              <a:gradFill rotWithShape="1">
                <a:gsLst>
                  <a:gs pos="0">
                    <a:schemeClr val="accent1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1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1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/>
            </c:spPr>
          </c:marker>
          <c:xVal>
            <c:numRef>
              <c:f>'He test 5bar'!$S$2:$V$2</c:f>
              <c:numCache>
                <c:formatCode>0.0</c:formatCode>
                <c:ptCount val="4"/>
                <c:pt idx="0">
                  <c:v>10</c:v>
                </c:pt>
                <c:pt idx="1">
                  <c:v>12</c:v>
                </c:pt>
                <c:pt idx="2">
                  <c:v>14</c:v>
                </c:pt>
                <c:pt idx="3">
                  <c:v>20</c:v>
                </c:pt>
              </c:numCache>
            </c:numRef>
          </c:xVal>
          <c:yVal>
            <c:numRef>
              <c:f>'He test 5bar'!$S$3:$V$3</c:f>
              <c:numCache>
                <c:formatCode>0.00</c:formatCode>
                <c:ptCount val="4"/>
                <c:pt idx="0" formatCode="0.0">
                  <c:v>101.2937</c:v>
                </c:pt>
                <c:pt idx="1">
                  <c:v>118.53700000000001</c:v>
                </c:pt>
                <c:pt idx="2" formatCode="General">
                  <c:v>137.73500000000001</c:v>
                </c:pt>
                <c:pt idx="3" formatCode="General">
                  <c:v>206.54205000000002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4AF-4F77-B668-5D5DBBD7A128}"/>
            </c:ext>
          </c:extLst>
        </c:ser>
        <c:ser>
          <c:idx val="1"/>
          <c:order val="1"/>
          <c:tx>
            <c:v>5 Bar</c:v>
          </c:tx>
          <c:spPr>
            <a:ln w="9525" cap="flat" cmpd="sng" algn="ctr">
              <a:solidFill>
                <a:schemeClr val="accent2">
                  <a:alpha val="70000"/>
                </a:schemeClr>
              </a:solidFill>
              <a:prstDash val="sysDot"/>
              <a:round/>
            </a:ln>
            <a:effectLst/>
          </c:spPr>
          <c:marker>
            <c:symbol val="circle"/>
            <c:size val="5"/>
            <c:spPr>
              <a:gradFill rotWithShape="1">
                <a:gsLst>
                  <a:gs pos="0">
                    <a:schemeClr val="accent2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2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2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/>
            </c:spPr>
          </c:marker>
          <c:xVal>
            <c:numRef>
              <c:f>'He test 5bar'!$S$2:$V$2</c:f>
              <c:numCache>
                <c:formatCode>0.0</c:formatCode>
                <c:ptCount val="4"/>
                <c:pt idx="0">
                  <c:v>10</c:v>
                </c:pt>
                <c:pt idx="1">
                  <c:v>12</c:v>
                </c:pt>
                <c:pt idx="2">
                  <c:v>14</c:v>
                </c:pt>
                <c:pt idx="3">
                  <c:v>20</c:v>
                </c:pt>
              </c:numCache>
            </c:numRef>
          </c:xVal>
          <c:yVal>
            <c:numRef>
              <c:f>'He test 5bar'!$S$4:$V$4</c:f>
              <c:numCache>
                <c:formatCode>0.0</c:formatCode>
                <c:ptCount val="4"/>
                <c:pt idx="0">
                  <c:v>195.77350000000001</c:v>
                </c:pt>
                <c:pt idx="1">
                  <c:v>238.06184999999999</c:v>
                </c:pt>
                <c:pt idx="2">
                  <c:v>296.04600934999996</c:v>
                </c:pt>
                <c:pt idx="3">
                  <c:v>493.779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4AF-4F77-B668-5D5DBBD7A128}"/>
            </c:ext>
          </c:extLst>
        </c:ser>
        <c:ser>
          <c:idx val="2"/>
          <c:order val="2"/>
          <c:tx>
            <c:v>10 Bar</c:v>
          </c:tx>
          <c:spPr>
            <a:ln w="9525" cap="flat" cmpd="sng" algn="ctr">
              <a:solidFill>
                <a:schemeClr val="accent3">
                  <a:alpha val="70000"/>
                </a:schemeClr>
              </a:solidFill>
              <a:prstDash val="sysDot"/>
              <a:round/>
            </a:ln>
            <a:effectLst/>
          </c:spPr>
          <c:marker>
            <c:symbol val="circle"/>
            <c:size val="5"/>
            <c:spPr>
              <a:gradFill rotWithShape="1">
                <a:gsLst>
                  <a:gs pos="0">
                    <a:schemeClr val="accent3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3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3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/>
            </c:spPr>
          </c:marker>
          <c:trendline>
            <c:spPr>
              <a:ln w="9525" cap="rnd">
                <a:solidFill>
                  <a:schemeClr val="accent3"/>
                </a:solidFill>
              </a:ln>
              <a:effectLst/>
            </c:spPr>
            <c:trendlineType val="linear"/>
            <c:forward val="13"/>
            <c:dispRSqr val="0"/>
            <c:dispEq val="0"/>
          </c:trendline>
          <c:xVal>
            <c:numRef>
              <c:f>'He test 5bar'!$S$2:$V$2</c:f>
              <c:numCache>
                <c:formatCode>0.0</c:formatCode>
                <c:ptCount val="4"/>
                <c:pt idx="0">
                  <c:v>10</c:v>
                </c:pt>
                <c:pt idx="1">
                  <c:v>12</c:v>
                </c:pt>
                <c:pt idx="2">
                  <c:v>14</c:v>
                </c:pt>
                <c:pt idx="3">
                  <c:v>20</c:v>
                </c:pt>
              </c:numCache>
            </c:numRef>
          </c:xVal>
          <c:yVal>
            <c:numRef>
              <c:f>'He test 5bar'!$S$5:$V$5</c:f>
              <c:numCache>
                <c:formatCode>0.0</c:formatCode>
                <c:ptCount val="4"/>
                <c:pt idx="0">
                  <c:v>247.86449999999999</c:v>
                </c:pt>
                <c:pt idx="1">
                  <c:v>324.59569999999997</c:v>
                </c:pt>
                <c:pt idx="2">
                  <c:v>400.4</c:v>
                </c:pt>
                <c:pt idx="3">
                  <c:v>693.91116079999995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D4AF-4F77-B668-5D5DBBD7A128}"/>
            </c:ext>
          </c:extLst>
        </c:ser>
        <c:ser>
          <c:idx val="3"/>
          <c:order val="3"/>
          <c:tx>
            <c:v>Water Cooling</c:v>
          </c:tx>
          <c:spPr>
            <a:ln w="9525" cap="flat" cmpd="sng" algn="ctr">
              <a:solidFill>
                <a:schemeClr val="accent4">
                  <a:alpha val="70000"/>
                </a:schemeClr>
              </a:solidFill>
              <a:prstDash val="sysDot"/>
              <a:round/>
            </a:ln>
            <a:effectLst/>
          </c:spPr>
          <c:marker>
            <c:symbol val="circle"/>
            <c:size val="5"/>
            <c:spPr>
              <a:gradFill rotWithShape="1">
                <a:gsLst>
                  <a:gs pos="0">
                    <a:schemeClr val="accent4">
                      <a:lumMod val="110000"/>
                      <a:satMod val="105000"/>
                      <a:tint val="67000"/>
                    </a:schemeClr>
                  </a:gs>
                  <a:gs pos="50000">
                    <a:schemeClr val="accent4">
                      <a:lumMod val="105000"/>
                      <a:satMod val="103000"/>
                      <a:tint val="73000"/>
                    </a:schemeClr>
                  </a:gs>
                  <a:gs pos="100000">
                    <a:schemeClr val="accent4">
                      <a:lumMod val="105000"/>
                      <a:satMod val="109000"/>
                      <a:tint val="81000"/>
                    </a:schemeClr>
                  </a:gs>
                </a:gsLst>
                <a:lin ang="5400000" scaled="0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/>
            </c:spPr>
          </c:marker>
          <c:trendline>
            <c:spPr>
              <a:ln w="9525" cap="rnd">
                <a:solidFill>
                  <a:schemeClr val="accent4"/>
                </a:solidFill>
              </a:ln>
              <a:effectLst/>
            </c:spPr>
            <c:trendlineType val="linear"/>
            <c:forward val="10"/>
            <c:dispRSqr val="0"/>
            <c:dispEq val="0"/>
          </c:trendline>
          <c:xVal>
            <c:numRef>
              <c:f>ISISII_10!$D$63:$D$65</c:f>
              <c:numCache>
                <c:formatCode>General</c:formatCode>
                <c:ptCount val="3"/>
                <c:pt idx="0">
                  <c:v>10</c:v>
                </c:pt>
                <c:pt idx="1">
                  <c:v>12</c:v>
                </c:pt>
                <c:pt idx="2">
                  <c:v>14</c:v>
                </c:pt>
              </c:numCache>
            </c:numRef>
          </c:xVal>
          <c:yVal>
            <c:numRef>
              <c:f>ISISII_10!$E$63:$E$65</c:f>
              <c:numCache>
                <c:formatCode>0.00</c:formatCode>
                <c:ptCount val="3"/>
                <c:pt idx="0" formatCode="0.0">
                  <c:v>344.8125</c:v>
                </c:pt>
                <c:pt idx="1">
                  <c:v>462.3165759160803</c:v>
                </c:pt>
                <c:pt idx="2">
                  <c:v>616.04669999999999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D4AF-4F77-B668-5D5DBBD7A1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89311615"/>
        <c:axId val="1889320767"/>
      </c:scatterChart>
      <c:valAx>
        <c:axId val="188931161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dirty="0"/>
                  <a:t>Number of Plates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 w="9525" cap="rnd">
            <a:solidFill>
              <a:schemeClr val="dk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9320767"/>
        <c:crosses val="autoZero"/>
        <c:crossBetween val="midCat"/>
      </c:valAx>
      <c:valAx>
        <c:axId val="18893207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dirty="0"/>
                  <a:t>Max Power (kW)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dk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 w="9525" cap="rnd">
            <a:solidFill>
              <a:schemeClr val="dk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9311615"/>
        <c:crosses val="autoZero"/>
        <c:crossBetween val="midCat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>
                <a:alpha val="0"/>
              </a:schemeClr>
            </a:gs>
          </a:gsLst>
          <a:lin ang="5400000" scaled="0"/>
        </a:gradFill>
        <a:ln>
          <a:noFill/>
        </a:ln>
        <a:effectLst/>
      </c:spPr>
    </c:plotArea>
    <c:legend>
      <c:legendPos val="b"/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18571591717607758"/>
          <c:y val="0.92753299647431264"/>
          <c:w val="0.67307043862453253"/>
          <c:h val="6.320167816685659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spc="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28575"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0000"/>
            <a:lumOff val="80000"/>
          </a:schemeClr>
        </a:solidFill>
        <a:round/>
      </a:ln>
    </cs:spPr>
    <cs:defRPr sz="1197" kern="120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/>
    <cs:effectRef idx="1"/>
    <cs:fontRef idx="minor">
      <a:schemeClr val="dk1"/>
    </cs:fontRef>
    <cs:spPr>
      <a:ln w="9525" cap="flat" cmpd="sng" algn="ctr">
        <a:solidFill>
          <a:schemeClr val="phClr">
            <a:alpha val="70000"/>
          </a:schemeClr>
        </a:solidFill>
        <a:prstDash val="sysDot"/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rnd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0" baseline="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>
              <a:alpha val="0"/>
            </a:schemeClr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0000"/>
            <a:lumOff val="80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 cap="rnd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rnd">
        <a:solidFill>
          <a:schemeClr val="dk1">
            <a:lumMod val="25000"/>
            <a:lumOff val="75000"/>
          </a:schemeClr>
        </a:solidFill>
        <a:round/>
      </a:ln>
    </cs:spPr>
    <cs:defRPr sz="1197" kern="1200" spc="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03142F-BFE8-48AB-893D-1B1BE923AA21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DF239-555E-48E3-AFC0-785CBFAD6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590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ISIS-II, the proposed successor to the UK’s pulsed neutron and muon source, has been baselined with two newly-designed spallation targets [1]: A 0.8 MW high-brightness stationary target (TS-II), and a 1.6 MW, high-resolution rotating target (TS-I).</a:t>
            </a:r>
          </a:p>
          <a:p>
            <a:pPr algn="just"/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The initial design study highlighted decay heat as the key limiting factor for the stationary target and rotational inertia or complexity for the rotating target. A combination of numerical models and theoretical calculations were employed to assure design reliability and to compare with existing international facilities.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DF239-555E-48E3-AFC0-785CBFAD6D7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337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target will be D</a:t>
            </a:r>
            <a:r>
              <a:rPr lang="en-GB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 cooled (to avoid rotating He seals), requiring cladding. Alternative cladding or low thickness options will be studied.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DF239-555E-48E3-AFC0-785CBFAD6D7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438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DF239-555E-48E3-AFC0-785CBFAD6D7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161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4B577-BCB7-082B-086D-644C85181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F029AE-582C-E235-967E-1DBA675051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1D1284-E2B4-5FA5-A578-F2CF504566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Size reduction is proven as a useful measure to half or divide by 4 the rotational KE. </a:t>
            </a:r>
          </a:p>
          <a:p>
            <a:r>
              <a:rPr lang="en-GB" dirty="0"/>
              <a:t>Cross target and bowtie target are fully overlapped. 8 Segment target has 25 degree taper at back end.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03BFC7-3AFD-C5C8-8485-34A64AC2AB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DF239-555E-48E3-AFC0-785CBFAD6D7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062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DF239-555E-48E3-AFC0-785CBFAD6D7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365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77.8 mm to be exact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DF239-555E-48E3-AFC0-785CBFAD6D7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70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DF239-555E-48E3-AFC0-785CBFAD6D7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8174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DF239-555E-48E3-AFC0-785CBFAD6D7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026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CAE69-592D-6D48-8D37-1AF709B043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CE34F9-FD31-954C-90A9-25364BF3A3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81E6B-7D41-F84E-B286-61EBCE053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E29A8-E8C2-784C-9495-F0D437E95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039A4-CB11-B346-94E7-20D66FCAC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0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EF2C8-66D4-EF4A-AAFD-01BC50FA7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D9361-0DDC-EE4E-A740-F93892B369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D9F65C-3FCD-8B46-A28D-257FA8F28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8163C-7F3C-9B44-A028-C4886506F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7796D-644C-B740-8C2E-356ECAB6D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929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1CB58-4758-1C42-8DAA-2AAA3F98F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7D025-4B39-8D45-811F-5B1E30D5E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683CA-90A4-5E49-AA2C-3DCED63A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1DED1-CD68-AC4C-ABC6-F8EEE292B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83341-F52D-D14B-A417-6C66E51D0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98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351C6-2D17-C14E-8DC1-418227C69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F791E-6CBD-2747-86C9-A91E120F50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6279C1-F68E-7E4B-B565-93EC951F8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866C6-99FF-2F4A-936E-613FC9DB3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D0DB7C-BDCE-D146-9584-809FFC25D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D1283-F062-2E4B-8DD8-A11DB531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672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DCD01-DE9B-A849-A35D-9F761E7A2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13394-3DB5-5A4C-965B-35CC3D1F2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0C87B7-015A-EE48-9BA2-392DACDC0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A97E02-FB0B-A048-9274-06CF174361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DCF4DD-E248-C543-910E-BAFFB18831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573B90-35AD-3E43-B0CA-8BA2F2BB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6E709E-0F2B-524A-BB14-376202A26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8CED43-5180-C24B-8196-24914383E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E4D60-AC0C-044F-8925-BE12978C5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80422E-D871-AC4C-A0FF-BA911179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A61A44-CE7E-2E47-A2C7-EFD19C4D4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8DBD8-7206-5A45-8701-1C5BFDD64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961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A31B14-AAAA-D746-8A4F-C3E1BB0AC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54D6A3-2EE2-B640-B0F3-7408BA955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3CF3B5-8136-464C-B9CE-C289E9FE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455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BD96A-43E5-A645-B273-977F074EA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B250C-BB32-7348-BE3C-383B51A8F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78973E-998F-6D41-9801-A30991298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5CC00-44DF-1E48-95F7-E532F4C69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4893D-3FFC-6749-AD92-18B78F33A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3AAAD-3463-B142-AEB9-CFB5F3DC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59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9AEEA-03B0-C845-83C2-A99DE7CF4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D0810E-8148-AB45-8D0B-5492633BCB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CE66B3-4F01-3148-9B21-03E05C599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80305A-EC70-204D-A203-97127CF60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CDF6F2-688B-AC47-8BE3-B3918FD0B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DCE4F3-8FAC-C647-B187-2C7658470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77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D39B2-85B2-8A4B-8008-EE871C7A5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2A1684-4147-4E4A-BE1D-647E280F6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7061D-97DA-5D45-A717-D8A7EEF03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C7700-26C6-804B-9BEF-4E4886CEB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D442D-6AED-C347-A737-1092964EA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145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F360F0-A2C2-BC4E-AC8F-28FB5C10E3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5D444D-2CB3-C84E-AFAB-6E36673058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CCC5E-1493-D445-AD8B-A3A5697A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6B37B-4148-1847-B7D0-E506A8B43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948933-1B9F-6140-A9E4-6AC0E5BF3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670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99980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CAE69-592D-6D48-8D37-1AF709B043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CE34F9-FD31-954C-90A9-25364BF3A3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81E6B-7D41-F84E-B286-61EBCE053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E29A8-E8C2-784C-9495-F0D437E95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039A4-CB11-B346-94E7-20D66FCAC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370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EF2C8-66D4-EF4A-AAFD-01BC50FA7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D9361-0DDC-EE4E-A740-F93892B369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D9F65C-3FCD-8B46-A28D-257FA8F28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8163C-7F3C-9B44-A028-C4886506F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7796D-644C-B740-8C2E-356ECAB6D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743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1CB58-4758-1C42-8DAA-2AAA3F98F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7D025-4B39-8D45-811F-5B1E30D5E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683CA-90A4-5E49-AA2C-3DCED63A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1DED1-CD68-AC4C-ABC6-F8EEE292B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83341-F52D-D14B-A417-6C66E51D0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499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351C6-2D17-C14E-8DC1-418227C69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F791E-6CBD-2747-86C9-A91E120F50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6279C1-F68E-7E4B-B565-93EC951F8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866C6-99FF-2F4A-936E-613FC9DB3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D0DB7C-BDCE-D146-9584-809FFC25D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D1283-F062-2E4B-8DD8-A11DB531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61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DCD01-DE9B-A849-A35D-9F761E7A2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13394-3DB5-5A4C-965B-35CC3D1F2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0C87B7-015A-EE48-9BA2-392DACDC0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A97E02-FB0B-A048-9274-06CF174361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DCF4DD-E248-C543-910E-BAFFB18831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573B90-35AD-3E43-B0CA-8BA2F2BB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6E709E-0F2B-524A-BB14-376202A26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8CED43-5180-C24B-8196-24914383E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096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E4D60-AC0C-044F-8925-BE12978C5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80422E-D871-AC4C-A0FF-BA911179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A61A44-CE7E-2E47-A2C7-EFD19C4D4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8DBD8-7206-5A45-8701-1C5BFDD64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9581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A31B14-AAAA-D746-8A4F-C3E1BB0AC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54D6A3-2EE2-B640-B0F3-7408BA955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3CF3B5-8136-464C-B9CE-C289E9FE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3849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BD96A-43E5-A645-B273-977F074EA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B250C-BB32-7348-BE3C-383B51A8F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78973E-998F-6D41-9801-A30991298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5CC00-44DF-1E48-95F7-E532F4C69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4893D-3FFC-6749-AD92-18B78F33A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3AAAD-3463-B142-AEB9-CFB5F3DC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9198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9AEEA-03B0-C845-83C2-A99DE7CF4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D0810E-8148-AB45-8D0B-5492633BCB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CE66B3-4F01-3148-9B21-03E05C599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80305A-EC70-204D-A203-97127CF60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CDF6F2-688B-AC47-8BE3-B3918FD0B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DCE4F3-8FAC-C647-B187-2C7658470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143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D39B2-85B2-8A4B-8008-EE871C7A5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2A1684-4147-4E4A-BE1D-647E280F6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7061D-97DA-5D45-A717-D8A7EEF03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C7700-26C6-804B-9BEF-4E4886CEB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D442D-6AED-C347-A737-1092964EA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9692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F360F0-A2C2-BC4E-AC8F-28FB5C10E3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5D444D-2CB3-C84E-AFAB-6E36673058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CCC5E-1493-D445-AD8B-A3A5697A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6B37B-4148-1847-B7D0-E506A8B43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948933-1B9F-6140-A9E4-6AC0E5BF3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3560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72286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80670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45486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AD10C5A-8AB7-BEA1-0C35-ADA806E90E1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4906" y="3828756"/>
            <a:ext cx="5500842" cy="914400"/>
          </a:xfrm>
        </p:spPr>
        <p:txBody>
          <a:bodyPr>
            <a:noAutofit/>
          </a:bodyPr>
          <a:lstStyle>
            <a:lvl1pPr marL="0" indent="0">
              <a:buNone/>
              <a:defRPr lang="en-GB" sz="24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Subheading - Arial Regular 24 point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116212-D8A4-11D6-1F83-6E9B418645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5460" y="0"/>
            <a:ext cx="3286539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412D62F-F903-8891-9D71-B9868880B24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38" y="412403"/>
            <a:ext cx="3770785" cy="963960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C0ECD21-9A45-75C3-272E-C20991CCA3B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906" y="2215562"/>
            <a:ext cx="5907414" cy="914400"/>
          </a:xfrm>
        </p:spPr>
        <p:txBody>
          <a:bodyPr>
            <a:noAutofit/>
          </a:bodyPr>
          <a:lstStyle>
            <a:lvl1pPr marL="0" indent="0" algn="l" defTabSz="914400" rtl="0" eaLnBrk="1" latinLnBrk="0" hangingPunct="1">
              <a:buNone/>
              <a:defRPr lang="en-US" sz="4800" b="1" kern="1200" spc="-150" dirty="0" smtClean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1pPr>
            <a:lvl2pPr marL="0" algn="l" defTabSz="914400" rtl="0" eaLnBrk="1" latinLnBrk="0" hangingPunct="1">
              <a:defRPr lang="en-US" sz="4800" b="1" kern="1200" spc="-150" dirty="0" smtClean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2pPr>
            <a:lvl3pPr marL="0" algn="l" defTabSz="914400" rtl="0" eaLnBrk="1" latinLnBrk="0" hangingPunct="1">
              <a:defRPr lang="en-US" sz="4800" b="1" kern="1200" spc="-150" dirty="0" smtClean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3pPr>
            <a:lvl4pPr marL="0" algn="l" defTabSz="914400" rtl="0" eaLnBrk="1" latinLnBrk="0" hangingPunct="1">
              <a:defRPr lang="en-US" sz="4800" b="1" kern="1200" spc="-150" dirty="0" smtClean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4pPr>
            <a:lvl5pPr marL="0" algn="l" defTabSz="914400" rtl="0" eaLnBrk="1" latinLnBrk="0" hangingPunct="1">
              <a:defRPr lang="en-GB" sz="4800" b="1" kern="1200" spc="-150" dirty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en-GB" dirty="0"/>
              <a:t>Presentation title </a:t>
            </a:r>
            <a:r>
              <a:rPr lang="en-US" sz="4800" b="1" spc="-150" dirty="0">
                <a:solidFill>
                  <a:srgbClr val="002060"/>
                </a:solidFill>
                <a:latin typeface="Arial"/>
                <a:cs typeface="Arial"/>
              </a:rPr>
              <a:t>– Arial Bold 48 point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3694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A7E18E2-6E09-B6A4-7097-8914E01AF86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16314" y="1387942"/>
            <a:ext cx="10617530" cy="344043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Quisque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sagittis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purus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sit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amet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volutpat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consequat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mauris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nunc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Congue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nisi vitae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suscipit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tellus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mauris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diam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maecenas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sed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enim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viverra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aliquet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eget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tellus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cras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adipiscing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enim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eu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turpis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egestas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pretium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aenean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pharetra magna ac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placerat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vestibulum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lectus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mauris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ultrices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eros in cursus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turpis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massa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tincidunt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dui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ornare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lectus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est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placerat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in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egestas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imperdiet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sed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euismod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nisi porta lorem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mollis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aliquam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porttitor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leo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a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diam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sollicitudin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tempor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id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eu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nisl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nunc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mi ipsum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faucibus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vitae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aliquet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nec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ullamcorper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risus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nullam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eget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felis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eget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nunc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lobortis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mattis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aliquam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faucibus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purus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.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lvl="0"/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766A31B-F4C1-3972-543B-652BD4FFFE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3604" y="345182"/>
            <a:ext cx="10719460" cy="9144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-150" normalizeH="0" baseline="0" noProof="0" dirty="0">
                <a:ln>
                  <a:noFill/>
                </a:ln>
                <a:solidFill>
                  <a:srgbClr val="2E2D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Copy only</a:t>
            </a:r>
          </a:p>
        </p:txBody>
      </p:sp>
    </p:spTree>
    <p:extLst>
      <p:ext uri="{BB962C8B-B14F-4D97-AF65-F5344CB8AC3E}">
        <p14:creationId xmlns:p14="http://schemas.microsoft.com/office/powerpoint/2010/main" val="30137229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4C92F8BF-00A7-3E0E-1B07-7913381732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75637" y="2218377"/>
            <a:ext cx="9312602" cy="1756415"/>
          </a:xfrm>
        </p:spPr>
        <p:txBody>
          <a:bodyPr>
            <a:noAutofit/>
          </a:bodyPr>
          <a:lstStyle>
            <a:lvl1pPr marL="0" indent="0" algn="l" defTabSz="914400" rtl="0" eaLnBrk="1" latinLnBrk="0" hangingPunct="1">
              <a:buNone/>
              <a:defRPr lang="en-US" sz="4800" b="1" kern="1200" spc="-150" dirty="0" smtClean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1pPr>
            <a:lvl2pPr marL="0" algn="l" defTabSz="914400" rtl="0" eaLnBrk="1" latinLnBrk="0" hangingPunct="1">
              <a:defRPr lang="en-US" sz="4800" b="1" kern="1200" spc="-150" dirty="0" smtClean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2pPr>
            <a:lvl3pPr marL="0" algn="l" defTabSz="914400" rtl="0" eaLnBrk="1" latinLnBrk="0" hangingPunct="1">
              <a:defRPr lang="en-US" sz="4800" b="1" kern="1200" spc="-150" dirty="0" smtClean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3pPr>
            <a:lvl4pPr marL="0" algn="l" defTabSz="914400" rtl="0" eaLnBrk="1" latinLnBrk="0" hangingPunct="1">
              <a:defRPr lang="en-US" sz="4800" b="1" kern="1200" spc="-150" dirty="0" smtClean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4pPr>
            <a:lvl5pPr marL="0" algn="l" defTabSz="914400" rtl="0" eaLnBrk="1" latinLnBrk="0" hangingPunct="1">
              <a:defRPr lang="en-GB" sz="4800" b="1" kern="1200" spc="-150" dirty="0">
                <a:solidFill>
                  <a:srgbClr val="002060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en-GB" dirty="0"/>
              <a:t>Page Divider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381D78-4975-F047-C2A6-E4B7264B82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24146" y="4127252"/>
            <a:ext cx="8567854" cy="27307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33D0A5-5DE2-63CB-2FD4-5F5DA1FCA0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38" y="412403"/>
            <a:ext cx="3770785" cy="963960"/>
          </a:xfrm>
          <a:prstGeom prst="rect">
            <a:avLst/>
          </a:prstGeom>
        </p:spPr>
      </p:pic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B3100BBB-EA80-6A2C-B64C-AAC9364D382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75637" y="3060392"/>
            <a:ext cx="5500842" cy="914400"/>
          </a:xfrm>
        </p:spPr>
        <p:txBody>
          <a:bodyPr>
            <a:noAutofit/>
          </a:bodyPr>
          <a:lstStyle>
            <a:lvl1pPr marL="0" indent="0">
              <a:buNone/>
              <a:defRPr lang="en-GB" sz="24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Subheading - Arial Regular 24 point</a:t>
            </a:r>
          </a:p>
        </p:txBody>
      </p:sp>
    </p:spTree>
    <p:extLst>
      <p:ext uri="{BB962C8B-B14F-4D97-AF65-F5344CB8AC3E}">
        <p14:creationId xmlns:p14="http://schemas.microsoft.com/office/powerpoint/2010/main" val="10046373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  <a:lvl2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2pPr>
            <a:lvl3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3pPr>
            <a:lvl4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4pPr>
            <a:lvl5pPr>
              <a:defRPr lang="en-US" sz="2200" kern="1200" dirty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  <a:lvl2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2pPr>
            <a:lvl3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3pPr>
            <a:lvl4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4pPr>
            <a:lvl5pPr>
              <a:defRPr lang="en-US" sz="2200" kern="1200" dirty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3CD9D95-6CFC-5DD3-B816-B99A14A01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lang="en-US" sz="4400" b="1" kern="1200" spc="-150" dirty="0">
                <a:solidFill>
                  <a:srgbClr val="2E2D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0957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spc="-150" dirty="0">
                <a:solidFill>
                  <a:srgbClr val="2E2D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1" kern="1200" dirty="0" smtClean="0">
                <a:solidFill>
                  <a:srgbClr val="1E5DF8"/>
                </a:solidFill>
                <a:latin typeface="Arial"/>
                <a:ea typeface="+mn-ea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1" kern="1200" dirty="0" smtClean="0">
                <a:solidFill>
                  <a:srgbClr val="1E5DF8"/>
                </a:solidFill>
                <a:latin typeface="Arial"/>
                <a:ea typeface="+mn-ea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en-US" sz="2200" kern="1200" dirty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6945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spc="-150" dirty="0">
                <a:solidFill>
                  <a:srgbClr val="2E2D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7979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4391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5D2453A-0F5D-095E-F96B-E81FCDDFEE7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2212" y="1437438"/>
            <a:ext cx="5181600" cy="4351338"/>
          </a:xfrm>
        </p:spPr>
        <p:txBody>
          <a:bodyPr>
            <a:normAutofit/>
          </a:bodyPr>
          <a:lstStyle>
            <a:lvl1pPr marL="0" indent="0">
              <a:buNone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  <a:lvl2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2pPr>
            <a:lvl3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3pPr>
            <a:lvl4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4pPr>
            <a:lvl5pPr>
              <a:defRPr lang="en-US" sz="2200" kern="1200" dirty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Quisque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sagittis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purus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sit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amet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volutpat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consequat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mauris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nunc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Congue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nisi vitae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suscipit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tellus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mauris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a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diam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maecenas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sed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enim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sem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viverra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aliquet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tellus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cras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adipiscing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enim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eu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turpis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egestas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pretium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aenean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pharetra magna ac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placerat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vestibulum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lectus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mauris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ultrices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eros in cursus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turpis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massa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tincidunt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dui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ornare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lectus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est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placerat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in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egestas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imperdiet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Regular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E1929880-F287-9164-BFC9-C0280AD4F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212" y="111875"/>
            <a:ext cx="5282775" cy="1325563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spc="-150" dirty="0">
                <a:solidFill>
                  <a:srgbClr val="2E2D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DB84B21-C906-F6AB-C2B6-460A6A2938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131" r="19701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DE6A92-A29A-53BE-CD83-37EF3BE6A3B0}"/>
              </a:ext>
            </a:extLst>
          </p:cNvPr>
          <p:cNvSpPr txBox="1"/>
          <p:nvPr/>
        </p:nvSpPr>
        <p:spPr>
          <a:xfrm rot="16200000">
            <a:off x="10716762" y="4838514"/>
            <a:ext cx="18592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© STFC John Dawson </a:t>
            </a:r>
          </a:p>
        </p:txBody>
      </p:sp>
      <p:sp>
        <p:nvSpPr>
          <p:cNvPr id="14" name="Picture Placeholder 15">
            <a:extLst>
              <a:ext uri="{FF2B5EF4-FFF2-40B4-BE49-F238E27FC236}">
                <a16:creationId xmlns:a16="http://schemas.microsoft.com/office/drawing/2014/main" id="{73D2A3E3-CC78-C3D2-C0B8-8DA5C2E2DFC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5999" y="0"/>
            <a:ext cx="6096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6089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6051866-DA46-2AD3-57E9-F6E66CF169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131" r="19701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C3E5BF-411F-6742-3F4C-882A127A43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092"/>
          <a:stretch/>
        </p:blipFill>
        <p:spPr>
          <a:xfrm>
            <a:off x="5497550" y="0"/>
            <a:ext cx="6694449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3B4259E-310B-AFAA-092D-F9A7FDFCFECD}"/>
              </a:ext>
            </a:extLst>
          </p:cNvPr>
          <p:cNvSpPr txBox="1"/>
          <p:nvPr/>
        </p:nvSpPr>
        <p:spPr>
          <a:xfrm rot="16200000">
            <a:off x="10716762" y="4838514"/>
            <a:ext cx="18592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© STFC John Dawson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0A692E4-C093-F41C-B16E-47F9CF09763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2212" y="1437438"/>
            <a:ext cx="5181600" cy="4351338"/>
          </a:xfrm>
        </p:spPr>
        <p:txBody>
          <a:bodyPr>
            <a:normAutofit/>
          </a:bodyPr>
          <a:lstStyle>
            <a:lvl1pPr marL="0" indent="0">
              <a:buNone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  <a:lvl2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2pPr>
            <a:lvl3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3pPr>
            <a:lvl4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4pPr>
            <a:lvl5pPr>
              <a:defRPr lang="en-US" sz="2200" kern="1200" dirty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Quisque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sagittis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purus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sit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amet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volutpat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consequat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mauris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nunc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Congue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nisi vitae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suscipit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tellus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mauris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a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diam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maecenas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sed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enim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sem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viverra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aliquet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tellus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cras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adipiscing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enim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eu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turpis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egestas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pretium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aenean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pharetra magna ac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placerat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vestibulum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lectus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mauris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ultrices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eros in cursus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turpis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massa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tincidunt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dui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ornare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lectus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est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placerat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in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egestas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imperdiet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Regular"/>
              <a:ea typeface="+mn-ea"/>
              <a:cs typeface="+mn-cs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7406AB7-260A-561E-05B5-938622D05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212" y="111875"/>
            <a:ext cx="5282775" cy="1325563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spc="-150" dirty="0">
                <a:solidFill>
                  <a:srgbClr val="2E2D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08C88184-7D78-32AD-166D-6D5730B335F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26237" y="0"/>
            <a:ext cx="6365762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11910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gur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hart Placeholder 16">
            <a:extLst>
              <a:ext uri="{FF2B5EF4-FFF2-40B4-BE49-F238E27FC236}">
                <a16:creationId xmlns:a16="http://schemas.microsoft.com/office/drawing/2014/main" id="{E358509C-A492-BA12-600B-ECB0780C1052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392242" y="1399167"/>
            <a:ext cx="5181601" cy="4351339"/>
          </a:xfrm>
        </p:spPr>
        <p:txBody>
          <a:bodyPr>
            <a:normAutofit/>
          </a:bodyPr>
          <a:lstStyle>
            <a:lvl1pPr>
              <a:defRPr kumimoji="0" lang="en-GB" sz="2200" b="0" i="0" u="none" strike="noStrike" kern="1200" cap="none" spc="0" normalizeH="0" baseline="0" dirty="0" smtClean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defRPr>
            </a:lvl1pPr>
          </a:lstStyle>
          <a:p>
            <a:r>
              <a:rPr lang="en-US"/>
              <a:t>Click icon to add chart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DE6A92-A29A-53BE-CD83-37EF3BE6A3B0}"/>
              </a:ext>
            </a:extLst>
          </p:cNvPr>
          <p:cNvSpPr txBox="1"/>
          <p:nvPr/>
        </p:nvSpPr>
        <p:spPr>
          <a:xfrm rot="16200000">
            <a:off x="10716762" y="4838514"/>
            <a:ext cx="18592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© STFC John Dawson 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7BFA2BB-D316-8C1E-DDFE-CC65963E5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AD9FDFA-FF16-6BC8-E9B6-7C2D701F0CC1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2212" y="1437438"/>
            <a:ext cx="5181600" cy="4351338"/>
          </a:xfrm>
        </p:spPr>
        <p:txBody>
          <a:bodyPr>
            <a:normAutofit/>
          </a:bodyPr>
          <a:lstStyle>
            <a:lvl1pPr marL="0" indent="0">
              <a:buNone/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1pPr>
            <a:lvl2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2pPr>
            <a:lvl3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3pPr>
            <a:lvl4pPr>
              <a:defRPr lang="en-US" sz="2200" kern="1200" dirty="0" smtClean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4pPr>
            <a:lvl5pPr>
              <a:defRPr lang="en-US" sz="2200" kern="1200" dirty="0">
                <a:solidFill>
                  <a:srgbClr val="62626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Quisque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sagittis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purus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sit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amet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volutpat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consequat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mauris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E5DF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nunc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Congue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nisi vitae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suscipit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tellus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mauris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a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diam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maecenas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sed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enim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sem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viverra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aliquet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tellus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cras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adipiscing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enim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eu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turpis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egestas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pretium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aenean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pharetra magna ac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placerat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vestibulum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lectus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mauris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ultrices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eros in cursus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turpis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massa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tincidunt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dui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ut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ornare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lectus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sit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amet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est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placerat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in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egestas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erat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imperdiet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sed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</a:t>
            </a:r>
            <a:r>
              <a:rPr kumimoji="0" lang="en-GB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euismod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626262"/>
                </a:solidFill>
                <a:effectLst/>
                <a:uLnTx/>
                <a:uFillTx/>
                <a:latin typeface="Arial Regular"/>
                <a:ea typeface="+mn-ea"/>
                <a:cs typeface="Arial"/>
              </a:rPr>
              <a:t> nisi.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Regular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852BCC2-C6EB-112B-7057-9F4C302F4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212" y="111875"/>
            <a:ext cx="5282775" cy="1325563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400" b="1" kern="1200" spc="-150" dirty="0">
                <a:solidFill>
                  <a:srgbClr val="2E2D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4360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lang="en-US" sz="4400" b="1" kern="1200" spc="-150" dirty="0">
                <a:solidFill>
                  <a:srgbClr val="2E2D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lang="en-US" sz="2200" kern="1200" dirty="0" smtClean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1pPr>
            <a:lvl2pPr>
              <a:defRPr lang="en-US" sz="2200" kern="1200" dirty="0" smtClean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2pPr>
            <a:lvl3pPr>
              <a:defRPr lang="en-US" sz="2200" kern="1200" dirty="0" smtClean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3pPr>
            <a:lvl4pPr>
              <a:defRPr lang="en-US" sz="2200" kern="1200" dirty="0" smtClean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4pPr>
            <a:lvl5pPr>
              <a:defRPr lang="en-US" sz="2200" kern="1200" dirty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4761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>
            <a:normAutofit/>
          </a:bodyPr>
          <a:lstStyle>
            <a:lvl1pPr>
              <a:defRPr lang="en-US" sz="4400" b="1" kern="1200" spc="-150" dirty="0">
                <a:solidFill>
                  <a:srgbClr val="2E2D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>
            <a:normAutofit/>
          </a:bodyPr>
          <a:lstStyle>
            <a:lvl1pPr>
              <a:defRPr lang="en-US" sz="2200" kern="1200" dirty="0" smtClean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1pPr>
            <a:lvl2pPr>
              <a:defRPr lang="en-US" sz="2200" kern="1200" dirty="0" smtClean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2pPr>
            <a:lvl3pPr>
              <a:defRPr lang="en-US" sz="2200" kern="1200" dirty="0" smtClean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3pPr>
            <a:lvl4pPr>
              <a:defRPr lang="en-US" sz="2200" kern="1200" dirty="0" smtClean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4pPr>
            <a:lvl5pPr>
              <a:defRPr lang="en-US" sz="2200" kern="1200" dirty="0">
                <a:solidFill>
                  <a:srgbClr val="626262"/>
                </a:solidFill>
                <a:latin typeface="Arial Regular"/>
                <a:ea typeface="+mn-ea"/>
                <a:cs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8347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estio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DD066F1-AF61-E5DE-24E1-15BD67789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D16303-D9CD-15EA-812C-B224F1ED4B2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38" y="412403"/>
            <a:ext cx="3770785" cy="9639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D55801-3463-14AC-04BF-5EA5574635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9538" y="2851150"/>
            <a:ext cx="6934200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6193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95717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01689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CAE69-592D-6D48-8D37-1AF709B043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CE34F9-FD31-954C-90A9-25364BF3A3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81E6B-7D41-F84E-B286-61EBCE053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E29A8-E8C2-784C-9495-F0D437E95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039A4-CB11-B346-94E7-20D66FCAC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1215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EF2C8-66D4-EF4A-AAFD-01BC50FA7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D9361-0DDC-EE4E-A740-F93892B369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D9F65C-3FCD-8B46-A28D-257FA8F28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8163C-7F3C-9B44-A028-C4886506F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7796D-644C-B740-8C2E-356ECAB6D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74459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1CB58-4758-1C42-8DAA-2AAA3F98F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7D025-4B39-8D45-811F-5B1E30D5E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683CA-90A4-5E49-AA2C-3DCED63A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1DED1-CD68-AC4C-ABC6-F8EEE292B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83341-F52D-D14B-A417-6C66E51D0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8222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351C6-2D17-C14E-8DC1-418227C69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F791E-6CBD-2747-86C9-A91E120F50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6279C1-F68E-7E4B-B565-93EC951F8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866C6-99FF-2F4A-936E-613FC9DB3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D0DB7C-BDCE-D146-9584-809FFC25D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D1283-F062-2E4B-8DD8-A11DB531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98531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DCD01-DE9B-A849-A35D-9F761E7A2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13394-3DB5-5A4C-965B-35CC3D1F2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0C87B7-015A-EE48-9BA2-392DACDC0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A97E02-FB0B-A048-9274-06CF174361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DCF4DD-E248-C543-910E-BAFFB18831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573B90-35AD-3E43-B0CA-8BA2F2BB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6E709E-0F2B-524A-BB14-376202A26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8CED43-5180-C24B-8196-24914383E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7984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E4D60-AC0C-044F-8925-BE12978C5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80422E-D871-AC4C-A0FF-BA911179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A61A44-CE7E-2E47-A2C7-EFD19C4D4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8DBD8-7206-5A45-8701-1C5BFDD64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871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A31B14-AAAA-D746-8A4F-C3E1BB0AC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54D6A3-2EE2-B640-B0F3-7408BA955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3CF3B5-8136-464C-B9CE-C289E9FE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470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BD96A-43E5-A645-B273-977F074EA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B250C-BB32-7348-BE3C-383B51A8F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78973E-998F-6D41-9801-A30991298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5CC00-44DF-1E48-95F7-E532F4C69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4893D-3FFC-6749-AD92-18B78F33A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3AAAD-3463-B142-AEB9-CFB5F3DC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42044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9AEEA-03B0-C845-83C2-A99DE7CF4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D0810E-8148-AB45-8D0B-5492633BCB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CE66B3-4F01-3148-9B21-03E05C599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80305A-EC70-204D-A203-97127CF60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CDF6F2-688B-AC47-8BE3-B3918FD0B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DCE4F3-8FAC-C647-B187-2C7658470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3043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D39B2-85B2-8A4B-8008-EE871C7A5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2A1684-4147-4E4A-BE1D-647E280F6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7061D-97DA-5D45-A717-D8A7EEF03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C7700-26C6-804B-9BEF-4E4886CEB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D442D-6AED-C347-A737-1092964EA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0025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F360F0-A2C2-BC4E-AC8F-28FB5C10E3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5D444D-2CB3-C84E-AFAB-6E36673058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CCC5E-1493-D445-AD8B-A3A5697A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6B37B-4148-1847-B7D0-E506A8B43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948933-1B9F-6140-A9E4-6AC0E5BF3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65294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44034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4615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CAE69-592D-6D48-8D37-1AF709B043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CE34F9-FD31-954C-90A9-25364BF3A3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81E6B-7D41-F84E-B286-61EBCE053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E29A8-E8C2-784C-9495-F0D437E95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039A4-CB11-B346-94E7-20D66FCAC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54905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EF2C8-66D4-EF4A-AAFD-01BC50FA7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D9361-0DDC-EE4E-A740-F93892B369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D9F65C-3FCD-8B46-A28D-257FA8F28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8163C-7F3C-9B44-A028-C4886506F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7796D-644C-B740-8C2E-356ECAB6D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08203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1CB58-4758-1C42-8DAA-2AAA3F98F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7D025-4B39-8D45-811F-5B1E30D5E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683CA-90A4-5E49-AA2C-3DCED63A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1DED1-CD68-AC4C-ABC6-F8EEE292B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83341-F52D-D14B-A417-6C66E51D0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419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351C6-2D17-C14E-8DC1-418227C69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F791E-6CBD-2747-86C9-A91E120F50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6279C1-F68E-7E4B-B565-93EC951F8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866C6-99FF-2F4A-936E-613FC9DB3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D0DB7C-BDCE-D146-9584-809FFC25D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D1283-F062-2E4B-8DD8-A11DB531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89136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DCD01-DE9B-A849-A35D-9F761E7A2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13394-3DB5-5A4C-965B-35CC3D1F2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0C87B7-015A-EE48-9BA2-392DACDC0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A97E02-FB0B-A048-9274-06CF174361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DCF4DD-E248-C543-910E-BAFFB18831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573B90-35AD-3E43-B0CA-8BA2F2BB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6E709E-0F2B-524A-BB14-376202A26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8CED43-5180-C24B-8196-24914383E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93365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E4D60-AC0C-044F-8925-BE12978C5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80422E-D871-AC4C-A0FF-BA911179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A61A44-CE7E-2E47-A2C7-EFD19C4D4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8DBD8-7206-5A45-8701-1C5BFDD64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4326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A31B14-AAAA-D746-8A4F-C3E1BB0AC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54D6A3-2EE2-B640-B0F3-7408BA955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3CF3B5-8136-464C-B9CE-C289E9FE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35167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BD96A-43E5-A645-B273-977F074EA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B250C-BB32-7348-BE3C-383B51A8F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78973E-998F-6D41-9801-A30991298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5CC00-44DF-1E48-95F7-E532F4C69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4893D-3FFC-6749-AD92-18B78F33A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3AAAD-3463-B142-AEB9-CFB5F3DC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57659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9AEEA-03B0-C845-83C2-A99DE7CF4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D0810E-8148-AB45-8D0B-5492633BCB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CE66B3-4F01-3148-9B21-03E05C599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80305A-EC70-204D-A203-97127CF60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CDF6F2-688B-AC47-8BE3-B3918FD0B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DCE4F3-8FAC-C647-B187-2C7658470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23502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D39B2-85B2-8A4B-8008-EE871C7A5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2A1684-4147-4E4A-BE1D-647E280F6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7061D-97DA-5D45-A717-D8A7EEF03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C7700-26C6-804B-9BEF-4E4886CEB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D442D-6AED-C347-A737-1092964EA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21062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F360F0-A2C2-BC4E-AC8F-28FB5C10E3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5D444D-2CB3-C84E-AFAB-6E36673058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CCC5E-1493-D445-AD8B-A3A5697A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6B37B-4148-1847-B7D0-E506A8B43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948933-1B9F-6140-A9E4-6AC0E5BF3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15530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668148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38036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176097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CAE69-592D-6D48-8D37-1AF709B043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CE34F9-FD31-954C-90A9-25364BF3A3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81E6B-7D41-F84E-B286-61EBCE053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E29A8-E8C2-784C-9495-F0D437E95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039A4-CB11-B346-94E7-20D66FCAC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32970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EF2C8-66D4-EF4A-AAFD-01BC50FA7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D9361-0DDC-EE4E-A740-F93892B369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D9F65C-3FCD-8B46-A28D-257FA8F28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8163C-7F3C-9B44-A028-C4886506F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47796D-644C-B740-8C2E-356ECAB6D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3356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1CB58-4758-1C42-8DAA-2AAA3F98F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7D025-4B39-8D45-811F-5B1E30D5E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683CA-90A4-5E49-AA2C-3DCED63A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1DED1-CD68-AC4C-ABC6-F8EEE292B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83341-F52D-D14B-A417-6C66E51D0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60775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351C6-2D17-C14E-8DC1-418227C69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F791E-6CBD-2747-86C9-A91E120F50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6279C1-F68E-7E4B-B565-93EC951F8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866C6-99FF-2F4A-936E-613FC9DB3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D0DB7C-BDCE-D146-9584-809FFC25D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D1283-F062-2E4B-8DD8-A11DB5311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93642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DCD01-DE9B-A849-A35D-9F761E7A2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213394-3DB5-5A4C-965B-35CC3D1F2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0C87B7-015A-EE48-9BA2-392DACDC0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A97E02-FB0B-A048-9274-06CF174361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DCF4DD-E248-C543-910E-BAFFB18831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573B90-35AD-3E43-B0CA-8BA2F2BB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6E709E-0F2B-524A-BB14-376202A26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8CED43-5180-C24B-8196-24914383E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75476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E4D60-AC0C-044F-8925-BE12978C5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80422E-D871-AC4C-A0FF-BA911179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A61A44-CE7E-2E47-A2C7-EFD19C4D4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A8DBD8-7206-5A45-8701-1C5BFDD64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03277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A31B14-AAAA-D746-8A4F-C3E1BB0AC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54D6A3-2EE2-B640-B0F3-7408BA955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3CF3B5-8136-464C-B9CE-C289E9FE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0893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BD96A-43E5-A645-B273-977F074EA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B250C-BB32-7348-BE3C-383B51A8F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78973E-998F-6D41-9801-A30991298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5CC00-44DF-1E48-95F7-E532F4C69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4893D-3FFC-6749-AD92-18B78F33A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3AAAD-3463-B142-AEB9-CFB5F3DC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07005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9AEEA-03B0-C845-83C2-A99DE7CF4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D0810E-8148-AB45-8D0B-5492633BCB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CE66B3-4F01-3148-9B21-03E05C599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80305A-EC70-204D-A203-97127CF60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CDF6F2-688B-AC47-8BE3-B3918FD0B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DCE4F3-8FAC-C647-B187-2C7658470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34979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D39B2-85B2-8A4B-8008-EE871C7A5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2A1684-4147-4E4A-BE1D-647E280F6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E7061D-97DA-5D45-A717-D8A7EEF03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C7700-26C6-804B-9BEF-4E4886CEB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D442D-6AED-C347-A737-1092964EA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25763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F360F0-A2C2-BC4E-AC8F-28FB5C10E3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5D444D-2CB3-C84E-AFAB-6E36673058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CCC5E-1493-D445-AD8B-A3A5697A2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6B37B-4148-1847-B7D0-E506A8B43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948933-1B9F-6140-A9E4-6AC0E5BF3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90810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75207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38983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6338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45851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44122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48122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32498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33601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22429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5284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8465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2398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02106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012733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7319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8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slideLayout" Target="../slideLayouts/slideLayout94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slideLayout" Target="../slideLayouts/slideLayout93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Relationship Id="rId1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944EB6-27EE-0E47-84EB-753C79CA3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CE029-EB58-6B41-8EAC-704F548C31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34E693-13CD-E14F-A36D-9E3FC3ABCD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C84B2D-1B08-DB46-ACAA-271FBB7351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DCA95-5F3D-D940-BE0E-5DFB110309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3AA2-E8FC-2540-AA49-4AA124C76F24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40" y="5802305"/>
            <a:ext cx="2111379" cy="53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685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Wingdings" pitchFamily="2" charset="2"/>
        <a:buChar char="§"/>
        <a:defRPr sz="2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4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0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944EB6-27EE-0E47-84EB-753C79CA3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CE029-EB58-6B41-8EAC-704F548C31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34E693-13CD-E14F-A36D-9E3FC3ABCD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C84B2D-1B08-DB46-ACAA-271FBB7351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DCA95-5F3D-D940-BE0E-5DFB110309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38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Wingdings" pitchFamily="2" charset="2"/>
        <a:buChar char="§"/>
        <a:defRPr sz="2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4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0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BF2DD2-B110-CF04-70C1-24AE0E886DC4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40" y="5802305"/>
            <a:ext cx="2111379" cy="5397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18D66D2-1E26-F7DB-F24D-EF106EBDA6BD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40" y="5802305"/>
            <a:ext cx="2111379" cy="53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401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944EB6-27EE-0E47-84EB-753C79CA3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CE029-EB58-6B41-8EAC-704F548C31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34E693-13CD-E14F-A36D-9E3FC3ABCD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C84B2D-1B08-DB46-ACAA-271FBB7351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DCA95-5F3D-D940-BE0E-5DFB110309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3AA2-E8FC-2540-AA49-4AA124C76F24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40" y="5802305"/>
            <a:ext cx="2111379" cy="53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63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Wingdings" pitchFamily="2" charset="2"/>
        <a:buChar char="§"/>
        <a:defRPr sz="2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4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0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944EB6-27EE-0E47-84EB-753C79CA3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CE029-EB58-6B41-8EAC-704F548C31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34E693-13CD-E14F-A36D-9E3FC3ABCD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C84B2D-1B08-DB46-ACAA-271FBB7351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DCA95-5F3D-D940-BE0E-5DFB110309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534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Wingdings" pitchFamily="2" charset="2"/>
        <a:buChar char="§"/>
        <a:defRPr sz="2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4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0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944EB6-27EE-0E47-84EB-753C79CA3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CE029-EB58-6B41-8EAC-704F548C31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34E693-13CD-E14F-A36D-9E3FC3ABCD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3854E-7CBA-43F8-B81A-14368B86D58C}" type="datetimeFigureOut">
              <a:rPr lang="en-GB" smtClean="0"/>
              <a:t>01/06/2026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C84B2D-1B08-DB46-ACAA-271FBB7351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DCA95-5F3D-D940-BE0E-5DFB110309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D2EB5-6BD7-478B-97C4-3F60999B1C4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3AA2-E8FC-2540-AA49-4AA124C76F24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40" y="5802305"/>
            <a:ext cx="2111379" cy="53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0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80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Wingdings" pitchFamily="2" charset="2"/>
        <a:buChar char="§"/>
        <a:defRPr sz="2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4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20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Wingdings" pitchFamily="2" charset="2"/>
        <a:buChar char="§"/>
        <a:defRPr sz="1800" kern="1200">
          <a:solidFill>
            <a:schemeClr val="accent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D68BC-1AD8-B640-8B1E-602BF3073AFD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AB195-B577-5546-8349-9DDA93B6129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BF2DD2-B110-CF04-70C1-24AE0E886DC4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40" y="5802305"/>
            <a:ext cx="2111379" cy="53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972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sv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file:///\\te0dfs01.te.rl.ac.uk\projectsHPT\ISIS\ISIS-II\ISIS_II_NeutronTarget\reports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7" Type="http://schemas.openxmlformats.org/officeDocument/2006/relationships/image" Target="../media/image3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file:///\\te0dfs01.te.rl.ac.uk\projectsHPT\Workshops_Conferences\2024-09-RaDIATE_Granada\Tue\1610_Challenges_and_opportunities_for_the_thermal_interface_selection_and_diffusion_bonding_in_the_STS_target_segmen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hyperlink" Target="https://www.tandfonline.com/doi/full/10.1080/00223131.2017.1417173#abstract" TargetMode="External"/><Relationship Id="rId4" Type="http://schemas.openxmlformats.org/officeDocument/2006/relationships/hyperlink" Target="file:///\\te0dfs01.te.rl.ac.uk\groups\HPTshr\Papers\Target_Design_Papers\ESS\ESS_TDR_final_130423_blu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FEC65D-8F6B-389A-2DC7-26DDFA7CCE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49" t="19330" r="649" b="22277"/>
          <a:stretch>
            <a:fillRect/>
          </a:stretch>
        </p:blipFill>
        <p:spPr>
          <a:xfrm>
            <a:off x="1598045" y="1436854"/>
            <a:ext cx="8995909" cy="5060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8267FD-B91B-5174-37DB-A4B3159EF2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79" y="36262"/>
            <a:ext cx="12047621" cy="119914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ISIS-II Neutron Targets Baseline: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80F35A-0673-F59E-C593-59058F473B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6189" y="5042737"/>
            <a:ext cx="9144000" cy="165576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Daniel Wells Calvo, Dan Wilcox, Peter Loveridge, Lina Quintieri</a:t>
            </a:r>
          </a:p>
          <a:p>
            <a:r>
              <a:rPr lang="en-GB" dirty="0">
                <a:solidFill>
                  <a:schemeClr val="bg1"/>
                </a:solidFill>
              </a:rPr>
              <a:t>High Power Targets Group</a:t>
            </a:r>
          </a:p>
          <a:p>
            <a:r>
              <a:rPr lang="en-GB" dirty="0">
                <a:solidFill>
                  <a:schemeClr val="bg1"/>
                </a:solidFill>
              </a:rPr>
              <a:t>STFC - ISIS II Project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DAD5D8-8E6C-5DD5-EC75-2449A1C464CD}"/>
              </a:ext>
            </a:extLst>
          </p:cNvPr>
          <p:cNvSpPr txBox="1"/>
          <p:nvPr/>
        </p:nvSpPr>
        <p:spPr>
          <a:xfrm>
            <a:off x="2498557" y="1436854"/>
            <a:ext cx="63446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ISIS-II Artist Render, provisional.</a:t>
            </a:r>
          </a:p>
        </p:txBody>
      </p:sp>
    </p:spTree>
    <p:extLst>
      <p:ext uri="{BB962C8B-B14F-4D97-AF65-F5344CB8AC3E}">
        <p14:creationId xmlns:p14="http://schemas.microsoft.com/office/powerpoint/2010/main" val="1499162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33B08FB-962D-DD9B-0264-C74EA0C709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016606"/>
            <a:ext cx="5879347" cy="50752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13CA4E-0730-7B5A-02F4-85134B8C3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653" y="-86009"/>
            <a:ext cx="10515600" cy="1325563"/>
          </a:xfrm>
        </p:spPr>
        <p:txBody>
          <a:bodyPr/>
          <a:lstStyle/>
          <a:p>
            <a:r>
              <a:rPr lang="en-GB" dirty="0"/>
              <a:t>Contents: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7108F3-C5D9-09D2-D03C-8ACF9936A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653" y="1253331"/>
            <a:ext cx="5879347" cy="4351338"/>
          </a:xfrm>
          <a:solidFill>
            <a:schemeClr val="bg1"/>
          </a:solidFill>
          <a:ln w="28575">
            <a:noFill/>
            <a:prstDash val="dash"/>
          </a:ln>
        </p:spPr>
        <p:txBody>
          <a:bodyPr>
            <a:normAutofit fontScale="92500"/>
          </a:bodyPr>
          <a:lstStyle/>
          <a:p>
            <a:r>
              <a:rPr lang="en-GB" dirty="0"/>
              <a:t>Facility Baseline</a:t>
            </a:r>
          </a:p>
          <a:p>
            <a:r>
              <a:rPr lang="en-GB" dirty="0"/>
              <a:t>TS-II Static Target Design.</a:t>
            </a:r>
          </a:p>
          <a:p>
            <a:pPr lvl="1"/>
            <a:r>
              <a:rPr lang="en-GB" dirty="0"/>
              <a:t>Static target thermal gradient optimising.</a:t>
            </a:r>
          </a:p>
          <a:p>
            <a:r>
              <a:rPr lang="en-GB" dirty="0"/>
              <a:t>Rotating Target Size Considerations:</a:t>
            </a:r>
          </a:p>
          <a:p>
            <a:pPr lvl="1"/>
            <a:r>
              <a:rPr lang="en-GB" dirty="0"/>
              <a:t>Pulse Timing</a:t>
            </a:r>
          </a:p>
          <a:p>
            <a:pPr lvl="1"/>
            <a:r>
              <a:rPr lang="en-GB" dirty="0"/>
              <a:t>Rotating Kinetic Energy.</a:t>
            </a:r>
          </a:p>
          <a:p>
            <a:pPr lvl="1"/>
            <a:r>
              <a:rPr lang="en-GB" dirty="0"/>
              <a:t>Compact radius targets</a:t>
            </a:r>
          </a:p>
          <a:p>
            <a:pPr lvl="1"/>
            <a:r>
              <a:rPr lang="en-GB" dirty="0"/>
              <a:t>Comparison.</a:t>
            </a:r>
          </a:p>
          <a:p>
            <a:r>
              <a:rPr lang="en-GB" dirty="0"/>
              <a:t>Conclusions</a:t>
            </a:r>
          </a:p>
          <a:p>
            <a:r>
              <a:rPr lang="en-GB" dirty="0"/>
              <a:t>Discussion</a:t>
            </a:r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6" name="Arrow: Striped Right 5">
            <a:extLst>
              <a:ext uri="{FF2B5EF4-FFF2-40B4-BE49-F238E27FC236}">
                <a16:creationId xmlns:a16="http://schemas.microsoft.com/office/drawing/2014/main" id="{4753DC53-2BA1-A347-2883-4D8C0C24842A}"/>
              </a:ext>
            </a:extLst>
          </p:cNvPr>
          <p:cNvSpPr/>
          <p:nvPr/>
        </p:nvSpPr>
        <p:spPr>
          <a:xfrm rot="5400000" flipV="1">
            <a:off x="7761999" y="4916159"/>
            <a:ext cx="3215518" cy="668169"/>
          </a:xfrm>
          <a:prstGeom prst="stripedRightArrow">
            <a:avLst>
              <a:gd name="adj1" fmla="val 19441"/>
              <a:gd name="adj2" fmla="val 4866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Arrow: Striped Right 6">
            <a:extLst>
              <a:ext uri="{FF2B5EF4-FFF2-40B4-BE49-F238E27FC236}">
                <a16:creationId xmlns:a16="http://schemas.microsoft.com/office/drawing/2014/main" id="{DB5CCA73-C2B6-1441-B572-F21CDB89FB9A}"/>
              </a:ext>
            </a:extLst>
          </p:cNvPr>
          <p:cNvSpPr/>
          <p:nvPr/>
        </p:nvSpPr>
        <p:spPr>
          <a:xfrm rot="16200000" flipH="1" flipV="1">
            <a:off x="9225505" y="4683088"/>
            <a:ext cx="3681661" cy="668166"/>
          </a:xfrm>
          <a:prstGeom prst="stripedRightArrow">
            <a:avLst>
              <a:gd name="adj1" fmla="val 19441"/>
              <a:gd name="adj2" fmla="val 4866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20D4B79-ADC1-6CB8-467D-DC71CE348900}"/>
              </a:ext>
            </a:extLst>
          </p:cNvPr>
          <p:cNvCxnSpPr>
            <a:cxnSpLocks/>
            <a:endCxn id="7" idx="1"/>
          </p:cNvCxnSpPr>
          <p:nvPr/>
        </p:nvCxnSpPr>
        <p:spPr>
          <a:xfrm>
            <a:off x="10554346" y="3176340"/>
            <a:ext cx="511990" cy="1"/>
          </a:xfrm>
          <a:prstGeom prst="line">
            <a:avLst/>
          </a:prstGeom>
          <a:ln w="5715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9277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EB420-FB2A-CC19-047B-CB62BF816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2BC3A-1AFB-D052-B97E-DE29482A5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375" y="0"/>
            <a:ext cx="10515600" cy="1325563"/>
          </a:xfrm>
        </p:spPr>
        <p:txBody>
          <a:bodyPr/>
          <a:lstStyle/>
          <a:p>
            <a:r>
              <a:rPr lang="en-GB" dirty="0"/>
              <a:t>ISIS-II Baseline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ECA474-8BA3-AB80-F067-37F5A3194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2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</a:pPr>
            <a:r>
              <a:rPr lang="en-GB"/>
              <a:t>Slide </a:t>
            </a:r>
            <a:fld id="{7E569216-649D-40FE-A193-2C061D61F110}" type="slidenum">
              <a:rPr smtClean="0"/>
              <a:pPr lvl="2">
                <a:lnSpc>
                  <a:spcPct val="90000"/>
                </a:lnSpc>
                <a:spcBef>
                  <a:spcPts val="500"/>
                </a:spcBef>
                <a:buClr>
                  <a:schemeClr val="tx1"/>
                </a:buClr>
              </a:pPr>
              <a:t>3</a:t>
            </a:fld>
            <a:r>
              <a:t> </a:t>
            </a:r>
            <a:endParaRPr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62A741F-8108-94E7-2E2C-51872F47DEDB}"/>
              </a:ext>
            </a:extLst>
          </p:cNvPr>
          <p:cNvGrpSpPr/>
          <p:nvPr/>
        </p:nvGrpSpPr>
        <p:grpSpPr>
          <a:xfrm>
            <a:off x="4308258" y="1162228"/>
            <a:ext cx="7517643" cy="3804623"/>
            <a:chOff x="333374" y="3333275"/>
            <a:chExt cx="6694825" cy="33882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A52A65B-B32B-E507-D370-42C4093522E9}"/>
                </a:ext>
              </a:extLst>
            </p:cNvPr>
            <p:cNvSpPr/>
            <p:nvPr/>
          </p:nvSpPr>
          <p:spPr>
            <a:xfrm>
              <a:off x="3152775" y="6029325"/>
              <a:ext cx="1209675" cy="6921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 descr="ISIS-II_summary_GLs [Read-Only] - PowerPoint">
              <a:extLst>
                <a:ext uri="{FF2B5EF4-FFF2-40B4-BE49-F238E27FC236}">
                  <a16:creationId xmlns:a16="http://schemas.microsoft.com/office/drawing/2014/main" id="{E8880EFB-ABAC-3D4E-F23E-F9675A7830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206" t="17041" r="9779" b="9895"/>
            <a:stretch/>
          </p:blipFill>
          <p:spPr>
            <a:xfrm>
              <a:off x="333374" y="3333275"/>
              <a:ext cx="3190876" cy="3345173"/>
            </a:xfrm>
            <a:prstGeom prst="rect">
              <a:avLst/>
            </a:prstGeom>
          </p:spPr>
        </p:pic>
        <p:pic>
          <p:nvPicPr>
            <p:cNvPr id="8" name="Picture 7" descr="ISIS-II_summary_GLs [Read-Only] - PowerPoint">
              <a:extLst>
                <a:ext uri="{FF2B5EF4-FFF2-40B4-BE49-F238E27FC236}">
                  <a16:creationId xmlns:a16="http://schemas.microsoft.com/office/drawing/2014/main" id="{73FC69D4-5437-8017-D853-97FA3EEEA8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65" t="21759" r="48088" b="10031"/>
            <a:stretch/>
          </p:blipFill>
          <p:spPr>
            <a:xfrm>
              <a:off x="4098472" y="3333275"/>
              <a:ext cx="2929727" cy="3338833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FACB0970-8EF9-EE99-3607-4679B8B8F36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35079" y="5118048"/>
            <a:ext cx="1532896" cy="90349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A15AF2B-DF36-5FA2-2B65-1AEDEC86D423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54870" y="4801158"/>
            <a:ext cx="2574544" cy="155436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B499ED2-1869-61C7-4022-8C96ED337551}"/>
              </a:ext>
            </a:extLst>
          </p:cNvPr>
          <p:cNvSpPr txBox="1"/>
          <p:nvPr/>
        </p:nvSpPr>
        <p:spPr>
          <a:xfrm>
            <a:off x="10886171" y="6215746"/>
            <a:ext cx="1424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Courtesy of D. Wilcox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3825F-79A5-B04E-36DC-85557970C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89" y="1083449"/>
            <a:ext cx="4409304" cy="5093514"/>
          </a:xfrm>
        </p:spPr>
        <p:txBody>
          <a:bodyPr>
            <a:normAutofit/>
          </a:bodyPr>
          <a:lstStyle/>
          <a:p>
            <a:r>
              <a:rPr lang="en-GB" sz="2000" dirty="0"/>
              <a:t>TS-II at 0.8 MW (15 Hz), </a:t>
            </a:r>
            <a:r>
              <a:rPr lang="en-GB" sz="2000" b="1" dirty="0"/>
              <a:t>static target proposed</a:t>
            </a:r>
          </a:p>
          <a:p>
            <a:pPr lvl="1"/>
            <a:r>
              <a:rPr lang="en-GB" sz="1800" dirty="0">
                <a:solidFill>
                  <a:srgbClr val="00B050"/>
                </a:solidFill>
              </a:rPr>
              <a:t>Ok for direct beam</a:t>
            </a:r>
          </a:p>
          <a:p>
            <a:pPr lvl="1"/>
            <a:r>
              <a:rPr lang="en-GB" sz="1800" dirty="0">
                <a:solidFill>
                  <a:schemeClr val="accent3"/>
                </a:solidFill>
              </a:rPr>
              <a:t>Very close to limit for decay heat</a:t>
            </a:r>
          </a:p>
          <a:p>
            <a:pPr lvl="1"/>
            <a:endParaRPr lang="en-GB" sz="18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000" dirty="0"/>
              <a:t>TS-I at 1.6 MW (30 Hz), </a:t>
            </a:r>
            <a:r>
              <a:rPr lang="en-GB" sz="2000" b="1" dirty="0"/>
              <a:t>rotating target required.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C00000"/>
                </a:solidFill>
              </a:rPr>
              <a:t>Rotating target is required to manage both decay heat &amp; direct beam.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B050"/>
                </a:solidFill>
              </a:rPr>
              <a:t>Preference for compact wheel for ease of manufacture and remote handling.</a:t>
            </a:r>
          </a:p>
        </p:txBody>
      </p:sp>
      <p:sp>
        <p:nvSpPr>
          <p:cNvPr id="13" name="Arrow: Striped Right 12">
            <a:extLst>
              <a:ext uri="{FF2B5EF4-FFF2-40B4-BE49-F238E27FC236}">
                <a16:creationId xmlns:a16="http://schemas.microsoft.com/office/drawing/2014/main" id="{5CAE8247-8DBE-A724-1A9E-F6F7A9B1B1BC}"/>
              </a:ext>
            </a:extLst>
          </p:cNvPr>
          <p:cNvSpPr/>
          <p:nvPr/>
        </p:nvSpPr>
        <p:spPr>
          <a:xfrm rot="5400000" flipV="1">
            <a:off x="5186611" y="480818"/>
            <a:ext cx="1536352" cy="574720"/>
          </a:xfrm>
          <a:prstGeom prst="stripedRightArrow">
            <a:avLst>
              <a:gd name="adj1" fmla="val 19441"/>
              <a:gd name="adj2" fmla="val 4866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Arrow: Striped Right 13">
            <a:extLst>
              <a:ext uri="{FF2B5EF4-FFF2-40B4-BE49-F238E27FC236}">
                <a16:creationId xmlns:a16="http://schemas.microsoft.com/office/drawing/2014/main" id="{45A41E42-C5A3-3FD6-5EB0-27917BC421BC}"/>
              </a:ext>
            </a:extLst>
          </p:cNvPr>
          <p:cNvSpPr/>
          <p:nvPr/>
        </p:nvSpPr>
        <p:spPr>
          <a:xfrm rot="16200000" flipH="1" flipV="1">
            <a:off x="9439320" y="480818"/>
            <a:ext cx="1536351" cy="574718"/>
          </a:xfrm>
          <a:prstGeom prst="stripedRightArrow">
            <a:avLst>
              <a:gd name="adj1" fmla="val 19441"/>
              <a:gd name="adj2" fmla="val 4866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3F1D6CF-38D5-623E-B94D-2ADF658C8899}"/>
              </a:ext>
            </a:extLst>
          </p:cNvPr>
          <p:cNvSpPr txBox="1"/>
          <p:nvPr/>
        </p:nvSpPr>
        <p:spPr>
          <a:xfrm>
            <a:off x="5710175" y="537928"/>
            <a:ext cx="5341887" cy="369332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All limits and studies performed with 1.2 GeV beam</a:t>
            </a:r>
          </a:p>
        </p:txBody>
      </p:sp>
    </p:spTree>
    <p:extLst>
      <p:ext uri="{BB962C8B-B14F-4D97-AF65-F5344CB8AC3E}">
        <p14:creationId xmlns:p14="http://schemas.microsoft.com/office/powerpoint/2010/main" val="3221497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45F59-B453-DF6B-E6E2-1F384DCD5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8D5A9-EA5D-D5A3-8946-2F533A8D6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375" y="0"/>
            <a:ext cx="10515600" cy="1325563"/>
          </a:xfrm>
        </p:spPr>
        <p:txBody>
          <a:bodyPr/>
          <a:lstStyle/>
          <a:p>
            <a:r>
              <a:rPr lang="en-GB" dirty="0"/>
              <a:t>TS-II static target design: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1F5CF4-022A-C9E3-973A-156168E8F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2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</a:pPr>
            <a:r>
              <a:rPr lang="en-GB"/>
              <a:t>Slide </a:t>
            </a:r>
            <a:fld id="{7E569216-649D-40FE-A193-2C061D61F110}" type="slidenum">
              <a:rPr smtClean="0"/>
              <a:pPr lvl="2">
                <a:lnSpc>
                  <a:spcPct val="90000"/>
                </a:lnSpc>
                <a:spcBef>
                  <a:spcPts val="500"/>
                </a:spcBef>
                <a:buClr>
                  <a:schemeClr val="tx1"/>
                </a:buClr>
              </a:pPr>
              <a:t>4</a:t>
            </a:fld>
            <a:r>
              <a:t> </a:t>
            </a:r>
            <a:endParaRPr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F794C82-EC25-D416-EBC6-C1B33B80CFF2}"/>
              </a:ext>
            </a:extLst>
          </p:cNvPr>
          <p:cNvSpPr txBox="1"/>
          <p:nvPr/>
        </p:nvSpPr>
        <p:spPr>
          <a:xfrm>
            <a:off x="10886171" y="6215746"/>
            <a:ext cx="1424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Courtesy of D. Wilcox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5037A-0C8E-5849-9980-862E59ED1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89" y="1083449"/>
            <a:ext cx="5678158" cy="5093514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</a:pPr>
            <a:r>
              <a:rPr lang="en-GB" sz="2400" b="1" dirty="0"/>
              <a:t>2 coolant fluids </a:t>
            </a:r>
            <a:r>
              <a:rPr lang="en-GB" sz="2400" dirty="0"/>
              <a:t>under consideration:</a:t>
            </a:r>
          </a:p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/>
              <a:t>D</a:t>
            </a:r>
            <a:r>
              <a:rPr lang="en-GB" sz="2400" baseline="-25000" dirty="0"/>
              <a:t>2</a:t>
            </a:r>
            <a:r>
              <a:rPr lang="en-GB" sz="2400" dirty="0"/>
              <a:t>O cooling (with Ta cladding) has been successfully used for current ISIS TS1: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Max of 14 plates (cladding limits max plate count).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Ta decay heat limits achievable power to ~200 kW.</a:t>
            </a:r>
          </a:p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/>
                </a:solidFill>
              </a:rPr>
              <a:t>Helium (He) cooled alternative - no cladding required: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More plates required as heat transfer </a:t>
            </a:r>
            <a:r>
              <a:rPr lang="en-GB" dirty="0" err="1"/>
              <a:t>coeff</a:t>
            </a:r>
            <a:r>
              <a:rPr lang="en-GB" dirty="0"/>
              <a:t>. is lower 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Power limit is W material decay heat</a:t>
            </a:r>
          </a:p>
          <a:p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D5AE02-97A7-1F45-5C98-1EA2C4388D23}"/>
              </a:ext>
            </a:extLst>
          </p:cNvPr>
          <p:cNvSpPr txBox="1"/>
          <p:nvPr/>
        </p:nvSpPr>
        <p:spPr>
          <a:xfrm>
            <a:off x="7235699" y="1525473"/>
            <a:ext cx="3560318" cy="2278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GB" sz="2400" dirty="0"/>
              <a:t>TS-II at 0.8 MW (15 Hz), </a:t>
            </a:r>
            <a:r>
              <a:rPr lang="en-GB" sz="2400" b="1" dirty="0"/>
              <a:t>static target proposed.</a:t>
            </a:r>
          </a:p>
          <a:p>
            <a:pPr marL="57150" indent="-3429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00B050"/>
                </a:solidFill>
              </a:rPr>
              <a:t>Ok for direct beam</a:t>
            </a:r>
          </a:p>
          <a:p>
            <a:pPr marL="57150" indent="-342900"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accent3"/>
                </a:solidFill>
              </a:rPr>
              <a:t>Very close to limit for decay heat</a:t>
            </a:r>
            <a:endParaRPr lang="en-GB" sz="2400" dirty="0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10397FC9-1048-7CCE-24A4-E36583073A5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0274854"/>
              </p:ext>
            </p:extLst>
          </p:nvPr>
        </p:nvGraphicFramePr>
        <p:xfrm>
          <a:off x="5842180" y="1466167"/>
          <a:ext cx="6278331" cy="41121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D74EE9B2-0329-51FF-2CE8-50C3E7DF0907}"/>
              </a:ext>
            </a:extLst>
          </p:cNvPr>
          <p:cNvSpPr txBox="1"/>
          <p:nvPr/>
        </p:nvSpPr>
        <p:spPr>
          <a:xfrm>
            <a:off x="5710175" y="5585593"/>
            <a:ext cx="6410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Max achievable power (with stress as the only limiting factor) for different coolants and plate counts.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6A116A-3026-E910-6016-8B17F71C9653}"/>
              </a:ext>
            </a:extLst>
          </p:cNvPr>
          <p:cNvSpPr txBox="1"/>
          <p:nvPr/>
        </p:nvSpPr>
        <p:spPr>
          <a:xfrm>
            <a:off x="9904105" y="3506175"/>
            <a:ext cx="13205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Higher </a:t>
            </a:r>
            <a:r>
              <a:rPr lang="en-GB" sz="2000" b="1" kern="0" dirty="0">
                <a:solidFill>
                  <a:schemeClr val="accent2"/>
                </a:solidFill>
              </a:rPr>
              <a:t>He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Pressure (bare W)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DC11E58-23A7-FD71-4222-B63DA53FD4DB}"/>
              </a:ext>
            </a:extLst>
          </p:cNvPr>
          <p:cNvCxnSpPr/>
          <p:nvPr/>
        </p:nvCxnSpPr>
        <p:spPr>
          <a:xfrm flipV="1">
            <a:off x="9904105" y="3344827"/>
            <a:ext cx="0" cy="116984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765181C-C4CD-1FD9-82CC-815E9953A96C}"/>
              </a:ext>
            </a:extLst>
          </p:cNvPr>
          <p:cNvSpPr txBox="1"/>
          <p:nvPr/>
        </p:nvSpPr>
        <p:spPr>
          <a:xfrm>
            <a:off x="7503363" y="2158381"/>
            <a:ext cx="15389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D</a:t>
            </a:r>
            <a:r>
              <a:rPr kumimoji="0" lang="en-GB" sz="2000" b="1" i="0" u="none" strike="noStrike" kern="0" cap="none" spc="0" normalizeH="0" baseline="-2500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2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O coolant (Ta-clad W)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FB5D57A-1D57-0ABF-8B6D-FABF8F745DCA}"/>
              </a:ext>
            </a:extLst>
          </p:cNvPr>
          <p:cNvCxnSpPr>
            <a:cxnSpLocks/>
          </p:cNvCxnSpPr>
          <p:nvPr/>
        </p:nvCxnSpPr>
        <p:spPr>
          <a:xfrm>
            <a:off x="8430666" y="2932967"/>
            <a:ext cx="300836" cy="331372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1832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F6ECE-2ED1-E1E6-DA36-0A9ADC7AE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D397D-474A-2AA5-350A-414F9B5C3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375" y="0"/>
            <a:ext cx="5643625" cy="1325563"/>
          </a:xfrm>
        </p:spPr>
        <p:txBody>
          <a:bodyPr/>
          <a:lstStyle/>
          <a:p>
            <a:r>
              <a:rPr lang="en-GB" dirty="0"/>
              <a:t>TS-II static target design: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515A5-D522-C9CE-0F2B-14E7045C5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168804" y="6465244"/>
            <a:ext cx="2743200" cy="365125"/>
          </a:xfrm>
        </p:spPr>
        <p:txBody>
          <a:bodyPr/>
          <a:lstStyle/>
          <a:p>
            <a:pPr lvl="2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</a:pPr>
            <a:r>
              <a:rPr lang="en-GB"/>
              <a:t>Slide </a:t>
            </a:r>
            <a:fld id="{7E569216-649D-40FE-A193-2C061D61F110}" type="slidenum">
              <a:rPr smtClean="0"/>
              <a:pPr lvl="2">
                <a:lnSpc>
                  <a:spcPct val="90000"/>
                </a:lnSpc>
                <a:spcBef>
                  <a:spcPts val="500"/>
                </a:spcBef>
                <a:buClr>
                  <a:schemeClr val="tx1"/>
                </a:buClr>
              </a:pPr>
              <a:t>5</a:t>
            </a:fld>
            <a:r>
              <a:t> 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81F3568-FE66-B9F5-B392-BF26C364FF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987301"/>
              </p:ext>
            </p:extLst>
          </p:nvPr>
        </p:nvGraphicFramePr>
        <p:xfrm>
          <a:off x="5972014" y="338003"/>
          <a:ext cx="5971480" cy="2470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3941">
                  <a:extLst>
                    <a:ext uri="{9D8B030D-6E8A-4147-A177-3AD203B41FA5}">
                      <a16:colId xmlns:a16="http://schemas.microsoft.com/office/drawing/2014/main" val="1480321879"/>
                    </a:ext>
                  </a:extLst>
                </a:gridCol>
                <a:gridCol w="1133061">
                  <a:extLst>
                    <a:ext uri="{9D8B030D-6E8A-4147-A177-3AD203B41FA5}">
                      <a16:colId xmlns:a16="http://schemas.microsoft.com/office/drawing/2014/main" val="4055604584"/>
                    </a:ext>
                  </a:extLst>
                </a:gridCol>
                <a:gridCol w="1044478">
                  <a:extLst>
                    <a:ext uri="{9D8B030D-6E8A-4147-A177-3AD203B41FA5}">
                      <a16:colId xmlns:a16="http://schemas.microsoft.com/office/drawing/2014/main" val="1936578002"/>
                    </a:ext>
                  </a:extLst>
                </a:gridCol>
              </a:tblGrid>
              <a:tr h="49408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Current ISIS (D</a:t>
                      </a:r>
                      <a:r>
                        <a:rPr lang="en-GB" sz="2400" baseline="-25000" dirty="0"/>
                        <a:t>2</a:t>
                      </a:r>
                      <a:r>
                        <a:rPr lang="en-GB" sz="2400" dirty="0"/>
                        <a:t>O cooled)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TS-1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TS-2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1556648"/>
                  </a:ext>
                </a:extLst>
              </a:tr>
              <a:tr h="49408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Plates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6144274"/>
                  </a:ext>
                </a:extLst>
              </a:tr>
              <a:tr h="49408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W Mass (kg)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15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6754746"/>
                  </a:ext>
                </a:extLst>
              </a:tr>
              <a:tr h="49408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Peak Power (kW)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6569802"/>
                  </a:ext>
                </a:extLst>
              </a:tr>
              <a:tr h="49408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/>
                        <a:t>Avg</a:t>
                      </a:r>
                      <a:r>
                        <a:rPr lang="en-GB" sz="2400" dirty="0"/>
                        <a:t> Power Density (kW/kg)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43807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3342DCB-C259-BD4D-BEEF-703763C388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275103"/>
              </p:ext>
            </p:extLst>
          </p:nvPr>
        </p:nvGraphicFramePr>
        <p:xfrm>
          <a:off x="5972014" y="3086036"/>
          <a:ext cx="5971481" cy="3561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3011">
                  <a:extLst>
                    <a:ext uri="{9D8B030D-6E8A-4147-A177-3AD203B41FA5}">
                      <a16:colId xmlns:a16="http://schemas.microsoft.com/office/drawing/2014/main" val="1480321879"/>
                    </a:ext>
                  </a:extLst>
                </a:gridCol>
                <a:gridCol w="1153310">
                  <a:extLst>
                    <a:ext uri="{9D8B030D-6E8A-4147-A177-3AD203B41FA5}">
                      <a16:colId xmlns:a16="http://schemas.microsoft.com/office/drawing/2014/main" val="4055604584"/>
                    </a:ext>
                  </a:extLst>
                </a:gridCol>
                <a:gridCol w="1075160">
                  <a:extLst>
                    <a:ext uri="{9D8B030D-6E8A-4147-A177-3AD203B41FA5}">
                      <a16:colId xmlns:a16="http://schemas.microsoft.com/office/drawing/2014/main" val="1936578002"/>
                    </a:ext>
                  </a:extLst>
                </a:gridCol>
              </a:tblGrid>
              <a:tr h="76952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ISIS II TS-II Targets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</a:t>
                      </a:r>
                      <a:r>
                        <a:rPr lang="en-GB" sz="2400" baseline="-25000" dirty="0"/>
                        <a:t>2</a:t>
                      </a:r>
                      <a:r>
                        <a:rPr lang="en-GB" sz="2400" dirty="0"/>
                        <a:t>O Cooled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He Cooled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1556648"/>
                  </a:ext>
                </a:extLst>
              </a:tr>
              <a:tr h="54776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Plates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23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6144274"/>
                  </a:ext>
                </a:extLst>
              </a:tr>
              <a:tr h="54776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W Mass (kg)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6754746"/>
                  </a:ext>
                </a:extLst>
              </a:tr>
              <a:tr h="54776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Power (stress limit) (kW)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621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800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6569802"/>
                  </a:ext>
                </a:extLst>
              </a:tr>
              <a:tr h="54776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/>
                        <a:t>Avg</a:t>
                      </a:r>
                      <a:r>
                        <a:rPr lang="en-GB" sz="2400" dirty="0"/>
                        <a:t> Power Density (kW/kg)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4.4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5.7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438073"/>
                  </a:ext>
                </a:extLst>
              </a:tr>
              <a:tr h="54776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Heat Decay limit (kW)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250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800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862722"/>
                  </a:ext>
                </a:extLst>
              </a:tr>
            </a:tbl>
          </a:graphicData>
        </a:graphic>
      </p:graphicFrame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5A4F252-DEE9-3CCE-671C-32C0D6C53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519" y="1371730"/>
            <a:ext cx="5678158" cy="5093514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</a:pPr>
            <a:r>
              <a:rPr lang="en-GB" sz="2400" b="1" dirty="0"/>
              <a:t>2 coolant fluids </a:t>
            </a:r>
            <a:r>
              <a:rPr lang="en-GB" sz="2400" dirty="0"/>
              <a:t>under consideration:</a:t>
            </a:r>
          </a:p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/>
              <a:t>D</a:t>
            </a:r>
            <a:r>
              <a:rPr lang="en-GB" sz="2400" baseline="-25000" dirty="0"/>
              <a:t>2</a:t>
            </a:r>
            <a:r>
              <a:rPr lang="en-GB" sz="2400" dirty="0"/>
              <a:t>O cooling (with Ta cladding) has been successfully used for current ISIS TS1: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Max of 14 plates (cladding limits max plate count).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Ta decay heat limits achievable power to ~200 kW.</a:t>
            </a:r>
          </a:p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/>
                </a:solidFill>
              </a:rPr>
              <a:t>Helium (He) cooled alternative - no cladding required: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More plates required as heat transfer </a:t>
            </a:r>
            <a:r>
              <a:rPr lang="en-GB" dirty="0" err="1"/>
              <a:t>coeff</a:t>
            </a:r>
            <a:r>
              <a:rPr lang="en-GB" dirty="0"/>
              <a:t>. is lower 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Power limit is W material decay heat</a:t>
            </a:r>
          </a:p>
          <a:p>
            <a:endParaRPr lang="en-GB" sz="2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15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26365-49F8-CFFB-E2B8-9D40F307D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D7B3-1032-3969-4A85-658904825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19" y="-343964"/>
            <a:ext cx="11415716" cy="13255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</a:pPr>
            <a:r>
              <a:rPr lang="en-GB" dirty="0"/>
              <a:t>Static target thermal gradient optimising: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968102-0630-F448-2F4B-B03B93294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91273" y="6492875"/>
            <a:ext cx="2743200" cy="365125"/>
          </a:xfrm>
        </p:spPr>
        <p:txBody>
          <a:bodyPr/>
          <a:lstStyle/>
          <a:p>
            <a:pPr lvl="2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</a:pPr>
            <a:r>
              <a:rPr lang="en-GB"/>
              <a:t>Slide </a:t>
            </a:r>
            <a:fld id="{7E569216-649D-40FE-A193-2C061D61F110}" type="slidenum">
              <a:rPr smtClean="0"/>
              <a:pPr lvl="2">
                <a:lnSpc>
                  <a:spcPct val="90000"/>
                </a:lnSpc>
                <a:spcBef>
                  <a:spcPts val="500"/>
                </a:spcBef>
                <a:buClr>
                  <a:schemeClr val="tx1"/>
                </a:buClr>
              </a:pPr>
              <a:t>6</a:t>
            </a:fld>
            <a:r>
              <a:t> </a:t>
            </a:r>
            <a:endParaRPr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BA54C40-649F-1A4F-9477-7E324E2D7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8" y="1127300"/>
            <a:ext cx="6792243" cy="5093514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accent4">
                    <a:lumMod val="50000"/>
                  </a:schemeClr>
                </a:solidFill>
              </a:rPr>
              <a:t>Narrower (in height) cooling channels: concentrate cooling on core, reducing thermal gradient and stress, thus fewer plates/cooling channels required.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rgbClr val="00B050"/>
                </a:solidFill>
              </a:rPr>
              <a:t>Power increase allowed = +36%.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rgbClr val="C00000"/>
                </a:solidFill>
              </a:rPr>
              <a:t>Requires complex manifold to reduce height of each channel.</a:t>
            </a:r>
          </a:p>
          <a:p>
            <a:pPr lvl="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 sz="24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B57307-0725-63E4-0FA3-6E932289DC0E}"/>
              </a:ext>
            </a:extLst>
          </p:cNvPr>
          <p:cNvSpPr txBox="1"/>
          <p:nvPr/>
        </p:nvSpPr>
        <p:spPr>
          <a:xfrm>
            <a:off x="6936523" y="3333505"/>
            <a:ext cx="5255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Fluid (CFX) simulations of 14 plate target, top view.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C75EDB-6AB8-D3D1-E4BD-5ABB79B9ED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1"/>
          <a:stretch/>
        </p:blipFill>
        <p:spPr>
          <a:xfrm>
            <a:off x="7863056" y="840335"/>
            <a:ext cx="2794864" cy="249334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5B52E77E-26FE-2158-5D68-E9582ED0AE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4990" y="3741174"/>
            <a:ext cx="4485246" cy="225679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4D3D4E5-6823-865C-24D9-56C0A9CC0AC8}"/>
              </a:ext>
            </a:extLst>
          </p:cNvPr>
          <p:cNvCxnSpPr>
            <a:cxnSpLocks/>
          </p:cNvCxnSpPr>
          <p:nvPr/>
        </p:nvCxnSpPr>
        <p:spPr>
          <a:xfrm flipV="1">
            <a:off x="10657920" y="5306501"/>
            <a:ext cx="0" cy="567468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35D3416-77B1-4366-510E-37F0B3E0D463}"/>
              </a:ext>
            </a:extLst>
          </p:cNvPr>
          <p:cNvCxnSpPr>
            <a:cxnSpLocks/>
          </p:cNvCxnSpPr>
          <p:nvPr/>
        </p:nvCxnSpPr>
        <p:spPr>
          <a:xfrm>
            <a:off x="10657920" y="4331784"/>
            <a:ext cx="0" cy="66374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4E8F47A-B955-DA4B-F2F1-961D741FE6EA}"/>
              </a:ext>
            </a:extLst>
          </p:cNvPr>
          <p:cNvSpPr txBox="1"/>
          <p:nvPr/>
        </p:nvSpPr>
        <p:spPr>
          <a:xfrm>
            <a:off x="5871411" y="5997973"/>
            <a:ext cx="6256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Fluid (CFX) simulations of a target's top half, highlighting example of flow concentration.</a:t>
            </a:r>
          </a:p>
        </p:txBody>
      </p:sp>
    </p:spTree>
    <p:extLst>
      <p:ext uri="{BB962C8B-B14F-4D97-AF65-F5344CB8AC3E}">
        <p14:creationId xmlns:p14="http://schemas.microsoft.com/office/powerpoint/2010/main" val="3951534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B57A5D-D7B5-7153-62F7-BEF6D2E9C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B965D-EE42-1746-A223-2A98229C1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308" y="-297657"/>
            <a:ext cx="11415716" cy="13255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</a:pPr>
            <a:r>
              <a:rPr lang="en-GB" dirty="0"/>
              <a:t>Static target thermal gradient optimising: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6CD8B9-E600-B6A1-2185-85D2A0067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91273" y="6492875"/>
            <a:ext cx="2743200" cy="365125"/>
          </a:xfrm>
        </p:spPr>
        <p:txBody>
          <a:bodyPr/>
          <a:lstStyle/>
          <a:p>
            <a:pPr lvl="2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</a:pPr>
            <a:r>
              <a:rPr lang="en-GB"/>
              <a:t>Slide </a:t>
            </a:r>
            <a:fld id="{7E569216-649D-40FE-A193-2C061D61F110}" type="slidenum">
              <a:rPr smtClean="0"/>
              <a:pPr lvl="2">
                <a:lnSpc>
                  <a:spcPct val="90000"/>
                </a:lnSpc>
                <a:spcBef>
                  <a:spcPts val="500"/>
                </a:spcBef>
                <a:buClr>
                  <a:schemeClr val="tx1"/>
                </a:buClr>
              </a:pPr>
              <a:t>7</a:t>
            </a:fld>
            <a:r>
              <a:t> </a:t>
            </a:r>
            <a:endParaRPr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9D60A21-1176-8C93-B392-EC9E9CD6F6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308" y="1027906"/>
            <a:ext cx="5478057" cy="509351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000" dirty="0"/>
              <a:t>Super-Gaussian (“flat top”) beams improve achievable heat distribution with less intrusive methods (to the neutron generation).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B050"/>
                </a:solidFill>
              </a:rPr>
              <a:t> Allowable beam power increased by 63% due to lower stresses.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chemeClr val="accent3"/>
                </a:solidFill>
              </a:rPr>
              <a:t>Neutronic studies (L. Quintieri &amp; G. </a:t>
            </a:r>
            <a:r>
              <a:rPr lang="en-GB" sz="2000" dirty="0" err="1">
                <a:solidFill>
                  <a:schemeClr val="accent3"/>
                </a:solidFill>
              </a:rPr>
              <a:t>Skoros</a:t>
            </a:r>
            <a:r>
              <a:rPr lang="en-GB" sz="2000" dirty="0">
                <a:solidFill>
                  <a:schemeClr val="accent3"/>
                </a:solidFill>
              </a:rPr>
              <a:t>) pointed at a low 10% loss in           brightness.</a:t>
            </a:r>
          </a:p>
          <a:p>
            <a:pPr lvl="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 sz="24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rgbClr val="00B050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5F7EE4B-A6EB-2823-5B8B-0DA22F448C0C}"/>
              </a:ext>
            </a:extLst>
          </p:cNvPr>
          <p:cNvGrpSpPr/>
          <p:nvPr/>
        </p:nvGrpSpPr>
        <p:grpSpPr>
          <a:xfrm>
            <a:off x="4973054" y="4555957"/>
            <a:ext cx="6934006" cy="1936917"/>
            <a:chOff x="1463619" y="4708860"/>
            <a:chExt cx="9189495" cy="2272305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4CEE311D-2E44-8790-1210-A682811A2743}"/>
                </a:ext>
              </a:extLst>
            </p:cNvPr>
            <p:cNvGrpSpPr/>
            <p:nvPr/>
          </p:nvGrpSpPr>
          <p:grpSpPr>
            <a:xfrm>
              <a:off x="1463619" y="4708860"/>
              <a:ext cx="9189495" cy="1928194"/>
              <a:chOff x="1569662" y="4372049"/>
              <a:chExt cx="9189495" cy="1928194"/>
            </a:xfrm>
          </p:grpSpPr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FCCEC509-1047-7B29-39DF-E84A93AD9E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 l="660" t="14577" r="58955" b="50042"/>
              <a:stretch/>
            </p:blipFill>
            <p:spPr>
              <a:xfrm>
                <a:off x="6546079" y="4372049"/>
                <a:ext cx="4213078" cy="1927859"/>
              </a:xfrm>
              <a:prstGeom prst="rect">
                <a:avLst/>
              </a:prstGeom>
              <a:ln w="28575">
                <a:solidFill>
                  <a:schemeClr val="tx1"/>
                </a:solidFill>
              </a:ln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3C5A2E83-FA55-AC69-DC75-02EFEE8194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t="27042" r="13010"/>
              <a:stretch/>
            </p:blipFill>
            <p:spPr>
              <a:xfrm>
                <a:off x="1569662" y="4372622"/>
                <a:ext cx="4490955" cy="1927621"/>
              </a:xfrm>
              <a:prstGeom prst="rect">
                <a:avLst/>
              </a:prstGeom>
              <a:ln w="28575">
                <a:solidFill>
                  <a:schemeClr val="tx1"/>
                </a:solidFill>
              </a:ln>
            </p:spPr>
          </p:pic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F0CFD1C-DEBA-4AF2-3CC9-08A5C0E0ACE7}"/>
                </a:ext>
              </a:extLst>
            </p:cNvPr>
            <p:cNvSpPr txBox="1"/>
            <p:nvPr/>
          </p:nvSpPr>
          <p:spPr>
            <a:xfrm>
              <a:off x="2034170" y="6673388"/>
              <a:ext cx="355527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Gaussian Profile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AF8A576-6912-FD2C-AD63-BC5E8A8D74B1}"/>
                </a:ext>
              </a:extLst>
            </p:cNvPr>
            <p:cNvSpPr txBox="1"/>
            <p:nvPr/>
          </p:nvSpPr>
          <p:spPr>
            <a:xfrm>
              <a:off x="6913173" y="6662580"/>
              <a:ext cx="346291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Super-Gaussian Profile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FB5FFFB4-C196-274B-2A9B-F3A087A57D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1046" y="888548"/>
            <a:ext cx="6126014" cy="33374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D53E9FA-A91C-8728-9419-DA3260309433}"/>
              </a:ext>
            </a:extLst>
          </p:cNvPr>
          <p:cNvSpPr txBox="1"/>
          <p:nvPr/>
        </p:nvSpPr>
        <p:spPr>
          <a:xfrm>
            <a:off x="6129306" y="4008855"/>
            <a:ext cx="5580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Possible Beam power (DW)</a:t>
            </a:r>
          </a:p>
        </p:txBody>
      </p:sp>
    </p:spTree>
    <p:extLst>
      <p:ext uri="{BB962C8B-B14F-4D97-AF65-F5344CB8AC3E}">
        <p14:creationId xmlns:p14="http://schemas.microsoft.com/office/powerpoint/2010/main" val="2461320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9" name="Oval 8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096000" y="2298784"/>
            <a:ext cx="2790226" cy="2790226"/>
            <a:chOff x="3051668" y="4067774"/>
            <a:chExt cx="2790226" cy="2790226"/>
          </a:xfrm>
        </p:grpSpPr>
        <p:grpSp>
          <p:nvGrpSpPr>
            <p:cNvPr id="18" name="Group 17"/>
            <p:cNvGrpSpPr/>
            <p:nvPr/>
          </p:nvGrpSpPr>
          <p:grpSpPr>
            <a:xfrm>
              <a:off x="3051668" y="4067774"/>
              <a:ext cx="2790226" cy="2790226"/>
              <a:chOff x="2360458" y="1548882"/>
              <a:chExt cx="2790226" cy="2790226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2360458" y="1548882"/>
                <a:ext cx="2790226" cy="279022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>
                <a:off x="3601616" y="1548882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Rounded Rectangle 20"/>
              <p:cNvSpPr/>
              <p:nvPr/>
            </p:nvSpPr>
            <p:spPr>
              <a:xfrm>
                <a:off x="3601615" y="3359394"/>
                <a:ext cx="307911" cy="97971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Rounded Rectangle 21"/>
              <p:cNvSpPr/>
              <p:nvPr/>
            </p:nvSpPr>
            <p:spPr>
              <a:xfrm rot="5400000">
                <a:off x="4506871" y="2454139"/>
                <a:ext cx="307911" cy="97971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Rounded Rectangle 22"/>
              <p:cNvSpPr/>
              <p:nvPr/>
            </p:nvSpPr>
            <p:spPr>
              <a:xfrm rot="5400000">
                <a:off x="2696359" y="2454138"/>
                <a:ext cx="307911" cy="97971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3340173" y="2528596"/>
                <a:ext cx="830796" cy="83079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9" name="Explosion 1 258"/>
            <p:cNvSpPr/>
            <p:nvPr/>
          </p:nvSpPr>
          <p:spPr>
            <a:xfrm>
              <a:off x="4092799" y="4147333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7" name="Group 266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268" name="Oval 267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9" name="Rounded Rectangle 268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0" name="Rounded Rectangle 269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1" name="Rounded Rectangle 270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2" name="Rounded Rectangle 271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3" name="Oval 272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4" name="Group 273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275" name="Oval 274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6" name="Rounded Rectangle 275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7" name="Rounded Rectangle 276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8" name="Rounded Rectangle 277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9" name="Rounded Rectangle 278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0" name="Oval 279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2" name="Group 281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283" name="Oval 282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4" name="Rounded Rectangle 283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5" name="Rounded Rectangle 284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6" name="Rounded Rectangle 285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7" name="Rounded Rectangle 286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8" name="Oval 287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9" name="Group 288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290" name="Oval 289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1" name="Rounded Rectangle 290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2" name="Rounded Rectangle 291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3" name="Rounded Rectangle 292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4" name="Rounded Rectangle 293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5" name="Oval 294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6" name="Group 295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297" name="Oval 296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8" name="Rounded Rectangle 297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9" name="Rounded Rectangle 298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0" name="Rounded Rectangle 299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1" name="Rounded Rectangle 300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2" name="Oval 301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096000" y="2298784"/>
            <a:ext cx="2790226" cy="2790226"/>
            <a:chOff x="3071114" y="7209668"/>
            <a:chExt cx="2790226" cy="2790226"/>
          </a:xfrm>
        </p:grpSpPr>
        <p:grpSp>
          <p:nvGrpSpPr>
            <p:cNvPr id="310" name="Group 309"/>
            <p:cNvGrpSpPr/>
            <p:nvPr/>
          </p:nvGrpSpPr>
          <p:grpSpPr>
            <a:xfrm>
              <a:off x="3071114" y="7209668"/>
              <a:ext cx="2790226" cy="2790226"/>
              <a:chOff x="2360458" y="1548882"/>
              <a:chExt cx="2790226" cy="2790226"/>
            </a:xfrm>
          </p:grpSpPr>
          <p:sp>
            <p:nvSpPr>
              <p:cNvPr id="311" name="Oval 310"/>
              <p:cNvSpPr/>
              <p:nvPr/>
            </p:nvSpPr>
            <p:spPr>
              <a:xfrm>
                <a:off x="2360458" y="1548882"/>
                <a:ext cx="2790226" cy="279022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2" name="Rounded Rectangle 311"/>
              <p:cNvSpPr/>
              <p:nvPr/>
            </p:nvSpPr>
            <p:spPr>
              <a:xfrm>
                <a:off x="3601616" y="1548882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3" name="Rounded Rectangle 312"/>
              <p:cNvSpPr/>
              <p:nvPr/>
            </p:nvSpPr>
            <p:spPr>
              <a:xfrm>
                <a:off x="3601615" y="3359394"/>
                <a:ext cx="307911" cy="97971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4" name="Rounded Rectangle 313"/>
              <p:cNvSpPr/>
              <p:nvPr/>
            </p:nvSpPr>
            <p:spPr>
              <a:xfrm rot="5400000">
                <a:off x="4506871" y="2454139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5" name="Rounded Rectangle 314"/>
              <p:cNvSpPr/>
              <p:nvPr/>
            </p:nvSpPr>
            <p:spPr>
              <a:xfrm rot="5400000">
                <a:off x="2696359" y="2454138"/>
                <a:ext cx="307911" cy="97971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6" name="Oval 315"/>
              <p:cNvSpPr/>
              <p:nvPr/>
            </p:nvSpPr>
            <p:spPr>
              <a:xfrm>
                <a:off x="3340173" y="2528596"/>
                <a:ext cx="830796" cy="83079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17" name="Explosion 1 316"/>
            <p:cNvSpPr/>
            <p:nvPr/>
          </p:nvSpPr>
          <p:spPr>
            <a:xfrm>
              <a:off x="4112245" y="7289227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8" name="Group 317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19" name="Oval 318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0" name="Rounded Rectangle 319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1" name="Rounded Rectangle 320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2" name="Rounded Rectangle 321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3" name="Rounded Rectangle 322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4" name="Oval 323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5" name="Group 324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26" name="Oval 325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7" name="Rounded Rectangle 326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8" name="Rounded Rectangle 327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9" name="Rounded Rectangle 328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0" name="Rounded Rectangle 329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1" name="Oval 330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2" name="Group 331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33" name="Oval 332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4" name="Rounded Rectangle 333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5" name="Rounded Rectangle 334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6" name="Rounded Rectangle 335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7" name="Rounded Rectangle 336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8" name="Oval 337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9" name="Group 338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40" name="Oval 339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1" name="Rounded Rectangle 340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2" name="Rounded Rectangle 341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3" name="Rounded Rectangle 342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4" name="Rounded Rectangle 343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5" name="Oval 344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6" name="Group 345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47" name="Oval 346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8" name="Rounded Rectangle 347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9" name="Rounded Rectangle 348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0" name="Rounded Rectangle 349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1" name="Rounded Rectangle 350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2" name="Oval 351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3" name="Group 352"/>
          <p:cNvGrpSpPr/>
          <p:nvPr/>
        </p:nvGrpSpPr>
        <p:grpSpPr>
          <a:xfrm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54" name="Oval 353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5" name="Rounded Rectangle 354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6" name="Rounded Rectangle 355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7" name="Rounded Rectangle 356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8" name="Rounded Rectangle 357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9" name="Oval 358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1" name="Group 360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62" name="Oval 361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3" name="Rounded Rectangle 362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4" name="Rounded Rectangle 363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5" name="Rounded Rectangle 364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6" name="Rounded Rectangle 365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7" name="Oval 366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8" name="Group 367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69" name="Oval 368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0" name="Rounded Rectangle 369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1" name="Rounded Rectangle 370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2" name="Rounded Rectangle 371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3" name="Rounded Rectangle 372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4" name="Oval 373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75" name="Group 374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76" name="Oval 375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7" name="Rounded Rectangle 376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8" name="Rounded Rectangle 377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9" name="Rounded Rectangle 378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0" name="Rounded Rectangle 379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1" name="Oval 380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2" name="Group 381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83" name="Oval 382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4" name="Rounded Rectangle 383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5" name="Rounded Rectangle 384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6" name="Rounded Rectangle 385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7" name="Rounded Rectangle 386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8" name="Oval 387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9" name="Group 388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390" name="Oval 389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1" name="Rounded Rectangle 390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2" name="Rounded Rectangle 391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3" name="Rounded Rectangle 392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4" name="Rounded Rectangle 393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5" name="Oval 394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096000" y="2298784"/>
            <a:ext cx="2790226" cy="2790226"/>
            <a:chOff x="3225069" y="13460469"/>
            <a:chExt cx="2790226" cy="2790226"/>
          </a:xfrm>
        </p:grpSpPr>
        <p:grpSp>
          <p:nvGrpSpPr>
            <p:cNvPr id="439" name="Group 438"/>
            <p:cNvGrpSpPr/>
            <p:nvPr/>
          </p:nvGrpSpPr>
          <p:grpSpPr>
            <a:xfrm>
              <a:off x="3225069" y="13460469"/>
              <a:ext cx="2790226" cy="2790226"/>
              <a:chOff x="2360458" y="1548882"/>
              <a:chExt cx="2790226" cy="2790226"/>
            </a:xfrm>
          </p:grpSpPr>
          <p:sp>
            <p:nvSpPr>
              <p:cNvPr id="440" name="Oval 439"/>
              <p:cNvSpPr/>
              <p:nvPr/>
            </p:nvSpPr>
            <p:spPr>
              <a:xfrm>
                <a:off x="2360458" y="1548882"/>
                <a:ext cx="2790226" cy="279022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1" name="Rounded Rectangle 440"/>
              <p:cNvSpPr/>
              <p:nvPr/>
            </p:nvSpPr>
            <p:spPr>
              <a:xfrm>
                <a:off x="3601616" y="1548882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2" name="Rounded Rectangle 441"/>
              <p:cNvSpPr/>
              <p:nvPr/>
            </p:nvSpPr>
            <p:spPr>
              <a:xfrm>
                <a:off x="3601615" y="3359394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3" name="Rounded Rectangle 442"/>
              <p:cNvSpPr/>
              <p:nvPr/>
            </p:nvSpPr>
            <p:spPr>
              <a:xfrm rot="5400000">
                <a:off x="4506871" y="2454139"/>
                <a:ext cx="307911" cy="97971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4" name="Rounded Rectangle 443"/>
              <p:cNvSpPr/>
              <p:nvPr/>
            </p:nvSpPr>
            <p:spPr>
              <a:xfrm rot="5400000">
                <a:off x="2696359" y="2454138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5" name="Oval 444"/>
              <p:cNvSpPr/>
              <p:nvPr/>
            </p:nvSpPr>
            <p:spPr>
              <a:xfrm>
                <a:off x="3340173" y="2528596"/>
                <a:ext cx="830796" cy="83079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6" name="Explosion 1 445"/>
            <p:cNvSpPr/>
            <p:nvPr/>
          </p:nvSpPr>
          <p:spPr>
            <a:xfrm>
              <a:off x="4266200" y="13540028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47" name="Group 446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448" name="Oval 447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9" name="Rounded Rectangle 448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0" name="Rounded Rectangle 449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1" name="Rounded Rectangle 450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2" name="Rounded Rectangle 451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3" name="Oval 452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4" name="Group 453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455" name="Oval 454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6" name="Rounded Rectangle 455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7" name="Rounded Rectangle 456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8" name="Rounded Rectangle 457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9" name="Rounded Rectangle 458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0" name="Oval 459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61" name="Group 460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462" name="Oval 461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3" name="Rounded Rectangle 462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4" name="Rounded Rectangle 463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5" name="Rounded Rectangle 464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6" name="Rounded Rectangle 465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7" name="Oval 466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68" name="Group 467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469" name="Oval 468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0" name="Rounded Rectangle 469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1" name="Rounded Rectangle 470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2" name="Rounded Rectangle 471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3" name="Rounded Rectangle 472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4" name="Oval 473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5" name="Group 474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476" name="Oval 475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7" name="Rounded Rectangle 476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8" name="Rounded Rectangle 477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9" name="Rounded Rectangle 478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0" name="Rounded Rectangle 479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1" name="Oval 480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096000" y="2298784"/>
            <a:ext cx="2790226" cy="2790226"/>
            <a:chOff x="3244515" y="16507493"/>
            <a:chExt cx="2790226" cy="2790226"/>
          </a:xfrm>
        </p:grpSpPr>
        <p:grpSp>
          <p:nvGrpSpPr>
            <p:cNvPr id="482" name="Group 481"/>
            <p:cNvGrpSpPr/>
            <p:nvPr/>
          </p:nvGrpSpPr>
          <p:grpSpPr>
            <a:xfrm>
              <a:off x="3244515" y="16507493"/>
              <a:ext cx="2790226" cy="2790226"/>
              <a:chOff x="2360458" y="1548882"/>
              <a:chExt cx="2790226" cy="2790226"/>
            </a:xfrm>
          </p:grpSpPr>
          <p:sp>
            <p:nvSpPr>
              <p:cNvPr id="483" name="Oval 482"/>
              <p:cNvSpPr/>
              <p:nvPr/>
            </p:nvSpPr>
            <p:spPr>
              <a:xfrm>
                <a:off x="2360458" y="1548882"/>
                <a:ext cx="2790226" cy="279022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4" name="Rounded Rectangle 483"/>
              <p:cNvSpPr/>
              <p:nvPr/>
            </p:nvSpPr>
            <p:spPr>
              <a:xfrm>
                <a:off x="3601616" y="1548882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5" name="Rounded Rectangle 484"/>
              <p:cNvSpPr/>
              <p:nvPr/>
            </p:nvSpPr>
            <p:spPr>
              <a:xfrm>
                <a:off x="3601615" y="3359394"/>
                <a:ext cx="307911" cy="97971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6" name="Rounded Rectangle 485"/>
              <p:cNvSpPr/>
              <p:nvPr/>
            </p:nvSpPr>
            <p:spPr>
              <a:xfrm rot="5400000">
                <a:off x="4506871" y="2454139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7" name="Rounded Rectangle 486"/>
              <p:cNvSpPr/>
              <p:nvPr/>
            </p:nvSpPr>
            <p:spPr>
              <a:xfrm rot="5400000">
                <a:off x="2696359" y="2454138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8" name="Oval 487"/>
              <p:cNvSpPr/>
              <p:nvPr/>
            </p:nvSpPr>
            <p:spPr>
              <a:xfrm>
                <a:off x="3340173" y="2528596"/>
                <a:ext cx="830796" cy="83079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89" name="Explosion 1 488"/>
            <p:cNvSpPr/>
            <p:nvPr/>
          </p:nvSpPr>
          <p:spPr>
            <a:xfrm>
              <a:off x="4285646" y="16587052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0" name="Group 489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491" name="Oval 490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2" name="Rounded Rectangle 491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3" name="Rounded Rectangle 492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4" name="Rounded Rectangle 493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5" name="Rounded Rectangle 494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6" name="Oval 495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7" name="Group 496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498" name="Oval 497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9" name="Rounded Rectangle 498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0" name="Rounded Rectangle 499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1" name="Rounded Rectangle 500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2" name="Rounded Rectangle 501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3" name="Oval 502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04" name="Group 503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05" name="Oval 504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6" name="Rounded Rectangle 505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7" name="Rounded Rectangle 506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8" name="Rounded Rectangle 507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9" name="Rounded Rectangle 508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0" name="Oval 509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1" name="Group 510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12" name="Oval 511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3" name="Rounded Rectangle 512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4" name="Rounded Rectangle 513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5" name="Rounded Rectangle 514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6" name="Rounded Rectangle 515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7" name="Oval 516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18" name="Group 517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19" name="Oval 518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0" name="Rounded Rectangle 519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1" name="Rounded Rectangle 520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2" name="Rounded Rectangle 521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3" name="Rounded Rectangle 522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4" name="Oval 523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25" name="Group 524"/>
          <p:cNvGrpSpPr/>
          <p:nvPr/>
        </p:nvGrpSpPr>
        <p:grpSpPr>
          <a:xfrm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26" name="Oval 525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7" name="Rounded Rectangle 526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8" name="Rounded Rectangle 527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9" name="Rounded Rectangle 528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0" name="Rounded Rectangle 529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1" name="Oval 530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3" name="Group 532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34" name="Oval 533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5" name="Rounded Rectangle 534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6" name="Rounded Rectangle 535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7" name="Rounded Rectangle 536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8" name="Rounded Rectangle 537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9" name="Oval 538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0" name="Group 539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41" name="Oval 540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2" name="Rounded Rectangle 541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3" name="Rounded Rectangle 542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4" name="Rounded Rectangle 543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5" name="Rounded Rectangle 544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6" name="Oval 545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7" name="Group 546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48" name="Oval 547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9" name="Rounded Rectangle 548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0" name="Rounded Rectangle 549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1" name="Rounded Rectangle 550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2" name="Rounded Rectangle 551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3" name="Oval 552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4" name="Group 553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55" name="Oval 554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6" name="Rounded Rectangle 555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7" name="Rounded Rectangle 556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8" name="Rounded Rectangle 557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9" name="Rounded Rectangle 558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0" name="Oval 559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61" name="Group 560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62" name="Oval 561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3" name="Rounded Rectangle 562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4" name="Rounded Rectangle 563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5" name="Rounded Rectangle 564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6" name="Rounded Rectangle 565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7" name="Oval 566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096000" y="2298784"/>
            <a:ext cx="2790226" cy="2790226"/>
            <a:chOff x="3225068" y="22810942"/>
            <a:chExt cx="2790226" cy="2790226"/>
          </a:xfrm>
        </p:grpSpPr>
        <p:grpSp>
          <p:nvGrpSpPr>
            <p:cNvPr id="568" name="Group 567"/>
            <p:cNvGrpSpPr/>
            <p:nvPr/>
          </p:nvGrpSpPr>
          <p:grpSpPr>
            <a:xfrm>
              <a:off x="3225068" y="22810942"/>
              <a:ext cx="2790226" cy="2790226"/>
              <a:chOff x="2360458" y="1548882"/>
              <a:chExt cx="2790226" cy="2790226"/>
            </a:xfrm>
          </p:grpSpPr>
          <p:sp>
            <p:nvSpPr>
              <p:cNvPr id="569" name="Oval 568"/>
              <p:cNvSpPr/>
              <p:nvPr/>
            </p:nvSpPr>
            <p:spPr>
              <a:xfrm>
                <a:off x="2360458" y="1548882"/>
                <a:ext cx="2790226" cy="279022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0" name="Rounded Rectangle 569"/>
              <p:cNvSpPr/>
              <p:nvPr/>
            </p:nvSpPr>
            <p:spPr>
              <a:xfrm>
                <a:off x="3601616" y="1548882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1" name="Rounded Rectangle 570"/>
              <p:cNvSpPr/>
              <p:nvPr/>
            </p:nvSpPr>
            <p:spPr>
              <a:xfrm>
                <a:off x="3601615" y="3359394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2" name="Rounded Rectangle 571"/>
              <p:cNvSpPr/>
              <p:nvPr/>
            </p:nvSpPr>
            <p:spPr>
              <a:xfrm rot="5400000">
                <a:off x="4506871" y="2454139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3" name="Rounded Rectangle 572"/>
              <p:cNvSpPr/>
              <p:nvPr/>
            </p:nvSpPr>
            <p:spPr>
              <a:xfrm rot="5400000">
                <a:off x="2696359" y="2454138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4" name="Oval 573"/>
              <p:cNvSpPr/>
              <p:nvPr/>
            </p:nvSpPr>
            <p:spPr>
              <a:xfrm>
                <a:off x="3340173" y="2528596"/>
                <a:ext cx="830796" cy="83079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75" name="Explosion 1 574"/>
            <p:cNvSpPr/>
            <p:nvPr/>
          </p:nvSpPr>
          <p:spPr>
            <a:xfrm>
              <a:off x="4266199" y="22890501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76" name="Group 575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77" name="Oval 576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8" name="Rounded Rectangle 577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9" name="Rounded Rectangle 578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0" name="Rounded Rectangle 579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1" name="Rounded Rectangle 580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2" name="Oval 581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83" name="Group 582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84" name="Oval 583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5" name="Rounded Rectangle 584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6" name="Rounded Rectangle 585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7" name="Rounded Rectangle 586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8" name="Rounded Rectangle 587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9" name="Oval 588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0" name="Group 589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91" name="Oval 590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2" name="Rounded Rectangle 591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3" name="Rounded Rectangle 592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4" name="Rounded Rectangle 593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5" name="Rounded Rectangle 594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6" name="Oval 595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7" name="Group 596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598" name="Oval 597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9" name="Rounded Rectangle 598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0" name="Rounded Rectangle 599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1" name="Rounded Rectangle 600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2" name="Rounded Rectangle 601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3" name="Oval 602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04" name="Group 603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05" name="Oval 604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6" name="Rounded Rectangle 605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7" name="Rounded Rectangle 606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8" name="Rounded Rectangle 607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9" name="Rounded Rectangle 608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0" name="Oval 609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096000" y="2298784"/>
            <a:ext cx="2790226" cy="2790226"/>
            <a:chOff x="3205622" y="25992612"/>
            <a:chExt cx="2790226" cy="2790226"/>
          </a:xfrm>
        </p:grpSpPr>
        <p:grpSp>
          <p:nvGrpSpPr>
            <p:cNvPr id="611" name="Group 610"/>
            <p:cNvGrpSpPr/>
            <p:nvPr/>
          </p:nvGrpSpPr>
          <p:grpSpPr>
            <a:xfrm>
              <a:off x="3205622" y="25992612"/>
              <a:ext cx="2790226" cy="2790226"/>
              <a:chOff x="2360458" y="1548882"/>
              <a:chExt cx="2790226" cy="2790226"/>
            </a:xfrm>
          </p:grpSpPr>
          <p:sp>
            <p:nvSpPr>
              <p:cNvPr id="612" name="Oval 611"/>
              <p:cNvSpPr/>
              <p:nvPr/>
            </p:nvSpPr>
            <p:spPr>
              <a:xfrm>
                <a:off x="2360458" y="1548882"/>
                <a:ext cx="2790226" cy="279022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3" name="Rounded Rectangle 612"/>
              <p:cNvSpPr/>
              <p:nvPr/>
            </p:nvSpPr>
            <p:spPr>
              <a:xfrm>
                <a:off x="3601616" y="1548882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4" name="Rounded Rectangle 613"/>
              <p:cNvSpPr/>
              <p:nvPr/>
            </p:nvSpPr>
            <p:spPr>
              <a:xfrm>
                <a:off x="3601615" y="3359394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5" name="Rounded Rectangle 614"/>
              <p:cNvSpPr/>
              <p:nvPr/>
            </p:nvSpPr>
            <p:spPr>
              <a:xfrm rot="5400000">
                <a:off x="4506871" y="2454139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6" name="Rounded Rectangle 615"/>
              <p:cNvSpPr/>
              <p:nvPr/>
            </p:nvSpPr>
            <p:spPr>
              <a:xfrm rot="5400000">
                <a:off x="2696359" y="2454138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7" name="Oval 616"/>
              <p:cNvSpPr/>
              <p:nvPr/>
            </p:nvSpPr>
            <p:spPr>
              <a:xfrm>
                <a:off x="3340173" y="2528596"/>
                <a:ext cx="830796" cy="83079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18" name="Explosion 1 617"/>
            <p:cNvSpPr/>
            <p:nvPr/>
          </p:nvSpPr>
          <p:spPr>
            <a:xfrm>
              <a:off x="4246753" y="26072171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9" name="Group 618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20" name="Oval 619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1" name="Rounded Rectangle 620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2" name="Rounded Rectangle 621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3" name="Rounded Rectangle 622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4" name="Rounded Rectangle 623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5" name="Oval 624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26" name="Group 625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27" name="Oval 626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8" name="Rounded Rectangle 627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9" name="Rounded Rectangle 628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0" name="Rounded Rectangle 629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1" name="Rounded Rectangle 630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2" name="Oval 631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3" name="Group 632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34" name="Oval 633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5" name="Rounded Rectangle 634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6" name="Rounded Rectangle 635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7" name="Rounded Rectangle 636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8" name="Rounded Rectangle 637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9" name="Oval 638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40" name="Group 639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41" name="Oval 640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2" name="Rounded Rectangle 641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3" name="Rounded Rectangle 642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4" name="Rounded Rectangle 643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5" name="Rounded Rectangle 644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6" name="Oval 645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47" name="Group 646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48" name="Oval 647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9" name="Rounded Rectangle 648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0" name="Rounded Rectangle 649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1" name="Rounded Rectangle 650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2" name="Rounded Rectangle 651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3" name="Oval 652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54" name="Group 653"/>
          <p:cNvGrpSpPr/>
          <p:nvPr/>
        </p:nvGrpSpPr>
        <p:grpSpPr>
          <a:xfrm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55" name="Oval 654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6" name="Rounded Rectangle 655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7" name="Rounded Rectangle 656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8" name="Rounded Rectangle 657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9" name="Rounded Rectangle 658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0" name="Oval 659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1" name="Group 660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62" name="Oval 661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3" name="Rounded Rectangle 662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4" name="Rounded Rectangle 663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5" name="Rounded Rectangle 664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6" name="Rounded Rectangle 665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7" name="Oval 666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68" name="Group 667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69" name="Oval 668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0" name="Rounded Rectangle 669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1" name="Rounded Rectangle 670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2" name="Rounded Rectangle 671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3" name="Rounded Rectangle 672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4" name="Oval 673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75" name="Group 674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76" name="Oval 675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7" name="Rounded Rectangle 676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8" name="Rounded Rectangle 677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9" name="Rounded Rectangle 678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0" name="Rounded Rectangle 679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1" name="Oval 680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2" name="Group 681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83" name="Oval 682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4" name="Rounded Rectangle 683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5" name="Rounded Rectangle 684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6" name="Rounded Rectangle 685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7" name="Rounded Rectangle 686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8" name="Oval 687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89" name="Group 688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690" name="Oval 689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1" name="Rounded Rectangle 690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2" name="Rounded Rectangle 691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3" name="Rounded Rectangle 692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4" name="Rounded Rectangle 693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5" name="Oval 694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096000" y="2298784"/>
            <a:ext cx="2790226" cy="2790226"/>
            <a:chOff x="3173304" y="32453852"/>
            <a:chExt cx="2790226" cy="2790226"/>
          </a:xfrm>
        </p:grpSpPr>
        <p:grpSp>
          <p:nvGrpSpPr>
            <p:cNvPr id="696" name="Group 695"/>
            <p:cNvGrpSpPr/>
            <p:nvPr/>
          </p:nvGrpSpPr>
          <p:grpSpPr>
            <a:xfrm>
              <a:off x="3173304" y="32453852"/>
              <a:ext cx="2790226" cy="2790226"/>
              <a:chOff x="2360458" y="1548882"/>
              <a:chExt cx="2790226" cy="2790226"/>
            </a:xfrm>
          </p:grpSpPr>
          <p:sp>
            <p:nvSpPr>
              <p:cNvPr id="697" name="Oval 696"/>
              <p:cNvSpPr/>
              <p:nvPr/>
            </p:nvSpPr>
            <p:spPr>
              <a:xfrm>
                <a:off x="2360458" y="1548882"/>
                <a:ext cx="2790226" cy="279022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8" name="Rounded Rectangle 697"/>
              <p:cNvSpPr/>
              <p:nvPr/>
            </p:nvSpPr>
            <p:spPr>
              <a:xfrm>
                <a:off x="3601616" y="1548882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9" name="Rounded Rectangle 698"/>
              <p:cNvSpPr/>
              <p:nvPr/>
            </p:nvSpPr>
            <p:spPr>
              <a:xfrm>
                <a:off x="3601615" y="3359394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0" name="Rounded Rectangle 699"/>
              <p:cNvSpPr/>
              <p:nvPr/>
            </p:nvSpPr>
            <p:spPr>
              <a:xfrm rot="5400000">
                <a:off x="4506871" y="2454139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1" name="Rounded Rectangle 700"/>
              <p:cNvSpPr/>
              <p:nvPr/>
            </p:nvSpPr>
            <p:spPr>
              <a:xfrm rot="5400000">
                <a:off x="2696359" y="2454138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2" name="Oval 701"/>
              <p:cNvSpPr/>
              <p:nvPr/>
            </p:nvSpPr>
            <p:spPr>
              <a:xfrm>
                <a:off x="3340173" y="2528596"/>
                <a:ext cx="830796" cy="83079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3" name="Explosion 1 702"/>
            <p:cNvSpPr/>
            <p:nvPr/>
          </p:nvSpPr>
          <p:spPr>
            <a:xfrm>
              <a:off x="4214435" y="32533411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4" name="Group 703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05" name="Oval 704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6" name="Rounded Rectangle 705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7" name="Rounded Rectangle 706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8" name="Rounded Rectangle 707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9" name="Rounded Rectangle 708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0" name="Oval 709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1" name="Group 710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12" name="Oval 711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3" name="Rounded Rectangle 712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4" name="Rounded Rectangle 713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5" name="Rounded Rectangle 714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6" name="Rounded Rectangle 715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7" name="Oval 716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8" name="Group 717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19" name="Oval 718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0" name="Rounded Rectangle 719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1" name="Rounded Rectangle 720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2" name="Rounded Rectangle 721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3" name="Rounded Rectangle 722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4" name="Oval 723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25" name="Group 724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26" name="Oval 725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7" name="Rounded Rectangle 726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8" name="Rounded Rectangle 727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9" name="Rounded Rectangle 728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0" name="Rounded Rectangle 729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1" name="Oval 730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32" name="Group 731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33" name="Oval 732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4" name="Rounded Rectangle 733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5" name="Rounded Rectangle 734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6" name="Rounded Rectangle 735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7" name="Rounded Rectangle 736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8" name="Oval 737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096000" y="2298784"/>
            <a:ext cx="2790226" cy="2790226"/>
            <a:chOff x="3205623" y="35482733"/>
            <a:chExt cx="2790226" cy="2790226"/>
          </a:xfrm>
        </p:grpSpPr>
        <p:grpSp>
          <p:nvGrpSpPr>
            <p:cNvPr id="739" name="Group 738"/>
            <p:cNvGrpSpPr/>
            <p:nvPr/>
          </p:nvGrpSpPr>
          <p:grpSpPr>
            <a:xfrm>
              <a:off x="3205623" y="35482733"/>
              <a:ext cx="2790226" cy="2790226"/>
              <a:chOff x="2360458" y="1548882"/>
              <a:chExt cx="2790226" cy="2790226"/>
            </a:xfrm>
          </p:grpSpPr>
          <p:sp>
            <p:nvSpPr>
              <p:cNvPr id="740" name="Oval 739"/>
              <p:cNvSpPr/>
              <p:nvPr/>
            </p:nvSpPr>
            <p:spPr>
              <a:xfrm>
                <a:off x="2360458" y="1548882"/>
                <a:ext cx="2790226" cy="279022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1" name="Rounded Rectangle 740"/>
              <p:cNvSpPr/>
              <p:nvPr/>
            </p:nvSpPr>
            <p:spPr>
              <a:xfrm>
                <a:off x="3601616" y="1548882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2" name="Rounded Rectangle 741"/>
              <p:cNvSpPr/>
              <p:nvPr/>
            </p:nvSpPr>
            <p:spPr>
              <a:xfrm>
                <a:off x="3601615" y="3359394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3" name="Rounded Rectangle 742"/>
              <p:cNvSpPr/>
              <p:nvPr/>
            </p:nvSpPr>
            <p:spPr>
              <a:xfrm rot="5400000">
                <a:off x="4506871" y="2454139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4" name="Rounded Rectangle 743"/>
              <p:cNvSpPr/>
              <p:nvPr/>
            </p:nvSpPr>
            <p:spPr>
              <a:xfrm rot="5400000">
                <a:off x="2696359" y="2454138"/>
                <a:ext cx="307911" cy="979714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5" name="Oval 744"/>
              <p:cNvSpPr/>
              <p:nvPr/>
            </p:nvSpPr>
            <p:spPr>
              <a:xfrm>
                <a:off x="3340173" y="2528596"/>
                <a:ext cx="830796" cy="83079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46" name="Explosion 1 745"/>
            <p:cNvSpPr/>
            <p:nvPr/>
          </p:nvSpPr>
          <p:spPr>
            <a:xfrm>
              <a:off x="4246754" y="35562292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47" name="Group 746"/>
          <p:cNvGrpSpPr/>
          <p:nvPr/>
        </p:nvGrpSpPr>
        <p:grpSpPr>
          <a:xfrm rot="9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48" name="Oval 747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9" name="Rounded Rectangle 748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0" name="Rounded Rectangle 749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1" name="Rounded Rectangle 750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2" name="Rounded Rectangle 751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3" name="Oval 752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54" name="Group 753"/>
          <p:cNvGrpSpPr/>
          <p:nvPr/>
        </p:nvGrpSpPr>
        <p:grpSpPr>
          <a:xfrm rot="18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55" name="Oval 754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6" name="Rounded Rectangle 755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7" name="Rounded Rectangle 756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8" name="Rounded Rectangle 757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9" name="Rounded Rectangle 758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0" name="Oval 759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1" name="Group 760"/>
          <p:cNvGrpSpPr/>
          <p:nvPr/>
        </p:nvGrpSpPr>
        <p:grpSpPr>
          <a:xfrm rot="27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62" name="Oval 761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3" name="Rounded Rectangle 762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4" name="Rounded Rectangle 763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5" name="Rounded Rectangle 764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6" name="Rounded Rectangle 765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7" name="Oval 766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8" name="Group 767"/>
          <p:cNvGrpSpPr/>
          <p:nvPr/>
        </p:nvGrpSpPr>
        <p:grpSpPr>
          <a:xfrm rot="36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69" name="Oval 768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0" name="Rounded Rectangle 769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1" name="Rounded Rectangle 770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2" name="Rounded Rectangle 771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3" name="Rounded Rectangle 772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4" name="Oval 773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75" name="Group 774"/>
          <p:cNvGrpSpPr/>
          <p:nvPr/>
        </p:nvGrpSpPr>
        <p:grpSpPr>
          <a:xfrm rot="4500000"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76" name="Oval 775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7" name="Rounded Rectangle 776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8" name="Rounded Rectangle 777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9" name="Rounded Rectangle 778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0" name="Rounded Rectangle 779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1" name="Oval 780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6096000" y="2298784"/>
            <a:ext cx="2790226" cy="2790226"/>
            <a:chOff x="2360458" y="1548882"/>
            <a:chExt cx="2790226" cy="2790226"/>
          </a:xfrm>
        </p:grpSpPr>
        <p:sp>
          <p:nvSpPr>
            <p:cNvPr id="783" name="Oval 782"/>
            <p:cNvSpPr/>
            <p:nvPr/>
          </p:nvSpPr>
          <p:spPr>
            <a:xfrm>
              <a:off x="2360458" y="1548882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4" name="Rounded Rectangle 783"/>
            <p:cNvSpPr/>
            <p:nvPr/>
          </p:nvSpPr>
          <p:spPr>
            <a:xfrm>
              <a:off x="3601616" y="154888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5" name="Rounded Rectangle 784"/>
            <p:cNvSpPr/>
            <p:nvPr/>
          </p:nvSpPr>
          <p:spPr>
            <a:xfrm>
              <a:off x="3601615" y="3359394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6" name="Rounded Rectangle 785"/>
            <p:cNvSpPr/>
            <p:nvPr/>
          </p:nvSpPr>
          <p:spPr>
            <a:xfrm rot="5400000">
              <a:off x="4506871" y="245413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7" name="Rounded Rectangle 786"/>
            <p:cNvSpPr/>
            <p:nvPr/>
          </p:nvSpPr>
          <p:spPr>
            <a:xfrm rot="5400000">
              <a:off x="2696359" y="2454138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8" name="Oval 787"/>
            <p:cNvSpPr/>
            <p:nvPr/>
          </p:nvSpPr>
          <p:spPr>
            <a:xfrm>
              <a:off x="3340173" y="2528596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800" name="Oval 799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1" name="Rounded Rectangle 800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2" name="Rounded Rectangle 801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3" name="Rounded Rectangle 802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4" name="Rounded Rectangle 803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5" name="Oval 804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0" name="Rounded Rectangle 80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1" name="Rounded Rectangle 81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12" name="Group 811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813" name="Oval 81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4" name="Rounded Rectangle 81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5" name="Rounded Rectangle 81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6" name="Rounded Rectangle 81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7" name="Rounded Rectangle 81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8" name="Oval 81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9" name="Explosion 1 818"/>
            <p:cNvSpPr/>
            <p:nvPr/>
          </p:nvSpPr>
          <p:spPr>
            <a:xfrm>
              <a:off x="-24310718" y="4608560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0" name="Rounded Rectangle 81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1" name="Rounded Rectangle 82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2" name="Group 821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823" name="Oval 82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4" name="Rounded Rectangle 82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5" name="Rounded Rectangle 82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6" name="Rounded Rectangle 82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7" name="Rounded Rectangle 82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8" name="Oval 82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0" name="Rounded Rectangle 82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1" name="Rounded Rectangle 83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32" name="Group 831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833" name="Oval 83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4" name="Rounded Rectangle 83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5" name="Rounded Rectangle 83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6" name="Rounded Rectangle 83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7" name="Rounded Rectangle 83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8" name="Oval 83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9" name="Rounded Rectangle 838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0" name="Rounded Rectangle 839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41" name="Group 840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842" name="Oval 841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3" name="Rounded Rectangle 842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4" name="Rounded Rectangle 843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5" name="Rounded Rectangle 844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6" name="Rounded Rectangle 845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7" name="Oval 846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8" name="Rounded Rectangle 847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9" name="Rounded Rectangle 848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50" name="Group 849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851" name="Oval 850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2" name="Rounded Rectangle 851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3" name="Rounded Rectangle 852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4" name="Rounded Rectangle 853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5" name="Rounded Rectangle 854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6" name="Oval 855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7" name="Rounded Rectangle 856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8" name="Rounded Rectangle 857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59" name="Group 858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860" name="Oval 859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1" name="Rounded Rectangle 860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2" name="Rounded Rectangle 861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3" name="Rounded Rectangle 862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4" name="Rounded Rectangle 863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5" name="Oval 864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6" name="Rounded Rectangle 865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7" name="Rounded Rectangle 866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3" name="Group 922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24" name="Oval 923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5" name="Rounded Rectangle 924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6" name="Rounded Rectangle 925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7" name="Rounded Rectangle 926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8" name="Rounded Rectangle 927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9" name="Oval 928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0" name="Explosion 1 929"/>
            <p:cNvSpPr/>
            <p:nvPr/>
          </p:nvSpPr>
          <p:spPr>
            <a:xfrm>
              <a:off x="-24310718" y="4608560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1" name="Rounded Rectangle 930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2" name="Rounded Rectangle 931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33" name="Group 932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34" name="Oval 933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5" name="Rounded Rectangle 934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6" name="Rounded Rectangle 935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7" name="Rounded Rectangle 936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8" name="Rounded Rectangle 937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9" name="Oval 938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0" name="Rounded Rectangle 93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1" name="Rounded Rectangle 94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42" name="Group 941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43" name="Oval 94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4" name="Rounded Rectangle 94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5" name="Rounded Rectangle 94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6" name="Rounded Rectangle 94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7" name="Rounded Rectangle 94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8" name="Oval 94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9" name="Rounded Rectangle 948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0" name="Rounded Rectangle 949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51" name="Group 950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52" name="Oval 951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3" name="Rounded Rectangle 952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4" name="Rounded Rectangle 953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5" name="Rounded Rectangle 954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6" name="Rounded Rectangle 955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7" name="Oval 956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8" name="Rounded Rectangle 957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9" name="Rounded Rectangle 958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60" name="Group 959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61" name="Oval 960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2" name="Rounded Rectangle 961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3" name="Rounded Rectangle 962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4" name="Rounded Rectangle 963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5" name="Rounded Rectangle 964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6" name="Oval 965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7" name="Rounded Rectangle 966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8" name="Rounded Rectangle 967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69" name="Group 968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70" name="Oval 969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1" name="Rounded Rectangle 970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2" name="Rounded Rectangle 971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3" name="Rounded Rectangle 972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4" name="Rounded Rectangle 973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5" name="Oval 974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6" name="Rounded Rectangle 975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7" name="Rounded Rectangle 976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8" name="Group 977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79" name="Oval 978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0" name="Rounded Rectangle 979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1" name="Rounded Rectangle 980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2" name="Rounded Rectangle 981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3" name="Rounded Rectangle 982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4" name="Oval 983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6" name="Rounded Rectangle 985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7" name="Rounded Rectangle 986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88" name="Group 987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89" name="Oval 988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0" name="Rounded Rectangle 989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1" name="Rounded Rectangle 990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2" name="Rounded Rectangle 991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3" name="Rounded Rectangle 992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4" name="Oval 993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5" name="Rounded Rectangle 994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6" name="Rounded Rectangle 995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97" name="Group 996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998" name="Oval 997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9" name="Rounded Rectangle 998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0" name="Rounded Rectangle 999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1" name="Rounded Rectangle 1000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2" name="Rounded Rectangle 1001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3" name="Oval 1002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4" name="Rounded Rectangle 1003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5" name="Rounded Rectangle 1004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06" name="Group 1005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07" name="Oval 1006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8" name="Rounded Rectangle 1007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9" name="Rounded Rectangle 1008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0" name="Rounded Rectangle 1009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1" name="Rounded Rectangle 1010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2" name="Oval 1011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3" name="Rounded Rectangle 1012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4" name="Rounded Rectangle 1013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15" name="Group 1014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16" name="Oval 1015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7" name="Rounded Rectangle 1016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8" name="Rounded Rectangle 1017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9" name="Rounded Rectangle 1018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0" name="Rounded Rectangle 1019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1" name="Oval 1020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2" name="Rounded Rectangle 1021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3" name="Rounded Rectangle 1022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24" name="Group 1023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25" name="Oval 1024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6" name="Rounded Rectangle 1025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7" name="Rounded Rectangle 1026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8" name="Rounded Rectangle 1027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9" name="Rounded Rectangle 1028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0" name="Oval 1029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1" name="Rounded Rectangle 1030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2" name="Rounded Rectangle 1031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3" name="Group 1032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34" name="Oval 1033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5" name="Rounded Rectangle 1034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6" name="Rounded Rectangle 1035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7" name="Rounded Rectangle 1036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8" name="Rounded Rectangle 1037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9" name="Oval 1038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0" name="Explosion 1 1039"/>
            <p:cNvSpPr/>
            <p:nvPr/>
          </p:nvSpPr>
          <p:spPr>
            <a:xfrm>
              <a:off x="-24310718" y="4608560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1" name="Rounded Rectangle 1040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2" name="Rounded Rectangle 1041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3" name="Group 1042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44" name="Oval 1043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5" name="Rounded Rectangle 1044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6" name="Rounded Rectangle 1045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7" name="Rounded Rectangle 1046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8" name="Rounded Rectangle 1047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9" name="Oval 1048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0" name="Rounded Rectangle 104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1" name="Rounded Rectangle 105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2" name="Group 1051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53" name="Oval 105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4" name="Rounded Rectangle 105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5" name="Rounded Rectangle 105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6" name="Rounded Rectangle 105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7" name="Rounded Rectangle 105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8" name="Oval 105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9" name="Rounded Rectangle 1058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0" name="Rounded Rectangle 1059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61" name="Group 1060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62" name="Oval 1061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3" name="Rounded Rectangle 1062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4" name="Rounded Rectangle 1063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5" name="Rounded Rectangle 1064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6" name="Rounded Rectangle 1065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7" name="Oval 1066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8" name="Rounded Rectangle 1067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9" name="Rounded Rectangle 1068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0" name="Group 1069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71" name="Oval 1070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2" name="Rounded Rectangle 1071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3" name="Rounded Rectangle 1072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4" name="Rounded Rectangle 1073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5" name="Rounded Rectangle 1074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6" name="Oval 1075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7" name="Rounded Rectangle 1076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8" name="Rounded Rectangle 1077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9" name="Group 1078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80" name="Oval 1079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1" name="Rounded Rectangle 1080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2" name="Rounded Rectangle 1081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3" name="Rounded Rectangle 1082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4" name="Rounded Rectangle 1083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5" name="Oval 1084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6" name="Rounded Rectangle 1085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7" name="Rounded Rectangle 1086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88" name="Group 1087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89" name="Oval 1088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0" name="Rounded Rectangle 1089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1" name="Rounded Rectangle 1090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2" name="Rounded Rectangle 1091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3" name="Rounded Rectangle 1092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4" name="Oval 1093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5" name="Explosion 1 1094"/>
            <p:cNvSpPr/>
            <p:nvPr/>
          </p:nvSpPr>
          <p:spPr>
            <a:xfrm>
              <a:off x="-24310718" y="4608560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6" name="Rounded Rectangle 1095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7" name="Rounded Rectangle 1096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98" name="Group 1097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099" name="Oval 1098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0" name="Rounded Rectangle 1099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1" name="Rounded Rectangle 1100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2" name="Rounded Rectangle 1101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3" name="Rounded Rectangle 1102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4" name="Oval 1103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5" name="Rounded Rectangle 1104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6" name="Rounded Rectangle 1105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07" name="Group 1106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08" name="Oval 1107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9" name="Rounded Rectangle 1108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0" name="Rounded Rectangle 1109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1" name="Rounded Rectangle 1110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2" name="Rounded Rectangle 1111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3" name="Oval 1112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4" name="Rounded Rectangle 1113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5" name="Rounded Rectangle 1114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6" name="Group 1115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17" name="Oval 1116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8" name="Rounded Rectangle 1117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9" name="Rounded Rectangle 1118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0" name="Rounded Rectangle 1119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1" name="Rounded Rectangle 1120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2" name="Oval 1121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3" name="Rounded Rectangle 1122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4" name="Rounded Rectangle 1123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5" name="Group 1124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26" name="Oval 1125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7" name="Rounded Rectangle 1126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8" name="Rounded Rectangle 1127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9" name="Rounded Rectangle 1128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0" name="Rounded Rectangle 1129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1" name="Oval 1130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2" name="Rounded Rectangle 1131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3" name="Rounded Rectangle 1132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34" name="Group 1133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35" name="Oval 1134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6" name="Rounded Rectangle 1135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7" name="Rounded Rectangle 1136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8" name="Rounded Rectangle 1137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9" name="Rounded Rectangle 1138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0" name="Oval 1139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1" name="Rounded Rectangle 1140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2" name="Rounded Rectangle 1141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43" name="Group 1142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44" name="Oval 1143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5" name="Rounded Rectangle 1144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6" name="Rounded Rectangle 1145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7" name="Rounded Rectangle 1146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8" name="Rounded Rectangle 1147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9" name="Oval 1148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0" name="Rounded Rectangle 114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1" name="Rounded Rectangle 115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52" name="Group 1151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53" name="Oval 115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4" name="Rounded Rectangle 115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5" name="Rounded Rectangle 115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6" name="Rounded Rectangle 115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7" name="Rounded Rectangle 115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8" name="Oval 115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9" name="Rounded Rectangle 1158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0" name="Rounded Rectangle 1159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61" name="Group 1160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62" name="Oval 1161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3" name="Rounded Rectangle 1162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4" name="Rounded Rectangle 1163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5" name="Rounded Rectangle 1164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6" name="Rounded Rectangle 1165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7" name="Oval 1166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8" name="Rounded Rectangle 1167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9" name="Rounded Rectangle 1168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70" name="Group 1169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71" name="Oval 1170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2" name="Rounded Rectangle 1171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3" name="Rounded Rectangle 1172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4" name="Rounded Rectangle 1173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5" name="Rounded Rectangle 1174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6" name="Oval 1175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7" name="Rounded Rectangle 1176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8" name="Rounded Rectangle 1177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79" name="Group 1178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80" name="Oval 1179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1" name="Rounded Rectangle 1180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2" name="Rounded Rectangle 1181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3" name="Rounded Rectangle 1182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4" name="Rounded Rectangle 1183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5" name="Oval 1184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6" name="Rounded Rectangle 1185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7" name="Rounded Rectangle 1186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88" name="Group 1187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89" name="Oval 1188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0" name="Rounded Rectangle 1189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1" name="Rounded Rectangle 1190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2" name="Rounded Rectangle 1191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3" name="Rounded Rectangle 1192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4" name="Oval 1193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5" name="Rounded Rectangle 1194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6" name="Rounded Rectangle 1195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97" name="Group 1196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198" name="Oval 1197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9" name="Rounded Rectangle 1198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0" name="Rounded Rectangle 1199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1" name="Rounded Rectangle 1200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2" name="Rounded Rectangle 1201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3" name="Oval 1202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4" name="Explosion 1 1203"/>
            <p:cNvSpPr/>
            <p:nvPr/>
          </p:nvSpPr>
          <p:spPr>
            <a:xfrm>
              <a:off x="-24310718" y="4608560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5" name="Rounded Rectangle 1204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6" name="Rounded Rectangle 1205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07" name="Group 1206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08" name="Oval 1207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9" name="Rounded Rectangle 1208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0" name="Rounded Rectangle 1209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1" name="Rounded Rectangle 1210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2" name="Rounded Rectangle 1211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3" name="Oval 1212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4" name="Rounded Rectangle 1213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5" name="Rounded Rectangle 1214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16" name="Group 1215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17" name="Oval 1216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8" name="Rounded Rectangle 1217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9" name="Rounded Rectangle 1218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0" name="Rounded Rectangle 1219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1" name="Rounded Rectangle 1220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2" name="Oval 1221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3" name="Rounded Rectangle 1222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4" name="Rounded Rectangle 1223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25" name="Group 1224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26" name="Oval 1225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7" name="Rounded Rectangle 1226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8" name="Rounded Rectangle 1227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9" name="Rounded Rectangle 1228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0" name="Rounded Rectangle 1229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1" name="Oval 1230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2" name="Rounded Rectangle 1231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3" name="Rounded Rectangle 1232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34" name="Group 1233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35" name="Oval 1234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6" name="Rounded Rectangle 1235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7" name="Rounded Rectangle 1236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8" name="Rounded Rectangle 1237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9" name="Rounded Rectangle 1238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0" name="Oval 1239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1" name="Rounded Rectangle 1240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2" name="Rounded Rectangle 1241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43" name="Group 1242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44" name="Oval 1243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5" name="Rounded Rectangle 1244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6" name="Rounded Rectangle 1245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7" name="Rounded Rectangle 1246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8" name="Rounded Rectangle 1247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9" name="Oval 1248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0" name="Rounded Rectangle 124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1" name="Rounded Rectangle 125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2" name="Group 1251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53" name="Oval 125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4" name="Rounded Rectangle 125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5" name="Rounded Rectangle 125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6" name="Rounded Rectangle 125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7" name="Rounded Rectangle 125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8" name="Oval 125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9" name="Explosion 1 1258"/>
            <p:cNvSpPr/>
            <p:nvPr/>
          </p:nvSpPr>
          <p:spPr>
            <a:xfrm>
              <a:off x="-24310718" y="4608560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0" name="Rounded Rectangle 125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1" name="Rounded Rectangle 126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2" name="Group 1261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63" name="Oval 126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4" name="Rounded Rectangle 126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5" name="Rounded Rectangle 126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6" name="Rounded Rectangle 126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7" name="Rounded Rectangle 126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8" name="Oval 126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9" name="Rounded Rectangle 1268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0" name="Rounded Rectangle 1269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1" name="Group 1270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72" name="Oval 1271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3" name="Rounded Rectangle 1272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4" name="Rounded Rectangle 1273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5" name="Rounded Rectangle 1274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6" name="Rounded Rectangle 1275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7" name="Oval 1276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8" name="Rounded Rectangle 1277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9" name="Rounded Rectangle 1278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80" name="Group 1279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81" name="Oval 1280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2" name="Rounded Rectangle 1281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3" name="Rounded Rectangle 1282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4" name="Rounded Rectangle 1283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5" name="Rounded Rectangle 1284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6" name="Oval 1285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7" name="Rounded Rectangle 1286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8" name="Rounded Rectangle 1287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89" name="Group 1288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90" name="Oval 1289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1" name="Rounded Rectangle 1290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2" name="Rounded Rectangle 1291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3" name="Rounded Rectangle 1292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4" name="Rounded Rectangle 1293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5" name="Oval 1294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6" name="Rounded Rectangle 1295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7" name="Rounded Rectangle 1296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98" name="Group 1297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299" name="Oval 1298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0" name="Rounded Rectangle 1299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1" name="Rounded Rectangle 1300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2" name="Rounded Rectangle 1301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3" name="Rounded Rectangle 1302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4" name="Oval 1303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5" name="Rounded Rectangle 1304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6" name="Rounded Rectangle 1305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07" name="Group 1306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08" name="Oval 1307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9" name="Rounded Rectangle 1308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0" name="Rounded Rectangle 1309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1" name="Rounded Rectangle 1310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2" name="Rounded Rectangle 1311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3" name="Oval 1312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4" name="Rounded Rectangle 1313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5" name="Rounded Rectangle 1314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16" name="Group 1315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17" name="Oval 1316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8" name="Rounded Rectangle 1317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9" name="Rounded Rectangle 1318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0" name="Rounded Rectangle 1319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1" name="Rounded Rectangle 1320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2" name="Oval 1321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3" name="Rounded Rectangle 1322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4" name="Rounded Rectangle 1323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25" name="Group 1324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26" name="Oval 1325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7" name="Rounded Rectangle 1326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8" name="Rounded Rectangle 1327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9" name="Rounded Rectangle 1328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0" name="Rounded Rectangle 1329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1" name="Oval 1330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2" name="Rounded Rectangle 1331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3" name="Rounded Rectangle 1332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4" name="Group 1333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35" name="Oval 1334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6" name="Rounded Rectangle 1335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7" name="Rounded Rectangle 1336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8" name="Rounded Rectangle 1337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9" name="Rounded Rectangle 1338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0" name="Oval 1339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1" name="Rounded Rectangle 1340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2" name="Rounded Rectangle 1341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43" name="Group 1342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44" name="Oval 1343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5" name="Rounded Rectangle 1344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6" name="Rounded Rectangle 1345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7" name="Rounded Rectangle 1346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8" name="Rounded Rectangle 1347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9" name="Oval 1348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0" name="Rounded Rectangle 134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1" name="Rounded Rectangle 135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52" name="Group 1351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53" name="Oval 135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4" name="Rounded Rectangle 135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5" name="Rounded Rectangle 135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6" name="Rounded Rectangle 135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7" name="Rounded Rectangle 135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8" name="Oval 135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9" name="Rounded Rectangle 1358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0" name="Rounded Rectangle 1359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61" name="Group 1360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62" name="Oval 1361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3" name="Rounded Rectangle 1362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4" name="Rounded Rectangle 1363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5" name="Rounded Rectangle 1364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6" name="Rounded Rectangle 1365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7" name="Oval 1366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8" name="Explosion 1 1367"/>
            <p:cNvSpPr/>
            <p:nvPr/>
          </p:nvSpPr>
          <p:spPr>
            <a:xfrm>
              <a:off x="-24310718" y="4608560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9" name="Rounded Rectangle 1368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0" name="Rounded Rectangle 1369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71" name="Group 1370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72" name="Oval 1371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3" name="Rounded Rectangle 1372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4" name="Rounded Rectangle 1373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5" name="Rounded Rectangle 1374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6" name="Rounded Rectangle 1375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7" name="Oval 1376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8" name="Rounded Rectangle 1377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9" name="Rounded Rectangle 1378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80" name="Group 1379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81" name="Oval 1380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2" name="Rounded Rectangle 1381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3" name="Rounded Rectangle 1382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4" name="Rounded Rectangle 1383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5" name="Rounded Rectangle 1384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6" name="Oval 1385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7" name="Rounded Rectangle 1386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8" name="Rounded Rectangle 1387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89" name="Group 1388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90" name="Oval 1389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1" name="Rounded Rectangle 1390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2" name="Rounded Rectangle 1391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3" name="Rounded Rectangle 1392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4" name="Rounded Rectangle 1393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5" name="Oval 1394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6" name="Rounded Rectangle 1395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7" name="Rounded Rectangle 1396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98" name="Group 1397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399" name="Oval 1398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0" name="Rounded Rectangle 1399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1" name="Rounded Rectangle 1400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2" name="Rounded Rectangle 1401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3" name="Rounded Rectangle 1402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4" name="Oval 1403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5" name="Rounded Rectangle 1404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6" name="Rounded Rectangle 1405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07" name="Group 1406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408" name="Oval 1407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9" name="Rounded Rectangle 1408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0" name="Rounded Rectangle 1409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1" name="Rounded Rectangle 1410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2" name="Rounded Rectangle 1411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3" name="Oval 1412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4" name="Rounded Rectangle 1413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5" name="Rounded Rectangle 1414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16" name="Group 1415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417" name="Oval 1416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8" name="Rounded Rectangle 1417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9" name="Rounded Rectangle 1418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0" name="Rounded Rectangle 1419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1" name="Rounded Rectangle 1420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2" name="Oval 1421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3" name="Explosion 1 1422"/>
            <p:cNvSpPr/>
            <p:nvPr/>
          </p:nvSpPr>
          <p:spPr>
            <a:xfrm>
              <a:off x="-24310718" y="4608560"/>
              <a:ext cx="722200" cy="851832"/>
            </a:xfrm>
            <a:prstGeom prst="irregularSeal1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4" name="Rounded Rectangle 1423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5" name="Rounded Rectangle 1424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26" name="Group 1425"/>
          <p:cNvGrpSpPr/>
          <p:nvPr/>
        </p:nvGrpSpPr>
        <p:grpSpPr>
          <a:xfrm rot="6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427" name="Oval 1426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8" name="Rounded Rectangle 1427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9" name="Rounded Rectangle 1428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0" name="Rounded Rectangle 1429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1" name="Rounded Rectangle 1430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2" name="Oval 1431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3" name="Rounded Rectangle 1432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4" name="Rounded Rectangle 1433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35" name="Group 1434"/>
          <p:cNvGrpSpPr/>
          <p:nvPr/>
        </p:nvGrpSpPr>
        <p:grpSpPr>
          <a:xfrm rot="12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436" name="Oval 1435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7" name="Rounded Rectangle 1436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8" name="Rounded Rectangle 1437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9" name="Rounded Rectangle 1438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40" name="Rounded Rectangle 1439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1" name="Oval 1440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2" name="Rounded Rectangle 1441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3" name="Rounded Rectangle 1442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44" name="Group 1443"/>
          <p:cNvGrpSpPr/>
          <p:nvPr/>
        </p:nvGrpSpPr>
        <p:grpSpPr>
          <a:xfrm rot="18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445" name="Oval 1444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6" name="Rounded Rectangle 1445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7" name="Rounded Rectangle 1446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8" name="Rounded Rectangle 1447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9" name="Rounded Rectangle 1448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0" name="Oval 1449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1" name="Rounded Rectangle 1450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2" name="Rounded Rectangle 1451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53" name="Group 1452"/>
          <p:cNvGrpSpPr/>
          <p:nvPr/>
        </p:nvGrpSpPr>
        <p:grpSpPr>
          <a:xfrm rot="24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454" name="Oval 1453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5" name="Rounded Rectangle 1454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6" name="Rounded Rectangle 1455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7" name="Rounded Rectangle 1456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8" name="Rounded Rectangle 1457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9" name="Oval 1458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0" name="Rounded Rectangle 1459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1" name="Rounded Rectangle 1460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62" name="Group 1461"/>
          <p:cNvGrpSpPr/>
          <p:nvPr/>
        </p:nvGrpSpPr>
        <p:grpSpPr>
          <a:xfrm rot="3000000"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463" name="Oval 1462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4" name="Rounded Rectangle 1463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5" name="Rounded Rectangle 1464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6" name="Rounded Rectangle 1465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7" name="Rounded Rectangle 1466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8" name="Oval 1467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9" name="Rounded Rectangle 1468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0" name="Rounded Rectangle 1469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71" name="Group 1470"/>
          <p:cNvGrpSpPr/>
          <p:nvPr/>
        </p:nvGrpSpPr>
        <p:grpSpPr>
          <a:xfrm>
            <a:off x="9205263" y="2298784"/>
            <a:ext cx="2790226" cy="2790226"/>
            <a:chOff x="-25351849" y="4529001"/>
            <a:chExt cx="2790226" cy="2790226"/>
          </a:xfrm>
        </p:grpSpPr>
        <p:sp>
          <p:nvSpPr>
            <p:cNvPr id="1472" name="Oval 1471"/>
            <p:cNvSpPr/>
            <p:nvPr/>
          </p:nvSpPr>
          <p:spPr>
            <a:xfrm>
              <a:off x="-25351849" y="4529001"/>
              <a:ext cx="2790226" cy="27902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73" name="Rounded Rectangle 1472"/>
            <p:cNvSpPr/>
            <p:nvPr/>
          </p:nvSpPr>
          <p:spPr>
            <a:xfrm>
              <a:off x="-24110691" y="4529001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4" name="Rounded Rectangle 1473"/>
            <p:cNvSpPr/>
            <p:nvPr/>
          </p:nvSpPr>
          <p:spPr>
            <a:xfrm>
              <a:off x="-24110692" y="6339513"/>
              <a:ext cx="307911" cy="9797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5" name="Rounded Rectangle 1474"/>
            <p:cNvSpPr/>
            <p:nvPr/>
          </p:nvSpPr>
          <p:spPr>
            <a:xfrm rot="7200000">
              <a:off x="-23307668" y="5886886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6" name="Rounded Rectangle 1475"/>
            <p:cNvSpPr/>
            <p:nvPr/>
          </p:nvSpPr>
          <p:spPr>
            <a:xfrm rot="7200000">
              <a:off x="-24875617" y="4981629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7" name="Oval 1476"/>
            <p:cNvSpPr/>
            <p:nvPr/>
          </p:nvSpPr>
          <p:spPr>
            <a:xfrm>
              <a:off x="-24372134" y="5508715"/>
              <a:ext cx="830796" cy="83079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8" name="Rounded Rectangle 1477"/>
            <p:cNvSpPr/>
            <p:nvPr/>
          </p:nvSpPr>
          <p:spPr>
            <a:xfrm rot="3600000">
              <a:off x="-23309793" y="4992952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9" name="Rounded Rectangle 1478"/>
            <p:cNvSpPr/>
            <p:nvPr/>
          </p:nvSpPr>
          <p:spPr>
            <a:xfrm rot="3600000">
              <a:off x="-24877743" y="5898207"/>
              <a:ext cx="307911" cy="97971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81" name="Title 1">
            <a:extLst>
              <a:ext uri="{FF2B5EF4-FFF2-40B4-BE49-F238E27FC236}">
                <a16:creationId xmlns:a16="http://schemas.microsoft.com/office/drawing/2014/main" id="{00C82590-D5E8-B499-1284-DBCB3F2BD2C7}"/>
              </a:ext>
            </a:extLst>
          </p:cNvPr>
          <p:cNvSpPr txBox="1">
            <a:spLocks/>
          </p:cNvSpPr>
          <p:nvPr/>
        </p:nvSpPr>
        <p:spPr>
          <a:xfrm>
            <a:off x="0" y="373224"/>
            <a:ext cx="12191999" cy="1045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2E2C6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Impact of the “2-out-of-3” pulse structure</a:t>
            </a:r>
            <a:b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2E2C6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2E2C6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45Hz pulse repetition rate, but every third pulse is missing!</a:t>
            </a: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2E2C6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	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391472" y="1418253"/>
            <a:ext cx="21210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2E2C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4-segment wheel</a:t>
            </a:r>
            <a:br>
              <a:rPr lang="en-GB" dirty="0">
                <a:solidFill>
                  <a:srgbClr val="2E2C6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2E2C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rotating at 675 rpm</a:t>
            </a:r>
            <a:endParaRPr lang="en-GB" dirty="0"/>
          </a:p>
        </p:txBody>
      </p:sp>
      <p:sp>
        <p:nvSpPr>
          <p:cNvPr id="1482" name="Rectangle 1481"/>
          <p:cNvSpPr/>
          <p:nvPr/>
        </p:nvSpPr>
        <p:spPr>
          <a:xfrm>
            <a:off x="9539698" y="1418253"/>
            <a:ext cx="21210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2E2C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6-segment wheel</a:t>
            </a:r>
            <a:br>
              <a:rPr lang="en-GB" dirty="0">
                <a:solidFill>
                  <a:srgbClr val="2E2C6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2E2C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rotating at 450 rpm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7001413" y="5477069"/>
            <a:ext cx="1021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YES!</a:t>
            </a:r>
            <a:endParaRPr lang="en-GB" sz="2800" b="1" dirty="0">
              <a:solidFill>
                <a:srgbClr val="00B050"/>
              </a:solidFill>
            </a:endParaRPr>
          </a:p>
        </p:txBody>
      </p:sp>
      <p:sp>
        <p:nvSpPr>
          <p:cNvPr id="1483" name="Rectangle 1482"/>
          <p:cNvSpPr/>
          <p:nvPr/>
        </p:nvSpPr>
        <p:spPr>
          <a:xfrm>
            <a:off x="10178493" y="5477069"/>
            <a:ext cx="843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NO!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76F405A-5353-BF96-9613-6CC47562CD5D}"/>
              </a:ext>
            </a:extLst>
          </p:cNvPr>
          <p:cNvSpPr txBox="1"/>
          <p:nvPr/>
        </p:nvSpPr>
        <p:spPr>
          <a:xfrm>
            <a:off x="9469404" y="6244139"/>
            <a:ext cx="2472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Courtesy of P. Loveridge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C2B7C61-5ACE-8E6B-39C4-CE1BDFA67ABF}"/>
              </a:ext>
            </a:extLst>
          </p:cNvPr>
          <p:cNvSpPr txBox="1"/>
          <p:nvPr/>
        </p:nvSpPr>
        <p:spPr>
          <a:xfrm>
            <a:off x="169748" y="1930087"/>
            <a:ext cx="5926251" cy="3728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Accelerator runs at 45Hz, TS-I receives 2/3 pulses</a:t>
            </a:r>
          </a:p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After every two TS-I pulses, there is a “gap” with no pulse (as the pulse is directed to TS-II).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“Bow-tie” target option leaves space for 2 not installed segments (total of 6).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 lowers the rpm and kinetic energy but requires accurate wheel positioning.</a:t>
            </a:r>
          </a:p>
        </p:txBody>
      </p:sp>
    </p:spTree>
    <p:extLst>
      <p:ext uri="{BB962C8B-B14F-4D97-AF65-F5344CB8AC3E}">
        <p14:creationId xmlns:p14="http://schemas.microsoft.com/office/powerpoint/2010/main" val="80206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5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5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5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15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30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5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6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75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90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05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2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35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50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65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800"/>
                            </p:stCondLst>
                            <p:childTnLst>
                              <p:par>
                                <p:cTn id="10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950"/>
                            </p:stCondLst>
                            <p:childTnLst>
                              <p:par>
                                <p:cTn id="10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1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4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550"/>
                            </p:stCondLst>
                            <p:childTnLst>
                              <p:par>
                                <p:cTn id="11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7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850"/>
                            </p:stCondLst>
                            <p:childTnLst>
                              <p:par>
                                <p:cTn id="12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000"/>
                            </p:stCondLst>
                            <p:childTnLst>
                              <p:par>
                                <p:cTn id="12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15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300"/>
                            </p:stCondLst>
                            <p:childTnLst>
                              <p:par>
                                <p:cTn id="13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450"/>
                            </p:stCondLst>
                            <p:childTnLst>
                              <p:par>
                                <p:cTn id="13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60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750"/>
                            </p:stCondLst>
                            <p:childTnLst>
                              <p:par>
                                <p:cTn id="14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900"/>
                            </p:stCondLst>
                            <p:childTnLst>
                              <p:par>
                                <p:cTn id="14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050"/>
                            </p:stCondLst>
                            <p:childTnLst>
                              <p:par>
                                <p:cTn id="14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200"/>
                            </p:stCondLst>
                            <p:childTnLst>
                              <p:par>
                                <p:cTn id="15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350"/>
                            </p:stCondLst>
                            <p:childTnLst>
                              <p:par>
                                <p:cTn id="15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7500"/>
                            </p:stCondLst>
                            <p:childTnLst>
                              <p:par>
                                <p:cTn id="15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7650"/>
                            </p:stCondLst>
                            <p:childTnLst>
                              <p:par>
                                <p:cTn id="16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00"/>
                            </p:stCondLst>
                            <p:childTnLst>
                              <p:par>
                                <p:cTn id="16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7950"/>
                            </p:stCondLst>
                            <p:childTnLst>
                              <p:par>
                                <p:cTn id="16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8100"/>
                            </p:stCondLst>
                            <p:childTnLst>
                              <p:par>
                                <p:cTn id="17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250"/>
                            </p:stCondLst>
                            <p:childTnLst>
                              <p:par>
                                <p:cTn id="17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8400"/>
                            </p:stCondLst>
                            <p:childTnLst>
                              <p:par>
                                <p:cTn id="17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550"/>
                            </p:stCondLst>
                            <p:childTnLst>
                              <p:par>
                                <p:cTn id="17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8700"/>
                            </p:stCondLst>
                            <p:childTnLst>
                              <p:par>
                                <p:cTn id="18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8850"/>
                            </p:stCondLst>
                            <p:childTnLst>
                              <p:par>
                                <p:cTn id="18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150"/>
                            </p:stCondLst>
                            <p:childTnLst>
                              <p:par>
                                <p:cTn id="19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300"/>
                            </p:stCondLst>
                            <p:childTnLst>
                              <p:par>
                                <p:cTn id="19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9450"/>
                            </p:stCondLst>
                            <p:childTnLst>
                              <p:par>
                                <p:cTn id="19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9600"/>
                            </p:stCondLst>
                            <p:childTnLst>
                              <p:par>
                                <p:cTn id="20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9750"/>
                            </p:stCondLst>
                            <p:childTnLst>
                              <p:par>
                                <p:cTn id="20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50"/>
                            </p:stCondLst>
                            <p:childTnLst>
                              <p:par>
                                <p:cTn id="21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00"/>
                            </p:stCondLst>
                            <p:childTnLst>
                              <p:par>
                                <p:cTn id="21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450"/>
                            </p:stCondLst>
                            <p:childTnLst>
                              <p:par>
                                <p:cTn id="21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600"/>
                            </p:stCondLst>
                            <p:childTnLst>
                              <p:par>
                                <p:cTn id="22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750"/>
                            </p:stCondLst>
                            <p:childTnLst>
                              <p:par>
                                <p:cTn id="22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900"/>
                            </p:stCondLst>
                            <p:childTnLst>
                              <p:par>
                                <p:cTn id="22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50"/>
                            </p:stCondLst>
                            <p:childTnLst>
                              <p:par>
                                <p:cTn id="23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200"/>
                            </p:stCondLst>
                            <p:childTnLst>
                              <p:par>
                                <p:cTn id="23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1350"/>
                            </p:stCondLst>
                            <p:childTnLst>
                              <p:par>
                                <p:cTn id="23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500"/>
                            </p:stCondLst>
                            <p:childTnLst>
                              <p:par>
                                <p:cTn id="24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650"/>
                            </p:stCondLst>
                            <p:childTnLst>
                              <p:par>
                                <p:cTn id="24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800"/>
                            </p:stCondLst>
                            <p:childTnLst>
                              <p:par>
                                <p:cTn id="24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950"/>
                            </p:stCondLst>
                            <p:childTnLst>
                              <p:par>
                                <p:cTn id="24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2100"/>
                            </p:stCondLst>
                            <p:childTnLst>
                              <p:par>
                                <p:cTn id="25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2400"/>
                            </p:stCondLst>
                            <p:childTnLst>
                              <p:par>
                                <p:cTn id="25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550"/>
                            </p:stCondLst>
                            <p:childTnLst>
                              <p:par>
                                <p:cTn id="26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700"/>
                            </p:stCondLst>
                            <p:childTnLst>
                              <p:par>
                                <p:cTn id="26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2850"/>
                            </p:stCondLst>
                            <p:childTnLst>
                              <p:par>
                                <p:cTn id="26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150"/>
                            </p:stCondLst>
                            <p:childTnLst>
                              <p:par>
                                <p:cTn id="27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3300"/>
                            </p:stCondLst>
                            <p:childTnLst>
                              <p:par>
                                <p:cTn id="27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450"/>
                            </p:stCondLst>
                            <p:childTnLst>
                              <p:par>
                                <p:cTn id="27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3600"/>
                            </p:stCondLst>
                            <p:childTnLst>
                              <p:par>
                                <p:cTn id="28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3750"/>
                            </p:stCondLst>
                            <p:childTnLst>
                              <p:par>
                                <p:cTn id="28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4050"/>
                            </p:stCondLst>
                            <p:childTnLst>
                              <p:par>
                                <p:cTn id="29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4200"/>
                            </p:stCondLst>
                            <p:childTnLst>
                              <p:par>
                                <p:cTn id="29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4350"/>
                            </p:stCondLst>
                            <p:childTnLst>
                              <p:par>
                                <p:cTn id="29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4650"/>
                            </p:stCondLst>
                            <p:childTnLst>
                              <p:par>
                                <p:cTn id="30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4800"/>
                            </p:stCondLst>
                            <p:childTnLst>
                              <p:par>
                                <p:cTn id="30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4950"/>
                            </p:stCondLst>
                            <p:childTnLst>
                              <p:par>
                                <p:cTn id="30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5100"/>
                            </p:stCondLst>
                            <p:childTnLst>
                              <p:par>
                                <p:cTn id="31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5250"/>
                            </p:stCondLst>
                            <p:childTnLst>
                              <p:par>
                                <p:cTn id="31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5400"/>
                            </p:stCondLst>
                            <p:childTnLst>
                              <p:par>
                                <p:cTn id="31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5550"/>
                            </p:stCondLst>
                            <p:childTnLst>
                              <p:par>
                                <p:cTn id="32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5700"/>
                            </p:stCondLst>
                            <p:childTnLst>
                              <p:par>
                                <p:cTn id="32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6" fill="hold">
                            <p:stCondLst>
                              <p:cond delay="5850"/>
                            </p:stCondLst>
                            <p:childTnLst>
                              <p:par>
                                <p:cTn id="32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3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6150"/>
                            </p:stCondLst>
                            <p:childTnLst>
                              <p:par>
                                <p:cTn id="33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6300"/>
                            </p:stCondLst>
                            <p:childTnLst>
                              <p:par>
                                <p:cTn id="33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6450"/>
                            </p:stCondLst>
                            <p:childTnLst>
                              <p:par>
                                <p:cTn id="33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6600"/>
                            </p:stCondLst>
                            <p:childTnLst>
                              <p:par>
                                <p:cTn id="34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6750"/>
                            </p:stCondLst>
                            <p:childTnLst>
                              <p:par>
                                <p:cTn id="34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6900"/>
                            </p:stCondLst>
                            <p:childTnLst>
                              <p:par>
                                <p:cTn id="34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7050"/>
                            </p:stCondLst>
                            <p:childTnLst>
                              <p:par>
                                <p:cTn id="35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7200"/>
                            </p:stCondLst>
                            <p:childTnLst>
                              <p:par>
                                <p:cTn id="35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7350"/>
                            </p:stCondLst>
                            <p:childTnLst>
                              <p:par>
                                <p:cTn id="35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7500"/>
                            </p:stCondLst>
                            <p:childTnLst>
                              <p:par>
                                <p:cTn id="36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7650"/>
                            </p:stCondLst>
                            <p:childTnLst>
                              <p:par>
                                <p:cTn id="36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7800"/>
                            </p:stCondLst>
                            <p:childTnLst>
                              <p:par>
                                <p:cTn id="36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7950"/>
                            </p:stCondLst>
                            <p:childTnLst>
                              <p:par>
                                <p:cTn id="36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8100"/>
                            </p:stCondLst>
                            <p:childTnLst>
                              <p:par>
                                <p:cTn id="37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4" fill="hold">
                            <p:stCondLst>
                              <p:cond delay="8250"/>
                            </p:stCondLst>
                            <p:childTnLst>
                              <p:par>
                                <p:cTn id="37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8400"/>
                            </p:stCondLst>
                            <p:childTnLst>
                              <p:par>
                                <p:cTn id="378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8550"/>
                            </p:stCondLst>
                            <p:childTnLst>
                              <p:par>
                                <p:cTn id="381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8700"/>
                            </p:stCondLst>
                            <p:childTnLst>
                              <p:par>
                                <p:cTn id="384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8850"/>
                            </p:stCondLst>
                            <p:childTnLst>
                              <p:par>
                                <p:cTn id="387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9000"/>
                            </p:stCondLst>
                            <p:childTnLst>
                              <p:par>
                                <p:cTn id="39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9150"/>
                            </p:stCondLst>
                            <p:childTnLst>
                              <p:par>
                                <p:cTn id="393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9300"/>
                            </p:stCondLst>
                            <p:childTnLst>
                              <p:par>
                                <p:cTn id="396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9450"/>
                            </p:stCondLst>
                            <p:childTnLst>
                              <p:par>
                                <p:cTn id="399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9600"/>
                            </p:stCondLst>
                            <p:childTnLst>
                              <p:par>
                                <p:cTn id="402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9750"/>
                            </p:stCondLst>
                            <p:childTnLst>
                              <p:par>
                                <p:cTn id="405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98CAC-FF13-5A4B-A38E-4F813D500B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1" name="Title 1">
            <a:extLst>
              <a:ext uri="{FF2B5EF4-FFF2-40B4-BE49-F238E27FC236}">
                <a16:creationId xmlns:a16="http://schemas.microsoft.com/office/drawing/2014/main" id="{50113639-9496-F208-6284-C89159C3ABDB}"/>
              </a:ext>
            </a:extLst>
          </p:cNvPr>
          <p:cNvSpPr txBox="1">
            <a:spLocks/>
          </p:cNvSpPr>
          <p:nvPr/>
        </p:nvSpPr>
        <p:spPr>
          <a:xfrm>
            <a:off x="1413823" y="-7873"/>
            <a:ext cx="12191999" cy="1045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Rotating target size considerations: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7B29E2A-4517-7BCE-6677-511FBBFE6A98}"/>
              </a:ext>
            </a:extLst>
          </p:cNvPr>
          <p:cNvSpPr txBox="1"/>
          <p:nvPr/>
        </p:nvSpPr>
        <p:spPr>
          <a:xfrm>
            <a:off x="-1" y="2157663"/>
            <a:ext cx="5182585" cy="3365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High frequency, low segment count requires high target rpm.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Kinetic energy higher than ESS or SNS STS target wheels, but lower than neutron choppers e.g. FREIA 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Mechanical stability and pulse timing will be further studied.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9257F4E-6AEA-E8CB-D999-D0C86814B282}"/>
              </a:ext>
            </a:extLst>
          </p:cNvPr>
          <p:cNvGrpSpPr/>
          <p:nvPr/>
        </p:nvGrpSpPr>
        <p:grpSpPr>
          <a:xfrm>
            <a:off x="5239928" y="2110202"/>
            <a:ext cx="6842579" cy="4087143"/>
            <a:chOff x="1420966" y="22937841"/>
            <a:chExt cx="6917879" cy="4158088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98F01897-E793-7D39-778B-045D90B3C735}"/>
                </a:ext>
              </a:extLst>
            </p:cNvPr>
            <p:cNvGrpSpPr/>
            <p:nvPr/>
          </p:nvGrpSpPr>
          <p:grpSpPr>
            <a:xfrm>
              <a:off x="1420966" y="22937841"/>
              <a:ext cx="6917879" cy="4158088"/>
              <a:chOff x="1420966" y="22964973"/>
              <a:chExt cx="6917879" cy="4158088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76B64AD8-7D33-6A86-466D-BEC103B02D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20966" y="22964973"/>
                <a:ext cx="6917879" cy="4158088"/>
              </a:xfrm>
              <a:prstGeom prst="rect">
                <a:avLst/>
              </a:prstGeom>
              <a:ln w="38100">
                <a:solidFill>
                  <a:schemeClr val="tx1"/>
                </a:solidFill>
              </a:ln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C4D1329-B2C2-13F2-03ED-16C01397DCE7}"/>
                  </a:ext>
                </a:extLst>
              </p:cNvPr>
              <p:cNvSpPr txBox="1"/>
              <p:nvPr/>
            </p:nvSpPr>
            <p:spPr>
              <a:xfrm>
                <a:off x="2580593" y="23775190"/>
                <a:ext cx="2347103" cy="368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FREIA Chopper (ESS)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6C56311-27E1-4EB6-4744-F615973509A2}"/>
                  </a:ext>
                </a:extLst>
              </p:cNvPr>
              <p:cNvSpPr txBox="1"/>
              <p:nvPr/>
            </p:nvSpPr>
            <p:spPr>
              <a:xfrm>
                <a:off x="2580593" y="24795026"/>
                <a:ext cx="14932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Cross target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D2CD537-EED0-FFD6-5528-1B0254030A5A}"/>
                  </a:ext>
                </a:extLst>
              </p:cNvPr>
              <p:cNvSpPr txBox="1"/>
              <p:nvPr/>
            </p:nvSpPr>
            <p:spPr>
              <a:xfrm>
                <a:off x="3741350" y="25178211"/>
                <a:ext cx="14932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8-target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AC8C0435-65F3-BC21-8B64-112B68066240}"/>
                  </a:ext>
                </a:extLst>
              </p:cNvPr>
              <p:cNvSpPr txBox="1"/>
              <p:nvPr/>
            </p:nvSpPr>
            <p:spPr>
              <a:xfrm>
                <a:off x="3007498" y="25749132"/>
                <a:ext cx="186222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000" b="1" kern="0" dirty="0">
                    <a:solidFill>
                      <a:schemeClr val="accent2"/>
                    </a:solidFill>
                  </a:rPr>
                  <a:t>Bow tie</a:t>
                </a:r>
                <a:r>
                  <a:rPr kumimoji="0" lang="en-GB" sz="20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-target</a:t>
                </a:r>
              </a:p>
            </p:txBody>
          </p:sp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A8B716F0-E2D4-CDB9-D469-FEFB1DD638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741000" y="25670717"/>
                <a:ext cx="383467" cy="278470"/>
              </a:xfrm>
              <a:prstGeom prst="rect">
                <a:avLst/>
              </a:prstGeom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041FB444-E8AF-10E9-ACEE-4F5CC23FEB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40612" y="25110056"/>
                <a:ext cx="414056" cy="414056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C131B41D-D0F0-D794-E726-63860B04B6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67646" y="25142957"/>
                <a:ext cx="498476" cy="502281"/>
              </a:xfrm>
              <a:prstGeom prst="rect">
                <a:avLst/>
              </a:prstGeom>
            </p:spPr>
          </p:pic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225E0469-AF7F-00B5-13EA-D4667A41AB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432702" y="25847587"/>
                <a:ext cx="399005" cy="265520"/>
              </a:xfrm>
              <a:prstGeom prst="rect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E26D2DFC-FA75-3B97-30FA-81BFC451B2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29798" y="25946845"/>
                <a:ext cx="383686" cy="202397"/>
              </a:xfrm>
              <a:prstGeom prst="rect">
                <a:avLst/>
              </a:prstGeom>
            </p:spPr>
          </p:pic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C283886-EB0F-6CA2-AACB-602B7FF6DC8B}"/>
                  </a:ext>
                </a:extLst>
              </p:cNvPr>
              <p:cNvSpPr txBox="1"/>
              <p:nvPr/>
            </p:nvSpPr>
            <p:spPr>
              <a:xfrm>
                <a:off x="4662600" y="24160430"/>
                <a:ext cx="1579350" cy="61215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 marL="171450" indent="-171450" algn="ctr">
                  <a:lnSpc>
                    <a:spcPct val="150000"/>
                  </a:lnSpc>
                  <a:buClr>
                    <a:schemeClr val="accent2"/>
                  </a:buClr>
                  <a:buFont typeface="Arial" panose="020B0604020202020204" pitchFamily="34" charset="0"/>
                  <a:buChar char="•"/>
                </a:pPr>
                <a:r>
                  <a:rPr lang="en-GB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Studied Concepts (1.6 MW)</a:t>
                </a:r>
              </a:p>
            </p:txBody>
          </p:sp>
        </p:grpSp>
        <p:sp>
          <p:nvSpPr>
            <p:cNvPr id="31" name="Flowchart: Connector 30">
              <a:extLst>
                <a:ext uri="{FF2B5EF4-FFF2-40B4-BE49-F238E27FC236}">
                  <a16:creationId xmlns:a16="http://schemas.microsoft.com/office/drawing/2014/main" id="{D5CB1C35-F643-6301-6721-066DA60E409E}"/>
                </a:ext>
              </a:extLst>
            </p:cNvPr>
            <p:cNvSpPr/>
            <p:nvPr/>
          </p:nvSpPr>
          <p:spPr>
            <a:xfrm>
              <a:off x="2503984" y="24457573"/>
              <a:ext cx="2423712" cy="1881352"/>
            </a:xfrm>
            <a:prstGeom prst="flowChartConnector">
              <a:avLst/>
            </a:prstGeom>
            <a:noFill/>
            <a:ln w="5715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FC32CC67-3313-ADDE-AFD9-DA744403152A}"/>
              </a:ext>
            </a:extLst>
          </p:cNvPr>
          <p:cNvSpPr txBox="1"/>
          <p:nvPr/>
        </p:nvSpPr>
        <p:spPr>
          <a:xfrm>
            <a:off x="10211279" y="3886972"/>
            <a:ext cx="18610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ESS (5 MW)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FC16EBF-5AE5-E3A0-04F1-4240E9D8BAF8}"/>
              </a:ext>
            </a:extLst>
          </p:cNvPr>
          <p:cNvSpPr txBox="1"/>
          <p:nvPr/>
        </p:nvSpPr>
        <p:spPr>
          <a:xfrm>
            <a:off x="8131763" y="3953719"/>
            <a:ext cx="19093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SNS (0.7 MW)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C0CD18C-B715-31E0-A8AC-CE584F93D905}"/>
                  </a:ext>
                </a:extLst>
              </p:cNvPr>
              <p:cNvSpPr txBox="1"/>
              <p:nvPr/>
            </p:nvSpPr>
            <p:spPr>
              <a:xfrm>
                <a:off x="2705954" y="5715841"/>
                <a:ext cx="2128288" cy="712964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GB" sz="240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2400" i="1">
                          <a:latin typeface="Cambria Math" panose="02040503050406030204" pitchFamily="18" charset="0"/>
                        </a:rPr>
                        <m:t>𝐼</m:t>
                      </m:r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p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C0CD18C-B715-31E0-A8AC-CE584F93D9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5954" y="5715841"/>
                <a:ext cx="2128288" cy="71296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>
            <a:extLst>
              <a:ext uri="{FF2B5EF4-FFF2-40B4-BE49-F238E27FC236}">
                <a16:creationId xmlns:a16="http://schemas.microsoft.com/office/drawing/2014/main" id="{AEBC286A-FFB6-0F92-2FBC-2CBEF87590A6}"/>
              </a:ext>
            </a:extLst>
          </p:cNvPr>
          <p:cNvSpPr/>
          <p:nvPr/>
        </p:nvSpPr>
        <p:spPr>
          <a:xfrm>
            <a:off x="5711222" y="2140451"/>
            <a:ext cx="5994532" cy="569503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Kinetic Energy of Rotating Targets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26FB924-1DE9-524A-6A60-FF280D4FF922}"/>
              </a:ext>
            </a:extLst>
          </p:cNvPr>
          <p:cNvSpPr txBox="1"/>
          <p:nvPr/>
        </p:nvSpPr>
        <p:spPr>
          <a:xfrm>
            <a:off x="874512" y="867622"/>
            <a:ext cx="11869358" cy="8785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Pursuit of a compact wheel driven by ease of manufacture, remote handling and disposal.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trolley exchange system like current ISIS if possible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9434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CE3B4-90C3-7952-A32B-FF76AEE00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1" name="Title 1">
            <a:extLst>
              <a:ext uri="{FF2B5EF4-FFF2-40B4-BE49-F238E27FC236}">
                <a16:creationId xmlns:a16="http://schemas.microsoft.com/office/drawing/2014/main" id="{F44038BA-2F94-0F96-5BFB-D38668DAB244}"/>
              </a:ext>
            </a:extLst>
          </p:cNvPr>
          <p:cNvSpPr txBox="1">
            <a:spLocks/>
          </p:cNvSpPr>
          <p:nvPr/>
        </p:nvSpPr>
        <p:spPr>
          <a:xfrm>
            <a:off x="162037" y="-130028"/>
            <a:ext cx="12191999" cy="1045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Rotating target size considerations: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229D75F-1836-FB84-6927-F97FD9801A05}"/>
                  </a:ext>
                </a:extLst>
              </p:cNvPr>
              <p:cNvSpPr txBox="1"/>
              <p:nvPr/>
            </p:nvSpPr>
            <p:spPr>
              <a:xfrm>
                <a:off x="0" y="915491"/>
                <a:ext cx="7267074" cy="21185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Clr>
                    <a:schemeClr val="accent2"/>
                  </a:buClr>
                  <a:buFont typeface="Wingdings" panose="05000000000000000000" pitchFamily="2" charset="2"/>
                  <a:buChar char="Ø"/>
                </a:pPr>
                <a:r>
                  <a:rPr lang="en-GB" dirty="0">
                    <a:latin typeface="Arial" panose="020B0604020202020204" pitchFamily="34" charset="0"/>
                    <a:cs typeface="Arial" panose="020B0604020202020204" pitchFamily="34" charset="0"/>
                  </a:rPr>
                  <a:t>Studied the influence of common central blocks to reduce diameter and mass at high segment counts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dirty="0">
                    <a:latin typeface="Arial" panose="020B0604020202020204" pitchFamily="34" charset="0"/>
                    <a:cs typeface="Arial" panose="020B0604020202020204" pitchFamily="34" charset="0"/>
                  </a:rPr>
                  <a:t> beam overlaps (see right pictures)</a:t>
                </a:r>
                <a:r>
                  <a:rPr lang="en-GB" dirty="0">
                    <a:ea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</m:oMath>
                </a14:m>
                <a:r>
                  <a:rPr lang="en-GB" dirty="0">
                    <a:latin typeface="Arial" panose="020B0604020202020204" pitchFamily="34" charset="0"/>
                    <a:cs typeface="Arial" panose="020B0604020202020204" pitchFamily="34" charset="0"/>
                  </a:rPr>
                  <a:t> higher heat &amp; stresses</a:t>
                </a:r>
              </a:p>
              <a:p>
                <a:pPr marL="800100" lvl="1" indent="-342900">
                  <a:lnSpc>
                    <a:spcPct val="150000"/>
                  </a:lnSpc>
                  <a:buClr>
                    <a:schemeClr val="accent2"/>
                  </a:buClr>
                  <a:buFont typeface="Wingdings" panose="05000000000000000000" pitchFamily="2" charset="2"/>
                  <a:buChar char="Ø"/>
                </a:pPr>
                <a:r>
                  <a:rPr lang="en-GB" dirty="0">
                    <a:latin typeface="Arial" panose="020B0604020202020204" pitchFamily="34" charset="0"/>
                    <a:cs typeface="Arial" panose="020B0604020202020204" pitchFamily="34" charset="0"/>
                  </a:rPr>
                  <a:t>Increased stresses from overlapping heat deposition remains near limit (150 MPa) with more channels.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229D75F-1836-FB84-6927-F97FD9801A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915491"/>
                <a:ext cx="7267074" cy="2118529"/>
              </a:xfrm>
              <a:prstGeom prst="rect">
                <a:avLst/>
              </a:prstGeom>
              <a:blipFill>
                <a:blip r:embed="rId2"/>
                <a:stretch>
                  <a:fillRect l="-503" r="-923" b="-37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id="{8D7D2DF7-2462-E760-3A69-9E40419DFC0C}"/>
              </a:ext>
            </a:extLst>
          </p:cNvPr>
          <p:cNvGrpSpPr/>
          <p:nvPr/>
        </p:nvGrpSpPr>
        <p:grpSpPr>
          <a:xfrm rot="5400000">
            <a:off x="3289251" y="18789"/>
            <a:ext cx="3263936" cy="9842438"/>
            <a:chOff x="16456158" y="33755896"/>
            <a:chExt cx="3263936" cy="984243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869A4DA-C670-B827-350A-F38F656FCD6F}"/>
                </a:ext>
              </a:extLst>
            </p:cNvPr>
            <p:cNvSpPr/>
            <p:nvPr/>
          </p:nvSpPr>
          <p:spPr>
            <a:xfrm rot="16200000">
              <a:off x="14207973" y="37734852"/>
              <a:ext cx="8002226" cy="3022017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D2CB935-B55C-5956-B2F2-75B9A46F32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456158" y="40866381"/>
              <a:ext cx="2309293" cy="22941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5D3FC8A-1D69-28C6-EF4D-0DB44180F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532194" y="38138060"/>
              <a:ext cx="2324536" cy="229407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" name="Content Placeholder 4">
              <a:extLst>
                <a:ext uri="{FF2B5EF4-FFF2-40B4-BE49-F238E27FC236}">
                  <a16:creationId xmlns:a16="http://schemas.microsoft.com/office/drawing/2014/main" id="{1126CED6-BC1A-4FF1-77CC-51E871F1B9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782368" y="35719572"/>
              <a:ext cx="2034730" cy="2005163"/>
            </a:xfrm>
            <a:prstGeom prst="rect">
              <a:avLst/>
            </a:prstGeom>
            <a:ln>
              <a:noFill/>
            </a:ln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B726E42-9E52-B10F-BE26-664C03A496B5}"/>
                </a:ext>
              </a:extLst>
            </p:cNvPr>
            <p:cNvSpPr txBox="1"/>
            <p:nvPr/>
          </p:nvSpPr>
          <p:spPr>
            <a:xfrm rot="16200000">
              <a:off x="17535076" y="38568774"/>
              <a:ext cx="342402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Reduced overlap, but still challenging to manufacture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2BB4094-95F7-1DD7-CDF9-272329EEFE16}"/>
                </a:ext>
              </a:extLst>
            </p:cNvPr>
            <p:cNvSpPr txBox="1"/>
            <p:nvPr/>
          </p:nvSpPr>
          <p:spPr>
            <a:xfrm rot="16200000">
              <a:off x="17499398" y="41556652"/>
              <a:ext cx="343703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Preferred option: compact diameter but minimal overlap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D5FFE89-0511-D02A-87A4-3D73717AB1BB}"/>
                </a:ext>
              </a:extLst>
            </p:cNvPr>
            <p:cNvSpPr txBox="1"/>
            <p:nvPr/>
          </p:nvSpPr>
          <p:spPr>
            <a:xfrm rot="16200000">
              <a:off x="17378613" y="35144745"/>
              <a:ext cx="3424029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8x closely overlapping segments: high heat at centre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CEFF2244-C561-553C-2C10-F70E4915B5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8762" y="915001"/>
            <a:ext cx="4151199" cy="338220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B571BBC-5EC5-9957-F757-710CE1AA537F}"/>
              </a:ext>
            </a:extLst>
          </p:cNvPr>
          <p:cNvSpPr txBox="1"/>
          <p:nvPr/>
        </p:nvSpPr>
        <p:spPr>
          <a:xfrm>
            <a:off x="9052461" y="4404276"/>
            <a:ext cx="2278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Courtesy of D. Wilcox</a:t>
            </a:r>
          </a:p>
        </p:txBody>
      </p:sp>
    </p:spTree>
    <p:extLst>
      <p:ext uri="{BB962C8B-B14F-4D97-AF65-F5344CB8AC3E}">
        <p14:creationId xmlns:p14="http://schemas.microsoft.com/office/powerpoint/2010/main" val="3503728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88DA86-8B56-B0F7-F2D2-674E628F3EF2}"/>
              </a:ext>
            </a:extLst>
          </p:cNvPr>
          <p:cNvSpPr/>
          <p:nvPr/>
        </p:nvSpPr>
        <p:spPr>
          <a:xfrm>
            <a:off x="222904" y="5709970"/>
            <a:ext cx="3358497" cy="828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C73CAE-4C9B-EE6F-F1CE-4AF7E3C1A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904" y="-150371"/>
            <a:ext cx="11969096" cy="1325563"/>
          </a:xfrm>
        </p:spPr>
        <p:txBody>
          <a:bodyPr/>
          <a:lstStyle/>
          <a:p>
            <a:r>
              <a:rPr lang="en-GB" dirty="0"/>
              <a:t>Rotating Target Options for 1.6MW, 30/45Hz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B13BEE-5F1E-1DDA-6A2F-DB2235986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724323" y="6366782"/>
            <a:ext cx="2743200" cy="365125"/>
          </a:xfrm>
        </p:spPr>
        <p:txBody>
          <a:bodyPr/>
          <a:lstStyle/>
          <a:p>
            <a:pPr lvl="2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</a:pPr>
            <a:r>
              <a:rPr lang="en-GB" dirty="0"/>
              <a:t>Slide </a:t>
            </a:r>
            <a:fld id="{7E569216-649D-40FE-A193-2C061D61F110}" type="slidenum">
              <a:rPr smtClean="0"/>
              <a:pPr lvl="2">
                <a:lnSpc>
                  <a:spcPct val="90000"/>
                </a:lnSpc>
                <a:spcBef>
                  <a:spcPts val="500"/>
                </a:spcBef>
                <a:buClr>
                  <a:schemeClr val="tx1"/>
                </a:buClr>
              </a:pPr>
              <a:t>11</a:t>
            </a:fld>
            <a:r>
              <a:rPr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25C793-AEC3-11E3-6A27-0867CFBB0475}"/>
              </a:ext>
            </a:extLst>
          </p:cNvPr>
          <p:cNvSpPr txBox="1"/>
          <p:nvPr/>
        </p:nvSpPr>
        <p:spPr>
          <a:xfrm>
            <a:off x="9835214" y="5997450"/>
            <a:ext cx="2245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Courtesy of D. Wilcox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11688D0-F3D4-21F8-0097-E94E62D096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401562"/>
              </p:ext>
            </p:extLst>
          </p:nvPr>
        </p:nvGraphicFramePr>
        <p:xfrm>
          <a:off x="443589" y="964510"/>
          <a:ext cx="9280734" cy="5756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01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6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68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068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87795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rgbClr val="000000"/>
                        </a:solidFill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000000"/>
                          </a:solidFill>
                        </a:rPr>
                        <a:t>Compact 4-Way Cross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000000"/>
                          </a:solidFill>
                        </a:rPr>
                        <a:t>Compact 4-Way “Bow Tie”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000000"/>
                          </a:solidFill>
                        </a:rPr>
                        <a:t>8-Segment “SNS-like” Wheel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383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Manufacturability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Manufactured as a single unit. ~8x mass of TS1 Project Target.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Comparable mass to 4-way cross. Cooling path may be slightly more complex.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~2.5x mass of 4-way cross. Recommended to have individually replaceable segments.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383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Ease of remote handling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Lightest and most compact.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Similar mass and diameter to 4-way cross.</a:t>
                      </a:r>
                      <a:endParaRPr lang="en-GB" sz="1200" dirty="0">
                        <a:solidFill>
                          <a:srgbClr val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Heavy, large diameter. May require complex SNS-like scheme for replacing individual segments.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383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Direct beam dissipation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400kW per segment, which should be readily achievable.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400kW per segment, which should be readily achievable.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200kW per segment. Gives extra margin to reduce number of plates or dimensions of target.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390631"/>
                  </a:ext>
                </a:extLst>
              </a:tr>
              <a:tr h="75383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Decay heat dissipation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Expected to be close to limit, may require alternative cladding materials or other modifications.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Expected to be close to limit, may require alternative cladding materials or other modifications.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2x better than 4-segment options. Awaiting full neutronic simulation, but not expected to be an issue.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096557"/>
                  </a:ext>
                </a:extLst>
              </a:tr>
              <a:tr h="7538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Rotating kinetic energy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High due to rapid rotation, but partly mitigated by compact diameter.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~2x lower than 4-way cross. Still higher than ESS or SNS.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Higher than 4-way cross, unless central blocks can be overlapped to a large extent.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55000">
                          <a:srgbClr val="FFCC66"/>
                        </a:gs>
                        <a:gs pos="50000">
                          <a:srgbClr val="FF7C80"/>
                        </a:gs>
                        <a:gs pos="0">
                          <a:srgbClr val="FF7C80"/>
                        </a:gs>
                        <a:gs pos="100000">
                          <a:srgbClr val="FFCC66"/>
                        </a:gs>
                      </a:gsLst>
                      <a:lin ang="27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9" name="Picture 8" descr="A red and white flag with a white cross&#10;&#10;AI-generated content may be incorrect.">
            <a:extLst>
              <a:ext uri="{FF2B5EF4-FFF2-40B4-BE49-F238E27FC236}">
                <a16:creationId xmlns:a16="http://schemas.microsoft.com/office/drawing/2014/main" id="{F2108E78-1897-BFB5-2FF6-43C4A7C0549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2594690" y="993366"/>
            <a:ext cx="1685213" cy="16852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520458-8474-BC6A-0CF3-DAC13659276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4765677" y="1137518"/>
            <a:ext cx="2328190" cy="1396912"/>
          </a:xfrm>
          <a:prstGeom prst="rect">
            <a:avLst/>
          </a:prstGeom>
        </p:spPr>
      </p:pic>
      <p:pic>
        <p:nvPicPr>
          <p:cNvPr id="14" name="Picture 2" descr="Union Jack - Wikipedia">
            <a:extLst>
              <a:ext uri="{FF2B5EF4-FFF2-40B4-BE49-F238E27FC236}">
                <a16:creationId xmlns:a16="http://schemas.microsoft.com/office/drawing/2014/main" id="{BF6FABE4-9D69-3ABB-2995-728615C3A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752" y="1135381"/>
            <a:ext cx="2328190" cy="139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D431501D-18BD-771C-8B06-78673DD83485}"/>
              </a:ext>
            </a:extLst>
          </p:cNvPr>
          <p:cNvGrpSpPr/>
          <p:nvPr/>
        </p:nvGrpSpPr>
        <p:grpSpPr>
          <a:xfrm>
            <a:off x="2937027" y="1043428"/>
            <a:ext cx="6284821" cy="1574005"/>
            <a:chOff x="22972087" y="28910586"/>
            <a:chExt cx="6284821" cy="157400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2C6FB5F-E864-E7E9-5F60-F49D2CEDEA93}"/>
                </a:ext>
              </a:extLst>
            </p:cNvPr>
            <p:cNvGrpSpPr/>
            <p:nvPr/>
          </p:nvGrpSpPr>
          <p:grpSpPr>
            <a:xfrm>
              <a:off x="22972087" y="29207097"/>
              <a:ext cx="992270" cy="992069"/>
              <a:chOff x="192852" y="1952099"/>
              <a:chExt cx="3241793" cy="3241126"/>
            </a:xfrm>
          </p:grpSpPr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DDA0E825-BE1B-A1DF-0046-077584D19275}"/>
                  </a:ext>
                </a:extLst>
              </p:cNvPr>
              <p:cNvSpPr/>
              <p:nvPr/>
            </p:nvSpPr>
            <p:spPr>
              <a:xfrm>
                <a:off x="192852" y="3179443"/>
                <a:ext cx="1620563" cy="771115"/>
              </a:xfrm>
              <a:prstGeom prst="rect">
                <a:avLst/>
              </a:prstGeom>
              <a:solidFill>
                <a:schemeClr val="bg1">
                  <a:lumMod val="65000"/>
                  <a:alpha val="40000"/>
                </a:schemeClr>
              </a:solidFill>
              <a:ln w="2857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558CD7A1-0097-84B4-4752-F7288C383A97}"/>
                  </a:ext>
                </a:extLst>
              </p:cNvPr>
              <p:cNvSpPr/>
              <p:nvPr/>
            </p:nvSpPr>
            <p:spPr>
              <a:xfrm>
                <a:off x="1814082" y="3179551"/>
                <a:ext cx="1620563" cy="771115"/>
              </a:xfrm>
              <a:prstGeom prst="rect">
                <a:avLst/>
              </a:prstGeom>
              <a:solidFill>
                <a:schemeClr val="bg1">
                  <a:lumMod val="65000"/>
                  <a:alpha val="40000"/>
                </a:schemeClr>
              </a:solidFill>
              <a:ln w="2857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20A030CE-DAD3-BD2C-DD70-289372342C6D}"/>
                  </a:ext>
                </a:extLst>
              </p:cNvPr>
              <p:cNvSpPr/>
              <p:nvPr/>
            </p:nvSpPr>
            <p:spPr>
              <a:xfrm rot="5400000">
                <a:off x="996248" y="3997386"/>
                <a:ext cx="1620562" cy="771116"/>
              </a:xfrm>
              <a:prstGeom prst="rect">
                <a:avLst/>
              </a:prstGeom>
              <a:solidFill>
                <a:schemeClr val="bg1">
                  <a:lumMod val="65000"/>
                  <a:alpha val="40000"/>
                </a:schemeClr>
              </a:solidFill>
              <a:ln w="2857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5B4AC53A-4EAC-1F78-3A7D-39700194E38D}"/>
                  </a:ext>
                </a:extLst>
              </p:cNvPr>
              <p:cNvSpPr/>
              <p:nvPr/>
            </p:nvSpPr>
            <p:spPr>
              <a:xfrm rot="5400000">
                <a:off x="996609" y="2376822"/>
                <a:ext cx="1620562" cy="771116"/>
              </a:xfrm>
              <a:prstGeom prst="rect">
                <a:avLst/>
              </a:prstGeom>
              <a:solidFill>
                <a:schemeClr val="bg1">
                  <a:lumMod val="65000"/>
                  <a:alpha val="40000"/>
                </a:schemeClr>
              </a:solidFill>
              <a:ln w="2857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B2519363-E121-8BB6-FCA4-BC09A0CDA2E5}"/>
                </a:ext>
              </a:extLst>
            </p:cNvPr>
            <p:cNvGrpSpPr/>
            <p:nvPr/>
          </p:nvGrpSpPr>
          <p:grpSpPr>
            <a:xfrm>
              <a:off x="27689087" y="28910586"/>
              <a:ext cx="1567821" cy="1574005"/>
              <a:chOff x="5644161" y="1153768"/>
              <a:chExt cx="6361269" cy="6386359"/>
            </a:xfrm>
          </p:grpSpPr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A10DEBB8-AE88-6C07-51C2-8B064524C163}"/>
                  </a:ext>
                </a:extLst>
              </p:cNvPr>
              <p:cNvGrpSpPr/>
              <p:nvPr/>
            </p:nvGrpSpPr>
            <p:grpSpPr>
              <a:xfrm>
                <a:off x="5644161" y="1153768"/>
                <a:ext cx="3647436" cy="5217959"/>
                <a:chOff x="5644160" y="1153769"/>
                <a:chExt cx="3647434" cy="5217957"/>
              </a:xfrm>
            </p:grpSpPr>
            <p:sp>
              <p:nvSpPr>
                <p:cNvPr id="46" name="Rectangle 45">
                  <a:extLst>
                    <a:ext uri="{FF2B5EF4-FFF2-40B4-BE49-F238E27FC236}">
                      <a16:creationId xmlns:a16="http://schemas.microsoft.com/office/drawing/2014/main" id="{3A0AB5CE-87F0-4C04-7602-4768AB762329}"/>
                    </a:ext>
                  </a:extLst>
                </p:cNvPr>
                <p:cNvSpPr/>
                <p:nvPr/>
              </p:nvSpPr>
              <p:spPr>
                <a:xfrm>
                  <a:off x="5644160" y="3863286"/>
                  <a:ext cx="2012601" cy="957663"/>
                </a:xfrm>
                <a:prstGeom prst="rect">
                  <a:avLst/>
                </a:prstGeom>
                <a:solidFill>
                  <a:schemeClr val="bg1">
                    <a:lumMod val="65000"/>
                    <a:alpha val="40000"/>
                  </a:schemeClr>
                </a:solidFill>
                <a:ln w="285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3419DC2C-9FD9-74F3-E155-68894CD08C30}"/>
                    </a:ext>
                  </a:extLst>
                </p:cNvPr>
                <p:cNvSpPr/>
                <p:nvPr/>
              </p:nvSpPr>
              <p:spPr>
                <a:xfrm rot="5400000">
                  <a:off x="7806462" y="1681239"/>
                  <a:ext cx="2012602" cy="957662"/>
                </a:xfrm>
                <a:prstGeom prst="rect">
                  <a:avLst/>
                </a:prstGeom>
                <a:solidFill>
                  <a:schemeClr val="bg1">
                    <a:lumMod val="65000"/>
                    <a:alpha val="40000"/>
                  </a:schemeClr>
                </a:solidFill>
                <a:ln w="285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B9ECB836-231C-CDB4-F954-6D6C6AAD5BD6}"/>
                    </a:ext>
                  </a:extLst>
                </p:cNvPr>
                <p:cNvSpPr/>
                <p:nvPr/>
              </p:nvSpPr>
              <p:spPr>
                <a:xfrm rot="2700000">
                  <a:off x="6273839" y="2319500"/>
                  <a:ext cx="2012602" cy="957662"/>
                </a:xfrm>
                <a:prstGeom prst="rect">
                  <a:avLst/>
                </a:prstGeom>
                <a:solidFill>
                  <a:schemeClr val="bg1">
                    <a:lumMod val="65000"/>
                    <a:alpha val="40000"/>
                  </a:schemeClr>
                </a:solidFill>
                <a:ln w="285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B6E2D54E-AD9D-DECE-F1E6-09FA4134F155}"/>
                    </a:ext>
                  </a:extLst>
                </p:cNvPr>
                <p:cNvSpPr/>
                <p:nvPr/>
              </p:nvSpPr>
              <p:spPr>
                <a:xfrm rot="18900000" flipV="1">
                  <a:off x="6283074" y="5414063"/>
                  <a:ext cx="2012601" cy="957663"/>
                </a:xfrm>
                <a:prstGeom prst="rect">
                  <a:avLst/>
                </a:prstGeom>
                <a:solidFill>
                  <a:schemeClr val="bg1">
                    <a:lumMod val="65000"/>
                    <a:alpha val="40000"/>
                  </a:schemeClr>
                </a:solidFill>
                <a:ln w="285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2C29EFEE-F935-6F92-7016-82A4B306DCFF}"/>
                  </a:ext>
                </a:extLst>
              </p:cNvPr>
              <p:cNvGrpSpPr/>
              <p:nvPr/>
            </p:nvGrpSpPr>
            <p:grpSpPr>
              <a:xfrm rot="10800000">
                <a:off x="8357994" y="2322168"/>
                <a:ext cx="3647436" cy="5217959"/>
                <a:chOff x="5644160" y="1153769"/>
                <a:chExt cx="3647434" cy="5217957"/>
              </a:xfrm>
            </p:grpSpPr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6EF0FD77-4762-5E22-3C28-0CDE553822F8}"/>
                    </a:ext>
                  </a:extLst>
                </p:cNvPr>
                <p:cNvSpPr/>
                <p:nvPr/>
              </p:nvSpPr>
              <p:spPr>
                <a:xfrm>
                  <a:off x="5644160" y="3863286"/>
                  <a:ext cx="2012601" cy="957663"/>
                </a:xfrm>
                <a:prstGeom prst="rect">
                  <a:avLst/>
                </a:prstGeom>
                <a:solidFill>
                  <a:schemeClr val="bg1">
                    <a:lumMod val="65000"/>
                    <a:alpha val="40000"/>
                  </a:schemeClr>
                </a:solidFill>
                <a:ln w="285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DCB444A2-1C21-935C-5C35-33B98D9B369E}"/>
                    </a:ext>
                  </a:extLst>
                </p:cNvPr>
                <p:cNvSpPr/>
                <p:nvPr/>
              </p:nvSpPr>
              <p:spPr>
                <a:xfrm rot="5400000">
                  <a:off x="7806462" y="1681239"/>
                  <a:ext cx="2012602" cy="957662"/>
                </a:xfrm>
                <a:prstGeom prst="rect">
                  <a:avLst/>
                </a:prstGeom>
                <a:solidFill>
                  <a:schemeClr val="bg1">
                    <a:lumMod val="65000"/>
                    <a:alpha val="40000"/>
                  </a:schemeClr>
                </a:solidFill>
                <a:ln w="285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7" name="Rectangle 26">
                  <a:extLst>
                    <a:ext uri="{FF2B5EF4-FFF2-40B4-BE49-F238E27FC236}">
                      <a16:creationId xmlns:a16="http://schemas.microsoft.com/office/drawing/2014/main" id="{150F5B79-608F-64E9-D078-B8C4A5DC2FCC}"/>
                    </a:ext>
                  </a:extLst>
                </p:cNvPr>
                <p:cNvSpPr/>
                <p:nvPr/>
              </p:nvSpPr>
              <p:spPr>
                <a:xfrm rot="2700000">
                  <a:off x="6273839" y="2319500"/>
                  <a:ext cx="2012602" cy="957662"/>
                </a:xfrm>
                <a:prstGeom prst="rect">
                  <a:avLst/>
                </a:prstGeom>
                <a:solidFill>
                  <a:schemeClr val="bg1">
                    <a:lumMod val="65000"/>
                    <a:alpha val="40000"/>
                  </a:schemeClr>
                </a:solidFill>
                <a:ln w="285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8" name="Rectangle 27">
                  <a:extLst>
                    <a:ext uri="{FF2B5EF4-FFF2-40B4-BE49-F238E27FC236}">
                      <a16:creationId xmlns:a16="http://schemas.microsoft.com/office/drawing/2014/main" id="{98105179-34A6-402F-961F-FE11D8A5B946}"/>
                    </a:ext>
                  </a:extLst>
                </p:cNvPr>
                <p:cNvSpPr/>
                <p:nvPr/>
              </p:nvSpPr>
              <p:spPr>
                <a:xfrm rot="18900000" flipV="1">
                  <a:off x="6283074" y="5414063"/>
                  <a:ext cx="2012601" cy="957663"/>
                </a:xfrm>
                <a:prstGeom prst="rect">
                  <a:avLst/>
                </a:prstGeom>
                <a:solidFill>
                  <a:schemeClr val="bg1">
                    <a:lumMod val="65000"/>
                    <a:alpha val="40000"/>
                  </a:schemeClr>
                </a:solidFill>
                <a:ln w="28575">
                  <a:solidFill>
                    <a:srgbClr val="0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D8EA9664-D9D1-44DF-225D-EEE6C6B47164}"/>
                </a:ext>
              </a:extLst>
            </p:cNvPr>
            <p:cNvGrpSpPr/>
            <p:nvPr/>
          </p:nvGrpSpPr>
          <p:grpSpPr>
            <a:xfrm>
              <a:off x="25518086" y="29485077"/>
              <a:ext cx="927872" cy="484563"/>
              <a:chOff x="3584655" y="3553125"/>
              <a:chExt cx="3031394" cy="1583084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25CC18C-A895-DE96-9CE4-7E48F78D8EE0}"/>
                  </a:ext>
                </a:extLst>
              </p:cNvPr>
              <p:cNvSpPr/>
              <p:nvPr/>
            </p:nvSpPr>
            <p:spPr>
              <a:xfrm rot="1800000">
                <a:off x="3591522" y="3554386"/>
                <a:ext cx="1620559" cy="771115"/>
              </a:xfrm>
              <a:prstGeom prst="rect">
                <a:avLst/>
              </a:prstGeom>
              <a:solidFill>
                <a:schemeClr val="bg1">
                  <a:lumMod val="65000"/>
                  <a:alpha val="40000"/>
                </a:schemeClr>
              </a:solidFill>
              <a:ln w="2857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10D18A79-902B-1D2A-FC7A-458D5A99B0ED}"/>
                  </a:ext>
                </a:extLst>
              </p:cNvPr>
              <p:cNvSpPr/>
              <p:nvPr/>
            </p:nvSpPr>
            <p:spPr>
              <a:xfrm rot="1800000">
                <a:off x="4995490" y="4365094"/>
                <a:ext cx="1620559" cy="771115"/>
              </a:xfrm>
              <a:prstGeom prst="rect">
                <a:avLst/>
              </a:prstGeom>
              <a:solidFill>
                <a:schemeClr val="bg1">
                  <a:lumMod val="65000"/>
                  <a:alpha val="40000"/>
                </a:schemeClr>
              </a:solidFill>
              <a:ln w="2857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17D005D4-7616-C2F9-C70F-9A836F047F24}"/>
                  </a:ext>
                </a:extLst>
              </p:cNvPr>
              <p:cNvSpPr/>
              <p:nvPr/>
            </p:nvSpPr>
            <p:spPr>
              <a:xfrm rot="9000000">
                <a:off x="3584655" y="4363095"/>
                <a:ext cx="1620559" cy="771115"/>
              </a:xfrm>
              <a:prstGeom prst="rect">
                <a:avLst/>
              </a:prstGeom>
              <a:solidFill>
                <a:schemeClr val="bg1">
                  <a:lumMod val="65000"/>
                  <a:alpha val="40000"/>
                </a:schemeClr>
              </a:solidFill>
              <a:ln w="2857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5D097A1D-32E1-CE61-B819-2CF5DF30F862}"/>
                  </a:ext>
                </a:extLst>
              </p:cNvPr>
              <p:cNvSpPr/>
              <p:nvPr/>
            </p:nvSpPr>
            <p:spPr>
              <a:xfrm rot="9000000">
                <a:off x="4988279" y="3553125"/>
                <a:ext cx="1620559" cy="771115"/>
              </a:xfrm>
              <a:prstGeom prst="rect">
                <a:avLst/>
              </a:prstGeom>
              <a:solidFill>
                <a:schemeClr val="bg1">
                  <a:lumMod val="65000"/>
                  <a:alpha val="40000"/>
                </a:schemeClr>
              </a:solidFill>
              <a:ln w="28575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02854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F2A57-1DE7-954A-91F5-30153D1A7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475" y="-72786"/>
            <a:ext cx="10515600" cy="1325563"/>
          </a:xfrm>
        </p:spPr>
        <p:txBody>
          <a:bodyPr/>
          <a:lstStyle/>
          <a:p>
            <a:r>
              <a:rPr lang="en-GB" dirty="0"/>
              <a:t>Conclusions: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D74D-36D0-1721-C843-A2C1CE2ED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10" y="1299311"/>
            <a:ext cx="7138737" cy="4351338"/>
          </a:xfrm>
        </p:spPr>
        <p:txBody>
          <a:bodyPr>
            <a:normAutofit fontScale="62500" lnSpcReduction="20000"/>
          </a:bodyPr>
          <a:lstStyle/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/>
              <a:t>Stationary TS-II target can reach </a:t>
            </a:r>
            <a:r>
              <a:rPr lang="en-GB" sz="2400" b="1" dirty="0"/>
              <a:t>0.8 MW </a:t>
            </a:r>
            <a:r>
              <a:rPr lang="en-GB" sz="2400" dirty="0"/>
              <a:t>with 10 Bar He coolant or ~1/2 of this with D</a:t>
            </a:r>
            <a:r>
              <a:rPr lang="en-GB" sz="2400" baseline="-25000" dirty="0"/>
              <a:t>2</a:t>
            </a:r>
            <a:r>
              <a:rPr lang="en-GB" sz="2400" dirty="0"/>
              <a:t>O (limited by decay heat in Ta cladding).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Decay heat power limit can be increased with high emissivity black painted reflectors and target, improving passive cooling.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Super-Gaussian beam profile proposed for both targets, to better distribute direct beam and decay heat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/>
              <a:t>To reach a power level of 1.6 MW, TS-I requires a rotating target. 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/>
              <a:t>Compact wheel with few segments preferred for ease of manufacture, remote handling and disposal. 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1"/>
                </a:solidFill>
              </a:rPr>
              <a:t>4-8 segments should be sufficient to achieve </a:t>
            </a:r>
            <a:r>
              <a:rPr lang="en-GB" b="1" dirty="0">
                <a:solidFill>
                  <a:schemeClr val="tx1"/>
                </a:solidFill>
              </a:rPr>
              <a:t>~1.6 MW </a:t>
            </a:r>
            <a:r>
              <a:rPr lang="en-GB" dirty="0">
                <a:solidFill>
                  <a:schemeClr val="tx1"/>
                </a:solidFill>
              </a:rPr>
              <a:t>without surpassing direct stress or decay heat limits</a:t>
            </a:r>
            <a:endParaRPr lang="en-GB" b="1" dirty="0"/>
          </a:p>
          <a:p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5F67D15-1DB2-EB06-A2B0-FD5B3407E317}"/>
              </a:ext>
            </a:extLst>
          </p:cNvPr>
          <p:cNvGrpSpPr/>
          <p:nvPr/>
        </p:nvGrpSpPr>
        <p:grpSpPr>
          <a:xfrm>
            <a:off x="7414325" y="311829"/>
            <a:ext cx="4567856" cy="6103199"/>
            <a:chOff x="26207756" y="26738573"/>
            <a:chExt cx="5953790" cy="790043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EFB4DC2-2EBD-2F49-74D1-3B699CC23A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207756" y="26738573"/>
              <a:ext cx="5953790" cy="7900439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4AC782A-8C1A-A660-8A11-143EF6A3514C}"/>
                </a:ext>
              </a:extLst>
            </p:cNvPr>
            <p:cNvSpPr txBox="1"/>
            <p:nvPr/>
          </p:nvSpPr>
          <p:spPr>
            <a:xfrm>
              <a:off x="26289907" y="29439629"/>
              <a:ext cx="2210293" cy="5976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200" dirty="0"/>
                <a:t>Be/Pb reflector between targets.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76F4CA5-E4CB-60F5-738C-37AFF3C962F9}"/>
                </a:ext>
              </a:extLst>
            </p:cNvPr>
            <p:cNvSpPr txBox="1"/>
            <p:nvPr/>
          </p:nvSpPr>
          <p:spPr>
            <a:xfrm>
              <a:off x="30305610" y="29506036"/>
              <a:ext cx="1702973" cy="5976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200" dirty="0"/>
                <a:t>Target Wheel Housing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CEE5B56-1230-D7B3-D1EE-8BDBFE1DD0C0}"/>
                </a:ext>
              </a:extLst>
            </p:cNvPr>
            <p:cNvSpPr txBox="1"/>
            <p:nvPr/>
          </p:nvSpPr>
          <p:spPr>
            <a:xfrm>
              <a:off x="26353960" y="26908211"/>
              <a:ext cx="2146241" cy="107570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200" dirty="0"/>
                <a:t>Shaft with concentric in/out D</a:t>
              </a:r>
              <a:r>
                <a:rPr lang="en-GB" sz="1200" baseline="-25000" dirty="0"/>
                <a:t>2</a:t>
              </a:r>
              <a:r>
                <a:rPr lang="en-GB" sz="1200" dirty="0"/>
                <a:t>O flow.</a:t>
              </a:r>
            </a:p>
            <a:p>
              <a:pPr algn="ctr"/>
              <a:r>
                <a:rPr lang="en-GB" sz="1200" dirty="0"/>
                <a:t>(ID &amp; OD = 125 – 200 mm each)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AFD0C67C-3DAF-689C-A077-F656B7D23C24}"/>
                </a:ext>
              </a:extLst>
            </p:cNvPr>
            <p:cNvCxnSpPr>
              <a:cxnSpLocks/>
              <a:stCxn id="8" idx="3"/>
            </p:cNvCxnSpPr>
            <p:nvPr/>
          </p:nvCxnSpPr>
          <p:spPr>
            <a:xfrm>
              <a:off x="28500200" y="27446064"/>
              <a:ext cx="335240" cy="34615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338BD548-1314-847B-6E5C-4E9A352DFDE4}"/>
                </a:ext>
              </a:extLst>
            </p:cNvPr>
            <p:cNvCxnSpPr>
              <a:cxnSpLocks/>
              <a:stCxn id="6" idx="2"/>
            </p:cNvCxnSpPr>
            <p:nvPr/>
          </p:nvCxnSpPr>
          <p:spPr>
            <a:xfrm>
              <a:off x="27395054" y="30037242"/>
              <a:ext cx="1105147" cy="204291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0A7A687E-1D1B-E807-6A88-7FD0ACFE5D8F}"/>
                </a:ext>
              </a:extLst>
            </p:cNvPr>
            <p:cNvCxnSpPr>
              <a:cxnSpLocks/>
              <a:stCxn id="6" idx="2"/>
            </p:cNvCxnSpPr>
            <p:nvPr/>
          </p:nvCxnSpPr>
          <p:spPr>
            <a:xfrm flipH="1">
              <a:off x="27295929" y="30037242"/>
              <a:ext cx="99126" cy="301833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68E8502-C16F-8C7A-D6E1-EBEE4274C321}"/>
                </a:ext>
              </a:extLst>
            </p:cNvPr>
            <p:cNvSpPr txBox="1"/>
            <p:nvPr/>
          </p:nvSpPr>
          <p:spPr>
            <a:xfrm>
              <a:off x="26353960" y="31196082"/>
              <a:ext cx="1984551" cy="5976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200" dirty="0"/>
                <a:t>316L steel pressure vessel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2740FBFE-4452-1462-BCE3-A6D834553197}"/>
                </a:ext>
              </a:extLst>
            </p:cNvPr>
            <p:cNvCxnSpPr>
              <a:cxnSpLocks/>
              <a:stCxn id="12" idx="2"/>
            </p:cNvCxnSpPr>
            <p:nvPr/>
          </p:nvCxnSpPr>
          <p:spPr>
            <a:xfrm>
              <a:off x="27346235" y="31793696"/>
              <a:ext cx="91562" cy="18558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1627F5FF-23B5-3F86-377C-0226C96342BC}"/>
                </a:ext>
              </a:extLst>
            </p:cNvPr>
            <p:cNvCxnSpPr>
              <a:cxnSpLocks/>
              <a:stCxn id="17" idx="2"/>
            </p:cNvCxnSpPr>
            <p:nvPr/>
          </p:nvCxnSpPr>
          <p:spPr>
            <a:xfrm flipH="1">
              <a:off x="30874395" y="31738137"/>
              <a:ext cx="234651" cy="158204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2FD6C417-5C05-2888-7B07-AAD0D848C14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408598" y="31738137"/>
              <a:ext cx="695897" cy="79102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B85D681F-D009-053E-FE42-F3280DC017F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711920" y="30152369"/>
              <a:ext cx="1288661" cy="349717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123BF3F-C10B-5F59-BA3B-8C47C959D0D1}"/>
                </a:ext>
              </a:extLst>
            </p:cNvPr>
            <p:cNvSpPr txBox="1"/>
            <p:nvPr/>
          </p:nvSpPr>
          <p:spPr>
            <a:xfrm>
              <a:off x="30137336" y="31368805"/>
              <a:ext cx="1943419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200" dirty="0"/>
                <a:t>W target plates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5E56072-E99A-9F89-986D-48FDDC740CB3}"/>
              </a:ext>
            </a:extLst>
          </p:cNvPr>
          <p:cNvSpPr txBox="1"/>
          <p:nvPr/>
        </p:nvSpPr>
        <p:spPr>
          <a:xfrm>
            <a:off x="7360320" y="6401465"/>
            <a:ext cx="4696448" cy="456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buClr>
                <a:schemeClr val="accent2"/>
              </a:buClr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4-segment target wheel concept</a:t>
            </a:r>
            <a:endPara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196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F4C212-4D64-ED0F-5F8B-15AF0C17E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9D96E-D29B-5569-B690-4BFB0B403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475" y="-72786"/>
            <a:ext cx="10515600" cy="1325563"/>
          </a:xfrm>
        </p:spPr>
        <p:txBody>
          <a:bodyPr/>
          <a:lstStyle/>
          <a:p>
            <a:r>
              <a:rPr lang="en-GB" dirty="0"/>
              <a:t>Future Work (Pending funding):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7274B-25E1-8ABD-521A-5C7963844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5232" y="1395563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/>
              <a:t>Consider alternative cladding methods to mitigate high decay heat from tantalum 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b="1" dirty="0"/>
              <a:t>Cladding alternatives</a:t>
            </a:r>
            <a:r>
              <a:rPr lang="en-GB" dirty="0"/>
              <a:t>: </a:t>
            </a:r>
            <a:r>
              <a:rPr lang="en-GB" dirty="0" err="1"/>
              <a:t>HIPed</a:t>
            </a:r>
            <a:r>
              <a:rPr lang="en-GB" dirty="0"/>
              <a:t> Ta 1.5 mm (baseline) to 0.3 mm (min); Ta with few % W; Zircaloy with Ta or V interlayer; CVD thin Ta; Nb (waste management issues?). </a:t>
            </a:r>
          </a:p>
          <a:p>
            <a:pPr marL="800100" lvl="1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en-GB" b="1" dirty="0"/>
              <a:t>Canning (unbonded cladding</a:t>
            </a:r>
            <a:r>
              <a:rPr lang="en-GB" dirty="0"/>
              <a:t>): Inconel; Stainless or ODS steel; high entropy alloys.</a:t>
            </a:r>
          </a:p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/>
              <a:t>Study mechanical and motion effects of rotating wheel targets.</a:t>
            </a:r>
          </a:p>
          <a:p>
            <a:pPr marL="342900" indent="-342900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/>
                </a:solidFill>
              </a:rPr>
              <a:t>Detailed heat decay studies and neutronic performance of rotating wheel.</a:t>
            </a:r>
          </a:p>
          <a:p>
            <a:endParaRPr lang="en-GB" dirty="0"/>
          </a:p>
        </p:txBody>
      </p:sp>
      <p:pic>
        <p:nvPicPr>
          <p:cNvPr id="20" name="Graphic 19" descr="Inventory with solid fill">
            <a:extLst>
              <a:ext uri="{FF2B5EF4-FFF2-40B4-BE49-F238E27FC236}">
                <a16:creationId xmlns:a16="http://schemas.microsoft.com/office/drawing/2014/main" id="{B4412902-BEB7-CE19-8195-BDE07D5D7F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33390" y="1936209"/>
            <a:ext cx="914400" cy="914400"/>
          </a:xfrm>
          <a:prstGeom prst="rect">
            <a:avLst/>
          </a:prstGeom>
        </p:spPr>
      </p:pic>
      <p:pic>
        <p:nvPicPr>
          <p:cNvPr id="22" name="Graphic 21" descr="Layers Design with solid fill">
            <a:extLst>
              <a:ext uri="{FF2B5EF4-FFF2-40B4-BE49-F238E27FC236}">
                <a16:creationId xmlns:a16="http://schemas.microsoft.com/office/drawing/2014/main" id="{70054B84-5A08-457B-3E1C-F0AA213E05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3390" y="3326590"/>
            <a:ext cx="914400" cy="914400"/>
          </a:xfrm>
          <a:prstGeom prst="rect">
            <a:avLst/>
          </a:prstGeom>
        </p:spPr>
      </p:pic>
      <p:pic>
        <p:nvPicPr>
          <p:cNvPr id="24" name="Graphic 23" descr="Circles with lines with solid fill">
            <a:extLst>
              <a:ext uri="{FF2B5EF4-FFF2-40B4-BE49-F238E27FC236}">
                <a16:creationId xmlns:a16="http://schemas.microsoft.com/office/drawing/2014/main" id="{CF25AB3F-672C-809D-052E-0F329BF622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3390" y="427855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053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645CC-8D51-A9BE-0E56-73914F2C0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8FF21E-7222-B47F-0C4F-849C2665D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17186"/>
          </a:xfrm>
        </p:spPr>
        <p:txBody>
          <a:bodyPr>
            <a:normAutofit fontScale="92500" lnSpcReduction="10000"/>
          </a:bodyPr>
          <a:lstStyle/>
          <a:p>
            <a:r>
              <a:rPr lang="en-GB" sz="18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//te0dfs01.te.rl.ac.uk/groups/</a:t>
            </a:r>
            <a:r>
              <a:rPr lang="en-GB" sz="1800" b="0" i="0" u="none" strike="noStrike" baseline="0" dirty="0" err="1">
                <a:solidFill>
                  <a:schemeClr val="tx1"/>
                </a:solidFill>
                <a:latin typeface="Courier New" panose="02070309020205020404" pitchFamily="49" charset="0"/>
              </a:rPr>
              <a:t>HPTshr</a:t>
            </a:r>
            <a:r>
              <a:rPr lang="en-GB" sz="18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/Papers/</a:t>
            </a:r>
            <a:r>
              <a:rPr lang="en-GB" sz="1800" b="0" i="0" u="none" strike="noStrike" baseline="0" dirty="0" err="1">
                <a:solidFill>
                  <a:schemeClr val="tx1"/>
                </a:solidFill>
                <a:latin typeface="Courier New" panose="02070309020205020404" pitchFamily="49" charset="0"/>
              </a:rPr>
              <a:t>Target_Design_Papers</a:t>
            </a:r>
            <a:r>
              <a:rPr lang="en-GB" sz="18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/SNS/S03020000-DES1000,%20Design%20Description,%20Target%20Assembly.pdf                   </a:t>
            </a:r>
          </a:p>
          <a:p>
            <a:r>
              <a:rPr lang="en-GB" sz="18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\\TE0DFS01\projectsHPT\Workshops_Conferences\2024-09-RaDIATE_Granada\Tue\1610_Challenges_and_opportunities_for_the_thermal_interface_selection_and_diffusion_bonding_in_the_STS_target_segment</a:t>
            </a:r>
          </a:p>
          <a:p>
            <a:r>
              <a:rPr lang="en-GB" sz="18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//te0dfs01/</a:t>
            </a:r>
            <a:r>
              <a:rPr lang="en-GB" sz="1800" b="0" i="0" u="none" strike="noStrike" baseline="0" dirty="0" err="1">
                <a:solidFill>
                  <a:schemeClr val="tx1"/>
                </a:solidFill>
                <a:latin typeface="Courier New" panose="02070309020205020404" pitchFamily="49" charset="0"/>
              </a:rPr>
              <a:t>projectsHPT</a:t>
            </a:r>
            <a:r>
              <a:rPr lang="en-GB" sz="18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</a:t>
            </a:r>
            <a:r>
              <a:rPr lang="en-GB" sz="1800" b="0" i="0" u="none" strike="noStrike" baseline="0" dirty="0" err="1">
                <a:solidFill>
                  <a:schemeClr val="tx1"/>
                </a:solidFill>
                <a:latin typeface="Courier New" panose="02070309020205020404" pitchFamily="49" charset="0"/>
              </a:rPr>
              <a:t>Workshops_Conferences</a:t>
            </a:r>
            <a:r>
              <a:rPr lang="en-GB" sz="18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/2023_HPTW_Japan/Monday/Topic1/1645_Design_of_Rotating_Tungsten_Target_with_Segmented_Modules_for_Replacement/PRES-ORNL-23-11-4%20HPTW%20Current%20Status%20of%20the%20STS%20target%20Segment%20&amp;%20Analysis.pdf</a:t>
            </a:r>
          </a:p>
          <a:p>
            <a:r>
              <a:rPr lang="en-GB" sz="1800" dirty="0">
                <a:solidFill>
                  <a:schemeClr val="tx1"/>
                </a:solidFill>
                <a:latin typeface="Courier New" panose="02070309020205020404" pitchFamily="49" charset="0"/>
              </a:rPr>
              <a:t>(</a:t>
            </a:r>
            <a:r>
              <a:rPr lang="en-GB" sz="1800" dirty="0" err="1">
                <a:solidFill>
                  <a:schemeClr val="tx1"/>
                </a:solidFill>
                <a:latin typeface="Courier New" panose="02070309020205020404" pitchFamily="49" charset="0"/>
              </a:rPr>
              <a:t>S.Peggs</a:t>
            </a:r>
            <a:r>
              <a:rPr lang="en-GB" sz="1800" dirty="0">
                <a:solidFill>
                  <a:schemeClr val="tx1"/>
                </a:solidFill>
                <a:latin typeface="Courier New" panose="02070309020205020404" pitchFamily="49" charset="0"/>
              </a:rPr>
              <a:t> et al, 2013)</a:t>
            </a:r>
            <a:endParaRPr lang="en-GB" sz="1800" b="0" i="0" u="none" strike="noStrike" baseline="0" dirty="0">
              <a:solidFill>
                <a:schemeClr val="tx1"/>
              </a:solidFill>
              <a:latin typeface="Courier New" panose="02070309020205020404" pitchFamily="49" charset="0"/>
            </a:endParaRPr>
          </a:p>
          <a:p>
            <a:pPr lvl="1"/>
            <a:r>
              <a:rPr lang="en-GB" sz="14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//te0dfs01.te.rl.ac.uk/groups/</a:t>
            </a:r>
            <a:r>
              <a:rPr lang="en-GB" sz="1400" b="0" i="0" u="none" strike="noStrike" baseline="0" dirty="0" err="1">
                <a:solidFill>
                  <a:schemeClr val="tx1"/>
                </a:solidFill>
                <a:latin typeface="Courier New" panose="02070309020205020404" pitchFamily="49" charset="0"/>
              </a:rPr>
              <a:t>HPTshr</a:t>
            </a:r>
            <a:r>
              <a:rPr lang="en-GB" sz="14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/Papers/</a:t>
            </a:r>
            <a:r>
              <a:rPr lang="en-GB" sz="1400" b="0" i="0" u="none" strike="noStrike" baseline="0" dirty="0" err="1">
                <a:solidFill>
                  <a:schemeClr val="tx1"/>
                </a:solidFill>
                <a:latin typeface="Courier New" panose="02070309020205020404" pitchFamily="49" charset="0"/>
              </a:rPr>
              <a:t>Target_Design_Papers</a:t>
            </a:r>
            <a:r>
              <a:rPr lang="en-GB" sz="14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</a:rPr>
              <a:t>/ESS/ESS_TDR_final_130423_blue.pdf</a:t>
            </a:r>
          </a:p>
          <a:p>
            <a:r>
              <a:rPr lang="en-GB" sz="1800" dirty="0">
                <a:solidFill>
                  <a:schemeClr val="tx1"/>
                </a:solidFill>
                <a:latin typeface="Courier New" panose="02070309020205020404" pitchFamily="49" charset="0"/>
              </a:rPr>
              <a:t>S. </a:t>
            </a:r>
            <a:r>
              <a:rPr lang="en-GB" sz="1800" dirty="0" err="1">
                <a:solidFill>
                  <a:schemeClr val="tx1"/>
                </a:solidFill>
                <a:latin typeface="Courier New" panose="02070309020205020404" pitchFamily="49" charset="0"/>
              </a:rPr>
              <a:t>Fedorenko</a:t>
            </a:r>
            <a:r>
              <a:rPr lang="en-GB" sz="1800" dirty="0">
                <a:solidFill>
                  <a:schemeClr val="tx1"/>
                </a:solidFill>
                <a:latin typeface="Courier New" panose="02070309020205020404" pitchFamily="49" charset="0"/>
              </a:rPr>
              <a:t>, 2024</a:t>
            </a:r>
          </a:p>
          <a:p>
            <a:pPr lvl="1"/>
            <a:r>
              <a:rPr lang="en-GB" sz="1400" b="0" i="0" u="none" strike="noStrike" baseline="0" dirty="0">
                <a:solidFill>
                  <a:schemeClr val="tx1"/>
                </a:solidFill>
                <a:latin typeface="Courier New" panose="02070309020205020404" pitchFamily="49" charset="0"/>
                <a:hlinkClick r:id="rId2" action="ppaction://hlinkfile"/>
              </a:rPr>
              <a:t>\\te0dfs01.te.rl.ac.uk\projectsHPT\ISIS\ISIS-II\ISIS_II_NeutronTarget\reports</a:t>
            </a:r>
            <a:endParaRPr lang="en-GB" sz="1400" b="0" i="0" u="none" strike="noStrike" baseline="0" dirty="0">
              <a:solidFill>
                <a:schemeClr val="tx1"/>
              </a:solidFill>
              <a:latin typeface="Courier New" panose="02070309020205020404" pitchFamily="49" charset="0"/>
            </a:endParaRPr>
          </a:p>
          <a:p>
            <a:pPr lvl="1"/>
            <a:r>
              <a:rPr lang="en-GB" sz="1400" dirty="0">
                <a:solidFill>
                  <a:schemeClr val="tx1"/>
                </a:solidFill>
                <a:latin typeface="Courier New" panose="02070309020205020404" pitchFamily="49" charset="0"/>
              </a:rPr>
              <a:t>Recommended Vessel Geometry states it might weigh 16.8 kg.</a:t>
            </a:r>
            <a:endParaRPr lang="en-GB" sz="1400" b="0" i="0" u="none" strike="noStrike" baseline="0" dirty="0">
              <a:solidFill>
                <a:schemeClr val="tx1"/>
              </a:solidFill>
              <a:latin typeface="Courier New" panose="02070309020205020404" pitchFamily="49" charset="0"/>
            </a:endParaRPr>
          </a:p>
          <a:p>
            <a:endParaRPr lang="en-GB" b="0" i="0" u="none" strike="noStrike" baseline="0" dirty="0"/>
          </a:p>
          <a:p>
            <a:endParaRPr lang="en-GB" b="0" i="0" u="none" strike="noStrike" baseline="0" dirty="0"/>
          </a:p>
          <a:p>
            <a:endParaRPr lang="en-GB" b="0" i="0" u="none" strike="noStrike" baseline="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0042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5697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A3E58-B47F-DB8B-A345-EDF3B722C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Static Target Limits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5F7CF-9FCF-19F6-2562-82672092F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Decay heat is the limiting factor in every case</a:t>
            </a:r>
          </a:p>
          <a:p>
            <a:pPr lvl="1"/>
            <a:r>
              <a:rPr lang="en-GB" dirty="0"/>
              <a:t>Decay heat limit driven by need to keep tungsten below 800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r>
              <a:rPr lang="en-GB" dirty="0"/>
              <a:t>C in LOCA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Best case decay heat scenario assumes mitigation measures can be guaranteed to work. This may include high-emissivity coatings, backup cooling systems, and other novel technologies not in use at other accelerator facilities.</a:t>
            </a:r>
          </a:p>
          <a:p>
            <a:pPr lvl="2"/>
            <a:r>
              <a:rPr lang="en-GB" dirty="0"/>
              <a:t>Worst case decay heat scenario assumes no changes to current technology</a:t>
            </a:r>
          </a:p>
          <a:p>
            <a:pPr lvl="2"/>
            <a:r>
              <a:rPr lang="en-GB" dirty="0"/>
              <a:t>Both scenarios include total loss of void vessel helium (conservative), but use FLUKA rather than MCNPX (optimistic, but supported by TS1 experiment)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7C9FCF-9FB9-493F-1E51-B754B93C4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2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</a:pPr>
            <a:r>
              <a:rPr lang="en-GB"/>
              <a:t>Slide </a:t>
            </a:r>
            <a:fld id="{7E569216-649D-40FE-A193-2C061D61F110}" type="slidenum">
              <a:rPr smtClean="0"/>
              <a:pPr lvl="2">
                <a:lnSpc>
                  <a:spcPct val="90000"/>
                </a:lnSpc>
                <a:spcBef>
                  <a:spcPts val="500"/>
                </a:spcBef>
                <a:buClr>
                  <a:schemeClr val="tx1"/>
                </a:buClr>
              </a:pPr>
              <a:t>16</a:t>
            </a:fld>
            <a:r>
              <a:t> </a:t>
            </a:r>
            <a:endParaRPr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AF454E7-2F47-756F-D675-E1967BFD18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133754"/>
              </p:ext>
            </p:extLst>
          </p:nvPr>
        </p:nvGraphicFramePr>
        <p:xfrm>
          <a:off x="1440040" y="2636520"/>
          <a:ext cx="7298107" cy="1584960"/>
        </p:xfrm>
        <a:graphic>
          <a:graphicData uri="http://schemas.openxmlformats.org/drawingml/2006/table">
            <a:tbl>
              <a:tblPr/>
              <a:tblGrid>
                <a:gridCol w="2830865">
                  <a:extLst>
                    <a:ext uri="{9D8B030D-6E8A-4147-A177-3AD203B41FA5}">
                      <a16:colId xmlns:a16="http://schemas.microsoft.com/office/drawing/2014/main" val="1832487454"/>
                    </a:ext>
                  </a:extLst>
                </a:gridCol>
                <a:gridCol w="1517185">
                  <a:extLst>
                    <a:ext uri="{9D8B030D-6E8A-4147-A177-3AD203B41FA5}">
                      <a16:colId xmlns:a16="http://schemas.microsoft.com/office/drawing/2014/main" val="1777475090"/>
                    </a:ext>
                  </a:extLst>
                </a:gridCol>
                <a:gridCol w="1427699">
                  <a:extLst>
                    <a:ext uri="{9D8B030D-6E8A-4147-A177-3AD203B41FA5}">
                      <a16:colId xmlns:a16="http://schemas.microsoft.com/office/drawing/2014/main" val="2093071163"/>
                    </a:ext>
                  </a:extLst>
                </a:gridCol>
                <a:gridCol w="1522358">
                  <a:extLst>
                    <a:ext uri="{9D8B030D-6E8A-4147-A177-3AD203B41FA5}">
                      <a16:colId xmlns:a16="http://schemas.microsoft.com/office/drawing/2014/main" val="575260376"/>
                    </a:ext>
                  </a:extLst>
                </a:gridCol>
              </a:tblGrid>
              <a:tr h="184150"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Power limits for static target (MW)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Super-Gaussian beam profile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4156546"/>
                  </a:ext>
                </a:extLst>
              </a:tr>
              <a:tr h="18415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Direct beam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Decay heat</a:t>
                      </a:r>
                    </a:p>
                    <a:p>
                      <a:pPr algn="ctr" fontAlgn="t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(best case)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Decay heat </a:t>
                      </a:r>
                    </a:p>
                    <a:p>
                      <a:pPr algn="ctr" fontAlgn="t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(worst case)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064316"/>
                  </a:ext>
                </a:extLst>
              </a:tr>
              <a:tr h="162264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Ta-clad W, water cooled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653996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l" fontAlgn="t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Bare W, He cooled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5704415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FACB0970-8EF9-EE99-3607-4679B8B8F36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57510" y="2226936"/>
            <a:ext cx="2743200" cy="1616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251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5BBA1-A334-858A-49E1-D0935776F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/>
              <a:t>Mass Moment of Inertia Estimates: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BAA29DA-9578-3DA1-058F-8CBFBEF570C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14400" y="1326045"/>
                <a:ext cx="10515600" cy="4205909"/>
              </a:xfrm>
            </p:spPr>
            <p:txBody>
              <a:bodyPr>
                <a:normAutofit lnSpcReduction="10000"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en-GB" sz="2000" dirty="0"/>
                  <a:t>ESS </a:t>
                </a:r>
                <a:r>
                  <a:rPr lang="en-GB" sz="2000" b="1" dirty="0"/>
                  <a:t>provided</a:t>
                </a:r>
                <a:r>
                  <a:rPr lang="en-GB" sz="2000" dirty="0"/>
                  <a:t> </a:t>
                </a:r>
                <a:r>
                  <a:rPr lang="en-GB" sz="2000" b="1" dirty="0"/>
                  <a:t>value</a:t>
                </a:r>
                <a:r>
                  <a:rPr lang="en-GB" sz="2000" dirty="0"/>
                  <a:t>: </a:t>
                </a:r>
                <a:r>
                  <a:rPr lang="en-GB" sz="2000" b="1" dirty="0"/>
                  <a:t>5,730 kgm2</a:t>
                </a:r>
                <a:r>
                  <a:rPr lang="en-GB" sz="2000" dirty="0"/>
                  <a:t>.</a:t>
                </a:r>
              </a:p>
              <a:p>
                <a:pPr lvl="1">
                  <a:spcAft>
                    <a:spcPts val="600"/>
                  </a:spcAft>
                </a:pPr>
                <a:r>
                  <a:rPr lang="en-GB" sz="2000" dirty="0"/>
                  <a:t>Equation for hollow cylinder (wheel and shaft): </a:t>
                </a:r>
                <a14:m>
                  <m:oMath xmlns:m="http://schemas.openxmlformats.org/officeDocument/2006/math">
                    <m:r>
                      <a:rPr lang="en-GB" sz="2000" b="0" i="1" u="none" strike="noStrike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GB" sz="2000" b="0" i="1" u="none" strike="noStrike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GB" sz="2000" b="0" i="1" u="none" strike="noStrike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sSubSup>
                          <m:sSubSupPr>
                            <m:ctrlP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GB" sz="20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20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e>
                              <m:sub>
                                <m:r>
                                  <a:rPr lang="en-GB" sz="20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𝑜𝑢𝑡</m:t>
                                </m:r>
                              </m:sub>
                            </m:sSub>
                          </m:sub>
                          <m:sup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GB" sz="2000" b="0" i="1" u="none" strike="noStrike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GB" sz="20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sz="20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e>
                              <m:sub>
                                <m:r>
                                  <a:rPr lang="en-GB" sz="20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𝑖𝑛</m:t>
                                </m:r>
                              </m:sub>
                            </m:sSub>
                          </m:sub>
                          <m:sup>
                            <m:r>
                              <a:rPr lang="en-GB" sz="2000" b="0" i="1" u="none" strike="noStrike" smtClean="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GB" sz="2000" b="0" i="1" u="none" strike="noStrike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en-GB" sz="2000" b="0" i="0" u="none" strike="noStrike" dirty="0">
                  <a:solidFill>
                    <a:srgbClr val="000000"/>
                  </a:solidFill>
                  <a:effectLst/>
                  <a:latin typeface="+mj-lt"/>
                </a:endParaRPr>
              </a:p>
              <a:p>
                <a:pPr lvl="1">
                  <a:spcAft>
                    <a:spcPts val="600"/>
                  </a:spcAft>
                </a:pPr>
                <a:r>
                  <a:rPr lang="en-GB" sz="2000" dirty="0"/>
                  <a:t>ESS wheel mass = </a:t>
                </a:r>
                <a:r>
                  <a:rPr lang="en-GB" sz="2000" b="1" dirty="0"/>
                  <a:t>4,868 kg</a:t>
                </a:r>
              </a:p>
              <a:p>
                <a:pPr lvl="2">
                  <a:spcAft>
                    <a:spcPts val="600"/>
                  </a:spcAft>
                </a:pPr>
                <a:r>
                  <a:rPr lang="en-GB" dirty="0"/>
                  <a:t>Wheel dimensions = </a:t>
                </a:r>
                <a:r>
                  <a:rPr lang="en-GB" b="1" dirty="0"/>
                  <a:t>2500x1500</a:t>
                </a:r>
                <a:r>
                  <a:rPr lang="en-GB" dirty="0"/>
                  <a:t> (outer, inner diameters).</a:t>
                </a:r>
              </a:p>
              <a:p>
                <a:pPr lvl="1">
                  <a:spcAft>
                    <a:spcPts val="600"/>
                  </a:spcAft>
                </a:pPr>
                <a:r>
                  <a:rPr lang="en-GB" sz="2000" dirty="0"/>
                  <a:t>Entire shaft mass = </a:t>
                </a:r>
                <a:r>
                  <a:rPr lang="en-GB" sz="2000" b="1" dirty="0"/>
                  <a:t>12,156 kg</a:t>
                </a:r>
              </a:p>
              <a:p>
                <a:pPr lvl="2">
                  <a:spcAft>
                    <a:spcPts val="600"/>
                  </a:spcAft>
                </a:pPr>
                <a:r>
                  <a:rPr lang="en-GB" dirty="0"/>
                  <a:t>Shaft dimensions = </a:t>
                </a:r>
                <a:r>
                  <a:rPr lang="en-GB" b="1" dirty="0"/>
                  <a:t>700x640</a:t>
                </a:r>
                <a:r>
                  <a:rPr lang="en-GB" dirty="0"/>
                  <a:t> (outer, inner diameters).</a:t>
                </a:r>
              </a:p>
              <a:p>
                <a:pPr>
                  <a:spcAft>
                    <a:spcPts val="600"/>
                  </a:spcAft>
                </a:pPr>
                <a:r>
                  <a:rPr lang="en-GB" sz="2000" b="1" dirty="0"/>
                  <a:t>Results</a:t>
                </a:r>
                <a:r>
                  <a:rPr lang="en-GB" sz="2000" dirty="0"/>
                  <a:t> using components and equation = </a:t>
                </a:r>
                <a:r>
                  <a:rPr lang="en-GB" sz="2000" b="1" dirty="0"/>
                  <a:t>5,730.9</a:t>
                </a:r>
                <a:r>
                  <a:rPr lang="en-GB" sz="2000" dirty="0"/>
                  <a:t> kgm2.</a:t>
                </a:r>
              </a:p>
              <a:p>
                <a:pPr lvl="1">
                  <a:spcAft>
                    <a:spcPts val="600"/>
                  </a:spcAft>
                </a:pPr>
                <a:r>
                  <a:rPr lang="en-GB" sz="2000" dirty="0"/>
                  <a:t>Method is useful to estimate SNS and others with same process.</a:t>
                </a:r>
              </a:p>
              <a:p>
                <a:pPr>
                  <a:spcAft>
                    <a:spcPts val="600"/>
                  </a:spcAft>
                </a:pPr>
                <a:r>
                  <a:rPr lang="en-GB" sz="2000" dirty="0"/>
                  <a:t>SNS </a:t>
                </a:r>
                <a:r>
                  <a:rPr lang="en-GB" sz="2000" b="1" dirty="0"/>
                  <a:t>shaft</a:t>
                </a:r>
                <a:r>
                  <a:rPr lang="en-GB" sz="2000" dirty="0"/>
                  <a:t> weight (provided by SNS documents) of </a:t>
                </a:r>
                <a:r>
                  <a:rPr lang="en-GB" sz="2000" b="1" dirty="0"/>
                  <a:t>1,700 kg</a:t>
                </a:r>
                <a:r>
                  <a:rPr lang="en-GB" sz="2000" dirty="0"/>
                  <a:t>, used for SNS inertia estimate, as well as for ISIS II concepts estimates. (An over estimation for a worst-case scenario picture).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BAA29DA-9578-3DA1-058F-8CBFBEF570C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14400" y="1326045"/>
                <a:ext cx="10515600" cy="4205909"/>
              </a:xfrm>
              <a:blipFill>
                <a:blip r:embed="rId2"/>
                <a:stretch>
                  <a:fillRect l="-522" t="-2612" b="-7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72369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D4D14-90FB-DAB4-DBE2-141D16150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Bending Stresses Methodology: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599FC2-D395-27B8-BE50-35E43E004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835" y="1567007"/>
            <a:ext cx="10003971" cy="1603375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Chose simply supported scenario as most other scenarios required a fully fixed surface or 2 contiguous free surfaces.</a:t>
            </a:r>
          </a:p>
          <a:p>
            <a:r>
              <a:rPr lang="en-GB" dirty="0"/>
              <a:t>q corresponds to the pressure: Force/Area. b is the height of the plate (106 mm) and t the thickness (11.4 mm). The ‘a’ value is the width (212 mm) of the plate.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533BB7-70ED-46B7-5276-23D3BBE6A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613" y="3429000"/>
            <a:ext cx="9119865" cy="216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18EBB4-C1FA-CB41-DE63-12FC7E0CBC88}"/>
              </a:ext>
            </a:extLst>
          </p:cNvPr>
          <p:cNvSpPr txBox="1"/>
          <p:nvPr/>
        </p:nvSpPr>
        <p:spPr>
          <a:xfrm>
            <a:off x="3435927" y="5754255"/>
            <a:ext cx="7127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Extract from Roark’s Book of stresses and formulas.</a:t>
            </a:r>
          </a:p>
        </p:txBody>
      </p:sp>
    </p:spTree>
    <p:extLst>
      <p:ext uri="{BB962C8B-B14F-4D97-AF65-F5344CB8AC3E}">
        <p14:creationId xmlns:p14="http://schemas.microsoft.com/office/powerpoint/2010/main" val="36402473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CB10F0-DB93-3D16-A7BD-2CFBC9C19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5DAD0-529F-BA52-F1F0-10AA7B470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2228" y="-380488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/>
              <a:t>Key Rotating Metrics: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799E92DF-835A-2236-8D0D-373ED474A81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0725962"/>
                  </p:ext>
                </p:extLst>
              </p:nvPr>
            </p:nvGraphicFramePr>
            <p:xfrm>
              <a:off x="357849" y="502966"/>
              <a:ext cx="11476298" cy="5247463"/>
            </p:xfrm>
            <a:graphic>
              <a:graphicData uri="http://schemas.openxmlformats.org/drawingml/2006/table">
                <a:tbl>
                  <a:tblPr>
                    <a:tableStyleId>{BC89EF96-8CEA-46FF-86C4-4CE0E7609802}</a:tableStyleId>
                  </a:tblPr>
                  <a:tblGrid>
                    <a:gridCol w="2671585">
                      <a:extLst>
                        <a:ext uri="{9D8B030D-6E8A-4147-A177-3AD203B41FA5}">
                          <a16:colId xmlns:a16="http://schemas.microsoft.com/office/drawing/2014/main" val="1271251777"/>
                        </a:ext>
                      </a:extLst>
                    </a:gridCol>
                    <a:gridCol w="1263118">
                      <a:extLst>
                        <a:ext uri="{9D8B030D-6E8A-4147-A177-3AD203B41FA5}">
                          <a16:colId xmlns:a16="http://schemas.microsoft.com/office/drawing/2014/main" val="1950101423"/>
                        </a:ext>
                      </a:extLst>
                    </a:gridCol>
                    <a:gridCol w="938061">
                      <a:extLst>
                        <a:ext uri="{9D8B030D-6E8A-4147-A177-3AD203B41FA5}">
                          <a16:colId xmlns:a16="http://schemas.microsoft.com/office/drawing/2014/main" val="1547404572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2937305411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2614047208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3592986893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1134064839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3753273140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558980797"/>
                        </a:ext>
                      </a:extLst>
                    </a:gridCol>
                  </a:tblGrid>
                  <a:tr h="754329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</a:rPr>
                            <a:t>Key Rotating Metrics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Equation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Cross Target</a:t>
                          </a:r>
                        </a:p>
                      </a:txBody>
                      <a:tcPr marL="9525" marR="9525" marT="9525" marB="0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4/6 Cross</a:t>
                          </a:r>
                        </a:p>
                      </a:txBody>
                      <a:tcPr marL="9525" marR="9525" marT="9525" marB="0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8 Target</a:t>
                          </a:r>
                        </a:p>
                      </a:txBody>
                      <a:tcPr marL="9525" marR="9525" marT="9525" marB="0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ESS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STS SNS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ISIS TS1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ESS Freia Chopper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1190333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Segments</a:t>
                          </a:r>
                        </a:p>
                      </a:txBody>
                      <a:tcPr marL="3165" marR="3165" marT="316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36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89450439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Beam Frequency (Hz)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3264176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Rotation Speed (rpm)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675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338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3360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7710503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j-lt"/>
                            </a:rPr>
                            <a:t>Mass of wheel (Kg) 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620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665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1,402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4,868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4,728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119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7420117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1400" b="1" i="1" u="none" strike="noStrike" dirty="0" smtClean="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1400" b="1" i="1" u="none" strike="noStrike" dirty="0" smtClean="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𝑫</m:t>
                                  </m:r>
                                </m:e>
                                <m:sub>
                                  <m:r>
                                    <a:rPr lang="en-GB" sz="1400" b="1" i="1" u="none" strike="noStrike" dirty="0" smtClean="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𝒐𝒖𝒕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(mm)</a:t>
                          </a:r>
                          <a:endParaRPr lang="en-GB" sz="1400" b="1" i="0" u="none" strike="noStrike" dirty="0">
                            <a:solidFill>
                              <a:srgbClr val="FFFFFF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950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2,500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1,166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350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1,300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4726969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1400" b="1" i="1" u="none" strike="noStrike" dirty="0" smtClean="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1400" b="1" i="1" u="none" strike="noStrike" dirty="0" smtClean="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𝑫</m:t>
                                  </m:r>
                                </m:e>
                                <m:sub>
                                  <m:r>
                                    <a:rPr lang="en-GB" sz="1400" b="1" i="1" u="none" strike="noStrike" dirty="0" smtClean="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𝒊𝒏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(mm)</a:t>
                          </a:r>
                          <a:endParaRPr lang="en-GB" sz="1400" b="1" i="0" u="none" strike="noStrike" dirty="0">
                            <a:solidFill>
                              <a:srgbClr val="FFFFFF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0.00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0.00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960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415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6938330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Rotational Moment of Inertia (kg*m2)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f>
                                      <m:fPr>
                                        <m:ctrlP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den>
                                    </m:f>
                                    <m:sSub>
                                      <m:sSubPr>
                                        <m:ctrlP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</m:t>
                                        </m:r>
                                      </m:e>
                                      <m:sub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sSubSup>
                                      <m:sSubSupPr>
                                        <m:ctrlP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(</m:t>
                                        </m:r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GB" sz="1400" b="0" i="1" u="none" strike="noStrike" smtClean="0">
                                                <a:solidFill>
                                                  <a:srgbClr val="000000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GB" sz="1400" b="0" i="1" u="none" strike="noStrike" smtClean="0">
                                                <a:solidFill>
                                                  <a:srgbClr val="000000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𝑖</m:t>
                                            </m:r>
                                          </m:e>
                                          <m:sub>
                                            <m:r>
                                              <a:rPr lang="en-GB" sz="1400" b="0" i="1" u="none" strike="noStrike" smtClean="0">
                                                <a:solidFill>
                                                  <a:srgbClr val="000000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𝑜𝑢𝑡</m:t>
                                            </m:r>
                                          </m:sub>
                                        </m:sSub>
                                      </m:sub>
                                      <m:sup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sSubSup>
                                      <m:sSubSupPr>
                                        <m:ctrlP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  <m:sub>
                                        <m:sSub>
                                          <m:sSubPr>
                                            <m:ctrlPr>
                                              <a:rPr lang="en-GB" sz="1400" b="0" i="1" u="none" strike="noStrike" smtClean="0">
                                                <a:solidFill>
                                                  <a:srgbClr val="000000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GB" sz="1400" b="0" i="1" u="none" strike="noStrike" smtClean="0">
                                                <a:solidFill>
                                                  <a:srgbClr val="000000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𝑖</m:t>
                                            </m:r>
                                          </m:e>
                                          <m:sub>
                                            <m:r>
                                              <a:rPr lang="en-GB" sz="1400" b="0" i="1" u="none" strike="noStrike" smtClean="0">
                                                <a:solidFill>
                                                  <a:srgbClr val="000000"/>
                                                </a:solidFill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𝑖𝑛</m:t>
                                            </m:r>
                                          </m:sub>
                                        </m:sSub>
                                      </m:sub>
                                      <m:sup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</m:nary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162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5,731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1412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4.2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213365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Rotational Kinetic Energy (kJ)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𝐾𝐸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𝐼</m:t>
                                </m:r>
                                <m:sSup>
                                  <m:sSup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𝑤</m:t>
                                    </m:r>
                                  </m:e>
                                  <m:sup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112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101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8986617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j-lt"/>
                            </a:rPr>
                            <a:t>Power (MW)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1.6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0.7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0.16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41496266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Equivalent Ford Fiesta Speed (km/h)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19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63565756"/>
                      </a:ext>
                    </a:extLst>
                  </a:tr>
                  <a:tr h="0">
                    <a:tc gridSpan="8"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1</a:t>
                          </a:r>
                          <a:r>
                            <a:rPr lang="en-GB" sz="1400" b="1" i="0" u="none" strike="noStrike" baseline="30000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st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Plate Considerations and forces: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6007606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Centrifugal Force/segment (</a:t>
                          </a:r>
                          <a:r>
                            <a:rPr lang="en-GB" sz="1400" b="1" i="0" u="none" strike="noStrike" dirty="0" err="1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kN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𝐹</m:t>
                                    </m:r>
                                  </m:e>
                                  <m:sub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sSup>
                                  <m:sSup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𝑤</m:t>
                                    </m:r>
                                  </m:e>
                                  <m:sup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sSub>
                                  <m:sSub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e>
                                  <m:sub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𝐶𝑜𝑀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122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805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2599865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Centrifugal Force 1</a:t>
                          </a:r>
                          <a:r>
                            <a:rPr lang="en-GB" sz="1400" b="1" i="0" u="none" strike="noStrike" baseline="30000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st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Plate (</a:t>
                          </a:r>
                          <a:r>
                            <a:rPr lang="en-GB" sz="1400" b="1" i="0" u="none" strike="noStrike" dirty="0" err="1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kN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) 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𝐹</m:t>
                                    </m:r>
                                  </m:e>
                                  <m:sub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sSup>
                                  <m:sSup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𝑤</m:t>
                                    </m:r>
                                  </m:e>
                                  <m:sup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sSub>
                                  <m:sSub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𝐷</m:t>
                                    </m:r>
                                  </m:e>
                                  <m:sub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𝑜𝑢𝑡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3.7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3.0e-5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1.4e-2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97720666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Acceleration 1</a:t>
                          </a:r>
                          <a:r>
                            <a:rPr lang="en-GB" sz="1400" b="1" i="0" u="none" strike="noStrike" baseline="30000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st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plate (G)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  <m:sub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sub>
                                </m:sSub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𝑤</m:t>
                                    </m:r>
                                  </m:e>
                                  <m:sup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178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79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~1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~1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8,203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4213415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Bending Stress 1</a:t>
                          </a:r>
                          <a:r>
                            <a:rPr lang="en-GB" sz="1400" b="1" i="0" u="none" strike="noStrike" baseline="30000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st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plate (MPa)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b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𝑚𝑎𝑥</m:t>
                                    </m:r>
                                  </m:sub>
                                </m:sSub>
                                <m:r>
                                  <a:rPr lang="en-GB" sz="1400" b="0" i="1" u="none" strike="noStrike" smtClean="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𝛽</m:t>
                                    </m:r>
                                    <m:r>
                                      <a:rPr lang="en-GB" sz="1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𝑞</m:t>
                                    </m:r>
                                    <m:sSup>
                                      <m:sSupPr>
                                        <m:ctrlP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e>
                                      <m:sup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GB" sz="1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1.5e-3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~0.1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92622495"/>
                      </a:ext>
                    </a:extLst>
                  </a:tr>
                  <a:tr h="0">
                    <a:tc gridSpan="8"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Beam Spot Movement During Pulse Length 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834794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Arc Travelled/pulse (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1" i="1" u="none" strike="noStrike" smtClean="0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  <m:r>
                                <a:rPr lang="en-GB" sz="1400" b="1" i="1" u="none" strike="noStrike" smtClean="0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𝒎</m:t>
                              </m:r>
                            </m:oMath>
                          </a14:m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12.4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8.2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8.4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+mj-lt"/>
                              <a:ea typeface="+mn-ea"/>
                              <a:cs typeface="+mn-cs"/>
                            </a:rPr>
                            <a:t>6,108.7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+mj-lt"/>
                              <a:ea typeface="+mn-ea"/>
                              <a:cs typeface="+mn-cs"/>
                            </a:rPr>
                            <a:t>2.0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958951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799E92DF-835A-2236-8D0D-373ED474A81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0725962"/>
                  </p:ext>
                </p:extLst>
              </p:nvPr>
            </p:nvGraphicFramePr>
            <p:xfrm>
              <a:off x="357849" y="502966"/>
              <a:ext cx="11476298" cy="5247463"/>
            </p:xfrm>
            <a:graphic>
              <a:graphicData uri="http://schemas.openxmlformats.org/drawingml/2006/table">
                <a:tbl>
                  <a:tblPr>
                    <a:tableStyleId>{BC89EF96-8CEA-46FF-86C4-4CE0E7609802}</a:tableStyleId>
                  </a:tblPr>
                  <a:tblGrid>
                    <a:gridCol w="2671585">
                      <a:extLst>
                        <a:ext uri="{9D8B030D-6E8A-4147-A177-3AD203B41FA5}">
                          <a16:colId xmlns:a16="http://schemas.microsoft.com/office/drawing/2014/main" val="1271251777"/>
                        </a:ext>
                      </a:extLst>
                    </a:gridCol>
                    <a:gridCol w="1263118">
                      <a:extLst>
                        <a:ext uri="{9D8B030D-6E8A-4147-A177-3AD203B41FA5}">
                          <a16:colId xmlns:a16="http://schemas.microsoft.com/office/drawing/2014/main" val="1950101423"/>
                        </a:ext>
                      </a:extLst>
                    </a:gridCol>
                    <a:gridCol w="938061">
                      <a:extLst>
                        <a:ext uri="{9D8B030D-6E8A-4147-A177-3AD203B41FA5}">
                          <a16:colId xmlns:a16="http://schemas.microsoft.com/office/drawing/2014/main" val="1547404572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2937305411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2614047208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3592986893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1134064839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3753273140"/>
                        </a:ext>
                      </a:extLst>
                    </a:gridCol>
                    <a:gridCol w="1100589">
                      <a:extLst>
                        <a:ext uri="{9D8B030D-6E8A-4147-A177-3AD203B41FA5}">
                          <a16:colId xmlns:a16="http://schemas.microsoft.com/office/drawing/2014/main" val="558980797"/>
                        </a:ext>
                      </a:extLst>
                    </a:gridCol>
                  </a:tblGrid>
                  <a:tr h="754329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</a:rPr>
                            <a:t>Key Rotating Metrics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Equation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Cross Target</a:t>
                          </a:r>
                        </a:p>
                      </a:txBody>
                      <a:tcPr marL="9525" marR="9525" marT="9525" marB="0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4/6 Cross</a:t>
                          </a:r>
                        </a:p>
                      </a:txBody>
                      <a:tcPr marL="9525" marR="9525" marT="9525" marB="0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8 Target</a:t>
                          </a:r>
                        </a:p>
                      </a:txBody>
                      <a:tcPr marL="9525" marR="9525" marT="9525" marB="0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ESS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STS SNS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ISIS TS1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n-lt"/>
                            </a:rPr>
                            <a:t>ESS Freia Chopper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1190333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Segments</a:t>
                          </a:r>
                        </a:p>
                      </a:txBody>
                      <a:tcPr marL="3165" marR="3165" marT="316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36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89450439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Beam Frequency (Hz)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32641765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Rotation Speed (rpm)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675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338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3360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77105030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j-lt"/>
                            </a:rPr>
                            <a:t>Mass of wheel (Kg) 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620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665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1,402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4,868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4,728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119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74201175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28" t="-748649" r="-329613" b="-15459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950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2,500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1,166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350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1,300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4726969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28" t="-848649" r="-329613" b="-14459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0.00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0.00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250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960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415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69383300"/>
                      </a:ext>
                    </a:extLst>
                  </a:tr>
                  <a:tr h="526225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Rotational Moment of Inertia (kg*m2)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12560" t="-408140" r="-599034" b="-5220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162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5,731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1412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4.2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2133651"/>
                      </a:ext>
                    </a:extLst>
                  </a:tr>
                  <a:tr h="408940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Rotational Kinetic Energy (kJ)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12560" t="-652239" r="-599034" b="-5701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112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101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262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89866175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1" i="0" u="none" strike="noStrike" dirty="0">
                              <a:solidFill>
                                <a:srgbClr val="FFFFFF"/>
                              </a:solidFill>
                              <a:effectLst/>
                              <a:latin typeface="+mj-lt"/>
                            </a:rPr>
                            <a:t>Power (MW)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 gridSpan="3"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1.6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0.7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0.16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</a:t>
                          </a:r>
                        </a:p>
                      </a:txBody>
                      <a:tcPr marL="3165" marR="3165" marT="316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41496266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Equivalent Ford Fiesta Speed (km/h)</a:t>
                          </a: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-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19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63565756"/>
                      </a:ext>
                    </a:extLst>
                  </a:tr>
                  <a:tr h="222885">
                    <a:tc gridSpan="8"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1</a:t>
                          </a:r>
                          <a:r>
                            <a:rPr lang="en-GB" sz="1400" b="1" i="0" u="none" strike="noStrike" baseline="30000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st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Plate Considerations and forces: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6007606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Centrifugal Force/segment (</a:t>
                          </a:r>
                          <a:r>
                            <a:rPr lang="en-GB" sz="1400" b="1" i="0" u="none" strike="noStrike" dirty="0" err="1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kN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12560" t="-1659459" r="-599034" b="-63513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122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54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48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805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825998658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Centrifugal Force 1</a:t>
                          </a:r>
                          <a:r>
                            <a:rPr lang="en-GB" sz="1400" b="1" i="0" u="none" strike="noStrike" baseline="30000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st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Plate (</a:t>
                          </a:r>
                          <a:r>
                            <a:rPr lang="en-GB" sz="1400" b="1" i="0" u="none" strike="noStrike" dirty="0" err="1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kN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) 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12560" t="-1808333" r="-599034" b="-552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3.7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3.0e-5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1.4e-2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97720666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Acceleration 1</a:t>
                          </a:r>
                          <a:r>
                            <a:rPr lang="en-GB" sz="1400" b="1" i="0" u="none" strike="noStrike" baseline="30000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st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plate (G)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12560" t="-1856757" r="-599034" b="-4378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178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79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61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~1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~1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8,203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42134151"/>
                      </a:ext>
                    </a:extLst>
                  </a:tr>
                  <a:tr h="437579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Bending Stress 1</a:t>
                          </a:r>
                          <a:r>
                            <a:rPr lang="en-GB" sz="1400" b="1" i="0" u="none" strike="noStrike" baseline="30000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st</a:t>
                          </a: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 plate (MPa)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12560" t="-1005556" r="-599034" b="-1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21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9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1.5e-3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~0.1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92622495"/>
                      </a:ext>
                    </a:extLst>
                  </a:tr>
                  <a:tr h="222885">
                    <a:tc gridSpan="8"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i="0" u="none" strike="noStrike" dirty="0">
                              <a:solidFill>
                                <a:schemeClr val="bg1"/>
                              </a:solidFill>
                              <a:effectLst/>
                              <a:latin typeface="+mj-lt"/>
                            </a:rPr>
                            <a:t>Beam Spot Movement During Pulse Length </a:t>
                          </a: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b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i="0" u="none" strike="noStrike" dirty="0">
                            <a:solidFill>
                              <a:schemeClr val="bg1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8347945"/>
                      </a:ext>
                    </a:extLst>
                  </a:tr>
                  <a:tr h="22288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3"/>
                          <a:stretch>
                            <a:fillRect l="-228" t="-2248649" r="-329613" b="-459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GB" sz="1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j-lt"/>
                          </a:endParaRP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12.4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8.2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8.4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+mj-lt"/>
                              <a:ea typeface="+mn-ea"/>
                              <a:cs typeface="+mn-cs"/>
                            </a:rPr>
                            <a:t>6,108.7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4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+mj-lt"/>
                              <a:ea typeface="+mn-ea"/>
                              <a:cs typeface="+mn-cs"/>
                            </a:rPr>
                            <a:t>2.0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ctr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+mj-lt"/>
                            </a:rPr>
                            <a:t>n/a</a:t>
                          </a:r>
                        </a:p>
                      </a:txBody>
                      <a:tcPr marL="9525" marR="9525" marT="9525" marB="0" anchor="ctr"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9589514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 descr="A red and white flag with a white cross&#10;&#10;AI-generated content may be incorrect.">
            <a:extLst>
              <a:ext uri="{FF2B5EF4-FFF2-40B4-BE49-F238E27FC236}">
                <a16:creationId xmlns:a16="http://schemas.microsoft.com/office/drawing/2014/main" id="{472FC7A8-E0A2-9ACD-06B2-C4CA4DCFE2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3882" y="730860"/>
            <a:ext cx="526724" cy="5267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04FABB-0441-DFBB-D2AE-5E02D88891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777" y="820782"/>
            <a:ext cx="651591" cy="390954"/>
          </a:xfrm>
          <a:prstGeom prst="rect">
            <a:avLst/>
          </a:prstGeom>
        </p:spPr>
      </p:pic>
      <p:pic>
        <p:nvPicPr>
          <p:cNvPr id="1026" name="Picture 2" descr="Union Jack - Wikipedia">
            <a:extLst>
              <a:ext uri="{FF2B5EF4-FFF2-40B4-BE49-F238E27FC236}">
                <a16:creationId xmlns:a16="http://schemas.microsoft.com/office/drawing/2014/main" id="{B7714A87-BD8B-952C-531A-BA883CF95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805" y="820184"/>
            <a:ext cx="651591" cy="391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AD81C0F-2CDD-F58E-87FE-8DD18AC628A9}"/>
                  </a:ext>
                </a:extLst>
              </p:cNvPr>
              <p:cNvSpPr txBox="1"/>
              <p:nvPr/>
            </p:nvSpPr>
            <p:spPr>
              <a:xfrm>
                <a:off x="2881290" y="5759131"/>
                <a:ext cx="8969652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/>
                  <a:t>-    Bending Stresses calculated using simply supported Roark Formula. See slide 18.</a:t>
                </a:r>
              </a:p>
              <a:p>
                <a:pPr marL="285750" indent="-285750">
                  <a:buFontTx/>
                  <a:buChar char="-"/>
                </a:pPr>
                <a:r>
                  <a:rPr lang="en-GB" sz="1600" dirty="0">
                    <a:solidFill>
                      <a:schemeClr val="tx1"/>
                    </a:solidFill>
                  </a:rPr>
                  <a:t>ESS arc travelled/pulse result of 2 </a:t>
                </a:r>
                <a:r>
                  <a:rPr lang="en-GB" sz="1600" dirty="0" err="1">
                    <a:solidFill>
                      <a:schemeClr val="tx1"/>
                    </a:solidFill>
                  </a:rPr>
                  <a:t>ms</a:t>
                </a:r>
                <a:r>
                  <a:rPr lang="en-GB" sz="1600" dirty="0">
                    <a:solidFill>
                      <a:schemeClr val="tx1"/>
                    </a:solidFill>
                  </a:rPr>
                  <a:t> pulse.</a:t>
                </a:r>
              </a:p>
              <a:p>
                <a:pPr marL="285750" indent="-285750">
                  <a:buFontTx/>
                  <a:buChar char="-"/>
                </a:pPr>
                <a:r>
                  <a:rPr lang="en-GB" sz="1600" dirty="0">
                    <a:solidFill>
                      <a:schemeClr val="tx1"/>
                    </a:solidFill>
                  </a:rPr>
                  <a:t>If ESS &amp;/or SNS ran at 45 Hz, their KE would increase by 9x.</a:t>
                </a:r>
              </a:p>
              <a:p>
                <a:pPr marL="285750" indent="-285750">
                  <a:buFontTx/>
                  <a:buChar char="-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1600" b="0" i="1" u="none" strike="noStrike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600" b="0" i="1" u="none" strike="noStrike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GB" sz="1600" b="0" i="1" u="none" strike="noStrike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𝐶𝑜𝑀</m:t>
                        </m:r>
                      </m:sub>
                    </m:sSub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is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the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length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to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the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centre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mass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 (</m:t>
                    </m:r>
                    <m:r>
                      <m:rPr>
                        <m:sty m:val="p"/>
                      </m:rP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CoM</m:t>
                    </m:r>
                    <m:r>
                      <a:rPr lang="en-GB" sz="1600" b="0" i="0" u="none" strike="noStrike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1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AD81C0F-2CDD-F58E-87FE-8DD18AC628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1290" y="5759131"/>
                <a:ext cx="8969652" cy="1077218"/>
              </a:xfrm>
              <a:prstGeom prst="rect">
                <a:avLst/>
              </a:prstGeom>
              <a:blipFill>
                <a:blip r:embed="rId7"/>
                <a:stretch>
                  <a:fillRect l="-408" t="-1705" b="-51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77386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2F3D9F-E5F0-B34E-340A-F7E42EACC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337" y="144379"/>
            <a:ext cx="10515600" cy="1325563"/>
          </a:xfrm>
        </p:spPr>
        <p:txBody>
          <a:bodyPr/>
          <a:lstStyle/>
          <a:p>
            <a:r>
              <a:rPr lang="en-GB" dirty="0"/>
              <a:t>Key Dimensions Cross Target: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1B87B-B6DB-5CB5-F590-1556463E6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358" y="1825625"/>
            <a:ext cx="5760517" cy="4351338"/>
          </a:xfrm>
        </p:spPr>
        <p:txBody>
          <a:bodyPr/>
          <a:lstStyle/>
          <a:p>
            <a:r>
              <a:rPr lang="en-GB" dirty="0"/>
              <a:t>The shaft outer radius is ~100 mm.</a:t>
            </a:r>
          </a:p>
          <a:p>
            <a:pPr lvl="1"/>
            <a:r>
              <a:rPr lang="en-GB" dirty="0"/>
              <a:t>Distance front of target to back of reflector = 412 mm.</a:t>
            </a:r>
          </a:p>
          <a:p>
            <a:pPr lvl="1"/>
            <a:r>
              <a:rPr lang="en-GB" dirty="0"/>
              <a:t>Means wheel must be at least: (412+100)*2 = 1024 mm wide.</a:t>
            </a:r>
          </a:p>
          <a:p>
            <a:pPr lvl="1"/>
            <a:r>
              <a:rPr lang="en-GB" dirty="0"/>
              <a:t>350 mm long Target segments -&gt; margin of: 62 mm*2 = 124 mm.</a:t>
            </a:r>
          </a:p>
          <a:p>
            <a:r>
              <a:rPr lang="en-GB" dirty="0"/>
              <a:t>Port holes do not see any obstruction by shaft.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3CF963-291D-9C2B-8ED4-07CF9E444F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875" y="1241420"/>
            <a:ext cx="5253134" cy="547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8902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1A0D5-0A31-3596-6B92-9B42AE904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083" y="-192821"/>
            <a:ext cx="10515600" cy="1325563"/>
          </a:xfrm>
        </p:spPr>
        <p:txBody>
          <a:bodyPr/>
          <a:lstStyle/>
          <a:p>
            <a:r>
              <a:rPr lang="en-GB" dirty="0"/>
              <a:t>Neutron Port Clearance: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24CB7-80F2-338D-6F5E-1E628C427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574" y="875980"/>
            <a:ext cx="11340786" cy="4991420"/>
          </a:xfrm>
        </p:spPr>
        <p:txBody>
          <a:bodyPr>
            <a:normAutofit/>
          </a:bodyPr>
          <a:lstStyle/>
          <a:p>
            <a:r>
              <a:rPr lang="en-GB" sz="2400" dirty="0"/>
              <a:t>Concerns about rotational energy = incentive to reduce diameter = question about shaft – neutron port clearance.</a:t>
            </a:r>
          </a:p>
          <a:p>
            <a:r>
              <a:rPr lang="en-GB" sz="2400" dirty="0"/>
              <a:t>Distance of shaft to port ~ 75 mm. Possibility to reduce diameter dependant on thickness margin to decoupler.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9CB94F5-E95E-941B-4E8E-229EC42EF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0712" y="2614177"/>
            <a:ext cx="3653564" cy="391006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0823161-A6D4-8C61-49A4-0A9C8D31A02E}"/>
              </a:ext>
            </a:extLst>
          </p:cNvPr>
          <p:cNvCxnSpPr>
            <a:cxnSpLocks/>
          </p:cNvCxnSpPr>
          <p:nvPr/>
        </p:nvCxnSpPr>
        <p:spPr>
          <a:xfrm>
            <a:off x="8831206" y="4423898"/>
            <a:ext cx="173604" cy="172841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58BC9589-0F05-5E25-3635-4E05746FE71D}"/>
              </a:ext>
            </a:extLst>
          </p:cNvPr>
          <p:cNvSpPr txBox="1"/>
          <p:nvPr/>
        </p:nvSpPr>
        <p:spPr>
          <a:xfrm>
            <a:off x="8352726" y="3858622"/>
            <a:ext cx="685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Top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A835BD8-AE6F-BDA5-2383-06EDF5626401}"/>
              </a:ext>
            </a:extLst>
          </p:cNvPr>
          <p:cNvSpPr txBox="1"/>
          <p:nvPr/>
        </p:nvSpPr>
        <p:spPr>
          <a:xfrm>
            <a:off x="9313645" y="3187024"/>
            <a:ext cx="685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Top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9A2C6FC-6CF5-7EB2-B15B-DADE0C0767C9}"/>
              </a:ext>
            </a:extLst>
          </p:cNvPr>
          <p:cNvSpPr txBox="1"/>
          <p:nvPr/>
        </p:nvSpPr>
        <p:spPr>
          <a:xfrm>
            <a:off x="9236642" y="3858622"/>
            <a:ext cx="119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Bottom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CD9D20-4487-086C-D853-372A742EFB7A}"/>
              </a:ext>
            </a:extLst>
          </p:cNvPr>
          <p:cNvSpPr txBox="1"/>
          <p:nvPr/>
        </p:nvSpPr>
        <p:spPr>
          <a:xfrm>
            <a:off x="8237545" y="3272297"/>
            <a:ext cx="119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Bottom</a:t>
            </a:r>
          </a:p>
        </p:txBody>
      </p:sp>
      <p:pic>
        <p:nvPicPr>
          <p:cNvPr id="12" name="Content Placeholder 7">
            <a:extLst>
              <a:ext uri="{FF2B5EF4-FFF2-40B4-BE49-F238E27FC236}">
                <a16:creationId xmlns:a16="http://schemas.microsoft.com/office/drawing/2014/main" id="{70F9C658-28CF-2F9F-6024-C67BF862F8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054" y="2847373"/>
            <a:ext cx="1775594" cy="270500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3A54B8A-A2BD-E0AC-B72A-34E147F8CC91}"/>
              </a:ext>
            </a:extLst>
          </p:cNvPr>
          <p:cNvSpPr txBox="1"/>
          <p:nvPr/>
        </p:nvSpPr>
        <p:spPr>
          <a:xfrm>
            <a:off x="4009730" y="6526981"/>
            <a:ext cx="6764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Wheel Diameters = 700 mm &amp; 912 mm respectively.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C799B56-F49C-BFA8-2DFC-516F09E639B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687"/>
          <a:stretch/>
        </p:blipFill>
        <p:spPr>
          <a:xfrm>
            <a:off x="3724977" y="2611437"/>
            <a:ext cx="3395735" cy="391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4672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C41DF-E1D4-B6D6-D534-7E0C52288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 out of 6 Target extra images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2C2D56-A818-B4C9-E8A3-8BE1941EEE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38875" y="2002308"/>
            <a:ext cx="5353327" cy="4351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7A7564-AC4C-6603-3C85-2166EF5D8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875" y="2002308"/>
            <a:ext cx="3429000" cy="435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171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86FA1F-A5A7-7019-C1B8-A4A99930B5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FA41F-08C3-9FCB-7ED0-67E212643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8 Segment Target (In Progress):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C09EDA-BB01-C610-3CFC-E1356827B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7692" y="1690688"/>
            <a:ext cx="4001082" cy="4538417"/>
          </a:xfrm>
          <a:prstGeom prst="rect">
            <a:avLst/>
          </a:prstGeom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75A2139C-FEE6-C042-0389-61283A8E8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996" y="1690688"/>
            <a:ext cx="4567696" cy="453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4500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0DA24-2898-9DA9-D9BE-FD511629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215" y="-163092"/>
            <a:ext cx="10515600" cy="1325563"/>
          </a:xfrm>
        </p:spPr>
        <p:txBody>
          <a:bodyPr/>
          <a:lstStyle/>
          <a:p>
            <a:r>
              <a:rPr lang="en-GB" dirty="0"/>
              <a:t>International Rotating Wheel Targets: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79E209-587E-5A9D-ED45-4A6E97F8AA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244" t="14739"/>
          <a:stretch/>
        </p:blipFill>
        <p:spPr>
          <a:xfrm>
            <a:off x="24145827" y="28355727"/>
            <a:ext cx="5828030" cy="382513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5AB7FE-361F-44B9-44CD-FBE73CFB68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244" t="14739"/>
          <a:stretch/>
        </p:blipFill>
        <p:spPr>
          <a:xfrm>
            <a:off x="727587" y="1233118"/>
            <a:ext cx="5305922" cy="348245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E878176-7687-A39B-D3E3-D2BA763F3B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033509" y="1198637"/>
            <a:ext cx="5263812" cy="3538778"/>
          </a:xfrm>
          <a:ln w="28575"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FB2B841-11EE-97C3-87EE-96EDFD0FF271}"/>
              </a:ext>
            </a:extLst>
          </p:cNvPr>
          <p:cNvSpPr txBox="1"/>
          <p:nvPr/>
        </p:nvSpPr>
        <p:spPr>
          <a:xfrm>
            <a:off x="2675496" y="4851908"/>
            <a:ext cx="2017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ESS rotating Wheel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37390CA-70BC-2BD9-5883-864D2EE76950}"/>
              </a:ext>
            </a:extLst>
          </p:cNvPr>
          <p:cNvSpPr txBox="1"/>
          <p:nvPr/>
        </p:nvSpPr>
        <p:spPr>
          <a:xfrm>
            <a:off x="7418313" y="4778623"/>
            <a:ext cx="2377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SNS STS rotating Wheel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BE7C10-D2CC-3348-6C6E-7ABE15A1C9DE}"/>
              </a:ext>
            </a:extLst>
          </p:cNvPr>
          <p:cNvSpPr txBox="1"/>
          <p:nvPr/>
        </p:nvSpPr>
        <p:spPr>
          <a:xfrm>
            <a:off x="2845832" y="5196691"/>
            <a:ext cx="16765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5 MW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36 Segments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 Cooled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9103C9-1791-BD1D-67BA-7A7A3EFC41A8}"/>
              </a:ext>
            </a:extLst>
          </p:cNvPr>
          <p:cNvSpPr txBox="1"/>
          <p:nvPr/>
        </p:nvSpPr>
        <p:spPr>
          <a:xfrm>
            <a:off x="7601623" y="5184121"/>
            <a:ext cx="17590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0.7 MW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21 Segments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Water Cooled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1135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DD8D6-3F0D-C142-D116-93E3E4CCD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-56526"/>
            <a:ext cx="10515600" cy="1325563"/>
          </a:xfrm>
        </p:spPr>
        <p:txBody>
          <a:bodyPr/>
          <a:lstStyle/>
          <a:p>
            <a:r>
              <a:rPr lang="en-GB" dirty="0"/>
              <a:t>Progress Stationary Target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20C1B-7407-8B8D-99C5-AA8763083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281" y="1204484"/>
            <a:ext cx="5983569" cy="4351338"/>
          </a:xfrm>
        </p:spPr>
        <p:txBody>
          <a:bodyPr>
            <a:normAutofit/>
          </a:bodyPr>
          <a:lstStyle/>
          <a:p>
            <a:r>
              <a:rPr lang="en-GB" sz="2000" dirty="0"/>
              <a:t>Clear benefit to avoid cladding by using He cooling.</a:t>
            </a:r>
          </a:p>
          <a:p>
            <a:pPr lvl="1"/>
            <a:r>
              <a:rPr lang="en-GB" sz="1600" dirty="0"/>
              <a:t>Thermal shock concerns on bare W must be addressed.</a:t>
            </a:r>
          </a:p>
          <a:p>
            <a:r>
              <a:rPr lang="en-GB" sz="2000" dirty="0"/>
              <a:t>Super Gaussian allows peak power without complex geometry changes improvements.</a:t>
            </a:r>
          </a:p>
          <a:p>
            <a:r>
              <a:rPr lang="en-GB" sz="2000" dirty="0"/>
              <a:t>Possibility to increase volume fraction by reducing plate count.</a:t>
            </a:r>
          </a:p>
          <a:p>
            <a:pPr lvl="1"/>
            <a:endParaRPr lang="en-GB" sz="20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433A265-F05B-55A5-5A14-590ACC955645}"/>
              </a:ext>
            </a:extLst>
          </p:cNvPr>
          <p:cNvGrpSpPr/>
          <p:nvPr/>
        </p:nvGrpSpPr>
        <p:grpSpPr>
          <a:xfrm>
            <a:off x="6234953" y="1616072"/>
            <a:ext cx="5867399" cy="4105837"/>
            <a:chOff x="3449659" y="2617452"/>
            <a:chExt cx="5505165" cy="3804234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EBC2860-D2B9-1792-2E8F-507480727B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49659" y="2617452"/>
              <a:ext cx="5505165" cy="3804234"/>
            </a:xfrm>
            <a:prstGeom prst="rect">
              <a:avLst/>
            </a:prstGeom>
          </p:spPr>
        </p:pic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B296B2E-F025-E676-243B-443A5B7EF4D8}"/>
                </a:ext>
              </a:extLst>
            </p:cNvPr>
            <p:cNvCxnSpPr>
              <a:cxnSpLocks/>
            </p:cNvCxnSpPr>
            <p:nvPr/>
          </p:nvCxnSpPr>
          <p:spPr>
            <a:xfrm>
              <a:off x="4093828" y="3648857"/>
              <a:ext cx="464750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4ED3D58-FEC9-C8EB-A8F4-F198C60C7F58}"/>
                </a:ext>
              </a:extLst>
            </p:cNvPr>
            <p:cNvSpPr txBox="1"/>
            <p:nvPr/>
          </p:nvSpPr>
          <p:spPr>
            <a:xfrm>
              <a:off x="7219766" y="3346514"/>
              <a:ext cx="1643959" cy="319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400" b="1" dirty="0">
                  <a:solidFill>
                    <a:srgbClr val="FF0000"/>
                  </a:solidFill>
                </a:rPr>
                <a:t>Temperature Limit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0094224-9E18-A5CE-0538-49293B7762E8}"/>
              </a:ext>
            </a:extLst>
          </p:cNvPr>
          <p:cNvSpPr txBox="1"/>
          <p:nvPr/>
        </p:nvSpPr>
        <p:spPr>
          <a:xfrm>
            <a:off x="7274484" y="5871966"/>
            <a:ext cx="55805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Decay Heat Temperature limit depending on beam power(DW)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A71A36-A1B5-545A-32DD-602BE0FDC4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46" y="4427034"/>
            <a:ext cx="4781177" cy="225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523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DCACC-4916-5ADE-A7EB-6232D2981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useful data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DFFCCBD-B55C-F00F-9114-8F98D253A6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03592" y="1584004"/>
            <a:ext cx="2880057" cy="478966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0C78D0-E8C6-AF4A-D9AF-D0057D83A9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3649" y="2083094"/>
            <a:ext cx="6335009" cy="379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834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3B939-7C2D-4B1A-A315-D7976C946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742" y="-142128"/>
            <a:ext cx="10515600" cy="1325563"/>
          </a:xfrm>
        </p:spPr>
        <p:txBody>
          <a:bodyPr/>
          <a:lstStyle/>
          <a:p>
            <a:r>
              <a:rPr lang="en-GB" dirty="0"/>
              <a:t>Source for SNS Data: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A1793-9919-78F6-BC69-7B2FA97697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618" y="907067"/>
            <a:ext cx="6920620" cy="4351338"/>
          </a:xfrm>
        </p:spPr>
        <p:txBody>
          <a:bodyPr>
            <a:normAutofit/>
          </a:bodyPr>
          <a:lstStyle/>
          <a:p>
            <a:r>
              <a:rPr lang="en-GB" sz="1400" dirty="0"/>
              <a:t>Copper thickness = 1 mm top and bottom.</a:t>
            </a:r>
          </a:p>
          <a:p>
            <a:pPr lvl="1"/>
            <a:r>
              <a:rPr lang="en-GB" sz="1400" dirty="0"/>
              <a:t>Radiate 2024 Conference. </a:t>
            </a:r>
            <a:r>
              <a:rPr lang="en-GB" sz="1400" dirty="0">
                <a:hlinkClick r:id="rId2" action="ppaction://hlinkfile"/>
              </a:rPr>
              <a:t>\\te0dfs01.te.rl.ac.uk\projectsHPT\Workshops_Conferences\2024-09-RaDIATE_Granada\Tue\1610_Challenges_and_opportunities_for_the_thermal_interface_selection_and_diffusion_bonding_in_the_STS_target_segment</a:t>
            </a:r>
            <a:endParaRPr lang="en-GB" sz="1400" dirty="0"/>
          </a:p>
          <a:p>
            <a:pPr lvl="1"/>
            <a:endParaRPr lang="en-GB" sz="1400" dirty="0"/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r>
              <a:rPr lang="en-GB" sz="1800" dirty="0"/>
              <a:t>Shaft weight and height of wheel (78 mm. 58 mm of W).</a:t>
            </a:r>
          </a:p>
          <a:p>
            <a:pPr lvl="1"/>
            <a:r>
              <a:rPr lang="en-GB" sz="1100" dirty="0"/>
              <a:t>SPALLATION NEUTRON SOURCE SECOND TARGET STATION CONCEPTUAL DESIGN REPORT VOLUME 1: OVERVIEW, TECHNICAL AND EXPERIMENT SYSTEMS</a:t>
            </a:r>
            <a:endParaRPr lang="en-GB" sz="1400" dirty="0"/>
          </a:p>
          <a:p>
            <a:endParaRPr lang="en-GB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66FA14-D1D6-77EF-A15C-FE1596D097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47371"/>
          <a:stretch/>
        </p:blipFill>
        <p:spPr>
          <a:xfrm>
            <a:off x="1083493" y="2089622"/>
            <a:ext cx="4955074" cy="16034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833B99-FDC3-32BD-0A74-8BBD304617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394" y="4738752"/>
            <a:ext cx="6249272" cy="17623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DEAF3E-2044-0EC1-5794-E2CA307362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8395" y="250337"/>
            <a:ext cx="3955863" cy="63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15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5BFED-30B8-F019-3C13-F2F26B5CD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6FA807-5D2B-A70C-87B3-73DAECC68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3972" y="164057"/>
            <a:ext cx="6202157" cy="6472135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01906E-550C-476A-0067-06D19057A4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09" y="2932493"/>
            <a:ext cx="5602937" cy="143523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D7336C-3D5B-F9CC-7F27-A79405918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583" y="192932"/>
            <a:ext cx="6609104" cy="1325563"/>
          </a:xfrm>
        </p:spPr>
        <p:txBody>
          <a:bodyPr/>
          <a:lstStyle/>
          <a:p>
            <a:pPr algn="ctr"/>
            <a:r>
              <a:rPr lang="en-GB" dirty="0"/>
              <a:t>Source for ESS Data: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D72203-3812-EC4B-64F2-6A1EDE03D92F}"/>
              </a:ext>
            </a:extLst>
          </p:cNvPr>
          <p:cNvSpPr txBox="1"/>
          <p:nvPr/>
        </p:nvSpPr>
        <p:spPr>
          <a:xfrm>
            <a:off x="280583" y="1477172"/>
            <a:ext cx="57582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ESS Technical Design Report (23/04/2013):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hlinkClick r:id="rId4"/>
              </a:rPr>
              <a:t>ESS_TDR_final_130423_blue.pdf</a:t>
            </a:r>
            <a:endParaRPr lang="en-GB" sz="1400" dirty="0"/>
          </a:p>
          <a:p>
            <a:pPr marL="285750" indent="-285750">
              <a:buFontTx/>
              <a:buChar char="-"/>
            </a:pPr>
            <a:r>
              <a:rPr lang="en-GB" sz="1400" b="1" i="0" dirty="0">
                <a:solidFill>
                  <a:srgbClr val="333333"/>
                </a:solidFill>
                <a:effectLst/>
                <a:latin typeface="PT serif" panose="020F0502020204030204" pitchFamily="18" charset="0"/>
              </a:rPr>
              <a:t>An evaluation of activation and radiation damage effects for the European Spallation Source Target</a:t>
            </a:r>
          </a:p>
          <a:p>
            <a:pPr marL="742950" lvl="1" indent="-285750">
              <a:buFontTx/>
              <a:buChar char="-"/>
            </a:pPr>
            <a:r>
              <a:rPr lang="en-GB" sz="1400" dirty="0">
                <a:hlinkClick r:id="rId5"/>
              </a:rPr>
              <a:t>Full article: An evaluation of activation and radiation damage effects for the European Spallation Source Target</a:t>
            </a:r>
            <a:endParaRPr lang="en-GB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569575-61A4-C006-3890-007DAA07D3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583" y="4438055"/>
            <a:ext cx="5358217" cy="1374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580699"/>
      </p:ext>
    </p:extLst>
  </p:cSld>
  <p:clrMapOvr>
    <a:masterClrMapping/>
  </p:clrMapOvr>
</p:sld>
</file>

<file path=ppt/theme/theme1.xml><?xml version="1.0" encoding="utf-8"?>
<a:theme xmlns:a="http://schemas.openxmlformats.org/drawingml/2006/main" name="STFC Master">
  <a:themeElements>
    <a:clrScheme name="STFC theme">
      <a:dk1>
        <a:srgbClr val="2E2C61"/>
      </a:dk1>
      <a:lt1>
        <a:srgbClr val="FFFFFF"/>
      </a:lt1>
      <a:dk2>
        <a:srgbClr val="2E2C61"/>
      </a:dk2>
      <a:lt2>
        <a:srgbClr val="FFFFFF"/>
      </a:lt2>
      <a:accent1>
        <a:srgbClr val="1E5DF8"/>
      </a:accent1>
      <a:accent2>
        <a:srgbClr val="003088"/>
      </a:accent2>
      <a:accent3>
        <a:srgbClr val="F08900"/>
      </a:accent3>
      <a:accent4>
        <a:srgbClr val="616161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FC Master" id="{782E6D41-A9D3-4481-AD7E-ED05473CF3A9}" vid="{61D0CA3D-6008-4F16-94B0-AC2816B0732E}"/>
    </a:ext>
  </a:extLst>
</a:theme>
</file>

<file path=ppt/theme/theme2.xml><?xml version="1.0" encoding="utf-8"?>
<a:theme xmlns:a="http://schemas.openxmlformats.org/drawingml/2006/main" name="Font WITHOUT logo master">
  <a:themeElements>
    <a:clrScheme name="STFC theme">
      <a:dk1>
        <a:srgbClr val="2E2C61"/>
      </a:dk1>
      <a:lt1>
        <a:srgbClr val="FFFFFF"/>
      </a:lt1>
      <a:dk2>
        <a:srgbClr val="2E2C61"/>
      </a:dk2>
      <a:lt2>
        <a:srgbClr val="FFFFFF"/>
      </a:lt2>
      <a:accent1>
        <a:srgbClr val="1E5DF8"/>
      </a:accent1>
      <a:accent2>
        <a:srgbClr val="003088"/>
      </a:accent2>
      <a:accent3>
        <a:srgbClr val="F08900"/>
      </a:accent3>
      <a:accent4>
        <a:srgbClr val="616161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ffle_Interfaces_Requirements.pptx" id="{35C1AA4B-FC15-48CD-9BAC-F32F131CA1E7}" vid="{0AD1D43A-917D-4B68-8038-4154C313B1BA}"/>
    </a:ext>
  </a:extLst>
</a:theme>
</file>

<file path=ppt/theme/theme3.xml><?xml version="1.0" encoding="utf-8"?>
<a:theme xmlns:a="http://schemas.openxmlformats.org/drawingml/2006/main" name="STFC_Useful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FC_Useful" id="{5A6ECD3C-09C0-45D6-9615-249A8155C06F}" vid="{C5DAB930-4297-4FEB-A372-3C1D0FBE96D2}"/>
    </a:ext>
  </a:extLst>
</a:theme>
</file>

<file path=ppt/theme/theme4.xml><?xml version="1.0" encoding="utf-8"?>
<a:theme xmlns:a="http://schemas.openxmlformats.org/drawingml/2006/main" name="1_Font and logo master">
  <a:themeElements>
    <a:clrScheme name="STFC theme">
      <a:dk1>
        <a:srgbClr val="2E2C61"/>
      </a:dk1>
      <a:lt1>
        <a:srgbClr val="FFFFFF"/>
      </a:lt1>
      <a:dk2>
        <a:srgbClr val="2E2C61"/>
      </a:dk2>
      <a:lt2>
        <a:srgbClr val="FFFFFF"/>
      </a:lt2>
      <a:accent1>
        <a:srgbClr val="1E5DF8"/>
      </a:accent1>
      <a:accent2>
        <a:srgbClr val="003088"/>
      </a:accent2>
      <a:accent3>
        <a:srgbClr val="F08900"/>
      </a:accent3>
      <a:accent4>
        <a:srgbClr val="616161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ffle_Interfaces_Requirements.pptx" id="{35C1AA4B-FC15-48CD-9BAC-F32F131CA1E7}" vid="{241D4F1B-DD19-42A2-83B0-782DAA4F4D08}"/>
    </a:ext>
  </a:extLst>
</a:theme>
</file>

<file path=ppt/theme/theme5.xml><?xml version="1.0" encoding="utf-8"?>
<a:theme xmlns:a="http://schemas.openxmlformats.org/drawingml/2006/main" name="1_Font WITHOUT logo master">
  <a:themeElements>
    <a:clrScheme name="STFC theme">
      <a:dk1>
        <a:srgbClr val="2E2C61"/>
      </a:dk1>
      <a:lt1>
        <a:srgbClr val="FFFFFF"/>
      </a:lt1>
      <a:dk2>
        <a:srgbClr val="2E2C61"/>
      </a:dk2>
      <a:lt2>
        <a:srgbClr val="FFFFFF"/>
      </a:lt2>
      <a:accent1>
        <a:srgbClr val="1E5DF8"/>
      </a:accent1>
      <a:accent2>
        <a:srgbClr val="003088"/>
      </a:accent2>
      <a:accent3>
        <a:srgbClr val="F08900"/>
      </a:accent3>
      <a:accent4>
        <a:srgbClr val="616161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ffle_Interfaces_Requirements.pptx" id="{35C1AA4B-FC15-48CD-9BAC-F32F131CA1E7}" vid="{0AD1D43A-917D-4B68-8038-4154C313B1BA}"/>
    </a:ext>
  </a:extLst>
</a:theme>
</file>

<file path=ppt/theme/theme6.xml><?xml version="1.0" encoding="utf-8"?>
<a:theme xmlns:a="http://schemas.openxmlformats.org/drawingml/2006/main" name="STFC Master">
  <a:themeElements>
    <a:clrScheme name="STFC theme">
      <a:dk1>
        <a:srgbClr val="2E2C61"/>
      </a:dk1>
      <a:lt1>
        <a:srgbClr val="FFFFFF"/>
      </a:lt1>
      <a:dk2>
        <a:srgbClr val="2E2C61"/>
      </a:dk2>
      <a:lt2>
        <a:srgbClr val="FFFFFF"/>
      </a:lt2>
      <a:accent1>
        <a:srgbClr val="1E5DF8"/>
      </a:accent1>
      <a:accent2>
        <a:srgbClr val="003088"/>
      </a:accent2>
      <a:accent3>
        <a:srgbClr val="F08900"/>
      </a:accent3>
      <a:accent4>
        <a:srgbClr val="616161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FC Master" id="{690DD550-C817-4892-9F74-52C0BE0D84A2}" vid="{73BE4E5D-6659-4EA6-87EC-8EB18DFA7316}"/>
    </a:ext>
  </a:extLst>
</a:theme>
</file>

<file path=ppt/theme/theme7.xml><?xml version="1.0" encoding="utf-8"?>
<a:theme xmlns:a="http://schemas.openxmlformats.org/drawingml/2006/main" name="1_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ffle_Interfaces_Requirements.pptx" id="{35C1AA4B-FC15-48CD-9BAC-F32F131CA1E7}" vid="{91FEB3D8-58B1-4D1E-BB4D-4AD263410566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STFC Master (1)</Template>
  <TotalTime>80259</TotalTime>
  <Words>2867</Words>
  <Application>Microsoft Office PowerPoint</Application>
  <PresentationFormat>Widescreen</PresentationFormat>
  <Paragraphs>447</Paragraphs>
  <Slides>28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28</vt:i4>
      </vt:variant>
    </vt:vector>
  </HeadingPairs>
  <TitlesOfParts>
    <vt:vector size="44" baseType="lpstr">
      <vt:lpstr>Aptos</vt:lpstr>
      <vt:lpstr>Arial</vt:lpstr>
      <vt:lpstr>Arial Regular</vt:lpstr>
      <vt:lpstr>Calibri</vt:lpstr>
      <vt:lpstr>Calibri Light</vt:lpstr>
      <vt:lpstr>Cambria Math</vt:lpstr>
      <vt:lpstr>Courier New</vt:lpstr>
      <vt:lpstr>PT serif</vt:lpstr>
      <vt:lpstr>Wingdings</vt:lpstr>
      <vt:lpstr>STFC Master</vt:lpstr>
      <vt:lpstr>Font WITHOUT logo master</vt:lpstr>
      <vt:lpstr>STFC_Useful</vt:lpstr>
      <vt:lpstr>1_Font and logo master</vt:lpstr>
      <vt:lpstr>1_Font WITHOUT logo master</vt:lpstr>
      <vt:lpstr>STFC Master</vt:lpstr>
      <vt:lpstr>1_Office 2013 - 2022 Theme</vt:lpstr>
      <vt:lpstr>ISIS-II Neutron Targets Baseline:</vt:lpstr>
      <vt:lpstr>Contents: </vt:lpstr>
      <vt:lpstr>ISIS-II Baseline</vt:lpstr>
      <vt:lpstr>TS-II static target design:</vt:lpstr>
      <vt:lpstr>TS-II static target design:</vt:lpstr>
      <vt:lpstr>Static target thermal gradient optimising:</vt:lpstr>
      <vt:lpstr>Static target thermal gradient optimising:</vt:lpstr>
      <vt:lpstr>PowerPoint Presentation</vt:lpstr>
      <vt:lpstr>PowerPoint Presentation</vt:lpstr>
      <vt:lpstr>PowerPoint Presentation</vt:lpstr>
      <vt:lpstr>Rotating Target Options for 1.6MW, 30/45Hz</vt:lpstr>
      <vt:lpstr>Conclusions:</vt:lpstr>
      <vt:lpstr>Future Work (Pending funding):</vt:lpstr>
      <vt:lpstr>References:</vt:lpstr>
      <vt:lpstr>PowerPoint Presentation</vt:lpstr>
      <vt:lpstr>Static Target Limits</vt:lpstr>
      <vt:lpstr>Mass Moment of Inertia Estimates: </vt:lpstr>
      <vt:lpstr>Bending Stresses Methodology:</vt:lpstr>
      <vt:lpstr>Key Rotating Metrics: </vt:lpstr>
      <vt:lpstr>Key Dimensions Cross Target: </vt:lpstr>
      <vt:lpstr>Neutron Port Clearance:</vt:lpstr>
      <vt:lpstr>4 out of 6 Target extra images</vt:lpstr>
      <vt:lpstr>8 Segment Target (In Progress):</vt:lpstr>
      <vt:lpstr>International Rotating Wheel Targets:</vt:lpstr>
      <vt:lpstr>Progress Stationary Target</vt:lpstr>
      <vt:lpstr>More useful data</vt:lpstr>
      <vt:lpstr>Source for SNS Data: </vt:lpstr>
      <vt:lpstr>Source for ESS Data: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Wells Calvo, Daniel (STFC,RAL,TECH)</dc:creator>
  <cp:lastModifiedBy>Wells Calvo, Daniel (STFC,RAL,TECH)</cp:lastModifiedBy>
  <cp:revision>244</cp:revision>
  <dcterms:created xsi:type="dcterms:W3CDTF">2024-11-19T15:01:14Z</dcterms:created>
  <dcterms:modified xsi:type="dcterms:W3CDTF">2026-06-01T11:40:52Z</dcterms:modified>
</cp:coreProperties>
</file>