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5EC146-786C-4CD0-8B2C-8712FA066C6B}" v="49" dt="2026-06-03T12:10:34.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848F-0B8D-72A4-CF97-210273AC2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97D821-EBC4-D5C1-D04C-D13BEF99CD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F082D-9AE7-6F33-5D0C-252CA740C33F}"/>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0891DA1C-FECA-3FAE-B942-64F75A1C52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6C207-D626-91C7-5FB0-1B06E80A4CDF}"/>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77751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C1EF-8091-3ECB-F615-AF4B3B95BA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A515EA-F1F4-2193-E55B-321863983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D6269-03B9-ADE4-FCE7-83A952A2C157}"/>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780B208E-2528-EA26-9AB7-D43551251E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3D9FC0-B3C0-7FCA-E6BA-06C3339642DD}"/>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317404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42E79-D43A-C3BC-549D-6F98D50F7F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D6FDC5-20B5-16DA-1D73-34171E6B56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5ABFB0-B071-D3F2-190E-4D1D8C9C37B6}"/>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97DC005F-3C5F-0D9D-D531-FAB355A58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89DC76-1468-054C-E0E7-CB5F2040FF22}"/>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306572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49E-6419-63C5-FC34-5F983EB5A5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2B0277-A51B-3FCE-3A51-5EE802CD2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F41B23-0AC0-5B14-40DF-5ACEABA75191}"/>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96E149AF-60BF-4EF6-33C7-973B175DF4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5A8B05-B2BB-6268-8177-1C64C0ECDB8B}"/>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610419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4DB3-88B4-2888-B309-973AC724B4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F21048-75D6-9D80-2D4F-8EC626FEAA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B6BEC-701D-9280-1FE7-0318F40BCDC1}"/>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B7A4C7A6-3589-FA45-3812-3C173205AF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082499-DB0F-9488-17A6-ADD0A059A1C4}"/>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2660482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F329-4402-DE46-1717-5E5F066D9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D96870-183F-7BDE-4F34-B48D01BCB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70D446-3F41-7C2D-A9DD-49EA47B20E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F7ED85-92AB-9C0F-76F8-E863C5C04DB9}"/>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6" name="Footer Placeholder 5">
            <a:extLst>
              <a:ext uri="{FF2B5EF4-FFF2-40B4-BE49-F238E27FC236}">
                <a16:creationId xmlns:a16="http://schemas.microsoft.com/office/drawing/2014/main" id="{E840FE14-2012-EAF6-D3DB-825E09D99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1A05B7-AC49-5911-2D21-FA2CB3A11146}"/>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162533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98B6-B004-4BDB-C50F-A3F8584BCC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03061D-2F03-C112-B6B1-77DD6B957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BE175-AE71-F1FE-54DB-B7358EF5CF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328F9C-D9CF-728E-1161-F465D4B51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7BB4A-911E-A139-8372-4F6D0793CB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2AA373-532F-7E9F-E694-92DCD37113B9}"/>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8" name="Footer Placeholder 7">
            <a:extLst>
              <a:ext uri="{FF2B5EF4-FFF2-40B4-BE49-F238E27FC236}">
                <a16:creationId xmlns:a16="http://schemas.microsoft.com/office/drawing/2014/main" id="{6E7155E1-0A6C-38E7-6EC2-0B1C62C208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195A76-FEE1-1ADB-EA54-4EB69D8CDF2F}"/>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87378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F938-031A-9AAD-7FB0-D6235B083D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9586E1-2BE9-467C-F5AE-76A342990179}"/>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4" name="Footer Placeholder 3">
            <a:extLst>
              <a:ext uri="{FF2B5EF4-FFF2-40B4-BE49-F238E27FC236}">
                <a16:creationId xmlns:a16="http://schemas.microsoft.com/office/drawing/2014/main" id="{0A7CB07B-2FC3-5BAD-9E79-3EB9AE85A9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439F8C-0946-2FD1-0B0F-21D840410606}"/>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266958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C14AB-19E9-1A38-59C4-698F09981F1C}"/>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3" name="Footer Placeholder 2">
            <a:extLst>
              <a:ext uri="{FF2B5EF4-FFF2-40B4-BE49-F238E27FC236}">
                <a16:creationId xmlns:a16="http://schemas.microsoft.com/office/drawing/2014/main" id="{0FA98697-C229-FCD3-F7DD-69A8070E32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2F3AED-FD6A-26DC-67A9-AE364381ABE2}"/>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19289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3EFAF-BE13-CF18-72E5-97597954C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A9081C-CC40-428C-13EB-277E842B5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6F334D-77EA-05BD-F011-694CF31CF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F648C-F6EB-02D1-16E0-5EBA8495046E}"/>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6" name="Footer Placeholder 5">
            <a:extLst>
              <a:ext uri="{FF2B5EF4-FFF2-40B4-BE49-F238E27FC236}">
                <a16:creationId xmlns:a16="http://schemas.microsoft.com/office/drawing/2014/main" id="{B092F705-419B-DA28-5038-B8B0DD340D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22E8B8-EA82-3F30-2021-EB8C032A5284}"/>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400813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497E-7F39-605D-6A9F-306DA1BB7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48C53E-07EE-5CA4-E482-BB68042A44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F015E2-C57B-4F45-77E2-7605133BE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72BFA-E454-5330-653A-F45480966255}"/>
              </a:ext>
            </a:extLst>
          </p:cNvPr>
          <p:cNvSpPr>
            <a:spLocks noGrp="1"/>
          </p:cNvSpPr>
          <p:nvPr>
            <p:ph type="dt" sz="half" idx="10"/>
          </p:nvPr>
        </p:nvSpPr>
        <p:spPr/>
        <p:txBody>
          <a:bodyPr/>
          <a:lstStyle/>
          <a:p>
            <a:fld id="{4557E9D1-7A50-439A-AE5D-201E4E6CA2F9}" type="datetimeFigureOut">
              <a:rPr lang="en-GB" smtClean="0"/>
              <a:t>03/06/2026</a:t>
            </a:fld>
            <a:endParaRPr lang="en-GB"/>
          </a:p>
        </p:txBody>
      </p:sp>
      <p:sp>
        <p:nvSpPr>
          <p:cNvPr id="6" name="Footer Placeholder 5">
            <a:extLst>
              <a:ext uri="{FF2B5EF4-FFF2-40B4-BE49-F238E27FC236}">
                <a16:creationId xmlns:a16="http://schemas.microsoft.com/office/drawing/2014/main" id="{EAD3E058-6ABA-58B3-C5B5-39B457AC47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39E4A4-6A2C-B09E-011A-4349C84BE27B}"/>
              </a:ext>
            </a:extLst>
          </p:cNvPr>
          <p:cNvSpPr>
            <a:spLocks noGrp="1"/>
          </p:cNvSpPr>
          <p:nvPr>
            <p:ph type="sldNum" sz="quarter" idx="12"/>
          </p:nvPr>
        </p:nvSpPr>
        <p:spPr/>
        <p:txBody>
          <a:bodyPr/>
          <a:lstStyle/>
          <a:p>
            <a:fld id="{FF414BD0-8C1B-455C-B828-4D1BB05ECD18}" type="slidenum">
              <a:rPr lang="en-GB" smtClean="0"/>
              <a:t>‹#›</a:t>
            </a:fld>
            <a:endParaRPr lang="en-GB"/>
          </a:p>
        </p:txBody>
      </p:sp>
    </p:spTree>
    <p:extLst>
      <p:ext uri="{BB962C8B-B14F-4D97-AF65-F5344CB8AC3E}">
        <p14:creationId xmlns:p14="http://schemas.microsoft.com/office/powerpoint/2010/main" val="58614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52C309-0577-FA8D-D99C-66CD0DB1F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873E30-CB26-8FE4-0D72-141023B01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D9BCB-BE3A-CF0F-5003-9F04900A8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57E9D1-7A50-439A-AE5D-201E4E6CA2F9}" type="datetimeFigureOut">
              <a:rPr lang="en-GB" smtClean="0"/>
              <a:t>03/06/2026</a:t>
            </a:fld>
            <a:endParaRPr lang="en-GB"/>
          </a:p>
        </p:txBody>
      </p:sp>
      <p:sp>
        <p:nvSpPr>
          <p:cNvPr id="5" name="Footer Placeholder 4">
            <a:extLst>
              <a:ext uri="{FF2B5EF4-FFF2-40B4-BE49-F238E27FC236}">
                <a16:creationId xmlns:a16="http://schemas.microsoft.com/office/drawing/2014/main" id="{644B13ED-1552-526D-7273-2B99A7AE5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B3109A5-2289-87ED-F2BD-F2B57F750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14BD0-8C1B-455C-B828-4D1BB05ECD18}" type="slidenum">
              <a:rPr lang="en-GB" smtClean="0"/>
              <a:t>‹#›</a:t>
            </a:fld>
            <a:endParaRPr lang="en-GB"/>
          </a:p>
        </p:txBody>
      </p:sp>
    </p:spTree>
    <p:extLst>
      <p:ext uri="{BB962C8B-B14F-4D97-AF65-F5344CB8AC3E}">
        <p14:creationId xmlns:p14="http://schemas.microsoft.com/office/powerpoint/2010/main" val="3785772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E6485D-E885-7A3A-65F9-EE4F565A315F}"/>
              </a:ext>
            </a:extLst>
          </p:cNvPr>
          <p:cNvPicPr>
            <a:picLocks noChangeAspect="1"/>
          </p:cNvPicPr>
          <p:nvPr/>
        </p:nvPicPr>
        <p:blipFill>
          <a:blip r:embed="rId2"/>
          <a:stretch>
            <a:fillRect/>
          </a:stretch>
        </p:blipFill>
        <p:spPr>
          <a:xfrm>
            <a:off x="778757" y="875489"/>
            <a:ext cx="5655486" cy="3640842"/>
          </a:xfrm>
          <a:prstGeom prst="rect">
            <a:avLst/>
          </a:prstGeom>
        </p:spPr>
      </p:pic>
      <p:pic>
        <p:nvPicPr>
          <p:cNvPr id="7" name="Picture 6">
            <a:extLst>
              <a:ext uri="{FF2B5EF4-FFF2-40B4-BE49-F238E27FC236}">
                <a16:creationId xmlns:a16="http://schemas.microsoft.com/office/drawing/2014/main" id="{EE44B678-FCEB-9B19-127A-02F821B7A6B2}"/>
              </a:ext>
            </a:extLst>
          </p:cNvPr>
          <p:cNvPicPr>
            <a:picLocks noChangeAspect="1"/>
          </p:cNvPicPr>
          <p:nvPr/>
        </p:nvPicPr>
        <p:blipFill>
          <a:blip r:embed="rId3"/>
          <a:stretch>
            <a:fillRect/>
          </a:stretch>
        </p:blipFill>
        <p:spPr>
          <a:xfrm>
            <a:off x="5506546" y="3143207"/>
            <a:ext cx="6277910" cy="3498915"/>
          </a:xfrm>
          <a:prstGeom prst="rect">
            <a:avLst/>
          </a:prstGeom>
        </p:spPr>
      </p:pic>
      <p:sp>
        <p:nvSpPr>
          <p:cNvPr id="8" name="TextBox 7">
            <a:extLst>
              <a:ext uri="{FF2B5EF4-FFF2-40B4-BE49-F238E27FC236}">
                <a16:creationId xmlns:a16="http://schemas.microsoft.com/office/drawing/2014/main" id="{D0788A08-42C2-77DC-227A-C71A3F0CBAD3}"/>
              </a:ext>
            </a:extLst>
          </p:cNvPr>
          <p:cNvSpPr txBox="1"/>
          <p:nvPr/>
        </p:nvSpPr>
        <p:spPr>
          <a:xfrm>
            <a:off x="5749047" y="215878"/>
            <a:ext cx="2782111" cy="584775"/>
          </a:xfrm>
          <a:prstGeom prst="rect">
            <a:avLst/>
          </a:prstGeom>
          <a:noFill/>
        </p:spPr>
        <p:txBody>
          <a:bodyPr wrap="square" rtlCol="0">
            <a:spAutoFit/>
          </a:bodyPr>
          <a:lstStyle/>
          <a:p>
            <a:r>
              <a:rPr lang="en-GB" sz="1600" dirty="0"/>
              <a:t>ALLECTRA DOOR FLANGE. WELDABLE D-SUB SOCKET</a:t>
            </a:r>
          </a:p>
        </p:txBody>
      </p:sp>
      <p:cxnSp>
        <p:nvCxnSpPr>
          <p:cNvPr id="10" name="Straight Arrow Connector 9">
            <a:extLst>
              <a:ext uri="{FF2B5EF4-FFF2-40B4-BE49-F238E27FC236}">
                <a16:creationId xmlns:a16="http://schemas.microsoft.com/office/drawing/2014/main" id="{E6C52085-B7B7-5643-6F44-1D08EC255DBD}"/>
              </a:ext>
            </a:extLst>
          </p:cNvPr>
          <p:cNvCxnSpPr>
            <a:cxnSpLocks/>
          </p:cNvCxnSpPr>
          <p:nvPr/>
        </p:nvCxnSpPr>
        <p:spPr>
          <a:xfrm>
            <a:off x="7200198" y="4050889"/>
            <a:ext cx="864895" cy="100485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5D75145-E137-98D4-AFB6-A154DDC474A1}"/>
              </a:ext>
            </a:extLst>
          </p:cNvPr>
          <p:cNvSpPr txBox="1"/>
          <p:nvPr/>
        </p:nvSpPr>
        <p:spPr>
          <a:xfrm>
            <a:off x="2186498" y="893322"/>
            <a:ext cx="2347402" cy="338554"/>
          </a:xfrm>
          <a:prstGeom prst="rect">
            <a:avLst/>
          </a:prstGeom>
          <a:noFill/>
        </p:spPr>
        <p:txBody>
          <a:bodyPr wrap="square" rtlCol="0">
            <a:spAutoFit/>
          </a:bodyPr>
          <a:lstStyle/>
          <a:p>
            <a:r>
              <a:rPr lang="en-GB" sz="1600" dirty="0"/>
              <a:t>VOID VESSEL He SIDE</a:t>
            </a:r>
          </a:p>
        </p:txBody>
      </p:sp>
      <p:sp>
        <p:nvSpPr>
          <p:cNvPr id="12" name="TextBox 11">
            <a:extLst>
              <a:ext uri="{FF2B5EF4-FFF2-40B4-BE49-F238E27FC236}">
                <a16:creationId xmlns:a16="http://schemas.microsoft.com/office/drawing/2014/main" id="{C55CB991-B7E9-BB9C-B7F9-4C5CD95DD45E}"/>
              </a:ext>
            </a:extLst>
          </p:cNvPr>
          <p:cNvSpPr txBox="1"/>
          <p:nvPr/>
        </p:nvSpPr>
        <p:spPr>
          <a:xfrm>
            <a:off x="5560573" y="932436"/>
            <a:ext cx="1070853" cy="338554"/>
          </a:xfrm>
          <a:prstGeom prst="rect">
            <a:avLst/>
          </a:prstGeom>
          <a:noFill/>
        </p:spPr>
        <p:txBody>
          <a:bodyPr wrap="square" rtlCol="0">
            <a:spAutoFit/>
          </a:bodyPr>
          <a:lstStyle/>
          <a:p>
            <a:r>
              <a:rPr lang="en-GB" sz="1600" dirty="0"/>
              <a:t>AIR SIDE</a:t>
            </a:r>
          </a:p>
        </p:txBody>
      </p:sp>
      <p:sp>
        <p:nvSpPr>
          <p:cNvPr id="13" name="Left Brace 12">
            <a:extLst>
              <a:ext uri="{FF2B5EF4-FFF2-40B4-BE49-F238E27FC236}">
                <a16:creationId xmlns:a16="http://schemas.microsoft.com/office/drawing/2014/main" id="{60D845BB-DCEA-1F8E-B8F2-0931221608AF}"/>
              </a:ext>
            </a:extLst>
          </p:cNvPr>
          <p:cNvSpPr/>
          <p:nvPr/>
        </p:nvSpPr>
        <p:spPr>
          <a:xfrm rot="15295217">
            <a:off x="4319639" y="2956873"/>
            <a:ext cx="705690" cy="1394196"/>
          </a:xfrm>
          <a:prstGeom prst="leftBrace">
            <a:avLst>
              <a:gd name="adj1" fmla="val 8333"/>
              <a:gd name="adj2" fmla="val 7703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Left Brace 17">
            <a:extLst>
              <a:ext uri="{FF2B5EF4-FFF2-40B4-BE49-F238E27FC236}">
                <a16:creationId xmlns:a16="http://schemas.microsoft.com/office/drawing/2014/main" id="{68886216-806C-A221-7883-23F0107E7BE4}"/>
              </a:ext>
            </a:extLst>
          </p:cNvPr>
          <p:cNvSpPr/>
          <p:nvPr/>
        </p:nvSpPr>
        <p:spPr>
          <a:xfrm rot="15295217">
            <a:off x="2417794" y="3410153"/>
            <a:ext cx="915961" cy="1725930"/>
          </a:xfrm>
          <a:prstGeom prst="leftBrace">
            <a:avLst>
              <a:gd name="adj1" fmla="val 8333"/>
              <a:gd name="adj2" fmla="val 312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CA6E8AA2-F2B5-0257-8F24-80F9DD93DB07}"/>
              </a:ext>
            </a:extLst>
          </p:cNvPr>
          <p:cNvSpPr txBox="1"/>
          <p:nvPr/>
        </p:nvSpPr>
        <p:spPr>
          <a:xfrm>
            <a:off x="1306216" y="4716790"/>
            <a:ext cx="2347402" cy="1569660"/>
          </a:xfrm>
          <a:prstGeom prst="rect">
            <a:avLst/>
          </a:prstGeom>
          <a:noFill/>
        </p:spPr>
        <p:txBody>
          <a:bodyPr wrap="square" rtlCol="0">
            <a:spAutoFit/>
          </a:bodyPr>
          <a:lstStyle/>
          <a:p>
            <a:r>
              <a:rPr lang="en-GB" sz="1600" dirty="0"/>
              <a:t>REMOTE HANDLING PLUG. CONSISTS OF A BURNDY CERAMIC PLUG. DISCONNECTED TWICE A YEAR FOR MODERATOR CHANGE.</a:t>
            </a:r>
          </a:p>
        </p:txBody>
      </p:sp>
      <p:sp>
        <p:nvSpPr>
          <p:cNvPr id="20" name="TextBox 19">
            <a:extLst>
              <a:ext uri="{FF2B5EF4-FFF2-40B4-BE49-F238E27FC236}">
                <a16:creationId xmlns:a16="http://schemas.microsoft.com/office/drawing/2014/main" id="{E29C5D84-639A-643E-9269-60D90F03CAF5}"/>
              </a:ext>
            </a:extLst>
          </p:cNvPr>
          <p:cNvSpPr txBox="1"/>
          <p:nvPr/>
        </p:nvSpPr>
        <p:spPr>
          <a:xfrm>
            <a:off x="4111543" y="3872444"/>
            <a:ext cx="2347402" cy="1569660"/>
          </a:xfrm>
          <a:prstGeom prst="rect">
            <a:avLst/>
          </a:prstGeom>
          <a:noFill/>
        </p:spPr>
        <p:txBody>
          <a:bodyPr wrap="square" rtlCol="0">
            <a:spAutoFit/>
          </a:bodyPr>
          <a:lstStyle/>
          <a:p>
            <a:r>
              <a:rPr lang="en-GB" sz="1600" dirty="0"/>
              <a:t>SACRIFICIAL CONNECTOR, D-SUB PLUG TO DOOR FLANGE. CERAMIC BURNDY SOCKET TO REMOTE PLUG</a:t>
            </a:r>
          </a:p>
        </p:txBody>
      </p:sp>
      <p:sp>
        <p:nvSpPr>
          <p:cNvPr id="22" name="TextBox 21">
            <a:extLst>
              <a:ext uri="{FF2B5EF4-FFF2-40B4-BE49-F238E27FC236}">
                <a16:creationId xmlns:a16="http://schemas.microsoft.com/office/drawing/2014/main" id="{03798F1F-8535-113F-AD48-AE7BF1F8F67A}"/>
              </a:ext>
            </a:extLst>
          </p:cNvPr>
          <p:cNvSpPr txBox="1"/>
          <p:nvPr/>
        </p:nvSpPr>
        <p:spPr>
          <a:xfrm>
            <a:off x="6831920" y="6123770"/>
            <a:ext cx="2782111" cy="584775"/>
          </a:xfrm>
          <a:prstGeom prst="rect">
            <a:avLst/>
          </a:prstGeom>
          <a:noFill/>
        </p:spPr>
        <p:txBody>
          <a:bodyPr wrap="square" rtlCol="0">
            <a:spAutoFit/>
          </a:bodyPr>
          <a:lstStyle/>
          <a:p>
            <a:r>
              <a:rPr lang="en-GB" sz="1600" dirty="0"/>
              <a:t>CERAMIC 19 PIN BURNDY SOCKET. </a:t>
            </a:r>
          </a:p>
        </p:txBody>
      </p:sp>
      <p:cxnSp>
        <p:nvCxnSpPr>
          <p:cNvPr id="23" name="Straight Arrow Connector 22">
            <a:extLst>
              <a:ext uri="{FF2B5EF4-FFF2-40B4-BE49-F238E27FC236}">
                <a16:creationId xmlns:a16="http://schemas.microsoft.com/office/drawing/2014/main" id="{79AFED16-4BAD-7C70-4995-E430C4EBE07D}"/>
              </a:ext>
            </a:extLst>
          </p:cNvPr>
          <p:cNvCxnSpPr/>
          <p:nvPr/>
        </p:nvCxnSpPr>
        <p:spPr>
          <a:xfrm flipH="1">
            <a:off x="5032649" y="582037"/>
            <a:ext cx="661481" cy="6225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0E2A8B3-1D63-3EC2-C107-33B8101FF6BB}"/>
              </a:ext>
            </a:extLst>
          </p:cNvPr>
          <p:cNvSpPr txBox="1"/>
          <p:nvPr/>
        </p:nvSpPr>
        <p:spPr>
          <a:xfrm>
            <a:off x="6088565" y="3712335"/>
            <a:ext cx="2782111" cy="338554"/>
          </a:xfrm>
          <a:prstGeom prst="rect">
            <a:avLst/>
          </a:prstGeom>
          <a:noFill/>
        </p:spPr>
        <p:txBody>
          <a:bodyPr wrap="square" rtlCol="0">
            <a:spAutoFit/>
          </a:bodyPr>
          <a:lstStyle/>
          <a:p>
            <a:r>
              <a:rPr lang="en-GB" sz="1600" dirty="0"/>
              <a:t>3 POINT LOCATION PINS</a:t>
            </a:r>
          </a:p>
        </p:txBody>
      </p:sp>
      <p:cxnSp>
        <p:nvCxnSpPr>
          <p:cNvPr id="27" name="Straight Arrow Connector 26">
            <a:extLst>
              <a:ext uri="{FF2B5EF4-FFF2-40B4-BE49-F238E27FC236}">
                <a16:creationId xmlns:a16="http://schemas.microsoft.com/office/drawing/2014/main" id="{405D330A-E9BC-E92F-BA3B-5A9B6A970425}"/>
              </a:ext>
            </a:extLst>
          </p:cNvPr>
          <p:cNvCxnSpPr>
            <a:cxnSpLocks/>
            <a:stCxn id="22" idx="0"/>
          </p:cNvCxnSpPr>
          <p:nvPr/>
        </p:nvCxnSpPr>
        <p:spPr>
          <a:xfrm flipV="1">
            <a:off x="8222976" y="4800600"/>
            <a:ext cx="1054374" cy="1323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71D63F4-A850-CE58-BFD6-FEEE100C22BD}"/>
              </a:ext>
            </a:extLst>
          </p:cNvPr>
          <p:cNvSpPr txBox="1"/>
          <p:nvPr/>
        </p:nvSpPr>
        <p:spPr>
          <a:xfrm>
            <a:off x="9614031" y="5908206"/>
            <a:ext cx="2782111" cy="584775"/>
          </a:xfrm>
          <a:prstGeom prst="rect">
            <a:avLst/>
          </a:prstGeom>
          <a:noFill/>
        </p:spPr>
        <p:txBody>
          <a:bodyPr wrap="square" rtlCol="0">
            <a:spAutoFit/>
          </a:bodyPr>
          <a:lstStyle/>
          <a:p>
            <a:r>
              <a:rPr lang="en-GB" sz="1600" dirty="0"/>
              <a:t>CERAMIC 25 WAY D-SUB PLUG</a:t>
            </a:r>
          </a:p>
        </p:txBody>
      </p:sp>
      <p:cxnSp>
        <p:nvCxnSpPr>
          <p:cNvPr id="31" name="Straight Arrow Connector 30">
            <a:extLst>
              <a:ext uri="{FF2B5EF4-FFF2-40B4-BE49-F238E27FC236}">
                <a16:creationId xmlns:a16="http://schemas.microsoft.com/office/drawing/2014/main" id="{FF872321-F05D-02B6-0476-94918D1055CE}"/>
              </a:ext>
            </a:extLst>
          </p:cNvPr>
          <p:cNvCxnSpPr>
            <a:cxnSpLocks/>
          </p:cNvCxnSpPr>
          <p:nvPr/>
        </p:nvCxnSpPr>
        <p:spPr>
          <a:xfrm flipV="1">
            <a:off x="10451961" y="4585036"/>
            <a:ext cx="0" cy="1323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EF1927E2-C2F1-CECB-5120-35D1FA2CF725}"/>
              </a:ext>
            </a:extLst>
          </p:cNvPr>
          <p:cNvSpPr txBox="1"/>
          <p:nvPr/>
        </p:nvSpPr>
        <p:spPr>
          <a:xfrm>
            <a:off x="9409889" y="2312345"/>
            <a:ext cx="2782111" cy="338554"/>
          </a:xfrm>
          <a:prstGeom prst="rect">
            <a:avLst/>
          </a:prstGeom>
          <a:noFill/>
        </p:spPr>
        <p:txBody>
          <a:bodyPr wrap="square" rtlCol="0">
            <a:spAutoFit/>
          </a:bodyPr>
          <a:lstStyle/>
          <a:p>
            <a:r>
              <a:rPr lang="en-GB" sz="1600" dirty="0"/>
              <a:t>CABLE CLAMP FOR LOOM</a:t>
            </a:r>
          </a:p>
        </p:txBody>
      </p:sp>
      <p:cxnSp>
        <p:nvCxnSpPr>
          <p:cNvPr id="34" name="Straight Arrow Connector 33">
            <a:extLst>
              <a:ext uri="{FF2B5EF4-FFF2-40B4-BE49-F238E27FC236}">
                <a16:creationId xmlns:a16="http://schemas.microsoft.com/office/drawing/2014/main" id="{974864EB-7D58-2C1C-CFC7-A7E70BAC8EE9}"/>
              </a:ext>
            </a:extLst>
          </p:cNvPr>
          <p:cNvCxnSpPr>
            <a:cxnSpLocks/>
          </p:cNvCxnSpPr>
          <p:nvPr/>
        </p:nvCxnSpPr>
        <p:spPr>
          <a:xfrm>
            <a:off x="11239500" y="2695910"/>
            <a:ext cx="212586" cy="13549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A2B5274-DA36-4AA3-6148-868656DFB34C}"/>
              </a:ext>
            </a:extLst>
          </p:cNvPr>
          <p:cNvSpPr txBox="1"/>
          <p:nvPr/>
        </p:nvSpPr>
        <p:spPr>
          <a:xfrm>
            <a:off x="561975" y="6486910"/>
            <a:ext cx="5791199" cy="338554"/>
          </a:xfrm>
          <a:prstGeom prst="rect">
            <a:avLst/>
          </a:prstGeom>
          <a:noFill/>
        </p:spPr>
        <p:txBody>
          <a:bodyPr wrap="square" rtlCol="0">
            <a:spAutoFit/>
          </a:bodyPr>
          <a:lstStyle/>
          <a:p>
            <a:r>
              <a:rPr lang="en-GB" sz="1600" dirty="0"/>
              <a:t>CABLE CLAMP FOR MODERATOR THERMOCOUPLES</a:t>
            </a:r>
          </a:p>
        </p:txBody>
      </p:sp>
      <p:cxnSp>
        <p:nvCxnSpPr>
          <p:cNvPr id="37" name="Straight Arrow Connector 36">
            <a:extLst>
              <a:ext uri="{FF2B5EF4-FFF2-40B4-BE49-F238E27FC236}">
                <a16:creationId xmlns:a16="http://schemas.microsoft.com/office/drawing/2014/main" id="{DA20EE2A-6D19-CE44-88D0-0C16038FA22C}"/>
              </a:ext>
            </a:extLst>
          </p:cNvPr>
          <p:cNvCxnSpPr>
            <a:cxnSpLocks/>
          </p:cNvCxnSpPr>
          <p:nvPr/>
        </p:nvCxnSpPr>
        <p:spPr>
          <a:xfrm flipV="1">
            <a:off x="5278008" y="6416157"/>
            <a:ext cx="471039" cy="2875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D137CC4A-33B1-00FE-63F5-ECB539A59B10}"/>
              </a:ext>
            </a:extLst>
          </p:cNvPr>
          <p:cNvPicPr>
            <a:picLocks noChangeAspect="1"/>
          </p:cNvPicPr>
          <p:nvPr/>
        </p:nvPicPr>
        <p:blipFill>
          <a:blip r:embed="rId4"/>
          <a:stretch>
            <a:fillRect/>
          </a:stretch>
        </p:blipFill>
        <p:spPr>
          <a:xfrm>
            <a:off x="8532236" y="83915"/>
            <a:ext cx="3311445" cy="2076606"/>
          </a:xfrm>
          <a:prstGeom prst="rect">
            <a:avLst/>
          </a:prstGeom>
        </p:spPr>
      </p:pic>
      <p:sp>
        <p:nvSpPr>
          <p:cNvPr id="41" name="TextBox 40">
            <a:extLst>
              <a:ext uri="{FF2B5EF4-FFF2-40B4-BE49-F238E27FC236}">
                <a16:creationId xmlns:a16="http://schemas.microsoft.com/office/drawing/2014/main" id="{3C63B525-6D52-4A94-BB65-5054A6650FD1}"/>
              </a:ext>
            </a:extLst>
          </p:cNvPr>
          <p:cNvSpPr txBox="1"/>
          <p:nvPr/>
        </p:nvSpPr>
        <p:spPr>
          <a:xfrm>
            <a:off x="123825" y="83915"/>
            <a:ext cx="5057775" cy="369332"/>
          </a:xfrm>
          <a:prstGeom prst="rect">
            <a:avLst/>
          </a:prstGeom>
          <a:noFill/>
        </p:spPr>
        <p:txBody>
          <a:bodyPr wrap="square" rtlCol="0">
            <a:spAutoFit/>
          </a:bodyPr>
          <a:lstStyle/>
          <a:p>
            <a:r>
              <a:rPr lang="en-GB" dirty="0"/>
              <a:t>ISIS </a:t>
            </a:r>
            <a:r>
              <a:rPr lang="en-GB" dirty="0" err="1"/>
              <a:t>TRaM</a:t>
            </a:r>
            <a:r>
              <a:rPr lang="en-GB" dirty="0"/>
              <a:t> REMOTE THERMOCOUPLE PLUG ASSY</a:t>
            </a:r>
          </a:p>
        </p:txBody>
      </p:sp>
      <p:cxnSp>
        <p:nvCxnSpPr>
          <p:cNvPr id="42" name="Straight Arrow Connector 41">
            <a:extLst>
              <a:ext uri="{FF2B5EF4-FFF2-40B4-BE49-F238E27FC236}">
                <a16:creationId xmlns:a16="http://schemas.microsoft.com/office/drawing/2014/main" id="{0482E49F-2A3F-D6B0-554F-BACC300164E3}"/>
              </a:ext>
            </a:extLst>
          </p:cNvPr>
          <p:cNvCxnSpPr>
            <a:cxnSpLocks/>
          </p:cNvCxnSpPr>
          <p:nvPr/>
        </p:nvCxnSpPr>
        <p:spPr>
          <a:xfrm flipV="1">
            <a:off x="7928445" y="1549905"/>
            <a:ext cx="1446914" cy="2214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EBBFC2B3-F19A-CA43-3CC7-8C320659A876}"/>
              </a:ext>
            </a:extLst>
          </p:cNvPr>
          <p:cNvSpPr txBox="1"/>
          <p:nvPr/>
        </p:nvSpPr>
        <p:spPr>
          <a:xfrm>
            <a:off x="6502859" y="1929666"/>
            <a:ext cx="2782111" cy="584775"/>
          </a:xfrm>
          <a:prstGeom prst="rect">
            <a:avLst/>
          </a:prstGeom>
          <a:noFill/>
        </p:spPr>
        <p:txBody>
          <a:bodyPr wrap="square" rtlCol="0">
            <a:spAutoFit/>
          </a:bodyPr>
          <a:lstStyle/>
          <a:p>
            <a:r>
              <a:rPr lang="en-GB" sz="1600" dirty="0"/>
              <a:t>CERAMIC 19 PIN BURNDY PLUG. </a:t>
            </a:r>
          </a:p>
        </p:txBody>
      </p:sp>
      <p:cxnSp>
        <p:nvCxnSpPr>
          <p:cNvPr id="46" name="Straight Arrow Connector 45">
            <a:extLst>
              <a:ext uri="{FF2B5EF4-FFF2-40B4-BE49-F238E27FC236}">
                <a16:creationId xmlns:a16="http://schemas.microsoft.com/office/drawing/2014/main" id="{7CCBAE7B-48CA-0E40-826D-469846CA7BD2}"/>
              </a:ext>
            </a:extLst>
          </p:cNvPr>
          <p:cNvCxnSpPr>
            <a:cxnSpLocks/>
          </p:cNvCxnSpPr>
          <p:nvPr/>
        </p:nvCxnSpPr>
        <p:spPr>
          <a:xfrm flipV="1">
            <a:off x="7811063" y="1429419"/>
            <a:ext cx="1427069" cy="535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37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U:\Target Design Group\02 - TS2\07 - EPB Window\VGS pics\06 - Remote Haandling Clamp fitted.jpg">
            <a:extLst>
              <a:ext uri="{FF2B5EF4-FFF2-40B4-BE49-F238E27FC236}">
                <a16:creationId xmlns:a16="http://schemas.microsoft.com/office/drawing/2014/main" id="{CB622D36-2321-ED3B-C422-B8A02245A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686" y="3706913"/>
            <a:ext cx="4193314" cy="314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3BACA767-9E7F-42E4-2120-185DBD043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1892300"/>
            <a:ext cx="8035925" cy="365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8">
            <a:extLst>
              <a:ext uri="{FF2B5EF4-FFF2-40B4-BE49-F238E27FC236}">
                <a16:creationId xmlns:a16="http://schemas.microsoft.com/office/drawing/2014/main" id="{69FDFD28-EF0A-C30A-4405-ACF2569F7216}"/>
              </a:ext>
            </a:extLst>
          </p:cNvPr>
          <p:cNvSpPr txBox="1">
            <a:spLocks noChangeArrowheads="1"/>
          </p:cNvSpPr>
          <p:nvPr/>
        </p:nvSpPr>
        <p:spPr bwMode="auto">
          <a:xfrm>
            <a:off x="271463" y="2060575"/>
            <a:ext cx="987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Alu PBW</a:t>
            </a:r>
          </a:p>
        </p:txBody>
      </p:sp>
      <p:cxnSp>
        <p:nvCxnSpPr>
          <p:cNvPr id="7" name="Straight Arrow Connector 6">
            <a:extLst>
              <a:ext uri="{FF2B5EF4-FFF2-40B4-BE49-F238E27FC236}">
                <a16:creationId xmlns:a16="http://schemas.microsoft.com/office/drawing/2014/main" id="{E4307C4A-938B-1787-C746-EC58D1F7C76C}"/>
              </a:ext>
            </a:extLst>
          </p:cNvPr>
          <p:cNvCxnSpPr/>
          <p:nvPr/>
        </p:nvCxnSpPr>
        <p:spPr>
          <a:xfrm>
            <a:off x="1187450" y="2341563"/>
            <a:ext cx="288925" cy="20240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65D38C52-8F0F-E50F-4F10-A9ED96911D13}"/>
              </a:ext>
            </a:extLst>
          </p:cNvPr>
          <p:cNvSpPr txBox="1">
            <a:spLocks noChangeArrowheads="1"/>
          </p:cNvSpPr>
          <p:nvPr/>
        </p:nvSpPr>
        <p:spPr bwMode="auto">
          <a:xfrm>
            <a:off x="1327150" y="1833563"/>
            <a:ext cx="223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Alu / Stain Friction Joint</a:t>
            </a:r>
          </a:p>
        </p:txBody>
      </p:sp>
      <p:cxnSp>
        <p:nvCxnSpPr>
          <p:cNvPr id="9" name="Straight Arrow Connector 8">
            <a:extLst>
              <a:ext uri="{FF2B5EF4-FFF2-40B4-BE49-F238E27FC236}">
                <a16:creationId xmlns:a16="http://schemas.microsoft.com/office/drawing/2014/main" id="{44B143F4-177C-8575-7C11-FABC3DD2E227}"/>
              </a:ext>
            </a:extLst>
          </p:cNvPr>
          <p:cNvCxnSpPr/>
          <p:nvPr/>
        </p:nvCxnSpPr>
        <p:spPr>
          <a:xfrm flipV="1">
            <a:off x="2536825" y="4076700"/>
            <a:ext cx="595313" cy="18145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F18018F9-AB5E-F54B-2D19-0192C644AC2B}"/>
              </a:ext>
            </a:extLst>
          </p:cNvPr>
          <p:cNvSpPr txBox="1">
            <a:spLocks noChangeArrowheads="1"/>
          </p:cNvSpPr>
          <p:nvPr/>
        </p:nvSpPr>
        <p:spPr bwMode="auto">
          <a:xfrm>
            <a:off x="1398588" y="5895975"/>
            <a:ext cx="1733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Copper Collimator</a:t>
            </a:r>
          </a:p>
        </p:txBody>
      </p:sp>
      <p:cxnSp>
        <p:nvCxnSpPr>
          <p:cNvPr id="11" name="Straight Arrow Connector 10">
            <a:extLst>
              <a:ext uri="{FF2B5EF4-FFF2-40B4-BE49-F238E27FC236}">
                <a16:creationId xmlns:a16="http://schemas.microsoft.com/office/drawing/2014/main" id="{D5271EF8-D3C9-C265-4323-3739543150C6}"/>
              </a:ext>
            </a:extLst>
          </p:cNvPr>
          <p:cNvCxnSpPr/>
          <p:nvPr/>
        </p:nvCxnSpPr>
        <p:spPr>
          <a:xfrm>
            <a:off x="2339975" y="2173288"/>
            <a:ext cx="220663" cy="18557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8">
            <a:extLst>
              <a:ext uri="{FF2B5EF4-FFF2-40B4-BE49-F238E27FC236}">
                <a16:creationId xmlns:a16="http://schemas.microsoft.com/office/drawing/2014/main" id="{F6AA0D01-E72B-F068-5F5A-E085B22B46FF}"/>
              </a:ext>
            </a:extLst>
          </p:cNvPr>
          <p:cNvSpPr txBox="1">
            <a:spLocks noChangeArrowheads="1"/>
          </p:cNvSpPr>
          <p:nvPr/>
        </p:nvSpPr>
        <p:spPr bwMode="auto">
          <a:xfrm>
            <a:off x="709613" y="4778375"/>
            <a:ext cx="1141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pPr>
            <a:r>
              <a:rPr lang="en-GB" altLang="en-US" sz="1600">
                <a:latin typeface="Times New Roman" panose="02020603050405020304" pitchFamily="18" charset="0"/>
                <a:cs typeface="Times New Roman" panose="02020603050405020304" pitchFamily="18" charset="0"/>
              </a:rPr>
              <a:t>Void Vessel</a:t>
            </a:r>
          </a:p>
          <a:p>
            <a:pPr eaLnBrk="1" hangingPunct="1">
              <a:spcBef>
                <a:spcPct val="0"/>
              </a:spcBef>
            </a:pPr>
            <a:r>
              <a:rPr lang="en-GB" altLang="en-US" sz="1600">
                <a:latin typeface="Times New Roman" panose="02020603050405020304" pitchFamily="18" charset="0"/>
                <a:cs typeface="Times New Roman" panose="02020603050405020304" pitchFamily="18" charset="0"/>
              </a:rPr>
              <a:t>He</a:t>
            </a:r>
          </a:p>
        </p:txBody>
      </p:sp>
      <p:sp>
        <p:nvSpPr>
          <p:cNvPr id="13" name="TextBox 8">
            <a:extLst>
              <a:ext uri="{FF2B5EF4-FFF2-40B4-BE49-F238E27FC236}">
                <a16:creationId xmlns:a16="http://schemas.microsoft.com/office/drawing/2014/main" id="{3200DCC3-EE19-45D5-2874-1A34E5281B23}"/>
              </a:ext>
            </a:extLst>
          </p:cNvPr>
          <p:cNvSpPr txBox="1">
            <a:spLocks noChangeArrowheads="1"/>
          </p:cNvSpPr>
          <p:nvPr/>
        </p:nvSpPr>
        <p:spPr bwMode="auto">
          <a:xfrm>
            <a:off x="6051550" y="3068638"/>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pPr>
            <a:r>
              <a:rPr lang="en-GB" altLang="en-US" sz="1600">
                <a:latin typeface="Times New Roman" panose="02020603050405020304" pitchFamily="18" charset="0"/>
                <a:cs typeface="Times New Roman" panose="02020603050405020304" pitchFamily="18" charset="0"/>
              </a:rPr>
              <a:t>EPB Vac</a:t>
            </a:r>
          </a:p>
        </p:txBody>
      </p:sp>
      <p:sp>
        <p:nvSpPr>
          <p:cNvPr id="14" name="TextBox 8">
            <a:extLst>
              <a:ext uri="{FF2B5EF4-FFF2-40B4-BE49-F238E27FC236}">
                <a16:creationId xmlns:a16="http://schemas.microsoft.com/office/drawing/2014/main" id="{088A3E76-BE3F-C596-6146-826672BFB9EC}"/>
              </a:ext>
            </a:extLst>
          </p:cNvPr>
          <p:cNvSpPr txBox="1">
            <a:spLocks noChangeArrowheads="1"/>
          </p:cNvSpPr>
          <p:nvPr/>
        </p:nvSpPr>
        <p:spPr bwMode="auto">
          <a:xfrm>
            <a:off x="4140200" y="5981700"/>
            <a:ext cx="1471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Profile Monitor</a:t>
            </a:r>
          </a:p>
        </p:txBody>
      </p:sp>
      <p:cxnSp>
        <p:nvCxnSpPr>
          <p:cNvPr id="15" name="Straight Arrow Connector 14">
            <a:extLst>
              <a:ext uri="{FF2B5EF4-FFF2-40B4-BE49-F238E27FC236}">
                <a16:creationId xmlns:a16="http://schemas.microsoft.com/office/drawing/2014/main" id="{26A8092C-B7D8-284C-526D-1D5A43957771}"/>
              </a:ext>
            </a:extLst>
          </p:cNvPr>
          <p:cNvCxnSpPr>
            <a:stCxn id="14" idx="0"/>
          </p:cNvCxnSpPr>
          <p:nvPr/>
        </p:nvCxnSpPr>
        <p:spPr>
          <a:xfrm flipH="1" flipV="1">
            <a:off x="3835400" y="4005263"/>
            <a:ext cx="1041400" cy="19764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6D564B2-BB78-4182-7D7F-DFAB3F0B9B13}"/>
              </a:ext>
            </a:extLst>
          </p:cNvPr>
          <p:cNvCxnSpPr/>
          <p:nvPr/>
        </p:nvCxnSpPr>
        <p:spPr>
          <a:xfrm flipH="1">
            <a:off x="3201988" y="2511425"/>
            <a:ext cx="122237" cy="10906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3C02DF-BE88-5EFC-C47C-00355ABCC3C0}"/>
              </a:ext>
            </a:extLst>
          </p:cNvPr>
          <p:cNvCxnSpPr/>
          <p:nvPr/>
        </p:nvCxnSpPr>
        <p:spPr>
          <a:xfrm flipH="1">
            <a:off x="3708400" y="2846388"/>
            <a:ext cx="215900" cy="6842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id="{6DF7268C-458B-8FB2-4319-A8C514CB843F}"/>
              </a:ext>
            </a:extLst>
          </p:cNvPr>
          <p:cNvSpPr txBox="1">
            <a:spLocks noChangeArrowheads="1"/>
          </p:cNvSpPr>
          <p:nvPr/>
        </p:nvSpPr>
        <p:spPr bwMode="auto">
          <a:xfrm>
            <a:off x="5580063" y="5553075"/>
            <a:ext cx="16208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EPB Tube Clamp</a:t>
            </a:r>
          </a:p>
        </p:txBody>
      </p:sp>
      <p:cxnSp>
        <p:nvCxnSpPr>
          <p:cNvPr id="19" name="Straight Arrow Connector 18">
            <a:extLst>
              <a:ext uri="{FF2B5EF4-FFF2-40B4-BE49-F238E27FC236}">
                <a16:creationId xmlns:a16="http://schemas.microsoft.com/office/drawing/2014/main" id="{B6A64788-B841-A4D6-B79C-231809A1C734}"/>
              </a:ext>
            </a:extLst>
          </p:cNvPr>
          <p:cNvCxnSpPr>
            <a:stCxn id="18" idx="0"/>
          </p:cNvCxnSpPr>
          <p:nvPr/>
        </p:nvCxnSpPr>
        <p:spPr>
          <a:xfrm flipH="1" flipV="1">
            <a:off x="4356100" y="4021138"/>
            <a:ext cx="2035175" cy="15319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89E00B-781A-1CE0-BB83-017824F0E19D}"/>
              </a:ext>
            </a:extLst>
          </p:cNvPr>
          <p:cNvCxnSpPr/>
          <p:nvPr/>
        </p:nvCxnSpPr>
        <p:spPr>
          <a:xfrm flipH="1" flipV="1">
            <a:off x="6186487" y="3598863"/>
            <a:ext cx="1065213" cy="982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8">
            <a:extLst>
              <a:ext uri="{FF2B5EF4-FFF2-40B4-BE49-F238E27FC236}">
                <a16:creationId xmlns:a16="http://schemas.microsoft.com/office/drawing/2014/main" id="{8AFBDC58-C6C0-873B-9D7C-555870C00AEE}"/>
              </a:ext>
            </a:extLst>
          </p:cNvPr>
          <p:cNvSpPr txBox="1">
            <a:spLocks noChangeArrowheads="1"/>
          </p:cNvSpPr>
          <p:nvPr/>
        </p:nvSpPr>
        <p:spPr bwMode="auto">
          <a:xfrm>
            <a:off x="6835775" y="4581525"/>
            <a:ext cx="1022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pPr>
            <a:r>
              <a:rPr lang="en-GB" altLang="en-US" sz="1600">
                <a:latin typeface="Times New Roman" panose="02020603050405020304" pitchFamily="18" charset="0"/>
                <a:cs typeface="Times New Roman" panose="02020603050405020304" pitchFamily="18" charset="0"/>
              </a:rPr>
              <a:t>EPB Tube</a:t>
            </a:r>
          </a:p>
        </p:txBody>
      </p:sp>
      <p:cxnSp>
        <p:nvCxnSpPr>
          <p:cNvPr id="23" name="Straight Arrow Connector 22">
            <a:extLst>
              <a:ext uri="{FF2B5EF4-FFF2-40B4-BE49-F238E27FC236}">
                <a16:creationId xmlns:a16="http://schemas.microsoft.com/office/drawing/2014/main" id="{5B647A26-8EA8-6635-83C8-E1127AE23DA1}"/>
              </a:ext>
            </a:extLst>
          </p:cNvPr>
          <p:cNvCxnSpPr/>
          <p:nvPr/>
        </p:nvCxnSpPr>
        <p:spPr>
          <a:xfrm flipH="1">
            <a:off x="7219950" y="2781300"/>
            <a:ext cx="1309688" cy="3397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8">
            <a:extLst>
              <a:ext uri="{FF2B5EF4-FFF2-40B4-BE49-F238E27FC236}">
                <a16:creationId xmlns:a16="http://schemas.microsoft.com/office/drawing/2014/main" id="{7415450F-680D-8460-33BE-2A743A8F5E3D}"/>
              </a:ext>
            </a:extLst>
          </p:cNvPr>
          <p:cNvSpPr txBox="1">
            <a:spLocks noChangeArrowheads="1"/>
          </p:cNvSpPr>
          <p:nvPr/>
        </p:nvSpPr>
        <p:spPr bwMode="auto">
          <a:xfrm>
            <a:off x="7640638" y="3300413"/>
            <a:ext cx="1262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pPr>
            <a:r>
              <a:rPr lang="en-GB" altLang="en-US" sz="1600">
                <a:latin typeface="Times New Roman" panose="02020603050405020304" pitchFamily="18" charset="0"/>
                <a:cs typeface="Times New Roman" panose="02020603050405020304" pitchFamily="18" charset="0"/>
              </a:rPr>
              <a:t>Proton Beam</a:t>
            </a:r>
          </a:p>
        </p:txBody>
      </p:sp>
      <p:sp>
        <p:nvSpPr>
          <p:cNvPr id="25" name="TextBox 8">
            <a:extLst>
              <a:ext uri="{FF2B5EF4-FFF2-40B4-BE49-F238E27FC236}">
                <a16:creationId xmlns:a16="http://schemas.microsoft.com/office/drawing/2014/main" id="{7EF3CF50-0E4D-CAF8-F2A6-AFA268FE4CF3}"/>
              </a:ext>
            </a:extLst>
          </p:cNvPr>
          <p:cNvSpPr txBox="1">
            <a:spLocks noChangeArrowheads="1"/>
          </p:cNvSpPr>
          <p:nvPr/>
        </p:nvSpPr>
        <p:spPr bwMode="auto">
          <a:xfrm>
            <a:off x="2608263" y="2173288"/>
            <a:ext cx="2660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Proton Beam Window Clamp</a:t>
            </a:r>
          </a:p>
        </p:txBody>
      </p:sp>
      <p:sp>
        <p:nvSpPr>
          <p:cNvPr id="26" name="TextBox 8">
            <a:extLst>
              <a:ext uri="{FF2B5EF4-FFF2-40B4-BE49-F238E27FC236}">
                <a16:creationId xmlns:a16="http://schemas.microsoft.com/office/drawing/2014/main" id="{F26F542A-C5E5-0CC9-237B-BDD67BEF40B4}"/>
              </a:ext>
            </a:extLst>
          </p:cNvPr>
          <p:cNvSpPr txBox="1">
            <a:spLocks noChangeArrowheads="1"/>
          </p:cNvSpPr>
          <p:nvPr/>
        </p:nvSpPr>
        <p:spPr bwMode="auto">
          <a:xfrm>
            <a:off x="3708400" y="2506663"/>
            <a:ext cx="1458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a:latin typeface="Times New Roman" panose="02020603050405020304" pitchFamily="18" charset="0"/>
                <a:cs typeface="Times New Roman" panose="02020603050405020304" pitchFamily="18" charset="0"/>
              </a:rPr>
              <a:t>Monitor Clamp</a:t>
            </a:r>
          </a:p>
        </p:txBody>
      </p:sp>
      <p:sp>
        <p:nvSpPr>
          <p:cNvPr id="27" name="TextBox 1">
            <a:extLst>
              <a:ext uri="{FF2B5EF4-FFF2-40B4-BE49-F238E27FC236}">
                <a16:creationId xmlns:a16="http://schemas.microsoft.com/office/drawing/2014/main" id="{BA59385F-EEEA-F039-EB1A-1B096A860615}"/>
              </a:ext>
            </a:extLst>
          </p:cNvPr>
          <p:cNvSpPr txBox="1">
            <a:spLocks noChangeArrowheads="1"/>
          </p:cNvSpPr>
          <p:nvPr/>
        </p:nvSpPr>
        <p:spPr bwMode="auto">
          <a:xfrm>
            <a:off x="611188" y="1125538"/>
            <a:ext cx="8110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eaLnBrk="1" hangingPunct="1">
              <a:spcBef>
                <a:spcPct val="0"/>
              </a:spcBef>
            </a:pPr>
            <a:r>
              <a:rPr lang="en-GB" altLang="en-US" sz="1600">
                <a:latin typeface="Lucida Grande"/>
                <a:cs typeface="ヒラギノ角ゴ Pro W3"/>
              </a:rPr>
              <a:t>Assembly breaks down into 3 component parts</a:t>
            </a:r>
          </a:p>
          <a:p>
            <a:pPr eaLnBrk="1" hangingPunct="1">
              <a:spcBef>
                <a:spcPct val="0"/>
              </a:spcBef>
            </a:pPr>
            <a:r>
              <a:rPr lang="en-GB" altLang="en-US" sz="1600">
                <a:latin typeface="Lucida Grande"/>
                <a:cs typeface="ヒラギノ角ゴ Pro W3"/>
              </a:rPr>
              <a:t>EPB Tube + Beam Profile Monitor + EPB Window Assembly</a:t>
            </a:r>
          </a:p>
        </p:txBody>
      </p:sp>
      <p:sp>
        <p:nvSpPr>
          <p:cNvPr id="28" name="TextBox 8">
            <a:extLst>
              <a:ext uri="{FF2B5EF4-FFF2-40B4-BE49-F238E27FC236}">
                <a16:creationId xmlns:a16="http://schemas.microsoft.com/office/drawing/2014/main" id="{6375C1D9-5691-24A9-ED28-5AE4B662135E}"/>
              </a:ext>
            </a:extLst>
          </p:cNvPr>
          <p:cNvSpPr txBox="1">
            <a:spLocks noChangeArrowheads="1"/>
          </p:cNvSpPr>
          <p:nvPr/>
        </p:nvSpPr>
        <p:spPr bwMode="auto">
          <a:xfrm>
            <a:off x="5994369" y="6296026"/>
            <a:ext cx="19431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Clamp support hooks</a:t>
            </a:r>
          </a:p>
        </p:txBody>
      </p:sp>
      <p:cxnSp>
        <p:nvCxnSpPr>
          <p:cNvPr id="31" name="Straight Arrow Connector 30">
            <a:extLst>
              <a:ext uri="{FF2B5EF4-FFF2-40B4-BE49-F238E27FC236}">
                <a16:creationId xmlns:a16="http://schemas.microsoft.com/office/drawing/2014/main" id="{B3CD12BC-388D-A83A-7170-604C5AF6528F}"/>
              </a:ext>
            </a:extLst>
          </p:cNvPr>
          <p:cNvCxnSpPr>
            <a:cxnSpLocks/>
          </p:cNvCxnSpPr>
          <p:nvPr/>
        </p:nvCxnSpPr>
        <p:spPr>
          <a:xfrm flipV="1">
            <a:off x="7424012" y="4295775"/>
            <a:ext cx="1604101" cy="19923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99F8308-3A37-C916-8818-F7AFB6095B00}"/>
              </a:ext>
            </a:extLst>
          </p:cNvPr>
          <p:cNvCxnSpPr>
            <a:cxnSpLocks/>
          </p:cNvCxnSpPr>
          <p:nvPr/>
        </p:nvCxnSpPr>
        <p:spPr>
          <a:xfrm flipV="1">
            <a:off x="7528720" y="4192587"/>
            <a:ext cx="3840955" cy="21638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8">
            <a:extLst>
              <a:ext uri="{FF2B5EF4-FFF2-40B4-BE49-F238E27FC236}">
                <a16:creationId xmlns:a16="http://schemas.microsoft.com/office/drawing/2014/main" id="{7B4AEBEB-7DF4-38FE-52B6-068291BCDC34}"/>
              </a:ext>
            </a:extLst>
          </p:cNvPr>
          <p:cNvSpPr txBox="1">
            <a:spLocks noChangeArrowheads="1"/>
          </p:cNvSpPr>
          <p:nvPr/>
        </p:nvSpPr>
        <p:spPr bwMode="auto">
          <a:xfrm>
            <a:off x="9305133" y="5473700"/>
            <a:ext cx="1688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Copper collimator</a:t>
            </a:r>
          </a:p>
        </p:txBody>
      </p:sp>
      <p:sp>
        <p:nvSpPr>
          <p:cNvPr id="39" name="TextBox 8">
            <a:extLst>
              <a:ext uri="{FF2B5EF4-FFF2-40B4-BE49-F238E27FC236}">
                <a16:creationId xmlns:a16="http://schemas.microsoft.com/office/drawing/2014/main" id="{B5C378DF-0D85-4507-B5E7-D5B30CE90580}"/>
              </a:ext>
            </a:extLst>
          </p:cNvPr>
          <p:cNvSpPr txBox="1">
            <a:spLocks noChangeArrowheads="1"/>
          </p:cNvSpPr>
          <p:nvPr/>
        </p:nvSpPr>
        <p:spPr bwMode="auto">
          <a:xfrm>
            <a:off x="7520254" y="1388755"/>
            <a:ext cx="48365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2400">
                <a:solidFill>
                  <a:schemeClr val="tx1"/>
                </a:solidFill>
                <a:latin typeface="Arial" panose="020B0604020202020204" pitchFamily="34" charset="0"/>
                <a:ea typeface="ヒラギノ角ゴ Pro W3"/>
                <a:cs typeface="Arial" panose="020B0604020202020204" pitchFamily="34" charset="0"/>
              </a:defRPr>
            </a:lvl1pPr>
            <a:lvl2pPr marL="742950" indent="-285750">
              <a:spcBef>
                <a:spcPct val="20000"/>
              </a:spcBef>
              <a:defRPr sz="3600">
                <a:solidFill>
                  <a:schemeClr val="tx1"/>
                </a:solidFill>
                <a:latin typeface="Arial" panose="020B0604020202020204" pitchFamily="34" charset="0"/>
                <a:ea typeface="ヒラギノ角ゴ Pro W3"/>
                <a:cs typeface="Arial" panose="020B0604020202020204" pitchFamily="34" charset="0"/>
              </a:defRPr>
            </a:lvl2pPr>
            <a:lvl3pPr marL="11430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defRPr sz="36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defRPr sz="3600">
                <a:solidFill>
                  <a:schemeClr val="tx1"/>
                </a:solidFill>
                <a:latin typeface="Arial" panose="020B0604020202020204" pitchFamily="34" charset="0"/>
                <a:ea typeface="ヒラギノ角ゴ Pro W3"/>
                <a:cs typeface="Arial" panose="020B0604020202020204" pitchFamily="34" charset="0"/>
              </a:defRPr>
            </a:lvl9pPr>
          </a:lstStyle>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The seals are assembled to the replacement components </a:t>
            </a:r>
          </a:p>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using location tabs.</a:t>
            </a:r>
          </a:p>
          <a:p>
            <a:pPr algn="l" eaLnBrk="1" hangingPunct="1">
              <a:spcBef>
                <a:spcPct val="0"/>
              </a:spcBef>
            </a:pPr>
            <a:r>
              <a:rPr lang="en-GB" altLang="en-US" sz="1600" dirty="0">
                <a:latin typeface="Times New Roman" panose="02020603050405020304" pitchFamily="18" charset="0"/>
                <a:cs typeface="Times New Roman" panose="02020603050405020304" pitchFamily="18" charset="0"/>
              </a:rPr>
              <a:t>The clamps are replaced with each window change.</a:t>
            </a:r>
          </a:p>
        </p:txBody>
      </p:sp>
    </p:spTree>
    <p:extLst>
      <p:ext uri="{BB962C8B-B14F-4D97-AF65-F5344CB8AC3E}">
        <p14:creationId xmlns:p14="http://schemas.microsoft.com/office/powerpoint/2010/main" val="175793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27F485-4A4F-2CD9-09CD-5E7D845E16A3}"/>
              </a:ext>
            </a:extLst>
          </p:cNvPr>
          <p:cNvPicPr>
            <a:picLocks noChangeAspect="1"/>
          </p:cNvPicPr>
          <p:nvPr/>
        </p:nvPicPr>
        <p:blipFill>
          <a:blip r:embed="rId2"/>
          <a:stretch>
            <a:fillRect/>
          </a:stretch>
        </p:blipFill>
        <p:spPr>
          <a:xfrm>
            <a:off x="138345" y="1"/>
            <a:ext cx="5620429" cy="4016774"/>
          </a:xfrm>
          <a:prstGeom prst="rect">
            <a:avLst/>
          </a:prstGeom>
        </p:spPr>
      </p:pic>
      <p:pic>
        <p:nvPicPr>
          <p:cNvPr id="7" name="Picture 6">
            <a:extLst>
              <a:ext uri="{FF2B5EF4-FFF2-40B4-BE49-F238E27FC236}">
                <a16:creationId xmlns:a16="http://schemas.microsoft.com/office/drawing/2014/main" id="{75380620-F31C-502C-14A9-8C7648E337D2}"/>
              </a:ext>
            </a:extLst>
          </p:cNvPr>
          <p:cNvPicPr>
            <a:picLocks noChangeAspect="1"/>
          </p:cNvPicPr>
          <p:nvPr/>
        </p:nvPicPr>
        <p:blipFill>
          <a:blip r:embed="rId3"/>
          <a:stretch>
            <a:fillRect/>
          </a:stretch>
        </p:blipFill>
        <p:spPr>
          <a:xfrm>
            <a:off x="5698545" y="2256817"/>
            <a:ext cx="6562247" cy="4601183"/>
          </a:xfrm>
          <a:prstGeom prst="rect">
            <a:avLst/>
          </a:prstGeom>
        </p:spPr>
      </p:pic>
      <p:sp>
        <p:nvSpPr>
          <p:cNvPr id="8" name="TextBox 7">
            <a:extLst>
              <a:ext uri="{FF2B5EF4-FFF2-40B4-BE49-F238E27FC236}">
                <a16:creationId xmlns:a16="http://schemas.microsoft.com/office/drawing/2014/main" id="{B656050C-90EA-9944-3A68-294958373601}"/>
              </a:ext>
            </a:extLst>
          </p:cNvPr>
          <p:cNvSpPr txBox="1"/>
          <p:nvPr/>
        </p:nvSpPr>
        <p:spPr>
          <a:xfrm>
            <a:off x="535021" y="4328809"/>
            <a:ext cx="4844375" cy="2031325"/>
          </a:xfrm>
          <a:prstGeom prst="rect">
            <a:avLst/>
          </a:prstGeom>
          <a:noFill/>
        </p:spPr>
        <p:txBody>
          <a:bodyPr wrap="square" rtlCol="0">
            <a:spAutoFit/>
          </a:bodyPr>
          <a:lstStyle/>
          <a:p>
            <a:r>
              <a:rPr lang="en-GB" dirty="0"/>
              <a:t>We have managed to reseal helicon flex seals after initial clamping. We normally replace.</a:t>
            </a:r>
          </a:p>
          <a:p>
            <a:endParaRPr lang="en-GB" dirty="0"/>
          </a:p>
          <a:p>
            <a:r>
              <a:rPr lang="en-GB" dirty="0"/>
              <a:t>We apply a small amount of copper slip grease to the clamp thread. We have had some of the smaller clamps seize. The thread had to be cut to release.</a:t>
            </a:r>
          </a:p>
        </p:txBody>
      </p:sp>
      <p:sp>
        <p:nvSpPr>
          <p:cNvPr id="9" name="TextBox 8">
            <a:extLst>
              <a:ext uri="{FF2B5EF4-FFF2-40B4-BE49-F238E27FC236}">
                <a16:creationId xmlns:a16="http://schemas.microsoft.com/office/drawing/2014/main" id="{42621B26-7EDF-E09D-19F0-9D093609716A}"/>
              </a:ext>
            </a:extLst>
          </p:cNvPr>
          <p:cNvSpPr txBox="1"/>
          <p:nvPr/>
        </p:nvSpPr>
        <p:spPr>
          <a:xfrm>
            <a:off x="5915025" y="142875"/>
            <a:ext cx="5849566" cy="1754326"/>
          </a:xfrm>
          <a:prstGeom prst="rect">
            <a:avLst/>
          </a:prstGeom>
          <a:noFill/>
        </p:spPr>
        <p:txBody>
          <a:bodyPr wrap="square" rtlCol="0">
            <a:spAutoFit/>
          </a:bodyPr>
          <a:lstStyle/>
          <a:p>
            <a:r>
              <a:rPr lang="en-GB" dirty="0"/>
              <a:t>Note the orientation of the clamp. The direction of the thread to tighten can reverse due to orientation of the clamp. We have sheared nuts off due to tightening rather than releasing.</a:t>
            </a:r>
          </a:p>
          <a:p>
            <a:endParaRPr lang="en-GB" dirty="0"/>
          </a:p>
          <a:p>
            <a:r>
              <a:rPr lang="en-GB" dirty="0"/>
              <a:t>Clamps and seals are obtained from </a:t>
            </a:r>
            <a:r>
              <a:rPr lang="en-GB" dirty="0" err="1"/>
              <a:t>Technectics</a:t>
            </a:r>
            <a:r>
              <a:rPr lang="en-GB" dirty="0"/>
              <a:t>.</a:t>
            </a:r>
          </a:p>
        </p:txBody>
      </p:sp>
    </p:spTree>
    <p:extLst>
      <p:ext uri="{BB962C8B-B14F-4D97-AF65-F5344CB8AC3E}">
        <p14:creationId xmlns:p14="http://schemas.microsoft.com/office/powerpoint/2010/main" val="425846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0DCFD-D975-FDF6-1322-EAA16DF21C48}"/>
              </a:ext>
            </a:extLst>
          </p:cNvPr>
          <p:cNvPicPr>
            <a:picLocks noChangeAspect="1"/>
          </p:cNvPicPr>
          <p:nvPr/>
        </p:nvPicPr>
        <p:blipFill>
          <a:blip r:embed="rId2"/>
          <a:srcRect l="23023" r="10419"/>
          <a:stretch>
            <a:fillRect/>
          </a:stretch>
        </p:blipFill>
        <p:spPr>
          <a:xfrm>
            <a:off x="1089498" y="1827106"/>
            <a:ext cx="4163438" cy="3592894"/>
          </a:xfrm>
          <a:prstGeom prst="rect">
            <a:avLst/>
          </a:prstGeom>
        </p:spPr>
      </p:pic>
      <p:sp>
        <p:nvSpPr>
          <p:cNvPr id="6" name="TextBox 5">
            <a:extLst>
              <a:ext uri="{FF2B5EF4-FFF2-40B4-BE49-F238E27FC236}">
                <a16:creationId xmlns:a16="http://schemas.microsoft.com/office/drawing/2014/main" id="{226AEF6E-D917-7D62-90AD-7C9C7B2BD79F}"/>
              </a:ext>
            </a:extLst>
          </p:cNvPr>
          <p:cNvSpPr txBox="1"/>
          <p:nvPr/>
        </p:nvSpPr>
        <p:spPr>
          <a:xfrm>
            <a:off x="125988" y="0"/>
            <a:ext cx="6819561" cy="369332"/>
          </a:xfrm>
          <a:prstGeom prst="rect">
            <a:avLst/>
          </a:prstGeom>
          <a:noFill/>
        </p:spPr>
        <p:txBody>
          <a:bodyPr wrap="square" rtlCol="0">
            <a:spAutoFit/>
          </a:bodyPr>
          <a:lstStyle/>
          <a:p>
            <a:r>
              <a:rPr lang="en-GB" dirty="0"/>
              <a:t>ISIS CRYO TRANSFERLINE CONNECTIONS</a:t>
            </a:r>
          </a:p>
        </p:txBody>
      </p:sp>
      <p:sp>
        <p:nvSpPr>
          <p:cNvPr id="7" name="TextBox 6">
            <a:extLst>
              <a:ext uri="{FF2B5EF4-FFF2-40B4-BE49-F238E27FC236}">
                <a16:creationId xmlns:a16="http://schemas.microsoft.com/office/drawing/2014/main" id="{07EBAF73-E901-5869-7760-4F029444063B}"/>
              </a:ext>
            </a:extLst>
          </p:cNvPr>
          <p:cNvSpPr txBox="1"/>
          <p:nvPr/>
        </p:nvSpPr>
        <p:spPr>
          <a:xfrm>
            <a:off x="0" y="5657671"/>
            <a:ext cx="5515582" cy="1200329"/>
          </a:xfrm>
          <a:prstGeom prst="rect">
            <a:avLst/>
          </a:prstGeom>
          <a:noFill/>
        </p:spPr>
        <p:txBody>
          <a:bodyPr wrap="square" rtlCol="0">
            <a:spAutoFit/>
          </a:bodyPr>
          <a:lstStyle/>
          <a:p>
            <a:r>
              <a:rPr lang="en-GB" dirty="0"/>
              <a:t>8 BAR CRYO CONNECTION</a:t>
            </a:r>
          </a:p>
          <a:p>
            <a:r>
              <a:rPr lang="en-GB" dirty="0"/>
              <a:t>TECHNECTIC HELICOFLEX SEAL </a:t>
            </a:r>
          </a:p>
          <a:p>
            <a:r>
              <a:rPr lang="en-GB" dirty="0"/>
              <a:t>HN-208-ABK-75.20-88.50-2.80-ARGENT.</a:t>
            </a:r>
          </a:p>
          <a:p>
            <a:r>
              <a:rPr lang="en-GB" dirty="0"/>
              <a:t>QUICK DISCONNECT COLLAR 300 RH87SP CLAMP</a:t>
            </a:r>
          </a:p>
        </p:txBody>
      </p:sp>
      <p:sp>
        <p:nvSpPr>
          <p:cNvPr id="8" name="TextBox 7">
            <a:extLst>
              <a:ext uri="{FF2B5EF4-FFF2-40B4-BE49-F238E27FC236}">
                <a16:creationId xmlns:a16="http://schemas.microsoft.com/office/drawing/2014/main" id="{B61E5485-277D-F47F-1C9A-97B29F287996}"/>
              </a:ext>
            </a:extLst>
          </p:cNvPr>
          <p:cNvSpPr txBox="1"/>
          <p:nvPr/>
        </p:nvSpPr>
        <p:spPr>
          <a:xfrm>
            <a:off x="5038928" y="3142034"/>
            <a:ext cx="1643974" cy="369332"/>
          </a:xfrm>
          <a:prstGeom prst="rect">
            <a:avLst/>
          </a:prstGeom>
          <a:noFill/>
        </p:spPr>
        <p:txBody>
          <a:bodyPr wrap="square" rtlCol="0">
            <a:spAutoFit/>
          </a:bodyPr>
          <a:lstStyle/>
          <a:p>
            <a:r>
              <a:rPr lang="en-GB" dirty="0"/>
              <a:t>MODERATOR</a:t>
            </a:r>
          </a:p>
        </p:txBody>
      </p:sp>
      <p:sp>
        <p:nvSpPr>
          <p:cNvPr id="9" name="TextBox 8">
            <a:extLst>
              <a:ext uri="{FF2B5EF4-FFF2-40B4-BE49-F238E27FC236}">
                <a16:creationId xmlns:a16="http://schemas.microsoft.com/office/drawing/2014/main" id="{CE0B0E25-C270-1F37-F9B6-774CCC33B034}"/>
              </a:ext>
            </a:extLst>
          </p:cNvPr>
          <p:cNvSpPr txBox="1"/>
          <p:nvPr/>
        </p:nvSpPr>
        <p:spPr>
          <a:xfrm>
            <a:off x="125988" y="3929975"/>
            <a:ext cx="1643974" cy="369332"/>
          </a:xfrm>
          <a:prstGeom prst="rect">
            <a:avLst/>
          </a:prstGeom>
          <a:noFill/>
        </p:spPr>
        <p:txBody>
          <a:bodyPr wrap="square" rtlCol="0">
            <a:spAutoFit/>
          </a:bodyPr>
          <a:lstStyle/>
          <a:p>
            <a:r>
              <a:rPr lang="en-GB" dirty="0"/>
              <a:t>COLDBOX</a:t>
            </a:r>
          </a:p>
        </p:txBody>
      </p:sp>
      <p:sp>
        <p:nvSpPr>
          <p:cNvPr id="10" name="TextBox 9">
            <a:extLst>
              <a:ext uri="{FF2B5EF4-FFF2-40B4-BE49-F238E27FC236}">
                <a16:creationId xmlns:a16="http://schemas.microsoft.com/office/drawing/2014/main" id="{82BD3CD7-FFBA-9C4E-89FF-B53CD22CE259}"/>
              </a:ext>
            </a:extLst>
          </p:cNvPr>
          <p:cNvSpPr txBox="1"/>
          <p:nvPr/>
        </p:nvSpPr>
        <p:spPr>
          <a:xfrm>
            <a:off x="735588" y="775053"/>
            <a:ext cx="2312412" cy="646331"/>
          </a:xfrm>
          <a:prstGeom prst="rect">
            <a:avLst/>
          </a:prstGeom>
          <a:noFill/>
        </p:spPr>
        <p:txBody>
          <a:bodyPr wrap="square" rtlCol="0">
            <a:spAutoFit/>
          </a:bodyPr>
          <a:lstStyle/>
          <a:p>
            <a:r>
              <a:rPr lang="en-GB" dirty="0"/>
              <a:t>BLANKET VACUUM LINK PIPE</a:t>
            </a:r>
          </a:p>
        </p:txBody>
      </p:sp>
      <p:sp>
        <p:nvSpPr>
          <p:cNvPr id="11" name="TextBox 10">
            <a:extLst>
              <a:ext uri="{FF2B5EF4-FFF2-40B4-BE49-F238E27FC236}">
                <a16:creationId xmlns:a16="http://schemas.microsoft.com/office/drawing/2014/main" id="{A56B7215-A830-15B3-A745-FC3B7506B129}"/>
              </a:ext>
            </a:extLst>
          </p:cNvPr>
          <p:cNvSpPr txBox="1"/>
          <p:nvPr/>
        </p:nvSpPr>
        <p:spPr>
          <a:xfrm>
            <a:off x="4057250" y="535598"/>
            <a:ext cx="2312412" cy="923330"/>
          </a:xfrm>
          <a:prstGeom prst="rect">
            <a:avLst/>
          </a:prstGeom>
          <a:noFill/>
        </p:spPr>
        <p:txBody>
          <a:bodyPr wrap="square" rtlCol="0">
            <a:spAutoFit/>
          </a:bodyPr>
          <a:lstStyle/>
          <a:p>
            <a:r>
              <a:rPr lang="en-GB" dirty="0"/>
              <a:t>STFC DESIGNED</a:t>
            </a:r>
          </a:p>
          <a:p>
            <a:r>
              <a:rPr lang="en-GB" dirty="0"/>
              <a:t>REMOTE HANDLING</a:t>
            </a:r>
          </a:p>
          <a:p>
            <a:r>
              <a:rPr lang="en-GB" dirty="0"/>
              <a:t>KF16 VAC CLAMP</a:t>
            </a:r>
          </a:p>
        </p:txBody>
      </p:sp>
      <p:sp>
        <p:nvSpPr>
          <p:cNvPr id="12" name="TextBox 11">
            <a:extLst>
              <a:ext uri="{FF2B5EF4-FFF2-40B4-BE49-F238E27FC236}">
                <a16:creationId xmlns:a16="http://schemas.microsoft.com/office/drawing/2014/main" id="{5629D546-D3BD-DC7F-3797-1BFD7A093551}"/>
              </a:ext>
            </a:extLst>
          </p:cNvPr>
          <p:cNvSpPr txBox="1"/>
          <p:nvPr/>
        </p:nvSpPr>
        <p:spPr>
          <a:xfrm>
            <a:off x="4166680" y="5660069"/>
            <a:ext cx="2312412" cy="646331"/>
          </a:xfrm>
          <a:prstGeom prst="rect">
            <a:avLst/>
          </a:prstGeom>
          <a:noFill/>
        </p:spPr>
        <p:txBody>
          <a:bodyPr wrap="square" rtlCol="0">
            <a:spAutoFit/>
          </a:bodyPr>
          <a:lstStyle/>
          <a:p>
            <a:r>
              <a:rPr lang="en-GB" dirty="0"/>
              <a:t>VAC CLAMP SUPPORT CRADLE</a:t>
            </a:r>
          </a:p>
        </p:txBody>
      </p:sp>
      <p:cxnSp>
        <p:nvCxnSpPr>
          <p:cNvPr id="14" name="Straight Arrow Connector 13">
            <a:extLst>
              <a:ext uri="{FF2B5EF4-FFF2-40B4-BE49-F238E27FC236}">
                <a16:creationId xmlns:a16="http://schemas.microsoft.com/office/drawing/2014/main" id="{78A5561B-848F-A28C-63B6-799AFD8A5EC3}"/>
              </a:ext>
            </a:extLst>
          </p:cNvPr>
          <p:cNvCxnSpPr>
            <a:cxnSpLocks/>
          </p:cNvCxnSpPr>
          <p:nvPr/>
        </p:nvCxnSpPr>
        <p:spPr>
          <a:xfrm flipH="1">
            <a:off x="4191000" y="1519438"/>
            <a:ext cx="266700" cy="10808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C915A3D-FB09-75BA-B578-9F048ACAB651}"/>
              </a:ext>
            </a:extLst>
          </p:cNvPr>
          <p:cNvCxnSpPr>
            <a:cxnSpLocks/>
          </p:cNvCxnSpPr>
          <p:nvPr/>
        </p:nvCxnSpPr>
        <p:spPr>
          <a:xfrm>
            <a:off x="1941886" y="1252053"/>
            <a:ext cx="924532" cy="1120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B367C5-C87E-83BD-9FE8-D3BD96154154}"/>
              </a:ext>
            </a:extLst>
          </p:cNvPr>
          <p:cNvCxnSpPr>
            <a:cxnSpLocks/>
          </p:cNvCxnSpPr>
          <p:nvPr/>
        </p:nvCxnSpPr>
        <p:spPr>
          <a:xfrm flipH="1" flipV="1">
            <a:off x="4191000" y="3270835"/>
            <a:ext cx="490436" cy="23868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9B5302F-2150-C531-A69B-90ECB2090135}"/>
              </a:ext>
            </a:extLst>
          </p:cNvPr>
          <p:cNvCxnSpPr>
            <a:cxnSpLocks/>
            <a:stCxn id="7" idx="0"/>
          </p:cNvCxnSpPr>
          <p:nvPr/>
        </p:nvCxnSpPr>
        <p:spPr>
          <a:xfrm flipV="1">
            <a:off x="2757791" y="4878069"/>
            <a:ext cx="276428" cy="7796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BF7EFE7-BBC6-EF0B-520C-1A09E9D71B56}"/>
              </a:ext>
            </a:extLst>
          </p:cNvPr>
          <p:cNvPicPr>
            <a:picLocks noChangeAspect="1"/>
          </p:cNvPicPr>
          <p:nvPr/>
        </p:nvPicPr>
        <p:blipFill>
          <a:blip r:embed="rId3"/>
          <a:stretch>
            <a:fillRect/>
          </a:stretch>
        </p:blipFill>
        <p:spPr>
          <a:xfrm>
            <a:off x="6479092" y="2944739"/>
            <a:ext cx="5627942" cy="3828221"/>
          </a:xfrm>
          <a:prstGeom prst="rect">
            <a:avLst/>
          </a:prstGeom>
        </p:spPr>
      </p:pic>
      <p:pic>
        <p:nvPicPr>
          <p:cNvPr id="29" name="Picture 28">
            <a:extLst>
              <a:ext uri="{FF2B5EF4-FFF2-40B4-BE49-F238E27FC236}">
                <a16:creationId xmlns:a16="http://schemas.microsoft.com/office/drawing/2014/main" id="{ACACAE0C-1F0A-9791-A7DD-B97ADB66F069}"/>
              </a:ext>
            </a:extLst>
          </p:cNvPr>
          <p:cNvPicPr>
            <a:picLocks noChangeAspect="1"/>
          </p:cNvPicPr>
          <p:nvPr/>
        </p:nvPicPr>
        <p:blipFill>
          <a:blip r:embed="rId4"/>
          <a:stretch>
            <a:fillRect/>
          </a:stretch>
        </p:blipFill>
        <p:spPr>
          <a:xfrm>
            <a:off x="7734302" y="337605"/>
            <a:ext cx="3126978" cy="2262720"/>
          </a:xfrm>
          <a:prstGeom prst="rect">
            <a:avLst/>
          </a:prstGeom>
        </p:spPr>
      </p:pic>
      <p:sp>
        <p:nvSpPr>
          <p:cNvPr id="30" name="TextBox 29">
            <a:extLst>
              <a:ext uri="{FF2B5EF4-FFF2-40B4-BE49-F238E27FC236}">
                <a16:creationId xmlns:a16="http://schemas.microsoft.com/office/drawing/2014/main" id="{04E706EB-C35E-DD5A-0A2F-83CFC756F795}"/>
              </a:ext>
            </a:extLst>
          </p:cNvPr>
          <p:cNvSpPr txBox="1"/>
          <p:nvPr/>
        </p:nvSpPr>
        <p:spPr>
          <a:xfrm>
            <a:off x="6639498" y="85040"/>
            <a:ext cx="1536193" cy="923330"/>
          </a:xfrm>
          <a:prstGeom prst="rect">
            <a:avLst/>
          </a:prstGeom>
          <a:noFill/>
        </p:spPr>
        <p:txBody>
          <a:bodyPr wrap="square" rtlCol="0">
            <a:spAutoFit/>
          </a:bodyPr>
          <a:lstStyle/>
          <a:p>
            <a:r>
              <a:rPr lang="en-GB" dirty="0"/>
              <a:t>ALU \ BRONZE</a:t>
            </a:r>
          </a:p>
          <a:p>
            <a:r>
              <a:rPr lang="en-GB" dirty="0"/>
              <a:t>JAWS</a:t>
            </a:r>
          </a:p>
        </p:txBody>
      </p:sp>
      <p:sp>
        <p:nvSpPr>
          <p:cNvPr id="31" name="TextBox 30">
            <a:extLst>
              <a:ext uri="{FF2B5EF4-FFF2-40B4-BE49-F238E27FC236}">
                <a16:creationId xmlns:a16="http://schemas.microsoft.com/office/drawing/2014/main" id="{26F87093-9D8A-0FA0-226F-FB8CDDA81F27}"/>
              </a:ext>
            </a:extLst>
          </p:cNvPr>
          <p:cNvSpPr txBox="1"/>
          <p:nvPr/>
        </p:nvSpPr>
        <p:spPr>
          <a:xfrm>
            <a:off x="5146282" y="4143491"/>
            <a:ext cx="1429266" cy="1200329"/>
          </a:xfrm>
          <a:prstGeom prst="rect">
            <a:avLst/>
          </a:prstGeom>
          <a:noFill/>
        </p:spPr>
        <p:txBody>
          <a:bodyPr wrap="square" rtlCol="0">
            <a:spAutoFit/>
          </a:bodyPr>
          <a:lstStyle/>
          <a:p>
            <a:r>
              <a:rPr lang="en-GB" dirty="0"/>
              <a:t>ALU 1030</a:t>
            </a:r>
          </a:p>
          <a:p>
            <a:r>
              <a:rPr lang="en-GB" dirty="0"/>
              <a:t>KNIFE EDGE </a:t>
            </a:r>
          </a:p>
          <a:p>
            <a:r>
              <a:rPr lang="en-GB" dirty="0"/>
              <a:t>Kf16 VAC SEALS</a:t>
            </a:r>
          </a:p>
        </p:txBody>
      </p:sp>
      <p:sp>
        <p:nvSpPr>
          <p:cNvPr id="33" name="TextBox 32">
            <a:extLst>
              <a:ext uri="{FF2B5EF4-FFF2-40B4-BE49-F238E27FC236}">
                <a16:creationId xmlns:a16="http://schemas.microsoft.com/office/drawing/2014/main" id="{3DAF0CC3-DE30-5A1E-2690-6990C94777E0}"/>
              </a:ext>
            </a:extLst>
          </p:cNvPr>
          <p:cNvSpPr txBox="1"/>
          <p:nvPr/>
        </p:nvSpPr>
        <p:spPr>
          <a:xfrm>
            <a:off x="10861281" y="1652561"/>
            <a:ext cx="1245754" cy="1200329"/>
          </a:xfrm>
          <a:prstGeom prst="rect">
            <a:avLst/>
          </a:prstGeom>
          <a:noFill/>
        </p:spPr>
        <p:txBody>
          <a:bodyPr wrap="square" rtlCol="0">
            <a:spAutoFit/>
          </a:bodyPr>
          <a:lstStyle/>
          <a:p>
            <a:r>
              <a:rPr lang="en-GB" dirty="0"/>
              <a:t>STANLESS 304 CLAMP</a:t>
            </a:r>
          </a:p>
          <a:p>
            <a:r>
              <a:rPr lang="en-GB" dirty="0"/>
              <a:t>SCREWS</a:t>
            </a:r>
          </a:p>
        </p:txBody>
      </p:sp>
      <p:cxnSp>
        <p:nvCxnSpPr>
          <p:cNvPr id="34" name="Straight Arrow Connector 33">
            <a:extLst>
              <a:ext uri="{FF2B5EF4-FFF2-40B4-BE49-F238E27FC236}">
                <a16:creationId xmlns:a16="http://schemas.microsoft.com/office/drawing/2014/main" id="{16E698E9-3A80-85C9-1E5C-A1022CA72317}"/>
              </a:ext>
            </a:extLst>
          </p:cNvPr>
          <p:cNvCxnSpPr>
            <a:cxnSpLocks/>
          </p:cNvCxnSpPr>
          <p:nvPr/>
        </p:nvCxnSpPr>
        <p:spPr>
          <a:xfrm>
            <a:off x="7610345" y="566626"/>
            <a:ext cx="1543180" cy="4616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D121EDF6-D1B7-BBDD-AE5A-78987CFB4A5E}"/>
              </a:ext>
            </a:extLst>
          </p:cNvPr>
          <p:cNvCxnSpPr>
            <a:cxnSpLocks/>
          </p:cNvCxnSpPr>
          <p:nvPr/>
        </p:nvCxnSpPr>
        <p:spPr>
          <a:xfrm flipV="1">
            <a:off x="7580621" y="1028291"/>
            <a:ext cx="2126997" cy="822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E6C90938-431B-C6AD-330E-6584E571EBB4}"/>
              </a:ext>
            </a:extLst>
          </p:cNvPr>
          <p:cNvCxnSpPr>
            <a:cxnSpLocks/>
          </p:cNvCxnSpPr>
          <p:nvPr/>
        </p:nvCxnSpPr>
        <p:spPr>
          <a:xfrm flipV="1">
            <a:off x="7610345" y="1792444"/>
            <a:ext cx="1212638" cy="87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77A94E72-5640-7ADE-587E-95A0789E6741}"/>
              </a:ext>
            </a:extLst>
          </p:cNvPr>
          <p:cNvCxnSpPr>
            <a:cxnSpLocks/>
            <a:stCxn id="33" idx="1"/>
          </p:cNvCxnSpPr>
          <p:nvPr/>
        </p:nvCxnSpPr>
        <p:spPr>
          <a:xfrm flipH="1">
            <a:off x="9737342" y="2252726"/>
            <a:ext cx="1123939" cy="1199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8E61EA6-6F54-EF62-6D1A-390DCB08563C}"/>
              </a:ext>
            </a:extLst>
          </p:cNvPr>
          <p:cNvCxnSpPr>
            <a:cxnSpLocks/>
          </p:cNvCxnSpPr>
          <p:nvPr/>
        </p:nvCxnSpPr>
        <p:spPr>
          <a:xfrm flipH="1" flipV="1">
            <a:off x="10515969" y="1560712"/>
            <a:ext cx="345311" cy="589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E86560A6-7A83-2873-524F-7BAC24ECBABA}"/>
              </a:ext>
            </a:extLst>
          </p:cNvPr>
          <p:cNvCxnSpPr>
            <a:cxnSpLocks/>
          </p:cNvCxnSpPr>
          <p:nvPr/>
        </p:nvCxnSpPr>
        <p:spPr>
          <a:xfrm>
            <a:off x="6575548" y="4623351"/>
            <a:ext cx="1207390" cy="1010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838E480-1992-93F1-45BC-785610E8D8EA}"/>
              </a:ext>
            </a:extLst>
          </p:cNvPr>
          <p:cNvCxnSpPr>
            <a:cxnSpLocks/>
          </p:cNvCxnSpPr>
          <p:nvPr/>
        </p:nvCxnSpPr>
        <p:spPr>
          <a:xfrm flipV="1">
            <a:off x="6526912" y="4299307"/>
            <a:ext cx="3550538" cy="186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C932D65-1EC5-63B0-E355-42D99EF7D330}"/>
              </a:ext>
            </a:extLst>
          </p:cNvPr>
          <p:cNvSpPr txBox="1"/>
          <p:nvPr/>
        </p:nvSpPr>
        <p:spPr>
          <a:xfrm>
            <a:off x="5915303" y="1421384"/>
            <a:ext cx="1831359" cy="923330"/>
          </a:xfrm>
          <a:prstGeom prst="rect">
            <a:avLst/>
          </a:prstGeom>
          <a:noFill/>
        </p:spPr>
        <p:txBody>
          <a:bodyPr wrap="square" rtlCol="0">
            <a:spAutoFit/>
          </a:bodyPr>
          <a:lstStyle/>
          <a:p>
            <a:r>
              <a:rPr lang="en-GB" dirty="0"/>
              <a:t>STAINLESS</a:t>
            </a:r>
          </a:p>
          <a:p>
            <a:r>
              <a:rPr lang="en-GB" dirty="0"/>
              <a:t>COMPRESSION SPRINGS</a:t>
            </a:r>
          </a:p>
        </p:txBody>
      </p:sp>
    </p:spTree>
    <p:extLst>
      <p:ext uri="{BB962C8B-B14F-4D97-AF65-F5344CB8AC3E}">
        <p14:creationId xmlns:p14="http://schemas.microsoft.com/office/powerpoint/2010/main" val="187949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265</TotalTime>
  <Words>301</Words>
  <Application>Microsoft Office PowerPoint</Application>
  <PresentationFormat>Widescreen</PresentationFormat>
  <Paragraphs>58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Lucida Grande</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Coates, Dan (STFC,RAL,ISIS)</dc:creator>
  <cp:lastModifiedBy>Coates, Dan (STFC,RAL,ISIS)</cp:lastModifiedBy>
  <cp:revision>4</cp:revision>
  <dcterms:created xsi:type="dcterms:W3CDTF">2026-06-02T15:19:52Z</dcterms:created>
  <dcterms:modified xsi:type="dcterms:W3CDTF">2026-06-03T12:15:18Z</dcterms:modified>
</cp:coreProperties>
</file>