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1825" r:id="rId2"/>
    <p:sldId id="1880" r:id="rId3"/>
    <p:sldId id="1785" r:id="rId4"/>
    <p:sldId id="3122" r:id="rId5"/>
    <p:sldId id="1906" r:id="rId6"/>
    <p:sldId id="1907" r:id="rId7"/>
    <p:sldId id="3123" r:id="rId8"/>
    <p:sldId id="3150" r:id="rId9"/>
    <p:sldId id="3153" r:id="rId10"/>
    <p:sldId id="3130" r:id="rId11"/>
    <p:sldId id="3149" r:id="rId12"/>
    <p:sldId id="3151" r:id="rId13"/>
    <p:sldId id="3131" r:id="rId14"/>
    <p:sldId id="3129" r:id="rId15"/>
    <p:sldId id="3164" r:id="rId16"/>
    <p:sldId id="3147" r:id="rId17"/>
    <p:sldId id="1912" r:id="rId18"/>
    <p:sldId id="3132" r:id="rId19"/>
    <p:sldId id="3125" r:id="rId20"/>
    <p:sldId id="1826" r:id="rId21"/>
    <p:sldId id="1827" r:id="rId22"/>
    <p:sldId id="3127" r:id="rId23"/>
    <p:sldId id="3126" r:id="rId24"/>
    <p:sldId id="3133" r:id="rId25"/>
    <p:sldId id="3134" r:id="rId26"/>
    <p:sldId id="3135" r:id="rId27"/>
    <p:sldId id="3136" r:id="rId28"/>
    <p:sldId id="3137" r:id="rId29"/>
    <p:sldId id="3155" r:id="rId30"/>
    <p:sldId id="3154" r:id="rId31"/>
    <p:sldId id="3156" r:id="rId32"/>
    <p:sldId id="3157" r:id="rId33"/>
    <p:sldId id="3158" r:id="rId34"/>
    <p:sldId id="3159" r:id="rId35"/>
    <p:sldId id="3160" r:id="rId36"/>
    <p:sldId id="3161" r:id="rId37"/>
    <p:sldId id="3163" r:id="rId38"/>
    <p:sldId id="3139" r:id="rId39"/>
    <p:sldId id="3140" r:id="rId40"/>
    <p:sldId id="3141" r:id="rId41"/>
    <p:sldId id="3142" r:id="rId42"/>
    <p:sldId id="3144" r:id="rId43"/>
    <p:sldId id="3145" r:id="rId44"/>
    <p:sldId id="3165" r:id="rId45"/>
    <p:sldId id="3119" r:id="rId46"/>
    <p:sldId id="3166" r:id="rId47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E54D10-DC86-9D42-3F26-BBBED3949C98}" name="Melania Averna" initials="MA" userId="S::melania.averna@cern.ch::1947d206-3d83-4602-a7bf-bb1c714a080d" providerId="AD"/>
  <p188:author id="{71B6E97F-497E-718D-2D52-DC7197CFEDC9}" name="Marco Calviani" initials="MC" userId="S::marco.calviani@cern.ch::ddf8b175-a69f-4f4e-bfb3-bc7162f64e1b" providerId="AD"/>
  <p188:author id="{F548ACA3-39EC-9120-BE71-A90BCF2FDD2D}" name="Jean-Louis Grenard" initials="JG" userId="S::jean-louis.grenard@cern.ch::3cfbd564-dc6a-44a5-8f9b-b0eb35aadd99" providerId="AD"/>
  <p188:author id="{BA3505BE-EBEA-DEF3-DF7B-D60CF6334915}" name="Gemma Stacey Humphreys" initials="GH" userId="S::gemma.stacey.humphreys@cern.ch::ec960c71-227a-4d37-905b-69bbf3565b70" providerId="AD"/>
  <p188:author id="{3C58FCCC-F532-1594-EBD8-55640A939E20}" name="Laurence James Nevay" initials="" userId="S::laurie.nevay@cern.ch::839cb5ab-dac6-42c0-9f82-2238f2dc1c8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F99D"/>
    <a:srgbClr val="303030"/>
    <a:srgbClr val="FFFFFF"/>
    <a:srgbClr val="FE7676"/>
    <a:srgbClr val="F7F7F7"/>
    <a:srgbClr val="E84389"/>
    <a:srgbClr val="2F2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48FE40-8BA1-4BCB-FCF0-AFE43CEDD438}" v="2" dt="2026-03-17T13:22:51.577"/>
    <p1510:client id="{AB05E7C5-6AB8-4848-91C4-F8D019A8DF5B}" v="877" dt="2026-03-17T22:10:42.155"/>
  </p1510:revLst>
</p1510:revInfo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6"/>
      </p:cViewPr>
      <p:guideLst>
        <p:guide orient="horz" pos="43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5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11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56DAC-A84A-A6A7-7AD9-D6C610B8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09E2D-4116-4E9C-9DA9-7AD011884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3535284" y="2533503"/>
            <a:ext cx="5121432" cy="179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310EB-171D-6A53-227B-AE1DAA7475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06073ADA-C0CF-C821-16A0-327CE7C62E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16BC319D-B37A-FBAD-88DD-9125600B9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6612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A7AB7-C653-041C-263E-043F273EC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6" name="Date Placeholder 10">
            <a:extLst>
              <a:ext uri="{FF2B5EF4-FFF2-40B4-BE49-F238E27FC236}">
                <a16:creationId xmlns:a16="http://schemas.microsoft.com/office/drawing/2014/main" id="{A46BC166-DB16-0CCF-38C2-186C7A50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E77F75A-A361-2925-9454-F90A6B16A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70A46-818D-18E8-CBF7-4FF09228D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6" name="Date Placeholder 10">
            <a:extLst>
              <a:ext uri="{FF2B5EF4-FFF2-40B4-BE49-F238E27FC236}">
                <a16:creationId xmlns:a16="http://schemas.microsoft.com/office/drawing/2014/main" id="{B01FDB83-20C6-AB01-810F-404FC99FA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A900ECC5-D262-0CDA-6191-82B51B35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D03DD-1907-665E-9B78-713BD72EE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6" name="Date Placeholder 10">
            <a:extLst>
              <a:ext uri="{FF2B5EF4-FFF2-40B4-BE49-F238E27FC236}">
                <a16:creationId xmlns:a16="http://schemas.microsoft.com/office/drawing/2014/main" id="{51235C04-082A-9821-9EA7-979DA64A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81C2D417-515A-F9C8-F4C5-93948F159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Drag and Drop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B5E0AA-E34D-4494-1A4C-E153F141F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3A68A6AF-0725-78EC-C3BE-9FAEDBDF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F702EBA-B8A6-BD1F-4489-6C7DC88DC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29902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9262" y="2429902"/>
            <a:ext cx="36734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5C3323-7AAC-0490-B0F1-8D84F6906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74834FFD-E6DE-3410-9ECB-556C7662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34CD887F-3D8F-B8D7-AEB9-AD8508896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C6DE2-047E-E6E0-474C-51C362732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B7F96E3E-5EED-BAFC-39FC-C5D22CC8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CC245844-DBF6-332A-DE0A-D56975ADC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0EBE4-B737-A7B5-9C76-73D14AD1E1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8AF1DCAA-BAFE-769B-C6AB-6F09ECD5D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81E3B3C5-4195-783F-B36E-FF2AEB02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ED3C7-A14B-7B5A-B243-68B464A91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10715FB7-BF33-DCA7-96FF-ED6C76D5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3CBDAC40-3C36-4260-568D-858112AFF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81624-CB90-E2A4-8DD7-F47218BA2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429650D1-153E-3684-7F7D-798B7827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6" name="Footer Placeholder 11">
            <a:extLst>
              <a:ext uri="{FF2B5EF4-FFF2-40B4-BE49-F238E27FC236}">
                <a16:creationId xmlns:a16="http://schemas.microsoft.com/office/drawing/2014/main" id="{E757F4CF-EA0D-A41A-ADFA-F8FE3AD25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9EE46-6977-2F0F-8A91-8D9C45CF0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4FCC7-BA64-DCDA-413D-96CD38000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0F2131CF-9BEC-8776-15A1-929D2F499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2EC47503-014B-4D7B-695D-3EC207194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796C1-5308-C400-29DF-DE5774541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3" name="Date Placeholder 10">
            <a:extLst>
              <a:ext uri="{FF2B5EF4-FFF2-40B4-BE49-F238E27FC236}">
                <a16:creationId xmlns:a16="http://schemas.microsoft.com/office/drawing/2014/main" id="{F954CD52-8295-2C51-2618-69DDEBD46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667B8512-F0EF-05A8-1391-7E6259C40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3861048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err="1"/>
              <a:t>home.cern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8C33B9-27C2-73E8-E37D-336ABF63A9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8632" y="2534412"/>
            <a:ext cx="1074737" cy="10747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EB1F4-BD41-E796-C400-0A61AE40DF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0312" y="1506447"/>
            <a:ext cx="5181600" cy="4463031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784312" y="1506447"/>
            <a:ext cx="5181600" cy="4463031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13/02/25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Service Cell design - ISIS/CERN collaboration progress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120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8A941F5-6F92-8742-AA97-9BDA09831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1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E1F3C-1E96-814E-8DB4-CC1A6D59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3182"/>
            <a:ext cx="10944226" cy="631032"/>
          </a:xfrm>
        </p:spPr>
        <p:txBody>
          <a:bodyPr anchor="b" anchorCtr="0">
            <a:norm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CA1C4-F4A7-BC46-A225-552B92326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8" y="226799"/>
            <a:ext cx="3353752" cy="586800"/>
          </a:xfrm>
        </p:spPr>
        <p:txBody>
          <a:bodyPr anchor="ctr" anchorCtr="0"/>
          <a:lstStyle>
            <a:lvl1pPr>
              <a:defRPr sz="1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/>
              <a:t>Service Cell design - ISIS/CERN collaboration progress workshop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271C-BE09-AE43-AAE2-F12505604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250" y="225425"/>
            <a:ext cx="1439864" cy="580333"/>
          </a:xfrm>
        </p:spPr>
        <p:txBody>
          <a:bodyPr anchor="ctr" anchorCtr="0"/>
          <a:lstStyle>
            <a:lvl1pPr algn="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D14C7E88-7948-D841-83D7-83B72EAFD754}" type="slidenum">
              <a:rPr lang="en-GB" smtClean="0"/>
              <a:pPr/>
              <a:t>‹N°›</a:t>
            </a:fld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2BBAC-83B3-1646-B56D-64E76C1635E4}"/>
              </a:ext>
            </a:extLst>
          </p:cNvPr>
          <p:cNvCxnSpPr/>
          <p:nvPr userDrawn="1"/>
        </p:nvCxnSpPr>
        <p:spPr>
          <a:xfrm>
            <a:off x="0" y="9540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E086E69-4E2E-2D4B-8750-0918B0C0C3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822" y="225425"/>
            <a:ext cx="1948602" cy="63313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28EE2-499E-2345-9715-060A1BB345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166938"/>
            <a:ext cx="10944225" cy="4357687"/>
          </a:xfr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8585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17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2679B87-F92D-91F6-69BF-481624EE6C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052224" y="714489"/>
            <a:ext cx="2059046" cy="2059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D0ABA-CC75-17D3-0C94-55EDC238A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3781028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9E8E9-3C73-3745-941D-102FAF02E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A4BA6C-A775-2068-8F53-CB3342769E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F26AE987-B6C4-0547-AE56-911C17FFC979}"/>
              </a:ext>
            </a:extLst>
          </p:cNvPr>
          <p:cNvSpPr txBox="1">
            <a:spLocks/>
          </p:cNvSpPr>
          <p:nvPr userDrawn="1"/>
        </p:nvSpPr>
        <p:spPr>
          <a:xfrm>
            <a:off x="7462902" y="3701092"/>
            <a:ext cx="396044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15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3B7BF0-CB7D-A300-1A73-6DBD8E982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A9BAA02A-7445-655B-95DD-D99F0CED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0E08D0B8-2260-B065-2972-9A7378E1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11CDAA-6AC9-A8BD-11E1-01EFE56FE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3" name="Date Placeholder 10">
            <a:extLst>
              <a:ext uri="{FF2B5EF4-FFF2-40B4-BE49-F238E27FC236}">
                <a16:creationId xmlns:a16="http://schemas.microsoft.com/office/drawing/2014/main" id="{548FE115-6AAE-2B27-36F0-CAC2D7DF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879A9FC5-85D9-B114-EA9E-B1F6F6006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olour 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ECECA8-C547-21E4-8AD1-9F9D622676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CAA3BAB9-0C3F-1FF1-30A6-5BA5E54E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CE5ACB64-2BEB-57F1-3764-53AE86ADEE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45605"/>
            <a:ext cx="12192000" cy="633930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64800"/>
            <a:ext cx="4116387" cy="635849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E2795E-1A26-546E-9655-5A676ACC44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4" name="Date Placeholder 10">
            <a:extLst>
              <a:ext uri="{FF2B5EF4-FFF2-40B4-BE49-F238E27FC236}">
                <a16:creationId xmlns:a16="http://schemas.microsoft.com/office/drawing/2014/main" id="{5131C8F3-33E6-53B7-4008-319933E4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1839103A-5523-60AE-364E-1B2E4E7E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18932-60DE-B265-B56F-EA4A663F16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68"/>
          <a:stretch/>
        </p:blipFill>
        <p:spPr>
          <a:xfrm>
            <a:off x="983432" y="6331846"/>
            <a:ext cx="1376958" cy="481530"/>
          </a:xfrm>
          <a:prstGeom prst="rect">
            <a:avLst/>
          </a:prstGeom>
        </p:spPr>
      </p:pic>
      <p:sp>
        <p:nvSpPr>
          <p:cNvPr id="6" name="Date Placeholder 10">
            <a:extLst>
              <a:ext uri="{FF2B5EF4-FFF2-40B4-BE49-F238E27FC236}">
                <a16:creationId xmlns:a16="http://schemas.microsoft.com/office/drawing/2014/main" id="{A1D7FDFC-296C-0D16-B52B-6204B776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60096" y="6378349"/>
            <a:ext cx="3781028" cy="365125"/>
          </a:xfrm>
        </p:spPr>
        <p:txBody>
          <a:bodyPr/>
          <a:lstStyle/>
          <a:p>
            <a:r>
              <a:rPr lang="en-US"/>
              <a:t>13/02/25</a:t>
            </a:r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4F1D482B-726F-4D5A-98A9-E277EC18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20336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/>
              <a:t>13/02/25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78349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50" b="1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3" y="6378349"/>
            <a:ext cx="428501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GB"/>
              <a:t>Service Cell design - ISIS/CERN collaboration progress workshop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78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  <p:sldLayoutId id="2147483680" r:id="rId23"/>
    <p:sldLayoutId id="2147483681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edms.cern.ch/document/3315586/1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9B57E5-AC9C-7C86-FD68-DDBB866618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noProof="0" dirty="0"/>
              <a:t>Target Systems Vacuum Vessel and Feedthrough Design</a:t>
            </a:r>
            <a:br>
              <a:rPr lang="en-GB" noProof="0" dirty="0"/>
            </a:br>
            <a:r>
              <a:rPr lang="en-GB" sz="2000" b="0" dirty="0"/>
              <a:t>ISIS/CERN collaboration progress workshop</a:t>
            </a:r>
            <a:br>
              <a:rPr lang="en-GB" sz="2000" dirty="0"/>
            </a:br>
            <a:r>
              <a:rPr lang="en-US" sz="2000" b="0" dirty="0"/>
              <a:t>1rst - 2nd June 2026</a:t>
            </a:r>
            <a:endParaRPr lang="en-GB" sz="2000" b="0" noProof="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A9EB5DE-6AA6-A72E-B633-B2DC32B7E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257800"/>
            <a:ext cx="11376026" cy="124623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000" noProof="0" dirty="0"/>
              <a:t>Gemma HUMPHREYS - Jean-Louis GRENARD – CERN – SY-STI-TSP</a:t>
            </a:r>
          </a:p>
          <a:p>
            <a:r>
              <a:rPr lang="en-GB" sz="2000" noProof="0" dirty="0"/>
              <a:t>On Behalf of the HI-ECN3 Project Team</a:t>
            </a:r>
          </a:p>
          <a:p>
            <a:endParaRPr lang="en-GB" sz="2000" noProof="0" dirty="0"/>
          </a:p>
        </p:txBody>
      </p:sp>
    </p:spTree>
    <p:extLst>
      <p:ext uri="{BB962C8B-B14F-4D97-AF65-F5344CB8AC3E}">
        <p14:creationId xmlns:p14="http://schemas.microsoft.com/office/powerpoint/2010/main" val="2493104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AC378-042D-0892-4F5C-D9B3E7A97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Installation and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0A082-19F9-F166-AAE8-EEC47D89B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D173F2-5E49-C719-6FF4-F2875AB997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673" y="1363024"/>
            <a:ext cx="6944337" cy="460851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noProof="0"/>
              <a:t>Drilling and installing anchor bolts into TCC8</a:t>
            </a:r>
          </a:p>
          <a:p>
            <a:pPr marL="457200" indent="-457200">
              <a:buFont typeface="+mj-lt"/>
              <a:buAutoNum type="arabicPeriod"/>
            </a:pPr>
            <a:r>
              <a:rPr lang="en-GB" noProof="0"/>
              <a:t>Base plates installed and vertical alignment performed with set screws and laser trackers (0.2 - 0.3mm accuracy)</a:t>
            </a:r>
          </a:p>
          <a:p>
            <a:pPr marL="457200" indent="-457200">
              <a:buFont typeface="+mj-lt"/>
              <a:buAutoNum type="arabicPeriod"/>
            </a:pPr>
            <a:r>
              <a:rPr lang="en-GB" noProof="0"/>
              <a:t>Base plates grouted with high-compressive strength cement-based compound</a:t>
            </a:r>
          </a:p>
          <a:p>
            <a:pPr marL="457200" indent="-457200">
              <a:buFont typeface="+mj-lt"/>
              <a:buAutoNum type="arabicPeriod"/>
            </a:pPr>
            <a:r>
              <a:rPr lang="en-GB" noProof="0"/>
              <a:t>Vacuum chamber installed onto base plates</a:t>
            </a:r>
          </a:p>
          <a:p>
            <a:pPr marL="457200" indent="-457200">
              <a:buFont typeface="+mj-lt"/>
              <a:buAutoNum type="arabicPeriod"/>
            </a:pPr>
            <a:r>
              <a:rPr lang="en-GB" noProof="0"/>
              <a:t>Chamber positioned with chamber alignment bolts (±20mm)</a:t>
            </a:r>
          </a:p>
          <a:p>
            <a:pPr marL="457200" indent="-457200">
              <a:buFont typeface="+mj-lt"/>
              <a:buAutoNum type="arabicPeriod"/>
            </a:pPr>
            <a:r>
              <a:rPr lang="en-GB" noProof="0"/>
              <a:t>Chamber fixed to base plates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noProof="0"/>
          </a:p>
          <a:p>
            <a:r>
              <a:rPr lang="en-GB" noProof="0"/>
              <a:t>Size of base plates ~1m</a:t>
            </a:r>
            <a:r>
              <a:rPr lang="en-GB" sz="2400" kern="100" baseline="3000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b="0" kern="100" baseline="3000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noProof="0"/>
              <a:t>to remain within the 30 tonnes/m</a:t>
            </a:r>
            <a:r>
              <a:rPr lang="en-GB" sz="2000" kern="100" baseline="3000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2000" noProof="0"/>
              <a:t>average overall weight limit in TCC8</a:t>
            </a:r>
            <a:r>
              <a:rPr lang="en-GB" sz="2000" kern="100" baseline="3000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kern="100" baseline="30000" noProof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453D2-693E-6AAA-A352-56E48CE63C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05" t="183" b="7241"/>
          <a:stretch>
            <a:fillRect/>
          </a:stretch>
        </p:blipFill>
        <p:spPr>
          <a:xfrm>
            <a:off x="7229910" y="982472"/>
            <a:ext cx="3507459" cy="224815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2904C7-C78A-8A13-C575-D003DB3C4DF0}"/>
              </a:ext>
            </a:extLst>
          </p:cNvPr>
          <p:cNvCxnSpPr/>
          <p:nvPr/>
        </p:nvCxnSpPr>
        <p:spPr>
          <a:xfrm>
            <a:off x="7869980" y="559393"/>
            <a:ext cx="1368152" cy="7920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BBB18E-CA69-DC21-50E6-959C4C5E191D}"/>
              </a:ext>
            </a:extLst>
          </p:cNvPr>
          <p:cNvCxnSpPr/>
          <p:nvPr/>
        </p:nvCxnSpPr>
        <p:spPr>
          <a:xfrm>
            <a:off x="7869980" y="559393"/>
            <a:ext cx="1728192" cy="115212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104A3A-D16D-0A9A-8C39-D3A917E41967}"/>
              </a:ext>
            </a:extLst>
          </p:cNvPr>
          <p:cNvCxnSpPr/>
          <p:nvPr/>
        </p:nvCxnSpPr>
        <p:spPr>
          <a:xfrm>
            <a:off x="7869980" y="559393"/>
            <a:ext cx="2160240" cy="154493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F04598-3702-4B07-7080-20D426F1FCFD}"/>
              </a:ext>
            </a:extLst>
          </p:cNvPr>
          <p:cNvCxnSpPr/>
          <p:nvPr/>
        </p:nvCxnSpPr>
        <p:spPr>
          <a:xfrm>
            <a:off x="7869980" y="559393"/>
            <a:ext cx="936104" cy="216024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261961-03CC-EAEC-095D-20C21F3CFFE8}"/>
              </a:ext>
            </a:extLst>
          </p:cNvPr>
          <p:cNvCxnSpPr/>
          <p:nvPr/>
        </p:nvCxnSpPr>
        <p:spPr>
          <a:xfrm>
            <a:off x="7869980" y="559393"/>
            <a:ext cx="504056" cy="17281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7FDEC5-8216-A2E3-D51F-B5F83D10C7E6}"/>
              </a:ext>
            </a:extLst>
          </p:cNvPr>
          <p:cNvCxnSpPr/>
          <p:nvPr/>
        </p:nvCxnSpPr>
        <p:spPr>
          <a:xfrm>
            <a:off x="7869980" y="559393"/>
            <a:ext cx="144016" cy="136815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A060E5F-0430-8770-081A-FF8C5583A6BE}"/>
              </a:ext>
            </a:extLst>
          </p:cNvPr>
          <p:cNvSpPr txBox="1"/>
          <p:nvPr/>
        </p:nvSpPr>
        <p:spPr bwMode="auto">
          <a:xfrm>
            <a:off x="7317414" y="0"/>
            <a:ext cx="9484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noProof="0"/>
              <a:t>Ground Anchor Bolts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EE831B-382A-0197-0AFE-258C0B25527E}"/>
              </a:ext>
            </a:extLst>
          </p:cNvPr>
          <p:cNvCxnSpPr>
            <a:cxnSpLocks/>
          </p:cNvCxnSpPr>
          <p:nvPr/>
        </p:nvCxnSpPr>
        <p:spPr>
          <a:xfrm flipH="1" flipV="1">
            <a:off x="10383131" y="1927545"/>
            <a:ext cx="184327" cy="14569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940C37-42FE-336C-E4B0-86F6C53DD058}"/>
              </a:ext>
            </a:extLst>
          </p:cNvPr>
          <p:cNvCxnSpPr/>
          <p:nvPr/>
        </p:nvCxnSpPr>
        <p:spPr>
          <a:xfrm flipH="1" flipV="1">
            <a:off x="9742188" y="2719633"/>
            <a:ext cx="825270" cy="6648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09F3F0-26FB-546F-060E-84925C9F3C00}"/>
              </a:ext>
            </a:extLst>
          </p:cNvPr>
          <p:cNvCxnSpPr/>
          <p:nvPr/>
        </p:nvCxnSpPr>
        <p:spPr>
          <a:xfrm flipH="1" flipV="1">
            <a:off x="8446044" y="2791641"/>
            <a:ext cx="2121414" cy="58186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46DC1D7-9CC1-DFC8-5A1F-12DE2DCC93E3}"/>
              </a:ext>
            </a:extLst>
          </p:cNvPr>
          <p:cNvSpPr txBox="1"/>
          <p:nvPr/>
        </p:nvSpPr>
        <p:spPr bwMode="auto">
          <a:xfrm>
            <a:off x="10015088" y="3352079"/>
            <a:ext cx="10924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noProof="0">
                <a:solidFill>
                  <a:schemeClr val="accent2"/>
                </a:solidFill>
              </a:rPr>
              <a:t>Chamber Alignment Bolts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6F1748D-AB1D-AF65-BE61-FFB64AD684D5}"/>
              </a:ext>
            </a:extLst>
          </p:cNvPr>
          <p:cNvCxnSpPr/>
          <p:nvPr/>
        </p:nvCxnSpPr>
        <p:spPr>
          <a:xfrm flipV="1">
            <a:off x="7797972" y="2656030"/>
            <a:ext cx="324036" cy="574597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5FE888B-95A6-C837-63C4-4C4E74E7CAAD}"/>
              </a:ext>
            </a:extLst>
          </p:cNvPr>
          <p:cNvCxnSpPr/>
          <p:nvPr/>
        </p:nvCxnSpPr>
        <p:spPr>
          <a:xfrm flipV="1">
            <a:off x="7802768" y="3052074"/>
            <a:ext cx="787292" cy="178553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221BB7-2333-5B50-7B2E-4FF6104FBF50}"/>
              </a:ext>
            </a:extLst>
          </p:cNvPr>
          <p:cNvSpPr txBox="1"/>
          <p:nvPr/>
        </p:nvSpPr>
        <p:spPr bwMode="auto">
          <a:xfrm>
            <a:off x="7229910" y="3174652"/>
            <a:ext cx="825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>
                <a:solidFill>
                  <a:schemeClr val="accent5">
                    <a:lumMod val="60000"/>
                    <a:lumOff val="40000"/>
                  </a:schemeClr>
                </a:solidFill>
              </a:rPr>
              <a:t>Levelling Bolts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42AF50-B9BF-0067-1214-FEFD42660285}"/>
              </a:ext>
            </a:extLst>
          </p:cNvPr>
          <p:cNvSpPr/>
          <p:nvPr/>
        </p:nvSpPr>
        <p:spPr>
          <a:xfrm>
            <a:off x="8228467" y="2454276"/>
            <a:ext cx="97046" cy="101068"/>
          </a:xfrm>
          <a:prstGeom prst="ellipse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26DDD0-7D13-08EF-4F38-014AD0B0219D}"/>
              </a:ext>
            </a:extLst>
          </p:cNvPr>
          <p:cNvSpPr/>
          <p:nvPr/>
        </p:nvSpPr>
        <p:spPr>
          <a:xfrm>
            <a:off x="8685553" y="2858169"/>
            <a:ext cx="97046" cy="101068"/>
          </a:xfrm>
          <a:prstGeom prst="ellipse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7E18FA-87C3-B21C-A814-D40DDFA0C12C}"/>
              </a:ext>
            </a:extLst>
          </p:cNvPr>
          <p:cNvSpPr/>
          <p:nvPr/>
        </p:nvSpPr>
        <p:spPr>
          <a:xfrm>
            <a:off x="9837681" y="1639513"/>
            <a:ext cx="97046" cy="101068"/>
          </a:xfrm>
          <a:prstGeom prst="ellipse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64D364E-BD48-97DD-8A00-2C83BBE3508C}"/>
              </a:ext>
            </a:extLst>
          </p:cNvPr>
          <p:cNvSpPr/>
          <p:nvPr/>
        </p:nvSpPr>
        <p:spPr>
          <a:xfrm>
            <a:off x="10286748" y="2041009"/>
            <a:ext cx="97046" cy="101068"/>
          </a:xfrm>
          <a:prstGeom prst="ellipse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5C61B1-E0F8-6706-E3C4-C73B6F1D12CA}"/>
              </a:ext>
            </a:extLst>
          </p:cNvPr>
          <p:cNvCxnSpPr>
            <a:cxnSpLocks/>
          </p:cNvCxnSpPr>
          <p:nvPr/>
        </p:nvCxnSpPr>
        <p:spPr>
          <a:xfrm flipH="1">
            <a:off x="10102228" y="1207465"/>
            <a:ext cx="360040" cy="360040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0C642DE-B571-95AC-FE09-66618072C399}"/>
              </a:ext>
            </a:extLst>
          </p:cNvPr>
          <p:cNvCxnSpPr>
            <a:cxnSpLocks/>
          </p:cNvCxnSpPr>
          <p:nvPr/>
        </p:nvCxnSpPr>
        <p:spPr>
          <a:xfrm>
            <a:off x="10475294" y="1207465"/>
            <a:ext cx="58982" cy="792088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B1B583B-EA21-E9EA-C4A7-C5A077E187E8}"/>
              </a:ext>
            </a:extLst>
          </p:cNvPr>
          <p:cNvSpPr txBox="1"/>
          <p:nvPr/>
        </p:nvSpPr>
        <p:spPr bwMode="auto">
          <a:xfrm>
            <a:off x="10183385" y="812417"/>
            <a:ext cx="825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>
                <a:solidFill>
                  <a:schemeClr val="accent5">
                    <a:lumMod val="60000"/>
                    <a:lumOff val="40000"/>
                  </a:schemeClr>
                </a:solidFill>
              </a:rPr>
              <a:t>Levelling Bolts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BC1A6DA-1CEE-98AB-E325-85E04239D53A}"/>
              </a:ext>
            </a:extLst>
          </p:cNvPr>
          <p:cNvCxnSpPr>
            <a:cxnSpLocks/>
          </p:cNvCxnSpPr>
          <p:nvPr/>
        </p:nvCxnSpPr>
        <p:spPr>
          <a:xfrm>
            <a:off x="9886204" y="703409"/>
            <a:ext cx="0" cy="900100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0DA31CD-C875-D3F9-B5F9-4C6B025D4887}"/>
              </a:ext>
            </a:extLst>
          </p:cNvPr>
          <p:cNvSpPr txBox="1"/>
          <p:nvPr/>
        </p:nvSpPr>
        <p:spPr bwMode="auto">
          <a:xfrm>
            <a:off x="9532645" y="114549"/>
            <a:ext cx="8252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>
                <a:solidFill>
                  <a:schemeClr val="bg2">
                    <a:lumMod val="25000"/>
                  </a:schemeClr>
                </a:solidFill>
              </a:rPr>
              <a:t>Laser Tracker Interface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CF62D0-F57E-0930-C61F-CF5BE8EE68F5}"/>
              </a:ext>
            </a:extLst>
          </p:cNvPr>
          <p:cNvCxnSpPr/>
          <p:nvPr/>
        </p:nvCxnSpPr>
        <p:spPr>
          <a:xfrm flipV="1">
            <a:off x="9166124" y="2287585"/>
            <a:ext cx="432048" cy="131795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2F8F015-FCDB-9E2C-A5A1-C3FE37E7015C}"/>
              </a:ext>
            </a:extLst>
          </p:cNvPr>
          <p:cNvCxnSpPr/>
          <p:nvPr/>
        </p:nvCxnSpPr>
        <p:spPr>
          <a:xfrm flipH="1" flipV="1">
            <a:off x="9046042" y="2555344"/>
            <a:ext cx="120082" cy="105019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063370A-6B00-5562-914E-CA41D84DADC2}"/>
              </a:ext>
            </a:extLst>
          </p:cNvPr>
          <p:cNvSpPr txBox="1"/>
          <p:nvPr/>
        </p:nvSpPr>
        <p:spPr bwMode="auto">
          <a:xfrm>
            <a:off x="8685554" y="3604851"/>
            <a:ext cx="9652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noProof="0">
                <a:solidFill>
                  <a:srgbClr val="00B050"/>
                </a:solidFill>
              </a:rPr>
              <a:t>Openings for Concrete Pouring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6C7849-F22D-AF07-9E27-1EF287BA5FE1}"/>
              </a:ext>
            </a:extLst>
          </p:cNvPr>
          <p:cNvSpPr txBox="1"/>
          <p:nvPr/>
        </p:nvSpPr>
        <p:spPr bwMode="auto">
          <a:xfrm>
            <a:off x="10682965" y="2329114"/>
            <a:ext cx="1639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/>
              <a:t>Base Plate Design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960D209-50EB-AF43-42F4-4C8472DA4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492" y="4175136"/>
            <a:ext cx="4965273" cy="2046593"/>
          </a:xfrm>
          <a:prstGeom prst="rect">
            <a:avLst/>
          </a:prstGeom>
        </p:spPr>
      </p:pic>
      <p:sp>
        <p:nvSpPr>
          <p:cNvPr id="38" name="Footer Placeholder 3">
            <a:extLst>
              <a:ext uri="{FF2B5EF4-FFF2-40B4-BE49-F238E27FC236}">
                <a16:creationId xmlns:a16="http://schemas.microsoft.com/office/drawing/2014/main" id="{4F54EFC3-109E-7ED2-A7AE-3CDFE768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3338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1" grpId="0"/>
      <p:bldP spid="22" grpId="0" animBg="1"/>
      <p:bldP spid="23" grpId="0" animBg="1"/>
      <p:bldP spid="24" grpId="0" animBg="1"/>
      <p:bldP spid="25" grpId="0" animBg="1"/>
      <p:bldP spid="28" grpId="0"/>
      <p:bldP spid="30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7ED67-9272-BA52-A301-E80F46D0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Failure Reduction and Recovery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A523F-B8A2-69B3-4EC0-4AFD078F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E29B5-E90C-DABC-B3BE-739E39AA5F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Cooling pipes have welded connections to flanges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Reduced chances of leakage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All components mounted onto the vacuum vessel door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One replaceable component if there were to be failures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Weld inspection 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All welds on the pipes check with x-ray and die penetrant testing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Pressure tests performed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Pressure relief valve + burst disk – used in case of a helium leak from target cooling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Redundancy on overpressure scenarios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Event of failure inside of vessel: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Send a robot inside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Mount a shielded cabin onto the rails and put inside to carry out 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47DA151-FF1A-6F43-E3AA-8CF03320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1768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150D076-946F-8931-A23E-C958CAA021ED}"/>
              </a:ext>
            </a:extLst>
          </p:cNvPr>
          <p:cNvSpPr/>
          <p:nvPr/>
        </p:nvSpPr>
        <p:spPr>
          <a:xfrm>
            <a:off x="1727790" y="3749159"/>
            <a:ext cx="3200330" cy="17861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13242DE-4A47-E61B-271D-40C90FEF7794}"/>
              </a:ext>
            </a:extLst>
          </p:cNvPr>
          <p:cNvSpPr/>
          <p:nvPr/>
        </p:nvSpPr>
        <p:spPr>
          <a:xfrm>
            <a:off x="4290866" y="987705"/>
            <a:ext cx="3610267" cy="20719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1AC7FA-7E51-DFF8-2D4A-3F1F5E4A9E1E}"/>
              </a:ext>
            </a:extLst>
          </p:cNvPr>
          <p:cNvSpPr/>
          <p:nvPr/>
        </p:nvSpPr>
        <p:spPr>
          <a:xfrm>
            <a:off x="7991517" y="3794732"/>
            <a:ext cx="3200330" cy="17405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8FAF9-647F-73B8-7CBA-3BA28E994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Failure Impacts to Surroundings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E3357-B92B-1C43-7970-C901C1A5B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F1CAAE-FDA9-070B-B9EE-B45ECC8503EA}"/>
              </a:ext>
            </a:extLst>
          </p:cNvPr>
          <p:cNvSpPr txBox="1"/>
          <p:nvPr/>
        </p:nvSpPr>
        <p:spPr>
          <a:xfrm>
            <a:off x="4464050" y="1277148"/>
            <a:ext cx="3005425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Leak in the water or helium cooling within vacuum vessel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Large vacuum leak in vessel</a:t>
            </a: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26FDFE-E9E1-456B-9F04-556995314749}"/>
              </a:ext>
            </a:extLst>
          </p:cNvPr>
          <p:cNvSpPr txBox="1"/>
          <p:nvPr/>
        </p:nvSpPr>
        <p:spPr>
          <a:xfrm>
            <a:off x="7881474" y="2724692"/>
            <a:ext cx="17843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With proton beam window</a:t>
            </a:r>
            <a:endParaRPr lang="en-GB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27E49-7C42-0EEE-CA2B-5C9EB5EC0EBC}"/>
              </a:ext>
            </a:extLst>
          </p:cNvPr>
          <p:cNvSpPr txBox="1"/>
          <p:nvPr/>
        </p:nvSpPr>
        <p:spPr>
          <a:xfrm>
            <a:off x="2479422" y="2741034"/>
            <a:ext cx="17843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Without proton beam window</a:t>
            </a:r>
            <a:endParaRPr lang="en-GB">
              <a:solidFill>
                <a:schemeClr val="tx2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13918A-776A-896A-3513-5178CD4EABF0}"/>
              </a:ext>
            </a:extLst>
          </p:cNvPr>
          <p:cNvCxnSpPr>
            <a:cxnSpLocks/>
          </p:cNvCxnSpPr>
          <p:nvPr/>
        </p:nvCxnSpPr>
        <p:spPr>
          <a:xfrm flipH="1">
            <a:off x="3830320" y="2542624"/>
            <a:ext cx="1060451" cy="1131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AAEE43A-BC0E-916E-DDDF-18CA0520F270}"/>
              </a:ext>
            </a:extLst>
          </p:cNvPr>
          <p:cNvSpPr txBox="1"/>
          <p:nvPr/>
        </p:nvSpPr>
        <p:spPr>
          <a:xfrm>
            <a:off x="1753652" y="3984510"/>
            <a:ext cx="309457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Contamination spreads out of vacuum vessel into upstream beamline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Loss of upstream beamline vacuum </a:t>
            </a:r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B99F81-C89E-B798-59FE-CB098F1B9BAC}"/>
              </a:ext>
            </a:extLst>
          </p:cNvPr>
          <p:cNvCxnSpPr>
            <a:cxnSpLocks/>
          </p:cNvCxnSpPr>
          <p:nvPr/>
        </p:nvCxnSpPr>
        <p:spPr>
          <a:xfrm>
            <a:off x="7254081" y="2647271"/>
            <a:ext cx="961231" cy="1049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6A3683B-F584-9EC8-43C7-F8996B18C1D9}"/>
              </a:ext>
            </a:extLst>
          </p:cNvPr>
          <p:cNvSpPr txBox="1"/>
          <p:nvPr/>
        </p:nvSpPr>
        <p:spPr>
          <a:xfrm>
            <a:off x="8115833" y="4111007"/>
            <a:ext cx="295169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Contamination remains within the vacuum vessel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</a:rPr>
              <a:t>Upstream beamline remains under vacuum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40C82E28-B8D5-2026-1880-046EAE35C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60AB7A-59CE-A78F-4B29-847C91C3A1CE}"/>
              </a:ext>
            </a:extLst>
          </p:cNvPr>
          <p:cNvSpPr txBox="1"/>
          <p:nvPr/>
        </p:nvSpPr>
        <p:spPr>
          <a:xfrm>
            <a:off x="5264718" y="4539640"/>
            <a:ext cx="220475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Could foresee a fast vacuum valve and/ or proton beam window</a:t>
            </a:r>
            <a:endParaRPr lang="en-GB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  <p:bldP spid="12" grpId="0"/>
      <p:bldP spid="13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C1908-81E5-E99F-C36D-524F013EF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System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EA55A-DA7B-0818-1FD2-337A0C9E6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67F6D9C-83EF-EC92-8534-CAC4916213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117008"/>
              </p:ext>
            </p:extLst>
          </p:nvPr>
        </p:nvGraphicFramePr>
        <p:xfrm>
          <a:off x="689718" y="985332"/>
          <a:ext cx="10564434" cy="420692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760739">
                  <a:extLst>
                    <a:ext uri="{9D8B030D-6E8A-4147-A177-3AD203B41FA5}">
                      <a16:colId xmlns:a16="http://schemas.microsoft.com/office/drawing/2014/main" val="3995831326"/>
                    </a:ext>
                  </a:extLst>
                </a:gridCol>
                <a:gridCol w="1760739">
                  <a:extLst>
                    <a:ext uri="{9D8B030D-6E8A-4147-A177-3AD203B41FA5}">
                      <a16:colId xmlns:a16="http://schemas.microsoft.com/office/drawing/2014/main" val="1744702325"/>
                    </a:ext>
                  </a:extLst>
                </a:gridCol>
                <a:gridCol w="1760739">
                  <a:extLst>
                    <a:ext uri="{9D8B030D-6E8A-4147-A177-3AD203B41FA5}">
                      <a16:colId xmlns:a16="http://schemas.microsoft.com/office/drawing/2014/main" val="2830979115"/>
                    </a:ext>
                  </a:extLst>
                </a:gridCol>
                <a:gridCol w="1760739">
                  <a:extLst>
                    <a:ext uri="{9D8B030D-6E8A-4147-A177-3AD203B41FA5}">
                      <a16:colId xmlns:a16="http://schemas.microsoft.com/office/drawing/2014/main" val="3286773724"/>
                    </a:ext>
                  </a:extLst>
                </a:gridCol>
                <a:gridCol w="1760739">
                  <a:extLst>
                    <a:ext uri="{9D8B030D-6E8A-4147-A177-3AD203B41FA5}">
                      <a16:colId xmlns:a16="http://schemas.microsoft.com/office/drawing/2014/main" val="2825820708"/>
                    </a:ext>
                  </a:extLst>
                </a:gridCol>
                <a:gridCol w="1760739">
                  <a:extLst>
                    <a:ext uri="{9D8B030D-6E8A-4147-A177-3AD203B41FA5}">
                      <a16:colId xmlns:a16="http://schemas.microsoft.com/office/drawing/2014/main" val="3249261169"/>
                    </a:ext>
                  </a:extLst>
                </a:gridCol>
              </a:tblGrid>
              <a:tr h="588970">
                <a:tc gridSpan="2">
                  <a:txBody>
                    <a:bodyPr/>
                    <a:lstStyle/>
                    <a:p>
                      <a:r>
                        <a:rPr lang="en-US" sz="1600"/>
                        <a:t>Rotary Oil Pump + Roots Booster</a:t>
                      </a:r>
                      <a:endParaRPr lang="en-GB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/>
                        <a:t>Dry (screw) Pump  + Roots Booster</a:t>
                      </a:r>
                      <a:endParaRPr lang="en-GB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/>
                        <a:t>2 Dry Multi-Stage Roots Pumps + Roots Booster</a:t>
                      </a:r>
                      <a:endParaRPr lang="en-GB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277960"/>
                  </a:ext>
                </a:extLst>
              </a:tr>
              <a:tr h="1346216">
                <a:tc>
                  <a:txBody>
                    <a:bodyPr/>
                    <a:lstStyle/>
                    <a:p>
                      <a:r>
                        <a:rPr lang="en-US" sz="1600" u="none"/>
                        <a:t>Ultimate pressure lower than dry pump</a:t>
                      </a:r>
                      <a:endParaRPr lang="en-GB" sz="1600" u="none"/>
                    </a:p>
                  </a:txBody>
                  <a:tcPr>
                    <a:solidFill>
                      <a:srgbClr val="B7F99D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 u="none"/>
                        <a:t>Possible oil pollution in primary pump with radioactive dust – preventable with soft start pumping</a:t>
                      </a:r>
                      <a:endParaRPr lang="en-GB" sz="1600" u="none"/>
                    </a:p>
                  </a:txBody>
                  <a:tcPr>
                    <a:solidFill>
                      <a:srgbClr val="FE7676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 u="none"/>
                        <a:t>No possible contamination of chamber with oil</a:t>
                      </a:r>
                      <a:endParaRPr lang="en-GB" sz="1600" u="none"/>
                    </a:p>
                  </a:txBody>
                  <a:tcPr>
                    <a:solidFill>
                      <a:srgbClr val="B7F9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/>
                        <a:t>Worse vacuum performance</a:t>
                      </a:r>
                      <a:endParaRPr lang="en-GB" sz="1600" u="none"/>
                    </a:p>
                  </a:txBody>
                  <a:tcPr>
                    <a:solidFill>
                      <a:srgbClr val="FE76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/>
                        <a:t>No possible contamination of chamber with oil</a:t>
                      </a:r>
                      <a:endParaRPr lang="en-GB" sz="1600" u="none"/>
                    </a:p>
                    <a:p>
                      <a:endParaRPr lang="en-GB" sz="1600" u="none"/>
                    </a:p>
                  </a:txBody>
                  <a:tcPr>
                    <a:solidFill>
                      <a:srgbClr val="B7F9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/>
                        <a:t>Worse vacuum performance</a:t>
                      </a:r>
                      <a:endParaRPr lang="en-GB" sz="1600" u="none"/>
                    </a:p>
                  </a:txBody>
                  <a:tcPr>
                    <a:solidFill>
                      <a:srgbClr val="FE76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942274"/>
                  </a:ext>
                </a:extLst>
              </a:tr>
              <a:tr h="1093801">
                <a:tc>
                  <a:txBody>
                    <a:bodyPr/>
                    <a:lstStyle/>
                    <a:p>
                      <a:r>
                        <a:rPr lang="en-US" sz="1600" u="none"/>
                        <a:t>No contamination of chamber from oil vapors</a:t>
                      </a:r>
                      <a:endParaRPr lang="en-GB" sz="1600" u="none"/>
                    </a:p>
                  </a:txBody>
                  <a:tcPr>
                    <a:solidFill>
                      <a:srgbClr val="B7F99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u="none"/>
                    </a:p>
                  </a:txBody>
                  <a:tcPr>
                    <a:solidFill>
                      <a:srgbClr val="FE767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u="none"/>
                    </a:p>
                  </a:txBody>
                  <a:tcPr>
                    <a:solidFill>
                      <a:srgbClr val="B7F9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/>
                        <a:t>More complex construction and servicing</a:t>
                      </a:r>
                      <a:endParaRPr lang="en-GB" sz="1600" u="none"/>
                    </a:p>
                  </a:txBody>
                  <a:tcPr>
                    <a:solidFill>
                      <a:srgbClr val="FE767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/>
                        <a:t>No annual servicing</a:t>
                      </a:r>
                      <a:endParaRPr lang="en-GB" sz="1600" u="none"/>
                    </a:p>
                  </a:txBody>
                  <a:tcPr>
                    <a:solidFill>
                      <a:srgbClr val="B7F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/>
                        <a:t>More complex construction and servicing</a:t>
                      </a:r>
                      <a:endParaRPr lang="en-GB" sz="1600" u="none"/>
                    </a:p>
                    <a:p>
                      <a:endParaRPr lang="en-GB" sz="1600" u="none"/>
                    </a:p>
                  </a:txBody>
                  <a:tcPr>
                    <a:solidFill>
                      <a:srgbClr val="FE76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978782"/>
                  </a:ext>
                </a:extLst>
              </a:tr>
              <a:tr h="588970">
                <a:tc gridSpan="2">
                  <a:txBody>
                    <a:bodyPr/>
                    <a:lstStyle/>
                    <a:p>
                      <a:r>
                        <a:rPr lang="en-US" sz="1600" u="none"/>
                        <a:t>Annual oil change on site</a:t>
                      </a:r>
                      <a:endParaRPr lang="en-GB" sz="1600" u="none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u="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u="none"/>
                        <a:t>Annual oil change, belt replacement, full cleaning on site</a:t>
                      </a:r>
                      <a:endParaRPr lang="en-GB" sz="1600" u="none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u="none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/>
                        <a:t>Major service at supplier premises every 4 years</a:t>
                      </a:r>
                      <a:endParaRPr lang="en-GB" sz="1600" u="none"/>
                    </a:p>
                    <a:p>
                      <a:endParaRPr lang="en-GB" sz="1600" u="none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GB" u="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369832"/>
                  </a:ext>
                </a:extLst>
              </a:tr>
              <a:tr h="588970">
                <a:tc gridSpan="2">
                  <a:txBody>
                    <a:bodyPr/>
                    <a:lstStyle/>
                    <a:p>
                      <a:r>
                        <a:rPr lang="en-US" sz="1600" u="none"/>
                        <a:t>Major service at supplier premises every 10 years</a:t>
                      </a:r>
                      <a:endParaRPr lang="en-GB" sz="1600" u="none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u="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u="none"/>
                        <a:t>Major service at supplier premises every 4 years</a:t>
                      </a:r>
                      <a:endParaRPr lang="en-GB" sz="1600" u="none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u="none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GB" u="non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 u="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99933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10C2B50-361B-06E5-20FA-2B5D80578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098" y="5261069"/>
            <a:ext cx="1673004" cy="978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66272B-FDF4-4CAE-7E0F-AB1E52CCC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99" y="5214224"/>
            <a:ext cx="1673004" cy="9960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3C0B9D-C403-B933-664B-D370AC328C6B}"/>
              </a:ext>
            </a:extLst>
          </p:cNvPr>
          <p:cNvSpPr/>
          <p:nvPr/>
        </p:nvSpPr>
        <p:spPr>
          <a:xfrm>
            <a:off x="689718" y="985332"/>
            <a:ext cx="3524195" cy="42069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1AC0460-E6AE-56B4-29C2-FF8543AE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79F14-BDDF-E570-E32B-53BCB6A0A0CA}"/>
              </a:ext>
            </a:extLst>
          </p:cNvPr>
          <p:cNvSpPr txBox="1"/>
          <p:nvPr/>
        </p:nvSpPr>
        <p:spPr>
          <a:xfrm>
            <a:off x="7690104" y="5435274"/>
            <a:ext cx="33192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b="1">
                <a:solidFill>
                  <a:schemeClr val="tx2"/>
                </a:solidFill>
              </a:rPr>
              <a:t>Final selection still to be fully validated by BE-EA</a:t>
            </a:r>
          </a:p>
        </p:txBody>
      </p:sp>
    </p:spTree>
    <p:extLst>
      <p:ext uri="{BB962C8B-B14F-4D97-AF65-F5344CB8AC3E}">
        <p14:creationId xmlns:p14="http://schemas.microsoft.com/office/powerpoint/2010/main" val="390831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6FD1D-F8D3-ECA8-C0F1-B490776C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Vacuum Vessel Preliminary P&amp;ID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128B3-AF00-B65E-B28B-ED6187032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noProof="0" smtClean="0"/>
              <a:pPr/>
              <a:t>14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265C3-21D3-F9E6-55B4-DF6467B81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25" y="1314520"/>
            <a:ext cx="7654502" cy="48687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091D10-D067-7616-9434-0D1E379E5540}"/>
              </a:ext>
            </a:extLst>
          </p:cNvPr>
          <p:cNvSpPr/>
          <p:nvPr/>
        </p:nvSpPr>
        <p:spPr>
          <a:xfrm>
            <a:off x="5822950" y="1765300"/>
            <a:ext cx="520700" cy="2603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F48AE9-C064-689A-027E-E8BD50A39C53}"/>
              </a:ext>
            </a:extLst>
          </p:cNvPr>
          <p:cNvSpPr/>
          <p:nvPr/>
        </p:nvSpPr>
        <p:spPr>
          <a:xfrm>
            <a:off x="6565900" y="2654300"/>
            <a:ext cx="768350" cy="2603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00EE5-AEA1-8BF0-513D-F9C18F81877F}"/>
              </a:ext>
            </a:extLst>
          </p:cNvPr>
          <p:cNvSpPr txBox="1"/>
          <p:nvPr/>
        </p:nvSpPr>
        <p:spPr>
          <a:xfrm>
            <a:off x="9061450" y="1574452"/>
            <a:ext cx="265213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Outlets both have filters and are connected to the ventilation system</a:t>
            </a:r>
          </a:p>
          <a:p>
            <a:pPr algn="l"/>
            <a:r>
              <a:rPr lang="en-US"/>
              <a:t>Filters and outlets could be grouped together</a:t>
            </a:r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BB0B870-2632-0291-83FB-170C511C715F}"/>
              </a:ext>
            </a:extLst>
          </p:cNvPr>
          <p:cNvCxnSpPr/>
          <p:nvPr/>
        </p:nvCxnSpPr>
        <p:spPr>
          <a:xfrm flipH="1" flipV="1">
            <a:off x="6489700" y="1895475"/>
            <a:ext cx="2470150" cy="193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539064-EBC5-CEA0-222E-24F1DE1B47B0}"/>
              </a:ext>
            </a:extLst>
          </p:cNvPr>
          <p:cNvCxnSpPr/>
          <p:nvPr/>
        </p:nvCxnSpPr>
        <p:spPr>
          <a:xfrm flipH="1">
            <a:off x="7423150" y="2266950"/>
            <a:ext cx="1549400" cy="517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CD47BAA-F326-A013-EBF9-78AF20F8225E}"/>
              </a:ext>
            </a:extLst>
          </p:cNvPr>
          <p:cNvSpPr/>
          <p:nvPr/>
        </p:nvSpPr>
        <p:spPr>
          <a:xfrm>
            <a:off x="5740400" y="5715000"/>
            <a:ext cx="635000" cy="393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E020C06-8982-9DE6-D60F-0DC6E4F8E425}"/>
              </a:ext>
            </a:extLst>
          </p:cNvPr>
          <p:cNvCxnSpPr/>
          <p:nvPr/>
        </p:nvCxnSpPr>
        <p:spPr>
          <a:xfrm flipH="1">
            <a:off x="6426200" y="5905500"/>
            <a:ext cx="6159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65A7416-C782-4193-9CF9-E4867DD864FD}"/>
              </a:ext>
            </a:extLst>
          </p:cNvPr>
          <p:cNvSpPr txBox="1"/>
          <p:nvPr/>
        </p:nvSpPr>
        <p:spPr>
          <a:xfrm>
            <a:off x="7105267" y="5628501"/>
            <a:ext cx="30822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Water drainage connected to contaminated water network</a:t>
            </a:r>
            <a:endParaRPr lang="en-GB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F2ED360-23B8-B5B1-19EC-D685F55A1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532CEF-4903-76A5-E720-A3655AC0538C}"/>
              </a:ext>
            </a:extLst>
          </p:cNvPr>
          <p:cNvSpPr txBox="1"/>
          <p:nvPr/>
        </p:nvSpPr>
        <p:spPr>
          <a:xfrm>
            <a:off x="8132922" y="3825180"/>
            <a:ext cx="346535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Proposed systems to be checked for compatibility with </a:t>
            </a:r>
            <a:r>
              <a:rPr lang="en-GB" b="1">
                <a:solidFill>
                  <a:schemeClr val="tx2"/>
                </a:solidFill>
              </a:rPr>
              <a:t>CERN NA primary vacuum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82477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5" grpId="0" animBg="1"/>
      <p:bldP spid="18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11998-3C85-A2C9-845A-A21CE7FAB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C9242-6D4E-9B43-3ED6-F173E493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Vessel Feedthroughs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238FE-36E3-A9C2-7F8F-68C32BE6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BD1FDD1D-4D4C-DF82-00D5-D4624FB8CF3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42900" y="906463"/>
            <a:ext cx="10512425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ADEF50CA-7505-9035-66F6-98785D971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936625"/>
            <a:ext cx="269875" cy="696912"/>
          </a:xfrm>
          <a:prstGeom prst="rect">
            <a:avLst/>
          </a:pr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9E42DD2-FE60-94B9-B730-308EE2301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936625"/>
            <a:ext cx="990600" cy="696912"/>
          </a:xfrm>
          <a:prstGeom prst="rect">
            <a:avLst/>
          </a:pr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37D9C4C5-7587-BA99-4442-32387039A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3" y="936625"/>
            <a:ext cx="744538" cy="696912"/>
          </a:xfrm>
          <a:prstGeom prst="rect">
            <a:avLst/>
          </a:pr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1410A91-5FA2-2773-4E13-B6F2A465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850" y="936625"/>
            <a:ext cx="890588" cy="696912"/>
          </a:xfrm>
          <a:prstGeom prst="rect">
            <a:avLst/>
          </a:pr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16891323-3C2A-5BA9-8B00-CC22DF75C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438" y="936625"/>
            <a:ext cx="1017588" cy="696912"/>
          </a:xfrm>
          <a:prstGeom prst="rect">
            <a:avLst/>
          </a:pr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8C00D588-D43D-698C-786C-DFD80C235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936625"/>
            <a:ext cx="1482725" cy="696912"/>
          </a:xfrm>
          <a:prstGeom prst="rect">
            <a:avLst/>
          </a:pr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DFA37E5E-CFF7-82A8-DF63-8EEA11D98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936625"/>
            <a:ext cx="1042988" cy="696912"/>
          </a:xfrm>
          <a:prstGeom prst="rect">
            <a:avLst/>
          </a:pr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BCCA2972-228F-4A90-A9EA-8A1390A7A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738" y="936625"/>
            <a:ext cx="639763" cy="696912"/>
          </a:xfrm>
          <a:prstGeom prst="rect">
            <a:avLst/>
          </a:pr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91B35894-5E0D-28D4-BFD1-095D9A5D4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936625"/>
            <a:ext cx="3413125" cy="696912"/>
          </a:xfrm>
          <a:prstGeom prst="rect">
            <a:avLst/>
          </a:pr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Line 14">
            <a:extLst>
              <a:ext uri="{FF2B5EF4-FFF2-40B4-BE49-F238E27FC236}">
                <a16:creationId xmlns:a16="http://schemas.microsoft.com/office/drawing/2014/main" id="{44AB37B1-7A4B-515F-6F94-3DAD6C3EDF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713" y="930275"/>
            <a:ext cx="0" cy="5281612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Line 15">
            <a:extLst>
              <a:ext uri="{FF2B5EF4-FFF2-40B4-BE49-F238E27FC236}">
                <a16:creationId xmlns:a16="http://schemas.microsoft.com/office/drawing/2014/main" id="{310BE8A0-EA39-2858-F242-B6154B17CC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1313" y="930275"/>
            <a:ext cx="0" cy="5281612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Line 16">
            <a:extLst>
              <a:ext uri="{FF2B5EF4-FFF2-40B4-BE49-F238E27FC236}">
                <a16:creationId xmlns:a16="http://schemas.microsoft.com/office/drawing/2014/main" id="{F7F7DE86-40CE-2B29-5179-1ED2C5376F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5850" y="930275"/>
            <a:ext cx="0" cy="5281612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Line 17">
            <a:extLst>
              <a:ext uri="{FF2B5EF4-FFF2-40B4-BE49-F238E27FC236}">
                <a16:creationId xmlns:a16="http://schemas.microsoft.com/office/drawing/2014/main" id="{0F7A500F-6C7D-AA42-4E1D-D5F8B90CDA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6438" y="930275"/>
            <a:ext cx="0" cy="5281612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Line 18">
            <a:extLst>
              <a:ext uri="{FF2B5EF4-FFF2-40B4-BE49-F238E27FC236}">
                <a16:creationId xmlns:a16="http://schemas.microsoft.com/office/drawing/2014/main" id="{1079FBD9-52E5-251F-74A1-09000F6713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4025" y="930275"/>
            <a:ext cx="0" cy="5281612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Line 19">
            <a:extLst>
              <a:ext uri="{FF2B5EF4-FFF2-40B4-BE49-F238E27FC236}">
                <a16:creationId xmlns:a16="http://schemas.microsoft.com/office/drawing/2014/main" id="{9EDD15F8-C62E-76EE-C2A1-FEF59A0A3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6750" y="930275"/>
            <a:ext cx="0" cy="5281612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Line 20">
            <a:extLst>
              <a:ext uri="{FF2B5EF4-FFF2-40B4-BE49-F238E27FC236}">
                <a16:creationId xmlns:a16="http://schemas.microsoft.com/office/drawing/2014/main" id="{7F2FCA8F-2E47-A284-59F3-33926DE252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738" y="930275"/>
            <a:ext cx="0" cy="5281612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Line 21">
            <a:extLst>
              <a:ext uri="{FF2B5EF4-FFF2-40B4-BE49-F238E27FC236}">
                <a16:creationId xmlns:a16="http://schemas.microsoft.com/office/drawing/2014/main" id="{86302962-1CC7-A694-BB2A-7D3CE584B23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29500" y="930275"/>
            <a:ext cx="0" cy="5281612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Line 22">
            <a:extLst>
              <a:ext uri="{FF2B5EF4-FFF2-40B4-BE49-F238E27FC236}">
                <a16:creationId xmlns:a16="http://schemas.microsoft.com/office/drawing/2014/main" id="{A157AB24-4A1D-88A9-AD72-3B6C91712A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1633538"/>
            <a:ext cx="10502900" cy="0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Line 23">
            <a:extLst>
              <a:ext uri="{FF2B5EF4-FFF2-40B4-BE49-F238E27FC236}">
                <a16:creationId xmlns:a16="http://schemas.microsoft.com/office/drawing/2014/main" id="{D32CCD29-FD81-B8E2-D7BF-2A24772075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2254250"/>
            <a:ext cx="10502900" cy="0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Line 24">
            <a:extLst>
              <a:ext uri="{FF2B5EF4-FFF2-40B4-BE49-F238E27FC236}">
                <a16:creationId xmlns:a16="http://schemas.microsoft.com/office/drawing/2014/main" id="{490D8A6E-50EF-5AD2-F18D-C6FE75154D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2876550"/>
            <a:ext cx="10502900" cy="0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Line 25">
            <a:extLst>
              <a:ext uri="{FF2B5EF4-FFF2-40B4-BE49-F238E27FC236}">
                <a16:creationId xmlns:a16="http://schemas.microsoft.com/office/drawing/2014/main" id="{7D18C26F-734F-01E0-6C90-F8B3C4B01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3648075"/>
            <a:ext cx="10502900" cy="0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Line 26">
            <a:extLst>
              <a:ext uri="{FF2B5EF4-FFF2-40B4-BE49-F238E27FC236}">
                <a16:creationId xmlns:a16="http://schemas.microsoft.com/office/drawing/2014/main" id="{1B898594-E842-2ACA-B41C-C1A7316A5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4206875"/>
            <a:ext cx="10502900" cy="0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27">
            <a:extLst>
              <a:ext uri="{FF2B5EF4-FFF2-40B4-BE49-F238E27FC236}">
                <a16:creationId xmlns:a16="http://schemas.microsoft.com/office/drawing/2014/main" id="{174B89A1-77B7-1FBA-4E19-DDA28A8096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4675188"/>
            <a:ext cx="10502900" cy="0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Line 28">
            <a:extLst>
              <a:ext uri="{FF2B5EF4-FFF2-40B4-BE49-F238E27FC236}">
                <a16:creationId xmlns:a16="http://schemas.microsoft.com/office/drawing/2014/main" id="{AEC1E8A9-8633-7559-1CC0-1CA6A06C41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4991100"/>
            <a:ext cx="10502900" cy="0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Line 29">
            <a:extLst>
              <a:ext uri="{FF2B5EF4-FFF2-40B4-BE49-F238E27FC236}">
                <a16:creationId xmlns:a16="http://schemas.microsoft.com/office/drawing/2014/main" id="{1389D757-DC1B-5BA9-86C0-BC15338C3E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5599113"/>
            <a:ext cx="10502900" cy="0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Line 30">
            <a:extLst>
              <a:ext uri="{FF2B5EF4-FFF2-40B4-BE49-F238E27FC236}">
                <a16:creationId xmlns:a16="http://schemas.microsoft.com/office/drawing/2014/main" id="{BEB754B9-43A9-0D34-A2A2-7CD8774C1A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8" y="930275"/>
            <a:ext cx="0" cy="5281612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Line 31">
            <a:extLst>
              <a:ext uri="{FF2B5EF4-FFF2-40B4-BE49-F238E27FC236}">
                <a16:creationId xmlns:a16="http://schemas.microsoft.com/office/drawing/2014/main" id="{9CA918CD-88A2-6054-98D7-5D3BDDAF6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42625" y="930275"/>
            <a:ext cx="0" cy="5281612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Line 32">
            <a:extLst>
              <a:ext uri="{FF2B5EF4-FFF2-40B4-BE49-F238E27FC236}">
                <a16:creationId xmlns:a16="http://schemas.microsoft.com/office/drawing/2014/main" id="{4E76503B-557C-A294-0391-9D4A08F80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936625"/>
            <a:ext cx="10502900" cy="0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Line 33">
            <a:extLst>
              <a:ext uri="{FF2B5EF4-FFF2-40B4-BE49-F238E27FC236}">
                <a16:creationId xmlns:a16="http://schemas.microsoft.com/office/drawing/2014/main" id="{35AFCFA5-3019-EFE8-53D8-E38C0D7A3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8" y="6207125"/>
            <a:ext cx="10502900" cy="0"/>
          </a:xfrm>
          <a:prstGeom prst="line">
            <a:avLst/>
          </a:prstGeom>
          <a:noFill/>
          <a:ln w="127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Rectangle 34">
            <a:extLst>
              <a:ext uri="{FF2B5EF4-FFF2-40B4-BE49-F238E27FC236}">
                <a16:creationId xmlns:a16="http://schemas.microsoft.com/office/drawing/2014/main" id="{C5535CA3-3FBC-BA0B-F35B-EAA3B413B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1222375"/>
            <a:ext cx="10541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Action description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35">
            <a:extLst>
              <a:ext uri="{FF2B5EF4-FFF2-40B4-BE49-F238E27FC236}">
                <a16:creationId xmlns:a16="http://schemas.microsoft.com/office/drawing/2014/main" id="{0B529302-BDDF-D7A8-7671-B3FB02582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946150"/>
            <a:ext cx="4381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Action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36">
            <a:extLst>
              <a:ext uri="{FF2B5EF4-FFF2-40B4-BE49-F238E27FC236}">
                <a16:creationId xmlns:a16="http://schemas.microsoft.com/office/drawing/2014/main" id="{8468E486-BC05-F5D3-C301-A6A4CFF99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1085850"/>
            <a:ext cx="48736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needed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37">
            <a:extLst>
              <a:ext uri="{FF2B5EF4-FFF2-40B4-BE49-F238E27FC236}">
                <a16:creationId xmlns:a16="http://schemas.microsoft.com/office/drawing/2014/main" id="{D36573D9-DFD8-84D5-388B-1C7E53A1F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1222375"/>
            <a:ext cx="43656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before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38">
            <a:extLst>
              <a:ext uri="{FF2B5EF4-FFF2-40B4-BE49-F238E27FC236}">
                <a16:creationId xmlns:a16="http://schemas.microsoft.com/office/drawing/2014/main" id="{9AEAA4C6-C982-9B95-D196-CB89EBF94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1360488"/>
            <a:ext cx="341313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door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39">
            <a:extLst>
              <a:ext uri="{FF2B5EF4-FFF2-40B4-BE49-F238E27FC236}">
                <a16:creationId xmlns:a16="http://schemas.microsoft.com/office/drawing/2014/main" id="{5036CDB6-A3AC-B1D4-BBD8-212B6D860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1497013"/>
            <a:ext cx="492125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removal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40">
            <a:extLst>
              <a:ext uri="{FF2B5EF4-FFF2-40B4-BE49-F238E27FC236}">
                <a16:creationId xmlns:a16="http://schemas.microsoft.com/office/drawing/2014/main" id="{00CF3898-C5D5-9645-3227-9A9954D94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863" y="1222375"/>
            <a:ext cx="8509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Additional info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41">
            <a:extLst>
              <a:ext uri="{FF2B5EF4-FFF2-40B4-BE49-F238E27FC236}">
                <a16:creationId xmlns:a16="http://schemas.microsoft.com/office/drawing/2014/main" id="{3B56B2AB-16C2-5372-EFE6-4865F8087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1222375"/>
            <a:ext cx="133826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Component description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42">
            <a:extLst>
              <a:ext uri="{FF2B5EF4-FFF2-40B4-BE49-F238E27FC236}">
                <a16:creationId xmlns:a16="http://schemas.microsoft.com/office/drawing/2014/main" id="{DEB3FDE6-41AE-980B-71D2-5445B19EF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1222375"/>
            <a:ext cx="8509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Type of gasket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3">
            <a:extLst>
              <a:ext uri="{FF2B5EF4-FFF2-40B4-BE49-F238E27FC236}">
                <a16:creationId xmlns:a16="http://schemas.microsoft.com/office/drawing/2014/main" id="{E9A123A0-70D5-9247-6A64-436055FB3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963" y="1222375"/>
            <a:ext cx="625475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Placement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44">
            <a:extLst>
              <a:ext uri="{FF2B5EF4-FFF2-40B4-BE49-F238E27FC236}">
                <a16:creationId xmlns:a16="http://schemas.microsoft.com/office/drawing/2014/main" id="{739B3A56-E081-3CD8-50CF-1B882D85A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1154113"/>
            <a:ext cx="714375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Connection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45">
            <a:extLst>
              <a:ext uri="{FF2B5EF4-FFF2-40B4-BE49-F238E27FC236}">
                <a16:creationId xmlns:a16="http://schemas.microsoft.com/office/drawing/2014/main" id="{C3D40560-2048-4C63-645B-A97496ABC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1289050"/>
            <a:ext cx="2857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type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46">
            <a:extLst>
              <a:ext uri="{FF2B5EF4-FFF2-40B4-BE49-F238E27FC236}">
                <a16:creationId xmlns:a16="http://schemas.microsoft.com/office/drawing/2014/main" id="{0CFFCA0D-7A97-746F-ADD5-4482F87C4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1222375"/>
            <a:ext cx="53816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Function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47">
            <a:extLst>
              <a:ext uri="{FF2B5EF4-FFF2-40B4-BE49-F238E27FC236}">
                <a16:creationId xmlns:a16="http://schemas.microsoft.com/office/drawing/2014/main" id="{21119845-CA3A-394D-565F-277DA9F0A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1222375"/>
            <a:ext cx="23971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No.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48">
            <a:extLst>
              <a:ext uri="{FF2B5EF4-FFF2-40B4-BE49-F238E27FC236}">
                <a16:creationId xmlns:a16="http://schemas.microsoft.com/office/drawing/2014/main" id="{97916316-91BF-A182-D6F9-9374BF847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1649413"/>
            <a:ext cx="33861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Overpressure relief valve should be outside radiation zone.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49">
            <a:extLst>
              <a:ext uri="{FF2B5EF4-FFF2-40B4-BE49-F238E27FC236}">
                <a16:creationId xmlns:a16="http://schemas.microsoft.com/office/drawing/2014/main" id="{71AB01C8-8184-7844-AE7A-F84608985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1801813"/>
            <a:ext cx="6492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There is 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50">
            <a:extLst>
              <a:ext uri="{FF2B5EF4-FFF2-40B4-BE49-F238E27FC236}">
                <a16:creationId xmlns:a16="http://schemas.microsoft.com/office/drawing/2014/main" id="{16C81928-277D-AF69-B9E7-31958968E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1801813"/>
            <a:ext cx="98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1">
            <a:extLst>
              <a:ext uri="{FF2B5EF4-FFF2-40B4-BE49-F238E27FC236}">
                <a16:creationId xmlns:a16="http://schemas.microsoft.com/office/drawing/2014/main" id="{198DF981-27DC-55E6-73A5-D0BE334BE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1801813"/>
            <a:ext cx="16351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ring in the body of the valve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52">
            <a:extLst>
              <a:ext uri="{FF2B5EF4-FFF2-40B4-BE49-F238E27FC236}">
                <a16:creationId xmlns:a16="http://schemas.microsoft.com/office/drawing/2014/main" id="{B25CE470-F3AA-ED56-4D41-3C8B3BA5D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0413" y="1801813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–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4" name="Rectangle 53">
            <a:extLst>
              <a:ext uri="{FF2B5EF4-FFF2-40B4-BE49-F238E27FC236}">
                <a16:creationId xmlns:a16="http://schemas.microsoft.com/office/drawing/2014/main" id="{6B6F0F6A-75A4-B23D-7DCD-CBEE6C4E3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775" y="1801813"/>
            <a:ext cx="11191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degradation would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Rectangle 54">
            <a:extLst>
              <a:ext uri="{FF2B5EF4-FFF2-40B4-BE49-F238E27FC236}">
                <a16:creationId xmlns:a16="http://schemas.microsoft.com/office/drawing/2014/main" id="{7CE99BCC-AC94-1180-6EDD-1726BB11D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1954213"/>
            <a:ext cx="32178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cause lose of sealing. No piping connected on the outlet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55">
            <a:extLst>
              <a:ext uri="{FF2B5EF4-FFF2-40B4-BE49-F238E27FC236}">
                <a16:creationId xmlns:a16="http://schemas.microsoft.com/office/drawing/2014/main" id="{CA33D946-CE3B-7FFA-FC11-7B3DB9D9C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9738" y="1954213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–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7" name="Rectangle 56">
            <a:extLst>
              <a:ext uri="{FF2B5EF4-FFF2-40B4-BE49-F238E27FC236}">
                <a16:creationId xmlns:a16="http://schemas.microsoft.com/office/drawing/2014/main" id="{CE44A60A-48D3-4653-5AA3-7E7FD5028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2106613"/>
            <a:ext cx="10414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only particle filter.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8" name="Rectangle 57">
            <a:extLst>
              <a:ext uri="{FF2B5EF4-FFF2-40B4-BE49-F238E27FC236}">
                <a16:creationId xmlns:a16="http://schemas.microsoft.com/office/drawing/2014/main" id="{8DCDC99B-ECF9-012D-82C2-89815C8CD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1878013"/>
            <a:ext cx="247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NO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9" name="Rectangle 58">
            <a:extLst>
              <a:ext uri="{FF2B5EF4-FFF2-40B4-BE49-F238E27FC236}">
                <a16:creationId xmlns:a16="http://schemas.microsoft.com/office/drawing/2014/main" id="{E4C729D7-1ECF-4FDC-24FC-7D685CF93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1649413"/>
            <a:ext cx="10541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Relief pressure =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59">
            <a:extLst>
              <a:ext uri="{FF2B5EF4-FFF2-40B4-BE49-F238E27FC236}">
                <a16:creationId xmlns:a16="http://schemas.microsoft.com/office/drawing/2014/main" id="{B9295647-F8D9-A998-11E9-CB9B773D5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0" y="1649413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±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60">
            <a:extLst>
              <a:ext uri="{FF2B5EF4-FFF2-40B4-BE49-F238E27FC236}">
                <a16:creationId xmlns:a16="http://schemas.microsoft.com/office/drawing/2014/main" id="{D3082F20-B273-D610-33D2-C0EB40057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938" y="1649413"/>
            <a:ext cx="3349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0,15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61">
            <a:extLst>
              <a:ext uri="{FF2B5EF4-FFF2-40B4-BE49-F238E27FC236}">
                <a16:creationId xmlns:a16="http://schemas.microsoft.com/office/drawing/2014/main" id="{AF79EFDB-EC89-832B-0E75-C6F76F0F9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1801813"/>
            <a:ext cx="14049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bar(g). Flow rate max =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Rectangle 62">
            <a:extLst>
              <a:ext uri="{FF2B5EF4-FFF2-40B4-BE49-F238E27FC236}">
                <a16:creationId xmlns:a16="http://schemas.microsoft.com/office/drawing/2014/main" id="{9E534F20-4C46-2886-3FBB-E5B69D84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1954213"/>
            <a:ext cx="14811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210 l/min. Added particle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" name="Rectangle 63">
            <a:extLst>
              <a:ext uri="{FF2B5EF4-FFF2-40B4-BE49-F238E27FC236}">
                <a16:creationId xmlns:a16="http://schemas.microsoft.com/office/drawing/2014/main" id="{134FE511-1DCB-77DF-E606-35852AB42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2106613"/>
            <a:ext cx="10255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filter on the outlet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64">
            <a:extLst>
              <a:ext uri="{FF2B5EF4-FFF2-40B4-BE49-F238E27FC236}">
                <a16:creationId xmlns:a16="http://schemas.microsoft.com/office/drawing/2014/main" id="{81AEB424-6D69-92AF-7EF6-08143A4BB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1878013"/>
            <a:ext cx="7270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FKM/EPDM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65">
            <a:extLst>
              <a:ext uri="{FF2B5EF4-FFF2-40B4-BE49-F238E27FC236}">
                <a16:creationId xmlns:a16="http://schemas.microsoft.com/office/drawing/2014/main" id="{623157AF-AE44-1E38-C67A-590570E19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963" y="1878013"/>
            <a:ext cx="8921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Vacuum piping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" name="Rectangle 66">
            <a:extLst>
              <a:ext uri="{FF2B5EF4-FFF2-40B4-BE49-F238E27FC236}">
                <a16:creationId xmlns:a16="http://schemas.microsoft.com/office/drawing/2014/main" id="{1A9876E7-168A-0537-E44A-EDBAFD039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1801813"/>
            <a:ext cx="6318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DN40 ISO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8" name="Rectangle 67">
            <a:extLst>
              <a:ext uri="{FF2B5EF4-FFF2-40B4-BE49-F238E27FC236}">
                <a16:creationId xmlns:a16="http://schemas.microsoft.com/office/drawing/2014/main" id="{76BEE992-16D6-67DE-0609-F07647A60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88" y="1801813"/>
            <a:ext cx="98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Rectangle 68">
            <a:extLst>
              <a:ext uri="{FF2B5EF4-FFF2-40B4-BE49-F238E27FC236}">
                <a16:creationId xmlns:a16="http://schemas.microsoft.com/office/drawing/2014/main" id="{5D29E03D-057E-C4DC-EE50-AFEE783D1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1954213"/>
            <a:ext cx="2174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KF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Rectangle 69">
            <a:extLst>
              <a:ext uri="{FF2B5EF4-FFF2-40B4-BE49-F238E27FC236}">
                <a16:creationId xmlns:a16="http://schemas.microsoft.com/office/drawing/2014/main" id="{85C45440-4F79-AA74-E28F-DBA8C050F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1801813"/>
            <a:ext cx="9096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Pressure relief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1" name="Rectangle 70">
            <a:extLst>
              <a:ext uri="{FF2B5EF4-FFF2-40B4-BE49-F238E27FC236}">
                <a16:creationId xmlns:a16="http://schemas.microsoft.com/office/drawing/2014/main" id="{18089A79-DC69-35BA-1DC7-57C90B4F5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1954213"/>
            <a:ext cx="3556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valve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2" name="Rectangle 71">
            <a:extLst>
              <a:ext uri="{FF2B5EF4-FFF2-40B4-BE49-F238E27FC236}">
                <a16:creationId xmlns:a16="http://schemas.microsoft.com/office/drawing/2014/main" id="{7F6CB46B-7583-F468-3829-FA8171915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1878013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3" name="Rectangle 72">
            <a:extLst>
              <a:ext uri="{FF2B5EF4-FFF2-40B4-BE49-F238E27FC236}">
                <a16:creationId xmlns:a16="http://schemas.microsoft.com/office/drawing/2014/main" id="{FC8AEC47-9AD1-6FB9-A787-116C49829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2346325"/>
            <a:ext cx="32162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Can be connected on the door or on the main flange, no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4" name="Rectangle 73">
            <a:extLst>
              <a:ext uri="{FF2B5EF4-FFF2-40B4-BE49-F238E27FC236}">
                <a16:creationId xmlns:a16="http://schemas.microsoft.com/office/drawing/2014/main" id="{972D0188-9131-5A69-B2C6-ED2AF8D04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2498725"/>
            <a:ext cx="28559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maintenance needed (metallic sealing). No piping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74">
            <a:extLst>
              <a:ext uri="{FF2B5EF4-FFF2-40B4-BE49-F238E27FC236}">
                <a16:creationId xmlns:a16="http://schemas.microsoft.com/office/drawing/2014/main" id="{A9A2D46B-4AEE-5FA5-3CC9-3291AFB9C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2651125"/>
            <a:ext cx="6731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connected.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Rectangle 75">
            <a:extLst>
              <a:ext uri="{FF2B5EF4-FFF2-40B4-BE49-F238E27FC236}">
                <a16:creationId xmlns:a16="http://schemas.microsoft.com/office/drawing/2014/main" id="{944E3AB3-9602-E599-69AB-034DC5DE8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2498725"/>
            <a:ext cx="247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NO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tangle 76">
            <a:extLst>
              <a:ext uri="{FF2B5EF4-FFF2-40B4-BE49-F238E27FC236}">
                <a16:creationId xmlns:a16="http://schemas.microsoft.com/office/drawing/2014/main" id="{0084D0C7-4E3A-B60D-50D7-7BEF3A183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2270125"/>
            <a:ext cx="14366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Bursting pressure = 0,45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77">
            <a:extLst>
              <a:ext uri="{FF2B5EF4-FFF2-40B4-BE49-F238E27FC236}">
                <a16:creationId xmlns:a16="http://schemas.microsoft.com/office/drawing/2014/main" id="{66C4A947-7AA4-5C6A-4E68-19F52B425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263" y="2270125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–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78">
            <a:extLst>
              <a:ext uri="{FF2B5EF4-FFF2-40B4-BE49-F238E27FC236}">
                <a16:creationId xmlns:a16="http://schemas.microsoft.com/office/drawing/2014/main" id="{7919E949-65DB-E3AE-BBF7-6F86A46BE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2422525"/>
            <a:ext cx="14081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0,48 bar(g). Flow rate &gt;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79">
            <a:extLst>
              <a:ext uri="{FF2B5EF4-FFF2-40B4-BE49-F238E27FC236}">
                <a16:creationId xmlns:a16="http://schemas.microsoft.com/office/drawing/2014/main" id="{F72F803E-8E33-3583-7958-C031AEEFF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2574925"/>
            <a:ext cx="13795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500 l/s. Free volume of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80">
            <a:extLst>
              <a:ext uri="{FF2B5EF4-FFF2-40B4-BE49-F238E27FC236}">
                <a16:creationId xmlns:a16="http://schemas.microsoft.com/office/drawing/2014/main" id="{2C008692-CD17-7ACB-5E76-E4407DF42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2727325"/>
            <a:ext cx="12461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the chamber = 7500 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81">
            <a:extLst>
              <a:ext uri="{FF2B5EF4-FFF2-40B4-BE49-F238E27FC236}">
                <a16:creationId xmlns:a16="http://schemas.microsoft.com/office/drawing/2014/main" id="{09F63D73-09C5-E08D-D521-C9F18C483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2498725"/>
            <a:ext cx="4857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Metallic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82">
            <a:extLst>
              <a:ext uri="{FF2B5EF4-FFF2-40B4-BE49-F238E27FC236}">
                <a16:creationId xmlns:a16="http://schemas.microsoft.com/office/drawing/2014/main" id="{945E6C16-078E-6B7D-D02E-8A743F58A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963" y="2498725"/>
            <a:ext cx="7508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Door/Flange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83">
            <a:extLst>
              <a:ext uri="{FF2B5EF4-FFF2-40B4-BE49-F238E27FC236}">
                <a16:creationId xmlns:a16="http://schemas.microsoft.com/office/drawing/2014/main" id="{ED92EC61-444A-030E-4837-4D7BF7704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2422525"/>
            <a:ext cx="6318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DN63 ISO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84">
            <a:extLst>
              <a:ext uri="{FF2B5EF4-FFF2-40B4-BE49-F238E27FC236}">
                <a16:creationId xmlns:a16="http://schemas.microsoft.com/office/drawing/2014/main" id="{0F3F3AEF-7059-DB20-7B9A-D6B6753A0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88" y="2422525"/>
            <a:ext cx="98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85">
            <a:extLst>
              <a:ext uri="{FF2B5EF4-FFF2-40B4-BE49-F238E27FC236}">
                <a16:creationId xmlns:a16="http://schemas.microsoft.com/office/drawing/2014/main" id="{6EEC3497-FF9D-EB3E-84FA-75EE774C8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550" y="2422525"/>
            <a:ext cx="1746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K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Rectangle 86">
            <a:extLst>
              <a:ext uri="{FF2B5EF4-FFF2-40B4-BE49-F238E27FC236}">
                <a16:creationId xmlns:a16="http://schemas.microsoft.com/office/drawing/2014/main" id="{78B491C2-FF24-909E-6B75-2D1459FDD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2574925"/>
            <a:ext cx="3444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/ ISO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8" name="Rectangle 87">
            <a:extLst>
              <a:ext uri="{FF2B5EF4-FFF2-40B4-BE49-F238E27FC236}">
                <a16:creationId xmlns:a16="http://schemas.microsoft.com/office/drawing/2014/main" id="{EFE3A9C6-2430-B877-D180-89D07D32E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763" y="2574925"/>
            <a:ext cx="1000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88">
            <a:extLst>
              <a:ext uri="{FF2B5EF4-FFF2-40B4-BE49-F238E27FC236}">
                <a16:creationId xmlns:a16="http://schemas.microsoft.com/office/drawing/2014/main" id="{4BC231FD-A0A2-1C31-03C4-5D3F8382D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5" y="2574925"/>
            <a:ext cx="225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CF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" name="Rectangle 89">
            <a:extLst>
              <a:ext uri="{FF2B5EF4-FFF2-40B4-BE49-F238E27FC236}">
                <a16:creationId xmlns:a16="http://schemas.microsoft.com/office/drawing/2014/main" id="{94869C0B-C7C2-9C90-3A02-7A69BA5A6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2422525"/>
            <a:ext cx="9144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Pressure burst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1" name="Rectangle 90">
            <a:extLst>
              <a:ext uri="{FF2B5EF4-FFF2-40B4-BE49-F238E27FC236}">
                <a16:creationId xmlns:a16="http://schemas.microsoft.com/office/drawing/2014/main" id="{C75083A2-B690-FC51-9018-C2E64F2AE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2574925"/>
            <a:ext cx="2825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disc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" name="Rectangle 91">
            <a:extLst>
              <a:ext uri="{FF2B5EF4-FFF2-40B4-BE49-F238E27FC236}">
                <a16:creationId xmlns:a16="http://schemas.microsoft.com/office/drawing/2014/main" id="{29A8D5D0-335D-EC4B-0A84-D612EF6CF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2498725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" name="Rectangle 92">
            <a:extLst>
              <a:ext uri="{FF2B5EF4-FFF2-40B4-BE49-F238E27FC236}">
                <a16:creationId xmlns:a16="http://schemas.microsoft.com/office/drawing/2014/main" id="{A2A5A0A4-A19E-4946-B532-1822CDBDD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3043238"/>
            <a:ext cx="30575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Vacuum system can be connected to the main flange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93">
            <a:extLst>
              <a:ext uri="{FF2B5EF4-FFF2-40B4-BE49-F238E27FC236}">
                <a16:creationId xmlns:a16="http://schemas.microsoft.com/office/drawing/2014/main" id="{37D47D49-6EB7-EE9B-8F13-575D5E750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2575" y="3043238"/>
            <a:ext cx="1254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–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" name="Rectangle 94">
            <a:extLst>
              <a:ext uri="{FF2B5EF4-FFF2-40B4-BE49-F238E27FC236}">
                <a16:creationId xmlns:a16="http://schemas.microsoft.com/office/drawing/2014/main" id="{47CF88FB-2C87-103E-7FED-B2ADF4A5E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7350" y="3043238"/>
            <a:ext cx="3349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then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6" name="Rectangle 95">
            <a:extLst>
              <a:ext uri="{FF2B5EF4-FFF2-40B4-BE49-F238E27FC236}">
                <a16:creationId xmlns:a16="http://schemas.microsoft.com/office/drawing/2014/main" id="{5EC58A19-EACB-55B3-6000-64B84D1EE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3195638"/>
            <a:ext cx="33099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there would be no action needed. If connected to the door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" name="Rectangle 96">
            <a:extLst>
              <a:ext uri="{FF2B5EF4-FFF2-40B4-BE49-F238E27FC236}">
                <a16:creationId xmlns:a16="http://schemas.microsoft.com/office/drawing/2014/main" id="{8D604866-9735-2848-8BD0-8C2E0F0AA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4988" y="3195638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–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" name="Rectangle 97">
            <a:extLst>
              <a:ext uri="{FF2B5EF4-FFF2-40B4-BE49-F238E27FC236}">
                <a16:creationId xmlns:a16="http://schemas.microsoft.com/office/drawing/2014/main" id="{3390ACC2-4148-B843-34AF-076D66E1B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3348038"/>
            <a:ext cx="7080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then piping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98">
            <a:extLst>
              <a:ext uri="{FF2B5EF4-FFF2-40B4-BE49-F238E27FC236}">
                <a16:creationId xmlns:a16="http://schemas.microsoft.com/office/drawing/2014/main" id="{467DC9D6-536A-A213-1994-1AABD14DE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3713" y="3344962"/>
            <a:ext cx="27732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must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Rectangle 99">
            <a:extLst>
              <a:ext uri="{FF2B5EF4-FFF2-40B4-BE49-F238E27FC236}">
                <a16:creationId xmlns:a16="http://schemas.microsoft.com/office/drawing/2014/main" id="{76E2BE4C-98F6-5245-2B94-E8F5780D2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9313" y="3348038"/>
            <a:ext cx="2082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be dismounted before door opening.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Rectangle 100">
            <a:extLst>
              <a:ext uri="{FF2B5EF4-FFF2-40B4-BE49-F238E27FC236}">
                <a16:creationId xmlns:a16="http://schemas.microsoft.com/office/drawing/2014/main" id="{F33A30D1-0223-77B3-D6EB-1D5AAB66D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3195638"/>
            <a:ext cx="5334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YES/NO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Rectangle 101">
            <a:extLst>
              <a:ext uri="{FF2B5EF4-FFF2-40B4-BE49-F238E27FC236}">
                <a16:creationId xmlns:a16="http://schemas.microsoft.com/office/drawing/2014/main" id="{7C87BFBA-C278-CB39-D482-EE962C038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3119438"/>
            <a:ext cx="1968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Rectangle 102">
            <a:extLst>
              <a:ext uri="{FF2B5EF4-FFF2-40B4-BE49-F238E27FC236}">
                <a16:creationId xmlns:a16="http://schemas.microsoft.com/office/drawing/2014/main" id="{0D4B52EF-2DC5-F3A1-46B0-F5EC04640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425" y="3113088"/>
            <a:ext cx="4328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>
                <a:solidFill>
                  <a:srgbClr val="0033A0"/>
                </a:solidFill>
                <a:latin typeface="Cambria Math" panose="02040503050406030204" pitchFamily="18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Rectangle 103">
            <a:extLst>
              <a:ext uri="{FF2B5EF4-FFF2-40B4-BE49-F238E27FC236}">
                <a16:creationId xmlns:a16="http://schemas.microsoft.com/office/drawing/2014/main" id="{FBB5F822-E2ED-4E42-1AEC-A8482C822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7225" y="3119438"/>
            <a:ext cx="10579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3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Rectangle 105">
            <a:extLst>
              <a:ext uri="{FF2B5EF4-FFF2-40B4-BE49-F238E27FC236}">
                <a16:creationId xmlns:a16="http://schemas.microsoft.com/office/drawing/2014/main" id="{76463939-931B-2CA4-117E-B4E022B16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485" y="3115518"/>
            <a:ext cx="6796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 mbar to be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Rectangle 106">
            <a:extLst>
              <a:ext uri="{FF2B5EF4-FFF2-40B4-BE49-F238E27FC236}">
                <a16:creationId xmlns:a16="http://schemas.microsoft.com/office/drawing/2014/main" id="{94E0DD36-E3CA-37E5-EF1F-96611A517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8743" y="3113883"/>
            <a:ext cx="5127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reached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Rectangle 107">
            <a:extLst>
              <a:ext uri="{FF2B5EF4-FFF2-40B4-BE49-F238E27FC236}">
                <a16:creationId xmlns:a16="http://schemas.microsoft.com/office/drawing/2014/main" id="{7F440EA6-276A-CA8D-652B-BAC0FD1A8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2890838"/>
            <a:ext cx="7826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EPDM if it is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9" name="Rectangle 108">
            <a:extLst>
              <a:ext uri="{FF2B5EF4-FFF2-40B4-BE49-F238E27FC236}">
                <a16:creationId xmlns:a16="http://schemas.microsoft.com/office/drawing/2014/main" id="{D93E0128-9E57-88B4-D30D-3E0C8E94A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3043238"/>
            <a:ext cx="882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located on the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0" name="Rectangle 109">
            <a:extLst>
              <a:ext uri="{FF2B5EF4-FFF2-40B4-BE49-F238E27FC236}">
                <a16:creationId xmlns:a16="http://schemas.microsoft.com/office/drawing/2014/main" id="{CAC588B7-E28C-E88A-3E6F-08B82E76B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3195638"/>
            <a:ext cx="10414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door. Metallic if it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1" name="Rectangle 110">
            <a:extLst>
              <a:ext uri="{FF2B5EF4-FFF2-40B4-BE49-F238E27FC236}">
                <a16:creationId xmlns:a16="http://schemas.microsoft.com/office/drawing/2014/main" id="{5626F09C-F7C0-073D-BBDF-C47A504F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3348038"/>
            <a:ext cx="10080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is located on the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Rectangle 111">
            <a:extLst>
              <a:ext uri="{FF2B5EF4-FFF2-40B4-BE49-F238E27FC236}">
                <a16:creationId xmlns:a16="http://schemas.microsoft.com/office/drawing/2014/main" id="{89A74E77-A111-53D6-749F-CBEB0BB92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3500438"/>
            <a:ext cx="4000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flange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angle 112">
            <a:extLst>
              <a:ext uri="{FF2B5EF4-FFF2-40B4-BE49-F238E27FC236}">
                <a16:creationId xmlns:a16="http://schemas.microsoft.com/office/drawing/2014/main" id="{8E0259CF-C569-D481-EE52-A120ACEB3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963" y="3195638"/>
            <a:ext cx="7508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Door/Flange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Rectangle 113">
            <a:extLst>
              <a:ext uri="{FF2B5EF4-FFF2-40B4-BE49-F238E27FC236}">
                <a16:creationId xmlns:a16="http://schemas.microsoft.com/office/drawing/2014/main" id="{BB817CA5-0121-4FB5-5B6B-E60F8089D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3195638"/>
            <a:ext cx="4492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DN100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Rectangle 114">
            <a:extLst>
              <a:ext uri="{FF2B5EF4-FFF2-40B4-BE49-F238E27FC236}">
                <a16:creationId xmlns:a16="http://schemas.microsoft.com/office/drawing/2014/main" id="{7B3907B7-A4C1-1CD9-F6DF-19677B1CE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3195638"/>
            <a:ext cx="9556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Vacuum system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Rectangle 115">
            <a:extLst>
              <a:ext uri="{FF2B5EF4-FFF2-40B4-BE49-F238E27FC236}">
                <a16:creationId xmlns:a16="http://schemas.microsoft.com/office/drawing/2014/main" id="{301FCDE0-3475-B49D-59CB-B1D6758AC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195638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Rectangle 116">
            <a:extLst>
              <a:ext uri="{FF2B5EF4-FFF2-40B4-BE49-F238E27FC236}">
                <a16:creationId xmlns:a16="http://schemas.microsoft.com/office/drawing/2014/main" id="{5ECC0DB5-560E-28C0-8BDE-F919A1F26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3860800"/>
            <a:ext cx="27320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No action needed, outside of the radiation zone.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8" name="Rectangle 117">
            <a:extLst>
              <a:ext uri="{FF2B5EF4-FFF2-40B4-BE49-F238E27FC236}">
                <a16:creationId xmlns:a16="http://schemas.microsoft.com/office/drawing/2014/main" id="{312A59A6-3B4F-AF30-30BC-4886F8EAB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3860800"/>
            <a:ext cx="247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NO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118">
            <a:extLst>
              <a:ext uri="{FF2B5EF4-FFF2-40B4-BE49-F238E27FC236}">
                <a16:creationId xmlns:a16="http://schemas.microsoft.com/office/drawing/2014/main" id="{EDAD9264-BF12-D971-4790-43513A531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3784600"/>
            <a:ext cx="14795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Manual valve with LOTO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119">
            <a:extLst>
              <a:ext uri="{FF2B5EF4-FFF2-40B4-BE49-F238E27FC236}">
                <a16:creationId xmlns:a16="http://schemas.microsoft.com/office/drawing/2014/main" id="{826C5FEF-AA96-C732-0176-769DC6F5D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3937000"/>
            <a:ext cx="13843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function + Particle Filter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120">
            <a:extLst>
              <a:ext uri="{FF2B5EF4-FFF2-40B4-BE49-F238E27FC236}">
                <a16:creationId xmlns:a16="http://schemas.microsoft.com/office/drawing/2014/main" id="{9F1C6B07-FA25-C7F6-BC44-A545F1F8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3860800"/>
            <a:ext cx="7270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FKM/EPDM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121">
            <a:extLst>
              <a:ext uri="{FF2B5EF4-FFF2-40B4-BE49-F238E27FC236}">
                <a16:creationId xmlns:a16="http://schemas.microsoft.com/office/drawing/2014/main" id="{709661D1-97B3-2F55-7828-9442B8539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963" y="3860800"/>
            <a:ext cx="8921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Vacuum piping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Rectangle 122">
            <a:extLst>
              <a:ext uri="{FF2B5EF4-FFF2-40B4-BE49-F238E27FC236}">
                <a16:creationId xmlns:a16="http://schemas.microsoft.com/office/drawing/2014/main" id="{438F4F06-AD21-0974-3B64-74A434D3D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3784600"/>
            <a:ext cx="6318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DN40 ISO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Rectangle 123">
            <a:extLst>
              <a:ext uri="{FF2B5EF4-FFF2-40B4-BE49-F238E27FC236}">
                <a16:creationId xmlns:a16="http://schemas.microsoft.com/office/drawing/2014/main" id="{0D9A2EAE-222B-BBC6-466E-FEFA1C128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88" y="3784600"/>
            <a:ext cx="98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5" name="Rectangle 124">
            <a:extLst>
              <a:ext uri="{FF2B5EF4-FFF2-40B4-BE49-F238E27FC236}">
                <a16:creationId xmlns:a16="http://schemas.microsoft.com/office/drawing/2014/main" id="{6972F6F3-701C-495E-100F-C03F297F2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3937000"/>
            <a:ext cx="2174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KF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6" name="Rectangle 125">
            <a:extLst>
              <a:ext uri="{FF2B5EF4-FFF2-40B4-BE49-F238E27FC236}">
                <a16:creationId xmlns:a16="http://schemas.microsoft.com/office/drawing/2014/main" id="{6E4504A3-6312-5B34-824E-D125DA0F4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3860800"/>
            <a:ext cx="4841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Venting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7" name="Rectangle 126">
            <a:extLst>
              <a:ext uri="{FF2B5EF4-FFF2-40B4-BE49-F238E27FC236}">
                <a16:creationId xmlns:a16="http://schemas.microsoft.com/office/drawing/2014/main" id="{0DD66BA6-629C-C2A8-A794-87793D773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860800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8" name="Rectangle 127">
            <a:extLst>
              <a:ext uri="{FF2B5EF4-FFF2-40B4-BE49-F238E27FC236}">
                <a16:creationId xmlns:a16="http://schemas.microsoft.com/office/drawing/2014/main" id="{D79E8820-AA81-7103-72EC-D27D8D8AB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4373563"/>
            <a:ext cx="23129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Disconnection of communication cables.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9" name="Rectangle 128">
            <a:extLst>
              <a:ext uri="{FF2B5EF4-FFF2-40B4-BE49-F238E27FC236}">
                <a16:creationId xmlns:a16="http://schemas.microsoft.com/office/drawing/2014/main" id="{AD2AA102-971B-E095-78D1-3F43651E4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4373563"/>
            <a:ext cx="3079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YES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0" name="Rectangle 129">
            <a:extLst>
              <a:ext uri="{FF2B5EF4-FFF2-40B4-BE49-F238E27FC236}">
                <a16:creationId xmlns:a16="http://schemas.microsoft.com/office/drawing/2014/main" id="{B5B0A58B-27AF-BDA7-BB72-D67FF551F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4221163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1" name="Rectangle 130">
            <a:extLst>
              <a:ext uri="{FF2B5EF4-FFF2-40B4-BE49-F238E27FC236}">
                <a16:creationId xmlns:a16="http://schemas.microsoft.com/office/drawing/2014/main" id="{1BCD1019-27AE-79BD-FCAB-6AF4131A2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575" y="4221163"/>
            <a:ext cx="1301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×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2" name="Rectangle 131">
            <a:extLst>
              <a:ext uri="{FF2B5EF4-FFF2-40B4-BE49-F238E27FC236}">
                <a16:creationId xmlns:a16="http://schemas.microsoft.com/office/drawing/2014/main" id="{EAA15A27-2E3C-B6E0-8314-B98D38C7E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113" y="4221163"/>
            <a:ext cx="13541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Pirani measuring tube.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3" name="Rectangle 132">
            <a:extLst>
              <a:ext uri="{FF2B5EF4-FFF2-40B4-BE49-F238E27FC236}">
                <a16:creationId xmlns:a16="http://schemas.microsoft.com/office/drawing/2014/main" id="{080523CF-EEBE-897C-29D7-A6657DEEA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4373563"/>
            <a:ext cx="12287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Measuring range: 8E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4" name="Rectangle 133">
            <a:extLst>
              <a:ext uri="{FF2B5EF4-FFF2-40B4-BE49-F238E27FC236}">
                <a16:creationId xmlns:a16="http://schemas.microsoft.com/office/drawing/2014/main" id="{F2E20713-A058-2EB7-2E53-F187A38D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4373563"/>
            <a:ext cx="98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5" name="Rectangle 134">
            <a:extLst>
              <a:ext uri="{FF2B5EF4-FFF2-40B4-BE49-F238E27FC236}">
                <a16:creationId xmlns:a16="http://schemas.microsoft.com/office/drawing/2014/main" id="{E3208A06-2387-320B-B183-9C6003E53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1163" y="4373563"/>
            <a:ext cx="1603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4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6" name="Rectangle 135">
            <a:extLst>
              <a:ext uri="{FF2B5EF4-FFF2-40B4-BE49-F238E27FC236}">
                <a16:creationId xmlns:a16="http://schemas.microsoft.com/office/drawing/2014/main" id="{B4E94927-CD12-D245-D98D-2E3581670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8" y="4373563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–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7" name="Rectangle 136">
            <a:extLst>
              <a:ext uri="{FF2B5EF4-FFF2-40B4-BE49-F238E27FC236}">
                <a16:creationId xmlns:a16="http://schemas.microsoft.com/office/drawing/2014/main" id="{CC6F9884-3708-3053-B6BE-EC9C73281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4525963"/>
            <a:ext cx="6604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1000 mbar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8" name="Rectangle 137">
            <a:extLst>
              <a:ext uri="{FF2B5EF4-FFF2-40B4-BE49-F238E27FC236}">
                <a16:creationId xmlns:a16="http://schemas.microsoft.com/office/drawing/2014/main" id="{024E3D87-103F-F7E1-1810-AB8F5ABDD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4373563"/>
            <a:ext cx="4857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Metallic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9" name="Rectangle 138">
            <a:extLst>
              <a:ext uri="{FF2B5EF4-FFF2-40B4-BE49-F238E27FC236}">
                <a16:creationId xmlns:a16="http://schemas.microsoft.com/office/drawing/2014/main" id="{88B880F9-F9D6-333A-BAF6-A83681C3B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963" y="4373563"/>
            <a:ext cx="3302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Door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0" name="Rectangle 139">
            <a:extLst>
              <a:ext uri="{FF2B5EF4-FFF2-40B4-BE49-F238E27FC236}">
                <a16:creationId xmlns:a16="http://schemas.microsoft.com/office/drawing/2014/main" id="{5838885A-F932-A758-27E9-68A2FCC74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4297363"/>
            <a:ext cx="6318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DN16 ISO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1" name="Rectangle 140">
            <a:extLst>
              <a:ext uri="{FF2B5EF4-FFF2-40B4-BE49-F238E27FC236}">
                <a16:creationId xmlns:a16="http://schemas.microsoft.com/office/drawing/2014/main" id="{52D446D3-9B0B-EA97-2916-26CAE565D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88" y="4297363"/>
            <a:ext cx="98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2" name="Rectangle 141">
            <a:extLst>
              <a:ext uri="{FF2B5EF4-FFF2-40B4-BE49-F238E27FC236}">
                <a16:creationId xmlns:a16="http://schemas.microsoft.com/office/drawing/2014/main" id="{1047D982-9148-38BB-D581-994DFF17B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4449763"/>
            <a:ext cx="5413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KF / ISO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3" name="Rectangle 142">
            <a:extLst>
              <a:ext uri="{FF2B5EF4-FFF2-40B4-BE49-F238E27FC236}">
                <a16:creationId xmlns:a16="http://schemas.microsoft.com/office/drawing/2014/main" id="{65571FFD-6993-0D4E-6C10-B58B83D1F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613" y="4449763"/>
            <a:ext cx="1000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4" name="Rectangle 143">
            <a:extLst>
              <a:ext uri="{FF2B5EF4-FFF2-40B4-BE49-F238E27FC236}">
                <a16:creationId xmlns:a16="http://schemas.microsoft.com/office/drawing/2014/main" id="{E0C91212-B3EE-EFE8-704C-3A242EF6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75" y="4449763"/>
            <a:ext cx="225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CF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5" name="Rectangle 144">
            <a:extLst>
              <a:ext uri="{FF2B5EF4-FFF2-40B4-BE49-F238E27FC236}">
                <a16:creationId xmlns:a16="http://schemas.microsoft.com/office/drawing/2014/main" id="{36CD473B-9D9A-8A41-FCBF-D817148F0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373563"/>
            <a:ext cx="9048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Vacuum gauge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6" name="Rectangle 145">
            <a:extLst>
              <a:ext uri="{FF2B5EF4-FFF2-40B4-BE49-F238E27FC236}">
                <a16:creationId xmlns:a16="http://schemas.microsoft.com/office/drawing/2014/main" id="{54E488C9-78E6-9425-EF1E-D7F3D3665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4373563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7" name="Rectangle 146">
            <a:extLst>
              <a:ext uri="{FF2B5EF4-FFF2-40B4-BE49-F238E27FC236}">
                <a16:creationId xmlns:a16="http://schemas.microsoft.com/office/drawing/2014/main" id="{34C3C9EF-7940-AB66-5DB4-C27020D7C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4765675"/>
            <a:ext cx="10461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To be determined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8" name="Rectangle 147">
            <a:extLst>
              <a:ext uri="{FF2B5EF4-FFF2-40B4-BE49-F238E27FC236}">
                <a16:creationId xmlns:a16="http://schemas.microsoft.com/office/drawing/2014/main" id="{2E69CFB9-0BA3-B2F0-1424-D68281846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963" y="4765675"/>
            <a:ext cx="7508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Door/Flange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9" name="Rectangle 148">
            <a:extLst>
              <a:ext uri="{FF2B5EF4-FFF2-40B4-BE49-F238E27FC236}">
                <a16:creationId xmlns:a16="http://schemas.microsoft.com/office/drawing/2014/main" id="{F96BDE75-AE09-AF0A-1AA6-1B9493BEE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689475"/>
            <a:ext cx="10429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Level limit switch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0" name="Rectangle 149">
            <a:extLst>
              <a:ext uri="{FF2B5EF4-FFF2-40B4-BE49-F238E27FC236}">
                <a16:creationId xmlns:a16="http://schemas.microsoft.com/office/drawing/2014/main" id="{35741829-0ADC-9E9C-3EE7-3E9CA8A5F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4841875"/>
            <a:ext cx="101123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/ humidity sensor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1" name="Rectangle 150">
            <a:extLst>
              <a:ext uri="{FF2B5EF4-FFF2-40B4-BE49-F238E27FC236}">
                <a16:creationId xmlns:a16="http://schemas.microsoft.com/office/drawing/2014/main" id="{3B5B2AB4-728A-C4F4-D209-EFB02DE1B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4765675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2" name="Rectangle 151">
            <a:extLst>
              <a:ext uri="{FF2B5EF4-FFF2-40B4-BE49-F238E27FC236}">
                <a16:creationId xmlns:a16="http://schemas.microsoft.com/office/drawing/2014/main" id="{E72E948F-98CC-54D9-519F-9A37FEE4D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5227638"/>
            <a:ext cx="10795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No action needed.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3" name="Rectangle 152">
            <a:extLst>
              <a:ext uri="{FF2B5EF4-FFF2-40B4-BE49-F238E27FC236}">
                <a16:creationId xmlns:a16="http://schemas.microsoft.com/office/drawing/2014/main" id="{5ADFECF6-B5B2-5326-FE30-A27EFDEC0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5227638"/>
            <a:ext cx="247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NO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4" name="Rectangle 153">
            <a:extLst>
              <a:ext uri="{FF2B5EF4-FFF2-40B4-BE49-F238E27FC236}">
                <a16:creationId xmlns:a16="http://schemas.microsoft.com/office/drawing/2014/main" id="{0BF7D894-1660-2E86-CD6A-DFF0B797C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5075238"/>
            <a:ext cx="14732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Water collection channel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5" name="Rectangle 154">
            <a:extLst>
              <a:ext uri="{FF2B5EF4-FFF2-40B4-BE49-F238E27FC236}">
                <a16:creationId xmlns:a16="http://schemas.microsoft.com/office/drawing/2014/main" id="{8E244404-6216-E6C4-3125-62B07E3B8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5227638"/>
            <a:ext cx="14779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connected to a swagelok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6" name="Rectangle 155">
            <a:extLst>
              <a:ext uri="{FF2B5EF4-FFF2-40B4-BE49-F238E27FC236}">
                <a16:creationId xmlns:a16="http://schemas.microsoft.com/office/drawing/2014/main" id="{3F5FE611-8ADA-4976-820E-FEA8021E4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138" y="5380038"/>
            <a:ext cx="14335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fitting on the main flange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7" name="Rectangle 156">
            <a:extLst>
              <a:ext uri="{FF2B5EF4-FFF2-40B4-BE49-F238E27FC236}">
                <a16:creationId xmlns:a16="http://schemas.microsoft.com/office/drawing/2014/main" id="{683E1D71-B714-058D-93C4-5AF46ACA9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138" y="5227638"/>
            <a:ext cx="4857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Metallic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8" name="Rectangle 157">
            <a:extLst>
              <a:ext uri="{FF2B5EF4-FFF2-40B4-BE49-F238E27FC236}">
                <a16:creationId xmlns:a16="http://schemas.microsoft.com/office/drawing/2014/main" id="{1DF40143-C6FD-CBCD-5305-98372C259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963" y="5227638"/>
            <a:ext cx="4413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Flange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9" name="Rectangle 158">
            <a:extLst>
              <a:ext uri="{FF2B5EF4-FFF2-40B4-BE49-F238E27FC236}">
                <a16:creationId xmlns:a16="http://schemas.microsoft.com/office/drawing/2014/main" id="{53B47113-CBE7-BE05-0ECE-4E78E9DF9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5075238"/>
            <a:ext cx="3111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3/4"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0" name="Rectangle 159">
            <a:extLst>
              <a:ext uri="{FF2B5EF4-FFF2-40B4-BE49-F238E27FC236}">
                <a16:creationId xmlns:a16="http://schemas.microsoft.com/office/drawing/2014/main" id="{FEDF3899-B941-768F-81A3-3505701E7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5227638"/>
            <a:ext cx="6365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Swagelok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1" name="Rectangle 160">
            <a:extLst>
              <a:ext uri="{FF2B5EF4-FFF2-40B4-BE49-F238E27FC236}">
                <a16:creationId xmlns:a16="http://schemas.microsoft.com/office/drawing/2014/main" id="{A5FC63E1-707F-DE95-2450-25D02C633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425" y="5380038"/>
            <a:ext cx="6381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tube fitting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Rectangle 161">
            <a:extLst>
              <a:ext uri="{FF2B5EF4-FFF2-40B4-BE49-F238E27FC236}">
                <a16:creationId xmlns:a16="http://schemas.microsoft.com/office/drawing/2014/main" id="{88A7812E-4053-6934-C229-6AABF31B7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227638"/>
            <a:ext cx="10048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Drainage system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3" name="Rectangle 162">
            <a:extLst>
              <a:ext uri="{FF2B5EF4-FFF2-40B4-BE49-F238E27FC236}">
                <a16:creationId xmlns:a16="http://schemas.microsoft.com/office/drawing/2014/main" id="{92DC9994-06A7-897A-38E0-DA8B102D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5227638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7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4" name="Rectangle 163">
            <a:extLst>
              <a:ext uri="{FF2B5EF4-FFF2-40B4-BE49-F238E27FC236}">
                <a16:creationId xmlns:a16="http://schemas.microsoft.com/office/drawing/2014/main" id="{AF8D7727-1D3E-9A6E-2DE4-4DC338B3A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1575" y="5835650"/>
            <a:ext cx="18970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Unplug thermocouples from door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5" name="Rectangle 164">
            <a:extLst>
              <a:ext uri="{FF2B5EF4-FFF2-40B4-BE49-F238E27FC236}">
                <a16:creationId xmlns:a16="http://schemas.microsoft.com/office/drawing/2014/main" id="{3AC898BD-AB9C-CB28-2897-C347036D3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3" y="5835650"/>
            <a:ext cx="2730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Yes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6" name="Rectangle 165">
            <a:extLst>
              <a:ext uri="{FF2B5EF4-FFF2-40B4-BE49-F238E27FC236}">
                <a16:creationId xmlns:a16="http://schemas.microsoft.com/office/drawing/2014/main" id="{0AB221AC-277F-96D0-4025-939E65E4A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5835650"/>
            <a:ext cx="3175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SUB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7" name="Rectangle 166">
            <a:extLst>
              <a:ext uri="{FF2B5EF4-FFF2-40B4-BE49-F238E27FC236}">
                <a16:creationId xmlns:a16="http://schemas.microsoft.com/office/drawing/2014/main" id="{970E3209-F5B1-36AD-406D-797403C91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5835650"/>
            <a:ext cx="1000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8" name="Rectangle 167">
            <a:extLst>
              <a:ext uri="{FF2B5EF4-FFF2-40B4-BE49-F238E27FC236}">
                <a16:creationId xmlns:a16="http://schemas.microsoft.com/office/drawing/2014/main" id="{40D71B1E-AED3-E626-6462-AB84D1229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25" y="5835650"/>
            <a:ext cx="8953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 (2 x 50 Pins)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9" name="Rectangle 168">
            <a:extLst>
              <a:ext uri="{FF2B5EF4-FFF2-40B4-BE49-F238E27FC236}">
                <a16:creationId xmlns:a16="http://schemas.microsoft.com/office/drawing/2014/main" id="{9F32AB82-400B-2AE1-BB40-7EB549E50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5835650"/>
            <a:ext cx="4873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Metallic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0" name="Rectangle 169">
            <a:extLst>
              <a:ext uri="{FF2B5EF4-FFF2-40B4-BE49-F238E27FC236}">
                <a16:creationId xmlns:a16="http://schemas.microsoft.com/office/drawing/2014/main" id="{28E0DC1E-A845-3B56-E35F-CE4D77D20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5835650"/>
            <a:ext cx="3302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Door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1" name="Rectangle 170">
            <a:extLst>
              <a:ext uri="{FF2B5EF4-FFF2-40B4-BE49-F238E27FC236}">
                <a16:creationId xmlns:a16="http://schemas.microsoft.com/office/drawing/2014/main" id="{EA98CFE6-F6B4-8610-92A2-E0B6EC111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5683250"/>
            <a:ext cx="4841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DN100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2" name="Rectangle 171">
            <a:extLst>
              <a:ext uri="{FF2B5EF4-FFF2-40B4-BE49-F238E27FC236}">
                <a16:creationId xmlns:a16="http://schemas.microsoft.com/office/drawing/2014/main" id="{4CBFA916-F889-520D-C30C-19EB8963D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5835650"/>
            <a:ext cx="2730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ISO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3" name="Rectangle 172">
            <a:extLst>
              <a:ext uri="{FF2B5EF4-FFF2-40B4-BE49-F238E27FC236}">
                <a16:creationId xmlns:a16="http://schemas.microsoft.com/office/drawing/2014/main" id="{1DC78839-69F4-9A27-FBB8-61F1D7400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75" y="5835650"/>
            <a:ext cx="98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4" name="Rectangle 173">
            <a:extLst>
              <a:ext uri="{FF2B5EF4-FFF2-40B4-BE49-F238E27FC236}">
                <a16:creationId xmlns:a16="http://schemas.microsoft.com/office/drawing/2014/main" id="{BDE3D1DD-E020-F019-09E2-BC64C0145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5988050"/>
            <a:ext cx="3921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K/ISO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5" name="Rectangle 174">
            <a:extLst>
              <a:ext uri="{FF2B5EF4-FFF2-40B4-BE49-F238E27FC236}">
                <a16:creationId xmlns:a16="http://schemas.microsoft.com/office/drawing/2014/main" id="{BE725898-C98F-9F71-4A50-EE2B30CA4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938" y="5988050"/>
            <a:ext cx="98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6" name="Rectangle 175">
            <a:extLst>
              <a:ext uri="{FF2B5EF4-FFF2-40B4-BE49-F238E27FC236}">
                <a16:creationId xmlns:a16="http://schemas.microsoft.com/office/drawing/2014/main" id="{9FDC4278-71C5-4BDF-3F55-428055D3F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800" y="5988050"/>
            <a:ext cx="2254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CF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7" name="Rectangle 176">
            <a:extLst>
              <a:ext uri="{FF2B5EF4-FFF2-40B4-BE49-F238E27FC236}">
                <a16:creationId xmlns:a16="http://schemas.microsoft.com/office/drawing/2014/main" id="{8AAFD362-3FE7-CD3A-D11A-C2D411284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825" y="5835650"/>
            <a:ext cx="9302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Thermocouples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8" name="Rectangle 177">
            <a:extLst>
              <a:ext uri="{FF2B5EF4-FFF2-40B4-BE49-F238E27FC236}">
                <a16:creationId xmlns:a16="http://schemas.microsoft.com/office/drawing/2014/main" id="{3372CF51-5EC1-4293-7EDE-D285C5BAC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5835650"/>
            <a:ext cx="1270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274" name="Picture 178">
            <a:extLst>
              <a:ext uri="{FF2B5EF4-FFF2-40B4-BE49-F238E27FC236}">
                <a16:creationId xmlns:a16="http://schemas.microsoft.com/office/drawing/2014/main" id="{F6779773-BCC5-B03D-BB4E-90E2E219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1663700"/>
            <a:ext cx="5000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5" name="Picture 179">
            <a:extLst>
              <a:ext uri="{FF2B5EF4-FFF2-40B4-BE49-F238E27FC236}">
                <a16:creationId xmlns:a16="http://schemas.microsoft.com/office/drawing/2014/main" id="{D7C7A293-EA7F-A9F1-193D-EA02A7EF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2311400"/>
            <a:ext cx="598488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6" name="Picture 180">
            <a:extLst>
              <a:ext uri="{FF2B5EF4-FFF2-40B4-BE49-F238E27FC236}">
                <a16:creationId xmlns:a16="http://schemas.microsoft.com/office/drawing/2014/main" id="{566521DA-4EDF-ADD4-340D-B5DCE9371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2892425"/>
            <a:ext cx="7000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7" name="Picture 181">
            <a:extLst>
              <a:ext uri="{FF2B5EF4-FFF2-40B4-BE49-F238E27FC236}">
                <a16:creationId xmlns:a16="http://schemas.microsoft.com/office/drawing/2014/main" id="{BE5FB158-E6E1-1F11-A1D1-7049B7393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3690938"/>
            <a:ext cx="700088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8" name="Picture 182">
            <a:extLst>
              <a:ext uri="{FF2B5EF4-FFF2-40B4-BE49-F238E27FC236}">
                <a16:creationId xmlns:a16="http://schemas.microsoft.com/office/drawing/2014/main" id="{921CC0FE-8256-F078-1422-5384C869C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225925"/>
            <a:ext cx="649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79" name="Picture 183">
            <a:extLst>
              <a:ext uri="{FF2B5EF4-FFF2-40B4-BE49-F238E27FC236}">
                <a16:creationId xmlns:a16="http://schemas.microsoft.com/office/drawing/2014/main" id="{F997F173-ECA1-AF38-00DD-7C838B217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5033963"/>
            <a:ext cx="70008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80" name="Picture 184">
            <a:extLst>
              <a:ext uri="{FF2B5EF4-FFF2-40B4-BE49-F238E27FC236}">
                <a16:creationId xmlns:a16="http://schemas.microsoft.com/office/drawing/2014/main" id="{AB4F2B20-9634-C736-2091-0067561BA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5621338"/>
            <a:ext cx="5794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40" name="Footer Placeholder 3">
            <a:extLst>
              <a:ext uri="{FF2B5EF4-FFF2-40B4-BE49-F238E27FC236}">
                <a16:creationId xmlns:a16="http://schemas.microsoft.com/office/drawing/2014/main" id="{732A158A-734D-9669-B5E0-15A94B09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511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14A9F-4CB5-BFEE-C967-DFD34DB7E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35F5D7-A596-2B80-1D1D-6051B5B6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Incorporation of Cooling Feedthroughs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F6914-DAD1-DD7B-B4D1-89DA934B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881B3-E800-1F93-8CA6-B281E8561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GB" noProof="0" smtClean="0"/>
              <a:t>16</a:t>
            </a:fld>
            <a:endParaRPr lang="en-GB" noProof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ECF6B2-4701-6609-3952-5E05B4D5E5A3}"/>
              </a:ext>
            </a:extLst>
          </p:cNvPr>
          <p:cNvGrpSpPr/>
          <p:nvPr/>
        </p:nvGrpSpPr>
        <p:grpSpPr>
          <a:xfrm>
            <a:off x="124682" y="1629591"/>
            <a:ext cx="4618729" cy="2397304"/>
            <a:chOff x="-548885" y="2900686"/>
            <a:chExt cx="7100963" cy="3643042"/>
          </a:xfrm>
        </p:grpSpPr>
        <p:pic>
          <p:nvPicPr>
            <p:cNvPr id="6" name="Picture 5" descr="A close-up of a machine&#10;&#10;Description automatically generated">
              <a:extLst>
                <a:ext uri="{FF2B5EF4-FFF2-40B4-BE49-F238E27FC236}">
                  <a16:creationId xmlns:a16="http://schemas.microsoft.com/office/drawing/2014/main" id="{04259877-1641-79ED-CD99-4CCDE79D9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4563" t="8660" r="15744" b="5215"/>
            <a:stretch/>
          </p:blipFill>
          <p:spPr>
            <a:xfrm>
              <a:off x="429760" y="2900686"/>
              <a:ext cx="3493936" cy="222072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20AABE8-7B7B-ED69-7FAA-09FDD9B709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91638" y="4145926"/>
              <a:ext cx="2008818" cy="190335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6382516-B80E-F4F8-AE38-C49C9665A5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329" y="4048052"/>
              <a:ext cx="1643312" cy="194913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CC0A62A-DF86-C4B7-7C32-C5742FFBD799}"/>
                </a:ext>
              </a:extLst>
            </p:cNvPr>
            <p:cNvCxnSpPr/>
            <p:nvPr/>
          </p:nvCxnSpPr>
          <p:spPr>
            <a:xfrm flipH="1">
              <a:off x="2557450" y="3213427"/>
              <a:ext cx="1652719" cy="22668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6B6B00-C694-226A-AEAE-4D1B4CD06B2A}"/>
                </a:ext>
              </a:extLst>
            </p:cNvPr>
            <p:cNvSpPr txBox="1"/>
            <p:nvPr/>
          </p:nvSpPr>
          <p:spPr bwMode="auto">
            <a:xfrm>
              <a:off x="2745262" y="5959433"/>
              <a:ext cx="3499753" cy="46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/>
                <a:t>Target Helium Cooling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4151DD-B88F-648F-D89B-1C9C07A1C136}"/>
                </a:ext>
              </a:extLst>
            </p:cNvPr>
            <p:cNvSpPr txBox="1"/>
            <p:nvPr/>
          </p:nvSpPr>
          <p:spPr bwMode="auto">
            <a:xfrm>
              <a:off x="4103807" y="2900686"/>
              <a:ext cx="2448271" cy="1122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/>
                <a:t>Proximity Shielding water cooling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5CBC3AF-F9AD-C911-50A1-B3530E0581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613" y="4650691"/>
              <a:ext cx="1236173" cy="11477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F59DE0-6FAC-D76A-87B2-E8B4AAE03104}"/>
                </a:ext>
              </a:extLst>
            </p:cNvPr>
            <p:cNvSpPr txBox="1"/>
            <p:nvPr/>
          </p:nvSpPr>
          <p:spPr bwMode="auto">
            <a:xfrm>
              <a:off x="-548885" y="5748621"/>
              <a:ext cx="3609860" cy="795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noProof="0"/>
                <a:t>Extra feedthroughs for instrumentation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AAC6253-3384-0472-D86F-E2ACD5409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560" y="1178991"/>
            <a:ext cx="1446651" cy="24754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52D792-A937-E897-85C4-071D00F98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886" y="1290484"/>
            <a:ext cx="1381873" cy="23615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DA6459-386F-E007-AA5D-DFBAFCDB7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959" y="1315723"/>
            <a:ext cx="2063437" cy="18838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7677C5-37CF-AF8D-E248-689B68CA309B}"/>
              </a:ext>
            </a:extLst>
          </p:cNvPr>
          <p:cNvSpPr txBox="1"/>
          <p:nvPr/>
        </p:nvSpPr>
        <p:spPr>
          <a:xfrm>
            <a:off x="407988" y="4098089"/>
            <a:ext cx="3257550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303030"/>
                </a:solidFill>
              </a:rPr>
              <a:t>Bellows connected to vacuum vessel door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303030"/>
                </a:solidFill>
              </a:rPr>
              <a:t>Assessing to include remote flange connection</a:t>
            </a:r>
            <a:endParaRPr lang="en-GB" sz="1900" b="1" dirty="0">
              <a:solidFill>
                <a:srgbClr val="303030"/>
              </a:solidFill>
            </a:endParaRP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9A5BE623-54F1-4DBF-C4DC-FFE0231CD5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4911" y="4026895"/>
            <a:ext cx="6519861" cy="200695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/>
              <a:t>Design study ran with </a:t>
            </a:r>
            <a:r>
              <a:rPr lang="en-GB" sz="1800" err="1"/>
              <a:t>Destec</a:t>
            </a:r>
            <a:r>
              <a:rPr lang="en-GB" sz="1800"/>
              <a:t> to incorporate remote flange connections onto the vessel door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/>
              <a:t>Multiple configurations assessed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/>
              <a:t>Sealing both the pipes and the vacuum proved challenging with added weight of heavy connectors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/>
              <a:t>Complexity outweighed the benefits</a:t>
            </a:r>
          </a:p>
          <a:p>
            <a:endParaRPr lang="en-GB" sz="1800" noProof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D82C11-E04A-6568-9B47-6E10C3519D5E}"/>
              </a:ext>
            </a:extLst>
          </p:cNvPr>
          <p:cNvSpPr txBox="1"/>
          <p:nvPr/>
        </p:nvSpPr>
        <p:spPr>
          <a:xfrm>
            <a:off x="420426" y="5646023"/>
            <a:ext cx="403092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/>
              <a:t>Integrated dose: 1-5 </a:t>
            </a:r>
            <a:r>
              <a:rPr lang="en-GB" sz="1400" err="1"/>
              <a:t>kGy</a:t>
            </a:r>
            <a:r>
              <a:rPr lang="en-GB" sz="1400"/>
              <a:t>/year in this area</a:t>
            </a:r>
          </a:p>
          <a:p>
            <a:pPr algn="ctr"/>
            <a:r>
              <a:rPr lang="en-GB" sz="1400"/>
              <a:t>Residual dose: ~500-800µSv/h compatible with human intervention</a:t>
            </a:r>
          </a:p>
        </p:txBody>
      </p:sp>
    </p:spTree>
    <p:extLst>
      <p:ext uri="{BB962C8B-B14F-4D97-AF65-F5344CB8AC3E}">
        <p14:creationId xmlns:p14="http://schemas.microsoft.com/office/powerpoint/2010/main" val="13824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22028944-628F-0D9F-7D45-5C747FD58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047" y="2972085"/>
            <a:ext cx="1690998" cy="24494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17BCD3E-724F-303D-3973-48FF376FB6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307"/>
          <a:stretch>
            <a:fillRect/>
          </a:stretch>
        </p:blipFill>
        <p:spPr>
          <a:xfrm>
            <a:off x="5764187" y="1186610"/>
            <a:ext cx="2565312" cy="4915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17E686-9958-A085-BBC9-059420CB9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Vacuum Vessel Cooling Feedthroughs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93CB0-07CA-E72A-4B1B-186CAA16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EDD9C8-6BAB-3982-A414-C51990395B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923" y="1124744"/>
            <a:ext cx="11376024" cy="4608512"/>
          </a:xfrm>
        </p:spPr>
        <p:txBody>
          <a:bodyPr/>
          <a:lstStyle/>
          <a:p>
            <a:r>
              <a:rPr lang="en-GB"/>
              <a:t>2026 design under development</a:t>
            </a:r>
          </a:p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AE91A1-D708-98CB-5CB9-4DEFB4F25636}"/>
              </a:ext>
            </a:extLst>
          </p:cNvPr>
          <p:cNvSpPr txBox="1"/>
          <p:nvPr/>
        </p:nvSpPr>
        <p:spPr>
          <a:xfrm>
            <a:off x="4137808" y="4001721"/>
            <a:ext cx="1801193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2x Helium cooling pipes DN80</a:t>
            </a:r>
          </a:p>
          <a:p>
            <a:pPr algn="l"/>
            <a:endParaRPr lang="en-US"/>
          </a:p>
          <a:p>
            <a:pPr algn="l"/>
            <a:r>
              <a:rPr lang="en-US"/>
              <a:t>Thermocouples</a:t>
            </a:r>
          </a:p>
          <a:p>
            <a:pPr algn="l"/>
            <a:endParaRPr lang="en-US"/>
          </a:p>
          <a:p>
            <a:pPr algn="l"/>
            <a:r>
              <a:rPr lang="en-US"/>
              <a:t>2 x Water cooling pipes DN25</a:t>
            </a:r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4059DE-DDB6-163F-ADD9-C3D90D5F6461}"/>
              </a:ext>
            </a:extLst>
          </p:cNvPr>
          <p:cNvCxnSpPr>
            <a:cxnSpLocks/>
          </p:cNvCxnSpPr>
          <p:nvPr/>
        </p:nvCxnSpPr>
        <p:spPr>
          <a:xfrm flipH="1">
            <a:off x="7910399" y="3707338"/>
            <a:ext cx="76192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9FCFF1-5F4D-BF04-83A6-210A6CD636DF}"/>
              </a:ext>
            </a:extLst>
          </p:cNvPr>
          <p:cNvSpPr txBox="1"/>
          <p:nvPr/>
        </p:nvSpPr>
        <p:spPr>
          <a:xfrm>
            <a:off x="8582424" y="3429000"/>
            <a:ext cx="140687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Support structure for pipes</a:t>
            </a:r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5B36A3-95AF-1CB9-E5B7-0829E0B274B0}"/>
              </a:ext>
            </a:extLst>
          </p:cNvPr>
          <p:cNvCxnSpPr>
            <a:cxnSpLocks/>
          </p:cNvCxnSpPr>
          <p:nvPr/>
        </p:nvCxnSpPr>
        <p:spPr>
          <a:xfrm>
            <a:off x="9955878" y="4769077"/>
            <a:ext cx="87853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085B8B8-10DB-9D5E-723E-201F88EF6C0F}"/>
              </a:ext>
            </a:extLst>
          </p:cNvPr>
          <p:cNvSpPr txBox="1"/>
          <p:nvPr/>
        </p:nvSpPr>
        <p:spPr>
          <a:xfrm>
            <a:off x="9022321" y="4540818"/>
            <a:ext cx="14068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Remote chain clamp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86C476C-BCF2-CF05-F892-8AE73D37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91BDA7-5A0B-96BA-F759-B71B455B9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65" y="1745276"/>
            <a:ext cx="3459204" cy="447023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9621DFC-7B0C-747F-A5C6-CC9BC39A0500}"/>
              </a:ext>
            </a:extLst>
          </p:cNvPr>
          <p:cNvCxnSpPr>
            <a:cxnSpLocks/>
          </p:cNvCxnSpPr>
          <p:nvPr/>
        </p:nvCxnSpPr>
        <p:spPr>
          <a:xfrm flipH="1">
            <a:off x="2649317" y="4288154"/>
            <a:ext cx="1413219" cy="2526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F5B3F8-C2E2-E93C-35DB-8B5BEF2505E8}"/>
              </a:ext>
            </a:extLst>
          </p:cNvPr>
          <p:cNvCxnSpPr>
            <a:cxnSpLocks/>
          </p:cNvCxnSpPr>
          <p:nvPr/>
        </p:nvCxnSpPr>
        <p:spPr>
          <a:xfrm flipH="1">
            <a:off x="2466241" y="4588857"/>
            <a:ext cx="1593063" cy="3604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E107970-D013-5315-6609-F7AF48D7E787}"/>
              </a:ext>
            </a:extLst>
          </p:cNvPr>
          <p:cNvCxnSpPr>
            <a:cxnSpLocks/>
          </p:cNvCxnSpPr>
          <p:nvPr/>
        </p:nvCxnSpPr>
        <p:spPr>
          <a:xfrm flipH="1" flipV="1">
            <a:off x="2550057" y="4706069"/>
            <a:ext cx="1545023" cy="57522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1E4F33-C845-F1F9-A22D-A2BAADAE4E18}"/>
              </a:ext>
            </a:extLst>
          </p:cNvPr>
          <p:cNvCxnSpPr>
            <a:cxnSpLocks/>
          </p:cNvCxnSpPr>
          <p:nvPr/>
        </p:nvCxnSpPr>
        <p:spPr>
          <a:xfrm flipH="1" flipV="1">
            <a:off x="1859267" y="5109717"/>
            <a:ext cx="2157654" cy="62353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4E0275ED-D154-0A35-0034-C62C02659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7620" y="1009631"/>
            <a:ext cx="2130585" cy="12804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7D7D13E-5A1A-DB3A-1143-07FE5127020E}"/>
              </a:ext>
            </a:extLst>
          </p:cNvPr>
          <p:cNvSpPr txBox="1"/>
          <p:nvPr/>
        </p:nvSpPr>
        <p:spPr>
          <a:xfrm>
            <a:off x="10046354" y="2290031"/>
            <a:ext cx="18547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Water Cooling</a:t>
            </a:r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966835-8242-6196-B599-9BEE52C320D9}"/>
              </a:ext>
            </a:extLst>
          </p:cNvPr>
          <p:cNvSpPr txBox="1"/>
          <p:nvPr/>
        </p:nvSpPr>
        <p:spPr>
          <a:xfrm>
            <a:off x="10350764" y="5425308"/>
            <a:ext cx="18547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Helium Cooling</a:t>
            </a:r>
            <a:endParaRPr lang="en-GB"/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FE6A86E6-1C30-7AE6-74FB-EE4CFEA7E153}"/>
              </a:ext>
            </a:extLst>
          </p:cNvPr>
          <p:cNvSpPr>
            <a:spLocks noGrp="1"/>
          </p:cNvSpPr>
          <p:nvPr/>
        </p:nvSpPr>
        <p:spPr>
          <a:xfrm>
            <a:off x="9178399" y="6064397"/>
            <a:ext cx="2501593" cy="1874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400" b="0" i="1">
                <a:solidFill>
                  <a:schemeClr val="tx1"/>
                </a:solidFill>
              </a:rPr>
              <a:t>Design </a:t>
            </a:r>
            <a:r>
              <a:rPr lang="de-AT" sz="1400" b="0" i="1" err="1">
                <a:solidFill>
                  <a:schemeClr val="tx1"/>
                </a:solidFill>
              </a:rPr>
              <a:t>courtesy</a:t>
            </a:r>
            <a:r>
              <a:rPr lang="de-AT" sz="1400" b="0" i="1">
                <a:solidFill>
                  <a:schemeClr val="tx1"/>
                </a:solidFill>
              </a:rPr>
              <a:t> </a:t>
            </a:r>
            <a:r>
              <a:rPr lang="de-AT" sz="1400" b="0" i="1" err="1">
                <a:solidFill>
                  <a:schemeClr val="tx1"/>
                </a:solidFill>
              </a:rPr>
              <a:t>of</a:t>
            </a:r>
            <a:r>
              <a:rPr lang="de-AT" sz="1400" b="0" i="1">
                <a:solidFill>
                  <a:schemeClr val="tx1"/>
                </a:solidFill>
              </a:rPr>
              <a:t> </a:t>
            </a:r>
            <a:r>
              <a:rPr lang="de-AT" sz="1400" b="0" i="1" err="1">
                <a:solidFill>
                  <a:schemeClr val="tx1"/>
                </a:solidFill>
              </a:rPr>
              <a:t>C.Mucher</a:t>
            </a:r>
            <a:endParaRPr lang="de-AT"/>
          </a:p>
          <a:p>
            <a:pPr>
              <a:buFontTx/>
              <a:buChar char="-"/>
            </a:pPr>
            <a:endParaRPr lang="de-AT"/>
          </a:p>
          <a:p>
            <a:pPr marL="0" indent="0">
              <a:buNone/>
            </a:pPr>
            <a:endParaRPr lang="de-AT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84FD14D-0DAF-18DE-0824-6346667783E9}"/>
              </a:ext>
            </a:extLst>
          </p:cNvPr>
          <p:cNvCxnSpPr>
            <a:cxnSpLocks/>
          </p:cNvCxnSpPr>
          <p:nvPr/>
        </p:nvCxnSpPr>
        <p:spPr>
          <a:xfrm>
            <a:off x="9607087" y="3707338"/>
            <a:ext cx="87853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90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BF06E-50A8-6C79-C62B-4C62A2F0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/>
              <a:t>Manufacturing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B4881-7512-D8D4-F807-768F7A566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Base of vacuum vessel is produced and reinforcements welded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Interface rails machined precisely and welded to the base </a:t>
            </a:r>
          </a:p>
          <a:p>
            <a:pPr marL="781050" lvl="1" indent="-457200"/>
            <a:r>
              <a:rPr lang="en-US" sz="2100"/>
              <a:t>Previous experience with similar sized vessel achieved ±0.2mm accuracy 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Rest of vacuum vessel welded around the base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Sand blasting finish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Weld inspection</a:t>
            </a:r>
          </a:p>
          <a:p>
            <a:pPr marL="781050" lvl="1" indent="-457200"/>
            <a:r>
              <a:rPr lang="en-US" sz="2100"/>
              <a:t>Penetrant testing</a:t>
            </a:r>
          </a:p>
          <a:p>
            <a:pPr marL="781050" lvl="1" indent="-457200"/>
            <a:r>
              <a:rPr lang="en-US" sz="2100"/>
              <a:t>Ultrasonic testing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/>
              <a:t>Leak test</a:t>
            </a:r>
          </a:p>
          <a:p>
            <a:pPr marL="781050" lvl="1" indent="-457200"/>
            <a:r>
              <a:rPr lang="en-US" sz="2100"/>
              <a:t>Performed before shipped and upon installation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78939-2D61-02D3-5629-A81F3E0DE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83" r="5829" b="1"/>
          <a:stretch>
            <a:fillRect/>
          </a:stretch>
        </p:blipFill>
        <p:spPr>
          <a:xfrm>
            <a:off x="7510290" y="500449"/>
            <a:ext cx="4195936" cy="344577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6B9D1-4CF0-6823-2501-3117C4B1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CFE827A-1C62-52AE-4F8F-E9E2E0DC2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ECF7DD-EC7A-CA7A-23DF-15E0E0C24DFA}"/>
              </a:ext>
            </a:extLst>
          </p:cNvPr>
          <p:cNvCxnSpPr>
            <a:cxnSpLocks/>
          </p:cNvCxnSpPr>
          <p:nvPr/>
        </p:nvCxnSpPr>
        <p:spPr>
          <a:xfrm flipV="1">
            <a:off x="8524875" y="2223334"/>
            <a:ext cx="0" cy="9715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43CA8F-0F9C-0E16-605F-1648154703DE}"/>
              </a:ext>
            </a:extLst>
          </p:cNvPr>
          <p:cNvSpPr txBox="1"/>
          <p:nvPr/>
        </p:nvSpPr>
        <p:spPr>
          <a:xfrm>
            <a:off x="7766113" y="3253620"/>
            <a:ext cx="18421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Interface Rails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CCB4C4-1CC7-4BCC-5AC7-0757BBEFA885}"/>
              </a:ext>
            </a:extLst>
          </p:cNvPr>
          <p:cNvSpPr txBox="1"/>
          <p:nvPr/>
        </p:nvSpPr>
        <p:spPr>
          <a:xfrm>
            <a:off x="8283092" y="5621905"/>
            <a:ext cx="37850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See </a:t>
            </a:r>
            <a:r>
              <a:rPr lang="en-US" err="1"/>
              <a:t>L.Jorat</a:t>
            </a:r>
            <a:r>
              <a:rPr lang="en-US"/>
              <a:t> talk for more information on vacuum vessel rails 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4ECC3B-311E-2DBC-7638-9363BDEC5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63" y="4321446"/>
            <a:ext cx="4414838" cy="7994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D717FC-1AA7-D4B5-B62E-51D9D097C5B8}"/>
              </a:ext>
            </a:extLst>
          </p:cNvPr>
          <p:cNvSpPr txBox="1"/>
          <p:nvPr/>
        </p:nvSpPr>
        <p:spPr>
          <a:xfrm>
            <a:off x="5263667" y="4167193"/>
            <a:ext cx="20324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Lip to ensure alignment when installing trolley rails</a:t>
            </a:r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29FE69-706C-A542-9B49-329AC6D6C45B}"/>
              </a:ext>
            </a:extLst>
          </p:cNvPr>
          <p:cNvCxnSpPr/>
          <p:nvPr/>
        </p:nvCxnSpPr>
        <p:spPr>
          <a:xfrm>
            <a:off x="6953250" y="4721191"/>
            <a:ext cx="5570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5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1A405-9C8E-F690-68DE-D803C4BC2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DD5F11-42EC-0B8C-07DA-6F1AB6E62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Vacuum Vessel Seal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4EF7-73B9-192D-6809-2CBA6602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9AA0A-884C-832A-3891-80DD4120E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GB" noProof="0" smtClean="0"/>
              <a:t>19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82C94B-C526-18BA-B4FD-F1E019E3B4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972" y="1996096"/>
            <a:ext cx="6324046" cy="34913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Vessel door, helium cooling and water cooling all require elastomer sealing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Investigations into the radiation effect to seals ongoing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Seals to be replaced every time the vacuum vessel is opened – once every 5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Radiation to materials level in seal locations reaches up to 3kGy/year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/>
              <a:t>Seals must withstand at least 15 </a:t>
            </a:r>
            <a:r>
              <a:rPr lang="en-US" noProof="0" err="1"/>
              <a:t>kGy</a:t>
            </a:r>
            <a:r>
              <a:rPr lang="en-US" noProof="0"/>
              <a:t> total</a:t>
            </a:r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D1331-E30C-6CFE-CC23-9BCEF7CA2C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243"/>
          <a:stretch>
            <a:fillRect/>
          </a:stretch>
        </p:blipFill>
        <p:spPr>
          <a:xfrm>
            <a:off x="6761018" y="1370589"/>
            <a:ext cx="5172364" cy="469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27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58B895-40A0-1BBC-A6E9-4F7825951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681AF-7F82-5F60-C9A4-6C5B995D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61D0B-32F3-7B18-D1FE-8BE294918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7D5B7D-AAC8-8090-AE66-81C9593B4D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/>
              <a:t>Facility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/>
              <a:t>Contents and </a:t>
            </a:r>
            <a:r>
              <a:rPr lang="en-US"/>
              <a:t>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/>
              <a:t>Objective and requirements for the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Design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Installation and 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Failures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Vacuum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Feedthroughs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Manufacturing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Vacuum Vessel Seal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Prototype Plans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Opening Sequence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78079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18829-5FE1-7984-60ED-2959B0C35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977E209-D009-99A7-AEFF-749E816C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8771" y="696022"/>
            <a:ext cx="1317550" cy="22780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54131-F364-2B43-BFAC-ACD84DE80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10" y="373593"/>
            <a:ext cx="11566603" cy="612996"/>
          </a:xfrm>
        </p:spPr>
        <p:txBody>
          <a:bodyPr/>
          <a:lstStyle/>
          <a:p>
            <a:r>
              <a:rPr lang="en-US"/>
              <a:t>Elastomers for Vacuum Vessel Seals – Overview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3D06F-643E-7DDB-84A8-E1FDDB914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F38B80-B436-23D9-195B-A1BAFB46D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064355"/>
              </p:ext>
            </p:extLst>
          </p:nvPr>
        </p:nvGraphicFramePr>
        <p:xfrm>
          <a:off x="372468" y="1428233"/>
          <a:ext cx="7933394" cy="420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4295">
                  <a:extLst>
                    <a:ext uri="{9D8B030D-6E8A-4147-A177-3AD203B41FA5}">
                      <a16:colId xmlns:a16="http://schemas.microsoft.com/office/drawing/2014/main" val="3631063567"/>
                    </a:ext>
                  </a:extLst>
                </a:gridCol>
                <a:gridCol w="6339099">
                  <a:extLst>
                    <a:ext uri="{9D8B030D-6E8A-4147-A177-3AD203B41FA5}">
                      <a16:colId xmlns:a16="http://schemas.microsoft.com/office/drawing/2014/main" val="34513859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2"/>
                          </a:solidFill>
                        </a:rPr>
                        <a:t>Motivation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="0">
                          <a:solidFill>
                            <a:schemeClr val="tx2"/>
                          </a:solidFill>
                        </a:rPr>
                        <a:t>Develop know-how in testing elastomers at CERN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="0">
                          <a:solidFill>
                            <a:schemeClr val="tx2"/>
                          </a:solidFill>
                        </a:rPr>
                        <a:t>Assess radiation effects on elastomer materials</a:t>
                      </a:r>
                      <a:endParaRPr lang="en-GB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417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chemeClr val="tx2"/>
                          </a:solidFill>
                        </a:rPr>
                        <a:t>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b="0">
                          <a:solidFill>
                            <a:schemeClr val="tx2"/>
                          </a:solidFill>
                        </a:rPr>
                        <a:t>3 silicone rubbers,1 EPDM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b="0">
                          <a:solidFill>
                            <a:schemeClr val="tx2"/>
                          </a:solidFill>
                        </a:rPr>
                        <a:t>Cylindrical samples and O-rings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b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170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chemeClr val="tx2"/>
                          </a:solidFill>
                        </a:rPr>
                        <a:t>Irradiation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b="0">
                          <a:solidFill>
                            <a:schemeClr val="tx2"/>
                          </a:solidFill>
                        </a:rPr>
                        <a:t>37 - 201 days of irradiation at </a:t>
                      </a:r>
                      <a:r>
                        <a:rPr lang="en-GB" b="0" err="1">
                          <a:solidFill>
                            <a:schemeClr val="tx2"/>
                          </a:solidFill>
                        </a:rPr>
                        <a:t>nTOF</a:t>
                      </a:r>
                      <a:r>
                        <a:rPr lang="en-GB" b="0">
                          <a:solidFill>
                            <a:schemeClr val="tx2"/>
                          </a:solidFill>
                        </a:rPr>
                        <a:t> NEAR (neutron-dominated field)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b="0">
                          <a:solidFill>
                            <a:schemeClr val="tx2"/>
                          </a:solidFill>
                        </a:rPr>
                        <a:t>5 dose points between ~170 - 940 </a:t>
                      </a:r>
                      <a:r>
                        <a:rPr lang="en-GB" b="0" err="1">
                          <a:solidFill>
                            <a:schemeClr val="tx2"/>
                          </a:solidFill>
                        </a:rPr>
                        <a:t>kGy</a:t>
                      </a:r>
                      <a:endParaRPr lang="en-GB" b="0">
                        <a:solidFill>
                          <a:schemeClr val="tx2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>
                          <a:solidFill>
                            <a:schemeClr val="tx2"/>
                          </a:solidFill>
                        </a:rPr>
                        <a:t>1-, 2-, and 3-month irradiations finished in 2025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b="0">
                          <a:solidFill>
                            <a:schemeClr val="tx2"/>
                          </a:solidFill>
                        </a:rPr>
                        <a:t>5- and 7-month irradiations ongoing (until end of August 2026)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367892"/>
                  </a:ext>
                </a:extLst>
              </a:tr>
              <a:tr h="2536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chemeClr val="tx2"/>
                          </a:solidFill>
                        </a:rPr>
                        <a:t>Pre- &amp; post-irradiation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solidFill>
                            <a:schemeClr val="tx2"/>
                          </a:solidFill>
                        </a:rPr>
                        <a:t>Leak tightness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solidFill>
                            <a:schemeClr val="tx2"/>
                          </a:solidFill>
                        </a:rPr>
                        <a:t>Residual deformation after 10% compression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solidFill>
                            <a:schemeClr val="tx2"/>
                          </a:solidFill>
                        </a:rPr>
                        <a:t>Surface aspect (microscopy)</a:t>
                      </a:r>
                      <a:endParaRPr lang="en-GB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84622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6915084-3792-F4C8-318A-C6FBC06BD9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343"/>
          <a:stretch>
            <a:fillRect/>
          </a:stretch>
        </p:blipFill>
        <p:spPr>
          <a:xfrm>
            <a:off x="8622483" y="3159006"/>
            <a:ext cx="3197049" cy="30997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1FED1B-FCDA-E337-4C93-5337BA773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950" y="961418"/>
            <a:ext cx="1490217" cy="2007381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B3CE3D4-AC2C-0B7C-4C9B-85C779562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996ACE2-1C1C-AA79-163B-F55A3AA99888}"/>
              </a:ext>
            </a:extLst>
          </p:cNvPr>
          <p:cNvSpPr>
            <a:spLocks noGrp="1"/>
          </p:cNvSpPr>
          <p:nvPr/>
        </p:nvSpPr>
        <p:spPr>
          <a:xfrm>
            <a:off x="268094" y="6076117"/>
            <a:ext cx="6345540" cy="19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400" b="0" i="1">
                <a:solidFill>
                  <a:schemeClr val="tx1"/>
                </a:solidFill>
              </a:rPr>
              <a:t>Slides </a:t>
            </a:r>
            <a:r>
              <a:rPr lang="de-AT" sz="1400" b="0" i="1" err="1">
                <a:solidFill>
                  <a:schemeClr val="tx1"/>
                </a:solidFill>
              </a:rPr>
              <a:t>courtesy</a:t>
            </a:r>
            <a:r>
              <a:rPr lang="de-AT" sz="1400" b="0" i="1">
                <a:solidFill>
                  <a:schemeClr val="tx1"/>
                </a:solidFill>
              </a:rPr>
              <a:t> </a:t>
            </a:r>
            <a:r>
              <a:rPr lang="de-AT" sz="1400" b="0" i="1" err="1">
                <a:solidFill>
                  <a:schemeClr val="tx1"/>
                </a:solidFill>
              </a:rPr>
              <a:t>of</a:t>
            </a:r>
            <a:r>
              <a:rPr lang="de-AT" sz="1400" b="0" i="1">
                <a:solidFill>
                  <a:schemeClr val="tx1"/>
                </a:solidFill>
              </a:rPr>
              <a:t> D. Zemkova</a:t>
            </a:r>
          </a:p>
          <a:p>
            <a:pPr>
              <a:buFontTx/>
              <a:buChar char="-"/>
            </a:pPr>
            <a:endParaRPr lang="de-AT"/>
          </a:p>
          <a:p>
            <a:pPr>
              <a:buFontTx/>
              <a:buChar char="-"/>
            </a:pPr>
            <a:endParaRPr lang="de-AT"/>
          </a:p>
          <a:p>
            <a:pPr marL="0" indent="0">
              <a:buNone/>
            </a:pPr>
            <a:endParaRPr lang="de-AT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1A6E533A-E8FE-13E5-0FD3-D5C8054663ED}"/>
              </a:ext>
            </a:extLst>
          </p:cNvPr>
          <p:cNvSpPr>
            <a:spLocks noGrp="1"/>
          </p:cNvSpPr>
          <p:nvPr/>
        </p:nvSpPr>
        <p:spPr>
          <a:xfrm>
            <a:off x="8286423" y="2974109"/>
            <a:ext cx="1992769" cy="1942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400" b="0" err="1">
                <a:solidFill>
                  <a:schemeClr val="tx1"/>
                </a:solidFill>
              </a:rPr>
              <a:t>Compression</a:t>
            </a:r>
            <a:r>
              <a:rPr lang="de-AT" sz="1400" b="0">
                <a:solidFill>
                  <a:schemeClr val="tx1"/>
                </a:solidFill>
              </a:rPr>
              <a:t> Assembly</a:t>
            </a:r>
            <a:endParaRPr lang="de-AT"/>
          </a:p>
          <a:p>
            <a:pPr>
              <a:buFontTx/>
              <a:buChar char="-"/>
            </a:pPr>
            <a:endParaRPr lang="de-AT"/>
          </a:p>
          <a:p>
            <a:pPr marL="0" indent="0">
              <a:buNone/>
            </a:pPr>
            <a:endParaRPr lang="de-AT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7CC2DEA-B2B5-0C62-4F3C-C17A107F6697}"/>
              </a:ext>
            </a:extLst>
          </p:cNvPr>
          <p:cNvSpPr>
            <a:spLocks noGrp="1"/>
          </p:cNvSpPr>
          <p:nvPr/>
        </p:nvSpPr>
        <p:spPr>
          <a:xfrm>
            <a:off x="10528415" y="2968799"/>
            <a:ext cx="1992769" cy="1942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400" b="0">
                <a:solidFill>
                  <a:schemeClr val="tx1"/>
                </a:solidFill>
              </a:rPr>
              <a:t>O-ring Assembly</a:t>
            </a:r>
            <a:endParaRPr lang="de-AT"/>
          </a:p>
          <a:p>
            <a:pPr>
              <a:buFontTx/>
              <a:buChar char="-"/>
            </a:pPr>
            <a:endParaRPr lang="de-AT"/>
          </a:p>
          <a:p>
            <a:pPr marL="0" indent="0">
              <a:buNone/>
            </a:pP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26670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CEEAD-0EAA-68BE-2F97-764DBA994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14661-2B6B-C74E-06D4-C9D18CEC3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619889" cy="612996"/>
          </a:xfrm>
        </p:spPr>
        <p:txBody>
          <a:bodyPr/>
          <a:lstStyle/>
          <a:p>
            <a:r>
              <a:rPr lang="en-US"/>
              <a:t>Elastomers for Vacuum Vessel Seals – Project status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BD634-77CC-E983-62F2-5CE54A939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40A1C6-9583-8160-8366-57938E6FA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96331"/>
              </p:ext>
            </p:extLst>
          </p:nvPr>
        </p:nvGraphicFramePr>
        <p:xfrm>
          <a:off x="300615" y="1463040"/>
          <a:ext cx="8313737" cy="3931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1067">
                  <a:extLst>
                    <a:ext uri="{9D8B030D-6E8A-4147-A177-3AD203B41FA5}">
                      <a16:colId xmlns:a16="http://schemas.microsoft.com/office/drawing/2014/main" val="3631063567"/>
                    </a:ext>
                  </a:extLst>
                </a:gridCol>
                <a:gridCol w="6862670">
                  <a:extLst>
                    <a:ext uri="{9D8B030D-6E8A-4147-A177-3AD203B41FA5}">
                      <a16:colId xmlns:a16="http://schemas.microsoft.com/office/drawing/2014/main" val="34513859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2"/>
                          </a:solidFill>
                        </a:rPr>
                        <a:t>Materials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2"/>
                          </a:solidFill>
                        </a:rPr>
                        <a:t>&amp;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="0">
                          <a:solidFill>
                            <a:schemeClr val="tx2"/>
                          </a:solidFill>
                        </a:rPr>
                        <a:t>Samples provided by an external company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b="0">
                          <a:solidFill>
                            <a:schemeClr val="tx2"/>
                          </a:solidFill>
                        </a:rPr>
                        <a:t>Compression assemblies and tools provided by an external company and CERN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b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417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chemeClr val="tx2"/>
                          </a:solidFill>
                        </a:rPr>
                        <a:t>Sample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b="0">
                          <a:solidFill>
                            <a:schemeClr val="tx2"/>
                          </a:solidFill>
                        </a:rPr>
                        <a:t>Pre-irradiation tests done at CERN and the external company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b="0">
                          <a:solidFill>
                            <a:schemeClr val="tx2"/>
                          </a:solidFill>
                        </a:rPr>
                        <a:t>Irradiation assemblies prepared at CERN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GB" b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170470"/>
                  </a:ext>
                </a:extLst>
              </a:tr>
              <a:tr h="2536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>
                          <a:solidFill>
                            <a:schemeClr val="tx2"/>
                          </a:solidFill>
                        </a:rPr>
                        <a:t>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solidFill>
                            <a:schemeClr val="tx2"/>
                          </a:solidFill>
                        </a:rPr>
                        <a:t>Tests on 2025 samples scheduled in May 2026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solidFill>
                            <a:schemeClr val="tx2"/>
                          </a:solidFill>
                        </a:rPr>
                        <a:t>Tests on 2026 samples in Autumn/Winter 2026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846228"/>
                  </a:ext>
                </a:extLst>
              </a:tr>
              <a:tr h="2536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chemeClr val="tx2"/>
                          </a:solidFill>
                        </a:rPr>
                        <a:t>Results</a:t>
                      </a:r>
                      <a:endParaRPr lang="en-GB" b="1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solidFill>
                            <a:schemeClr val="tx2"/>
                          </a:solidFill>
                        </a:rPr>
                        <a:t>Preliminary results to be presented in June 2026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solidFill>
                            <a:schemeClr val="tx2"/>
                          </a:solidFill>
                        </a:rPr>
                        <a:t>Final results to be published in collaboration with the external company</a:t>
                      </a:r>
                      <a:endParaRPr lang="en-GB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52922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0069731-EDB3-AC87-3D32-466C7F60A0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42" t="10620" r="5019"/>
          <a:stretch>
            <a:fillRect/>
          </a:stretch>
        </p:blipFill>
        <p:spPr>
          <a:xfrm>
            <a:off x="8529950" y="1243059"/>
            <a:ext cx="1798833" cy="1796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B76D5-7863-5040-B7E9-0F7CC804C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91" t="26893" r="4963" b="21985"/>
          <a:stretch>
            <a:fillRect/>
          </a:stretch>
        </p:blipFill>
        <p:spPr>
          <a:xfrm>
            <a:off x="8529951" y="4277319"/>
            <a:ext cx="1798832" cy="1798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C8A56-031F-3761-ADF2-4A7E8533A6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r="14112" b="25427"/>
          <a:stretch>
            <a:fillRect/>
          </a:stretch>
        </p:blipFill>
        <p:spPr>
          <a:xfrm>
            <a:off x="10399494" y="1749430"/>
            <a:ext cx="1555439" cy="2991904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4C76320-E997-4B0D-48DF-8AC4B5CA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592B458-6DA4-92AE-A9DB-4DA7EA9974C5}"/>
              </a:ext>
            </a:extLst>
          </p:cNvPr>
          <p:cNvSpPr>
            <a:spLocks noGrp="1"/>
          </p:cNvSpPr>
          <p:nvPr/>
        </p:nvSpPr>
        <p:spPr>
          <a:xfrm>
            <a:off x="268094" y="6076117"/>
            <a:ext cx="6345540" cy="19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400" b="0" i="1">
                <a:solidFill>
                  <a:schemeClr val="tx1"/>
                </a:solidFill>
              </a:rPr>
              <a:t>Slides </a:t>
            </a:r>
            <a:r>
              <a:rPr lang="de-AT" sz="1400" b="0" i="1" err="1">
                <a:solidFill>
                  <a:schemeClr val="tx1"/>
                </a:solidFill>
              </a:rPr>
              <a:t>courtesy</a:t>
            </a:r>
            <a:r>
              <a:rPr lang="de-AT" sz="1400" b="0" i="1">
                <a:solidFill>
                  <a:schemeClr val="tx1"/>
                </a:solidFill>
              </a:rPr>
              <a:t> </a:t>
            </a:r>
            <a:r>
              <a:rPr lang="de-AT" sz="1400" b="0" i="1" err="1">
                <a:solidFill>
                  <a:schemeClr val="tx1"/>
                </a:solidFill>
              </a:rPr>
              <a:t>of</a:t>
            </a:r>
            <a:r>
              <a:rPr lang="de-AT" sz="1400" b="0" i="1">
                <a:solidFill>
                  <a:schemeClr val="tx1"/>
                </a:solidFill>
              </a:rPr>
              <a:t> D. Zemkova</a:t>
            </a:r>
          </a:p>
          <a:p>
            <a:pPr>
              <a:buFontTx/>
              <a:buChar char="-"/>
            </a:pPr>
            <a:endParaRPr lang="de-AT"/>
          </a:p>
          <a:p>
            <a:pPr>
              <a:buFontTx/>
              <a:buChar char="-"/>
            </a:pPr>
            <a:endParaRPr lang="de-AT"/>
          </a:p>
          <a:p>
            <a:pPr marL="0" indent="0">
              <a:buNone/>
            </a:pPr>
            <a:endParaRPr lang="de-AT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2E4EBDE-D850-E018-89C6-C45513032400}"/>
              </a:ext>
            </a:extLst>
          </p:cNvPr>
          <p:cNvSpPr>
            <a:spLocks noGrp="1"/>
          </p:cNvSpPr>
          <p:nvPr/>
        </p:nvSpPr>
        <p:spPr>
          <a:xfrm>
            <a:off x="10399494" y="4854914"/>
            <a:ext cx="1902082" cy="1498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1400" b="0">
                <a:solidFill>
                  <a:schemeClr val="tx1"/>
                </a:solidFill>
              </a:rPr>
              <a:t>Helium Leak </a:t>
            </a:r>
            <a:r>
              <a:rPr lang="de-AT" sz="1400" b="0" err="1">
                <a:solidFill>
                  <a:schemeClr val="tx1"/>
                </a:solidFill>
              </a:rPr>
              <a:t>Testing</a:t>
            </a:r>
            <a:endParaRPr lang="de-AT" sz="1400" b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de-AT"/>
          </a:p>
          <a:p>
            <a:pPr>
              <a:buFontTx/>
              <a:buChar char="-"/>
            </a:pPr>
            <a:endParaRPr lang="de-AT"/>
          </a:p>
          <a:p>
            <a:pPr marL="0" indent="0">
              <a:buNone/>
            </a:pP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2286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1D97A-BA8F-A9FF-9A01-3F34B354D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776B3D-DE90-7B25-ABAA-F6B4D43E9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Prototype Plans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12C38-582E-F5BE-C8CC-E629F8090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B48A8-CD1F-5E66-7701-469F0769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GB" noProof="0" smtClean="0"/>
              <a:t>22</a:t>
            </a:fld>
            <a:endParaRPr lang="en-GB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5CA520-1B2E-4A45-08AE-11A9D3F09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/>
              <a:t>Feedthrough Connections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 noProof="0"/>
              <a:t>Mock-up to assess the bolting of the flange to the door and chain clamp operations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 noProof="0"/>
              <a:t>Assess </a:t>
            </a:r>
            <a:r>
              <a:rPr lang="en-US"/>
              <a:t>robotic compatibility with chain clamps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Ensure pipes can be well managed during disconnection/connection process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Check spacing of pipes is compatible with robotic intervention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Vacuum vessel seal irradiation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/>
              <a:t>No prototyping for the vacuum vessel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Product proven to work in industry already</a:t>
            </a: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6C6A17-11B3-507D-1EDD-BEC56C110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502" y="1616909"/>
            <a:ext cx="1690998" cy="24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04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B854D-07CD-7260-758E-81CF8CAD3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EBBA4E-A9CC-395F-6B59-EFDB1DEC1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97DBBC-F0E7-B2B3-B1FF-9CB388259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GB" noProof="0"/>
              <a:t>Vacuum Vessel Opening Sequence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983AE-501F-625D-826E-16CE9D10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6B5EA5A-BC32-A742-B11B-8E7414D5B535}" type="slidenum">
              <a:rPr lang="en-GB" noProof="0" smtClean="0"/>
              <a:pPr>
                <a:spcAft>
                  <a:spcPts val="600"/>
                </a:spcAft>
                <a:defRPr/>
              </a:pPr>
              <a:t>23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34F59-1F4A-E4A0-DEFD-2C9E43045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3D1171-7AED-19A2-9AE9-8C590C635CBA}"/>
              </a:ext>
            </a:extLst>
          </p:cNvPr>
          <p:cNvSpPr txBox="1"/>
          <p:nvPr/>
        </p:nvSpPr>
        <p:spPr>
          <a:xfrm>
            <a:off x="384466" y="5643231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>
                <a:solidFill>
                  <a:srgbClr val="3F4350"/>
                </a:solidFill>
                <a:effectLst/>
              </a:rPr>
              <a:t>21 mSv/h, 4 hours cooldown time</a:t>
            </a:r>
          </a:p>
          <a:p>
            <a:r>
              <a:rPr lang="en-GB" i="1">
                <a:solidFill>
                  <a:srgbClr val="3F4350"/>
                </a:solidFill>
              </a:rPr>
              <a:t>Courtesy of C. Mucher</a:t>
            </a:r>
            <a:endParaRPr lang="en-GB" i="1"/>
          </a:p>
        </p:txBody>
      </p:sp>
    </p:spTree>
    <p:extLst>
      <p:ext uri="{BB962C8B-B14F-4D97-AF65-F5344CB8AC3E}">
        <p14:creationId xmlns:p14="http://schemas.microsoft.com/office/powerpoint/2010/main" val="2091679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5DB93-AFCB-83B8-2B5A-E55EF135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F6FD6A4-2BC4-8651-A80A-35940FEC4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252F18-B15A-AA8F-188D-1C25C4C0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GB" noProof="0"/>
              <a:t>Beam Line </a:t>
            </a:r>
            <a:r>
              <a:rPr lang="en-GB" noProof="0" err="1"/>
              <a:t>Remova</a:t>
            </a:r>
            <a:r>
              <a:rPr lang="en-GB"/>
              <a:t>l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98466-524E-C50C-4990-AAC2B5A6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6B5EA5A-BC32-A742-B11B-8E7414D5B535}" type="slidenum">
              <a:rPr lang="en-GB" noProof="0" smtClean="0"/>
              <a:pPr>
                <a:spcAft>
                  <a:spcPts val="600"/>
                </a:spcAft>
                <a:defRPr/>
              </a:pPr>
              <a:t>24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3A2A2-AFD9-DC91-A9C2-B3356AB7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</p:spTree>
    <p:extLst>
      <p:ext uri="{BB962C8B-B14F-4D97-AF65-F5344CB8AC3E}">
        <p14:creationId xmlns:p14="http://schemas.microsoft.com/office/powerpoint/2010/main" val="3316327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A462A-48DD-64AE-7EDC-90E84D942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72DFD7-49DA-EDA1-89FC-084C56E62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5A72BB-D408-CF34-F7A3-BB88176E0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GB" noProof="0"/>
              <a:t>Beam Instrumentation Package Removal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B5F93-A66B-70D2-1639-F7604CED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6B5EA5A-BC32-A742-B11B-8E7414D5B535}" type="slidenum">
              <a:rPr lang="en-GB" noProof="0" smtClean="0"/>
              <a:pPr>
                <a:spcAft>
                  <a:spcPts val="600"/>
                </a:spcAft>
                <a:defRPr/>
              </a:pPr>
              <a:t>25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B3FB8-1EAC-B910-62FA-87A043525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</p:spTree>
    <p:extLst>
      <p:ext uri="{BB962C8B-B14F-4D97-AF65-F5344CB8AC3E}">
        <p14:creationId xmlns:p14="http://schemas.microsoft.com/office/powerpoint/2010/main" val="357463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C22FF-6C56-B85C-FDEC-C1F8C33BC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91A365-A76F-B38D-A98E-4C3CE5D58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0654CA-5A0B-2F81-AEAC-351C07BF5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/>
              <a:t>C</a:t>
            </a:r>
            <a:r>
              <a:rPr lang="en-GB" err="1"/>
              <a:t>ollimator</a:t>
            </a:r>
            <a:r>
              <a:rPr lang="en-GB"/>
              <a:t>/Mask Shielding Removal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FB7B9-3FC3-577C-42D4-979062F3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6B5EA5A-BC32-A742-B11B-8E7414D5B535}" type="slidenum">
              <a:rPr lang="en-GB" noProof="0" smtClean="0"/>
              <a:pPr>
                <a:spcAft>
                  <a:spcPts val="600"/>
                </a:spcAft>
                <a:defRPr/>
              </a:pPr>
              <a:t>26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4398C3-63AF-60F6-129F-73E6A7F4F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</p:spTree>
    <p:extLst>
      <p:ext uri="{BB962C8B-B14F-4D97-AF65-F5344CB8AC3E}">
        <p14:creationId xmlns:p14="http://schemas.microsoft.com/office/powerpoint/2010/main" val="1520037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B49E9-226C-01AA-CF72-690A006FB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6A04FF-7B54-8639-65D3-6A90E5236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702A52B-A46C-5FC1-7F83-43D89C1A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GB" noProof="0" err="1"/>
              <a:t>Colllimator</a:t>
            </a:r>
            <a:r>
              <a:rPr lang="en-GB"/>
              <a:t>/Mask Removal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0EF0C-782D-E05A-9160-4F39D99F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6B5EA5A-BC32-A742-B11B-8E7414D5B535}" type="slidenum">
              <a:rPr lang="en-GB" noProof="0" smtClean="0"/>
              <a:pPr>
                <a:spcAft>
                  <a:spcPts val="600"/>
                </a:spcAft>
                <a:defRPr/>
              </a:pPr>
              <a:t>27</a:t>
            </a:fld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D553A-39A5-6192-34EE-17124D712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</p:spTree>
    <p:extLst>
      <p:ext uri="{BB962C8B-B14F-4D97-AF65-F5344CB8AC3E}">
        <p14:creationId xmlns:p14="http://schemas.microsoft.com/office/powerpoint/2010/main" val="2722190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FE9382F-98F6-C94F-13BA-032FBA6B7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3629C9-260E-54CE-B5B8-965E2A442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/>
              <a:t>Beam Pipe Removal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5A9C6-8A37-2DCE-A205-28657DBB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520D6DC-CA13-837E-781D-164699D5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</p:spTree>
    <p:extLst>
      <p:ext uri="{BB962C8B-B14F-4D97-AF65-F5344CB8AC3E}">
        <p14:creationId xmlns:p14="http://schemas.microsoft.com/office/powerpoint/2010/main" val="3087171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7D541-CC86-BE34-6A3B-8B84BC1A0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FBF05-8140-2FC3-817B-04E75C922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CD147B-A278-6435-FCC5-E6A15523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/>
              <a:t>Feedthrough Disconnection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39FA4-B41E-BF93-2D9B-FE7B9D21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5253490-39D5-577C-4C74-A57E2FB9B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</p:spTree>
    <p:extLst>
      <p:ext uri="{BB962C8B-B14F-4D97-AF65-F5344CB8AC3E}">
        <p14:creationId xmlns:p14="http://schemas.microsoft.com/office/powerpoint/2010/main" val="4196394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96B9CB-9601-6826-C87E-92A1679A9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Target Station &amp; Target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644C1-1109-B1BE-0064-B25274DC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8" name="Content Placeholder 7" descr="A computer generated image of a machine&#10;&#10;AI-generated content may be incorrect.">
            <a:extLst>
              <a:ext uri="{FF2B5EF4-FFF2-40B4-BE49-F238E27FC236}">
                <a16:creationId xmlns:a16="http://schemas.microsoft.com/office/drawing/2014/main" id="{B634EF3E-3D7C-2BA0-84F3-DAF7B9A8643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" r="7443" b="13168"/>
          <a:stretch/>
        </p:blipFill>
        <p:spPr>
          <a:xfrm>
            <a:off x="64896" y="906464"/>
            <a:ext cx="11042650" cy="5329237"/>
          </a:xfrm>
          <a:ln w="5715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ADFC78-6BB7-E116-9781-84BCD6DB80CB}"/>
              </a:ext>
            </a:extLst>
          </p:cNvPr>
          <p:cNvSpPr/>
          <p:nvPr/>
        </p:nvSpPr>
        <p:spPr>
          <a:xfrm>
            <a:off x="5944388" y="3950676"/>
            <a:ext cx="2515988" cy="822972"/>
          </a:xfrm>
          <a:custGeom>
            <a:avLst/>
            <a:gdLst>
              <a:gd name="connsiteX0" fmla="*/ 0 w 936104"/>
              <a:gd name="connsiteY0" fmla="*/ 0 h 504056"/>
              <a:gd name="connsiteX1" fmla="*/ 936104 w 936104"/>
              <a:gd name="connsiteY1" fmla="*/ 0 h 504056"/>
              <a:gd name="connsiteX2" fmla="*/ 936104 w 936104"/>
              <a:gd name="connsiteY2" fmla="*/ 504056 h 504056"/>
              <a:gd name="connsiteX3" fmla="*/ 0 w 936104"/>
              <a:gd name="connsiteY3" fmla="*/ 504056 h 504056"/>
              <a:gd name="connsiteX4" fmla="*/ 0 w 936104"/>
              <a:gd name="connsiteY4" fmla="*/ 0 h 504056"/>
              <a:gd name="connsiteX0" fmla="*/ 0 w 936104"/>
              <a:gd name="connsiteY0" fmla="*/ 138113 h 642169"/>
              <a:gd name="connsiteX1" fmla="*/ 859904 w 936104"/>
              <a:gd name="connsiteY1" fmla="*/ 0 h 642169"/>
              <a:gd name="connsiteX2" fmla="*/ 936104 w 936104"/>
              <a:gd name="connsiteY2" fmla="*/ 642169 h 642169"/>
              <a:gd name="connsiteX3" fmla="*/ 0 w 936104"/>
              <a:gd name="connsiteY3" fmla="*/ 642169 h 642169"/>
              <a:gd name="connsiteX4" fmla="*/ 0 w 936104"/>
              <a:gd name="connsiteY4" fmla="*/ 138113 h 642169"/>
              <a:gd name="connsiteX0" fmla="*/ 0 w 862285"/>
              <a:gd name="connsiteY0" fmla="*/ 138113 h 642169"/>
              <a:gd name="connsiteX1" fmla="*/ 859904 w 862285"/>
              <a:gd name="connsiteY1" fmla="*/ 0 h 642169"/>
              <a:gd name="connsiteX2" fmla="*/ 862285 w 862285"/>
              <a:gd name="connsiteY2" fmla="*/ 396901 h 642169"/>
              <a:gd name="connsiteX3" fmla="*/ 0 w 862285"/>
              <a:gd name="connsiteY3" fmla="*/ 642169 h 642169"/>
              <a:gd name="connsiteX4" fmla="*/ 0 w 862285"/>
              <a:gd name="connsiteY4" fmla="*/ 138113 h 642169"/>
              <a:gd name="connsiteX0" fmla="*/ 0 w 862285"/>
              <a:gd name="connsiteY0" fmla="*/ 138113 h 558825"/>
              <a:gd name="connsiteX1" fmla="*/ 859904 w 862285"/>
              <a:gd name="connsiteY1" fmla="*/ 0 h 558825"/>
              <a:gd name="connsiteX2" fmla="*/ 862285 w 862285"/>
              <a:gd name="connsiteY2" fmla="*/ 396901 h 558825"/>
              <a:gd name="connsiteX3" fmla="*/ 2381 w 862285"/>
              <a:gd name="connsiteY3" fmla="*/ 558825 h 558825"/>
              <a:gd name="connsiteX4" fmla="*/ 0 w 862285"/>
              <a:gd name="connsiteY4" fmla="*/ 138113 h 558825"/>
              <a:gd name="connsiteX0" fmla="*/ 64965 w 927250"/>
              <a:gd name="connsiteY0" fmla="*/ 138113 h 558825"/>
              <a:gd name="connsiteX1" fmla="*/ 924869 w 927250"/>
              <a:gd name="connsiteY1" fmla="*/ 0 h 558825"/>
              <a:gd name="connsiteX2" fmla="*/ 927250 w 927250"/>
              <a:gd name="connsiteY2" fmla="*/ 396901 h 558825"/>
              <a:gd name="connsiteX3" fmla="*/ 67346 w 927250"/>
              <a:gd name="connsiteY3" fmla="*/ 558825 h 558825"/>
              <a:gd name="connsiteX4" fmla="*/ 61469 w 927250"/>
              <a:gd name="connsiteY4" fmla="*/ 272903 h 558825"/>
              <a:gd name="connsiteX5" fmla="*/ 64965 w 927250"/>
              <a:gd name="connsiteY5" fmla="*/ 138113 h 558825"/>
              <a:gd name="connsiteX0" fmla="*/ 85736 w 948021"/>
              <a:gd name="connsiteY0" fmla="*/ 138113 h 559120"/>
              <a:gd name="connsiteX1" fmla="*/ 945640 w 948021"/>
              <a:gd name="connsiteY1" fmla="*/ 0 h 559120"/>
              <a:gd name="connsiteX2" fmla="*/ 948021 w 948021"/>
              <a:gd name="connsiteY2" fmla="*/ 396901 h 559120"/>
              <a:gd name="connsiteX3" fmla="*/ 88117 w 948021"/>
              <a:gd name="connsiteY3" fmla="*/ 558825 h 559120"/>
              <a:gd name="connsiteX4" fmla="*/ 27471 w 948021"/>
              <a:gd name="connsiteY4" fmla="*/ 432447 h 559120"/>
              <a:gd name="connsiteX5" fmla="*/ 82240 w 948021"/>
              <a:gd name="connsiteY5" fmla="*/ 272903 h 559120"/>
              <a:gd name="connsiteX6" fmla="*/ 85736 w 948021"/>
              <a:gd name="connsiteY6" fmla="*/ 138113 h 559120"/>
              <a:gd name="connsiteX0" fmla="*/ 85736 w 948021"/>
              <a:gd name="connsiteY0" fmla="*/ 138113 h 559120"/>
              <a:gd name="connsiteX1" fmla="*/ 945640 w 948021"/>
              <a:gd name="connsiteY1" fmla="*/ 0 h 559120"/>
              <a:gd name="connsiteX2" fmla="*/ 948021 w 948021"/>
              <a:gd name="connsiteY2" fmla="*/ 396901 h 559120"/>
              <a:gd name="connsiteX3" fmla="*/ 88117 w 948021"/>
              <a:gd name="connsiteY3" fmla="*/ 558825 h 559120"/>
              <a:gd name="connsiteX4" fmla="*/ 27471 w 948021"/>
              <a:gd name="connsiteY4" fmla="*/ 432447 h 559120"/>
              <a:gd name="connsiteX5" fmla="*/ 82240 w 948021"/>
              <a:gd name="connsiteY5" fmla="*/ 272903 h 559120"/>
              <a:gd name="connsiteX6" fmla="*/ 85736 w 948021"/>
              <a:gd name="connsiteY6" fmla="*/ 138113 h 559120"/>
              <a:gd name="connsiteX0" fmla="*/ 85736 w 948021"/>
              <a:gd name="connsiteY0" fmla="*/ 138113 h 559120"/>
              <a:gd name="connsiteX1" fmla="*/ 945640 w 948021"/>
              <a:gd name="connsiteY1" fmla="*/ 0 h 559120"/>
              <a:gd name="connsiteX2" fmla="*/ 948021 w 948021"/>
              <a:gd name="connsiteY2" fmla="*/ 396901 h 559120"/>
              <a:gd name="connsiteX3" fmla="*/ 88117 w 948021"/>
              <a:gd name="connsiteY3" fmla="*/ 558825 h 559120"/>
              <a:gd name="connsiteX4" fmla="*/ 27471 w 948021"/>
              <a:gd name="connsiteY4" fmla="*/ 432447 h 559120"/>
              <a:gd name="connsiteX5" fmla="*/ 82240 w 948021"/>
              <a:gd name="connsiteY5" fmla="*/ 272903 h 559120"/>
              <a:gd name="connsiteX6" fmla="*/ 85736 w 948021"/>
              <a:gd name="connsiteY6" fmla="*/ 138113 h 559120"/>
              <a:gd name="connsiteX0" fmla="*/ 58265 w 920550"/>
              <a:gd name="connsiteY0" fmla="*/ 138113 h 558825"/>
              <a:gd name="connsiteX1" fmla="*/ 918169 w 920550"/>
              <a:gd name="connsiteY1" fmla="*/ 0 h 558825"/>
              <a:gd name="connsiteX2" fmla="*/ 920550 w 920550"/>
              <a:gd name="connsiteY2" fmla="*/ 396901 h 558825"/>
              <a:gd name="connsiteX3" fmla="*/ 60646 w 920550"/>
              <a:gd name="connsiteY3" fmla="*/ 558825 h 558825"/>
              <a:gd name="connsiteX4" fmla="*/ 0 w 920550"/>
              <a:gd name="connsiteY4" fmla="*/ 432447 h 558825"/>
              <a:gd name="connsiteX5" fmla="*/ 54769 w 920550"/>
              <a:gd name="connsiteY5" fmla="*/ 272903 h 558825"/>
              <a:gd name="connsiteX6" fmla="*/ 58265 w 920550"/>
              <a:gd name="connsiteY6" fmla="*/ 138113 h 558825"/>
              <a:gd name="connsiteX0" fmla="*/ 3496 w 865781"/>
              <a:gd name="connsiteY0" fmla="*/ 138113 h 558825"/>
              <a:gd name="connsiteX1" fmla="*/ 863400 w 865781"/>
              <a:gd name="connsiteY1" fmla="*/ 0 h 558825"/>
              <a:gd name="connsiteX2" fmla="*/ 865781 w 865781"/>
              <a:gd name="connsiteY2" fmla="*/ 396901 h 558825"/>
              <a:gd name="connsiteX3" fmla="*/ 5877 w 865781"/>
              <a:gd name="connsiteY3" fmla="*/ 558825 h 558825"/>
              <a:gd name="connsiteX4" fmla="*/ 2381 w 865781"/>
              <a:gd name="connsiteY4" fmla="*/ 470547 h 558825"/>
              <a:gd name="connsiteX5" fmla="*/ 0 w 865781"/>
              <a:gd name="connsiteY5" fmla="*/ 272903 h 558825"/>
              <a:gd name="connsiteX6" fmla="*/ 3496 w 865781"/>
              <a:gd name="connsiteY6" fmla="*/ 138113 h 558825"/>
              <a:gd name="connsiteX0" fmla="*/ 1221 w 863506"/>
              <a:gd name="connsiteY0" fmla="*/ 138113 h 558825"/>
              <a:gd name="connsiteX1" fmla="*/ 861125 w 863506"/>
              <a:gd name="connsiteY1" fmla="*/ 0 h 558825"/>
              <a:gd name="connsiteX2" fmla="*/ 863506 w 863506"/>
              <a:gd name="connsiteY2" fmla="*/ 396901 h 558825"/>
              <a:gd name="connsiteX3" fmla="*/ 3602 w 863506"/>
              <a:gd name="connsiteY3" fmla="*/ 558825 h 558825"/>
              <a:gd name="connsiteX4" fmla="*/ 106 w 863506"/>
              <a:gd name="connsiteY4" fmla="*/ 470547 h 558825"/>
              <a:gd name="connsiteX5" fmla="*/ 2488 w 863506"/>
              <a:gd name="connsiteY5" fmla="*/ 401490 h 558825"/>
              <a:gd name="connsiteX6" fmla="*/ 1221 w 863506"/>
              <a:gd name="connsiteY6" fmla="*/ 138113 h 558825"/>
              <a:gd name="connsiteX0" fmla="*/ 74933 w 937218"/>
              <a:gd name="connsiteY0" fmla="*/ 138113 h 558825"/>
              <a:gd name="connsiteX1" fmla="*/ 934837 w 937218"/>
              <a:gd name="connsiteY1" fmla="*/ 0 h 558825"/>
              <a:gd name="connsiteX2" fmla="*/ 937218 w 937218"/>
              <a:gd name="connsiteY2" fmla="*/ 396901 h 558825"/>
              <a:gd name="connsiteX3" fmla="*/ 77314 w 937218"/>
              <a:gd name="connsiteY3" fmla="*/ 558825 h 558825"/>
              <a:gd name="connsiteX4" fmla="*/ 73818 w 937218"/>
              <a:gd name="connsiteY4" fmla="*/ 470547 h 558825"/>
              <a:gd name="connsiteX5" fmla="*/ 0 w 937218"/>
              <a:gd name="connsiteY5" fmla="*/ 282427 h 558825"/>
              <a:gd name="connsiteX6" fmla="*/ 74933 w 937218"/>
              <a:gd name="connsiteY6" fmla="*/ 138113 h 558825"/>
              <a:gd name="connsiteX0" fmla="*/ 75293 w 937578"/>
              <a:gd name="connsiteY0" fmla="*/ 138113 h 558825"/>
              <a:gd name="connsiteX1" fmla="*/ 935197 w 937578"/>
              <a:gd name="connsiteY1" fmla="*/ 0 h 558825"/>
              <a:gd name="connsiteX2" fmla="*/ 937578 w 937578"/>
              <a:gd name="connsiteY2" fmla="*/ 396901 h 558825"/>
              <a:gd name="connsiteX3" fmla="*/ 77674 w 937578"/>
              <a:gd name="connsiteY3" fmla="*/ 558825 h 558825"/>
              <a:gd name="connsiteX4" fmla="*/ 74178 w 937578"/>
              <a:gd name="connsiteY4" fmla="*/ 470547 h 558825"/>
              <a:gd name="connsiteX5" fmla="*/ 47983 w 937578"/>
              <a:gd name="connsiteY5" fmla="*/ 399109 h 558825"/>
              <a:gd name="connsiteX6" fmla="*/ 360 w 937578"/>
              <a:gd name="connsiteY6" fmla="*/ 282427 h 558825"/>
              <a:gd name="connsiteX7" fmla="*/ 75293 w 937578"/>
              <a:gd name="connsiteY7" fmla="*/ 138113 h 558825"/>
              <a:gd name="connsiteX0" fmla="*/ 83245 w 945530"/>
              <a:gd name="connsiteY0" fmla="*/ 138113 h 558825"/>
              <a:gd name="connsiteX1" fmla="*/ 943149 w 945530"/>
              <a:gd name="connsiteY1" fmla="*/ 0 h 558825"/>
              <a:gd name="connsiteX2" fmla="*/ 945530 w 945530"/>
              <a:gd name="connsiteY2" fmla="*/ 396901 h 558825"/>
              <a:gd name="connsiteX3" fmla="*/ 85626 w 945530"/>
              <a:gd name="connsiteY3" fmla="*/ 558825 h 558825"/>
              <a:gd name="connsiteX4" fmla="*/ 82130 w 945530"/>
              <a:gd name="connsiteY4" fmla="*/ 470547 h 558825"/>
              <a:gd name="connsiteX5" fmla="*/ 55935 w 945530"/>
              <a:gd name="connsiteY5" fmla="*/ 399109 h 558825"/>
              <a:gd name="connsiteX6" fmla="*/ 8312 w 945530"/>
              <a:gd name="connsiteY6" fmla="*/ 282427 h 558825"/>
              <a:gd name="connsiteX7" fmla="*/ 24979 w 945530"/>
              <a:gd name="connsiteY7" fmla="*/ 349103 h 558825"/>
              <a:gd name="connsiteX8" fmla="*/ 83245 w 945530"/>
              <a:gd name="connsiteY8" fmla="*/ 138113 h 558825"/>
              <a:gd name="connsiteX0" fmla="*/ 171238 w 1033523"/>
              <a:gd name="connsiteY0" fmla="*/ 138113 h 558825"/>
              <a:gd name="connsiteX1" fmla="*/ 1031142 w 1033523"/>
              <a:gd name="connsiteY1" fmla="*/ 0 h 558825"/>
              <a:gd name="connsiteX2" fmla="*/ 1033523 w 1033523"/>
              <a:gd name="connsiteY2" fmla="*/ 396901 h 558825"/>
              <a:gd name="connsiteX3" fmla="*/ 173619 w 1033523"/>
              <a:gd name="connsiteY3" fmla="*/ 558825 h 558825"/>
              <a:gd name="connsiteX4" fmla="*/ 170123 w 1033523"/>
              <a:gd name="connsiteY4" fmla="*/ 470547 h 558825"/>
              <a:gd name="connsiteX5" fmla="*/ 143928 w 1033523"/>
              <a:gd name="connsiteY5" fmla="*/ 399109 h 558825"/>
              <a:gd name="connsiteX6" fmla="*/ 96305 w 1033523"/>
              <a:gd name="connsiteY6" fmla="*/ 282427 h 558825"/>
              <a:gd name="connsiteX7" fmla="*/ 1053 w 1033523"/>
              <a:gd name="connsiteY7" fmla="*/ 230040 h 558825"/>
              <a:gd name="connsiteX8" fmla="*/ 171238 w 1033523"/>
              <a:gd name="connsiteY8" fmla="*/ 138113 h 558825"/>
              <a:gd name="connsiteX0" fmla="*/ 1653715 w 2516000"/>
              <a:gd name="connsiteY0" fmla="*/ 138113 h 770709"/>
              <a:gd name="connsiteX1" fmla="*/ 2513619 w 2516000"/>
              <a:gd name="connsiteY1" fmla="*/ 0 h 770709"/>
              <a:gd name="connsiteX2" fmla="*/ 2516000 w 2516000"/>
              <a:gd name="connsiteY2" fmla="*/ 396901 h 770709"/>
              <a:gd name="connsiteX3" fmla="*/ 1656096 w 2516000"/>
              <a:gd name="connsiteY3" fmla="*/ 558825 h 770709"/>
              <a:gd name="connsiteX4" fmla="*/ 1652600 w 2516000"/>
              <a:gd name="connsiteY4" fmla="*/ 470547 h 770709"/>
              <a:gd name="connsiteX5" fmla="*/ 1626405 w 2516000"/>
              <a:gd name="connsiteY5" fmla="*/ 399109 h 770709"/>
              <a:gd name="connsiteX6" fmla="*/ 13 w 2516000"/>
              <a:gd name="connsiteY6" fmla="*/ 770584 h 770709"/>
              <a:gd name="connsiteX7" fmla="*/ 1483530 w 2516000"/>
              <a:gd name="connsiteY7" fmla="*/ 230040 h 770709"/>
              <a:gd name="connsiteX8" fmla="*/ 1653715 w 2516000"/>
              <a:gd name="connsiteY8" fmla="*/ 138113 h 770709"/>
              <a:gd name="connsiteX0" fmla="*/ 1658189 w 2520474"/>
              <a:gd name="connsiteY0" fmla="*/ 138113 h 824682"/>
              <a:gd name="connsiteX1" fmla="*/ 2518093 w 2520474"/>
              <a:gd name="connsiteY1" fmla="*/ 0 h 824682"/>
              <a:gd name="connsiteX2" fmla="*/ 2520474 w 2520474"/>
              <a:gd name="connsiteY2" fmla="*/ 396901 h 824682"/>
              <a:gd name="connsiteX3" fmla="*/ 1660570 w 2520474"/>
              <a:gd name="connsiteY3" fmla="*/ 558825 h 824682"/>
              <a:gd name="connsiteX4" fmla="*/ 1657074 w 2520474"/>
              <a:gd name="connsiteY4" fmla="*/ 470547 h 824682"/>
              <a:gd name="connsiteX5" fmla="*/ 4486 w 2520474"/>
              <a:gd name="connsiteY5" fmla="*/ 822972 h 824682"/>
              <a:gd name="connsiteX6" fmla="*/ 4487 w 2520474"/>
              <a:gd name="connsiteY6" fmla="*/ 770584 h 824682"/>
              <a:gd name="connsiteX7" fmla="*/ 1488004 w 2520474"/>
              <a:gd name="connsiteY7" fmla="*/ 230040 h 824682"/>
              <a:gd name="connsiteX8" fmla="*/ 1658189 w 2520474"/>
              <a:gd name="connsiteY8" fmla="*/ 138113 h 824682"/>
              <a:gd name="connsiteX0" fmla="*/ 1658189 w 2520474"/>
              <a:gd name="connsiteY0" fmla="*/ 138113 h 824682"/>
              <a:gd name="connsiteX1" fmla="*/ 2518093 w 2520474"/>
              <a:gd name="connsiteY1" fmla="*/ 0 h 824682"/>
              <a:gd name="connsiteX2" fmla="*/ 2520474 w 2520474"/>
              <a:gd name="connsiteY2" fmla="*/ 396901 h 824682"/>
              <a:gd name="connsiteX3" fmla="*/ 1660570 w 2520474"/>
              <a:gd name="connsiteY3" fmla="*/ 558825 h 824682"/>
              <a:gd name="connsiteX4" fmla="*/ 1657074 w 2520474"/>
              <a:gd name="connsiteY4" fmla="*/ 470547 h 824682"/>
              <a:gd name="connsiteX5" fmla="*/ 4486 w 2520474"/>
              <a:gd name="connsiteY5" fmla="*/ 822972 h 824682"/>
              <a:gd name="connsiteX6" fmla="*/ 4487 w 2520474"/>
              <a:gd name="connsiteY6" fmla="*/ 770584 h 824682"/>
              <a:gd name="connsiteX7" fmla="*/ 1649929 w 2520474"/>
              <a:gd name="connsiteY7" fmla="*/ 399108 h 824682"/>
              <a:gd name="connsiteX8" fmla="*/ 1658189 w 2520474"/>
              <a:gd name="connsiteY8" fmla="*/ 138113 h 824682"/>
              <a:gd name="connsiteX0" fmla="*/ 1658189 w 2520474"/>
              <a:gd name="connsiteY0" fmla="*/ 138113 h 824682"/>
              <a:gd name="connsiteX1" fmla="*/ 2518093 w 2520474"/>
              <a:gd name="connsiteY1" fmla="*/ 0 h 824682"/>
              <a:gd name="connsiteX2" fmla="*/ 2520474 w 2520474"/>
              <a:gd name="connsiteY2" fmla="*/ 396901 h 824682"/>
              <a:gd name="connsiteX3" fmla="*/ 1660570 w 2520474"/>
              <a:gd name="connsiteY3" fmla="*/ 558825 h 824682"/>
              <a:gd name="connsiteX4" fmla="*/ 1657074 w 2520474"/>
              <a:gd name="connsiteY4" fmla="*/ 470547 h 824682"/>
              <a:gd name="connsiteX5" fmla="*/ 4486 w 2520474"/>
              <a:gd name="connsiteY5" fmla="*/ 822972 h 824682"/>
              <a:gd name="connsiteX6" fmla="*/ 4487 w 2520474"/>
              <a:gd name="connsiteY6" fmla="*/ 770584 h 824682"/>
              <a:gd name="connsiteX7" fmla="*/ 1649929 w 2520474"/>
              <a:gd name="connsiteY7" fmla="*/ 399108 h 824682"/>
              <a:gd name="connsiteX8" fmla="*/ 1658189 w 2520474"/>
              <a:gd name="connsiteY8" fmla="*/ 138113 h 824682"/>
              <a:gd name="connsiteX0" fmla="*/ 1658189 w 2520474"/>
              <a:gd name="connsiteY0" fmla="*/ 138113 h 822972"/>
              <a:gd name="connsiteX1" fmla="*/ 2518093 w 2520474"/>
              <a:gd name="connsiteY1" fmla="*/ 0 h 822972"/>
              <a:gd name="connsiteX2" fmla="*/ 2520474 w 2520474"/>
              <a:gd name="connsiteY2" fmla="*/ 396901 h 822972"/>
              <a:gd name="connsiteX3" fmla="*/ 1660570 w 2520474"/>
              <a:gd name="connsiteY3" fmla="*/ 558825 h 822972"/>
              <a:gd name="connsiteX4" fmla="*/ 1657074 w 2520474"/>
              <a:gd name="connsiteY4" fmla="*/ 470547 h 822972"/>
              <a:gd name="connsiteX5" fmla="*/ 4486 w 2520474"/>
              <a:gd name="connsiteY5" fmla="*/ 822972 h 822972"/>
              <a:gd name="connsiteX6" fmla="*/ 4487 w 2520474"/>
              <a:gd name="connsiteY6" fmla="*/ 770584 h 822972"/>
              <a:gd name="connsiteX7" fmla="*/ 1649929 w 2520474"/>
              <a:gd name="connsiteY7" fmla="*/ 399108 h 822972"/>
              <a:gd name="connsiteX8" fmla="*/ 1658189 w 2520474"/>
              <a:gd name="connsiteY8" fmla="*/ 138113 h 822972"/>
              <a:gd name="connsiteX0" fmla="*/ 1658189 w 2520474"/>
              <a:gd name="connsiteY0" fmla="*/ 138113 h 822972"/>
              <a:gd name="connsiteX1" fmla="*/ 2518093 w 2520474"/>
              <a:gd name="connsiteY1" fmla="*/ 0 h 822972"/>
              <a:gd name="connsiteX2" fmla="*/ 2520474 w 2520474"/>
              <a:gd name="connsiteY2" fmla="*/ 396901 h 822972"/>
              <a:gd name="connsiteX3" fmla="*/ 1660570 w 2520474"/>
              <a:gd name="connsiteY3" fmla="*/ 558825 h 822972"/>
              <a:gd name="connsiteX4" fmla="*/ 1657074 w 2520474"/>
              <a:gd name="connsiteY4" fmla="*/ 470547 h 822972"/>
              <a:gd name="connsiteX5" fmla="*/ 4486 w 2520474"/>
              <a:gd name="connsiteY5" fmla="*/ 822972 h 822972"/>
              <a:gd name="connsiteX6" fmla="*/ 4487 w 2520474"/>
              <a:gd name="connsiteY6" fmla="*/ 770584 h 822972"/>
              <a:gd name="connsiteX7" fmla="*/ 1649929 w 2520474"/>
              <a:gd name="connsiteY7" fmla="*/ 399108 h 822972"/>
              <a:gd name="connsiteX8" fmla="*/ 1658189 w 2520474"/>
              <a:gd name="connsiteY8" fmla="*/ 138113 h 822972"/>
              <a:gd name="connsiteX0" fmla="*/ 1653703 w 2515988"/>
              <a:gd name="connsiteY0" fmla="*/ 138113 h 822972"/>
              <a:gd name="connsiteX1" fmla="*/ 2513607 w 2515988"/>
              <a:gd name="connsiteY1" fmla="*/ 0 h 822972"/>
              <a:gd name="connsiteX2" fmla="*/ 2515988 w 2515988"/>
              <a:gd name="connsiteY2" fmla="*/ 396901 h 822972"/>
              <a:gd name="connsiteX3" fmla="*/ 1656084 w 2515988"/>
              <a:gd name="connsiteY3" fmla="*/ 558825 h 822972"/>
              <a:gd name="connsiteX4" fmla="*/ 1652588 w 2515988"/>
              <a:gd name="connsiteY4" fmla="*/ 470547 h 822972"/>
              <a:gd name="connsiteX5" fmla="*/ 0 w 2515988"/>
              <a:gd name="connsiteY5" fmla="*/ 822972 h 822972"/>
              <a:gd name="connsiteX6" fmla="*/ 1 w 2515988"/>
              <a:gd name="connsiteY6" fmla="*/ 770584 h 822972"/>
              <a:gd name="connsiteX7" fmla="*/ 1645443 w 2515988"/>
              <a:gd name="connsiteY7" fmla="*/ 399108 h 822972"/>
              <a:gd name="connsiteX8" fmla="*/ 1653703 w 2515988"/>
              <a:gd name="connsiteY8" fmla="*/ 138113 h 82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5988" h="822972">
                <a:moveTo>
                  <a:pt x="1653703" y="138113"/>
                </a:moveTo>
                <a:lnTo>
                  <a:pt x="2513607" y="0"/>
                </a:lnTo>
                <a:cubicBezTo>
                  <a:pt x="2514401" y="132300"/>
                  <a:pt x="2515194" y="264601"/>
                  <a:pt x="2515988" y="396901"/>
                </a:cubicBezTo>
                <a:lnTo>
                  <a:pt x="1656084" y="558825"/>
                </a:lnTo>
                <a:lnTo>
                  <a:pt x="1652588" y="470547"/>
                </a:lnTo>
                <a:lnTo>
                  <a:pt x="0" y="822972"/>
                </a:lnTo>
                <a:cubicBezTo>
                  <a:pt x="0" y="805509"/>
                  <a:pt x="1" y="788047"/>
                  <a:pt x="1" y="770584"/>
                </a:cubicBezTo>
                <a:lnTo>
                  <a:pt x="1645443" y="399108"/>
                </a:lnTo>
                <a:lnTo>
                  <a:pt x="1653703" y="138113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5EF726-A518-8E64-CE7B-683E0ADBB22B}"/>
              </a:ext>
            </a:extLst>
          </p:cNvPr>
          <p:cNvSpPr/>
          <p:nvPr/>
        </p:nvSpPr>
        <p:spPr>
          <a:xfrm>
            <a:off x="7220145" y="3618830"/>
            <a:ext cx="1233661" cy="1444921"/>
          </a:xfrm>
          <a:custGeom>
            <a:avLst/>
            <a:gdLst>
              <a:gd name="connsiteX0" fmla="*/ 0 w 1224136"/>
              <a:gd name="connsiteY0" fmla="*/ 0 h 1440160"/>
              <a:gd name="connsiteX1" fmla="*/ 1224136 w 1224136"/>
              <a:gd name="connsiteY1" fmla="*/ 0 h 1440160"/>
              <a:gd name="connsiteX2" fmla="*/ 1224136 w 1224136"/>
              <a:gd name="connsiteY2" fmla="*/ 1440160 h 1440160"/>
              <a:gd name="connsiteX3" fmla="*/ 0 w 1224136"/>
              <a:gd name="connsiteY3" fmla="*/ 1440160 h 1440160"/>
              <a:gd name="connsiteX4" fmla="*/ 0 w 1224136"/>
              <a:gd name="connsiteY4" fmla="*/ 0 h 1440160"/>
              <a:gd name="connsiteX0" fmla="*/ 0 w 1233661"/>
              <a:gd name="connsiteY0" fmla="*/ 219075 h 1440160"/>
              <a:gd name="connsiteX1" fmla="*/ 1233661 w 1233661"/>
              <a:gd name="connsiteY1" fmla="*/ 0 h 1440160"/>
              <a:gd name="connsiteX2" fmla="*/ 1233661 w 1233661"/>
              <a:gd name="connsiteY2" fmla="*/ 1440160 h 1440160"/>
              <a:gd name="connsiteX3" fmla="*/ 9525 w 1233661"/>
              <a:gd name="connsiteY3" fmla="*/ 1440160 h 1440160"/>
              <a:gd name="connsiteX4" fmla="*/ 0 w 1233661"/>
              <a:gd name="connsiteY4" fmla="*/ 219075 h 1440160"/>
              <a:gd name="connsiteX0" fmla="*/ 0 w 1233661"/>
              <a:gd name="connsiteY0" fmla="*/ 245268 h 1466353"/>
              <a:gd name="connsiteX1" fmla="*/ 1224136 w 1233661"/>
              <a:gd name="connsiteY1" fmla="*/ 0 h 1466353"/>
              <a:gd name="connsiteX2" fmla="*/ 1233661 w 1233661"/>
              <a:gd name="connsiteY2" fmla="*/ 1466353 h 1466353"/>
              <a:gd name="connsiteX3" fmla="*/ 9525 w 1233661"/>
              <a:gd name="connsiteY3" fmla="*/ 1466353 h 1466353"/>
              <a:gd name="connsiteX4" fmla="*/ 0 w 1233661"/>
              <a:gd name="connsiteY4" fmla="*/ 245268 h 1466353"/>
              <a:gd name="connsiteX0" fmla="*/ 0 w 1233661"/>
              <a:gd name="connsiteY0" fmla="*/ 245268 h 1466353"/>
              <a:gd name="connsiteX1" fmla="*/ 1233661 w 1233661"/>
              <a:gd name="connsiteY1" fmla="*/ 0 h 1466353"/>
              <a:gd name="connsiteX2" fmla="*/ 1233661 w 1233661"/>
              <a:gd name="connsiteY2" fmla="*/ 1466353 h 1466353"/>
              <a:gd name="connsiteX3" fmla="*/ 9525 w 1233661"/>
              <a:gd name="connsiteY3" fmla="*/ 1466353 h 1466353"/>
              <a:gd name="connsiteX4" fmla="*/ 0 w 1233661"/>
              <a:gd name="connsiteY4" fmla="*/ 245268 h 1466353"/>
              <a:gd name="connsiteX0" fmla="*/ 0 w 1233661"/>
              <a:gd name="connsiteY0" fmla="*/ 245268 h 1466353"/>
              <a:gd name="connsiteX1" fmla="*/ 1233661 w 1233661"/>
              <a:gd name="connsiteY1" fmla="*/ 0 h 1466353"/>
              <a:gd name="connsiteX2" fmla="*/ 1231280 w 1233661"/>
              <a:gd name="connsiteY2" fmla="*/ 1199653 h 1466353"/>
              <a:gd name="connsiteX3" fmla="*/ 9525 w 1233661"/>
              <a:gd name="connsiteY3" fmla="*/ 1466353 h 1466353"/>
              <a:gd name="connsiteX4" fmla="*/ 0 w 1233661"/>
              <a:gd name="connsiteY4" fmla="*/ 245268 h 1466353"/>
              <a:gd name="connsiteX0" fmla="*/ 0 w 1233661"/>
              <a:gd name="connsiteY0" fmla="*/ 245268 h 1444921"/>
              <a:gd name="connsiteX1" fmla="*/ 1233661 w 1233661"/>
              <a:gd name="connsiteY1" fmla="*/ 0 h 1444921"/>
              <a:gd name="connsiteX2" fmla="*/ 1231280 w 1233661"/>
              <a:gd name="connsiteY2" fmla="*/ 1199653 h 1444921"/>
              <a:gd name="connsiteX3" fmla="*/ 4763 w 1233661"/>
              <a:gd name="connsiteY3" fmla="*/ 1444921 h 1444921"/>
              <a:gd name="connsiteX4" fmla="*/ 0 w 1233661"/>
              <a:gd name="connsiteY4" fmla="*/ 245268 h 1444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3661" h="1444921">
                <a:moveTo>
                  <a:pt x="0" y="245268"/>
                </a:moveTo>
                <a:lnTo>
                  <a:pt x="1233661" y="0"/>
                </a:lnTo>
                <a:cubicBezTo>
                  <a:pt x="1232867" y="399884"/>
                  <a:pt x="1232074" y="799769"/>
                  <a:pt x="1231280" y="1199653"/>
                </a:cubicBezTo>
                <a:lnTo>
                  <a:pt x="4763" y="1444921"/>
                </a:lnTo>
                <a:cubicBezTo>
                  <a:pt x="3175" y="1045037"/>
                  <a:pt x="1588" y="645152"/>
                  <a:pt x="0" y="245268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9C57E7-24DD-C9E5-947F-C621D9988E81}"/>
              </a:ext>
            </a:extLst>
          </p:cNvPr>
          <p:cNvSpPr/>
          <p:nvPr/>
        </p:nvSpPr>
        <p:spPr>
          <a:xfrm>
            <a:off x="5863031" y="3490144"/>
            <a:ext cx="2697693" cy="2023003"/>
          </a:xfrm>
          <a:custGeom>
            <a:avLst/>
            <a:gdLst>
              <a:gd name="connsiteX0" fmla="*/ 0 w 2735636"/>
              <a:gd name="connsiteY0" fmla="*/ 0 h 1065742"/>
              <a:gd name="connsiteX1" fmla="*/ 2735636 w 2735636"/>
              <a:gd name="connsiteY1" fmla="*/ 0 h 1065742"/>
              <a:gd name="connsiteX2" fmla="*/ 2735636 w 2735636"/>
              <a:gd name="connsiteY2" fmla="*/ 1065742 h 1065742"/>
              <a:gd name="connsiteX3" fmla="*/ 0 w 2735636"/>
              <a:gd name="connsiteY3" fmla="*/ 1065742 h 1065742"/>
              <a:gd name="connsiteX4" fmla="*/ 0 w 2735636"/>
              <a:gd name="connsiteY4" fmla="*/ 0 h 1065742"/>
              <a:gd name="connsiteX0" fmla="*/ 0 w 2735636"/>
              <a:gd name="connsiteY0" fmla="*/ 442912 h 1508654"/>
              <a:gd name="connsiteX1" fmla="*/ 2730873 w 2735636"/>
              <a:gd name="connsiteY1" fmla="*/ 0 h 1508654"/>
              <a:gd name="connsiteX2" fmla="*/ 2735636 w 2735636"/>
              <a:gd name="connsiteY2" fmla="*/ 1508654 h 1508654"/>
              <a:gd name="connsiteX3" fmla="*/ 0 w 2735636"/>
              <a:gd name="connsiteY3" fmla="*/ 1508654 h 1508654"/>
              <a:gd name="connsiteX4" fmla="*/ 0 w 2735636"/>
              <a:gd name="connsiteY4" fmla="*/ 442912 h 1508654"/>
              <a:gd name="connsiteX0" fmla="*/ 0 w 2735636"/>
              <a:gd name="connsiteY0" fmla="*/ 442912 h 2008716"/>
              <a:gd name="connsiteX1" fmla="*/ 2730873 w 2735636"/>
              <a:gd name="connsiteY1" fmla="*/ 0 h 2008716"/>
              <a:gd name="connsiteX2" fmla="*/ 2735636 w 2735636"/>
              <a:gd name="connsiteY2" fmla="*/ 1508654 h 2008716"/>
              <a:gd name="connsiteX3" fmla="*/ 42862 w 2735636"/>
              <a:gd name="connsiteY3" fmla="*/ 2008716 h 2008716"/>
              <a:gd name="connsiteX4" fmla="*/ 0 w 2735636"/>
              <a:gd name="connsiteY4" fmla="*/ 442912 h 2008716"/>
              <a:gd name="connsiteX0" fmla="*/ 0 w 2731010"/>
              <a:gd name="connsiteY0" fmla="*/ 442912 h 2008716"/>
              <a:gd name="connsiteX1" fmla="*/ 2730873 w 2731010"/>
              <a:gd name="connsiteY1" fmla="*/ 0 h 2008716"/>
              <a:gd name="connsiteX2" fmla="*/ 2721349 w 2731010"/>
              <a:gd name="connsiteY2" fmla="*/ 1470554 h 2008716"/>
              <a:gd name="connsiteX3" fmla="*/ 42862 w 2731010"/>
              <a:gd name="connsiteY3" fmla="*/ 2008716 h 2008716"/>
              <a:gd name="connsiteX4" fmla="*/ 0 w 2731010"/>
              <a:gd name="connsiteY4" fmla="*/ 442912 h 2008716"/>
              <a:gd name="connsiteX0" fmla="*/ 0 w 2740399"/>
              <a:gd name="connsiteY0" fmla="*/ 442912 h 2008716"/>
              <a:gd name="connsiteX1" fmla="*/ 2730873 w 2740399"/>
              <a:gd name="connsiteY1" fmla="*/ 0 h 2008716"/>
              <a:gd name="connsiteX2" fmla="*/ 2740399 w 2740399"/>
              <a:gd name="connsiteY2" fmla="*/ 1470554 h 2008716"/>
              <a:gd name="connsiteX3" fmla="*/ 42862 w 2740399"/>
              <a:gd name="connsiteY3" fmla="*/ 2008716 h 2008716"/>
              <a:gd name="connsiteX4" fmla="*/ 0 w 2740399"/>
              <a:gd name="connsiteY4" fmla="*/ 442912 h 2008716"/>
              <a:gd name="connsiteX0" fmla="*/ 0 w 2740399"/>
              <a:gd name="connsiteY0" fmla="*/ 442912 h 2023003"/>
              <a:gd name="connsiteX1" fmla="*/ 2730873 w 2740399"/>
              <a:gd name="connsiteY1" fmla="*/ 0 h 2023003"/>
              <a:gd name="connsiteX2" fmla="*/ 2740399 w 2740399"/>
              <a:gd name="connsiteY2" fmla="*/ 1470554 h 2023003"/>
              <a:gd name="connsiteX3" fmla="*/ 42862 w 2740399"/>
              <a:gd name="connsiteY3" fmla="*/ 2023003 h 2023003"/>
              <a:gd name="connsiteX4" fmla="*/ 0 w 2740399"/>
              <a:gd name="connsiteY4" fmla="*/ 442912 h 2023003"/>
              <a:gd name="connsiteX0" fmla="*/ 0 w 2702299"/>
              <a:gd name="connsiteY0" fmla="*/ 449262 h 2023003"/>
              <a:gd name="connsiteX1" fmla="*/ 2692773 w 2702299"/>
              <a:gd name="connsiteY1" fmla="*/ 0 h 2023003"/>
              <a:gd name="connsiteX2" fmla="*/ 2702299 w 2702299"/>
              <a:gd name="connsiteY2" fmla="*/ 1470554 h 2023003"/>
              <a:gd name="connsiteX3" fmla="*/ 4762 w 2702299"/>
              <a:gd name="connsiteY3" fmla="*/ 2023003 h 2023003"/>
              <a:gd name="connsiteX4" fmla="*/ 0 w 2702299"/>
              <a:gd name="connsiteY4" fmla="*/ 449262 h 2023003"/>
              <a:gd name="connsiteX0" fmla="*/ 8094 w 2697693"/>
              <a:gd name="connsiteY0" fmla="*/ 487362 h 2023003"/>
              <a:gd name="connsiteX1" fmla="*/ 2688167 w 2697693"/>
              <a:gd name="connsiteY1" fmla="*/ 0 h 2023003"/>
              <a:gd name="connsiteX2" fmla="*/ 2697693 w 2697693"/>
              <a:gd name="connsiteY2" fmla="*/ 1470554 h 2023003"/>
              <a:gd name="connsiteX3" fmla="*/ 156 w 2697693"/>
              <a:gd name="connsiteY3" fmla="*/ 2023003 h 2023003"/>
              <a:gd name="connsiteX4" fmla="*/ 8094 w 2697693"/>
              <a:gd name="connsiteY4" fmla="*/ 487362 h 2023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7693" h="2023003">
                <a:moveTo>
                  <a:pt x="8094" y="487362"/>
                </a:moveTo>
                <a:lnTo>
                  <a:pt x="2688167" y="0"/>
                </a:lnTo>
                <a:cubicBezTo>
                  <a:pt x="2689755" y="502885"/>
                  <a:pt x="2696105" y="967669"/>
                  <a:pt x="2697693" y="1470554"/>
                </a:cubicBezTo>
                <a:lnTo>
                  <a:pt x="156" y="2023003"/>
                </a:lnTo>
                <a:cubicBezTo>
                  <a:pt x="-1431" y="1498423"/>
                  <a:pt x="9681" y="1011942"/>
                  <a:pt x="8094" y="487362"/>
                </a:cubicBezTo>
                <a:close/>
              </a:path>
            </a:pathLst>
          </a:cu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F8F3AC1A-FCB8-5958-7955-C0A9F9861A10}"/>
              </a:ext>
            </a:extLst>
          </p:cNvPr>
          <p:cNvSpPr/>
          <p:nvPr/>
        </p:nvSpPr>
        <p:spPr>
          <a:xfrm>
            <a:off x="4304205" y="2112606"/>
            <a:ext cx="6220919" cy="3682337"/>
          </a:xfrm>
          <a:custGeom>
            <a:avLst/>
            <a:gdLst>
              <a:gd name="connsiteX0" fmla="*/ 0 w 2735636"/>
              <a:gd name="connsiteY0" fmla="*/ 0 h 1065742"/>
              <a:gd name="connsiteX1" fmla="*/ 2735636 w 2735636"/>
              <a:gd name="connsiteY1" fmla="*/ 0 h 1065742"/>
              <a:gd name="connsiteX2" fmla="*/ 2735636 w 2735636"/>
              <a:gd name="connsiteY2" fmla="*/ 1065742 h 1065742"/>
              <a:gd name="connsiteX3" fmla="*/ 0 w 2735636"/>
              <a:gd name="connsiteY3" fmla="*/ 1065742 h 1065742"/>
              <a:gd name="connsiteX4" fmla="*/ 0 w 2735636"/>
              <a:gd name="connsiteY4" fmla="*/ 0 h 1065742"/>
              <a:gd name="connsiteX0" fmla="*/ 0 w 2735636"/>
              <a:gd name="connsiteY0" fmla="*/ 442912 h 1508654"/>
              <a:gd name="connsiteX1" fmla="*/ 2730873 w 2735636"/>
              <a:gd name="connsiteY1" fmla="*/ 0 h 1508654"/>
              <a:gd name="connsiteX2" fmla="*/ 2735636 w 2735636"/>
              <a:gd name="connsiteY2" fmla="*/ 1508654 h 1508654"/>
              <a:gd name="connsiteX3" fmla="*/ 0 w 2735636"/>
              <a:gd name="connsiteY3" fmla="*/ 1508654 h 1508654"/>
              <a:gd name="connsiteX4" fmla="*/ 0 w 2735636"/>
              <a:gd name="connsiteY4" fmla="*/ 442912 h 1508654"/>
              <a:gd name="connsiteX0" fmla="*/ 0 w 2735636"/>
              <a:gd name="connsiteY0" fmla="*/ 442912 h 2008716"/>
              <a:gd name="connsiteX1" fmla="*/ 2730873 w 2735636"/>
              <a:gd name="connsiteY1" fmla="*/ 0 h 2008716"/>
              <a:gd name="connsiteX2" fmla="*/ 2735636 w 2735636"/>
              <a:gd name="connsiteY2" fmla="*/ 1508654 h 2008716"/>
              <a:gd name="connsiteX3" fmla="*/ 42862 w 2735636"/>
              <a:gd name="connsiteY3" fmla="*/ 2008716 h 2008716"/>
              <a:gd name="connsiteX4" fmla="*/ 0 w 2735636"/>
              <a:gd name="connsiteY4" fmla="*/ 442912 h 2008716"/>
              <a:gd name="connsiteX0" fmla="*/ 0 w 2731010"/>
              <a:gd name="connsiteY0" fmla="*/ 442912 h 2008716"/>
              <a:gd name="connsiteX1" fmla="*/ 2730873 w 2731010"/>
              <a:gd name="connsiteY1" fmla="*/ 0 h 2008716"/>
              <a:gd name="connsiteX2" fmla="*/ 2721349 w 2731010"/>
              <a:gd name="connsiteY2" fmla="*/ 1470554 h 2008716"/>
              <a:gd name="connsiteX3" fmla="*/ 42862 w 2731010"/>
              <a:gd name="connsiteY3" fmla="*/ 2008716 h 2008716"/>
              <a:gd name="connsiteX4" fmla="*/ 0 w 2731010"/>
              <a:gd name="connsiteY4" fmla="*/ 442912 h 2008716"/>
              <a:gd name="connsiteX0" fmla="*/ 0 w 2740399"/>
              <a:gd name="connsiteY0" fmla="*/ 442912 h 2008716"/>
              <a:gd name="connsiteX1" fmla="*/ 2730873 w 2740399"/>
              <a:gd name="connsiteY1" fmla="*/ 0 h 2008716"/>
              <a:gd name="connsiteX2" fmla="*/ 2740399 w 2740399"/>
              <a:gd name="connsiteY2" fmla="*/ 1470554 h 2008716"/>
              <a:gd name="connsiteX3" fmla="*/ 42862 w 2740399"/>
              <a:gd name="connsiteY3" fmla="*/ 2008716 h 2008716"/>
              <a:gd name="connsiteX4" fmla="*/ 0 w 2740399"/>
              <a:gd name="connsiteY4" fmla="*/ 442912 h 2008716"/>
              <a:gd name="connsiteX0" fmla="*/ 0 w 2740399"/>
              <a:gd name="connsiteY0" fmla="*/ 442912 h 2023003"/>
              <a:gd name="connsiteX1" fmla="*/ 2730873 w 2740399"/>
              <a:gd name="connsiteY1" fmla="*/ 0 h 2023003"/>
              <a:gd name="connsiteX2" fmla="*/ 2740399 w 2740399"/>
              <a:gd name="connsiteY2" fmla="*/ 1470554 h 2023003"/>
              <a:gd name="connsiteX3" fmla="*/ 42862 w 2740399"/>
              <a:gd name="connsiteY3" fmla="*/ 2023003 h 2023003"/>
              <a:gd name="connsiteX4" fmla="*/ 0 w 2740399"/>
              <a:gd name="connsiteY4" fmla="*/ 442912 h 2023003"/>
              <a:gd name="connsiteX0" fmla="*/ 0 w 2740399"/>
              <a:gd name="connsiteY0" fmla="*/ 442912 h 2023003"/>
              <a:gd name="connsiteX1" fmla="*/ 2394472 w 2740399"/>
              <a:gd name="connsiteY1" fmla="*/ 53739 h 2023003"/>
              <a:gd name="connsiteX2" fmla="*/ 2730873 w 2740399"/>
              <a:gd name="connsiteY2" fmla="*/ 0 h 2023003"/>
              <a:gd name="connsiteX3" fmla="*/ 2740399 w 2740399"/>
              <a:gd name="connsiteY3" fmla="*/ 1470554 h 2023003"/>
              <a:gd name="connsiteX4" fmla="*/ 42862 w 2740399"/>
              <a:gd name="connsiteY4" fmla="*/ 2023003 h 2023003"/>
              <a:gd name="connsiteX5" fmla="*/ 0 w 2740399"/>
              <a:gd name="connsiteY5" fmla="*/ 442912 h 2023003"/>
              <a:gd name="connsiteX0" fmla="*/ 0 w 2740399"/>
              <a:gd name="connsiteY0" fmla="*/ 684489 h 2264580"/>
              <a:gd name="connsiteX1" fmla="*/ 2308830 w 2740399"/>
              <a:gd name="connsiteY1" fmla="*/ 0 h 2264580"/>
              <a:gd name="connsiteX2" fmla="*/ 2730873 w 2740399"/>
              <a:gd name="connsiteY2" fmla="*/ 241577 h 2264580"/>
              <a:gd name="connsiteX3" fmla="*/ 2740399 w 2740399"/>
              <a:gd name="connsiteY3" fmla="*/ 1712131 h 2264580"/>
              <a:gd name="connsiteX4" fmla="*/ 42862 w 2740399"/>
              <a:gd name="connsiteY4" fmla="*/ 2264580 h 2264580"/>
              <a:gd name="connsiteX5" fmla="*/ 0 w 2740399"/>
              <a:gd name="connsiteY5" fmla="*/ 684489 h 2264580"/>
              <a:gd name="connsiteX0" fmla="*/ 0 w 2763059"/>
              <a:gd name="connsiteY0" fmla="*/ 684489 h 2264580"/>
              <a:gd name="connsiteX1" fmla="*/ 2308830 w 2763059"/>
              <a:gd name="connsiteY1" fmla="*/ 0 h 2264580"/>
              <a:gd name="connsiteX2" fmla="*/ 2762989 w 2763059"/>
              <a:gd name="connsiteY2" fmla="*/ 270624 h 2264580"/>
              <a:gd name="connsiteX3" fmla="*/ 2740399 w 2763059"/>
              <a:gd name="connsiteY3" fmla="*/ 1712131 h 2264580"/>
              <a:gd name="connsiteX4" fmla="*/ 42862 w 2763059"/>
              <a:gd name="connsiteY4" fmla="*/ 2264580 h 2264580"/>
              <a:gd name="connsiteX5" fmla="*/ 0 w 2763059"/>
              <a:gd name="connsiteY5" fmla="*/ 684489 h 2264580"/>
              <a:gd name="connsiteX0" fmla="*/ 0 w 2752401"/>
              <a:gd name="connsiteY0" fmla="*/ 684489 h 2264580"/>
              <a:gd name="connsiteX1" fmla="*/ 2308830 w 2752401"/>
              <a:gd name="connsiteY1" fmla="*/ 0 h 2264580"/>
              <a:gd name="connsiteX2" fmla="*/ 2752284 w 2752401"/>
              <a:gd name="connsiteY2" fmla="*/ 270624 h 2264580"/>
              <a:gd name="connsiteX3" fmla="*/ 2740399 w 2752401"/>
              <a:gd name="connsiteY3" fmla="*/ 1712131 h 2264580"/>
              <a:gd name="connsiteX4" fmla="*/ 42862 w 2752401"/>
              <a:gd name="connsiteY4" fmla="*/ 2264580 h 2264580"/>
              <a:gd name="connsiteX5" fmla="*/ 0 w 2752401"/>
              <a:gd name="connsiteY5" fmla="*/ 684489 h 2264580"/>
              <a:gd name="connsiteX0" fmla="*/ 0 w 2752401"/>
              <a:gd name="connsiteY0" fmla="*/ 684489 h 2395294"/>
              <a:gd name="connsiteX1" fmla="*/ 2308830 w 2752401"/>
              <a:gd name="connsiteY1" fmla="*/ 0 h 2395294"/>
              <a:gd name="connsiteX2" fmla="*/ 2752284 w 2752401"/>
              <a:gd name="connsiteY2" fmla="*/ 270624 h 2395294"/>
              <a:gd name="connsiteX3" fmla="*/ 2740399 w 2752401"/>
              <a:gd name="connsiteY3" fmla="*/ 1712131 h 2395294"/>
              <a:gd name="connsiteX4" fmla="*/ 57135 w 2752401"/>
              <a:gd name="connsiteY4" fmla="*/ 2395294 h 2395294"/>
              <a:gd name="connsiteX5" fmla="*/ 0 w 2752401"/>
              <a:gd name="connsiteY5" fmla="*/ 684489 h 2395294"/>
              <a:gd name="connsiteX0" fmla="*/ 0 w 2716717"/>
              <a:gd name="connsiteY0" fmla="*/ 626394 h 2395294"/>
              <a:gd name="connsiteX1" fmla="*/ 2273146 w 2716717"/>
              <a:gd name="connsiteY1" fmla="*/ 0 h 2395294"/>
              <a:gd name="connsiteX2" fmla="*/ 2716600 w 2716717"/>
              <a:gd name="connsiteY2" fmla="*/ 270624 h 2395294"/>
              <a:gd name="connsiteX3" fmla="*/ 2704715 w 2716717"/>
              <a:gd name="connsiteY3" fmla="*/ 1712131 h 2395294"/>
              <a:gd name="connsiteX4" fmla="*/ 21451 w 2716717"/>
              <a:gd name="connsiteY4" fmla="*/ 2395294 h 2395294"/>
              <a:gd name="connsiteX5" fmla="*/ 0 w 2716717"/>
              <a:gd name="connsiteY5" fmla="*/ 626394 h 2395294"/>
              <a:gd name="connsiteX0" fmla="*/ 0 w 2716717"/>
              <a:gd name="connsiteY0" fmla="*/ 626394 h 2337199"/>
              <a:gd name="connsiteX1" fmla="*/ 2273146 w 2716717"/>
              <a:gd name="connsiteY1" fmla="*/ 0 h 2337199"/>
              <a:gd name="connsiteX2" fmla="*/ 2716600 w 2716717"/>
              <a:gd name="connsiteY2" fmla="*/ 270624 h 2337199"/>
              <a:gd name="connsiteX3" fmla="*/ 2704715 w 2716717"/>
              <a:gd name="connsiteY3" fmla="*/ 1712131 h 2337199"/>
              <a:gd name="connsiteX4" fmla="*/ 256966 w 2716717"/>
              <a:gd name="connsiteY4" fmla="*/ 2337199 h 2337199"/>
              <a:gd name="connsiteX5" fmla="*/ 0 w 2716717"/>
              <a:gd name="connsiteY5" fmla="*/ 626394 h 2337199"/>
              <a:gd name="connsiteX0" fmla="*/ 0 w 2920117"/>
              <a:gd name="connsiteY0" fmla="*/ 679648 h 2337199"/>
              <a:gd name="connsiteX1" fmla="*/ 2476546 w 2920117"/>
              <a:gd name="connsiteY1" fmla="*/ 0 h 2337199"/>
              <a:gd name="connsiteX2" fmla="*/ 2920000 w 2920117"/>
              <a:gd name="connsiteY2" fmla="*/ 270624 h 2337199"/>
              <a:gd name="connsiteX3" fmla="*/ 2908115 w 2920117"/>
              <a:gd name="connsiteY3" fmla="*/ 1712131 h 2337199"/>
              <a:gd name="connsiteX4" fmla="*/ 460366 w 2920117"/>
              <a:gd name="connsiteY4" fmla="*/ 2337199 h 2337199"/>
              <a:gd name="connsiteX5" fmla="*/ 0 w 2920117"/>
              <a:gd name="connsiteY5" fmla="*/ 679648 h 2337199"/>
              <a:gd name="connsiteX0" fmla="*/ 0 w 2920117"/>
              <a:gd name="connsiteY0" fmla="*/ 679648 h 2337199"/>
              <a:gd name="connsiteX1" fmla="*/ 2476546 w 2920117"/>
              <a:gd name="connsiteY1" fmla="*/ 0 h 2337199"/>
              <a:gd name="connsiteX2" fmla="*/ 2920000 w 2920117"/>
              <a:gd name="connsiteY2" fmla="*/ 270624 h 2337199"/>
              <a:gd name="connsiteX3" fmla="*/ 2908115 w 2920117"/>
              <a:gd name="connsiteY3" fmla="*/ 1712131 h 2337199"/>
              <a:gd name="connsiteX4" fmla="*/ 460366 w 2920117"/>
              <a:gd name="connsiteY4" fmla="*/ 2337199 h 2337199"/>
              <a:gd name="connsiteX5" fmla="*/ 32180 w 2920117"/>
              <a:gd name="connsiteY5" fmla="*/ 793966 h 2337199"/>
              <a:gd name="connsiteX6" fmla="*/ 0 w 2920117"/>
              <a:gd name="connsiteY6" fmla="*/ 679648 h 2337199"/>
              <a:gd name="connsiteX0" fmla="*/ 0 w 2920117"/>
              <a:gd name="connsiteY0" fmla="*/ 679648 h 2337199"/>
              <a:gd name="connsiteX1" fmla="*/ 2476546 w 2920117"/>
              <a:gd name="connsiteY1" fmla="*/ 0 h 2337199"/>
              <a:gd name="connsiteX2" fmla="*/ 2920000 w 2920117"/>
              <a:gd name="connsiteY2" fmla="*/ 270624 h 2337199"/>
              <a:gd name="connsiteX3" fmla="*/ 2908115 w 2920117"/>
              <a:gd name="connsiteY3" fmla="*/ 1712131 h 2337199"/>
              <a:gd name="connsiteX4" fmla="*/ 460366 w 2920117"/>
              <a:gd name="connsiteY4" fmla="*/ 2337199 h 2337199"/>
              <a:gd name="connsiteX5" fmla="*/ 449685 w 2920117"/>
              <a:gd name="connsiteY5" fmla="*/ 968251 h 2337199"/>
              <a:gd name="connsiteX6" fmla="*/ 0 w 2920117"/>
              <a:gd name="connsiteY6" fmla="*/ 679648 h 2337199"/>
              <a:gd name="connsiteX0" fmla="*/ 0 w 2898707"/>
              <a:gd name="connsiteY0" fmla="*/ 689330 h 2337199"/>
              <a:gd name="connsiteX1" fmla="*/ 2455136 w 2898707"/>
              <a:gd name="connsiteY1" fmla="*/ 0 h 2337199"/>
              <a:gd name="connsiteX2" fmla="*/ 2898590 w 2898707"/>
              <a:gd name="connsiteY2" fmla="*/ 270624 h 2337199"/>
              <a:gd name="connsiteX3" fmla="*/ 2886705 w 2898707"/>
              <a:gd name="connsiteY3" fmla="*/ 1712131 h 2337199"/>
              <a:gd name="connsiteX4" fmla="*/ 438956 w 2898707"/>
              <a:gd name="connsiteY4" fmla="*/ 2337199 h 2337199"/>
              <a:gd name="connsiteX5" fmla="*/ 428275 w 2898707"/>
              <a:gd name="connsiteY5" fmla="*/ 968251 h 2337199"/>
              <a:gd name="connsiteX6" fmla="*/ 0 w 2898707"/>
              <a:gd name="connsiteY6" fmla="*/ 689330 h 2337199"/>
              <a:gd name="connsiteX0" fmla="*/ 0 w 2470432"/>
              <a:gd name="connsiteY0" fmla="*/ 968251 h 2337199"/>
              <a:gd name="connsiteX1" fmla="*/ 2026861 w 2470432"/>
              <a:gd name="connsiteY1" fmla="*/ 0 h 2337199"/>
              <a:gd name="connsiteX2" fmla="*/ 2470315 w 2470432"/>
              <a:gd name="connsiteY2" fmla="*/ 270624 h 2337199"/>
              <a:gd name="connsiteX3" fmla="*/ 2458430 w 2470432"/>
              <a:gd name="connsiteY3" fmla="*/ 1712131 h 2337199"/>
              <a:gd name="connsiteX4" fmla="*/ 10681 w 2470432"/>
              <a:gd name="connsiteY4" fmla="*/ 2337199 h 2337199"/>
              <a:gd name="connsiteX5" fmla="*/ 0 w 2470432"/>
              <a:gd name="connsiteY5" fmla="*/ 968251 h 2337199"/>
              <a:gd name="connsiteX0" fmla="*/ 0 w 2470432"/>
              <a:gd name="connsiteY0" fmla="*/ 697627 h 2066575"/>
              <a:gd name="connsiteX1" fmla="*/ 2470315 w 2470432"/>
              <a:gd name="connsiteY1" fmla="*/ 0 h 2066575"/>
              <a:gd name="connsiteX2" fmla="*/ 2458430 w 2470432"/>
              <a:gd name="connsiteY2" fmla="*/ 1441507 h 2066575"/>
              <a:gd name="connsiteX3" fmla="*/ 10681 w 2470432"/>
              <a:gd name="connsiteY3" fmla="*/ 2066575 h 2066575"/>
              <a:gd name="connsiteX4" fmla="*/ 0 w 2470432"/>
              <a:gd name="connsiteY4" fmla="*/ 697627 h 206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0432" h="2066575">
                <a:moveTo>
                  <a:pt x="0" y="697627"/>
                </a:moveTo>
                <a:lnTo>
                  <a:pt x="2470315" y="0"/>
                </a:lnTo>
                <a:cubicBezTo>
                  <a:pt x="2471903" y="502885"/>
                  <a:pt x="2456842" y="938622"/>
                  <a:pt x="2458430" y="1441507"/>
                </a:cubicBezTo>
                <a:lnTo>
                  <a:pt x="10681" y="2066575"/>
                </a:lnTo>
                <a:cubicBezTo>
                  <a:pt x="7121" y="1610259"/>
                  <a:pt x="3560" y="1153943"/>
                  <a:pt x="0" y="697627"/>
                </a:cubicBezTo>
                <a:close/>
              </a:path>
            </a:pathLst>
          </a:custGeom>
          <a:noFill/>
          <a:ln w="57150">
            <a:solidFill>
              <a:srgbClr val="00B0F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E92A00FC-4246-85FA-63E6-C86496E77750}"/>
              </a:ext>
            </a:extLst>
          </p:cNvPr>
          <p:cNvSpPr/>
          <p:nvPr/>
        </p:nvSpPr>
        <p:spPr>
          <a:xfrm>
            <a:off x="6022583" y="3618830"/>
            <a:ext cx="2486408" cy="1759246"/>
          </a:xfrm>
          <a:custGeom>
            <a:avLst/>
            <a:gdLst>
              <a:gd name="connsiteX0" fmla="*/ 0 w 1224136"/>
              <a:gd name="connsiteY0" fmla="*/ 0 h 1440160"/>
              <a:gd name="connsiteX1" fmla="*/ 1224136 w 1224136"/>
              <a:gd name="connsiteY1" fmla="*/ 0 h 1440160"/>
              <a:gd name="connsiteX2" fmla="*/ 1224136 w 1224136"/>
              <a:gd name="connsiteY2" fmla="*/ 1440160 h 1440160"/>
              <a:gd name="connsiteX3" fmla="*/ 0 w 1224136"/>
              <a:gd name="connsiteY3" fmla="*/ 1440160 h 1440160"/>
              <a:gd name="connsiteX4" fmla="*/ 0 w 1224136"/>
              <a:gd name="connsiteY4" fmla="*/ 0 h 1440160"/>
              <a:gd name="connsiteX0" fmla="*/ 0 w 1233661"/>
              <a:gd name="connsiteY0" fmla="*/ 219075 h 1440160"/>
              <a:gd name="connsiteX1" fmla="*/ 1233661 w 1233661"/>
              <a:gd name="connsiteY1" fmla="*/ 0 h 1440160"/>
              <a:gd name="connsiteX2" fmla="*/ 1233661 w 1233661"/>
              <a:gd name="connsiteY2" fmla="*/ 1440160 h 1440160"/>
              <a:gd name="connsiteX3" fmla="*/ 9525 w 1233661"/>
              <a:gd name="connsiteY3" fmla="*/ 1440160 h 1440160"/>
              <a:gd name="connsiteX4" fmla="*/ 0 w 1233661"/>
              <a:gd name="connsiteY4" fmla="*/ 219075 h 1440160"/>
              <a:gd name="connsiteX0" fmla="*/ 0 w 1233661"/>
              <a:gd name="connsiteY0" fmla="*/ 245268 h 1466353"/>
              <a:gd name="connsiteX1" fmla="*/ 1224136 w 1233661"/>
              <a:gd name="connsiteY1" fmla="*/ 0 h 1466353"/>
              <a:gd name="connsiteX2" fmla="*/ 1233661 w 1233661"/>
              <a:gd name="connsiteY2" fmla="*/ 1466353 h 1466353"/>
              <a:gd name="connsiteX3" fmla="*/ 9525 w 1233661"/>
              <a:gd name="connsiteY3" fmla="*/ 1466353 h 1466353"/>
              <a:gd name="connsiteX4" fmla="*/ 0 w 1233661"/>
              <a:gd name="connsiteY4" fmla="*/ 245268 h 1466353"/>
              <a:gd name="connsiteX0" fmla="*/ 0 w 1233661"/>
              <a:gd name="connsiteY0" fmla="*/ 245268 h 1466353"/>
              <a:gd name="connsiteX1" fmla="*/ 1233661 w 1233661"/>
              <a:gd name="connsiteY1" fmla="*/ 0 h 1466353"/>
              <a:gd name="connsiteX2" fmla="*/ 1233661 w 1233661"/>
              <a:gd name="connsiteY2" fmla="*/ 1466353 h 1466353"/>
              <a:gd name="connsiteX3" fmla="*/ 9525 w 1233661"/>
              <a:gd name="connsiteY3" fmla="*/ 1466353 h 1466353"/>
              <a:gd name="connsiteX4" fmla="*/ 0 w 1233661"/>
              <a:gd name="connsiteY4" fmla="*/ 245268 h 1466353"/>
              <a:gd name="connsiteX0" fmla="*/ 0 w 1233661"/>
              <a:gd name="connsiteY0" fmla="*/ 245268 h 1466353"/>
              <a:gd name="connsiteX1" fmla="*/ 1233661 w 1233661"/>
              <a:gd name="connsiteY1" fmla="*/ 0 h 1466353"/>
              <a:gd name="connsiteX2" fmla="*/ 1231280 w 1233661"/>
              <a:gd name="connsiteY2" fmla="*/ 1199653 h 1466353"/>
              <a:gd name="connsiteX3" fmla="*/ 9525 w 1233661"/>
              <a:gd name="connsiteY3" fmla="*/ 1466353 h 1466353"/>
              <a:gd name="connsiteX4" fmla="*/ 0 w 1233661"/>
              <a:gd name="connsiteY4" fmla="*/ 245268 h 1466353"/>
              <a:gd name="connsiteX0" fmla="*/ 0 w 1233661"/>
              <a:gd name="connsiteY0" fmla="*/ 245268 h 1444921"/>
              <a:gd name="connsiteX1" fmla="*/ 1233661 w 1233661"/>
              <a:gd name="connsiteY1" fmla="*/ 0 h 1444921"/>
              <a:gd name="connsiteX2" fmla="*/ 1231280 w 1233661"/>
              <a:gd name="connsiteY2" fmla="*/ 1199653 h 1444921"/>
              <a:gd name="connsiteX3" fmla="*/ 4763 w 1233661"/>
              <a:gd name="connsiteY3" fmla="*/ 1444921 h 1444921"/>
              <a:gd name="connsiteX4" fmla="*/ 0 w 1233661"/>
              <a:gd name="connsiteY4" fmla="*/ 245268 h 1444921"/>
              <a:gd name="connsiteX0" fmla="*/ 6320 w 1239981"/>
              <a:gd name="connsiteY0" fmla="*/ 245268 h 1768771"/>
              <a:gd name="connsiteX1" fmla="*/ 1239981 w 1239981"/>
              <a:gd name="connsiteY1" fmla="*/ 0 h 1768771"/>
              <a:gd name="connsiteX2" fmla="*/ 1237600 w 1239981"/>
              <a:gd name="connsiteY2" fmla="*/ 1199653 h 1768771"/>
              <a:gd name="connsiteX3" fmla="*/ 182 w 1239981"/>
              <a:gd name="connsiteY3" fmla="*/ 1768771 h 1768771"/>
              <a:gd name="connsiteX4" fmla="*/ 6320 w 1239981"/>
              <a:gd name="connsiteY4" fmla="*/ 245268 h 1768771"/>
              <a:gd name="connsiteX0" fmla="*/ 6320 w 1239981"/>
              <a:gd name="connsiteY0" fmla="*/ 245268 h 1768771"/>
              <a:gd name="connsiteX1" fmla="*/ 1239981 w 1239981"/>
              <a:gd name="connsiteY1" fmla="*/ 0 h 1768771"/>
              <a:gd name="connsiteX2" fmla="*/ 1234486 w 1239981"/>
              <a:gd name="connsiteY2" fmla="*/ 1285378 h 1768771"/>
              <a:gd name="connsiteX3" fmla="*/ 182 w 1239981"/>
              <a:gd name="connsiteY3" fmla="*/ 1768771 h 1768771"/>
              <a:gd name="connsiteX4" fmla="*/ 6320 w 1239981"/>
              <a:gd name="connsiteY4" fmla="*/ 245268 h 1768771"/>
              <a:gd name="connsiteX0" fmla="*/ 29554 w 1239856"/>
              <a:gd name="connsiteY0" fmla="*/ 492918 h 1768771"/>
              <a:gd name="connsiteX1" fmla="*/ 1239856 w 1239856"/>
              <a:gd name="connsiteY1" fmla="*/ 0 h 1768771"/>
              <a:gd name="connsiteX2" fmla="*/ 1234361 w 1239856"/>
              <a:gd name="connsiteY2" fmla="*/ 1285378 h 1768771"/>
              <a:gd name="connsiteX3" fmla="*/ 57 w 1239856"/>
              <a:gd name="connsiteY3" fmla="*/ 1768771 h 1768771"/>
              <a:gd name="connsiteX4" fmla="*/ 29554 w 1239856"/>
              <a:gd name="connsiteY4" fmla="*/ 492918 h 1768771"/>
              <a:gd name="connsiteX0" fmla="*/ 9393 w 1219695"/>
              <a:gd name="connsiteY0" fmla="*/ 492918 h 1759246"/>
              <a:gd name="connsiteX1" fmla="*/ 1219695 w 1219695"/>
              <a:gd name="connsiteY1" fmla="*/ 0 h 1759246"/>
              <a:gd name="connsiteX2" fmla="*/ 1214200 w 1219695"/>
              <a:gd name="connsiteY2" fmla="*/ 1285378 h 1759246"/>
              <a:gd name="connsiteX3" fmla="*/ 141 w 1219695"/>
              <a:gd name="connsiteY3" fmla="*/ 1759246 h 1759246"/>
              <a:gd name="connsiteX4" fmla="*/ 9393 w 1219695"/>
              <a:gd name="connsiteY4" fmla="*/ 492918 h 1759246"/>
              <a:gd name="connsiteX0" fmla="*/ 9252 w 1219554"/>
              <a:gd name="connsiteY0" fmla="*/ 492918 h 1759246"/>
              <a:gd name="connsiteX1" fmla="*/ 1219554 w 1219554"/>
              <a:gd name="connsiteY1" fmla="*/ 0 h 1759246"/>
              <a:gd name="connsiteX2" fmla="*/ 1214059 w 1219554"/>
              <a:gd name="connsiteY2" fmla="*/ 1285378 h 1759246"/>
              <a:gd name="connsiteX3" fmla="*/ 0 w 1219554"/>
              <a:gd name="connsiteY3" fmla="*/ 1759246 h 1759246"/>
              <a:gd name="connsiteX4" fmla="*/ 9252 w 1219554"/>
              <a:gd name="connsiteY4" fmla="*/ 492918 h 1759246"/>
              <a:gd name="connsiteX0" fmla="*/ 9252 w 1219554"/>
              <a:gd name="connsiteY0" fmla="*/ 492918 h 1759246"/>
              <a:gd name="connsiteX1" fmla="*/ 1219554 w 1219554"/>
              <a:gd name="connsiteY1" fmla="*/ 0 h 1759246"/>
              <a:gd name="connsiteX2" fmla="*/ 1214059 w 1219554"/>
              <a:gd name="connsiteY2" fmla="*/ 1285378 h 1759246"/>
              <a:gd name="connsiteX3" fmla="*/ 0 w 1219554"/>
              <a:gd name="connsiteY3" fmla="*/ 1759246 h 1759246"/>
              <a:gd name="connsiteX4" fmla="*/ 9252 w 1219554"/>
              <a:gd name="connsiteY4" fmla="*/ 492918 h 175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54" h="1759246">
                <a:moveTo>
                  <a:pt x="9252" y="492918"/>
                </a:moveTo>
                <a:lnTo>
                  <a:pt x="1219554" y="0"/>
                </a:lnTo>
                <a:cubicBezTo>
                  <a:pt x="1218760" y="399884"/>
                  <a:pt x="1214853" y="885494"/>
                  <a:pt x="1214059" y="1285378"/>
                </a:cubicBezTo>
                <a:lnTo>
                  <a:pt x="0" y="1759246"/>
                </a:lnTo>
                <a:lnTo>
                  <a:pt x="9252" y="492918"/>
                </a:lnTo>
                <a:close/>
              </a:path>
            </a:pathLst>
          </a:custGeom>
          <a:noFill/>
          <a:ln w="57150">
            <a:solidFill>
              <a:srgbClr val="7030A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B361B7-C0C2-B93B-E4B5-6F0D8FAA6808}"/>
              </a:ext>
            </a:extLst>
          </p:cNvPr>
          <p:cNvCxnSpPr>
            <a:cxnSpLocks/>
          </p:cNvCxnSpPr>
          <p:nvPr/>
        </p:nvCxnSpPr>
        <p:spPr>
          <a:xfrm flipV="1">
            <a:off x="119336" y="5651146"/>
            <a:ext cx="1296144" cy="265207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31214B5-C45A-6FD5-2E9D-8C6472B70122}"/>
              </a:ext>
            </a:extLst>
          </p:cNvPr>
          <p:cNvSpPr txBox="1"/>
          <p:nvPr/>
        </p:nvSpPr>
        <p:spPr>
          <a:xfrm>
            <a:off x="172712" y="5449586"/>
            <a:ext cx="648072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b="1" noProof="0">
                <a:solidFill>
                  <a:srgbClr val="FF0000"/>
                </a:solidFill>
              </a:rPr>
              <a:t>P+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03F94B-EE18-4138-DAF0-FF17874ACBE6}"/>
              </a:ext>
            </a:extLst>
          </p:cNvPr>
          <p:cNvSpPr txBox="1"/>
          <p:nvPr/>
        </p:nvSpPr>
        <p:spPr>
          <a:xfrm>
            <a:off x="7777655" y="142092"/>
            <a:ext cx="4349449" cy="1807400"/>
          </a:xfrm>
          <a:prstGeom prst="rect">
            <a:avLst/>
          </a:prstGeom>
          <a:solidFill>
            <a:srgbClr val="FFFFFF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72000" rIns="144000" bIns="7200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noProof="0">
                <a:solidFill>
                  <a:srgbClr val="FF0000"/>
                </a:solidFill>
              </a:rPr>
              <a:t>Target System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noProof="0">
                <a:solidFill>
                  <a:srgbClr val="FFC000"/>
                </a:solidFill>
              </a:rPr>
              <a:t>Copper Proximity Shielding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noProof="0">
                <a:solidFill>
                  <a:srgbClr val="7030A0"/>
                </a:solidFill>
              </a:rPr>
              <a:t>Trolley assembly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noProof="0">
                <a:solidFill>
                  <a:schemeClr val="accent5">
                    <a:lumMod val="60000"/>
                    <a:lumOff val="40000"/>
                  </a:schemeClr>
                </a:solidFill>
              </a:rPr>
              <a:t>Vacuum vessel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>
                <a:solidFill>
                  <a:srgbClr val="00B050"/>
                </a:solidFill>
              </a:rPr>
              <a:t>Magnetised Hadron Stopper</a:t>
            </a:r>
            <a:endParaRPr lang="en-GB" b="1" noProof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noProof="0">
                <a:solidFill>
                  <a:schemeClr val="accent2"/>
                </a:solidFill>
              </a:rPr>
              <a:t>Target bunker (iron &amp; concrete)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A8EB6-2809-F43E-5A94-5A14F1A07707}"/>
              </a:ext>
            </a:extLst>
          </p:cNvPr>
          <p:cNvSpPr txBox="1"/>
          <p:nvPr/>
        </p:nvSpPr>
        <p:spPr>
          <a:xfrm>
            <a:off x="9758286" y="5000518"/>
            <a:ext cx="1296144" cy="5539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n-GB" b="1" noProof="0" err="1"/>
              <a:t>SHiP</a:t>
            </a:r>
            <a:r>
              <a:rPr lang="en-GB" b="1" noProof="0"/>
              <a:t> </a:t>
            </a:r>
          </a:p>
          <a:p>
            <a:r>
              <a:rPr lang="en-GB" b="1" noProof="0"/>
              <a:t>Experiment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0D56DA-53E8-022F-0DDC-249490D32129}"/>
              </a:ext>
            </a:extLst>
          </p:cNvPr>
          <p:cNvCxnSpPr>
            <a:cxnSpLocks/>
          </p:cNvCxnSpPr>
          <p:nvPr/>
        </p:nvCxnSpPr>
        <p:spPr>
          <a:xfrm flipV="1">
            <a:off x="10406358" y="4875900"/>
            <a:ext cx="1296144" cy="26520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EF3718F-2339-1C02-18F5-1BA80AA5EE4A}"/>
              </a:ext>
            </a:extLst>
          </p:cNvPr>
          <p:cNvSpPr/>
          <p:nvPr/>
        </p:nvSpPr>
        <p:spPr>
          <a:xfrm rot="20952275">
            <a:off x="6821886" y="5208231"/>
            <a:ext cx="2211070" cy="609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4D315EC1-9C94-E799-1F7E-475633EE2C41}"/>
              </a:ext>
            </a:extLst>
          </p:cNvPr>
          <p:cNvSpPr/>
          <p:nvPr/>
        </p:nvSpPr>
        <p:spPr>
          <a:xfrm rot="10162186">
            <a:off x="8367314" y="3016371"/>
            <a:ext cx="2224963" cy="1681125"/>
          </a:xfrm>
          <a:prstGeom prst="parallelogram">
            <a:avLst>
              <a:gd name="adj" fmla="val 17205"/>
            </a:avLst>
          </a:prstGeom>
          <a:noFill/>
          <a:ln w="57150">
            <a:solidFill>
              <a:srgbClr val="00B050"/>
            </a:solidFill>
          </a:ln>
          <a:effectLst>
            <a:glow rad="228600">
              <a:schemeClr val="accent4">
                <a:satMod val="175000"/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882CAA8-7512-5EBA-A229-B7F6BB6D3205}"/>
              </a:ext>
            </a:extLst>
          </p:cNvPr>
          <p:cNvCxnSpPr>
            <a:cxnSpLocks/>
          </p:cNvCxnSpPr>
          <p:nvPr/>
        </p:nvCxnSpPr>
        <p:spPr>
          <a:xfrm flipV="1">
            <a:off x="4540102" y="4773648"/>
            <a:ext cx="5985022" cy="114270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A112148-8200-C34D-C625-7FAF4DDFC346}"/>
              </a:ext>
            </a:extLst>
          </p:cNvPr>
          <p:cNvSpPr txBox="1"/>
          <p:nvPr/>
        </p:nvSpPr>
        <p:spPr>
          <a:xfrm rot="20905397">
            <a:off x="7490016" y="5296898"/>
            <a:ext cx="7239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b="1" noProof="0">
                <a:solidFill>
                  <a:schemeClr val="tx2"/>
                </a:solidFill>
              </a:rPr>
              <a:t>9m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71CFD0C-7CEF-EC1F-6AE1-C605C13D7B06}"/>
              </a:ext>
            </a:extLst>
          </p:cNvPr>
          <p:cNvCxnSpPr/>
          <p:nvPr/>
        </p:nvCxnSpPr>
        <p:spPr>
          <a:xfrm>
            <a:off x="10728244" y="2112606"/>
            <a:ext cx="0" cy="250870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2AB5FBC-1CCC-16EA-645A-9DDE3F4DD72E}"/>
              </a:ext>
            </a:extLst>
          </p:cNvPr>
          <p:cNvSpPr txBox="1"/>
          <p:nvPr/>
        </p:nvSpPr>
        <p:spPr>
          <a:xfrm>
            <a:off x="10745596" y="3361659"/>
            <a:ext cx="7239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b="1">
                <a:solidFill>
                  <a:schemeClr val="tx2"/>
                </a:solidFill>
              </a:rPr>
              <a:t>5</a:t>
            </a:r>
            <a:r>
              <a:rPr lang="en-GB" b="1" noProof="0">
                <a:solidFill>
                  <a:schemeClr val="tx2"/>
                </a:solidFill>
              </a:rPr>
              <a:t>m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3E5D87E-00DC-E579-4A94-DCC0E41D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1309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2" grpId="0" animBg="1"/>
      <p:bldP spid="15" grpId="0"/>
      <p:bldP spid="7" grpId="0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ACC59-7035-5971-50F1-EFA396F22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D55110-5DDF-56A9-65CD-459B67ECD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E228ED-0CC0-A643-A98D-79BE2AA4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/>
              <a:t>Chain Clamp Removal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DADF9-DDA9-5802-5F53-4AF65B9E7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FDBE9F1-68C0-E03A-11D6-1A160620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</p:spTree>
    <p:extLst>
      <p:ext uri="{BB962C8B-B14F-4D97-AF65-F5344CB8AC3E}">
        <p14:creationId xmlns:p14="http://schemas.microsoft.com/office/powerpoint/2010/main" val="3349098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172F6-2F78-6BE6-280D-BBEA00E76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D73763-AC81-44C1-0C99-70C61AA4A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5B4BAA-F58A-E300-386C-7E2FB6E06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/>
              <a:t>Pipe Removal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4CA19-7967-010E-7571-86B9203EA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8D9C87C-2F39-A94E-B625-BF0D24498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8783EF-AB81-464A-60EF-6ECA3151DA9B}"/>
              </a:ext>
            </a:extLst>
          </p:cNvPr>
          <p:cNvSpPr txBox="1"/>
          <p:nvPr/>
        </p:nvSpPr>
        <p:spPr>
          <a:xfrm>
            <a:off x="89662" y="2335816"/>
            <a:ext cx="14755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Contamination risk during disconnection</a:t>
            </a:r>
            <a:endParaRPr lang="en-GB"/>
          </a:p>
        </p:txBody>
      </p:sp>
      <p:pic>
        <p:nvPicPr>
          <p:cNvPr id="8" name="Image 10">
            <a:extLst>
              <a:ext uri="{FF2B5EF4-FFF2-40B4-BE49-F238E27FC236}">
                <a16:creationId xmlns:a16="http://schemas.microsoft.com/office/drawing/2014/main" id="{AB6BBD49-FC62-AFF1-7E74-B00F6531C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60" y="3385122"/>
            <a:ext cx="1307800" cy="28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00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C9299-278A-9367-28C5-1772FE07E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6CB4C7-484D-2E70-E524-FBDFA82E6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8162AA-7FB4-F93C-08B0-563749779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/>
              <a:t>Second Pipe Removed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8F21D-86DC-8A2A-E180-BD9D58C2C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80F12B0-76C2-7717-BB59-F76B83E7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</p:spTree>
    <p:extLst>
      <p:ext uri="{BB962C8B-B14F-4D97-AF65-F5344CB8AC3E}">
        <p14:creationId xmlns:p14="http://schemas.microsoft.com/office/powerpoint/2010/main" val="1445789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58559-26FB-3BE0-8CEA-CBDBD5AE6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A70724-AFE8-5852-BB75-525C04BAC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FC3B7-C8AF-9925-77C8-57FEBE64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/>
              <a:t>Pipe Support Removal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6DB71-6062-BEB3-9860-BFF593FA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F95E93D-FA26-F8C7-A36D-AEEB80F7E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</p:spTree>
    <p:extLst>
      <p:ext uri="{BB962C8B-B14F-4D97-AF65-F5344CB8AC3E}">
        <p14:creationId xmlns:p14="http://schemas.microsoft.com/office/powerpoint/2010/main" val="55602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124C1-555F-D2B1-7D7E-EEB414645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99C73E-D7F2-C5FB-7B3E-441F26603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2CB612-1E3B-10C8-AF4B-65FB58E7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/>
              <a:t>Thermocouple Removal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5C893-896F-4167-88D8-12EAA74D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21B1D3-90EB-63DC-828B-F052AAEE4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</p:spTree>
    <p:extLst>
      <p:ext uri="{BB962C8B-B14F-4D97-AF65-F5344CB8AC3E}">
        <p14:creationId xmlns:p14="http://schemas.microsoft.com/office/powerpoint/2010/main" val="2179534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2EEED-0162-ACF0-0870-944EAE6ED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709A74-2AA5-950E-9D96-924960187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87D23A-106A-192D-4192-9358B5B30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/>
              <a:t>Flange Bolt Unscrew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0DCF4-6A3E-A7CF-CA8D-58A434CB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6663B41-7CDC-E04C-CD3A-EFE22E7C4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</p:spTree>
    <p:extLst>
      <p:ext uri="{BB962C8B-B14F-4D97-AF65-F5344CB8AC3E}">
        <p14:creationId xmlns:p14="http://schemas.microsoft.com/office/powerpoint/2010/main" val="1313357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C366D-885F-5110-2834-75F49302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511150-B427-7F73-5CDD-977BD8137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41A82-44F6-CA5D-7180-58897981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/>
              <a:t>Water Pipes Disconnected and Removed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F3C36-F9A2-E92D-45E3-D74CAC43E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0617C56-FC04-598D-0E3B-5C591ED8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</p:spTree>
    <p:extLst>
      <p:ext uri="{BB962C8B-B14F-4D97-AF65-F5344CB8AC3E}">
        <p14:creationId xmlns:p14="http://schemas.microsoft.com/office/powerpoint/2010/main" val="3240782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85B59-90DF-68FC-EBA1-5AE8019DC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115A78-49F3-08CE-E044-C2C8A2368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16" y="1592263"/>
            <a:ext cx="8948569" cy="46085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8361F6-9D4C-59A4-43A9-7BD29A8E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 anchor="t">
            <a:normAutofit/>
          </a:bodyPr>
          <a:lstStyle/>
          <a:p>
            <a:r>
              <a:rPr lang="en-US"/>
              <a:t>Door Unbolted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45A5F-39A2-4581-8C50-8D637C6A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78349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A0C53B9-8B9A-2EB1-3A0A-B2273CB7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704" y="6378349"/>
            <a:ext cx="338437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noProof="0"/>
              <a:t>Service Cell design - ISIS/CERN collaboration progress workshop</a:t>
            </a:r>
          </a:p>
        </p:txBody>
      </p:sp>
    </p:spTree>
    <p:extLst>
      <p:ext uri="{BB962C8B-B14F-4D97-AF65-F5344CB8AC3E}">
        <p14:creationId xmlns:p14="http://schemas.microsoft.com/office/powerpoint/2010/main" val="908295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DAA63-9F26-3EBE-5E2D-ED951A40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Lifting Tool Transported to Chamber Guide Rails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B0B30-42F8-3DA5-ED1A-4FC975AD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FAC3E1-4395-ADFB-B21D-B7958041A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264" y="1616909"/>
            <a:ext cx="10159471" cy="417011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EF49B08-0433-FD34-D52C-5101CBAB9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70FD00-5544-A6DA-6F95-920127672EA0}"/>
              </a:ext>
            </a:extLst>
          </p:cNvPr>
          <p:cNvSpPr txBox="1"/>
          <p:nvPr/>
        </p:nvSpPr>
        <p:spPr>
          <a:xfrm>
            <a:off x="407988" y="5955457"/>
            <a:ext cx="2240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/>
              <a:t>Courtesy of Streicher</a:t>
            </a:r>
          </a:p>
        </p:txBody>
      </p:sp>
    </p:spTree>
    <p:extLst>
      <p:ext uri="{BB962C8B-B14F-4D97-AF65-F5344CB8AC3E}">
        <p14:creationId xmlns:p14="http://schemas.microsoft.com/office/powerpoint/2010/main" val="3492535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CCD75-D108-9BCF-0869-909307D7B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DFEBA-111A-BCA7-D8B5-CCA560A7C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Manipulation of Lifting Tool to Chamber Door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73126-A65B-B425-CB18-5C2407C5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266123-710F-C465-B3EB-84304A8ED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619" y="1267642"/>
            <a:ext cx="9784927" cy="4508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D3953E-3297-0279-8756-4F16CDD99E9B}"/>
              </a:ext>
            </a:extLst>
          </p:cNvPr>
          <p:cNvSpPr txBox="1"/>
          <p:nvPr/>
        </p:nvSpPr>
        <p:spPr>
          <a:xfrm>
            <a:off x="4800320" y="5800366"/>
            <a:ext cx="403151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Can also be performed by robotics</a:t>
            </a:r>
            <a:endParaRPr lang="en-GB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528C3D1-218D-97AB-D99F-CE272E8E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99660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18B3F-49E5-73D1-B348-35491DB02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DAA72E-D102-7491-941F-156FA20E0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331"/>
            <a:ext cx="11376025" cy="1065742"/>
          </a:xfrm>
        </p:spPr>
        <p:txBody>
          <a:bodyPr/>
          <a:lstStyle/>
          <a:p>
            <a:r>
              <a:rPr lang="en-GB" noProof="0"/>
              <a:t>Contents and Functions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69E256-484F-F8BE-CF00-A84EE50AE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17C35-EE1D-A128-2E57-FD1BA3A1A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12E0C44-171C-0116-6400-FBEA8EE43091}"/>
              </a:ext>
            </a:extLst>
          </p:cNvPr>
          <p:cNvSpPr txBox="1">
            <a:spLocks/>
          </p:cNvSpPr>
          <p:nvPr/>
        </p:nvSpPr>
        <p:spPr>
          <a:xfrm>
            <a:off x="544537" y="1211866"/>
            <a:ext cx="3431743" cy="509745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sz="1400" u="sng" kern="100" noProof="0">
                <a:solidFill>
                  <a:schemeClr val="tx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Primary Functions:</a:t>
            </a:r>
            <a:endParaRPr lang="en-GB" sz="1400" kern="100" noProof="0">
              <a:solidFill>
                <a:schemeClr val="tx2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1400" b="0" kern="100" noProof="0">
                <a:solidFill>
                  <a:schemeClr val="tx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Minimise activation of the surrounding air and corrosion risks through maintaining vacuum level of 10</a:t>
            </a:r>
            <a:r>
              <a:rPr lang="en-GB" sz="1400" b="0" kern="100" baseline="30000" noProof="0">
                <a:solidFill>
                  <a:schemeClr val="tx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-3</a:t>
            </a:r>
            <a:r>
              <a:rPr lang="en-GB" sz="1400" b="0" kern="100" noProof="0">
                <a:solidFill>
                  <a:schemeClr val="tx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mbar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1400" b="0" kern="100" noProof="0">
                <a:solidFill>
                  <a:schemeClr val="tx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House the target, related proximity shielding and relevant cooling components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400" b="0" kern="100" noProof="0">
                <a:solidFill>
                  <a:schemeClr val="tx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Maintain target alignment with the beamline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GB" sz="1400" u="sng" kern="100" noProof="0">
                <a:solidFill>
                  <a:schemeClr val="tx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Auxiliary Functions:</a:t>
            </a:r>
            <a:endParaRPr lang="en-GB" sz="1400" kern="100" noProof="0">
              <a:solidFill>
                <a:schemeClr val="tx2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1400" b="0" kern="100" noProof="0">
                <a:solidFill>
                  <a:schemeClr val="tx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Contain a system to ease the removal of the target and shielding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1400" b="0" kern="100" noProof="0">
                <a:solidFill>
                  <a:schemeClr val="tx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Provide structural integrity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en-GB" sz="1400" b="0" kern="100" noProof="0">
                <a:solidFill>
                  <a:schemeClr val="tx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Integrate with the safety systems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400" b="0" kern="100" noProof="0">
                <a:solidFill>
                  <a:schemeClr val="tx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Allow for integration of coolant pipes into the vessel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400" b="0" kern="100" noProof="0">
                <a:solidFill>
                  <a:schemeClr val="tx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Retention vessel if coolant leakage occurs</a:t>
            </a:r>
          </a:p>
          <a:p>
            <a:endParaRPr lang="en-GB" sz="2400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E54D5-C760-605D-DC3B-9CEF29070CBC}"/>
              </a:ext>
            </a:extLst>
          </p:cNvPr>
          <p:cNvSpPr txBox="1"/>
          <p:nvPr/>
        </p:nvSpPr>
        <p:spPr>
          <a:xfrm>
            <a:off x="5590770" y="1121822"/>
            <a:ext cx="74260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noProof="0"/>
              <a:t>Internal Vacuum Vessel Systems Cross Section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753E7-A7E1-B729-B758-600C701C6EC5}"/>
              </a:ext>
            </a:extLst>
          </p:cNvPr>
          <p:cNvSpPr txBox="1"/>
          <p:nvPr/>
        </p:nvSpPr>
        <p:spPr bwMode="auto">
          <a:xfrm>
            <a:off x="5365075" y="5695907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/>
              <a:t>Internal load: ~150 tonnes	</a:t>
            </a:r>
          </a:p>
          <a:p>
            <a:r>
              <a:rPr lang="en-GB" sz="1600" noProof="0"/>
              <a:t>Empty Weight: ~13 tonnes</a:t>
            </a:r>
            <a:endParaRPr lang="en-GB" sz="1600" baseline="30000" noProof="0"/>
          </a:p>
          <a:p>
            <a:endParaRPr lang="en-GB" sz="1600" noProof="0"/>
          </a:p>
          <a:p>
            <a:endParaRPr lang="en-GB" sz="1600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0C8FED-18E5-51FA-E554-289E6EDD1820}"/>
              </a:ext>
            </a:extLst>
          </p:cNvPr>
          <p:cNvSpPr txBox="1"/>
          <p:nvPr/>
        </p:nvSpPr>
        <p:spPr bwMode="auto">
          <a:xfrm>
            <a:off x="8192170" y="5695887"/>
            <a:ext cx="3659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/>
              <a:t>Prompt Dose Rate: ~1.6E11 </a:t>
            </a:r>
            <a:r>
              <a:rPr lang="en-GB" sz="1600" noProof="0" err="1"/>
              <a:t>uSv</a:t>
            </a:r>
            <a:r>
              <a:rPr lang="en-GB" sz="1600" noProof="0"/>
              <a:t>/h</a:t>
            </a:r>
          </a:p>
          <a:p>
            <a:r>
              <a:rPr lang="en-GB" sz="1600" noProof="0"/>
              <a:t>Internal Volume: ~30m</a:t>
            </a:r>
            <a:r>
              <a:rPr lang="en-GB" sz="1600" kern="100" baseline="30000" noProof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</a:t>
            </a:r>
            <a:endParaRPr lang="en-GB" sz="1600" noProof="0"/>
          </a:p>
          <a:p>
            <a:endParaRPr lang="en-GB" sz="1600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5EB675-9FDF-2545-D756-49178F808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98" y="1470073"/>
            <a:ext cx="8126259" cy="40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11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BC280-21CF-4B3D-1E59-54C039A11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C4BCC-B18B-A259-9554-EAF38152C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Connection of Lifting Tool to Door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E156F-F394-A88B-EC88-DFF936F8F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966C8-B810-C422-746F-887D60A02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91" y="1158490"/>
            <a:ext cx="9538018" cy="4426441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90CF495-C10C-497E-0E68-A6E6E918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73106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9EEBA-E54D-4839-FD06-D4D7990F9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DE01-44DB-E6EC-4A1C-18D7DF29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Manipulation of Lifting Tool + Door to End Stop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ED59E-F8CD-DD4E-2B96-8470B03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2B965-A755-DC5C-B220-3D6705786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226" y="1292721"/>
            <a:ext cx="9333548" cy="4272557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0FEC29A-8C91-49F2-1EAB-5A02DFB4A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47934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446-0498-7E82-6366-4CC074528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Transporting Lifting Tool + Door to Storage Frame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024BA-2F33-31B4-1400-EC2E3A1E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1A51C4-597C-A966-BEB9-CF39E5C82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628" y="1439335"/>
            <a:ext cx="9118812" cy="441232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F59D53F-2D49-DEEB-6D54-32A3BAA6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69243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4F61A-7017-7997-D3BE-9AB09A9EE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Separating Door from Lifting Tool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652FD-72D2-BB2F-E37C-5CC31EFE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1E30EB-4532-5A10-5844-C6F81980E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5" y="1366837"/>
            <a:ext cx="3087410" cy="3262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BAE4D-B6A2-2259-B4E7-E3323C937247}"/>
              </a:ext>
            </a:extLst>
          </p:cNvPr>
          <p:cNvSpPr txBox="1"/>
          <p:nvPr/>
        </p:nvSpPr>
        <p:spPr>
          <a:xfrm>
            <a:off x="537885" y="4624001"/>
            <a:ext cx="30226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Clamp door to storage frame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03CEAF-666A-4ADE-483C-2464331E5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721" y="1412874"/>
            <a:ext cx="3603527" cy="31702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B11C55-E21F-BC51-01C0-11605C98E772}"/>
              </a:ext>
            </a:extLst>
          </p:cNvPr>
          <p:cNvSpPr txBox="1"/>
          <p:nvPr/>
        </p:nvSpPr>
        <p:spPr>
          <a:xfrm>
            <a:off x="4584700" y="4624000"/>
            <a:ext cx="30226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Lift levers to separate tool from door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EBF515-6202-A6CE-19E0-11CD7CCA2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513" y="1439336"/>
            <a:ext cx="3087411" cy="33814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FCDBAE-3BB8-1BC0-8569-2E17F1FF1AB7}"/>
              </a:ext>
            </a:extLst>
          </p:cNvPr>
          <p:cNvSpPr txBox="1"/>
          <p:nvPr/>
        </p:nvSpPr>
        <p:spPr>
          <a:xfrm>
            <a:off x="8928100" y="4864666"/>
            <a:ext cx="30226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Crank tool away from door</a:t>
            </a:r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FF41F9E-DA6A-61D7-482C-63D5FD3B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20578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F3E07-2AFF-1892-1604-A2E821E71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5688-8DFD-00D9-DE5F-E6B8ECE3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5E7CF-2BE5-9110-41B4-5AED2A1D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D4698ADA-F103-3EA0-C4BB-859F75F1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A64AA8E-FC21-125E-8A52-26FFD85566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571" y="1752930"/>
            <a:ext cx="11029442" cy="349131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Preliminary design of vacuum vessel completed (see additional documentation)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Awaiting final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Risk analysis ran in parallel by Streicher (see additional documentation)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Fundamental risks of vacuum chamber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Basic control requirements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Identification of residual 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Second contract for the detailed final design and manufacture of the vacuum vessel and its associated system in 2027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Feedthrough design ongoing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US"/>
              <a:t>Prototype to be developed for the connection/disconnection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89120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39F6A-CCB8-2266-A51D-9687A2068B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10963" y="6378575"/>
            <a:ext cx="681037" cy="365125"/>
          </a:xfrm>
        </p:spPr>
        <p:txBody>
          <a:bodyPr/>
          <a:lstStyle/>
          <a:p>
            <a:fld id="{36B5EA5A-BC32-A742-B11B-8E7414D5B535}" type="slidenum">
              <a:rPr lang="en-GB" noProof="0" smtClean="0"/>
              <a:pPr/>
              <a:t>45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10741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DED90-D41A-670F-7A47-8638191DE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Service Cell design - ISIS/CERN collaboration progress workshop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83771-D6D7-DDB1-AC4D-8E6839A4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6D135C-D732-22EA-9383-0B3AD8641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727" y="360694"/>
            <a:ext cx="4514940" cy="572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94DB-788D-0B6C-2C75-F37B4B646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Objective of Preliminary Design Study - Streicher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579F55-5154-11B0-D40E-413DB2E4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75F679-2DF6-BCD2-EA57-5994482A07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sz="2200"/>
              <a:t>16-week mechanical design contract for the preliminary design of the vacuum vessel system</a:t>
            </a:r>
          </a:p>
          <a:p>
            <a:pPr marL="0" lvl="1" indent="0">
              <a:buNone/>
            </a:pPr>
            <a:r>
              <a:rPr lang="en-GB" sz="2200" b="1"/>
              <a:t>Expertise in the field of competence (design, manufacturing / construction, installation)</a:t>
            </a:r>
          </a:p>
          <a:p>
            <a:endParaRPr lang="en-GB" noProof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Further develop the CERN concept with design and structural calculations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Develop the vacuum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Understand risks associated with vacuum vessel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Develop the opening sequence and any tooling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Provide standards and regulations to be followed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Provide qualification criteria for welds and vacuum acceptance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Generate an estimate of the cost for the final production of the vacuum vessel</a:t>
            </a:r>
          </a:p>
          <a:p>
            <a:endParaRPr lang="en-GB" noProof="0"/>
          </a:p>
          <a:p>
            <a:r>
              <a:rPr lang="en-GB" noProof="0"/>
              <a:t>Price enquiry and specification: </a:t>
            </a:r>
            <a:r>
              <a:rPr lang="en-GB" noProof="0">
                <a:hlinkClick r:id="rId2"/>
              </a:rPr>
              <a:t>https://edms.cern.ch/document/3315586/1</a:t>
            </a:r>
            <a:r>
              <a:rPr lang="en-GB" noProof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noProof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012E87A-1BD6-5593-B237-E9A5CB95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pic>
        <p:nvPicPr>
          <p:cNvPr id="6" name="Picture 4" descr="Мултитест ООД | Multitest Ltd.">
            <a:extLst>
              <a:ext uri="{FF2B5EF4-FFF2-40B4-BE49-F238E27FC236}">
                <a16:creationId xmlns:a16="http://schemas.microsoft.com/office/drawing/2014/main" id="{1DD02757-A122-84E6-2158-C02909B5E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1" t="28580" r="28580" b="28581"/>
          <a:stretch>
            <a:fillRect/>
          </a:stretch>
        </p:blipFill>
        <p:spPr bwMode="auto">
          <a:xfrm>
            <a:off x="10566272" y="4757808"/>
            <a:ext cx="1442967" cy="144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303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8F20F-30F1-E989-4102-073A25BB2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D4EBC0-8E8E-02EA-F8B9-1EDC11C3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GB" noProof="0" smtClean="0"/>
              <a:pPr/>
              <a:t>6</a:t>
            </a:fld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D94558-49B2-3DF1-C9FE-4355055BD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Fit in a defined envelope within target station shielding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Comply with material restrictions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/>
              <a:t>Low Cobalt content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noProof="0"/>
              <a:t>No magnetic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Fit all required components within the vessel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Locate all possible failure points on one part of the vessel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noProof="0"/>
              <a:t>Handle if a water leak was to occur in the vessel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noProof="0"/>
              <a:t>Drainage options</a:t>
            </a:r>
          </a:p>
          <a:p>
            <a:pPr marL="666750" lvl="1" indent="-342900">
              <a:buFont typeface="Arial" panose="020B0604020202020204" pitchFamily="34" charset="0"/>
              <a:buChar char="•"/>
            </a:pPr>
            <a:r>
              <a:rPr lang="en-GB" noProof="0"/>
              <a:t>How to dry vessel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noProof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30B9C8C-2DF1-CDFB-254D-664BD2A6E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4319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6F511-4872-0232-4772-EFEE4707F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D92AB9-6994-9BD5-E1D0-B0EC660D7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Design Change from Previous Year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CE86F-F504-A5AF-AD88-D59EFA6C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6F713-D317-FCFA-3E93-9F1A5505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GB" noProof="0" smtClean="0"/>
              <a:t>7</a:t>
            </a:fld>
            <a:endParaRPr lang="en-GB" noProof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9E8016-835E-DE97-EA84-B18342B73322}"/>
              </a:ext>
            </a:extLst>
          </p:cNvPr>
          <p:cNvGrpSpPr/>
          <p:nvPr/>
        </p:nvGrpSpPr>
        <p:grpSpPr>
          <a:xfrm>
            <a:off x="0" y="894523"/>
            <a:ext cx="5343160" cy="4278764"/>
            <a:chOff x="0" y="894523"/>
            <a:chExt cx="5343160" cy="42787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D23806-A2E4-B0ED-5D99-2CB8F326E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46023"/>
              <a:ext cx="4097227" cy="4027264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5E2BBEF-4918-6F22-DF1D-55D8737E2544}"/>
                </a:ext>
              </a:extLst>
            </p:cNvPr>
            <p:cNvCxnSpPr>
              <a:cxnSpLocks/>
            </p:cNvCxnSpPr>
            <p:nvPr/>
          </p:nvCxnSpPr>
          <p:spPr>
            <a:xfrm>
              <a:off x="2687527" y="1054882"/>
              <a:ext cx="1394104" cy="22409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2170DAB-7BDC-BB2C-86FC-FD5AAC374A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223" y="1057209"/>
              <a:ext cx="2457304" cy="143169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7F8FEA3-8C77-76AD-A2D5-F56AAE083E23}"/>
                </a:ext>
              </a:extLst>
            </p:cNvPr>
            <p:cNvCxnSpPr/>
            <p:nvPr/>
          </p:nvCxnSpPr>
          <p:spPr>
            <a:xfrm>
              <a:off x="4097227" y="1314450"/>
              <a:ext cx="0" cy="22479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6B6604-F8A9-DF39-D247-0F1327693528}"/>
                </a:ext>
              </a:extLst>
            </p:cNvPr>
            <p:cNvSpPr txBox="1"/>
            <p:nvPr/>
          </p:nvSpPr>
          <p:spPr bwMode="auto">
            <a:xfrm>
              <a:off x="710954" y="1367334"/>
              <a:ext cx="1244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6579mm</a:t>
              </a:r>
              <a:endParaRPr lang="en-GB" sz="1200" b="1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895455-F187-FBD9-4C01-30A8544D48B0}"/>
                </a:ext>
              </a:extLst>
            </p:cNvPr>
            <p:cNvSpPr txBox="1"/>
            <p:nvPr/>
          </p:nvSpPr>
          <p:spPr bwMode="auto">
            <a:xfrm>
              <a:off x="3082850" y="894523"/>
              <a:ext cx="1244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2050mm</a:t>
              </a:r>
              <a:endParaRPr lang="en-GB" sz="1200" b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08BF8B-EFD1-EB80-4F17-8811012C01C7}"/>
                </a:ext>
              </a:extLst>
            </p:cNvPr>
            <p:cNvSpPr txBox="1"/>
            <p:nvPr/>
          </p:nvSpPr>
          <p:spPr bwMode="auto">
            <a:xfrm rot="5400000">
              <a:off x="3566650" y="2545512"/>
              <a:ext cx="1244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/>
                <a:t>2941mm</a:t>
              </a:r>
              <a:endParaRPr lang="en-GB" sz="1200" b="1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C7BBA2-465A-A118-0CAE-0DA840F5AFF9}"/>
                </a:ext>
              </a:extLst>
            </p:cNvPr>
            <p:cNvSpPr txBox="1"/>
            <p:nvPr/>
          </p:nvSpPr>
          <p:spPr bwMode="auto">
            <a:xfrm>
              <a:off x="2688037" y="4238553"/>
              <a:ext cx="2655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TSAC1</a:t>
              </a:r>
            </a:p>
            <a:p>
              <a:r>
                <a:rPr lang="en-US" sz="1600" b="1"/>
                <a:t>Internal volume</a:t>
              </a:r>
              <a:r>
                <a:rPr lang="en-GB" sz="1600" b="1"/>
                <a:t>: 28.96m³</a:t>
              </a:r>
            </a:p>
            <a:p>
              <a:r>
                <a:rPr lang="en-GB" sz="1600" b="1"/>
                <a:t>Weight: 25 Tonnes</a:t>
              </a:r>
              <a:endParaRPr lang="en-US" sz="1600" b="1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3FF7CD-588F-594A-E6BE-C8BCBD49CEE7}"/>
              </a:ext>
            </a:extLst>
          </p:cNvPr>
          <p:cNvGrpSpPr/>
          <p:nvPr/>
        </p:nvGrpSpPr>
        <p:grpSpPr>
          <a:xfrm>
            <a:off x="4985007" y="919650"/>
            <a:ext cx="7074276" cy="4166790"/>
            <a:chOff x="4985007" y="919650"/>
            <a:chExt cx="7074276" cy="416679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E499854-95C7-F84E-7F39-4BC3CCDD5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6688" y="995927"/>
              <a:ext cx="6652595" cy="3755780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9121E4D-2186-BA40-AFC9-2E0FF34315C6}"/>
                </a:ext>
              </a:extLst>
            </p:cNvPr>
            <p:cNvCxnSpPr>
              <a:cxnSpLocks/>
            </p:cNvCxnSpPr>
            <p:nvPr/>
          </p:nvCxnSpPr>
          <p:spPr>
            <a:xfrm>
              <a:off x="6708768" y="995927"/>
              <a:ext cx="4280216" cy="78640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17A1034-EAD8-F7BA-FDB6-F2A8571AA4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1331" y="1007523"/>
              <a:ext cx="1182186" cy="30692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BF879C9-07FB-148F-B0E3-FB8CE6EEFFF4}"/>
                </a:ext>
              </a:extLst>
            </p:cNvPr>
            <p:cNvCxnSpPr/>
            <p:nvPr/>
          </p:nvCxnSpPr>
          <p:spPr>
            <a:xfrm>
              <a:off x="5279632" y="1278976"/>
              <a:ext cx="0" cy="259626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4DAB39-A12E-5A6B-7873-8522CB31DC29}"/>
                </a:ext>
              </a:extLst>
            </p:cNvPr>
            <p:cNvSpPr txBox="1"/>
            <p:nvPr/>
          </p:nvSpPr>
          <p:spPr bwMode="auto">
            <a:xfrm>
              <a:off x="8732985" y="1090335"/>
              <a:ext cx="1244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accent3"/>
                  </a:solidFill>
                </a:rPr>
                <a:t>6555mm</a:t>
              </a:r>
              <a:endParaRPr lang="en-GB" sz="1200" b="1">
                <a:solidFill>
                  <a:schemeClr val="accent3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B2DBF0-09A1-F5DF-DACB-7A068D80C743}"/>
                </a:ext>
              </a:extLst>
            </p:cNvPr>
            <p:cNvSpPr txBox="1"/>
            <p:nvPr/>
          </p:nvSpPr>
          <p:spPr bwMode="auto">
            <a:xfrm>
              <a:off x="5253037" y="919650"/>
              <a:ext cx="1244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accent3"/>
                  </a:solidFill>
                </a:rPr>
                <a:t>2060mm</a:t>
              </a:r>
              <a:endParaRPr lang="en-GB" sz="1200" b="1">
                <a:solidFill>
                  <a:schemeClr val="accent3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E4A8EE-186C-E92A-0289-CEB86CC00BED}"/>
                </a:ext>
              </a:extLst>
            </p:cNvPr>
            <p:cNvSpPr txBox="1"/>
            <p:nvPr/>
          </p:nvSpPr>
          <p:spPr bwMode="auto">
            <a:xfrm rot="16200000">
              <a:off x="4501207" y="2244788"/>
              <a:ext cx="1244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accent3"/>
                  </a:solidFill>
                </a:rPr>
                <a:t>2950mm</a:t>
              </a:r>
              <a:endParaRPr lang="en-GB" sz="1200" b="1">
                <a:solidFill>
                  <a:schemeClr val="accent3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CAC973-8FB7-414F-7E6A-D366F3387A7B}"/>
                </a:ext>
              </a:extLst>
            </p:cNvPr>
            <p:cNvSpPr txBox="1"/>
            <p:nvPr/>
          </p:nvSpPr>
          <p:spPr bwMode="auto">
            <a:xfrm>
              <a:off x="5964098" y="4255443"/>
              <a:ext cx="27688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accent3"/>
                  </a:solidFill>
                </a:rPr>
                <a:t>TSAC2</a:t>
              </a:r>
            </a:p>
            <a:p>
              <a:r>
                <a:rPr lang="en-US" sz="1600" b="1">
                  <a:solidFill>
                    <a:schemeClr val="accent3"/>
                  </a:solidFill>
                </a:rPr>
                <a:t>Internal volume</a:t>
              </a:r>
              <a:r>
                <a:rPr lang="en-GB" sz="1600" b="1">
                  <a:solidFill>
                    <a:schemeClr val="accent3"/>
                  </a:solidFill>
                </a:rPr>
                <a:t>: 26.52m³</a:t>
              </a:r>
            </a:p>
            <a:p>
              <a:r>
                <a:rPr lang="en-GB" sz="1600" b="1">
                  <a:solidFill>
                    <a:schemeClr val="accent3"/>
                  </a:solidFill>
                </a:rPr>
                <a:t>Weight: 13 Tonnes</a:t>
              </a:r>
              <a:endParaRPr lang="en-US" sz="1600" b="1">
                <a:solidFill>
                  <a:schemeClr val="accent3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54FB9FE-18F9-FE2C-9EAC-4EF75BFFB3DA}"/>
              </a:ext>
            </a:extLst>
          </p:cNvPr>
          <p:cNvSpPr txBox="1"/>
          <p:nvPr/>
        </p:nvSpPr>
        <p:spPr bwMode="auto">
          <a:xfrm>
            <a:off x="587618" y="5188992"/>
            <a:ext cx="4787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Full Structural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Method of installation and 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Door installation and opening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6EDE32-8C0D-F0AB-1477-15128D7A7C6E}"/>
              </a:ext>
            </a:extLst>
          </p:cNvPr>
          <p:cNvSpPr txBox="1"/>
          <p:nvPr/>
        </p:nvSpPr>
        <p:spPr bwMode="auto">
          <a:xfrm>
            <a:off x="6497637" y="5173287"/>
            <a:ext cx="4787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Developed shielded lifting tool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Vacuum pumping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Drainage connections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AF82E54-7AD3-E998-AEDA-1F90F7E663DD}"/>
              </a:ext>
            </a:extLst>
          </p:cNvPr>
          <p:cNvCxnSpPr/>
          <p:nvPr/>
        </p:nvCxnSpPr>
        <p:spPr>
          <a:xfrm>
            <a:off x="11594592" y="1644333"/>
            <a:ext cx="0" cy="623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A96B9E2-CD82-A794-702A-B90A3403CD5F}"/>
              </a:ext>
            </a:extLst>
          </p:cNvPr>
          <p:cNvSpPr txBox="1"/>
          <p:nvPr/>
        </p:nvSpPr>
        <p:spPr>
          <a:xfrm>
            <a:off x="10994114" y="1278976"/>
            <a:ext cx="16733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/>
              <a:t>Guide Rails</a:t>
            </a:r>
          </a:p>
        </p:txBody>
      </p:sp>
    </p:spTree>
    <p:extLst>
      <p:ext uri="{BB962C8B-B14F-4D97-AF65-F5344CB8AC3E}">
        <p14:creationId xmlns:p14="http://schemas.microsoft.com/office/powerpoint/2010/main" val="179155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3C475-40A5-D80F-6358-6C7FB15B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Shielded Lifting Tool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FD741-1500-6F13-ACF0-E894C768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9297979-56A6-6A8D-2A69-7DBC3A7C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405B14-2EF7-64FF-1CBE-093A2E791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543" y="373593"/>
            <a:ext cx="4202462" cy="517102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FE2EE4DC-43A9-992D-2004-695EE7144E9A}"/>
              </a:ext>
            </a:extLst>
          </p:cNvPr>
          <p:cNvSpPr txBox="1">
            <a:spLocks/>
          </p:cNvSpPr>
          <p:nvPr/>
        </p:nvSpPr>
        <p:spPr>
          <a:xfrm>
            <a:off x="108886" y="1491734"/>
            <a:ext cx="5916688" cy="46085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5cm thick carbon steel tool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Moved into place to provide some shielding when door is being opened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Utilises manual crank to move towards the door</a:t>
            </a:r>
          </a:p>
          <a:p>
            <a:pPr marL="781050" lvl="1" indent="-457200">
              <a:buFont typeface="Arial" panose="020B0604020202020204" pitchFamily="34" charset="0"/>
              <a:buChar char="•"/>
            </a:pPr>
            <a:r>
              <a:rPr lang="en-GB" sz="2400"/>
              <a:t>Design adaptation to include robotic handling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Locking pins secure tool to door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/>
              <a:t>Lead blankets for specific operations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70FE5E6-9195-C780-E6E6-B153A5B54BBD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Shielded Lifting Tool</a:t>
            </a:r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218642B-C0EF-C326-429A-E5BBB17C0A9F}"/>
              </a:ext>
            </a:extLst>
          </p:cNvPr>
          <p:cNvCxnSpPr>
            <a:cxnSpLocks/>
          </p:cNvCxnSpPr>
          <p:nvPr/>
        </p:nvCxnSpPr>
        <p:spPr>
          <a:xfrm>
            <a:off x="7418228" y="3731087"/>
            <a:ext cx="19321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1F4B207-9112-5958-D225-A15DB9500A0F}"/>
              </a:ext>
            </a:extLst>
          </p:cNvPr>
          <p:cNvSpPr txBox="1"/>
          <p:nvPr/>
        </p:nvSpPr>
        <p:spPr bwMode="auto">
          <a:xfrm>
            <a:off x="6025574" y="3473439"/>
            <a:ext cx="168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Cut-outs for feedthroughs</a:t>
            </a:r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BA5FA1-8AA0-9E01-1373-BAC3611BF93C}"/>
              </a:ext>
            </a:extLst>
          </p:cNvPr>
          <p:cNvCxnSpPr/>
          <p:nvPr/>
        </p:nvCxnSpPr>
        <p:spPr>
          <a:xfrm>
            <a:off x="7496175" y="3276600"/>
            <a:ext cx="863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C1D29C-2286-023C-54F4-639B56057B21}"/>
              </a:ext>
            </a:extLst>
          </p:cNvPr>
          <p:cNvSpPr txBox="1"/>
          <p:nvPr/>
        </p:nvSpPr>
        <p:spPr bwMode="auto">
          <a:xfrm>
            <a:off x="6039767" y="3059668"/>
            <a:ext cx="16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Manual crank</a:t>
            </a:r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C9414E-8E7A-0356-A6B1-AF5B7A026A44}"/>
              </a:ext>
            </a:extLst>
          </p:cNvPr>
          <p:cNvCxnSpPr>
            <a:cxnSpLocks/>
          </p:cNvCxnSpPr>
          <p:nvPr/>
        </p:nvCxnSpPr>
        <p:spPr>
          <a:xfrm>
            <a:off x="7496175" y="2362200"/>
            <a:ext cx="6413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E4DDB44-06CC-D34A-E9BD-B81E2A6C2688}"/>
              </a:ext>
            </a:extLst>
          </p:cNvPr>
          <p:cNvSpPr txBox="1"/>
          <p:nvPr/>
        </p:nvSpPr>
        <p:spPr bwMode="auto">
          <a:xfrm>
            <a:off x="6003466" y="2045732"/>
            <a:ext cx="168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Connection to vessel door</a:t>
            </a:r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A0F795-8F05-C4C8-F190-7FEB7975835B}"/>
              </a:ext>
            </a:extLst>
          </p:cNvPr>
          <p:cNvCxnSpPr>
            <a:cxnSpLocks/>
          </p:cNvCxnSpPr>
          <p:nvPr/>
        </p:nvCxnSpPr>
        <p:spPr>
          <a:xfrm>
            <a:off x="7067550" y="1676400"/>
            <a:ext cx="7429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3B9564F-E029-FF55-5826-9076517F1791}"/>
              </a:ext>
            </a:extLst>
          </p:cNvPr>
          <p:cNvSpPr txBox="1"/>
          <p:nvPr/>
        </p:nvSpPr>
        <p:spPr bwMode="auto">
          <a:xfrm>
            <a:off x="6039767" y="1491734"/>
            <a:ext cx="16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Rollers</a:t>
            </a:r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456A89-BACF-47AF-9889-EDB352BC6DB3}"/>
              </a:ext>
            </a:extLst>
          </p:cNvPr>
          <p:cNvCxnSpPr>
            <a:cxnSpLocks/>
          </p:cNvCxnSpPr>
          <p:nvPr/>
        </p:nvCxnSpPr>
        <p:spPr>
          <a:xfrm>
            <a:off x="7816850" y="4757427"/>
            <a:ext cx="5429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D8B5459-99B6-5EB7-69C3-319E1A372B89}"/>
              </a:ext>
            </a:extLst>
          </p:cNvPr>
          <p:cNvSpPr txBox="1"/>
          <p:nvPr/>
        </p:nvSpPr>
        <p:spPr bwMode="auto">
          <a:xfrm>
            <a:off x="6075085" y="4569788"/>
            <a:ext cx="168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Lead Blankets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90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668B4-69E2-CF99-D208-B551B945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B243-1BAA-ED03-532C-CBD16865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 Leak Scenario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D3C0C-8F0A-DF0D-3782-5A2A44DC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6CF0E2-3DB8-4D71-91EA-2B38E9FCC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11" y="988305"/>
            <a:ext cx="3762375" cy="1952625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BC58356-96AC-F1D0-4979-A3230CF3C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052" y="6378349"/>
            <a:ext cx="5494898" cy="365125"/>
          </a:xfrm>
        </p:spPr>
        <p:txBody>
          <a:bodyPr/>
          <a:lstStyle/>
          <a:p>
            <a:pPr>
              <a:defRPr/>
            </a:pPr>
            <a:r>
              <a:rPr lang="en-GB" sz="900" noProof="0"/>
              <a:t>Service Cell design - ISIS/CERN collaboration progress workshop</a:t>
            </a:r>
            <a:endParaRPr lang="en-GB" noProof="0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DC70E448-24E0-EA20-8A96-18F541688E8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000125" y="3135313"/>
            <a:ext cx="10515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7CDA98C-A548-E860-D5FE-81B5EB2F5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713" y="3159126"/>
            <a:ext cx="860425" cy="371475"/>
          </a:xfrm>
          <a:prstGeom prst="rect">
            <a:avLst/>
          </a:pr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23BAEE2-D1C8-1AD8-E03D-3640DA205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138" y="3159126"/>
            <a:ext cx="4092575" cy="371475"/>
          </a:xfrm>
          <a:prstGeom prst="rect">
            <a:avLst/>
          </a:pr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FC650FA-D3AC-FEA4-6252-87C019052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3" y="3159126"/>
            <a:ext cx="2108200" cy="371475"/>
          </a:xfrm>
          <a:prstGeom prst="rect">
            <a:avLst/>
          </a:pr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6C22D9EF-71F5-6EF0-35BF-914BD00E0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3159126"/>
            <a:ext cx="3440113" cy="371475"/>
          </a:xfrm>
          <a:prstGeom prst="rect">
            <a:avLst/>
          </a:prstGeom>
          <a:solidFill>
            <a:srgbClr val="0033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221CD302-EB57-C0EF-25D3-EF14FE11E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713" y="3530601"/>
            <a:ext cx="860425" cy="639763"/>
          </a:xfrm>
          <a:prstGeom prst="rect">
            <a:avLst/>
          </a:prstGeom>
          <a:solidFill>
            <a:srgbClr val="E7E8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5BECF422-3D7C-DA1B-2717-B92750556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138" y="3530601"/>
            <a:ext cx="4092575" cy="639763"/>
          </a:xfrm>
          <a:prstGeom prst="rect">
            <a:avLst/>
          </a:prstGeom>
          <a:solidFill>
            <a:srgbClr val="E7E8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78C77CAF-5555-68C5-E51A-33416892D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3" y="3530601"/>
            <a:ext cx="2108200" cy="639763"/>
          </a:xfrm>
          <a:prstGeom prst="rect">
            <a:avLst/>
          </a:prstGeom>
          <a:solidFill>
            <a:srgbClr val="E7E8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8A5F1EA1-C81A-A0BE-1A30-79C920E4D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3530601"/>
            <a:ext cx="3440113" cy="639763"/>
          </a:xfrm>
          <a:prstGeom prst="rect">
            <a:avLst/>
          </a:prstGeom>
          <a:solidFill>
            <a:srgbClr val="E7E8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12F1D1C4-C434-AB60-B381-10AF1BEEF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713" y="4170363"/>
            <a:ext cx="860425" cy="639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A67AB5A5-82E8-B75D-A50E-A9A64CAC4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138" y="4170363"/>
            <a:ext cx="4092575" cy="639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1369EA60-B2AF-397F-259C-F326AB527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3" y="4170363"/>
            <a:ext cx="2108200" cy="639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4CF6F505-3119-20D6-5E98-AF925F092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4170363"/>
            <a:ext cx="3440113" cy="639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7F8761A9-D275-70FC-2373-3147FADED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713" y="4810126"/>
            <a:ext cx="860425" cy="641350"/>
          </a:xfrm>
          <a:prstGeom prst="rect">
            <a:avLst/>
          </a:prstGeom>
          <a:solidFill>
            <a:srgbClr val="E7E8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660767BE-309E-94AF-A6A9-E5D9FC3B2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138" y="4810126"/>
            <a:ext cx="4092575" cy="641350"/>
          </a:xfrm>
          <a:prstGeom prst="rect">
            <a:avLst/>
          </a:prstGeom>
          <a:solidFill>
            <a:srgbClr val="E7E8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FDC37251-7486-4083-181F-DA02816E9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3" y="4810126"/>
            <a:ext cx="2108200" cy="641350"/>
          </a:xfrm>
          <a:prstGeom prst="rect">
            <a:avLst/>
          </a:prstGeom>
          <a:solidFill>
            <a:srgbClr val="E7E8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57E26673-3743-05F1-70B2-9057A5697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4810126"/>
            <a:ext cx="3440113" cy="641350"/>
          </a:xfrm>
          <a:prstGeom prst="rect">
            <a:avLst/>
          </a:prstGeom>
          <a:solidFill>
            <a:srgbClr val="E7E8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22068A23-CA9E-C9D6-5929-1AEABD796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713" y="5451476"/>
            <a:ext cx="860425" cy="639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961D1B51-C5A0-5A61-DD2A-1A2E05255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138" y="5451476"/>
            <a:ext cx="4092575" cy="639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DA34632D-065A-4E9A-0015-5CF356720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13" y="5451476"/>
            <a:ext cx="2108200" cy="639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836D689A-2CE6-E1BC-2AE5-9824D0D39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5451476"/>
            <a:ext cx="3440113" cy="639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Line 25">
            <a:extLst>
              <a:ext uri="{FF2B5EF4-FFF2-40B4-BE49-F238E27FC236}">
                <a16:creationId xmlns:a16="http://schemas.microsoft.com/office/drawing/2014/main" id="{2DA5E8D7-3331-B680-34BB-A8CCB83D3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1713" y="3530601"/>
            <a:ext cx="10501313" cy="0"/>
          </a:xfrm>
          <a:prstGeom prst="line">
            <a:avLst/>
          </a:prstGeom>
          <a:noFill/>
          <a:ln w="254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Line 26">
            <a:extLst>
              <a:ext uri="{FF2B5EF4-FFF2-40B4-BE49-F238E27FC236}">
                <a16:creationId xmlns:a16="http://schemas.microsoft.com/office/drawing/2014/main" id="{EA44FCAC-06D3-7F81-3F33-31038C1400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1713" y="3159126"/>
            <a:ext cx="10501313" cy="0"/>
          </a:xfrm>
          <a:prstGeom prst="line">
            <a:avLst/>
          </a:prstGeom>
          <a:noFill/>
          <a:ln w="254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Line 27">
            <a:extLst>
              <a:ext uri="{FF2B5EF4-FFF2-40B4-BE49-F238E27FC236}">
                <a16:creationId xmlns:a16="http://schemas.microsoft.com/office/drawing/2014/main" id="{3F450E59-3CE2-1FE8-CE42-9EAC3D385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1713" y="6091238"/>
            <a:ext cx="10501313" cy="0"/>
          </a:xfrm>
          <a:prstGeom prst="line">
            <a:avLst/>
          </a:prstGeom>
          <a:noFill/>
          <a:ln w="25400" cap="flat">
            <a:solidFill>
              <a:srgbClr val="0033A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694AC8E7-8B41-02B6-3625-767910D9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988" y="3216276"/>
            <a:ext cx="7445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Notes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06BCE6AC-F34F-63EE-ED09-800717F14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3216276"/>
            <a:ext cx="17224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Chamber State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FFB26CBB-BC27-63E0-73FF-D385A89C4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3216276"/>
            <a:ext cx="81438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Action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C6E31A1A-790E-0D01-AB7A-244D65F5D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788" y="3216276"/>
            <a:ext cx="6048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Step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3FC4EFA2-DABE-C4C3-E7A3-093D7C690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988" y="3594101"/>
            <a:ext cx="2673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Leak detection system in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92A1C8DA-5AA8-8F7B-3CD0-31934483B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988" y="3868738"/>
            <a:ext cx="1606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cooling system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7F9581B2-ADB7-BFE9-6DCF-CF3DA7139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3594101"/>
            <a:ext cx="15217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Under Vacuum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id="{6B92B1D0-890C-88D4-D2ED-DA1F552C4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3594101"/>
            <a:ext cx="311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Leak detection (pressure rise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36">
            <a:extLst>
              <a:ext uri="{FF2B5EF4-FFF2-40B4-BE49-F238E27FC236}">
                <a16:creationId xmlns:a16="http://schemas.microsoft.com/office/drawing/2014/main" id="{A1E46CD7-A70F-0CC4-4462-B31F48A84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4113" y="3594101"/>
            <a:ext cx="17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9C72C274-13C9-7474-39DE-1108CB1B7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3" y="3594101"/>
            <a:ext cx="957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&gt; chiller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38">
            <a:extLst>
              <a:ext uri="{FF2B5EF4-FFF2-40B4-BE49-F238E27FC236}">
                <a16:creationId xmlns:a16="http://schemas.microsoft.com/office/drawing/2014/main" id="{67F54C0F-BF4F-890D-D600-86481B6AF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3868738"/>
            <a:ext cx="722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stops)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id="{E31C66C5-3A9D-65B6-0DD1-940EBCF19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788" y="3594101"/>
            <a:ext cx="227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0">
            <a:extLst>
              <a:ext uri="{FF2B5EF4-FFF2-40B4-BE49-F238E27FC236}">
                <a16:creationId xmlns:a16="http://schemas.microsoft.com/office/drawing/2014/main" id="{D0BFA307-594F-1974-4AD2-618A5E34F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988" y="4237038"/>
            <a:ext cx="34369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To prevent larger leaks and allow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1">
            <a:extLst>
              <a:ext uri="{FF2B5EF4-FFF2-40B4-BE49-F238E27FC236}">
                <a16:creationId xmlns:a16="http://schemas.microsoft.com/office/drawing/2014/main" id="{78637730-6296-731A-CDC3-982E0B563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988" y="4508501"/>
            <a:ext cx="12795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evacuation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2">
            <a:extLst>
              <a:ext uri="{FF2B5EF4-FFF2-40B4-BE49-F238E27FC236}">
                <a16:creationId xmlns:a16="http://schemas.microsoft.com/office/drawing/2014/main" id="{6E5D8082-EED6-37FE-F825-B0619B426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4237038"/>
            <a:ext cx="19843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Atmosphere/under vacuum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id="{18371B24-BEB7-11AE-CB86-BDB92F24E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4237038"/>
            <a:ext cx="37830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Dry the cooling loop (collect water to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44">
            <a:extLst>
              <a:ext uri="{FF2B5EF4-FFF2-40B4-BE49-F238E27FC236}">
                <a16:creationId xmlns:a16="http://schemas.microsoft.com/office/drawing/2014/main" id="{56629046-FF58-A106-F806-172250576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4508501"/>
            <a:ext cx="25685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chiller, seal inlet/outlet)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45">
            <a:extLst>
              <a:ext uri="{FF2B5EF4-FFF2-40B4-BE49-F238E27FC236}">
                <a16:creationId xmlns:a16="http://schemas.microsoft.com/office/drawing/2014/main" id="{E9677323-BB03-0496-1064-5E67211FE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788" y="4237038"/>
            <a:ext cx="227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46">
            <a:extLst>
              <a:ext uri="{FF2B5EF4-FFF2-40B4-BE49-F238E27FC236}">
                <a16:creationId xmlns:a16="http://schemas.microsoft.com/office/drawing/2014/main" id="{192CBA40-AC19-980B-0E86-F79E0A5EB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988" y="4875213"/>
            <a:ext cx="3325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Only done for large leaks (&gt;few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47">
            <a:extLst>
              <a:ext uri="{FF2B5EF4-FFF2-40B4-BE49-F238E27FC236}">
                <a16:creationId xmlns:a16="http://schemas.microsoft.com/office/drawing/2014/main" id="{11E226FA-1CD6-B01A-262E-5F65FB9D1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988" y="5149851"/>
            <a:ext cx="582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litres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8">
            <a:extLst>
              <a:ext uri="{FF2B5EF4-FFF2-40B4-BE49-F238E27FC236}">
                <a16:creationId xmlns:a16="http://schemas.microsoft.com/office/drawing/2014/main" id="{B30296EC-DC30-EFE4-0FC9-F968BC8B0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0" y="5149851"/>
            <a:ext cx="176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49">
            <a:extLst>
              <a:ext uri="{FF2B5EF4-FFF2-40B4-BE49-F238E27FC236}">
                <a16:creationId xmlns:a16="http://schemas.microsoft.com/office/drawing/2014/main" id="{84E9C087-A8E8-4D2E-B3FD-44323D700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4875213"/>
            <a:ext cx="15217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Under Vacuum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50">
            <a:extLst>
              <a:ext uri="{FF2B5EF4-FFF2-40B4-BE49-F238E27FC236}">
                <a16:creationId xmlns:a16="http://schemas.microsoft.com/office/drawing/2014/main" id="{E840E3B4-D097-B1F6-7413-37EF50B32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4875213"/>
            <a:ext cx="3402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Pump drainage (water pump via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51">
            <a:extLst>
              <a:ext uri="{FF2B5EF4-FFF2-40B4-BE49-F238E27FC236}">
                <a16:creationId xmlns:a16="http://schemas.microsoft.com/office/drawing/2014/main" id="{67007C8F-F0BA-F28C-2774-ACB0CFAD1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5149851"/>
            <a:ext cx="1927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drainage network)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52">
            <a:extLst>
              <a:ext uri="{FF2B5EF4-FFF2-40B4-BE49-F238E27FC236}">
                <a16:creationId xmlns:a16="http://schemas.microsoft.com/office/drawing/2014/main" id="{BEF38892-D0EE-9614-B169-01B720E92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788" y="4875213"/>
            <a:ext cx="227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D0422796-E94C-B3F8-5AB0-8F6EC492C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988" y="5514976"/>
            <a:ext cx="2882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Usage of vacuum pumping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54">
            <a:extLst>
              <a:ext uri="{FF2B5EF4-FFF2-40B4-BE49-F238E27FC236}">
                <a16:creationId xmlns:a16="http://schemas.microsoft.com/office/drawing/2014/main" id="{79D38AD0-0159-5AD3-6300-98E79E2E6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988" y="5789613"/>
            <a:ext cx="819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system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55">
            <a:extLst>
              <a:ext uri="{FF2B5EF4-FFF2-40B4-BE49-F238E27FC236}">
                <a16:creationId xmlns:a16="http://schemas.microsoft.com/office/drawing/2014/main" id="{787CB125-86CA-E1EF-33E9-E6C31EF77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788" y="5514976"/>
            <a:ext cx="15217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>
                <a:solidFill>
                  <a:srgbClr val="0033A0"/>
                </a:solidFill>
              </a:rPr>
              <a:t>Under Vacuum</a:t>
            </a:r>
            <a:endParaRPr kumimoji="0" lang="en-US" altLang="en-US" sz="1800" b="0" i="0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2" name="Rectangle 56">
            <a:extLst>
              <a:ext uri="{FF2B5EF4-FFF2-40B4-BE49-F238E27FC236}">
                <a16:creationId xmlns:a16="http://schemas.microsoft.com/office/drawing/2014/main" id="{BEEB2E42-A0ED-6AE5-584C-E7F792CFF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5514976"/>
            <a:ext cx="39084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Vacuum drying residual water left in tank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57">
            <a:extLst>
              <a:ext uri="{FF2B5EF4-FFF2-40B4-BE49-F238E27FC236}">
                <a16:creationId xmlns:a16="http://schemas.microsoft.com/office/drawing/2014/main" id="{D3D8D528-42DD-A78A-D273-AC3DFD32E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788" y="5514976"/>
            <a:ext cx="227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33A0"/>
                </a:solidFill>
                <a:effectLst/>
                <a:latin typeface="Arial" panose="020B0604020202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50F997F4-5998-1645-3765-447B12C36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640" y="1057084"/>
            <a:ext cx="6557818" cy="1460692"/>
          </a:xfrm>
          <a:prstGeom prst="rect">
            <a:avLst/>
          </a:prstGeom>
        </p:spPr>
      </p:pic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9D48AEB-5133-054D-14F1-51191118F38A}"/>
              </a:ext>
            </a:extLst>
          </p:cNvPr>
          <p:cNvCxnSpPr>
            <a:cxnSpLocks/>
          </p:cNvCxnSpPr>
          <p:nvPr/>
        </p:nvCxnSpPr>
        <p:spPr>
          <a:xfrm flipV="1">
            <a:off x="8062913" y="2105082"/>
            <a:ext cx="0" cy="4126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2EEDBC3D-074B-7F97-916E-306BB369A284}"/>
              </a:ext>
            </a:extLst>
          </p:cNvPr>
          <p:cNvSpPr txBox="1"/>
          <p:nvPr/>
        </p:nvSpPr>
        <p:spPr>
          <a:xfrm>
            <a:off x="7383371" y="2511833"/>
            <a:ext cx="23790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Water Collection</a:t>
            </a:r>
            <a:endParaRPr lang="en-GB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C2F8B86-798B-0468-FC7C-DD11B594149B}"/>
              </a:ext>
            </a:extLst>
          </p:cNvPr>
          <p:cNvCxnSpPr>
            <a:cxnSpLocks/>
          </p:cNvCxnSpPr>
          <p:nvPr/>
        </p:nvCxnSpPr>
        <p:spPr>
          <a:xfrm flipV="1">
            <a:off x="11109155" y="2237638"/>
            <a:ext cx="0" cy="4126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8C37693-B1F9-44F1-E8CD-D2B169BFC96A}"/>
              </a:ext>
            </a:extLst>
          </p:cNvPr>
          <p:cNvSpPr txBox="1"/>
          <p:nvPr/>
        </p:nvSpPr>
        <p:spPr>
          <a:xfrm>
            <a:off x="10420535" y="2651919"/>
            <a:ext cx="17616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Drainage Pipe</a:t>
            </a:r>
            <a:endParaRPr lang="en-GB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5F583A8-06EC-0B4C-85A0-492DEE816519}"/>
              </a:ext>
            </a:extLst>
          </p:cNvPr>
          <p:cNvCxnSpPr>
            <a:cxnSpLocks/>
          </p:cNvCxnSpPr>
          <p:nvPr/>
        </p:nvCxnSpPr>
        <p:spPr>
          <a:xfrm flipH="1">
            <a:off x="2768601" y="2861660"/>
            <a:ext cx="58150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48463A68-7F8F-A5F5-F6B0-97EEE73CF39D}"/>
              </a:ext>
            </a:extLst>
          </p:cNvPr>
          <p:cNvSpPr txBox="1"/>
          <p:nvPr/>
        </p:nvSpPr>
        <p:spPr>
          <a:xfrm>
            <a:off x="3403442" y="2729301"/>
            <a:ext cx="23790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/>
              <a:t>Gutter System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95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_16x9 PPT_v2024.pptx" id="{DFBC6625-1CCB-9E43-8DAE-BEFAD74E24A0}" vid="{9CD4E85F-30DA-2443-B3AE-B766ED3BC7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2581</Words>
  <Application>Microsoft Office PowerPoint</Application>
  <PresentationFormat>Grand écran</PresentationFormat>
  <Paragraphs>563</Paragraphs>
  <Slides>46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Cambria Math</vt:lpstr>
      <vt:lpstr>Symbol</vt:lpstr>
      <vt:lpstr>Office Theme</vt:lpstr>
      <vt:lpstr>Target Systems Vacuum Vessel and Feedthrough Design ISIS/CERN collaboration progress workshop 1rst - 2nd June 2026</vt:lpstr>
      <vt:lpstr>Contents</vt:lpstr>
      <vt:lpstr>Target Station &amp; Target system</vt:lpstr>
      <vt:lpstr>Contents and Functions</vt:lpstr>
      <vt:lpstr>Objective of Preliminary Design Study - Streicher</vt:lpstr>
      <vt:lpstr>Requirements</vt:lpstr>
      <vt:lpstr>Design Change from Previous Year</vt:lpstr>
      <vt:lpstr>Shielded Lifting Tool</vt:lpstr>
      <vt:lpstr>Water Leak Scenario</vt:lpstr>
      <vt:lpstr>Installation and Alignment</vt:lpstr>
      <vt:lpstr>Failure Reduction and Recovery</vt:lpstr>
      <vt:lpstr>Failure Impacts to Surroundings</vt:lpstr>
      <vt:lpstr>Vacuum System</vt:lpstr>
      <vt:lpstr>Vacuum Vessel Preliminary P&amp;ID</vt:lpstr>
      <vt:lpstr>Vacuum Vessel Feedthroughs</vt:lpstr>
      <vt:lpstr>Incorporation of Cooling Feedthroughs </vt:lpstr>
      <vt:lpstr>Vacuum Vessel Cooling Feedthroughs </vt:lpstr>
      <vt:lpstr>Manufacturing</vt:lpstr>
      <vt:lpstr>Vacuum Vessel Seal</vt:lpstr>
      <vt:lpstr>Elastomers for Vacuum Vessel Seals – Overview </vt:lpstr>
      <vt:lpstr>Elastomers for Vacuum Vessel Seals – Project status</vt:lpstr>
      <vt:lpstr>Prototype Plans</vt:lpstr>
      <vt:lpstr>Vacuum Vessel Opening Sequence</vt:lpstr>
      <vt:lpstr>Beam Line Removal</vt:lpstr>
      <vt:lpstr>Beam Instrumentation Package Removal</vt:lpstr>
      <vt:lpstr>Collimator/Mask Shielding Removal</vt:lpstr>
      <vt:lpstr>Colllimator/Mask Removal</vt:lpstr>
      <vt:lpstr>Beam Pipe Removal</vt:lpstr>
      <vt:lpstr>Feedthrough Disconnection</vt:lpstr>
      <vt:lpstr>Chain Clamp Removal</vt:lpstr>
      <vt:lpstr>Pipe Removal</vt:lpstr>
      <vt:lpstr>Second Pipe Removed</vt:lpstr>
      <vt:lpstr>Pipe Support Removal</vt:lpstr>
      <vt:lpstr>Thermocouple Removal</vt:lpstr>
      <vt:lpstr>Flange Bolt Unscrew</vt:lpstr>
      <vt:lpstr>Water Pipes Disconnected and Removed</vt:lpstr>
      <vt:lpstr>Door Unbolted</vt:lpstr>
      <vt:lpstr>Lifting Tool Transported to Chamber Guide Rails</vt:lpstr>
      <vt:lpstr>Manipulation of Lifting Tool to Chamber Door</vt:lpstr>
      <vt:lpstr>Connection of Lifting Tool to Door</vt:lpstr>
      <vt:lpstr>Manipulation of Lifting Tool + Door to End Stop</vt:lpstr>
      <vt:lpstr>Transporting Lifting Tool + Door to Storage Frame</vt:lpstr>
      <vt:lpstr>Separating Door from Lifting Tool</vt:lpstr>
      <vt:lpstr>Conclusions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Alexander Fraser</dc:creator>
  <cp:lastModifiedBy>Jean-Louis Grenard</cp:lastModifiedBy>
  <cp:revision>2</cp:revision>
  <cp:lastPrinted>2024-12-16T10:46:54Z</cp:lastPrinted>
  <dcterms:created xsi:type="dcterms:W3CDTF">2024-07-23T07:46:26Z</dcterms:created>
  <dcterms:modified xsi:type="dcterms:W3CDTF">2026-06-01T05:57:18Z</dcterms:modified>
</cp:coreProperties>
</file>