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6"/>
  </p:notesMasterIdLst>
  <p:sldIdLst>
    <p:sldId id="513" r:id="rId2"/>
    <p:sldId id="445" r:id="rId3"/>
    <p:sldId id="476" r:id="rId4"/>
    <p:sldId id="429" r:id="rId5"/>
    <p:sldId id="483" r:id="rId6"/>
    <p:sldId id="430" r:id="rId7"/>
    <p:sldId id="511" r:id="rId8"/>
    <p:sldId id="479" r:id="rId9"/>
    <p:sldId id="512" r:id="rId10"/>
    <p:sldId id="437" r:id="rId11"/>
    <p:sldId id="509" r:id="rId12"/>
    <p:sldId id="517" r:id="rId13"/>
    <p:sldId id="473" r:id="rId14"/>
    <p:sldId id="474" r:id="rId15"/>
    <p:sldId id="490" r:id="rId16"/>
    <p:sldId id="431" r:id="rId17"/>
    <p:sldId id="457" r:id="rId18"/>
    <p:sldId id="465" r:id="rId19"/>
    <p:sldId id="510" r:id="rId20"/>
    <p:sldId id="515" r:id="rId21"/>
    <p:sldId id="297" r:id="rId22"/>
    <p:sldId id="405" r:id="rId23"/>
    <p:sldId id="475" r:id="rId24"/>
    <p:sldId id="272" r:id="rId25"/>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134" autoAdjust="0"/>
  </p:normalViewPr>
  <p:slideViewPr>
    <p:cSldViewPr snapToGrid="0">
      <p:cViewPr>
        <p:scale>
          <a:sx n="100" d="100"/>
          <a:sy n="100" d="100"/>
        </p:scale>
        <p:origin x="936"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7" y="0"/>
            <a:ext cx="2951163" cy="498852"/>
          </a:xfrm>
          <a:prstGeom prst="rect">
            <a:avLst/>
          </a:prstGeom>
        </p:spPr>
        <p:txBody>
          <a:bodyPr vert="horz" lIns="91440" tIns="45720" rIns="91440" bIns="45720" rtlCol="0"/>
          <a:lstStyle>
            <a:lvl1pPr algn="r">
              <a:defRPr sz="1200"/>
            </a:lvl1pPr>
          </a:lstStyle>
          <a:p>
            <a:fld id="{CDD03494-7AF3-4269-8672-5BA969EB1DB2}" type="datetimeFigureOut">
              <a:rPr lang="en-GB" smtClean="0"/>
              <a:t>27/10/2023</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3664"/>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7" y="9443664"/>
            <a:ext cx="2951163" cy="498851"/>
          </a:xfrm>
          <a:prstGeom prst="rect">
            <a:avLst/>
          </a:prstGeom>
        </p:spPr>
        <p:txBody>
          <a:bodyPr vert="horz" lIns="91440" tIns="45720" rIns="91440" bIns="45720" rtlCol="0" anchor="b"/>
          <a:lstStyle>
            <a:lvl1pPr algn="r">
              <a:defRPr sz="1200"/>
            </a:lvl1pPr>
          </a:lstStyle>
          <a:p>
            <a:fld id="{31245BE9-DE35-4F34-BE2A-5FD27048DD23}" type="slidenum">
              <a:rPr lang="en-GB" smtClean="0"/>
              <a:t>‹#›</a:t>
            </a:fld>
            <a:endParaRPr lang="en-GB"/>
          </a:p>
        </p:txBody>
      </p:sp>
    </p:spTree>
    <p:extLst>
      <p:ext uri="{BB962C8B-B14F-4D97-AF65-F5344CB8AC3E}">
        <p14:creationId xmlns:p14="http://schemas.microsoft.com/office/powerpoint/2010/main" val="95283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149339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50046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245BE9-DE35-4F34-BE2A-5FD27048DD23}" type="slidenum">
              <a:rPr lang="en-GB" smtClean="0"/>
              <a:t>3</a:t>
            </a:fld>
            <a:endParaRPr lang="en-GB"/>
          </a:p>
        </p:txBody>
      </p:sp>
    </p:spTree>
    <p:extLst>
      <p:ext uri="{BB962C8B-B14F-4D97-AF65-F5344CB8AC3E}">
        <p14:creationId xmlns:p14="http://schemas.microsoft.com/office/powerpoint/2010/main" val="22482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245BE9-DE35-4F34-BE2A-5FD27048DD23}" type="slidenum">
              <a:rPr lang="en-GB" smtClean="0"/>
              <a:t>4</a:t>
            </a:fld>
            <a:endParaRPr lang="en-GB"/>
          </a:p>
        </p:txBody>
      </p:sp>
    </p:spTree>
    <p:extLst>
      <p:ext uri="{BB962C8B-B14F-4D97-AF65-F5344CB8AC3E}">
        <p14:creationId xmlns:p14="http://schemas.microsoft.com/office/powerpoint/2010/main" val="2451057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245BE9-DE35-4F34-BE2A-5FD27048DD23}" type="slidenum">
              <a:rPr lang="en-GB" smtClean="0"/>
              <a:t>5</a:t>
            </a:fld>
            <a:endParaRPr lang="en-GB"/>
          </a:p>
        </p:txBody>
      </p:sp>
    </p:spTree>
    <p:extLst>
      <p:ext uri="{BB962C8B-B14F-4D97-AF65-F5344CB8AC3E}">
        <p14:creationId xmlns:p14="http://schemas.microsoft.com/office/powerpoint/2010/main" val="2791537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245BE9-DE35-4F34-BE2A-5FD27048DD23}" type="slidenum">
              <a:rPr lang="en-GB" smtClean="0"/>
              <a:t>6</a:t>
            </a:fld>
            <a:endParaRPr lang="en-GB"/>
          </a:p>
        </p:txBody>
      </p:sp>
    </p:spTree>
    <p:extLst>
      <p:ext uri="{BB962C8B-B14F-4D97-AF65-F5344CB8AC3E}">
        <p14:creationId xmlns:p14="http://schemas.microsoft.com/office/powerpoint/2010/main" val="3594770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245BE9-DE35-4F34-BE2A-5FD27048DD23}" type="slidenum">
              <a:rPr lang="en-GB" smtClean="0"/>
              <a:t>7</a:t>
            </a:fld>
            <a:endParaRPr lang="en-GB"/>
          </a:p>
        </p:txBody>
      </p:sp>
    </p:spTree>
    <p:extLst>
      <p:ext uri="{BB962C8B-B14F-4D97-AF65-F5344CB8AC3E}">
        <p14:creationId xmlns:p14="http://schemas.microsoft.com/office/powerpoint/2010/main" val="3116785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Thermocouples tested in detail, convinced this is not the issue.</a:t>
            </a:r>
          </a:p>
          <a:p>
            <a:endParaRPr lang="en-GB" dirty="0"/>
          </a:p>
          <a:p>
            <a:r>
              <a:rPr lang="en-GB" dirty="0"/>
              <a:t>Much happier with the FEA now it has been shown to work for all the other similar plates. This also rules out lots of other possible issues with the cooling or the proton beam which would effect all of the plates at once. </a:t>
            </a:r>
          </a:p>
          <a:p>
            <a:endParaRPr lang="en-GB" dirty="0"/>
          </a:p>
          <a:p>
            <a:r>
              <a:rPr lang="en-GB" dirty="0"/>
              <a:t>Remaining – blocked channel, or some localised problem close to the TC.</a:t>
            </a:r>
          </a:p>
        </p:txBody>
      </p:sp>
      <p:sp>
        <p:nvSpPr>
          <p:cNvPr id="4" name="Slide Number Placeholder 3"/>
          <p:cNvSpPr>
            <a:spLocks noGrp="1"/>
          </p:cNvSpPr>
          <p:nvPr>
            <p:ph type="sldNum" sz="quarter" idx="5"/>
          </p:nvPr>
        </p:nvSpPr>
        <p:spPr/>
        <p:txBody>
          <a:bodyPr/>
          <a:lstStyle/>
          <a:p>
            <a:fld id="{31245BE9-DE35-4F34-BE2A-5FD27048DD23}" type="slidenum">
              <a:rPr lang="en-GB" smtClean="0"/>
              <a:t>8</a:t>
            </a:fld>
            <a:endParaRPr lang="en-GB"/>
          </a:p>
        </p:txBody>
      </p:sp>
    </p:spTree>
    <p:extLst>
      <p:ext uri="{BB962C8B-B14F-4D97-AF65-F5344CB8AC3E}">
        <p14:creationId xmlns:p14="http://schemas.microsoft.com/office/powerpoint/2010/main" val="836356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245BE9-DE35-4F34-BE2A-5FD27048DD23}" type="slidenum">
              <a:rPr lang="en-GB" smtClean="0"/>
              <a:t>9</a:t>
            </a:fld>
            <a:endParaRPr lang="en-GB"/>
          </a:p>
        </p:txBody>
      </p:sp>
    </p:spTree>
    <p:extLst>
      <p:ext uri="{BB962C8B-B14F-4D97-AF65-F5344CB8AC3E}">
        <p14:creationId xmlns:p14="http://schemas.microsoft.com/office/powerpoint/2010/main" val="3973117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245BE9-DE35-4F34-BE2A-5FD27048DD23}" type="slidenum">
              <a:rPr lang="en-GB" smtClean="0"/>
              <a:t>21</a:t>
            </a:fld>
            <a:endParaRPr lang="en-GB"/>
          </a:p>
        </p:txBody>
      </p:sp>
    </p:spTree>
    <p:extLst>
      <p:ext uri="{BB962C8B-B14F-4D97-AF65-F5344CB8AC3E}">
        <p14:creationId xmlns:p14="http://schemas.microsoft.com/office/powerpoint/2010/main" val="4018247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06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a:xfrm>
            <a:off x="545565" y="1083449"/>
            <a:ext cx="11118797" cy="5093514"/>
          </a:xfrm>
        </p:spPr>
        <p:txBody>
          <a:bodyPr/>
          <a:lstStyle>
            <a:lvl1pPr marL="446088" indent="-446088">
              <a:defRPr/>
            </a:lvl1pPr>
            <a:lvl2pPr marL="806450" indent="-349250">
              <a:defRPr/>
            </a:lvl2pPr>
            <a:lvl3pPr marL="1076325" indent="-269875">
              <a:defRPr/>
            </a:lvl3pPr>
            <a:lvl4pPr marL="1344613" indent="-268288">
              <a:defRPr/>
            </a:lvl4pPr>
            <a:lvl5pPr marL="1612900" indent="-268288">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a:xfrm>
            <a:off x="8946435" y="6504663"/>
            <a:ext cx="2743200" cy="353338"/>
          </a:xfrm>
          <a:prstGeom prst="rect">
            <a:avLst/>
          </a:prstGeom>
        </p:spPr>
        <p:txBody>
          <a:bodyPr/>
          <a:lstStyle>
            <a:lvl1pPr marL="1092200" indent="-285750">
              <a:defRPr/>
            </a:lvl1pPr>
            <a:lvl3pPr marL="806450" indent="0" algn="r">
              <a:buNone/>
              <a:defRPr lang="en-US" sz="1400" kern="1200" smtClean="0">
                <a:solidFill>
                  <a:schemeClr val="accent4"/>
                </a:solidFill>
                <a:latin typeface="Arial" panose="020B0604020202020204" pitchFamily="34" charset="0"/>
                <a:ea typeface="+mn-ea"/>
                <a:cs typeface="Arial" panose="020B0604020202020204" pitchFamily="34" charset="0"/>
              </a:defRPr>
            </a:lvl3pPr>
          </a:lstStyle>
          <a:p>
            <a:pPr lvl="2">
              <a:lnSpc>
                <a:spcPct val="90000"/>
              </a:lnSpc>
              <a:spcBef>
                <a:spcPts val="500"/>
              </a:spcBef>
              <a:buClr>
                <a:schemeClr val="tx1"/>
              </a:buClr>
            </a:pPr>
            <a:r>
              <a:rPr lang="en-GB" dirty="0"/>
              <a:t>Slide </a:t>
            </a:r>
            <a:fld id="{7E569216-649D-40FE-A193-2C061D61F110}" type="slidenum">
              <a:rPr smtClean="0"/>
              <a:pPr lvl="2">
                <a:lnSpc>
                  <a:spcPct val="90000"/>
                </a:lnSpc>
                <a:spcBef>
                  <a:spcPts val="500"/>
                </a:spcBef>
                <a:buClr>
                  <a:schemeClr val="tx1"/>
                </a:buClr>
              </a:pPr>
              <a:t>‹#›</a:t>
            </a:fld>
            <a:r>
              <a:rPr dirty="0"/>
              <a:t> </a:t>
            </a:r>
          </a:p>
        </p:txBody>
      </p:sp>
      <p:pic>
        <p:nvPicPr>
          <p:cNvPr id="7" name="Picture 6">
            <a:extLst>
              <a:ext uri="{FF2B5EF4-FFF2-40B4-BE49-F238E27FC236}">
                <a16:creationId xmlns:a16="http://schemas.microsoft.com/office/drawing/2014/main" id="{E201A9D8-A541-934F-8FC4-9439FCBF676D}"/>
              </a:ext>
            </a:extLst>
          </p:cNvPr>
          <p:cNvPicPr>
            <a:picLocks noChangeAspect="1"/>
          </p:cNvPicPr>
          <p:nvPr userDrawn="1"/>
        </p:nvPicPr>
        <p:blipFill>
          <a:blip r:embed="rId2"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19896" y="6085989"/>
            <a:ext cx="2697195" cy="689508"/>
          </a:xfrm>
          <a:prstGeom prst="rect">
            <a:avLst/>
          </a:prstGeom>
        </p:spPr>
      </p:pic>
    </p:spTree>
    <p:extLst>
      <p:ext uri="{BB962C8B-B14F-4D97-AF65-F5344CB8AC3E}">
        <p14:creationId xmlns:p14="http://schemas.microsoft.com/office/powerpoint/2010/main" val="3699268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0" y="207469"/>
            <a:ext cx="12192000" cy="75303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083449"/>
            <a:ext cx="10515600" cy="509351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799169690"/>
      </p:ext>
    </p:extLst>
  </p:cSld>
  <p:clrMap bg1="lt1" tx1="dk1" bg2="lt2" tx2="dk2" accent1="accent1" accent2="accent2" accent3="accent3" accent4="accent4" accent5="accent5" accent6="accent6" hlink="hlink" folHlink="folHlink"/>
  <p:sldLayoutIdLst>
    <p:sldLayoutId id="2147483674" r:id="rId1"/>
    <p:sldLayoutId id="2147483675" r:id="rId2"/>
  </p:sldLayoutIdLst>
  <p:hf hdr="0" ft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q"/>
        <a:defRPr sz="24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Ø"/>
        <a:defRPr sz="20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1.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60467-1FF7-C745-9E17-03FC0ADFFE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05460" y="0"/>
            <a:ext cx="3286539" cy="6858000"/>
          </a:xfrm>
          <a:prstGeom prst="rect">
            <a:avLst/>
          </a:prstGeom>
        </p:spPr>
      </p:pic>
      <p:sp>
        <p:nvSpPr>
          <p:cNvPr id="3" name="TextBox 2">
            <a:extLst>
              <a:ext uri="{FF2B5EF4-FFF2-40B4-BE49-F238E27FC236}">
                <a16:creationId xmlns:a16="http://schemas.microsoft.com/office/drawing/2014/main" id="{78DB0FE0-A4AF-D848-8925-91A37993D74D}"/>
              </a:ext>
            </a:extLst>
          </p:cNvPr>
          <p:cNvSpPr txBox="1"/>
          <p:nvPr/>
        </p:nvSpPr>
        <p:spPr>
          <a:xfrm>
            <a:off x="231740" y="754002"/>
            <a:ext cx="5938757" cy="3046988"/>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Simulated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and Measured Performance of ISIS TS1 Project Target</a:t>
            </a:r>
            <a:endParaRPr kumimoji="0" lang="en-US" sz="4800" b="1" i="0" u="none" strike="noStrike" kern="120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E201A9D8-A541-934F-8FC4-9439FCBF676D}"/>
              </a:ext>
            </a:extLst>
          </p:cNvPr>
          <p:cNvPicPr>
            <a:picLocks noChangeAspect="1"/>
          </p:cNvPicPr>
          <p:nvPr/>
        </p:nvPicPr>
        <p:blipFill>
          <a:blip r:embed="rId5"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19896" y="5880617"/>
            <a:ext cx="3500564" cy="894880"/>
          </a:xfrm>
          <a:prstGeom prst="rect">
            <a:avLst/>
          </a:prstGeom>
        </p:spPr>
      </p:pic>
      <p:sp>
        <p:nvSpPr>
          <p:cNvPr id="4" name="Rectangle 3">
            <a:extLst>
              <a:ext uri="{FF2B5EF4-FFF2-40B4-BE49-F238E27FC236}">
                <a16:creationId xmlns:a16="http://schemas.microsoft.com/office/drawing/2014/main" id="{9437BC80-EE13-395A-1551-8E84A706E753}"/>
              </a:ext>
            </a:extLst>
          </p:cNvPr>
          <p:cNvSpPr/>
          <p:nvPr/>
        </p:nvSpPr>
        <p:spPr>
          <a:xfrm>
            <a:off x="231740" y="3962154"/>
            <a:ext cx="9340099" cy="20005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Dan Wilcox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High Power Targets Group, Rutherford Appleton Laboratory, UK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dirty="0">
                <a:solidFill>
                  <a:srgbClr val="626262"/>
                </a:solidFill>
                <a:latin typeface="Arial" panose="020B0604020202020204" pitchFamily="34" charset="0"/>
                <a:cs typeface="Arial" panose="020B0604020202020204" pitchFamily="34" charset="0"/>
              </a:rPr>
              <a:t>30</a:t>
            </a:r>
            <a:r>
              <a:rPr lang="en-GB" sz="2000" i="1" baseline="30000" dirty="0">
                <a:solidFill>
                  <a:srgbClr val="626262"/>
                </a:solidFill>
                <a:latin typeface="Arial" panose="020B0604020202020204" pitchFamily="34" charset="0"/>
                <a:cs typeface="Arial" panose="020B0604020202020204" pitchFamily="34" charset="0"/>
              </a:rPr>
              <a:t>th</a:t>
            </a:r>
            <a:r>
              <a:rPr lang="en-GB" sz="2000" i="1" dirty="0">
                <a:solidFill>
                  <a:srgbClr val="626262"/>
                </a:solidFill>
                <a:latin typeface="Arial" panose="020B0604020202020204" pitchFamily="34" charset="0"/>
                <a:cs typeface="Arial" panose="020B0604020202020204" pitchFamily="34" charset="0"/>
              </a:rPr>
              <a:t> October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626262"/>
                </a:solidFill>
                <a:latin typeface="Arial" panose="020B0604020202020204" pitchFamily="34" charset="0"/>
                <a:cs typeface="Arial" panose="020B0604020202020204" pitchFamily="34" charset="0"/>
              </a:rPr>
              <a:t>ICANS XXIV, Dongguan, China</a:t>
            </a:r>
          </a:p>
        </p:txBody>
      </p:sp>
      <p:pic>
        <p:nvPicPr>
          <p:cNvPr id="8" name="Picture 7">
            <a:extLst>
              <a:ext uri="{FF2B5EF4-FFF2-40B4-BE49-F238E27FC236}">
                <a16:creationId xmlns:a16="http://schemas.microsoft.com/office/drawing/2014/main" id="{41F99F1D-63EE-1A2B-488C-758192F8992D}"/>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70497" y="276948"/>
            <a:ext cx="5229993" cy="3891528"/>
          </a:xfrm>
          <a:prstGeom prst="rect">
            <a:avLst/>
          </a:prstGeom>
        </p:spPr>
      </p:pic>
      <p:pic>
        <p:nvPicPr>
          <p:cNvPr id="9" name="Picture 2" descr="https://staff.stfc.ac.uk/prog/news/PublishingImages/TS1-3-20190327.jpg">
            <a:extLst>
              <a:ext uri="{FF2B5EF4-FFF2-40B4-BE49-F238E27FC236}">
                <a16:creationId xmlns:a16="http://schemas.microsoft.com/office/drawing/2014/main" id="{11B8E735-4347-3D9D-822B-C9B4EA2DDD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1506" y="4097262"/>
            <a:ext cx="3817110" cy="2546729"/>
          </a:xfrm>
          <a:prstGeom prst="roundRect">
            <a:avLst>
              <a:gd name="adj" fmla="val 19671"/>
            </a:avLst>
          </a:prstGeom>
          <a:solidFill>
            <a:srgbClr val="FFFFFF">
              <a:shade val="85000"/>
            </a:srgbClr>
          </a:solidFill>
          <a:ln>
            <a:noFill/>
          </a:ln>
          <a:effectLst/>
        </p:spPr>
      </p:pic>
    </p:spTree>
    <p:extLst>
      <p:ext uri="{BB962C8B-B14F-4D97-AF65-F5344CB8AC3E}">
        <p14:creationId xmlns:p14="http://schemas.microsoft.com/office/powerpoint/2010/main" val="2792745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0710-F462-ABAD-9F0D-1171A3F3D7B0}"/>
              </a:ext>
            </a:extLst>
          </p:cNvPr>
          <p:cNvSpPr>
            <a:spLocks noGrp="1"/>
          </p:cNvSpPr>
          <p:nvPr>
            <p:ph type="title"/>
          </p:nvPr>
        </p:nvSpPr>
        <p:spPr/>
        <p:txBody>
          <a:bodyPr/>
          <a:lstStyle/>
          <a:p>
            <a:r>
              <a:rPr lang="en-GB" dirty="0"/>
              <a:t>Possible Causes</a:t>
            </a:r>
          </a:p>
        </p:txBody>
      </p:sp>
      <p:sp>
        <p:nvSpPr>
          <p:cNvPr id="3" name="Content Placeholder 2">
            <a:extLst>
              <a:ext uri="{FF2B5EF4-FFF2-40B4-BE49-F238E27FC236}">
                <a16:creationId xmlns:a16="http://schemas.microsoft.com/office/drawing/2014/main" id="{FE0B8B9D-C34C-B9E7-0C95-B3E0843FC455}"/>
              </a:ext>
            </a:extLst>
          </p:cNvPr>
          <p:cNvSpPr>
            <a:spLocks noGrp="1"/>
          </p:cNvSpPr>
          <p:nvPr>
            <p:ph idx="1"/>
          </p:nvPr>
        </p:nvSpPr>
        <p:spPr/>
        <p:txBody>
          <a:bodyPr/>
          <a:lstStyle/>
          <a:p>
            <a:r>
              <a:rPr lang="en-GB" strike="sngStrike" dirty="0">
                <a:solidFill>
                  <a:srgbClr val="7030A0"/>
                </a:solidFill>
              </a:rPr>
              <a:t>Bad thermocouple reading</a:t>
            </a:r>
          </a:p>
          <a:p>
            <a:r>
              <a:rPr lang="en-GB" strike="sngStrike" dirty="0">
                <a:solidFill>
                  <a:schemeClr val="accent1"/>
                </a:solidFill>
              </a:rPr>
              <a:t>Simulation error</a:t>
            </a:r>
          </a:p>
          <a:p>
            <a:r>
              <a:rPr lang="en-GB" strike="sngStrike" dirty="0">
                <a:solidFill>
                  <a:srgbClr val="00B050"/>
                </a:solidFill>
              </a:rPr>
              <a:t>Off-normal proton beam</a:t>
            </a:r>
          </a:p>
          <a:p>
            <a:r>
              <a:rPr lang="en-GB" strike="sngStrike" dirty="0">
                <a:solidFill>
                  <a:srgbClr val="00B050"/>
                </a:solidFill>
              </a:rPr>
              <a:t>Off-normal cooling flow</a:t>
            </a:r>
          </a:p>
          <a:p>
            <a:r>
              <a:rPr lang="en-GB" strike="sngStrike" dirty="0">
                <a:solidFill>
                  <a:schemeClr val="accent3"/>
                </a:solidFill>
              </a:rPr>
              <a:t>Heat transfer from beam window to plate 1</a:t>
            </a:r>
          </a:p>
          <a:p>
            <a:r>
              <a:rPr lang="en-GB" strike="sngStrike" dirty="0">
                <a:solidFill>
                  <a:srgbClr val="000000"/>
                </a:solidFill>
              </a:rPr>
              <a:t>Blockage in front channel</a:t>
            </a:r>
          </a:p>
          <a:p>
            <a:r>
              <a:rPr lang="en-GB" dirty="0"/>
              <a:t>Water or air bubble around thermocouple?</a:t>
            </a:r>
          </a:p>
          <a:p>
            <a:r>
              <a:rPr lang="en-GB" dirty="0"/>
              <a:t>Bad contact at bonded interfaces</a:t>
            </a:r>
          </a:p>
        </p:txBody>
      </p:sp>
      <p:sp>
        <p:nvSpPr>
          <p:cNvPr id="4" name="Slide Number Placeholder 3">
            <a:extLst>
              <a:ext uri="{FF2B5EF4-FFF2-40B4-BE49-F238E27FC236}">
                <a16:creationId xmlns:a16="http://schemas.microsoft.com/office/drawing/2014/main" id="{21E32E47-1313-5468-7273-138105C7A7DF}"/>
              </a:ext>
            </a:extLst>
          </p:cNvPr>
          <p:cNvSpPr>
            <a:spLocks noGrp="1"/>
          </p:cNvSpPr>
          <p:nvPr>
            <p:ph type="sldNum" sz="quarter" idx="12"/>
          </p:nvPr>
        </p:nvSpPr>
        <p:spPr/>
        <p:txBody>
          <a:bodyPr/>
          <a:lstStyle/>
          <a:p>
            <a:pPr lvl="2">
              <a:lnSpc>
                <a:spcPct val="90000"/>
              </a:lnSpc>
              <a:spcBef>
                <a:spcPts val="500"/>
              </a:spcBef>
              <a:buClr>
                <a:schemeClr val="tx1"/>
              </a:buClr>
            </a:pPr>
            <a:r>
              <a:rPr lang="en-GB"/>
              <a:t>Slide </a:t>
            </a:r>
            <a:fld id="{7E569216-649D-40FE-A193-2C061D61F110}" type="slidenum">
              <a:rPr smtClean="0"/>
              <a:pPr lvl="2">
                <a:lnSpc>
                  <a:spcPct val="90000"/>
                </a:lnSpc>
                <a:spcBef>
                  <a:spcPts val="500"/>
                </a:spcBef>
                <a:buClr>
                  <a:schemeClr val="tx1"/>
                </a:buClr>
              </a:pPr>
              <a:t>10</a:t>
            </a:fld>
            <a:r>
              <a:t> </a:t>
            </a:r>
            <a:endParaRPr dirty="0"/>
          </a:p>
        </p:txBody>
      </p:sp>
      <p:pic>
        <p:nvPicPr>
          <p:cNvPr id="11" name="Picture 10">
            <a:extLst>
              <a:ext uri="{FF2B5EF4-FFF2-40B4-BE49-F238E27FC236}">
                <a16:creationId xmlns:a16="http://schemas.microsoft.com/office/drawing/2014/main" id="{234C967A-7269-04FC-296C-28F34D5ABD95}"/>
              </a:ext>
            </a:extLst>
          </p:cNvPr>
          <p:cNvPicPr>
            <a:picLocks noChangeAspect="1"/>
          </p:cNvPicPr>
          <p:nvPr/>
        </p:nvPicPr>
        <p:blipFill>
          <a:blip r:embed="rId2"/>
          <a:stretch>
            <a:fillRect/>
          </a:stretch>
        </p:blipFill>
        <p:spPr>
          <a:xfrm>
            <a:off x="8766495" y="207468"/>
            <a:ext cx="3120705" cy="4830681"/>
          </a:xfrm>
          <a:prstGeom prst="rect">
            <a:avLst/>
          </a:prstGeom>
        </p:spPr>
      </p:pic>
      <p:pic>
        <p:nvPicPr>
          <p:cNvPr id="13" name="Picture 12">
            <a:extLst>
              <a:ext uri="{FF2B5EF4-FFF2-40B4-BE49-F238E27FC236}">
                <a16:creationId xmlns:a16="http://schemas.microsoft.com/office/drawing/2014/main" id="{767648B0-3545-43B5-276E-19ABE43EE70D}"/>
              </a:ext>
            </a:extLst>
          </p:cNvPr>
          <p:cNvPicPr>
            <a:picLocks noChangeAspect="1"/>
          </p:cNvPicPr>
          <p:nvPr/>
        </p:nvPicPr>
        <p:blipFill>
          <a:blip r:embed="rId3"/>
          <a:stretch>
            <a:fillRect/>
          </a:stretch>
        </p:blipFill>
        <p:spPr>
          <a:xfrm>
            <a:off x="5018474" y="960504"/>
            <a:ext cx="3564706" cy="2798694"/>
          </a:xfrm>
          <a:prstGeom prst="rect">
            <a:avLst/>
          </a:prstGeom>
        </p:spPr>
      </p:pic>
      <p:sp>
        <p:nvSpPr>
          <p:cNvPr id="16" name="TextBox 15">
            <a:extLst>
              <a:ext uri="{FF2B5EF4-FFF2-40B4-BE49-F238E27FC236}">
                <a16:creationId xmlns:a16="http://schemas.microsoft.com/office/drawing/2014/main" id="{8B43A95B-E517-3B0F-A9E8-A2F3215C1802}"/>
              </a:ext>
            </a:extLst>
          </p:cNvPr>
          <p:cNvSpPr txBox="1"/>
          <p:nvPr/>
        </p:nvSpPr>
        <p:spPr>
          <a:xfrm rot="21202603">
            <a:off x="2851682" y="5186764"/>
            <a:ext cx="5655825" cy="954107"/>
          </a:xfrm>
          <a:prstGeom prst="rect">
            <a:avLst/>
          </a:prstGeom>
          <a:solidFill>
            <a:schemeClr val="bg1"/>
          </a:solidFill>
          <a:ln w="28575">
            <a:solidFill>
              <a:srgbClr val="000000"/>
            </a:solidFill>
          </a:ln>
        </p:spPr>
        <p:txBody>
          <a:bodyPr wrap="square" rtlCol="0">
            <a:spAutoFit/>
          </a:bodyPr>
          <a:lstStyle/>
          <a:p>
            <a:pPr algn="ctr"/>
            <a:r>
              <a:rPr lang="en-GB" sz="2400" b="1" dirty="0">
                <a:solidFill>
                  <a:srgbClr val="000000"/>
                </a:solidFill>
              </a:rPr>
              <a:t>Nothing seen on fiberscope inspection</a:t>
            </a:r>
          </a:p>
          <a:p>
            <a:pPr algn="ctr"/>
            <a:r>
              <a:rPr lang="en-GB" sz="3200" b="1" dirty="0">
                <a:solidFill>
                  <a:srgbClr val="92D050"/>
                </a:solidFill>
              </a:rPr>
              <a:t>- Ok to increase beam power!</a:t>
            </a:r>
          </a:p>
        </p:txBody>
      </p:sp>
    </p:spTree>
    <p:extLst>
      <p:ext uri="{BB962C8B-B14F-4D97-AF65-F5344CB8AC3E}">
        <p14:creationId xmlns:p14="http://schemas.microsoft.com/office/powerpoint/2010/main" val="1461895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F45931-F1E2-F1C1-6AC3-C014CAE464BC}"/>
              </a:ext>
            </a:extLst>
          </p:cNvPr>
          <p:cNvSpPr>
            <a:spLocks noGrp="1"/>
          </p:cNvSpPr>
          <p:nvPr>
            <p:ph type="sldNum" sz="quarter" idx="12"/>
          </p:nvPr>
        </p:nvSpPr>
        <p:spPr/>
        <p:txBody>
          <a:bodyPr/>
          <a:lstStyle/>
          <a:p>
            <a:pPr lvl="2">
              <a:lnSpc>
                <a:spcPct val="90000"/>
              </a:lnSpc>
              <a:spcBef>
                <a:spcPts val="500"/>
              </a:spcBef>
              <a:buClr>
                <a:schemeClr val="tx1"/>
              </a:buClr>
            </a:pPr>
            <a:r>
              <a:rPr lang="en-GB"/>
              <a:t>Slide </a:t>
            </a:r>
            <a:fld id="{7E569216-649D-40FE-A193-2C061D61F110}" type="slidenum">
              <a:rPr smtClean="0"/>
              <a:pPr lvl="2">
                <a:lnSpc>
                  <a:spcPct val="90000"/>
                </a:lnSpc>
                <a:spcBef>
                  <a:spcPts val="500"/>
                </a:spcBef>
                <a:buClr>
                  <a:schemeClr val="tx1"/>
                </a:buClr>
              </a:pPr>
              <a:t>11</a:t>
            </a:fld>
            <a:r>
              <a:t> </a:t>
            </a:r>
            <a:endParaRPr dirty="0"/>
          </a:p>
        </p:txBody>
      </p:sp>
      <p:sp>
        <p:nvSpPr>
          <p:cNvPr id="7" name="Title 1">
            <a:extLst>
              <a:ext uri="{FF2B5EF4-FFF2-40B4-BE49-F238E27FC236}">
                <a16:creationId xmlns:a16="http://schemas.microsoft.com/office/drawing/2014/main" id="{78FB00DF-EA95-BE19-AE8E-1D380F77C5EF}"/>
              </a:ext>
            </a:extLst>
          </p:cNvPr>
          <p:cNvSpPr>
            <a:spLocks noGrp="1"/>
          </p:cNvSpPr>
          <p:nvPr>
            <p:ph type="title"/>
          </p:nvPr>
        </p:nvSpPr>
        <p:spPr>
          <a:xfrm>
            <a:off x="0" y="207469"/>
            <a:ext cx="12192000" cy="753035"/>
          </a:xfrm>
        </p:spPr>
        <p:txBody>
          <a:bodyPr/>
          <a:lstStyle/>
          <a:p>
            <a:r>
              <a:rPr lang="en-GB" dirty="0"/>
              <a:t>Continuing Temperature Increases</a:t>
            </a:r>
          </a:p>
        </p:txBody>
      </p:sp>
      <p:grpSp>
        <p:nvGrpSpPr>
          <p:cNvPr id="35" name="Group 34">
            <a:extLst>
              <a:ext uri="{FF2B5EF4-FFF2-40B4-BE49-F238E27FC236}">
                <a16:creationId xmlns:a16="http://schemas.microsoft.com/office/drawing/2014/main" id="{D1890081-4773-BE1E-5FA5-963E2FE77131}"/>
              </a:ext>
            </a:extLst>
          </p:cNvPr>
          <p:cNvGrpSpPr/>
          <p:nvPr/>
        </p:nvGrpSpPr>
        <p:grpSpPr>
          <a:xfrm>
            <a:off x="0" y="1066558"/>
            <a:ext cx="12192000" cy="5497267"/>
            <a:chOff x="0" y="1066558"/>
            <a:chExt cx="12192000" cy="5497267"/>
          </a:xfrm>
        </p:grpSpPr>
        <p:pic>
          <p:nvPicPr>
            <p:cNvPr id="5" name="Picture 4">
              <a:extLst>
                <a:ext uri="{FF2B5EF4-FFF2-40B4-BE49-F238E27FC236}">
                  <a16:creationId xmlns:a16="http://schemas.microsoft.com/office/drawing/2014/main" id="{33325B76-B1A1-87B6-4CFA-C68FAF8DC64E}"/>
                </a:ext>
              </a:extLst>
            </p:cNvPr>
            <p:cNvPicPr>
              <a:picLocks noChangeAspect="1"/>
            </p:cNvPicPr>
            <p:nvPr/>
          </p:nvPicPr>
          <p:blipFill>
            <a:blip r:embed="rId2"/>
            <a:stretch>
              <a:fillRect/>
            </a:stretch>
          </p:blipFill>
          <p:spPr>
            <a:xfrm>
              <a:off x="0" y="1066558"/>
              <a:ext cx="12192000" cy="4724883"/>
            </a:xfrm>
            <a:prstGeom prst="rect">
              <a:avLst/>
            </a:prstGeom>
          </p:spPr>
        </p:pic>
        <p:sp>
          <p:nvSpPr>
            <p:cNvPr id="6" name="TextBox 5">
              <a:extLst>
                <a:ext uri="{FF2B5EF4-FFF2-40B4-BE49-F238E27FC236}">
                  <a16:creationId xmlns:a16="http://schemas.microsoft.com/office/drawing/2014/main" id="{C0D6468E-6A60-BD81-9F2C-1D6A206DD47F}"/>
                </a:ext>
              </a:extLst>
            </p:cNvPr>
            <p:cNvSpPr txBox="1"/>
            <p:nvPr/>
          </p:nvSpPr>
          <p:spPr>
            <a:xfrm>
              <a:off x="8792668" y="4702518"/>
              <a:ext cx="3050733" cy="923330"/>
            </a:xfrm>
            <a:prstGeom prst="rect">
              <a:avLst/>
            </a:prstGeom>
            <a:noFill/>
          </p:spPr>
          <p:txBody>
            <a:bodyPr wrap="square" rtlCol="0">
              <a:spAutoFit/>
            </a:bodyPr>
            <a:lstStyle/>
            <a:p>
              <a:r>
                <a:rPr lang="en-GB" b="1" dirty="0">
                  <a:solidFill>
                    <a:srgbClr val="000000"/>
                  </a:solidFill>
                </a:rPr>
                <a:t>Not much change in ambient water temperature over these months</a:t>
              </a:r>
            </a:p>
          </p:txBody>
        </p:sp>
        <p:cxnSp>
          <p:nvCxnSpPr>
            <p:cNvPr id="9" name="Straight Arrow Connector 8">
              <a:extLst>
                <a:ext uri="{FF2B5EF4-FFF2-40B4-BE49-F238E27FC236}">
                  <a16:creationId xmlns:a16="http://schemas.microsoft.com/office/drawing/2014/main" id="{1E259BF1-C4EC-96F2-AA98-2E3339DC17E8}"/>
                </a:ext>
              </a:extLst>
            </p:cNvPr>
            <p:cNvCxnSpPr>
              <a:cxnSpLocks/>
            </p:cNvCxnSpPr>
            <p:nvPr/>
          </p:nvCxnSpPr>
          <p:spPr>
            <a:xfrm flipH="1">
              <a:off x="8212183" y="5164183"/>
              <a:ext cx="580485" cy="24384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4434135-DD82-2FDF-BE09-2B9645AD8CC9}"/>
                </a:ext>
              </a:extLst>
            </p:cNvPr>
            <p:cNvCxnSpPr>
              <a:cxnSpLocks/>
            </p:cNvCxnSpPr>
            <p:nvPr/>
          </p:nvCxnSpPr>
          <p:spPr>
            <a:xfrm flipH="1" flipV="1">
              <a:off x="6487886" y="4232366"/>
              <a:ext cx="409303" cy="1685128"/>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8FF2066-DE97-6448-C9D0-9FF80A3EA61C}"/>
                </a:ext>
              </a:extLst>
            </p:cNvPr>
            <p:cNvSpPr txBox="1"/>
            <p:nvPr/>
          </p:nvSpPr>
          <p:spPr>
            <a:xfrm>
              <a:off x="4920343" y="5917494"/>
              <a:ext cx="5303520" cy="646331"/>
            </a:xfrm>
            <a:prstGeom prst="rect">
              <a:avLst/>
            </a:prstGeom>
            <a:noFill/>
          </p:spPr>
          <p:txBody>
            <a:bodyPr wrap="square" rtlCol="0">
              <a:spAutoFit/>
            </a:bodyPr>
            <a:lstStyle/>
            <a:p>
              <a:r>
                <a:rPr lang="en-GB" b="1" dirty="0">
                  <a:solidFill>
                    <a:srgbClr val="000000"/>
                  </a:solidFill>
                </a:rPr>
                <a:t>All plates show a slight temperature increase around 17</a:t>
              </a:r>
              <a:r>
                <a:rPr lang="en-GB" b="1" baseline="30000" dirty="0">
                  <a:solidFill>
                    <a:srgbClr val="000000"/>
                  </a:solidFill>
                </a:rPr>
                <a:t>th</a:t>
              </a:r>
              <a:r>
                <a:rPr lang="en-GB" b="1" dirty="0">
                  <a:solidFill>
                    <a:srgbClr val="000000"/>
                  </a:solidFill>
                </a:rPr>
                <a:t> July – change in beam current or focus?</a:t>
              </a:r>
            </a:p>
          </p:txBody>
        </p:sp>
        <p:sp>
          <p:nvSpPr>
            <p:cNvPr id="15" name="TextBox 14">
              <a:extLst>
                <a:ext uri="{FF2B5EF4-FFF2-40B4-BE49-F238E27FC236}">
                  <a16:creationId xmlns:a16="http://schemas.microsoft.com/office/drawing/2014/main" id="{F1BE58A0-C363-339B-3BCE-5CDE50EEA2E8}"/>
                </a:ext>
              </a:extLst>
            </p:cNvPr>
            <p:cNvSpPr txBox="1"/>
            <p:nvPr/>
          </p:nvSpPr>
          <p:spPr>
            <a:xfrm>
              <a:off x="8281851" y="3021540"/>
              <a:ext cx="888275" cy="369332"/>
            </a:xfrm>
            <a:prstGeom prst="rect">
              <a:avLst/>
            </a:prstGeom>
            <a:solidFill>
              <a:schemeClr val="bg1">
                <a:alpha val="50000"/>
              </a:schemeClr>
            </a:solidFill>
          </p:spPr>
          <p:txBody>
            <a:bodyPr wrap="square" rtlCol="0">
              <a:spAutoFit/>
            </a:bodyPr>
            <a:lstStyle/>
            <a:p>
              <a:r>
                <a:rPr lang="en-GB" b="1" dirty="0">
                  <a:solidFill>
                    <a:srgbClr val="000000"/>
                  </a:solidFill>
                </a:rPr>
                <a:t>TC101</a:t>
              </a:r>
            </a:p>
          </p:txBody>
        </p:sp>
        <p:sp>
          <p:nvSpPr>
            <p:cNvPr id="16" name="TextBox 15">
              <a:extLst>
                <a:ext uri="{FF2B5EF4-FFF2-40B4-BE49-F238E27FC236}">
                  <a16:creationId xmlns:a16="http://schemas.microsoft.com/office/drawing/2014/main" id="{15BE002D-73AC-5B9E-DA67-9EB3582E428D}"/>
                </a:ext>
              </a:extLst>
            </p:cNvPr>
            <p:cNvSpPr txBox="1"/>
            <p:nvPr/>
          </p:nvSpPr>
          <p:spPr>
            <a:xfrm>
              <a:off x="8281851" y="3396765"/>
              <a:ext cx="888275" cy="369332"/>
            </a:xfrm>
            <a:prstGeom prst="rect">
              <a:avLst/>
            </a:prstGeom>
            <a:solidFill>
              <a:schemeClr val="bg1">
                <a:alpha val="50000"/>
              </a:schemeClr>
            </a:solidFill>
          </p:spPr>
          <p:txBody>
            <a:bodyPr wrap="square" rtlCol="0">
              <a:spAutoFit/>
            </a:bodyPr>
            <a:lstStyle/>
            <a:p>
              <a:r>
                <a:rPr lang="en-GB" b="1" dirty="0">
                  <a:solidFill>
                    <a:srgbClr val="000000"/>
                  </a:solidFill>
                </a:rPr>
                <a:t>TC102</a:t>
              </a:r>
            </a:p>
          </p:txBody>
        </p:sp>
        <p:sp>
          <p:nvSpPr>
            <p:cNvPr id="17" name="TextBox 16">
              <a:extLst>
                <a:ext uri="{FF2B5EF4-FFF2-40B4-BE49-F238E27FC236}">
                  <a16:creationId xmlns:a16="http://schemas.microsoft.com/office/drawing/2014/main" id="{2FD82621-2E66-1D8D-12CE-070FCC843EA1}"/>
                </a:ext>
              </a:extLst>
            </p:cNvPr>
            <p:cNvSpPr txBox="1"/>
            <p:nvPr/>
          </p:nvSpPr>
          <p:spPr>
            <a:xfrm>
              <a:off x="8281851" y="3759328"/>
              <a:ext cx="888275" cy="369332"/>
            </a:xfrm>
            <a:prstGeom prst="rect">
              <a:avLst/>
            </a:prstGeom>
            <a:solidFill>
              <a:schemeClr val="bg1">
                <a:alpha val="50000"/>
              </a:schemeClr>
            </a:solidFill>
          </p:spPr>
          <p:txBody>
            <a:bodyPr wrap="square" rtlCol="0">
              <a:spAutoFit/>
            </a:bodyPr>
            <a:lstStyle/>
            <a:p>
              <a:r>
                <a:rPr lang="en-GB" b="1" dirty="0">
                  <a:solidFill>
                    <a:srgbClr val="000000"/>
                  </a:solidFill>
                </a:rPr>
                <a:t>TC105</a:t>
              </a:r>
            </a:p>
          </p:txBody>
        </p:sp>
        <p:sp>
          <p:nvSpPr>
            <p:cNvPr id="18" name="TextBox 17">
              <a:extLst>
                <a:ext uri="{FF2B5EF4-FFF2-40B4-BE49-F238E27FC236}">
                  <a16:creationId xmlns:a16="http://schemas.microsoft.com/office/drawing/2014/main" id="{727ACC0D-F70A-1593-F8BF-CD8051CC3E51}"/>
                </a:ext>
              </a:extLst>
            </p:cNvPr>
            <p:cNvSpPr txBox="1"/>
            <p:nvPr/>
          </p:nvSpPr>
          <p:spPr>
            <a:xfrm>
              <a:off x="8281851" y="4093037"/>
              <a:ext cx="888275" cy="369332"/>
            </a:xfrm>
            <a:prstGeom prst="rect">
              <a:avLst/>
            </a:prstGeom>
            <a:solidFill>
              <a:schemeClr val="bg1">
                <a:alpha val="50000"/>
              </a:schemeClr>
            </a:solidFill>
          </p:spPr>
          <p:txBody>
            <a:bodyPr wrap="square" rtlCol="0">
              <a:spAutoFit/>
            </a:bodyPr>
            <a:lstStyle/>
            <a:p>
              <a:r>
                <a:rPr lang="en-GB" b="1" dirty="0">
                  <a:solidFill>
                    <a:srgbClr val="000000"/>
                  </a:solidFill>
                </a:rPr>
                <a:t>TC108</a:t>
              </a:r>
            </a:p>
          </p:txBody>
        </p:sp>
        <p:sp>
          <p:nvSpPr>
            <p:cNvPr id="19" name="TextBox 18">
              <a:extLst>
                <a:ext uri="{FF2B5EF4-FFF2-40B4-BE49-F238E27FC236}">
                  <a16:creationId xmlns:a16="http://schemas.microsoft.com/office/drawing/2014/main" id="{8E64D4BA-9355-2955-633A-B8A77D3D3A9F}"/>
                </a:ext>
              </a:extLst>
            </p:cNvPr>
            <p:cNvSpPr txBox="1"/>
            <p:nvPr/>
          </p:nvSpPr>
          <p:spPr>
            <a:xfrm>
              <a:off x="752841" y="2027291"/>
              <a:ext cx="4779077" cy="707886"/>
            </a:xfrm>
            <a:prstGeom prst="rect">
              <a:avLst/>
            </a:prstGeom>
            <a:noFill/>
          </p:spPr>
          <p:txBody>
            <a:bodyPr wrap="square" rtlCol="0">
              <a:spAutoFit/>
            </a:bodyPr>
            <a:lstStyle/>
            <a:p>
              <a:r>
                <a:rPr lang="en-GB" sz="2000" b="1" dirty="0">
                  <a:solidFill>
                    <a:srgbClr val="000000"/>
                  </a:solidFill>
                </a:rPr>
                <a:t>Gradual increase of ~50</a:t>
              </a:r>
              <a:r>
                <a:rPr lang="en-GB" sz="2000" b="1" dirty="0">
                  <a:solidFill>
                    <a:srgbClr val="000000"/>
                  </a:solidFill>
                  <a:latin typeface="Calibri" panose="020F0502020204030204" pitchFamily="34" charset="0"/>
                  <a:cs typeface="Calibri" panose="020F0502020204030204" pitchFamily="34" charset="0"/>
                </a:rPr>
                <a:t>°C on </a:t>
              </a:r>
              <a:r>
                <a:rPr lang="en-GB" sz="2000" b="1" dirty="0">
                  <a:solidFill>
                    <a:srgbClr val="000000"/>
                  </a:solidFill>
                </a:rPr>
                <a:t>TC101 during June-July 2023, not seen on other TCs </a:t>
              </a:r>
            </a:p>
          </p:txBody>
        </p:sp>
        <p:cxnSp>
          <p:nvCxnSpPr>
            <p:cNvPr id="20" name="Straight Arrow Connector 19">
              <a:extLst>
                <a:ext uri="{FF2B5EF4-FFF2-40B4-BE49-F238E27FC236}">
                  <a16:creationId xmlns:a16="http://schemas.microsoft.com/office/drawing/2014/main" id="{03A3DCB1-8ABB-579D-A3C3-20F879525B71}"/>
                </a:ext>
              </a:extLst>
            </p:cNvPr>
            <p:cNvCxnSpPr>
              <a:cxnSpLocks/>
            </p:cNvCxnSpPr>
            <p:nvPr/>
          </p:nvCxnSpPr>
          <p:spPr>
            <a:xfrm flipH="1" flipV="1">
              <a:off x="7846423" y="2325179"/>
              <a:ext cx="435428" cy="881027"/>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A0F1FFB-4FB4-29A2-F0F5-B63577D1C080}"/>
                </a:ext>
              </a:extLst>
            </p:cNvPr>
            <p:cNvCxnSpPr>
              <a:cxnSpLocks/>
              <a:stCxn id="16" idx="1"/>
            </p:cNvCxnSpPr>
            <p:nvPr/>
          </p:nvCxnSpPr>
          <p:spPr>
            <a:xfrm flipH="1">
              <a:off x="7846423" y="3581431"/>
              <a:ext cx="435428" cy="471138"/>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1E86086-7705-F06A-4B3D-467312AD82F8}"/>
                </a:ext>
              </a:extLst>
            </p:cNvPr>
            <p:cNvCxnSpPr>
              <a:cxnSpLocks/>
              <a:stCxn id="17" idx="1"/>
            </p:cNvCxnSpPr>
            <p:nvPr/>
          </p:nvCxnSpPr>
          <p:spPr>
            <a:xfrm flipH="1">
              <a:off x="8011885" y="3943994"/>
              <a:ext cx="269966" cy="234628"/>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26F4BFE-65A4-789F-3EE5-E69FF44DEF53}"/>
                </a:ext>
              </a:extLst>
            </p:cNvPr>
            <p:cNvCxnSpPr>
              <a:cxnSpLocks/>
            </p:cNvCxnSpPr>
            <p:nvPr/>
          </p:nvCxnSpPr>
          <p:spPr>
            <a:xfrm flipH="1">
              <a:off x="8011885" y="4292718"/>
              <a:ext cx="253176" cy="158243"/>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3604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86B270-B5E9-A7EE-372D-D38BAD6F1414}"/>
              </a:ext>
            </a:extLst>
          </p:cNvPr>
          <p:cNvPicPr>
            <a:picLocks noChangeAspect="1"/>
          </p:cNvPicPr>
          <p:nvPr/>
        </p:nvPicPr>
        <p:blipFill>
          <a:blip r:embed="rId2"/>
          <a:stretch>
            <a:fillRect/>
          </a:stretch>
        </p:blipFill>
        <p:spPr>
          <a:xfrm>
            <a:off x="-1" y="112889"/>
            <a:ext cx="12202977" cy="6696471"/>
          </a:xfrm>
          <a:prstGeom prst="rect">
            <a:avLst/>
          </a:prstGeom>
        </p:spPr>
      </p:pic>
      <p:sp>
        <p:nvSpPr>
          <p:cNvPr id="6" name="TextBox 5">
            <a:extLst>
              <a:ext uri="{FF2B5EF4-FFF2-40B4-BE49-F238E27FC236}">
                <a16:creationId xmlns:a16="http://schemas.microsoft.com/office/drawing/2014/main" id="{632A2B30-9D65-5950-B0BF-51A592A4A8B0}"/>
              </a:ext>
            </a:extLst>
          </p:cNvPr>
          <p:cNvSpPr txBox="1"/>
          <p:nvPr/>
        </p:nvSpPr>
        <p:spPr>
          <a:xfrm>
            <a:off x="0" y="3144462"/>
            <a:ext cx="12192000" cy="523220"/>
          </a:xfrm>
          <a:prstGeom prst="rect">
            <a:avLst/>
          </a:prstGeom>
          <a:noFill/>
        </p:spPr>
        <p:txBody>
          <a:bodyPr wrap="square" rtlCol="0">
            <a:spAutoFit/>
          </a:bodyPr>
          <a:lstStyle/>
          <a:p>
            <a:pPr algn="ctr"/>
            <a:r>
              <a:rPr lang="en-GB" sz="2800" b="1" dirty="0">
                <a:solidFill>
                  <a:srgbClr val="002060"/>
                </a:solidFill>
              </a:rPr>
              <a:t>More Validation: Steady State Temperatures</a:t>
            </a:r>
          </a:p>
        </p:txBody>
      </p:sp>
    </p:spTree>
    <p:extLst>
      <p:ext uri="{BB962C8B-B14F-4D97-AF65-F5344CB8AC3E}">
        <p14:creationId xmlns:p14="http://schemas.microsoft.com/office/powerpoint/2010/main" val="2816161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356E2B-C4D1-CC20-C325-A98A1ED0898F}"/>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73908C0F-2C4E-6186-6971-F6BFAEC7F235}"/>
              </a:ext>
            </a:extLst>
          </p:cNvPr>
          <p:cNvSpPr>
            <a:spLocks noGrp="1"/>
          </p:cNvSpPr>
          <p:nvPr>
            <p:ph type="sldNum" sz="quarter" idx="12"/>
          </p:nvPr>
        </p:nvSpPr>
        <p:spPr/>
        <p:txBody>
          <a:bodyPr/>
          <a:lstStyle/>
          <a:p>
            <a:pPr lvl="2">
              <a:lnSpc>
                <a:spcPct val="90000"/>
              </a:lnSpc>
              <a:spcBef>
                <a:spcPts val="500"/>
              </a:spcBef>
              <a:buClr>
                <a:schemeClr val="tx1"/>
              </a:buClr>
            </a:pPr>
            <a:r>
              <a:rPr lang="en-GB"/>
              <a:t>Slide </a:t>
            </a:r>
            <a:fld id="{7E569216-649D-40FE-A193-2C061D61F110}" type="slidenum">
              <a:rPr smtClean="0"/>
              <a:pPr lvl="2">
                <a:lnSpc>
                  <a:spcPct val="90000"/>
                </a:lnSpc>
                <a:spcBef>
                  <a:spcPts val="500"/>
                </a:spcBef>
                <a:buClr>
                  <a:schemeClr val="tx1"/>
                </a:buClr>
              </a:pPr>
              <a:t>13</a:t>
            </a:fld>
            <a:r>
              <a:t> </a:t>
            </a:r>
            <a:endParaRPr dirty="0"/>
          </a:p>
        </p:txBody>
      </p:sp>
      <p:pic>
        <p:nvPicPr>
          <p:cNvPr id="8" name="Picture 7">
            <a:extLst>
              <a:ext uri="{FF2B5EF4-FFF2-40B4-BE49-F238E27FC236}">
                <a16:creationId xmlns:a16="http://schemas.microsoft.com/office/drawing/2014/main" id="{08B3DD3E-AD25-309B-ED6C-123C1E5B7899}"/>
              </a:ext>
            </a:extLst>
          </p:cNvPr>
          <p:cNvPicPr>
            <a:picLocks noChangeAspect="1"/>
          </p:cNvPicPr>
          <p:nvPr/>
        </p:nvPicPr>
        <p:blipFill>
          <a:blip r:embed="rId2"/>
          <a:stretch>
            <a:fillRect/>
          </a:stretch>
        </p:blipFill>
        <p:spPr>
          <a:xfrm>
            <a:off x="0" y="207205"/>
            <a:ext cx="12192000" cy="6565515"/>
          </a:xfrm>
          <a:prstGeom prst="rect">
            <a:avLst/>
          </a:prstGeom>
        </p:spPr>
      </p:pic>
      <p:sp>
        <p:nvSpPr>
          <p:cNvPr id="9" name="TextBox 8">
            <a:extLst>
              <a:ext uri="{FF2B5EF4-FFF2-40B4-BE49-F238E27FC236}">
                <a16:creationId xmlns:a16="http://schemas.microsoft.com/office/drawing/2014/main" id="{B774C20B-13A5-1BAC-AC12-AD5AC26F7CE4}"/>
              </a:ext>
            </a:extLst>
          </p:cNvPr>
          <p:cNvSpPr txBox="1"/>
          <p:nvPr/>
        </p:nvSpPr>
        <p:spPr>
          <a:xfrm>
            <a:off x="0" y="3228352"/>
            <a:ext cx="12192000" cy="523220"/>
          </a:xfrm>
          <a:prstGeom prst="rect">
            <a:avLst/>
          </a:prstGeom>
          <a:noFill/>
        </p:spPr>
        <p:txBody>
          <a:bodyPr wrap="square" rtlCol="0">
            <a:spAutoFit/>
          </a:bodyPr>
          <a:lstStyle/>
          <a:p>
            <a:pPr algn="ctr"/>
            <a:r>
              <a:rPr lang="en-GB" sz="2800" b="1" dirty="0">
                <a:solidFill>
                  <a:srgbClr val="002060"/>
                </a:solidFill>
              </a:rPr>
              <a:t>More Validation: Transient Heating at 140uA</a:t>
            </a:r>
          </a:p>
        </p:txBody>
      </p:sp>
      <p:sp>
        <p:nvSpPr>
          <p:cNvPr id="2" name="TextBox 1">
            <a:extLst>
              <a:ext uri="{FF2B5EF4-FFF2-40B4-BE49-F238E27FC236}">
                <a16:creationId xmlns:a16="http://schemas.microsoft.com/office/drawing/2014/main" id="{24EBD845-B841-7EBC-7B3F-45C0AE9B6203}"/>
              </a:ext>
            </a:extLst>
          </p:cNvPr>
          <p:cNvSpPr txBox="1"/>
          <p:nvPr/>
        </p:nvSpPr>
        <p:spPr>
          <a:xfrm>
            <a:off x="340467" y="3239548"/>
            <a:ext cx="2227634" cy="523220"/>
          </a:xfrm>
          <a:prstGeom prst="rect">
            <a:avLst/>
          </a:prstGeom>
          <a:noFill/>
        </p:spPr>
        <p:txBody>
          <a:bodyPr wrap="square" rtlCol="0">
            <a:spAutoFit/>
          </a:bodyPr>
          <a:lstStyle/>
          <a:p>
            <a:r>
              <a:rPr lang="en-GB" sz="1400" b="1" dirty="0">
                <a:solidFill>
                  <a:srgbClr val="000000"/>
                </a:solidFill>
              </a:rPr>
              <a:t>Delayed TC response time? ~0.75s delay expected</a:t>
            </a:r>
          </a:p>
        </p:txBody>
      </p:sp>
      <p:cxnSp>
        <p:nvCxnSpPr>
          <p:cNvPr id="5" name="Straight Arrow Connector 4">
            <a:extLst>
              <a:ext uri="{FF2B5EF4-FFF2-40B4-BE49-F238E27FC236}">
                <a16:creationId xmlns:a16="http://schemas.microsoft.com/office/drawing/2014/main" id="{55474DF7-1DB4-5006-5C42-61CDDE74BC25}"/>
              </a:ext>
            </a:extLst>
          </p:cNvPr>
          <p:cNvCxnSpPr>
            <a:cxnSpLocks/>
          </p:cNvCxnSpPr>
          <p:nvPr/>
        </p:nvCxnSpPr>
        <p:spPr>
          <a:xfrm flipH="1" flipV="1">
            <a:off x="946561" y="2855845"/>
            <a:ext cx="181848" cy="383703"/>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829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D67B-32A6-10EB-32D9-CAFFE4CB4B8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260FB9-B107-F16E-0C5A-F0BD141CCEA7}"/>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74AABCDD-F7CB-0A00-77D3-9FE0370EC94D}"/>
              </a:ext>
            </a:extLst>
          </p:cNvPr>
          <p:cNvSpPr>
            <a:spLocks noGrp="1"/>
          </p:cNvSpPr>
          <p:nvPr>
            <p:ph type="sldNum" sz="quarter" idx="12"/>
          </p:nvPr>
        </p:nvSpPr>
        <p:spPr/>
        <p:txBody>
          <a:bodyPr/>
          <a:lstStyle/>
          <a:p>
            <a:pPr lvl="2">
              <a:lnSpc>
                <a:spcPct val="90000"/>
              </a:lnSpc>
              <a:spcBef>
                <a:spcPts val="500"/>
              </a:spcBef>
              <a:buClr>
                <a:schemeClr val="tx1"/>
              </a:buClr>
            </a:pPr>
            <a:r>
              <a:rPr lang="en-GB"/>
              <a:t>Slide </a:t>
            </a:r>
            <a:fld id="{7E569216-649D-40FE-A193-2C061D61F110}" type="slidenum">
              <a:rPr smtClean="0"/>
              <a:pPr lvl="2">
                <a:lnSpc>
                  <a:spcPct val="90000"/>
                </a:lnSpc>
                <a:spcBef>
                  <a:spcPts val="500"/>
                </a:spcBef>
                <a:buClr>
                  <a:schemeClr val="tx1"/>
                </a:buClr>
              </a:pPr>
              <a:t>14</a:t>
            </a:fld>
            <a:r>
              <a:t> </a:t>
            </a:r>
            <a:endParaRPr dirty="0"/>
          </a:p>
        </p:txBody>
      </p:sp>
      <p:pic>
        <p:nvPicPr>
          <p:cNvPr id="8" name="Picture 7">
            <a:extLst>
              <a:ext uri="{FF2B5EF4-FFF2-40B4-BE49-F238E27FC236}">
                <a16:creationId xmlns:a16="http://schemas.microsoft.com/office/drawing/2014/main" id="{DA180B21-922C-796D-EF29-C0D123CFDA6E}"/>
              </a:ext>
            </a:extLst>
          </p:cNvPr>
          <p:cNvPicPr>
            <a:picLocks noChangeAspect="1"/>
          </p:cNvPicPr>
          <p:nvPr/>
        </p:nvPicPr>
        <p:blipFill>
          <a:blip r:embed="rId2"/>
          <a:stretch>
            <a:fillRect/>
          </a:stretch>
        </p:blipFill>
        <p:spPr>
          <a:xfrm>
            <a:off x="0" y="167810"/>
            <a:ext cx="12192000" cy="6609469"/>
          </a:xfrm>
          <a:prstGeom prst="rect">
            <a:avLst/>
          </a:prstGeom>
        </p:spPr>
      </p:pic>
      <p:sp>
        <p:nvSpPr>
          <p:cNvPr id="5" name="TextBox 4">
            <a:extLst>
              <a:ext uri="{FF2B5EF4-FFF2-40B4-BE49-F238E27FC236}">
                <a16:creationId xmlns:a16="http://schemas.microsoft.com/office/drawing/2014/main" id="{F6504B4B-57A9-E9A9-B3EB-AB477F6C9D90}"/>
              </a:ext>
            </a:extLst>
          </p:cNvPr>
          <p:cNvSpPr txBox="1"/>
          <p:nvPr/>
        </p:nvSpPr>
        <p:spPr>
          <a:xfrm>
            <a:off x="0" y="3228352"/>
            <a:ext cx="12192000" cy="523220"/>
          </a:xfrm>
          <a:prstGeom prst="rect">
            <a:avLst/>
          </a:prstGeom>
          <a:noFill/>
        </p:spPr>
        <p:txBody>
          <a:bodyPr wrap="square" rtlCol="0">
            <a:spAutoFit/>
          </a:bodyPr>
          <a:lstStyle/>
          <a:p>
            <a:pPr algn="ctr"/>
            <a:r>
              <a:rPr lang="en-GB" sz="2800" b="1" dirty="0">
                <a:solidFill>
                  <a:srgbClr val="002060"/>
                </a:solidFill>
              </a:rPr>
              <a:t>More Validation: Transient Cooling at 140uA</a:t>
            </a:r>
          </a:p>
        </p:txBody>
      </p:sp>
    </p:spTree>
    <p:extLst>
      <p:ext uri="{BB962C8B-B14F-4D97-AF65-F5344CB8AC3E}">
        <p14:creationId xmlns:p14="http://schemas.microsoft.com/office/powerpoint/2010/main" val="3400946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9E3B-C431-3A86-FB3C-8BCB3B980CDF}"/>
              </a:ext>
            </a:extLst>
          </p:cNvPr>
          <p:cNvSpPr>
            <a:spLocks noGrp="1"/>
          </p:cNvSpPr>
          <p:nvPr>
            <p:ph type="title"/>
          </p:nvPr>
        </p:nvSpPr>
        <p:spPr/>
        <p:txBody>
          <a:bodyPr/>
          <a:lstStyle/>
          <a:p>
            <a:r>
              <a:rPr lang="en-GB" dirty="0"/>
              <a:t>Blocked Front Channel Case</a:t>
            </a:r>
          </a:p>
        </p:txBody>
      </p:sp>
      <p:sp>
        <p:nvSpPr>
          <p:cNvPr id="4" name="Slide Number Placeholder 3">
            <a:extLst>
              <a:ext uri="{FF2B5EF4-FFF2-40B4-BE49-F238E27FC236}">
                <a16:creationId xmlns:a16="http://schemas.microsoft.com/office/drawing/2014/main" id="{DBBE1E23-EF0D-DCB8-EE01-927CA67CA687}"/>
              </a:ext>
            </a:extLst>
          </p:cNvPr>
          <p:cNvSpPr>
            <a:spLocks noGrp="1"/>
          </p:cNvSpPr>
          <p:nvPr>
            <p:ph type="sldNum" sz="quarter" idx="12"/>
          </p:nvPr>
        </p:nvSpPr>
        <p:spPr/>
        <p:txBody>
          <a:bodyPr/>
          <a:lstStyle/>
          <a:p>
            <a:pPr lvl="2">
              <a:lnSpc>
                <a:spcPct val="90000"/>
              </a:lnSpc>
              <a:spcBef>
                <a:spcPts val="500"/>
              </a:spcBef>
              <a:buClr>
                <a:schemeClr val="tx1"/>
              </a:buClr>
            </a:pPr>
            <a:r>
              <a:rPr lang="en-GB"/>
              <a:t>Slide </a:t>
            </a:r>
            <a:fld id="{7E569216-649D-40FE-A193-2C061D61F110}" type="slidenum">
              <a:rPr smtClean="0"/>
              <a:pPr lvl="2">
                <a:lnSpc>
                  <a:spcPct val="90000"/>
                </a:lnSpc>
                <a:spcBef>
                  <a:spcPts val="500"/>
                </a:spcBef>
                <a:buClr>
                  <a:schemeClr val="tx1"/>
                </a:buClr>
              </a:pPr>
              <a:t>15</a:t>
            </a:fld>
            <a:r>
              <a:t> </a:t>
            </a:r>
            <a:endParaRPr dirty="0"/>
          </a:p>
        </p:txBody>
      </p:sp>
      <p:sp>
        <p:nvSpPr>
          <p:cNvPr id="3" name="Content Placeholder 2">
            <a:extLst>
              <a:ext uri="{FF2B5EF4-FFF2-40B4-BE49-F238E27FC236}">
                <a16:creationId xmlns:a16="http://schemas.microsoft.com/office/drawing/2014/main" id="{6BE24ECC-4933-0E87-D87E-2F26FA3D838A}"/>
              </a:ext>
            </a:extLst>
          </p:cNvPr>
          <p:cNvSpPr>
            <a:spLocks noGrp="1"/>
          </p:cNvSpPr>
          <p:nvPr>
            <p:ph idx="1"/>
          </p:nvPr>
        </p:nvSpPr>
        <p:spPr/>
        <p:txBody>
          <a:bodyPr/>
          <a:lstStyle/>
          <a:p>
            <a:r>
              <a:rPr lang="en-GB" dirty="0"/>
              <a:t>Temperature now too high to be explained by a channel blockage </a:t>
            </a:r>
          </a:p>
          <a:p>
            <a:pPr lvl="2"/>
            <a:endParaRPr lang="en-GB" dirty="0"/>
          </a:p>
          <a:p>
            <a:r>
              <a:rPr lang="en-GB" dirty="0"/>
              <a:t>Must be a bad thermal interface or other very localised effect </a:t>
            </a:r>
          </a:p>
        </p:txBody>
      </p:sp>
      <p:grpSp>
        <p:nvGrpSpPr>
          <p:cNvPr id="6" name="Group 5">
            <a:extLst>
              <a:ext uri="{FF2B5EF4-FFF2-40B4-BE49-F238E27FC236}">
                <a16:creationId xmlns:a16="http://schemas.microsoft.com/office/drawing/2014/main" id="{B745EFD4-7243-4231-DAB4-0268B840A860}"/>
              </a:ext>
            </a:extLst>
          </p:cNvPr>
          <p:cNvGrpSpPr/>
          <p:nvPr/>
        </p:nvGrpSpPr>
        <p:grpSpPr>
          <a:xfrm>
            <a:off x="2020386" y="2517896"/>
            <a:ext cx="8604069" cy="3886128"/>
            <a:chOff x="2020386" y="2769356"/>
            <a:chExt cx="8604069" cy="3886128"/>
          </a:xfrm>
        </p:grpSpPr>
        <p:pic>
          <p:nvPicPr>
            <p:cNvPr id="5" name="Picture 4">
              <a:extLst>
                <a:ext uri="{FF2B5EF4-FFF2-40B4-BE49-F238E27FC236}">
                  <a16:creationId xmlns:a16="http://schemas.microsoft.com/office/drawing/2014/main" id="{EC286036-5F48-926F-44EF-4F706AE3073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020386" y="2769356"/>
              <a:ext cx="8604069" cy="3886128"/>
            </a:xfrm>
            <a:prstGeom prst="rect">
              <a:avLst/>
            </a:prstGeom>
          </p:spPr>
        </p:pic>
        <p:cxnSp>
          <p:nvCxnSpPr>
            <p:cNvPr id="7" name="Straight Arrow Connector 6">
              <a:extLst>
                <a:ext uri="{FF2B5EF4-FFF2-40B4-BE49-F238E27FC236}">
                  <a16:creationId xmlns:a16="http://schemas.microsoft.com/office/drawing/2014/main" id="{CFA2B9EB-44A9-902A-C56F-63F3A381C4D0}"/>
                </a:ext>
              </a:extLst>
            </p:cNvPr>
            <p:cNvCxnSpPr>
              <a:cxnSpLocks/>
            </p:cNvCxnSpPr>
            <p:nvPr/>
          </p:nvCxnSpPr>
          <p:spPr>
            <a:xfrm>
              <a:off x="2838997" y="3979817"/>
              <a:ext cx="0" cy="58347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7089FC2-1213-44A5-6820-17D29B47C3CA}"/>
                </a:ext>
              </a:extLst>
            </p:cNvPr>
            <p:cNvSpPr txBox="1"/>
            <p:nvPr/>
          </p:nvSpPr>
          <p:spPr>
            <a:xfrm>
              <a:off x="2882542" y="4102276"/>
              <a:ext cx="5965368" cy="338554"/>
            </a:xfrm>
            <a:prstGeom prst="rect">
              <a:avLst/>
            </a:prstGeom>
            <a:noFill/>
          </p:spPr>
          <p:txBody>
            <a:bodyPr wrap="square" rtlCol="0">
              <a:spAutoFit/>
            </a:bodyPr>
            <a:lstStyle/>
            <a:p>
              <a:r>
                <a:rPr lang="en-GB" sz="1600" b="1" dirty="0">
                  <a:solidFill>
                    <a:srgbClr val="FF0000"/>
                  </a:solidFill>
                </a:rPr>
                <a:t>This temperature cannot be explained by a 100% channel blockage</a:t>
              </a:r>
            </a:p>
          </p:txBody>
        </p:sp>
      </p:grpSp>
    </p:spTree>
    <p:extLst>
      <p:ext uri="{BB962C8B-B14F-4D97-AF65-F5344CB8AC3E}">
        <p14:creationId xmlns:p14="http://schemas.microsoft.com/office/powerpoint/2010/main" val="4216806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E32E47-1313-5468-7273-138105C7A7DF}"/>
              </a:ext>
            </a:extLst>
          </p:cNvPr>
          <p:cNvSpPr>
            <a:spLocks noGrp="1"/>
          </p:cNvSpPr>
          <p:nvPr>
            <p:ph type="sldNum" sz="quarter" idx="12"/>
          </p:nvPr>
        </p:nvSpPr>
        <p:spPr/>
        <p:txBody>
          <a:bodyPr/>
          <a:lstStyle/>
          <a:p>
            <a:pPr lvl="2">
              <a:lnSpc>
                <a:spcPct val="90000"/>
              </a:lnSpc>
              <a:spcBef>
                <a:spcPts val="500"/>
              </a:spcBef>
              <a:buClr>
                <a:schemeClr val="tx1"/>
              </a:buClr>
            </a:pPr>
            <a:r>
              <a:rPr lang="en-GB"/>
              <a:t>Slide </a:t>
            </a:r>
            <a:fld id="{7E569216-649D-40FE-A193-2C061D61F110}" type="slidenum">
              <a:rPr smtClean="0"/>
              <a:pPr lvl="2">
                <a:lnSpc>
                  <a:spcPct val="90000"/>
                </a:lnSpc>
                <a:spcBef>
                  <a:spcPts val="500"/>
                </a:spcBef>
                <a:buClr>
                  <a:schemeClr val="tx1"/>
                </a:buClr>
              </a:pPr>
              <a:t>16</a:t>
            </a:fld>
            <a:r>
              <a:t> </a:t>
            </a:r>
            <a:endParaRPr dirty="0"/>
          </a:p>
        </p:txBody>
      </p:sp>
      <p:pic>
        <p:nvPicPr>
          <p:cNvPr id="37" name="Picture 36">
            <a:extLst>
              <a:ext uri="{FF2B5EF4-FFF2-40B4-BE49-F238E27FC236}">
                <a16:creationId xmlns:a16="http://schemas.microsoft.com/office/drawing/2014/main" id="{29A2C3BC-9F4B-1352-13EB-5BCBE4BDA312}"/>
              </a:ext>
            </a:extLst>
          </p:cNvPr>
          <p:cNvPicPr>
            <a:picLocks noChangeAspect="1"/>
          </p:cNvPicPr>
          <p:nvPr/>
        </p:nvPicPr>
        <p:blipFill>
          <a:blip r:embed="rId2"/>
          <a:stretch>
            <a:fillRect/>
          </a:stretch>
        </p:blipFill>
        <p:spPr>
          <a:xfrm>
            <a:off x="6937696" y="51290"/>
            <a:ext cx="5145733" cy="3756934"/>
          </a:xfrm>
          <a:prstGeom prst="rect">
            <a:avLst/>
          </a:prstGeom>
        </p:spPr>
      </p:pic>
      <p:sp>
        <p:nvSpPr>
          <p:cNvPr id="2" name="Title 1">
            <a:extLst>
              <a:ext uri="{FF2B5EF4-FFF2-40B4-BE49-F238E27FC236}">
                <a16:creationId xmlns:a16="http://schemas.microsoft.com/office/drawing/2014/main" id="{50A80710-F462-ABAD-9F0D-1171A3F3D7B0}"/>
              </a:ext>
            </a:extLst>
          </p:cNvPr>
          <p:cNvSpPr>
            <a:spLocks noGrp="1"/>
          </p:cNvSpPr>
          <p:nvPr>
            <p:ph type="title"/>
          </p:nvPr>
        </p:nvSpPr>
        <p:spPr>
          <a:xfrm>
            <a:off x="0" y="207469"/>
            <a:ext cx="6937696" cy="753035"/>
          </a:xfrm>
        </p:spPr>
        <p:txBody>
          <a:bodyPr/>
          <a:lstStyle/>
          <a:p>
            <a:r>
              <a:rPr lang="en-GB" dirty="0"/>
              <a:t>Possible Causes</a:t>
            </a:r>
          </a:p>
        </p:txBody>
      </p:sp>
      <p:pic>
        <p:nvPicPr>
          <p:cNvPr id="69" name="Picture 68">
            <a:extLst>
              <a:ext uri="{FF2B5EF4-FFF2-40B4-BE49-F238E27FC236}">
                <a16:creationId xmlns:a16="http://schemas.microsoft.com/office/drawing/2014/main" id="{9ED6C9F7-7C23-9BF8-515E-178640ABBC91}"/>
              </a:ext>
            </a:extLst>
          </p:cNvPr>
          <p:cNvPicPr>
            <a:picLocks noChangeAspect="1"/>
          </p:cNvPicPr>
          <p:nvPr/>
        </p:nvPicPr>
        <p:blipFill>
          <a:blip r:embed="rId3"/>
          <a:stretch>
            <a:fillRect/>
          </a:stretch>
        </p:blipFill>
        <p:spPr>
          <a:xfrm>
            <a:off x="7148299" y="3916773"/>
            <a:ext cx="4084613" cy="2889937"/>
          </a:xfrm>
          <a:prstGeom prst="rect">
            <a:avLst/>
          </a:prstGeom>
        </p:spPr>
      </p:pic>
      <p:sp>
        <p:nvSpPr>
          <p:cNvPr id="7" name="Content Placeholder 2">
            <a:extLst>
              <a:ext uri="{FF2B5EF4-FFF2-40B4-BE49-F238E27FC236}">
                <a16:creationId xmlns:a16="http://schemas.microsoft.com/office/drawing/2014/main" id="{A2633285-BDBD-7962-41F2-35F1575D3A2C}"/>
              </a:ext>
            </a:extLst>
          </p:cNvPr>
          <p:cNvSpPr>
            <a:spLocks noGrp="1"/>
          </p:cNvSpPr>
          <p:nvPr>
            <p:ph idx="1"/>
          </p:nvPr>
        </p:nvSpPr>
        <p:spPr>
          <a:xfrm>
            <a:off x="545565" y="1083449"/>
            <a:ext cx="11118797" cy="5093514"/>
          </a:xfrm>
        </p:spPr>
        <p:txBody>
          <a:bodyPr/>
          <a:lstStyle/>
          <a:p>
            <a:r>
              <a:rPr lang="en-GB" strike="sngStrike" dirty="0">
                <a:solidFill>
                  <a:srgbClr val="7030A0"/>
                </a:solidFill>
              </a:rPr>
              <a:t>Bad thermocouple reading</a:t>
            </a:r>
          </a:p>
          <a:p>
            <a:r>
              <a:rPr lang="en-GB" strike="sngStrike" dirty="0">
                <a:solidFill>
                  <a:schemeClr val="accent1"/>
                </a:solidFill>
              </a:rPr>
              <a:t>Simulation error</a:t>
            </a:r>
          </a:p>
          <a:p>
            <a:r>
              <a:rPr lang="en-GB" strike="sngStrike" dirty="0">
                <a:solidFill>
                  <a:srgbClr val="00B050"/>
                </a:solidFill>
              </a:rPr>
              <a:t>Off-normal proton beam</a:t>
            </a:r>
          </a:p>
          <a:p>
            <a:r>
              <a:rPr lang="en-GB" strike="sngStrike" dirty="0">
                <a:solidFill>
                  <a:srgbClr val="00B050"/>
                </a:solidFill>
              </a:rPr>
              <a:t>Off-normal cooling flow</a:t>
            </a:r>
          </a:p>
          <a:p>
            <a:r>
              <a:rPr lang="en-GB" strike="sngStrike" dirty="0">
                <a:solidFill>
                  <a:schemeClr val="accent3"/>
                </a:solidFill>
              </a:rPr>
              <a:t>Heat transfer from beam window to plate 1</a:t>
            </a:r>
          </a:p>
          <a:p>
            <a:r>
              <a:rPr lang="en-GB" strike="sngStrike" dirty="0">
                <a:solidFill>
                  <a:srgbClr val="000000"/>
                </a:solidFill>
              </a:rPr>
              <a:t>Blockage in front channel</a:t>
            </a:r>
          </a:p>
          <a:p>
            <a:r>
              <a:rPr lang="en-GB" dirty="0"/>
              <a:t>Water or air bubble around thermocouple?</a:t>
            </a:r>
          </a:p>
          <a:p>
            <a:r>
              <a:rPr lang="en-GB" dirty="0"/>
              <a:t>Bad contact at bonded interfaces</a:t>
            </a:r>
          </a:p>
        </p:txBody>
      </p:sp>
    </p:spTree>
    <p:extLst>
      <p:ext uri="{BB962C8B-B14F-4D97-AF65-F5344CB8AC3E}">
        <p14:creationId xmlns:p14="http://schemas.microsoft.com/office/powerpoint/2010/main" val="3161643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28CF50-3849-E834-5058-7E229CA1883E}"/>
              </a:ext>
            </a:extLst>
          </p:cNvPr>
          <p:cNvSpPr>
            <a:spLocks noGrp="1"/>
          </p:cNvSpPr>
          <p:nvPr>
            <p:ph idx="1"/>
          </p:nvPr>
        </p:nvSpPr>
        <p:spPr>
          <a:xfrm>
            <a:off x="545566" y="1083449"/>
            <a:ext cx="11144070" cy="5093514"/>
          </a:xfrm>
        </p:spPr>
        <p:txBody>
          <a:bodyPr/>
          <a:lstStyle/>
          <a:p>
            <a:r>
              <a:rPr lang="en-GB" dirty="0"/>
              <a:t>Plate 1 only, full TC details (1.8mm </a:t>
            </a:r>
            <a:r>
              <a:rPr lang="en-GB" dirty="0" err="1"/>
              <a:t>dia</a:t>
            </a:r>
            <a:r>
              <a:rPr lang="en-GB" dirty="0"/>
              <a:t>, Inconel 600 sheath), simplified cooling (constant HTC)</a:t>
            </a:r>
          </a:p>
          <a:p>
            <a:endParaRPr lang="en-GB" dirty="0"/>
          </a:p>
        </p:txBody>
      </p:sp>
      <p:sp>
        <p:nvSpPr>
          <p:cNvPr id="2" name="Title 1">
            <a:extLst>
              <a:ext uri="{FF2B5EF4-FFF2-40B4-BE49-F238E27FC236}">
                <a16:creationId xmlns:a16="http://schemas.microsoft.com/office/drawing/2014/main" id="{232BF123-9639-194D-1839-E2851496A2DF}"/>
              </a:ext>
            </a:extLst>
          </p:cNvPr>
          <p:cNvSpPr>
            <a:spLocks noGrp="1"/>
          </p:cNvSpPr>
          <p:nvPr>
            <p:ph type="title"/>
          </p:nvPr>
        </p:nvSpPr>
        <p:spPr/>
        <p:txBody>
          <a:bodyPr/>
          <a:lstStyle/>
          <a:p>
            <a:r>
              <a:rPr lang="en-GB" dirty="0"/>
              <a:t>Detailed Thermocouple Well Simulations</a:t>
            </a:r>
          </a:p>
        </p:txBody>
      </p:sp>
      <p:sp>
        <p:nvSpPr>
          <p:cNvPr id="4" name="Slide Number Placeholder 3">
            <a:extLst>
              <a:ext uri="{FF2B5EF4-FFF2-40B4-BE49-F238E27FC236}">
                <a16:creationId xmlns:a16="http://schemas.microsoft.com/office/drawing/2014/main" id="{94E907E7-3126-0D4E-50F9-69E061F96DF5}"/>
              </a:ext>
            </a:extLst>
          </p:cNvPr>
          <p:cNvSpPr>
            <a:spLocks noGrp="1"/>
          </p:cNvSpPr>
          <p:nvPr>
            <p:ph type="sldNum" sz="quarter" idx="12"/>
          </p:nvPr>
        </p:nvSpPr>
        <p:spPr/>
        <p:txBody>
          <a:bodyPr/>
          <a:lstStyle/>
          <a:p>
            <a:pPr lvl="2">
              <a:lnSpc>
                <a:spcPct val="90000"/>
              </a:lnSpc>
              <a:spcBef>
                <a:spcPts val="500"/>
              </a:spcBef>
              <a:buClr>
                <a:schemeClr val="tx1"/>
              </a:buClr>
            </a:pPr>
            <a:r>
              <a:rPr lang="en-GB"/>
              <a:t>Slide </a:t>
            </a:r>
            <a:fld id="{7E569216-649D-40FE-A193-2C061D61F110}" type="slidenum">
              <a:rPr smtClean="0"/>
              <a:pPr lvl="2">
                <a:lnSpc>
                  <a:spcPct val="90000"/>
                </a:lnSpc>
                <a:spcBef>
                  <a:spcPts val="500"/>
                </a:spcBef>
                <a:buClr>
                  <a:schemeClr val="tx1"/>
                </a:buClr>
              </a:pPr>
              <a:t>17</a:t>
            </a:fld>
            <a:r>
              <a:t> </a:t>
            </a:r>
            <a:endParaRPr dirty="0"/>
          </a:p>
        </p:txBody>
      </p:sp>
      <p:pic>
        <p:nvPicPr>
          <p:cNvPr id="7" name="Picture 6">
            <a:extLst>
              <a:ext uri="{FF2B5EF4-FFF2-40B4-BE49-F238E27FC236}">
                <a16:creationId xmlns:a16="http://schemas.microsoft.com/office/drawing/2014/main" id="{5BF32CA4-0D13-CDCB-F4C0-A127461FB98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85750" y="2302213"/>
            <a:ext cx="5810250" cy="4038600"/>
          </a:xfrm>
          <a:prstGeom prst="rect">
            <a:avLst/>
          </a:prstGeom>
        </p:spPr>
      </p:pic>
      <p:pic>
        <p:nvPicPr>
          <p:cNvPr id="9" name="Picture 8">
            <a:extLst>
              <a:ext uri="{FF2B5EF4-FFF2-40B4-BE49-F238E27FC236}">
                <a16:creationId xmlns:a16="http://schemas.microsoft.com/office/drawing/2014/main" id="{FE51F3DB-46D8-6A01-324F-4E2A80A87181}"/>
              </a:ext>
            </a:extLst>
          </p:cNvPr>
          <p:cNvPicPr>
            <a:picLocks noChangeAspect="1"/>
          </p:cNvPicPr>
          <p:nvPr/>
        </p:nvPicPr>
        <p:blipFill>
          <a:blip r:embed="rId3"/>
          <a:stretch>
            <a:fillRect/>
          </a:stretch>
        </p:blipFill>
        <p:spPr>
          <a:xfrm>
            <a:off x="3878309" y="1991690"/>
            <a:ext cx="1962150" cy="1190625"/>
          </a:xfrm>
          <a:prstGeom prst="rect">
            <a:avLst/>
          </a:prstGeom>
        </p:spPr>
      </p:pic>
      <p:sp>
        <p:nvSpPr>
          <p:cNvPr id="12" name="Rectangle 11">
            <a:extLst>
              <a:ext uri="{FF2B5EF4-FFF2-40B4-BE49-F238E27FC236}">
                <a16:creationId xmlns:a16="http://schemas.microsoft.com/office/drawing/2014/main" id="{9CF509BB-2715-163B-15E6-EBBBDD693C9C}"/>
              </a:ext>
            </a:extLst>
          </p:cNvPr>
          <p:cNvSpPr/>
          <p:nvPr/>
        </p:nvSpPr>
        <p:spPr>
          <a:xfrm>
            <a:off x="2955744" y="3265150"/>
            <a:ext cx="505097" cy="481149"/>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DA30D39C-1B81-34C7-33CD-AEC868DFCF00}"/>
              </a:ext>
            </a:extLst>
          </p:cNvPr>
          <p:cNvCxnSpPr>
            <a:cxnSpLocks/>
            <a:stCxn id="12" idx="3"/>
          </p:cNvCxnSpPr>
          <p:nvPr/>
        </p:nvCxnSpPr>
        <p:spPr>
          <a:xfrm>
            <a:off x="3460841" y="3505725"/>
            <a:ext cx="3026307" cy="717932"/>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EBAA8CF8-0528-1386-B358-3CC112F22D22}"/>
              </a:ext>
            </a:extLst>
          </p:cNvPr>
          <p:cNvGrpSpPr/>
          <p:nvPr/>
        </p:nvGrpSpPr>
        <p:grpSpPr>
          <a:xfrm>
            <a:off x="6487148" y="2379856"/>
            <a:ext cx="5704852" cy="4124807"/>
            <a:chOff x="6244600" y="1729558"/>
            <a:chExt cx="5704852" cy="4124807"/>
          </a:xfrm>
        </p:grpSpPr>
        <p:pic>
          <p:nvPicPr>
            <p:cNvPr id="11" name="Picture 10">
              <a:extLst>
                <a:ext uri="{FF2B5EF4-FFF2-40B4-BE49-F238E27FC236}">
                  <a16:creationId xmlns:a16="http://schemas.microsoft.com/office/drawing/2014/main" id="{49FB665B-AA23-DFFD-2D2B-AEF5AB3604FD}"/>
                </a:ext>
              </a:extLst>
            </p:cNvPr>
            <p:cNvPicPr>
              <a:picLocks noChangeAspect="1"/>
            </p:cNvPicPr>
            <p:nvPr/>
          </p:nvPicPr>
          <p:blipFill>
            <a:blip r:embed="rId4"/>
            <a:stretch>
              <a:fillRect/>
            </a:stretch>
          </p:blipFill>
          <p:spPr>
            <a:xfrm>
              <a:off x="6244600" y="1985167"/>
              <a:ext cx="3836128" cy="3869198"/>
            </a:xfrm>
            <a:prstGeom prst="rect">
              <a:avLst/>
            </a:prstGeom>
            <a:ln w="28575">
              <a:solidFill>
                <a:srgbClr val="000000"/>
              </a:solidFill>
            </a:ln>
          </p:spPr>
        </p:pic>
        <p:cxnSp>
          <p:nvCxnSpPr>
            <p:cNvPr id="17" name="Straight Arrow Connector 16">
              <a:extLst>
                <a:ext uri="{FF2B5EF4-FFF2-40B4-BE49-F238E27FC236}">
                  <a16:creationId xmlns:a16="http://schemas.microsoft.com/office/drawing/2014/main" id="{7AF2FEB0-C2CB-AEC4-94CD-E9BB3F8E0075}"/>
                </a:ext>
              </a:extLst>
            </p:cNvPr>
            <p:cNvCxnSpPr>
              <a:cxnSpLocks/>
              <a:stCxn id="26" idx="1"/>
            </p:cNvCxnSpPr>
            <p:nvPr/>
          </p:nvCxnSpPr>
          <p:spPr>
            <a:xfrm flipH="1">
              <a:off x="8162664" y="3259780"/>
              <a:ext cx="2322205" cy="7501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1033B93-DDEF-C423-04F2-A1444A1ACCFF}"/>
                </a:ext>
              </a:extLst>
            </p:cNvPr>
            <p:cNvCxnSpPr>
              <a:cxnSpLocks/>
              <a:stCxn id="25" idx="1"/>
            </p:cNvCxnSpPr>
            <p:nvPr/>
          </p:nvCxnSpPr>
          <p:spPr>
            <a:xfrm flipH="1">
              <a:off x="8162664" y="2526427"/>
              <a:ext cx="2322205" cy="12879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1B998AF-EEC3-544F-FFAA-A0FE18863C67}"/>
                </a:ext>
              </a:extLst>
            </p:cNvPr>
            <p:cNvCxnSpPr>
              <a:cxnSpLocks/>
              <a:stCxn id="24" idx="1"/>
            </p:cNvCxnSpPr>
            <p:nvPr/>
          </p:nvCxnSpPr>
          <p:spPr>
            <a:xfrm flipH="1">
              <a:off x="8301265" y="1914224"/>
              <a:ext cx="2183604" cy="11939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90496E6-3A55-CCE3-81F2-21E4CBEB2365}"/>
                </a:ext>
              </a:extLst>
            </p:cNvPr>
            <p:cNvGrpSpPr/>
            <p:nvPr/>
          </p:nvGrpSpPr>
          <p:grpSpPr>
            <a:xfrm>
              <a:off x="10484869" y="1729558"/>
              <a:ext cx="1464583" cy="1714888"/>
              <a:chOff x="10506990" y="1985167"/>
              <a:chExt cx="1464583" cy="1714888"/>
            </a:xfrm>
          </p:grpSpPr>
          <p:sp>
            <p:nvSpPr>
              <p:cNvPr id="24" name="TextBox 23">
                <a:extLst>
                  <a:ext uri="{FF2B5EF4-FFF2-40B4-BE49-F238E27FC236}">
                    <a16:creationId xmlns:a16="http://schemas.microsoft.com/office/drawing/2014/main" id="{123648FB-4AA9-37BF-8B36-FBBE91D03A9C}"/>
                  </a:ext>
                </a:extLst>
              </p:cNvPr>
              <p:cNvSpPr txBox="1"/>
              <p:nvPr/>
            </p:nvSpPr>
            <p:spPr>
              <a:xfrm>
                <a:off x="10506990" y="1985167"/>
                <a:ext cx="1464583" cy="369332"/>
              </a:xfrm>
              <a:prstGeom prst="rect">
                <a:avLst/>
              </a:prstGeom>
              <a:noFill/>
            </p:spPr>
            <p:txBody>
              <a:bodyPr wrap="square" rtlCol="0">
                <a:spAutoFit/>
              </a:bodyPr>
              <a:lstStyle/>
              <a:p>
                <a:r>
                  <a:rPr lang="en-GB" b="1" dirty="0">
                    <a:solidFill>
                      <a:srgbClr val="FF0000"/>
                    </a:solidFill>
                  </a:rPr>
                  <a:t>Plate-Clad</a:t>
                </a:r>
              </a:p>
            </p:txBody>
          </p:sp>
          <p:sp>
            <p:nvSpPr>
              <p:cNvPr id="25" name="TextBox 24">
                <a:extLst>
                  <a:ext uri="{FF2B5EF4-FFF2-40B4-BE49-F238E27FC236}">
                    <a16:creationId xmlns:a16="http://schemas.microsoft.com/office/drawing/2014/main" id="{0409E9B1-F845-3D0C-53C6-052B77CAD015}"/>
                  </a:ext>
                </a:extLst>
              </p:cNvPr>
              <p:cNvSpPr txBox="1"/>
              <p:nvPr/>
            </p:nvSpPr>
            <p:spPr>
              <a:xfrm>
                <a:off x="10506990" y="2597370"/>
                <a:ext cx="1464583" cy="369332"/>
              </a:xfrm>
              <a:prstGeom prst="rect">
                <a:avLst/>
              </a:prstGeom>
              <a:noFill/>
            </p:spPr>
            <p:txBody>
              <a:bodyPr wrap="square" rtlCol="0">
                <a:spAutoFit/>
              </a:bodyPr>
              <a:lstStyle/>
              <a:p>
                <a:r>
                  <a:rPr lang="en-GB" b="1" dirty="0">
                    <a:solidFill>
                      <a:srgbClr val="FF0000"/>
                    </a:solidFill>
                  </a:rPr>
                  <a:t>Well-Plate</a:t>
                </a:r>
              </a:p>
            </p:txBody>
          </p:sp>
          <p:sp>
            <p:nvSpPr>
              <p:cNvPr id="26" name="TextBox 25">
                <a:extLst>
                  <a:ext uri="{FF2B5EF4-FFF2-40B4-BE49-F238E27FC236}">
                    <a16:creationId xmlns:a16="http://schemas.microsoft.com/office/drawing/2014/main" id="{8AFCBC61-C66A-F50F-0E59-E222BCEBF3C8}"/>
                  </a:ext>
                </a:extLst>
              </p:cNvPr>
              <p:cNvSpPr txBox="1"/>
              <p:nvPr/>
            </p:nvSpPr>
            <p:spPr>
              <a:xfrm>
                <a:off x="10506990" y="3330723"/>
                <a:ext cx="1464583" cy="369332"/>
              </a:xfrm>
              <a:prstGeom prst="rect">
                <a:avLst/>
              </a:prstGeom>
              <a:noFill/>
            </p:spPr>
            <p:txBody>
              <a:bodyPr wrap="square" rtlCol="0">
                <a:spAutoFit/>
              </a:bodyPr>
              <a:lstStyle/>
              <a:p>
                <a:r>
                  <a:rPr lang="en-GB" b="1" dirty="0">
                    <a:solidFill>
                      <a:srgbClr val="FF0000"/>
                    </a:solidFill>
                  </a:rPr>
                  <a:t>TC-Well</a:t>
                </a:r>
              </a:p>
            </p:txBody>
          </p:sp>
        </p:grpSp>
      </p:grpSp>
      <p:sp>
        <p:nvSpPr>
          <p:cNvPr id="39" name="TextBox 38">
            <a:extLst>
              <a:ext uri="{FF2B5EF4-FFF2-40B4-BE49-F238E27FC236}">
                <a16:creationId xmlns:a16="http://schemas.microsoft.com/office/drawing/2014/main" id="{136D02EE-B744-7E21-9D91-D79F7F63BE9F}"/>
              </a:ext>
            </a:extLst>
          </p:cNvPr>
          <p:cNvSpPr txBox="1"/>
          <p:nvPr/>
        </p:nvSpPr>
        <p:spPr>
          <a:xfrm>
            <a:off x="9879181" y="1876031"/>
            <a:ext cx="2035125" cy="369332"/>
          </a:xfrm>
          <a:prstGeom prst="rect">
            <a:avLst/>
          </a:prstGeom>
          <a:noFill/>
        </p:spPr>
        <p:txBody>
          <a:bodyPr wrap="square" rtlCol="0">
            <a:spAutoFit/>
          </a:bodyPr>
          <a:lstStyle/>
          <a:p>
            <a:r>
              <a:rPr lang="en-GB" b="1" dirty="0">
                <a:solidFill>
                  <a:srgbClr val="FF0000"/>
                </a:solidFill>
              </a:rPr>
              <a:t>Interface locations:</a:t>
            </a:r>
          </a:p>
        </p:txBody>
      </p:sp>
      <p:sp>
        <p:nvSpPr>
          <p:cNvPr id="40" name="TextBox 39">
            <a:extLst>
              <a:ext uri="{FF2B5EF4-FFF2-40B4-BE49-F238E27FC236}">
                <a16:creationId xmlns:a16="http://schemas.microsoft.com/office/drawing/2014/main" id="{A1DD50FA-3555-1423-B339-9CE5A10D8D06}"/>
              </a:ext>
            </a:extLst>
          </p:cNvPr>
          <p:cNvSpPr txBox="1"/>
          <p:nvPr/>
        </p:nvSpPr>
        <p:spPr>
          <a:xfrm>
            <a:off x="10500338" y="4609245"/>
            <a:ext cx="1638639" cy="1754326"/>
          </a:xfrm>
          <a:prstGeom prst="rect">
            <a:avLst/>
          </a:prstGeom>
          <a:noFill/>
        </p:spPr>
        <p:txBody>
          <a:bodyPr wrap="square" rtlCol="0">
            <a:spAutoFit/>
          </a:bodyPr>
          <a:lstStyle/>
          <a:p>
            <a:r>
              <a:rPr lang="en-GB" dirty="0">
                <a:solidFill>
                  <a:srgbClr val="FF0000"/>
                </a:solidFill>
              </a:rPr>
              <a:t>Thermal resistance can be added to the model at any of these locations</a:t>
            </a:r>
          </a:p>
        </p:txBody>
      </p:sp>
    </p:spTree>
    <p:extLst>
      <p:ext uri="{BB962C8B-B14F-4D97-AF65-F5344CB8AC3E}">
        <p14:creationId xmlns:p14="http://schemas.microsoft.com/office/powerpoint/2010/main" val="3457396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1BC7-8F5A-BCDE-8BA4-A1BD7AA22A96}"/>
              </a:ext>
            </a:extLst>
          </p:cNvPr>
          <p:cNvSpPr>
            <a:spLocks noGrp="1"/>
          </p:cNvSpPr>
          <p:nvPr>
            <p:ph type="title"/>
          </p:nvPr>
        </p:nvSpPr>
        <p:spPr/>
        <p:txBody>
          <a:bodyPr/>
          <a:lstStyle/>
          <a:p>
            <a:r>
              <a:rPr lang="en-GB" dirty="0"/>
              <a:t>Test On Transient Data – Plate 1</a:t>
            </a:r>
          </a:p>
        </p:txBody>
      </p:sp>
      <p:sp>
        <p:nvSpPr>
          <p:cNvPr id="3" name="Content Placeholder 2">
            <a:extLst>
              <a:ext uri="{FF2B5EF4-FFF2-40B4-BE49-F238E27FC236}">
                <a16:creationId xmlns:a16="http://schemas.microsoft.com/office/drawing/2014/main" id="{E550CBC1-1A6E-C010-DB20-97541FD3227A}"/>
              </a:ext>
            </a:extLst>
          </p:cNvPr>
          <p:cNvSpPr>
            <a:spLocks noGrp="1"/>
          </p:cNvSpPr>
          <p:nvPr>
            <p:ph idx="1"/>
          </p:nvPr>
        </p:nvSpPr>
        <p:spPr/>
        <p:txBody>
          <a:bodyPr>
            <a:normAutofit/>
          </a:bodyPr>
          <a:lstStyle/>
          <a:p>
            <a:r>
              <a:rPr lang="en-GB" sz="2000" dirty="0"/>
              <a:t>Compare transient response using various thermal resistance models to transient data from 15</a:t>
            </a:r>
            <a:r>
              <a:rPr lang="en-GB" sz="2000" baseline="30000" dirty="0"/>
              <a:t>th</a:t>
            </a:r>
            <a:r>
              <a:rPr lang="en-GB" sz="2000" dirty="0"/>
              <a:t> Feb 2023 at ~140uA</a:t>
            </a:r>
          </a:p>
        </p:txBody>
      </p:sp>
      <p:pic>
        <p:nvPicPr>
          <p:cNvPr id="7" name="Picture 6">
            <a:extLst>
              <a:ext uri="{FF2B5EF4-FFF2-40B4-BE49-F238E27FC236}">
                <a16:creationId xmlns:a16="http://schemas.microsoft.com/office/drawing/2014/main" id="{DD0DBC57-B12C-CE05-78A7-207563D111C2}"/>
              </a:ext>
            </a:extLst>
          </p:cNvPr>
          <p:cNvPicPr>
            <a:picLocks noChangeAspect="1"/>
          </p:cNvPicPr>
          <p:nvPr/>
        </p:nvPicPr>
        <p:blipFill rotWithShape="1">
          <a:blip r:embed="rId2"/>
          <a:srcRect b="1332"/>
          <a:stretch/>
        </p:blipFill>
        <p:spPr>
          <a:xfrm>
            <a:off x="649202" y="1695703"/>
            <a:ext cx="10911521" cy="5093515"/>
          </a:xfrm>
          <a:prstGeom prst="rect">
            <a:avLst/>
          </a:prstGeom>
        </p:spPr>
      </p:pic>
      <p:sp>
        <p:nvSpPr>
          <p:cNvPr id="4" name="Slide Number Placeholder 3">
            <a:extLst>
              <a:ext uri="{FF2B5EF4-FFF2-40B4-BE49-F238E27FC236}">
                <a16:creationId xmlns:a16="http://schemas.microsoft.com/office/drawing/2014/main" id="{41682B7D-1126-9556-E25B-03FA5ED537B6}"/>
              </a:ext>
            </a:extLst>
          </p:cNvPr>
          <p:cNvSpPr>
            <a:spLocks noGrp="1"/>
          </p:cNvSpPr>
          <p:nvPr>
            <p:ph type="sldNum" sz="quarter" idx="12"/>
          </p:nvPr>
        </p:nvSpPr>
        <p:spPr/>
        <p:txBody>
          <a:bodyPr/>
          <a:lstStyle/>
          <a:p>
            <a:pPr lvl="2">
              <a:lnSpc>
                <a:spcPct val="90000"/>
              </a:lnSpc>
              <a:spcBef>
                <a:spcPts val="500"/>
              </a:spcBef>
              <a:buClr>
                <a:schemeClr val="tx1"/>
              </a:buClr>
            </a:pPr>
            <a:r>
              <a:rPr lang="en-GB"/>
              <a:t>Slide </a:t>
            </a:r>
            <a:fld id="{7E569216-649D-40FE-A193-2C061D61F110}" type="slidenum">
              <a:rPr smtClean="0"/>
              <a:pPr lvl="2">
                <a:lnSpc>
                  <a:spcPct val="90000"/>
                </a:lnSpc>
                <a:spcBef>
                  <a:spcPts val="500"/>
                </a:spcBef>
                <a:buClr>
                  <a:schemeClr val="tx1"/>
                </a:buClr>
              </a:pPr>
              <a:t>18</a:t>
            </a:fld>
            <a:r>
              <a:t> </a:t>
            </a:r>
            <a:endParaRPr dirty="0"/>
          </a:p>
        </p:txBody>
      </p:sp>
      <p:cxnSp>
        <p:nvCxnSpPr>
          <p:cNvPr id="8" name="Straight Arrow Connector 7">
            <a:extLst>
              <a:ext uri="{FF2B5EF4-FFF2-40B4-BE49-F238E27FC236}">
                <a16:creationId xmlns:a16="http://schemas.microsoft.com/office/drawing/2014/main" id="{F1325AFF-D65D-E6CD-ED74-5FE2C8C815E0}"/>
              </a:ext>
            </a:extLst>
          </p:cNvPr>
          <p:cNvCxnSpPr>
            <a:cxnSpLocks/>
          </p:cNvCxnSpPr>
          <p:nvPr/>
        </p:nvCxnSpPr>
        <p:spPr>
          <a:xfrm flipH="1">
            <a:off x="1097280" y="4616788"/>
            <a:ext cx="2029948" cy="159456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2E9FCFD-C24A-A58F-0DBE-55F7DB66AB81}"/>
              </a:ext>
            </a:extLst>
          </p:cNvPr>
          <p:cNvSpPr txBox="1"/>
          <p:nvPr/>
        </p:nvSpPr>
        <p:spPr>
          <a:xfrm>
            <a:off x="2929435" y="3988596"/>
            <a:ext cx="2769327" cy="646331"/>
          </a:xfrm>
          <a:prstGeom prst="rect">
            <a:avLst/>
          </a:prstGeom>
          <a:noFill/>
        </p:spPr>
        <p:txBody>
          <a:bodyPr wrap="square" rtlCol="0">
            <a:spAutoFit/>
          </a:bodyPr>
          <a:lstStyle/>
          <a:p>
            <a:r>
              <a:rPr lang="en-GB" b="1" dirty="0">
                <a:solidFill>
                  <a:srgbClr val="000000"/>
                </a:solidFill>
              </a:rPr>
              <a:t>Delayed TC response time? ~0.75s delay expected</a:t>
            </a:r>
          </a:p>
        </p:txBody>
      </p:sp>
      <p:cxnSp>
        <p:nvCxnSpPr>
          <p:cNvPr id="13" name="Straight Arrow Connector 12">
            <a:extLst>
              <a:ext uri="{FF2B5EF4-FFF2-40B4-BE49-F238E27FC236}">
                <a16:creationId xmlns:a16="http://schemas.microsoft.com/office/drawing/2014/main" id="{BD2CF71A-C470-DE0A-9B7F-977C5C2597C5}"/>
              </a:ext>
            </a:extLst>
          </p:cNvPr>
          <p:cNvCxnSpPr>
            <a:cxnSpLocks/>
          </p:cNvCxnSpPr>
          <p:nvPr/>
        </p:nvCxnSpPr>
        <p:spPr>
          <a:xfrm flipV="1">
            <a:off x="4911634" y="2775635"/>
            <a:ext cx="1282593" cy="1252812"/>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BED01AC-EF0F-77E1-D7F9-15E1148CB6A0}"/>
              </a:ext>
            </a:extLst>
          </p:cNvPr>
          <p:cNvCxnSpPr>
            <a:cxnSpLocks/>
          </p:cNvCxnSpPr>
          <p:nvPr/>
        </p:nvCxnSpPr>
        <p:spPr>
          <a:xfrm flipH="1" flipV="1">
            <a:off x="6355334" y="2664379"/>
            <a:ext cx="1487741" cy="128674"/>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2F82359-8023-5696-3584-028465AD6446}"/>
              </a:ext>
            </a:extLst>
          </p:cNvPr>
          <p:cNvSpPr txBox="1"/>
          <p:nvPr/>
        </p:nvSpPr>
        <p:spPr>
          <a:xfrm>
            <a:off x="7946712" y="2538548"/>
            <a:ext cx="2769327" cy="923330"/>
          </a:xfrm>
          <a:prstGeom prst="rect">
            <a:avLst/>
          </a:prstGeom>
          <a:noFill/>
        </p:spPr>
        <p:txBody>
          <a:bodyPr wrap="square" rtlCol="0">
            <a:spAutoFit/>
          </a:bodyPr>
          <a:lstStyle/>
          <a:p>
            <a:r>
              <a:rPr lang="en-GB" b="1" dirty="0">
                <a:solidFill>
                  <a:srgbClr val="000000"/>
                </a:solidFill>
              </a:rPr>
              <a:t>Unexplained temperature rise of ~10</a:t>
            </a:r>
            <a:r>
              <a:rPr lang="en-GB" b="1" dirty="0">
                <a:solidFill>
                  <a:srgbClr val="000000"/>
                </a:solidFill>
                <a:latin typeface="Calibri" panose="020F0502020204030204" pitchFamily="34" charset="0"/>
                <a:cs typeface="Calibri" panose="020F0502020204030204" pitchFamily="34" charset="0"/>
              </a:rPr>
              <a:t>°</a:t>
            </a:r>
            <a:r>
              <a:rPr lang="en-GB" b="1" dirty="0">
                <a:solidFill>
                  <a:srgbClr val="000000"/>
                </a:solidFill>
              </a:rPr>
              <a:t>C just before cooling starts</a:t>
            </a:r>
          </a:p>
        </p:txBody>
      </p:sp>
      <p:cxnSp>
        <p:nvCxnSpPr>
          <p:cNvPr id="20" name="Straight Arrow Connector 19">
            <a:extLst>
              <a:ext uri="{FF2B5EF4-FFF2-40B4-BE49-F238E27FC236}">
                <a16:creationId xmlns:a16="http://schemas.microsoft.com/office/drawing/2014/main" id="{ACB03A41-4F9D-9521-3D42-99F3D00ECBB8}"/>
              </a:ext>
            </a:extLst>
          </p:cNvPr>
          <p:cNvCxnSpPr>
            <a:cxnSpLocks/>
          </p:cNvCxnSpPr>
          <p:nvPr/>
        </p:nvCxnSpPr>
        <p:spPr>
          <a:xfrm>
            <a:off x="3473254" y="2664379"/>
            <a:ext cx="1638677" cy="23557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2219CB8-DEA4-D2DA-95C2-2C302B2C86F9}"/>
              </a:ext>
            </a:extLst>
          </p:cNvPr>
          <p:cNvSpPr txBox="1"/>
          <p:nvPr/>
        </p:nvSpPr>
        <p:spPr>
          <a:xfrm>
            <a:off x="997130" y="2483931"/>
            <a:ext cx="2769327" cy="646331"/>
          </a:xfrm>
          <a:prstGeom prst="rect">
            <a:avLst/>
          </a:prstGeom>
          <a:noFill/>
        </p:spPr>
        <p:txBody>
          <a:bodyPr wrap="square" rtlCol="0">
            <a:spAutoFit/>
          </a:bodyPr>
          <a:lstStyle/>
          <a:p>
            <a:r>
              <a:rPr lang="en-GB" b="1" dirty="0">
                <a:solidFill>
                  <a:srgbClr val="000000"/>
                </a:solidFill>
              </a:rPr>
              <a:t>Some variation in steady state temperature</a:t>
            </a:r>
          </a:p>
        </p:txBody>
      </p:sp>
      <p:cxnSp>
        <p:nvCxnSpPr>
          <p:cNvPr id="25" name="Straight Arrow Connector 24">
            <a:extLst>
              <a:ext uri="{FF2B5EF4-FFF2-40B4-BE49-F238E27FC236}">
                <a16:creationId xmlns:a16="http://schemas.microsoft.com/office/drawing/2014/main" id="{ACC37444-74FD-FF53-9C65-2BC7636329BE}"/>
              </a:ext>
            </a:extLst>
          </p:cNvPr>
          <p:cNvCxnSpPr>
            <a:cxnSpLocks/>
          </p:cNvCxnSpPr>
          <p:nvPr/>
        </p:nvCxnSpPr>
        <p:spPr>
          <a:xfrm flipH="1" flipV="1">
            <a:off x="1627165" y="4551543"/>
            <a:ext cx="1536956" cy="1223008"/>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A6E57FE-F3E1-D295-E0EC-6E42381AE440}"/>
              </a:ext>
            </a:extLst>
          </p:cNvPr>
          <p:cNvSpPr txBox="1"/>
          <p:nvPr/>
        </p:nvSpPr>
        <p:spPr>
          <a:xfrm>
            <a:off x="3256140" y="5451385"/>
            <a:ext cx="2395723" cy="646331"/>
          </a:xfrm>
          <a:prstGeom prst="rect">
            <a:avLst/>
          </a:prstGeom>
          <a:noFill/>
        </p:spPr>
        <p:txBody>
          <a:bodyPr wrap="square" rtlCol="0">
            <a:spAutoFit/>
          </a:bodyPr>
          <a:lstStyle/>
          <a:p>
            <a:r>
              <a:rPr lang="en-GB" b="1" dirty="0">
                <a:solidFill>
                  <a:srgbClr val="000000"/>
                </a:solidFill>
              </a:rPr>
              <a:t>Unexplained shoulder in heating data</a:t>
            </a:r>
          </a:p>
        </p:txBody>
      </p:sp>
    </p:spTree>
    <p:extLst>
      <p:ext uri="{BB962C8B-B14F-4D97-AF65-F5344CB8AC3E}">
        <p14:creationId xmlns:p14="http://schemas.microsoft.com/office/powerpoint/2010/main" val="2505970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887B7-9804-36ED-9D9C-6B8D3F5F7C27}"/>
              </a:ext>
            </a:extLst>
          </p:cNvPr>
          <p:cNvSpPr>
            <a:spLocks noGrp="1"/>
          </p:cNvSpPr>
          <p:nvPr>
            <p:ph type="title"/>
          </p:nvPr>
        </p:nvSpPr>
        <p:spPr/>
        <p:txBody>
          <a:bodyPr/>
          <a:lstStyle/>
          <a:p>
            <a:r>
              <a:rPr lang="en-GB" dirty="0"/>
              <a:t>Is it safe to keep operating?</a:t>
            </a:r>
          </a:p>
        </p:txBody>
      </p:sp>
      <p:sp>
        <p:nvSpPr>
          <p:cNvPr id="3" name="Content Placeholder 2">
            <a:extLst>
              <a:ext uri="{FF2B5EF4-FFF2-40B4-BE49-F238E27FC236}">
                <a16:creationId xmlns:a16="http://schemas.microsoft.com/office/drawing/2014/main" id="{F3032045-AC38-C282-9FBD-36454D8A5AC2}"/>
              </a:ext>
            </a:extLst>
          </p:cNvPr>
          <p:cNvSpPr>
            <a:spLocks noGrp="1"/>
          </p:cNvSpPr>
          <p:nvPr>
            <p:ph idx="1"/>
          </p:nvPr>
        </p:nvSpPr>
        <p:spPr/>
        <p:txBody>
          <a:bodyPr/>
          <a:lstStyle/>
          <a:p>
            <a:r>
              <a:rPr lang="en-GB" dirty="0"/>
              <a:t>Simulation of worst case plausible effect (bad thermal contact to cladding):</a:t>
            </a:r>
          </a:p>
        </p:txBody>
      </p:sp>
      <p:sp>
        <p:nvSpPr>
          <p:cNvPr id="4" name="Slide Number Placeholder 3">
            <a:extLst>
              <a:ext uri="{FF2B5EF4-FFF2-40B4-BE49-F238E27FC236}">
                <a16:creationId xmlns:a16="http://schemas.microsoft.com/office/drawing/2014/main" id="{D7CD9654-4ED6-A5BA-3DEA-4D5D88EAF7B7}"/>
              </a:ext>
            </a:extLst>
          </p:cNvPr>
          <p:cNvSpPr>
            <a:spLocks noGrp="1"/>
          </p:cNvSpPr>
          <p:nvPr>
            <p:ph type="sldNum" sz="quarter" idx="12"/>
          </p:nvPr>
        </p:nvSpPr>
        <p:spPr/>
        <p:txBody>
          <a:bodyPr/>
          <a:lstStyle/>
          <a:p>
            <a:pPr lvl="2">
              <a:lnSpc>
                <a:spcPct val="90000"/>
              </a:lnSpc>
              <a:spcBef>
                <a:spcPts val="500"/>
              </a:spcBef>
              <a:buClr>
                <a:schemeClr val="tx1"/>
              </a:buClr>
            </a:pPr>
            <a:r>
              <a:rPr lang="en-GB"/>
              <a:t>Slide </a:t>
            </a:r>
            <a:fld id="{7E569216-649D-40FE-A193-2C061D61F110}" type="slidenum">
              <a:rPr smtClean="0"/>
              <a:pPr lvl="2">
                <a:lnSpc>
                  <a:spcPct val="90000"/>
                </a:lnSpc>
                <a:spcBef>
                  <a:spcPts val="500"/>
                </a:spcBef>
                <a:buClr>
                  <a:schemeClr val="tx1"/>
                </a:buClr>
              </a:pPr>
              <a:t>19</a:t>
            </a:fld>
            <a:r>
              <a:t> </a:t>
            </a:r>
            <a:endParaRPr dirty="0"/>
          </a:p>
        </p:txBody>
      </p:sp>
      <p:grpSp>
        <p:nvGrpSpPr>
          <p:cNvPr id="22" name="Group 21">
            <a:extLst>
              <a:ext uri="{FF2B5EF4-FFF2-40B4-BE49-F238E27FC236}">
                <a16:creationId xmlns:a16="http://schemas.microsoft.com/office/drawing/2014/main" id="{01F9773B-E11A-19AF-1014-CD0AA7815574}"/>
              </a:ext>
            </a:extLst>
          </p:cNvPr>
          <p:cNvGrpSpPr/>
          <p:nvPr/>
        </p:nvGrpSpPr>
        <p:grpSpPr>
          <a:xfrm>
            <a:off x="7319237" y="1676812"/>
            <a:ext cx="4566300" cy="3035294"/>
            <a:chOff x="7319237" y="1676812"/>
            <a:chExt cx="4566300" cy="3035294"/>
          </a:xfrm>
        </p:grpSpPr>
        <p:pic>
          <p:nvPicPr>
            <p:cNvPr id="20" name="Picture 19">
              <a:extLst>
                <a:ext uri="{FF2B5EF4-FFF2-40B4-BE49-F238E27FC236}">
                  <a16:creationId xmlns:a16="http://schemas.microsoft.com/office/drawing/2014/main" id="{732640B7-806F-C44F-7BD1-EF41CDCAD83D}"/>
                </a:ext>
              </a:extLst>
            </p:cNvPr>
            <p:cNvPicPr>
              <a:picLocks noChangeAspect="1"/>
            </p:cNvPicPr>
            <p:nvPr/>
          </p:nvPicPr>
          <p:blipFill>
            <a:blip r:embed="rId2"/>
            <a:stretch>
              <a:fillRect/>
            </a:stretch>
          </p:blipFill>
          <p:spPr>
            <a:xfrm>
              <a:off x="7319237" y="1676812"/>
              <a:ext cx="4566300" cy="3005588"/>
            </a:xfrm>
            <a:prstGeom prst="rect">
              <a:avLst/>
            </a:prstGeom>
          </p:spPr>
        </p:pic>
        <p:grpSp>
          <p:nvGrpSpPr>
            <p:cNvPr id="21" name="Group 20">
              <a:extLst>
                <a:ext uri="{FF2B5EF4-FFF2-40B4-BE49-F238E27FC236}">
                  <a16:creationId xmlns:a16="http://schemas.microsoft.com/office/drawing/2014/main" id="{7F4174D3-2BCC-17F5-70C7-003F79E2A0B7}"/>
                </a:ext>
              </a:extLst>
            </p:cNvPr>
            <p:cNvGrpSpPr/>
            <p:nvPr/>
          </p:nvGrpSpPr>
          <p:grpSpPr>
            <a:xfrm>
              <a:off x="7835651" y="2570287"/>
              <a:ext cx="3342510" cy="2141819"/>
              <a:chOff x="7835651" y="2570287"/>
              <a:chExt cx="3342510" cy="2141819"/>
            </a:xfrm>
          </p:grpSpPr>
          <p:grpSp>
            <p:nvGrpSpPr>
              <p:cNvPr id="9" name="Group 8">
                <a:extLst>
                  <a:ext uri="{FF2B5EF4-FFF2-40B4-BE49-F238E27FC236}">
                    <a16:creationId xmlns:a16="http://schemas.microsoft.com/office/drawing/2014/main" id="{13E5D008-538D-13A7-BE12-59758FC6C309}"/>
                  </a:ext>
                </a:extLst>
              </p:cNvPr>
              <p:cNvGrpSpPr/>
              <p:nvPr/>
            </p:nvGrpSpPr>
            <p:grpSpPr>
              <a:xfrm>
                <a:off x="10024723" y="2570287"/>
                <a:ext cx="1153438" cy="1632265"/>
                <a:chOff x="6912301" y="3878580"/>
                <a:chExt cx="1491552" cy="2110740"/>
              </a:xfrm>
            </p:grpSpPr>
            <p:grpSp>
              <p:nvGrpSpPr>
                <p:cNvPr id="10" name="Group 9">
                  <a:extLst>
                    <a:ext uri="{FF2B5EF4-FFF2-40B4-BE49-F238E27FC236}">
                      <a16:creationId xmlns:a16="http://schemas.microsoft.com/office/drawing/2014/main" id="{B8782F4B-1080-4E13-66D4-0D26A61A9ED0}"/>
                    </a:ext>
                  </a:extLst>
                </p:cNvPr>
                <p:cNvGrpSpPr/>
                <p:nvPr/>
              </p:nvGrpSpPr>
              <p:grpSpPr>
                <a:xfrm>
                  <a:off x="6912301" y="3878580"/>
                  <a:ext cx="1491552" cy="2110740"/>
                  <a:chOff x="10875554" y="3623488"/>
                  <a:chExt cx="1491552" cy="2110740"/>
                </a:xfrm>
              </p:grpSpPr>
              <p:cxnSp>
                <p:nvCxnSpPr>
                  <p:cNvPr id="12" name="Straight Connector 11">
                    <a:extLst>
                      <a:ext uri="{FF2B5EF4-FFF2-40B4-BE49-F238E27FC236}">
                        <a16:creationId xmlns:a16="http://schemas.microsoft.com/office/drawing/2014/main" id="{D48E0007-50A7-A071-4E4F-288C52D2A737}"/>
                      </a:ext>
                    </a:extLst>
                  </p:cNvPr>
                  <p:cNvCxnSpPr>
                    <a:cxnSpLocks/>
                  </p:cNvCxnSpPr>
                  <p:nvPr/>
                </p:nvCxnSpPr>
                <p:spPr>
                  <a:xfrm>
                    <a:off x="10875554" y="3623488"/>
                    <a:ext cx="0" cy="211074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9AA9D80-104F-3E33-6CAE-5714102E4B69}"/>
                      </a:ext>
                    </a:extLst>
                  </p:cNvPr>
                  <p:cNvSpPr txBox="1"/>
                  <p:nvPr/>
                </p:nvSpPr>
                <p:spPr>
                  <a:xfrm>
                    <a:off x="10883174" y="4812168"/>
                    <a:ext cx="1483932" cy="596996"/>
                  </a:xfrm>
                  <a:prstGeom prst="rect">
                    <a:avLst/>
                  </a:prstGeom>
                  <a:noFill/>
                </p:spPr>
                <p:txBody>
                  <a:bodyPr wrap="square" rtlCol="0">
                    <a:spAutoFit/>
                  </a:bodyPr>
                  <a:lstStyle/>
                  <a:p>
                    <a:r>
                      <a:rPr lang="en-GB" sz="1200" b="1" dirty="0">
                        <a:solidFill>
                          <a:srgbClr val="FF0000"/>
                        </a:solidFill>
                      </a:rPr>
                      <a:t>PD5500 Limit Exceeded</a:t>
                    </a:r>
                  </a:p>
                </p:txBody>
              </p:sp>
            </p:grpSp>
            <p:cxnSp>
              <p:nvCxnSpPr>
                <p:cNvPr id="11" name="Straight Arrow Connector 10">
                  <a:extLst>
                    <a:ext uri="{FF2B5EF4-FFF2-40B4-BE49-F238E27FC236}">
                      <a16:creationId xmlns:a16="http://schemas.microsoft.com/office/drawing/2014/main" id="{F4E181CB-5EC3-45FB-7D9E-A3573493FC88}"/>
                    </a:ext>
                  </a:extLst>
                </p:cNvPr>
                <p:cNvCxnSpPr>
                  <a:cxnSpLocks/>
                </p:cNvCxnSpPr>
                <p:nvPr/>
              </p:nvCxnSpPr>
              <p:spPr>
                <a:xfrm>
                  <a:off x="6912301" y="5728831"/>
                  <a:ext cx="124871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a:extLst>
                  <a:ext uri="{FF2B5EF4-FFF2-40B4-BE49-F238E27FC236}">
                    <a16:creationId xmlns:a16="http://schemas.microsoft.com/office/drawing/2014/main" id="{72648848-06E7-0563-40A8-F44E07C1BC5A}"/>
                  </a:ext>
                </a:extLst>
              </p:cNvPr>
              <p:cNvCxnSpPr>
                <a:cxnSpLocks/>
              </p:cNvCxnSpPr>
              <p:nvPr/>
            </p:nvCxnSpPr>
            <p:spPr>
              <a:xfrm flipV="1">
                <a:off x="8587973" y="3705733"/>
                <a:ext cx="0" cy="71704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AE06EA6-0CCA-28C9-5097-BBAA468BCD57}"/>
                  </a:ext>
                </a:extLst>
              </p:cNvPr>
              <p:cNvSpPr txBox="1"/>
              <p:nvPr/>
            </p:nvSpPr>
            <p:spPr>
              <a:xfrm>
                <a:off x="7835651" y="4342774"/>
                <a:ext cx="1475984" cy="369332"/>
              </a:xfrm>
              <a:prstGeom prst="rect">
                <a:avLst/>
              </a:prstGeom>
              <a:noFill/>
            </p:spPr>
            <p:txBody>
              <a:bodyPr wrap="square" rtlCol="0">
                <a:spAutoFit/>
              </a:bodyPr>
              <a:lstStyle/>
              <a:p>
                <a:pPr algn="ctr"/>
                <a:r>
                  <a:rPr lang="en-GB" b="1" dirty="0">
                    <a:solidFill>
                      <a:srgbClr val="00B050"/>
                    </a:solidFill>
                    <a:latin typeface="Arial" panose="020B0604020202020204" pitchFamily="34" charset="0"/>
                    <a:cs typeface="Arial" panose="020B0604020202020204" pitchFamily="34" charset="0"/>
                  </a:rPr>
                  <a:t>We are here</a:t>
                </a:r>
              </a:p>
            </p:txBody>
          </p:sp>
        </p:grpSp>
      </p:grpSp>
      <p:grpSp>
        <p:nvGrpSpPr>
          <p:cNvPr id="14" name="Group 13">
            <a:extLst>
              <a:ext uri="{FF2B5EF4-FFF2-40B4-BE49-F238E27FC236}">
                <a16:creationId xmlns:a16="http://schemas.microsoft.com/office/drawing/2014/main" id="{04961EA1-CA3B-EC2F-1BBA-89202A05F073}"/>
              </a:ext>
            </a:extLst>
          </p:cNvPr>
          <p:cNvGrpSpPr/>
          <p:nvPr/>
        </p:nvGrpSpPr>
        <p:grpSpPr>
          <a:xfrm>
            <a:off x="406785" y="1756436"/>
            <a:ext cx="7327933" cy="4894095"/>
            <a:chOff x="226503" y="1634128"/>
            <a:chExt cx="7327933" cy="4894095"/>
          </a:xfrm>
        </p:grpSpPr>
        <p:pic>
          <p:nvPicPr>
            <p:cNvPr id="5" name="Picture 4">
              <a:extLst>
                <a:ext uri="{FF2B5EF4-FFF2-40B4-BE49-F238E27FC236}">
                  <a16:creationId xmlns:a16="http://schemas.microsoft.com/office/drawing/2014/main" id="{F02FAE3B-1EC8-71C5-EB73-FF7120B323B8}"/>
                </a:ext>
              </a:extLst>
            </p:cNvPr>
            <p:cNvPicPr>
              <a:picLocks noChangeAspect="1"/>
            </p:cNvPicPr>
            <p:nvPr/>
          </p:nvPicPr>
          <p:blipFill>
            <a:blip r:embed="rId3"/>
            <a:stretch>
              <a:fillRect/>
            </a:stretch>
          </p:blipFill>
          <p:spPr>
            <a:xfrm>
              <a:off x="287699" y="1634128"/>
              <a:ext cx="5428115" cy="2608862"/>
            </a:xfrm>
            <a:prstGeom prst="rect">
              <a:avLst/>
            </a:prstGeom>
          </p:spPr>
        </p:pic>
        <p:cxnSp>
          <p:nvCxnSpPr>
            <p:cNvPr id="19" name="Straight Arrow Connector 18">
              <a:extLst>
                <a:ext uri="{FF2B5EF4-FFF2-40B4-BE49-F238E27FC236}">
                  <a16:creationId xmlns:a16="http://schemas.microsoft.com/office/drawing/2014/main" id="{230738C9-CF29-5F25-1551-238F116AC841}"/>
                </a:ext>
              </a:extLst>
            </p:cNvPr>
            <p:cNvCxnSpPr>
              <a:cxnSpLocks/>
            </p:cNvCxnSpPr>
            <p:nvPr/>
          </p:nvCxnSpPr>
          <p:spPr>
            <a:xfrm flipV="1">
              <a:off x="872455" y="3630206"/>
              <a:ext cx="483134" cy="105924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142E276-2686-43A4-783B-D461FF456156}"/>
                </a:ext>
              </a:extLst>
            </p:cNvPr>
            <p:cNvSpPr txBox="1"/>
            <p:nvPr/>
          </p:nvSpPr>
          <p:spPr>
            <a:xfrm>
              <a:off x="226503" y="4680356"/>
              <a:ext cx="2181137" cy="923330"/>
            </a:xfrm>
            <a:prstGeom prst="rect">
              <a:avLst/>
            </a:prstGeom>
            <a:noFill/>
          </p:spPr>
          <p:txBody>
            <a:bodyPr wrap="square" rtlCol="0">
              <a:spAutoFit/>
            </a:bodyPr>
            <a:lstStyle/>
            <a:p>
              <a:r>
                <a:rPr lang="en-GB" dirty="0">
                  <a:solidFill>
                    <a:srgbClr val="000000"/>
                  </a:solidFill>
                  <a:latin typeface="Arial" panose="020B0604020202020204" pitchFamily="34" charset="0"/>
                  <a:cs typeface="Arial" panose="020B0604020202020204" pitchFamily="34" charset="0"/>
                </a:rPr>
                <a:t>High temperature localised to centre of plate 1</a:t>
              </a:r>
            </a:p>
          </p:txBody>
        </p:sp>
        <p:pic>
          <p:nvPicPr>
            <p:cNvPr id="6" name="Picture 5">
              <a:extLst>
                <a:ext uri="{FF2B5EF4-FFF2-40B4-BE49-F238E27FC236}">
                  <a16:creationId xmlns:a16="http://schemas.microsoft.com/office/drawing/2014/main" id="{D73DDA1D-AAB2-31D7-E5C8-171EE65F498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753075" y="3707493"/>
              <a:ext cx="4801361" cy="2820730"/>
            </a:xfrm>
            <a:prstGeom prst="rect">
              <a:avLst/>
            </a:prstGeom>
          </p:spPr>
        </p:pic>
      </p:grpSp>
    </p:spTree>
    <p:extLst>
      <p:ext uri="{BB962C8B-B14F-4D97-AF65-F5344CB8AC3E}">
        <p14:creationId xmlns:p14="http://schemas.microsoft.com/office/powerpoint/2010/main" val="156272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1C539-0970-4E1F-B117-01DEFF6F2A64}"/>
              </a:ext>
            </a:extLst>
          </p:cNvPr>
          <p:cNvSpPr>
            <a:spLocks noGrp="1"/>
          </p:cNvSpPr>
          <p:nvPr>
            <p:ph type="title"/>
          </p:nvPr>
        </p:nvSpPr>
        <p:spPr>
          <a:xfrm>
            <a:off x="0" y="1042611"/>
            <a:ext cx="5758542" cy="866310"/>
          </a:xfrm>
        </p:spPr>
        <p:txBody>
          <a:bodyPr>
            <a:normAutofit/>
          </a:bodyPr>
          <a:lstStyle/>
          <a:p>
            <a:r>
              <a:rPr lang="en-GB" sz="4400" dirty="0"/>
              <a:t>Overview</a:t>
            </a:r>
          </a:p>
        </p:txBody>
      </p:sp>
      <p:sp>
        <p:nvSpPr>
          <p:cNvPr id="3" name="Content Placeholder 2">
            <a:extLst>
              <a:ext uri="{FF2B5EF4-FFF2-40B4-BE49-F238E27FC236}">
                <a16:creationId xmlns:a16="http://schemas.microsoft.com/office/drawing/2014/main" id="{BEF7DF9A-BC5F-40C8-899B-729FEDEB9BE5}"/>
              </a:ext>
            </a:extLst>
          </p:cNvPr>
          <p:cNvSpPr>
            <a:spLocks noGrp="1"/>
          </p:cNvSpPr>
          <p:nvPr>
            <p:ph idx="1"/>
          </p:nvPr>
        </p:nvSpPr>
        <p:spPr>
          <a:xfrm>
            <a:off x="278865" y="2212772"/>
            <a:ext cx="5617109" cy="3787978"/>
          </a:xfrm>
        </p:spPr>
        <p:txBody>
          <a:bodyPr>
            <a:normAutofit/>
          </a:bodyPr>
          <a:lstStyle/>
          <a:p>
            <a:r>
              <a:rPr lang="en-GB" dirty="0"/>
              <a:t>TS1 Project target design</a:t>
            </a:r>
          </a:p>
          <a:p>
            <a:r>
              <a:rPr lang="en-GB" dirty="0"/>
              <a:t>FEA validation</a:t>
            </a:r>
          </a:p>
          <a:p>
            <a:r>
              <a:rPr lang="en-GB" dirty="0"/>
              <a:t>Plate 1 temperature anomaly</a:t>
            </a:r>
          </a:p>
          <a:p>
            <a:r>
              <a:rPr lang="en-GB" dirty="0"/>
              <a:t>Measurement of radiation damage?</a:t>
            </a:r>
          </a:p>
          <a:p>
            <a:r>
              <a:rPr lang="en-GB" dirty="0"/>
              <a:t>Conclusions</a:t>
            </a:r>
          </a:p>
          <a:p>
            <a:endParaRPr lang="en-GB" dirty="0"/>
          </a:p>
        </p:txBody>
      </p:sp>
      <p:pic>
        <p:nvPicPr>
          <p:cNvPr id="1028" name="Picture 4">
            <a:extLst>
              <a:ext uri="{FF2B5EF4-FFF2-40B4-BE49-F238E27FC236}">
                <a16:creationId xmlns:a16="http://schemas.microsoft.com/office/drawing/2014/main" id="{90C1B156-6466-EBE7-5749-8BD09C7268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43"/>
          <a:stretch/>
        </p:blipFill>
        <p:spPr bwMode="auto">
          <a:xfrm>
            <a:off x="5758542" y="0"/>
            <a:ext cx="64334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798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897CAB-F6F2-106E-D8D4-C9D696C4DD63}"/>
              </a:ext>
            </a:extLst>
          </p:cNvPr>
          <p:cNvSpPr/>
          <p:nvPr/>
        </p:nvSpPr>
        <p:spPr>
          <a:xfrm>
            <a:off x="104775" y="6019800"/>
            <a:ext cx="3248025" cy="7684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E153C4C-A9FC-7BFF-B300-8B15E09E9406}"/>
              </a:ext>
            </a:extLst>
          </p:cNvPr>
          <p:cNvSpPr>
            <a:spLocks noGrp="1"/>
          </p:cNvSpPr>
          <p:nvPr>
            <p:ph type="title"/>
          </p:nvPr>
        </p:nvSpPr>
        <p:spPr>
          <a:xfrm>
            <a:off x="0" y="207469"/>
            <a:ext cx="6926094" cy="753035"/>
          </a:xfrm>
        </p:spPr>
        <p:txBody>
          <a:bodyPr>
            <a:normAutofit/>
          </a:bodyPr>
          <a:lstStyle/>
          <a:p>
            <a:r>
              <a:rPr lang="en-GB" dirty="0"/>
              <a:t>Transient Anomalies</a:t>
            </a:r>
          </a:p>
        </p:txBody>
      </p:sp>
      <p:sp>
        <p:nvSpPr>
          <p:cNvPr id="3" name="Content Placeholder 2">
            <a:extLst>
              <a:ext uri="{FF2B5EF4-FFF2-40B4-BE49-F238E27FC236}">
                <a16:creationId xmlns:a16="http://schemas.microsoft.com/office/drawing/2014/main" id="{5B09D805-9E34-8CCD-3545-0797E1A2023D}"/>
              </a:ext>
            </a:extLst>
          </p:cNvPr>
          <p:cNvSpPr>
            <a:spLocks noGrp="1"/>
          </p:cNvSpPr>
          <p:nvPr>
            <p:ph idx="1"/>
          </p:nvPr>
        </p:nvSpPr>
        <p:spPr>
          <a:xfrm>
            <a:off x="545566" y="1083449"/>
            <a:ext cx="6177254" cy="2116952"/>
          </a:xfrm>
        </p:spPr>
        <p:txBody>
          <a:bodyPr>
            <a:normAutofit lnSpcReduction="10000"/>
          </a:bodyPr>
          <a:lstStyle/>
          <a:p>
            <a:r>
              <a:rPr lang="en-GB" dirty="0"/>
              <a:t>Consistent “wiggle” in transient data at around 140C </a:t>
            </a:r>
          </a:p>
          <a:p>
            <a:pPr lvl="1"/>
            <a:r>
              <a:rPr lang="en-GB" dirty="0"/>
              <a:t>about the boiling point of D2O at ~3barG</a:t>
            </a:r>
          </a:p>
          <a:p>
            <a:pPr lvl="2"/>
            <a:endParaRPr lang="en-GB" dirty="0"/>
          </a:p>
          <a:p>
            <a:r>
              <a:rPr lang="en-GB" dirty="0"/>
              <a:t>However, no change in steady state behaviour at the same temperature</a:t>
            </a:r>
          </a:p>
        </p:txBody>
      </p:sp>
      <p:sp>
        <p:nvSpPr>
          <p:cNvPr id="4" name="Slide Number Placeholder 3">
            <a:extLst>
              <a:ext uri="{FF2B5EF4-FFF2-40B4-BE49-F238E27FC236}">
                <a16:creationId xmlns:a16="http://schemas.microsoft.com/office/drawing/2014/main" id="{BC50DBDE-CE8B-1A00-5EF1-A46E1CF7D479}"/>
              </a:ext>
            </a:extLst>
          </p:cNvPr>
          <p:cNvSpPr>
            <a:spLocks noGrp="1"/>
          </p:cNvSpPr>
          <p:nvPr>
            <p:ph type="sldNum" sz="quarter" idx="12"/>
          </p:nvPr>
        </p:nvSpPr>
        <p:spPr/>
        <p:txBody>
          <a:bodyPr/>
          <a:lstStyle/>
          <a:p>
            <a:pPr lvl="2">
              <a:lnSpc>
                <a:spcPct val="90000"/>
              </a:lnSpc>
              <a:spcBef>
                <a:spcPts val="500"/>
              </a:spcBef>
              <a:buClr>
                <a:schemeClr val="tx1"/>
              </a:buClr>
            </a:pPr>
            <a:r>
              <a:rPr lang="en-GB"/>
              <a:t>Slide </a:t>
            </a:r>
            <a:fld id="{7E569216-649D-40FE-A193-2C061D61F110}" type="slidenum">
              <a:rPr smtClean="0"/>
              <a:pPr lvl="2">
                <a:lnSpc>
                  <a:spcPct val="90000"/>
                </a:lnSpc>
                <a:spcBef>
                  <a:spcPts val="500"/>
                </a:spcBef>
                <a:buClr>
                  <a:schemeClr val="tx1"/>
                </a:buClr>
              </a:pPr>
              <a:t>20</a:t>
            </a:fld>
            <a:r>
              <a:t> </a:t>
            </a:r>
            <a:endParaRPr dirty="0"/>
          </a:p>
        </p:txBody>
      </p:sp>
      <p:pic>
        <p:nvPicPr>
          <p:cNvPr id="5" name="Picture 4">
            <a:extLst>
              <a:ext uri="{FF2B5EF4-FFF2-40B4-BE49-F238E27FC236}">
                <a16:creationId xmlns:a16="http://schemas.microsoft.com/office/drawing/2014/main" id="{924C195F-989F-5AD1-75B2-5F29F32CE640}"/>
              </a:ext>
            </a:extLst>
          </p:cNvPr>
          <p:cNvPicPr>
            <a:picLocks noChangeAspect="1"/>
          </p:cNvPicPr>
          <p:nvPr/>
        </p:nvPicPr>
        <p:blipFill>
          <a:blip r:embed="rId2"/>
          <a:stretch>
            <a:fillRect/>
          </a:stretch>
        </p:blipFill>
        <p:spPr>
          <a:xfrm>
            <a:off x="569584" y="3090728"/>
            <a:ext cx="5526416" cy="3664539"/>
          </a:xfrm>
          <a:prstGeom prst="rect">
            <a:avLst/>
          </a:prstGeom>
        </p:spPr>
      </p:pic>
      <p:pic>
        <p:nvPicPr>
          <p:cNvPr id="9" name="Picture 8">
            <a:extLst>
              <a:ext uri="{FF2B5EF4-FFF2-40B4-BE49-F238E27FC236}">
                <a16:creationId xmlns:a16="http://schemas.microsoft.com/office/drawing/2014/main" id="{DD845CB4-1A08-0B51-62CB-CA5494B9A14B}"/>
              </a:ext>
            </a:extLst>
          </p:cNvPr>
          <p:cNvPicPr>
            <a:picLocks noChangeAspect="1"/>
          </p:cNvPicPr>
          <p:nvPr/>
        </p:nvPicPr>
        <p:blipFill>
          <a:blip r:embed="rId3"/>
          <a:stretch>
            <a:fillRect/>
          </a:stretch>
        </p:blipFill>
        <p:spPr>
          <a:xfrm>
            <a:off x="7066020" y="3226307"/>
            <a:ext cx="4571097" cy="3164056"/>
          </a:xfrm>
          <a:prstGeom prst="rect">
            <a:avLst/>
          </a:prstGeom>
        </p:spPr>
      </p:pic>
      <p:pic>
        <p:nvPicPr>
          <p:cNvPr id="11" name="Picture 10">
            <a:extLst>
              <a:ext uri="{FF2B5EF4-FFF2-40B4-BE49-F238E27FC236}">
                <a16:creationId xmlns:a16="http://schemas.microsoft.com/office/drawing/2014/main" id="{8FB12F9E-0A85-B962-A07F-0CADA164A9AA}"/>
              </a:ext>
            </a:extLst>
          </p:cNvPr>
          <p:cNvPicPr>
            <a:picLocks noChangeAspect="1"/>
          </p:cNvPicPr>
          <p:nvPr/>
        </p:nvPicPr>
        <p:blipFill>
          <a:blip r:embed="rId4"/>
          <a:stretch>
            <a:fillRect/>
          </a:stretch>
        </p:blipFill>
        <p:spPr>
          <a:xfrm>
            <a:off x="7066020" y="176669"/>
            <a:ext cx="4527011" cy="2968532"/>
          </a:xfrm>
          <a:prstGeom prst="rect">
            <a:avLst/>
          </a:prstGeom>
        </p:spPr>
      </p:pic>
      <p:sp>
        <p:nvSpPr>
          <p:cNvPr id="7" name="TextBox 6">
            <a:extLst>
              <a:ext uri="{FF2B5EF4-FFF2-40B4-BE49-F238E27FC236}">
                <a16:creationId xmlns:a16="http://schemas.microsoft.com/office/drawing/2014/main" id="{C2B0C44D-31FB-7788-0C44-29A5C386AE7B}"/>
              </a:ext>
            </a:extLst>
          </p:cNvPr>
          <p:cNvSpPr txBox="1"/>
          <p:nvPr/>
        </p:nvSpPr>
        <p:spPr>
          <a:xfrm>
            <a:off x="7626560" y="6422948"/>
            <a:ext cx="3405930" cy="369332"/>
          </a:xfrm>
          <a:prstGeom prst="rect">
            <a:avLst/>
          </a:prstGeom>
          <a:noFill/>
        </p:spPr>
        <p:txBody>
          <a:bodyPr wrap="square" rtlCol="0">
            <a:spAutoFit/>
          </a:bodyPr>
          <a:lstStyle/>
          <a:p>
            <a:r>
              <a:rPr lang="en-GB" i="1" dirty="0">
                <a:solidFill>
                  <a:srgbClr val="000000"/>
                </a:solidFill>
              </a:rPr>
              <a:t>Plots c/o David Findlay </a:t>
            </a:r>
          </a:p>
        </p:txBody>
      </p:sp>
    </p:spTree>
    <p:extLst>
      <p:ext uri="{BB962C8B-B14F-4D97-AF65-F5344CB8AC3E}">
        <p14:creationId xmlns:p14="http://schemas.microsoft.com/office/powerpoint/2010/main" val="382572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Thermal conductivity loss looks significant, even at relatively low doses</a:t>
            </a:r>
          </a:p>
          <a:p>
            <a:pPr lvl="1"/>
            <a:r>
              <a:rPr lang="en-GB" dirty="0"/>
              <a:t>Effect should be fully saturated after ~1yr operation of TS1 Project target</a:t>
            </a:r>
          </a:p>
          <a:p>
            <a:pPr lvl="2"/>
            <a:r>
              <a:rPr lang="en-GB" dirty="0"/>
              <a:t>Not yet know if effect will occur suddenly, as for self-ion damage, or more slowly, as for neutron damage</a:t>
            </a:r>
          </a:p>
          <a:p>
            <a:pPr lvl="1"/>
            <a:endParaRPr lang="en-GB" dirty="0"/>
          </a:p>
        </p:txBody>
      </p:sp>
      <p:sp>
        <p:nvSpPr>
          <p:cNvPr id="2" name="Title 1"/>
          <p:cNvSpPr>
            <a:spLocks noGrp="1"/>
          </p:cNvSpPr>
          <p:nvPr>
            <p:ph type="title"/>
          </p:nvPr>
        </p:nvSpPr>
        <p:spPr/>
        <p:txBody>
          <a:bodyPr/>
          <a:lstStyle/>
          <a:p>
            <a:r>
              <a:rPr lang="en-GB" dirty="0"/>
              <a:t>Radiation-Induced Thermal Conductivity Loss </a:t>
            </a:r>
          </a:p>
        </p:txBody>
      </p:sp>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dirty="0"/>
              <a:t>Slide </a:t>
            </a:r>
            <a:fld id="{7E569216-649D-40FE-A193-2C061D61F110}" type="slidenum">
              <a:rPr smtClean="0"/>
              <a:pPr lvl="2">
                <a:lnSpc>
                  <a:spcPct val="90000"/>
                </a:lnSpc>
                <a:spcBef>
                  <a:spcPts val="500"/>
                </a:spcBef>
                <a:buClr>
                  <a:schemeClr val="tx1"/>
                </a:buClr>
              </a:pPr>
              <a:t>21</a:t>
            </a:fld>
            <a:r>
              <a:rPr dirty="0"/>
              <a:t> </a:t>
            </a:r>
          </a:p>
        </p:txBody>
      </p:sp>
      <p:grpSp>
        <p:nvGrpSpPr>
          <p:cNvPr id="21" name="Group 20"/>
          <p:cNvGrpSpPr/>
          <p:nvPr/>
        </p:nvGrpSpPr>
        <p:grpSpPr>
          <a:xfrm>
            <a:off x="624709" y="2440350"/>
            <a:ext cx="2541871" cy="2270800"/>
            <a:chOff x="669974" y="2440350"/>
            <a:chExt cx="2541871" cy="2270800"/>
          </a:xfrm>
        </p:grpSpPr>
        <p:pic>
          <p:nvPicPr>
            <p:cNvPr id="19" name="Picture 18"/>
            <p:cNvPicPr>
              <a:picLocks noChangeAspect="1"/>
            </p:cNvPicPr>
            <p:nvPr/>
          </p:nvPicPr>
          <p:blipFill>
            <a:blip r:embed="rId3"/>
            <a:stretch>
              <a:fillRect/>
            </a:stretch>
          </p:blipFill>
          <p:spPr>
            <a:xfrm>
              <a:off x="716295" y="2949025"/>
              <a:ext cx="2495550" cy="1762125"/>
            </a:xfrm>
            <a:prstGeom prst="rect">
              <a:avLst/>
            </a:prstGeom>
          </p:spPr>
        </p:pic>
        <p:pic>
          <p:nvPicPr>
            <p:cNvPr id="20" name="Picture 19"/>
            <p:cNvPicPr>
              <a:picLocks noChangeAspect="1"/>
            </p:cNvPicPr>
            <p:nvPr/>
          </p:nvPicPr>
          <p:blipFill>
            <a:blip r:embed="rId4"/>
            <a:stretch>
              <a:fillRect/>
            </a:stretch>
          </p:blipFill>
          <p:spPr>
            <a:xfrm>
              <a:off x="669974" y="2440350"/>
              <a:ext cx="2514600" cy="361950"/>
            </a:xfrm>
            <a:prstGeom prst="rect">
              <a:avLst/>
            </a:prstGeom>
          </p:spPr>
        </p:pic>
      </p:grpSp>
      <p:grpSp>
        <p:nvGrpSpPr>
          <p:cNvPr id="24" name="Group 23">
            <a:extLst>
              <a:ext uri="{FF2B5EF4-FFF2-40B4-BE49-F238E27FC236}">
                <a16:creationId xmlns:a16="http://schemas.microsoft.com/office/drawing/2014/main" id="{72338AC3-5088-9902-E611-00DE9CA70919}"/>
              </a:ext>
            </a:extLst>
          </p:cNvPr>
          <p:cNvGrpSpPr/>
          <p:nvPr/>
        </p:nvGrpSpPr>
        <p:grpSpPr>
          <a:xfrm>
            <a:off x="914415" y="2234583"/>
            <a:ext cx="11062276" cy="3748453"/>
            <a:chOff x="914415" y="3025158"/>
            <a:chExt cx="11062276" cy="3748453"/>
          </a:xfrm>
        </p:grpSpPr>
        <p:grpSp>
          <p:nvGrpSpPr>
            <p:cNvPr id="12" name="Group 11">
              <a:extLst>
                <a:ext uri="{FF2B5EF4-FFF2-40B4-BE49-F238E27FC236}">
                  <a16:creationId xmlns:a16="http://schemas.microsoft.com/office/drawing/2014/main" id="{0192289C-FFD7-3AFF-59A0-4C2B25321568}"/>
                </a:ext>
              </a:extLst>
            </p:cNvPr>
            <p:cNvGrpSpPr/>
            <p:nvPr/>
          </p:nvGrpSpPr>
          <p:grpSpPr>
            <a:xfrm>
              <a:off x="3003162" y="3025158"/>
              <a:ext cx="8973529" cy="3748453"/>
              <a:chOff x="3028329" y="2974824"/>
              <a:chExt cx="8973529" cy="3748453"/>
            </a:xfrm>
          </p:grpSpPr>
          <p:grpSp>
            <p:nvGrpSpPr>
              <p:cNvPr id="18" name="Group 17"/>
              <p:cNvGrpSpPr/>
              <p:nvPr/>
            </p:nvGrpSpPr>
            <p:grpSpPr>
              <a:xfrm>
                <a:off x="3028329" y="2974824"/>
                <a:ext cx="7454410" cy="3748453"/>
                <a:chOff x="3155070" y="3021997"/>
                <a:chExt cx="7454410" cy="3748453"/>
              </a:xfrm>
            </p:grpSpPr>
            <p:pic>
              <p:nvPicPr>
                <p:cNvPr id="5" name="Content Placeholder 7">
                  <a:extLst>
                    <a:ext uri="{FF2B5EF4-FFF2-40B4-BE49-F238E27FC236}">
                      <a16:creationId xmlns:a16="http://schemas.microsoft.com/office/drawing/2014/main" id="{695442EA-488C-41F2-AEB0-EED5ECE38C55}"/>
                    </a:ext>
                  </a:extLst>
                </p:cNvPr>
                <p:cNvPicPr>
                  <a:picLocks noChangeAspect="1"/>
                </p:cNvPicPr>
                <p:nvPr/>
              </p:nvPicPr>
              <p:blipFill>
                <a:blip r:embed="rId5"/>
                <a:stretch>
                  <a:fillRect/>
                </a:stretch>
              </p:blipFill>
              <p:spPr>
                <a:xfrm>
                  <a:off x="3849964" y="3148674"/>
                  <a:ext cx="5505450" cy="3140608"/>
                </a:xfrm>
                <a:prstGeom prst="rect">
                  <a:avLst/>
                </a:prstGeom>
              </p:spPr>
            </p:pic>
            <p:pic>
              <p:nvPicPr>
                <p:cNvPr id="6" name="Picture 5">
                  <a:extLst>
                    <a:ext uri="{FF2B5EF4-FFF2-40B4-BE49-F238E27FC236}">
                      <a16:creationId xmlns:a16="http://schemas.microsoft.com/office/drawing/2014/main" id="{D6E17E62-467E-466B-81AE-34E147D38AEA}"/>
                    </a:ext>
                  </a:extLst>
                </p:cNvPr>
                <p:cNvPicPr>
                  <a:picLocks noChangeAspect="1"/>
                </p:cNvPicPr>
                <p:nvPr/>
              </p:nvPicPr>
              <p:blipFill>
                <a:blip r:embed="rId6"/>
                <a:stretch>
                  <a:fillRect/>
                </a:stretch>
              </p:blipFill>
              <p:spPr>
                <a:xfrm>
                  <a:off x="3155070" y="6392344"/>
                  <a:ext cx="7317798" cy="378106"/>
                </a:xfrm>
                <a:prstGeom prst="rect">
                  <a:avLst/>
                </a:prstGeom>
              </p:spPr>
            </p:pic>
            <p:sp>
              <p:nvSpPr>
                <p:cNvPr id="8" name="TextBox 7"/>
                <p:cNvSpPr txBox="1"/>
                <p:nvPr/>
              </p:nvSpPr>
              <p:spPr>
                <a:xfrm>
                  <a:off x="8239468" y="5396941"/>
                  <a:ext cx="1654231" cy="646331"/>
                </a:xfrm>
                <a:prstGeom prst="rect">
                  <a:avLst/>
                </a:prstGeom>
                <a:noFill/>
              </p:spPr>
              <p:txBody>
                <a:bodyPr wrap="square" rtlCol="0">
                  <a:spAutoFit/>
                </a:bodyPr>
                <a:lstStyle/>
                <a:p>
                  <a:r>
                    <a:rPr lang="en-GB" b="1" dirty="0">
                      <a:solidFill>
                        <a:srgbClr val="FF33CC"/>
                      </a:solidFill>
                    </a:rPr>
                    <a:t>Proton beam irradiated data</a:t>
                  </a:r>
                </a:p>
              </p:txBody>
            </p:sp>
            <p:cxnSp>
              <p:nvCxnSpPr>
                <p:cNvPr id="9" name="Straight Arrow Connector 8"/>
                <p:cNvCxnSpPr/>
                <p:nvPr/>
              </p:nvCxnSpPr>
              <p:spPr>
                <a:xfrm>
                  <a:off x="7626392" y="5287845"/>
                  <a:ext cx="613076" cy="432262"/>
                </a:xfrm>
                <a:prstGeom prst="straightConnector1">
                  <a:avLst/>
                </a:prstGeom>
                <a:ln w="38100">
                  <a:solidFill>
                    <a:srgbClr val="FF33CC"/>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102690" y="5171467"/>
                  <a:ext cx="465513" cy="224443"/>
                </a:xfrm>
                <a:prstGeom prst="ellipse">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flipV="1">
                  <a:off x="6891552" y="3240134"/>
                  <a:ext cx="1006146" cy="862459"/>
                </a:xfrm>
                <a:prstGeom prst="straightConnector1">
                  <a:avLst/>
                </a:prstGeom>
                <a:ln w="38100">
                  <a:solidFill>
                    <a:srgbClr val="00FFFF"/>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rot="3185339">
                  <a:off x="6353848" y="4157471"/>
                  <a:ext cx="734840" cy="277967"/>
                </a:xfrm>
                <a:prstGeom prst="ellipse">
                  <a:avLst/>
                </a:prstGeom>
                <a:noFill/>
                <a:ln w="2857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932930" y="3021997"/>
                  <a:ext cx="2676550" cy="369332"/>
                </a:xfrm>
                <a:prstGeom prst="rect">
                  <a:avLst/>
                </a:prstGeom>
                <a:noFill/>
              </p:spPr>
              <p:txBody>
                <a:bodyPr wrap="square" rtlCol="0">
                  <a:spAutoFit/>
                </a:bodyPr>
                <a:lstStyle/>
                <a:p>
                  <a:r>
                    <a:rPr lang="en-GB" b="1" dirty="0">
                      <a:solidFill>
                        <a:srgbClr val="00FFFF"/>
                      </a:solidFill>
                    </a:rPr>
                    <a:t>Neutron irradiated data</a:t>
                  </a:r>
                </a:p>
              </p:txBody>
            </p:sp>
          </p:grpSp>
          <p:sp>
            <p:nvSpPr>
              <p:cNvPr id="11" name="TextBox 10"/>
              <p:cNvSpPr txBox="1"/>
              <p:nvPr/>
            </p:nvSpPr>
            <p:spPr>
              <a:xfrm>
                <a:off x="9258658" y="4106640"/>
                <a:ext cx="2743200" cy="523220"/>
              </a:xfrm>
              <a:prstGeom prst="rect">
                <a:avLst/>
              </a:prstGeom>
              <a:noFill/>
            </p:spPr>
            <p:txBody>
              <a:bodyPr wrap="square" rtlCol="0">
                <a:spAutoFit/>
              </a:bodyPr>
              <a:lstStyle/>
              <a:p>
                <a:r>
                  <a:rPr lang="en-GB" sz="1400" b="1" dirty="0">
                    <a:solidFill>
                      <a:srgbClr val="00B050"/>
                    </a:solidFill>
                  </a:rPr>
                  <a:t>+ Higher irradiation temperature</a:t>
                </a:r>
              </a:p>
              <a:p>
                <a:r>
                  <a:rPr lang="en-GB" sz="1400" b="1" dirty="0">
                    <a:solidFill>
                      <a:srgbClr val="FF0000"/>
                    </a:solidFill>
                  </a:rPr>
                  <a:t>– Higher Re and He production </a:t>
                </a:r>
              </a:p>
            </p:txBody>
          </p:sp>
          <p:cxnSp>
            <p:nvCxnSpPr>
              <p:cNvPr id="22" name="Straight Arrow Connector 21"/>
              <p:cNvCxnSpPr/>
              <p:nvPr/>
            </p:nvCxnSpPr>
            <p:spPr>
              <a:xfrm flipV="1">
                <a:off x="9691542" y="4752710"/>
                <a:ext cx="339698" cy="814848"/>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9683749" y="3297002"/>
                <a:ext cx="339698" cy="814848"/>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E775CEF9-BE8F-40CC-104C-78B41C42F081}"/>
                </a:ext>
              </a:extLst>
            </p:cNvPr>
            <p:cNvCxnSpPr>
              <a:cxnSpLocks/>
            </p:cNvCxnSpPr>
            <p:nvPr/>
          </p:nvCxnSpPr>
          <p:spPr>
            <a:xfrm flipH="1">
              <a:off x="3380763" y="4722139"/>
              <a:ext cx="1911730" cy="105241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C6C35F7-B1F5-C134-4775-39DC16FD3AF5}"/>
                </a:ext>
              </a:extLst>
            </p:cNvPr>
            <p:cNvSpPr txBox="1"/>
            <p:nvPr/>
          </p:nvSpPr>
          <p:spPr>
            <a:xfrm>
              <a:off x="914415" y="5528164"/>
              <a:ext cx="2676550" cy="369332"/>
            </a:xfrm>
            <a:prstGeom prst="rect">
              <a:avLst/>
            </a:prstGeom>
            <a:noFill/>
          </p:spPr>
          <p:txBody>
            <a:bodyPr wrap="square" rtlCol="0">
              <a:spAutoFit/>
            </a:bodyPr>
            <a:lstStyle/>
            <a:p>
              <a:r>
                <a:rPr lang="en-GB" b="1" dirty="0">
                  <a:solidFill>
                    <a:schemeClr val="accent1"/>
                  </a:solidFill>
                </a:rPr>
                <a:t>Self-ion implanted data</a:t>
              </a:r>
            </a:p>
          </p:txBody>
        </p:sp>
      </p:grpSp>
      <p:sp>
        <p:nvSpPr>
          <p:cNvPr id="26" name="TextBox 25">
            <a:extLst>
              <a:ext uri="{FF2B5EF4-FFF2-40B4-BE49-F238E27FC236}">
                <a16:creationId xmlns:a16="http://schemas.microsoft.com/office/drawing/2014/main" id="{546402A3-329D-FC44-F54D-BD69C1D83047}"/>
              </a:ext>
            </a:extLst>
          </p:cNvPr>
          <p:cNvSpPr txBox="1"/>
          <p:nvPr/>
        </p:nvSpPr>
        <p:spPr>
          <a:xfrm>
            <a:off x="3003162" y="6123669"/>
            <a:ext cx="8212822" cy="600164"/>
          </a:xfrm>
          <a:prstGeom prst="rect">
            <a:avLst/>
          </a:prstGeom>
          <a:noFill/>
        </p:spPr>
        <p:txBody>
          <a:bodyPr wrap="square" rtlCol="0">
            <a:spAutoFit/>
          </a:bodyPr>
          <a:lstStyle/>
          <a:p>
            <a:r>
              <a:rPr lang="en-GB" sz="1100" b="1" dirty="0">
                <a:solidFill>
                  <a:srgbClr val="000000"/>
                </a:solidFill>
              </a:rPr>
              <a:t>References:</a:t>
            </a:r>
          </a:p>
          <a:p>
            <a:r>
              <a:rPr lang="en-GB" sz="1100" dirty="0">
                <a:solidFill>
                  <a:srgbClr val="000000"/>
                </a:solidFill>
              </a:rPr>
              <a:t>Thermal diffusivity of tungsten irradiated with protons up to 5.8 dpa – J. </a:t>
            </a:r>
            <a:r>
              <a:rPr lang="en-GB" sz="1100" dirty="0" err="1">
                <a:solidFill>
                  <a:srgbClr val="000000"/>
                </a:solidFill>
              </a:rPr>
              <a:t>Habainy</a:t>
            </a:r>
            <a:r>
              <a:rPr lang="en-GB" sz="1100" dirty="0">
                <a:solidFill>
                  <a:srgbClr val="000000"/>
                </a:solidFill>
              </a:rPr>
              <a:t> et al., Journal of Nuclear Materials, 2018</a:t>
            </a:r>
          </a:p>
          <a:p>
            <a:r>
              <a:rPr lang="en-GB" sz="1100" dirty="0">
                <a:solidFill>
                  <a:srgbClr val="000000"/>
                </a:solidFill>
              </a:rPr>
              <a:t>Thermal diffusivity degradation and point defect density in self-ion implanted tungsten – A. Reza et al., Acta </a:t>
            </a:r>
            <a:r>
              <a:rPr lang="en-GB" sz="1100" dirty="0" err="1">
                <a:solidFill>
                  <a:srgbClr val="000000"/>
                </a:solidFill>
              </a:rPr>
              <a:t>Materialia</a:t>
            </a:r>
            <a:r>
              <a:rPr lang="en-GB" sz="1100" dirty="0">
                <a:solidFill>
                  <a:srgbClr val="000000"/>
                </a:solidFill>
              </a:rPr>
              <a:t>, 2020</a:t>
            </a:r>
          </a:p>
        </p:txBody>
      </p:sp>
    </p:spTree>
    <p:extLst>
      <p:ext uri="{BB962C8B-B14F-4D97-AF65-F5344CB8AC3E}">
        <p14:creationId xmlns:p14="http://schemas.microsoft.com/office/powerpoint/2010/main" val="2258577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In-Situ Measurement of Conductivity Loss</a:t>
            </a:r>
          </a:p>
        </p:txBody>
      </p:sp>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a:t>Slide </a:t>
            </a:r>
            <a:fld id="{7E569216-649D-40FE-A193-2C061D61F110}" type="slidenum">
              <a:rPr smtClean="0"/>
              <a:pPr lvl="2">
                <a:lnSpc>
                  <a:spcPct val="90000"/>
                </a:lnSpc>
                <a:spcBef>
                  <a:spcPts val="500"/>
                </a:spcBef>
                <a:buClr>
                  <a:schemeClr val="tx1"/>
                </a:buClr>
              </a:pPr>
              <a:t>22</a:t>
            </a:fld>
            <a:r>
              <a:t> </a:t>
            </a:r>
            <a:endParaRPr dirty="0"/>
          </a:p>
        </p:txBody>
      </p:sp>
      <p:sp>
        <p:nvSpPr>
          <p:cNvPr id="6" name="Content Placeholder 2"/>
          <p:cNvSpPr txBox="1">
            <a:spLocks/>
          </p:cNvSpPr>
          <p:nvPr/>
        </p:nvSpPr>
        <p:spPr>
          <a:xfrm>
            <a:off x="545565" y="1083449"/>
            <a:ext cx="11144070" cy="5093514"/>
          </a:xfrm>
          <a:prstGeom prst="rect">
            <a:avLst/>
          </a:prstGeom>
        </p:spPr>
        <p:txBody>
          <a:bodyPr vert="horz" lIns="91440" tIns="45720" rIns="91440" bIns="45720" rtlCol="0">
            <a:normAutofit/>
          </a:bodyPr>
          <a:lstStyle>
            <a:lvl1pPr marL="446088" indent="-446088" algn="l" defTabSz="914400" rtl="0" eaLnBrk="1" latinLnBrk="0" hangingPunct="1">
              <a:lnSpc>
                <a:spcPct val="90000"/>
              </a:lnSpc>
              <a:spcBef>
                <a:spcPts val="1000"/>
              </a:spcBef>
              <a:buClr>
                <a:schemeClr val="tx1"/>
              </a:buClr>
              <a:buFont typeface="Wingdings" panose="05000000000000000000" pitchFamily="2" charset="2"/>
              <a:buChar char="q"/>
              <a:defRPr sz="2400" kern="1200">
                <a:solidFill>
                  <a:schemeClr val="accent4"/>
                </a:solidFill>
                <a:latin typeface="Arial" panose="020B0604020202020204" pitchFamily="34" charset="0"/>
                <a:ea typeface="+mn-ea"/>
                <a:cs typeface="Arial" panose="020B0604020202020204" pitchFamily="34" charset="0"/>
              </a:defRPr>
            </a:lvl1pPr>
            <a:lvl2pPr marL="806450" indent="-349250" algn="l" defTabSz="914400" rtl="0" eaLnBrk="1" latinLnBrk="0" hangingPunct="1">
              <a:lnSpc>
                <a:spcPct val="90000"/>
              </a:lnSpc>
              <a:spcBef>
                <a:spcPts val="500"/>
              </a:spcBef>
              <a:buClr>
                <a:schemeClr val="tx1"/>
              </a:buClr>
              <a:buFont typeface="Wingdings" panose="05000000000000000000" pitchFamily="2" charset="2"/>
              <a:buChar char="Ø"/>
              <a:defRPr sz="2000" kern="1200">
                <a:solidFill>
                  <a:schemeClr val="accent4"/>
                </a:solidFill>
                <a:latin typeface="Arial" panose="020B0604020202020204" pitchFamily="34" charset="0"/>
                <a:ea typeface="+mn-ea"/>
                <a:cs typeface="Arial" panose="020B0604020202020204" pitchFamily="34" charset="0"/>
              </a:defRPr>
            </a:lvl2pPr>
            <a:lvl3pPr marL="1076325" indent="-269875"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3pPr>
            <a:lvl4pPr marL="1344613" indent="-268288"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4pPr>
            <a:lvl5pPr marL="1612900" indent="-268288"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Thermocouples may allow thermal conductivity loss to be measured in-situ on a working TS1 Project target</a:t>
            </a:r>
          </a:p>
          <a:p>
            <a:pPr lvl="1"/>
            <a:r>
              <a:rPr lang="en-US" dirty="0"/>
              <a:t>But effect is small compared to uncertainties due to Monte Carlo code, beam focus, etc.</a:t>
            </a:r>
          </a:p>
        </p:txBody>
      </p:sp>
      <p:pic>
        <p:nvPicPr>
          <p:cNvPr id="3" name="Picture 2"/>
          <p:cNvPicPr>
            <a:picLocks noChangeAspect="1"/>
          </p:cNvPicPr>
          <p:nvPr/>
        </p:nvPicPr>
        <p:blipFill rotWithShape="1">
          <a:blip r:embed="rId2">
            <a:clrChange>
              <a:clrFrom>
                <a:srgbClr val="FFFFFF"/>
              </a:clrFrom>
              <a:clrTo>
                <a:srgbClr val="FFFFFF">
                  <a:alpha val="0"/>
                </a:srgbClr>
              </a:clrTo>
            </a:clrChange>
          </a:blip>
          <a:srcRect t="11478"/>
          <a:stretch/>
        </p:blipFill>
        <p:spPr>
          <a:xfrm>
            <a:off x="2772383" y="2396309"/>
            <a:ext cx="6955856" cy="3944504"/>
          </a:xfrm>
          <a:prstGeom prst="rect">
            <a:avLst/>
          </a:prstGeom>
        </p:spPr>
      </p:pic>
    </p:spTree>
    <p:extLst>
      <p:ext uri="{BB962C8B-B14F-4D97-AF65-F5344CB8AC3E}">
        <p14:creationId xmlns:p14="http://schemas.microsoft.com/office/powerpoint/2010/main" val="2100972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3B58-FB3F-EC04-83C1-1FB2BEDF4794}"/>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C8014310-698A-D116-3056-8398CD5BC44C}"/>
              </a:ext>
            </a:extLst>
          </p:cNvPr>
          <p:cNvSpPr>
            <a:spLocks noGrp="1"/>
          </p:cNvSpPr>
          <p:nvPr>
            <p:ph idx="1"/>
          </p:nvPr>
        </p:nvSpPr>
        <p:spPr>
          <a:xfrm>
            <a:off x="545565" y="1083449"/>
            <a:ext cx="11257745" cy="5093514"/>
          </a:xfrm>
        </p:spPr>
        <p:txBody>
          <a:bodyPr>
            <a:normAutofit lnSpcReduction="10000"/>
          </a:bodyPr>
          <a:lstStyle/>
          <a:p>
            <a:r>
              <a:rPr lang="en-GB" dirty="0"/>
              <a:t>FEA was essential to design the new ISIS TS1 target – and to understand unexpected sensor readings without hands-on access</a:t>
            </a:r>
          </a:p>
          <a:p>
            <a:pPr lvl="2"/>
            <a:endParaRPr lang="en-GB" dirty="0"/>
          </a:p>
          <a:p>
            <a:r>
              <a:rPr lang="en-GB" dirty="0"/>
              <a:t>Combining simulations, experiments and operating data gave confidence to increase power</a:t>
            </a:r>
          </a:p>
          <a:p>
            <a:pPr lvl="1"/>
            <a:r>
              <a:rPr lang="en-GB" dirty="0"/>
              <a:t>Lots of possible causes ruled out – including all of the potentially dangerous ones</a:t>
            </a:r>
          </a:p>
          <a:p>
            <a:pPr lvl="1"/>
            <a:r>
              <a:rPr lang="en-GB" dirty="0"/>
              <a:t>But still no clear explanation for plate 1 anomaly</a:t>
            </a:r>
          </a:p>
          <a:p>
            <a:pPr lvl="2"/>
            <a:endParaRPr lang="en-GB" dirty="0"/>
          </a:p>
          <a:p>
            <a:r>
              <a:rPr lang="en-GB" dirty="0"/>
              <a:t>New TS1 Target has now run at close to full power with no ill effects</a:t>
            </a:r>
          </a:p>
          <a:p>
            <a:pPr lvl="1"/>
            <a:r>
              <a:rPr lang="en-GB" dirty="0"/>
              <a:t>9/10 plates performing as expected, validating the FEA approach</a:t>
            </a:r>
          </a:p>
          <a:p>
            <a:pPr lvl="2"/>
            <a:endParaRPr lang="en-GB" dirty="0"/>
          </a:p>
          <a:p>
            <a:r>
              <a:rPr lang="en-GB" dirty="0"/>
              <a:t>Future work:</a:t>
            </a:r>
          </a:p>
          <a:p>
            <a:pPr lvl="1"/>
            <a:r>
              <a:rPr lang="en-GB" dirty="0"/>
              <a:t>Ongoing simulation and monitoring – “Digital Twin”?</a:t>
            </a:r>
          </a:p>
          <a:p>
            <a:pPr lvl="1"/>
            <a:r>
              <a:rPr lang="en-GB" dirty="0"/>
              <a:t>Look for evidence of in-situ radiation damage</a:t>
            </a:r>
          </a:p>
          <a:p>
            <a:pPr lvl="1"/>
            <a:r>
              <a:rPr lang="en-GB" dirty="0"/>
              <a:t>Design and analysis for ISIS-II studies</a:t>
            </a:r>
          </a:p>
        </p:txBody>
      </p:sp>
      <p:sp>
        <p:nvSpPr>
          <p:cNvPr id="4" name="Slide Number Placeholder 3">
            <a:extLst>
              <a:ext uri="{FF2B5EF4-FFF2-40B4-BE49-F238E27FC236}">
                <a16:creationId xmlns:a16="http://schemas.microsoft.com/office/drawing/2014/main" id="{E1CB4831-8F37-F2AA-9545-EA7CCC479556}"/>
              </a:ext>
            </a:extLst>
          </p:cNvPr>
          <p:cNvSpPr>
            <a:spLocks noGrp="1"/>
          </p:cNvSpPr>
          <p:nvPr>
            <p:ph type="sldNum" sz="quarter" idx="12"/>
          </p:nvPr>
        </p:nvSpPr>
        <p:spPr/>
        <p:txBody>
          <a:bodyPr/>
          <a:lstStyle/>
          <a:p>
            <a:pPr lvl="2">
              <a:lnSpc>
                <a:spcPct val="90000"/>
              </a:lnSpc>
              <a:spcBef>
                <a:spcPts val="500"/>
              </a:spcBef>
              <a:buClr>
                <a:schemeClr val="tx1"/>
              </a:buClr>
            </a:pPr>
            <a:r>
              <a:rPr lang="en-GB"/>
              <a:t>Slide </a:t>
            </a:r>
            <a:fld id="{7E569216-649D-40FE-A193-2C061D61F110}" type="slidenum">
              <a:rPr smtClean="0"/>
              <a:pPr lvl="2">
                <a:lnSpc>
                  <a:spcPct val="90000"/>
                </a:lnSpc>
                <a:spcBef>
                  <a:spcPts val="500"/>
                </a:spcBef>
                <a:buClr>
                  <a:schemeClr val="tx1"/>
                </a:buClr>
              </a:pPr>
              <a:t>23</a:t>
            </a:fld>
            <a:r>
              <a:t> </a:t>
            </a:r>
            <a:endParaRPr dirty="0"/>
          </a:p>
        </p:txBody>
      </p:sp>
    </p:spTree>
    <p:extLst>
      <p:ext uri="{BB962C8B-B14F-4D97-AF65-F5344CB8AC3E}">
        <p14:creationId xmlns:p14="http://schemas.microsoft.com/office/powerpoint/2010/main" val="2388859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D8578B-06B8-D44F-871B-381E169CC5B6}"/>
              </a:ext>
            </a:extLst>
          </p:cNvPr>
          <p:cNvPicPr>
            <a:picLocks noChangeAspect="1"/>
          </p:cNvPicPr>
          <p:nvPr/>
        </p:nvPicPr>
        <p:blipFill>
          <a:blip r:embed="rId4"/>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53F8DB5-D875-CF4D-A96F-70F080421F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pic>
        <p:nvPicPr>
          <p:cNvPr id="3" name="Picture 2">
            <a:extLst>
              <a:ext uri="{FF2B5EF4-FFF2-40B4-BE49-F238E27FC236}">
                <a16:creationId xmlns:a16="http://schemas.microsoft.com/office/drawing/2014/main" id="{F36DB885-21B5-F244-A9B6-E73EA79D1109}"/>
              </a:ext>
            </a:extLst>
          </p:cNvPr>
          <p:cNvPicPr>
            <a:picLocks noChangeAspect="1"/>
          </p:cNvPicPr>
          <p:nvPr/>
        </p:nvPicPr>
        <p:blipFill>
          <a:blip r:embed="rId6"/>
          <a:stretch>
            <a:fillRect/>
          </a:stretch>
        </p:blipFill>
        <p:spPr>
          <a:xfrm>
            <a:off x="1379538" y="2851150"/>
            <a:ext cx="6934200" cy="1155700"/>
          </a:xfrm>
          <a:prstGeom prst="rect">
            <a:avLst/>
          </a:prstGeom>
        </p:spPr>
      </p:pic>
    </p:spTree>
    <p:extLst>
      <p:ext uri="{BB962C8B-B14F-4D97-AF65-F5344CB8AC3E}">
        <p14:creationId xmlns:p14="http://schemas.microsoft.com/office/powerpoint/2010/main" val="1394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143672" y="5218343"/>
            <a:ext cx="7524328" cy="1628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102" y="118266"/>
            <a:ext cx="5422436" cy="6505516"/>
          </a:xfrm>
          <a:prstGeom prst="rect">
            <a:avLst/>
          </a:prstGeom>
        </p:spPr>
      </p:pic>
      <p:sp>
        <p:nvSpPr>
          <p:cNvPr id="2" name="Title 1"/>
          <p:cNvSpPr>
            <a:spLocks noGrp="1"/>
          </p:cNvSpPr>
          <p:nvPr>
            <p:ph type="title"/>
          </p:nvPr>
        </p:nvSpPr>
        <p:spPr>
          <a:xfrm>
            <a:off x="-1" y="47004"/>
            <a:ext cx="6702495" cy="753035"/>
          </a:xfrm>
        </p:spPr>
        <p:txBody>
          <a:bodyPr/>
          <a:lstStyle/>
          <a:p>
            <a:pPr>
              <a:defRPr/>
            </a:pPr>
            <a:r>
              <a:rPr lang="en-GB" dirty="0"/>
              <a:t>ISIS Overview</a:t>
            </a:r>
          </a:p>
        </p:txBody>
      </p:sp>
      <p:sp>
        <p:nvSpPr>
          <p:cNvPr id="4" name="TextBox 3"/>
          <p:cNvSpPr txBox="1"/>
          <p:nvPr/>
        </p:nvSpPr>
        <p:spPr>
          <a:xfrm>
            <a:off x="1900339" y="769328"/>
            <a:ext cx="4366392" cy="1569660"/>
          </a:xfrm>
          <a:prstGeom prst="rect">
            <a:avLst/>
          </a:prstGeom>
          <a:noFill/>
        </p:spPr>
        <p:txBody>
          <a:bodyPr wrap="square" rtlCol="0">
            <a:spAutoFit/>
          </a:bodyPr>
          <a:lstStyle/>
          <a:p>
            <a:pPr fontAlgn="base">
              <a:spcBef>
                <a:spcPct val="0"/>
              </a:spcBef>
              <a:spcAft>
                <a:spcPct val="0"/>
              </a:spcAft>
            </a:pPr>
            <a:r>
              <a:rPr lang="en-GB" sz="1600" b="1" dirty="0">
                <a:solidFill>
                  <a:srgbClr val="000000"/>
                </a:solidFill>
                <a:latin typeface="Calibri" panose="020F0502020204030204" pitchFamily="34" charset="0"/>
              </a:rPr>
              <a:t>Target Station 1</a:t>
            </a:r>
          </a:p>
          <a:p>
            <a:pPr marL="285750" indent="-285750" fontAlgn="base">
              <a:spcBef>
                <a:spcPct val="0"/>
              </a:spcBef>
              <a:spcAft>
                <a:spcPct val="0"/>
              </a:spcAft>
              <a:buFont typeface="Arial" panose="020B0604020202020204" pitchFamily="34" charset="0"/>
              <a:buChar char="•"/>
            </a:pPr>
            <a:r>
              <a:rPr lang="en-GB" sz="1600" dirty="0">
                <a:solidFill>
                  <a:srgbClr val="000000"/>
                </a:solidFill>
                <a:latin typeface="Calibri" panose="020F0502020204030204" pitchFamily="34" charset="0"/>
              </a:rPr>
              <a:t>Receives 4/5 beam pulses (160kW)</a:t>
            </a:r>
          </a:p>
          <a:p>
            <a:pPr marL="285750" indent="-285750" fontAlgn="base">
              <a:spcBef>
                <a:spcPct val="0"/>
              </a:spcBef>
              <a:spcAft>
                <a:spcPct val="0"/>
              </a:spcAft>
              <a:buFont typeface="Arial" panose="020B0604020202020204" pitchFamily="34" charset="0"/>
              <a:buChar char="•"/>
            </a:pPr>
            <a:r>
              <a:rPr lang="en-GB" sz="1600" dirty="0">
                <a:solidFill>
                  <a:srgbClr val="000000"/>
                </a:solidFill>
                <a:latin typeface="Calibri" panose="020F0502020204030204" pitchFamily="34" charset="0"/>
              </a:rPr>
              <a:t>Ta-clad W target, 10 plates (formerly 12)</a:t>
            </a:r>
          </a:p>
          <a:p>
            <a:pPr marL="285750" indent="-285750" fontAlgn="base">
              <a:spcBef>
                <a:spcPct val="0"/>
              </a:spcBef>
              <a:spcAft>
                <a:spcPct val="0"/>
              </a:spcAft>
              <a:buFont typeface="Arial" panose="020B0604020202020204" pitchFamily="34" charset="0"/>
              <a:buChar char="•"/>
            </a:pPr>
            <a:r>
              <a:rPr lang="en-GB" sz="1600" dirty="0">
                <a:solidFill>
                  <a:srgbClr val="000000"/>
                </a:solidFill>
                <a:latin typeface="Calibri" panose="020F0502020204030204" pitchFamily="34" charset="0"/>
              </a:rPr>
              <a:t>Proven reliability over many years</a:t>
            </a:r>
          </a:p>
          <a:p>
            <a:pPr marL="285750" indent="-285750" fontAlgn="base">
              <a:spcBef>
                <a:spcPct val="0"/>
              </a:spcBef>
              <a:spcAft>
                <a:spcPct val="0"/>
              </a:spcAft>
              <a:buFont typeface="Arial" panose="020B0604020202020204" pitchFamily="34" charset="0"/>
              <a:buChar char="•"/>
            </a:pPr>
            <a:r>
              <a:rPr lang="en-GB" sz="1600" dirty="0">
                <a:solidFill>
                  <a:srgbClr val="000000"/>
                </a:solidFill>
                <a:latin typeface="Calibri" panose="020F0502020204030204" pitchFamily="34" charset="0"/>
              </a:rPr>
              <a:t>New design of target, moderator and reflector installed late 2022, during the “TS1 Project”</a:t>
            </a:r>
            <a:r>
              <a:rPr lang="en-GB" sz="1600" b="1" dirty="0">
                <a:solidFill>
                  <a:srgbClr val="000000"/>
                </a:solidFill>
                <a:latin typeface="Calibri" panose="020F0502020204030204" pitchFamily="34" charset="0"/>
              </a:rPr>
              <a:t>*</a:t>
            </a:r>
          </a:p>
        </p:txBody>
      </p:sp>
      <p:sp>
        <p:nvSpPr>
          <p:cNvPr id="8" name="TextBox 7"/>
          <p:cNvSpPr txBox="1"/>
          <p:nvPr/>
        </p:nvSpPr>
        <p:spPr>
          <a:xfrm>
            <a:off x="5752052" y="5467964"/>
            <a:ext cx="3767356" cy="1323439"/>
          </a:xfrm>
          <a:prstGeom prst="rect">
            <a:avLst/>
          </a:prstGeom>
          <a:noFill/>
        </p:spPr>
        <p:txBody>
          <a:bodyPr wrap="square" rtlCol="0">
            <a:spAutoFit/>
          </a:bodyPr>
          <a:lstStyle/>
          <a:p>
            <a:pPr fontAlgn="base">
              <a:spcBef>
                <a:spcPct val="0"/>
              </a:spcBef>
              <a:spcAft>
                <a:spcPct val="0"/>
              </a:spcAft>
            </a:pPr>
            <a:r>
              <a:rPr lang="en-GB" sz="1600" b="1" dirty="0">
                <a:solidFill>
                  <a:srgbClr val="000000"/>
                </a:solidFill>
                <a:latin typeface="Calibri" panose="020F0502020204030204" pitchFamily="34" charset="0"/>
              </a:rPr>
              <a:t>Target Station 2</a:t>
            </a:r>
          </a:p>
          <a:p>
            <a:pPr marL="285750" indent="-285750" fontAlgn="base">
              <a:spcBef>
                <a:spcPct val="0"/>
              </a:spcBef>
              <a:spcAft>
                <a:spcPct val="0"/>
              </a:spcAft>
              <a:buFont typeface="Arial" panose="020B0604020202020204" pitchFamily="34" charset="0"/>
              <a:buChar char="•"/>
            </a:pPr>
            <a:r>
              <a:rPr lang="en-GB" sz="1600" dirty="0">
                <a:solidFill>
                  <a:srgbClr val="000000"/>
                </a:solidFill>
                <a:latin typeface="Calibri" panose="020F0502020204030204" pitchFamily="34" charset="0"/>
              </a:rPr>
              <a:t>Receives 1/5 beam pulses (32kW)</a:t>
            </a:r>
          </a:p>
          <a:p>
            <a:pPr marL="285750" indent="-285750" fontAlgn="base">
              <a:spcBef>
                <a:spcPct val="0"/>
              </a:spcBef>
              <a:spcAft>
                <a:spcPct val="0"/>
              </a:spcAft>
              <a:buFont typeface="Arial" panose="020B0604020202020204" pitchFamily="34" charset="0"/>
              <a:buChar char="•"/>
            </a:pPr>
            <a:r>
              <a:rPr lang="en-GB" sz="1600" dirty="0">
                <a:solidFill>
                  <a:srgbClr val="000000"/>
                </a:solidFill>
                <a:latin typeface="Calibri" panose="020F0502020204030204" pitchFamily="34" charset="0"/>
              </a:rPr>
              <a:t>Ta-clad W target, solid rod</a:t>
            </a:r>
          </a:p>
          <a:p>
            <a:pPr marL="285750" indent="-285750" fontAlgn="base">
              <a:spcBef>
                <a:spcPct val="0"/>
              </a:spcBef>
              <a:spcAft>
                <a:spcPct val="0"/>
              </a:spcAft>
              <a:buFont typeface="Arial" panose="020B0604020202020204" pitchFamily="34" charset="0"/>
              <a:buChar char="•"/>
            </a:pPr>
            <a:r>
              <a:rPr lang="en-GB" sz="1600" dirty="0">
                <a:solidFill>
                  <a:srgbClr val="000000"/>
                </a:solidFill>
                <a:latin typeface="Calibri" panose="020F0502020204030204" pitchFamily="34" charset="0"/>
              </a:rPr>
              <a:t>High neutronic efficiency, short target lifetimes</a:t>
            </a:r>
          </a:p>
        </p:txBody>
      </p:sp>
      <p:sp>
        <p:nvSpPr>
          <p:cNvPr id="9" name="TextBox 8"/>
          <p:cNvSpPr txBox="1"/>
          <p:nvPr/>
        </p:nvSpPr>
        <p:spPr>
          <a:xfrm>
            <a:off x="6791036" y="172869"/>
            <a:ext cx="4608512" cy="923330"/>
          </a:xfrm>
          <a:prstGeom prst="rect">
            <a:avLst/>
          </a:prstGeom>
          <a:noFill/>
        </p:spPr>
        <p:txBody>
          <a:bodyPr wrap="square" rtlCol="0">
            <a:spAutoFit/>
          </a:bodyPr>
          <a:lstStyle/>
          <a:p>
            <a:pPr fontAlgn="base">
              <a:spcBef>
                <a:spcPct val="0"/>
              </a:spcBef>
              <a:spcAft>
                <a:spcPct val="0"/>
              </a:spcAft>
            </a:pPr>
            <a:r>
              <a:rPr lang="en-GB" b="1" dirty="0">
                <a:solidFill>
                  <a:srgbClr val="000000"/>
                </a:solidFill>
                <a:latin typeface="Calibri" panose="020F0502020204030204" pitchFamily="34" charset="0"/>
              </a:rPr>
              <a:t>Synchrotron</a:t>
            </a:r>
          </a:p>
          <a:p>
            <a:pPr marL="285750" indent="-285750" fontAlgn="base">
              <a:spcBef>
                <a:spcPct val="0"/>
              </a:spcBef>
              <a:spcAft>
                <a:spcPct val="0"/>
              </a:spcAft>
              <a:buFont typeface="Arial" panose="020B0604020202020204" pitchFamily="34" charset="0"/>
              <a:buChar char="•"/>
            </a:pPr>
            <a:r>
              <a:rPr lang="en-GB" dirty="0">
                <a:solidFill>
                  <a:srgbClr val="000000"/>
                </a:solidFill>
                <a:latin typeface="Calibri" panose="020F0502020204030204" pitchFamily="34" charset="0"/>
              </a:rPr>
              <a:t>192kW, pulsed at 50Hz</a:t>
            </a:r>
          </a:p>
          <a:p>
            <a:pPr marL="285750" indent="-285750" fontAlgn="base">
              <a:spcBef>
                <a:spcPct val="0"/>
              </a:spcBef>
              <a:spcAft>
                <a:spcPct val="0"/>
              </a:spcAft>
              <a:buFont typeface="Arial" panose="020B0604020202020204" pitchFamily="34" charset="0"/>
              <a:buChar char="•"/>
            </a:pPr>
            <a:endParaRPr lang="en-GB" dirty="0">
              <a:solidFill>
                <a:srgbClr val="000000"/>
              </a:solidFill>
              <a:latin typeface="Calibri" panose="020F0502020204030204" pitchFamily="34" charset="0"/>
            </a:endParaRPr>
          </a:p>
        </p:txBody>
      </p:sp>
      <p:sp>
        <p:nvSpPr>
          <p:cNvPr id="18" name="Slide Number Placeholder 3">
            <a:extLst>
              <a:ext uri="{FF2B5EF4-FFF2-40B4-BE49-F238E27FC236}">
                <a16:creationId xmlns:a16="http://schemas.microsoft.com/office/drawing/2014/main" id="{4D4B6B03-6EE6-6CF4-308E-FD0D16F7F6CE}"/>
              </a:ext>
            </a:extLst>
          </p:cNvPr>
          <p:cNvSpPr>
            <a:spLocks noGrp="1"/>
          </p:cNvSpPr>
          <p:nvPr>
            <p:ph type="sldNum" sz="quarter" idx="12"/>
          </p:nvPr>
        </p:nvSpPr>
        <p:spPr>
          <a:xfrm>
            <a:off x="8946435" y="6504663"/>
            <a:ext cx="2743200" cy="353338"/>
          </a:xfrm>
        </p:spPr>
        <p:txBody>
          <a:bodyPr/>
          <a:lstStyle/>
          <a:p>
            <a:pPr lvl="2">
              <a:lnSpc>
                <a:spcPct val="90000"/>
              </a:lnSpc>
              <a:spcBef>
                <a:spcPts val="500"/>
              </a:spcBef>
              <a:buClr>
                <a:schemeClr val="tx1"/>
              </a:buClr>
            </a:pPr>
            <a:r>
              <a:rPr lang="en-GB"/>
              <a:t>Slide </a:t>
            </a:r>
            <a:fld id="{7E569216-649D-40FE-A193-2C061D61F110}" type="slidenum">
              <a:rPr smtClean="0"/>
              <a:pPr lvl="2">
                <a:lnSpc>
                  <a:spcPct val="90000"/>
                </a:lnSpc>
                <a:spcBef>
                  <a:spcPts val="500"/>
                </a:spcBef>
                <a:buClr>
                  <a:schemeClr val="tx1"/>
                </a:buClr>
              </a:pPr>
              <a:t>3</a:t>
            </a:fld>
            <a:r>
              <a:t> </a:t>
            </a:r>
            <a:endParaRPr dirty="0"/>
          </a:p>
        </p:txBody>
      </p:sp>
      <p:pic>
        <p:nvPicPr>
          <p:cNvPr id="21" name="Picture 20">
            <a:extLst>
              <a:ext uri="{FF2B5EF4-FFF2-40B4-BE49-F238E27FC236}">
                <a16:creationId xmlns:a16="http://schemas.microsoft.com/office/drawing/2014/main" id="{4D6F07E1-FBC3-312D-64B2-4A9946773F87}"/>
              </a:ext>
            </a:extLst>
          </p:cNvPr>
          <p:cNvPicPr/>
          <p:nvPr/>
        </p:nvPicPr>
        <p:blipFill rotWithShape="1">
          <a:blip r:embed="rId4">
            <a:extLst>
              <a:ext uri="{28A0092B-C50C-407E-A947-70E740481C1C}">
                <a14:useLocalDpi xmlns:a14="http://schemas.microsoft.com/office/drawing/2010/main" val="0"/>
              </a:ext>
            </a:extLst>
          </a:blip>
          <a:srcRect l="3542" b="1371"/>
          <a:stretch/>
        </p:blipFill>
        <p:spPr bwMode="auto">
          <a:xfrm>
            <a:off x="394282" y="2394728"/>
            <a:ext cx="6068059" cy="3017496"/>
          </a:xfrm>
          <a:prstGeom prst="rect">
            <a:avLst/>
          </a:prstGeom>
          <a:noFill/>
        </p:spPr>
      </p:pic>
      <p:sp>
        <p:nvSpPr>
          <p:cNvPr id="22" name="TextBox 21">
            <a:extLst>
              <a:ext uri="{FF2B5EF4-FFF2-40B4-BE49-F238E27FC236}">
                <a16:creationId xmlns:a16="http://schemas.microsoft.com/office/drawing/2014/main" id="{37161014-B461-7713-3852-3C1C74CC5231}"/>
              </a:ext>
            </a:extLst>
          </p:cNvPr>
          <p:cNvSpPr txBox="1"/>
          <p:nvPr/>
        </p:nvSpPr>
        <p:spPr>
          <a:xfrm>
            <a:off x="907487" y="2495153"/>
            <a:ext cx="822121" cy="369332"/>
          </a:xfrm>
          <a:prstGeom prst="rect">
            <a:avLst/>
          </a:prstGeom>
          <a:noFill/>
        </p:spPr>
        <p:txBody>
          <a:bodyPr wrap="square" rtlCol="0">
            <a:spAutoFit/>
          </a:bodyPr>
          <a:lstStyle/>
          <a:p>
            <a:r>
              <a:rPr lang="en-GB" b="1" dirty="0">
                <a:solidFill>
                  <a:srgbClr val="000000"/>
                </a:solidFill>
              </a:rPr>
              <a:t>TS2</a:t>
            </a:r>
          </a:p>
        </p:txBody>
      </p:sp>
      <p:sp>
        <p:nvSpPr>
          <p:cNvPr id="23" name="TextBox 22">
            <a:extLst>
              <a:ext uri="{FF2B5EF4-FFF2-40B4-BE49-F238E27FC236}">
                <a16:creationId xmlns:a16="http://schemas.microsoft.com/office/drawing/2014/main" id="{96AC6D06-72D1-C2E4-7C3B-D34811D5062C}"/>
              </a:ext>
            </a:extLst>
          </p:cNvPr>
          <p:cNvSpPr txBox="1"/>
          <p:nvPr/>
        </p:nvSpPr>
        <p:spPr>
          <a:xfrm>
            <a:off x="3227407" y="2512187"/>
            <a:ext cx="1361839" cy="369332"/>
          </a:xfrm>
          <a:prstGeom prst="rect">
            <a:avLst/>
          </a:prstGeom>
          <a:noFill/>
        </p:spPr>
        <p:txBody>
          <a:bodyPr wrap="square" rtlCol="0">
            <a:spAutoFit/>
          </a:bodyPr>
          <a:lstStyle/>
          <a:p>
            <a:r>
              <a:rPr lang="en-GB" b="1" dirty="0">
                <a:solidFill>
                  <a:srgbClr val="000000"/>
                </a:solidFill>
              </a:rPr>
              <a:t>TS1 Project</a:t>
            </a:r>
          </a:p>
        </p:txBody>
      </p:sp>
      <p:sp>
        <p:nvSpPr>
          <p:cNvPr id="24" name="TextBox 23">
            <a:extLst>
              <a:ext uri="{FF2B5EF4-FFF2-40B4-BE49-F238E27FC236}">
                <a16:creationId xmlns:a16="http://schemas.microsoft.com/office/drawing/2014/main" id="{02C5DF45-0CD8-8F1C-BA68-C5AA024086FC}"/>
              </a:ext>
            </a:extLst>
          </p:cNvPr>
          <p:cNvSpPr txBox="1"/>
          <p:nvPr/>
        </p:nvSpPr>
        <p:spPr>
          <a:xfrm>
            <a:off x="4979645" y="2813697"/>
            <a:ext cx="1195432" cy="646331"/>
          </a:xfrm>
          <a:prstGeom prst="rect">
            <a:avLst/>
          </a:prstGeom>
          <a:noFill/>
        </p:spPr>
        <p:txBody>
          <a:bodyPr wrap="square" rtlCol="0">
            <a:spAutoFit/>
          </a:bodyPr>
          <a:lstStyle/>
          <a:p>
            <a:pPr algn="ctr"/>
            <a:r>
              <a:rPr lang="en-GB" b="1" dirty="0">
                <a:solidFill>
                  <a:srgbClr val="000000"/>
                </a:solidFill>
              </a:rPr>
              <a:t>Previous TS1</a:t>
            </a:r>
          </a:p>
        </p:txBody>
      </p:sp>
      <p:sp>
        <p:nvSpPr>
          <p:cNvPr id="3" name="TextBox 2">
            <a:extLst>
              <a:ext uri="{FF2B5EF4-FFF2-40B4-BE49-F238E27FC236}">
                <a16:creationId xmlns:a16="http://schemas.microsoft.com/office/drawing/2014/main" id="{8BAA1030-D754-BAF9-B1ED-F722802586D5}"/>
              </a:ext>
            </a:extLst>
          </p:cNvPr>
          <p:cNvSpPr txBox="1"/>
          <p:nvPr/>
        </p:nvSpPr>
        <p:spPr>
          <a:xfrm rot="339823">
            <a:off x="217433" y="5291877"/>
            <a:ext cx="5431498" cy="1200329"/>
          </a:xfrm>
          <a:prstGeom prst="rect">
            <a:avLst/>
          </a:prstGeom>
          <a:solidFill>
            <a:schemeClr val="bg1"/>
          </a:solidFill>
          <a:ln w="28575">
            <a:solidFill>
              <a:srgbClr val="00B050"/>
            </a:solidFill>
          </a:ln>
        </p:spPr>
        <p:txBody>
          <a:bodyPr wrap="square" rtlCol="0">
            <a:spAutoFit/>
          </a:bodyPr>
          <a:lstStyle/>
          <a:p>
            <a:r>
              <a:rPr lang="en-GB" b="1" dirty="0">
                <a:solidFill>
                  <a:srgbClr val="00B050"/>
                </a:solidFill>
              </a:rPr>
              <a:t>*See talks by Ste Gallimore:</a:t>
            </a:r>
          </a:p>
          <a:p>
            <a:r>
              <a:rPr lang="en-GB" b="1" dirty="0">
                <a:solidFill>
                  <a:srgbClr val="00B050"/>
                </a:solidFill>
              </a:rPr>
              <a:t>“</a:t>
            </a:r>
            <a:r>
              <a:rPr lang="en-GB" b="1" i="1" dirty="0">
                <a:solidFill>
                  <a:srgbClr val="00B050"/>
                </a:solidFill>
              </a:rPr>
              <a:t>Summary of lessons learned from the TS1 project implementation</a:t>
            </a:r>
            <a:r>
              <a:rPr lang="en-GB" b="1" dirty="0">
                <a:solidFill>
                  <a:srgbClr val="00B050"/>
                </a:solidFill>
              </a:rPr>
              <a:t>”, Wednesday 1</a:t>
            </a:r>
            <a:r>
              <a:rPr lang="en-GB" b="1" baseline="30000" dirty="0">
                <a:solidFill>
                  <a:srgbClr val="00B050"/>
                </a:solidFill>
              </a:rPr>
              <a:t>st</a:t>
            </a:r>
            <a:r>
              <a:rPr lang="en-GB" b="1" dirty="0">
                <a:solidFill>
                  <a:srgbClr val="00B050"/>
                </a:solidFill>
              </a:rPr>
              <a:t> </a:t>
            </a:r>
          </a:p>
          <a:p>
            <a:r>
              <a:rPr lang="en-GB" b="1" dirty="0">
                <a:solidFill>
                  <a:srgbClr val="00B050"/>
                </a:solidFill>
              </a:rPr>
              <a:t>“</a:t>
            </a:r>
            <a:r>
              <a:rPr lang="en-GB" b="1" i="1" dirty="0">
                <a:solidFill>
                  <a:srgbClr val="00B050"/>
                </a:solidFill>
              </a:rPr>
              <a:t>TS1 Project with-beam commissioning</a:t>
            </a:r>
            <a:r>
              <a:rPr lang="en-GB" b="1" dirty="0">
                <a:solidFill>
                  <a:srgbClr val="00B050"/>
                </a:solidFill>
              </a:rPr>
              <a:t>”, Thursday 2</a:t>
            </a:r>
            <a:r>
              <a:rPr lang="en-GB" b="1" baseline="30000" dirty="0">
                <a:solidFill>
                  <a:srgbClr val="00B050"/>
                </a:solidFill>
              </a:rPr>
              <a:t>nd</a:t>
            </a:r>
            <a:r>
              <a:rPr lang="en-GB" b="1" dirty="0">
                <a:solidFill>
                  <a:srgbClr val="00B050"/>
                </a:solidFill>
              </a:rPr>
              <a:t> </a:t>
            </a:r>
          </a:p>
        </p:txBody>
      </p:sp>
    </p:spTree>
    <p:extLst>
      <p:ext uri="{BB962C8B-B14F-4D97-AF65-F5344CB8AC3E}">
        <p14:creationId xmlns:p14="http://schemas.microsoft.com/office/powerpoint/2010/main" val="87867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A687-496E-7A91-3059-0E3FF64FD466}"/>
              </a:ext>
            </a:extLst>
          </p:cNvPr>
          <p:cNvSpPr>
            <a:spLocks noGrp="1"/>
          </p:cNvSpPr>
          <p:nvPr>
            <p:ph type="title"/>
          </p:nvPr>
        </p:nvSpPr>
        <p:spPr/>
        <p:txBody>
          <a:bodyPr/>
          <a:lstStyle/>
          <a:p>
            <a:r>
              <a:rPr lang="en-GB" dirty="0"/>
              <a:t>Detailed TS1 Target Design</a:t>
            </a:r>
          </a:p>
        </p:txBody>
      </p:sp>
      <p:sp>
        <p:nvSpPr>
          <p:cNvPr id="4" name="Slide Number Placeholder 3">
            <a:extLst>
              <a:ext uri="{FF2B5EF4-FFF2-40B4-BE49-F238E27FC236}">
                <a16:creationId xmlns:a16="http://schemas.microsoft.com/office/drawing/2014/main" id="{56E7A7F8-3BA6-A233-3D2B-9853717F5936}"/>
              </a:ext>
            </a:extLst>
          </p:cNvPr>
          <p:cNvSpPr>
            <a:spLocks noGrp="1"/>
          </p:cNvSpPr>
          <p:nvPr>
            <p:ph type="sldNum" sz="quarter" idx="12"/>
          </p:nvPr>
        </p:nvSpPr>
        <p:spPr/>
        <p:txBody>
          <a:bodyPr/>
          <a:lstStyle/>
          <a:p>
            <a:pPr lvl="2">
              <a:lnSpc>
                <a:spcPct val="90000"/>
              </a:lnSpc>
              <a:spcBef>
                <a:spcPts val="500"/>
              </a:spcBef>
              <a:buClr>
                <a:schemeClr val="tx1"/>
              </a:buClr>
            </a:pPr>
            <a:r>
              <a:rPr lang="en-GB"/>
              <a:t>Slide </a:t>
            </a:r>
            <a:fld id="{7E569216-649D-40FE-A193-2C061D61F110}" type="slidenum">
              <a:rPr smtClean="0"/>
              <a:pPr lvl="2">
                <a:lnSpc>
                  <a:spcPct val="90000"/>
                </a:lnSpc>
                <a:spcBef>
                  <a:spcPts val="500"/>
                </a:spcBef>
                <a:buClr>
                  <a:schemeClr val="tx1"/>
                </a:buClr>
              </a:pPr>
              <a:t>4</a:t>
            </a:fld>
            <a:r>
              <a:t> </a:t>
            </a:r>
            <a:endParaRPr dirty="0"/>
          </a:p>
        </p:txBody>
      </p:sp>
      <p:grpSp>
        <p:nvGrpSpPr>
          <p:cNvPr id="5" name="Group 4">
            <a:extLst>
              <a:ext uri="{FF2B5EF4-FFF2-40B4-BE49-F238E27FC236}">
                <a16:creationId xmlns:a16="http://schemas.microsoft.com/office/drawing/2014/main" id="{FB3D8384-E832-C5A1-63D3-DCC68DEC0471}"/>
              </a:ext>
            </a:extLst>
          </p:cNvPr>
          <p:cNvGrpSpPr/>
          <p:nvPr/>
        </p:nvGrpSpPr>
        <p:grpSpPr>
          <a:xfrm>
            <a:off x="117719" y="980279"/>
            <a:ext cx="11970817" cy="5056102"/>
            <a:chOff x="677737" y="3131972"/>
            <a:chExt cx="7976160" cy="3368883"/>
          </a:xfrm>
        </p:grpSpPr>
        <p:grpSp>
          <p:nvGrpSpPr>
            <p:cNvPr id="6" name="Group 5">
              <a:extLst>
                <a:ext uri="{FF2B5EF4-FFF2-40B4-BE49-F238E27FC236}">
                  <a16:creationId xmlns:a16="http://schemas.microsoft.com/office/drawing/2014/main" id="{88161AD3-B2DE-99B5-AC59-8585585A6B80}"/>
                </a:ext>
              </a:extLst>
            </p:cNvPr>
            <p:cNvGrpSpPr/>
            <p:nvPr/>
          </p:nvGrpSpPr>
          <p:grpSpPr>
            <a:xfrm>
              <a:off x="677737" y="3131972"/>
              <a:ext cx="4221518" cy="3368883"/>
              <a:chOff x="760476" y="3141085"/>
              <a:chExt cx="4221518" cy="3368883"/>
            </a:xfrm>
          </p:grpSpPr>
          <p:pic>
            <p:nvPicPr>
              <p:cNvPr id="24" name="Picture 2">
                <a:extLst>
                  <a:ext uri="{FF2B5EF4-FFF2-40B4-BE49-F238E27FC236}">
                    <a16:creationId xmlns:a16="http://schemas.microsoft.com/office/drawing/2014/main" id="{6D03D077-7CA2-5170-B4D1-B04BA6A68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19" y="3141085"/>
                <a:ext cx="3952875"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a:extLst>
                  <a:ext uri="{FF2B5EF4-FFF2-40B4-BE49-F238E27FC236}">
                    <a16:creationId xmlns:a16="http://schemas.microsoft.com/office/drawing/2014/main" id="{A1FF80FA-8381-DEDD-B630-48ED9DE968B8}"/>
                  </a:ext>
                </a:extLst>
              </p:cNvPr>
              <p:cNvSpPr txBox="1"/>
              <p:nvPr/>
            </p:nvSpPr>
            <p:spPr>
              <a:xfrm>
                <a:off x="761944" y="4362909"/>
                <a:ext cx="1303494" cy="2741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Beam window</a:t>
                </a:r>
              </a:p>
            </p:txBody>
          </p:sp>
          <p:sp>
            <p:nvSpPr>
              <p:cNvPr id="26" name="TextBox 25">
                <a:extLst>
                  <a:ext uri="{FF2B5EF4-FFF2-40B4-BE49-F238E27FC236}">
                    <a16:creationId xmlns:a16="http://schemas.microsoft.com/office/drawing/2014/main" id="{D70893C8-0226-CA80-CA66-91D469EA805A}"/>
                  </a:ext>
                </a:extLst>
              </p:cNvPr>
              <p:cNvSpPr txBox="1"/>
              <p:nvPr/>
            </p:nvSpPr>
            <p:spPr>
              <a:xfrm>
                <a:off x="2752403" y="6114271"/>
                <a:ext cx="1403562" cy="2741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Target plates</a:t>
                </a:r>
              </a:p>
            </p:txBody>
          </p:sp>
          <p:sp>
            <p:nvSpPr>
              <p:cNvPr id="27" name="TextBox 26">
                <a:extLst>
                  <a:ext uri="{FF2B5EF4-FFF2-40B4-BE49-F238E27FC236}">
                    <a16:creationId xmlns:a16="http://schemas.microsoft.com/office/drawing/2014/main" id="{FADD2DE4-9874-942B-DBB6-2634625FFB65}"/>
                  </a:ext>
                </a:extLst>
              </p:cNvPr>
              <p:cNvSpPr txBox="1"/>
              <p:nvPr/>
            </p:nvSpPr>
            <p:spPr>
              <a:xfrm>
                <a:off x="1379163" y="3657628"/>
                <a:ext cx="1568768" cy="2741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Pressure vessel</a:t>
                </a:r>
              </a:p>
            </p:txBody>
          </p:sp>
          <p:cxnSp>
            <p:nvCxnSpPr>
              <p:cNvPr id="28" name="Straight Arrow Connector 27">
                <a:extLst>
                  <a:ext uri="{FF2B5EF4-FFF2-40B4-BE49-F238E27FC236}">
                    <a16:creationId xmlns:a16="http://schemas.microsoft.com/office/drawing/2014/main" id="{F9EA4D53-0F19-CB52-CEC2-048811D2AD2D}"/>
                  </a:ext>
                </a:extLst>
              </p:cNvPr>
              <p:cNvCxnSpPr/>
              <p:nvPr/>
            </p:nvCxnSpPr>
            <p:spPr>
              <a:xfrm>
                <a:off x="1379163" y="4703965"/>
                <a:ext cx="304800" cy="670264"/>
              </a:xfrm>
              <a:prstGeom prst="straightConnector1">
                <a:avLst/>
              </a:prstGeom>
              <a:noFill/>
              <a:ln w="19050" cap="flat" cmpd="sng" algn="ctr">
                <a:solidFill>
                  <a:sysClr val="windowText" lastClr="000000"/>
                </a:solidFill>
                <a:prstDash val="solid"/>
                <a:headEnd type="none" w="med" len="med"/>
                <a:tailEnd type="triangle" w="med" len="med"/>
              </a:ln>
              <a:effectLst/>
            </p:spPr>
          </p:cxnSp>
          <p:cxnSp>
            <p:nvCxnSpPr>
              <p:cNvPr id="29" name="Straight Arrow Connector 28">
                <a:extLst>
                  <a:ext uri="{FF2B5EF4-FFF2-40B4-BE49-F238E27FC236}">
                    <a16:creationId xmlns:a16="http://schemas.microsoft.com/office/drawing/2014/main" id="{CFCE254E-86C3-CC56-0F7F-C1EF2D686DFA}"/>
                  </a:ext>
                </a:extLst>
              </p:cNvPr>
              <p:cNvCxnSpPr/>
              <p:nvPr/>
            </p:nvCxnSpPr>
            <p:spPr>
              <a:xfrm>
                <a:off x="1988762" y="3977359"/>
                <a:ext cx="457201" cy="511162"/>
              </a:xfrm>
              <a:prstGeom prst="straightConnector1">
                <a:avLst/>
              </a:prstGeom>
              <a:noFill/>
              <a:ln w="19050" cap="flat" cmpd="sng" algn="ctr">
                <a:solidFill>
                  <a:sysClr val="windowText" lastClr="000000"/>
                </a:solidFill>
                <a:prstDash val="solid"/>
                <a:headEnd type="none" w="med" len="med"/>
                <a:tailEnd type="triangle" w="med" len="med"/>
              </a:ln>
              <a:effectLst/>
            </p:spPr>
          </p:cxnSp>
          <p:cxnSp>
            <p:nvCxnSpPr>
              <p:cNvPr id="30" name="Straight Arrow Connector 29">
                <a:extLst>
                  <a:ext uri="{FF2B5EF4-FFF2-40B4-BE49-F238E27FC236}">
                    <a16:creationId xmlns:a16="http://schemas.microsoft.com/office/drawing/2014/main" id="{577D943A-D21D-A53C-F627-16D7E2BED84A}"/>
                  </a:ext>
                </a:extLst>
              </p:cNvPr>
              <p:cNvCxnSpPr/>
              <p:nvPr/>
            </p:nvCxnSpPr>
            <p:spPr>
              <a:xfrm flipH="1" flipV="1">
                <a:off x="2675019" y="5338950"/>
                <a:ext cx="506028" cy="775323"/>
              </a:xfrm>
              <a:prstGeom prst="straightConnector1">
                <a:avLst/>
              </a:prstGeom>
              <a:noFill/>
              <a:ln w="19050" cap="flat" cmpd="sng" algn="ctr">
                <a:solidFill>
                  <a:sysClr val="windowText" lastClr="000000"/>
                </a:solidFill>
                <a:prstDash val="solid"/>
                <a:headEnd type="none" w="med" len="med"/>
                <a:tailEnd type="triangle" w="med" len="med"/>
              </a:ln>
              <a:effectLst/>
            </p:spPr>
          </p:cxnSp>
          <p:cxnSp>
            <p:nvCxnSpPr>
              <p:cNvPr id="31" name="Straight Arrow Connector 30">
                <a:extLst>
                  <a:ext uri="{FF2B5EF4-FFF2-40B4-BE49-F238E27FC236}">
                    <a16:creationId xmlns:a16="http://schemas.microsoft.com/office/drawing/2014/main" id="{E8637A81-6851-586D-6B81-8A16C301FD7D}"/>
                  </a:ext>
                </a:extLst>
              </p:cNvPr>
              <p:cNvCxnSpPr/>
              <p:nvPr/>
            </p:nvCxnSpPr>
            <p:spPr>
              <a:xfrm flipV="1">
                <a:off x="1137983" y="5629810"/>
                <a:ext cx="787159" cy="579725"/>
              </a:xfrm>
              <a:prstGeom prst="straightConnector1">
                <a:avLst/>
              </a:prstGeom>
              <a:noFill/>
              <a:ln w="88900" cap="flat" cmpd="sng" algn="ctr">
                <a:solidFill>
                  <a:srgbClr val="C0504D"/>
                </a:solidFill>
                <a:prstDash val="solid"/>
                <a:headEnd type="none" w="med" len="med"/>
                <a:tailEnd type="triangle" w="med" len="med"/>
              </a:ln>
              <a:effectLst/>
            </p:spPr>
          </p:cxnSp>
          <p:sp>
            <p:nvSpPr>
              <p:cNvPr id="32" name="TextBox 31">
                <a:extLst>
                  <a:ext uri="{FF2B5EF4-FFF2-40B4-BE49-F238E27FC236}">
                    <a16:creationId xmlns:a16="http://schemas.microsoft.com/office/drawing/2014/main" id="{C6636A5C-D5C0-C3AC-083F-34A204C8EE65}"/>
                  </a:ext>
                </a:extLst>
              </p:cNvPr>
              <p:cNvSpPr txBox="1"/>
              <p:nvPr/>
            </p:nvSpPr>
            <p:spPr>
              <a:xfrm>
                <a:off x="760476" y="6235791"/>
                <a:ext cx="1903363" cy="2741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C0504D"/>
                    </a:solidFill>
                    <a:effectLst/>
                    <a:uLnTx/>
                    <a:uFillTx/>
                    <a:latin typeface="Calibri" panose="020F0502020204030204" pitchFamily="34" charset="0"/>
                    <a:cs typeface="Calibri" panose="020F0502020204030204" pitchFamily="34" charset="0"/>
                  </a:rPr>
                  <a:t>Proton beam direction</a:t>
                </a:r>
              </a:p>
            </p:txBody>
          </p:sp>
          <p:sp>
            <p:nvSpPr>
              <p:cNvPr id="33" name="TextBox 32">
                <a:extLst>
                  <a:ext uri="{FF2B5EF4-FFF2-40B4-BE49-F238E27FC236}">
                    <a16:creationId xmlns:a16="http://schemas.microsoft.com/office/drawing/2014/main" id="{65A72EB2-A02D-7C28-A0B4-826A3D452B6E}"/>
                  </a:ext>
                </a:extLst>
              </p:cNvPr>
              <p:cNvSpPr txBox="1"/>
              <p:nvPr/>
            </p:nvSpPr>
            <p:spPr>
              <a:xfrm>
                <a:off x="3657828" y="5591051"/>
                <a:ext cx="1257300" cy="4850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Cross-flow channels</a:t>
                </a:r>
              </a:p>
            </p:txBody>
          </p:sp>
          <p:cxnSp>
            <p:nvCxnSpPr>
              <p:cNvPr id="34" name="Straight Arrow Connector 33">
                <a:extLst>
                  <a:ext uri="{FF2B5EF4-FFF2-40B4-BE49-F238E27FC236}">
                    <a16:creationId xmlns:a16="http://schemas.microsoft.com/office/drawing/2014/main" id="{9F608A5B-427C-3C4E-9D77-3546BA7927A0}"/>
                  </a:ext>
                </a:extLst>
              </p:cNvPr>
              <p:cNvCxnSpPr/>
              <p:nvPr/>
            </p:nvCxnSpPr>
            <p:spPr>
              <a:xfrm flipH="1" flipV="1">
                <a:off x="3454184" y="4667431"/>
                <a:ext cx="659017" cy="923620"/>
              </a:xfrm>
              <a:prstGeom prst="straightConnector1">
                <a:avLst/>
              </a:prstGeom>
              <a:noFill/>
              <a:ln w="19050" cap="flat" cmpd="sng" algn="ctr">
                <a:solidFill>
                  <a:sysClr val="windowText" lastClr="000000"/>
                </a:solidFill>
                <a:prstDash val="solid"/>
                <a:headEnd type="none" w="med" len="med"/>
                <a:tailEnd type="triangle" w="med" len="med"/>
              </a:ln>
              <a:effectLst/>
            </p:spPr>
          </p:cxnSp>
        </p:grpSp>
        <p:grpSp>
          <p:nvGrpSpPr>
            <p:cNvPr id="7" name="Group 6">
              <a:extLst>
                <a:ext uri="{FF2B5EF4-FFF2-40B4-BE49-F238E27FC236}">
                  <a16:creationId xmlns:a16="http://schemas.microsoft.com/office/drawing/2014/main" id="{727DDBFF-0003-4D83-1376-121A68BDC85F}"/>
                </a:ext>
              </a:extLst>
            </p:cNvPr>
            <p:cNvGrpSpPr/>
            <p:nvPr/>
          </p:nvGrpSpPr>
          <p:grpSpPr>
            <a:xfrm>
              <a:off x="4750856" y="3553206"/>
              <a:ext cx="3903041" cy="2726132"/>
              <a:chOff x="4494141" y="3567329"/>
              <a:chExt cx="3903041" cy="2726132"/>
            </a:xfrm>
          </p:grpSpPr>
          <p:pic>
            <p:nvPicPr>
              <p:cNvPr id="11" name="Picture 2">
                <a:extLst>
                  <a:ext uri="{FF2B5EF4-FFF2-40B4-BE49-F238E27FC236}">
                    <a16:creationId xmlns:a16="http://schemas.microsoft.com/office/drawing/2014/main" id="{8611A112-A660-F7F1-E9E7-AB22ED0561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1094" y="3567329"/>
                <a:ext cx="2986088" cy="240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4A1996C1-733A-9990-1FD1-865A228A5513}"/>
                  </a:ext>
                </a:extLst>
              </p:cNvPr>
              <p:cNvSpPr txBox="1"/>
              <p:nvPr/>
            </p:nvSpPr>
            <p:spPr>
              <a:xfrm>
                <a:off x="5015236" y="3687111"/>
                <a:ext cx="1465039" cy="4850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Heavy water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outlet manifold</a:t>
                </a:r>
              </a:p>
            </p:txBody>
          </p:sp>
          <p:sp>
            <p:nvSpPr>
              <p:cNvPr id="13" name="TextBox 12">
                <a:extLst>
                  <a:ext uri="{FF2B5EF4-FFF2-40B4-BE49-F238E27FC236}">
                    <a16:creationId xmlns:a16="http://schemas.microsoft.com/office/drawing/2014/main" id="{17F903F2-5905-15BD-15DF-1F50D95FAEB0}"/>
                  </a:ext>
                </a:extLst>
              </p:cNvPr>
              <p:cNvSpPr txBox="1"/>
              <p:nvPr/>
            </p:nvSpPr>
            <p:spPr>
              <a:xfrm>
                <a:off x="7190443" y="5487676"/>
                <a:ext cx="1137246" cy="4850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Heavy water inlet manifold</a:t>
                </a:r>
              </a:p>
            </p:txBody>
          </p:sp>
          <p:sp>
            <p:nvSpPr>
              <p:cNvPr id="14" name="TextBox 13">
                <a:extLst>
                  <a:ext uri="{FF2B5EF4-FFF2-40B4-BE49-F238E27FC236}">
                    <a16:creationId xmlns:a16="http://schemas.microsoft.com/office/drawing/2014/main" id="{B8BBB067-EE2D-21A5-046A-1B2933365FD4}"/>
                  </a:ext>
                </a:extLst>
              </p:cNvPr>
              <p:cNvSpPr txBox="1"/>
              <p:nvPr/>
            </p:nvSpPr>
            <p:spPr>
              <a:xfrm>
                <a:off x="6142137" y="6014274"/>
                <a:ext cx="1740763" cy="2741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Thermocouple well</a:t>
                </a:r>
              </a:p>
            </p:txBody>
          </p:sp>
          <p:sp>
            <p:nvSpPr>
              <p:cNvPr id="15" name="TextBox 14">
                <a:extLst>
                  <a:ext uri="{FF2B5EF4-FFF2-40B4-BE49-F238E27FC236}">
                    <a16:creationId xmlns:a16="http://schemas.microsoft.com/office/drawing/2014/main" id="{A13E604C-68D6-0A3C-2517-ED64C510EBB3}"/>
                  </a:ext>
                </a:extLst>
              </p:cNvPr>
              <p:cNvSpPr txBox="1"/>
              <p:nvPr/>
            </p:nvSpPr>
            <p:spPr>
              <a:xfrm>
                <a:off x="4621508" y="5684511"/>
                <a:ext cx="1010123" cy="2741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Tantalum</a:t>
                </a:r>
              </a:p>
            </p:txBody>
          </p:sp>
          <p:sp>
            <p:nvSpPr>
              <p:cNvPr id="16" name="TextBox 15">
                <a:extLst>
                  <a:ext uri="{FF2B5EF4-FFF2-40B4-BE49-F238E27FC236}">
                    <a16:creationId xmlns:a16="http://schemas.microsoft.com/office/drawing/2014/main" id="{D2E051DF-66AF-417E-221A-0125D7798462}"/>
                  </a:ext>
                </a:extLst>
              </p:cNvPr>
              <p:cNvSpPr txBox="1"/>
              <p:nvPr/>
            </p:nvSpPr>
            <p:spPr>
              <a:xfrm>
                <a:off x="5052455" y="6019284"/>
                <a:ext cx="842318" cy="2741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Tungsten</a:t>
                </a:r>
              </a:p>
            </p:txBody>
          </p:sp>
          <p:sp>
            <p:nvSpPr>
              <p:cNvPr id="17" name="TextBox 16">
                <a:extLst>
                  <a:ext uri="{FF2B5EF4-FFF2-40B4-BE49-F238E27FC236}">
                    <a16:creationId xmlns:a16="http://schemas.microsoft.com/office/drawing/2014/main" id="{01369489-454B-BF14-6647-0B0770923454}"/>
                  </a:ext>
                </a:extLst>
              </p:cNvPr>
              <p:cNvSpPr txBox="1"/>
              <p:nvPr/>
            </p:nvSpPr>
            <p:spPr>
              <a:xfrm>
                <a:off x="4494141" y="5351070"/>
                <a:ext cx="755388" cy="2741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Steel</a:t>
                </a:r>
              </a:p>
            </p:txBody>
          </p:sp>
          <p:cxnSp>
            <p:nvCxnSpPr>
              <p:cNvPr id="18" name="Straight Arrow Connector 17">
                <a:extLst>
                  <a:ext uri="{FF2B5EF4-FFF2-40B4-BE49-F238E27FC236}">
                    <a16:creationId xmlns:a16="http://schemas.microsoft.com/office/drawing/2014/main" id="{05D9D023-8DCE-5958-6CE5-BC16C0E3E576}"/>
                  </a:ext>
                </a:extLst>
              </p:cNvPr>
              <p:cNvCxnSpPr/>
              <p:nvPr/>
            </p:nvCxnSpPr>
            <p:spPr>
              <a:xfrm>
                <a:off x="5503686" y="4210331"/>
                <a:ext cx="162745" cy="828766"/>
              </a:xfrm>
              <a:prstGeom prst="straightConnector1">
                <a:avLst/>
              </a:prstGeom>
              <a:noFill/>
              <a:ln w="19050" cap="flat" cmpd="sng" algn="ctr">
                <a:solidFill>
                  <a:sysClr val="windowText" lastClr="000000"/>
                </a:solidFill>
                <a:prstDash val="solid"/>
                <a:headEnd type="none" w="med" len="med"/>
                <a:tailEnd type="triangle" w="med" len="med"/>
              </a:ln>
              <a:effectLst/>
            </p:spPr>
          </p:cxnSp>
          <p:cxnSp>
            <p:nvCxnSpPr>
              <p:cNvPr id="19" name="Straight Arrow Connector 18">
                <a:extLst>
                  <a:ext uri="{FF2B5EF4-FFF2-40B4-BE49-F238E27FC236}">
                    <a16:creationId xmlns:a16="http://schemas.microsoft.com/office/drawing/2014/main" id="{B5A45B34-1DB0-EA59-F03D-10AF3382B161}"/>
                  </a:ext>
                </a:extLst>
              </p:cNvPr>
              <p:cNvCxnSpPr/>
              <p:nvPr/>
            </p:nvCxnSpPr>
            <p:spPr>
              <a:xfrm flipH="1" flipV="1">
                <a:off x="6904138" y="5542166"/>
                <a:ext cx="286305" cy="166116"/>
              </a:xfrm>
              <a:prstGeom prst="straightConnector1">
                <a:avLst/>
              </a:prstGeom>
              <a:noFill/>
              <a:ln w="19050" cap="flat" cmpd="sng" algn="ctr">
                <a:solidFill>
                  <a:sysClr val="windowText" lastClr="000000"/>
                </a:solidFill>
                <a:prstDash val="solid"/>
                <a:headEnd type="none" w="med" len="med"/>
                <a:tailEnd type="triangle" w="med" len="med"/>
              </a:ln>
              <a:effectLst/>
            </p:spPr>
          </p:cxnSp>
          <p:cxnSp>
            <p:nvCxnSpPr>
              <p:cNvPr id="20" name="Straight Arrow Connector 19">
                <a:extLst>
                  <a:ext uri="{FF2B5EF4-FFF2-40B4-BE49-F238E27FC236}">
                    <a16:creationId xmlns:a16="http://schemas.microsoft.com/office/drawing/2014/main" id="{42850E77-D664-FA83-B301-FC0EA9DFCA51}"/>
                  </a:ext>
                </a:extLst>
              </p:cNvPr>
              <p:cNvCxnSpPr/>
              <p:nvPr/>
            </p:nvCxnSpPr>
            <p:spPr>
              <a:xfrm flipH="1" flipV="1">
                <a:off x="6335020" y="5273085"/>
                <a:ext cx="290512" cy="771524"/>
              </a:xfrm>
              <a:prstGeom prst="straightConnector1">
                <a:avLst/>
              </a:prstGeom>
              <a:noFill/>
              <a:ln w="19050" cap="flat" cmpd="sng" algn="ctr">
                <a:solidFill>
                  <a:sysClr val="windowText" lastClr="000000"/>
                </a:solidFill>
                <a:prstDash val="solid"/>
                <a:headEnd type="none" w="med" len="med"/>
                <a:tailEnd type="triangle" w="med" len="med"/>
              </a:ln>
              <a:effectLst/>
            </p:spPr>
          </p:cxnSp>
          <p:cxnSp>
            <p:nvCxnSpPr>
              <p:cNvPr id="21" name="Straight Arrow Connector 20">
                <a:extLst>
                  <a:ext uri="{FF2B5EF4-FFF2-40B4-BE49-F238E27FC236}">
                    <a16:creationId xmlns:a16="http://schemas.microsoft.com/office/drawing/2014/main" id="{3446DF1E-FBA1-6A14-1893-973949066D61}"/>
                  </a:ext>
                </a:extLst>
              </p:cNvPr>
              <p:cNvCxnSpPr>
                <a:cxnSpLocks/>
                <a:stCxn id="16" idx="3"/>
              </p:cNvCxnSpPr>
              <p:nvPr/>
            </p:nvCxnSpPr>
            <p:spPr>
              <a:xfrm flipV="1">
                <a:off x="5894773" y="5542170"/>
                <a:ext cx="323565" cy="614202"/>
              </a:xfrm>
              <a:prstGeom prst="straightConnector1">
                <a:avLst/>
              </a:prstGeom>
              <a:noFill/>
              <a:ln w="19050" cap="flat" cmpd="sng" algn="ctr">
                <a:solidFill>
                  <a:sysClr val="windowText" lastClr="000000"/>
                </a:solidFill>
                <a:prstDash val="solid"/>
                <a:headEnd type="none" w="med" len="med"/>
                <a:tailEnd type="triangle" w="med" len="med"/>
              </a:ln>
              <a:effectLst/>
            </p:spPr>
          </p:cxnSp>
          <p:cxnSp>
            <p:nvCxnSpPr>
              <p:cNvPr id="22" name="Straight Arrow Connector 21">
                <a:extLst>
                  <a:ext uri="{FF2B5EF4-FFF2-40B4-BE49-F238E27FC236}">
                    <a16:creationId xmlns:a16="http://schemas.microsoft.com/office/drawing/2014/main" id="{9C9450A6-BC57-2566-3715-2CE2183E649E}"/>
                  </a:ext>
                </a:extLst>
              </p:cNvPr>
              <p:cNvCxnSpPr/>
              <p:nvPr/>
            </p:nvCxnSpPr>
            <p:spPr>
              <a:xfrm flipV="1">
                <a:off x="5503686" y="5625224"/>
                <a:ext cx="480678" cy="213176"/>
              </a:xfrm>
              <a:prstGeom prst="straightConnector1">
                <a:avLst/>
              </a:prstGeom>
              <a:noFill/>
              <a:ln w="19050" cap="flat" cmpd="sng" algn="ctr">
                <a:solidFill>
                  <a:sysClr val="windowText" lastClr="000000"/>
                </a:solidFill>
                <a:prstDash val="solid"/>
                <a:headEnd type="none" w="med" len="med"/>
                <a:tailEnd type="triangle" w="med" len="med"/>
              </a:ln>
              <a:effectLst/>
            </p:spPr>
          </p:cxnSp>
          <p:cxnSp>
            <p:nvCxnSpPr>
              <p:cNvPr id="23" name="Straight Arrow Connector 22">
                <a:extLst>
                  <a:ext uri="{FF2B5EF4-FFF2-40B4-BE49-F238E27FC236}">
                    <a16:creationId xmlns:a16="http://schemas.microsoft.com/office/drawing/2014/main" id="{37702D14-2595-B413-B58E-20CC886EE603}"/>
                  </a:ext>
                </a:extLst>
              </p:cNvPr>
              <p:cNvCxnSpPr/>
              <p:nvPr/>
            </p:nvCxnSpPr>
            <p:spPr>
              <a:xfrm flipV="1">
                <a:off x="5059802" y="5358653"/>
                <a:ext cx="534053" cy="146305"/>
              </a:xfrm>
              <a:prstGeom prst="straightConnector1">
                <a:avLst/>
              </a:prstGeom>
              <a:noFill/>
              <a:ln w="19050" cap="flat" cmpd="sng" algn="ctr">
                <a:solidFill>
                  <a:sysClr val="windowText" lastClr="000000"/>
                </a:solidFill>
                <a:prstDash val="solid"/>
                <a:headEnd type="none" w="med" len="med"/>
                <a:tailEnd type="triangle" w="med" len="med"/>
              </a:ln>
              <a:effectLst/>
            </p:spPr>
          </p:cxnSp>
        </p:grpSp>
        <p:sp>
          <p:nvSpPr>
            <p:cNvPr id="8" name="TextBox 7">
              <a:extLst>
                <a:ext uri="{FF2B5EF4-FFF2-40B4-BE49-F238E27FC236}">
                  <a16:creationId xmlns:a16="http://schemas.microsoft.com/office/drawing/2014/main" id="{CBAB3BBE-98FA-9BE1-7DA9-6D409DCFE5C2}"/>
                </a:ext>
              </a:extLst>
            </p:cNvPr>
            <p:cNvSpPr txBox="1"/>
            <p:nvPr/>
          </p:nvSpPr>
          <p:spPr>
            <a:xfrm>
              <a:off x="4235652" y="3388241"/>
              <a:ext cx="1351374" cy="48691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Heavy water in/out</a:t>
              </a:r>
            </a:p>
          </p:txBody>
        </p:sp>
        <p:cxnSp>
          <p:nvCxnSpPr>
            <p:cNvPr id="9" name="Straight Arrow Connector 8">
              <a:extLst>
                <a:ext uri="{FF2B5EF4-FFF2-40B4-BE49-F238E27FC236}">
                  <a16:creationId xmlns:a16="http://schemas.microsoft.com/office/drawing/2014/main" id="{AE3DF264-1303-6200-B264-4851D48B866A}"/>
                </a:ext>
              </a:extLst>
            </p:cNvPr>
            <p:cNvCxnSpPr/>
            <p:nvPr/>
          </p:nvCxnSpPr>
          <p:spPr>
            <a:xfrm flipH="1">
              <a:off x="4467517" y="3802403"/>
              <a:ext cx="566678" cy="440971"/>
            </a:xfrm>
            <a:prstGeom prst="straightConnector1">
              <a:avLst/>
            </a:prstGeom>
            <a:noFill/>
            <a:ln w="88900" cap="flat" cmpd="sng" algn="ctr">
              <a:solidFill>
                <a:srgbClr val="0070C0"/>
              </a:solidFill>
              <a:prstDash val="solid"/>
              <a:headEnd type="none" w="med" len="med"/>
              <a:tailEnd type="triangle" w="med" len="med"/>
            </a:ln>
            <a:effectLst/>
          </p:spPr>
        </p:cxnSp>
        <p:cxnSp>
          <p:nvCxnSpPr>
            <p:cNvPr id="10" name="Straight Arrow Connector 9">
              <a:extLst>
                <a:ext uri="{FF2B5EF4-FFF2-40B4-BE49-F238E27FC236}">
                  <a16:creationId xmlns:a16="http://schemas.microsoft.com/office/drawing/2014/main" id="{3E923BA7-25FF-846C-50C4-8CA43F567272}"/>
                </a:ext>
              </a:extLst>
            </p:cNvPr>
            <p:cNvCxnSpPr/>
            <p:nvPr/>
          </p:nvCxnSpPr>
          <p:spPr>
            <a:xfrm flipV="1">
              <a:off x="3940356" y="3131972"/>
              <a:ext cx="637393" cy="440681"/>
            </a:xfrm>
            <a:prstGeom prst="straightConnector1">
              <a:avLst/>
            </a:prstGeom>
            <a:noFill/>
            <a:ln w="88900" cap="flat" cmpd="sng" algn="ctr">
              <a:solidFill>
                <a:srgbClr val="0070C0"/>
              </a:solidFill>
              <a:prstDash val="solid"/>
              <a:headEnd type="none" w="med" len="med"/>
              <a:tailEnd type="triangle" w="med" len="med"/>
            </a:ln>
            <a:effectLst/>
          </p:spPr>
        </p:cxnSp>
      </p:grpSp>
    </p:spTree>
    <p:extLst>
      <p:ext uri="{BB962C8B-B14F-4D97-AF65-F5344CB8AC3E}">
        <p14:creationId xmlns:p14="http://schemas.microsoft.com/office/powerpoint/2010/main" val="1474059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AFD0-0093-220B-5CCA-D7462A6E3B52}"/>
              </a:ext>
            </a:extLst>
          </p:cNvPr>
          <p:cNvSpPr>
            <a:spLocks noGrp="1"/>
          </p:cNvSpPr>
          <p:nvPr>
            <p:ph type="title"/>
          </p:nvPr>
        </p:nvSpPr>
        <p:spPr/>
        <p:txBody>
          <a:bodyPr/>
          <a:lstStyle/>
          <a:p>
            <a:r>
              <a:rPr lang="en-GB" dirty="0"/>
              <a:t>FEA for Target Optimisation</a:t>
            </a:r>
          </a:p>
        </p:txBody>
      </p:sp>
      <p:sp>
        <p:nvSpPr>
          <p:cNvPr id="4" name="Slide Number Placeholder 3">
            <a:extLst>
              <a:ext uri="{FF2B5EF4-FFF2-40B4-BE49-F238E27FC236}">
                <a16:creationId xmlns:a16="http://schemas.microsoft.com/office/drawing/2014/main" id="{CC412A6C-B054-752E-A5D0-10D82850F618}"/>
              </a:ext>
            </a:extLst>
          </p:cNvPr>
          <p:cNvSpPr>
            <a:spLocks noGrp="1"/>
          </p:cNvSpPr>
          <p:nvPr>
            <p:ph type="sldNum" sz="quarter" idx="12"/>
          </p:nvPr>
        </p:nvSpPr>
        <p:spPr/>
        <p:txBody>
          <a:bodyPr/>
          <a:lstStyle/>
          <a:p>
            <a:pPr lvl="2">
              <a:lnSpc>
                <a:spcPct val="90000"/>
              </a:lnSpc>
              <a:spcBef>
                <a:spcPts val="500"/>
              </a:spcBef>
              <a:buClr>
                <a:schemeClr val="tx1"/>
              </a:buClr>
            </a:pPr>
            <a:r>
              <a:rPr lang="en-GB"/>
              <a:t>Slide </a:t>
            </a:r>
            <a:fld id="{7E569216-649D-40FE-A193-2C061D61F110}" type="slidenum">
              <a:rPr smtClean="0"/>
              <a:pPr lvl="2">
                <a:lnSpc>
                  <a:spcPct val="90000"/>
                </a:lnSpc>
                <a:spcBef>
                  <a:spcPts val="500"/>
                </a:spcBef>
                <a:buClr>
                  <a:schemeClr val="tx1"/>
                </a:buClr>
              </a:pPr>
              <a:t>5</a:t>
            </a:fld>
            <a:r>
              <a:t> </a:t>
            </a:r>
            <a:endParaRPr dirty="0"/>
          </a:p>
        </p:txBody>
      </p:sp>
      <p:grpSp>
        <p:nvGrpSpPr>
          <p:cNvPr id="6" name="Group 5">
            <a:extLst>
              <a:ext uri="{FF2B5EF4-FFF2-40B4-BE49-F238E27FC236}">
                <a16:creationId xmlns:a16="http://schemas.microsoft.com/office/drawing/2014/main" id="{7982E4DE-CC0C-B8AE-471B-A5156621D7AE}"/>
              </a:ext>
            </a:extLst>
          </p:cNvPr>
          <p:cNvGrpSpPr/>
          <p:nvPr/>
        </p:nvGrpSpPr>
        <p:grpSpPr>
          <a:xfrm>
            <a:off x="3524939" y="1342054"/>
            <a:ext cx="4318767" cy="2943211"/>
            <a:chOff x="472426" y="3141085"/>
            <a:chExt cx="4780018" cy="3257550"/>
          </a:xfrm>
        </p:grpSpPr>
        <p:pic>
          <p:nvPicPr>
            <p:cNvPr id="7" name="Picture 2">
              <a:extLst>
                <a:ext uri="{FF2B5EF4-FFF2-40B4-BE49-F238E27FC236}">
                  <a16:creationId xmlns:a16="http://schemas.microsoft.com/office/drawing/2014/main" id="{3D4D3846-41D9-1E92-4B12-F116DAA98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19" y="3141085"/>
              <a:ext cx="3952875"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a:extLst>
                <a:ext uri="{FF2B5EF4-FFF2-40B4-BE49-F238E27FC236}">
                  <a16:creationId xmlns:a16="http://schemas.microsoft.com/office/drawing/2014/main" id="{9C6D107B-3FD1-2313-F84A-82A73610F163}"/>
                </a:ext>
              </a:extLst>
            </p:cNvPr>
            <p:cNvCxnSpPr>
              <a:cxnSpLocks/>
            </p:cNvCxnSpPr>
            <p:nvPr/>
          </p:nvCxnSpPr>
          <p:spPr>
            <a:xfrm flipV="1">
              <a:off x="472426" y="5818438"/>
              <a:ext cx="1333801" cy="303307"/>
            </a:xfrm>
            <a:prstGeom prst="straightConnector1">
              <a:avLst/>
            </a:prstGeom>
            <a:noFill/>
            <a:ln w="19050" cap="flat" cmpd="sng" algn="ctr">
              <a:solidFill>
                <a:sysClr val="windowText" lastClr="000000"/>
              </a:solidFill>
              <a:prstDash val="solid"/>
              <a:headEnd type="none" w="med" len="med"/>
              <a:tailEnd type="triangle" w="med" len="med"/>
            </a:ln>
            <a:effectLst/>
          </p:spPr>
        </p:cxnSp>
        <p:cxnSp>
          <p:nvCxnSpPr>
            <p:cNvPr id="9" name="Straight Arrow Connector 8">
              <a:extLst>
                <a:ext uri="{FF2B5EF4-FFF2-40B4-BE49-F238E27FC236}">
                  <a16:creationId xmlns:a16="http://schemas.microsoft.com/office/drawing/2014/main" id="{525C8D60-9709-A696-E263-915FCD0A0CF8}"/>
                </a:ext>
              </a:extLst>
            </p:cNvPr>
            <p:cNvCxnSpPr>
              <a:cxnSpLocks/>
            </p:cNvCxnSpPr>
            <p:nvPr/>
          </p:nvCxnSpPr>
          <p:spPr>
            <a:xfrm>
              <a:off x="1482755" y="3437800"/>
              <a:ext cx="1013529" cy="1047948"/>
            </a:xfrm>
            <a:prstGeom prst="straightConnector1">
              <a:avLst/>
            </a:prstGeom>
            <a:noFill/>
            <a:ln w="19050" cap="flat" cmpd="sng" algn="ctr">
              <a:solidFill>
                <a:sysClr val="windowText" lastClr="000000"/>
              </a:solidFill>
              <a:prstDash val="solid"/>
              <a:headEnd type="none" w="med" len="med"/>
              <a:tailEnd type="triangle" w="med" len="med"/>
            </a:ln>
            <a:effectLst/>
          </p:spPr>
        </p:cxnSp>
        <p:cxnSp>
          <p:nvCxnSpPr>
            <p:cNvPr id="10" name="Straight Arrow Connector 9">
              <a:extLst>
                <a:ext uri="{FF2B5EF4-FFF2-40B4-BE49-F238E27FC236}">
                  <a16:creationId xmlns:a16="http://schemas.microsoft.com/office/drawing/2014/main" id="{5E741C3A-8A14-F380-ABA3-90978EDD7A1C}"/>
                </a:ext>
              </a:extLst>
            </p:cNvPr>
            <p:cNvCxnSpPr>
              <a:cxnSpLocks/>
            </p:cNvCxnSpPr>
            <p:nvPr/>
          </p:nvCxnSpPr>
          <p:spPr>
            <a:xfrm flipH="1" flipV="1">
              <a:off x="3388877" y="5193199"/>
              <a:ext cx="785943" cy="1096091"/>
            </a:xfrm>
            <a:prstGeom prst="straightConnector1">
              <a:avLst/>
            </a:prstGeom>
            <a:noFill/>
            <a:ln w="19050" cap="flat" cmpd="sng" algn="ctr">
              <a:solidFill>
                <a:sysClr val="windowText" lastClr="000000"/>
              </a:solidFill>
              <a:prstDash val="solid"/>
              <a:headEnd type="none" w="med" len="med"/>
              <a:tailEnd type="triangle" w="med" len="med"/>
            </a:ln>
            <a:effectLst/>
          </p:spPr>
        </p:cxnSp>
        <p:cxnSp>
          <p:nvCxnSpPr>
            <p:cNvPr id="11" name="Straight Arrow Connector 10">
              <a:extLst>
                <a:ext uri="{FF2B5EF4-FFF2-40B4-BE49-F238E27FC236}">
                  <a16:creationId xmlns:a16="http://schemas.microsoft.com/office/drawing/2014/main" id="{C86638B8-51BB-52E2-79EE-3F1F408BA458}"/>
                </a:ext>
              </a:extLst>
            </p:cNvPr>
            <p:cNvCxnSpPr>
              <a:cxnSpLocks/>
            </p:cNvCxnSpPr>
            <p:nvPr/>
          </p:nvCxnSpPr>
          <p:spPr>
            <a:xfrm flipH="1">
              <a:off x="3690923" y="3230144"/>
              <a:ext cx="1561521" cy="1342650"/>
            </a:xfrm>
            <a:prstGeom prst="straightConnector1">
              <a:avLst/>
            </a:prstGeom>
            <a:noFill/>
            <a:ln w="19050" cap="flat" cmpd="sng" algn="ctr">
              <a:solidFill>
                <a:sysClr val="windowText" lastClr="000000"/>
              </a:solidFill>
              <a:prstDash val="solid"/>
              <a:headEnd type="none" w="med" len="med"/>
              <a:tailEnd type="triangle" w="med" len="med"/>
            </a:ln>
            <a:effectLst/>
          </p:spPr>
        </p:cxnSp>
      </p:grpSp>
      <p:sp>
        <p:nvSpPr>
          <p:cNvPr id="13" name="Content Placeholder 2">
            <a:extLst>
              <a:ext uri="{FF2B5EF4-FFF2-40B4-BE49-F238E27FC236}">
                <a16:creationId xmlns:a16="http://schemas.microsoft.com/office/drawing/2014/main" id="{73D0BEBF-4392-2E37-BB97-3CD721246EAA}"/>
              </a:ext>
            </a:extLst>
          </p:cNvPr>
          <p:cNvSpPr txBox="1">
            <a:spLocks/>
          </p:cNvSpPr>
          <p:nvPr/>
        </p:nvSpPr>
        <p:spPr bwMode="auto">
          <a:xfrm>
            <a:off x="243201" y="1085810"/>
            <a:ext cx="4949584" cy="45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Arial" pitchFamily="34" charset="0"/>
              </a:defRPr>
            </a:lvl1pPr>
            <a:lvl2pPr marL="742950" indent="-285750" algn="l" rtl="0" eaLnBrk="0" fontAlgn="base" hangingPunct="0">
              <a:spcBef>
                <a:spcPct val="20000"/>
              </a:spcBef>
              <a:spcAft>
                <a:spcPct val="0"/>
              </a:spcAft>
              <a:buChar char="–"/>
              <a:defRPr sz="2200">
                <a:solidFill>
                  <a:schemeClr val="accent1">
                    <a:lumMod val="50000"/>
                  </a:schemeClr>
                </a:solidFill>
                <a:latin typeface="Calibri" panose="020F0502020204030204" pitchFamily="34" charset="0"/>
                <a:ea typeface="+mn-ea"/>
                <a:cs typeface="Arial" pitchFamily="34" charset="0"/>
              </a:defRPr>
            </a:lvl2pPr>
            <a:lvl3pPr marL="1143000" indent="-228600" algn="l" rtl="0" eaLnBrk="0" fontAlgn="base" hangingPunct="0">
              <a:spcBef>
                <a:spcPct val="20000"/>
              </a:spcBef>
              <a:spcAft>
                <a:spcPct val="0"/>
              </a:spcAft>
              <a:buChar char="•"/>
              <a:defRPr sz="2000">
                <a:solidFill>
                  <a:schemeClr val="accent1">
                    <a:lumMod val="50000"/>
                  </a:schemeClr>
                </a:solidFill>
                <a:latin typeface="Calibri" panose="020F0502020204030204" pitchFamily="34" charset="0"/>
                <a:ea typeface="+mn-ea"/>
                <a:cs typeface="Arial" pitchFamily="34" charset="0"/>
              </a:defRPr>
            </a:lvl3pPr>
            <a:lvl4pPr marL="1600200" indent="-228600" algn="l" rtl="0" eaLnBrk="0" fontAlgn="base" hangingPunct="0">
              <a:spcBef>
                <a:spcPct val="20000"/>
              </a:spcBef>
              <a:spcAft>
                <a:spcPct val="0"/>
              </a:spcAft>
              <a:buNone/>
              <a:defRPr sz="20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GB" altLang="en-US" sz="2000" kern="0" dirty="0"/>
              <a:t>Pressure vessel design assurance to PD5500</a:t>
            </a:r>
            <a:endParaRPr lang="en-US" altLang="en-US" sz="1800" kern="0" dirty="0"/>
          </a:p>
        </p:txBody>
      </p:sp>
      <p:sp>
        <p:nvSpPr>
          <p:cNvPr id="14" name="Content Placeholder 2">
            <a:extLst>
              <a:ext uri="{FF2B5EF4-FFF2-40B4-BE49-F238E27FC236}">
                <a16:creationId xmlns:a16="http://schemas.microsoft.com/office/drawing/2014/main" id="{2B75DD56-B2C0-69C6-82D4-0315C96E86E1}"/>
              </a:ext>
            </a:extLst>
          </p:cNvPr>
          <p:cNvSpPr txBox="1">
            <a:spLocks/>
          </p:cNvSpPr>
          <p:nvPr/>
        </p:nvSpPr>
        <p:spPr bwMode="auto">
          <a:xfrm>
            <a:off x="420068" y="3812941"/>
            <a:ext cx="3070817" cy="45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Arial" pitchFamily="34" charset="0"/>
              </a:defRPr>
            </a:lvl1pPr>
            <a:lvl2pPr marL="742950" indent="-285750" algn="l" rtl="0" eaLnBrk="0" fontAlgn="base" hangingPunct="0">
              <a:spcBef>
                <a:spcPct val="20000"/>
              </a:spcBef>
              <a:spcAft>
                <a:spcPct val="0"/>
              </a:spcAft>
              <a:buChar char="–"/>
              <a:defRPr sz="2200">
                <a:solidFill>
                  <a:schemeClr val="accent1">
                    <a:lumMod val="50000"/>
                  </a:schemeClr>
                </a:solidFill>
                <a:latin typeface="Calibri" panose="020F0502020204030204" pitchFamily="34" charset="0"/>
                <a:ea typeface="+mn-ea"/>
                <a:cs typeface="Arial" pitchFamily="34" charset="0"/>
              </a:defRPr>
            </a:lvl2pPr>
            <a:lvl3pPr marL="1143000" indent="-228600" algn="l" rtl="0" eaLnBrk="0" fontAlgn="base" hangingPunct="0">
              <a:spcBef>
                <a:spcPct val="20000"/>
              </a:spcBef>
              <a:spcAft>
                <a:spcPct val="0"/>
              </a:spcAft>
              <a:buChar char="•"/>
              <a:defRPr sz="2000">
                <a:solidFill>
                  <a:schemeClr val="accent1">
                    <a:lumMod val="50000"/>
                  </a:schemeClr>
                </a:solidFill>
                <a:latin typeface="Calibri" panose="020F0502020204030204" pitchFamily="34" charset="0"/>
                <a:ea typeface="+mn-ea"/>
                <a:cs typeface="Arial" pitchFamily="34" charset="0"/>
              </a:defRPr>
            </a:lvl3pPr>
            <a:lvl4pPr marL="1600200" indent="-228600" algn="l" rtl="0" eaLnBrk="0" fontAlgn="base" hangingPunct="0">
              <a:spcBef>
                <a:spcPct val="20000"/>
              </a:spcBef>
              <a:spcAft>
                <a:spcPct val="0"/>
              </a:spcAft>
              <a:buNone/>
              <a:defRPr sz="20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GB" altLang="en-US" sz="2000" kern="0" dirty="0"/>
              <a:t>Beam window optimisation</a:t>
            </a:r>
            <a:endParaRPr lang="en-US" altLang="en-US" sz="1800" kern="0" dirty="0"/>
          </a:p>
        </p:txBody>
      </p:sp>
      <p:sp>
        <p:nvSpPr>
          <p:cNvPr id="15" name="Content Placeholder 2">
            <a:extLst>
              <a:ext uri="{FF2B5EF4-FFF2-40B4-BE49-F238E27FC236}">
                <a16:creationId xmlns:a16="http://schemas.microsoft.com/office/drawing/2014/main" id="{26772B06-A8A6-E139-E8A2-6369967F053A}"/>
              </a:ext>
            </a:extLst>
          </p:cNvPr>
          <p:cNvSpPr txBox="1">
            <a:spLocks/>
          </p:cNvSpPr>
          <p:nvPr/>
        </p:nvSpPr>
        <p:spPr bwMode="auto">
          <a:xfrm>
            <a:off x="7637851" y="999855"/>
            <a:ext cx="4140163" cy="45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Arial" pitchFamily="34" charset="0"/>
              </a:defRPr>
            </a:lvl1pPr>
            <a:lvl2pPr marL="742950" indent="-285750" algn="l" rtl="0" eaLnBrk="0" fontAlgn="base" hangingPunct="0">
              <a:spcBef>
                <a:spcPct val="20000"/>
              </a:spcBef>
              <a:spcAft>
                <a:spcPct val="0"/>
              </a:spcAft>
              <a:buChar char="–"/>
              <a:defRPr sz="2200">
                <a:solidFill>
                  <a:schemeClr val="accent1">
                    <a:lumMod val="50000"/>
                  </a:schemeClr>
                </a:solidFill>
                <a:latin typeface="Calibri" panose="020F0502020204030204" pitchFamily="34" charset="0"/>
                <a:ea typeface="+mn-ea"/>
                <a:cs typeface="Arial" pitchFamily="34" charset="0"/>
              </a:defRPr>
            </a:lvl2pPr>
            <a:lvl3pPr marL="1143000" indent="-228600" algn="l" rtl="0" eaLnBrk="0" fontAlgn="base" hangingPunct="0">
              <a:spcBef>
                <a:spcPct val="20000"/>
              </a:spcBef>
              <a:spcAft>
                <a:spcPct val="0"/>
              </a:spcAft>
              <a:buChar char="•"/>
              <a:defRPr sz="2000">
                <a:solidFill>
                  <a:schemeClr val="accent1">
                    <a:lumMod val="50000"/>
                  </a:schemeClr>
                </a:solidFill>
                <a:latin typeface="Calibri" panose="020F0502020204030204" pitchFamily="34" charset="0"/>
                <a:ea typeface="+mn-ea"/>
                <a:cs typeface="Arial" pitchFamily="34" charset="0"/>
              </a:defRPr>
            </a:lvl3pPr>
            <a:lvl4pPr marL="1600200" indent="-228600" algn="l" rtl="0" eaLnBrk="0" fontAlgn="base" hangingPunct="0">
              <a:spcBef>
                <a:spcPct val="20000"/>
              </a:spcBef>
              <a:spcAft>
                <a:spcPct val="0"/>
              </a:spcAft>
              <a:buNone/>
              <a:defRPr sz="20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r">
              <a:buFontTx/>
              <a:buNone/>
            </a:pPr>
            <a:r>
              <a:rPr lang="en-GB" altLang="en-US" sz="2000" kern="0" dirty="0"/>
              <a:t>Minimising number of target plates</a:t>
            </a:r>
            <a:endParaRPr lang="en-US" altLang="en-US" sz="1800" kern="0" dirty="0"/>
          </a:p>
        </p:txBody>
      </p:sp>
      <p:pic>
        <p:nvPicPr>
          <p:cNvPr id="16" name="Picture 15">
            <a:extLst>
              <a:ext uri="{FF2B5EF4-FFF2-40B4-BE49-F238E27FC236}">
                <a16:creationId xmlns:a16="http://schemas.microsoft.com/office/drawing/2014/main" id="{5930BD31-C132-182E-01E8-1A5BAD160C10}"/>
              </a:ext>
            </a:extLst>
          </p:cNvPr>
          <p:cNvPicPr/>
          <p:nvPr/>
        </p:nvPicPr>
        <p:blipFill>
          <a:blip r:embed="rId4">
            <a:clrChange>
              <a:clrFrom>
                <a:srgbClr val="FFFFFF"/>
              </a:clrFrom>
              <a:clrTo>
                <a:srgbClr val="FFFFFF">
                  <a:alpha val="0"/>
                </a:srgbClr>
              </a:clrTo>
            </a:clrChange>
          </a:blip>
          <a:stretch>
            <a:fillRect/>
          </a:stretch>
        </p:blipFill>
        <p:spPr>
          <a:xfrm>
            <a:off x="414136" y="1499681"/>
            <a:ext cx="3144141" cy="1882501"/>
          </a:xfrm>
          <a:prstGeom prst="rect">
            <a:avLst/>
          </a:prstGeom>
        </p:spPr>
      </p:pic>
      <p:pic>
        <p:nvPicPr>
          <p:cNvPr id="17" name="Picture 16">
            <a:extLst>
              <a:ext uri="{FF2B5EF4-FFF2-40B4-BE49-F238E27FC236}">
                <a16:creationId xmlns:a16="http://schemas.microsoft.com/office/drawing/2014/main" id="{A21DD509-2AEB-08F2-F540-AA6A0FDA6B60}"/>
              </a:ext>
            </a:extLst>
          </p:cNvPr>
          <p:cNvPicPr>
            <a:picLocks noChangeAspect="1"/>
          </p:cNvPicPr>
          <p:nvPr/>
        </p:nvPicPr>
        <p:blipFill>
          <a:blip r:embed="rId5"/>
          <a:stretch>
            <a:fillRect/>
          </a:stretch>
        </p:blipFill>
        <p:spPr>
          <a:xfrm>
            <a:off x="420068" y="4310634"/>
            <a:ext cx="2316690" cy="1603272"/>
          </a:xfrm>
          <a:prstGeom prst="rect">
            <a:avLst/>
          </a:prstGeom>
        </p:spPr>
      </p:pic>
      <p:pic>
        <p:nvPicPr>
          <p:cNvPr id="19" name="Picture 18">
            <a:extLst>
              <a:ext uri="{FF2B5EF4-FFF2-40B4-BE49-F238E27FC236}">
                <a16:creationId xmlns:a16="http://schemas.microsoft.com/office/drawing/2014/main" id="{B96987B0-1B4E-6F3C-F5C9-B4EA78C42953}"/>
              </a:ext>
            </a:extLst>
          </p:cNvPr>
          <p:cNvPicPr>
            <a:picLocks noChangeAspect="1"/>
          </p:cNvPicPr>
          <p:nvPr/>
        </p:nvPicPr>
        <p:blipFill>
          <a:blip r:embed="rId6"/>
          <a:stretch>
            <a:fillRect/>
          </a:stretch>
        </p:blipFill>
        <p:spPr>
          <a:xfrm>
            <a:off x="8164087" y="1452235"/>
            <a:ext cx="2993271" cy="2322580"/>
          </a:xfrm>
          <a:prstGeom prst="rect">
            <a:avLst/>
          </a:prstGeom>
        </p:spPr>
      </p:pic>
      <p:pic>
        <p:nvPicPr>
          <p:cNvPr id="20" name="Picture 6">
            <a:extLst>
              <a:ext uri="{FF2B5EF4-FFF2-40B4-BE49-F238E27FC236}">
                <a16:creationId xmlns:a16="http://schemas.microsoft.com/office/drawing/2014/main" id="{75A8B0C2-37A2-E32C-2EA0-1378174370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7233" y="4313285"/>
            <a:ext cx="2299381" cy="1717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Content Placeholder 2">
            <a:extLst>
              <a:ext uri="{FF2B5EF4-FFF2-40B4-BE49-F238E27FC236}">
                <a16:creationId xmlns:a16="http://schemas.microsoft.com/office/drawing/2014/main" id="{4A48EDE9-CD20-5888-A2F2-F623405ADC89}"/>
              </a:ext>
            </a:extLst>
          </p:cNvPr>
          <p:cNvSpPr txBox="1">
            <a:spLocks/>
          </p:cNvSpPr>
          <p:nvPr/>
        </p:nvSpPr>
        <p:spPr bwMode="auto">
          <a:xfrm>
            <a:off x="6889888" y="4042897"/>
            <a:ext cx="3684252" cy="45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Arial" pitchFamily="34" charset="0"/>
              </a:defRPr>
            </a:lvl1pPr>
            <a:lvl2pPr marL="742950" indent="-285750" algn="l" rtl="0" eaLnBrk="0" fontAlgn="base" hangingPunct="0">
              <a:spcBef>
                <a:spcPct val="20000"/>
              </a:spcBef>
              <a:spcAft>
                <a:spcPct val="0"/>
              </a:spcAft>
              <a:buChar char="–"/>
              <a:defRPr sz="2200">
                <a:solidFill>
                  <a:schemeClr val="accent1">
                    <a:lumMod val="50000"/>
                  </a:schemeClr>
                </a:solidFill>
                <a:latin typeface="Calibri" panose="020F0502020204030204" pitchFamily="34" charset="0"/>
                <a:ea typeface="+mn-ea"/>
                <a:cs typeface="Arial" pitchFamily="34" charset="0"/>
              </a:defRPr>
            </a:lvl2pPr>
            <a:lvl3pPr marL="1143000" indent="-228600" algn="l" rtl="0" eaLnBrk="0" fontAlgn="base" hangingPunct="0">
              <a:spcBef>
                <a:spcPct val="20000"/>
              </a:spcBef>
              <a:spcAft>
                <a:spcPct val="0"/>
              </a:spcAft>
              <a:buChar char="•"/>
              <a:defRPr sz="2000">
                <a:solidFill>
                  <a:schemeClr val="accent1">
                    <a:lumMod val="50000"/>
                  </a:schemeClr>
                </a:solidFill>
                <a:latin typeface="Calibri" panose="020F0502020204030204" pitchFamily="34" charset="0"/>
                <a:ea typeface="+mn-ea"/>
                <a:cs typeface="Arial" pitchFamily="34" charset="0"/>
              </a:defRPr>
            </a:lvl3pPr>
            <a:lvl4pPr marL="1600200" indent="-228600" algn="l" rtl="0" eaLnBrk="0" fontAlgn="base" hangingPunct="0">
              <a:spcBef>
                <a:spcPct val="20000"/>
              </a:spcBef>
              <a:spcAft>
                <a:spcPct val="0"/>
              </a:spcAft>
              <a:buNone/>
              <a:defRPr sz="20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buFontTx/>
              <a:buNone/>
            </a:pPr>
            <a:r>
              <a:rPr lang="en-GB" altLang="en-US" sz="2000" kern="0" dirty="0"/>
              <a:t>Conjugate fluid/thermal analysis</a:t>
            </a:r>
            <a:endParaRPr lang="en-US" altLang="en-US" sz="1800" kern="0" dirty="0"/>
          </a:p>
        </p:txBody>
      </p:sp>
      <p:pic>
        <p:nvPicPr>
          <p:cNvPr id="29" name="Picture 28">
            <a:extLst>
              <a:ext uri="{FF2B5EF4-FFF2-40B4-BE49-F238E27FC236}">
                <a16:creationId xmlns:a16="http://schemas.microsoft.com/office/drawing/2014/main" id="{90319F0D-6B47-7154-4908-DD9F25742FC2}"/>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3349" y="4495276"/>
            <a:ext cx="2992644" cy="2226763"/>
          </a:xfrm>
          <a:prstGeom prst="rect">
            <a:avLst/>
          </a:prstGeom>
        </p:spPr>
      </p:pic>
    </p:spTree>
    <p:extLst>
      <p:ext uri="{BB962C8B-B14F-4D97-AF65-F5344CB8AC3E}">
        <p14:creationId xmlns:p14="http://schemas.microsoft.com/office/powerpoint/2010/main" val="1300062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D81F-BCCA-D564-E61F-B5447DA2CA54}"/>
              </a:ext>
            </a:extLst>
          </p:cNvPr>
          <p:cNvSpPr>
            <a:spLocks noGrp="1"/>
          </p:cNvSpPr>
          <p:nvPr>
            <p:ph type="title"/>
          </p:nvPr>
        </p:nvSpPr>
        <p:spPr/>
        <p:txBody>
          <a:bodyPr/>
          <a:lstStyle/>
          <a:p>
            <a:r>
              <a:rPr lang="en-GB" dirty="0"/>
              <a:t>First Beam – Unexpected Results</a:t>
            </a:r>
          </a:p>
        </p:txBody>
      </p:sp>
      <p:sp>
        <p:nvSpPr>
          <p:cNvPr id="3" name="Content Placeholder 2">
            <a:extLst>
              <a:ext uri="{FF2B5EF4-FFF2-40B4-BE49-F238E27FC236}">
                <a16:creationId xmlns:a16="http://schemas.microsoft.com/office/drawing/2014/main" id="{2188631C-A801-61C8-FDBA-CBFBE81C65E2}"/>
              </a:ext>
            </a:extLst>
          </p:cNvPr>
          <p:cNvSpPr>
            <a:spLocks noGrp="1"/>
          </p:cNvSpPr>
          <p:nvPr>
            <p:ph idx="1"/>
          </p:nvPr>
        </p:nvSpPr>
        <p:spPr>
          <a:xfrm>
            <a:off x="545565" y="1083449"/>
            <a:ext cx="4108629" cy="5093514"/>
          </a:xfrm>
        </p:spPr>
        <p:txBody>
          <a:bodyPr/>
          <a:lstStyle/>
          <a:p>
            <a:r>
              <a:rPr lang="en-GB" dirty="0"/>
              <a:t>Run on 10</a:t>
            </a:r>
            <a:r>
              <a:rPr lang="en-GB" baseline="30000" dirty="0"/>
              <a:t>th</a:t>
            </a:r>
            <a:r>
              <a:rPr lang="en-GB" dirty="0"/>
              <a:t> Dec 2022 at 1/8</a:t>
            </a:r>
            <a:r>
              <a:rPr lang="en-GB" baseline="30000" dirty="0"/>
              <a:t>th</a:t>
            </a:r>
            <a:r>
              <a:rPr lang="en-GB" dirty="0"/>
              <a:t> and 1/4 nominal beam power</a:t>
            </a:r>
          </a:p>
          <a:p>
            <a:endParaRPr lang="en-GB" dirty="0"/>
          </a:p>
          <a:p>
            <a:r>
              <a:rPr lang="en-GB" dirty="0"/>
              <a:t>Higher than expected temperature readings on plate 1</a:t>
            </a:r>
          </a:p>
          <a:p>
            <a:pPr lvl="1"/>
            <a:r>
              <a:rPr lang="en-GB" dirty="0"/>
              <a:t>Simulations indicate temperatures in plates 1-4 should be very similar</a:t>
            </a:r>
          </a:p>
          <a:p>
            <a:endParaRPr lang="en-GB" dirty="0"/>
          </a:p>
        </p:txBody>
      </p:sp>
      <p:sp>
        <p:nvSpPr>
          <p:cNvPr id="4" name="Slide Number Placeholder 3">
            <a:extLst>
              <a:ext uri="{FF2B5EF4-FFF2-40B4-BE49-F238E27FC236}">
                <a16:creationId xmlns:a16="http://schemas.microsoft.com/office/drawing/2014/main" id="{E8E2261F-73BC-F149-2477-CC90CBCD3A2F}"/>
              </a:ext>
            </a:extLst>
          </p:cNvPr>
          <p:cNvSpPr>
            <a:spLocks noGrp="1"/>
          </p:cNvSpPr>
          <p:nvPr>
            <p:ph type="sldNum" sz="quarter" idx="12"/>
          </p:nvPr>
        </p:nvSpPr>
        <p:spPr/>
        <p:txBody>
          <a:bodyPr/>
          <a:lstStyle/>
          <a:p>
            <a:pPr lvl="2">
              <a:lnSpc>
                <a:spcPct val="90000"/>
              </a:lnSpc>
              <a:spcBef>
                <a:spcPts val="500"/>
              </a:spcBef>
              <a:buClr>
                <a:schemeClr val="tx1"/>
              </a:buClr>
            </a:pPr>
            <a:r>
              <a:rPr lang="en-GB"/>
              <a:t>Slide </a:t>
            </a:r>
            <a:fld id="{7E569216-649D-40FE-A193-2C061D61F110}" type="slidenum">
              <a:rPr smtClean="0"/>
              <a:pPr lvl="2">
                <a:lnSpc>
                  <a:spcPct val="90000"/>
                </a:lnSpc>
                <a:spcBef>
                  <a:spcPts val="500"/>
                </a:spcBef>
                <a:buClr>
                  <a:schemeClr val="tx1"/>
                </a:buClr>
              </a:pPr>
              <a:t>6</a:t>
            </a:fld>
            <a:r>
              <a:t> </a:t>
            </a:r>
            <a:endParaRPr dirty="0"/>
          </a:p>
        </p:txBody>
      </p:sp>
      <p:grpSp>
        <p:nvGrpSpPr>
          <p:cNvPr id="5" name="Group 4">
            <a:extLst>
              <a:ext uri="{FF2B5EF4-FFF2-40B4-BE49-F238E27FC236}">
                <a16:creationId xmlns:a16="http://schemas.microsoft.com/office/drawing/2014/main" id="{637CEEBC-9411-B931-3AEF-F69EC7F92BDB}"/>
              </a:ext>
            </a:extLst>
          </p:cNvPr>
          <p:cNvGrpSpPr/>
          <p:nvPr/>
        </p:nvGrpSpPr>
        <p:grpSpPr>
          <a:xfrm>
            <a:off x="4654194" y="986785"/>
            <a:ext cx="7354362" cy="5517878"/>
            <a:chOff x="4654194" y="960504"/>
            <a:chExt cx="7354362" cy="5517878"/>
          </a:xfrm>
        </p:grpSpPr>
        <p:pic>
          <p:nvPicPr>
            <p:cNvPr id="6" name="Picture 5">
              <a:extLst>
                <a:ext uri="{FF2B5EF4-FFF2-40B4-BE49-F238E27FC236}">
                  <a16:creationId xmlns:a16="http://schemas.microsoft.com/office/drawing/2014/main" id="{9C3115D6-0777-1F4C-E60F-872609D48C0F}"/>
                </a:ext>
              </a:extLst>
            </p:cNvPr>
            <p:cNvPicPr>
              <a:picLocks noChangeAspect="1"/>
            </p:cNvPicPr>
            <p:nvPr/>
          </p:nvPicPr>
          <p:blipFill>
            <a:blip r:embed="rId3"/>
            <a:stretch>
              <a:fillRect/>
            </a:stretch>
          </p:blipFill>
          <p:spPr>
            <a:xfrm>
              <a:off x="4654194" y="960504"/>
              <a:ext cx="7354362" cy="5517878"/>
            </a:xfrm>
            <a:prstGeom prst="rect">
              <a:avLst/>
            </a:prstGeom>
          </p:spPr>
        </p:pic>
        <p:sp>
          <p:nvSpPr>
            <p:cNvPr id="7" name="TextBox 6">
              <a:extLst>
                <a:ext uri="{FF2B5EF4-FFF2-40B4-BE49-F238E27FC236}">
                  <a16:creationId xmlns:a16="http://schemas.microsoft.com/office/drawing/2014/main" id="{D152AC33-34D3-A807-E710-DBC07FFB73F0}"/>
                </a:ext>
              </a:extLst>
            </p:cNvPr>
            <p:cNvSpPr txBox="1"/>
            <p:nvPr/>
          </p:nvSpPr>
          <p:spPr>
            <a:xfrm>
              <a:off x="6196668" y="3719443"/>
              <a:ext cx="1571229" cy="461665"/>
            </a:xfrm>
            <a:prstGeom prst="rect">
              <a:avLst/>
            </a:prstGeom>
            <a:noFill/>
          </p:spPr>
          <p:txBody>
            <a:bodyPr wrap="square" rtlCol="0">
              <a:spAutoFit/>
            </a:bodyPr>
            <a:lstStyle/>
            <a:p>
              <a:r>
                <a:rPr lang="en-GB" sz="2400" b="1" dirty="0">
                  <a:solidFill>
                    <a:srgbClr val="FF0000"/>
                  </a:solidFill>
                </a:rPr>
                <a:t>1/8 Power</a:t>
              </a:r>
            </a:p>
          </p:txBody>
        </p:sp>
        <p:cxnSp>
          <p:nvCxnSpPr>
            <p:cNvPr id="8" name="Straight Arrow Connector 7">
              <a:extLst>
                <a:ext uri="{FF2B5EF4-FFF2-40B4-BE49-F238E27FC236}">
                  <a16:creationId xmlns:a16="http://schemas.microsoft.com/office/drawing/2014/main" id="{73BFA7FE-06EE-35A0-D154-242FC91CE3C9}"/>
                </a:ext>
              </a:extLst>
            </p:cNvPr>
            <p:cNvCxnSpPr>
              <a:cxnSpLocks/>
            </p:cNvCxnSpPr>
            <p:nvPr/>
          </p:nvCxnSpPr>
          <p:spPr>
            <a:xfrm flipV="1">
              <a:off x="7146422" y="3339101"/>
              <a:ext cx="134532" cy="3803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D6C1651-3E94-5B83-C9F4-AFBB3F85F31E}"/>
                </a:ext>
              </a:extLst>
            </p:cNvPr>
            <p:cNvCxnSpPr>
              <a:cxnSpLocks/>
            </p:cNvCxnSpPr>
            <p:nvPr/>
          </p:nvCxnSpPr>
          <p:spPr>
            <a:xfrm flipV="1">
              <a:off x="8946435" y="1894071"/>
              <a:ext cx="73241" cy="3970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F54D1A5-6E97-B0AD-D7C2-D8E7A6A41AB8}"/>
                </a:ext>
              </a:extLst>
            </p:cNvPr>
            <p:cNvSpPr txBox="1"/>
            <p:nvPr/>
          </p:nvSpPr>
          <p:spPr>
            <a:xfrm>
              <a:off x="8156907" y="2291137"/>
              <a:ext cx="1725537" cy="461665"/>
            </a:xfrm>
            <a:prstGeom prst="rect">
              <a:avLst/>
            </a:prstGeom>
            <a:noFill/>
          </p:spPr>
          <p:txBody>
            <a:bodyPr wrap="square" rtlCol="0">
              <a:spAutoFit/>
            </a:bodyPr>
            <a:lstStyle/>
            <a:p>
              <a:r>
                <a:rPr lang="en-GB" sz="2400" b="1" dirty="0">
                  <a:solidFill>
                    <a:srgbClr val="FF0000"/>
                  </a:solidFill>
                </a:rPr>
                <a:t>1/4 Power</a:t>
              </a:r>
            </a:p>
          </p:txBody>
        </p:sp>
      </p:grpSp>
    </p:spTree>
    <p:extLst>
      <p:ext uri="{BB962C8B-B14F-4D97-AF65-F5344CB8AC3E}">
        <p14:creationId xmlns:p14="http://schemas.microsoft.com/office/powerpoint/2010/main" val="2245666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53381-87E9-1BD1-0CA8-F6CC17FAC8D1}"/>
              </a:ext>
            </a:extLst>
          </p:cNvPr>
          <p:cNvSpPr>
            <a:spLocks noGrp="1"/>
          </p:cNvSpPr>
          <p:nvPr>
            <p:ph type="title"/>
          </p:nvPr>
        </p:nvSpPr>
        <p:spPr/>
        <p:txBody>
          <a:bodyPr/>
          <a:lstStyle/>
          <a:p>
            <a:r>
              <a:rPr lang="en-GB" dirty="0"/>
              <a:t>FEA Validation</a:t>
            </a:r>
          </a:p>
        </p:txBody>
      </p:sp>
      <p:sp>
        <p:nvSpPr>
          <p:cNvPr id="3" name="Content Placeholder 2">
            <a:extLst>
              <a:ext uri="{FF2B5EF4-FFF2-40B4-BE49-F238E27FC236}">
                <a16:creationId xmlns:a16="http://schemas.microsoft.com/office/drawing/2014/main" id="{A7AF80F2-61E0-DF45-847E-D819E5CA0FEE}"/>
              </a:ext>
            </a:extLst>
          </p:cNvPr>
          <p:cNvSpPr>
            <a:spLocks noGrp="1"/>
          </p:cNvSpPr>
          <p:nvPr>
            <p:ph idx="1"/>
          </p:nvPr>
        </p:nvSpPr>
        <p:spPr/>
        <p:txBody>
          <a:bodyPr/>
          <a:lstStyle/>
          <a:p>
            <a:r>
              <a:rPr lang="en-GB" dirty="0"/>
              <a:t>Target simulated in ANSYS CFX, conjugate fluid/thermal analysis</a:t>
            </a:r>
          </a:p>
          <a:p>
            <a:pPr lvl="1"/>
            <a:r>
              <a:rPr lang="en-GB" dirty="0"/>
              <a:t>Heat deposition calculated by ISIS Neutronics Group</a:t>
            </a:r>
          </a:p>
        </p:txBody>
      </p:sp>
      <p:sp>
        <p:nvSpPr>
          <p:cNvPr id="4" name="Slide Number Placeholder 3">
            <a:extLst>
              <a:ext uri="{FF2B5EF4-FFF2-40B4-BE49-F238E27FC236}">
                <a16:creationId xmlns:a16="http://schemas.microsoft.com/office/drawing/2014/main" id="{25EAF852-EFAD-5B5A-A104-A08C4213BF08}"/>
              </a:ext>
            </a:extLst>
          </p:cNvPr>
          <p:cNvSpPr>
            <a:spLocks noGrp="1"/>
          </p:cNvSpPr>
          <p:nvPr>
            <p:ph type="sldNum" sz="quarter" idx="12"/>
          </p:nvPr>
        </p:nvSpPr>
        <p:spPr/>
        <p:txBody>
          <a:bodyPr/>
          <a:lstStyle/>
          <a:p>
            <a:pPr lvl="2">
              <a:lnSpc>
                <a:spcPct val="90000"/>
              </a:lnSpc>
              <a:spcBef>
                <a:spcPts val="500"/>
              </a:spcBef>
              <a:buClr>
                <a:schemeClr val="tx1"/>
              </a:buClr>
            </a:pPr>
            <a:r>
              <a:rPr lang="en-GB"/>
              <a:t>Slide </a:t>
            </a:r>
            <a:fld id="{7E569216-649D-40FE-A193-2C061D61F110}" type="slidenum">
              <a:rPr smtClean="0"/>
              <a:pPr lvl="2">
                <a:lnSpc>
                  <a:spcPct val="90000"/>
                </a:lnSpc>
                <a:spcBef>
                  <a:spcPts val="500"/>
                </a:spcBef>
                <a:buClr>
                  <a:schemeClr val="tx1"/>
                </a:buClr>
              </a:pPr>
              <a:t>7</a:t>
            </a:fld>
            <a:r>
              <a:t> </a:t>
            </a:r>
            <a:endParaRPr dirty="0"/>
          </a:p>
        </p:txBody>
      </p:sp>
      <p:pic>
        <p:nvPicPr>
          <p:cNvPr id="5" name="Picture 4">
            <a:extLst>
              <a:ext uri="{FF2B5EF4-FFF2-40B4-BE49-F238E27FC236}">
                <a16:creationId xmlns:a16="http://schemas.microsoft.com/office/drawing/2014/main" id="{012351BE-F373-F31F-8027-4F053EFEAAC6}"/>
              </a:ext>
            </a:extLst>
          </p:cNvPr>
          <p:cNvPicPr>
            <a:picLocks noChangeAspect="1"/>
          </p:cNvPicPr>
          <p:nvPr/>
        </p:nvPicPr>
        <p:blipFill rotWithShape="1">
          <a:blip r:embed="rId3"/>
          <a:srcRect l="8935"/>
          <a:stretch/>
        </p:blipFill>
        <p:spPr>
          <a:xfrm>
            <a:off x="2491155" y="3418089"/>
            <a:ext cx="5256592" cy="3145797"/>
          </a:xfrm>
          <a:prstGeom prst="rect">
            <a:avLst/>
          </a:prstGeom>
        </p:spPr>
      </p:pic>
      <p:pic>
        <p:nvPicPr>
          <p:cNvPr id="6" name="Picture 5">
            <a:extLst>
              <a:ext uri="{FF2B5EF4-FFF2-40B4-BE49-F238E27FC236}">
                <a16:creationId xmlns:a16="http://schemas.microsoft.com/office/drawing/2014/main" id="{ADFA2707-41A5-0484-C071-3122EE0D7CA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2516" y="2015821"/>
            <a:ext cx="5403050" cy="2558645"/>
          </a:xfrm>
          <a:prstGeom prst="rect">
            <a:avLst/>
          </a:prstGeom>
        </p:spPr>
      </p:pic>
      <p:pic>
        <p:nvPicPr>
          <p:cNvPr id="7" name="Picture 6">
            <a:extLst>
              <a:ext uri="{FF2B5EF4-FFF2-40B4-BE49-F238E27FC236}">
                <a16:creationId xmlns:a16="http://schemas.microsoft.com/office/drawing/2014/main" id="{0005798E-55D8-FA24-FC74-AA6331F924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7747" y="1589207"/>
            <a:ext cx="4219664" cy="253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D5B87FC-6C33-0CAB-EA6D-36CDB4599B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7747" y="4171339"/>
            <a:ext cx="4219664" cy="253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F705B9C1-3730-C3C7-F8F1-AC86F3F12420}"/>
              </a:ext>
            </a:extLst>
          </p:cNvPr>
          <p:cNvCxnSpPr>
            <a:cxnSpLocks/>
          </p:cNvCxnSpPr>
          <p:nvPr/>
        </p:nvCxnSpPr>
        <p:spPr>
          <a:xfrm flipH="1" flipV="1">
            <a:off x="5984270" y="4421362"/>
            <a:ext cx="450086" cy="12177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B9843EA-4034-A38B-9890-BF59FE3A6553}"/>
              </a:ext>
            </a:extLst>
          </p:cNvPr>
          <p:cNvSpPr txBox="1"/>
          <p:nvPr/>
        </p:nvSpPr>
        <p:spPr>
          <a:xfrm>
            <a:off x="6018676" y="5639159"/>
            <a:ext cx="1451295" cy="954107"/>
          </a:xfrm>
          <a:prstGeom prst="rect">
            <a:avLst/>
          </a:prstGeom>
          <a:noFill/>
        </p:spPr>
        <p:txBody>
          <a:bodyPr wrap="square" rtlCol="0">
            <a:spAutoFit/>
          </a:bodyPr>
          <a:lstStyle/>
          <a:p>
            <a:r>
              <a:rPr lang="en-GB" sz="1400" dirty="0">
                <a:solidFill>
                  <a:srgbClr val="000000"/>
                </a:solidFill>
              </a:rPr>
              <a:t>Results extracted at thermocouple measurement locations</a:t>
            </a:r>
          </a:p>
        </p:txBody>
      </p:sp>
    </p:spTree>
    <p:extLst>
      <p:ext uri="{BB962C8B-B14F-4D97-AF65-F5344CB8AC3E}">
        <p14:creationId xmlns:p14="http://schemas.microsoft.com/office/powerpoint/2010/main" val="921830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0710-F462-ABAD-9F0D-1171A3F3D7B0}"/>
              </a:ext>
            </a:extLst>
          </p:cNvPr>
          <p:cNvSpPr>
            <a:spLocks noGrp="1"/>
          </p:cNvSpPr>
          <p:nvPr>
            <p:ph type="title"/>
          </p:nvPr>
        </p:nvSpPr>
        <p:spPr/>
        <p:txBody>
          <a:bodyPr/>
          <a:lstStyle/>
          <a:p>
            <a:r>
              <a:rPr lang="en-GB" dirty="0"/>
              <a:t>Possible Causes</a:t>
            </a:r>
          </a:p>
        </p:txBody>
      </p:sp>
      <p:sp>
        <p:nvSpPr>
          <p:cNvPr id="3" name="Content Placeholder 2">
            <a:extLst>
              <a:ext uri="{FF2B5EF4-FFF2-40B4-BE49-F238E27FC236}">
                <a16:creationId xmlns:a16="http://schemas.microsoft.com/office/drawing/2014/main" id="{FE0B8B9D-C34C-B9E7-0C95-B3E0843FC455}"/>
              </a:ext>
            </a:extLst>
          </p:cNvPr>
          <p:cNvSpPr>
            <a:spLocks noGrp="1"/>
          </p:cNvSpPr>
          <p:nvPr>
            <p:ph idx="1"/>
          </p:nvPr>
        </p:nvSpPr>
        <p:spPr/>
        <p:txBody>
          <a:bodyPr/>
          <a:lstStyle/>
          <a:p>
            <a:r>
              <a:rPr lang="en-GB" strike="sngStrike" dirty="0">
                <a:solidFill>
                  <a:srgbClr val="7030A0"/>
                </a:solidFill>
              </a:rPr>
              <a:t>Bad thermocouple reading</a:t>
            </a:r>
          </a:p>
          <a:p>
            <a:r>
              <a:rPr lang="en-GB" strike="sngStrike" dirty="0">
                <a:solidFill>
                  <a:schemeClr val="accent1"/>
                </a:solidFill>
              </a:rPr>
              <a:t>Simulation error</a:t>
            </a:r>
          </a:p>
          <a:p>
            <a:r>
              <a:rPr lang="en-GB" strike="sngStrike" dirty="0">
                <a:solidFill>
                  <a:srgbClr val="00B050"/>
                </a:solidFill>
              </a:rPr>
              <a:t>Off-normal proton beam</a:t>
            </a:r>
          </a:p>
          <a:p>
            <a:r>
              <a:rPr lang="en-GB" strike="sngStrike" dirty="0">
                <a:solidFill>
                  <a:srgbClr val="00B050"/>
                </a:solidFill>
              </a:rPr>
              <a:t>Off-normal cooling flow</a:t>
            </a:r>
          </a:p>
          <a:p>
            <a:r>
              <a:rPr lang="en-GB" strike="sngStrike" dirty="0">
                <a:solidFill>
                  <a:schemeClr val="accent3"/>
                </a:solidFill>
              </a:rPr>
              <a:t>Heat transfer from beam window to plate 1</a:t>
            </a:r>
          </a:p>
          <a:p>
            <a:r>
              <a:rPr lang="en-GB" dirty="0"/>
              <a:t>Blockage in front channel</a:t>
            </a:r>
          </a:p>
          <a:p>
            <a:r>
              <a:rPr lang="en-GB" dirty="0"/>
              <a:t>Water or air bubble around thermocouple?</a:t>
            </a:r>
          </a:p>
          <a:p>
            <a:r>
              <a:rPr lang="en-GB" dirty="0"/>
              <a:t>Bad contact at bonded interfaces</a:t>
            </a:r>
          </a:p>
        </p:txBody>
      </p:sp>
      <p:sp>
        <p:nvSpPr>
          <p:cNvPr id="4" name="Slide Number Placeholder 3">
            <a:extLst>
              <a:ext uri="{FF2B5EF4-FFF2-40B4-BE49-F238E27FC236}">
                <a16:creationId xmlns:a16="http://schemas.microsoft.com/office/drawing/2014/main" id="{21E32E47-1313-5468-7273-138105C7A7DF}"/>
              </a:ext>
            </a:extLst>
          </p:cNvPr>
          <p:cNvSpPr>
            <a:spLocks noGrp="1"/>
          </p:cNvSpPr>
          <p:nvPr>
            <p:ph type="sldNum" sz="quarter" idx="12"/>
          </p:nvPr>
        </p:nvSpPr>
        <p:spPr/>
        <p:txBody>
          <a:bodyPr/>
          <a:lstStyle/>
          <a:p>
            <a:pPr lvl="2">
              <a:lnSpc>
                <a:spcPct val="90000"/>
              </a:lnSpc>
              <a:spcBef>
                <a:spcPts val="500"/>
              </a:spcBef>
              <a:buClr>
                <a:schemeClr val="tx1"/>
              </a:buClr>
            </a:pPr>
            <a:r>
              <a:rPr lang="en-GB"/>
              <a:t>Slide </a:t>
            </a:r>
            <a:fld id="{7E569216-649D-40FE-A193-2C061D61F110}" type="slidenum">
              <a:rPr smtClean="0"/>
              <a:pPr lvl="2">
                <a:lnSpc>
                  <a:spcPct val="90000"/>
                </a:lnSpc>
                <a:spcBef>
                  <a:spcPts val="500"/>
                </a:spcBef>
                <a:buClr>
                  <a:schemeClr val="tx1"/>
                </a:buClr>
              </a:pPr>
              <a:t>8</a:t>
            </a:fld>
            <a:r>
              <a:t> </a:t>
            </a:r>
            <a:endParaRPr dirty="0"/>
          </a:p>
        </p:txBody>
      </p:sp>
      <p:grpSp>
        <p:nvGrpSpPr>
          <p:cNvPr id="11" name="Group 10">
            <a:extLst>
              <a:ext uri="{FF2B5EF4-FFF2-40B4-BE49-F238E27FC236}">
                <a16:creationId xmlns:a16="http://schemas.microsoft.com/office/drawing/2014/main" id="{E9C39FC8-370B-BCB2-0623-7A66F9FDED0D}"/>
              </a:ext>
            </a:extLst>
          </p:cNvPr>
          <p:cNvGrpSpPr/>
          <p:nvPr/>
        </p:nvGrpSpPr>
        <p:grpSpPr>
          <a:xfrm>
            <a:off x="7068981" y="1103247"/>
            <a:ext cx="4767257" cy="4729019"/>
            <a:chOff x="7068981" y="1103247"/>
            <a:chExt cx="4767257" cy="4729019"/>
          </a:xfrm>
        </p:grpSpPr>
        <p:sp>
          <p:nvSpPr>
            <p:cNvPr id="6" name="TextBox 5">
              <a:extLst>
                <a:ext uri="{FF2B5EF4-FFF2-40B4-BE49-F238E27FC236}">
                  <a16:creationId xmlns:a16="http://schemas.microsoft.com/office/drawing/2014/main" id="{42C023C6-3DE5-B929-A632-CBEFA4260DA8}"/>
                </a:ext>
              </a:extLst>
            </p:cNvPr>
            <p:cNvSpPr txBox="1"/>
            <p:nvPr/>
          </p:nvSpPr>
          <p:spPr>
            <a:xfrm rot="21202603">
              <a:off x="7111581" y="3209485"/>
              <a:ext cx="4724657" cy="1200329"/>
            </a:xfrm>
            <a:prstGeom prst="rect">
              <a:avLst/>
            </a:prstGeom>
            <a:solidFill>
              <a:schemeClr val="bg1"/>
            </a:solidFill>
            <a:ln w="28575">
              <a:solidFill>
                <a:srgbClr val="00B050"/>
              </a:solidFill>
            </a:ln>
          </p:spPr>
          <p:txBody>
            <a:bodyPr wrap="square" rtlCol="0">
              <a:spAutoFit/>
            </a:bodyPr>
            <a:lstStyle/>
            <a:p>
              <a:pPr algn="ctr"/>
              <a:r>
                <a:rPr lang="en-GB" sz="2400" b="1" dirty="0">
                  <a:solidFill>
                    <a:srgbClr val="00B050"/>
                  </a:solidFill>
                </a:rPr>
                <a:t>Plates 2, 3 and 4 are about the same size and position as plate 1, and behave normally</a:t>
              </a:r>
            </a:p>
          </p:txBody>
        </p:sp>
        <p:sp>
          <p:nvSpPr>
            <p:cNvPr id="7" name="TextBox 6">
              <a:extLst>
                <a:ext uri="{FF2B5EF4-FFF2-40B4-BE49-F238E27FC236}">
                  <a16:creationId xmlns:a16="http://schemas.microsoft.com/office/drawing/2014/main" id="{092B6298-E7D8-4B58-D001-96CE90F7E181}"/>
                </a:ext>
              </a:extLst>
            </p:cNvPr>
            <p:cNvSpPr txBox="1"/>
            <p:nvPr/>
          </p:nvSpPr>
          <p:spPr>
            <a:xfrm rot="21202603">
              <a:off x="7068982" y="1103247"/>
              <a:ext cx="4724657" cy="461665"/>
            </a:xfrm>
            <a:prstGeom prst="rect">
              <a:avLst/>
            </a:prstGeom>
            <a:solidFill>
              <a:schemeClr val="bg1"/>
            </a:solidFill>
            <a:ln w="28575">
              <a:solidFill>
                <a:srgbClr val="7030A0"/>
              </a:solidFill>
            </a:ln>
          </p:spPr>
          <p:txBody>
            <a:bodyPr wrap="square" rtlCol="0">
              <a:spAutoFit/>
            </a:bodyPr>
            <a:lstStyle/>
            <a:p>
              <a:pPr algn="ctr"/>
              <a:r>
                <a:rPr lang="en-GB" sz="2400" b="1" dirty="0">
                  <a:solidFill>
                    <a:srgbClr val="7030A0"/>
                  </a:solidFill>
                </a:rPr>
                <a:t>Thermocouples tested, no issues </a:t>
              </a:r>
            </a:p>
          </p:txBody>
        </p:sp>
        <p:sp>
          <p:nvSpPr>
            <p:cNvPr id="8" name="TextBox 7">
              <a:extLst>
                <a:ext uri="{FF2B5EF4-FFF2-40B4-BE49-F238E27FC236}">
                  <a16:creationId xmlns:a16="http://schemas.microsoft.com/office/drawing/2014/main" id="{9CDBD6B7-FB87-0392-F40E-75BF6AC2BA84}"/>
                </a:ext>
              </a:extLst>
            </p:cNvPr>
            <p:cNvSpPr txBox="1"/>
            <p:nvPr/>
          </p:nvSpPr>
          <p:spPr>
            <a:xfrm rot="21202603">
              <a:off x="7068981" y="2156366"/>
              <a:ext cx="4724657" cy="461665"/>
            </a:xfrm>
            <a:prstGeom prst="rect">
              <a:avLst/>
            </a:prstGeom>
            <a:solidFill>
              <a:schemeClr val="bg1"/>
            </a:solidFill>
            <a:ln w="28575">
              <a:solidFill>
                <a:schemeClr val="accent1"/>
              </a:solidFill>
            </a:ln>
          </p:spPr>
          <p:txBody>
            <a:bodyPr wrap="square" rtlCol="0">
              <a:spAutoFit/>
            </a:bodyPr>
            <a:lstStyle/>
            <a:p>
              <a:pPr algn="ctr"/>
              <a:r>
                <a:rPr lang="en-GB" sz="2400" b="1" dirty="0">
                  <a:solidFill>
                    <a:schemeClr val="accent1"/>
                  </a:solidFill>
                </a:rPr>
                <a:t>Good agreement on all other plates</a:t>
              </a:r>
            </a:p>
          </p:txBody>
        </p:sp>
        <p:sp>
          <p:nvSpPr>
            <p:cNvPr id="10" name="TextBox 9">
              <a:extLst>
                <a:ext uri="{FF2B5EF4-FFF2-40B4-BE49-F238E27FC236}">
                  <a16:creationId xmlns:a16="http://schemas.microsoft.com/office/drawing/2014/main" id="{4465D236-D0E8-8B09-5665-6F5A0B30EF2E}"/>
                </a:ext>
              </a:extLst>
            </p:cNvPr>
            <p:cNvSpPr txBox="1"/>
            <p:nvPr/>
          </p:nvSpPr>
          <p:spPr>
            <a:xfrm rot="21202603">
              <a:off x="7090282" y="5001269"/>
              <a:ext cx="4724657" cy="830997"/>
            </a:xfrm>
            <a:prstGeom prst="rect">
              <a:avLst/>
            </a:prstGeom>
            <a:solidFill>
              <a:schemeClr val="bg1"/>
            </a:solidFill>
            <a:ln w="28575">
              <a:solidFill>
                <a:schemeClr val="accent3"/>
              </a:solidFill>
            </a:ln>
          </p:spPr>
          <p:txBody>
            <a:bodyPr wrap="square" rtlCol="0">
              <a:spAutoFit/>
            </a:bodyPr>
            <a:lstStyle/>
            <a:p>
              <a:pPr algn="ctr"/>
              <a:r>
                <a:rPr lang="en-GB" sz="2400" b="1" dirty="0">
                  <a:solidFill>
                    <a:schemeClr val="accent3"/>
                  </a:solidFill>
                </a:rPr>
                <a:t>Channel flow is too high. No knock-on effect from plate 1 on plate 2</a:t>
              </a:r>
            </a:p>
          </p:txBody>
        </p:sp>
      </p:grpSp>
    </p:spTree>
    <p:extLst>
      <p:ext uri="{BB962C8B-B14F-4D97-AF65-F5344CB8AC3E}">
        <p14:creationId xmlns:p14="http://schemas.microsoft.com/office/powerpoint/2010/main" val="199159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a:extLst>
              <a:ext uri="{FF2B5EF4-FFF2-40B4-BE49-F238E27FC236}">
                <a16:creationId xmlns:a16="http://schemas.microsoft.com/office/drawing/2014/main" id="{ACA6B33A-121C-B998-BE49-E22161084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915" y="4282457"/>
            <a:ext cx="5179146" cy="232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0907EC3-E0C3-5D1E-4CA6-7AE5341616C2}"/>
              </a:ext>
            </a:extLst>
          </p:cNvPr>
          <p:cNvSpPr>
            <a:spLocks noGrp="1"/>
          </p:cNvSpPr>
          <p:nvPr>
            <p:ph type="title"/>
          </p:nvPr>
        </p:nvSpPr>
        <p:spPr>
          <a:xfrm>
            <a:off x="0" y="207469"/>
            <a:ext cx="6096000" cy="753035"/>
          </a:xfrm>
        </p:spPr>
        <p:txBody>
          <a:bodyPr/>
          <a:lstStyle/>
          <a:p>
            <a:r>
              <a:rPr lang="en-GB" dirty="0"/>
              <a:t>Blocked Channel Case</a:t>
            </a:r>
          </a:p>
        </p:txBody>
      </p:sp>
      <p:sp>
        <p:nvSpPr>
          <p:cNvPr id="3" name="Content Placeholder 2">
            <a:extLst>
              <a:ext uri="{FF2B5EF4-FFF2-40B4-BE49-F238E27FC236}">
                <a16:creationId xmlns:a16="http://schemas.microsoft.com/office/drawing/2014/main" id="{37880C3D-2F1D-C361-B169-5876EE64694E}"/>
              </a:ext>
            </a:extLst>
          </p:cNvPr>
          <p:cNvSpPr>
            <a:spLocks noGrp="1"/>
          </p:cNvSpPr>
          <p:nvPr>
            <p:ph idx="1"/>
          </p:nvPr>
        </p:nvSpPr>
        <p:spPr>
          <a:xfrm>
            <a:off x="545565" y="1083449"/>
            <a:ext cx="5726191" cy="5093514"/>
          </a:xfrm>
        </p:spPr>
        <p:txBody>
          <a:bodyPr/>
          <a:lstStyle/>
          <a:p>
            <a:r>
              <a:rPr lang="en-GB" dirty="0"/>
              <a:t>Tested in ANSYS; front channel replaced with stationary water</a:t>
            </a:r>
          </a:p>
          <a:p>
            <a:pPr lvl="3"/>
            <a:endParaRPr lang="en-GB" sz="500" dirty="0"/>
          </a:p>
          <a:p>
            <a:r>
              <a:rPr lang="en-GB" dirty="0"/>
              <a:t>100% block could produce this effect</a:t>
            </a:r>
          </a:p>
        </p:txBody>
      </p:sp>
      <p:sp>
        <p:nvSpPr>
          <p:cNvPr id="4" name="Slide Number Placeholder 3">
            <a:extLst>
              <a:ext uri="{FF2B5EF4-FFF2-40B4-BE49-F238E27FC236}">
                <a16:creationId xmlns:a16="http://schemas.microsoft.com/office/drawing/2014/main" id="{1340D12C-9812-CEAC-1890-6842EB2AB255}"/>
              </a:ext>
            </a:extLst>
          </p:cNvPr>
          <p:cNvSpPr>
            <a:spLocks noGrp="1"/>
          </p:cNvSpPr>
          <p:nvPr>
            <p:ph type="sldNum" sz="quarter" idx="12"/>
          </p:nvPr>
        </p:nvSpPr>
        <p:spPr/>
        <p:txBody>
          <a:bodyPr/>
          <a:lstStyle/>
          <a:p>
            <a:pPr lvl="2">
              <a:lnSpc>
                <a:spcPct val="90000"/>
              </a:lnSpc>
              <a:spcBef>
                <a:spcPts val="500"/>
              </a:spcBef>
              <a:buClr>
                <a:schemeClr val="tx1"/>
              </a:buClr>
            </a:pPr>
            <a:r>
              <a:rPr lang="en-GB"/>
              <a:t>Slide </a:t>
            </a:r>
            <a:fld id="{7E569216-649D-40FE-A193-2C061D61F110}" type="slidenum">
              <a:rPr smtClean="0"/>
              <a:pPr lvl="2">
                <a:lnSpc>
                  <a:spcPct val="90000"/>
                </a:lnSpc>
                <a:spcBef>
                  <a:spcPts val="500"/>
                </a:spcBef>
                <a:buClr>
                  <a:schemeClr val="tx1"/>
                </a:buClr>
              </a:pPr>
              <a:t>9</a:t>
            </a:fld>
            <a:r>
              <a:t> </a:t>
            </a:r>
            <a:endParaRPr dirty="0"/>
          </a:p>
        </p:txBody>
      </p:sp>
      <p:pic>
        <p:nvPicPr>
          <p:cNvPr id="5" name="Picture 4">
            <a:extLst>
              <a:ext uri="{FF2B5EF4-FFF2-40B4-BE49-F238E27FC236}">
                <a16:creationId xmlns:a16="http://schemas.microsoft.com/office/drawing/2014/main" id="{1C0D2476-43DA-6861-B5C5-A226A2FE6676}"/>
              </a:ext>
            </a:extLst>
          </p:cNvPr>
          <p:cNvPicPr>
            <a:picLocks noChangeAspect="1"/>
          </p:cNvPicPr>
          <p:nvPr/>
        </p:nvPicPr>
        <p:blipFill>
          <a:blip r:embed="rId4"/>
          <a:stretch>
            <a:fillRect/>
          </a:stretch>
        </p:blipFill>
        <p:spPr>
          <a:xfrm>
            <a:off x="393939" y="2513281"/>
            <a:ext cx="5598843" cy="3363962"/>
          </a:xfrm>
          <a:prstGeom prst="rect">
            <a:avLst/>
          </a:prstGeom>
        </p:spPr>
      </p:pic>
      <p:pic>
        <p:nvPicPr>
          <p:cNvPr id="6" name="Picture 14">
            <a:extLst>
              <a:ext uri="{FF2B5EF4-FFF2-40B4-BE49-F238E27FC236}">
                <a16:creationId xmlns:a16="http://schemas.microsoft.com/office/drawing/2014/main" id="{0E997EF4-51A9-E675-2706-20C04C40E2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5692" y="1488757"/>
            <a:ext cx="5160627" cy="255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0E95218-8E66-FD59-2A3C-D26AFB546565}"/>
              </a:ext>
            </a:extLst>
          </p:cNvPr>
          <p:cNvSpPr txBox="1"/>
          <p:nvPr/>
        </p:nvSpPr>
        <p:spPr>
          <a:xfrm>
            <a:off x="6547481" y="271902"/>
            <a:ext cx="5322014" cy="1015663"/>
          </a:xfrm>
          <a:prstGeom prst="rect">
            <a:avLst/>
          </a:prstGeom>
          <a:noFill/>
        </p:spPr>
        <p:txBody>
          <a:bodyPr wrap="square" rtlCol="0">
            <a:spAutoFit/>
          </a:bodyPr>
          <a:lstStyle/>
          <a:p>
            <a:r>
              <a:rPr lang="en-GB" sz="2000" b="1" dirty="0"/>
              <a:t>PD5500 limit in Stainless 316L = 345MPa</a:t>
            </a:r>
            <a:endParaRPr lang="en-GB" sz="1100" b="1" dirty="0"/>
          </a:p>
          <a:p>
            <a:r>
              <a:rPr lang="en-GB" sz="2000" b="1" dirty="0">
                <a:solidFill>
                  <a:srgbClr val="00B050"/>
                </a:solidFill>
              </a:rPr>
              <a:t>Stress at 25% power = 333MPa</a:t>
            </a:r>
          </a:p>
          <a:p>
            <a:r>
              <a:rPr lang="en-GB" sz="2000" b="1" dirty="0">
                <a:solidFill>
                  <a:srgbClr val="FF0000"/>
                </a:solidFill>
              </a:rPr>
              <a:t>Stress at 50% power = 655MPa</a:t>
            </a:r>
          </a:p>
        </p:txBody>
      </p:sp>
    </p:spTree>
    <p:extLst>
      <p:ext uri="{BB962C8B-B14F-4D97-AF65-F5344CB8AC3E}">
        <p14:creationId xmlns:p14="http://schemas.microsoft.com/office/powerpoint/2010/main" val="280835182"/>
      </p:ext>
    </p:extLst>
  </p:cSld>
  <p:clrMapOvr>
    <a:masterClrMapping/>
  </p:clrMapOvr>
</p:sld>
</file>

<file path=ppt/theme/theme1.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47046</TotalTime>
  <Words>1162</Words>
  <Application>Microsoft Office PowerPoint</Application>
  <PresentationFormat>Widescreen</PresentationFormat>
  <Paragraphs>207</Paragraphs>
  <Slides>24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Regular</vt:lpstr>
      <vt:lpstr>Calibri</vt:lpstr>
      <vt:lpstr>Wingdings</vt:lpstr>
      <vt:lpstr>Font and logo master</vt:lpstr>
      <vt:lpstr>PowerPoint Presentation</vt:lpstr>
      <vt:lpstr>Overview</vt:lpstr>
      <vt:lpstr>ISIS Overview</vt:lpstr>
      <vt:lpstr>Detailed TS1 Target Design</vt:lpstr>
      <vt:lpstr>FEA for Target Optimisation</vt:lpstr>
      <vt:lpstr>First Beam – Unexpected Results</vt:lpstr>
      <vt:lpstr>FEA Validation</vt:lpstr>
      <vt:lpstr>Possible Causes</vt:lpstr>
      <vt:lpstr>Blocked Channel Case</vt:lpstr>
      <vt:lpstr>Possible Causes</vt:lpstr>
      <vt:lpstr>Continuing Temperature Increases</vt:lpstr>
      <vt:lpstr>PowerPoint Presentation</vt:lpstr>
      <vt:lpstr>PowerPoint Presentation</vt:lpstr>
      <vt:lpstr>PowerPoint Presentation</vt:lpstr>
      <vt:lpstr>Blocked Front Channel Case</vt:lpstr>
      <vt:lpstr>Possible Causes</vt:lpstr>
      <vt:lpstr>Detailed Thermocouple Well Simulations</vt:lpstr>
      <vt:lpstr>Test On Transient Data – Plate 1</vt:lpstr>
      <vt:lpstr>Is it safe to keep operating?</vt:lpstr>
      <vt:lpstr>Transient Anomalies</vt:lpstr>
      <vt:lpstr>Radiation-Induced Thermal Conductivity Loss </vt:lpstr>
      <vt:lpstr>In-Situ Measurement of Conductivity Loss</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Off-Axis Beam: FLUKA Results</dc:title>
  <dc:creator>Wilcox, Dan (STFC,RAL,TECH)</dc:creator>
  <cp:lastModifiedBy>Wilcox, Dan (STFC,RAL,TECH)</cp:lastModifiedBy>
  <cp:revision>307</cp:revision>
  <cp:lastPrinted>2023-10-26T15:14:41Z</cp:lastPrinted>
  <dcterms:created xsi:type="dcterms:W3CDTF">2021-02-10T14:23:46Z</dcterms:created>
  <dcterms:modified xsi:type="dcterms:W3CDTF">2023-10-27T08:57:21Z</dcterms:modified>
</cp:coreProperties>
</file>