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4"/>
  </p:notesMasterIdLst>
  <p:sldIdLst>
    <p:sldId id="257" r:id="rId6"/>
    <p:sldId id="258" r:id="rId7"/>
    <p:sldId id="260" r:id="rId8"/>
    <p:sldId id="420" r:id="rId9"/>
    <p:sldId id="415" r:id="rId10"/>
    <p:sldId id="307" r:id="rId11"/>
    <p:sldId id="320" r:id="rId12"/>
    <p:sldId id="327" r:id="rId13"/>
    <p:sldId id="331" r:id="rId14"/>
    <p:sldId id="390" r:id="rId15"/>
    <p:sldId id="353" r:id="rId16"/>
    <p:sldId id="395" r:id="rId17"/>
    <p:sldId id="418" r:id="rId18"/>
    <p:sldId id="416" r:id="rId19"/>
    <p:sldId id="421" r:id="rId20"/>
    <p:sldId id="278" r:id="rId21"/>
    <p:sldId id="275" r:id="rId22"/>
    <p:sldId id="276"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31" userDrawn="1">
          <p15:clr>
            <a:srgbClr val="A4A3A4"/>
          </p15:clr>
        </p15:guide>
        <p15:guide id="2" pos="688">
          <p15:clr>
            <a:srgbClr val="A4A3A4"/>
          </p15:clr>
        </p15:guide>
        <p15:guide id="3" orient="horz" pos="3997">
          <p15:clr>
            <a:srgbClr val="A4A3A4"/>
          </p15:clr>
        </p15:guide>
        <p15:guide id="4" pos="7355">
          <p15:clr>
            <a:srgbClr val="A4A3A4"/>
          </p15:clr>
        </p15:guide>
        <p15:guide id="5" pos="3840">
          <p15:clr>
            <a:srgbClr val="A4A3A4"/>
          </p15:clr>
        </p15:guide>
        <p15:guide id="6" orient="horz" pos="4042" userDrawn="1">
          <p15:clr>
            <a:srgbClr val="A4A3A4"/>
          </p15:clr>
        </p15:guide>
        <p15:guide id="7" pos="1980">
          <p15:clr>
            <a:srgbClr val="A4A3A4"/>
          </p15:clr>
        </p15:guide>
        <p15:guide id="8" orient="horz" pos="686">
          <p15:clr>
            <a:srgbClr val="A4A3A4"/>
          </p15:clr>
        </p15:guide>
        <p15:guide id="9" orient="horz" pos="232">
          <p15:clr>
            <a:srgbClr val="A4A3A4"/>
          </p15:clr>
        </p15:guide>
        <p15:guide id="10" pos="2275">
          <p15:clr>
            <a:srgbClr val="A4A3A4"/>
          </p15:clr>
        </p15:guide>
        <p15:guide id="11" pos="5790">
          <p15:clr>
            <a:srgbClr val="A4A3A4"/>
          </p15:clr>
        </p15:guide>
        <p15:guide id="12" orient="horz" pos="4156">
          <p15:clr>
            <a:srgbClr val="A4A3A4"/>
          </p15:clr>
        </p15:guide>
        <p15:guide id="13" orient="horz" pos="3657">
          <p15:clr>
            <a:srgbClr val="A4A3A4"/>
          </p15:clr>
        </p15:guide>
        <p15:guide id="14" pos="234">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5" roundtripDataSignature="AMtx7mhFeZ9bPB5pZ+vMpCVUqb0ZtJqUj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1FF5A-EB01-81CB-A4A9-2A8C1C728653}" name="Philip Millard" initials="PM" userId="S::philip@rathernicedesign.onmicrosoft.com::02e4e643-84c9-4f55-b388-32b0251670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D2FC"/>
    <a:srgbClr val="92D050"/>
    <a:srgbClr val="E6ECEF"/>
    <a:srgbClr val="E7EAFE"/>
    <a:srgbClr val="F1F2F3"/>
    <a:srgbClr val="505050"/>
    <a:srgbClr val="1E5C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DF2C1-07F6-499A-5875-37E30E7C0D2D}" v="9" dt="2026-06-03T15:14:57.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8"/>
      </p:cViewPr>
      <p:guideLst>
        <p:guide orient="horz" pos="2931"/>
        <p:guide pos="688"/>
        <p:guide orient="horz" pos="3997"/>
        <p:guide pos="7355"/>
        <p:guide pos="3840"/>
        <p:guide orient="horz" pos="4042"/>
        <p:guide pos="1980"/>
        <p:guide orient="horz" pos="686"/>
        <p:guide orient="horz" pos="232"/>
        <p:guide pos="2275"/>
        <p:guide pos="5790"/>
        <p:guide orient="horz" pos="4156"/>
        <p:guide orient="horz" pos="3657"/>
        <p:guide pos="23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p>
        </p:txBody>
      </p:sp>
      <p:sp>
        <p:nvSpPr>
          <p:cNvPr id="4" name="Slide Number Placeholder 3"/>
          <p:cNvSpPr>
            <a:spLocks noGrp="1"/>
          </p:cNvSpPr>
          <p:nvPr>
            <p:ph type="sldNum" sz="quarter" idx="5"/>
          </p:nvPr>
        </p:nvSpPr>
        <p:spPr/>
        <p:txBody>
          <a:bodyPr/>
          <a:lstStyle/>
          <a:p>
            <a:fld id="{C0F3BA1D-A00F-DB41-84DA-BE26C4853B35}" type="slidenum">
              <a:rPr lang="en-US" smtClean="0"/>
              <a:pPr/>
              <a:t>10</a:t>
            </a:fld>
            <a:endParaRPr lang="en-US"/>
          </a:p>
        </p:txBody>
      </p:sp>
    </p:spTree>
    <p:extLst>
      <p:ext uri="{BB962C8B-B14F-4D97-AF65-F5344CB8AC3E}">
        <p14:creationId xmlns:p14="http://schemas.microsoft.com/office/powerpoint/2010/main" val="115749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cells</a:t>
            </a:r>
          </a:p>
          <a:p>
            <a:r>
              <a:rPr lang="en-GB" dirty="0"/>
              <a:t>De-lidding cell for loading and unloading flasks</a:t>
            </a:r>
          </a:p>
          <a:p>
            <a:r>
              <a:rPr lang="en-GB" dirty="0"/>
              <a:t>Active cell for invasive works</a:t>
            </a:r>
          </a:p>
          <a:p>
            <a:endParaRPr lang="en-GB" dirty="0"/>
          </a:p>
          <a:p>
            <a:r>
              <a:rPr lang="en-GB" dirty="0"/>
              <a:t>De-lidding cell 5.6 x 3.5</a:t>
            </a:r>
          </a:p>
          <a:p>
            <a:endParaRPr lang="en-GB" dirty="0"/>
          </a:p>
          <a:p>
            <a:endParaRPr lang="en-GB" dirty="0"/>
          </a:p>
          <a:p>
            <a:r>
              <a:rPr lang="en-GB" dirty="0"/>
              <a:t>Active cell 4 x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Class four containment in accordance with ISO 10648-2:1994 </a:t>
            </a:r>
          </a:p>
          <a:p>
            <a:endParaRPr lang="en-GB" dirty="0"/>
          </a:p>
          <a:p>
            <a:endParaRPr lang="en-GB" dirty="0"/>
          </a:p>
          <a:p>
            <a:r>
              <a:rPr lang="en-GB" dirty="0"/>
              <a:t>Over head cranes</a:t>
            </a:r>
          </a:p>
          <a:p>
            <a:r>
              <a:rPr lang="en-GB" dirty="0"/>
              <a:t>Through wall manipulators</a:t>
            </a:r>
          </a:p>
          <a:p>
            <a:r>
              <a:rPr lang="en-GB" dirty="0"/>
              <a:t>Shield windows</a:t>
            </a:r>
          </a:p>
          <a:p>
            <a:r>
              <a:rPr lang="en-GB" dirty="0"/>
              <a:t>CCTV</a:t>
            </a:r>
          </a:p>
        </p:txBody>
      </p:sp>
      <p:sp>
        <p:nvSpPr>
          <p:cNvPr id="4" name="Slide Number Placeholder 3"/>
          <p:cNvSpPr>
            <a:spLocks noGrp="1"/>
          </p:cNvSpPr>
          <p:nvPr>
            <p:ph type="sldNum" sz="quarter" idx="5"/>
          </p:nvPr>
        </p:nvSpPr>
        <p:spPr/>
        <p:txBody>
          <a:bodyPr/>
          <a:lstStyle/>
          <a:p>
            <a:fld id="{67B1BC4B-D35F-446D-B08D-6F40750C58C2}" type="slidenum">
              <a:rPr lang="en-GB" smtClean="0"/>
              <a:t>11</a:t>
            </a:fld>
            <a:endParaRPr lang="en-GB"/>
          </a:p>
        </p:txBody>
      </p:sp>
    </p:spTree>
    <p:extLst>
      <p:ext uri="{BB962C8B-B14F-4D97-AF65-F5344CB8AC3E}">
        <p14:creationId xmlns:p14="http://schemas.microsoft.com/office/powerpoint/2010/main" val="1217880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Regular"/>
                <a:ea typeface="+mn-ea"/>
                <a:cs typeface="+mn-cs"/>
              </a:rPr>
              <a:t>The diagrams on this slide show the intended method of operating the RRHF.</a:t>
            </a:r>
          </a:p>
          <a:p>
            <a:r>
              <a:rPr lang="en-GB" sz="1200" b="0" i="0" kern="1200" dirty="0">
                <a:solidFill>
                  <a:schemeClr val="tx1"/>
                </a:solidFill>
                <a:effectLst/>
                <a:latin typeface="Arial Regular"/>
                <a:ea typeface="+mn-ea"/>
                <a:cs typeface="+mn-cs"/>
              </a:rPr>
              <a:t>Flasks will be brought into the de-lidding cell at ground level on a powered tug or lifted in through removable roof panels (we have a range of flasks with different transport and loading requirements). </a:t>
            </a:r>
          </a:p>
          <a:p>
            <a:r>
              <a:rPr lang="en-GB" sz="1200" b="0" i="0" kern="1200" dirty="0">
                <a:solidFill>
                  <a:schemeClr val="tx1"/>
                </a:solidFill>
                <a:effectLst/>
                <a:latin typeface="Arial Regular"/>
                <a:ea typeface="+mn-ea"/>
                <a:cs typeface="+mn-cs"/>
              </a:rPr>
              <a:t>Operators will enter the de-lidding cell and prepare the flask for opening (removing transport bolts and installing lifting equipment). </a:t>
            </a:r>
          </a:p>
          <a:p>
            <a:r>
              <a:rPr lang="en-GB" sz="1200" b="0" i="0" kern="1200" dirty="0">
                <a:solidFill>
                  <a:schemeClr val="tx1"/>
                </a:solidFill>
                <a:effectLst/>
                <a:latin typeface="Arial Regular"/>
                <a:ea typeface="+mn-ea"/>
                <a:cs typeface="+mn-cs"/>
              </a:rPr>
              <a:t>Operators will leave the de-lidding cell, the shield door is closed and operations are continued remotely from the manipulator room.</a:t>
            </a:r>
          </a:p>
          <a:p>
            <a:r>
              <a:rPr lang="en-GB" sz="1200" b="0" i="0" kern="1200" dirty="0">
                <a:solidFill>
                  <a:schemeClr val="tx1"/>
                </a:solidFill>
                <a:effectLst/>
                <a:latin typeface="Arial Regular"/>
                <a:ea typeface="+mn-ea"/>
                <a:cs typeface="+mn-cs"/>
              </a:rPr>
              <a:t>The flask contents will be retrieved and moved into the active cell using in-cell cranes and through-wall-manipulators.</a:t>
            </a:r>
          </a:p>
          <a:p>
            <a:r>
              <a:rPr lang="en-GB" sz="1200" b="0" i="0" kern="1200" dirty="0">
                <a:solidFill>
                  <a:schemeClr val="tx1"/>
                </a:solidFill>
                <a:effectLst/>
                <a:latin typeface="Arial Regular"/>
                <a:ea typeface="+mn-ea"/>
                <a:cs typeface="+mn-cs"/>
              </a:rPr>
              <a:t>All invasive works will be performed in the active cell which will be a class 4 containment. </a:t>
            </a:r>
          </a:p>
          <a:p>
            <a:r>
              <a:rPr lang="en-GB" sz="1200" b="0" i="0" kern="1200" dirty="0">
                <a:solidFill>
                  <a:schemeClr val="tx1"/>
                </a:solidFill>
                <a:effectLst/>
                <a:latin typeface="Arial Regular"/>
                <a:ea typeface="+mn-ea"/>
                <a:cs typeface="+mn-cs"/>
              </a:rPr>
              <a:t>Tooling will be imported and exported from the active cell when required. </a:t>
            </a:r>
          </a:p>
          <a:p>
            <a:r>
              <a:rPr lang="en-GB" sz="1200" b="0" i="0" kern="1200" dirty="0">
                <a:solidFill>
                  <a:schemeClr val="tx1"/>
                </a:solidFill>
                <a:effectLst/>
                <a:latin typeface="Arial Regular"/>
                <a:ea typeface="+mn-ea"/>
                <a:cs typeface="+mn-cs"/>
              </a:rPr>
              <a:t>Materials are loaded into waste export cans. </a:t>
            </a:r>
          </a:p>
          <a:p>
            <a:r>
              <a:rPr lang="en-GB" sz="1200" b="0" i="0" kern="1200" dirty="0">
                <a:solidFill>
                  <a:schemeClr val="tx1"/>
                </a:solidFill>
                <a:effectLst/>
                <a:latin typeface="Arial Regular"/>
                <a:ea typeface="+mn-ea"/>
                <a:cs typeface="+mn-cs"/>
              </a:rPr>
              <a:t>Waste export cans will be moved from the active cell into the de-lidding cell by overhead crane and loaded into flasks.</a:t>
            </a:r>
          </a:p>
          <a:p>
            <a:r>
              <a:rPr lang="en-GB" sz="1200" b="0" i="0" kern="1200" dirty="0">
                <a:solidFill>
                  <a:schemeClr val="tx1"/>
                </a:solidFill>
                <a:effectLst/>
                <a:latin typeface="Arial Regular"/>
                <a:ea typeface="+mn-ea"/>
                <a:cs typeface="+mn-cs"/>
              </a:rPr>
              <a:t>The shield door is opened, and an operator enters the de-lidding cell, prepares the flask and removes it using the powered tug or overhead crane.</a:t>
            </a:r>
          </a:p>
          <a:p>
            <a:r>
              <a:rPr lang="en-GB" sz="1200" b="0" i="0" kern="1200" dirty="0">
                <a:solidFill>
                  <a:schemeClr val="tx1"/>
                </a:solidFill>
                <a:effectLst/>
                <a:latin typeface="Arial Regular"/>
                <a:ea typeface="+mn-ea"/>
                <a:cs typeface="+mn-cs"/>
              </a:rPr>
              <a:t>Invasive works will inevitably generate airborne contamination which will need to be contained and dealt with in the active cell.</a:t>
            </a:r>
            <a:r>
              <a:rPr lang="en-GB" sz="1200" b="0" i="1" kern="1200" dirty="0">
                <a:solidFill>
                  <a:schemeClr val="tx1"/>
                </a:solidFill>
                <a:effectLst/>
                <a:latin typeface="Arial Regular"/>
                <a:ea typeface="+mn-ea"/>
                <a:cs typeface="+mn-cs"/>
              </a:rPr>
              <a:t> Personnel entry into the active cell will only occur when absolutely necessary and under controlled conditions.</a:t>
            </a:r>
            <a:endParaRPr lang="en-GB" sz="1200" b="0" i="0" kern="1200" dirty="0">
              <a:solidFill>
                <a:schemeClr val="tx1"/>
              </a:solidFill>
              <a:effectLst/>
              <a:latin typeface="Arial Regular"/>
              <a:ea typeface="+mn-ea"/>
              <a:cs typeface="+mn-cs"/>
            </a:endParaRPr>
          </a:p>
          <a:p>
            <a:r>
              <a:rPr lang="en-GB" sz="1200" b="0" i="1" kern="1200" dirty="0">
                <a:solidFill>
                  <a:schemeClr val="tx1"/>
                </a:solidFill>
                <a:effectLst/>
                <a:latin typeface="Arial Regular"/>
                <a:ea typeface="+mn-ea"/>
                <a:cs typeface="+mn-cs"/>
              </a:rPr>
              <a:t>Personnel entry into the de-lidding cell will be required for normal operation. </a:t>
            </a:r>
            <a:endParaRPr lang="en-GB" sz="1200" b="0" i="0" kern="1200" dirty="0">
              <a:solidFill>
                <a:schemeClr val="tx1"/>
              </a:solidFill>
              <a:effectLst/>
              <a:latin typeface="Arial Regular"/>
              <a:ea typeface="+mn-ea"/>
              <a:cs typeface="+mn-cs"/>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Operated remotely with through-wall-manipulators and over head cranes – challenge of doing varied work / tasks</a:t>
            </a:r>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319927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0AC10B2D-3C90-D228-6770-75E75919F7C7}"/>
            </a:ext>
          </a:extLst>
        </p:cNvPr>
        <p:cNvGrpSpPr/>
        <p:nvPr/>
      </p:nvGrpSpPr>
      <p:grpSpPr>
        <a:xfrm>
          <a:off x="0" y="0"/>
          <a:ext cx="0" cy="0"/>
          <a:chOff x="0" y="0"/>
          <a:chExt cx="0" cy="0"/>
        </a:xfrm>
      </p:grpSpPr>
      <p:sp>
        <p:nvSpPr>
          <p:cNvPr id="280" name="Google Shape;280;p5:notes">
            <a:extLst>
              <a:ext uri="{FF2B5EF4-FFF2-40B4-BE49-F238E27FC236}">
                <a16:creationId xmlns:a16="http://schemas.microsoft.com/office/drawing/2014/main" id="{2B546D47-176C-A9AD-A4CE-81B8D2C36A7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1" name="Google Shape;281;p5:notes">
            <a:extLst>
              <a:ext uri="{FF2B5EF4-FFF2-40B4-BE49-F238E27FC236}">
                <a16:creationId xmlns:a16="http://schemas.microsoft.com/office/drawing/2014/main" id="{EA5C27DC-C5EF-3B58-30EE-DA57C03182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750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857D-A8E5-D936-8172-7E6228C76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ACEE0-FCA3-453E-D732-9E29411BC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FA811-5959-B0B8-8A99-AE25FDA1A5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a:extLst>
              <a:ext uri="{FF2B5EF4-FFF2-40B4-BE49-F238E27FC236}">
                <a16:creationId xmlns:a16="http://schemas.microsoft.com/office/drawing/2014/main" id="{B31BA9F6-64D6-6640-4E0A-DCA8325C15B4}"/>
              </a:ext>
            </a:extLst>
          </p:cNvPr>
          <p:cNvSpPr>
            <a:spLocks noGrp="1"/>
          </p:cNvSpPr>
          <p:nvPr>
            <p:ph type="sldNum" sz="quarter" idx="5"/>
          </p:nvPr>
        </p:nvSpPr>
        <p:spPr/>
        <p:txBody>
          <a:bodyPr/>
          <a:lstStyle/>
          <a:p>
            <a:fld id="{C0F3BA1D-A00F-DB41-84DA-BE26C4853B35}" type="slidenum">
              <a:rPr lang="en-US" smtClean="0"/>
              <a:pPr/>
              <a:t>14</a:t>
            </a:fld>
            <a:endParaRPr lang="en-US" dirty="0"/>
          </a:p>
        </p:txBody>
      </p:sp>
    </p:spTree>
    <p:extLst>
      <p:ext uri="{BB962C8B-B14F-4D97-AF65-F5344CB8AC3E}">
        <p14:creationId xmlns:p14="http://schemas.microsoft.com/office/powerpoint/2010/main" val="1683041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82E9D-0FA4-5149-5210-130B0ADF3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32443-B344-34AE-8108-90FE79C28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B8559-A49F-FC7C-8BBC-F4190E48A43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a:extLst>
              <a:ext uri="{FF2B5EF4-FFF2-40B4-BE49-F238E27FC236}">
                <a16:creationId xmlns:a16="http://schemas.microsoft.com/office/drawing/2014/main" id="{80E367A3-AF6A-3EEE-C869-803A6D8EDCB3}"/>
              </a:ext>
            </a:extLst>
          </p:cNvPr>
          <p:cNvSpPr>
            <a:spLocks noGrp="1"/>
          </p:cNvSpPr>
          <p:nvPr>
            <p:ph type="sldNum" sz="quarter" idx="5"/>
          </p:nvPr>
        </p:nvSpPr>
        <p:spPr/>
        <p:txBody>
          <a:bodyPr/>
          <a:lstStyle/>
          <a:p>
            <a:fld id="{C0F3BA1D-A00F-DB41-84DA-BE26C4853B35}" type="slidenum">
              <a:rPr lang="en-US" smtClean="0"/>
              <a:pPr/>
              <a:t>15</a:t>
            </a:fld>
            <a:endParaRPr lang="en-US" dirty="0"/>
          </a:p>
        </p:txBody>
      </p:sp>
    </p:spTree>
    <p:extLst>
      <p:ext uri="{BB962C8B-B14F-4D97-AF65-F5344CB8AC3E}">
        <p14:creationId xmlns:p14="http://schemas.microsoft.com/office/powerpoint/2010/main" val="43238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75C8DEA-E172-F874-3F53-CE285797D433}"/>
            </a:ext>
          </a:extLst>
        </p:cNvPr>
        <p:cNvGrpSpPr/>
        <p:nvPr/>
      </p:nvGrpSpPr>
      <p:grpSpPr>
        <a:xfrm>
          <a:off x="0" y="0"/>
          <a:ext cx="0" cy="0"/>
          <a:chOff x="0" y="0"/>
          <a:chExt cx="0" cy="0"/>
        </a:xfrm>
      </p:grpSpPr>
      <p:sp>
        <p:nvSpPr>
          <p:cNvPr id="280" name="Google Shape;280;p5:notes">
            <a:extLst>
              <a:ext uri="{FF2B5EF4-FFF2-40B4-BE49-F238E27FC236}">
                <a16:creationId xmlns:a16="http://schemas.microsoft.com/office/drawing/2014/main" id="{D2D848F8-B402-79B3-026A-72D49A4BFD6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5:notes">
            <a:extLst>
              <a:ext uri="{FF2B5EF4-FFF2-40B4-BE49-F238E27FC236}">
                <a16:creationId xmlns:a16="http://schemas.microsoft.com/office/drawing/2014/main" id="{070465F1-A755-980D-0694-FDECAD8735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5158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The abstract pattern can be removed or repositioned if required. Be careful to ‘Send to Back’ so that it does not obscure any important information.</a:t>
            </a:r>
            <a:endParaRPr dirty="0"/>
          </a:p>
          <a:p>
            <a:pPr marL="0" lvl="0" indent="0" algn="l" rtl="0">
              <a:lnSpc>
                <a:spcPct val="100000"/>
              </a:lnSpc>
              <a:spcBef>
                <a:spcPts val="0"/>
              </a:spcBef>
              <a:spcAft>
                <a:spcPts val="0"/>
              </a:spcAft>
              <a:buSzPts val="1400"/>
              <a:buNone/>
            </a:pPr>
            <a:endParaRPr/>
          </a:p>
        </p:txBody>
      </p:sp>
      <p:sp>
        <p:nvSpPr>
          <p:cNvPr id="400" name="Google Shape;4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The abstract pattern can be removed or repositioned if required. Be careful to ‘Send to Back’ so that it does not obscure any important information.</a:t>
            </a:r>
            <a:endParaRPr dirty="0"/>
          </a:p>
          <a:p>
            <a:pPr marL="0" lvl="0" indent="0" algn="l" rtl="0">
              <a:lnSpc>
                <a:spcPct val="100000"/>
              </a:lnSpc>
              <a:spcBef>
                <a:spcPts val="0"/>
              </a:spcBef>
              <a:spcAft>
                <a:spcPts val="0"/>
              </a:spcAft>
              <a:buSzPts val="1400"/>
              <a:buNone/>
            </a:pPr>
            <a:endParaRPr/>
          </a:p>
        </p:txBody>
      </p:sp>
      <p:sp>
        <p:nvSpPr>
          <p:cNvPr id="408" name="Google Shape;4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To replace photo with one of your own. </a:t>
            </a:r>
            <a:r>
              <a:rPr lang="en-GB" b="1"/>
              <a:t>1)</a:t>
            </a:r>
            <a:r>
              <a:rPr lang="en-GB"/>
              <a:t> Send the geometric shape overlay to the back – </a:t>
            </a:r>
            <a:r>
              <a:rPr lang="en-GB" i="1"/>
              <a:t>Right-Click &gt; Send to Back &gt; Send to Back</a:t>
            </a:r>
            <a:r>
              <a:rPr lang="en-GB"/>
              <a:t>. </a:t>
            </a:r>
            <a:r>
              <a:rPr lang="en-GB" b="1"/>
              <a:t>2) </a:t>
            </a:r>
            <a:r>
              <a:rPr lang="en-GB"/>
              <a:t>Replace image – use the guides provided to correctly position it. </a:t>
            </a:r>
            <a:r>
              <a:rPr lang="en-GB" b="1"/>
              <a:t>3) </a:t>
            </a:r>
            <a:r>
              <a:rPr lang="en-GB"/>
              <a:t>Send your image to the back so that the geometric overlay re-appears over the image. </a:t>
            </a:r>
            <a:r>
              <a:rPr lang="en-GB" sz="1200" b="0" i="0">
                <a:solidFill>
                  <a:schemeClr val="dk1"/>
                </a:solidFill>
                <a:latin typeface="Arial"/>
                <a:ea typeface="Arial"/>
                <a:cs typeface="Arial"/>
                <a:sym typeface="Arial"/>
              </a:rPr>
              <a:t>Please remove or amend the image credit if you are using a different image to the one provided.</a:t>
            </a:r>
            <a:endParaRPr/>
          </a:p>
        </p:txBody>
      </p:sp>
      <p:sp>
        <p:nvSpPr>
          <p:cNvPr id="261" name="Google Shape;26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ACA7-D573-08C6-2C98-5AD46882F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F80A0-8934-99D8-65D8-2AA7EBC8A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4B09C-448E-0D3E-47CC-DC35D53614B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a:extLst>
              <a:ext uri="{FF2B5EF4-FFF2-40B4-BE49-F238E27FC236}">
                <a16:creationId xmlns:a16="http://schemas.microsoft.com/office/drawing/2014/main" id="{95333D3F-9415-1BD0-F7D4-18A2FF086C8B}"/>
              </a:ext>
            </a:extLst>
          </p:cNvPr>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3494986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a:solidFill>
                  <a:schemeClr val="tx1"/>
                </a:solidFill>
                <a:effectLst/>
                <a:latin typeface="Arial Regular"/>
                <a:ea typeface="+mn-ea"/>
                <a:cs typeface="+mn-cs"/>
              </a:rPr>
              <a:t>Predominantly the facility is required to deal with the significant volume of radioactive waste materials which have been accumulated at ISIS. </a:t>
            </a:r>
          </a:p>
          <a:p>
            <a:pPr marL="171450" indent="-171450">
              <a:buFont typeface="Arial" panose="020B0604020202020204" pitchFamily="34" charset="0"/>
              <a:buChar char="•"/>
            </a:pPr>
            <a:r>
              <a:rPr lang="en-GB" sz="1200" b="0" i="0" kern="1200">
                <a:solidFill>
                  <a:schemeClr val="tx1"/>
                </a:solidFill>
                <a:effectLst/>
                <a:latin typeface="Arial Regular"/>
                <a:ea typeface="+mn-ea"/>
                <a:cs typeface="+mn-cs"/>
              </a:rPr>
              <a:t>As is shown in the images here, we have a wide range of materials to deal with, such as neutron targets, collimators, beryllium refctors etc., ranging greatly in size and activity. The mean dose rate considered for this waste is 70 mSv/h at 1m.</a:t>
            </a:r>
          </a:p>
          <a:p>
            <a:pPr marL="171450" indent="-171450">
              <a:buFont typeface="Arial" panose="020B0604020202020204" pitchFamily="34" charset="0"/>
              <a:buChar char="•"/>
            </a:pPr>
            <a:r>
              <a:rPr lang="en-GB" sz="1200" b="0" i="0" kern="1200">
                <a:solidFill>
                  <a:schemeClr val="tx1"/>
                </a:solidFill>
                <a:effectLst/>
                <a:latin typeface="Arial Regular"/>
                <a:ea typeface="+mn-ea"/>
                <a:cs typeface="+mn-cs"/>
              </a:rPr>
              <a:t>A hot cell is required to allow sampling, sorting, segregation, and size reduction of materials in preparation for disposal.</a:t>
            </a:r>
          </a:p>
          <a:p>
            <a:pPr marL="171450" indent="-171450">
              <a:buFont typeface="Arial" panose="020B0604020202020204" pitchFamily="34" charset="0"/>
              <a:buChar char="•"/>
            </a:pPr>
            <a:r>
              <a:rPr lang="en-GB" sz="1200" b="0" i="0" kern="1200">
                <a:solidFill>
                  <a:schemeClr val="tx1"/>
                </a:solidFill>
                <a:effectLst/>
                <a:latin typeface="Arial Regular"/>
                <a:ea typeface="+mn-ea"/>
                <a:cs typeface="+mn-cs"/>
              </a:rPr>
              <a:t>To dispose of the intermediate-level waste in its current state would cost around £70M and would take up a significant volume of space at the waste storage facility. </a:t>
            </a:r>
          </a:p>
          <a:p>
            <a:pPr marL="171450" indent="-171450">
              <a:buFont typeface="Arial" panose="020B0604020202020204" pitchFamily="34" charset="0"/>
              <a:buChar char="•"/>
            </a:pPr>
            <a:r>
              <a:rPr lang="en-GB" sz="1200" b="0" i="0" kern="1200">
                <a:solidFill>
                  <a:schemeClr val="tx1"/>
                </a:solidFill>
                <a:effectLst/>
                <a:latin typeface="Arial Regular"/>
                <a:ea typeface="+mn-ea"/>
                <a:cs typeface="+mn-cs"/>
              </a:rPr>
              <a:t>The hot cell will allow the size reduction of materials before packing them and could reduce the ILW disposal cost by approximately £50M.</a:t>
            </a:r>
          </a:p>
          <a:p>
            <a:pPr marL="171450" marR="0" lvl="0" indent="-171450" algn="l" defTabSz="914400">
              <a:lnSpc>
                <a:spcPct val="100000"/>
              </a:lnSpc>
              <a:spcBef>
                <a:spcPts val="0"/>
              </a:spcBef>
              <a:spcAft>
                <a:spcPts val="0"/>
              </a:spcAft>
              <a:buFont typeface="Arial" panose="020B0604020202020204" pitchFamily="34" charset="0"/>
              <a:buChar char="•"/>
              <a:tabLst/>
              <a:defRPr/>
            </a:pPr>
            <a:endParaRPr lang="en-GB" b="0" i="0" kern="1200">
              <a:solidFill>
                <a:schemeClr val="tx1"/>
              </a:solidFill>
              <a:effectLst/>
              <a:latin typeface="Arial Regular"/>
              <a:ea typeface="+mn-ea"/>
              <a:cs typeface="+mn-cs"/>
            </a:endParaRPr>
          </a:p>
          <a:p>
            <a:pPr marL="171450" indent="-171450">
              <a:buFont typeface="Arial" panose="020B0604020202020204" pitchFamily="34" charset="0"/>
              <a:buChar char="•"/>
              <a:defRPr/>
            </a:pPr>
            <a:r>
              <a:rPr lang="en-GB" kern="1200">
                <a:solidFill>
                  <a:schemeClr val="tx1"/>
                </a:solidFill>
                <a:latin typeface="Arial Regular"/>
                <a:ea typeface="+mn-ea"/>
                <a:cs typeface="+mn-cs"/>
              </a:rPr>
              <a:t>EA permit requirements. Not complying risks enforcement action (cessation of operations)</a:t>
            </a:r>
          </a:p>
          <a:p>
            <a:pPr marL="171450" indent="-171450">
              <a:buFont typeface="Arial" panose="020B0604020202020204" pitchFamily="34" charset="0"/>
              <a:buChar char="•"/>
              <a:defRPr/>
            </a:pPr>
            <a:r>
              <a:rPr lang="en-GB" kern="1200">
                <a:solidFill>
                  <a:schemeClr val="tx1"/>
                </a:solidFill>
                <a:latin typeface="Arial Regular"/>
                <a:ea typeface="+mn-ea"/>
                <a:cs typeface="+mn-cs"/>
              </a:rPr>
              <a:t>Planning for future wastes</a:t>
            </a:r>
          </a:p>
          <a:p>
            <a:pPr marL="171450" indent="-171450">
              <a:buClrTx/>
              <a:buSzTx/>
              <a:buFont typeface="Arial" panose="020B0604020202020204" pitchFamily="34" charset="0"/>
              <a:buChar char="•"/>
              <a:defRPr/>
            </a:pPr>
            <a:endParaRPr lang="en-GB" sz="1000" kern="1200">
              <a:solidFill>
                <a:schemeClr val="tx1"/>
              </a:solidFill>
              <a:latin typeface="Arial Regular"/>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pPr/>
              <a:t>5</a:t>
            </a:fld>
            <a:endParaRPr lang="en-US"/>
          </a:p>
        </p:txBody>
      </p:sp>
    </p:spTree>
    <p:extLst>
      <p:ext uri="{BB962C8B-B14F-4D97-AF65-F5344CB8AC3E}">
        <p14:creationId xmlns:p14="http://schemas.microsoft.com/office/powerpoint/2010/main" val="330269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116778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b="0" i="0" kern="1200" baseline="0" dirty="0">
              <a:solidFill>
                <a:schemeClr val="tx1"/>
              </a:solidFill>
              <a:effectLst/>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131060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The facility will also greatly improve the Post Irradiation Examination capabilities at ISIS. </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PIE is of strategic importance and will help to increase the ISIS facility operational longevity and robustness. </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PIE will predominantly focus on visual examination and preparation of samples to send to specialist facilities for detailed analysis. </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The images on this slide show a sample of the components we are particularly interested in.</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Neutron moderators. Assessing the carbon build-up within the methane moderators. </a:t>
            </a:r>
            <a:r>
              <a:rPr lang="en-GB" sz="1200" b="0" i="0" kern="1200" dirty="0" err="1">
                <a:solidFill>
                  <a:schemeClr val="tx1"/>
                </a:solidFill>
                <a:effectLst/>
                <a:latin typeface="Arial Regular"/>
                <a:ea typeface="+mn-ea"/>
                <a:cs typeface="+mn-cs"/>
              </a:rPr>
              <a:t>Seperatly</a:t>
            </a:r>
            <a:r>
              <a:rPr lang="en-GB" sz="1200" b="0" i="0" kern="1200" dirty="0">
                <a:solidFill>
                  <a:schemeClr val="tx1"/>
                </a:solidFill>
                <a:effectLst/>
                <a:latin typeface="Arial Regular"/>
                <a:ea typeface="+mn-ea"/>
                <a:cs typeface="+mn-cs"/>
              </a:rPr>
              <a:t>, assessing the root cause which led to the rupture and failure of a moderator in 2009 shortly after first use. Both tasks will require cutting of the outer stainless steel cans, resulting in loose and airborne radioactive contamination.</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An aluminium 5083 proton beam window which failed unexpectedly in service resulting in a lengthy and complicated replacement. This will involve preparing samples for analysis at a specialist PIE facility.</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Neutron targets, specifically the targets used on the second target station, with the goal of extending usable life to ~5 years, and minimising the risk of contamination to the target cooling water.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0" kern="1200" baseline="0" dirty="0">
              <a:solidFill>
                <a:schemeClr val="tx1"/>
              </a:solidFill>
              <a:effectLst/>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0" kern="1200" baseline="0" dirty="0">
              <a:solidFill>
                <a:schemeClr val="tx1"/>
              </a:solidFill>
              <a:effectLst/>
              <a:latin typeface="Arial Regular"/>
              <a:ea typeface="+mn-ea"/>
              <a:cs typeface="+mn-cs"/>
            </a:endParaRPr>
          </a:p>
          <a:p>
            <a:endParaRPr lang="en-GB" sz="1000" b="0" i="0" kern="1200" baseline="0" dirty="0">
              <a:solidFill>
                <a:schemeClr val="tx1"/>
              </a:solidFill>
              <a:effectLst/>
              <a:latin typeface="Arial Regular"/>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47008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Another objective is to deliver a facility which will allow us to maintain some of the target station components which have become highly radioactive, reducing the generation of radioactive waste, resulting in lower costs and moving towards a more sustainable future.</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Both PIE and maintenance activities pose a significantly more challenging radiation hazard than sorting and repacking waste materials. As an example, the neutron targets generally have a dose rate of between 5 and 10 SV/h after 5 years of cooling, which is much more than the 70 </a:t>
            </a:r>
            <a:r>
              <a:rPr lang="en-GB" sz="1200" b="0" i="0" kern="1200" dirty="0" err="1">
                <a:solidFill>
                  <a:schemeClr val="tx1"/>
                </a:solidFill>
                <a:effectLst/>
                <a:latin typeface="Arial Regular"/>
                <a:ea typeface="+mn-ea"/>
                <a:cs typeface="+mn-cs"/>
              </a:rPr>
              <a:t>mSv</a:t>
            </a:r>
            <a:r>
              <a:rPr lang="en-GB" sz="1200" b="0" i="0" kern="1200" dirty="0">
                <a:solidFill>
                  <a:schemeClr val="tx1"/>
                </a:solidFill>
                <a:effectLst/>
                <a:latin typeface="Arial Regular"/>
                <a:ea typeface="+mn-ea"/>
                <a:cs typeface="+mn-cs"/>
              </a:rPr>
              <a:t>/h of the general waste items.</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Here are some examples of the equipment we are particularly interested in maintaining.</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First is the Muon Target assembly. The three small graphite targets and the profile monitor assembly require routine replacement. They are designed for ease of replacement using through-wall-manipulators. </a:t>
            </a:r>
          </a:p>
          <a:p>
            <a:pPr marL="171450" indent="-171450">
              <a:buFont typeface="Arial" panose="020B0604020202020204" pitchFamily="34" charset="0"/>
              <a:buChar char="•"/>
            </a:pPr>
            <a:r>
              <a:rPr lang="en-GB" sz="1200" b="0" i="0" kern="1200" dirty="0">
                <a:solidFill>
                  <a:schemeClr val="tx1"/>
                </a:solidFill>
                <a:effectLst/>
                <a:latin typeface="Arial Regular"/>
                <a:ea typeface="+mn-ea"/>
                <a:cs typeface="+mn-cs"/>
              </a:rPr>
              <a:t>For the neutron targets, the thermocouples will eventually fail. The latest neutron target has been designed to allow the thermocouples to be replaced. Currently, these targets are being consigned to the Sellafield mixed beta gamma waste store, at a cost of more than £200k each, </a:t>
            </a:r>
            <a:r>
              <a:rPr lang="en-GB" sz="1200" b="0" i="0" kern="1200" dirty="0" err="1">
                <a:solidFill>
                  <a:schemeClr val="tx1"/>
                </a:solidFill>
                <a:effectLst/>
                <a:latin typeface="Arial Regular"/>
                <a:ea typeface="+mn-ea"/>
                <a:cs typeface="+mn-cs"/>
              </a:rPr>
              <a:t>excludig</a:t>
            </a:r>
            <a:r>
              <a:rPr lang="en-GB" sz="1200" b="0" i="0" kern="1200" dirty="0">
                <a:solidFill>
                  <a:schemeClr val="tx1"/>
                </a:solidFill>
                <a:effectLst/>
                <a:latin typeface="Arial Regular"/>
                <a:ea typeface="+mn-ea"/>
                <a:cs typeface="+mn-cs"/>
              </a:rPr>
              <a:t> the cost of transport, flasks, and manufacture of replacement target assemblies.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b="0" i="0" kern="1200" baseline="0" dirty="0">
              <a:solidFill>
                <a:schemeClr val="tx1"/>
              </a:solidFill>
              <a:effectLst/>
              <a:latin typeface="Arial Regular"/>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4847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Noto Sans Symbols"/>
              <a:buNone/>
              <a:defRPr sz="28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Noto Sans Symbols"/>
              <a:buNone/>
              <a:defRPr sz="24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293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45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1F2F3"/>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22"/>
        <p:cNvGrpSpPr/>
        <p:nvPr/>
      </p:nvGrpSpPr>
      <p:grpSpPr>
        <a:xfrm>
          <a:off x="0" y="0"/>
          <a:ext cx="0" cy="0"/>
          <a:chOff x="0" y="0"/>
          <a:chExt cx="0" cy="0"/>
        </a:xfrm>
      </p:grpSpPr>
      <p:sp>
        <p:nvSpPr>
          <p:cNvPr id="3" name="Rectangle 2">
            <a:extLst>
              <a:ext uri="{FF2B5EF4-FFF2-40B4-BE49-F238E27FC236}">
                <a16:creationId xmlns:a16="http://schemas.microsoft.com/office/drawing/2014/main" id="{08DF0593-052E-0E49-9A07-CFDD3401F324}"/>
              </a:ext>
            </a:extLst>
          </p:cNvPr>
          <p:cNvSpPr/>
          <p:nvPr userDrawn="1"/>
        </p:nvSpPr>
        <p:spPr>
          <a:xfrm>
            <a:off x="0" y="0"/>
            <a:ext cx="12700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379577-B005-8448-AF84-203A02F7610D}"/>
              </a:ext>
            </a:extLst>
          </p:cNvPr>
          <p:cNvSpPr/>
          <p:nvPr userDrawn="1"/>
        </p:nvSpPr>
        <p:spPr>
          <a:xfrm>
            <a:off x="10920536" y="5979760"/>
            <a:ext cx="12700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C8C9C"/>
                </a:solidFill>
              </a:defRPr>
            </a:lvl1pPr>
            <a:lvl2pPr marL="914400" lvl="1" indent="-228600" algn="l">
              <a:lnSpc>
                <a:spcPct val="90000"/>
              </a:lnSpc>
              <a:spcBef>
                <a:spcPts val="500"/>
              </a:spcBef>
              <a:spcAft>
                <a:spcPts val="0"/>
              </a:spcAft>
              <a:buSzPts val="2000"/>
              <a:buNone/>
              <a:defRPr sz="2000">
                <a:solidFill>
                  <a:srgbClr val="8C8C9C"/>
                </a:solidFill>
              </a:defRPr>
            </a:lvl2pPr>
            <a:lvl3pPr marL="1371600" lvl="2" indent="-228600" algn="l">
              <a:lnSpc>
                <a:spcPct val="90000"/>
              </a:lnSpc>
              <a:spcBef>
                <a:spcPts val="500"/>
              </a:spcBef>
              <a:spcAft>
                <a:spcPts val="0"/>
              </a:spcAft>
              <a:buSzPts val="1800"/>
              <a:buNone/>
              <a:defRPr sz="1800">
                <a:solidFill>
                  <a:srgbClr val="8C8C9C"/>
                </a:solidFill>
              </a:defRPr>
            </a:lvl3pPr>
            <a:lvl4pPr marL="1828800" lvl="3" indent="-228600" algn="l">
              <a:lnSpc>
                <a:spcPct val="90000"/>
              </a:lnSpc>
              <a:spcBef>
                <a:spcPts val="500"/>
              </a:spcBef>
              <a:spcAft>
                <a:spcPts val="0"/>
              </a:spcAft>
              <a:buSzPts val="1600"/>
              <a:buNone/>
              <a:defRPr sz="1600">
                <a:solidFill>
                  <a:srgbClr val="8C8C9C"/>
                </a:solidFill>
              </a:defRPr>
            </a:lvl4pPr>
            <a:lvl5pPr marL="2286000" lvl="4" indent="-228600" algn="l">
              <a:lnSpc>
                <a:spcPct val="90000"/>
              </a:lnSpc>
              <a:spcBef>
                <a:spcPts val="500"/>
              </a:spcBef>
              <a:spcAft>
                <a:spcPts val="0"/>
              </a:spcAft>
              <a:buSzPts val="1600"/>
              <a:buNone/>
              <a:defRPr sz="1600">
                <a:solidFill>
                  <a:srgbClr val="8C8C9C"/>
                </a:solidFill>
              </a:defRPr>
            </a:lvl5pPr>
            <a:lvl6pPr marL="2743200" lvl="5" indent="-228600" algn="l">
              <a:lnSpc>
                <a:spcPct val="90000"/>
              </a:lnSpc>
              <a:spcBef>
                <a:spcPts val="500"/>
              </a:spcBef>
              <a:spcAft>
                <a:spcPts val="0"/>
              </a:spcAft>
              <a:buClr>
                <a:srgbClr val="8C8C9C"/>
              </a:buClr>
              <a:buSzPts val="1600"/>
              <a:buNone/>
              <a:defRPr sz="1600">
                <a:solidFill>
                  <a:srgbClr val="8C8C9C"/>
                </a:solidFill>
              </a:defRPr>
            </a:lvl6pPr>
            <a:lvl7pPr marL="3200400" lvl="6" indent="-228600" algn="l">
              <a:lnSpc>
                <a:spcPct val="90000"/>
              </a:lnSpc>
              <a:spcBef>
                <a:spcPts val="500"/>
              </a:spcBef>
              <a:spcAft>
                <a:spcPts val="0"/>
              </a:spcAft>
              <a:buClr>
                <a:srgbClr val="8C8C9C"/>
              </a:buClr>
              <a:buSzPts val="1600"/>
              <a:buNone/>
              <a:defRPr sz="1600">
                <a:solidFill>
                  <a:srgbClr val="8C8C9C"/>
                </a:solidFill>
              </a:defRPr>
            </a:lvl7pPr>
            <a:lvl8pPr marL="3657600" lvl="7" indent="-228600" algn="l">
              <a:lnSpc>
                <a:spcPct val="90000"/>
              </a:lnSpc>
              <a:spcBef>
                <a:spcPts val="500"/>
              </a:spcBef>
              <a:spcAft>
                <a:spcPts val="0"/>
              </a:spcAft>
              <a:buClr>
                <a:srgbClr val="8C8C9C"/>
              </a:buClr>
              <a:buSzPts val="1600"/>
              <a:buNone/>
              <a:defRPr sz="1600">
                <a:solidFill>
                  <a:srgbClr val="8C8C9C"/>
                </a:solidFill>
              </a:defRPr>
            </a:lvl8pPr>
            <a:lvl9pPr marL="4114800" lvl="8" indent="-228600" algn="l">
              <a:lnSpc>
                <a:spcPct val="90000"/>
              </a:lnSpc>
              <a:spcBef>
                <a:spcPts val="500"/>
              </a:spcBef>
              <a:spcAft>
                <a:spcPts val="0"/>
              </a:spcAft>
              <a:buClr>
                <a:srgbClr val="8C8C9C"/>
              </a:buClr>
              <a:buSzPts val="1600"/>
              <a:buNone/>
              <a:defRPr sz="1600">
                <a:solidFill>
                  <a:srgbClr val="8C8C9C"/>
                </a:solidFill>
              </a:defRPr>
            </a:lvl9pPr>
          </a:lstStyle>
          <a:p>
            <a:endParaRPr/>
          </a:p>
        </p:txBody>
      </p:sp>
      <p:sp>
        <p:nvSpPr>
          <p:cNvPr id="38" name="Google Shape;3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accent4"/>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accent4"/>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accent4"/>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22"/>
          <p:cNvPicPr preferRelativeResize="0"/>
          <p:nvPr/>
        </p:nvPicPr>
        <p:blipFill rotWithShape="1">
          <a:blip r:embed="rId18">
            <a:alphaModFix/>
          </a:blip>
          <a:srcRect/>
          <a:stretch/>
        </p:blipFill>
        <p:spPr>
          <a:xfrm>
            <a:off x="97200" y="5558400"/>
            <a:ext cx="2352675" cy="12134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50505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3997">
          <p15:clr>
            <a:srgbClr val="F26B43"/>
          </p15:clr>
        </p15:guide>
        <p15:guide id="5" orient="horz" pos="4156">
          <p15:clr>
            <a:srgbClr val="F26B43"/>
          </p15:clr>
        </p15:guide>
        <p15:guide id="6" pos="166">
          <p15:clr>
            <a:srgbClr val="F26B43"/>
          </p15:clr>
        </p15:guide>
        <p15:guide id="7" pos="778">
          <p15:clr>
            <a:srgbClr val="F26B43"/>
          </p15:clr>
        </p15:guide>
        <p15:guide id="8" pos="1504">
          <p15:clr>
            <a:srgbClr val="F26B43"/>
          </p15:clr>
        </p15:guide>
        <p15:guide id="9"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253"/>
        <p:cNvGrpSpPr/>
        <p:nvPr/>
      </p:nvGrpSpPr>
      <p:grpSpPr>
        <a:xfrm>
          <a:off x="0" y="0"/>
          <a:ext cx="0" cy="0"/>
          <a:chOff x="0" y="0"/>
          <a:chExt cx="0" cy="0"/>
        </a:xfrm>
      </p:grpSpPr>
      <p:pic>
        <p:nvPicPr>
          <p:cNvPr id="4" name="Picture 3" descr="A blue and white building with pipes and a blue roof&#10;&#10;AI-generated content may be incorrect.">
            <a:extLst>
              <a:ext uri="{FF2B5EF4-FFF2-40B4-BE49-F238E27FC236}">
                <a16:creationId xmlns:a16="http://schemas.microsoft.com/office/drawing/2014/main" id="{19B2AE35-170C-D007-9923-A6BDA30259F5}"/>
              </a:ext>
            </a:extLst>
          </p:cNvPr>
          <p:cNvPicPr>
            <a:picLocks noChangeAspect="1"/>
          </p:cNvPicPr>
          <p:nvPr/>
        </p:nvPicPr>
        <p:blipFill>
          <a:blip r:embed="rId4"/>
          <a:stretch>
            <a:fillRect/>
          </a:stretch>
        </p:blipFill>
        <p:spPr>
          <a:xfrm>
            <a:off x="4350216" y="2793998"/>
            <a:ext cx="4904442" cy="4095752"/>
          </a:xfrm>
          <a:prstGeom prst="rect">
            <a:avLst/>
          </a:prstGeom>
        </p:spPr>
      </p:pic>
      <p:sp>
        <p:nvSpPr>
          <p:cNvPr id="254" name="Google Shape;254;p2"/>
          <p:cNvSpPr txBox="1"/>
          <p:nvPr/>
        </p:nvSpPr>
        <p:spPr>
          <a:xfrm>
            <a:off x="217750" y="1858290"/>
            <a:ext cx="6544800" cy="1846619"/>
          </a:xfrm>
          <a:prstGeom prst="rect">
            <a:avLst/>
          </a:prstGeom>
          <a:noFill/>
          <a:ln>
            <a:noFill/>
          </a:ln>
        </p:spPr>
        <p:txBody>
          <a:bodyPr spcFirstLastPara="1" wrap="square" lIns="91425" tIns="45700" rIns="91425" bIns="45700" anchor="t" anchorCtr="0">
            <a:spAutoFit/>
          </a:bodyPr>
          <a:lstStyle/>
          <a:p>
            <a:pPr>
              <a:buSzPts val="4800"/>
            </a:pPr>
            <a:r>
              <a:rPr lang="en-GB" sz="4800" b="1">
                <a:solidFill>
                  <a:srgbClr val="002060"/>
                </a:solidFill>
              </a:rPr>
              <a:t>Remote Retrieval </a:t>
            </a:r>
            <a:endParaRPr lang="en-US"/>
          </a:p>
          <a:p>
            <a:pPr>
              <a:buSzPts val="4800"/>
            </a:pPr>
            <a:r>
              <a:rPr lang="en-GB" sz="4800" b="1">
                <a:solidFill>
                  <a:srgbClr val="002060"/>
                </a:solidFill>
              </a:rPr>
              <a:t>and Handling Facility</a:t>
            </a:r>
            <a:endParaRPr lang="en-GB"/>
          </a:p>
          <a:p>
            <a:pPr>
              <a:buSzPts val="4800"/>
            </a:pPr>
            <a:r>
              <a:rPr lang="en-GB" sz="1800" b="1">
                <a:solidFill>
                  <a:srgbClr val="002060"/>
                </a:solidFill>
              </a:rPr>
              <a:t>Project overview</a:t>
            </a:r>
          </a:p>
        </p:txBody>
      </p:sp>
      <p:pic>
        <p:nvPicPr>
          <p:cNvPr id="256" name="Google Shape;256;p2"/>
          <p:cNvPicPr preferRelativeResize="0"/>
          <p:nvPr/>
        </p:nvPicPr>
        <p:blipFill rotWithShape="1">
          <a:blip r:embed="rId5">
            <a:alphaModFix/>
          </a:blip>
          <a:srcRect/>
          <a:stretch/>
        </p:blipFill>
        <p:spPr>
          <a:xfrm>
            <a:off x="8905460" y="0"/>
            <a:ext cx="3286539" cy="6858000"/>
          </a:xfrm>
          <a:prstGeom prst="rect">
            <a:avLst/>
          </a:prstGeom>
          <a:noFill/>
          <a:ln>
            <a:noFill/>
          </a:ln>
        </p:spPr>
      </p:pic>
      <p:pic>
        <p:nvPicPr>
          <p:cNvPr id="257" name="Google Shape;257;p2"/>
          <p:cNvPicPr preferRelativeResize="0"/>
          <p:nvPr/>
        </p:nvPicPr>
        <p:blipFill rotWithShape="1">
          <a:blip r:embed="rId6">
            <a:alphaModFix/>
          </a:blip>
          <a:srcRect/>
          <a:stretch/>
        </p:blipFill>
        <p:spPr>
          <a:xfrm>
            <a:off x="151200" y="140400"/>
            <a:ext cx="3619500" cy="1866900"/>
          </a:xfrm>
          <a:prstGeom prst="rect">
            <a:avLst/>
          </a:prstGeom>
          <a:noFill/>
          <a:ln>
            <a:noFill/>
          </a:ln>
        </p:spPr>
      </p:pic>
      <p:sp>
        <p:nvSpPr>
          <p:cNvPr id="3" name="Text Placeholder 4">
            <a:extLst>
              <a:ext uri="{FF2B5EF4-FFF2-40B4-BE49-F238E27FC236}">
                <a16:creationId xmlns:a16="http://schemas.microsoft.com/office/drawing/2014/main" id="{4A5A5440-643A-D37B-7BBB-4B0C0E34A4BB}"/>
              </a:ext>
            </a:extLst>
          </p:cNvPr>
          <p:cNvSpPr txBox="1">
            <a:spLocks/>
          </p:cNvSpPr>
          <p:nvPr/>
        </p:nvSpPr>
        <p:spPr>
          <a:xfrm>
            <a:off x="203200" y="6622150"/>
            <a:ext cx="8648700" cy="263975"/>
          </a:xfrm>
          <a:prstGeom prst="rect">
            <a:avLst/>
          </a:prstGeom>
        </p:spPr>
        <p:txBody>
          <a:bodyPr vert="horz" lIns="91440" tIns="45720" rIns="91440" bIns="45720" rtlCol="0" anchor="t">
            <a:normAutofit fontScale="92500" lnSpcReduction="2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4">
                    <a:lumMod val="49000"/>
                  </a:schemeClr>
                </a:solidFill>
                <a:ea typeface="Verdana"/>
                <a:cs typeface="Arial"/>
              </a:rPr>
              <a:t>ISIS-RRHF-WM-Rv-0015</a:t>
            </a:r>
            <a:endParaRPr lang="en-GB">
              <a:solidFill>
                <a:schemeClr val="accent4">
                  <a:lumMod val="49000"/>
                </a:schemeClr>
              </a:solidFill>
            </a:endParaRPr>
          </a:p>
        </p:txBody>
      </p:sp>
      <p:sp>
        <p:nvSpPr>
          <p:cNvPr id="5" name="Text Placeholder 3">
            <a:extLst>
              <a:ext uri="{FF2B5EF4-FFF2-40B4-BE49-F238E27FC236}">
                <a16:creationId xmlns:a16="http://schemas.microsoft.com/office/drawing/2014/main" id="{9B8D93B8-6C51-A92C-54D0-C2A0C7C6D759}"/>
              </a:ext>
            </a:extLst>
          </p:cNvPr>
          <p:cNvSpPr>
            <a:spLocks noGrp="1"/>
          </p:cNvSpPr>
          <p:nvPr/>
        </p:nvSpPr>
        <p:spPr>
          <a:xfrm>
            <a:off x="203200" y="4610100"/>
            <a:ext cx="8648700" cy="2639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chemeClr val="accent4">
                    <a:lumMod val="49000"/>
                  </a:schemeClr>
                </a:solidFill>
                <a:ea typeface="Verdana"/>
                <a:cs typeface="Arial"/>
              </a:rPr>
              <a:t>Mark Shaw</a:t>
            </a:r>
          </a:p>
          <a:p>
            <a:r>
              <a:rPr lang="en-GB" sz="1800">
                <a:solidFill>
                  <a:schemeClr val="accent4">
                    <a:lumMod val="49000"/>
                  </a:schemeClr>
                </a:solidFill>
                <a:ea typeface="Verdana"/>
                <a:cs typeface="Arial"/>
              </a:rPr>
              <a:t>24th April 2026</a:t>
            </a:r>
            <a:endParaRPr lang="en-GB" sz="1800">
              <a:solidFill>
                <a:schemeClr val="accent4">
                  <a:lumMod val="49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Build location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8" r="-2"/>
          <a:stretch/>
        </p:blipFill>
        <p:spPr>
          <a:xfrm>
            <a:off x="2634551" y="2137316"/>
            <a:ext cx="6957124" cy="4641309"/>
          </a:xfrm>
          <a:prstGeom prst="rect">
            <a:avLst/>
          </a:prstGeom>
        </p:spPr>
      </p:pic>
      <p:pic>
        <p:nvPicPr>
          <p:cNvPr id="10" name="Picture 9"/>
          <p:cNvPicPr/>
          <p:nvPr/>
        </p:nvPicPr>
        <p:blipFill>
          <a:blip r:embed="rId4"/>
          <a:srcRect b="8010"/>
          <a:stretch>
            <a:fillRect/>
          </a:stretch>
        </p:blipFill>
        <p:spPr>
          <a:xfrm rot="10800000">
            <a:off x="7031990" y="0"/>
            <a:ext cx="5160010" cy="3062605"/>
          </a:xfrm>
          <a:prstGeom prst="rect">
            <a:avLst/>
          </a:prstGeom>
        </p:spPr>
      </p:pic>
      <p:pic>
        <p:nvPicPr>
          <p:cNvPr id="2" name="Picture 1" descr="A blue and white building with a blue sheet on top&#10;&#10;AI-generated content may be incorrect.">
            <a:extLst>
              <a:ext uri="{FF2B5EF4-FFF2-40B4-BE49-F238E27FC236}">
                <a16:creationId xmlns:a16="http://schemas.microsoft.com/office/drawing/2014/main" id="{4A1D1010-EDD1-2A37-57DA-55A3ABD49BC8}"/>
              </a:ext>
            </a:extLst>
          </p:cNvPr>
          <p:cNvPicPr>
            <a:picLocks noChangeAspect="1"/>
          </p:cNvPicPr>
          <p:nvPr/>
        </p:nvPicPr>
        <p:blipFill>
          <a:blip r:embed="rId5"/>
          <a:srcRect l="141" r="-92" b="8466"/>
          <a:stretch>
            <a:fillRect/>
          </a:stretch>
        </p:blipFill>
        <p:spPr>
          <a:xfrm>
            <a:off x="7031990" y="0"/>
            <a:ext cx="5160016" cy="3295651"/>
          </a:xfrm>
          <a:prstGeom prst="rect">
            <a:avLst/>
          </a:prstGeom>
        </p:spPr>
      </p:pic>
      <p:sp>
        <p:nvSpPr>
          <p:cNvPr id="5" name="Oval 4"/>
          <p:cNvSpPr/>
          <p:nvPr/>
        </p:nvSpPr>
        <p:spPr>
          <a:xfrm>
            <a:off x="8462074" y="176145"/>
            <a:ext cx="3676650" cy="27670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381750" y="3956710"/>
            <a:ext cx="1722088" cy="7905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a:cxnSpLocks/>
            <a:stCxn id="5" idx="3"/>
            <a:endCxn id="11" idx="7"/>
          </p:cNvCxnSpPr>
          <p:nvPr/>
        </p:nvCxnSpPr>
        <p:spPr>
          <a:xfrm flipH="1">
            <a:off x="7851644" y="2537996"/>
            <a:ext cx="1148863" cy="15344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23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BCCA52-2EAD-AED9-D81B-66D0FC50D25F}"/>
              </a:ext>
            </a:extLst>
          </p:cNvPr>
          <p:cNvPicPr>
            <a:picLocks noChangeAspect="1"/>
          </p:cNvPicPr>
          <p:nvPr/>
        </p:nvPicPr>
        <p:blipFill>
          <a:blip r:embed="rId3"/>
          <a:stretch>
            <a:fillRect/>
          </a:stretch>
        </p:blipFill>
        <p:spPr>
          <a:xfrm rot="10800000">
            <a:off x="1658822" y="2806098"/>
            <a:ext cx="4940761" cy="4004478"/>
          </a:xfrm>
          <a:prstGeom prst="rect">
            <a:avLst/>
          </a:prstGeom>
        </p:spPr>
      </p:pic>
      <p:sp>
        <p:nvSpPr>
          <p:cNvPr id="4" name="TextBox 3">
            <a:extLst>
              <a:ext uri="{FF2B5EF4-FFF2-40B4-BE49-F238E27FC236}">
                <a16:creationId xmlns:a16="http://schemas.microsoft.com/office/drawing/2014/main" id="{1DEE563C-3876-35C8-6A24-5DE9C0B95FEA}"/>
              </a:ext>
            </a:extLst>
          </p:cNvPr>
          <p:cNvSpPr txBox="1"/>
          <p:nvPr/>
        </p:nvSpPr>
        <p:spPr>
          <a:xfrm>
            <a:off x="181163" y="4271105"/>
            <a:ext cx="1392234" cy="276999"/>
          </a:xfrm>
          <a:prstGeom prst="rect">
            <a:avLst/>
          </a:prstGeom>
          <a:noFill/>
        </p:spPr>
        <p:txBody>
          <a:bodyPr wrap="square" rtlCol="0">
            <a:spAutoFit/>
          </a:bodyPr>
          <a:lstStyle/>
          <a:p>
            <a:r>
              <a:rPr lang="en-GB" sz="1200" dirty="0"/>
              <a:t>De-lidding cell</a:t>
            </a:r>
          </a:p>
        </p:txBody>
      </p:sp>
      <p:sp>
        <p:nvSpPr>
          <p:cNvPr id="5" name="TextBox 4">
            <a:extLst>
              <a:ext uri="{FF2B5EF4-FFF2-40B4-BE49-F238E27FC236}">
                <a16:creationId xmlns:a16="http://schemas.microsoft.com/office/drawing/2014/main" id="{4EE08C5B-C749-4E86-06EA-A0A02BC90E61}"/>
              </a:ext>
            </a:extLst>
          </p:cNvPr>
          <p:cNvSpPr txBox="1"/>
          <p:nvPr/>
        </p:nvSpPr>
        <p:spPr>
          <a:xfrm>
            <a:off x="181163" y="4727708"/>
            <a:ext cx="1392234" cy="276999"/>
          </a:xfrm>
          <a:prstGeom prst="rect">
            <a:avLst/>
          </a:prstGeom>
          <a:noFill/>
        </p:spPr>
        <p:txBody>
          <a:bodyPr wrap="square" rtlCol="0">
            <a:spAutoFit/>
          </a:bodyPr>
          <a:lstStyle/>
          <a:p>
            <a:r>
              <a:rPr lang="en-GB" sz="1200" dirty="0"/>
              <a:t>Active cell</a:t>
            </a:r>
          </a:p>
        </p:txBody>
      </p:sp>
      <p:sp>
        <p:nvSpPr>
          <p:cNvPr id="6" name="TextBox 5">
            <a:extLst>
              <a:ext uri="{FF2B5EF4-FFF2-40B4-BE49-F238E27FC236}">
                <a16:creationId xmlns:a16="http://schemas.microsoft.com/office/drawing/2014/main" id="{EB2AEA3E-F6A8-2D96-1C6E-C82C2FF94E54}"/>
              </a:ext>
            </a:extLst>
          </p:cNvPr>
          <p:cNvSpPr txBox="1"/>
          <p:nvPr/>
        </p:nvSpPr>
        <p:spPr>
          <a:xfrm>
            <a:off x="181163" y="5320891"/>
            <a:ext cx="1392234" cy="276999"/>
          </a:xfrm>
          <a:prstGeom prst="rect">
            <a:avLst/>
          </a:prstGeom>
          <a:noFill/>
        </p:spPr>
        <p:txBody>
          <a:bodyPr wrap="square" rtlCol="0">
            <a:spAutoFit/>
          </a:bodyPr>
          <a:lstStyle/>
          <a:p>
            <a:r>
              <a:rPr lang="en-GB" sz="1200" dirty="0"/>
              <a:t>Manipulator room</a:t>
            </a:r>
          </a:p>
        </p:txBody>
      </p:sp>
      <p:cxnSp>
        <p:nvCxnSpPr>
          <p:cNvPr id="10" name="Straight Arrow Connector 9">
            <a:extLst>
              <a:ext uri="{FF2B5EF4-FFF2-40B4-BE49-F238E27FC236}">
                <a16:creationId xmlns:a16="http://schemas.microsoft.com/office/drawing/2014/main" id="{93707B6F-2BDA-FAFF-27DE-B0F8537F56E9}"/>
              </a:ext>
            </a:extLst>
          </p:cNvPr>
          <p:cNvCxnSpPr>
            <a:cxnSpLocks/>
          </p:cNvCxnSpPr>
          <p:nvPr/>
        </p:nvCxnSpPr>
        <p:spPr>
          <a:xfrm flipV="1">
            <a:off x="1506722" y="4404712"/>
            <a:ext cx="17887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388B9EF-C7F8-38E7-0560-BBE3AE130B38}"/>
              </a:ext>
            </a:extLst>
          </p:cNvPr>
          <p:cNvCxnSpPr>
            <a:cxnSpLocks/>
          </p:cNvCxnSpPr>
          <p:nvPr/>
        </p:nvCxnSpPr>
        <p:spPr>
          <a:xfrm flipV="1">
            <a:off x="1506722" y="4832915"/>
            <a:ext cx="3586273" cy="2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1D9911B-6028-6603-A696-A75E8C4D336F}"/>
              </a:ext>
            </a:extLst>
          </p:cNvPr>
          <p:cNvCxnSpPr>
            <a:cxnSpLocks/>
          </p:cNvCxnSpPr>
          <p:nvPr/>
        </p:nvCxnSpPr>
        <p:spPr>
          <a:xfrm>
            <a:off x="1592447" y="5507016"/>
            <a:ext cx="1055281" cy="523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Google Shape;285;p5">
            <a:extLst>
              <a:ext uri="{FF2B5EF4-FFF2-40B4-BE49-F238E27FC236}">
                <a16:creationId xmlns:a16="http://schemas.microsoft.com/office/drawing/2014/main" id="{0D701701-4E0A-366C-0B25-4EE1E466D709}"/>
              </a:ext>
            </a:extLst>
          </p:cNvPr>
          <p:cNvSpPr txBox="1"/>
          <p:nvPr/>
        </p:nvSpPr>
        <p:spPr>
          <a:xfrm>
            <a:off x="403340" y="345182"/>
            <a:ext cx="9767601" cy="769441"/>
          </a:xfrm>
          <a:prstGeom prst="rect">
            <a:avLst/>
          </a:prstGeom>
          <a:noFill/>
          <a:ln>
            <a:noFill/>
          </a:ln>
        </p:spPr>
        <p:txBody>
          <a:bodyPr spcFirstLastPara="1" wrap="square" lIns="91425" tIns="45700" rIns="91425" bIns="45700" anchor="t" anchorCtr="0">
            <a:spAutoFit/>
          </a:bodyPr>
          <a:lstStyle/>
          <a:p>
            <a:r>
              <a:rPr lang="en-GB" sz="4400" b="1" dirty="0">
                <a:solidFill>
                  <a:srgbClr val="2E2D62"/>
                </a:solidFill>
              </a:rPr>
              <a:t>Facility overview</a:t>
            </a:r>
            <a:endParaRPr lang="en-US" dirty="0"/>
          </a:p>
        </p:txBody>
      </p:sp>
      <p:pic>
        <p:nvPicPr>
          <p:cNvPr id="9" name="Picture 8">
            <a:extLst>
              <a:ext uri="{FF2B5EF4-FFF2-40B4-BE49-F238E27FC236}">
                <a16:creationId xmlns:a16="http://schemas.microsoft.com/office/drawing/2014/main" id="{BEA72E1D-ACE1-DEAC-43D6-206C2EDE3C1E}"/>
              </a:ext>
            </a:extLst>
          </p:cNvPr>
          <p:cNvPicPr>
            <a:picLocks noChangeAspect="1"/>
          </p:cNvPicPr>
          <p:nvPr/>
        </p:nvPicPr>
        <p:blipFill>
          <a:blip r:embed="rId4"/>
          <a:stretch>
            <a:fillRect/>
          </a:stretch>
        </p:blipFill>
        <p:spPr>
          <a:xfrm>
            <a:off x="5214769" y="8814"/>
            <a:ext cx="6977231" cy="4205377"/>
          </a:xfrm>
          <a:prstGeom prst="rect">
            <a:avLst/>
          </a:prstGeom>
        </p:spPr>
      </p:pic>
    </p:spTree>
    <p:extLst>
      <p:ext uri="{BB962C8B-B14F-4D97-AF65-F5344CB8AC3E}">
        <p14:creationId xmlns:p14="http://schemas.microsoft.com/office/powerpoint/2010/main" val="1758502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482A000-A909-2AEF-8B16-BD9593DDAFCD}"/>
              </a:ext>
            </a:extLst>
          </p:cNvPr>
          <p:cNvPicPr>
            <a:picLocks noChangeAspect="1"/>
          </p:cNvPicPr>
          <p:nvPr/>
        </p:nvPicPr>
        <p:blipFill rotWithShape="1">
          <a:blip r:embed="rId3"/>
          <a:srcRect l="12672" t="19181" r="10447" b="9787"/>
          <a:stretch/>
        </p:blipFill>
        <p:spPr>
          <a:xfrm rot="5400000">
            <a:off x="6932673" y="652795"/>
            <a:ext cx="4513064" cy="5436720"/>
          </a:xfrm>
          <a:prstGeom prst="rect">
            <a:avLst/>
          </a:prstGeom>
        </p:spPr>
      </p:pic>
      <p:pic>
        <p:nvPicPr>
          <p:cNvPr id="7" name="Picture 6">
            <a:extLst>
              <a:ext uri="{FF2B5EF4-FFF2-40B4-BE49-F238E27FC236}">
                <a16:creationId xmlns:a16="http://schemas.microsoft.com/office/drawing/2014/main" id="{B43BDE1F-FC94-10CB-F551-D51DCBB046C6}"/>
              </a:ext>
            </a:extLst>
          </p:cNvPr>
          <p:cNvPicPr>
            <a:picLocks noChangeAspect="1"/>
          </p:cNvPicPr>
          <p:nvPr/>
        </p:nvPicPr>
        <p:blipFill rotWithShape="1">
          <a:blip r:embed="rId3"/>
          <a:srcRect l="12672" t="19181" r="10447" b="9787"/>
          <a:stretch/>
        </p:blipFill>
        <p:spPr>
          <a:xfrm rot="5400000">
            <a:off x="1079067" y="659571"/>
            <a:ext cx="4513064" cy="5436720"/>
          </a:xfrm>
          <a:prstGeom prst="rect">
            <a:avLst/>
          </a:prstGeom>
        </p:spPr>
      </p:pic>
      <p:grpSp>
        <p:nvGrpSpPr>
          <p:cNvPr id="53" name="Group 52"/>
          <p:cNvGrpSpPr/>
          <p:nvPr/>
        </p:nvGrpSpPr>
        <p:grpSpPr>
          <a:xfrm>
            <a:off x="7917907" y="2824589"/>
            <a:ext cx="3336854" cy="2169149"/>
            <a:chOff x="7917907" y="2824589"/>
            <a:chExt cx="3336854" cy="2169149"/>
          </a:xfrm>
        </p:grpSpPr>
        <p:grpSp>
          <p:nvGrpSpPr>
            <p:cNvPr id="26" name="Group 25"/>
            <p:cNvGrpSpPr/>
            <p:nvPr/>
          </p:nvGrpSpPr>
          <p:grpSpPr>
            <a:xfrm>
              <a:off x="8292426" y="2824589"/>
              <a:ext cx="2962335" cy="2163002"/>
              <a:chOff x="7495723" y="2824589"/>
              <a:chExt cx="2962335" cy="2163002"/>
            </a:xfrm>
          </p:grpSpPr>
          <p:pic>
            <p:nvPicPr>
              <p:cNvPr id="28" name="Picture 27"/>
              <p:cNvPicPr>
                <a:picLocks noChangeAspect="1"/>
              </p:cNvPicPr>
              <p:nvPr/>
            </p:nvPicPr>
            <p:blipFill>
              <a:blip r:embed="rId4"/>
              <a:stretch>
                <a:fillRect/>
              </a:stretch>
            </p:blipFill>
            <p:spPr>
              <a:xfrm>
                <a:off x="7495723" y="4695085"/>
                <a:ext cx="247505" cy="292506"/>
              </a:xfrm>
              <a:prstGeom prst="rect">
                <a:avLst/>
              </a:prstGeom>
            </p:spPr>
          </p:pic>
          <p:pic>
            <p:nvPicPr>
              <p:cNvPr id="30" name="Picture 29"/>
              <p:cNvPicPr>
                <a:picLocks noChangeAspect="1"/>
              </p:cNvPicPr>
              <p:nvPr/>
            </p:nvPicPr>
            <p:blipFill>
              <a:blip r:embed="rId5"/>
              <a:stretch>
                <a:fillRect/>
              </a:stretch>
            </p:blipFill>
            <p:spPr>
              <a:xfrm>
                <a:off x="8614502" y="2914480"/>
                <a:ext cx="110468" cy="511579"/>
              </a:xfrm>
              <a:prstGeom prst="rect">
                <a:avLst/>
              </a:prstGeom>
              <a:ln>
                <a:solidFill>
                  <a:srgbClr val="FF0000"/>
                </a:solidFill>
              </a:ln>
            </p:spPr>
          </p:pic>
          <p:pic>
            <p:nvPicPr>
              <p:cNvPr id="31" name="Picture 30"/>
              <p:cNvPicPr>
                <a:picLocks noChangeAspect="1"/>
              </p:cNvPicPr>
              <p:nvPr/>
            </p:nvPicPr>
            <p:blipFill>
              <a:blip r:embed="rId6"/>
              <a:stretch>
                <a:fillRect/>
              </a:stretch>
            </p:blipFill>
            <p:spPr>
              <a:xfrm>
                <a:off x="9014891" y="2824589"/>
                <a:ext cx="1443167" cy="775173"/>
              </a:xfrm>
              <a:prstGeom prst="rect">
                <a:avLst/>
              </a:prstGeom>
            </p:spPr>
          </p:pic>
        </p:grpSp>
        <p:pic>
          <p:nvPicPr>
            <p:cNvPr id="52" name="Picture 51"/>
            <p:cNvPicPr>
              <a:picLocks noChangeAspect="1"/>
            </p:cNvPicPr>
            <p:nvPr/>
          </p:nvPicPr>
          <p:blipFill>
            <a:blip r:embed="rId4"/>
            <a:stretch>
              <a:fillRect/>
            </a:stretch>
          </p:blipFill>
          <p:spPr>
            <a:xfrm>
              <a:off x="7917907" y="4701232"/>
              <a:ext cx="247505" cy="292506"/>
            </a:xfrm>
            <a:prstGeom prst="rect">
              <a:avLst/>
            </a:prstGeom>
          </p:spPr>
        </p:pic>
      </p:grpSp>
      <p:grpSp>
        <p:nvGrpSpPr>
          <p:cNvPr id="49" name="Group 48"/>
          <p:cNvGrpSpPr/>
          <p:nvPr/>
        </p:nvGrpSpPr>
        <p:grpSpPr>
          <a:xfrm>
            <a:off x="1016120" y="2407365"/>
            <a:ext cx="4491746" cy="2573450"/>
            <a:chOff x="1003420" y="2674065"/>
            <a:chExt cx="4491746" cy="2573450"/>
          </a:xfrm>
        </p:grpSpPr>
        <p:grpSp>
          <p:nvGrpSpPr>
            <p:cNvPr id="6" name="Group 5"/>
            <p:cNvGrpSpPr/>
            <p:nvPr/>
          </p:nvGrpSpPr>
          <p:grpSpPr>
            <a:xfrm>
              <a:off x="1003420" y="2674065"/>
              <a:ext cx="4491746" cy="2573450"/>
              <a:chOff x="6118647" y="2674065"/>
              <a:chExt cx="4491746" cy="2573450"/>
            </a:xfrm>
          </p:grpSpPr>
          <p:pic>
            <p:nvPicPr>
              <p:cNvPr id="11" name="Picture 10"/>
              <p:cNvPicPr>
                <a:picLocks noChangeAspect="1"/>
              </p:cNvPicPr>
              <p:nvPr/>
            </p:nvPicPr>
            <p:blipFill>
              <a:blip r:embed="rId4"/>
              <a:stretch>
                <a:fillRect/>
              </a:stretch>
            </p:blipFill>
            <p:spPr>
              <a:xfrm>
                <a:off x="7857817" y="4955009"/>
                <a:ext cx="247505" cy="292506"/>
              </a:xfrm>
              <a:prstGeom prst="rect">
                <a:avLst/>
              </a:prstGeom>
            </p:spPr>
          </p:pic>
          <p:pic>
            <p:nvPicPr>
              <p:cNvPr id="12" name="Picture 11"/>
              <p:cNvPicPr>
                <a:picLocks noChangeAspect="1"/>
              </p:cNvPicPr>
              <p:nvPr/>
            </p:nvPicPr>
            <p:blipFill>
              <a:blip r:embed="rId7"/>
              <a:stretch>
                <a:fillRect/>
              </a:stretch>
            </p:blipFill>
            <p:spPr>
              <a:xfrm>
                <a:off x="6118647" y="2674065"/>
                <a:ext cx="121681" cy="1273348"/>
              </a:xfrm>
              <a:prstGeom prst="rect">
                <a:avLst/>
              </a:prstGeom>
              <a:ln>
                <a:solidFill>
                  <a:srgbClr val="FF0000"/>
                </a:solidFill>
              </a:ln>
            </p:spPr>
          </p:pic>
          <p:pic>
            <p:nvPicPr>
              <p:cNvPr id="13" name="Picture 12"/>
              <p:cNvPicPr>
                <a:picLocks noChangeAspect="1"/>
              </p:cNvPicPr>
              <p:nvPr/>
            </p:nvPicPr>
            <p:blipFill>
              <a:blip r:embed="rId5"/>
              <a:stretch>
                <a:fillRect/>
              </a:stretch>
            </p:blipFill>
            <p:spPr>
              <a:xfrm>
                <a:off x="8658186" y="3182735"/>
                <a:ext cx="110468" cy="511579"/>
              </a:xfrm>
              <a:prstGeom prst="rect">
                <a:avLst/>
              </a:prstGeom>
              <a:ln>
                <a:solidFill>
                  <a:srgbClr val="FF0000"/>
                </a:solidFill>
              </a:ln>
            </p:spPr>
          </p:pic>
          <p:pic>
            <p:nvPicPr>
              <p:cNvPr id="14" name="Picture 13"/>
              <p:cNvPicPr>
                <a:picLocks noChangeAspect="1"/>
              </p:cNvPicPr>
              <p:nvPr/>
            </p:nvPicPr>
            <p:blipFill>
              <a:blip r:embed="rId6"/>
              <a:stretch>
                <a:fillRect/>
              </a:stretch>
            </p:blipFill>
            <p:spPr>
              <a:xfrm>
                <a:off x="9014891" y="3101047"/>
                <a:ext cx="1595502" cy="856997"/>
              </a:xfrm>
              <a:prstGeom prst="rect">
                <a:avLst/>
              </a:prstGeom>
            </p:spPr>
          </p:pic>
        </p:grpSp>
        <p:pic>
          <p:nvPicPr>
            <p:cNvPr id="48" name="Picture 47"/>
            <p:cNvPicPr>
              <a:picLocks noChangeAspect="1"/>
            </p:cNvPicPr>
            <p:nvPr/>
          </p:nvPicPr>
          <p:blipFill>
            <a:blip r:embed="rId4"/>
            <a:stretch>
              <a:fillRect/>
            </a:stretch>
          </p:blipFill>
          <p:spPr>
            <a:xfrm>
              <a:off x="2322195" y="4955009"/>
              <a:ext cx="247505" cy="292506"/>
            </a:xfrm>
            <a:prstGeom prst="rect">
              <a:avLst/>
            </a:prstGeom>
          </p:spPr>
        </p:pic>
      </p:grpSp>
      <p:sp>
        <p:nvSpPr>
          <p:cNvPr id="8" name="TextBox 7">
            <a:extLst>
              <a:ext uri="{FF2B5EF4-FFF2-40B4-BE49-F238E27FC236}">
                <a16:creationId xmlns:a16="http://schemas.microsoft.com/office/drawing/2014/main" id="{37FEC449-72A9-AC4A-AF08-56A086A7A92C}"/>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cxnSp>
        <p:nvCxnSpPr>
          <p:cNvPr id="16" name="Straight Arrow Connector 15"/>
          <p:cNvCxnSpPr>
            <a:cxnSpLocks/>
          </p:cNvCxnSpPr>
          <p:nvPr/>
        </p:nvCxnSpPr>
        <p:spPr>
          <a:xfrm>
            <a:off x="867208" y="2417998"/>
            <a:ext cx="0" cy="12839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767817" y="2417999"/>
            <a:ext cx="0" cy="1231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23270" y="2946959"/>
            <a:ext cx="0" cy="5115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353696" y="2966839"/>
            <a:ext cx="0" cy="496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36840" y="3243024"/>
            <a:ext cx="1058179" cy="1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1921688" y="2537190"/>
            <a:ext cx="783328" cy="921563"/>
          </a:xfrm>
          <a:prstGeom prst="rect">
            <a:avLst/>
          </a:prstGeom>
        </p:spPr>
      </p:pic>
      <p:pic>
        <p:nvPicPr>
          <p:cNvPr id="3" name="Picture 2"/>
          <p:cNvPicPr>
            <a:picLocks noChangeAspect="1"/>
          </p:cNvPicPr>
          <p:nvPr/>
        </p:nvPicPr>
        <p:blipFill>
          <a:blip r:embed="rId9"/>
          <a:stretch>
            <a:fillRect/>
          </a:stretch>
        </p:blipFill>
        <p:spPr>
          <a:xfrm rot="16200000">
            <a:off x="3963725" y="3000854"/>
            <a:ext cx="366070" cy="484339"/>
          </a:xfrm>
          <a:prstGeom prst="rect">
            <a:avLst/>
          </a:prstGeom>
        </p:spPr>
      </p:pic>
      <p:cxnSp>
        <p:nvCxnSpPr>
          <p:cNvPr id="21" name="Straight Arrow Connector 20"/>
          <p:cNvCxnSpPr/>
          <p:nvPr/>
        </p:nvCxnSpPr>
        <p:spPr>
          <a:xfrm>
            <a:off x="520260" y="3037250"/>
            <a:ext cx="10070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773896" y="2446237"/>
            <a:ext cx="1050244" cy="1063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p:cNvSpPr/>
          <p:nvPr/>
        </p:nvSpPr>
        <p:spPr>
          <a:xfrm>
            <a:off x="3919083" y="3069655"/>
            <a:ext cx="483978" cy="371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Arrow Connector 23"/>
          <p:cNvCxnSpPr/>
          <p:nvPr/>
        </p:nvCxnSpPr>
        <p:spPr>
          <a:xfrm flipH="1">
            <a:off x="520260" y="3140325"/>
            <a:ext cx="10070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96160" y="3243024"/>
            <a:ext cx="7406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258779" y="2946959"/>
            <a:ext cx="0" cy="5115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9189205" y="2966839"/>
            <a:ext cx="0" cy="496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432190" y="2997972"/>
            <a:ext cx="10070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624182" y="2446237"/>
            <a:ext cx="1050244" cy="1063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p:nvSpPr>
        <p:spPr>
          <a:xfrm>
            <a:off x="10980632" y="2835228"/>
            <a:ext cx="320049" cy="7751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Arrow Connector 38"/>
          <p:cNvCxnSpPr/>
          <p:nvPr/>
        </p:nvCxnSpPr>
        <p:spPr>
          <a:xfrm flipH="1">
            <a:off x="6432190" y="3101047"/>
            <a:ext cx="10070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0"/>
          <a:stretch>
            <a:fillRect/>
          </a:stretch>
        </p:blipFill>
        <p:spPr>
          <a:xfrm>
            <a:off x="7791430" y="2642741"/>
            <a:ext cx="747964" cy="641112"/>
          </a:xfrm>
          <a:prstGeom prst="rect">
            <a:avLst/>
          </a:prstGeom>
        </p:spPr>
      </p:pic>
      <p:cxnSp>
        <p:nvCxnSpPr>
          <p:cNvPr id="41" name="Straight Arrow Connector 40"/>
          <p:cNvCxnSpPr>
            <a:cxnSpLocks/>
          </p:cNvCxnSpPr>
          <p:nvPr/>
        </p:nvCxnSpPr>
        <p:spPr>
          <a:xfrm flipH="1">
            <a:off x="8411777" y="3170269"/>
            <a:ext cx="2643286" cy="15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002795" y="5578791"/>
            <a:ext cx="827471" cy="369332"/>
          </a:xfrm>
          <a:prstGeom prst="rect">
            <a:avLst/>
          </a:prstGeom>
          <a:noFill/>
        </p:spPr>
        <p:txBody>
          <a:bodyPr wrap="none" rtlCol="0">
            <a:spAutoFit/>
          </a:bodyPr>
          <a:lstStyle/>
          <a:p>
            <a:r>
              <a:rPr lang="en-GB" dirty="0"/>
              <a:t>Import</a:t>
            </a:r>
          </a:p>
        </p:txBody>
      </p:sp>
      <p:sp>
        <p:nvSpPr>
          <p:cNvPr id="44" name="TextBox 43"/>
          <p:cNvSpPr txBox="1"/>
          <p:nvPr/>
        </p:nvSpPr>
        <p:spPr>
          <a:xfrm>
            <a:off x="8956922" y="5584646"/>
            <a:ext cx="797013" cy="369332"/>
          </a:xfrm>
          <a:prstGeom prst="rect">
            <a:avLst/>
          </a:prstGeom>
          <a:noFill/>
        </p:spPr>
        <p:txBody>
          <a:bodyPr wrap="none" rtlCol="0">
            <a:spAutoFit/>
          </a:bodyPr>
          <a:lstStyle/>
          <a:p>
            <a:r>
              <a:rPr lang="en-GB" dirty="0"/>
              <a:t>Export</a:t>
            </a:r>
          </a:p>
        </p:txBody>
      </p:sp>
      <p:cxnSp>
        <p:nvCxnSpPr>
          <p:cNvPr id="45" name="Straight Arrow Connector 44">
            <a:extLst>
              <a:ext uri="{FF2B5EF4-FFF2-40B4-BE49-F238E27FC236}">
                <a16:creationId xmlns:a16="http://schemas.microsoft.com/office/drawing/2014/main" id="{AA97FFDF-9A81-8A5F-9CC3-1EB7D832B3A0}"/>
              </a:ext>
            </a:extLst>
          </p:cNvPr>
          <p:cNvCxnSpPr>
            <a:cxnSpLocks/>
          </p:cNvCxnSpPr>
          <p:nvPr/>
        </p:nvCxnSpPr>
        <p:spPr>
          <a:xfrm>
            <a:off x="6654864" y="2407364"/>
            <a:ext cx="0" cy="12839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EA92096-6FDE-0E0B-449E-2A1F996A4ED0}"/>
              </a:ext>
            </a:extLst>
          </p:cNvPr>
          <p:cNvCxnSpPr>
            <a:cxnSpLocks/>
          </p:cNvCxnSpPr>
          <p:nvPr/>
        </p:nvCxnSpPr>
        <p:spPr>
          <a:xfrm flipV="1">
            <a:off x="6555473" y="2407365"/>
            <a:ext cx="0" cy="1231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523B95C6-D906-BD58-EA35-728359AAAA46}"/>
              </a:ext>
            </a:extLst>
          </p:cNvPr>
          <p:cNvPicPr>
            <a:picLocks noChangeAspect="1"/>
          </p:cNvPicPr>
          <p:nvPr/>
        </p:nvPicPr>
        <p:blipFill>
          <a:blip r:embed="rId7"/>
          <a:stretch>
            <a:fillRect/>
          </a:stretch>
        </p:blipFill>
        <p:spPr>
          <a:xfrm>
            <a:off x="6857005" y="2407365"/>
            <a:ext cx="121681" cy="1273348"/>
          </a:xfrm>
          <a:prstGeom prst="rect">
            <a:avLst/>
          </a:prstGeom>
          <a:ln>
            <a:solidFill>
              <a:srgbClr val="FF0000"/>
            </a:solidFill>
          </a:ln>
        </p:spPr>
      </p:pic>
      <p:sp>
        <p:nvSpPr>
          <p:cNvPr id="55" name="TextBox 54">
            <a:extLst>
              <a:ext uri="{FF2B5EF4-FFF2-40B4-BE49-F238E27FC236}">
                <a16:creationId xmlns:a16="http://schemas.microsoft.com/office/drawing/2014/main" id="{524B673B-A4FD-9A8B-2DC0-AFC655C95C30}"/>
              </a:ext>
            </a:extLst>
          </p:cNvPr>
          <p:cNvSpPr txBox="1"/>
          <p:nvPr/>
        </p:nvSpPr>
        <p:spPr>
          <a:xfrm>
            <a:off x="362138" y="341739"/>
            <a:ext cx="9216427" cy="769441"/>
          </a:xfrm>
          <a:prstGeom prst="rect">
            <a:avLst/>
          </a:prstGeom>
          <a:noFill/>
        </p:spPr>
        <p:txBody>
          <a:bodyPr wrap="square" rtlCol="0">
            <a:spAutoFit/>
          </a:bodyPr>
          <a:lstStyle/>
          <a:p>
            <a:r>
              <a:rPr lang="en-US" sz="4400" b="1" dirty="0">
                <a:solidFill>
                  <a:schemeClr val="tx1"/>
                </a:solidFill>
              </a:rPr>
              <a:t>High level operational overview</a:t>
            </a:r>
          </a:p>
        </p:txBody>
      </p:sp>
    </p:spTree>
    <p:extLst>
      <p:ext uri="{BB962C8B-B14F-4D97-AF65-F5344CB8AC3E}">
        <p14:creationId xmlns:p14="http://schemas.microsoft.com/office/powerpoint/2010/main" val="2747107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Shape 282">
          <a:extLst>
            <a:ext uri="{FF2B5EF4-FFF2-40B4-BE49-F238E27FC236}">
              <a16:creationId xmlns:a16="http://schemas.microsoft.com/office/drawing/2014/main" id="{CA597EB6-E3B8-AE1B-24EF-3F28DA885247}"/>
            </a:ext>
          </a:extLst>
        </p:cNvPr>
        <p:cNvGrpSpPr/>
        <p:nvPr/>
      </p:nvGrpSpPr>
      <p:grpSpPr>
        <a:xfrm>
          <a:off x="0" y="0"/>
          <a:ext cx="0" cy="0"/>
          <a:chOff x="0" y="0"/>
          <a:chExt cx="0" cy="0"/>
        </a:xfrm>
      </p:grpSpPr>
      <p:sp>
        <p:nvSpPr>
          <p:cNvPr id="285" name="Google Shape;285;p5">
            <a:extLst>
              <a:ext uri="{FF2B5EF4-FFF2-40B4-BE49-F238E27FC236}">
                <a16:creationId xmlns:a16="http://schemas.microsoft.com/office/drawing/2014/main" id="{3D1469D8-19C4-F416-0661-6316BC69090F}"/>
              </a:ext>
            </a:extLst>
          </p:cNvPr>
          <p:cNvSpPr txBox="1"/>
          <p:nvPr/>
        </p:nvSpPr>
        <p:spPr>
          <a:xfrm>
            <a:off x="403340" y="345182"/>
            <a:ext cx="9767601" cy="1046400"/>
          </a:xfrm>
          <a:prstGeom prst="rect">
            <a:avLst/>
          </a:prstGeom>
          <a:noFill/>
          <a:ln>
            <a:noFill/>
          </a:ln>
        </p:spPr>
        <p:txBody>
          <a:bodyPr spcFirstLastPara="1" wrap="square" lIns="91425" tIns="45700" rIns="91425" bIns="45700" anchor="t" anchorCtr="0">
            <a:spAutoFit/>
          </a:bodyPr>
          <a:lstStyle/>
          <a:p>
            <a:r>
              <a:rPr lang="en-GB" sz="4400" b="1" dirty="0">
                <a:solidFill>
                  <a:srgbClr val="2E2D62"/>
                </a:solidFill>
              </a:rPr>
              <a:t>RRHF manufacture</a:t>
            </a:r>
          </a:p>
          <a:p>
            <a:r>
              <a:rPr lang="en-GB" sz="1800" dirty="0">
                <a:solidFill>
                  <a:schemeClr val="accent4">
                    <a:lumMod val="50000"/>
                  </a:schemeClr>
                </a:solidFill>
              </a:rPr>
              <a:t>Active cell containment</a:t>
            </a:r>
            <a:endParaRPr lang="en-US" sz="1800" dirty="0">
              <a:solidFill>
                <a:schemeClr val="accent4">
                  <a:lumMod val="50000"/>
                </a:schemeClr>
              </a:solidFill>
            </a:endParaRPr>
          </a:p>
        </p:txBody>
      </p:sp>
      <p:pic>
        <p:nvPicPr>
          <p:cNvPr id="8" name="Picture 7">
            <a:extLst>
              <a:ext uri="{FF2B5EF4-FFF2-40B4-BE49-F238E27FC236}">
                <a16:creationId xmlns:a16="http://schemas.microsoft.com/office/drawing/2014/main" id="{17137CA1-D98C-9504-DF22-C876ECF9958E}"/>
              </a:ext>
            </a:extLst>
          </p:cNvPr>
          <p:cNvPicPr>
            <a:picLocks noChangeAspect="1"/>
          </p:cNvPicPr>
          <p:nvPr/>
        </p:nvPicPr>
        <p:blipFill>
          <a:blip r:embed="rId3"/>
          <a:stretch>
            <a:fillRect/>
          </a:stretch>
        </p:blipFill>
        <p:spPr>
          <a:xfrm>
            <a:off x="6128277" y="3447535"/>
            <a:ext cx="5870713" cy="3281676"/>
          </a:xfrm>
          <a:prstGeom prst="rect">
            <a:avLst/>
          </a:prstGeom>
        </p:spPr>
      </p:pic>
      <p:pic>
        <p:nvPicPr>
          <p:cNvPr id="3" name="Picture 2">
            <a:extLst>
              <a:ext uri="{FF2B5EF4-FFF2-40B4-BE49-F238E27FC236}">
                <a16:creationId xmlns:a16="http://schemas.microsoft.com/office/drawing/2014/main" id="{E51B72B1-B547-5DE7-17BE-EAD5DBB93A23}"/>
              </a:ext>
            </a:extLst>
          </p:cNvPr>
          <p:cNvPicPr>
            <a:picLocks noChangeAspect="1"/>
          </p:cNvPicPr>
          <p:nvPr/>
        </p:nvPicPr>
        <p:blipFill>
          <a:blip r:embed="rId4"/>
          <a:srcRect t="15662" b="34609"/>
          <a:stretch>
            <a:fillRect/>
          </a:stretch>
        </p:blipFill>
        <p:spPr>
          <a:xfrm>
            <a:off x="7175292" y="71562"/>
            <a:ext cx="3776681" cy="3338903"/>
          </a:xfrm>
          <a:prstGeom prst="rect">
            <a:avLst/>
          </a:prstGeom>
        </p:spPr>
      </p:pic>
      <p:pic>
        <p:nvPicPr>
          <p:cNvPr id="4" name="Picture 3">
            <a:extLst>
              <a:ext uri="{FF2B5EF4-FFF2-40B4-BE49-F238E27FC236}">
                <a16:creationId xmlns:a16="http://schemas.microsoft.com/office/drawing/2014/main" id="{9F6D6086-90D0-6367-E4F4-668D4A53C1B0}"/>
              </a:ext>
            </a:extLst>
          </p:cNvPr>
          <p:cNvPicPr>
            <a:picLocks noChangeAspect="1"/>
          </p:cNvPicPr>
          <p:nvPr/>
        </p:nvPicPr>
        <p:blipFill>
          <a:blip r:embed="rId5"/>
          <a:srcRect t="15246" b="3942"/>
          <a:stretch>
            <a:fillRect/>
          </a:stretch>
        </p:blipFill>
        <p:spPr>
          <a:xfrm rot="10800000">
            <a:off x="193011" y="1343876"/>
            <a:ext cx="5073298" cy="5466418"/>
          </a:xfrm>
          <a:prstGeom prst="rect">
            <a:avLst/>
          </a:prstGeom>
        </p:spPr>
      </p:pic>
    </p:spTree>
    <p:extLst>
      <p:ext uri="{BB962C8B-B14F-4D97-AF65-F5344CB8AC3E}">
        <p14:creationId xmlns:p14="http://schemas.microsoft.com/office/powerpoint/2010/main" val="235737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601D5-CA8E-6FC7-A1AE-765B925D68F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D80549C-1C28-D12A-09E9-350DCEBFA262}"/>
              </a:ext>
            </a:extLst>
          </p:cNvPr>
          <p:cNvSpPr txBox="1"/>
          <p:nvPr/>
        </p:nvSpPr>
        <p:spPr>
          <a:xfrm>
            <a:off x="403341" y="345182"/>
            <a:ext cx="6356456" cy="1046440"/>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RRHF manufacture</a:t>
            </a:r>
          </a:p>
          <a:p>
            <a:r>
              <a:rPr lang="en-US" sz="1800" dirty="0">
                <a:solidFill>
                  <a:schemeClr val="accent4">
                    <a:lumMod val="50000"/>
                  </a:schemeClr>
                </a:solidFill>
              </a:rPr>
              <a:t>Shield windows</a:t>
            </a:r>
            <a:endParaRPr lang="en-US" sz="1800" spc="-15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6A8128-575A-66D9-883B-66623F99E51F}"/>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3" name="Picture 2">
            <a:extLst>
              <a:ext uri="{FF2B5EF4-FFF2-40B4-BE49-F238E27FC236}">
                <a16:creationId xmlns:a16="http://schemas.microsoft.com/office/drawing/2014/main" id="{7D39B922-B601-628E-68F5-7EB86E78FA8B}"/>
              </a:ext>
            </a:extLst>
          </p:cNvPr>
          <p:cNvPicPr>
            <a:picLocks noChangeAspect="1"/>
          </p:cNvPicPr>
          <p:nvPr/>
        </p:nvPicPr>
        <p:blipFill>
          <a:blip r:embed="rId3"/>
          <a:stretch>
            <a:fillRect/>
          </a:stretch>
        </p:blipFill>
        <p:spPr>
          <a:xfrm>
            <a:off x="4419693" y="1394947"/>
            <a:ext cx="7772307" cy="6052770"/>
          </a:xfrm>
          <a:prstGeom prst="rect">
            <a:avLst/>
          </a:prstGeom>
          <a:ln w="19050">
            <a:solidFill>
              <a:schemeClr val="tx1"/>
            </a:solidFill>
          </a:ln>
        </p:spPr>
      </p:pic>
      <p:pic>
        <p:nvPicPr>
          <p:cNvPr id="2" name="Picture 1">
            <a:extLst>
              <a:ext uri="{FF2B5EF4-FFF2-40B4-BE49-F238E27FC236}">
                <a16:creationId xmlns:a16="http://schemas.microsoft.com/office/drawing/2014/main" id="{6B73E329-631B-B2E5-2B91-1C45DAD01A91}"/>
              </a:ext>
            </a:extLst>
          </p:cNvPr>
          <p:cNvPicPr>
            <a:picLocks noChangeAspect="1"/>
          </p:cNvPicPr>
          <p:nvPr/>
        </p:nvPicPr>
        <p:blipFill>
          <a:blip r:embed="rId4"/>
          <a:stretch>
            <a:fillRect/>
          </a:stretch>
        </p:blipFill>
        <p:spPr>
          <a:xfrm>
            <a:off x="-20079" y="1386484"/>
            <a:ext cx="5143500" cy="6858000"/>
          </a:xfrm>
          <a:prstGeom prst="rect">
            <a:avLst/>
          </a:prstGeom>
          <a:ln>
            <a:solidFill>
              <a:schemeClr val="accent4">
                <a:lumMod val="50000"/>
              </a:schemeClr>
            </a:solidFill>
          </a:ln>
        </p:spPr>
      </p:pic>
    </p:spTree>
    <p:extLst>
      <p:ext uri="{BB962C8B-B14F-4D97-AF65-F5344CB8AC3E}">
        <p14:creationId xmlns:p14="http://schemas.microsoft.com/office/powerpoint/2010/main" val="72737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83EB-21B7-48E1-758F-DCB0F47CBB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59127A9-521D-B659-D42F-E901385075D0}"/>
              </a:ext>
            </a:extLst>
          </p:cNvPr>
          <p:cNvSpPr txBox="1"/>
          <p:nvPr/>
        </p:nvSpPr>
        <p:spPr>
          <a:xfrm>
            <a:off x="403341" y="345182"/>
            <a:ext cx="6356456" cy="1046440"/>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RRHF manufacture</a:t>
            </a:r>
          </a:p>
          <a:p>
            <a:endParaRPr lang="en-US" sz="1800" spc="-150" dirty="0">
              <a:solidFill>
                <a:schemeClr val="accent4">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589100E-3543-A7A3-7E13-F2B2861036C2}"/>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5" name="Picture 4">
            <a:extLst>
              <a:ext uri="{FF2B5EF4-FFF2-40B4-BE49-F238E27FC236}">
                <a16:creationId xmlns:a16="http://schemas.microsoft.com/office/drawing/2014/main" id="{5EA628FB-6AB7-E14A-9B30-704F88EAB983}"/>
              </a:ext>
            </a:extLst>
          </p:cNvPr>
          <p:cNvPicPr>
            <a:picLocks noChangeAspect="1"/>
          </p:cNvPicPr>
          <p:nvPr/>
        </p:nvPicPr>
        <p:blipFill>
          <a:blip r:embed="rId3"/>
          <a:stretch>
            <a:fillRect/>
          </a:stretch>
        </p:blipFill>
        <p:spPr>
          <a:xfrm>
            <a:off x="8787232" y="0"/>
            <a:ext cx="3434605" cy="4579473"/>
          </a:xfrm>
          <a:prstGeom prst="rect">
            <a:avLst/>
          </a:prstGeom>
          <a:ln w="28575">
            <a:solidFill>
              <a:schemeClr val="accent4">
                <a:lumMod val="50000"/>
              </a:schemeClr>
            </a:solidFill>
          </a:ln>
        </p:spPr>
      </p:pic>
      <p:pic>
        <p:nvPicPr>
          <p:cNvPr id="7" name="Picture 6">
            <a:extLst>
              <a:ext uri="{FF2B5EF4-FFF2-40B4-BE49-F238E27FC236}">
                <a16:creationId xmlns:a16="http://schemas.microsoft.com/office/drawing/2014/main" id="{D82FC967-A309-376B-D1BD-FBD2D4F14A95}"/>
              </a:ext>
            </a:extLst>
          </p:cNvPr>
          <p:cNvPicPr>
            <a:picLocks noChangeAspect="1"/>
          </p:cNvPicPr>
          <p:nvPr/>
        </p:nvPicPr>
        <p:blipFill>
          <a:blip r:embed="rId4"/>
          <a:stretch>
            <a:fillRect/>
          </a:stretch>
        </p:blipFill>
        <p:spPr>
          <a:xfrm>
            <a:off x="5449676" y="0"/>
            <a:ext cx="3337556" cy="4450075"/>
          </a:xfrm>
          <a:prstGeom prst="rect">
            <a:avLst/>
          </a:prstGeom>
          <a:ln w="28575">
            <a:solidFill>
              <a:schemeClr val="accent4">
                <a:lumMod val="50000"/>
              </a:schemeClr>
            </a:solidFill>
          </a:ln>
        </p:spPr>
      </p:pic>
      <p:pic>
        <p:nvPicPr>
          <p:cNvPr id="13" name="Picture 12">
            <a:extLst>
              <a:ext uri="{FF2B5EF4-FFF2-40B4-BE49-F238E27FC236}">
                <a16:creationId xmlns:a16="http://schemas.microsoft.com/office/drawing/2014/main" id="{D34ABB72-84C5-E129-F837-8CD05C87F07A}"/>
              </a:ext>
            </a:extLst>
          </p:cNvPr>
          <p:cNvPicPr>
            <a:picLocks noChangeAspect="1"/>
          </p:cNvPicPr>
          <p:nvPr/>
        </p:nvPicPr>
        <p:blipFill>
          <a:blip r:embed="rId5"/>
          <a:stretch>
            <a:fillRect/>
          </a:stretch>
        </p:blipFill>
        <p:spPr>
          <a:xfrm>
            <a:off x="0" y="987100"/>
            <a:ext cx="5449676" cy="4087257"/>
          </a:xfrm>
          <a:prstGeom prst="rect">
            <a:avLst/>
          </a:prstGeom>
          <a:ln w="28575">
            <a:solidFill>
              <a:schemeClr val="accent4">
                <a:lumMod val="50000"/>
              </a:schemeClr>
            </a:solidFill>
          </a:ln>
        </p:spPr>
      </p:pic>
      <p:pic>
        <p:nvPicPr>
          <p:cNvPr id="15" name="Picture 14">
            <a:extLst>
              <a:ext uri="{FF2B5EF4-FFF2-40B4-BE49-F238E27FC236}">
                <a16:creationId xmlns:a16="http://schemas.microsoft.com/office/drawing/2014/main" id="{653A433B-21A0-D616-D81B-4E1AE16D6F4A}"/>
              </a:ext>
            </a:extLst>
          </p:cNvPr>
          <p:cNvPicPr>
            <a:picLocks noChangeAspect="1"/>
          </p:cNvPicPr>
          <p:nvPr/>
        </p:nvPicPr>
        <p:blipFill>
          <a:blip r:embed="rId6"/>
          <a:srcRect b="51066"/>
          <a:stretch>
            <a:fillRect/>
          </a:stretch>
        </p:blipFill>
        <p:spPr>
          <a:xfrm>
            <a:off x="-3101" y="4325530"/>
            <a:ext cx="7234410" cy="2655065"/>
          </a:xfrm>
          <a:prstGeom prst="rect">
            <a:avLst/>
          </a:prstGeom>
          <a:ln w="28575">
            <a:solidFill>
              <a:schemeClr val="accent4">
                <a:lumMod val="50000"/>
              </a:schemeClr>
            </a:solidFill>
          </a:ln>
        </p:spPr>
      </p:pic>
      <p:pic>
        <p:nvPicPr>
          <p:cNvPr id="11" name="Picture 10">
            <a:extLst>
              <a:ext uri="{FF2B5EF4-FFF2-40B4-BE49-F238E27FC236}">
                <a16:creationId xmlns:a16="http://schemas.microsoft.com/office/drawing/2014/main" id="{E1F0EBE8-D6DA-A844-87A3-385B34338E7A}"/>
              </a:ext>
            </a:extLst>
          </p:cNvPr>
          <p:cNvPicPr>
            <a:picLocks noChangeAspect="1"/>
          </p:cNvPicPr>
          <p:nvPr/>
        </p:nvPicPr>
        <p:blipFill>
          <a:blip r:embed="rId7"/>
          <a:stretch>
            <a:fillRect/>
          </a:stretch>
        </p:blipFill>
        <p:spPr>
          <a:xfrm>
            <a:off x="6603234" y="3033483"/>
            <a:ext cx="5618603" cy="4213952"/>
          </a:xfrm>
          <a:prstGeom prst="rect">
            <a:avLst/>
          </a:prstGeom>
          <a:ln w="28575">
            <a:solidFill>
              <a:schemeClr val="accent4">
                <a:lumMod val="50000"/>
              </a:schemeClr>
            </a:solidFill>
          </a:ln>
        </p:spPr>
      </p:pic>
    </p:spTree>
    <p:extLst>
      <p:ext uri="{BB962C8B-B14F-4D97-AF65-F5344CB8AC3E}">
        <p14:creationId xmlns:p14="http://schemas.microsoft.com/office/powerpoint/2010/main" val="214280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Shape 282">
          <a:extLst>
            <a:ext uri="{FF2B5EF4-FFF2-40B4-BE49-F238E27FC236}">
              <a16:creationId xmlns:a16="http://schemas.microsoft.com/office/drawing/2014/main" id="{7CAC8085-E3CF-56B1-240D-0508E1B3BC1F}"/>
            </a:ext>
          </a:extLst>
        </p:cNvPr>
        <p:cNvGrpSpPr/>
        <p:nvPr/>
      </p:nvGrpSpPr>
      <p:grpSpPr>
        <a:xfrm>
          <a:off x="0" y="0"/>
          <a:ext cx="0" cy="0"/>
          <a:chOff x="0" y="0"/>
          <a:chExt cx="0" cy="0"/>
        </a:xfrm>
      </p:grpSpPr>
      <p:sp>
        <p:nvSpPr>
          <p:cNvPr id="285" name="Google Shape;285;p5">
            <a:extLst>
              <a:ext uri="{FF2B5EF4-FFF2-40B4-BE49-F238E27FC236}">
                <a16:creationId xmlns:a16="http://schemas.microsoft.com/office/drawing/2014/main" id="{F847CE51-7E75-57D4-D3C5-211275F8E3C5}"/>
              </a:ext>
            </a:extLst>
          </p:cNvPr>
          <p:cNvSpPr txBox="1"/>
          <p:nvPr/>
        </p:nvSpPr>
        <p:spPr>
          <a:xfrm>
            <a:off x="403340" y="345182"/>
            <a:ext cx="9767601" cy="769401"/>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pPr>
            <a:r>
              <a:rPr lang="en-GB" sz="4400" b="1" dirty="0">
                <a:solidFill>
                  <a:srgbClr val="2E2D62"/>
                </a:solidFill>
              </a:rPr>
              <a:t>Timeline</a:t>
            </a:r>
            <a:endParaRPr lang="en-US"/>
          </a:p>
        </p:txBody>
      </p:sp>
      <p:graphicFrame>
        <p:nvGraphicFramePr>
          <p:cNvPr id="4" name="Table 3">
            <a:extLst>
              <a:ext uri="{FF2B5EF4-FFF2-40B4-BE49-F238E27FC236}">
                <a16:creationId xmlns:a16="http://schemas.microsoft.com/office/drawing/2014/main" id="{762DF3FA-A203-DC35-8AB8-B7F84D41EB79}"/>
              </a:ext>
            </a:extLst>
          </p:cNvPr>
          <p:cNvGraphicFramePr>
            <a:graphicFrameLocks noGrp="1"/>
          </p:cNvGraphicFramePr>
          <p:nvPr>
            <p:extLst>
              <p:ext uri="{D42A27DB-BD31-4B8C-83A1-F6EECF244321}">
                <p14:modId xmlns:p14="http://schemas.microsoft.com/office/powerpoint/2010/main" val="2016859120"/>
              </p:ext>
            </p:extLst>
          </p:nvPr>
        </p:nvGraphicFramePr>
        <p:xfrm>
          <a:off x="166687" y="1169616"/>
          <a:ext cx="11858625" cy="4498975"/>
        </p:xfrm>
        <a:graphic>
          <a:graphicData uri="http://schemas.openxmlformats.org/drawingml/2006/table">
            <a:tbl>
              <a:tblPr firstRow="1" bandRow="1">
                <a:tableStyleId>{5C22544A-7EE6-4342-B048-85BDC9FD1C3A}</a:tableStyleId>
              </a:tblPr>
              <a:tblGrid>
                <a:gridCol w="2619375">
                  <a:extLst>
                    <a:ext uri="{9D8B030D-6E8A-4147-A177-3AD203B41FA5}">
                      <a16:colId xmlns:a16="http://schemas.microsoft.com/office/drawing/2014/main" val="3918337121"/>
                    </a:ext>
                  </a:extLst>
                </a:gridCol>
                <a:gridCol w="1085850">
                  <a:extLst>
                    <a:ext uri="{9D8B030D-6E8A-4147-A177-3AD203B41FA5}">
                      <a16:colId xmlns:a16="http://schemas.microsoft.com/office/drawing/2014/main" val="3977798654"/>
                    </a:ext>
                  </a:extLst>
                </a:gridCol>
                <a:gridCol w="581025">
                  <a:extLst>
                    <a:ext uri="{9D8B030D-6E8A-4147-A177-3AD203B41FA5}">
                      <a16:colId xmlns:a16="http://schemas.microsoft.com/office/drawing/2014/main" val="1216826276"/>
                    </a:ext>
                  </a:extLst>
                </a:gridCol>
                <a:gridCol w="581025">
                  <a:extLst>
                    <a:ext uri="{9D8B030D-6E8A-4147-A177-3AD203B41FA5}">
                      <a16:colId xmlns:a16="http://schemas.microsoft.com/office/drawing/2014/main" val="216883846"/>
                    </a:ext>
                  </a:extLst>
                </a:gridCol>
                <a:gridCol w="581025">
                  <a:extLst>
                    <a:ext uri="{9D8B030D-6E8A-4147-A177-3AD203B41FA5}">
                      <a16:colId xmlns:a16="http://schemas.microsoft.com/office/drawing/2014/main" val="3431382500"/>
                    </a:ext>
                  </a:extLst>
                </a:gridCol>
                <a:gridCol w="581025">
                  <a:extLst>
                    <a:ext uri="{9D8B030D-6E8A-4147-A177-3AD203B41FA5}">
                      <a16:colId xmlns:a16="http://schemas.microsoft.com/office/drawing/2014/main" val="2095589719"/>
                    </a:ext>
                  </a:extLst>
                </a:gridCol>
                <a:gridCol w="581025">
                  <a:extLst>
                    <a:ext uri="{9D8B030D-6E8A-4147-A177-3AD203B41FA5}">
                      <a16:colId xmlns:a16="http://schemas.microsoft.com/office/drawing/2014/main" val="264730369"/>
                    </a:ext>
                  </a:extLst>
                </a:gridCol>
                <a:gridCol w="581025">
                  <a:extLst>
                    <a:ext uri="{9D8B030D-6E8A-4147-A177-3AD203B41FA5}">
                      <a16:colId xmlns:a16="http://schemas.microsoft.com/office/drawing/2014/main" val="3387526958"/>
                    </a:ext>
                  </a:extLst>
                </a:gridCol>
                <a:gridCol w="581025">
                  <a:extLst>
                    <a:ext uri="{9D8B030D-6E8A-4147-A177-3AD203B41FA5}">
                      <a16:colId xmlns:a16="http://schemas.microsoft.com/office/drawing/2014/main" val="1838035384"/>
                    </a:ext>
                  </a:extLst>
                </a:gridCol>
                <a:gridCol w="581025">
                  <a:extLst>
                    <a:ext uri="{9D8B030D-6E8A-4147-A177-3AD203B41FA5}">
                      <a16:colId xmlns:a16="http://schemas.microsoft.com/office/drawing/2014/main" val="3194747715"/>
                    </a:ext>
                  </a:extLst>
                </a:gridCol>
                <a:gridCol w="581025">
                  <a:extLst>
                    <a:ext uri="{9D8B030D-6E8A-4147-A177-3AD203B41FA5}">
                      <a16:colId xmlns:a16="http://schemas.microsoft.com/office/drawing/2014/main" val="18644583"/>
                    </a:ext>
                  </a:extLst>
                </a:gridCol>
                <a:gridCol w="581025">
                  <a:extLst>
                    <a:ext uri="{9D8B030D-6E8A-4147-A177-3AD203B41FA5}">
                      <a16:colId xmlns:a16="http://schemas.microsoft.com/office/drawing/2014/main" val="3093712805"/>
                    </a:ext>
                  </a:extLst>
                </a:gridCol>
                <a:gridCol w="581025">
                  <a:extLst>
                    <a:ext uri="{9D8B030D-6E8A-4147-A177-3AD203B41FA5}">
                      <a16:colId xmlns:a16="http://schemas.microsoft.com/office/drawing/2014/main" val="3189310634"/>
                    </a:ext>
                  </a:extLst>
                </a:gridCol>
                <a:gridCol w="581025">
                  <a:extLst>
                    <a:ext uri="{9D8B030D-6E8A-4147-A177-3AD203B41FA5}">
                      <a16:colId xmlns:a16="http://schemas.microsoft.com/office/drawing/2014/main" val="1186577880"/>
                    </a:ext>
                  </a:extLst>
                </a:gridCol>
                <a:gridCol w="581025">
                  <a:extLst>
                    <a:ext uri="{9D8B030D-6E8A-4147-A177-3AD203B41FA5}">
                      <a16:colId xmlns:a16="http://schemas.microsoft.com/office/drawing/2014/main" val="2876125859"/>
                    </a:ext>
                  </a:extLst>
                </a:gridCol>
                <a:gridCol w="600075">
                  <a:extLst>
                    <a:ext uri="{9D8B030D-6E8A-4147-A177-3AD203B41FA5}">
                      <a16:colId xmlns:a16="http://schemas.microsoft.com/office/drawing/2014/main" val="618786642"/>
                    </a:ext>
                  </a:extLst>
                </a:gridCol>
              </a:tblGrid>
              <a:tr h="390525">
                <a:tc>
                  <a:txBody>
                    <a:bodyPr/>
                    <a:lstStyle/>
                    <a:p>
                      <a:pPr fontAlgn="base">
                        <a:lnSpc>
                          <a:spcPts val="2025"/>
                        </a:lnSpc>
                        <a:buNone/>
                      </a:pPr>
                      <a:r>
                        <a:rPr lang="en-GB" sz="1700" b="1">
                          <a:solidFill>
                            <a:srgbClr val="FFFFFF"/>
                          </a:solidFill>
                          <a:effectLst/>
                          <a:latin typeface="Arial" panose="020B0604020202020204" pitchFamily="34" charset="0"/>
                        </a:rPr>
                        <a:t>Task</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a:txBody>
                    <a:bodyPr/>
                    <a:lstStyle/>
                    <a:p>
                      <a:pPr fontAlgn="base">
                        <a:lnSpc>
                          <a:spcPts val="2025"/>
                        </a:lnSpc>
                        <a:buNone/>
                      </a:pPr>
                      <a:r>
                        <a:rPr lang="en-GB" sz="1700" b="1">
                          <a:solidFill>
                            <a:srgbClr val="FFFFFF"/>
                          </a:solidFill>
                          <a:effectLst/>
                          <a:latin typeface="Arial" panose="020B0604020202020204" pitchFamily="34" charset="0"/>
                        </a:rPr>
                        <a:t>Duration months</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gridSpan="2">
                  <a:txBody>
                    <a:bodyPr/>
                    <a:lstStyle/>
                    <a:p>
                      <a:pPr fontAlgn="base">
                        <a:lnSpc>
                          <a:spcPts val="2025"/>
                        </a:lnSpc>
                        <a:buNone/>
                      </a:pPr>
                      <a:r>
                        <a:rPr lang="en-GB" sz="1700" b="1">
                          <a:solidFill>
                            <a:srgbClr val="FFFFFF"/>
                          </a:solidFill>
                          <a:effectLst/>
                          <a:latin typeface="Arial" panose="020B0604020202020204" pitchFamily="34" charset="0"/>
                        </a:rPr>
                        <a:t>2021</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fontAlgn="base">
                        <a:lnSpc>
                          <a:spcPts val="2025"/>
                        </a:lnSpc>
                        <a:buNone/>
                      </a:pPr>
                      <a:r>
                        <a:rPr lang="en-GB" sz="1700" b="1">
                          <a:solidFill>
                            <a:srgbClr val="FFFFFF"/>
                          </a:solidFill>
                          <a:effectLst/>
                          <a:latin typeface="Arial" panose="020B0604020202020204" pitchFamily="34" charset="0"/>
                        </a:rPr>
                        <a:t>2022</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fontAlgn="base">
                        <a:lnSpc>
                          <a:spcPts val="2025"/>
                        </a:lnSpc>
                        <a:buNone/>
                      </a:pPr>
                      <a:r>
                        <a:rPr lang="en-GB" sz="1700" b="1">
                          <a:solidFill>
                            <a:srgbClr val="FFFFFF"/>
                          </a:solidFill>
                          <a:effectLst/>
                          <a:latin typeface="Arial" panose="020B0604020202020204" pitchFamily="34" charset="0"/>
                        </a:rPr>
                        <a:t>2023</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fontAlgn="base">
                        <a:lnSpc>
                          <a:spcPts val="2025"/>
                        </a:lnSpc>
                        <a:buNone/>
                      </a:pPr>
                      <a:r>
                        <a:rPr lang="en-GB" sz="1700" b="1">
                          <a:solidFill>
                            <a:srgbClr val="FFFFFF"/>
                          </a:solidFill>
                          <a:effectLst/>
                          <a:latin typeface="Arial" panose="020B0604020202020204" pitchFamily="34" charset="0"/>
                        </a:rPr>
                        <a:t>2024</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fontAlgn="base">
                        <a:lnSpc>
                          <a:spcPts val="2025"/>
                        </a:lnSpc>
                        <a:buNone/>
                      </a:pPr>
                      <a:r>
                        <a:rPr lang="en-GB" sz="1700" b="1">
                          <a:solidFill>
                            <a:srgbClr val="FFFFFF"/>
                          </a:solidFill>
                          <a:effectLst/>
                          <a:latin typeface="Arial" panose="020B0604020202020204" pitchFamily="34" charset="0"/>
                        </a:rPr>
                        <a:t>2025</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fontAlgn="base">
                        <a:lnSpc>
                          <a:spcPts val="2025"/>
                        </a:lnSpc>
                        <a:buNone/>
                      </a:pPr>
                      <a:r>
                        <a:rPr lang="en-GB" sz="1700" b="1">
                          <a:solidFill>
                            <a:srgbClr val="FFFFFF"/>
                          </a:solidFill>
                          <a:effectLst/>
                          <a:latin typeface="Arial" panose="020B0604020202020204" pitchFamily="34" charset="0"/>
                        </a:rPr>
                        <a:t>2026</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fontAlgn="base">
                        <a:lnSpc>
                          <a:spcPts val="2025"/>
                        </a:lnSpc>
                        <a:buNone/>
                      </a:pPr>
                      <a:r>
                        <a:rPr lang="en-GB" sz="1700" b="1">
                          <a:solidFill>
                            <a:srgbClr val="FFFFFF"/>
                          </a:solidFill>
                          <a:effectLst/>
                          <a:latin typeface="Arial" panose="020B0604020202020204" pitchFamily="34" charset="0"/>
                        </a:rPr>
                        <a:t>2027</a:t>
                      </a:r>
                      <a:endParaRPr lang="en-GB" b="1">
                        <a:solidFill>
                          <a:srgbClr val="FFFFFF"/>
                        </a:solidFill>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63140461"/>
                  </a:ext>
                </a:extLst>
              </a:tr>
              <a:tr h="466725">
                <a:tc>
                  <a:txBody>
                    <a:bodyPr/>
                    <a:lstStyle/>
                    <a:p>
                      <a:pPr fontAlgn="base">
                        <a:lnSpc>
                          <a:spcPts val="2175"/>
                        </a:lnSpc>
                        <a:buNone/>
                      </a:pPr>
                      <a:r>
                        <a:rPr lang="en-GB" sz="1800">
                          <a:effectLst/>
                          <a:latin typeface="Arial" panose="020B0604020202020204" pitchFamily="34" charset="0"/>
                        </a:rPr>
                        <a:t>Pre-procurement</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20</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31206031"/>
                  </a:ext>
                </a:extLst>
              </a:tr>
              <a:tr h="466725">
                <a:tc>
                  <a:txBody>
                    <a:bodyPr/>
                    <a:lstStyle/>
                    <a:p>
                      <a:pPr fontAlgn="base">
                        <a:lnSpc>
                          <a:spcPts val="2175"/>
                        </a:lnSpc>
                        <a:buNone/>
                      </a:pPr>
                      <a:r>
                        <a:rPr lang="en-GB" sz="1800">
                          <a:effectLst/>
                          <a:latin typeface="Arial" panose="020B0604020202020204" pitchFamily="34" charset="0"/>
                        </a:rPr>
                        <a:t>Procurement</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16</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85836104"/>
                  </a:ext>
                </a:extLst>
              </a:tr>
              <a:tr h="466725">
                <a:tc>
                  <a:txBody>
                    <a:bodyPr/>
                    <a:lstStyle/>
                    <a:p>
                      <a:pPr fontAlgn="base">
                        <a:lnSpc>
                          <a:spcPts val="2175"/>
                        </a:lnSpc>
                        <a:buNone/>
                      </a:pPr>
                      <a:r>
                        <a:rPr lang="en-GB" sz="1800">
                          <a:effectLst/>
                          <a:latin typeface="Arial" panose="020B0604020202020204" pitchFamily="34" charset="0"/>
                        </a:rPr>
                        <a:t>Design</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14</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48404830"/>
                  </a:ext>
                </a:extLst>
              </a:tr>
              <a:tr h="466725">
                <a:tc>
                  <a:txBody>
                    <a:bodyPr/>
                    <a:lstStyle/>
                    <a:p>
                      <a:pPr fontAlgn="base">
                        <a:lnSpc>
                          <a:spcPts val="2175"/>
                        </a:lnSpc>
                        <a:buNone/>
                      </a:pPr>
                      <a:r>
                        <a:rPr lang="en-GB" sz="1800">
                          <a:effectLst/>
                          <a:latin typeface="Arial" panose="020B0604020202020204" pitchFamily="34" charset="0"/>
                        </a:rPr>
                        <a:t>Manufacture</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18</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34540116"/>
                  </a:ext>
                </a:extLst>
              </a:tr>
              <a:tr h="466725">
                <a:tc>
                  <a:txBody>
                    <a:bodyPr/>
                    <a:lstStyle/>
                    <a:p>
                      <a:pPr fontAlgn="base">
                        <a:lnSpc>
                          <a:spcPts val="2175"/>
                        </a:lnSpc>
                        <a:buNone/>
                      </a:pPr>
                      <a:r>
                        <a:rPr lang="en-GB" sz="1800">
                          <a:effectLst/>
                          <a:latin typeface="Arial" panose="020B0604020202020204" pitchFamily="34" charset="0"/>
                        </a:rPr>
                        <a:t>Trial assembly and FAT</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6</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72338088"/>
                  </a:ext>
                </a:extLst>
              </a:tr>
              <a:tr h="466725">
                <a:tc>
                  <a:txBody>
                    <a:bodyPr/>
                    <a:lstStyle/>
                    <a:p>
                      <a:pPr fontAlgn="base">
                        <a:lnSpc>
                          <a:spcPts val="2175"/>
                        </a:lnSpc>
                        <a:buNone/>
                      </a:pPr>
                      <a:r>
                        <a:rPr lang="en-GB" sz="1800">
                          <a:effectLst/>
                          <a:latin typeface="Arial" panose="020B0604020202020204" pitchFamily="34" charset="0"/>
                        </a:rPr>
                        <a:t>Installation</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6</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73778884"/>
                  </a:ext>
                </a:extLst>
              </a:tr>
              <a:tr h="466725">
                <a:tc>
                  <a:txBody>
                    <a:bodyPr/>
                    <a:lstStyle/>
                    <a:p>
                      <a:pPr fontAlgn="base">
                        <a:lnSpc>
                          <a:spcPts val="2175"/>
                        </a:lnSpc>
                        <a:buNone/>
                      </a:pPr>
                      <a:r>
                        <a:rPr lang="en-GB" sz="1800">
                          <a:effectLst/>
                          <a:latin typeface="Arial" panose="020B0604020202020204" pitchFamily="34" charset="0"/>
                        </a:rPr>
                        <a:t>Commissioning</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9</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CD2FC"/>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90301140"/>
                  </a:ext>
                </a:extLst>
              </a:tr>
              <a:tr h="542925">
                <a:tc>
                  <a:txBody>
                    <a:bodyPr/>
                    <a:lstStyle/>
                    <a:p>
                      <a:pPr fontAlgn="base">
                        <a:lnSpc>
                          <a:spcPts val="2175"/>
                        </a:lnSpc>
                        <a:buNone/>
                      </a:pPr>
                      <a:r>
                        <a:rPr lang="en-GB" sz="1800">
                          <a:effectLst/>
                          <a:latin typeface="Arial" panose="020B0604020202020204" pitchFamily="34" charset="0"/>
                        </a:rPr>
                        <a:t>Completion and handover</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algn="ctr" fontAlgn="base">
                        <a:lnSpc>
                          <a:spcPts val="2175"/>
                        </a:lnSpc>
                        <a:buNone/>
                      </a:pPr>
                      <a:r>
                        <a:rPr lang="en-GB" sz="1800">
                          <a:effectLst/>
                          <a:latin typeface="Arial" panose="020B0604020202020204" pitchFamily="34" charset="0"/>
                        </a:rPr>
                        <a:t>0</a:t>
                      </a:r>
                      <a:endParaRPr lang="en-GB">
                        <a:effectLst/>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7EAFE"/>
                    </a:solidFill>
                  </a:tcPr>
                </a:tc>
                <a:tc>
                  <a:txBody>
                    <a:bodyPr/>
                    <a:lstStyle/>
                    <a:p>
                      <a:pPr fontAlgn="auto">
                        <a:lnSpc>
                          <a:spcPts val="2175"/>
                        </a:lnSpc>
                        <a:buNone/>
                      </a:pPr>
                      <a:endParaRPr lang="en-GB" sz="1800">
                        <a:effectLst/>
                        <a:latin typeface="Arial" panose="020B0604020202020204" pitchFamily="34" charset="0"/>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2239426726"/>
                  </a:ext>
                </a:extLst>
              </a:tr>
            </a:tbl>
          </a:graphicData>
        </a:graphic>
      </p:graphicFrame>
      <p:sp>
        <p:nvSpPr>
          <p:cNvPr id="5" name="5-Point Star 12">
            <a:extLst>
              <a:ext uri="{FF2B5EF4-FFF2-40B4-BE49-F238E27FC236}">
                <a16:creationId xmlns:a16="http://schemas.microsoft.com/office/drawing/2014/main" id="{DEAF7A37-A7A3-FB3E-33C2-4FC6266AB235}"/>
              </a:ext>
            </a:extLst>
          </p:cNvPr>
          <p:cNvSpPr>
            <a:spLocks noChangeAspect="1"/>
          </p:cNvSpPr>
          <p:nvPr/>
        </p:nvSpPr>
        <p:spPr>
          <a:xfrm>
            <a:off x="9795039" y="3223201"/>
            <a:ext cx="360000" cy="360000"/>
          </a:xfrm>
          <a:prstGeom prst="star5">
            <a:avLst/>
          </a:prstGeom>
          <a:solidFill>
            <a:srgbClr val="FFC000"/>
          </a:solidFill>
          <a:ln>
            <a:solidFill>
              <a:srgbClr val="F0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01179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1"/>
        <p:cNvGrpSpPr/>
        <p:nvPr/>
      </p:nvGrpSpPr>
      <p:grpSpPr>
        <a:xfrm>
          <a:off x="0" y="0"/>
          <a:ext cx="0" cy="0"/>
          <a:chOff x="0" y="0"/>
          <a:chExt cx="0" cy="0"/>
        </a:xfrm>
      </p:grpSpPr>
      <p:pic>
        <p:nvPicPr>
          <p:cNvPr id="402" name="Google Shape;402;p2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403" name="Google Shape;403;p20"/>
          <p:cNvPicPr preferRelativeResize="0"/>
          <p:nvPr/>
        </p:nvPicPr>
        <p:blipFill rotWithShape="1">
          <a:blip r:embed="rId5">
            <a:alphaModFix/>
          </a:blip>
          <a:srcRect/>
          <a:stretch/>
        </p:blipFill>
        <p:spPr>
          <a:xfrm>
            <a:off x="3669136" y="40690"/>
            <a:ext cx="6934200" cy="1155700"/>
          </a:xfrm>
          <a:prstGeom prst="rect">
            <a:avLst/>
          </a:prstGeom>
          <a:noFill/>
          <a:ln>
            <a:noFill/>
          </a:ln>
        </p:spPr>
      </p:pic>
      <p:pic>
        <p:nvPicPr>
          <p:cNvPr id="404" name="Google Shape;404;p20"/>
          <p:cNvPicPr preferRelativeResize="0"/>
          <p:nvPr/>
        </p:nvPicPr>
        <p:blipFill rotWithShape="1">
          <a:blip r:embed="rId6">
            <a:alphaModFix/>
          </a:blip>
          <a:srcRect/>
          <a:stretch/>
        </p:blipFill>
        <p:spPr>
          <a:xfrm>
            <a:off x="151200" y="140400"/>
            <a:ext cx="3619500" cy="1866900"/>
          </a:xfrm>
          <a:prstGeom prst="rect">
            <a:avLst/>
          </a:prstGeom>
          <a:noFill/>
          <a:ln>
            <a:noFill/>
          </a:ln>
        </p:spPr>
      </p:pic>
      <p:pic>
        <p:nvPicPr>
          <p:cNvPr id="3" name="Picture 2" descr="A blue and white building with a blue roof&#10;&#10;AI-generated content may be incorrect.">
            <a:extLst>
              <a:ext uri="{FF2B5EF4-FFF2-40B4-BE49-F238E27FC236}">
                <a16:creationId xmlns:a16="http://schemas.microsoft.com/office/drawing/2014/main" id="{513BDB20-2E59-5D42-7D3E-091BF5B59028}"/>
              </a:ext>
            </a:extLst>
          </p:cNvPr>
          <p:cNvPicPr>
            <a:picLocks noChangeAspect="1"/>
          </p:cNvPicPr>
          <p:nvPr/>
        </p:nvPicPr>
        <p:blipFill>
          <a:blip r:embed="rId7"/>
          <a:srcRect t="2362" b="131"/>
          <a:stretch>
            <a:fillRect/>
          </a:stretch>
        </p:blipFill>
        <p:spPr>
          <a:xfrm>
            <a:off x="3170771" y="1228625"/>
            <a:ext cx="9022772" cy="642695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21"/>
          <p:cNvPicPr preferRelativeResize="0"/>
          <p:nvPr/>
        </p:nvPicPr>
        <p:blipFill rotWithShape="1">
          <a:blip r:embed="rId4">
            <a:alphaModFix/>
          </a:blip>
          <a:srcRect/>
          <a:stretch/>
        </p:blipFill>
        <p:spPr>
          <a:xfrm>
            <a:off x="4963800" y="5912400"/>
            <a:ext cx="394693" cy="316800"/>
          </a:xfrm>
          <a:prstGeom prst="rect">
            <a:avLst/>
          </a:prstGeom>
          <a:noFill/>
          <a:ln>
            <a:noFill/>
          </a:ln>
        </p:spPr>
      </p:pic>
      <p:pic>
        <p:nvPicPr>
          <p:cNvPr id="411" name="Google Shape;411;p21"/>
          <p:cNvPicPr preferRelativeResize="0"/>
          <p:nvPr/>
        </p:nvPicPr>
        <p:blipFill rotWithShape="1">
          <a:blip r:embed="rId5">
            <a:alphaModFix/>
          </a:blip>
          <a:srcRect l="-3697" t="16822" r="10875" b="-9810"/>
          <a:stretch/>
        </p:blipFill>
        <p:spPr>
          <a:xfrm>
            <a:off x="11191" y="491374"/>
            <a:ext cx="11582331" cy="6370316"/>
          </a:xfrm>
          <a:prstGeom prst="rect">
            <a:avLst/>
          </a:prstGeom>
          <a:noFill/>
          <a:ln>
            <a:noFill/>
          </a:ln>
        </p:spPr>
      </p:pic>
      <p:pic>
        <p:nvPicPr>
          <p:cNvPr id="412" name="Google Shape;412;p21"/>
          <p:cNvPicPr preferRelativeResize="0"/>
          <p:nvPr/>
        </p:nvPicPr>
        <p:blipFill rotWithShape="1">
          <a:blip r:embed="rId6">
            <a:alphaModFix/>
          </a:blip>
          <a:srcRect/>
          <a:stretch/>
        </p:blipFill>
        <p:spPr>
          <a:xfrm>
            <a:off x="1094356" y="2813050"/>
            <a:ext cx="7442200" cy="1231900"/>
          </a:xfrm>
          <a:prstGeom prst="rect">
            <a:avLst/>
          </a:prstGeom>
          <a:noFill/>
          <a:ln>
            <a:noFill/>
          </a:ln>
        </p:spPr>
      </p:pic>
      <p:sp>
        <p:nvSpPr>
          <p:cNvPr id="413" name="Google Shape;413;p21"/>
          <p:cNvSpPr/>
          <p:nvPr/>
        </p:nvSpPr>
        <p:spPr>
          <a:xfrm>
            <a:off x="2448506" y="5904254"/>
            <a:ext cx="207532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lang="en-GB" sz="1600" b="0" i="0" u="none" strike="noStrike" cap="none">
              <a:solidFill>
                <a:schemeClr val="lt1"/>
              </a:solidFill>
              <a:latin typeface="Arial"/>
              <a:ea typeface="Arial"/>
              <a:cs typeface="Arial"/>
            </a:endParaRPr>
          </a:p>
        </p:txBody>
      </p:sp>
      <p:sp>
        <p:nvSpPr>
          <p:cNvPr id="414" name="Google Shape;414;p21"/>
          <p:cNvSpPr/>
          <p:nvPr/>
        </p:nvSpPr>
        <p:spPr>
          <a:xfrm>
            <a:off x="278393" y="5904254"/>
            <a:ext cx="146945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rial"/>
                <a:ea typeface="Arial"/>
                <a:cs typeface="Arial"/>
                <a:sym typeface="Arial"/>
              </a:rPr>
              <a:t>isis.stfc.ac.uk</a:t>
            </a:r>
            <a:endParaRPr sz="1600" b="0" i="0" u="none" strike="noStrike" cap="none">
              <a:solidFill>
                <a:schemeClr val="lt1"/>
              </a:solidFill>
              <a:latin typeface="Arial"/>
              <a:ea typeface="Arial"/>
              <a:cs typeface="Arial"/>
              <a:sym typeface="Arial"/>
            </a:endParaRPr>
          </a:p>
        </p:txBody>
      </p:sp>
      <p:sp>
        <p:nvSpPr>
          <p:cNvPr id="415" name="Google Shape;415;p21"/>
          <p:cNvSpPr/>
          <p:nvPr/>
        </p:nvSpPr>
        <p:spPr>
          <a:xfrm flipH="1">
            <a:off x="5152723" y="5915545"/>
            <a:ext cx="9533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rial"/>
                <a:ea typeface="Arial"/>
                <a:cs typeface="Arial"/>
                <a:sym typeface="Arial"/>
              </a:rPr>
              <a:t>STFC</a:t>
            </a:r>
            <a:endParaRPr sz="1400" b="0" i="0" u="none" strike="noStrike" cap="none">
              <a:solidFill>
                <a:srgbClr val="000000"/>
              </a:solidFill>
              <a:latin typeface="Arial"/>
              <a:ea typeface="Arial"/>
              <a:cs typeface="Arial"/>
              <a:sym typeface="Arial"/>
            </a:endParaRPr>
          </a:p>
        </p:txBody>
      </p:sp>
      <p:pic>
        <p:nvPicPr>
          <p:cNvPr id="417" name="Google Shape;417;p21"/>
          <p:cNvPicPr preferRelativeResize="0"/>
          <p:nvPr/>
        </p:nvPicPr>
        <p:blipFill rotWithShape="1">
          <a:blip r:embed="rId7">
            <a:alphaModFix/>
          </a:blip>
          <a:srcRect/>
          <a:stretch/>
        </p:blipFill>
        <p:spPr>
          <a:xfrm>
            <a:off x="151200" y="140400"/>
            <a:ext cx="3619500" cy="1866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5" name="Google Shape;265;p3"/>
          <p:cNvSpPr txBox="1"/>
          <p:nvPr/>
        </p:nvSpPr>
        <p:spPr>
          <a:xfrm>
            <a:off x="423748" y="1380700"/>
            <a:ext cx="5101814" cy="1384954"/>
          </a:xfrm>
          <a:prstGeom prst="rect">
            <a:avLst/>
          </a:prstGeom>
          <a:noFill/>
          <a:ln>
            <a:noFill/>
          </a:ln>
        </p:spPr>
        <p:txBody>
          <a:bodyPr spcFirstLastPara="1" wrap="square" lIns="91425" tIns="45700" rIns="91425" bIns="45700" anchor="t" anchorCtr="0">
            <a:spAutoFit/>
          </a:bodyPr>
          <a:lstStyle/>
          <a:p>
            <a:r>
              <a:rPr lang="en-GB" sz="1800" dirty="0">
                <a:solidFill>
                  <a:srgbClr val="505050"/>
                </a:solidFill>
              </a:rPr>
              <a:t>To provide an overview of the project requirements and progress</a:t>
            </a:r>
          </a:p>
          <a:p>
            <a:endParaRPr lang="en-GB" sz="2400" b="1" dirty="0">
              <a:solidFill>
                <a:srgbClr val="1E5DF8"/>
              </a:solidFill>
            </a:endParaRPr>
          </a:p>
          <a:p>
            <a:endParaRPr lang="en-GB" sz="2400" b="1" dirty="0">
              <a:solidFill>
                <a:srgbClr val="1E5DF8"/>
              </a:solidFill>
            </a:endParaRPr>
          </a:p>
        </p:txBody>
      </p:sp>
      <p:sp>
        <p:nvSpPr>
          <p:cNvPr id="269" name="Google Shape;269;p3"/>
          <p:cNvSpPr txBox="1"/>
          <p:nvPr/>
        </p:nvSpPr>
        <p:spPr>
          <a:xfrm>
            <a:off x="403341" y="345182"/>
            <a:ext cx="635645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Purpose</a:t>
            </a:r>
            <a:endParaRPr sz="1400" b="0" i="0" u="none" strike="noStrike" cap="none" dirty="0">
              <a:solidFill>
                <a:srgbClr val="000000"/>
              </a:solidFill>
              <a:latin typeface="Arial"/>
              <a:ea typeface="Arial"/>
              <a:cs typeface="Arial"/>
              <a:sym typeface="Arial"/>
            </a:endParaRPr>
          </a:p>
        </p:txBody>
      </p:sp>
      <p:pic>
        <p:nvPicPr>
          <p:cNvPr id="4" name="Picture 3" descr="A blue and white building with pipes and a blue roof&#10;&#10;AI-generated content may be incorrect.">
            <a:extLst>
              <a:ext uri="{FF2B5EF4-FFF2-40B4-BE49-F238E27FC236}">
                <a16:creationId xmlns:a16="http://schemas.microsoft.com/office/drawing/2014/main" id="{CFC672E9-7373-FB8F-2296-42A6E41DE728}"/>
              </a:ext>
            </a:extLst>
          </p:cNvPr>
          <p:cNvPicPr>
            <a:picLocks noChangeAspect="1"/>
          </p:cNvPicPr>
          <p:nvPr/>
        </p:nvPicPr>
        <p:blipFill>
          <a:blip r:embed="rId3"/>
          <a:stretch>
            <a:fillRect/>
          </a:stretch>
        </p:blipFill>
        <p:spPr>
          <a:xfrm>
            <a:off x="2358013" y="2547853"/>
            <a:ext cx="5212817" cy="43101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Shape 282"/>
        <p:cNvGrpSpPr/>
        <p:nvPr/>
      </p:nvGrpSpPr>
      <p:grpSpPr>
        <a:xfrm>
          <a:off x="0" y="0"/>
          <a:ext cx="0" cy="0"/>
          <a:chOff x="0" y="0"/>
          <a:chExt cx="0" cy="0"/>
        </a:xfrm>
      </p:grpSpPr>
      <p:sp>
        <p:nvSpPr>
          <p:cNvPr id="283" name="Google Shape;283;p5"/>
          <p:cNvSpPr/>
          <p:nvPr/>
        </p:nvSpPr>
        <p:spPr>
          <a:xfrm>
            <a:off x="403479" y="1393952"/>
            <a:ext cx="9219491" cy="2585283"/>
          </a:xfrm>
          <a:prstGeom prst="rect">
            <a:avLst/>
          </a:prstGeom>
          <a:noFill/>
          <a:ln>
            <a:noFill/>
          </a:ln>
        </p:spPr>
        <p:txBody>
          <a:bodyPr spcFirstLastPara="1" wrap="square" lIns="91425" tIns="45700" rIns="91425" bIns="45700" anchor="t" anchorCtr="0">
            <a:spAutoFit/>
          </a:bodyPr>
          <a:lstStyle/>
          <a:p>
            <a:pPr marL="285750" indent="-285750">
              <a:buSzPts val="1800"/>
              <a:buFont typeface="Arial"/>
              <a:buChar char="•"/>
            </a:pPr>
            <a:r>
              <a:rPr lang="en-GB" sz="1800" dirty="0">
                <a:solidFill>
                  <a:srgbClr val="505050"/>
                </a:solidFill>
              </a:rPr>
              <a:t>Radiation shielded remote handling facility; </a:t>
            </a:r>
            <a:endParaRPr lang="en-US" dirty="0"/>
          </a:p>
          <a:p>
            <a:pPr marL="742950" lvl="1" indent="-285750">
              <a:buSzPts val="1800"/>
              <a:buFont typeface="Courier New"/>
              <a:buChar char="o"/>
            </a:pPr>
            <a:r>
              <a:rPr lang="en-GB" sz="1800" dirty="0">
                <a:solidFill>
                  <a:srgbClr val="505050"/>
                </a:solidFill>
              </a:rPr>
              <a:t>1450 mm concrete shielding</a:t>
            </a:r>
            <a:endParaRPr lang="en-GB" dirty="0"/>
          </a:p>
          <a:p>
            <a:pPr marL="742950" lvl="1" indent="-285750">
              <a:buSzPts val="1800"/>
              <a:buFont typeface="Courier New"/>
              <a:buChar char="o"/>
            </a:pPr>
            <a:r>
              <a:rPr lang="en-GB" sz="1800" dirty="0">
                <a:solidFill>
                  <a:srgbClr val="505050"/>
                </a:solidFill>
              </a:rPr>
              <a:t>Designed for remote handling </a:t>
            </a:r>
          </a:p>
          <a:p>
            <a:pPr marL="742950" lvl="1" indent="-285750">
              <a:buSzPts val="1800"/>
              <a:buFont typeface="Courier New"/>
              <a:buChar char="o"/>
            </a:pPr>
            <a:r>
              <a:rPr lang="en-GB" sz="1800" dirty="0">
                <a:solidFill>
                  <a:srgbClr val="505050"/>
                </a:solidFill>
              </a:rPr>
              <a:t>Physical size. 14 x 12 m footprint</a:t>
            </a:r>
          </a:p>
          <a:p>
            <a:pPr marL="742950" lvl="1" indent="-285750">
              <a:buSzPts val="1800"/>
              <a:buFont typeface="Courier New"/>
              <a:buChar char="o"/>
            </a:pPr>
            <a:r>
              <a:rPr lang="en-GB" sz="1800" dirty="0">
                <a:solidFill>
                  <a:srgbClr val="505050"/>
                </a:solidFill>
              </a:rPr>
              <a:t>Leak tight</a:t>
            </a:r>
          </a:p>
          <a:p>
            <a:pPr marL="285750" indent="-285750">
              <a:buSzPts val="1800"/>
              <a:buFont typeface="Arial"/>
              <a:buChar char="•"/>
            </a:pPr>
            <a:r>
              <a:rPr lang="en-GB" sz="1800" dirty="0">
                <a:solidFill>
                  <a:srgbClr val="505050"/>
                </a:solidFill>
              </a:rPr>
              <a:t>Similar to the existing TS1 and TS2 remote handling cells used for servicing the </a:t>
            </a:r>
            <a:r>
              <a:rPr lang="en-GB" sz="1800" dirty="0" err="1">
                <a:solidFill>
                  <a:srgbClr val="505050"/>
                </a:solidFill>
              </a:rPr>
              <a:t>TRaM</a:t>
            </a:r>
            <a:endParaRPr lang="en-GB" sz="1800" dirty="0">
              <a:solidFill>
                <a:srgbClr val="505050"/>
              </a:solidFill>
            </a:endParaRPr>
          </a:p>
          <a:p>
            <a:pPr marL="285750" indent="-285750">
              <a:buSzPts val="1800"/>
              <a:buFont typeface="Arial"/>
              <a:buChar char="•"/>
            </a:pPr>
            <a:r>
              <a:rPr lang="en-GB" sz="1800" dirty="0">
                <a:solidFill>
                  <a:srgbClr val="505050"/>
                </a:solidFill>
              </a:rPr>
              <a:t>To be owned by the Radioactive Waste Team</a:t>
            </a:r>
          </a:p>
          <a:p>
            <a:pPr marL="285750" indent="-285750">
              <a:buSzPts val="1800"/>
              <a:buFont typeface="Arial,Sans-Serif"/>
              <a:buChar char="•"/>
            </a:pPr>
            <a:endParaRPr lang="en-GB" sz="1800" dirty="0">
              <a:solidFill>
                <a:srgbClr val="505050"/>
              </a:solidFill>
            </a:endParaRPr>
          </a:p>
          <a:p>
            <a:pPr marL="285750" indent="-285750">
              <a:buSzPts val="1800"/>
              <a:buFont typeface="Arial"/>
              <a:buChar char="•"/>
            </a:pPr>
            <a:endParaRPr lang="en-GB" sz="1800" b="1" dirty="0">
              <a:solidFill>
                <a:srgbClr val="505050"/>
              </a:solidFill>
            </a:endParaRPr>
          </a:p>
        </p:txBody>
      </p:sp>
      <p:sp>
        <p:nvSpPr>
          <p:cNvPr id="285" name="Google Shape;285;p5"/>
          <p:cNvSpPr txBox="1"/>
          <p:nvPr/>
        </p:nvSpPr>
        <p:spPr>
          <a:xfrm>
            <a:off x="403340" y="345182"/>
            <a:ext cx="9767601" cy="769441"/>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pPr>
            <a:r>
              <a:rPr lang="en-GB" sz="4400" b="1">
                <a:solidFill>
                  <a:srgbClr val="2E2D62"/>
                </a:solidFill>
              </a:rPr>
              <a:t>What</a:t>
            </a:r>
            <a:endParaRPr lang="en-US"/>
          </a:p>
        </p:txBody>
      </p:sp>
      <p:pic>
        <p:nvPicPr>
          <p:cNvPr id="2" name="Picture 1" descr="A machine in a factory&#10;&#10;AI-generated content may be incorrect.">
            <a:extLst>
              <a:ext uri="{FF2B5EF4-FFF2-40B4-BE49-F238E27FC236}">
                <a16:creationId xmlns:a16="http://schemas.microsoft.com/office/drawing/2014/main" id="{BD6F2E36-E74F-FFC9-B1B6-C31C864669F2}"/>
              </a:ext>
            </a:extLst>
          </p:cNvPr>
          <p:cNvPicPr>
            <a:picLocks noChangeAspect="1"/>
          </p:cNvPicPr>
          <p:nvPr/>
        </p:nvPicPr>
        <p:blipFill>
          <a:blip r:embed="rId3"/>
          <a:srcRect t="6573" r="-237" b="-235"/>
          <a:stretch>
            <a:fillRect/>
          </a:stretch>
        </p:blipFill>
        <p:spPr>
          <a:xfrm>
            <a:off x="9619133" y="1929"/>
            <a:ext cx="2739430" cy="3854008"/>
          </a:xfrm>
          <a:prstGeom prst="rect">
            <a:avLst/>
          </a:prstGeom>
        </p:spPr>
      </p:pic>
      <p:pic>
        <p:nvPicPr>
          <p:cNvPr id="3" name="Picture 2" descr="A machine inside a factory&#10;&#10;AI-generated content may be incorrect.">
            <a:extLst>
              <a:ext uri="{FF2B5EF4-FFF2-40B4-BE49-F238E27FC236}">
                <a16:creationId xmlns:a16="http://schemas.microsoft.com/office/drawing/2014/main" id="{B14E6A87-F0C3-FCCF-46B0-A24663B1857E}"/>
              </a:ext>
            </a:extLst>
          </p:cNvPr>
          <p:cNvPicPr>
            <a:picLocks noChangeAspect="1"/>
          </p:cNvPicPr>
          <p:nvPr/>
        </p:nvPicPr>
        <p:blipFill>
          <a:blip r:embed="rId4"/>
          <a:stretch>
            <a:fillRect/>
          </a:stretch>
        </p:blipFill>
        <p:spPr>
          <a:xfrm>
            <a:off x="7378860" y="3636020"/>
            <a:ext cx="4813140" cy="3222338"/>
          </a:xfrm>
          <a:prstGeom prst="rect">
            <a:avLst/>
          </a:prstGeom>
        </p:spPr>
      </p:pic>
      <p:pic>
        <p:nvPicPr>
          <p:cNvPr id="4" name="Picture 3" descr="C:\Users\jdm59\Desktop\Remote Handling\DSC01446.JPG">
            <a:extLst>
              <a:ext uri="{FF2B5EF4-FFF2-40B4-BE49-F238E27FC236}">
                <a16:creationId xmlns:a16="http://schemas.microsoft.com/office/drawing/2014/main" id="{72013347-537D-4514-A63C-11CD3B13FD63}"/>
              </a:ext>
            </a:extLst>
          </p:cNvPr>
          <p:cNvPicPr>
            <a:picLocks noChangeAspect="1"/>
          </p:cNvPicPr>
          <p:nvPr/>
        </p:nvPicPr>
        <p:blipFill>
          <a:blip r:embed="rId5"/>
          <a:stretch>
            <a:fillRect/>
          </a:stretch>
        </p:blipFill>
        <p:spPr>
          <a:xfrm>
            <a:off x="2884024" y="3636380"/>
            <a:ext cx="4417672" cy="322162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CAE4-F435-6117-F804-444505E29BB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43F7AEC-E56E-6BF5-0EB7-F53FED76E8EB}"/>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Capability</a:t>
            </a:r>
          </a:p>
        </p:txBody>
      </p:sp>
      <p:sp>
        <p:nvSpPr>
          <p:cNvPr id="2" name="Rectangle 1">
            <a:extLst>
              <a:ext uri="{FF2B5EF4-FFF2-40B4-BE49-F238E27FC236}">
                <a16:creationId xmlns:a16="http://schemas.microsoft.com/office/drawing/2014/main" id="{CA78A4DE-A982-53C1-A56D-DC02BA1B3042}"/>
              </a:ext>
            </a:extLst>
          </p:cNvPr>
          <p:cNvSpPr/>
          <p:nvPr/>
        </p:nvSpPr>
        <p:spPr>
          <a:xfrm>
            <a:off x="420796" y="1393952"/>
            <a:ext cx="10200312" cy="4247317"/>
          </a:xfrm>
          <a:prstGeom prst="rect">
            <a:avLst/>
          </a:prstGeom>
        </p:spPr>
        <p:txBody>
          <a:bodyPr wrap="square">
            <a:spAutoFit/>
          </a:bodyPr>
          <a:lstStyle/>
          <a:p>
            <a:pPr marL="285750" indent="-285750">
              <a:buFont typeface="Arial" panose="020B0604020202020204" pitchFamily="34" charset="0"/>
              <a:buChar char="•"/>
            </a:pPr>
            <a:r>
              <a:rPr lang="en-GB" sz="1800" dirty="0"/>
              <a:t>Designed to accommodate wide range of operations, flasks and tooling.</a:t>
            </a:r>
          </a:p>
          <a:p>
            <a:pPr marL="742950" lvl="1" indent="-285750">
              <a:buFont typeface="Arial" panose="020B0604020202020204" pitchFamily="34" charset="0"/>
              <a:buChar char="•"/>
            </a:pPr>
            <a:r>
              <a:rPr lang="en-GB" sz="1800" dirty="0"/>
              <a:t>Remote handling capability</a:t>
            </a:r>
          </a:p>
          <a:p>
            <a:pPr marL="1200150" lvl="2" indent="-285750">
              <a:buFont typeface="Arial" panose="020B0604020202020204" pitchFamily="34" charset="0"/>
              <a:buChar char="•"/>
            </a:pPr>
            <a:r>
              <a:rPr lang="en-GB" sz="1800" dirty="0"/>
              <a:t>4 x </a:t>
            </a:r>
            <a:r>
              <a:rPr lang="en-GB" sz="1800" dirty="0" err="1"/>
              <a:t>Walischmiller</a:t>
            </a:r>
            <a:r>
              <a:rPr lang="en-GB" sz="1800" dirty="0"/>
              <a:t> A100 through-wall-manipulators</a:t>
            </a:r>
          </a:p>
          <a:p>
            <a:pPr marL="1200150" lvl="2" indent="-285750">
              <a:buFont typeface="Arial" panose="020B0604020202020204" pitchFamily="34" charset="0"/>
              <a:buChar char="•"/>
            </a:pPr>
            <a:r>
              <a:rPr lang="en-GB" sz="1800" dirty="0"/>
              <a:t>2 x in-cell cranes (6 tonne and 1 tonne)</a:t>
            </a:r>
          </a:p>
          <a:p>
            <a:pPr marL="1200150" lvl="2" indent="-285750">
              <a:buFont typeface="Arial" panose="020B0604020202020204" pitchFamily="34" charset="0"/>
              <a:buChar char="•"/>
            </a:pPr>
            <a:r>
              <a:rPr lang="en-GB" sz="1800" dirty="0"/>
              <a:t>Radiation tolerance PTZ cameras</a:t>
            </a:r>
          </a:p>
          <a:p>
            <a:pPr marL="1200150" lvl="2" indent="-285750">
              <a:buFont typeface="Arial" panose="020B0604020202020204" pitchFamily="34" charset="0"/>
              <a:buChar char="•"/>
            </a:pPr>
            <a:r>
              <a:rPr lang="en-GB" sz="1800" dirty="0"/>
              <a:t>Radiation shield windows</a:t>
            </a:r>
          </a:p>
          <a:p>
            <a:pPr marL="742950" lvl="1" indent="-285750">
              <a:buFont typeface="Arial" panose="020B0604020202020204" pitchFamily="34" charset="0"/>
              <a:buChar char="•"/>
            </a:pPr>
            <a:r>
              <a:rPr lang="en-GB" sz="1800" dirty="0"/>
              <a:t>Hazard management</a:t>
            </a:r>
          </a:p>
          <a:p>
            <a:pPr marL="1200150" lvl="2" indent="-285750">
              <a:buFont typeface="Arial" panose="020B0604020202020204" pitchFamily="34" charset="0"/>
              <a:buChar char="•"/>
            </a:pPr>
            <a:r>
              <a:rPr lang="en-GB" sz="1800" dirty="0"/>
              <a:t>Radiation monitoring</a:t>
            </a:r>
          </a:p>
          <a:p>
            <a:pPr marL="1200150" lvl="2" indent="-285750">
              <a:buFont typeface="Arial" panose="020B0604020202020204" pitchFamily="34" charset="0"/>
              <a:buChar char="•"/>
            </a:pPr>
            <a:r>
              <a:rPr lang="en-GB" sz="1800" dirty="0"/>
              <a:t>Safety interlocks</a:t>
            </a:r>
          </a:p>
          <a:p>
            <a:pPr marL="1200150" lvl="2" indent="-285750">
              <a:buFont typeface="Arial" panose="020B0604020202020204" pitchFamily="34" charset="0"/>
              <a:buChar char="•"/>
            </a:pPr>
            <a:r>
              <a:rPr lang="en-GB" sz="1800" dirty="0"/>
              <a:t>Active ventilation extraction system</a:t>
            </a:r>
          </a:p>
          <a:p>
            <a:pPr marL="1200150" lvl="2" indent="-285750">
              <a:buFont typeface="Arial" panose="020B0604020202020204" pitchFamily="34" charset="0"/>
              <a:buChar char="•"/>
            </a:pPr>
            <a:r>
              <a:rPr lang="en-GB" sz="1800" dirty="0"/>
              <a:t>Minimised contamination traps, and designed for decontamination</a:t>
            </a:r>
          </a:p>
          <a:p>
            <a:pPr marL="742950" lvl="1" indent="-285750">
              <a:buFont typeface="Arial" panose="020B0604020202020204" pitchFamily="34" charset="0"/>
              <a:buChar char="•"/>
            </a:pPr>
            <a:r>
              <a:rPr lang="en-GB" sz="1800" dirty="0"/>
              <a:t>Future proofing</a:t>
            </a:r>
          </a:p>
          <a:p>
            <a:pPr marL="1200150" lvl="2" indent="-285750">
              <a:buFont typeface="Arial" panose="020B0604020202020204" pitchFamily="34" charset="0"/>
              <a:buChar char="•"/>
            </a:pPr>
            <a:r>
              <a:rPr lang="en-GB" sz="1800" dirty="0"/>
              <a:t>Spare capacity for cabling and services</a:t>
            </a:r>
          </a:p>
          <a:p>
            <a:pPr marL="1200150" lvl="2" indent="-285750">
              <a:buFont typeface="Arial" panose="020B0604020202020204" pitchFamily="34" charset="0"/>
              <a:buChar char="•"/>
            </a:pPr>
            <a:r>
              <a:rPr lang="en-GB" sz="1800" dirty="0"/>
              <a:t>Designed to accommodate a wide range of processes</a:t>
            </a:r>
          </a:p>
          <a:p>
            <a:pPr marL="285750" indent="-285750">
              <a:buFont typeface="Arial" panose="020B0604020202020204" pitchFamily="34" charset="0"/>
              <a:buChar char="•"/>
            </a:pPr>
            <a:endParaRPr lang="en-GB" dirty="0"/>
          </a:p>
        </p:txBody>
      </p:sp>
      <p:pic>
        <p:nvPicPr>
          <p:cNvPr id="1028" name="Picture 4">
            <a:extLst>
              <a:ext uri="{FF2B5EF4-FFF2-40B4-BE49-F238E27FC236}">
                <a16:creationId xmlns:a16="http://schemas.microsoft.com/office/drawing/2014/main" id="{DC9B6990-5C31-ED55-7A70-F13C1AECB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114" y="0"/>
            <a:ext cx="4201886" cy="28047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SEC 890">
            <a:extLst>
              <a:ext uri="{FF2B5EF4-FFF2-40B4-BE49-F238E27FC236}">
                <a16:creationId xmlns:a16="http://schemas.microsoft.com/office/drawing/2014/main" id="{488B8C83-5027-24AE-82FC-643905DDE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6943" y="1758942"/>
            <a:ext cx="2362915" cy="23651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Gard unit enabling custom key sequences for complex energy isolation requirements.">
            <a:extLst>
              <a:ext uri="{FF2B5EF4-FFF2-40B4-BE49-F238E27FC236}">
                <a16:creationId xmlns:a16="http://schemas.microsoft.com/office/drawing/2014/main" id="{1F47460B-8A60-7D74-F027-6FD47FA1D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707096" y="4222020"/>
            <a:ext cx="3484904" cy="261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6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t="20422"/>
          <a:stretch/>
        </p:blipFill>
        <p:spPr>
          <a:xfrm>
            <a:off x="9445752" y="987992"/>
            <a:ext cx="2548797" cy="1438583"/>
          </a:xfrm>
          <a:prstGeom prst="rect">
            <a:avLst/>
          </a:prstGeom>
          <a:ln>
            <a:no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8447" y="986952"/>
            <a:ext cx="3500259" cy="2625195"/>
          </a:xfrm>
          <a:prstGeom prst="rect">
            <a:avLst/>
          </a:prstGeom>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559516" y="3064007"/>
            <a:ext cx="1216149" cy="1653916"/>
          </a:xfrm>
          <a:prstGeom prst="rect">
            <a:avLst/>
          </a:prstGeom>
          <a:ln>
            <a:no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stretch>
            <a:fillRect/>
          </a:stretch>
        </p:blipFill>
        <p:spPr>
          <a:xfrm>
            <a:off x="9259466" y="2385889"/>
            <a:ext cx="2735083" cy="1057641"/>
          </a:xfrm>
          <a:prstGeom prst="rect">
            <a:avLst/>
          </a:prstGeom>
          <a:ln>
            <a:noFill/>
          </a:ln>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b="10012"/>
          <a:stretch/>
        </p:blipFill>
        <p:spPr>
          <a:xfrm rot="5400000">
            <a:off x="3671166" y="1428953"/>
            <a:ext cx="2719281" cy="1835281"/>
          </a:xfrm>
          <a:prstGeom prst="rect">
            <a:avLst/>
          </a:prstGeom>
          <a:ln>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5184983" y="3249333"/>
            <a:ext cx="2744203" cy="2058152"/>
          </a:xfrm>
          <a:prstGeom prst="rect">
            <a:avLst/>
          </a:prstGeom>
          <a:ln>
            <a:noFill/>
          </a:ln>
          <a:effectLst>
            <a:outerShdw blurRad="50800" dist="38100" dir="2700000" algn="tl" rotWithShape="0">
              <a:prstClr val="black">
                <a:alpha val="40000"/>
              </a:prstClr>
            </a:outerShdw>
          </a:effectLst>
        </p:spPr>
      </p:pic>
      <p:graphicFrame>
        <p:nvGraphicFramePr>
          <p:cNvPr id="12" name="Table 11"/>
          <p:cNvGraphicFramePr>
            <a:graphicFrameLocks noGrp="1"/>
          </p:cNvGraphicFramePr>
          <p:nvPr/>
        </p:nvGraphicFramePr>
        <p:xfrm>
          <a:off x="197451" y="3020152"/>
          <a:ext cx="3657252" cy="1615440"/>
        </p:xfrm>
        <a:graphic>
          <a:graphicData uri="http://schemas.openxmlformats.org/drawingml/2006/table">
            <a:tbl>
              <a:tblPr firstRow="1" bandRow="1">
                <a:tableStyleId>{5940675A-B579-460E-94D1-54222C63F5DA}</a:tableStyleId>
              </a:tblPr>
              <a:tblGrid>
                <a:gridCol w="1219084">
                  <a:extLst>
                    <a:ext uri="{9D8B030D-6E8A-4147-A177-3AD203B41FA5}">
                      <a16:colId xmlns:a16="http://schemas.microsoft.com/office/drawing/2014/main" val="843190044"/>
                    </a:ext>
                  </a:extLst>
                </a:gridCol>
                <a:gridCol w="1219084">
                  <a:extLst>
                    <a:ext uri="{9D8B030D-6E8A-4147-A177-3AD203B41FA5}">
                      <a16:colId xmlns:a16="http://schemas.microsoft.com/office/drawing/2014/main" val="838542702"/>
                    </a:ext>
                  </a:extLst>
                </a:gridCol>
                <a:gridCol w="1219084">
                  <a:extLst>
                    <a:ext uri="{9D8B030D-6E8A-4147-A177-3AD203B41FA5}">
                      <a16:colId xmlns:a16="http://schemas.microsoft.com/office/drawing/2014/main" val="2242909988"/>
                    </a:ext>
                  </a:extLst>
                </a:gridCol>
              </a:tblGrid>
              <a:tr h="411386">
                <a:tc>
                  <a:txBody>
                    <a:bodyPr/>
                    <a:lstStyle/>
                    <a:p>
                      <a:pPr algn="ctr"/>
                      <a:r>
                        <a:rPr lang="en-GB" b="1"/>
                        <a:t>Waste Category</a:t>
                      </a:r>
                    </a:p>
                  </a:txBody>
                  <a:tcPr>
                    <a:solidFill>
                      <a:schemeClr val="bg1">
                        <a:lumMod val="95000"/>
                      </a:schemeClr>
                    </a:solidFill>
                  </a:tcPr>
                </a:tc>
                <a:tc>
                  <a:txBody>
                    <a:bodyPr/>
                    <a:lstStyle/>
                    <a:p>
                      <a:pPr algn="ctr"/>
                      <a:r>
                        <a:rPr lang="en-GB" b="1"/>
                        <a:t>Current Volume</a:t>
                      </a:r>
                    </a:p>
                  </a:txBody>
                  <a:tcPr>
                    <a:solidFill>
                      <a:schemeClr val="bg1">
                        <a:lumMod val="95000"/>
                      </a:schemeClr>
                    </a:solidFill>
                  </a:tcPr>
                </a:tc>
                <a:tc>
                  <a:txBody>
                    <a:bodyPr/>
                    <a:lstStyle/>
                    <a:p>
                      <a:pPr algn="ctr"/>
                      <a:r>
                        <a:rPr lang="en-GB" b="1"/>
                        <a:t>Disposal Cost</a:t>
                      </a:r>
                    </a:p>
                  </a:txBody>
                  <a:tcPr>
                    <a:solidFill>
                      <a:schemeClr val="bg1">
                        <a:lumMod val="95000"/>
                      </a:schemeClr>
                    </a:solidFill>
                  </a:tcPr>
                </a:tc>
                <a:extLst>
                  <a:ext uri="{0D108BD9-81ED-4DB2-BD59-A6C34878D82A}">
                    <a16:rowId xmlns:a16="http://schemas.microsoft.com/office/drawing/2014/main" val="380577903"/>
                  </a:ext>
                </a:extLst>
              </a:tr>
              <a:tr h="235078">
                <a:tc>
                  <a:txBody>
                    <a:bodyPr/>
                    <a:lstStyle/>
                    <a:p>
                      <a:pPr algn="ctr"/>
                      <a:r>
                        <a:rPr lang="en-GB" sz="1800" b="0" kern="1200">
                          <a:solidFill>
                            <a:schemeClr val="tx1"/>
                          </a:solidFill>
                          <a:latin typeface="+mn-lt"/>
                          <a:ea typeface="+mn-ea"/>
                          <a:cs typeface="+mn-cs"/>
                        </a:rPr>
                        <a:t>LA-LLW</a:t>
                      </a:r>
                    </a:p>
                  </a:txBody>
                  <a:tcPr>
                    <a:solidFill>
                      <a:schemeClr val="bg1">
                        <a:lumMod val="95000"/>
                      </a:schemeClr>
                    </a:solidFill>
                  </a:tcPr>
                </a:tc>
                <a:tc>
                  <a:txBody>
                    <a:bodyPr/>
                    <a:lstStyle/>
                    <a:p>
                      <a:pPr algn="ctr"/>
                      <a:r>
                        <a:rPr lang="en-GB" sz="1800" b="0" kern="1200">
                          <a:solidFill>
                            <a:schemeClr val="tx1"/>
                          </a:solidFill>
                          <a:latin typeface="+mn-lt"/>
                          <a:ea typeface="+mn-ea"/>
                          <a:cs typeface="+mn-cs"/>
                        </a:rPr>
                        <a:t>1,140 t</a:t>
                      </a:r>
                    </a:p>
                  </a:txBody>
                  <a:tcPr>
                    <a:solidFill>
                      <a:schemeClr val="bg1">
                        <a:lumMod val="95000"/>
                      </a:schemeClr>
                    </a:solidFill>
                  </a:tcPr>
                </a:tc>
                <a:tc>
                  <a:txBody>
                    <a:bodyPr/>
                    <a:lstStyle/>
                    <a:p>
                      <a:pPr algn="ctr"/>
                      <a:r>
                        <a:rPr lang="en-GB" sz="1800" b="0" kern="1200">
                          <a:solidFill>
                            <a:schemeClr val="tx1"/>
                          </a:solidFill>
                          <a:latin typeface="+mn-lt"/>
                          <a:ea typeface="+mn-ea"/>
                          <a:cs typeface="+mn-cs"/>
                        </a:rPr>
                        <a:t>~ £2.2 M</a:t>
                      </a:r>
                    </a:p>
                  </a:txBody>
                  <a:tcPr>
                    <a:solidFill>
                      <a:schemeClr val="bg1">
                        <a:lumMod val="95000"/>
                      </a:schemeClr>
                    </a:solidFill>
                  </a:tcPr>
                </a:tc>
                <a:extLst>
                  <a:ext uri="{0D108BD9-81ED-4DB2-BD59-A6C34878D82A}">
                    <a16:rowId xmlns:a16="http://schemas.microsoft.com/office/drawing/2014/main" val="1640945714"/>
                  </a:ext>
                </a:extLst>
              </a:tr>
              <a:tr h="235078">
                <a:tc>
                  <a:txBody>
                    <a:bodyPr/>
                    <a:lstStyle/>
                    <a:p>
                      <a:pPr algn="ctr"/>
                      <a:r>
                        <a:rPr lang="en-GB" sz="1800" b="0" kern="1200">
                          <a:solidFill>
                            <a:schemeClr val="tx1"/>
                          </a:solidFill>
                          <a:latin typeface="+mn-lt"/>
                          <a:ea typeface="+mn-ea"/>
                          <a:cs typeface="+mn-cs"/>
                        </a:rPr>
                        <a:t>LLW</a:t>
                      </a:r>
                    </a:p>
                  </a:txBody>
                  <a:tcPr>
                    <a:solidFill>
                      <a:schemeClr val="bg1">
                        <a:lumMod val="95000"/>
                      </a:schemeClr>
                    </a:solidFill>
                  </a:tcPr>
                </a:tc>
                <a:tc>
                  <a:txBody>
                    <a:bodyPr/>
                    <a:lstStyle/>
                    <a:p>
                      <a:pPr algn="ctr"/>
                      <a:r>
                        <a:rPr lang="en-GB" sz="1800" b="0" kern="1200">
                          <a:solidFill>
                            <a:schemeClr val="tx1"/>
                          </a:solidFill>
                          <a:latin typeface="+mn-lt"/>
                          <a:ea typeface="+mn-ea"/>
                          <a:cs typeface="+mn-cs"/>
                        </a:rPr>
                        <a:t>100 t</a:t>
                      </a:r>
                    </a:p>
                  </a:txBody>
                  <a:tcPr>
                    <a:solidFill>
                      <a:schemeClr val="bg1">
                        <a:lumMod val="95000"/>
                      </a:schemeClr>
                    </a:solidFill>
                  </a:tcPr>
                </a:tc>
                <a:tc>
                  <a:txBody>
                    <a:bodyPr/>
                    <a:lstStyle/>
                    <a:p>
                      <a:pPr algn="ctr"/>
                      <a:r>
                        <a:rPr lang="en-GB" sz="1800" b="0" kern="1200">
                          <a:solidFill>
                            <a:schemeClr val="tx1"/>
                          </a:solidFill>
                          <a:latin typeface="+mn-lt"/>
                          <a:ea typeface="+mn-ea"/>
                          <a:cs typeface="+mn-cs"/>
                        </a:rPr>
                        <a:t>~ £1.5 M </a:t>
                      </a:r>
                    </a:p>
                  </a:txBody>
                  <a:tcPr>
                    <a:solidFill>
                      <a:schemeClr val="bg1">
                        <a:lumMod val="95000"/>
                      </a:schemeClr>
                    </a:solidFill>
                  </a:tcPr>
                </a:tc>
                <a:extLst>
                  <a:ext uri="{0D108BD9-81ED-4DB2-BD59-A6C34878D82A}">
                    <a16:rowId xmlns:a16="http://schemas.microsoft.com/office/drawing/2014/main" val="2830608342"/>
                  </a:ext>
                </a:extLst>
              </a:tr>
              <a:tr h="235078">
                <a:tc>
                  <a:txBody>
                    <a:bodyPr/>
                    <a:lstStyle/>
                    <a:p>
                      <a:pPr algn="ctr"/>
                      <a:r>
                        <a:rPr lang="en-GB" sz="1800" b="0" kern="1200">
                          <a:solidFill>
                            <a:schemeClr val="tx1"/>
                          </a:solidFill>
                          <a:latin typeface="+mn-lt"/>
                          <a:ea typeface="+mn-ea"/>
                          <a:cs typeface="+mn-cs"/>
                        </a:rPr>
                        <a:t>ILW</a:t>
                      </a:r>
                    </a:p>
                  </a:txBody>
                  <a:tcPr>
                    <a:solidFill>
                      <a:schemeClr val="bg1">
                        <a:lumMod val="95000"/>
                      </a:schemeClr>
                    </a:solidFill>
                  </a:tcPr>
                </a:tc>
                <a:tc>
                  <a:txBody>
                    <a:bodyPr/>
                    <a:lstStyle/>
                    <a:p>
                      <a:pPr algn="ctr"/>
                      <a:r>
                        <a:rPr lang="en-GB" sz="1800" b="0" kern="1200">
                          <a:solidFill>
                            <a:schemeClr val="tx1"/>
                          </a:solidFill>
                          <a:latin typeface="+mn-lt"/>
                          <a:ea typeface="+mn-ea"/>
                          <a:cs typeface="+mn-cs"/>
                        </a:rPr>
                        <a:t>70 t</a:t>
                      </a:r>
                    </a:p>
                  </a:txBody>
                  <a:tcPr>
                    <a:solidFill>
                      <a:schemeClr val="bg1">
                        <a:lumMod val="95000"/>
                      </a:schemeClr>
                    </a:solidFill>
                  </a:tcPr>
                </a:tc>
                <a:tc>
                  <a:txBody>
                    <a:bodyPr/>
                    <a:lstStyle/>
                    <a:p>
                      <a:pPr algn="ctr"/>
                      <a:r>
                        <a:rPr lang="en-GB" sz="1800" b="0" kern="1200">
                          <a:solidFill>
                            <a:schemeClr val="tx1"/>
                          </a:solidFill>
                          <a:latin typeface="+mn-lt"/>
                          <a:ea typeface="+mn-ea"/>
                          <a:cs typeface="+mn-cs"/>
                        </a:rPr>
                        <a:t>~ £ 70 M</a:t>
                      </a:r>
                    </a:p>
                  </a:txBody>
                  <a:tcPr>
                    <a:solidFill>
                      <a:schemeClr val="bg1">
                        <a:lumMod val="95000"/>
                      </a:schemeClr>
                    </a:solidFill>
                  </a:tcPr>
                </a:tc>
                <a:extLst>
                  <a:ext uri="{0D108BD9-81ED-4DB2-BD59-A6C34878D82A}">
                    <a16:rowId xmlns:a16="http://schemas.microsoft.com/office/drawing/2014/main" val="2708056377"/>
                  </a:ext>
                </a:extLst>
              </a:tr>
            </a:tbl>
          </a:graphicData>
        </a:graphic>
      </p:graphicFrame>
      <p:pic>
        <p:nvPicPr>
          <p:cNvPr id="23" name="Picture 22"/>
          <p:cNvPicPr>
            <a:picLocks noChangeAspect="1"/>
          </p:cNvPicPr>
          <p:nvPr/>
        </p:nvPicPr>
        <p:blipFill>
          <a:blip r:embed="rId9"/>
          <a:stretch>
            <a:fillRect/>
          </a:stretch>
        </p:blipFill>
        <p:spPr>
          <a:xfrm>
            <a:off x="6750426" y="4662074"/>
            <a:ext cx="2932430" cy="2054530"/>
          </a:xfrm>
          <a:prstGeom prst="rect">
            <a:avLst/>
          </a:prstGeom>
          <a:ln>
            <a:no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27713" y="3370135"/>
            <a:ext cx="2422063" cy="1816548"/>
          </a:xfrm>
          <a:prstGeom prst="rect">
            <a:avLst/>
          </a:prstGeom>
          <a:ln>
            <a:noFill/>
          </a:ln>
          <a:effectLst>
            <a:outerShdw blurRad="50800" dist="38100" dir="2700000" algn="tl" rotWithShape="0">
              <a:prstClr val="black">
                <a:alpha val="40000"/>
              </a:prstClr>
            </a:outerShdw>
          </a:effectLst>
        </p:spPr>
      </p:pic>
      <p:pic>
        <p:nvPicPr>
          <p:cNvPr id="25" name="Picture 2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698915" y="4210861"/>
            <a:ext cx="2295634" cy="2505743"/>
          </a:xfrm>
          <a:prstGeom prst="rect">
            <a:avLst/>
          </a:prstGeom>
          <a:ln>
            <a:noFill/>
          </a:ln>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12" cstate="screen">
            <a:extLst>
              <a:ext uri="{28A0092B-C50C-407E-A947-70E740481C1C}">
                <a14:useLocalDpi xmlns:a14="http://schemas.microsoft.com/office/drawing/2010/main"/>
              </a:ext>
            </a:extLst>
          </a:blip>
          <a:srcRect r="26865"/>
          <a:stretch/>
        </p:blipFill>
        <p:spPr>
          <a:xfrm rot="5400000">
            <a:off x="4455188" y="4340769"/>
            <a:ext cx="2085582" cy="2666088"/>
          </a:xfrm>
          <a:prstGeom prst="rect">
            <a:avLst/>
          </a:prstGeom>
          <a:ln>
            <a:noFill/>
          </a:ln>
        </p:spPr>
      </p:pic>
      <p:sp>
        <p:nvSpPr>
          <p:cNvPr id="4" name="Google Shape;285;p5">
            <a:extLst>
              <a:ext uri="{FF2B5EF4-FFF2-40B4-BE49-F238E27FC236}">
                <a16:creationId xmlns:a16="http://schemas.microsoft.com/office/drawing/2014/main" id="{D8C3058C-1B21-D19E-CEA9-9F471A701777}"/>
              </a:ext>
            </a:extLst>
          </p:cNvPr>
          <p:cNvSpPr txBox="1"/>
          <p:nvPr/>
        </p:nvSpPr>
        <p:spPr>
          <a:xfrm>
            <a:off x="403340" y="345182"/>
            <a:ext cx="9767601" cy="769441"/>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pPr>
            <a:r>
              <a:rPr lang="en-GB" sz="4400" b="1">
                <a:solidFill>
                  <a:srgbClr val="2E2D62"/>
                </a:solidFill>
              </a:rPr>
              <a:t>Why</a:t>
            </a:r>
            <a:endParaRPr lang="en-US"/>
          </a:p>
        </p:txBody>
      </p:sp>
      <p:sp>
        <p:nvSpPr>
          <p:cNvPr id="6" name="Google Shape;283;p5">
            <a:extLst>
              <a:ext uri="{FF2B5EF4-FFF2-40B4-BE49-F238E27FC236}">
                <a16:creationId xmlns:a16="http://schemas.microsoft.com/office/drawing/2014/main" id="{F45A4D15-24BD-FA40-3E54-6D796F972DF5}"/>
              </a:ext>
            </a:extLst>
          </p:cNvPr>
          <p:cNvSpPr/>
          <p:nvPr/>
        </p:nvSpPr>
        <p:spPr>
          <a:xfrm>
            <a:off x="403480" y="1393952"/>
            <a:ext cx="3661099" cy="1200288"/>
          </a:xfrm>
          <a:prstGeom prst="rect">
            <a:avLst/>
          </a:prstGeom>
          <a:noFill/>
          <a:ln>
            <a:noFill/>
          </a:ln>
        </p:spPr>
        <p:txBody>
          <a:bodyPr spcFirstLastPara="1" wrap="square" lIns="91425" tIns="45700" rIns="91425" bIns="45700" anchor="t" anchorCtr="0">
            <a:spAutoFit/>
          </a:bodyPr>
          <a:lstStyle/>
          <a:p>
            <a:pPr marL="285750" indent="-285750">
              <a:buSzPts val="1800"/>
              <a:buFont typeface="Arial"/>
              <a:buChar char="•"/>
            </a:pPr>
            <a:r>
              <a:rPr lang="en-GB" sz="1800">
                <a:solidFill>
                  <a:srgbClr val="505050"/>
                </a:solidFill>
              </a:rPr>
              <a:t>Waste preparation for disposal by sampling, sorting, segregation, and size reduction</a:t>
            </a:r>
          </a:p>
          <a:p>
            <a:pPr marL="285750" indent="-285750">
              <a:buSzPts val="1800"/>
              <a:buFont typeface="Arial"/>
              <a:buChar char="•"/>
            </a:pPr>
            <a:endParaRPr lang="en-GB" sz="1800">
              <a:solidFill>
                <a:srgbClr val="505050"/>
              </a:solidFill>
            </a:endParaRPr>
          </a:p>
        </p:txBody>
      </p:sp>
    </p:spTree>
    <p:extLst>
      <p:ext uri="{BB962C8B-B14F-4D97-AF65-F5344CB8AC3E}">
        <p14:creationId xmlns:p14="http://schemas.microsoft.com/office/powerpoint/2010/main" val="233720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7786B-8CF6-7140-A9BE-F2F0A0F1F7F0}"/>
              </a:ext>
            </a:extLst>
          </p:cNvPr>
          <p:cNvSpPr txBox="1"/>
          <p:nvPr/>
        </p:nvSpPr>
        <p:spPr>
          <a:xfrm>
            <a:off x="403340" y="345182"/>
            <a:ext cx="117886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Disposal Routes</a:t>
            </a:r>
            <a:endParaRPr lang="en-US" sz="2000" b="1" spc="-150" dirty="0">
              <a:solidFill>
                <a:srgbClr val="2E2D62"/>
              </a:solidFill>
              <a:latin typeface="Arial" panose="020B0604020202020204" pitchFamily="34" charset="0"/>
              <a:cs typeface="Arial" panose="020B0604020202020204" pitchFamily="34" charset="0"/>
            </a:endParaRPr>
          </a:p>
        </p:txBody>
      </p:sp>
      <p:grpSp>
        <p:nvGrpSpPr>
          <p:cNvPr id="14" name="Group 13"/>
          <p:cNvGrpSpPr/>
          <p:nvPr/>
        </p:nvGrpSpPr>
        <p:grpSpPr>
          <a:xfrm>
            <a:off x="349011" y="1114623"/>
            <a:ext cx="11492914" cy="5299957"/>
            <a:chOff x="349011" y="1114623"/>
            <a:chExt cx="11492914" cy="5299957"/>
          </a:xfrm>
        </p:grpSpPr>
        <p:pic>
          <p:nvPicPr>
            <p:cNvPr id="12" name="Picture 11"/>
            <p:cNvPicPr>
              <a:picLocks noChangeAspect="1"/>
            </p:cNvPicPr>
            <p:nvPr/>
          </p:nvPicPr>
          <p:blipFill rotWithShape="1">
            <a:blip r:embed="rId3"/>
            <a:srcRect t="7927" b="10435"/>
            <a:stretch/>
          </p:blipFill>
          <p:spPr>
            <a:xfrm>
              <a:off x="349011" y="1114623"/>
              <a:ext cx="11492914" cy="4685134"/>
            </a:xfrm>
            <a:prstGeom prst="rect">
              <a:avLst/>
            </a:prstGeom>
          </p:spPr>
        </p:pic>
        <p:pic>
          <p:nvPicPr>
            <p:cNvPr id="13" name="Picture 12"/>
            <p:cNvPicPr>
              <a:picLocks noChangeAspect="1"/>
            </p:cNvPicPr>
            <p:nvPr/>
          </p:nvPicPr>
          <p:blipFill>
            <a:blip r:embed="rId4"/>
            <a:stretch>
              <a:fillRect/>
            </a:stretch>
          </p:blipFill>
          <p:spPr>
            <a:xfrm>
              <a:off x="8770796" y="5585789"/>
              <a:ext cx="1114581" cy="828791"/>
            </a:xfrm>
            <a:prstGeom prst="rect">
              <a:avLst/>
            </a:prstGeom>
          </p:spPr>
        </p:pic>
      </p:grpSp>
      <p:pic>
        <p:nvPicPr>
          <p:cNvPr id="15" name="Picture 14"/>
          <p:cNvPicPr>
            <a:picLocks noChangeAspect="1"/>
          </p:cNvPicPr>
          <p:nvPr/>
        </p:nvPicPr>
        <p:blipFill>
          <a:blip r:embed="rId5"/>
          <a:stretch>
            <a:fillRect/>
          </a:stretch>
        </p:blipFill>
        <p:spPr>
          <a:xfrm>
            <a:off x="10102660" y="1114623"/>
            <a:ext cx="1159851" cy="360202"/>
          </a:xfrm>
          <a:prstGeom prst="rect">
            <a:avLst/>
          </a:prstGeom>
        </p:spPr>
      </p:pic>
    </p:spTree>
    <p:extLst>
      <p:ext uri="{BB962C8B-B14F-4D97-AF65-F5344CB8AC3E}">
        <p14:creationId xmlns:p14="http://schemas.microsoft.com/office/powerpoint/2010/main" val="3418980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434914" y="3296348"/>
            <a:ext cx="1527507" cy="3447557"/>
          </a:xfrm>
          <a:prstGeom prst="rect">
            <a:avLst/>
          </a:prstGeom>
        </p:spPr>
      </p:pic>
      <p:sp>
        <p:nvSpPr>
          <p:cNvPr id="9" name="TextBox 8">
            <a:extLst>
              <a:ext uri="{FF2B5EF4-FFF2-40B4-BE49-F238E27FC236}">
                <a16:creationId xmlns:a16="http://schemas.microsoft.com/office/drawing/2014/main" id="{DE67786B-8CF6-7140-A9BE-F2F0A0F1F7F0}"/>
              </a:ext>
            </a:extLst>
          </p:cNvPr>
          <p:cNvSpPr txBox="1"/>
          <p:nvPr/>
        </p:nvSpPr>
        <p:spPr>
          <a:xfrm>
            <a:off x="403341" y="345182"/>
            <a:ext cx="1121059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In-cell tooling</a:t>
            </a:r>
          </a:p>
        </p:txBody>
      </p:sp>
      <p:pic>
        <p:nvPicPr>
          <p:cNvPr id="15" name="Picture 14"/>
          <p:cNvPicPr>
            <a:picLocks noChangeAspect="1"/>
          </p:cNvPicPr>
          <p:nvPr/>
        </p:nvPicPr>
        <p:blipFill rotWithShape="1">
          <a:blip r:embed="rId4"/>
          <a:srcRect l="20704" r="12357"/>
          <a:stretch/>
        </p:blipFill>
        <p:spPr>
          <a:xfrm>
            <a:off x="7555144" y="3660301"/>
            <a:ext cx="2764118" cy="2892073"/>
          </a:xfrm>
          <a:prstGeom prst="rect">
            <a:avLst/>
          </a:prstGeom>
        </p:spPr>
      </p:pic>
      <p:pic>
        <p:nvPicPr>
          <p:cNvPr id="5" name="Picture 4"/>
          <p:cNvPicPr>
            <a:picLocks noChangeAspect="1"/>
          </p:cNvPicPr>
          <p:nvPr/>
        </p:nvPicPr>
        <p:blipFill>
          <a:blip r:embed="rId5"/>
          <a:stretch>
            <a:fillRect/>
          </a:stretch>
        </p:blipFill>
        <p:spPr>
          <a:xfrm>
            <a:off x="5006109" y="150729"/>
            <a:ext cx="2549034" cy="6401645"/>
          </a:xfrm>
          <a:prstGeom prst="rect">
            <a:avLst/>
          </a:prstGeom>
        </p:spPr>
      </p:pic>
      <p:pic>
        <p:nvPicPr>
          <p:cNvPr id="3" name="Picture 2"/>
          <p:cNvPicPr>
            <a:picLocks noChangeAspect="1"/>
          </p:cNvPicPr>
          <p:nvPr/>
        </p:nvPicPr>
        <p:blipFill rotWithShape="1">
          <a:blip r:embed="rId6"/>
          <a:srcRect l="365" t="331" r="319" b="497"/>
          <a:stretch/>
        </p:blipFill>
        <p:spPr>
          <a:xfrm rot="1085285">
            <a:off x="8689513" y="617011"/>
            <a:ext cx="2257530" cy="3182102"/>
          </a:xfrm>
          <a:prstGeom prst="rect">
            <a:avLst/>
          </a:prstGeom>
        </p:spPr>
      </p:pic>
      <p:sp>
        <p:nvSpPr>
          <p:cNvPr id="8" name="TextBox 7"/>
          <p:cNvSpPr txBox="1"/>
          <p:nvPr/>
        </p:nvSpPr>
        <p:spPr>
          <a:xfrm>
            <a:off x="689058" y="1266444"/>
            <a:ext cx="3110056" cy="1138773"/>
          </a:xfrm>
          <a:prstGeom prst="rect">
            <a:avLst/>
          </a:prstGeom>
          <a:noFill/>
        </p:spPr>
        <p:txBody>
          <a:bodyPr wrap="square" rtlCol="0">
            <a:spAutoFit/>
          </a:bodyPr>
          <a:lstStyle/>
          <a:p>
            <a:r>
              <a:rPr lang="en-GB" sz="1800" b="1" dirty="0"/>
              <a:t>Predominantly</a:t>
            </a:r>
            <a:r>
              <a:rPr lang="en-GB" sz="1800" dirty="0"/>
              <a:t> for size reduction but also for segregation</a:t>
            </a:r>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1911013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27695"/>
            <a:ext cx="790015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Why</a:t>
            </a:r>
          </a:p>
        </p:txBody>
      </p:sp>
      <p:sp>
        <p:nvSpPr>
          <p:cNvPr id="11" name="TextBox 10"/>
          <p:cNvSpPr txBox="1"/>
          <p:nvPr/>
        </p:nvSpPr>
        <p:spPr>
          <a:xfrm>
            <a:off x="689058" y="1266444"/>
            <a:ext cx="5514994" cy="646331"/>
          </a:xfrm>
          <a:prstGeom prst="rect">
            <a:avLst/>
          </a:prstGeom>
          <a:noFill/>
        </p:spPr>
        <p:txBody>
          <a:bodyPr wrap="square" rtlCol="0">
            <a:spAutoFit/>
          </a:bodyPr>
          <a:lstStyle/>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
        <p:nvSpPr>
          <p:cNvPr id="16" name="TextBox 15"/>
          <p:cNvSpPr txBox="1"/>
          <p:nvPr/>
        </p:nvSpPr>
        <p:spPr>
          <a:xfrm>
            <a:off x="689058" y="1266444"/>
            <a:ext cx="2087959" cy="3016210"/>
          </a:xfrm>
          <a:prstGeom prst="rect">
            <a:avLst/>
          </a:prstGeom>
          <a:noFill/>
        </p:spPr>
        <p:txBody>
          <a:bodyPr wrap="square" rtlCol="0">
            <a:spAutoFit/>
          </a:bodyPr>
          <a:lstStyle/>
          <a:p>
            <a:r>
              <a:rPr lang="en-GB" sz="1800" b="1" dirty="0"/>
              <a:t>PIE, </a:t>
            </a:r>
            <a:r>
              <a:rPr lang="en-GB" sz="1800" dirty="0"/>
              <a:t>to increase the ISIS facility operational longevity and robustness.</a:t>
            </a:r>
          </a:p>
          <a:p>
            <a:r>
              <a:rPr lang="en-GB" sz="1800" i="1" dirty="0"/>
              <a:t>(sample preparation and visual examination)</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graphicFrame>
        <p:nvGraphicFramePr>
          <p:cNvPr id="2" name="Table 1"/>
          <p:cNvGraphicFramePr>
            <a:graphicFrameLocks noGrp="1"/>
          </p:cNvGraphicFramePr>
          <p:nvPr/>
        </p:nvGraphicFramePr>
        <p:xfrm>
          <a:off x="2640458" y="992503"/>
          <a:ext cx="9354167" cy="4637736"/>
        </p:xfrm>
        <a:graphic>
          <a:graphicData uri="http://schemas.openxmlformats.org/drawingml/2006/table">
            <a:tbl>
              <a:tblPr firstRow="1" bandRow="1">
                <a:effectLst/>
                <a:tableStyleId>{5C22544A-7EE6-4342-B048-85BDC9FD1C3A}</a:tableStyleId>
              </a:tblPr>
              <a:tblGrid>
                <a:gridCol w="2619911">
                  <a:extLst>
                    <a:ext uri="{9D8B030D-6E8A-4147-A177-3AD203B41FA5}">
                      <a16:colId xmlns:a16="http://schemas.microsoft.com/office/drawing/2014/main" val="1567660352"/>
                    </a:ext>
                  </a:extLst>
                </a:gridCol>
                <a:gridCol w="2321959">
                  <a:extLst>
                    <a:ext uri="{9D8B030D-6E8A-4147-A177-3AD203B41FA5}">
                      <a16:colId xmlns:a16="http://schemas.microsoft.com/office/drawing/2014/main" val="1463718895"/>
                    </a:ext>
                  </a:extLst>
                </a:gridCol>
                <a:gridCol w="4412297">
                  <a:extLst>
                    <a:ext uri="{9D8B030D-6E8A-4147-A177-3AD203B41FA5}">
                      <a16:colId xmlns:a16="http://schemas.microsoft.com/office/drawing/2014/main" val="342396431"/>
                    </a:ext>
                  </a:extLst>
                </a:gridCol>
              </a:tblGrid>
              <a:tr h="4637736">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40000"/>
                        <a:lumOff val="60000"/>
                      </a:schemeClr>
                    </a:solidFill>
                  </a:tcPr>
                </a:tc>
                <a:tc>
                  <a:txBody>
                    <a:bodyPr/>
                    <a:lstStyle/>
                    <a:p>
                      <a:endParaRPr lang="en-GB" dirty="0"/>
                    </a:p>
                  </a:txBody>
                  <a:tcPr>
                    <a:solidFill>
                      <a:schemeClr val="accent4">
                        <a:lumMod val="40000"/>
                        <a:lumOff val="60000"/>
                      </a:schemeClr>
                    </a:solidFill>
                  </a:tcPr>
                </a:tc>
                <a:extLst>
                  <a:ext uri="{0D108BD9-81ED-4DB2-BD59-A6C34878D82A}">
                    <a16:rowId xmlns:a16="http://schemas.microsoft.com/office/drawing/2014/main" val="3212111594"/>
                  </a:ext>
                </a:extLst>
              </a:tr>
            </a:tbl>
          </a:graphicData>
        </a:graphic>
      </p:graphicFrame>
      <p:pic>
        <p:nvPicPr>
          <p:cNvPr id="18" name="Picture 17"/>
          <p:cNvPicPr>
            <a:picLocks noChangeAspect="1"/>
          </p:cNvPicPr>
          <p:nvPr/>
        </p:nvPicPr>
        <p:blipFill>
          <a:blip r:embed="rId3"/>
          <a:stretch>
            <a:fillRect/>
          </a:stretch>
        </p:blipFill>
        <p:spPr>
          <a:xfrm>
            <a:off x="2694825" y="1061357"/>
            <a:ext cx="2517866" cy="2517866"/>
          </a:xfrm>
          <a:prstGeom prst="rect">
            <a:avLst/>
          </a:prstGeom>
        </p:spPr>
      </p:pic>
      <p:pic>
        <p:nvPicPr>
          <p:cNvPr id="19" name="Picture 18" descr="U:\Target Design Group\TS1 Build\Tims photos\HRC96330.jpg"/>
          <p:cNvPicPr>
            <a:picLocks noChangeAspect="1"/>
          </p:cNvPicPr>
          <p:nvPr/>
        </p:nvPicPr>
        <p:blipFill rotWithShape="1">
          <a:blip r:embed="rId4" cstate="print">
            <a:extLst>
              <a:ext uri="{28A0092B-C50C-407E-A947-70E740481C1C}">
                <a14:useLocalDpi xmlns:a14="http://schemas.microsoft.com/office/drawing/2010/main" val="0"/>
              </a:ext>
            </a:extLst>
          </a:blip>
          <a:srcRect l="5535" t="1851" r="10722" b="30980"/>
          <a:stretch/>
        </p:blipFill>
        <p:spPr bwMode="auto">
          <a:xfrm>
            <a:off x="2945530" y="3878665"/>
            <a:ext cx="2005965" cy="1674000"/>
          </a:xfrm>
          <a:prstGeom prst="rect">
            <a:avLst/>
          </a:prstGeom>
          <a:noFill/>
          <a:ln>
            <a:noFill/>
          </a:ln>
          <a:extLst>
            <a:ext uri="{53640926-AAD7-44D8-BBD7-CCE9431645EC}">
              <a14:shadowObscured xmlns:a14="http://schemas.microsoft.com/office/drawing/2010/main"/>
            </a:ext>
          </a:extLst>
        </p:spPr>
      </p:pic>
      <p:pic>
        <p:nvPicPr>
          <p:cNvPr id="20" name="Picture 4" descr="U:\Target Design Group\02 - TS2\07 - EPB Window\Remote handling footage\Dan B Footage-EPB Window\IMG_20180118_1441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7" r="1" b="16530"/>
          <a:stretch/>
        </p:blipFill>
        <p:spPr bwMode="auto">
          <a:xfrm>
            <a:off x="5308600" y="1061357"/>
            <a:ext cx="223107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402" r="13401"/>
          <a:stretch/>
        </p:blipFill>
        <p:spPr bwMode="auto">
          <a:xfrm>
            <a:off x="5330018" y="3864796"/>
            <a:ext cx="2180418" cy="167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7"/>
          <a:srcRect l="23270" b="17451"/>
          <a:stretch/>
        </p:blipFill>
        <p:spPr>
          <a:xfrm>
            <a:off x="7645400" y="1065592"/>
            <a:ext cx="4269405" cy="2520000"/>
          </a:xfrm>
          <a:prstGeom prst="rect">
            <a:avLst/>
          </a:prstGeom>
        </p:spPr>
      </p:pic>
      <p:pic>
        <p:nvPicPr>
          <p:cNvPr id="23" name="Picture 22"/>
          <p:cNvPicPr/>
          <p:nvPr/>
        </p:nvPicPr>
        <p:blipFill>
          <a:blip r:embed="rId8">
            <a:extLst>
              <a:ext uri="{28A0092B-C50C-407E-A947-70E740481C1C}">
                <a14:useLocalDpi xmlns:a14="http://schemas.microsoft.com/office/drawing/2010/main" val="0"/>
              </a:ext>
            </a:extLst>
          </a:blip>
          <a:srcRect/>
          <a:stretch>
            <a:fillRect/>
          </a:stretch>
        </p:blipFill>
        <p:spPr bwMode="auto">
          <a:xfrm>
            <a:off x="9921099" y="3852512"/>
            <a:ext cx="1900107" cy="1700153"/>
          </a:xfrm>
          <a:prstGeom prst="rect">
            <a:avLst/>
          </a:prstGeom>
          <a:noFill/>
          <a:ln>
            <a:noFill/>
          </a:ln>
        </p:spPr>
      </p:pic>
      <p:pic>
        <p:nvPicPr>
          <p:cNvPr id="24" name="Picture 23"/>
          <p:cNvPicPr/>
          <p:nvPr/>
        </p:nvPicPr>
        <p:blipFill rotWithShape="1">
          <a:blip r:embed="rId9">
            <a:extLst>
              <a:ext uri="{28A0092B-C50C-407E-A947-70E740481C1C}">
                <a14:useLocalDpi xmlns:a14="http://schemas.microsoft.com/office/drawing/2010/main" val="0"/>
              </a:ext>
            </a:extLst>
          </a:blip>
          <a:srcRect l="8256" r="5537"/>
          <a:stretch/>
        </p:blipFill>
        <p:spPr bwMode="auto">
          <a:xfrm>
            <a:off x="7760055" y="3852512"/>
            <a:ext cx="1911608" cy="1700153"/>
          </a:xfrm>
          <a:prstGeom prst="rect">
            <a:avLst/>
          </a:prstGeom>
          <a:noFill/>
          <a:ln>
            <a:noFill/>
          </a:ln>
        </p:spPr>
      </p:pic>
      <p:sp>
        <p:nvSpPr>
          <p:cNvPr id="3" name="TextBox 2">
            <a:extLst>
              <a:ext uri="{FF2B5EF4-FFF2-40B4-BE49-F238E27FC236}">
                <a16:creationId xmlns:a16="http://schemas.microsoft.com/office/drawing/2014/main" id="{DC7623E2-40E7-615C-9F04-3DC3656D274C}"/>
              </a:ext>
            </a:extLst>
          </p:cNvPr>
          <p:cNvSpPr txBox="1"/>
          <p:nvPr/>
        </p:nvSpPr>
        <p:spPr>
          <a:xfrm>
            <a:off x="2879887" y="5717660"/>
            <a:ext cx="2087959" cy="1354217"/>
          </a:xfrm>
          <a:prstGeom prst="rect">
            <a:avLst/>
          </a:prstGeom>
          <a:noFill/>
        </p:spPr>
        <p:txBody>
          <a:bodyPr wrap="square" rtlCol="0">
            <a:spAutoFit/>
          </a:bodyPr>
          <a:lstStyle/>
          <a:p>
            <a:pPr algn="ctr"/>
            <a:r>
              <a:rPr lang="en-GB" sz="1800" dirty="0"/>
              <a:t>Methane moderator carbon build up</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73C41DCE-5974-1D35-DF9E-1D895C8067ED}"/>
              </a:ext>
            </a:extLst>
          </p:cNvPr>
          <p:cNvSpPr txBox="1"/>
          <p:nvPr/>
        </p:nvSpPr>
        <p:spPr>
          <a:xfrm>
            <a:off x="5229582" y="5699093"/>
            <a:ext cx="2087959" cy="1354217"/>
          </a:xfrm>
          <a:prstGeom prst="rect">
            <a:avLst/>
          </a:prstGeom>
          <a:noFill/>
        </p:spPr>
        <p:txBody>
          <a:bodyPr wrap="square" rtlCol="0">
            <a:spAutoFit/>
          </a:bodyPr>
          <a:lstStyle/>
          <a:p>
            <a:pPr algn="ctr"/>
            <a:r>
              <a:rPr lang="en-GB" sz="1800" dirty="0"/>
              <a:t>TS2 beam entry window (failed in service)</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67E57BE4-EC7B-A175-394D-83A268CE2347}"/>
              </a:ext>
            </a:extLst>
          </p:cNvPr>
          <p:cNvSpPr txBox="1"/>
          <p:nvPr/>
        </p:nvSpPr>
        <p:spPr>
          <a:xfrm>
            <a:off x="7994073" y="5699093"/>
            <a:ext cx="3681990" cy="1354217"/>
          </a:xfrm>
          <a:prstGeom prst="rect">
            <a:avLst/>
          </a:prstGeom>
          <a:noFill/>
        </p:spPr>
        <p:txBody>
          <a:bodyPr wrap="square" rtlCol="0">
            <a:spAutoFit/>
          </a:bodyPr>
          <a:lstStyle/>
          <a:p>
            <a:pPr algn="ctr"/>
            <a:r>
              <a:rPr lang="en-GB" sz="1800" dirty="0"/>
              <a:t>TS2 neutron targets. Understanding failure modes and potential for extending service life.</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790505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27695"/>
            <a:ext cx="790015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Why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027" b="21235"/>
          <a:stretch/>
        </p:blipFill>
        <p:spPr>
          <a:xfrm>
            <a:off x="4424537" y="1088136"/>
            <a:ext cx="7053088" cy="267004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250" t="12457" r="17484" b="7198"/>
          <a:stretch/>
        </p:blipFill>
        <p:spPr>
          <a:xfrm>
            <a:off x="4425696" y="3419475"/>
            <a:ext cx="1978562" cy="3104820"/>
          </a:xfrm>
          <a:prstGeom prst="rect">
            <a:avLst/>
          </a:prstGeom>
        </p:spPr>
      </p:pic>
      <p:sp>
        <p:nvSpPr>
          <p:cNvPr id="10" name="TextBox 9"/>
          <p:cNvSpPr txBox="1"/>
          <p:nvPr/>
        </p:nvSpPr>
        <p:spPr>
          <a:xfrm>
            <a:off x="689058" y="1266444"/>
            <a:ext cx="2087959" cy="1354217"/>
          </a:xfrm>
          <a:prstGeom prst="rect">
            <a:avLst/>
          </a:prstGeom>
          <a:noFill/>
        </p:spPr>
        <p:txBody>
          <a:bodyPr wrap="square" rtlCol="0">
            <a:spAutoFit/>
          </a:bodyPr>
          <a:lstStyle/>
          <a:p>
            <a:r>
              <a:rPr lang="en-GB" sz="1800" b="1" dirty="0"/>
              <a:t>Maintenance </a:t>
            </a:r>
            <a:r>
              <a:rPr lang="en-GB" sz="1800" dirty="0"/>
              <a:t>of radioactive components</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pic>
        <p:nvPicPr>
          <p:cNvPr id="2" name="Picture 1"/>
          <p:cNvPicPr>
            <a:picLocks noChangeAspect="1"/>
          </p:cNvPicPr>
          <p:nvPr/>
        </p:nvPicPr>
        <p:blipFill rotWithShape="1">
          <a:blip r:embed="rId5"/>
          <a:srcRect b="18370"/>
          <a:stretch/>
        </p:blipFill>
        <p:spPr>
          <a:xfrm>
            <a:off x="6404258" y="3420681"/>
            <a:ext cx="5073368" cy="3103614"/>
          </a:xfrm>
          <a:prstGeom prst="rect">
            <a:avLst/>
          </a:prstGeom>
        </p:spPr>
      </p:pic>
    </p:spTree>
    <p:extLst>
      <p:ext uri="{BB962C8B-B14F-4D97-AF65-F5344CB8AC3E}">
        <p14:creationId xmlns:p14="http://schemas.microsoft.com/office/powerpoint/2010/main" val="3158614376"/>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3302447-622e-4da9-9f66-fc851a9abc50" xsi:nil="true"/>
    <lcf76f155ced4ddcb4097134ff3c332f xmlns="f484cfd3-0aa7-4825-a498-7944aab50846">
      <Terms xmlns="http://schemas.microsoft.com/office/infopath/2007/PartnerControls"/>
    </lcf76f155ced4ddcb4097134ff3c332f>
    <_ApprovalAssignedTo xmlns="f484cfd3-0aa7-4825-a498-7944aab50846">
      <UserInfo>
        <DisplayName/>
        <AccountId xsi:nil="true"/>
        <AccountType/>
      </UserInfo>
    </_ApprovalAssignedTo>
    <_ApprovalRespondedBy xmlns="f484cfd3-0aa7-4825-a498-7944aab50846">
      <UserInfo>
        <DisplayName/>
        <AccountId xsi:nil="true"/>
        <AccountType/>
      </UserInfo>
    </_ApprovalRespondedBy>
    <_ApprovalStatus xmlns="f484cfd3-0aa7-4825-a498-7944aab50846">0</_ApprovalStatus>
    <_dlc_DocId xmlns="33302447-622e-4da9-9f66-fc851a9abc50">ISISPR1106-1175502789-5678</_dlc_DocId>
    <_dlc_DocIdUrl xmlns="33302447-622e-4da9-9f66-fc851a9abc50">
      <Url>https://stfc365.sharepoint.com/sites/ISISProject-1106/_layouts/15/DocIdRedir.aspx?ID=ISISPR1106-1175502789-5678</Url>
      <Description>ISISPR1106-1175502789-5678</Description>
    </_dlc_DocIdUrl>
    <_ApprovalSentBy xmlns="f484cfd3-0aa7-4825-a498-7944aab50846">
      <UserInfo>
        <DisplayName/>
        <AccountId xsi:nil="true"/>
        <AccountType/>
      </UserInfo>
    </_ApprovalSentBy>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B7CC046483B28645A44C3633BC65F305" ma:contentTypeVersion="22" ma:contentTypeDescription="Create a new document." ma:contentTypeScope="" ma:versionID="c6a4ea8bfc322bef6bf131f4920f99dd">
  <xsd:schema xmlns:xsd="http://www.w3.org/2001/XMLSchema" xmlns:xs="http://www.w3.org/2001/XMLSchema" xmlns:p="http://schemas.microsoft.com/office/2006/metadata/properties" xmlns:ns2="f484cfd3-0aa7-4825-a498-7944aab50846" xmlns:ns3="33302447-622e-4da9-9f66-fc851a9abc50" targetNamespace="http://schemas.microsoft.com/office/2006/metadata/properties" ma:root="true" ma:fieldsID="c7d71ae9e1c9fba39629ae9449119d5e" ns2:_="" ns3:_="">
    <xsd:import namespace="f484cfd3-0aa7-4825-a498-7944aab50846"/>
    <xsd:import namespace="33302447-622e-4da9-9f66-fc851a9abc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3:_dlc_DocId" minOccurs="0"/>
                <xsd:element ref="ns3:_dlc_DocIdUrl" minOccurs="0"/>
                <xsd:element ref="ns3:_dlc_DocIdPersistId" minOccurs="0"/>
                <xsd:element ref="ns2:lcf76f155ced4ddcb4097134ff3c332f" minOccurs="0"/>
                <xsd:element ref="ns3:TaxCatchAll" minOccurs="0"/>
                <xsd:element ref="ns2:MediaServiceObjectDetectorVersions" minOccurs="0"/>
                <xsd:element ref="ns2:MediaServiceSearchProperties" minOccurs="0"/>
                <xsd:element ref="ns2:_ApprovalAssignedTo" minOccurs="0"/>
                <xsd:element ref="ns2:_ApprovalRespondedBy" minOccurs="0"/>
                <xsd:element ref="ns2:_ApprovalSentBy" minOccurs="0"/>
                <xsd:element ref="ns2: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4cfd3-0aa7-4825-a498-7944aab508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_ApprovalAssignedTo" ma:index="29"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30"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31"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32" nillable="true" ma:displayName="Approval status" ma:internalName="_Approval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302447-622e-4da9-9f66-fc851a9abc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9707f2ad-d3aa-47e5-ae22-4d863e0a85c3}" ma:internalName="TaxCatchAll" ma:showField="CatchAllData" ma:web="33302447-622e-4da9-9f66-fc851a9ab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4A9CD3-1715-40A4-A7ED-40D8563902F1}">
  <ds:schemaRefs>
    <ds:schemaRef ds:uri="f484cfd3-0aa7-4825-a498-7944aab50846"/>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 ds:uri="33302447-622e-4da9-9f66-fc851a9abc50"/>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BF667B39-6D28-46D5-B716-4B6CA6B0C304}">
  <ds:schemaRefs>
    <ds:schemaRef ds:uri="http://schemas.microsoft.com/sharepoint/events"/>
  </ds:schemaRefs>
</ds:datastoreItem>
</file>

<file path=customXml/itemProps3.xml><?xml version="1.0" encoding="utf-8"?>
<ds:datastoreItem xmlns:ds="http://schemas.openxmlformats.org/officeDocument/2006/customXml" ds:itemID="{7640F081-B534-46A2-819D-E57C6B079374}">
  <ds:schemaRefs>
    <ds:schemaRef ds:uri="http://schemas.microsoft.com/sharepoint/v3/contenttype/forms"/>
  </ds:schemaRefs>
</ds:datastoreItem>
</file>

<file path=customXml/itemProps4.xml><?xml version="1.0" encoding="utf-8"?>
<ds:datastoreItem xmlns:ds="http://schemas.openxmlformats.org/officeDocument/2006/customXml" ds:itemID="{D18362C2-8021-4A1D-BACE-1E0738A586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84cfd3-0aa7-4825-a498-7944aab50846"/>
    <ds:schemaRef ds:uri="33302447-622e-4da9-9f66-fc851a9ab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TotalTime>
  <Words>1807</Words>
  <Application>Microsoft Office PowerPoint</Application>
  <PresentationFormat>Widescreen</PresentationFormat>
  <Paragraphs>257</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Shaw, Mark (STFC,RAL,ISIS)</cp:lastModifiedBy>
  <cp:revision>372</cp:revision>
  <dcterms:created xsi:type="dcterms:W3CDTF">2019-09-17T08:04:08Z</dcterms:created>
  <dcterms:modified xsi:type="dcterms:W3CDTF">2026-06-03T16:01:05Z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0x010100B7CC046483B28645A44C3633BC65F305</vt:lpwstr>
  </property>
  <property fmtid="{D5CDD505-2E9C-101B-9397-08002B2CF9AE}" pid="3" name="_dlc_DocIdItemGuid">
    <vt:lpwstr>a33bb419-5d40-46fd-b5ae-1143da225aec</vt:lpwstr>
  </property>
  <property fmtid="{D5CDD505-2E9C-101B-9397-08002B2CF9AE}" pid="4" name="MediaServiceImageTags">
    <vt:lpwstr/>
  </property>
</Properties>
</file>