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4FCBB-9AB6-6953-665B-34D67FB16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161326-090A-582E-6543-1730623A7E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333CB-E169-FDBF-94B6-30CE68B28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993D3-BC81-789E-4D4F-DD285B82A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ED788-EB5A-E2FB-2719-37E34F3E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735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B2533-8F9C-7F61-65CE-0F6209D97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37E4C-E961-6A46-DAFB-0C652116D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D8B0C-887D-E549-1C79-776ED3A5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7EFF0-093F-BF0A-6A37-7B8A2830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EED93-92A8-4B6B-8E45-0DDC9BA7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84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1351DF-2E44-3ABC-0B2E-8F56E3B222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0BD38F-E62A-9837-301A-3863CC922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54CA5-A373-73D3-0B81-9C9DC23F9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8C31D-B354-EE5B-76C2-020C9843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B50AC-DB55-E68F-8260-95CC02C39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10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2C20E-F717-7965-1786-B43D5934E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5D7F6-252F-FB8C-41BD-32C635867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4085B-8CEA-5DF8-AAE4-C8A7637E7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15F23D-EDCA-3201-D6DC-A09DC46BD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E8F34-55C2-C1FE-E78C-DDDF718A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544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CD597-6CA1-D668-2D5F-1798F8935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A4242-C477-147B-847A-2373B92DB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9C616-00FC-2D8A-009A-4399D3458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77635-8909-25C0-C4BB-FA45A985A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F6CDD-3363-DD2B-C82B-9F8A1277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07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4BC5D-FEAC-9539-B49E-832E4A85C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C057E-242A-762C-1F78-53A8ECB9D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46E8C-D843-60EE-8ADE-C232F1212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5309F0-028F-5AE8-AD15-CB6EB5508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9FE63-8678-D505-67E5-5C20AE6BE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1D24BE-69A5-B552-18A8-EAAB5CF9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30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3C8DB-031A-8060-80F4-608B23EF0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0FA50-3DF4-83B8-8F25-9C2C5796F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A3838B-ACCC-3C6F-DAD0-B52063FFF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52406-3DE6-B6C4-E9E8-8B9090A8E3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5077DA-F7E3-D57D-A40D-9DE64C1C08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03F52B-B85D-A266-7FFC-279057847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A7FD8-757F-88C1-388B-C49B204A6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BA04E6-8BDC-5179-149E-C6A2C32C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77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30F6D-7DF3-2F5A-D0A3-FF4245F4B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47FB56-F2CC-3864-48E7-BFF33D10A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0B554A-B510-1832-AFD9-2FF15823E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A9DCE-4DA2-06BA-5275-2E79CCD7F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76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4C214F-32F0-B300-DB0B-3B5FA2D9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9B410D-F8B4-C172-037F-DF12450AA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B3D2EC-A2B8-EDC7-7328-5098DA7B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05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4979F-71E6-0AA1-F4ED-53EAF95A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DC436-D260-4D14-2445-4B816DA83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B866E-3F74-C678-82A1-DC14CABDA6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498078-EC0C-97FC-60CE-D3F7F0B8A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DB8AD-45A5-9559-F736-F3F3DBF0A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7518A5-2544-5905-90F3-18BB9901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11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68746-804C-F472-F956-3AF06994C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058682-EDCB-668C-5500-F87A4EDE49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76987A-D645-0676-9954-CD3ABE8F6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0B48D4-34A5-7477-D1C7-6379A4B42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C7DA9B-E6A3-92BD-87EB-AFBAA96F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85232-CCB9-6616-46F7-0BCCC2F66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94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7E15C6-B4B8-07CE-F6E5-20E8FF8FA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EA5A5B-95F6-FE60-DB79-267F7F34A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ABEFD-0CD3-EB4C-ED67-9E26355266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5D86DD-856D-4C18-8845-C846B52BBB99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A7603-2714-EDE9-FF57-B6B9B4898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0CF30-C0C0-70C9-D0B6-E560F747F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9A6CB5-E7DE-4550-963F-8314B1FFDB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4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hysics.aps.org/articles/v18/17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AD8EE-04F7-F06B-2A2B-350DDA096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266" y="58718"/>
            <a:ext cx="11624734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York at MAMI: isotope production as a second output</a:t>
            </a:r>
            <a:endParaRPr lang="en-GB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AEE83501-56AC-4FCE-A86A-238F57D24AEF}"/>
              </a:ext>
            </a:extLst>
          </p:cNvPr>
          <p:cNvSpPr/>
          <p:nvPr/>
        </p:nvSpPr>
        <p:spPr>
          <a:xfrm>
            <a:off x="677331" y="1486744"/>
            <a:ext cx="6350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7324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Demonstrated the principle at MAMI, Mainz: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7588A86D-BD01-487A-C103-BD87E0612214}"/>
              </a:ext>
            </a:extLst>
          </p:cNvPr>
          <p:cNvSpPr/>
          <p:nvPr/>
        </p:nvSpPr>
        <p:spPr>
          <a:xfrm>
            <a:off x="685800" y="1967305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parasitic bremsstrahlung from MAMI was used to produce and assay ⁶⁷Cu from zinc targets, without making isotope production the primary experiment.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hape 12">
            <a:extLst>
              <a:ext uri="{FF2B5EF4-FFF2-40B4-BE49-F238E27FC236}">
                <a16:creationId xmlns:a16="http://schemas.microsoft.com/office/drawing/2014/main" id="{63B696ED-9587-9AB0-176F-E2A0ED18BE3D}"/>
              </a:ext>
            </a:extLst>
          </p:cNvPr>
          <p:cNvSpPr/>
          <p:nvPr/>
        </p:nvSpPr>
        <p:spPr>
          <a:xfrm>
            <a:off x="8004388" y="4798221"/>
            <a:ext cx="3429000" cy="1261872"/>
          </a:xfrm>
          <a:prstGeom prst="roundRect">
            <a:avLst>
              <a:gd name="adj" fmla="val 5797"/>
            </a:avLst>
          </a:prstGeom>
          <a:solidFill>
            <a:srgbClr val="F4F6F8"/>
          </a:solidFill>
          <a:ln w="12700">
            <a:solidFill>
              <a:srgbClr val="E1E6E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14">
            <a:extLst>
              <a:ext uri="{FF2B5EF4-FFF2-40B4-BE49-F238E27FC236}">
                <a16:creationId xmlns:a16="http://schemas.microsoft.com/office/drawing/2014/main" id="{6B716C67-2E74-8ABB-BC47-4B7CA89D963D}"/>
              </a:ext>
            </a:extLst>
          </p:cNvPr>
          <p:cNvSpPr/>
          <p:nvPr/>
        </p:nvSpPr>
        <p:spPr>
          <a:xfrm>
            <a:off x="8236375" y="4807365"/>
            <a:ext cx="3092026" cy="1252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324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Accelerator infrastructure built for precision physics can also enable applied nuclear measurements.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18">
            <a:hlinkClick r:id="rId2"/>
            <a:extLst>
              <a:ext uri="{FF2B5EF4-FFF2-40B4-BE49-F238E27FC236}">
                <a16:creationId xmlns:a16="http://schemas.microsoft.com/office/drawing/2014/main" id="{64FE3BFF-192F-4A31-61F0-369272993119}"/>
              </a:ext>
            </a:extLst>
          </p:cNvPr>
          <p:cNvSpPr/>
          <p:nvPr/>
        </p:nvSpPr>
        <p:spPr>
          <a:xfrm>
            <a:off x="758612" y="451526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u="sng" dirty="0">
                <a:solidFill>
                  <a:srgbClr val="276C9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APS Physics Focus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035CCF-98B3-F4B4-A32B-74432610F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874271"/>
            <a:ext cx="4805534" cy="16645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AFAC695-F814-1293-ACF3-7496115789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1" y="4743866"/>
            <a:ext cx="5799433" cy="205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12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8429B65D-2928-416E-20D3-EFBCE14575C1}"/>
              </a:ext>
            </a:extLst>
          </p:cNvPr>
          <p:cNvSpPr/>
          <p:nvPr/>
        </p:nvSpPr>
        <p:spPr>
          <a:xfrm>
            <a:off x="705256" y="367028"/>
            <a:ext cx="6858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Discussion proposal</a:t>
            </a: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D76E8C0B-8077-01A2-9931-3D4C28555C59}"/>
              </a:ext>
            </a:extLst>
          </p:cNvPr>
          <p:cNvSpPr/>
          <p:nvPr/>
        </p:nvSpPr>
        <p:spPr>
          <a:xfrm>
            <a:off x="685799" y="1696212"/>
            <a:ext cx="7680960" cy="1485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we test a compact, removable converter--target station at MESA for electron driven medical isotope production?</a:t>
            </a: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60229AF8-8F38-AA88-D97D-B8A9F46BCC95}"/>
              </a:ext>
            </a:extLst>
          </p:cNvPr>
          <p:cNvSpPr/>
          <p:nvPr/>
        </p:nvSpPr>
        <p:spPr>
          <a:xfrm>
            <a:off x="699416" y="3675888"/>
            <a:ext cx="1828800" cy="5669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E9F3FA">
                <a:alpha val="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MESA e⁻ beam</a:t>
            </a: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D3BBC29F-8C5E-3A1B-5724-77AC89661C13}"/>
              </a:ext>
            </a:extLst>
          </p:cNvPr>
          <p:cNvSpPr/>
          <p:nvPr/>
        </p:nvSpPr>
        <p:spPr>
          <a:xfrm>
            <a:off x="2683664" y="3758184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E0E37EC8-247F-2501-4EAA-295FFA5D40D2}"/>
              </a:ext>
            </a:extLst>
          </p:cNvPr>
          <p:cNvSpPr/>
          <p:nvPr/>
        </p:nvSpPr>
        <p:spPr>
          <a:xfrm>
            <a:off x="3168296" y="3675888"/>
            <a:ext cx="2176272" cy="5669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E9F3FA">
                <a:alpha val="0"/>
              </a:srgbClr>
            </a:solidFill>
          </a:ln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bremsstrahlung converter</a:t>
            </a: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D43EE091-3D5D-8D0B-1B3E-7335A636ED97}"/>
              </a:ext>
            </a:extLst>
          </p:cNvPr>
          <p:cNvSpPr/>
          <p:nvPr/>
        </p:nvSpPr>
        <p:spPr>
          <a:xfrm>
            <a:off x="5372000" y="3758184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15C03668-6B9D-F956-9D09-0555B584610C}"/>
              </a:ext>
            </a:extLst>
          </p:cNvPr>
          <p:cNvSpPr/>
          <p:nvPr/>
        </p:nvSpPr>
        <p:spPr>
          <a:xfrm>
            <a:off x="5865776" y="3675888"/>
            <a:ext cx="2057400" cy="5669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E9F3FA">
                <a:alpha val="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activation target</a:t>
            </a:r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658FF31E-6FAC-642B-2C5A-1CE9A70E66B0}"/>
              </a:ext>
            </a:extLst>
          </p:cNvPr>
          <p:cNvSpPr/>
          <p:nvPr/>
        </p:nvSpPr>
        <p:spPr>
          <a:xfrm>
            <a:off x="8078624" y="3758184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F0BA0517-C255-5813-156D-DC743447ECFD}"/>
              </a:ext>
            </a:extLst>
          </p:cNvPr>
          <p:cNvSpPr/>
          <p:nvPr/>
        </p:nvSpPr>
        <p:spPr>
          <a:xfrm>
            <a:off x="8563256" y="3675888"/>
            <a:ext cx="1828800" cy="566928"/>
          </a:xfrm>
          <a:prstGeom prst="rect">
            <a:avLst/>
          </a:prstGeom>
          <a:solidFill>
            <a:srgbClr val="FF6699"/>
          </a:solidFill>
          <a:ln>
            <a:solidFill>
              <a:srgbClr val="F8EDE5">
                <a:alpha val="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off-line assay</a:t>
            </a:r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74A8D5D6-3D9A-1B33-A410-89144FC9AE80}"/>
              </a:ext>
            </a:extLst>
          </p:cNvPr>
          <p:cNvSpPr/>
          <p:nvPr/>
        </p:nvSpPr>
        <p:spPr>
          <a:xfrm>
            <a:off x="777239" y="4969933"/>
            <a:ext cx="2719493" cy="2330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York can bring</a:t>
            </a:r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149266BD-FF26-4929-D385-CED71BD0E09C}"/>
              </a:ext>
            </a:extLst>
          </p:cNvPr>
          <p:cNvSpPr/>
          <p:nvPr/>
        </p:nvSpPr>
        <p:spPr>
          <a:xfrm>
            <a:off x="777240" y="5202935"/>
            <a:ext cx="10020462" cy="82770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activation targets | HPGe assay | yield/cross section measurements  | converter/target chamber</a:t>
            </a:r>
          </a:p>
        </p:txBody>
      </p:sp>
    </p:spTree>
    <p:extLst>
      <p:ext uri="{BB962C8B-B14F-4D97-AF65-F5344CB8AC3E}">
        <p14:creationId xmlns:p14="http://schemas.microsoft.com/office/powerpoint/2010/main" val="1119197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113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York at MAMI: isotope production as a second output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Mamad Eslami</dc:creator>
  <cp:lastModifiedBy>Mamad Eslami</cp:lastModifiedBy>
  <cp:revision>2</cp:revision>
  <dcterms:created xsi:type="dcterms:W3CDTF">2026-06-30T21:19:41Z</dcterms:created>
  <dcterms:modified xsi:type="dcterms:W3CDTF">2026-06-30T22:05:38Z</dcterms:modified>
</cp:coreProperties>
</file>