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F20E"/>
    <a:srgbClr val="7D06B2"/>
    <a:srgbClr val="A61A95"/>
    <a:srgbClr val="853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3335-BFEA-4A6E-B2E6-2FD483CC7CD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65CE-E00E-43CC-9445-9321EFB9350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8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3335-BFEA-4A6E-B2E6-2FD483CC7CD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65CE-E00E-43CC-9445-9321EFB9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5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3335-BFEA-4A6E-B2E6-2FD483CC7CD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65CE-E00E-43CC-9445-9321EFB9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77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3335-BFEA-4A6E-B2E6-2FD483CC7CD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65CE-E00E-43CC-9445-9321EFB9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3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3335-BFEA-4A6E-B2E6-2FD483CC7CD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65CE-E00E-43CC-9445-9321EFB9350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49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3335-BFEA-4A6E-B2E6-2FD483CC7CD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65CE-E00E-43CC-9445-9321EFB9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78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3335-BFEA-4A6E-B2E6-2FD483CC7CD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65CE-E00E-43CC-9445-9321EFB9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3335-BFEA-4A6E-B2E6-2FD483CC7CD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65CE-E00E-43CC-9445-9321EFB9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6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3335-BFEA-4A6E-B2E6-2FD483CC7CD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65CE-E00E-43CC-9445-9321EFB9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0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89F3335-BFEA-4A6E-B2E6-2FD483CC7CD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B865CE-E00E-43CC-9445-9321EFB9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57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3335-BFEA-4A6E-B2E6-2FD483CC7CD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65CE-E00E-43CC-9445-9321EFB9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71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89F3335-BFEA-4A6E-B2E6-2FD483CC7CD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B865CE-E00E-43CC-9445-9321EFB9350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07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0B62-7054-47A4-8691-5D1595C1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Thoughts on Neutrino Detectors for </a:t>
            </a:r>
            <a:r>
              <a:rPr lang="en-GB" dirty="0" err="1"/>
              <a:t>NuStorm</a:t>
            </a:r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2DAD0-CC10-49E1-80A2-FAA49A7F1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Neil McCauley</a:t>
            </a:r>
          </a:p>
          <a:p>
            <a:r>
              <a:rPr lang="en-GB" dirty="0"/>
              <a:t>University of Liverpool</a:t>
            </a:r>
          </a:p>
        </p:txBody>
      </p:sp>
    </p:spTree>
    <p:extLst>
      <p:ext uri="{BB962C8B-B14F-4D97-AF65-F5344CB8AC3E}">
        <p14:creationId xmlns:p14="http://schemas.microsoft.com/office/powerpoint/2010/main" val="345648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E870-B0A6-4B58-9535-6A345976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Detector 1 – Liquid Argon TPC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ADBFB-BFD9-48C0-A691-2F1CD5F1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concepts to consider, single phase and dual phase</a:t>
            </a:r>
          </a:p>
          <a:p>
            <a:r>
              <a:rPr lang="en-GB" dirty="0"/>
              <a:t>Single Phase – wire detection – think </a:t>
            </a:r>
            <a:r>
              <a:rPr lang="en-GB" dirty="0" err="1"/>
              <a:t>ProtoDune</a:t>
            </a:r>
            <a:r>
              <a:rPr lang="en-GB" dirty="0"/>
              <a:t> SP, </a:t>
            </a:r>
            <a:r>
              <a:rPr lang="en-GB" dirty="0" err="1"/>
              <a:t>MicroBooNe</a:t>
            </a:r>
            <a:r>
              <a:rPr lang="en-GB" dirty="0"/>
              <a:t>, SBND, DUNE</a:t>
            </a:r>
          </a:p>
          <a:p>
            <a:pPr lvl="1"/>
            <a:r>
              <a:rPr lang="en-GB" dirty="0" err="1"/>
              <a:t>Ar</a:t>
            </a:r>
            <a:r>
              <a:rPr lang="en-GB" dirty="0"/>
              <a:t> target</a:t>
            </a:r>
          </a:p>
          <a:p>
            <a:pPr lvl="1"/>
            <a:r>
              <a:rPr lang="en-GB" dirty="0"/>
              <a:t>Excellent track reconstruction</a:t>
            </a:r>
          </a:p>
          <a:p>
            <a:pPr lvl="1"/>
            <a:r>
              <a:rPr lang="en-GB" dirty="0"/>
              <a:t>Should be a proven technology in time for </a:t>
            </a:r>
            <a:r>
              <a:rPr lang="en-GB" dirty="0" err="1"/>
              <a:t>nuStorm</a:t>
            </a:r>
            <a:endParaRPr lang="en-GB" dirty="0"/>
          </a:p>
          <a:p>
            <a:pPr lvl="1"/>
            <a:r>
              <a:rPr lang="en-GB" dirty="0"/>
              <a:t>No magnetic field, relatively high proton threshold, neutron detection?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7DEA9-1BA0-43F9-BC21-FE9A152C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879" y="4275161"/>
            <a:ext cx="5251508" cy="2018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BA35D8-CF51-40D4-BD40-0484DA7EB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28" y="4275161"/>
            <a:ext cx="2007868" cy="20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3B3A-BAF1-46AB-AFA2-4A26FF76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Dual Phase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9DBFA-B336-4049-ACA1-B72605E4A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6458685" cy="4023360"/>
          </a:xfrm>
        </p:spPr>
        <p:txBody>
          <a:bodyPr/>
          <a:lstStyle/>
          <a:p>
            <a:r>
              <a:rPr lang="en-GB" dirty="0"/>
              <a:t>Multiple read out options for dual phase, optical readout is one interesting option</a:t>
            </a:r>
          </a:p>
          <a:p>
            <a:r>
              <a:rPr lang="en-GB" dirty="0"/>
              <a:t>Ariadne:</a:t>
            </a:r>
          </a:p>
          <a:p>
            <a:pPr lvl="1"/>
            <a:r>
              <a:rPr lang="en-GB" dirty="0"/>
              <a:t>Fast optical imaging</a:t>
            </a:r>
          </a:p>
          <a:p>
            <a:pPr lvl="1"/>
            <a:r>
              <a:rPr lang="en-GB" dirty="0"/>
              <a:t>High resolution (~mm pixels) Low threshold (~100 keV)</a:t>
            </a:r>
          </a:p>
          <a:p>
            <a:pPr lvl="1"/>
            <a:r>
              <a:rPr lang="en-GB" dirty="0"/>
              <a:t>Small number of channels compared to wires</a:t>
            </a:r>
          </a:p>
          <a:p>
            <a:pPr lvl="1"/>
            <a:r>
              <a:rPr lang="en-GB" dirty="0"/>
              <a:t>Use image intensifiers and cameras to measure secondary scintillation light from THGEM holes</a:t>
            </a:r>
          </a:p>
          <a:p>
            <a:pPr lvl="2"/>
            <a:r>
              <a:rPr lang="en-GB" dirty="0"/>
              <a:t>Use TPX3Cam fast cameras for readout</a:t>
            </a:r>
          </a:p>
          <a:p>
            <a:pPr lvl="3"/>
            <a:r>
              <a:rPr lang="en-GB" dirty="0"/>
              <a:t>Accurate calorimetry</a:t>
            </a:r>
          </a:p>
          <a:p>
            <a:pPr lvl="3"/>
            <a:r>
              <a:rPr lang="en-GB" dirty="0"/>
              <a:t>Accurate timing (1.6 ns) for full 3D reconstruction</a:t>
            </a:r>
          </a:p>
          <a:p>
            <a:pPr lvl="3"/>
            <a:r>
              <a:rPr lang="en-GB" dirty="0"/>
              <a:t>Zero suppressed readout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831B4-7229-401D-B17E-1ACB5BD61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644" y="0"/>
            <a:ext cx="1862356" cy="3516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661631-896D-4CDB-B331-ED9E3D75A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970" y="3012191"/>
            <a:ext cx="2035030" cy="38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3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ack &amp; White Version.pdf" descr="Black &amp; White Version.pdf">
            <a:extLst>
              <a:ext uri="{FF2B5EF4-FFF2-40B4-BE49-F238E27FC236}">
                <a16:creationId xmlns:a16="http://schemas.microsoft.com/office/drawing/2014/main" id="{84020887-13A9-D849-ABA3-D8DB94BDB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509" y="10510"/>
            <a:ext cx="1573491" cy="685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12A67-88CF-A147-9EA9-AA2B39B30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214" b="18926"/>
          <a:stretch/>
        </p:blipFill>
        <p:spPr>
          <a:xfrm>
            <a:off x="210748" y="342114"/>
            <a:ext cx="3796932" cy="3270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270529-9685-AF4D-9A11-CA636F3BE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748" y="3487690"/>
            <a:ext cx="3830512" cy="3097552"/>
          </a:xfrm>
          <a:prstGeom prst="rect">
            <a:avLst/>
          </a:prstGeom>
        </p:spPr>
      </p:pic>
      <p:pic>
        <p:nvPicPr>
          <p:cNvPr id="10" name="ARIADNE_TPX3D">
            <a:hlinkClick r:id="" action="ppaction://media"/>
            <a:extLst>
              <a:ext uri="{FF2B5EF4-FFF2-40B4-BE49-F238E27FC236}">
                <a16:creationId xmlns:a16="http://schemas.microsoft.com/office/drawing/2014/main" id="{6D4315D3-EDF7-874C-847D-7C223299C3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78774" y="1674083"/>
            <a:ext cx="4490227" cy="4490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74949C-8CB4-3E41-BBCE-EA3F9E33FAAF}"/>
              </a:ext>
            </a:extLst>
          </p:cNvPr>
          <p:cNvSpPr txBox="1"/>
          <p:nvPr/>
        </p:nvSpPr>
        <p:spPr>
          <a:xfrm>
            <a:off x="274999" y="3427552"/>
            <a:ext cx="259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Stopping muon candidate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26584-1A0D-8741-9276-5B9E79874A33}"/>
              </a:ext>
            </a:extLst>
          </p:cNvPr>
          <p:cNvSpPr txBox="1"/>
          <p:nvPr/>
        </p:nvSpPr>
        <p:spPr>
          <a:xfrm>
            <a:off x="274999" y="6319122"/>
            <a:ext cx="218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Antiproton candidate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AD119-804F-CC40-B321-9C6140EE2C8F}"/>
              </a:ext>
            </a:extLst>
          </p:cNvPr>
          <p:cNvSpPr txBox="1"/>
          <p:nvPr/>
        </p:nvSpPr>
        <p:spPr>
          <a:xfrm>
            <a:off x="0" y="-20436"/>
            <a:ext cx="609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Gallery and video of </a:t>
            </a:r>
            <a:r>
              <a:rPr lang="en-US" sz="2400" b="1" dirty="0" err="1"/>
              <a:t>Cosmics</a:t>
            </a:r>
            <a:r>
              <a:rPr lang="en-US" sz="2400" b="1" dirty="0"/>
              <a:t> interacting in </a:t>
            </a:r>
            <a:r>
              <a:rPr lang="en-US" sz="2400" b="1" dirty="0" err="1"/>
              <a:t>LAr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48CE89-23D9-F242-8E50-ED1377CE7DD2}"/>
              </a:ext>
            </a:extLst>
          </p:cNvPr>
          <p:cNvSpPr txBox="1"/>
          <p:nvPr/>
        </p:nvSpPr>
        <p:spPr>
          <a:xfrm>
            <a:off x="4034821" y="523609"/>
            <a:ext cx="242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THGEM field 29kV/cm</a:t>
            </a:r>
          </a:p>
          <a:p>
            <a:r>
              <a:rPr lang="en-US" dirty="0"/>
              <a:t>Resolution 1.1mm/pixel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266922-E4C3-5144-B70A-5DB75A2AC725}"/>
              </a:ext>
            </a:extLst>
          </p:cNvPr>
          <p:cNvSpPr/>
          <p:nvPr/>
        </p:nvSpPr>
        <p:spPr>
          <a:xfrm>
            <a:off x="4620507" y="1315968"/>
            <a:ext cx="3800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>
                <a:solidFill>
                  <a:srgbClr val="000000"/>
                </a:solidFill>
                <a:sym typeface="Myriad Pro"/>
              </a:rPr>
              <a:t>Continuous</a:t>
            </a:r>
            <a:r>
              <a:rPr lang="en-US" b="1" dirty="0"/>
              <a:t>  streaming,  10 </a:t>
            </a:r>
            <a:r>
              <a:rPr lang="en-US" b="1" dirty="0" err="1"/>
              <a:t>msec</a:t>
            </a:r>
            <a:r>
              <a:rPr lang="en-US" b="1" dirty="0"/>
              <a:t> slice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3CFB-A252-4BD9-B0CC-426F4B5F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Detector 2 ND280UP/ Sand inspired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D2283-491A-4DA8-BF93-34DEA863F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5250670" cy="402336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Tracking detectors have led current cross section measurement programmes and can continue to do so in the liquid argon era. </a:t>
            </a:r>
          </a:p>
          <a:p>
            <a:pPr lvl="1"/>
            <a:r>
              <a:rPr lang="en-GB" dirty="0"/>
              <a:t>Especially for alternative nuclei.</a:t>
            </a:r>
          </a:p>
          <a:p>
            <a:r>
              <a:rPr lang="en-GB" dirty="0"/>
              <a:t>Super FGD style detectors are currently leading way here. </a:t>
            </a:r>
          </a:p>
          <a:p>
            <a:pPr lvl="1"/>
            <a:r>
              <a:rPr lang="en-GB" dirty="0"/>
              <a:t>Scintillating cubes read out by wavelength shifting fibres.</a:t>
            </a:r>
          </a:p>
          <a:p>
            <a:pPr lvl="1"/>
            <a:r>
              <a:rPr lang="en-GB" dirty="0"/>
              <a:t>C target. Can investigate using hollow cubes filled with water and WBLS for water target.</a:t>
            </a:r>
          </a:p>
          <a:p>
            <a:pPr lvl="2"/>
            <a:r>
              <a:rPr lang="en-GB" dirty="0"/>
              <a:t>Alternatively use water layers </a:t>
            </a:r>
          </a:p>
          <a:p>
            <a:pPr lvl="2"/>
            <a:r>
              <a:rPr lang="en-GB" dirty="0"/>
              <a:t>WAGASCI concept</a:t>
            </a:r>
          </a:p>
          <a:p>
            <a:pPr lvl="2"/>
            <a:r>
              <a:rPr lang="en-GB" dirty="0"/>
              <a:t>Would desire a fully plastic scintillator region as well.</a:t>
            </a:r>
          </a:p>
          <a:p>
            <a:pPr lvl="1"/>
            <a:r>
              <a:rPr lang="en-GB" dirty="0"/>
              <a:t>Good proton detection and some neutron detection as well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28617-D3C3-42E1-9353-503E37426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911" y="2673856"/>
            <a:ext cx="2792361" cy="28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83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BA79-F6D1-4995-B23A-F52F83A53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Fitting this into the rest of the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DB04-2BF5-46F1-8C8D-A180688B5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7" y="1845734"/>
            <a:ext cx="7997643" cy="440406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Surround the </a:t>
            </a:r>
            <a:r>
              <a:rPr lang="en-GB" dirty="0" err="1"/>
              <a:t>sFGD</a:t>
            </a:r>
            <a:r>
              <a:rPr lang="en-GB" dirty="0"/>
              <a:t> with TPC</a:t>
            </a:r>
          </a:p>
          <a:p>
            <a:pPr lvl="1"/>
            <a:r>
              <a:rPr lang="en-GB" dirty="0"/>
              <a:t>Lack of high angle tracks in ND280 has been a major issue</a:t>
            </a:r>
          </a:p>
          <a:p>
            <a:pPr lvl="2"/>
            <a:r>
              <a:rPr lang="en-GB" dirty="0"/>
              <a:t>Need to extrapolate models to unmeasured parts of phase space and match far detector acceptance</a:t>
            </a:r>
          </a:p>
          <a:p>
            <a:pPr lvl="2"/>
            <a:r>
              <a:rPr lang="en-GB" dirty="0"/>
              <a:t>Major part of ND280 upgrade</a:t>
            </a:r>
          </a:p>
          <a:p>
            <a:pPr lvl="1"/>
            <a:r>
              <a:rPr lang="en-GB" dirty="0"/>
              <a:t>TPC will have excellent momentum resolution for charged tracks and excellent PID (with some exceptions)</a:t>
            </a:r>
          </a:p>
          <a:p>
            <a:pPr lvl="1"/>
            <a:r>
              <a:rPr lang="en-GB" dirty="0"/>
              <a:t>Surround this with ECAL</a:t>
            </a:r>
          </a:p>
          <a:p>
            <a:pPr lvl="2"/>
            <a:r>
              <a:rPr lang="en-GB" dirty="0"/>
              <a:t>Similar to but more sophisticated than ND280</a:t>
            </a:r>
          </a:p>
          <a:p>
            <a:pPr lvl="2"/>
            <a:r>
              <a:rPr lang="en-GB" dirty="0"/>
              <a:t>Gamma catcher at front (no lead) – Detector low energy (c. 50 MeV) photons</a:t>
            </a:r>
          </a:p>
          <a:p>
            <a:pPr lvl="2"/>
            <a:r>
              <a:rPr lang="en-GB" dirty="0"/>
              <a:t>HCAL at rear- (thicker lead or iron) </a:t>
            </a:r>
            <a:r>
              <a:rPr lang="en-GB" dirty="0" err="1"/>
              <a:t>pions</a:t>
            </a:r>
            <a:r>
              <a:rPr lang="en-GB" dirty="0"/>
              <a:t> to shower to improve PID</a:t>
            </a:r>
          </a:p>
          <a:p>
            <a:pPr lvl="2"/>
            <a:r>
              <a:rPr lang="en-GB" dirty="0"/>
              <a:t>Overall can catch everything that leaves the interaction and patch PID inefficiencies in TPC</a:t>
            </a:r>
          </a:p>
          <a:p>
            <a:pPr lvl="1"/>
            <a:r>
              <a:rPr lang="en-GB" dirty="0"/>
              <a:t>Time of Flight</a:t>
            </a:r>
          </a:p>
          <a:p>
            <a:pPr lvl="2"/>
            <a:r>
              <a:rPr lang="en-GB" dirty="0"/>
              <a:t>Could be part of electronics for </a:t>
            </a:r>
            <a:r>
              <a:rPr lang="en-GB" dirty="0" err="1"/>
              <a:t>sFGD</a:t>
            </a:r>
            <a:r>
              <a:rPr lang="en-GB" dirty="0"/>
              <a:t> and ECAL or dedicated detector.</a:t>
            </a:r>
          </a:p>
          <a:p>
            <a:pPr lvl="2"/>
            <a:r>
              <a:rPr lang="en-GB" dirty="0"/>
              <a:t>Sense of tracks must be known to reduce backgrounds</a:t>
            </a:r>
          </a:p>
          <a:p>
            <a:pPr lvl="2"/>
            <a:r>
              <a:rPr lang="en-GB" dirty="0"/>
              <a:t>Further PID</a:t>
            </a:r>
          </a:p>
          <a:p>
            <a:pPr lvl="1"/>
            <a:r>
              <a:rPr lang="en-GB" dirty="0"/>
              <a:t>Magnet to surround entire detector </a:t>
            </a:r>
          </a:p>
          <a:p>
            <a:pPr lvl="2"/>
            <a:r>
              <a:rPr lang="en-GB" dirty="0"/>
              <a:t>Yoke could form part of HCAL, but must be designed in</a:t>
            </a:r>
          </a:p>
          <a:p>
            <a:pPr lvl="2"/>
            <a:r>
              <a:rPr lang="en-GB" dirty="0"/>
              <a:t>Momentum in TPC and track sign</a:t>
            </a:r>
          </a:p>
        </p:txBody>
      </p:sp>
    </p:spTree>
    <p:extLst>
      <p:ext uri="{BB962C8B-B14F-4D97-AF65-F5344CB8AC3E}">
        <p14:creationId xmlns:p14="http://schemas.microsoft.com/office/powerpoint/2010/main" val="4128353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7416-B8B9-466D-AC9C-A9CD9A071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Cartoon of such a detector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AB5696-89DF-4B51-ABE2-AE47761CE37B}"/>
              </a:ext>
            </a:extLst>
          </p:cNvPr>
          <p:cNvGrpSpPr/>
          <p:nvPr/>
        </p:nvGrpSpPr>
        <p:grpSpPr>
          <a:xfrm>
            <a:off x="1677798" y="1971412"/>
            <a:ext cx="5360565" cy="4071560"/>
            <a:chOff x="1560352" y="1820411"/>
            <a:chExt cx="5897461" cy="464201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97ABEB-9A3A-4324-824D-C3F3A232C319}"/>
                </a:ext>
              </a:extLst>
            </p:cNvPr>
            <p:cNvGrpSpPr/>
            <p:nvPr/>
          </p:nvGrpSpPr>
          <p:grpSpPr>
            <a:xfrm>
              <a:off x="1560352" y="2323750"/>
              <a:ext cx="5897461" cy="3632433"/>
              <a:chOff x="1233182" y="1845578"/>
              <a:chExt cx="6392411" cy="397638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FCF3AB-7311-4CBF-B766-ED39AC5DD9AA}"/>
                  </a:ext>
                </a:extLst>
              </p:cNvPr>
              <p:cNvSpPr/>
              <p:nvPr/>
            </p:nvSpPr>
            <p:spPr>
              <a:xfrm>
                <a:off x="1233182" y="1845578"/>
                <a:ext cx="6392411" cy="3976382"/>
              </a:xfrm>
              <a:prstGeom prst="rect">
                <a:avLst/>
              </a:prstGeom>
              <a:solidFill>
                <a:srgbClr val="A61A95"/>
              </a:solidFill>
              <a:ln>
                <a:solidFill>
                  <a:srgbClr val="7D06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E50D7F-F272-4D4B-AD1C-154E27C7D02E}"/>
                  </a:ext>
                </a:extLst>
              </p:cNvPr>
              <p:cNvGrpSpPr/>
              <p:nvPr/>
            </p:nvGrpSpPr>
            <p:grpSpPr>
              <a:xfrm>
                <a:off x="2088859" y="2578216"/>
                <a:ext cx="4756558" cy="2471956"/>
                <a:chOff x="2088859" y="2578216"/>
                <a:chExt cx="4756558" cy="2471956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4140DCF-03F8-47E3-94AA-647813F4A935}"/>
                    </a:ext>
                  </a:extLst>
                </p:cNvPr>
                <p:cNvSpPr/>
                <p:nvPr/>
              </p:nvSpPr>
              <p:spPr>
                <a:xfrm>
                  <a:off x="2088859" y="2583809"/>
                  <a:ext cx="4756558" cy="246636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74D55F6-AF40-4615-BE51-44C56C2D2763}"/>
                    </a:ext>
                  </a:extLst>
                </p:cNvPr>
                <p:cNvGrpSpPr/>
                <p:nvPr/>
              </p:nvGrpSpPr>
              <p:grpSpPr>
                <a:xfrm>
                  <a:off x="3112316" y="3207390"/>
                  <a:ext cx="2785145" cy="1208014"/>
                  <a:chOff x="3112316" y="3179428"/>
                  <a:chExt cx="2785145" cy="1208014"/>
                </a:xfrm>
              </p:grpSpPr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D3D7AFC8-63A7-4DF5-814A-792A5231A417}"/>
                      </a:ext>
                    </a:extLst>
                  </p:cNvPr>
                  <p:cNvSpPr/>
                  <p:nvPr/>
                </p:nvSpPr>
                <p:spPr>
                  <a:xfrm>
                    <a:off x="3112316" y="3179428"/>
                    <a:ext cx="2785145" cy="120801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D2674F98-5DFD-4039-AB32-E32E8DF7601A}"/>
                      </a:ext>
                    </a:extLst>
                  </p:cNvPr>
                  <p:cNvSpPr/>
                  <p:nvPr/>
                </p:nvSpPr>
                <p:spPr>
                  <a:xfrm>
                    <a:off x="3112316" y="3179428"/>
                    <a:ext cx="1384183" cy="1208014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456B52A1-8998-4DE8-BBF6-D1AF1FE4E8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2316" y="2583809"/>
                  <a:ext cx="0" cy="2466363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29560AD0-A8DA-4EF2-A20F-C357CE003B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7461" y="2578216"/>
                  <a:ext cx="0" cy="2466363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D8125F-A54D-4CA9-87EA-23A04E90FC93}"/>
                </a:ext>
              </a:extLst>
            </p:cNvPr>
            <p:cNvSpPr/>
            <p:nvPr/>
          </p:nvSpPr>
          <p:spPr>
            <a:xfrm>
              <a:off x="1560352" y="1820411"/>
              <a:ext cx="5897461" cy="49495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F27E94C-2677-44EE-8481-DB816379C718}"/>
                </a:ext>
              </a:extLst>
            </p:cNvPr>
            <p:cNvSpPr/>
            <p:nvPr/>
          </p:nvSpPr>
          <p:spPr>
            <a:xfrm>
              <a:off x="1560352" y="5967472"/>
              <a:ext cx="5897461" cy="49495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0D6F037-275E-4DB3-8A8D-678F5F9C51A8}"/>
              </a:ext>
            </a:extLst>
          </p:cNvPr>
          <p:cNvSpPr txBox="1"/>
          <p:nvPr/>
        </p:nvSpPr>
        <p:spPr>
          <a:xfrm>
            <a:off x="2508308" y="3565321"/>
            <a:ext cx="56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TPC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B25BFC-0672-4312-BF61-3038C661D221}"/>
              </a:ext>
            </a:extLst>
          </p:cNvPr>
          <p:cNvSpPr txBox="1"/>
          <p:nvPr/>
        </p:nvSpPr>
        <p:spPr>
          <a:xfrm>
            <a:off x="3389152" y="3816991"/>
            <a:ext cx="75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sFGD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9ACAD4-2171-4842-B8C3-C5E3E8CB6CBE}"/>
              </a:ext>
            </a:extLst>
          </p:cNvPr>
          <p:cNvSpPr txBox="1"/>
          <p:nvPr/>
        </p:nvSpPr>
        <p:spPr>
          <a:xfrm>
            <a:off x="4414359" y="3816991"/>
            <a:ext cx="123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sFGD</a:t>
            </a:r>
            <a:r>
              <a:rPr lang="en-GB" dirty="0"/>
              <a:t> –H</a:t>
            </a:r>
            <a:r>
              <a:rPr lang="en-GB" baseline="-25000" dirty="0"/>
              <a:t>2</a:t>
            </a:r>
            <a:r>
              <a:rPr lang="en-GB" dirty="0"/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FBBE40-DAF2-493A-BB22-AF6BF33EA642}"/>
              </a:ext>
            </a:extLst>
          </p:cNvPr>
          <p:cNvSpPr txBox="1"/>
          <p:nvPr/>
        </p:nvSpPr>
        <p:spPr>
          <a:xfrm>
            <a:off x="2508308" y="2575420"/>
            <a:ext cx="130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ECAL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425AF9-2FE5-443C-B4FC-0692114EE6F6}"/>
              </a:ext>
            </a:extLst>
          </p:cNvPr>
          <p:cNvSpPr txBox="1"/>
          <p:nvPr/>
        </p:nvSpPr>
        <p:spPr>
          <a:xfrm>
            <a:off x="2413919" y="2003809"/>
            <a:ext cx="148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Magnet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1105562-FC7B-441F-9B39-EFC021A88C50}"/>
              </a:ext>
            </a:extLst>
          </p:cNvPr>
          <p:cNvCxnSpPr>
            <a:cxnSpLocks/>
          </p:cNvCxnSpPr>
          <p:nvPr/>
        </p:nvCxnSpPr>
        <p:spPr>
          <a:xfrm>
            <a:off x="2395354" y="3004398"/>
            <a:ext cx="3988767" cy="7749"/>
          </a:xfrm>
          <a:prstGeom prst="line">
            <a:avLst/>
          </a:prstGeom>
          <a:ln w="57150">
            <a:solidFill>
              <a:srgbClr val="19F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1C59DAE-F101-413A-A6DC-A5E86E5AEA0B}"/>
              </a:ext>
            </a:extLst>
          </p:cNvPr>
          <p:cNvCxnSpPr>
            <a:cxnSpLocks/>
          </p:cNvCxnSpPr>
          <p:nvPr/>
        </p:nvCxnSpPr>
        <p:spPr>
          <a:xfrm>
            <a:off x="2395354" y="4969056"/>
            <a:ext cx="3988767" cy="7749"/>
          </a:xfrm>
          <a:prstGeom prst="line">
            <a:avLst/>
          </a:prstGeom>
          <a:ln w="57150">
            <a:solidFill>
              <a:srgbClr val="19F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A333043-5EE2-4739-A537-0530587C0B04}"/>
              </a:ext>
            </a:extLst>
          </p:cNvPr>
          <p:cNvCxnSpPr>
            <a:cxnSpLocks/>
          </p:cNvCxnSpPr>
          <p:nvPr/>
        </p:nvCxnSpPr>
        <p:spPr>
          <a:xfrm flipV="1">
            <a:off x="2395354" y="2999917"/>
            <a:ext cx="0" cy="1990541"/>
          </a:xfrm>
          <a:prstGeom prst="line">
            <a:avLst/>
          </a:prstGeom>
          <a:ln w="57150">
            <a:solidFill>
              <a:srgbClr val="19F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54F400D-784C-4D48-B54E-73B7CCD13AC0}"/>
              </a:ext>
            </a:extLst>
          </p:cNvPr>
          <p:cNvCxnSpPr>
            <a:cxnSpLocks/>
          </p:cNvCxnSpPr>
          <p:nvPr/>
        </p:nvCxnSpPr>
        <p:spPr>
          <a:xfrm flipV="1">
            <a:off x="6384121" y="3008272"/>
            <a:ext cx="0" cy="1990541"/>
          </a:xfrm>
          <a:prstGeom prst="line">
            <a:avLst/>
          </a:prstGeom>
          <a:ln w="57150">
            <a:solidFill>
              <a:srgbClr val="19F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1E81388-3F20-473C-844A-B8BD6289A057}"/>
              </a:ext>
            </a:extLst>
          </p:cNvPr>
          <p:cNvCxnSpPr>
            <a:cxnSpLocks/>
          </p:cNvCxnSpPr>
          <p:nvPr/>
        </p:nvCxnSpPr>
        <p:spPr>
          <a:xfrm flipV="1">
            <a:off x="3253607" y="3476681"/>
            <a:ext cx="0" cy="995270"/>
          </a:xfrm>
          <a:prstGeom prst="line">
            <a:avLst/>
          </a:prstGeom>
          <a:ln w="57150">
            <a:solidFill>
              <a:srgbClr val="19F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AF586EB-A434-45C6-BBFF-479E4C7CF013}"/>
              </a:ext>
            </a:extLst>
          </p:cNvPr>
          <p:cNvCxnSpPr>
            <a:cxnSpLocks/>
          </p:cNvCxnSpPr>
          <p:nvPr/>
        </p:nvCxnSpPr>
        <p:spPr>
          <a:xfrm flipV="1">
            <a:off x="5589181" y="3476681"/>
            <a:ext cx="0" cy="995270"/>
          </a:xfrm>
          <a:prstGeom prst="line">
            <a:avLst/>
          </a:prstGeom>
          <a:ln w="57150">
            <a:solidFill>
              <a:srgbClr val="19F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9219DBF-D91D-44DC-BB81-4959E685381F}"/>
              </a:ext>
            </a:extLst>
          </p:cNvPr>
          <p:cNvCxnSpPr>
            <a:cxnSpLocks/>
          </p:cNvCxnSpPr>
          <p:nvPr/>
        </p:nvCxnSpPr>
        <p:spPr>
          <a:xfrm flipH="1">
            <a:off x="3253607" y="3504038"/>
            <a:ext cx="2291872" cy="1"/>
          </a:xfrm>
          <a:prstGeom prst="line">
            <a:avLst/>
          </a:prstGeom>
          <a:ln w="57150">
            <a:solidFill>
              <a:srgbClr val="19F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D65F22B-A05F-428D-A641-712B77BC3F82}"/>
              </a:ext>
            </a:extLst>
          </p:cNvPr>
          <p:cNvCxnSpPr>
            <a:cxnSpLocks/>
          </p:cNvCxnSpPr>
          <p:nvPr/>
        </p:nvCxnSpPr>
        <p:spPr>
          <a:xfrm flipH="1">
            <a:off x="3253607" y="4462821"/>
            <a:ext cx="2291872" cy="1"/>
          </a:xfrm>
          <a:prstGeom prst="line">
            <a:avLst/>
          </a:prstGeom>
          <a:ln w="57150">
            <a:solidFill>
              <a:srgbClr val="19F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E68B2B4-AA6B-4B4E-A11D-C3B480D80039}"/>
              </a:ext>
            </a:extLst>
          </p:cNvPr>
          <p:cNvSpPr txBox="1"/>
          <p:nvPr/>
        </p:nvSpPr>
        <p:spPr>
          <a:xfrm>
            <a:off x="5681573" y="3112316"/>
            <a:ext cx="102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TOF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F6F6133-DE8D-44CD-B163-D015301DC124}"/>
              </a:ext>
            </a:extLst>
          </p:cNvPr>
          <p:cNvCxnSpPr>
            <a:cxnSpLocks/>
          </p:cNvCxnSpPr>
          <p:nvPr/>
        </p:nvCxnSpPr>
        <p:spPr>
          <a:xfrm flipH="1">
            <a:off x="5589182" y="3366284"/>
            <a:ext cx="183604" cy="3248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29E5B4-CC29-4F1C-97D6-5E1E76E76410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5176007" y="3056884"/>
            <a:ext cx="505566" cy="240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64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BE07-1553-4A59-9962-8E1F66B25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7D4C1-C650-4152-BDEE-1D5E0D2DB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6467074" cy="4023360"/>
          </a:xfrm>
        </p:spPr>
        <p:txBody>
          <a:bodyPr/>
          <a:lstStyle/>
          <a:p>
            <a:r>
              <a:rPr lang="en-GB" dirty="0"/>
              <a:t>HPTPC</a:t>
            </a:r>
          </a:p>
          <a:p>
            <a:pPr lvl="1"/>
            <a:r>
              <a:rPr lang="en-GB" dirty="0"/>
              <a:t>Similar to detector 2 but replace </a:t>
            </a:r>
            <a:r>
              <a:rPr lang="en-GB" dirty="0" err="1"/>
              <a:t>sFGD</a:t>
            </a:r>
            <a:r>
              <a:rPr lang="en-GB" dirty="0"/>
              <a:t> and TPC with a high pressure TPC</a:t>
            </a:r>
          </a:p>
          <a:p>
            <a:pPr lvl="1"/>
            <a:r>
              <a:rPr lang="en-GB" dirty="0"/>
              <a:t>Third detector option for DUNE</a:t>
            </a:r>
          </a:p>
          <a:p>
            <a:pPr lvl="1"/>
            <a:r>
              <a:rPr lang="en-GB" dirty="0"/>
              <a:t>Advantage of lower proton threshold </a:t>
            </a:r>
          </a:p>
          <a:p>
            <a:pPr lvl="2"/>
            <a:r>
              <a:rPr lang="en-GB" dirty="0"/>
              <a:t>Allows improved measurements of various nuclear effects</a:t>
            </a:r>
          </a:p>
          <a:p>
            <a:pPr lvl="1"/>
            <a:r>
              <a:rPr lang="en-GB" dirty="0"/>
              <a:t>Fewer pile up concerns than other detectors</a:t>
            </a:r>
          </a:p>
          <a:p>
            <a:pPr lvl="1"/>
            <a:r>
              <a:rPr lang="en-GB" dirty="0"/>
              <a:t>Gas mixture changes allow measurement on different nuclei</a:t>
            </a:r>
          </a:p>
          <a:p>
            <a:pPr lvl="2"/>
            <a:r>
              <a:rPr lang="en-GB" dirty="0"/>
              <a:t>Oxygen may be a problem</a:t>
            </a:r>
          </a:p>
          <a:p>
            <a:pPr lvl="2"/>
            <a:r>
              <a:rPr lang="en-GB" dirty="0"/>
              <a:t>Theoretical opportunity for H and D measurements. </a:t>
            </a:r>
          </a:p>
          <a:p>
            <a:pPr lvl="3"/>
            <a:r>
              <a:rPr lang="en-GB" dirty="0"/>
              <a:t>Additional safety factors to overcome</a:t>
            </a:r>
          </a:p>
          <a:p>
            <a:pPr lvl="1"/>
            <a:r>
              <a:rPr lang="en-GB" dirty="0"/>
              <a:t>Current research on such detectors is active in the UK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157F8-AB45-4F90-918F-1CCCBF3E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025" y="58723"/>
            <a:ext cx="2480975" cy="2339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81BA9-28B7-4ACE-A32A-C08304307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025" y="4278384"/>
            <a:ext cx="2256234" cy="22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21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58CA-1BFA-4C59-8B50-15FDD957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0D406-370C-4DE9-AE69-EB90817C8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Water Cherenkov</a:t>
            </a:r>
          </a:p>
          <a:p>
            <a:pPr lvl="1"/>
            <a:r>
              <a:rPr lang="en-GB" dirty="0"/>
              <a:t>Well understood technology – provides a water </a:t>
            </a:r>
            <a:r>
              <a:rPr lang="en-GB" dirty="0" err="1"/>
              <a:t>taget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Better matched to energies slightly lower than </a:t>
            </a:r>
            <a:r>
              <a:rPr lang="en-GB" dirty="0" err="1"/>
              <a:t>nustorm</a:t>
            </a:r>
            <a:endParaRPr lang="en-GB" dirty="0"/>
          </a:p>
          <a:p>
            <a:pPr lvl="1"/>
            <a:r>
              <a:rPr lang="en-GB" dirty="0"/>
              <a:t>Issues with amount of overburden.</a:t>
            </a:r>
          </a:p>
          <a:p>
            <a:pPr lvl="1"/>
            <a:r>
              <a:rPr lang="en-GB" dirty="0"/>
              <a:t>Muon momentum reconstruction is problematic </a:t>
            </a:r>
          </a:p>
          <a:p>
            <a:pPr lvl="2"/>
            <a:r>
              <a:rPr lang="en-GB" dirty="0"/>
              <a:t>Need to range out in detector, but such a large detector will have pile up and overburden problems</a:t>
            </a:r>
          </a:p>
        </p:txBody>
      </p:sp>
    </p:spTree>
    <p:extLst>
      <p:ext uri="{BB962C8B-B14F-4D97-AF65-F5344CB8AC3E}">
        <p14:creationId xmlns:p14="http://schemas.microsoft.com/office/powerpoint/2010/main" val="781965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6DCA-8FBF-4A19-A3A7-3B05AF8E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B6E8-59A3-4A4E-8099-D5D775A0F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4327881" cy="4023360"/>
          </a:xfrm>
        </p:spPr>
        <p:txBody>
          <a:bodyPr/>
          <a:lstStyle/>
          <a:p>
            <a:r>
              <a:rPr lang="en-GB" dirty="0"/>
              <a:t>Emulsion detectors</a:t>
            </a:r>
          </a:p>
          <a:p>
            <a:r>
              <a:rPr lang="en-GB" dirty="0"/>
              <a:t>Very fine scale tracking </a:t>
            </a:r>
          </a:p>
          <a:p>
            <a:pPr lvl="1"/>
            <a:r>
              <a:rPr lang="en-GB" dirty="0"/>
              <a:t>Have to backup emulsion with additional detectors to find vertex</a:t>
            </a:r>
          </a:p>
          <a:p>
            <a:pPr lvl="1"/>
            <a:r>
              <a:rPr lang="en-GB" dirty="0"/>
              <a:t>Need to photograph and scan emulsion</a:t>
            </a:r>
          </a:p>
          <a:p>
            <a:pPr lvl="2"/>
            <a:r>
              <a:rPr lang="en-GB" dirty="0"/>
              <a:t>Speed of this process has been increasing</a:t>
            </a:r>
          </a:p>
          <a:p>
            <a:pPr lvl="2"/>
            <a:endParaRPr lang="en-GB" dirty="0"/>
          </a:p>
          <a:p>
            <a:r>
              <a:rPr lang="en-GB" dirty="0"/>
              <a:t>Potentially the cleanest way to detect </a:t>
            </a:r>
            <a:r>
              <a:rPr lang="en-GB" dirty="0" err="1">
                <a:latin typeface="Symbol" panose="05050102010706020507" pitchFamily="18" charset="2"/>
              </a:rPr>
              <a:t>n</a:t>
            </a:r>
            <a:r>
              <a:rPr lang="en-GB" baseline="-25000" dirty="0" err="1">
                <a:latin typeface="Symbol" panose="05050102010706020507" pitchFamily="18" charset="2"/>
              </a:rPr>
              <a:t>t</a:t>
            </a:r>
            <a:r>
              <a:rPr lang="en-GB" dirty="0"/>
              <a:t> if this become an important physics goal</a:t>
            </a:r>
          </a:p>
          <a:p>
            <a:pPr lvl="1"/>
            <a:endParaRPr lang="en-GB" dirty="0"/>
          </a:p>
          <a:p>
            <a:r>
              <a:rPr lang="en-GB" dirty="0"/>
              <a:t>Most recent example is Ninja at JPARC</a:t>
            </a:r>
          </a:p>
          <a:p>
            <a:pPr lvl="1"/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822592-C7B2-4ABF-BD7D-CCE199ACD9F3}"/>
              </a:ext>
            </a:extLst>
          </p:cNvPr>
          <p:cNvGrpSpPr/>
          <p:nvPr/>
        </p:nvGrpSpPr>
        <p:grpSpPr>
          <a:xfrm>
            <a:off x="5150839" y="1737361"/>
            <a:ext cx="3871293" cy="1307843"/>
            <a:chOff x="4890781" y="345375"/>
            <a:chExt cx="4164908" cy="135336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B174FB-D8AE-479C-AA12-FA1564084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0781" y="469148"/>
              <a:ext cx="4164908" cy="122959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812D26-4DFE-4070-AEF2-DFF29FFA6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0781" y="345375"/>
              <a:ext cx="1575505" cy="388625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14ED3ED-1FA7-4FD5-BC80-E0C177ABF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956" y="3374398"/>
            <a:ext cx="3352938" cy="26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51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4184-894A-473B-9622-49EF3B9B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A674A-FB47-46A3-9594-0E7D60E02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Magnetised Iron Spectrometer</a:t>
            </a:r>
          </a:p>
          <a:p>
            <a:pPr lvl="1"/>
            <a:r>
              <a:rPr lang="en-GB" dirty="0"/>
              <a:t>Most likely to act a companion to another technology to provide muon momentum reconstruction</a:t>
            </a:r>
          </a:p>
          <a:p>
            <a:pPr lvl="2"/>
            <a:r>
              <a:rPr lang="en-GB" dirty="0"/>
              <a:t>Emulsion, Water Cherenkov </a:t>
            </a:r>
          </a:p>
          <a:p>
            <a:pPr lvl="1"/>
            <a:r>
              <a:rPr lang="en-GB" dirty="0"/>
              <a:t>Does not provide 4</a:t>
            </a:r>
            <a:r>
              <a:rPr lang="en-GB" dirty="0">
                <a:latin typeface="Symbol" panose="05050102010706020507" pitchFamily="18" charset="2"/>
              </a:rPr>
              <a:t>p</a:t>
            </a:r>
            <a:r>
              <a:rPr lang="en-GB" dirty="0"/>
              <a:t> measurement</a:t>
            </a:r>
          </a:p>
          <a:p>
            <a:r>
              <a:rPr lang="en-GB" dirty="0"/>
              <a:t>Baby MIND at JPARC is a prime example</a:t>
            </a:r>
          </a:p>
          <a:p>
            <a:pPr lvl="1"/>
            <a:r>
              <a:rPr lang="en-GB" dirty="0"/>
              <a:t>Spectrometer for WAGASCI and Ninja</a:t>
            </a:r>
          </a:p>
          <a:p>
            <a:pPr lvl="1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0FA1BF-5059-4FF6-A745-D5D0CD4EB569}"/>
              </a:ext>
            </a:extLst>
          </p:cNvPr>
          <p:cNvGrpSpPr/>
          <p:nvPr/>
        </p:nvGrpSpPr>
        <p:grpSpPr>
          <a:xfrm>
            <a:off x="5284390" y="3591063"/>
            <a:ext cx="3859610" cy="2750810"/>
            <a:chOff x="5284390" y="3591063"/>
            <a:chExt cx="3859610" cy="27508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E3FD4E-DE40-4DF4-94F9-59C36AAC3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4390" y="3884102"/>
              <a:ext cx="3859610" cy="245777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D70FA9-13A4-4447-BB3B-42C7F0B6EF81}"/>
                </a:ext>
              </a:extLst>
            </p:cNvPr>
            <p:cNvSpPr txBox="1"/>
            <p:nvPr/>
          </p:nvSpPr>
          <p:spPr>
            <a:xfrm>
              <a:off x="6132353" y="3591063"/>
              <a:ext cx="2440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Baby Mind @ JPARC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165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EB4D-FAC4-4A1E-B55F-603C3B85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Physics Goals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B8DB8-2DDA-4F69-930C-B923152A8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Measure exclusive neutrino cross sections at the 1% level</a:t>
            </a:r>
          </a:p>
          <a:p>
            <a:pPr lvl="1"/>
            <a:r>
              <a:rPr lang="en-GB" dirty="0"/>
              <a:t>Support the long baseline programme (DUNE, HK).</a:t>
            </a:r>
          </a:p>
          <a:p>
            <a:pPr lvl="1"/>
            <a:r>
              <a:rPr lang="en-GB" dirty="0"/>
              <a:t>Measure electron neutrino cross sections</a:t>
            </a:r>
          </a:p>
          <a:p>
            <a:pPr lvl="1"/>
            <a:r>
              <a:rPr lang="en-GB" dirty="0"/>
              <a:t>Measure cross sections with multi particle final states + full kinematics</a:t>
            </a:r>
          </a:p>
          <a:p>
            <a:pPr lvl="1"/>
            <a:r>
              <a:rPr lang="en-GB" dirty="0"/>
              <a:t>Constrain the elements of neutrino-nucleus scattering models</a:t>
            </a:r>
          </a:p>
          <a:p>
            <a:pPr lvl="1"/>
            <a:endParaRPr lang="en-GB" dirty="0"/>
          </a:p>
          <a:p>
            <a:r>
              <a:rPr lang="en-GB" dirty="0"/>
              <a:t>Search for Sterile neutrinos</a:t>
            </a:r>
          </a:p>
          <a:p>
            <a:pPr lvl="1"/>
            <a:r>
              <a:rPr lang="en-GB" dirty="0"/>
              <a:t>Or improve measurements following positive results at Fermilab SBL programme</a:t>
            </a:r>
          </a:p>
          <a:p>
            <a:pPr lvl="1"/>
            <a:r>
              <a:rPr lang="en-GB" dirty="0"/>
              <a:t>Multiple baselines</a:t>
            </a:r>
          </a:p>
          <a:p>
            <a:pPr lvl="1"/>
            <a:r>
              <a:rPr lang="en-GB" dirty="0"/>
              <a:t>Excellent neutrino energy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3430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7DEF-86DD-4E28-BC14-DC2CE358C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Oscillation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D6A39-51F9-4C4F-8134-96B044C10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an idealised oscillation experiment you would prefer the same target in near and far detectors </a:t>
            </a:r>
          </a:p>
          <a:p>
            <a:pPr lvl="1"/>
            <a:r>
              <a:rPr lang="en-GB" dirty="0"/>
              <a:t>Not achieved in </a:t>
            </a:r>
            <a:r>
              <a:rPr lang="en-GB" dirty="0" err="1"/>
              <a:t>LarTPC</a:t>
            </a:r>
            <a:r>
              <a:rPr lang="en-GB" dirty="0"/>
              <a:t> and tracker plan</a:t>
            </a:r>
          </a:p>
          <a:p>
            <a:r>
              <a:rPr lang="en-GB" dirty="0"/>
              <a:t>Moveable detectors are part of HK and DUNE ND plans</a:t>
            </a:r>
          </a:p>
          <a:p>
            <a:pPr lvl="1"/>
            <a:r>
              <a:rPr lang="en-GB" dirty="0"/>
              <a:t>Use off axis angle to change the neutrino spectrum and improve physics extraction through the extra controls.</a:t>
            </a:r>
          </a:p>
          <a:p>
            <a:r>
              <a:rPr lang="en-GB" dirty="0"/>
              <a:t>For oscillations the same idea can be used to control L</a:t>
            </a:r>
          </a:p>
          <a:p>
            <a:pPr lvl="1"/>
            <a:r>
              <a:rPr lang="en-GB" dirty="0"/>
              <a:t>For example imagine putting one of the detectors in rail track inside a tunnel. </a:t>
            </a:r>
          </a:p>
          <a:p>
            <a:pPr lvl="1"/>
            <a:r>
              <a:rPr lang="en-GB" dirty="0"/>
              <a:t>Excellent cancelation of systematics for high precision sterile neutrino experiment.</a:t>
            </a:r>
          </a:p>
        </p:txBody>
      </p:sp>
    </p:spTree>
    <p:extLst>
      <p:ext uri="{BB962C8B-B14F-4D97-AF65-F5344CB8AC3E}">
        <p14:creationId xmlns:p14="http://schemas.microsoft.com/office/powerpoint/2010/main" val="321741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2761-3190-4D84-8CDF-7E6BEC07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70E1-2EFB-492E-8E5A-B9B2E0A24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I’ve discussed my personal thoughts on possible detectors for </a:t>
            </a:r>
            <a:r>
              <a:rPr lang="en-GB" dirty="0" err="1"/>
              <a:t>nustorm</a:t>
            </a:r>
            <a:endParaRPr lang="en-GB" dirty="0"/>
          </a:p>
          <a:p>
            <a:pPr lvl="1"/>
            <a:r>
              <a:rPr lang="en-GB" dirty="0"/>
              <a:t>Detector choices will have been missed or glossed over.</a:t>
            </a:r>
          </a:p>
          <a:p>
            <a:r>
              <a:rPr lang="en-GB" dirty="0"/>
              <a:t>Extraction of the full potential of the beam will require multiple detectors</a:t>
            </a:r>
          </a:p>
          <a:p>
            <a:r>
              <a:rPr lang="en-GB" dirty="0"/>
              <a:t>We should aim to collect detailed cross section data on at least </a:t>
            </a:r>
            <a:r>
              <a:rPr lang="en-GB" dirty="0" err="1"/>
              <a:t>Ar</a:t>
            </a:r>
            <a:r>
              <a:rPr lang="en-GB" dirty="0"/>
              <a:t> and O</a:t>
            </a:r>
          </a:p>
          <a:p>
            <a:r>
              <a:rPr lang="en-GB" dirty="0"/>
              <a:t>A serious consideration of H and D targets should be made to get to bare nucleon cross sections</a:t>
            </a:r>
          </a:p>
          <a:p>
            <a:r>
              <a:rPr lang="en-GB" dirty="0"/>
              <a:t>A Liquid Argon TPC and an improved magnetised tracker are two clear detector choices that can be made.</a:t>
            </a:r>
          </a:p>
          <a:p>
            <a:r>
              <a:rPr lang="en-GB" dirty="0"/>
              <a:t>Additional detector technologies are available and should also be pursed</a:t>
            </a:r>
          </a:p>
        </p:txBody>
      </p:sp>
    </p:spTree>
    <p:extLst>
      <p:ext uri="{BB962C8B-B14F-4D97-AF65-F5344CB8AC3E}">
        <p14:creationId xmlns:p14="http://schemas.microsoft.com/office/powerpoint/2010/main" val="429484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1CDA-5BFE-41E9-B3A6-8B339072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Reminder: Oscillation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BF22E-C23C-463E-8540-9A2AEB1F5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idea is simple: compare the rates at near and far detector</a:t>
            </a:r>
          </a:p>
          <a:p>
            <a:r>
              <a:rPr lang="en-GB" dirty="0"/>
              <a:t>We measure the results of the neutrino interactions, but oscillations affect the neutrinos themselves.</a:t>
            </a:r>
          </a:p>
          <a:p>
            <a:pPr lvl="1"/>
            <a:r>
              <a:rPr lang="en-GB" dirty="0"/>
              <a:t>The spectrum is different at near and far detectors</a:t>
            </a:r>
          </a:p>
          <a:p>
            <a:pPr lvl="1"/>
            <a:r>
              <a:rPr lang="en-GB" dirty="0"/>
              <a:t>Neutrino cross sections are essential to understand the effect on the measurements</a:t>
            </a:r>
          </a:p>
          <a:p>
            <a:pPr lvl="1"/>
            <a:r>
              <a:rPr lang="en-GB" dirty="0"/>
              <a:t>We have to estimate neutrino energy or a proxy for it</a:t>
            </a:r>
          </a:p>
          <a:p>
            <a:pPr lvl="2"/>
            <a:r>
              <a:rPr lang="en-GB" dirty="0"/>
              <a:t>CCQE</a:t>
            </a:r>
          </a:p>
          <a:p>
            <a:pPr lvl="2"/>
            <a:r>
              <a:rPr lang="en-GB" dirty="0"/>
              <a:t>Calorimetric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04142-9CF1-47EE-A945-EB58246DF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3" y="4670831"/>
            <a:ext cx="6241409" cy="1597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EDFAB-48A6-4A60-8346-FE080640A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484" y="4337200"/>
            <a:ext cx="2684478" cy="19313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7CE796-4555-46C6-9CF3-E8F126EAC807}"/>
              </a:ext>
            </a:extLst>
          </p:cNvPr>
          <p:cNvSpPr txBox="1"/>
          <p:nvPr/>
        </p:nvSpPr>
        <p:spPr>
          <a:xfrm>
            <a:off x="6501467" y="4190956"/>
            <a:ext cx="2499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Neutrino energy reconstruction at T2K</a:t>
            </a:r>
          </a:p>
        </p:txBody>
      </p:sp>
    </p:spTree>
    <p:extLst>
      <p:ext uri="{BB962C8B-B14F-4D97-AF65-F5344CB8AC3E}">
        <p14:creationId xmlns:p14="http://schemas.microsoft.com/office/powerpoint/2010/main" val="191350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44AF-A9B6-4D54-B902-CFCC7DD7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Breaking apart cross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3D476-4C13-451F-BC53-18C34A825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51" y="1845734"/>
            <a:ext cx="2776756" cy="4023360"/>
          </a:xfrm>
        </p:spPr>
        <p:txBody>
          <a:bodyPr/>
          <a:lstStyle/>
          <a:p>
            <a:r>
              <a:rPr lang="en-GB" dirty="0"/>
              <a:t>Cross section models are combinations of several parts</a:t>
            </a:r>
          </a:p>
          <a:p>
            <a:pPr lvl="1"/>
            <a:r>
              <a:rPr lang="en-GB" dirty="0"/>
              <a:t>Free nucleons</a:t>
            </a:r>
          </a:p>
          <a:p>
            <a:pPr lvl="2"/>
            <a:r>
              <a:rPr lang="en-GB" dirty="0"/>
              <a:t>CCQE, Resonant, DIS</a:t>
            </a:r>
          </a:p>
          <a:p>
            <a:pPr lvl="1"/>
            <a:r>
              <a:rPr lang="en-GB" dirty="0"/>
              <a:t>Initial states, including state correlations</a:t>
            </a:r>
          </a:p>
          <a:p>
            <a:pPr lvl="1"/>
            <a:r>
              <a:rPr lang="en-GB" dirty="0"/>
              <a:t>Final state interactions</a:t>
            </a:r>
          </a:p>
          <a:p>
            <a:pPr lvl="1"/>
            <a:endParaRPr lang="en-GB" dirty="0"/>
          </a:p>
          <a:p>
            <a:r>
              <a:rPr lang="en-GB" dirty="0"/>
              <a:t>Measurements that can decouple these will help build better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DFD6F-85E0-4589-B84D-787C8401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595" y="2006171"/>
            <a:ext cx="5729680" cy="428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0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FA245-A0A2-4288-8923-66AA181B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Detector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A3EAA-8499-479E-8795-90C264C7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65" y="1845734"/>
            <a:ext cx="7818540" cy="4023360"/>
          </a:xfrm>
        </p:spPr>
        <p:txBody>
          <a:bodyPr/>
          <a:lstStyle/>
          <a:p>
            <a:r>
              <a:rPr lang="en-GB" dirty="0"/>
              <a:t>We need to reconstruct the products of the neutrino interactions. Our detector is also our target.</a:t>
            </a:r>
          </a:p>
          <a:p>
            <a:r>
              <a:rPr lang="en-GB" dirty="0"/>
              <a:t>Keep in mind the physics goals and beam composition</a:t>
            </a:r>
          </a:p>
          <a:p>
            <a:r>
              <a:rPr lang="en-GB" dirty="0"/>
              <a:t>Detectors should provide</a:t>
            </a:r>
          </a:p>
          <a:p>
            <a:pPr lvl="1"/>
            <a:r>
              <a:rPr lang="en-GB" dirty="0"/>
              <a:t>Charge Identification   - Magnetise</a:t>
            </a:r>
          </a:p>
          <a:p>
            <a:pPr lvl="1"/>
            <a:r>
              <a:rPr lang="en-GB" dirty="0"/>
              <a:t>Momentum Reconstruction – Curvature/Path length</a:t>
            </a:r>
          </a:p>
          <a:p>
            <a:pPr lvl="1"/>
            <a:r>
              <a:rPr lang="en-GB" dirty="0"/>
              <a:t>Particle Identification  - muons/electrons/</a:t>
            </a:r>
            <a:r>
              <a:rPr lang="en-GB" dirty="0" err="1"/>
              <a:t>pions</a:t>
            </a:r>
            <a:r>
              <a:rPr lang="en-GB" dirty="0"/>
              <a:t>/protons/photons</a:t>
            </a:r>
          </a:p>
          <a:p>
            <a:pPr lvl="1"/>
            <a:r>
              <a:rPr lang="en-GB" dirty="0"/>
              <a:t>Reconstruction of multiple particles – most interactions will produce at least 2</a:t>
            </a:r>
          </a:p>
          <a:p>
            <a:pPr lvl="2"/>
            <a:r>
              <a:rPr lang="en-GB" dirty="0"/>
              <a:t>Requirement for any kind of calorimetric neutrino energy reconstruction</a:t>
            </a:r>
          </a:p>
          <a:p>
            <a:pPr lvl="1"/>
            <a:r>
              <a:rPr lang="en-GB" dirty="0"/>
              <a:t>Detection of protons and neutrons at low threshold – nuclear effects</a:t>
            </a:r>
          </a:p>
          <a:p>
            <a:pPr lvl="1"/>
            <a:r>
              <a:rPr lang="en-GB" dirty="0"/>
              <a:t>Variety of nuclear targets</a:t>
            </a:r>
          </a:p>
          <a:p>
            <a:pPr lvl="2"/>
            <a:r>
              <a:rPr lang="en-GB" dirty="0"/>
              <a:t>Minimum of </a:t>
            </a:r>
            <a:r>
              <a:rPr lang="en-GB" dirty="0" err="1"/>
              <a:t>Ar</a:t>
            </a:r>
            <a:r>
              <a:rPr lang="en-GB" dirty="0"/>
              <a:t> and H</a:t>
            </a:r>
            <a:r>
              <a:rPr lang="en-GB" baseline="-25000" dirty="0"/>
              <a:t>2</a:t>
            </a:r>
            <a:r>
              <a:rPr lang="en-GB" dirty="0"/>
              <a:t>O.  Also C  (HK and DUNE ND comparisons). Strong case for H &amp; D if possible.</a:t>
            </a:r>
          </a:p>
        </p:txBody>
      </p:sp>
    </p:spTree>
    <p:extLst>
      <p:ext uri="{BB962C8B-B14F-4D97-AF65-F5344CB8AC3E}">
        <p14:creationId xmlns:p14="http://schemas.microsoft.com/office/powerpoint/2010/main" val="412150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35AE-86CC-448D-8C52-3E068960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Detector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DC22E-73AB-47EF-A347-13D9412B8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Meeting all requirements with a single detector looks challenging.</a:t>
            </a:r>
          </a:p>
          <a:p>
            <a:r>
              <a:rPr lang="en-GB" dirty="0"/>
              <a:t>Take inspiration from HK + DUNE ND systems + experience from T2K, Minerva, </a:t>
            </a:r>
            <a:r>
              <a:rPr lang="en-GB" dirty="0" err="1"/>
              <a:t>MiniBooNe</a:t>
            </a:r>
            <a:r>
              <a:rPr lang="en-GB" dirty="0"/>
              <a:t>, </a:t>
            </a:r>
            <a:r>
              <a:rPr lang="en-GB" dirty="0" err="1"/>
              <a:t>MicroBooNe</a:t>
            </a:r>
            <a:r>
              <a:rPr lang="en-GB" dirty="0"/>
              <a:t> etc. </a:t>
            </a:r>
          </a:p>
          <a:p>
            <a:r>
              <a:rPr lang="en-GB" dirty="0"/>
              <a:t>For oscillation measurement multiple detectors with multiple baselines are essential. </a:t>
            </a:r>
          </a:p>
          <a:p>
            <a:endParaRPr lang="en-GB" dirty="0"/>
          </a:p>
          <a:p>
            <a:r>
              <a:rPr lang="en-GB" dirty="0"/>
              <a:t>General point, I assume beam timing is sufficient to remove cosmic backgrounds, but some minimal overhead, is likely desirable. </a:t>
            </a:r>
          </a:p>
        </p:txBody>
      </p:sp>
    </p:spTree>
    <p:extLst>
      <p:ext uri="{BB962C8B-B14F-4D97-AF65-F5344CB8AC3E}">
        <p14:creationId xmlns:p14="http://schemas.microsoft.com/office/powerpoint/2010/main" val="25047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8D4C-9178-4E1B-B46D-2A67B0EF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44" y="-389154"/>
            <a:ext cx="7543800" cy="1450757"/>
          </a:xfrm>
        </p:spPr>
        <p:txBody>
          <a:bodyPr/>
          <a:lstStyle/>
          <a:p>
            <a:r>
              <a:rPr lang="en-GB" dirty="0"/>
              <a:t>Reminder DUNE ND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0571B-89E3-41A4-804F-3CC1D566E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E58FB-D101-4EFB-89CB-9AD7F53D2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28" y="1016600"/>
            <a:ext cx="7793372" cy="582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4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8B68-636C-4899-B9DE-E9A27540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5267447" cy="1450757"/>
          </a:xfrm>
        </p:spPr>
        <p:txBody>
          <a:bodyPr/>
          <a:lstStyle/>
          <a:p>
            <a:r>
              <a:rPr lang="en-GB" dirty="0"/>
              <a:t>Reminder HK ND/ND280 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6D5B5-5307-4B9F-AB7B-252F57BA2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E69F4-71A9-4D31-ACEB-9F227FBB9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2946"/>
            <a:ext cx="9144000" cy="5135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49957-2269-4C00-B008-75FDFF4F5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849" y="7151"/>
            <a:ext cx="3089854" cy="2009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D53169-E267-4C5E-83C4-6CA5A34E7CA1}"/>
              </a:ext>
            </a:extLst>
          </p:cNvPr>
          <p:cNvSpPr txBox="1"/>
          <p:nvPr/>
        </p:nvSpPr>
        <p:spPr>
          <a:xfrm>
            <a:off x="6267415" y="-72961"/>
            <a:ext cx="64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T2K</a:t>
            </a:r>
          </a:p>
        </p:txBody>
      </p:sp>
    </p:spTree>
    <p:extLst>
      <p:ext uri="{BB962C8B-B14F-4D97-AF65-F5344CB8AC3E}">
        <p14:creationId xmlns:p14="http://schemas.microsoft.com/office/powerpoint/2010/main" val="198392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1F2B-1983-40A4-A7CF-A5B779B2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 HK intermediate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4440B-A6D9-4649-ABB1-B68208940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86E22-1E0A-48B0-B980-50E8B419C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9" y="1845735"/>
            <a:ext cx="8925351" cy="50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954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648</TotalTime>
  <Words>1228</Words>
  <Application>Microsoft Office PowerPoint</Application>
  <PresentationFormat>On-screen Show (4:3)</PresentationFormat>
  <Paragraphs>167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Symbol</vt:lpstr>
      <vt:lpstr>Retrospect</vt:lpstr>
      <vt:lpstr>Thoughts on Neutrino Detectors for NuStorm </vt:lpstr>
      <vt:lpstr>Physics Goals</vt:lpstr>
      <vt:lpstr>Reminder: Oscillation experiments</vt:lpstr>
      <vt:lpstr>Breaking apart cross sections</vt:lpstr>
      <vt:lpstr>Detector Requirements</vt:lpstr>
      <vt:lpstr>Detector Systems</vt:lpstr>
      <vt:lpstr>Reminder DUNE ND System</vt:lpstr>
      <vt:lpstr>Reminder HK ND/ND280 Upgrade</vt:lpstr>
      <vt:lpstr>Reminder HK intermediate detector</vt:lpstr>
      <vt:lpstr>Detector 1 – Liquid Argon TPC</vt:lpstr>
      <vt:lpstr>Dual Phase Options</vt:lpstr>
      <vt:lpstr>PowerPoint Presentation</vt:lpstr>
      <vt:lpstr>Detector 2 ND280UP/ Sand inspired</vt:lpstr>
      <vt:lpstr>Fitting this into the rest of the detector</vt:lpstr>
      <vt:lpstr>Cartoon of such a detector</vt:lpstr>
      <vt:lpstr>Extra Options</vt:lpstr>
      <vt:lpstr>Extra Options</vt:lpstr>
      <vt:lpstr>Extra Options</vt:lpstr>
      <vt:lpstr>Extra Options</vt:lpstr>
      <vt:lpstr>Oscillation Detection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Thoughts on Neutrino Detectors for NuStorm</dc:title>
  <dc:creator>McCauley, Neil</dc:creator>
  <cp:lastModifiedBy>McCauley, Neil</cp:lastModifiedBy>
  <cp:revision>23</cp:revision>
  <dcterms:created xsi:type="dcterms:W3CDTF">2020-08-04T12:29:58Z</dcterms:created>
  <dcterms:modified xsi:type="dcterms:W3CDTF">2020-08-07T10:26:10Z</dcterms:modified>
</cp:coreProperties>
</file>