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5"/>
  </p:sldMasterIdLst>
  <p:notesMasterIdLst>
    <p:notesMasterId r:id="rId26"/>
  </p:notesMasterIdLst>
  <p:handoutMasterIdLst>
    <p:handoutMasterId r:id="rId27"/>
  </p:handoutMasterIdLst>
  <p:sldIdLst>
    <p:sldId id="256" r:id="rId6"/>
    <p:sldId id="262" r:id="rId7"/>
    <p:sldId id="261" r:id="rId8"/>
    <p:sldId id="267" r:id="rId9"/>
    <p:sldId id="266" r:id="rId10"/>
    <p:sldId id="268" r:id="rId11"/>
    <p:sldId id="265" r:id="rId12"/>
    <p:sldId id="269" r:id="rId13"/>
    <p:sldId id="270" r:id="rId14"/>
    <p:sldId id="271" r:id="rId15"/>
    <p:sldId id="273" r:id="rId16"/>
    <p:sldId id="274" r:id="rId17"/>
    <p:sldId id="275" r:id="rId18"/>
    <p:sldId id="276" r:id="rId19"/>
    <p:sldId id="278" r:id="rId20"/>
    <p:sldId id="277" r:id="rId21"/>
    <p:sldId id="279" r:id="rId22"/>
    <p:sldId id="282" r:id="rId23"/>
    <p:sldId id="280" r:id="rId24"/>
    <p:sldId id="281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1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533" autoAdjust="0"/>
    <p:restoredTop sz="94619"/>
  </p:normalViewPr>
  <p:slideViewPr>
    <p:cSldViewPr snapToGrid="0" snapToObjects="1">
      <p:cViewPr varScale="1">
        <p:scale>
          <a:sx n="63" d="100"/>
          <a:sy n="63" d="100"/>
        </p:scale>
        <p:origin x="59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3591A0C-F928-4428-A374-DEF1BA9281F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8948AE-23B1-4C49-B453-6ADCC12747B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F2B222-F326-4804-B4B1-7A8AEDBA1FCD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A3B15C-2BB0-41B7-93A9-13A28D002E3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813B89-8491-4198-9111-5CDF2F170EC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D51847-964B-4A58-85DF-F4D27B3353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90699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4DE857-2B65-0742-B6F3-30F03B2FB299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ADCF8-0BE2-8A41-BC5B-15E79F2AF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158137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ADCF8-0BE2-8A41-BC5B-15E79F2AF04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295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ADCF8-0BE2-8A41-BC5B-15E79F2AF0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414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ADCF8-0BE2-8A41-BC5B-15E79F2AF04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60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ADCF8-0BE2-8A41-BC5B-15E79F2AF04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781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046E0-64BA-1300-F29F-E4D2A2758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AF0E09-598F-2464-6F16-DE89868DDE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D7DB7E-1675-7BE0-C772-28C8709952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70169258-101D-A01F-5485-9217B303AC48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38D45E-4D34-7B49-9196-EF5DD722D11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C8974D-8537-D42A-DE17-DB714C6E5E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ADCF8-0BE2-8A41-BC5B-15E79F2AF04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5588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1AD58-EA6A-7798-890B-ABA1277F9D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17D728-8E91-19E4-C228-17A4A60AB6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17CF97-A96F-0F90-5641-6DBFC21267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DF86AE1C-B1B1-21C6-CE4D-0E8E7F9247F9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90A732-D172-17FC-D63D-74A9171D9D0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2B53DD-BF3C-427A-A4C4-F23ABADA44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ADCF8-0BE2-8A41-BC5B-15E79F2AF0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7567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ADCF8-0BE2-8A41-BC5B-15E79F2AF04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0559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86083-A119-7566-24A9-B66B7B0B6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3E877B-879D-2015-FDC9-0DBE635DE3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F50B84-F31A-7237-5453-A6CD8E6514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C16D0D37-3115-BDCA-8B71-A78D18105451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D81AEF-5E87-EF03-8DB3-32605EF0F9A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145B5D-C3F7-BC48-4F40-46CB959B80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ADCF8-0BE2-8A41-BC5B-15E79F2AF04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3002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E50CE-7CA2-41AC-07EF-47A7D60D0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1B6FF8-961D-7F23-D6BC-A059157E0E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A9C18A-1A68-26F9-78F7-D6F456C4B9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A67E7A6B-3B3E-8B89-0BCA-3BCB4CF30481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193990-18CF-B85D-9908-E54EE6EEBC3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E1D921-A235-9A0D-9738-F4439F17D6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ADCF8-0BE2-8A41-BC5B-15E79F2AF04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6622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67D77-98C9-9034-0EC8-8A79ED3163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3DA142-8A07-19DE-5F57-9F4C3A0982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657425-DDB0-36D7-EA1C-19CA17B426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9D5B9D75-FEAE-F6B8-9256-FB7D287BE3C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F0E9E7-AC09-01E8-EEF5-BE12E077E49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7AB8B6-2ED3-5F39-227F-339BD21716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ADCF8-0BE2-8A41-BC5B-15E79F2AF04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2699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5E7F6-2708-FD4F-4CE9-2E97261A8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46F9E7-C60E-72B9-04EE-1B4B142D66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FE9865-F569-8FB9-5814-C22AA94911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BDEB9CFE-7C0D-E158-22C7-A9A427749E24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D485D-6276-DB9A-DC73-078843580BA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C807C5-1F4A-40E3-E151-18D1352389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ADCF8-0BE2-8A41-BC5B-15E79F2AF0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7386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7DB71-8A5C-05D9-4571-ACA50CC68B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CC728A-1643-0B4B-B50E-91764574F4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92B818-9EFD-9F22-B106-AAC2027DE7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99267ABA-97C8-3120-7A46-20E9F43D0F6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1E0DC-C534-0DBA-C5EE-4A178A6D559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DA301D-C381-9827-4C2A-6B1CFF69A7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ADCF8-0BE2-8A41-BC5B-15E79F2AF04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4582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AD477-B7E8-0E6D-6432-89BBB043A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27A434-ED39-4588-3D13-F5E0FA793A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0AC169-2A27-2A9A-C9EA-6167A17A5E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6AEE9AF3-620B-DBD9-6003-15CE92388EA2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F8F975-CA7E-E8B8-B802-F71B79DB951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78E7F-E0AA-1BAF-2982-24D5E36767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ADCF8-0BE2-8A41-BC5B-15E79F2AF04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455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48C1F0-0B6D-34A9-6A36-5734C7CA7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8DEAB0-6806-C826-B245-33AFC261B4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C66D0B-7E05-A296-D12E-418FE898FC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9F92ADE6-86F1-3E2F-FE36-AE8EB32E3404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EEF859-B065-E542-9CAA-7A31A255DEB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FBB22F-ECE7-F378-1C5E-4CFE072584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ADCF8-0BE2-8A41-BC5B-15E79F2AF04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4069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3EC44-A6E1-6E25-A239-14C205B25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2FCF6F-5C07-C6B7-4496-8B142A9067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6E0B93-4B14-8096-1D23-C8A8F7DC92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9283D7A0-2F53-E7DB-7327-33A9CF9E60E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FDDC3-2039-C17E-BF75-2D3B98D2ED6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95700D-0BEF-31CB-4CBB-81F7684C0F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ADCF8-0BE2-8A41-BC5B-15E79F2AF04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4966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54E93-08D2-C049-E7C0-85968FE60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DD6B3C-4456-7C18-52AA-F7B8D7B6BF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94A70B-CF2D-99F9-EBD1-AC197ED48B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C1316B44-16BA-5918-AF7E-717017570572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DD6DAE-8EB0-FFC8-8D83-69EEDE1B230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62DC2E-DC65-9365-0373-4F98934B9B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ADCF8-0BE2-8A41-BC5B-15E79F2AF04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1098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131A2-B4B9-2ACC-7A38-CF41FBFF0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9D664D-4C40-6B8C-DC94-89811B6FCC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528C95-F6BC-7D7A-00FC-C50799FB22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DF0AC4ED-1E73-8E42-F1FF-45114C13C7AC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D04323-A54E-4AA4-7810-ED42E780BF5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280868-DD52-0A0D-E1A6-4E8287EFDD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ADCF8-0BE2-8A41-BC5B-15E79F2AF04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9574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3C945-599D-564C-805E-15D5D091F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7B9999-BE46-E36F-EB44-6AE716D793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2FABB7-41E7-1FFF-7DB3-8635937156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2698F0BF-FB7E-4408-F7A7-B09196CCFBC1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D28B9-53B7-CADE-D94F-C275857DC81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58F5BD-7B08-C432-0686-A17B8A1873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ADCF8-0BE2-8A41-BC5B-15E79F2AF04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348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ADCF8-0BE2-8A41-BC5B-15E79F2AF04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7533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ADCF8-0BE2-8A41-BC5B-15E79F2AF04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757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clipart, vector graphics&#10;&#10;Description automatically generated">
            <a:extLst>
              <a:ext uri="{FF2B5EF4-FFF2-40B4-BE49-F238E27FC236}">
                <a16:creationId xmlns:a16="http://schemas.microsoft.com/office/drawing/2014/main" id="{F8B69F79-AA17-F840-BE12-A18AA8A505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42576" y="2935544"/>
            <a:ext cx="5418667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249725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ersed logo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1A74F331-77FA-F648-872B-D2BA67EC45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42576" y="2939931"/>
            <a:ext cx="5418667" cy="77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1697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BF86DCA3-F5A4-1B4D-9DA3-2217EBE58B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0931" y="389140"/>
            <a:ext cx="2712000" cy="392429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30330DB1-4615-2D40-B768-3857D4F39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204" y="2463657"/>
            <a:ext cx="10515600" cy="8430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sz="4700" b="1" i="0">
                <a:solidFill>
                  <a:schemeClr val="tx2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E0738EE-291E-0D4B-B5D4-D9DAB1084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204" y="3364924"/>
            <a:ext cx="10515600" cy="174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800" b="0" i="0">
                <a:solidFill>
                  <a:schemeClr val="tx2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F248046-888E-8C43-8DAC-9CFE90A30C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1204" y="599890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rgbClr val="00313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654E99B-27BB-EC48-90D5-CEE48F32DFCA}" type="datetime4">
              <a:rPr lang="en-GB" smtClean="0"/>
              <a:t>16 September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250023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ersed 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30330DB1-4615-2D40-B768-3857D4F39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204" y="2463657"/>
            <a:ext cx="10515600" cy="8430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sz="4700" b="1" i="0"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E0738EE-291E-0D4B-B5D4-D9DAB1084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204" y="3364924"/>
            <a:ext cx="10515600" cy="1742498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2800" b="0" i="0">
                <a:solidFill>
                  <a:schemeClr val="accent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F248046-888E-8C43-8DAC-9CFE90A30C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1204" y="599890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654E99B-27BB-EC48-90D5-CEE48F32DFCA}" type="datetime4">
              <a:rPr lang="en-GB" smtClean="0"/>
              <a:pPr/>
              <a:t>16 September 2026</a:t>
            </a:fld>
            <a:endParaRPr lang="en-US" dirty="0"/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68198D74-BE12-1D4D-B396-F6D080FB73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3599" y="392022"/>
            <a:ext cx="2709333" cy="39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3400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C7FC9CD-74ED-1543-928D-1AEA0959A3AD}"/>
              </a:ext>
            </a:extLst>
          </p:cNvPr>
          <p:cNvSpPr/>
          <p:nvPr userDrawn="1"/>
        </p:nvSpPr>
        <p:spPr>
          <a:xfrm>
            <a:off x="0" y="6037200"/>
            <a:ext cx="12192000" cy="824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266B61-5158-3241-ACF8-0882D25E25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7200" y="6285278"/>
            <a:ext cx="2160000" cy="312554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B9652529-0B6C-CE4B-AD34-3C3B04CC3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204" y="805703"/>
            <a:ext cx="10515600" cy="8485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sz="3000" b="1" i="0">
                <a:solidFill>
                  <a:schemeClr val="tx2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812FECE-7C89-0446-ADA5-54EDAF844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204" y="1909511"/>
            <a:ext cx="10515600" cy="3934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0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 b="0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536581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ersed text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700E7A3-C03C-184E-8FCD-46142B1ADA69}"/>
              </a:ext>
            </a:extLst>
          </p:cNvPr>
          <p:cNvSpPr/>
          <p:nvPr userDrawn="1"/>
        </p:nvSpPr>
        <p:spPr>
          <a:xfrm>
            <a:off x="0" y="6037200"/>
            <a:ext cx="12192000" cy="824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B9652529-0B6C-CE4B-AD34-3C3B04CC3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204" y="805703"/>
            <a:ext cx="10515600" cy="8485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 sz="3000" b="1" i="0"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812FECE-7C89-0446-ADA5-54EDAF844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204" y="1909511"/>
            <a:ext cx="10515600" cy="39343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874C645D-8FBF-4E47-BC62-2EB0F38819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7200" y="6285278"/>
            <a:ext cx="2160000" cy="312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6899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E1E1EA5-B8CB-4B48-8B19-4CB36A45363D}"/>
              </a:ext>
            </a:extLst>
          </p:cNvPr>
          <p:cNvSpPr/>
          <p:nvPr userDrawn="1"/>
        </p:nvSpPr>
        <p:spPr>
          <a:xfrm>
            <a:off x="0" y="6037200"/>
            <a:ext cx="12192000" cy="824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097CB96C-C191-0346-90D6-D85DDDFA2D7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0372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266B61-5158-3241-ACF8-0882D25E25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65020" y="6285278"/>
            <a:ext cx="2160000" cy="312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66876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803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2" r:id="rId2"/>
    <p:sldLayoutId id="2147483667" r:id="rId3"/>
    <p:sldLayoutId id="2147483683" r:id="rId4"/>
    <p:sldLayoutId id="2147483668" r:id="rId5"/>
    <p:sldLayoutId id="2147483684" r:id="rId6"/>
    <p:sldLayoutId id="2147483681" r:id="rId7"/>
  </p:sldLayoutIdLst>
  <p:transition spd="slow">
    <p:fade/>
  </p:transition>
  <p:hf sldNum="0" hdr="0" ftr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arktis-detectors.com/de/products/neutron-detectors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9497875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E7C07-6CFD-7C43-B5AA-869AA83AA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204" y="2126408"/>
            <a:ext cx="9676476" cy="1600439"/>
          </a:xfrm>
        </p:spPr>
        <p:txBody>
          <a:bodyPr>
            <a:normAutofit/>
          </a:bodyPr>
          <a:lstStyle/>
          <a:p>
            <a:r>
              <a:rPr lang="en-US" sz="3600" dirty="0"/>
              <a:t>Developments in Portable Neutron Measurement and Radiometric Analysis Capabilities at Sellafield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F591E2-4D8D-EB47-9284-6D395859B68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 dirty="0"/>
              <a:t>18 September 2026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0A8858-0464-D34E-BF21-31FDB9707823}"/>
              </a:ext>
            </a:extLst>
          </p:cNvPr>
          <p:cNvSpPr txBox="1"/>
          <p:nvPr/>
        </p:nvSpPr>
        <p:spPr>
          <a:xfrm>
            <a:off x="1031589" y="4095319"/>
            <a:ext cx="304199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Presenter: </a:t>
            </a:r>
            <a:r>
              <a:rPr lang="en-US" sz="2800" dirty="0">
                <a:solidFill>
                  <a:schemeClr val="tx2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Henry Watkinson</a:t>
            </a:r>
          </a:p>
          <a:p>
            <a:r>
              <a:rPr lang="en-US" sz="2400" i="1" dirty="0" err="1">
                <a:solidFill>
                  <a:schemeClr val="tx2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MPhys</a:t>
            </a:r>
            <a:r>
              <a:rPr lang="en-US" sz="2400" i="1" dirty="0">
                <a:solidFill>
                  <a:schemeClr val="tx2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2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MInstP</a:t>
            </a:r>
            <a:endParaRPr lang="en-US" sz="2400" i="1" dirty="0">
              <a:solidFill>
                <a:schemeClr val="tx2"/>
              </a:solidFill>
              <a:latin typeface="Georgia" panose="02040502050405020303" pitchFamily="18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chemeClr val="tx2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Radiometric Physicist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2AD720-B958-A7A7-CF99-5831F7755701}"/>
              </a:ext>
            </a:extLst>
          </p:cNvPr>
          <p:cNvSpPr txBox="1"/>
          <p:nvPr/>
        </p:nvSpPr>
        <p:spPr>
          <a:xfrm>
            <a:off x="4863129" y="4095319"/>
            <a:ext cx="635766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2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Co-contributors:</a:t>
            </a:r>
          </a:p>
          <a:p>
            <a:r>
              <a:rPr lang="en-US" sz="2800" dirty="0">
                <a:solidFill>
                  <a:schemeClr val="tx2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Dr. Jon Wright			Charly Preston</a:t>
            </a:r>
          </a:p>
          <a:p>
            <a:r>
              <a:rPr lang="en-US" sz="2800" dirty="0">
                <a:solidFill>
                  <a:schemeClr val="tx2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Sam Hodgkinson			Michael Turner</a:t>
            </a:r>
          </a:p>
          <a:p>
            <a:r>
              <a:rPr lang="en-US" sz="2800" dirty="0">
                <a:solidFill>
                  <a:schemeClr val="tx2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Brandon Smith</a:t>
            </a:r>
          </a:p>
        </p:txBody>
      </p:sp>
    </p:spTree>
    <p:extLst>
      <p:ext uri="{BB962C8B-B14F-4D97-AF65-F5344CB8AC3E}">
        <p14:creationId xmlns:p14="http://schemas.microsoft.com/office/powerpoint/2010/main" val="17943306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742F9E99-4066-4C93-B527-C6D5A0C2ECE1}"/>
              </a:ext>
            </a:extLst>
          </p:cNvPr>
          <p:cNvSpPr txBox="1">
            <a:spLocks/>
          </p:cNvSpPr>
          <p:nvPr/>
        </p:nvSpPr>
        <p:spPr>
          <a:xfrm>
            <a:off x="971204" y="805703"/>
            <a:ext cx="10515600" cy="8485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spcAft>
                <a:spcPts val="600"/>
              </a:spcAft>
            </a:pPr>
            <a:r>
              <a:rPr lang="en-US" b="1" i="0" kern="1200" dirty="0"/>
              <a:t>Requirements for Portable Neutron Measurements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C7FF602-D64D-4400-A457-F35E62AB0C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204" y="1833998"/>
            <a:ext cx="5162550" cy="3632718"/>
          </a:xfrm>
        </p:spPr>
        <p:txBody>
          <a:bodyPr>
            <a:normAutofit/>
          </a:bodyPr>
          <a:lstStyle/>
          <a:p>
            <a:r>
              <a:rPr lang="en-GB" sz="1700" dirty="0"/>
              <a:t>Understanding nuclear material inventory in-situ</a:t>
            </a:r>
          </a:p>
          <a:p>
            <a:pPr lvl="1"/>
            <a:r>
              <a:rPr lang="en-GB" sz="1700" dirty="0"/>
              <a:t>Criticality safety requirements</a:t>
            </a:r>
          </a:p>
          <a:p>
            <a:pPr lvl="1"/>
            <a:r>
              <a:rPr lang="en-GB" sz="1700" dirty="0"/>
              <a:t>Hazard/risk reduction priorities</a:t>
            </a:r>
          </a:p>
          <a:p>
            <a:pPr lvl="1"/>
            <a:r>
              <a:rPr lang="en-GB" sz="1700" dirty="0"/>
              <a:t>Waste characterisation</a:t>
            </a:r>
          </a:p>
          <a:p>
            <a:r>
              <a:rPr lang="en-GB" sz="1700" dirty="0"/>
              <a:t>Initial Decommissioning</a:t>
            </a:r>
          </a:p>
          <a:p>
            <a:pPr lvl="1"/>
            <a:r>
              <a:rPr lang="en-GB" sz="1700" dirty="0"/>
              <a:t>Sellafield facilities involved in fuel reprocessing are contaminated with ‘fissile’ material</a:t>
            </a:r>
          </a:p>
          <a:p>
            <a:pPr lvl="1"/>
            <a:r>
              <a:rPr lang="en-GB" sz="1700" dirty="0"/>
              <a:t>Understanding inventory informs dismantling</a:t>
            </a:r>
          </a:p>
          <a:p>
            <a:r>
              <a:rPr lang="en-GB" sz="1700" dirty="0"/>
              <a:t>Waste sentencing</a:t>
            </a:r>
          </a:p>
          <a:p>
            <a:pPr lvl="1"/>
            <a:r>
              <a:rPr lang="en-GB" sz="1700" dirty="0"/>
              <a:t>Done in-situ on contaminated objects or on final waste packages to inform waste routes</a:t>
            </a:r>
          </a:p>
          <a:p>
            <a:pPr lvl="1"/>
            <a:endParaRPr lang="en-GB" sz="1700" dirty="0"/>
          </a:p>
          <a:p>
            <a:pPr lvl="1"/>
            <a:endParaRPr lang="en-GB" sz="17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495F12-DA6A-CD5E-CA85-B5926215EF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646" r="5409" b="3"/>
          <a:stretch>
            <a:fillRect/>
          </a:stretch>
        </p:blipFill>
        <p:spPr>
          <a:xfrm>
            <a:off x="6324254" y="1683189"/>
            <a:ext cx="5162550" cy="39343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11181898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6EF40-8A05-5575-178B-17F03B37C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204" y="2679628"/>
            <a:ext cx="7886700" cy="1498744"/>
          </a:xfrm>
        </p:spPr>
        <p:txBody>
          <a:bodyPr>
            <a:normAutofit/>
          </a:bodyPr>
          <a:lstStyle/>
          <a:p>
            <a:r>
              <a:rPr lang="en-GB" dirty="0"/>
              <a:t>Portable Neutron Measurement Solutions</a:t>
            </a:r>
          </a:p>
        </p:txBody>
      </p:sp>
    </p:spTree>
    <p:extLst>
      <p:ext uri="{BB962C8B-B14F-4D97-AF65-F5344CB8AC3E}">
        <p14:creationId xmlns:p14="http://schemas.microsoft.com/office/powerpoint/2010/main" val="1560924898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16EA0-4383-3B5C-05A2-8C6572CBD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C457B5-272E-8C6D-C1EB-4081DB98CD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2818" y="3345516"/>
            <a:ext cx="4937760" cy="268706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BD10AB9-EB16-CD01-B3E0-0373CFC3AB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6443" y="1202315"/>
            <a:ext cx="10572749" cy="4453370"/>
          </a:xfrm>
        </p:spPr>
        <p:txBody>
          <a:bodyPr>
            <a:normAutofit/>
          </a:bodyPr>
          <a:lstStyle/>
          <a:p>
            <a:r>
              <a:rPr lang="en-GB" sz="2400" dirty="0"/>
              <a:t>Detector Deployment Package (DDP)</a:t>
            </a:r>
          </a:p>
          <a:p>
            <a:pPr lvl="1"/>
            <a:r>
              <a:rPr lang="en-GB" sz="2000" dirty="0"/>
              <a:t>Made in collaboration with RED Engineering and Cavendish Nuclear</a:t>
            </a:r>
          </a:p>
          <a:p>
            <a:pPr lvl="1"/>
            <a:r>
              <a:rPr lang="en-GB" sz="2000" dirty="0"/>
              <a:t>Made for either Kromek TN-15 for neutron measurement, Cube927E CZT for gamma spectrometry, or gamma dose probe</a:t>
            </a:r>
          </a:p>
          <a:p>
            <a:pPr lvl="1"/>
            <a:r>
              <a:rPr lang="en-GB" sz="2000" dirty="0"/>
              <a:t>Cadmium-lined container to prevent thermal neutron ingress</a:t>
            </a:r>
          </a:p>
          <a:p>
            <a:pPr lvl="1"/>
            <a:r>
              <a:rPr lang="en-GB" sz="2000" dirty="0"/>
              <a:t>Polythene inserts moderate epithermal/fast neutrons that pass through the cadmium liner into the package for detection</a:t>
            </a:r>
          </a:p>
          <a:p>
            <a:pPr lvl="1"/>
            <a:r>
              <a:rPr lang="en-GB" sz="2000" dirty="0"/>
              <a:t>10mm thick tungsten or lead</a:t>
            </a:r>
          </a:p>
          <a:p>
            <a:pPr marL="457189" lvl="1" indent="0">
              <a:buNone/>
            </a:pPr>
            <a:r>
              <a:rPr lang="en-GB" sz="2000" dirty="0"/>
              <a:t>    inserts for high dose rates up</a:t>
            </a:r>
          </a:p>
          <a:p>
            <a:pPr marL="457189" lvl="1" indent="0">
              <a:buNone/>
            </a:pPr>
            <a:r>
              <a:rPr lang="en-GB" sz="2000" dirty="0"/>
              <a:t>    to ~200 mSv/hr</a:t>
            </a:r>
          </a:p>
          <a:p>
            <a:pPr lvl="1"/>
            <a:r>
              <a:rPr lang="en-GB" sz="2000" dirty="0"/>
              <a:t>3 cm diameter polythene with 1 cm</a:t>
            </a:r>
          </a:p>
          <a:p>
            <a:pPr marL="457189" lvl="1" indent="0">
              <a:buNone/>
            </a:pPr>
            <a:r>
              <a:rPr lang="en-GB" sz="2000" dirty="0"/>
              <a:t>   shielding, or 5 cm diameter polythene</a:t>
            </a:r>
          </a:p>
          <a:p>
            <a:pPr marL="457189" lvl="1" indent="0">
              <a:buNone/>
            </a:pPr>
            <a:r>
              <a:rPr lang="en-GB" sz="2000" dirty="0"/>
              <a:t>   (no shielding)</a:t>
            </a:r>
          </a:p>
          <a:p>
            <a:pPr marL="457189" lvl="1" indent="0">
              <a:buNone/>
            </a:pPr>
            <a:endParaRPr lang="en-GB" sz="200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CB0A2D6-2638-F53C-F99E-1797EEB99FCC}"/>
              </a:ext>
            </a:extLst>
          </p:cNvPr>
          <p:cNvSpPr txBox="1">
            <a:spLocks/>
          </p:cNvSpPr>
          <p:nvPr/>
        </p:nvSpPr>
        <p:spPr>
          <a:xfrm>
            <a:off x="1031422" y="396502"/>
            <a:ext cx="10129156" cy="9135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Portable Neutron Measurement Solutions – I</a:t>
            </a:r>
          </a:p>
        </p:txBody>
      </p:sp>
    </p:spTree>
    <p:extLst>
      <p:ext uri="{BB962C8B-B14F-4D97-AF65-F5344CB8AC3E}">
        <p14:creationId xmlns:p14="http://schemas.microsoft.com/office/powerpoint/2010/main" val="3615916378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D51DB-8947-BFF9-3577-4C919AA665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2695E3D-1496-0975-966E-0FB9DE38C5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1422" y="1730219"/>
            <a:ext cx="10129156" cy="3397562"/>
          </a:xfrm>
        </p:spPr>
        <p:txBody>
          <a:bodyPr>
            <a:normAutofit/>
          </a:bodyPr>
          <a:lstStyle/>
          <a:p>
            <a:r>
              <a:rPr lang="en-GB" sz="2400" dirty="0"/>
              <a:t>Polyurethane insert used first, then moderator</a:t>
            </a:r>
          </a:p>
          <a:p>
            <a:pPr lvl="1"/>
            <a:r>
              <a:rPr lang="en-GB" sz="2000" dirty="0"/>
              <a:t>PU foam less dense and low H so does not moderate – estimates background</a:t>
            </a:r>
          </a:p>
          <a:p>
            <a:pPr lvl="1"/>
            <a:r>
              <a:rPr lang="en-GB" sz="2000" dirty="0"/>
              <a:t>Significant gamma </a:t>
            </a:r>
            <a:r>
              <a:rPr lang="en-GB" sz="2000" dirty="0" err="1"/>
              <a:t>bleedthrough</a:t>
            </a:r>
            <a:r>
              <a:rPr lang="en-GB" sz="2000" dirty="0"/>
              <a:t> at high gamma dose</a:t>
            </a:r>
          </a:p>
          <a:p>
            <a:r>
              <a:rPr lang="en-GB" sz="2400" dirty="0"/>
              <a:t>Designed for deploying horizontally in port channels below a tank</a:t>
            </a:r>
          </a:p>
          <a:p>
            <a:r>
              <a:rPr lang="en-GB" sz="2400" dirty="0"/>
              <a:t>Cavendish Nuclear carried out analysis using their PSIM+ software following deployment</a:t>
            </a:r>
          </a:p>
          <a:p>
            <a:r>
              <a:rPr lang="en-GB" sz="2400" dirty="0"/>
              <a:t>Analysis identified distribution and quantified approximate Pu mass present for informing decommissioning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076AFC-289C-19EE-278B-05F4BB581167}"/>
              </a:ext>
            </a:extLst>
          </p:cNvPr>
          <p:cNvSpPr txBox="1">
            <a:spLocks/>
          </p:cNvSpPr>
          <p:nvPr/>
        </p:nvSpPr>
        <p:spPr>
          <a:xfrm>
            <a:off x="1031422" y="396502"/>
            <a:ext cx="10129156" cy="9135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Portable Neutron Measurement Solutions – II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958116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4043A26-774E-F964-CEAD-3BE1D3B7D9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4079" y="2076261"/>
            <a:ext cx="3743847" cy="2705478"/>
          </a:xfrm>
          <a:prstGeom prst="rect">
            <a:avLst/>
          </a:prstGeom>
        </p:spPr>
      </p:pic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33CAF918-F35F-E1A1-7389-46438A9DF65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25542" t="4318" r="3855" b="4318"/>
          <a:stretch>
            <a:fillRect/>
          </a:stretch>
        </p:blipFill>
        <p:spPr>
          <a:xfrm>
            <a:off x="1792068" y="0"/>
            <a:ext cx="8607864" cy="6037200"/>
          </a:xfrm>
          <a:prstGeom prst="rect">
            <a:avLst/>
          </a:prstGeom>
          <a:solidFill>
            <a:srgbClr val="FFFFFF">
              <a:lumMod val="85000"/>
            </a:srgbClr>
          </a:solidFill>
        </p:spPr>
      </p:pic>
    </p:spTree>
    <p:extLst>
      <p:ext uri="{BB962C8B-B14F-4D97-AF65-F5344CB8AC3E}">
        <p14:creationId xmlns:p14="http://schemas.microsoft.com/office/powerpoint/2010/main" val="632492976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D5C6C-7CFA-EC43-7F33-0C4AF9719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D1641B2-62AB-21F5-3078-920D5FAEFF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5520" y="1309432"/>
            <a:ext cx="10129156" cy="4723144"/>
          </a:xfrm>
        </p:spPr>
        <p:txBody>
          <a:bodyPr>
            <a:normAutofit/>
          </a:bodyPr>
          <a:lstStyle/>
          <a:p>
            <a:r>
              <a:rPr lang="en-GB" sz="2400" dirty="0"/>
              <a:t>Limitations/challenges</a:t>
            </a:r>
          </a:p>
          <a:p>
            <a:pPr lvl="1"/>
            <a:r>
              <a:rPr lang="en-GB" sz="2200" dirty="0"/>
              <a:t>Dose rate limitations, also requires other corrections at higher dead time</a:t>
            </a:r>
          </a:p>
          <a:p>
            <a:pPr lvl="1"/>
            <a:r>
              <a:rPr lang="en-GB" sz="2200" dirty="0"/>
              <a:t>Polyurethane foam cannot support weight of detector and other internal equipment</a:t>
            </a:r>
          </a:p>
          <a:p>
            <a:pPr lvl="1"/>
            <a:r>
              <a:rPr lang="en-GB" sz="2200" dirty="0"/>
              <a:t>Heavy – package up to ~20 kg (tungsten configuration)</a:t>
            </a:r>
          </a:p>
          <a:p>
            <a:pPr lvl="1"/>
            <a:r>
              <a:rPr lang="en-GB" sz="2200" dirty="0"/>
              <a:t>Design restricted to TN-15/CZT/dose meter sizes</a:t>
            </a:r>
          </a:p>
          <a:p>
            <a:pPr lvl="1"/>
            <a:r>
              <a:rPr lang="en-GB" sz="2200" dirty="0"/>
              <a:t>Disassembly and reassembly to swap components</a:t>
            </a:r>
          </a:p>
          <a:p>
            <a:pPr marL="457189" lvl="1" indent="0">
              <a:buNone/>
            </a:pPr>
            <a:endParaRPr lang="en-GB" sz="2200" dirty="0"/>
          </a:p>
          <a:p>
            <a:r>
              <a:rPr lang="en-GB" sz="2400" dirty="0"/>
              <a:t>Other developments</a:t>
            </a:r>
          </a:p>
          <a:p>
            <a:pPr lvl="1"/>
            <a:r>
              <a:rPr lang="en-GB" sz="2200" dirty="0"/>
              <a:t>In-house benchmarking and analysis capability</a:t>
            </a:r>
          </a:p>
          <a:p>
            <a:pPr lvl="1"/>
            <a:r>
              <a:rPr lang="en-GB" sz="2200" dirty="0"/>
              <a:t>Use for other scenarios – vertical deployments and other cells</a:t>
            </a:r>
          </a:p>
          <a:p>
            <a:pPr lvl="1"/>
            <a:endParaRPr lang="en-GB" sz="2200" dirty="0"/>
          </a:p>
          <a:p>
            <a:pPr lvl="1"/>
            <a:endParaRPr lang="en-GB" sz="22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54C880-0A44-220B-5A47-28C1545BE1B3}"/>
              </a:ext>
            </a:extLst>
          </p:cNvPr>
          <p:cNvSpPr txBox="1">
            <a:spLocks/>
          </p:cNvSpPr>
          <p:nvPr/>
        </p:nvSpPr>
        <p:spPr>
          <a:xfrm>
            <a:off x="1031422" y="396502"/>
            <a:ext cx="10129156" cy="9135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Portable Neutron Measurement Solutions – III</a:t>
            </a:r>
          </a:p>
        </p:txBody>
      </p:sp>
    </p:spTree>
    <p:extLst>
      <p:ext uri="{BB962C8B-B14F-4D97-AF65-F5344CB8AC3E}">
        <p14:creationId xmlns:p14="http://schemas.microsoft.com/office/powerpoint/2010/main" val="3683494453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A7AC9-A87C-E898-03A4-4D5734172D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4C2970E-4912-FAD9-2EC7-466F5847D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0" y="1310035"/>
            <a:ext cx="5715000" cy="4524375"/>
          </a:xfrm>
        </p:spPr>
        <p:txBody>
          <a:bodyPr>
            <a:normAutofit/>
          </a:bodyPr>
          <a:lstStyle/>
          <a:p>
            <a:r>
              <a:rPr lang="en-GB" sz="2400" dirty="0" err="1"/>
              <a:t>Arktis</a:t>
            </a:r>
            <a:r>
              <a:rPr lang="en-GB" sz="2400" dirty="0"/>
              <a:t> S670 fast neutron detectors</a:t>
            </a:r>
          </a:p>
          <a:p>
            <a:pPr lvl="1"/>
            <a:r>
              <a:rPr lang="en-GB" sz="2000" dirty="0"/>
              <a:t>Helium gas scintillators</a:t>
            </a:r>
          </a:p>
          <a:p>
            <a:pPr lvl="1"/>
            <a:r>
              <a:rPr lang="en-GB" sz="2000" dirty="0"/>
              <a:t>Fluorescence in gas from recoil He-4 nuclei following elastic scattering, proportional to deposited energy</a:t>
            </a:r>
          </a:p>
          <a:p>
            <a:r>
              <a:rPr lang="en-GB" sz="2200" dirty="0"/>
              <a:t>Used to measure fast neutrons</a:t>
            </a:r>
          </a:p>
          <a:p>
            <a:pPr lvl="1"/>
            <a:r>
              <a:rPr lang="en-GB" sz="2000" dirty="0"/>
              <a:t>Generally better for in-situ measurements</a:t>
            </a:r>
          </a:p>
          <a:p>
            <a:pPr lvl="2"/>
            <a:r>
              <a:rPr lang="en-GB" sz="2000" dirty="0"/>
              <a:t>Waste packages contain significant amounts of highly moderating plastic content</a:t>
            </a:r>
          </a:p>
          <a:p>
            <a:r>
              <a:rPr lang="en-GB" sz="2200" dirty="0"/>
              <a:t>Two measurement scenarios</a:t>
            </a:r>
          </a:p>
          <a:p>
            <a:pPr lvl="1"/>
            <a:r>
              <a:rPr lang="en-GB" sz="2000" dirty="0"/>
              <a:t>In-situ mass assessment of cell/room</a:t>
            </a:r>
          </a:p>
          <a:p>
            <a:pPr lvl="1"/>
            <a:r>
              <a:rPr lang="en-GB" sz="2000" dirty="0"/>
              <a:t>Measurement of waste packages</a:t>
            </a:r>
          </a:p>
          <a:p>
            <a:pPr lvl="1"/>
            <a:endParaRPr lang="en-GB" sz="2000" dirty="0"/>
          </a:p>
          <a:p>
            <a:pPr lvl="1"/>
            <a:endParaRPr lang="en-GB" sz="2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B27196D-6552-0E2A-2F07-37E43EFFC4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10036"/>
            <a:ext cx="5715000" cy="452437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3BA8531-CA0A-43C9-89C8-40C37F5190D1}"/>
              </a:ext>
            </a:extLst>
          </p:cNvPr>
          <p:cNvSpPr txBox="1">
            <a:spLocks/>
          </p:cNvSpPr>
          <p:nvPr/>
        </p:nvSpPr>
        <p:spPr>
          <a:xfrm>
            <a:off x="1031422" y="396502"/>
            <a:ext cx="10129156" cy="9135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Portable Neutron Measurement Solutions – IV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332DAD-19D3-70ED-4488-9625B753031A}"/>
              </a:ext>
            </a:extLst>
          </p:cNvPr>
          <p:cNvSpPr txBox="1"/>
          <p:nvPr/>
        </p:nvSpPr>
        <p:spPr>
          <a:xfrm>
            <a:off x="762000" y="49207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4"/>
              </a:rPr>
              <a:t>Neutron Detectors – </a:t>
            </a:r>
            <a:r>
              <a:rPr lang="en-GB" dirty="0" err="1">
                <a:hlinkClick r:id="rId4"/>
              </a:rPr>
              <a:t>Arktis</a:t>
            </a:r>
            <a:r>
              <a:rPr lang="en-GB" dirty="0">
                <a:hlinkClick r:id="rId4"/>
              </a:rPr>
              <a:t> Radiation Detectors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1449629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97D4C5-CB02-BFED-617B-6B5A286A8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392C17-8E26-5A5D-1959-FEE0382F9F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1422" y="1166812"/>
            <a:ext cx="5715000" cy="4524375"/>
          </a:xfrm>
        </p:spPr>
        <p:txBody>
          <a:bodyPr>
            <a:normAutofit/>
          </a:bodyPr>
          <a:lstStyle/>
          <a:p>
            <a:r>
              <a:rPr lang="en-GB" sz="2400" dirty="0"/>
              <a:t>MCNP benchmarking</a:t>
            </a:r>
          </a:p>
          <a:p>
            <a:pPr lvl="1"/>
            <a:r>
              <a:rPr lang="en-GB" dirty="0"/>
              <a:t>Using MT=2 (elastic scattering) in f4 tallies</a:t>
            </a:r>
          </a:p>
          <a:p>
            <a:pPr lvl="1"/>
            <a:r>
              <a:rPr lang="en-GB" dirty="0"/>
              <a:t>Provides reaction rate per neutron emitted</a:t>
            </a:r>
          </a:p>
          <a:p>
            <a:pPr lvl="1"/>
            <a:r>
              <a:rPr lang="en-GB" dirty="0"/>
              <a:t>Then use a conversion factor between counts and reactions (cross-section fairly low)</a:t>
            </a:r>
          </a:p>
          <a:p>
            <a:r>
              <a:rPr lang="en-GB" dirty="0"/>
              <a:t>Measurements inside both free space and mock-up geometries gives somewhat consistent correction factor</a:t>
            </a:r>
          </a:p>
          <a:p>
            <a:pPr lvl="1"/>
            <a:r>
              <a:rPr lang="en-GB" dirty="0"/>
              <a:t>Between 0.5 and 0.7 counts/scatter, varies by segment</a:t>
            </a:r>
          </a:p>
          <a:p>
            <a:r>
              <a:rPr lang="en-GB" dirty="0"/>
              <a:t>Dependent on energy cut-off</a:t>
            </a:r>
          </a:p>
          <a:p>
            <a:pPr lvl="1"/>
            <a:r>
              <a:rPr lang="en-GB" dirty="0"/>
              <a:t>Channel cut-off chosen to remove gamma background, interferes up to channel ~150 (high Co-60 background), goes from [0,255]</a:t>
            </a:r>
            <a:endParaRPr lang="en-GB" sz="2000" dirty="0"/>
          </a:p>
          <a:p>
            <a:pPr lvl="1"/>
            <a:endParaRPr lang="en-GB" sz="22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7D67B5E-4F23-87B0-1C23-254CB7DA979E}"/>
              </a:ext>
            </a:extLst>
          </p:cNvPr>
          <p:cNvSpPr txBox="1">
            <a:spLocks/>
          </p:cNvSpPr>
          <p:nvPr/>
        </p:nvSpPr>
        <p:spPr>
          <a:xfrm>
            <a:off x="1031422" y="396502"/>
            <a:ext cx="10129156" cy="9135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Portable Neutron Measurement Solutions – V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C9E141-93E3-BFC4-E47B-97C5EAE520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9476" y="1166812"/>
            <a:ext cx="4445837" cy="4450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621651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250E6-2B07-61BA-94D9-F3B7C6B1D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CA816EA-061C-55F5-8145-8C19E4C9AD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4079" y="2076261"/>
            <a:ext cx="3743847" cy="2705478"/>
          </a:xfrm>
          <a:prstGeom prst="rect">
            <a:avLst/>
          </a:prstGeom>
        </p:spPr>
      </p:pic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EA5E67D6-DEF1-209E-557C-B930279DEE9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rcRect l="-11152" r="-9148" b="892"/>
          <a:stretch>
            <a:fillRect/>
          </a:stretch>
        </p:blipFill>
        <p:spPr>
          <a:xfrm>
            <a:off x="0" y="0"/>
            <a:ext cx="12192000" cy="603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217349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D87AC-FD67-7DDF-F1E3-F6051046A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0EEDE45-ED3E-174A-48D0-9B69FF3734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1422" y="1066800"/>
            <a:ext cx="10474778" cy="4815840"/>
          </a:xfrm>
        </p:spPr>
        <p:txBody>
          <a:bodyPr>
            <a:normAutofit/>
          </a:bodyPr>
          <a:lstStyle/>
          <a:p>
            <a:r>
              <a:rPr lang="en-GB" sz="2400" dirty="0"/>
              <a:t>Testing and trial completed so far, found to be suitable for measurement of waste drums in practicable amounts of time (~1 hour each)</a:t>
            </a:r>
          </a:p>
          <a:p>
            <a:r>
              <a:rPr lang="en-GB" sz="2400" dirty="0"/>
              <a:t>Paired HRGS for further characterisation of material when deployed</a:t>
            </a:r>
          </a:p>
          <a:p>
            <a:r>
              <a:rPr lang="en-GB" sz="2400" dirty="0"/>
              <a:t>Provides a portable solution able to measure at ‘10s of grams’ level</a:t>
            </a:r>
          </a:p>
          <a:p>
            <a:r>
              <a:rPr lang="en-GB" sz="2400" dirty="0"/>
              <a:t>Limitations/Challenges</a:t>
            </a:r>
          </a:p>
          <a:p>
            <a:pPr lvl="1"/>
            <a:r>
              <a:rPr lang="en-GB" sz="2000" dirty="0"/>
              <a:t>Pressurised detector ~190 atmospheres</a:t>
            </a:r>
          </a:p>
          <a:p>
            <a:pPr lvl="1"/>
            <a:r>
              <a:rPr lang="en-GB" sz="2000" dirty="0"/>
              <a:t>Significantly lower efficiency with significant moderator material (dense plastic blocks not suitable for measuring)</a:t>
            </a:r>
          </a:p>
          <a:p>
            <a:pPr lvl="1"/>
            <a:r>
              <a:rPr lang="en-GB" sz="2000" dirty="0"/>
              <a:t>So far calibrations are with MCNP of waste with empirical benchmarks, unsure how much the correction factors for actual / measured correlate, e.g. with moderator</a:t>
            </a:r>
          </a:p>
          <a:p>
            <a:r>
              <a:rPr lang="en-GB" sz="2400" dirty="0"/>
              <a:t>Other development</a:t>
            </a:r>
          </a:p>
          <a:p>
            <a:pPr lvl="1"/>
            <a:r>
              <a:rPr lang="en-GB" sz="2200" dirty="0"/>
              <a:t>Tie-in with new radiometric analysis capability</a:t>
            </a:r>
          </a:p>
          <a:p>
            <a:pPr lvl="1"/>
            <a:endParaRPr lang="en-GB" dirty="0"/>
          </a:p>
          <a:p>
            <a:pPr lvl="1"/>
            <a:endParaRPr lang="en-GB" sz="20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802BC67-D062-3F7F-C523-8007F3E15B72}"/>
              </a:ext>
            </a:extLst>
          </p:cNvPr>
          <p:cNvSpPr txBox="1">
            <a:spLocks/>
          </p:cNvSpPr>
          <p:nvPr/>
        </p:nvSpPr>
        <p:spPr>
          <a:xfrm>
            <a:off x="1031422" y="396502"/>
            <a:ext cx="10129156" cy="9135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Portable Neutron Measurement Solutions – VI</a:t>
            </a:r>
          </a:p>
        </p:txBody>
      </p:sp>
    </p:spTree>
    <p:extLst>
      <p:ext uri="{BB962C8B-B14F-4D97-AF65-F5344CB8AC3E}">
        <p14:creationId xmlns:p14="http://schemas.microsoft.com/office/powerpoint/2010/main" val="4220050801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91461-B845-7C05-2ADC-6A633655E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B4DA8-8E65-65C1-5F01-64FFF9FC6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204" y="2997164"/>
            <a:ext cx="10433396" cy="863672"/>
          </a:xfrm>
        </p:spPr>
        <p:txBody>
          <a:bodyPr>
            <a:normAutofit/>
          </a:bodyPr>
          <a:lstStyle/>
          <a:p>
            <a:r>
              <a:rPr lang="en-GB" dirty="0"/>
              <a:t>Analysis Capability Development</a:t>
            </a:r>
          </a:p>
        </p:txBody>
      </p:sp>
    </p:spTree>
    <p:extLst>
      <p:ext uri="{BB962C8B-B14F-4D97-AF65-F5344CB8AC3E}">
        <p14:creationId xmlns:p14="http://schemas.microsoft.com/office/powerpoint/2010/main" val="62357057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2625E-CF1A-C24A-A735-04A565F67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1F82A30-3D09-6926-C8AC-E473183B7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1422" y="1166812"/>
            <a:ext cx="10474778" cy="4524375"/>
          </a:xfrm>
        </p:spPr>
        <p:txBody>
          <a:bodyPr>
            <a:normAutofit/>
          </a:bodyPr>
          <a:lstStyle/>
          <a:p>
            <a:r>
              <a:rPr lang="en-GB" sz="2400" dirty="0"/>
              <a:t>FINDER</a:t>
            </a:r>
          </a:p>
          <a:p>
            <a:pPr lvl="1"/>
            <a:r>
              <a:rPr lang="en-GB" sz="2200" b="1" dirty="0"/>
              <a:t>F</a:t>
            </a:r>
            <a:r>
              <a:rPr lang="en-GB" sz="2200" dirty="0"/>
              <a:t>issile </a:t>
            </a:r>
            <a:r>
              <a:rPr lang="en-GB" sz="2200" b="1" dirty="0" err="1"/>
              <a:t>IN</a:t>
            </a:r>
            <a:r>
              <a:rPr lang="en-GB" sz="2200" dirty="0" err="1"/>
              <a:t>ventory</a:t>
            </a:r>
            <a:r>
              <a:rPr lang="en-GB" sz="2200" dirty="0"/>
              <a:t> </a:t>
            </a:r>
            <a:r>
              <a:rPr lang="en-GB" sz="2200" b="1" dirty="0" err="1"/>
              <a:t>DE</a:t>
            </a:r>
            <a:r>
              <a:rPr lang="en-GB" sz="2200" dirty="0" err="1"/>
              <a:t>tection</a:t>
            </a:r>
            <a:r>
              <a:rPr lang="en-GB" sz="2200" dirty="0"/>
              <a:t> and </a:t>
            </a:r>
            <a:r>
              <a:rPr lang="en-GB" sz="2200" b="1" dirty="0"/>
              <a:t>R</a:t>
            </a:r>
            <a:r>
              <a:rPr lang="en-GB" sz="2200" dirty="0"/>
              <a:t>econstruction</a:t>
            </a:r>
          </a:p>
          <a:p>
            <a:r>
              <a:rPr lang="en-GB" sz="2400" dirty="0"/>
              <a:t>Uses empirically measured reference efficiencies by solid angle and distance</a:t>
            </a:r>
          </a:p>
          <a:p>
            <a:r>
              <a:rPr lang="en-GB" sz="2400" dirty="0"/>
              <a:t>MCNP models generated calculate transmission and build-up factors</a:t>
            </a:r>
          </a:p>
          <a:p>
            <a:pPr lvl="1"/>
            <a:r>
              <a:rPr lang="en-GB" sz="2200" dirty="0"/>
              <a:t>Use point cloud</a:t>
            </a:r>
          </a:p>
          <a:p>
            <a:r>
              <a:rPr lang="en-GB" sz="2400" dirty="0"/>
              <a:t>Response matrix set generated for each detector and cloud point</a:t>
            </a:r>
          </a:p>
          <a:p>
            <a:pPr lvl="1"/>
            <a:r>
              <a:rPr lang="en-GB" sz="2200" dirty="0"/>
              <a:t>For detector measurement point </a:t>
            </a:r>
            <a:r>
              <a:rPr lang="en-GB" sz="2200" dirty="0" err="1"/>
              <a:t>i</a:t>
            </a:r>
            <a:r>
              <a:rPr lang="en-GB" sz="2200" dirty="0"/>
              <a:t> and potential source position j</a:t>
            </a:r>
          </a:p>
          <a:p>
            <a:r>
              <a:rPr lang="en-GB" sz="2400" dirty="0"/>
              <a:t>Points are clustered by similar response before MLEM solve</a:t>
            </a:r>
          </a:p>
          <a:p>
            <a:pPr lvl="1"/>
            <a:r>
              <a:rPr lang="en-GB" sz="2200" dirty="0"/>
              <a:t>Ensures the MLEM solve is physically plausible and not just the most mathematically plausible (speckling)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5AE85E7-591B-E7A0-535C-8EDBF50F9600}"/>
              </a:ext>
            </a:extLst>
          </p:cNvPr>
          <p:cNvSpPr txBox="1">
            <a:spLocks/>
          </p:cNvSpPr>
          <p:nvPr/>
        </p:nvSpPr>
        <p:spPr>
          <a:xfrm>
            <a:off x="1031422" y="396502"/>
            <a:ext cx="10129156" cy="9135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Analysis Capability Development – I</a:t>
            </a:r>
          </a:p>
        </p:txBody>
      </p:sp>
    </p:spTree>
    <p:extLst>
      <p:ext uri="{BB962C8B-B14F-4D97-AF65-F5344CB8AC3E}">
        <p14:creationId xmlns:p14="http://schemas.microsoft.com/office/powerpoint/2010/main" val="540639369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B98C8-3818-6FE3-1788-564FA19F8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F3CCD24-E9A5-FE50-4C24-4B1C854FB0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1422" y="1166812"/>
            <a:ext cx="10474778" cy="1992948"/>
          </a:xfrm>
        </p:spPr>
        <p:txBody>
          <a:bodyPr>
            <a:normAutofit/>
          </a:bodyPr>
          <a:lstStyle/>
          <a:p>
            <a:r>
              <a:rPr lang="en-GB" sz="2400" dirty="0"/>
              <a:t>Uses ‘perturbations’ of count rates and responses as well as multiple runs to determine best estimates and uncertainties</a:t>
            </a:r>
          </a:p>
          <a:p>
            <a:r>
              <a:rPr lang="en-GB" sz="2400" dirty="0"/>
              <a:t>Best estimate masses comparable to substantiated techniques</a:t>
            </a:r>
          </a:p>
          <a:p>
            <a:r>
              <a:rPr lang="en-GB" sz="2400" dirty="0"/>
              <a:t>Identifies locations and quantities of material to inform decommissioning and waste routes</a:t>
            </a:r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ADA1D7E-D230-D673-AC31-914377087EBE}"/>
              </a:ext>
            </a:extLst>
          </p:cNvPr>
          <p:cNvSpPr txBox="1">
            <a:spLocks/>
          </p:cNvSpPr>
          <p:nvPr/>
        </p:nvSpPr>
        <p:spPr>
          <a:xfrm>
            <a:off x="1031422" y="396502"/>
            <a:ext cx="10129156" cy="9135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Analysis Capability Development – II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994576-8F6A-11D5-1114-8DF8FE0911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1795" y="3159760"/>
            <a:ext cx="9708409" cy="2758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138163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5201C-E370-00ED-96CE-BA432EB54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C072036-F305-B9D9-AC69-FC1A12802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4079" y="2076261"/>
            <a:ext cx="3743847" cy="2705478"/>
          </a:xfrm>
          <a:prstGeom prst="rect">
            <a:avLst/>
          </a:prstGeom>
        </p:spPr>
      </p:pic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FE024734-1378-5C3C-027F-D69BD3D3987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rcRect l="11385" r="1138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95122912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CDCED-80A2-AADC-A4A3-20792F23B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D6BF34E-7072-F62C-A9AB-8DD304E27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1422" y="1269206"/>
            <a:ext cx="10474778" cy="4735354"/>
          </a:xfrm>
        </p:spPr>
        <p:txBody>
          <a:bodyPr>
            <a:normAutofit/>
          </a:bodyPr>
          <a:lstStyle/>
          <a:p>
            <a:r>
              <a:rPr lang="en-GB" sz="2400" dirty="0"/>
              <a:t>Limitations/Challenges</a:t>
            </a:r>
          </a:p>
          <a:p>
            <a:pPr lvl="1"/>
            <a:r>
              <a:rPr lang="en-GB" sz="2000" dirty="0"/>
              <a:t>Simplifications – response matrix made with f5 point tallies, can account for material and energy cut-off, requires additional ‘solid angle’ calculations</a:t>
            </a:r>
          </a:p>
          <a:p>
            <a:pPr lvl="1"/>
            <a:r>
              <a:rPr lang="en-GB" sz="2000" dirty="0" err="1"/>
              <a:t>UoL</a:t>
            </a:r>
            <a:r>
              <a:rPr lang="en-GB" sz="2000" dirty="0"/>
              <a:t> and internal testing – detection window only effective and consistent to 90° ‘cone’ from each segment, requires corrections beyond this</a:t>
            </a:r>
          </a:p>
          <a:p>
            <a:pPr lvl="1"/>
            <a:r>
              <a:rPr lang="en-GB" sz="2000" dirty="0"/>
              <a:t>Long deployment time – single detector used to measure in array of several, tightly spaced points for resolution – setup time for changing and measuring each position</a:t>
            </a:r>
          </a:p>
          <a:p>
            <a:pPr lvl="1"/>
            <a:r>
              <a:rPr lang="en-GB" sz="2000" dirty="0"/>
              <a:t>Need good enough measurement positions to gain resolution – around shielding, different sides, etc. (not unique to FINDER, across all MLEM)</a:t>
            </a:r>
          </a:p>
          <a:p>
            <a:pPr lvl="2"/>
            <a:r>
              <a:rPr lang="en-GB" sz="2000" dirty="0"/>
              <a:t>can improve solves by deliberately reducing resolution (e.g. using section of a box instead of point cloud constrained within)</a:t>
            </a:r>
          </a:p>
          <a:p>
            <a:r>
              <a:rPr lang="en-GB" sz="2400" dirty="0"/>
              <a:t>Future developments</a:t>
            </a:r>
          </a:p>
          <a:p>
            <a:pPr lvl="1"/>
            <a:r>
              <a:rPr lang="en-GB" sz="2000" dirty="0"/>
              <a:t>Applications for other systems – DDP, also dose-rate based flux measurements, allows for determining effectiveness of clean-outs</a:t>
            </a:r>
          </a:p>
          <a:p>
            <a:pPr lvl="1"/>
            <a:endParaRPr lang="en-GB" sz="20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D18FD5B-055C-E568-2B55-C3C79EC2CDBC}"/>
              </a:ext>
            </a:extLst>
          </p:cNvPr>
          <p:cNvSpPr txBox="1">
            <a:spLocks/>
          </p:cNvSpPr>
          <p:nvPr/>
        </p:nvSpPr>
        <p:spPr>
          <a:xfrm>
            <a:off x="1031422" y="396502"/>
            <a:ext cx="10129156" cy="9135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i="0" kern="1200">
                <a:solidFill>
                  <a:schemeClr val="tx2"/>
                </a:solidFill>
                <a:latin typeface="Georgia" panose="02040502050405020303" pitchFamily="18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Analysis Capability Development – III</a:t>
            </a:r>
          </a:p>
        </p:txBody>
      </p:sp>
    </p:spTree>
    <p:extLst>
      <p:ext uri="{BB962C8B-B14F-4D97-AF65-F5344CB8AC3E}">
        <p14:creationId xmlns:p14="http://schemas.microsoft.com/office/powerpoint/2010/main" val="69878445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067099-178E-6F9F-7408-9124EB719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E14FF-6CC0-C77A-7604-14B308638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204" y="3007461"/>
            <a:ext cx="10515600" cy="843078"/>
          </a:xfrm>
        </p:spPr>
        <p:txBody>
          <a:bodyPr/>
          <a:lstStyle/>
          <a:p>
            <a:r>
              <a:rPr lang="en-GB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3220553214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96AB1-7F86-2DD8-9BA8-173D27B8D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AD48CE-32AB-19AD-79B1-374EB5E7E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204" y="1461832"/>
            <a:ext cx="10515600" cy="3934336"/>
          </a:xfrm>
        </p:spPr>
        <p:txBody>
          <a:bodyPr/>
          <a:lstStyle/>
          <a:p>
            <a:r>
              <a:rPr lang="en-GB" dirty="0"/>
              <a:t>Three key internal developments</a:t>
            </a:r>
          </a:p>
          <a:p>
            <a:pPr lvl="1"/>
            <a:r>
              <a:rPr lang="en-GB" dirty="0"/>
              <a:t>Detector Deployment Package</a:t>
            </a:r>
          </a:p>
          <a:p>
            <a:pPr lvl="1"/>
            <a:r>
              <a:rPr lang="en-GB" dirty="0" err="1"/>
              <a:t>Arktis</a:t>
            </a:r>
            <a:r>
              <a:rPr lang="en-GB" dirty="0"/>
              <a:t> Fast Neutron Detector Measurement Systems</a:t>
            </a:r>
          </a:p>
          <a:p>
            <a:pPr lvl="1"/>
            <a:r>
              <a:rPr lang="en-GB" dirty="0"/>
              <a:t>FINDER</a:t>
            </a:r>
          </a:p>
          <a:p>
            <a:r>
              <a:rPr lang="en-GB" dirty="0"/>
              <a:t>Successful measurements with DDP, trial point for other two</a:t>
            </a:r>
          </a:p>
          <a:p>
            <a:r>
              <a:rPr lang="en-GB" dirty="0"/>
              <a:t>DDP and FINDER allow us to do measurements of material in-situ, as well as quantify and localise source terms for informing decommissioning and disposal</a:t>
            </a:r>
          </a:p>
          <a:p>
            <a:r>
              <a:rPr lang="en-GB" dirty="0" err="1"/>
              <a:t>Arktis</a:t>
            </a:r>
            <a:r>
              <a:rPr lang="en-GB" dirty="0"/>
              <a:t> system also tested as viable method for measuring waste packages with high fissile presence</a:t>
            </a:r>
          </a:p>
          <a:p>
            <a:r>
              <a:rPr lang="en-GB" dirty="0"/>
              <a:t>Keen to hear other solutions/developments/innovations/difficulties for neutron detection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154271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2B8DB-7B1A-D935-A97C-C85527113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A7533E-5781-D9BA-B639-3BF5AF1D70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3074367615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Sellafield">
      <a:dk1>
        <a:srgbClr val="000000"/>
      </a:dk1>
      <a:lt1>
        <a:srgbClr val="FFFFFF"/>
      </a:lt1>
      <a:dk2>
        <a:srgbClr val="00303C"/>
      </a:dk2>
      <a:lt2>
        <a:srgbClr val="9D968D"/>
      </a:lt2>
      <a:accent1>
        <a:srgbClr val="00AFD7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971B2F"/>
      </a:hlink>
      <a:folHlink>
        <a:srgbClr val="5C068C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ellafield New Style PPT_v1" id="{AC478A79-FEC7-7541-BBC7-E156B88EF1EE}" vid="{0CEE28C0-4224-584C-B8F2-51FE94A4D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tem_x0020_Status xmlns="274e3d49-eee1-4954-bf88-3dab7af0f261">Published</Item_x0020_Status>
    <Document_x0020_Number xmlns="73a357bf-7f47-4cfc-8473-0e420a12fd54" xsi:nil="true"/>
    <Security_x0020_Classification xmlns="73a357bf-7f47-4cfc-8473-0e420a12fd54">Official</Security_x0020_Classification>
    <_Coverage xmlns="http://schemas.microsoft.com/sharepoint/v3/fields" xsi:nil="true"/>
    <_DCDateCreated xmlns="http://schemas.microsoft.com/sharepoint/v3/fields">2019-12-11T00:00:00+00:00</_DCDateCreated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SL Document" ma:contentTypeID="0x010100AFD32BFD6AA34A43BEB88B8B2453791D00EC3CB10463D0F14AB7BBA8A0EDF46010" ma:contentTypeVersion="9" ma:contentTypeDescription="Create a new document." ma:contentTypeScope="" ma:versionID="acc5972bca1a83489db3bb17ec3ca27e">
  <xsd:schema xmlns:xsd="http://www.w3.org/2001/XMLSchema" xmlns:xs="http://www.w3.org/2001/XMLSchema" xmlns:p="http://schemas.microsoft.com/office/2006/metadata/properties" xmlns:ns2="http://schemas.microsoft.com/sharepoint/v3/fields" xmlns:ns3="73a357bf-7f47-4cfc-8473-0e420a12fd54" xmlns:ns4="274e3d49-eee1-4954-bf88-3dab7af0f261" targetNamespace="http://schemas.microsoft.com/office/2006/metadata/properties" ma:root="true" ma:fieldsID="f3a05e297a1b8882ec19e9758104ab5d" ns2:_="" ns3:_="" ns4:_="">
    <xsd:import namespace="http://schemas.microsoft.com/sharepoint/v3/fields"/>
    <xsd:import namespace="73a357bf-7f47-4cfc-8473-0e420a12fd54"/>
    <xsd:import namespace="274e3d49-eee1-4954-bf88-3dab7af0f261"/>
    <xsd:element name="properties">
      <xsd:complexType>
        <xsd:sequence>
          <xsd:element name="documentManagement">
            <xsd:complexType>
              <xsd:all>
                <xsd:element ref="ns3:Security_x0020_Classification"/>
                <xsd:element ref="ns2:_DCDateCreated"/>
                <xsd:element ref="ns4:Item_x0020_Status"/>
                <xsd:element ref="ns2:_Coverage" minOccurs="0"/>
                <xsd:element ref="ns3:Document_x0020_Numb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DCDateCreated" ma:index="10" ma:displayName="Date Created" ma:description="The date on which this resource was created" ma:format="DateTime" ma:internalName="_DCDateCreated" ma:readOnly="false">
      <xsd:simpleType>
        <xsd:restriction base="dms:DateTime"/>
      </xsd:simpleType>
    </xsd:element>
    <xsd:element name="_Coverage" ma:index="12" nillable="true" ma:displayName="Coverage" ma:description="The extent or scope" ma:internalName="_Coverag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a357bf-7f47-4cfc-8473-0e420a12fd54" elementFormDefault="qualified">
    <xsd:import namespace="http://schemas.microsoft.com/office/2006/documentManagement/types"/>
    <xsd:import namespace="http://schemas.microsoft.com/office/infopath/2007/PartnerControls"/>
    <xsd:element name="Security_x0020_Classification" ma:index="9" ma:displayName="Security Classification" ma:format="Dropdown" ma:internalName="Security_x0020_Classification" ma:readOnly="false">
      <xsd:simpleType>
        <xsd:restriction base="dms:Choice">
          <xsd:enumeration value="Official"/>
          <xsd:enumeration value="Official - Sensitive"/>
          <xsd:enumeration value="Official - Sensitive: Commercial"/>
          <xsd:enumeration value="Official - Sensitive: Personal"/>
        </xsd:restriction>
      </xsd:simpleType>
    </xsd:element>
    <xsd:element name="Document_x0020_Number" ma:index="13" nillable="true" ma:displayName="Document Number" ma:internalName="Document_x0020_Number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4e3d49-eee1-4954-bf88-3dab7af0f261" elementFormDefault="qualified">
    <xsd:import namespace="http://schemas.microsoft.com/office/2006/documentManagement/types"/>
    <xsd:import namespace="http://schemas.microsoft.com/office/infopath/2007/PartnerControls"/>
    <xsd:element name="Item_x0020_Status" ma:index="11" ma:displayName="Item Status" ma:default="Published" ma:format="Dropdown" ma:internalName="Item_x0020_Status" ma:readOnly="false">
      <xsd:simpleType>
        <xsd:restriction base="dms:Choice">
          <xsd:enumeration value="Draft"/>
          <xsd:enumeration value="Published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axOccurs="1" ma:index="8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sisl xmlns:xsi="http://www.w3.org/2001/XMLSchema-instance" xmlns:xsd="http://www.w3.org/2001/XMLSchema" xmlns="http://www.boldonjames.com/2008/01/sie/internal/label" sislVersion="0" policy="fd403455-cda7-4c1b-b87f-02f0c0503f88" origin="userSelected">
  <element uid="id_protective_marking_new_item_1" value=""/>
</sisl>
</file>

<file path=customXml/itemProps1.xml><?xml version="1.0" encoding="utf-8"?>
<ds:datastoreItem xmlns:ds="http://schemas.openxmlformats.org/officeDocument/2006/customXml" ds:itemID="{D41835DB-7F3F-448D-904C-0880870E0F16}">
  <ds:schemaRefs>
    <ds:schemaRef ds:uri="http://schemas.microsoft.com/office/2006/documentManagement/types"/>
    <ds:schemaRef ds:uri="http://schemas.microsoft.com/office/infopath/2007/PartnerControls"/>
    <ds:schemaRef ds:uri="73a357bf-7f47-4cfc-8473-0e420a12fd54"/>
    <ds:schemaRef ds:uri="http://purl.org/dc/elements/1.1/"/>
    <ds:schemaRef ds:uri="http://schemas.microsoft.com/office/2006/metadata/properties"/>
    <ds:schemaRef ds:uri="274e3d49-eee1-4954-bf88-3dab7af0f261"/>
    <ds:schemaRef ds:uri="http://purl.org/dc/terms/"/>
    <ds:schemaRef ds:uri="http://schemas.openxmlformats.org/package/2006/metadata/core-properties"/>
    <ds:schemaRef ds:uri="http://schemas.microsoft.com/sharepoint/v3/field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052B429-F2D6-4E43-9EC1-F3C69E874DF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2F95E27-1CC1-4A51-B57C-1C11CF30D9A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73a357bf-7f47-4cfc-8473-0e420a12fd54"/>
    <ds:schemaRef ds:uri="274e3d49-eee1-4954-bf88-3dab7af0f2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3884E8DD-3018-406E-9E37-6B4B6218B3DF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Sellafield New Style PPT.printable</Template>
  <TotalTime>375</TotalTime>
  <Words>1013</Words>
  <Application>Microsoft Office PowerPoint</Application>
  <PresentationFormat>Widescreen</PresentationFormat>
  <Paragraphs>140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Georgia</vt:lpstr>
      <vt:lpstr>Office Theme</vt:lpstr>
      <vt:lpstr>PowerPoint Presentation</vt:lpstr>
      <vt:lpstr>Developments in Portable Neutron Measurement and Radiometric Analysis Capabilities at Sellafield</vt:lpstr>
      <vt:lpstr>PowerPoint Presentation</vt:lpstr>
      <vt:lpstr>Portable Neutron Measurement Solutions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Analysis Capability Development</vt:lpstr>
      <vt:lpstr>PowerPoint Presentation</vt:lpstr>
      <vt:lpstr>PowerPoint Presentation</vt:lpstr>
      <vt:lpstr>PowerPoint Presentation</vt:lpstr>
      <vt:lpstr>PowerPoint Presentation</vt:lpstr>
      <vt:lpstr>Summary</vt:lpstr>
      <vt:lpstr>Summary</vt:lpstr>
      <vt:lpstr>Thank You</vt:lpstr>
    </vt:vector>
  </TitlesOfParts>
  <Company>Sellafield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Watkinson, Henry WA (SL)</dc:creator>
  <cp:lastModifiedBy>Watkinson, Henry WA (SL)</cp:lastModifiedBy>
  <cp:revision>9</cp:revision>
  <dcterms:created xsi:type="dcterms:W3CDTF">2026-09-11T12:26:44Z</dcterms:created>
  <dcterms:modified xsi:type="dcterms:W3CDTF">2026-09-16T08:28:09Z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0x010100AFD32BFD6AA34A43BEB88B8B2453791D00EC3CB10463D0F14AB7BBA8A0EDF46010</vt:lpwstr>
  </property>
  <property fmtid="{D5CDD505-2E9C-101B-9397-08002B2CF9AE}" pid="3" name="docIndexRef">
    <vt:lpwstr>8ca3bc59-f4ed-4cf6-9c04-4df2817eb69f</vt:lpwstr>
  </property>
  <property fmtid="{D5CDD505-2E9C-101B-9397-08002B2CF9AE}" pid="4" name="bjClsUserRVM">
    <vt:lpwstr>[]</vt:lpwstr>
  </property>
  <property fmtid="{D5CDD505-2E9C-101B-9397-08002B2CF9AE}" pid="5" name="bjSaver">
    <vt:lpwstr>VR05WbRbMQsnS65kvhSJXTTGRlDovV3t</vt:lpwstr>
  </property>
  <property fmtid="{D5CDD505-2E9C-101B-9397-08002B2CF9AE}" pid="6" name="bjDocumentLabelXML">
    <vt:lpwstr>&lt;?xml version="1.0" encoding="us-ascii"?&gt;&lt;sisl xmlns:xsi="http://www.w3.org/2001/XMLSchema-instance" xmlns:xsd="http://www.w3.org/2001/XMLSchema" sislVersion="0" policy="fd403455-cda7-4c1b-b87f-02f0c0503f88" origin="userSelected" xmlns="http://www.boldonj</vt:lpwstr>
  </property>
  <property fmtid="{D5CDD505-2E9C-101B-9397-08002B2CF9AE}" pid="7" name="bjDocumentLabelXML-0">
    <vt:lpwstr>ames.com/2008/01/sie/internal/label"&gt;&lt;element uid="id_protective_marking_new_item_1" value="" /&gt;&lt;/sisl&gt;</vt:lpwstr>
  </property>
  <property fmtid="{D5CDD505-2E9C-101B-9397-08002B2CF9AE}" pid="8" name="bjDocumentSecurityLabel">
    <vt:lpwstr>[OFFICIAL NO MARKING]</vt:lpwstr>
  </property>
  <property fmtid="{D5CDD505-2E9C-101B-9397-08002B2CF9AE}" pid="9" name="bjpmDocIH">
    <vt:lpwstr>Evv+VFr80FA+8LyrNIX3HwNSHFMLet0n</vt:lpwstr>
  </property>
</Properties>
</file>