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300" r:id="rId3"/>
    <p:sldId id="301" r:id="rId4"/>
    <p:sldId id="302" r:id="rId5"/>
    <p:sldId id="303" r:id="rId6"/>
    <p:sldId id="304" r:id="rId7"/>
    <p:sldId id="305" r:id="rId8"/>
    <p:sldId id="306" r:id="rId9"/>
    <p:sldId id="308" r:id="rId10"/>
    <p:sldId id="309" r:id="rId11"/>
    <p:sldId id="310" r:id="rId12"/>
    <p:sldId id="311" r:id="rId13"/>
    <p:sldId id="312" r:id="rId14"/>
    <p:sldId id="320" r:id="rId15"/>
    <p:sldId id="315" r:id="rId16"/>
    <p:sldId id="314" r:id="rId17"/>
    <p:sldId id="316" r:id="rId18"/>
    <p:sldId id="317" r:id="rId19"/>
    <p:sldId id="318" r:id="rId20"/>
    <p:sldId id="284" r:id="rId21"/>
    <p:sldId id="27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2929"/>
    <a:srgbClr val="518FD8"/>
    <a:srgbClr val="4C87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2AF7932-C849-4B36-8F7C-B0EAE314FB64}" v="176" dt="2026-09-16T15:24:40.6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69" d="100"/>
          <a:sy n="69" d="100"/>
        </p:scale>
        <p:origin x="48" y="3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Murphy (PhD Phys + Astronomy FT)" userId="0d62aa41-c583-43ff-8fa4-ee6d73743898" providerId="ADAL" clId="{047B5A44-67BE-455B-93FD-A845A6046A97}"/>
    <pc:docChg chg="modSld">
      <pc:chgData name="John Murphy (PhD Phys + Astronomy FT)" userId="0d62aa41-c583-43ff-8fa4-ee6d73743898" providerId="ADAL" clId="{047B5A44-67BE-455B-93FD-A845A6046A97}" dt="2026-09-16T15:24:40.616" v="173" actId="20577"/>
      <pc:docMkLst>
        <pc:docMk/>
      </pc:docMkLst>
      <pc:sldChg chg="addSp modSp">
        <pc:chgData name="John Murphy (PhD Phys + Astronomy FT)" userId="0d62aa41-c583-43ff-8fa4-ee6d73743898" providerId="ADAL" clId="{047B5A44-67BE-455B-93FD-A845A6046A97}" dt="2026-09-16T15:17:31.530" v="128"/>
        <pc:sldMkLst>
          <pc:docMk/>
          <pc:sldMk cId="630114243" sldId="278"/>
        </pc:sldMkLst>
        <pc:spChg chg="add mod">
          <ac:chgData name="John Murphy (PhD Phys + Astronomy FT)" userId="0d62aa41-c583-43ff-8fa4-ee6d73743898" providerId="ADAL" clId="{047B5A44-67BE-455B-93FD-A845A6046A97}" dt="2026-09-16T15:17:31.530" v="128"/>
          <ac:spMkLst>
            <pc:docMk/>
            <pc:sldMk cId="630114243" sldId="278"/>
            <ac:spMk id="5" creationId="{B759BF80-DD8C-BFC0-7C49-0E4ABC47169B}"/>
          </ac:spMkLst>
        </pc:spChg>
        <pc:picChg chg="mod">
          <ac:chgData name="John Murphy (PhD Phys + Astronomy FT)" userId="0d62aa41-c583-43ff-8fa4-ee6d73743898" providerId="ADAL" clId="{047B5A44-67BE-455B-93FD-A845A6046A97}" dt="2026-09-16T13:14:56.784" v="109" actId="11530"/>
          <ac:picMkLst>
            <pc:docMk/>
            <pc:sldMk cId="630114243" sldId="278"/>
            <ac:picMk id="10" creationId="{826B908E-6194-52F2-D4C1-2B688FDA6B52}"/>
          </ac:picMkLst>
        </pc:picChg>
      </pc:sldChg>
      <pc:sldChg chg="addSp modSp">
        <pc:chgData name="John Murphy (PhD Phys + Astronomy FT)" userId="0d62aa41-c583-43ff-8fa4-ee6d73743898" providerId="ADAL" clId="{047B5A44-67BE-455B-93FD-A845A6046A97}" dt="2026-09-16T15:18:36.884" v="129" actId="767"/>
        <pc:sldMkLst>
          <pc:docMk/>
          <pc:sldMk cId="234008766" sldId="301"/>
        </pc:sldMkLst>
        <pc:spChg chg="mod">
          <ac:chgData name="John Murphy (PhD Phys + Astronomy FT)" userId="0d62aa41-c583-43ff-8fa4-ee6d73743898" providerId="ADAL" clId="{047B5A44-67BE-455B-93FD-A845A6046A97}" dt="2026-09-16T12:38:54.184" v="63" actId="20577"/>
          <ac:spMkLst>
            <pc:docMk/>
            <pc:sldMk cId="234008766" sldId="301"/>
            <ac:spMk id="3" creationId="{4DE5C9B9-8C58-6EE8-D6BC-84CA620DEDE9}"/>
          </ac:spMkLst>
        </pc:spChg>
        <pc:spChg chg="add mod">
          <ac:chgData name="John Murphy (PhD Phys + Astronomy FT)" userId="0d62aa41-c583-43ff-8fa4-ee6d73743898" providerId="ADAL" clId="{047B5A44-67BE-455B-93FD-A845A6046A97}" dt="2026-09-16T15:18:36.884" v="129" actId="767"/>
          <ac:spMkLst>
            <pc:docMk/>
            <pc:sldMk cId="234008766" sldId="301"/>
            <ac:spMk id="4" creationId="{A5A190F1-2917-8E9C-B336-B642658BB948}"/>
          </ac:spMkLst>
        </pc:spChg>
      </pc:sldChg>
      <pc:sldChg chg="modSp">
        <pc:chgData name="John Murphy (PhD Phys + Astronomy FT)" userId="0d62aa41-c583-43ff-8fa4-ee6d73743898" providerId="ADAL" clId="{047B5A44-67BE-455B-93FD-A845A6046A97}" dt="2026-09-16T09:42:54.857" v="4" actId="16959"/>
        <pc:sldMkLst>
          <pc:docMk/>
          <pc:sldMk cId="4025761350" sldId="302"/>
        </pc:sldMkLst>
        <pc:spChg chg="mod">
          <ac:chgData name="John Murphy (PhD Phys + Astronomy FT)" userId="0d62aa41-c583-43ff-8fa4-ee6d73743898" providerId="ADAL" clId="{047B5A44-67BE-455B-93FD-A845A6046A97}" dt="2026-09-16T09:42:54.857" v="4" actId="16959"/>
          <ac:spMkLst>
            <pc:docMk/>
            <pc:sldMk cId="4025761350" sldId="302"/>
            <ac:spMk id="3" creationId="{81211C75-6779-8E10-6E79-7691FCDBC39C}"/>
          </ac:spMkLst>
        </pc:spChg>
      </pc:sldChg>
      <pc:sldChg chg="modSp">
        <pc:chgData name="John Murphy (PhD Phys + Astronomy FT)" userId="0d62aa41-c583-43ff-8fa4-ee6d73743898" providerId="ADAL" clId="{047B5A44-67BE-455B-93FD-A845A6046A97}" dt="2026-09-16T09:43:15.613" v="6" actId="16959"/>
        <pc:sldMkLst>
          <pc:docMk/>
          <pc:sldMk cId="114690620" sldId="304"/>
        </pc:sldMkLst>
        <pc:spChg chg="mod">
          <ac:chgData name="John Murphy (PhD Phys + Astronomy FT)" userId="0d62aa41-c583-43ff-8fa4-ee6d73743898" providerId="ADAL" clId="{047B5A44-67BE-455B-93FD-A845A6046A97}" dt="2026-09-16T09:43:15.613" v="6" actId="16959"/>
          <ac:spMkLst>
            <pc:docMk/>
            <pc:sldMk cId="114690620" sldId="304"/>
            <ac:spMk id="3" creationId="{81F57213-5B8A-81D8-6F1C-2E0D7DA55CF0}"/>
          </ac:spMkLst>
        </pc:spChg>
      </pc:sldChg>
      <pc:sldChg chg="modSp">
        <pc:chgData name="John Murphy (PhD Phys + Astronomy FT)" userId="0d62aa41-c583-43ff-8fa4-ee6d73743898" providerId="ADAL" clId="{047B5A44-67BE-455B-93FD-A845A6046A97}" dt="2026-09-16T15:21:28.788" v="137" actId="20577"/>
        <pc:sldMkLst>
          <pc:docMk/>
          <pc:sldMk cId="1997346447" sldId="305"/>
        </pc:sldMkLst>
        <pc:spChg chg="mod">
          <ac:chgData name="John Murphy (PhD Phys + Astronomy FT)" userId="0d62aa41-c583-43ff-8fa4-ee6d73743898" providerId="ADAL" clId="{047B5A44-67BE-455B-93FD-A845A6046A97}" dt="2026-09-16T15:21:28.788" v="137" actId="20577"/>
          <ac:spMkLst>
            <pc:docMk/>
            <pc:sldMk cId="1997346447" sldId="305"/>
            <ac:spMk id="3" creationId="{FF2FA46A-12CA-D88D-D189-D23B4E862932}"/>
          </ac:spMkLst>
        </pc:spChg>
      </pc:sldChg>
      <pc:sldChg chg="modSp">
        <pc:chgData name="John Murphy (PhD Phys + Astronomy FT)" userId="0d62aa41-c583-43ff-8fa4-ee6d73743898" providerId="ADAL" clId="{047B5A44-67BE-455B-93FD-A845A6046A97}" dt="2026-09-16T13:09:02.197" v="99" actId="20577"/>
        <pc:sldMkLst>
          <pc:docMk/>
          <pc:sldMk cId="2757279005" sldId="306"/>
        </pc:sldMkLst>
        <pc:spChg chg="mod">
          <ac:chgData name="John Murphy (PhD Phys + Astronomy FT)" userId="0d62aa41-c583-43ff-8fa4-ee6d73743898" providerId="ADAL" clId="{047B5A44-67BE-455B-93FD-A845A6046A97}" dt="2026-09-16T13:09:02.197" v="99" actId="20577"/>
          <ac:spMkLst>
            <pc:docMk/>
            <pc:sldMk cId="2757279005" sldId="306"/>
            <ac:spMk id="3" creationId="{9FB0B77E-2027-9A7C-9B8F-6274B018CD10}"/>
          </ac:spMkLst>
        </pc:spChg>
        <pc:spChg chg="mod">
          <ac:chgData name="John Murphy (PhD Phys + Astronomy FT)" userId="0d62aa41-c583-43ff-8fa4-ee6d73743898" providerId="ADAL" clId="{047B5A44-67BE-455B-93FD-A845A6046A97}" dt="2026-09-16T13:05:09.465" v="68" actId="207"/>
          <ac:spMkLst>
            <pc:docMk/>
            <pc:sldMk cId="2757279005" sldId="306"/>
            <ac:spMk id="14" creationId="{D44AC217-641C-9993-17CB-084FB9340885}"/>
          </ac:spMkLst>
        </pc:spChg>
        <pc:picChg chg="mod">
          <ac:chgData name="John Murphy (PhD Phys + Astronomy FT)" userId="0d62aa41-c583-43ff-8fa4-ee6d73743898" providerId="ADAL" clId="{047B5A44-67BE-455B-93FD-A845A6046A97}" dt="2026-09-16T12:59:29.865" v="64" actId="11530"/>
          <ac:picMkLst>
            <pc:docMk/>
            <pc:sldMk cId="2757279005" sldId="306"/>
            <ac:picMk id="7" creationId="{1B55BCE8-0023-79AD-40ED-2D922C6DEB89}"/>
          </ac:picMkLst>
        </pc:picChg>
        <pc:picChg chg="mod">
          <ac:chgData name="John Murphy (PhD Phys + Astronomy FT)" userId="0d62aa41-c583-43ff-8fa4-ee6d73743898" providerId="ADAL" clId="{047B5A44-67BE-455B-93FD-A845A6046A97}" dt="2026-09-16T13:00:05.068" v="65" actId="11530"/>
          <ac:picMkLst>
            <pc:docMk/>
            <pc:sldMk cId="2757279005" sldId="306"/>
            <ac:picMk id="9" creationId="{9E19B930-6F28-F342-E030-9CB470CFB3CA}"/>
          </ac:picMkLst>
        </pc:picChg>
        <pc:picChg chg="mod">
          <ac:chgData name="John Murphy (PhD Phys + Astronomy FT)" userId="0d62aa41-c583-43ff-8fa4-ee6d73743898" providerId="ADAL" clId="{047B5A44-67BE-455B-93FD-A845A6046A97}" dt="2026-09-16T13:07:35.916" v="92" actId="11530"/>
          <ac:picMkLst>
            <pc:docMk/>
            <pc:sldMk cId="2757279005" sldId="306"/>
            <ac:picMk id="19" creationId="{02E6DEDB-E354-8962-2FEA-8F13E8ADD4CA}"/>
          </ac:picMkLst>
        </pc:picChg>
      </pc:sldChg>
      <pc:sldChg chg="modSp">
        <pc:chgData name="John Murphy (PhD Phys + Astronomy FT)" userId="0d62aa41-c583-43ff-8fa4-ee6d73743898" providerId="ADAL" clId="{047B5A44-67BE-455B-93FD-A845A6046A97}" dt="2026-09-16T13:10:02.803" v="100"/>
        <pc:sldMkLst>
          <pc:docMk/>
          <pc:sldMk cId="2937289345" sldId="308"/>
        </pc:sldMkLst>
        <pc:spChg chg="mod">
          <ac:chgData name="John Murphy (PhD Phys + Astronomy FT)" userId="0d62aa41-c583-43ff-8fa4-ee6d73743898" providerId="ADAL" clId="{047B5A44-67BE-455B-93FD-A845A6046A97}" dt="2026-09-16T13:10:02.803" v="100"/>
          <ac:spMkLst>
            <pc:docMk/>
            <pc:sldMk cId="2937289345" sldId="308"/>
            <ac:spMk id="3" creationId="{B2E19DB0-DB8C-0F16-CBF0-AF0830A8F066}"/>
          </ac:spMkLst>
        </pc:spChg>
      </pc:sldChg>
      <pc:sldChg chg="modSp">
        <pc:chgData name="John Murphy (PhD Phys + Astronomy FT)" userId="0d62aa41-c583-43ff-8fa4-ee6d73743898" providerId="ADAL" clId="{047B5A44-67BE-455B-93FD-A845A6046A97}" dt="2026-09-16T13:10:38.910" v="102" actId="207"/>
        <pc:sldMkLst>
          <pc:docMk/>
          <pc:sldMk cId="2064626161" sldId="309"/>
        </pc:sldMkLst>
        <pc:spChg chg="mod">
          <ac:chgData name="John Murphy (PhD Phys + Astronomy FT)" userId="0d62aa41-c583-43ff-8fa4-ee6d73743898" providerId="ADAL" clId="{047B5A44-67BE-455B-93FD-A845A6046A97}" dt="2026-09-16T13:10:38.910" v="102" actId="207"/>
          <ac:spMkLst>
            <pc:docMk/>
            <pc:sldMk cId="2064626161" sldId="309"/>
            <ac:spMk id="3" creationId="{C0B69150-1319-8B41-EA1C-263442A89A12}"/>
          </ac:spMkLst>
        </pc:spChg>
      </pc:sldChg>
      <pc:sldChg chg="modSp">
        <pc:chgData name="John Murphy (PhD Phys + Astronomy FT)" userId="0d62aa41-c583-43ff-8fa4-ee6d73743898" providerId="ADAL" clId="{047B5A44-67BE-455B-93FD-A845A6046A97}" dt="2026-09-16T13:11:02.164" v="104" actId="207"/>
        <pc:sldMkLst>
          <pc:docMk/>
          <pc:sldMk cId="2273378533" sldId="310"/>
        </pc:sldMkLst>
        <pc:spChg chg="mod">
          <ac:chgData name="John Murphy (PhD Phys + Astronomy FT)" userId="0d62aa41-c583-43ff-8fa4-ee6d73743898" providerId="ADAL" clId="{047B5A44-67BE-455B-93FD-A845A6046A97}" dt="2026-09-16T13:11:02.164" v="104" actId="207"/>
          <ac:spMkLst>
            <pc:docMk/>
            <pc:sldMk cId="2273378533" sldId="310"/>
            <ac:spMk id="3" creationId="{0CE2BF65-83F2-16B5-2D84-293A09EFDE2D}"/>
          </ac:spMkLst>
        </pc:spChg>
      </pc:sldChg>
      <pc:sldChg chg="modSp">
        <pc:chgData name="John Murphy (PhD Phys + Astronomy FT)" userId="0d62aa41-c583-43ff-8fa4-ee6d73743898" providerId="ADAL" clId="{047B5A44-67BE-455B-93FD-A845A6046A97}" dt="2026-09-16T13:11:25.174" v="106" actId="207"/>
        <pc:sldMkLst>
          <pc:docMk/>
          <pc:sldMk cId="2075296347" sldId="311"/>
        </pc:sldMkLst>
        <pc:spChg chg="mod">
          <ac:chgData name="John Murphy (PhD Phys + Astronomy FT)" userId="0d62aa41-c583-43ff-8fa4-ee6d73743898" providerId="ADAL" clId="{047B5A44-67BE-455B-93FD-A845A6046A97}" dt="2026-09-16T13:11:25.174" v="106" actId="207"/>
          <ac:spMkLst>
            <pc:docMk/>
            <pc:sldMk cId="2075296347" sldId="311"/>
            <ac:spMk id="3" creationId="{8BACE4A9-382D-EFB4-C349-482645F40734}"/>
          </ac:spMkLst>
        </pc:spChg>
      </pc:sldChg>
      <pc:sldChg chg="modSp">
        <pc:chgData name="John Murphy (PhD Phys + Astronomy FT)" userId="0d62aa41-c583-43ff-8fa4-ee6d73743898" providerId="ADAL" clId="{047B5A44-67BE-455B-93FD-A845A6046A97}" dt="2026-09-16T13:11:39.309" v="108" actId="207"/>
        <pc:sldMkLst>
          <pc:docMk/>
          <pc:sldMk cId="1990342585" sldId="312"/>
        </pc:sldMkLst>
        <pc:spChg chg="mod">
          <ac:chgData name="John Murphy (PhD Phys + Astronomy FT)" userId="0d62aa41-c583-43ff-8fa4-ee6d73743898" providerId="ADAL" clId="{047B5A44-67BE-455B-93FD-A845A6046A97}" dt="2026-09-16T13:11:39.309" v="108" actId="207"/>
          <ac:spMkLst>
            <pc:docMk/>
            <pc:sldMk cId="1990342585" sldId="312"/>
            <ac:spMk id="3" creationId="{6B21F7B2-AD22-35F4-5722-E0D2C2C745AC}"/>
          </ac:spMkLst>
        </pc:spChg>
      </pc:sldChg>
      <pc:sldChg chg="modSp">
        <pc:chgData name="John Murphy (PhD Phys + Astronomy FT)" userId="0d62aa41-c583-43ff-8fa4-ee6d73743898" providerId="ADAL" clId="{047B5A44-67BE-455B-93FD-A845A6046A97}" dt="2026-09-16T15:22:35.215" v="153" actId="20577"/>
        <pc:sldMkLst>
          <pc:docMk/>
          <pc:sldMk cId="206000143" sldId="314"/>
        </pc:sldMkLst>
        <pc:spChg chg="mod">
          <ac:chgData name="John Murphy (PhD Phys + Astronomy FT)" userId="0d62aa41-c583-43ff-8fa4-ee6d73743898" providerId="ADAL" clId="{047B5A44-67BE-455B-93FD-A845A6046A97}" dt="2026-09-16T15:22:35.215" v="153" actId="20577"/>
          <ac:spMkLst>
            <pc:docMk/>
            <pc:sldMk cId="206000143" sldId="314"/>
            <ac:spMk id="3" creationId="{CCE4426C-6277-27CD-4CF0-80B78F0D05FE}"/>
          </ac:spMkLst>
        </pc:spChg>
        <pc:picChg chg="mod">
          <ac:chgData name="John Murphy (PhD Phys + Astronomy FT)" userId="0d62aa41-c583-43ff-8fa4-ee6d73743898" providerId="ADAL" clId="{047B5A44-67BE-455B-93FD-A845A6046A97}" dt="2026-09-16T12:07:32.918" v="11" actId="11530"/>
          <ac:picMkLst>
            <pc:docMk/>
            <pc:sldMk cId="206000143" sldId="314"/>
            <ac:picMk id="8" creationId="{25FAF6CD-D670-356D-3CCE-91779437268B}"/>
          </ac:picMkLst>
        </pc:picChg>
      </pc:sldChg>
      <pc:sldChg chg="modSp">
        <pc:chgData name="John Murphy (PhD Phys + Astronomy FT)" userId="0d62aa41-c583-43ff-8fa4-ee6d73743898" providerId="ADAL" clId="{047B5A44-67BE-455B-93FD-A845A6046A97}" dt="2026-09-16T14:52:20.836" v="111" actId="11530"/>
        <pc:sldMkLst>
          <pc:docMk/>
          <pc:sldMk cId="590885551" sldId="316"/>
        </pc:sldMkLst>
        <pc:spChg chg="mod">
          <ac:chgData name="John Murphy (PhD Phys + Astronomy FT)" userId="0d62aa41-c583-43ff-8fa4-ee6d73743898" providerId="ADAL" clId="{047B5A44-67BE-455B-93FD-A845A6046A97}" dt="2026-09-16T09:48:23.069" v="10" actId="16959"/>
          <ac:spMkLst>
            <pc:docMk/>
            <pc:sldMk cId="590885551" sldId="316"/>
            <ac:spMk id="24" creationId="{544A74A4-F569-51AC-C514-122E6A7ED233}"/>
          </ac:spMkLst>
        </pc:spChg>
        <pc:picChg chg="mod">
          <ac:chgData name="John Murphy (PhD Phys + Astronomy FT)" userId="0d62aa41-c583-43ff-8fa4-ee6d73743898" providerId="ADAL" clId="{047B5A44-67BE-455B-93FD-A845A6046A97}" dt="2026-09-16T09:46:26.738" v="8" actId="11530"/>
          <ac:picMkLst>
            <pc:docMk/>
            <pc:sldMk cId="590885551" sldId="316"/>
            <ac:picMk id="39" creationId="{2D82686A-0A63-57B6-47A4-3E3346A0324B}"/>
          </ac:picMkLst>
        </pc:picChg>
        <pc:picChg chg="mod">
          <ac:chgData name="John Murphy (PhD Phys + Astronomy FT)" userId="0d62aa41-c583-43ff-8fa4-ee6d73743898" providerId="ADAL" clId="{047B5A44-67BE-455B-93FD-A845A6046A97}" dt="2026-09-16T14:52:20.836" v="111" actId="11530"/>
          <ac:picMkLst>
            <pc:docMk/>
            <pc:sldMk cId="590885551" sldId="316"/>
            <ac:picMk id="55" creationId="{58F63F03-E6D6-42D8-7C28-050E321E341A}"/>
          </ac:picMkLst>
        </pc:picChg>
        <pc:picChg chg="mod">
          <ac:chgData name="John Murphy (PhD Phys + Astronomy FT)" userId="0d62aa41-c583-43ff-8fa4-ee6d73743898" providerId="ADAL" clId="{047B5A44-67BE-455B-93FD-A845A6046A97}" dt="2026-09-16T14:52:12.558" v="110" actId="11530"/>
          <ac:picMkLst>
            <pc:docMk/>
            <pc:sldMk cId="590885551" sldId="316"/>
            <ac:picMk id="57" creationId="{8C9744FB-557C-DEC1-791C-3D0F2EDF09EB}"/>
          </ac:picMkLst>
        </pc:picChg>
      </pc:sldChg>
      <pc:sldChg chg="modSp">
        <pc:chgData name="John Murphy (PhD Phys + Astronomy FT)" userId="0d62aa41-c583-43ff-8fa4-ee6d73743898" providerId="ADAL" clId="{047B5A44-67BE-455B-93FD-A845A6046A97}" dt="2026-09-16T15:23:45.362" v="154" actId="11530"/>
        <pc:sldMkLst>
          <pc:docMk/>
          <pc:sldMk cId="808758403" sldId="317"/>
        </pc:sldMkLst>
        <pc:picChg chg="mod">
          <ac:chgData name="John Murphy (PhD Phys + Astronomy FT)" userId="0d62aa41-c583-43ff-8fa4-ee6d73743898" providerId="ADAL" clId="{047B5A44-67BE-455B-93FD-A845A6046A97}" dt="2026-09-16T15:23:45.362" v="154" actId="11530"/>
          <ac:picMkLst>
            <pc:docMk/>
            <pc:sldMk cId="808758403" sldId="317"/>
            <ac:picMk id="12" creationId="{421CB666-A225-32F3-637D-50A50D94485A}"/>
          </ac:picMkLst>
        </pc:picChg>
      </pc:sldChg>
      <pc:sldChg chg="modSp">
        <pc:chgData name="John Murphy (PhD Phys + Astronomy FT)" userId="0d62aa41-c583-43ff-8fa4-ee6d73743898" providerId="ADAL" clId="{047B5A44-67BE-455B-93FD-A845A6046A97}" dt="2026-09-16T15:24:40.616" v="173" actId="20577"/>
        <pc:sldMkLst>
          <pc:docMk/>
          <pc:sldMk cId="1061596696" sldId="318"/>
        </pc:sldMkLst>
        <pc:spChg chg="mod">
          <ac:chgData name="John Murphy (PhD Phys + Astronomy FT)" userId="0d62aa41-c583-43ff-8fa4-ee6d73743898" providerId="ADAL" clId="{047B5A44-67BE-455B-93FD-A845A6046A97}" dt="2026-09-16T15:24:40.616" v="173" actId="20577"/>
          <ac:spMkLst>
            <pc:docMk/>
            <pc:sldMk cId="1061596696" sldId="318"/>
            <ac:spMk id="3" creationId="{08E69E0C-4B02-6097-CB41-8228E2BD4759}"/>
          </ac:spMkLst>
        </pc:spChg>
      </pc:sldChg>
      <pc:sldChg chg="modSp">
        <pc:chgData name="John Murphy (PhD Phys + Astronomy FT)" userId="0d62aa41-c583-43ff-8fa4-ee6d73743898" providerId="ADAL" clId="{047B5A44-67BE-455B-93FD-A845A6046A97}" dt="2026-09-16T15:22:02.987" v="145" actId="20577"/>
        <pc:sldMkLst>
          <pc:docMk/>
          <pc:sldMk cId="2589166432" sldId="320"/>
        </pc:sldMkLst>
        <pc:spChg chg="mod">
          <ac:chgData name="John Murphy (PhD Phys + Astronomy FT)" userId="0d62aa41-c583-43ff-8fa4-ee6d73743898" providerId="ADAL" clId="{047B5A44-67BE-455B-93FD-A845A6046A97}" dt="2026-09-16T15:22:02.987" v="145" actId="20577"/>
          <ac:spMkLst>
            <pc:docMk/>
            <pc:sldMk cId="2589166432" sldId="320"/>
            <ac:spMk id="134" creationId="{94DB864C-6B31-9B08-5E9F-3B094F4C5E84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EA23E8-6013-40BC-8134-A8406E0A1916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368526-C188-4CBF-BEBE-3EE594B00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7791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368526-C188-4CBF-BEBE-3EE594B00C8E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765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Put isotope production higher (with the applied stuff)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368526-C188-4CBF-BEBE-3EE594B00C8E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5604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368526-C188-4CBF-BEBE-3EE594B00C8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7571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368526-C188-4CBF-BEBE-3EE594B00C8E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185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4F43E-C5BF-8B0E-F8ED-5929668818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150FD-997D-47ED-FD28-92DBBDE79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77C92-D516-2F33-F115-84E4EA0EE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9042-E247-4C78-B6C8-E3D0E0A9DBF6}" type="datetime1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2056A-9714-D11E-8823-4312ADEDB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19DE3-701E-EE4B-D0EC-F9E8C1C3A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7173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754D7-B0AF-214C-0135-A9E750B91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F66D0-7D80-A485-2C70-0F4912818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9A05A0-D011-E860-0915-03C80DD21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EC0E-8AE6-4F83-997E-884D821BE308}" type="datetime1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8A2B8-ECE5-C420-BA94-5FED10899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36191-171C-D40B-938B-FFBECDC81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902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BD96A-536D-A9E7-A871-B4C297F48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DBC3A-B35B-4139-18B2-96264057F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4A0C3-AED7-2FB2-7D6C-029A877A0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7510A-4AEF-473F-93BD-4147C4F7A78C}" type="datetime1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77E1E-44AF-752F-8653-4FC82787F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6E4F2-D73F-C9D6-4ED4-D91E2B09D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5810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20480-73AE-59B0-FC08-1E894E1E6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5DDF4-B611-2276-2B5D-4646555929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FCD4E1-B3A5-041A-7069-E62D085E3A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2C25A-C513-6B4B-5D67-EA2B17819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D98A8-2691-49BA-B8A2-46C5AD626DC9}" type="datetime1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441B0-6BD8-0538-D238-24526B464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EFEF18-61CF-582E-B2C0-32769A6DE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4093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616CC-FDAD-ACA1-429A-21DBDBD1A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582621-35DC-7FF5-F891-1BD4BB257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6EFEB9-0B29-EA67-EBAB-84E4A2C36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48C895-F8D7-9A41-E0C9-0311DA1926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9D6FD0-0E8F-C5EA-3C56-9EAF042E45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2DB468-A11B-AA98-905B-A60853B64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217F6-4193-4740-B06E-178CC0838647}" type="datetime1">
              <a:rPr lang="en-GB" smtClean="0"/>
              <a:t>13/09/2026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BB3D6-546E-BF9D-8AC5-E536C17A6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FA87BB-E825-5D53-DAF6-97140422F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57877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85061-8C72-EC09-B40B-248386D85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5A817B-67DE-9402-28E1-AF891A1DB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5D86-8B38-48E3-B120-B7ED97C83C6C}" type="datetime1">
              <a:rPr lang="en-GB" smtClean="0"/>
              <a:t>13/09/2026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E0741A-E1AD-0BAF-115E-EF7A98C5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AAE678-7512-D251-F52E-3729748DF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06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B91E6B-A8DE-7EFF-4AEB-4672DBEB2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0EED5-4366-41C2-9985-3F9C49C4E00B}" type="datetime1">
              <a:rPr lang="en-GB" smtClean="0"/>
              <a:t>13/09/2026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C73235-E7FD-72CF-C50F-689DE119F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62A1C1-DF84-5AB3-2EE2-5219488D7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9896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18E23-8DF8-6128-0F81-469A7DA4B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56C5C-7300-FB08-BDF3-835391150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06232-BDD3-7550-4F86-DBA46580CC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A621BB-72A6-26CD-85A7-401FE7371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14EC1-DFAC-48F1-BB1C-DD40B30B8A29}" type="datetime1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A4580-09D6-203E-06DA-F94D51EDF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13510-DECE-DFDA-E08E-30B36B918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888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D4CE3-0E2B-7D93-3424-8B1B3E558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29758B-8319-A33D-B1D4-2E41760CCA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6EEED-1F1B-B572-FCD4-EEBA186E67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E16F6-A873-107D-53DA-C5CB7F614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6C9E-C9F2-4E82-B97A-185893E04E99}" type="datetime1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16460A-58E4-AFD7-FDC1-0F67A0F22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EC946-CCFE-36AD-8E6C-36804AD8F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38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8D4DD-5931-EE3F-2A76-E1172D3E0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A47910-E1CC-32D8-1834-56A0E22AB6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C89F7-495F-F000-97AE-325673BE4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5B4E-A278-46D6-83DF-46972113EFD5}" type="datetime1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4BC8E-0A8D-6769-79A7-050A866F8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5164F-5013-CD43-A550-E857E656C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470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127AAB-4F43-6046-6C07-18CF948CF0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2A3190-7484-195B-421C-9979B9D90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400E3-33A7-2D12-1FE3-4E50449FF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CDA28-E79E-405A-ACE6-59D4C070A444}" type="datetime1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3B1B3-020E-FD4E-4B92-D8398B77E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E1FCA-ED96-54B0-6466-113B6BA9F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8170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4F43E-C5BF-8B0E-F8ED-5929668818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1150FD-997D-47ED-FD28-92DBBDE794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177C92-D516-2F33-F115-84E4EA0EE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9042-E247-4C78-B6C8-E3D0E0A9DBF6}" type="datetime1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2056A-9714-D11E-8823-4312ADEDB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319DE3-701E-EE4B-D0EC-F9E8C1C3A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8054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754D7-B0AF-214C-0135-A9E750B91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F66D0-7D80-A485-2C70-0F49128187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9A05A0-D011-E860-0915-03C80DD21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0EC0E-8AE6-4F83-997E-884D821BE308}" type="datetime1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E8A2B8-ECE5-C420-BA94-5FED10899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036191-171C-D40B-938B-FFBECDC81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44816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BD96A-536D-A9E7-A871-B4C297F48D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CDBC3A-B35B-4139-18B2-96264057FA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04A0C3-AED7-2FB2-7D6C-029A877A0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97510A-4AEF-473F-93BD-4147C4F7A78C}" type="datetime1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877E1E-44AF-752F-8653-4FC82787F7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26E4F2-D73F-C9D6-4ED4-D91E2B09D4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3135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20480-73AE-59B0-FC08-1E894E1E6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A5DDF4-B611-2276-2B5D-46465559298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FCD4E1-B3A5-041A-7069-E62D085E3A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E2C25A-C513-6B4B-5D67-EA2B17819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D98A8-2691-49BA-B8A2-46C5AD626DC9}" type="datetime1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7441B0-6BD8-0538-D238-24526B464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EFEF18-61CF-582E-B2C0-32769A6DE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5553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616CC-FDAD-ACA1-429A-21DBDBD1A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582621-35DC-7FF5-F891-1BD4BB257E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6EFEB9-0B29-EA67-EBAB-84E4A2C36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48C895-F8D7-9A41-E0C9-0311DA1926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E9D6FD0-0E8F-C5EA-3C56-9EAF042E45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F2DB468-A11B-AA98-905B-A60853B64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217F6-4193-4740-B06E-178CC0838647}" type="datetime1">
              <a:rPr lang="en-GB" smtClean="0"/>
              <a:t>13/09/2026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2FBB3D6-546E-BF9D-8AC5-E536C17A6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5FA87BB-E825-5D53-DAF6-97140422F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7512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85061-8C72-EC09-B40B-248386D85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5A817B-67DE-9402-28E1-AF891A1DB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A5D86-8B38-48E3-B120-B7ED97C83C6C}" type="datetime1">
              <a:rPr lang="en-GB" smtClean="0"/>
              <a:t>13/09/2026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E0741A-E1AD-0BAF-115E-EF7A98C59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AAE678-7512-D251-F52E-3729748DF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09126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B91E6B-A8DE-7EFF-4AEB-4672DBEB2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0EED5-4366-41C2-9985-3F9C49C4E00B}" type="datetime1">
              <a:rPr lang="en-GB" smtClean="0"/>
              <a:t>13/09/2026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C73235-E7FD-72CF-C50F-689DE119F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62A1C1-DF84-5AB3-2EE2-5219488D7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1443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18E23-8DF8-6128-0F81-469A7DA4B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956C5C-7300-FB08-BDF3-835391150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D06232-BDD3-7550-4F86-DBA46580CC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A621BB-72A6-26CD-85A7-401FE7371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14EC1-DFAC-48F1-BB1C-DD40B30B8A29}" type="datetime1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EA4580-09D6-203E-06DA-F94D51EDF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213510-DECE-DFDA-E08E-30B36B918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8574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D4CE3-0E2B-7D93-3424-8B1B3E558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29758B-8319-A33D-B1D4-2E41760CCA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6EEED-1F1B-B572-FCD4-EEBA186E67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9E16F6-A873-107D-53DA-C5CB7F614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46C9E-C9F2-4E82-B97A-185893E04E99}" type="datetime1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16460A-58E4-AFD7-FDC1-0F67A0F22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EC946-CCFE-36AD-8E6C-36804AD8F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95350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8D4DD-5931-EE3F-2A76-E1172D3E0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A47910-E1CC-32D8-1834-56A0E22AB6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C89F7-495F-F000-97AE-325673BE4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AC5B4E-A278-46D6-83DF-46972113EFD5}" type="datetime1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4BC8E-0A8D-6769-79A7-050A866F8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5164F-5013-CD43-A550-E857E656C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83326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C127AAB-4F43-6046-6C07-18CF948CF02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2A3190-7484-195B-421C-9979B9D902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D400E3-33A7-2D12-1FE3-4E50449FF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CDA28-E79E-405A-ACE6-59D4C070A444}" type="datetime1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03B1B3-020E-FD4E-4B92-D8398B77E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E1FCA-ED96-54B0-6466-113B6BA9F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8500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4D2BB-FB5D-735C-2ACF-6747DC7D1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9D33D3-44E5-6991-5F7A-D34114093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4E81E9-4C54-6920-23CD-5749BBE5F7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BD463D-2FF4-488F-B512-56637F22D591}" type="datetime1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058CA-C09B-43A2-F5CD-B4A411F3A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E48A7-D97A-5D4D-4B0F-BE75945CA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810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4D2BB-FB5D-735C-2ACF-6747DC7D1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9D33D3-44E5-6991-5F7A-D34114093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4E81E9-4C54-6920-23CD-5749BBE5F7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BD463D-2FF4-488F-B512-56637F22D591}" type="datetime1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058CA-C09B-43A2-F5CD-B4A411F3A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E48A7-D97A-5D4D-4B0F-BE75945CAD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963D11-B09E-4E6D-9338-B6D0A315924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487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13" Type="http://schemas.openxmlformats.org/officeDocument/2006/relationships/image" Target="../media/image35.png"/><Relationship Id="rId3" Type="http://schemas.openxmlformats.org/officeDocument/2006/relationships/image" Target="../media/image28.png"/><Relationship Id="rId7" Type="http://schemas.openxmlformats.org/officeDocument/2006/relationships/image" Target="../media/image31.jp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46.png"/><Relationship Id="rId5" Type="http://schemas.openxmlformats.org/officeDocument/2006/relationships/image" Target="../media/image29.jpeg"/><Relationship Id="rId15" Type="http://schemas.openxmlformats.org/officeDocument/2006/relationships/image" Target="../media/image37.png"/><Relationship Id="rId10" Type="http://schemas.openxmlformats.org/officeDocument/2006/relationships/image" Target="../media/image34.png"/><Relationship Id="rId4" Type="http://schemas.openxmlformats.org/officeDocument/2006/relationships/image" Target="../media/image5.png"/><Relationship Id="rId9" Type="http://schemas.openxmlformats.org/officeDocument/2006/relationships/image" Target="../media/image33.png"/><Relationship Id="rId1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image" Target="../media/image43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10" Type="http://schemas.openxmlformats.org/officeDocument/2006/relationships/image" Target="../media/image48.png"/><Relationship Id="rId4" Type="http://schemas.openxmlformats.org/officeDocument/2006/relationships/image" Target="../media/image5.png"/><Relationship Id="rId9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.png"/><Relationship Id="rId4" Type="http://schemas.openxmlformats.org/officeDocument/2006/relationships/image" Target="../media/image5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B25BFB-89B3-11BA-1E1A-FBCEC6F66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98" b="9091"/>
          <a:stretch>
            <a:fillRect/>
          </a:stretch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/>
              </a:gs>
              <a:gs pos="33000">
                <a:schemeClr val="tx1">
                  <a:alpha val="64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D3D1E6E-CB4F-03BC-8D50-4BE35E33D623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477981" y="1122363"/>
                <a:ext cx="4980284" cy="3204134"/>
              </a:xfrm>
            </p:spPr>
            <p:txBody>
              <a:bodyPr anchor="b">
                <a:normAutofit/>
              </a:bodyPr>
              <a:lstStyle/>
              <a:p>
                <a:pPr algn="l"/>
                <a:r>
                  <a:rPr lang="en-GB" sz="3700" dirty="0">
                    <a:solidFill>
                      <a:schemeClr val="bg1"/>
                    </a:solidFill>
                  </a:rPr>
                  <a:t>Towards establishing       a high-energy                     </a:t>
                </a:r>
                <a14:m>
                  <m:oMath xmlns:m="http://schemas.openxmlformats.org/officeDocument/2006/math">
                    <m:r>
                      <a:rPr lang="en-GB" sz="37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3700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GB" sz="3700" i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Li</m:t>
                    </m:r>
                  </m:oMath>
                </a14:m>
                <a:r>
                  <a:rPr lang="en-GB" sz="3700" dirty="0">
                    <a:solidFill>
                      <a:schemeClr val="bg1"/>
                    </a:solidFill>
                  </a:rPr>
                  <a:t> neutron production capability at HF-</a:t>
                </a:r>
                <a:r>
                  <a:rPr lang="en-GB" sz="3700" dirty="0" err="1">
                    <a:solidFill>
                      <a:schemeClr val="bg1"/>
                    </a:solidFill>
                  </a:rPr>
                  <a:t>ADNeF</a:t>
                </a:r>
                <a:endParaRPr lang="en-GB" sz="37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D3D1E6E-CB4F-03BC-8D50-4BE35E33D62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477981" y="1122363"/>
                <a:ext cx="4980284" cy="3204134"/>
              </a:xfrm>
              <a:blipFill>
                <a:blip r:embed="rId4"/>
                <a:stretch>
                  <a:fillRect l="-3794" b="-7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AADD0770-0DDD-AABB-B5DB-4297430C7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/>
          </a:bodyPr>
          <a:lstStyle/>
          <a:p>
            <a:pPr algn="l"/>
            <a:r>
              <a:rPr lang="en-GB" sz="2000" dirty="0">
                <a:solidFill>
                  <a:schemeClr val="bg1"/>
                </a:solidFill>
              </a:rPr>
              <a:t>John Murphy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4A2335-C987-86D4-DDFB-AA8029803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963D11-B09E-4E6D-9338-B6D0A3159243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160DA7-7966-D565-54AC-9BBA3330B4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42" y="6136354"/>
            <a:ext cx="1984563" cy="50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672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B2F29D-C545-FBED-5A6B-3029242974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EA671-2D92-4F4A-21D5-A08BB5917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Overview of HF-</a:t>
            </a:r>
            <a:r>
              <a:rPr lang="en-GB" dirty="0" err="1">
                <a:latin typeface="Arial" panose="020B0604020202020204" pitchFamily="34" charset="0"/>
                <a:cs typeface="Arial" panose="020B0604020202020204" pitchFamily="34" charset="0"/>
              </a:rPr>
              <a:t>ADNeF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 currently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E5C9B9-8C58-6EE8-D6BC-84CA620DED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5211577" cy="4351338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GB" sz="2600" dirty="0">
                    <a:cs typeface="Arial" panose="020B0604020202020204" pitchFamily="34" charset="0"/>
                  </a:rPr>
                  <a:t>High-Flux Accelerator-Driven Neutron Facility currently operates with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GB" sz="2600" i="1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m:rPr>
                        <m:sty m:val="p"/>
                      </m:rPr>
                      <a:rPr lang="en-GB" sz="2600">
                        <a:latin typeface="Cambria Math" panose="02040503050406030204" pitchFamily="18" charset="0"/>
                      </a:rPr>
                      <m:t>Li</m:t>
                    </m:r>
                    <m:r>
                      <a:rPr lang="en-GB" sz="2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GB" sz="2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𝑝</m:t>
                    </m:r>
                    <m:r>
                      <a:rPr lang="en-GB" sz="2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,</m:t>
                    </m:r>
                    <m:r>
                      <a:rPr lang="en-GB" sz="2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𝑛</m:t>
                    </m:r>
                    <m:r>
                      <a:rPr lang="en-GB" sz="2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GB" sz="2600" dirty="0">
                    <a:cs typeface="Arial" panose="020B0604020202020204" pitchFamily="34" charset="0"/>
                  </a:rPr>
                  <a:t> reaction.</a:t>
                </a:r>
              </a:p>
              <a:p>
                <a:r>
                  <a:rPr lang="en-GB" sz="2600" dirty="0">
                    <a:cs typeface="Arial" panose="020B0604020202020204" pitchFamily="34" charset="0"/>
                  </a:rPr>
                  <a:t>Incident beam energies up to </a:t>
                </a:r>
                <a14:m>
                  <m:oMath xmlns:m="http://schemas.openxmlformats.org/officeDocument/2006/math">
                    <m:r>
                      <a:rPr lang="en-GB" sz="26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2.6 </m:t>
                    </m:r>
                    <m:r>
                      <m:rPr>
                        <m:sty m:val="p"/>
                      </m:rPr>
                      <a:rPr lang="en-GB" sz="26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MeV</m:t>
                    </m:r>
                  </m:oMath>
                </a14:m>
                <a:r>
                  <a:rPr lang="en-GB" sz="2600" dirty="0">
                    <a:cs typeface="Arial" panose="020B0604020202020204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GB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&gt;</m:t>
                    </m:r>
                    <m:r>
                      <a:rPr lang="en-GB" sz="26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30 </m:t>
                    </m:r>
                    <m:r>
                      <m:rPr>
                        <m:sty m:val="p"/>
                      </m:rPr>
                      <a:rPr lang="en-GB" sz="26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mA</m:t>
                    </m:r>
                  </m:oMath>
                </a14:m>
                <a:r>
                  <a:rPr lang="en-GB" sz="2600" dirty="0">
                    <a:cs typeface="Arial" panose="020B0604020202020204" pitchFamily="34" charset="0"/>
                  </a:rPr>
                  <a:t>.</a:t>
                </a:r>
              </a:p>
              <a:p>
                <a:r>
                  <a:rPr lang="en-GB" sz="2600" dirty="0">
                    <a:cs typeface="Arial" panose="020B0604020202020204" pitchFamily="34" charset="0"/>
                  </a:rPr>
                  <a:t>Produces neutrons up to </a:t>
                </a:r>
                <a14:m>
                  <m:oMath xmlns:m="http://schemas.openxmlformats.org/officeDocument/2006/math">
                    <m:r>
                      <a:rPr lang="en-GB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≈</m:t>
                    </m:r>
                    <m:r>
                      <a:rPr lang="en-GB" sz="2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1 </m:t>
                    </m:r>
                    <m:r>
                      <m:rPr>
                        <m:sty m:val="p"/>
                      </m:rPr>
                      <a:rPr lang="en-GB" sz="2600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MeV</m:t>
                    </m:r>
                  </m:oMath>
                </a14:m>
                <a:r>
                  <a:rPr lang="en-GB" sz="2600" dirty="0">
                    <a:cs typeface="Arial" panose="020B0604020202020204" pitchFamily="34" charset="0"/>
                  </a:rPr>
                  <a:t> for range of applications.</a:t>
                </a:r>
              </a:p>
              <a:p>
                <a:r>
                  <a:rPr lang="en-GB" sz="2600" dirty="0">
                    <a:cs typeface="Arial" panose="020B0604020202020204" pitchFamily="34" charset="0"/>
                  </a:rPr>
                  <a:t>Most intense accelerator-driven neutron source of kind in the world                              (</a:t>
                </a:r>
                <a14:m>
                  <m:oMath xmlns:m="http://schemas.openxmlformats.org/officeDocument/2006/math">
                    <m:r>
                      <a:rPr lang="en-GB" sz="26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~</m:t>
                    </m:r>
                    <m:sSup>
                      <m:sSupPr>
                        <m:ctrlPr>
                          <a:rPr lang="en-GB" sz="2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a:rPr lang="en-GB" sz="2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e>
                      <m:sup>
                        <m:r>
                          <a:rPr lang="en-GB" sz="2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  <m:r>
                          <a:rPr lang="en-GB" sz="2600" b="0" i="1" smtClean="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sup>
                    </m:sSup>
                    <m:r>
                      <a:rPr lang="en-GB" sz="26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r>
                      <a:rPr lang="en-GB" sz="26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𝑛</m:t>
                    </m:r>
                    <m:r>
                      <a:rPr lang="en-GB" sz="260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  <m:sSup>
                      <m:sSupPr>
                        <m:ctrlPr>
                          <a:rPr lang="en-GB" sz="26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6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cm</m:t>
                        </m:r>
                      </m:e>
                      <m:sup>
                        <m:r>
                          <a:rPr lang="en-GB" sz="2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−2</m:t>
                        </m:r>
                      </m:sup>
                    </m:sSup>
                    <m:sSup>
                      <m:sSupPr>
                        <m:ctrlPr>
                          <a:rPr lang="en-GB" sz="26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600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s</m:t>
                        </m:r>
                      </m:e>
                      <m:sup>
                        <m:r>
                          <a:rPr lang="en-GB" sz="26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2600" dirty="0">
                    <a:cs typeface="Arial" panose="020B0604020202020204" pitchFamily="34" charset="0"/>
                  </a:rPr>
                  <a:t> at </a:t>
                </a:r>
                <a14:m>
                  <m:oMath xmlns:m="http://schemas.openxmlformats.org/officeDocument/2006/math">
                    <m:r>
                      <a:rPr lang="en-GB" sz="26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30 </m:t>
                    </m:r>
                    <m:r>
                      <m:rPr>
                        <m:sty m:val="p"/>
                      </m:rPr>
                      <a:rPr lang="en-GB" sz="26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mA</m:t>
                    </m:r>
                  </m:oMath>
                </a14:m>
                <a:r>
                  <a:rPr lang="en-GB" sz="2600" dirty="0">
                    <a:cs typeface="Arial" panose="020B0604020202020204" pitchFamily="34" charset="0"/>
                  </a:rPr>
                  <a:t>).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E5C9B9-8C58-6EE8-D6BC-84CA620DED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5211577" cy="4351338"/>
              </a:xfrm>
              <a:blipFill>
                <a:blip r:embed="rId2"/>
                <a:stretch>
                  <a:fillRect l="-1874" t="-28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83F0F-872B-3B9A-1236-64A90A227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2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EA15ED1-5B4B-802B-4414-26E455CCB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6145112"/>
            <a:ext cx="1984564" cy="4949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7F5CD4-2070-E3ED-3C0C-3099A5AC601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9" t="11221" r="8150" b="11484"/>
          <a:stretch>
            <a:fillRect/>
          </a:stretch>
        </p:blipFill>
        <p:spPr>
          <a:xfrm>
            <a:off x="8040714" y="4951707"/>
            <a:ext cx="1998920" cy="1541168"/>
          </a:xfrm>
          <a:prstGeom prst="roundRect">
            <a:avLst>
              <a:gd name="adj" fmla="val 14317"/>
            </a:avLst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EC2B6B5-DFC0-4386-35B0-F5CC06E194B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0423" y="1428193"/>
            <a:ext cx="4999502" cy="3334275"/>
          </a:xfrm>
          <a:prstGeom prst="roundRect">
            <a:avLst>
              <a:gd name="adj" fmla="val 5605"/>
            </a:avLst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A190F1-2917-8E9C-B336-B642658BB948}"/>
              </a:ext>
            </a:extLst>
          </p:cNvPr>
          <p:cNvSpPr txBox="1"/>
          <p:nvPr/>
        </p:nvSpPr>
        <p:spPr>
          <a:xfrm>
            <a:off x="11107692" y="4782430"/>
            <a:ext cx="4322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[1]</a:t>
            </a:r>
          </a:p>
        </p:txBody>
      </p:sp>
    </p:spTree>
    <p:extLst>
      <p:ext uri="{BB962C8B-B14F-4D97-AF65-F5344CB8AC3E}">
        <p14:creationId xmlns:p14="http://schemas.microsoft.com/office/powerpoint/2010/main" val="234008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48DFDC-9813-9F94-4ACF-C57CB6AEC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D1ABEDA-79E4-90ED-AC87-9E807B431C4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GB" dirty="0">
                    <a:solidFill>
                      <a:schemeClr val="tx1"/>
                    </a:solidFill>
                  </a:rPr>
                  <a:t>The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Li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GB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reaction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D1ABEDA-79E4-90ED-AC87-9E807B431C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3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211C75-6779-8E10-6E79-7691FCDBC39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623487" cy="4351338"/>
              </a:xfrm>
            </p:spPr>
            <p:txBody>
              <a:bodyPr/>
              <a:lstStyle/>
              <a:p>
                <a:r>
                  <a:rPr lang="en-GB" sz="2600" dirty="0"/>
                  <a:t>HF-</a:t>
                </a:r>
                <a:r>
                  <a:rPr lang="en-GB" sz="2600" dirty="0" err="1"/>
                  <a:t>ADNeF</a:t>
                </a:r>
                <a:r>
                  <a:rPr lang="en-GB" sz="2600" dirty="0"/>
                  <a:t> could accelerate deuterons onto lithium target instead.</a:t>
                </a:r>
              </a:p>
              <a:p>
                <a:r>
                  <a:rPr lang="en-GB" sz="2600" dirty="0"/>
                  <a:t>Reaction kinematics change drastically!</a:t>
                </a:r>
              </a:p>
              <a:p>
                <a:r>
                  <a:rPr lang="en-GB" sz="2600" dirty="0"/>
                  <a:t>Enabling high-energy neutron production up to </a:t>
                </a:r>
                <a14:m>
                  <m:oMath xmlns:m="http://schemas.openxmlformats.org/officeDocument/2006/math">
                    <m:r>
                      <a:rPr lang="en-GB" sz="2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sz="2600" i="1">
                        <a:latin typeface="Cambria Math" panose="02040503050406030204" pitchFamily="18" charset="0"/>
                      </a:rPr>
                      <m:t>17 </m:t>
                    </m:r>
                    <m:r>
                      <m:rPr>
                        <m:sty m:val="p"/>
                      </m:rPr>
                      <a:rPr lang="en-GB" sz="2600">
                        <a:latin typeface="Cambria Math" panose="02040503050406030204" pitchFamily="18" charset="0"/>
                      </a:rPr>
                      <m:t>MeV</m:t>
                    </m:r>
                  </m:oMath>
                </a14:m>
                <a:r>
                  <a:rPr lang="en-GB" sz="2600" dirty="0"/>
                  <a:t>.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211C75-6779-8E10-6E79-7691FCDBC39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623487" cy="4351338"/>
              </a:xfrm>
              <a:blipFill>
                <a:blip r:embed="rId3"/>
                <a:stretch>
                  <a:fillRect l="-861" t="-2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DBCCE6-273C-A048-A562-16AEEE58B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3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584756-3C20-E336-AB24-DAD568EC44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6145112"/>
            <a:ext cx="1984564" cy="49490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C2C36F53-74A2-CF84-5C05-D8560582C72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005" y="3211185"/>
            <a:ext cx="10140543" cy="2835177"/>
          </a:xfrm>
          <a:prstGeom prst="roundRect">
            <a:avLst>
              <a:gd name="adj" fmla="val 4640"/>
            </a:avLst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03496E50-0471-141F-3DC9-3D3EDBA4890D}"/>
              </a:ext>
            </a:extLst>
          </p:cNvPr>
          <p:cNvSpPr/>
          <p:nvPr/>
        </p:nvSpPr>
        <p:spPr>
          <a:xfrm>
            <a:off x="2222421" y="4273236"/>
            <a:ext cx="2321169" cy="3736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06519F0-085A-6805-CF68-4FF83D5DF32B}"/>
              </a:ext>
            </a:extLst>
          </p:cNvPr>
          <p:cNvSpPr/>
          <p:nvPr/>
        </p:nvSpPr>
        <p:spPr>
          <a:xfrm>
            <a:off x="7155052" y="4273235"/>
            <a:ext cx="2321169" cy="3736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B74C47D-28A2-34A9-6261-3F38D6B4F0DB}"/>
              </a:ext>
            </a:extLst>
          </p:cNvPr>
          <p:cNvSpPr/>
          <p:nvPr/>
        </p:nvSpPr>
        <p:spPr>
          <a:xfrm>
            <a:off x="7155052" y="5649411"/>
            <a:ext cx="2321169" cy="3736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FD97F3-6723-8708-ED6F-2F31F7E42E72}"/>
              </a:ext>
            </a:extLst>
          </p:cNvPr>
          <p:cNvSpPr txBox="1"/>
          <p:nvPr/>
        </p:nvSpPr>
        <p:spPr>
          <a:xfrm>
            <a:off x="11099548" y="3211185"/>
            <a:ext cx="4322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[2]</a:t>
            </a:r>
          </a:p>
        </p:txBody>
      </p:sp>
    </p:spTree>
    <p:extLst>
      <p:ext uri="{BB962C8B-B14F-4D97-AF65-F5344CB8AC3E}">
        <p14:creationId xmlns:p14="http://schemas.microsoft.com/office/powerpoint/2010/main" val="40257613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33112C-67EB-CF40-DCF9-D292D04FAD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960AA-1D4B-6B64-03A3-C3C9CC5BF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Applications</a:t>
            </a:r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8440A9-06F4-D6F2-0DEF-C58CE479A9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10623487" cy="435133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Advanced reactor (fusion, Gen. IV, SMR) material assessment.</a:t>
                </a:r>
              </a:p>
              <a:p>
                <a:r>
                  <a:rPr lang="en-GB" dirty="0"/>
                  <a:t>Radiation monitor and detector testing.</a:t>
                </a:r>
              </a:p>
              <a:p>
                <a:r>
                  <a:rPr lang="en-GB" dirty="0"/>
                  <a:t>Nuclear astrophysics studies. </a:t>
                </a:r>
              </a:p>
              <a:p>
                <a:r>
                  <a:rPr lang="en-GB" dirty="0"/>
                  <a:t>High-energy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reaction studies.</a:t>
                </a:r>
              </a:p>
              <a:p>
                <a:r>
                  <a:rPr lang="en-GB" dirty="0"/>
                  <a:t>...</a:t>
                </a:r>
              </a:p>
              <a:p>
                <a:r>
                  <a:rPr lang="en-GB" dirty="0"/>
                  <a:t>Want to realise well-defined, high-energy neutron beam, enabling range of future experimental work at HF-</a:t>
                </a:r>
                <a:r>
                  <a:rPr lang="en-GB" dirty="0" err="1"/>
                  <a:t>ADNeF</a:t>
                </a:r>
                <a:r>
                  <a:rPr lang="en-GB" dirty="0"/>
                  <a:t>!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8440A9-06F4-D6F2-0DEF-C58CE479A9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10623487" cy="4351338"/>
              </a:xfrm>
              <a:blipFill>
                <a:blip r:embed="rId3"/>
                <a:stretch>
                  <a:fillRect l="-975" t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B80F3B-4593-440D-28DF-2182E2609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4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3BB38C-BD04-A384-C5C9-349B846054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6145112"/>
            <a:ext cx="1984564" cy="49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3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816427-CB6D-40FC-A0D7-7F4EC3DEAA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4396BAE-B35A-B0D1-191F-A577479D31CF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Li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data.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4396BAE-B35A-B0D1-191F-A577479D31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F57213-5B8A-81D8-6F1C-2E0D7DA55CF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4494292" cy="435133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Experimental XS data limited.</a:t>
                </a:r>
              </a:p>
              <a:p>
                <a:r>
                  <a:rPr lang="en-GB" dirty="0"/>
                  <a:t>Evaluations exist (JENDL, FZK) – optimised for higher energies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r>
                      <a:rPr lang="en-GB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40 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MeV</m:t>
                    </m:r>
                  </m:oMath>
                </a14:m>
                <a:r>
                  <a:rPr lang="en-GB" dirty="0"/>
                  <a:t>).</a:t>
                </a:r>
              </a:p>
              <a:p>
                <a:r>
                  <a:rPr lang="en-GB" dirty="0"/>
                  <a:t>No ‘best’ theoretical framework for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Li</m:t>
                    </m:r>
                  </m:oMath>
                </a14:m>
                <a:r>
                  <a:rPr lang="en-GB" dirty="0"/>
                  <a:t> at these energies. </a:t>
                </a:r>
              </a:p>
              <a:p>
                <a:r>
                  <a:rPr lang="en-GB" dirty="0"/>
                  <a:t>Improved data ideal. 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1F57213-5B8A-81D8-6F1C-2E0D7DA55CF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4494292" cy="4351338"/>
              </a:xfrm>
              <a:blipFill>
                <a:blip r:embed="rId3"/>
                <a:stretch>
                  <a:fillRect l="-2304" t="-2381" r="-36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B1B09-033F-5D3B-2804-0B3895B6A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5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82C8AB9-9A9E-6A36-AC86-98D381E5DE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6145112"/>
            <a:ext cx="1984564" cy="4949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472AA7A-AEA3-CABD-DBF4-741AA4262B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1315" y="344607"/>
            <a:ext cx="5662484" cy="6011743"/>
          </a:xfrm>
          <a:prstGeom prst="roundRect">
            <a:avLst>
              <a:gd name="adj" fmla="val 3556"/>
            </a:avLst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8CD83E-3E3C-A841-294C-BDD1EB9D2816}"/>
              </a:ext>
            </a:extLst>
          </p:cNvPr>
          <p:cNvSpPr txBox="1"/>
          <p:nvPr/>
        </p:nvSpPr>
        <p:spPr>
          <a:xfrm>
            <a:off x="11353799" y="332373"/>
            <a:ext cx="620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chemeClr val="bg2">
                    <a:lumMod val="50000"/>
                  </a:schemeClr>
                </a:solidFill>
              </a:rPr>
              <a:t>[3-9]</a:t>
            </a:r>
          </a:p>
        </p:txBody>
      </p:sp>
    </p:spTree>
    <p:extLst>
      <p:ext uri="{BB962C8B-B14F-4D97-AF65-F5344CB8AC3E}">
        <p14:creationId xmlns:p14="http://schemas.microsoft.com/office/powerpoint/2010/main" val="114690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D31171-7763-677D-D268-2DAF3FCB7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72EC5F-EA44-8873-4FC0-CD613AEC9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Spectrum predictions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2FA46A-12CA-D88D-D189-D23B4E86293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2656439" cy="435133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JENDL-5 provided most physically sensible </a:t>
                </a:r>
                <a:r>
                  <a:rPr lang="en-GB" dirty="0" err="1"/>
                  <a:t>OpenMC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[10]</m:t>
                        </m:r>
                      </m:sup>
                    </m:sSup>
                  </m:oMath>
                </a14:m>
                <a:r>
                  <a:rPr lang="en-GB" dirty="0"/>
                  <a:t> spectrum.</a:t>
                </a:r>
              </a:p>
              <a:p>
                <a:r>
                  <a:rPr lang="en-GB" dirty="0"/>
                  <a:t>Starting point for experimental verification.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F2FA46A-12CA-D88D-D189-D23B4E86293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2656439" cy="4351338"/>
              </a:xfrm>
              <a:blipFill>
                <a:blip r:embed="rId2"/>
                <a:stretch>
                  <a:fillRect l="-3899" t="-2381" r="-57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B0E72-DA65-7226-BB32-B7310860B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6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1120836-636B-30E9-3D7B-E7C156AC07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6145112"/>
            <a:ext cx="1984564" cy="49490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B0EFCE9-1202-0F28-92ED-23C8081705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638" y="1557382"/>
            <a:ext cx="8186233" cy="4619581"/>
          </a:xfrm>
          <a:prstGeom prst="roundRect">
            <a:avLst>
              <a:gd name="adj" fmla="val 4712"/>
            </a:avLst>
          </a:prstGeom>
        </p:spPr>
      </p:pic>
    </p:spTree>
    <p:extLst>
      <p:ext uri="{BB962C8B-B14F-4D97-AF65-F5344CB8AC3E}">
        <p14:creationId xmlns:p14="http://schemas.microsoft.com/office/powerpoint/2010/main" val="1997346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BA5142-FB9C-4C7E-685C-C6C8A918AC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02E6DEDB-E354-8962-2FEA-8F13E8ADD4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" t="927" r="1961" b="1311"/>
          <a:stretch>
            <a:fillRect/>
          </a:stretch>
        </p:blipFill>
        <p:spPr>
          <a:xfrm>
            <a:off x="7695130" y="812800"/>
            <a:ext cx="4182131" cy="5250070"/>
          </a:xfrm>
          <a:prstGeom prst="roundRect">
            <a:avLst>
              <a:gd name="adj" fmla="val 3318"/>
            </a:avLst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429DAA-C48B-7D3B-66E6-47816AF05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Verification challenges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B0B77E-2027-9A7C-9B8F-6274B018CD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4178182" cy="435133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Extremely intense radiation field.</a:t>
                </a:r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dirty="0"/>
                  <a:t> mix.</a:t>
                </a:r>
              </a:p>
              <a:p>
                <a:r>
                  <a:rPr lang="en-GB" dirty="0"/>
                  <a:t>Broad spectrum.</a:t>
                </a:r>
              </a:p>
              <a:p>
                <a:r>
                  <a:rPr lang="en-GB" dirty="0"/>
                  <a:t>Spatial restrictions        of target room                        (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×5 </m:t>
                    </m:r>
                    <m:sSup>
                      <m:sSupPr>
                        <m:ctrlP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).</a:t>
                </a:r>
              </a:p>
              <a:p>
                <a:r>
                  <a:rPr lang="en-GB" dirty="0"/>
                  <a:t>Beam continuous        not pulsed.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FB0B77E-2027-9A7C-9B8F-6274B018CD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4178182" cy="4351338"/>
              </a:xfrm>
              <a:blipFill>
                <a:blip r:embed="rId4"/>
                <a:stretch>
                  <a:fillRect l="-2478" t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30184-1FF6-6CDC-1166-57B4A5743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7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71DBBD5-58F4-DF5B-6189-C5368249C7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6145112"/>
            <a:ext cx="1984564" cy="4949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19B930-6F28-F342-E030-9CB470CFB3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122" y="2372046"/>
            <a:ext cx="3443213" cy="2585597"/>
          </a:xfrm>
          <a:prstGeom prst="roundRect">
            <a:avLst>
              <a:gd name="adj" fmla="val 5260"/>
            </a:avLst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44AC217-641C-9993-17CB-084FB9340885}"/>
                  </a:ext>
                </a:extLst>
              </p:cNvPr>
              <p:cNvSpPr txBox="1"/>
              <p:nvPr/>
            </p:nvSpPr>
            <p:spPr>
              <a:xfrm>
                <a:off x="9712636" y="5224239"/>
                <a:ext cx="145877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44AC217-641C-9993-17CB-084FB93408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2636" y="5224239"/>
                <a:ext cx="145877" cy="276999"/>
              </a:xfrm>
              <a:prstGeom prst="rect">
                <a:avLst/>
              </a:prstGeom>
              <a:blipFill>
                <a:blip r:embed="rId7"/>
                <a:stretch>
                  <a:fillRect l="-58333" r="-50000" b="-88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0C835DC-4FAC-4DE6-5367-4A84C09801B8}"/>
              </a:ext>
            </a:extLst>
          </p:cNvPr>
          <p:cNvCxnSpPr>
            <a:cxnSpLocks/>
          </p:cNvCxnSpPr>
          <p:nvPr/>
        </p:nvCxnSpPr>
        <p:spPr>
          <a:xfrm flipV="1">
            <a:off x="9631840" y="4410734"/>
            <a:ext cx="0" cy="126450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7279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9DC1C-2EAA-4163-F1F4-05897D7F3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3AED1-F01B-BC61-F88C-D82AFC932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Verification requirements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E19DB0-DB8C-0F16-CBF0-AF0830A8F06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3926306" cy="4351338"/>
              </a:xfrm>
            </p:spPr>
            <p:txBody>
              <a:bodyPr>
                <a:norm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Extremely intense radiation field.</a:t>
                </a:r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dirty="0"/>
                  <a:t> mix.</a:t>
                </a:r>
              </a:p>
              <a:p>
                <a:r>
                  <a:rPr lang="en-GB" dirty="0"/>
                  <a:t>Broad spectrum.</a:t>
                </a:r>
              </a:p>
              <a:p>
                <a:r>
                  <a:rPr lang="en-GB" dirty="0"/>
                  <a:t>Spatial restrictions        of target room                        (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×5 </m:t>
                    </m:r>
                    <m:sSup>
                      <m:sSupPr>
                        <m:ctrlP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).</a:t>
                </a:r>
              </a:p>
              <a:p>
                <a:r>
                  <a:rPr lang="en-GB" dirty="0"/>
                  <a:t>Beam continuous        not pulsed.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2E19DB0-DB8C-0F16-CBF0-AF0830A8F06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3926306" cy="4351338"/>
              </a:xfrm>
              <a:blipFill>
                <a:blip r:embed="rId2"/>
                <a:stretch>
                  <a:fillRect l="-2636" t="-2381" r="-1302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39254-6651-8E77-E7B1-C40C609B8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963D11-B09E-4E6D-9338-B6D0A3159243}" type="slidenum">
              <a:rPr lang="en-GB" smtClean="0"/>
              <a:t>8</a:t>
            </a:fld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1E2D27A-E201-E444-B401-B2C83B2279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6145112"/>
            <a:ext cx="1984564" cy="49490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908BDAC-0602-3303-5EC2-DAE7BE618EE4}"/>
              </a:ext>
            </a:extLst>
          </p:cNvPr>
          <p:cNvSpPr txBox="1">
            <a:spLocks/>
          </p:cNvSpPr>
          <p:nvPr/>
        </p:nvSpPr>
        <p:spPr>
          <a:xfrm>
            <a:off x="6376787" y="1917031"/>
            <a:ext cx="5521656" cy="3633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FF0000"/>
                </a:solidFill>
              </a:rPr>
              <a:t>Detectors/electronics should be sufficiently rad-hard.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72893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655485-41DE-D37A-469D-B4C824FEF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AE2E8-6D48-4D48-B610-F0C640D1A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Verification requirements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B69150-1319-8B41-EA1C-263442A89A1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4006517" cy="435133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Extremely intense radiation field.</a:t>
                </a:r>
              </a:p>
              <a:p>
                <a14:m>
                  <m:oMath xmlns:m="http://schemas.openxmlformats.org/officeDocument/2006/math">
                    <m:r>
                      <a:rPr lang="en-GB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mix.</a:t>
                </a:r>
              </a:p>
              <a:p>
                <a:r>
                  <a:rPr lang="en-GB" dirty="0"/>
                  <a:t>Broad spectrum.</a:t>
                </a:r>
              </a:p>
              <a:p>
                <a:r>
                  <a:rPr lang="en-GB" dirty="0"/>
                  <a:t>Spatial restrictions        of target room                        (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×5 </m:t>
                    </m:r>
                    <m:sSup>
                      <m:sSupPr>
                        <m:ctrlP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).</a:t>
                </a:r>
              </a:p>
              <a:p>
                <a:r>
                  <a:rPr lang="en-GB" dirty="0"/>
                  <a:t>Beam continuous        not pulsed.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0B69150-1319-8B41-EA1C-263442A89A1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4006517" cy="4351338"/>
              </a:xfrm>
              <a:blipFill>
                <a:blip r:embed="rId2"/>
                <a:stretch>
                  <a:fillRect l="-2584" t="-2381" r="-107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8BDA78-ED7F-3AEF-7C1D-18DE7C349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9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A51F6E-7109-FCD7-B38D-4428AC5379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6145112"/>
            <a:ext cx="1984564" cy="494901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D2125F0-ACC1-E0AC-8B8B-0240ECFB667B}"/>
              </a:ext>
            </a:extLst>
          </p:cNvPr>
          <p:cNvSpPr txBox="1">
            <a:spLocks/>
          </p:cNvSpPr>
          <p:nvPr/>
        </p:nvSpPr>
        <p:spPr>
          <a:xfrm>
            <a:off x="6376787" y="1917031"/>
            <a:ext cx="5521656" cy="36334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Detectors/electronics should be sufficiently rad-hard.</a:t>
            </a:r>
          </a:p>
          <a:p>
            <a:r>
              <a:rPr lang="en-GB" dirty="0">
                <a:solidFill>
                  <a:srgbClr val="FF0000"/>
                </a:solidFill>
              </a:rPr>
              <a:t>Responses to each should be well understood.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64626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E1ED4B-ABCC-7A95-2D3D-E28E50D95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EAD7A-4F0E-0876-761A-99D74D47EC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Verification requirements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2BF65-83F2-16B5-2D84-293A09EFDE2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4150896" cy="435133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Extremely intense radiation field.</a:t>
                </a:r>
              </a:p>
              <a:p>
                <a14:m>
                  <m:oMath xmlns:m="http://schemas.openxmlformats.org/officeDocument/2006/math"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 mix.</a:t>
                </a: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Broad spectrum.</a:t>
                </a:r>
              </a:p>
              <a:p>
                <a:r>
                  <a:rPr lang="en-GB" dirty="0"/>
                  <a:t>Spatial restrictions        of target room                        (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×5 </m:t>
                    </m:r>
                    <m:sSup>
                      <m:sSupPr>
                        <m:ctrlP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/>
                  <a:t>).</a:t>
                </a:r>
              </a:p>
              <a:p>
                <a:r>
                  <a:rPr lang="en-GB" dirty="0"/>
                  <a:t>Beam continuous        not pulsed.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CE2BF65-83F2-16B5-2D84-293A09EFDE2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4150896" cy="4351338"/>
              </a:xfrm>
              <a:blipFill>
                <a:blip r:embed="rId2"/>
                <a:stretch>
                  <a:fillRect l="-2647" t="-2381" r="-70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3BCBCB-82BF-9BCC-E2AF-563094687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9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2E9DC50-5C8D-7220-F4DD-E15815370F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6145112"/>
            <a:ext cx="1984564" cy="4949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31BE5AB8-D6F7-0310-7D67-00D4787B90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76787" y="1917031"/>
                <a:ext cx="5521656" cy="363347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/>
                  <a:t>Detectors/electronics should be sufficiently rad-hard.</a:t>
                </a:r>
              </a:p>
              <a:p>
                <a:r>
                  <a:rPr lang="en-GB" dirty="0"/>
                  <a:t>Responses to each should be well understood.</a:t>
                </a: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Should be able to resolve across full spectrum 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0→17 </m:t>
                    </m:r>
                    <m:r>
                      <m:rPr>
                        <m:sty m:val="p"/>
                      </m:rPr>
                      <a:rPr lang="en-GB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MeV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.</a:t>
                </a:r>
              </a:p>
              <a:p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31BE5AB8-D6F7-0310-7D67-00D4787B90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6787" y="1917031"/>
                <a:ext cx="5521656" cy="3633479"/>
              </a:xfrm>
              <a:prstGeom prst="rect">
                <a:avLst/>
              </a:prstGeom>
              <a:blipFill>
                <a:blip r:embed="rId4"/>
                <a:stretch>
                  <a:fillRect l="-1987" t="-2848" r="-88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3378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965ABE-048E-44CE-952D-A35180EB4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2221C-4AC7-B010-7035-BCCEC3C4C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Verification requirements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ACE4A9-382D-EFB4-C349-482645F407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4102769" cy="435133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Extremely intense radiation field.</a:t>
                </a:r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dirty="0"/>
                  <a:t> mix.</a:t>
                </a:r>
              </a:p>
              <a:p>
                <a:r>
                  <a:rPr lang="en-GB" dirty="0"/>
                  <a:t>Broad spectrum.</a:t>
                </a: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Spatial restrictions        of target room                        (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×5 </m:t>
                    </m:r>
                    <m:sSup>
                      <m:sSupPr>
                        <m:ctrlPr>
                          <a:rPr lang="en-GB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).</a:t>
                </a: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Beam continuous        not pulsed.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BACE4A9-382D-EFB4-C349-482645F4073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4102769" cy="4351338"/>
              </a:xfrm>
              <a:blipFill>
                <a:blip r:embed="rId2"/>
                <a:stretch>
                  <a:fillRect l="-2522" t="-2381" r="-81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549521-B1D8-6670-14E5-21BFC33E8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9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13E616B-E847-ABA0-7FCC-0E231151EC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6145112"/>
            <a:ext cx="1984564" cy="4949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4861E3E4-8EDE-CF6E-61A7-91E063C98F7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76787" y="1917031"/>
                <a:ext cx="5521656" cy="363347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/>
                  <a:t>Detectors/electronics should be sufficiently rad-hard.</a:t>
                </a:r>
              </a:p>
              <a:p>
                <a:r>
                  <a:rPr lang="en-GB" dirty="0"/>
                  <a:t>Responses to each should be well understood.</a:t>
                </a:r>
              </a:p>
              <a:p>
                <a:r>
                  <a:rPr lang="en-GB" dirty="0">
                    <a:solidFill>
                      <a:schemeClr val="tx1"/>
                    </a:solidFill>
                  </a:rPr>
                  <a:t>Should be able to resolve across full spectrum 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0→17 </m:t>
                    </m:r>
                    <m:r>
                      <m:rPr>
                        <m:sty m:val="p"/>
                      </m:rPr>
                      <a:rPr lang="en-GB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MeV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Direct time-of-flight (ToF) infeasible.</a:t>
                </a:r>
                <a:endParaRPr lang="en-GB" dirty="0"/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4861E3E4-8EDE-CF6E-61A7-91E063C98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6787" y="1917031"/>
                <a:ext cx="5521656" cy="3633479"/>
              </a:xfrm>
              <a:prstGeom prst="rect">
                <a:avLst/>
              </a:prstGeom>
              <a:blipFill>
                <a:blip r:embed="rId4"/>
                <a:stretch>
                  <a:fillRect l="-1987" t="-2848" r="-883" b="-21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5296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5369B87-6F79-F582-E105-447C635E8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4A564-C9F7-26C7-18E9-7ED846516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Verification requirements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21F7B2-AD22-35F4-5722-E0D2C2C745A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5"/>
                <a:ext cx="4022559" cy="435133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Extremely intense radiation field.</a:t>
                </a:r>
              </a:p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dirty="0"/>
                  <a:t> mix.</a:t>
                </a:r>
              </a:p>
              <a:p>
                <a:r>
                  <a:rPr lang="en-GB" dirty="0"/>
                  <a:t>Broad spectrum.</a:t>
                </a:r>
              </a:p>
              <a:p>
                <a:r>
                  <a:rPr lang="en-GB" dirty="0">
                    <a:solidFill>
                      <a:schemeClr val="tx1"/>
                    </a:solidFill>
                  </a:rPr>
                  <a:t>Spatial restrictions        of target room                        (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×5 </m:t>
                    </m:r>
                    <m:sSup>
                      <m:sSupPr>
                        <m:ctrlPr>
                          <a:rPr lang="en-GB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</m:e>
                      <m:sup>
                        <m:r>
                          <a:rPr lang="en-GB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).</a:t>
                </a:r>
              </a:p>
              <a:p>
                <a:r>
                  <a:rPr lang="en-GB" dirty="0">
                    <a:solidFill>
                      <a:schemeClr val="tx1"/>
                    </a:solidFill>
                  </a:rPr>
                  <a:t>Beam continuous        not pulsed.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B21F7B2-AD22-35F4-5722-E0D2C2C745A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5"/>
                <a:ext cx="4022559" cy="4351338"/>
              </a:xfrm>
              <a:blipFill>
                <a:blip r:embed="rId2"/>
                <a:stretch>
                  <a:fillRect l="-2576" t="-2381" r="-1045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3682B1-FB02-F16A-A381-3AFD166A7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9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90EE09D-1649-6DFE-F101-BD36D5A368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6145112"/>
            <a:ext cx="1984564" cy="49490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2F7731C5-AF2B-2234-9EBE-27AFDCE52F2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376787" y="1917031"/>
                <a:ext cx="5521656" cy="363347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 dirty="0"/>
                  <a:t>Detectors/electronics should be sufficiently rad-hard.</a:t>
                </a:r>
              </a:p>
              <a:p>
                <a:r>
                  <a:rPr lang="en-GB" dirty="0"/>
                  <a:t>Responses to each should be well understood.</a:t>
                </a:r>
              </a:p>
              <a:p>
                <a:r>
                  <a:rPr lang="en-GB" dirty="0">
                    <a:solidFill>
                      <a:schemeClr val="tx1"/>
                    </a:solidFill>
                  </a:rPr>
                  <a:t>Should be able to resolve across full spectrum </a:t>
                </a:r>
                <a14:m>
                  <m:oMath xmlns:m="http://schemas.openxmlformats.org/officeDocument/2006/math">
                    <m:r>
                      <a:rPr lang="en-GB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0→17 </m:t>
                    </m:r>
                    <m:r>
                      <m:rPr>
                        <m:sty m:val="p"/>
                      </m:rPr>
                      <a:rPr lang="en-GB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MeV</m:t>
                    </m:r>
                    <m:r>
                      <a:rPr lang="en-GB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>
                    <a:solidFill>
                      <a:schemeClr val="tx1"/>
                    </a:solidFill>
                  </a:rPr>
                  <a:t>.</a:t>
                </a:r>
              </a:p>
              <a:p>
                <a:r>
                  <a:rPr lang="en-GB" dirty="0"/>
                  <a:t>Direct time-of-flight (ToF) infeasible.</a:t>
                </a:r>
              </a:p>
            </p:txBody>
          </p:sp>
        </mc:Choice>
        <mc:Fallback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2F7731C5-AF2B-2234-9EBE-27AFDCE52F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6787" y="1917031"/>
                <a:ext cx="5521656" cy="3633479"/>
              </a:xfrm>
              <a:prstGeom prst="rect">
                <a:avLst/>
              </a:prstGeom>
              <a:blipFill>
                <a:blip r:embed="rId4"/>
                <a:stretch>
                  <a:fillRect l="-1987" t="-2848" r="-883" b="-21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718D87A6-16FC-A0FE-1A81-928EC929A48C}"/>
              </a:ext>
            </a:extLst>
          </p:cNvPr>
          <p:cNvSpPr txBox="1"/>
          <p:nvPr/>
        </p:nvSpPr>
        <p:spPr>
          <a:xfrm>
            <a:off x="2892626" y="5776853"/>
            <a:ext cx="552165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  <a:ea typeface="Cambria Math" panose="02040503050406030204" pitchFamily="18" charset="0"/>
              </a:rPr>
              <a:t>Need ‘Swiss Army knife’ approach!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9034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7C2F0C-37FB-83D6-744B-E44A5CA06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CC3063BB-E490-815E-73D1-D1FF5A412727}"/>
              </a:ext>
            </a:extLst>
          </p:cNvPr>
          <p:cNvSpPr/>
          <p:nvPr/>
        </p:nvSpPr>
        <p:spPr>
          <a:xfrm>
            <a:off x="9928594" y="2910479"/>
            <a:ext cx="1416680" cy="57489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0523FBE-9EE4-3A5A-6519-5F56BA5964CE}"/>
              </a:ext>
            </a:extLst>
          </p:cNvPr>
          <p:cNvSpPr/>
          <p:nvPr/>
        </p:nvSpPr>
        <p:spPr>
          <a:xfrm>
            <a:off x="9927893" y="2710985"/>
            <a:ext cx="1418783" cy="365125"/>
          </a:xfrm>
          <a:prstGeom prst="ellipse">
            <a:avLst/>
          </a:prstGeom>
          <a:solidFill>
            <a:schemeClr val="bg2">
              <a:lumMod val="75000"/>
            </a:schemeClr>
          </a:solidFill>
          <a:ln>
            <a:solidFill>
              <a:srgbClr val="29292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Free-form: Shape 17">
            <a:extLst>
              <a:ext uri="{FF2B5EF4-FFF2-40B4-BE49-F238E27FC236}">
                <a16:creationId xmlns:a16="http://schemas.microsoft.com/office/drawing/2014/main" id="{775DA4B2-DE97-1497-D779-D57D934A70F0}"/>
              </a:ext>
            </a:extLst>
          </p:cNvPr>
          <p:cNvSpPr/>
          <p:nvPr/>
        </p:nvSpPr>
        <p:spPr>
          <a:xfrm>
            <a:off x="9719364" y="2517023"/>
            <a:ext cx="1811708" cy="384560"/>
          </a:xfrm>
          <a:custGeom>
            <a:avLst/>
            <a:gdLst>
              <a:gd name="csX0" fmla="*/ 196553 w 1811708"/>
              <a:gd name="csY0" fmla="*/ 376015 h 384560"/>
              <a:gd name="csX1" fmla="*/ 0 w 1811708"/>
              <a:gd name="csY1" fmla="*/ 0 h 384560"/>
              <a:gd name="csX2" fmla="*/ 1811708 w 1811708"/>
              <a:gd name="csY2" fmla="*/ 0 h 384560"/>
              <a:gd name="csX3" fmla="*/ 1640793 w 1811708"/>
              <a:gd name="csY3" fmla="*/ 384560 h 384560"/>
              <a:gd name="csX4" fmla="*/ 196553 w 1811708"/>
              <a:gd name="csY4" fmla="*/ 376015 h 3845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11708" h="384560">
                <a:moveTo>
                  <a:pt x="196553" y="376015"/>
                </a:moveTo>
                <a:lnTo>
                  <a:pt x="0" y="0"/>
                </a:lnTo>
                <a:lnTo>
                  <a:pt x="1811708" y="0"/>
                </a:lnTo>
                <a:lnTo>
                  <a:pt x="1640793" y="384560"/>
                </a:lnTo>
                <a:lnTo>
                  <a:pt x="196553" y="376015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1F30C8-E15B-9F71-27D8-2F71CAB23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Ongoing work – NE230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11F0A2-26A8-CB69-26AD-604902928F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3525038" cy="435133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Characterising NE230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  <m:sSub>
                      <m:sSubPr>
                        <m:ctrlPr>
                          <a:rPr lang="en-GB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b>
                        <m:r>
                          <a:rPr lang="en-GB" i="1">
                            <a:latin typeface="Cambria Math" panose="02040503050406030204" pitchFamily="18" charset="0"/>
                          </a:rPr>
                          <m:t>6</m:t>
                        </m:r>
                      </m:sub>
                    </m:sSub>
                  </m:oMath>
                </a14:m>
                <a:r>
                  <a:rPr lang="en-GB" dirty="0"/>
                  <a:t> organic liquid scintillator.</a:t>
                </a:r>
              </a:p>
              <a:p>
                <a:r>
                  <a:rPr lang="en-GB" dirty="0"/>
                  <a:t>Measure induced fluorescence from neutron-scattered recoil nuclei        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D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GB" dirty="0"/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>
                            <a:latin typeface="Cambria Math" panose="02040503050406030204" pitchFamily="18" charset="0"/>
                          </a:rPr>
                          <m:t>C</m:t>
                        </m:r>
                      </m:e>
                      <m:sup>
                        <m:r>
                          <a:rPr lang="en-GB" i="1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</m:oMath>
                </a14:m>
                <a:r>
                  <a:rPr lang="en-GB" dirty="0"/>
                  <a:t>).</a:t>
                </a:r>
              </a:p>
              <a:p>
                <a:r>
                  <a:rPr lang="en-GB" dirty="0"/>
                  <a:t>Possibility of spectrum unfolding.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11F0A2-26A8-CB69-26AD-604902928F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3525038" cy="4351338"/>
              </a:xfrm>
              <a:blipFill>
                <a:blip r:embed="rId3"/>
                <a:stretch>
                  <a:fillRect l="-3114" t="-2381" r="-4498" b="-1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20282-3659-F235-58C8-D4B991DBF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DEBB38F-D081-20A7-F532-E3405DC7CE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6145112"/>
            <a:ext cx="1984564" cy="4949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CA9B2B-2324-6B8B-33F0-E53DBD661D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74" r="24513"/>
          <a:stretch>
            <a:fillRect/>
          </a:stretch>
        </p:blipFill>
        <p:spPr>
          <a:xfrm rot="5400000">
            <a:off x="8684977" y="3359931"/>
            <a:ext cx="2079382" cy="3503571"/>
          </a:xfrm>
          <a:prstGeom prst="roundRect">
            <a:avLst>
              <a:gd name="adj" fmla="val 9815"/>
            </a:avLst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E3AEF1D5-35B7-33E5-93C7-88FDE6D541E2}"/>
              </a:ext>
            </a:extLst>
          </p:cNvPr>
          <p:cNvGrpSpPr/>
          <p:nvPr/>
        </p:nvGrpSpPr>
        <p:grpSpPr>
          <a:xfrm>
            <a:off x="9713986" y="232769"/>
            <a:ext cx="2133600" cy="2473446"/>
            <a:chOff x="6618083" y="2642413"/>
            <a:chExt cx="2576608" cy="3167721"/>
          </a:xfrm>
        </p:grpSpPr>
        <p:sp>
          <p:nvSpPr>
            <p:cNvPr id="20" name="Cylinder 19">
              <a:extLst>
                <a:ext uri="{FF2B5EF4-FFF2-40B4-BE49-F238E27FC236}">
                  <a16:creationId xmlns:a16="http://schemas.microsoft.com/office/drawing/2014/main" id="{01D71F17-EE81-A763-5E53-C3B2D0683052}"/>
                </a:ext>
              </a:extLst>
            </p:cNvPr>
            <p:cNvSpPr/>
            <p:nvPr/>
          </p:nvSpPr>
          <p:spPr>
            <a:xfrm>
              <a:off x="6618083" y="3508290"/>
              <a:ext cx="2199989" cy="2301844"/>
            </a:xfrm>
            <a:prstGeom prst="can">
              <a:avLst/>
            </a:prstGeom>
            <a:solidFill>
              <a:schemeClr val="bg2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EC7203F2-5A34-77C1-285D-BA605C38C74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79359" y="5007724"/>
              <a:ext cx="338467" cy="602465"/>
            </a:xfrm>
            <a:prstGeom prst="straightConnector1">
              <a:avLst/>
            </a:prstGeom>
            <a:ln w="28575">
              <a:solidFill>
                <a:srgbClr val="518FD8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B77D3DE1-8C1C-D69E-42B7-6FA4A4413A34}"/>
                </a:ext>
              </a:extLst>
            </p:cNvPr>
            <p:cNvCxnSpPr>
              <a:cxnSpLocks/>
              <a:endCxn id="36" idx="0"/>
            </p:cNvCxnSpPr>
            <p:nvPr/>
          </p:nvCxnSpPr>
          <p:spPr>
            <a:xfrm>
              <a:off x="6903584" y="2704813"/>
              <a:ext cx="337083" cy="2138728"/>
            </a:xfrm>
            <a:prstGeom prst="straightConnector1">
              <a:avLst/>
            </a:prstGeom>
            <a:ln w="28575">
              <a:solidFill>
                <a:srgbClr val="4C87CB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F489E10C-C9BF-1BE8-FC58-FE643B5A2FE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>
            <a:xfrm>
              <a:off x="6770606" y="2642413"/>
              <a:ext cx="288050" cy="288051"/>
            </a:xfrm>
            <a:prstGeom prst="rect">
              <a:avLst/>
            </a:prstGeom>
          </p:spPr>
        </p:pic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8D02A14C-F832-63FB-F5FF-3FF45558399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52509" y="4997228"/>
              <a:ext cx="349951" cy="61296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8C2D7B9-F73A-386A-AEC1-A64776ECC7CF}"/>
                </a:ext>
              </a:extLst>
            </p:cNvPr>
            <p:cNvCxnSpPr>
              <a:cxnSpLocks/>
              <a:stCxn id="74" idx="14"/>
            </p:cNvCxnSpPr>
            <p:nvPr/>
          </p:nvCxnSpPr>
          <p:spPr>
            <a:xfrm flipH="1">
              <a:off x="8374311" y="3907068"/>
              <a:ext cx="106407" cy="478664"/>
            </a:xfrm>
            <a:prstGeom prst="straightConnector1">
              <a:avLst/>
            </a:prstGeom>
            <a:ln w="28575">
              <a:solidFill>
                <a:schemeClr val="bg2">
                  <a:lumMod val="50000"/>
                </a:schemeClr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80585F55-3295-D2E6-2D70-9B5EB09E5372}"/>
                </a:ext>
              </a:extLst>
            </p:cNvPr>
            <p:cNvGrpSpPr>
              <a:grpSpLocks noChangeAspect="1"/>
            </p:cNvGrpSpPr>
            <p:nvPr/>
          </p:nvGrpSpPr>
          <p:grpSpPr>
            <a:xfrm flipH="1">
              <a:off x="7153756" y="4795858"/>
              <a:ext cx="222541" cy="222730"/>
              <a:chOff x="5277347" y="7374359"/>
              <a:chExt cx="272068" cy="272315"/>
            </a:xfrm>
          </p:grpSpPr>
          <p:pic>
            <p:nvPicPr>
              <p:cNvPr id="35" name="Picture 34" descr="A blue ball with shadow&#10;&#10;AI-generated content may be incorrect.">
                <a:extLst>
                  <a:ext uri="{FF2B5EF4-FFF2-40B4-BE49-F238E27FC236}">
                    <a16:creationId xmlns:a16="http://schemas.microsoft.com/office/drawing/2014/main" id="{D617A18C-5806-2DB4-1D74-4149D36D08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496" t="21981" r="21398" b="23339"/>
              <a:stretch/>
            </p:blipFill>
            <p:spPr>
              <a:xfrm>
                <a:off x="5277347" y="7374359"/>
                <a:ext cx="212108" cy="206727"/>
              </a:xfrm>
              <a:prstGeom prst="flowChartConnector">
                <a:avLst/>
              </a:prstGeom>
            </p:spPr>
          </p:pic>
          <p:pic>
            <p:nvPicPr>
              <p:cNvPr id="36" name="Picture 35" descr="A red circle with white background&#10;&#10;AI-generated content may be incorrect.">
                <a:extLst>
                  <a:ext uri="{FF2B5EF4-FFF2-40B4-BE49-F238E27FC236}">
                    <a16:creationId xmlns:a16="http://schemas.microsoft.com/office/drawing/2014/main" id="{5A8723F9-EB44-FAE2-C4FD-0475731F0B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672" t="20795" r="24636" b="22996"/>
              <a:stretch/>
            </p:blipFill>
            <p:spPr>
              <a:xfrm>
                <a:off x="5337301" y="7432590"/>
                <a:ext cx="212114" cy="214084"/>
              </a:xfrm>
              <a:prstGeom prst="flowChartConnector">
                <a:avLst/>
              </a:prstGeom>
            </p:spPr>
          </p:pic>
        </p:grp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B1BA7981-E5E6-B1B6-E179-F0DC55E47534}"/>
                    </a:ext>
                  </a:extLst>
                </p:cNvPr>
                <p:cNvSpPr txBox="1"/>
                <p:nvPr/>
              </p:nvSpPr>
              <p:spPr>
                <a:xfrm>
                  <a:off x="6697533" y="4886886"/>
                  <a:ext cx="46518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GB" b="0" i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 i="0" smtClean="0">
                                <a:latin typeface="Cambria Math" panose="02040503050406030204" pitchFamily="18" charset="0"/>
                              </a:rPr>
                              <m:t>D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oMath>
                    </m:oMathPara>
                  </a14:m>
                  <a:endParaRPr lang="en-GB" dirty="0"/>
                </a:p>
              </p:txBody>
            </p:sp>
          </mc:Choice>
          <mc:Fallback>
            <p:sp>
              <p:nvSpPr>
                <p:cNvPr id="41" name="TextBox 40">
                  <a:extLst>
                    <a:ext uri="{FF2B5EF4-FFF2-40B4-BE49-F238E27FC236}">
                      <a16:creationId xmlns:a16="http://schemas.microsoft.com/office/drawing/2014/main" id="{B1BA7981-E5E6-B1B6-E179-F0DC55E4753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97533" y="4886886"/>
                  <a:ext cx="465182" cy="369332"/>
                </a:xfrm>
                <a:prstGeom prst="rect">
                  <a:avLst/>
                </a:prstGeom>
                <a:blipFill>
                  <a:blip r:embed="rId9"/>
                  <a:stretch>
                    <a:fillRect r="-9524" b="-19149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>
          <mc:Choice xmlns:a14="http://schemas.microsoft.com/office/drawing/2010/main"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9F5558D1-337A-1EC1-5908-FDBBF5CDFF8B}"/>
                    </a:ext>
                  </a:extLst>
                </p:cNvPr>
                <p:cNvSpPr txBox="1"/>
                <p:nvPr/>
              </p:nvSpPr>
              <p:spPr>
                <a:xfrm>
                  <a:off x="6670724" y="3186539"/>
                  <a:ext cx="46518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oMath>
                    </m:oMathPara>
                  </a14:m>
                  <a:endParaRPr lang="en-GB" i="1" dirty="0"/>
                </a:p>
              </p:txBody>
            </p:sp>
          </mc:Choice>
          <mc:Fallback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9F5558D1-337A-1EC1-5908-FDBBF5CDFF8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70724" y="3186539"/>
                  <a:ext cx="465182" cy="369332"/>
                </a:xfrm>
                <a:prstGeom prst="rect">
                  <a:avLst/>
                </a:prstGeom>
                <a:blipFill>
                  <a:blip r:embed="rId10"/>
                  <a:stretch>
                    <a:fillRect b="-1063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815D971F-DA0C-E1FA-3355-84DB14A1107E}"/>
                    </a:ext>
                  </a:extLst>
                </p:cNvPr>
                <p:cNvSpPr txBox="1"/>
                <p:nvPr/>
              </p:nvSpPr>
              <p:spPr>
                <a:xfrm>
                  <a:off x="8360577" y="4208256"/>
                  <a:ext cx="46518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</m:oMath>
                    </m:oMathPara>
                  </a14:m>
                  <a:endParaRPr lang="en-GB" i="1" dirty="0"/>
                </a:p>
              </p:txBody>
            </p:sp>
          </mc:Choice>
          <mc:Fallback xmlns=""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815D971F-DA0C-E1FA-3355-84DB14A1107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60577" y="4208256"/>
                  <a:ext cx="465182" cy="369332"/>
                </a:xfrm>
                <a:prstGeom prst="rect">
                  <a:avLst/>
                </a:prstGeom>
                <a:blipFill>
                  <a:blip r:embed="rId11"/>
                  <a:stretch>
                    <a:fillRect b="-10638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2FFDACAA-2FAD-B813-E9AA-DDB269D9A037}"/>
                </a:ext>
              </a:extLst>
            </p:cNvPr>
            <p:cNvCxnSpPr>
              <a:cxnSpLocks/>
            </p:cNvCxnSpPr>
            <p:nvPr/>
          </p:nvCxnSpPr>
          <p:spPr>
            <a:xfrm>
              <a:off x="8374311" y="4427411"/>
              <a:ext cx="204750" cy="1134318"/>
            </a:xfrm>
            <a:prstGeom prst="straightConnector1">
              <a:avLst/>
            </a:prstGeom>
            <a:ln w="28575">
              <a:solidFill>
                <a:srgbClr val="292929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C61F1B9-105E-0925-28FA-7DDD79099B77}"/>
                </a:ext>
              </a:extLst>
            </p:cNvPr>
            <p:cNvSpPr/>
            <p:nvPr/>
          </p:nvSpPr>
          <p:spPr>
            <a:xfrm rot="7428867">
              <a:off x="8048706" y="2982355"/>
              <a:ext cx="971018" cy="756714"/>
            </a:xfrm>
            <a:custGeom>
              <a:avLst/>
              <a:gdLst>
                <a:gd name="csX0" fmla="*/ 82511 w 1692236"/>
                <a:gd name="csY0" fmla="*/ 914683 h 1219638"/>
                <a:gd name="csX1" fmla="*/ 25361 w 1692236"/>
                <a:gd name="csY1" fmla="*/ 409858 h 1219638"/>
                <a:gd name="csX2" fmla="*/ 444461 w 1692236"/>
                <a:gd name="csY2" fmla="*/ 1219483 h 1219638"/>
                <a:gd name="csX3" fmla="*/ 292061 w 1692236"/>
                <a:gd name="csY3" fmla="*/ 333658 h 1219638"/>
                <a:gd name="csX4" fmla="*/ 692111 w 1692236"/>
                <a:gd name="csY4" fmla="*/ 1105183 h 1219638"/>
                <a:gd name="csX5" fmla="*/ 539711 w 1692236"/>
                <a:gd name="csY5" fmla="*/ 266983 h 1219638"/>
                <a:gd name="csX6" fmla="*/ 901661 w 1692236"/>
                <a:gd name="csY6" fmla="*/ 1057558 h 1219638"/>
                <a:gd name="csX7" fmla="*/ 758786 w 1692236"/>
                <a:gd name="csY7" fmla="*/ 152683 h 1219638"/>
                <a:gd name="csX8" fmla="*/ 1130261 w 1692236"/>
                <a:gd name="csY8" fmla="*/ 1009933 h 1219638"/>
                <a:gd name="csX9" fmla="*/ 1006436 w 1692236"/>
                <a:gd name="csY9" fmla="*/ 76483 h 1219638"/>
                <a:gd name="csX10" fmla="*/ 1396961 w 1692236"/>
                <a:gd name="csY10" fmla="*/ 933733 h 1219638"/>
                <a:gd name="csX11" fmla="*/ 1244561 w 1692236"/>
                <a:gd name="csY11" fmla="*/ 283 h 1219638"/>
                <a:gd name="csX12" fmla="*/ 1635086 w 1692236"/>
                <a:gd name="csY12" fmla="*/ 828958 h 1219638"/>
                <a:gd name="csX13" fmla="*/ 1606511 w 1692236"/>
                <a:gd name="csY13" fmla="*/ 314608 h 1219638"/>
                <a:gd name="csX14" fmla="*/ 1692236 w 1692236"/>
                <a:gd name="csY14" fmla="*/ 219358 h 12196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</a:cxnLst>
              <a:rect l="l" t="t" r="r" b="b"/>
              <a:pathLst>
                <a:path w="1692236" h="1219638">
                  <a:moveTo>
                    <a:pt x="82511" y="914683"/>
                  </a:moveTo>
                  <a:cubicBezTo>
                    <a:pt x="23773" y="636870"/>
                    <a:pt x="-34964" y="359058"/>
                    <a:pt x="25361" y="409858"/>
                  </a:cubicBezTo>
                  <a:cubicBezTo>
                    <a:pt x="85686" y="460658"/>
                    <a:pt x="400011" y="1232183"/>
                    <a:pt x="444461" y="1219483"/>
                  </a:cubicBezTo>
                  <a:cubicBezTo>
                    <a:pt x="488911" y="1206783"/>
                    <a:pt x="250786" y="352708"/>
                    <a:pt x="292061" y="333658"/>
                  </a:cubicBezTo>
                  <a:cubicBezTo>
                    <a:pt x="333336" y="314608"/>
                    <a:pt x="650836" y="1116295"/>
                    <a:pt x="692111" y="1105183"/>
                  </a:cubicBezTo>
                  <a:cubicBezTo>
                    <a:pt x="733386" y="1094071"/>
                    <a:pt x="504786" y="274920"/>
                    <a:pt x="539711" y="266983"/>
                  </a:cubicBezTo>
                  <a:cubicBezTo>
                    <a:pt x="574636" y="259046"/>
                    <a:pt x="865149" y="1076608"/>
                    <a:pt x="901661" y="1057558"/>
                  </a:cubicBezTo>
                  <a:cubicBezTo>
                    <a:pt x="938173" y="1038508"/>
                    <a:pt x="720686" y="160620"/>
                    <a:pt x="758786" y="152683"/>
                  </a:cubicBezTo>
                  <a:cubicBezTo>
                    <a:pt x="796886" y="144746"/>
                    <a:pt x="1088986" y="1022633"/>
                    <a:pt x="1130261" y="1009933"/>
                  </a:cubicBezTo>
                  <a:cubicBezTo>
                    <a:pt x="1171536" y="997233"/>
                    <a:pt x="961986" y="89183"/>
                    <a:pt x="1006436" y="76483"/>
                  </a:cubicBezTo>
                  <a:cubicBezTo>
                    <a:pt x="1050886" y="63783"/>
                    <a:pt x="1357274" y="946433"/>
                    <a:pt x="1396961" y="933733"/>
                  </a:cubicBezTo>
                  <a:cubicBezTo>
                    <a:pt x="1436649" y="921033"/>
                    <a:pt x="1204874" y="17745"/>
                    <a:pt x="1244561" y="283"/>
                  </a:cubicBezTo>
                  <a:cubicBezTo>
                    <a:pt x="1284249" y="-17180"/>
                    <a:pt x="1574761" y="776571"/>
                    <a:pt x="1635086" y="828958"/>
                  </a:cubicBezTo>
                  <a:cubicBezTo>
                    <a:pt x="1695411" y="881345"/>
                    <a:pt x="1596986" y="416208"/>
                    <a:pt x="1606511" y="314608"/>
                  </a:cubicBezTo>
                  <a:cubicBezTo>
                    <a:pt x="1616036" y="213008"/>
                    <a:pt x="1654136" y="216183"/>
                    <a:pt x="1692236" y="219358"/>
                  </a:cubicBezTo>
                </a:path>
              </a:pathLst>
            </a:custGeom>
            <a:noFill/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FE548A9D-54E8-D5BE-832E-E0C9663FA8D5}"/>
                    </a:ext>
                  </a:extLst>
                </p:cNvPr>
                <p:cNvSpPr txBox="1"/>
                <p:nvPr/>
              </p:nvSpPr>
              <p:spPr>
                <a:xfrm>
                  <a:off x="8729509" y="3244334"/>
                  <a:ext cx="46518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r>
                          <a:rPr lang="en-GB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𝛾</m:t>
                        </m:r>
                      </m:oMath>
                    </m:oMathPara>
                  </a14:m>
                  <a:endParaRPr lang="en-GB" i="1" dirty="0"/>
                </a:p>
              </p:txBody>
            </p:sp>
          </mc:Choice>
          <mc:Fallback xmlns="">
            <p:sp>
              <p:nvSpPr>
                <p:cNvPr id="100" name="TextBox 99">
                  <a:extLst>
                    <a:ext uri="{FF2B5EF4-FFF2-40B4-BE49-F238E27FC236}">
                      <a16:creationId xmlns:a16="http://schemas.microsoft.com/office/drawing/2014/main" id="{FE548A9D-54E8-D5BE-832E-E0C9663FA8D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29509" y="3244334"/>
                  <a:ext cx="465182" cy="369332"/>
                </a:xfrm>
                <a:prstGeom prst="rect">
                  <a:avLst/>
                </a:prstGeom>
                <a:blipFill>
                  <a:blip r:embed="rId12"/>
                  <a:stretch>
                    <a:fillRect b="-34043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F3BBB2DD-F066-FB81-DF00-3FB82C4CD1E4}"/>
                </a:ext>
              </a:extLst>
            </p:cNvPr>
            <p:cNvSpPr/>
            <p:nvPr/>
          </p:nvSpPr>
          <p:spPr>
            <a:xfrm rot="1839677">
              <a:off x="7058926" y="5310452"/>
              <a:ext cx="516425" cy="168187"/>
            </a:xfrm>
            <a:custGeom>
              <a:avLst/>
              <a:gdLst>
                <a:gd name="csX0" fmla="*/ 0 w 2153921"/>
                <a:gd name="csY0" fmla="*/ 778934 h 1280172"/>
                <a:gd name="csX1" fmla="*/ 203200 w 2153921"/>
                <a:gd name="csY1" fmla="*/ 40640 h 1280172"/>
                <a:gd name="csX2" fmla="*/ 562187 w 2153921"/>
                <a:gd name="csY2" fmla="*/ 1273387 h 1280172"/>
                <a:gd name="csX3" fmla="*/ 873760 w 2153921"/>
                <a:gd name="csY3" fmla="*/ 0 h 1280172"/>
                <a:gd name="csX4" fmla="*/ 1259841 w 2153921"/>
                <a:gd name="csY4" fmla="*/ 1280160 h 1280172"/>
                <a:gd name="csX5" fmla="*/ 1517227 w 2153921"/>
                <a:gd name="csY5" fmla="*/ 27093 h 1280172"/>
                <a:gd name="csX6" fmla="*/ 1910080 w 2153921"/>
                <a:gd name="csY6" fmla="*/ 1239520 h 1280172"/>
                <a:gd name="csX7" fmla="*/ 2153921 w 2153921"/>
                <a:gd name="csY7" fmla="*/ 704427 h 1280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153921" h="1280172">
                  <a:moveTo>
                    <a:pt x="0" y="778934"/>
                  </a:moveTo>
                  <a:cubicBezTo>
                    <a:pt x="80151" y="365760"/>
                    <a:pt x="109502" y="-41769"/>
                    <a:pt x="203200" y="40640"/>
                  </a:cubicBezTo>
                  <a:cubicBezTo>
                    <a:pt x="296898" y="123049"/>
                    <a:pt x="450427" y="1280160"/>
                    <a:pt x="562187" y="1273387"/>
                  </a:cubicBezTo>
                  <a:cubicBezTo>
                    <a:pt x="673947" y="1266614"/>
                    <a:pt x="757484" y="-1129"/>
                    <a:pt x="873760" y="0"/>
                  </a:cubicBezTo>
                  <a:cubicBezTo>
                    <a:pt x="990036" y="1129"/>
                    <a:pt x="1152596" y="1275644"/>
                    <a:pt x="1259841" y="1280160"/>
                  </a:cubicBezTo>
                  <a:cubicBezTo>
                    <a:pt x="1367086" y="1284676"/>
                    <a:pt x="1408854" y="33866"/>
                    <a:pt x="1517227" y="27093"/>
                  </a:cubicBezTo>
                  <a:cubicBezTo>
                    <a:pt x="1625600" y="20320"/>
                    <a:pt x="1803964" y="1126631"/>
                    <a:pt x="1910080" y="1239520"/>
                  </a:cubicBezTo>
                  <a:cubicBezTo>
                    <a:pt x="2016196" y="1352409"/>
                    <a:pt x="2134730" y="913272"/>
                    <a:pt x="2153921" y="704427"/>
                  </a:cubicBezTo>
                </a:path>
              </a:pathLst>
            </a:custGeom>
            <a:noFill/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488577D2-2D90-DFFF-6E6E-670323807CF8}"/>
                </a:ext>
              </a:extLst>
            </p:cNvPr>
            <p:cNvSpPr/>
            <p:nvPr/>
          </p:nvSpPr>
          <p:spPr>
            <a:xfrm rot="9987382">
              <a:off x="7944840" y="5076619"/>
              <a:ext cx="560264" cy="200668"/>
            </a:xfrm>
            <a:custGeom>
              <a:avLst/>
              <a:gdLst>
                <a:gd name="csX0" fmla="*/ 0 w 2153921"/>
                <a:gd name="csY0" fmla="*/ 778934 h 1280172"/>
                <a:gd name="csX1" fmla="*/ 203200 w 2153921"/>
                <a:gd name="csY1" fmla="*/ 40640 h 1280172"/>
                <a:gd name="csX2" fmla="*/ 562187 w 2153921"/>
                <a:gd name="csY2" fmla="*/ 1273387 h 1280172"/>
                <a:gd name="csX3" fmla="*/ 873760 w 2153921"/>
                <a:gd name="csY3" fmla="*/ 0 h 1280172"/>
                <a:gd name="csX4" fmla="*/ 1259841 w 2153921"/>
                <a:gd name="csY4" fmla="*/ 1280160 h 1280172"/>
                <a:gd name="csX5" fmla="*/ 1517227 w 2153921"/>
                <a:gd name="csY5" fmla="*/ 27093 h 1280172"/>
                <a:gd name="csX6" fmla="*/ 1910080 w 2153921"/>
                <a:gd name="csY6" fmla="*/ 1239520 h 1280172"/>
                <a:gd name="csX7" fmla="*/ 2153921 w 2153921"/>
                <a:gd name="csY7" fmla="*/ 704427 h 1280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153921" h="1280172">
                  <a:moveTo>
                    <a:pt x="0" y="778934"/>
                  </a:moveTo>
                  <a:cubicBezTo>
                    <a:pt x="80151" y="365760"/>
                    <a:pt x="109502" y="-41769"/>
                    <a:pt x="203200" y="40640"/>
                  </a:cubicBezTo>
                  <a:cubicBezTo>
                    <a:pt x="296898" y="123049"/>
                    <a:pt x="450427" y="1280160"/>
                    <a:pt x="562187" y="1273387"/>
                  </a:cubicBezTo>
                  <a:cubicBezTo>
                    <a:pt x="673947" y="1266614"/>
                    <a:pt x="757484" y="-1129"/>
                    <a:pt x="873760" y="0"/>
                  </a:cubicBezTo>
                  <a:cubicBezTo>
                    <a:pt x="990036" y="1129"/>
                    <a:pt x="1152596" y="1275644"/>
                    <a:pt x="1259841" y="1280160"/>
                  </a:cubicBezTo>
                  <a:cubicBezTo>
                    <a:pt x="1367086" y="1284676"/>
                    <a:pt x="1408854" y="33866"/>
                    <a:pt x="1517227" y="27093"/>
                  </a:cubicBezTo>
                  <a:cubicBezTo>
                    <a:pt x="1625600" y="20320"/>
                    <a:pt x="1803964" y="1126631"/>
                    <a:pt x="1910080" y="1239520"/>
                  </a:cubicBezTo>
                  <a:cubicBezTo>
                    <a:pt x="2016196" y="1352409"/>
                    <a:pt x="2134730" y="913272"/>
                    <a:pt x="2153921" y="704427"/>
                  </a:cubicBezTo>
                </a:path>
              </a:pathLst>
            </a:custGeom>
            <a:noFill/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06D09A54-7ECC-506F-F883-080DFFB922D1}"/>
                </a:ext>
              </a:extLst>
            </p:cNvPr>
            <p:cNvSpPr/>
            <p:nvPr/>
          </p:nvSpPr>
          <p:spPr>
            <a:xfrm rot="9923313">
              <a:off x="7918381" y="4912290"/>
              <a:ext cx="560264" cy="200668"/>
            </a:xfrm>
            <a:custGeom>
              <a:avLst/>
              <a:gdLst>
                <a:gd name="csX0" fmla="*/ 0 w 2153921"/>
                <a:gd name="csY0" fmla="*/ 778934 h 1280172"/>
                <a:gd name="csX1" fmla="*/ 203200 w 2153921"/>
                <a:gd name="csY1" fmla="*/ 40640 h 1280172"/>
                <a:gd name="csX2" fmla="*/ 562187 w 2153921"/>
                <a:gd name="csY2" fmla="*/ 1273387 h 1280172"/>
                <a:gd name="csX3" fmla="*/ 873760 w 2153921"/>
                <a:gd name="csY3" fmla="*/ 0 h 1280172"/>
                <a:gd name="csX4" fmla="*/ 1259841 w 2153921"/>
                <a:gd name="csY4" fmla="*/ 1280160 h 1280172"/>
                <a:gd name="csX5" fmla="*/ 1517227 w 2153921"/>
                <a:gd name="csY5" fmla="*/ 27093 h 1280172"/>
                <a:gd name="csX6" fmla="*/ 1910080 w 2153921"/>
                <a:gd name="csY6" fmla="*/ 1239520 h 1280172"/>
                <a:gd name="csX7" fmla="*/ 2153921 w 2153921"/>
                <a:gd name="csY7" fmla="*/ 704427 h 128017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</a:cxnLst>
              <a:rect l="l" t="t" r="r" b="b"/>
              <a:pathLst>
                <a:path w="2153921" h="1280172">
                  <a:moveTo>
                    <a:pt x="0" y="778934"/>
                  </a:moveTo>
                  <a:cubicBezTo>
                    <a:pt x="80151" y="365760"/>
                    <a:pt x="109502" y="-41769"/>
                    <a:pt x="203200" y="40640"/>
                  </a:cubicBezTo>
                  <a:cubicBezTo>
                    <a:pt x="296898" y="123049"/>
                    <a:pt x="450427" y="1280160"/>
                    <a:pt x="562187" y="1273387"/>
                  </a:cubicBezTo>
                  <a:cubicBezTo>
                    <a:pt x="673947" y="1266614"/>
                    <a:pt x="757484" y="-1129"/>
                    <a:pt x="873760" y="0"/>
                  </a:cubicBezTo>
                  <a:cubicBezTo>
                    <a:pt x="990036" y="1129"/>
                    <a:pt x="1152596" y="1275644"/>
                    <a:pt x="1259841" y="1280160"/>
                  </a:cubicBezTo>
                  <a:cubicBezTo>
                    <a:pt x="1367086" y="1284676"/>
                    <a:pt x="1408854" y="33866"/>
                    <a:pt x="1517227" y="27093"/>
                  </a:cubicBezTo>
                  <a:cubicBezTo>
                    <a:pt x="1625600" y="20320"/>
                    <a:pt x="1803964" y="1126631"/>
                    <a:pt x="1910080" y="1239520"/>
                  </a:cubicBezTo>
                  <a:cubicBezTo>
                    <a:pt x="2016196" y="1352409"/>
                    <a:pt x="2134730" y="913272"/>
                    <a:pt x="2153921" y="704427"/>
                  </a:cubicBezTo>
                </a:path>
              </a:pathLst>
            </a:custGeom>
            <a:noFill/>
            <a:ln w="28575"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20491FCF-D0F9-7117-349F-0F7A5EF0CF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grayscl/>
            </a:blip>
            <a:srcRect/>
            <a:stretch>
              <a:fillRect/>
            </a:stretch>
          </p:blipFill>
          <p:spPr>
            <a:xfrm rot="1387209">
              <a:off x="8280934" y="4305269"/>
              <a:ext cx="186751" cy="186751"/>
            </a:xfrm>
            <a:prstGeom prst="rect">
              <a:avLst/>
            </a:prstGeom>
          </p:spPr>
        </p:pic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4B8C4C5A-58E5-16EB-0596-BBE1F22E51BF}"/>
              </a:ext>
            </a:extLst>
          </p:cNvPr>
          <p:cNvSpPr/>
          <p:nvPr/>
        </p:nvSpPr>
        <p:spPr>
          <a:xfrm>
            <a:off x="9927893" y="3292404"/>
            <a:ext cx="1418082" cy="365125"/>
          </a:xfrm>
          <a:prstGeom prst="ellips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C10113-74A8-14D7-F69C-48D993D99307}"/>
              </a:ext>
            </a:extLst>
          </p:cNvPr>
          <p:cNvSpPr/>
          <p:nvPr/>
        </p:nvSpPr>
        <p:spPr>
          <a:xfrm>
            <a:off x="9029811" y="2766607"/>
            <a:ext cx="1416681" cy="11180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572FCB6-95D0-F17E-184E-F2A145C037E8}"/>
              </a:ext>
            </a:extLst>
          </p:cNvPr>
          <p:cNvCxnSpPr>
            <a:cxnSpLocks/>
            <a:stCxn id="15" idx="6"/>
          </p:cNvCxnSpPr>
          <p:nvPr/>
        </p:nvCxnSpPr>
        <p:spPr>
          <a:xfrm flipV="1">
            <a:off x="11346676" y="2515891"/>
            <a:ext cx="175930" cy="3776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D20F935-8E74-CE4C-3788-CED7FBD53B03}"/>
              </a:ext>
            </a:extLst>
          </p:cNvPr>
          <p:cNvCxnSpPr>
            <a:cxnSpLocks/>
            <a:endCxn id="15" idx="2"/>
          </p:cNvCxnSpPr>
          <p:nvPr/>
        </p:nvCxnSpPr>
        <p:spPr>
          <a:xfrm>
            <a:off x="9713984" y="2504413"/>
            <a:ext cx="213909" cy="3891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2F075AB4-2D04-3353-9472-3A1E262089EE}"/>
              </a:ext>
            </a:extLst>
          </p:cNvPr>
          <p:cNvSpPr/>
          <p:nvPr/>
        </p:nvSpPr>
        <p:spPr>
          <a:xfrm>
            <a:off x="9926491" y="3157870"/>
            <a:ext cx="1416680" cy="30425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F70D9CEB-B229-CB45-73A9-774374173E45}"/>
              </a:ext>
            </a:extLst>
          </p:cNvPr>
          <p:cNvCxnSpPr>
            <a:cxnSpLocks/>
            <a:stCxn id="11" idx="6"/>
            <a:endCxn id="15" idx="6"/>
          </p:cNvCxnSpPr>
          <p:nvPr/>
        </p:nvCxnSpPr>
        <p:spPr>
          <a:xfrm flipV="1">
            <a:off x="11345975" y="2893548"/>
            <a:ext cx="701" cy="5814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0ECED53-2C31-A841-7644-4AD18E1D1E8F}"/>
              </a:ext>
            </a:extLst>
          </p:cNvPr>
          <p:cNvCxnSpPr>
            <a:cxnSpLocks/>
            <a:stCxn id="11" idx="2"/>
            <a:endCxn id="15" idx="2"/>
          </p:cNvCxnSpPr>
          <p:nvPr/>
        </p:nvCxnSpPr>
        <p:spPr>
          <a:xfrm flipV="1">
            <a:off x="9927893" y="2893548"/>
            <a:ext cx="0" cy="5814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0" name="Picture 79">
            <a:extLst>
              <a:ext uri="{FF2B5EF4-FFF2-40B4-BE49-F238E27FC236}">
                <a16:creationId xmlns:a16="http://schemas.microsoft.com/office/drawing/2014/main" id="{652BB4DE-3DBE-9E72-7ADA-1C26EE9E415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902" y="3890806"/>
            <a:ext cx="3310133" cy="2648106"/>
          </a:xfrm>
          <a:prstGeom prst="roundRect">
            <a:avLst>
              <a:gd name="adj" fmla="val 5735"/>
            </a:avLst>
          </a:prstGeom>
        </p:spPr>
      </p:pic>
      <p:sp>
        <p:nvSpPr>
          <p:cNvPr id="88" name="Free-form: Shape 87">
            <a:extLst>
              <a:ext uri="{FF2B5EF4-FFF2-40B4-BE49-F238E27FC236}">
                <a16:creationId xmlns:a16="http://schemas.microsoft.com/office/drawing/2014/main" id="{A64A9393-3AEC-646C-EEFA-63F1AD10BCDE}"/>
              </a:ext>
            </a:extLst>
          </p:cNvPr>
          <p:cNvSpPr/>
          <p:nvPr/>
        </p:nvSpPr>
        <p:spPr>
          <a:xfrm rot="10033576" flipH="1">
            <a:off x="10513441" y="1510715"/>
            <a:ext cx="660569" cy="373944"/>
          </a:xfrm>
          <a:custGeom>
            <a:avLst/>
            <a:gdLst>
              <a:gd name="csX0" fmla="*/ 0 w 2153921"/>
              <a:gd name="csY0" fmla="*/ 778934 h 1280172"/>
              <a:gd name="csX1" fmla="*/ 203200 w 2153921"/>
              <a:gd name="csY1" fmla="*/ 40640 h 1280172"/>
              <a:gd name="csX2" fmla="*/ 562187 w 2153921"/>
              <a:gd name="csY2" fmla="*/ 1273387 h 1280172"/>
              <a:gd name="csX3" fmla="*/ 873760 w 2153921"/>
              <a:gd name="csY3" fmla="*/ 0 h 1280172"/>
              <a:gd name="csX4" fmla="*/ 1259841 w 2153921"/>
              <a:gd name="csY4" fmla="*/ 1280160 h 1280172"/>
              <a:gd name="csX5" fmla="*/ 1517227 w 2153921"/>
              <a:gd name="csY5" fmla="*/ 27093 h 1280172"/>
              <a:gd name="csX6" fmla="*/ 1910080 w 2153921"/>
              <a:gd name="csY6" fmla="*/ 1239520 h 1280172"/>
              <a:gd name="csX7" fmla="*/ 2153921 w 2153921"/>
              <a:gd name="csY7" fmla="*/ 704427 h 1280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153921" h="1280172">
                <a:moveTo>
                  <a:pt x="0" y="778934"/>
                </a:moveTo>
                <a:cubicBezTo>
                  <a:pt x="80151" y="365760"/>
                  <a:pt x="109502" y="-41769"/>
                  <a:pt x="203200" y="40640"/>
                </a:cubicBezTo>
                <a:cubicBezTo>
                  <a:pt x="296898" y="123049"/>
                  <a:pt x="450427" y="1280160"/>
                  <a:pt x="562187" y="1273387"/>
                </a:cubicBezTo>
                <a:cubicBezTo>
                  <a:pt x="673947" y="1266614"/>
                  <a:pt x="757484" y="-1129"/>
                  <a:pt x="873760" y="0"/>
                </a:cubicBezTo>
                <a:cubicBezTo>
                  <a:pt x="990036" y="1129"/>
                  <a:pt x="1152596" y="1275644"/>
                  <a:pt x="1259841" y="1280160"/>
                </a:cubicBezTo>
                <a:cubicBezTo>
                  <a:pt x="1367086" y="1284676"/>
                  <a:pt x="1408854" y="33866"/>
                  <a:pt x="1517227" y="27093"/>
                </a:cubicBezTo>
                <a:cubicBezTo>
                  <a:pt x="1625600" y="20320"/>
                  <a:pt x="1803964" y="1126631"/>
                  <a:pt x="1910080" y="1239520"/>
                </a:cubicBezTo>
                <a:cubicBezTo>
                  <a:pt x="2016196" y="1352409"/>
                  <a:pt x="2134730" y="913272"/>
                  <a:pt x="2153921" y="704427"/>
                </a:cubicBezTo>
              </a:path>
            </a:pathLst>
          </a:cu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81D24ADF-F6BE-6481-F323-1C70BA08AFD8}"/>
              </a:ext>
            </a:extLst>
          </p:cNvPr>
          <p:cNvCxnSpPr>
            <a:cxnSpLocks/>
          </p:cNvCxnSpPr>
          <p:nvPr/>
        </p:nvCxnSpPr>
        <p:spPr>
          <a:xfrm flipH="1">
            <a:off x="10517015" y="1606202"/>
            <a:ext cx="656492" cy="132861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3" name="Picture 132">
            <a:extLst>
              <a:ext uri="{FF2B5EF4-FFF2-40B4-BE49-F238E27FC236}">
                <a16:creationId xmlns:a16="http://schemas.microsoft.com/office/drawing/2014/main" id="{0C14EF6F-3B88-C1C1-3907-9F9920EC85D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2" t="3723" r="4970" b="3359"/>
          <a:stretch>
            <a:fillRect/>
          </a:stretch>
        </p:blipFill>
        <p:spPr>
          <a:xfrm>
            <a:off x="4445053" y="1455423"/>
            <a:ext cx="4886832" cy="2309470"/>
          </a:xfrm>
          <a:prstGeom prst="roundRect">
            <a:avLst>
              <a:gd name="adj" fmla="val 5650"/>
            </a:avLst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94DB864C-6B31-9B08-5E9F-3B094F4C5E84}"/>
                  </a:ext>
                </a:extLst>
              </p:cNvPr>
              <p:cNvSpPr txBox="1"/>
              <p:nvPr/>
            </p:nvSpPr>
            <p:spPr>
              <a:xfrm>
                <a:off x="4377093" y="3485371"/>
                <a:ext cx="4518818" cy="3491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Liu et al. 2024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[11]</m:t>
                        </m:r>
                      </m:sup>
                    </m:sSup>
                  </m:oMath>
                </a14:m>
                <a:endParaRPr lang="en-GB" sz="1600" dirty="0"/>
              </a:p>
            </p:txBody>
          </p:sp>
        </mc:Choice>
        <mc:Fallback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94DB864C-6B31-9B08-5E9F-3B094F4C5E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7093" y="3485371"/>
                <a:ext cx="4518818" cy="349135"/>
              </a:xfrm>
              <a:prstGeom prst="rect">
                <a:avLst/>
              </a:prstGeom>
              <a:blipFill>
                <a:blip r:embed="rId16"/>
                <a:stretch>
                  <a:fillRect l="-675" t="-1754" b="-228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891664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027D1A-9440-7F34-6A06-AD3011468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Picture 53">
            <a:extLst>
              <a:ext uri="{FF2B5EF4-FFF2-40B4-BE49-F238E27FC236}">
                <a16:creationId xmlns:a16="http://schemas.microsoft.com/office/drawing/2014/main" id="{DAF55A92-F197-83FC-5955-699C3F1C07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61" t="15256" r="18864" b="15092"/>
          <a:stretch>
            <a:fillRect/>
          </a:stretch>
        </p:blipFill>
        <p:spPr>
          <a:xfrm>
            <a:off x="3507898" y="1557057"/>
            <a:ext cx="4270799" cy="4776717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8271765-4BF7-A4F4-DCB7-394F54819916}"/>
              </a:ext>
            </a:extLst>
          </p:cNvPr>
          <p:cNvCxnSpPr>
            <a:cxnSpLocks/>
          </p:cNvCxnSpPr>
          <p:nvPr/>
        </p:nvCxnSpPr>
        <p:spPr>
          <a:xfrm flipH="1">
            <a:off x="3507897" y="3682075"/>
            <a:ext cx="865922" cy="128520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9D52087-92E3-DB57-BD0C-CD3D419DC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NE230 – PSD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EE89B1-16C1-D7E0-592D-A0617BA3F1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2736150" cy="4351338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GB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𝛾</m:t>
                    </m:r>
                  </m:oMath>
                </a14:m>
                <a:r>
                  <a:rPr lang="en-GB" dirty="0"/>
                  <a:t> response investigated.</a:t>
                </a:r>
              </a:p>
              <a:p>
                <a:r>
                  <a:rPr lang="en-GB" dirty="0"/>
                  <a:t>Detector exposed to </a:t>
                </a:r>
                <a:r>
                  <a:rPr lang="en-GB" dirty="0" err="1"/>
                  <a:t>AmBe</a:t>
                </a:r>
                <a:r>
                  <a:rPr lang="en-GB" dirty="0"/>
                  <a:t> source within graphite stack.</a:t>
                </a:r>
              </a:p>
              <a:p>
                <a:r>
                  <a:rPr lang="en-GB" dirty="0"/>
                  <a:t>PSD capability promising.  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EE89B1-16C1-D7E0-592D-A0617BA3F1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2736150" cy="4351338"/>
              </a:xfrm>
              <a:blipFill>
                <a:blip r:embed="rId3"/>
                <a:stretch>
                  <a:fillRect l="-4018" t="-2381" r="-46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954D99-40F5-8C3B-2A91-BC12C5D0E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11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5C8F2D9-0DB8-59F6-9A77-BBDE3DA7AD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6145112"/>
            <a:ext cx="1984564" cy="494901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01F1E113-47A7-8327-9F4A-E433AB27D1BA}"/>
              </a:ext>
            </a:extLst>
          </p:cNvPr>
          <p:cNvSpPr txBox="1"/>
          <p:nvPr/>
        </p:nvSpPr>
        <p:spPr>
          <a:xfrm>
            <a:off x="3961253" y="3015285"/>
            <a:ext cx="1134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Graphite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6ABC99E3-0580-306B-FA50-AF1F239366BD}"/>
              </a:ext>
            </a:extLst>
          </p:cNvPr>
          <p:cNvSpPr/>
          <p:nvPr/>
        </p:nvSpPr>
        <p:spPr>
          <a:xfrm>
            <a:off x="4373819" y="3682075"/>
            <a:ext cx="1558029" cy="499387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5CA9855-0D6B-62D9-2392-F3F5677AB5D5}"/>
              </a:ext>
            </a:extLst>
          </p:cNvPr>
          <p:cNvCxnSpPr>
            <a:cxnSpLocks/>
          </p:cNvCxnSpPr>
          <p:nvPr/>
        </p:nvCxnSpPr>
        <p:spPr>
          <a:xfrm>
            <a:off x="5931848" y="3682075"/>
            <a:ext cx="1026531" cy="128520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2" name="Picture 41">
            <a:extLst>
              <a:ext uri="{FF2B5EF4-FFF2-40B4-BE49-F238E27FC236}">
                <a16:creationId xmlns:a16="http://schemas.microsoft.com/office/drawing/2014/main" id="{3702A36D-4D81-138B-E7D7-0C74D7DF1B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78" b="12892"/>
          <a:stretch>
            <a:fillRect/>
          </a:stretch>
        </p:blipFill>
        <p:spPr>
          <a:xfrm rot="5400000">
            <a:off x="8845764" y="3594044"/>
            <a:ext cx="3488906" cy="1990560"/>
          </a:xfrm>
          <a:prstGeom prst="roundRect">
            <a:avLst>
              <a:gd name="adj" fmla="val 4342"/>
            </a:avLst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5CFACAA8-D30F-D439-E671-626C637F5C7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38" t="12467" r="21983" b="8716"/>
          <a:stretch>
            <a:fillRect/>
          </a:stretch>
        </p:blipFill>
        <p:spPr>
          <a:xfrm rot="5400000">
            <a:off x="7058458" y="3767955"/>
            <a:ext cx="2514799" cy="263679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4F7881B7-2A7A-E6A1-61B1-97101ECB71CC}"/>
              </a:ext>
            </a:extLst>
          </p:cNvPr>
          <p:cNvSpPr/>
          <p:nvPr/>
        </p:nvSpPr>
        <p:spPr>
          <a:xfrm>
            <a:off x="3507897" y="4956561"/>
            <a:ext cx="3450482" cy="137721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F28763B8-D182-70FB-57A4-4B25AD25370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6" t="40057" r="12142" b="40483"/>
          <a:stretch>
            <a:fillRect/>
          </a:stretch>
        </p:blipFill>
        <p:spPr>
          <a:xfrm>
            <a:off x="3527603" y="4967282"/>
            <a:ext cx="3422230" cy="134461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997FA4D3-44C3-26E2-5843-A6BA34673437}"/>
              </a:ext>
            </a:extLst>
          </p:cNvPr>
          <p:cNvSpPr txBox="1"/>
          <p:nvPr/>
        </p:nvSpPr>
        <p:spPr>
          <a:xfrm>
            <a:off x="6043560" y="5233098"/>
            <a:ext cx="928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AmBe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4F2F9E4-B4B1-FCE5-4ACE-C7FA99C15731}"/>
              </a:ext>
            </a:extLst>
          </p:cNvPr>
          <p:cNvSpPr txBox="1"/>
          <p:nvPr/>
        </p:nvSpPr>
        <p:spPr>
          <a:xfrm>
            <a:off x="3790421" y="5803517"/>
            <a:ext cx="928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NE230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3218EA94-13FE-62F1-2DBE-923DD04CFE6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" r="1764" b="2059"/>
          <a:stretch>
            <a:fillRect/>
          </a:stretch>
        </p:blipFill>
        <p:spPr>
          <a:xfrm>
            <a:off x="6156091" y="330105"/>
            <a:ext cx="5429406" cy="3740854"/>
          </a:xfrm>
          <a:prstGeom prst="roundRect">
            <a:avLst>
              <a:gd name="adj" fmla="val 3553"/>
            </a:avLst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248B7F3-6CB1-373F-4E67-CA04AAE4B7D9}"/>
                  </a:ext>
                </a:extLst>
              </p:cNvPr>
              <p:cNvSpPr txBox="1"/>
              <p:nvPr/>
            </p:nvSpPr>
            <p:spPr>
              <a:xfrm>
                <a:off x="8993663" y="2911566"/>
                <a:ext cx="385201" cy="2883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GB" i="1" dirty="0"/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7248B7F3-6CB1-373F-4E67-CA04AAE4B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3663" y="2911566"/>
                <a:ext cx="385201" cy="288385"/>
              </a:xfrm>
              <a:prstGeom prst="rect">
                <a:avLst/>
              </a:prstGeom>
              <a:blipFill>
                <a:blip r:embed="rId9"/>
                <a:stretch>
                  <a:fillRect b="-106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B551215-F236-DA62-36CE-FD98AEBCFF6E}"/>
                  </a:ext>
                </a:extLst>
              </p:cNvPr>
              <p:cNvSpPr txBox="1"/>
              <p:nvPr/>
            </p:nvSpPr>
            <p:spPr>
              <a:xfrm>
                <a:off x="10179183" y="3384617"/>
                <a:ext cx="38520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GB" i="1" dirty="0"/>
              </a:p>
            </p:txBody>
          </p:sp>
        </mc:Choice>
        <mc:Fallback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1B551215-F236-DA62-36CE-FD98AEBCFF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79183" y="3384617"/>
                <a:ext cx="385201" cy="369332"/>
              </a:xfrm>
              <a:prstGeom prst="rect">
                <a:avLst/>
              </a:prstGeom>
              <a:blipFill>
                <a:blip r:embed="rId10"/>
                <a:stretch>
                  <a:fillRect b="-3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036937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775A6D-B2D2-ED97-D86E-461B02A7AE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BCEB3-0FBC-6087-C1E2-04B7360F7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NE230 – response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E4426C-6277-27CD-4CF0-80B78F0D05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4912606" cy="4351338"/>
              </a:xfrm>
            </p:spPr>
            <p:txBody>
              <a:bodyPr>
                <a:normAutofit fontScale="92500"/>
              </a:bodyPr>
              <a:lstStyle/>
              <a:p>
                <a:r>
                  <a:rPr lang="en-GB" sz="3000" dirty="0"/>
                  <a:t>Energy deposition from monoenergetic neutrons recorded in Geant4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3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3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>
                        <m:r>
                          <a:rPr lang="en-GB" sz="3000" b="0" i="1" smtClean="0">
                            <a:latin typeface="Cambria Math" panose="02040503050406030204" pitchFamily="18" charset="0"/>
                          </a:rPr>
                          <m:t>[12]</m:t>
                        </m:r>
                      </m:sup>
                    </m:sSup>
                  </m:oMath>
                </a14:m>
                <a:r>
                  <a:rPr lang="en-GB" sz="3000" dirty="0"/>
                  <a:t>.</a:t>
                </a:r>
              </a:p>
              <a:p>
                <a:r>
                  <a:rPr lang="en-GB" sz="3000" dirty="0"/>
                  <a:t>Empirical resolution function + literature quenching parameters applied.</a:t>
                </a:r>
              </a:p>
              <a:p>
                <a:r>
                  <a:rPr lang="en-GB" sz="3000" dirty="0"/>
                  <a:t>Produces response functions for unfolding...</a:t>
                </a:r>
              </a:p>
              <a:p>
                <a:r>
                  <a:rPr lang="en-GB" sz="3000" dirty="0"/>
                  <a:t>Requires experimental verification! </a:t>
                </a:r>
              </a:p>
              <a:p>
                <a:endParaRPr lang="en-GB" dirty="0"/>
              </a:p>
              <a:p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CE4426C-6277-27CD-4CF0-80B78F0D05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4912606" cy="4351338"/>
              </a:xfrm>
              <a:blipFill>
                <a:blip r:embed="rId2"/>
                <a:stretch>
                  <a:fillRect l="-2236" t="-2381" r="-3727" b="-33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C018C-D920-915B-3878-0C94ABE3C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12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B70AD8-B2E7-0059-26F6-7AEE9C92F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6145112"/>
            <a:ext cx="1984564" cy="49490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B0DAD93-5D70-84AF-7190-3D31FB9F97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4"/>
          <a:stretch>
            <a:fillRect/>
          </a:stretch>
        </p:blipFill>
        <p:spPr>
          <a:xfrm>
            <a:off x="6248016" y="3125993"/>
            <a:ext cx="4725168" cy="3409790"/>
          </a:xfrm>
          <a:prstGeom prst="roundRect">
            <a:avLst>
              <a:gd name="adj" fmla="val 3252"/>
            </a:avLst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CCA59F2-AF7A-8283-41B3-FD88021610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" t="3036" r="49352" b="1163"/>
          <a:stretch>
            <a:fillRect/>
          </a:stretch>
        </p:blipFill>
        <p:spPr>
          <a:xfrm>
            <a:off x="8249319" y="273628"/>
            <a:ext cx="3516260" cy="2722960"/>
          </a:xfrm>
          <a:prstGeom prst="roundRect">
            <a:avLst>
              <a:gd name="adj" fmla="val 4167"/>
            </a:avLst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58376C-FFA4-3653-4D8A-B66DAEB9298C}"/>
              </a:ext>
            </a:extLst>
          </p:cNvPr>
          <p:cNvSpPr txBox="1"/>
          <p:nvPr/>
        </p:nvSpPr>
        <p:spPr>
          <a:xfrm rot="21374945">
            <a:off x="7994272" y="5400542"/>
            <a:ext cx="2149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PRELIMINARY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5FAF6CD-D670-356D-3CCE-9177943726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3" t="3037" r="3370"/>
          <a:stretch>
            <a:fillRect/>
          </a:stretch>
        </p:blipFill>
        <p:spPr>
          <a:xfrm>
            <a:off x="5387009" y="273628"/>
            <a:ext cx="2867301" cy="2722960"/>
          </a:xfrm>
          <a:prstGeom prst="roundRect">
            <a:avLst>
              <a:gd name="adj" fmla="val 4476"/>
            </a:avLst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C0EB9A-2D44-4385-A949-6A91E21715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0">
            <a:off x="8280325" y="2435527"/>
            <a:ext cx="301993" cy="154156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7A7F48D-E757-DEC2-5303-757D85B03A9A}"/>
              </a:ext>
            </a:extLst>
          </p:cNvPr>
          <p:cNvSpPr txBox="1"/>
          <p:nvPr/>
        </p:nvSpPr>
        <p:spPr>
          <a:xfrm>
            <a:off x="5743291" y="423340"/>
            <a:ext cx="17072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/>
              <a:t>Craun et al. 1970</a:t>
            </a:r>
          </a:p>
        </p:txBody>
      </p:sp>
    </p:spTree>
    <p:extLst>
      <p:ext uri="{BB962C8B-B14F-4D97-AF65-F5344CB8AC3E}">
        <p14:creationId xmlns:p14="http://schemas.microsoft.com/office/powerpoint/2010/main" val="2060001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833E24-CA9E-4602-71D3-DF90A48EC7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56">
            <a:extLst>
              <a:ext uri="{FF2B5EF4-FFF2-40B4-BE49-F238E27FC236}">
                <a16:creationId xmlns:a16="http://schemas.microsoft.com/office/drawing/2014/main" id="{8C9744FB-557C-DEC1-791C-3D0F2EDF0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4" t="7271" r="36767" b="2361"/>
          <a:stretch>
            <a:fillRect/>
          </a:stretch>
        </p:blipFill>
        <p:spPr>
          <a:xfrm>
            <a:off x="5276297" y="3367612"/>
            <a:ext cx="3584325" cy="2847751"/>
          </a:xfrm>
          <a:prstGeom prst="roundRect">
            <a:avLst>
              <a:gd name="adj" fmla="val 5839"/>
            </a:avLst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58F63F03-E6D6-42D8-7C28-050E321E3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6" t="7745" r="38440" b="2361"/>
          <a:stretch>
            <a:fillRect/>
          </a:stretch>
        </p:blipFill>
        <p:spPr>
          <a:xfrm>
            <a:off x="8908915" y="3367612"/>
            <a:ext cx="3167530" cy="2847751"/>
          </a:xfrm>
          <a:prstGeom prst="roundRect">
            <a:avLst>
              <a:gd name="adj" fmla="val 3226"/>
            </a:avLst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D82686A-0A63-57B6-47A4-3E3346A032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4" t="26796" r="16825" b="47808"/>
          <a:stretch>
            <a:fillRect/>
          </a:stretch>
        </p:blipFill>
        <p:spPr>
          <a:xfrm>
            <a:off x="5279800" y="426740"/>
            <a:ext cx="6796645" cy="2639680"/>
          </a:xfrm>
          <a:prstGeom prst="roundRect">
            <a:avLst>
              <a:gd name="adj" fmla="val 5787"/>
            </a:avLst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3F3631F-5398-C084-18D5-2F686A7C4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Indirect ToF?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A3CF01-1A38-39C1-4850-4160127B2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685617" cy="4351338"/>
          </a:xfrm>
        </p:spPr>
        <p:txBody>
          <a:bodyPr>
            <a:normAutofit fontScale="92500" lnSpcReduction="20000"/>
          </a:bodyPr>
          <a:lstStyle/>
          <a:p>
            <a:r>
              <a:rPr lang="en-GB" sz="3000" dirty="0"/>
              <a:t>Scatterer (S) and absorber (A).</a:t>
            </a:r>
          </a:p>
          <a:p>
            <a:r>
              <a:rPr lang="en-GB" sz="3000" dirty="0"/>
              <a:t>ToF determines neutron energy.</a:t>
            </a:r>
          </a:p>
          <a:p>
            <a:r>
              <a:rPr lang="en-GB" sz="3000" dirty="0"/>
              <a:t>Feasibility study with </a:t>
            </a:r>
            <a:r>
              <a:rPr lang="en-GB" sz="3000" dirty="0" err="1"/>
              <a:t>AmBe</a:t>
            </a:r>
            <a:r>
              <a:rPr lang="en-GB" sz="3000" dirty="0"/>
              <a:t>-graphite setup in progress.</a:t>
            </a:r>
          </a:p>
          <a:p>
            <a:r>
              <a:rPr lang="en-GB" sz="3000" dirty="0"/>
              <a:t>Separates spectrum into quasi-monoenergetic groups.</a:t>
            </a:r>
          </a:p>
          <a:p>
            <a:r>
              <a:rPr lang="en-GB" sz="3000" dirty="0"/>
              <a:t>Responses experimentally determined.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2E71C-0738-F2AF-D218-B50C19EF3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33992"/>
            <a:ext cx="2743200" cy="365125"/>
          </a:xfrm>
        </p:spPr>
        <p:txBody>
          <a:bodyPr/>
          <a:lstStyle/>
          <a:p>
            <a:r>
              <a:rPr lang="en-GB" dirty="0"/>
              <a:t>13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1DA9E1-48E7-6676-0822-7E2C24ED54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6145112"/>
            <a:ext cx="1984564" cy="494901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7422525F-DC5A-C128-030A-A6A7EA9F3E56}"/>
              </a:ext>
            </a:extLst>
          </p:cNvPr>
          <p:cNvSpPr txBox="1"/>
          <p:nvPr/>
        </p:nvSpPr>
        <p:spPr>
          <a:xfrm>
            <a:off x="11303482" y="2431487"/>
            <a:ext cx="9852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>
                <a:solidFill>
                  <a:schemeClr val="bg1"/>
                </a:solidFill>
              </a:rPr>
              <a:t>AmBe</a:t>
            </a:r>
            <a:endParaRPr lang="en-GB" dirty="0">
              <a:solidFill>
                <a:schemeClr val="bg1"/>
              </a:solidFill>
            </a:endParaRP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DF4B07C-4E2B-DE9D-8038-494AA805AF13}"/>
              </a:ext>
            </a:extLst>
          </p:cNvPr>
          <p:cNvCxnSpPr>
            <a:cxnSpLocks/>
          </p:cNvCxnSpPr>
          <p:nvPr/>
        </p:nvCxnSpPr>
        <p:spPr>
          <a:xfrm flipH="1" flipV="1">
            <a:off x="5613991" y="733647"/>
            <a:ext cx="3009014" cy="2115879"/>
          </a:xfrm>
          <a:prstGeom prst="straightConnector1">
            <a:avLst/>
          </a:prstGeom>
          <a:ln>
            <a:solidFill>
              <a:schemeClr val="bg1"/>
            </a:solidFill>
            <a:prstDash val="sysDot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44A74A4-F569-51AC-C514-122E6A7ED233}"/>
                  </a:ext>
                </a:extLst>
              </p:cNvPr>
              <p:cNvSpPr txBox="1"/>
              <p:nvPr/>
            </p:nvSpPr>
            <p:spPr>
              <a:xfrm>
                <a:off x="6724296" y="1377248"/>
                <a:ext cx="115659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r>
                        <a:rPr lang="en-GB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1.5 </m:t>
                      </m:r>
                      <m:r>
                        <m:rPr>
                          <m:sty m:val="p"/>
                        </m:rPr>
                        <a:rPr lang="en-GB" b="0" i="0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oMath>
                  </m:oMathPara>
                </a14:m>
                <a:endParaRPr lang="en-GB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44A74A4-F569-51AC-C514-122E6A7ED2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4296" y="1377248"/>
                <a:ext cx="1156596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TextBox 34">
            <a:extLst>
              <a:ext uri="{FF2B5EF4-FFF2-40B4-BE49-F238E27FC236}">
                <a16:creationId xmlns:a16="http://schemas.microsoft.com/office/drawing/2014/main" id="{5D8C19F5-E8A8-FBCF-3DBB-AE0B189F2CAB}"/>
              </a:ext>
            </a:extLst>
          </p:cNvPr>
          <p:cNvSpPr txBox="1"/>
          <p:nvPr/>
        </p:nvSpPr>
        <p:spPr>
          <a:xfrm>
            <a:off x="8364366" y="2431487"/>
            <a:ext cx="40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1A67D4D-ABE4-B704-2F68-9775A6026964}"/>
              </a:ext>
            </a:extLst>
          </p:cNvPr>
          <p:cNvSpPr txBox="1"/>
          <p:nvPr/>
        </p:nvSpPr>
        <p:spPr>
          <a:xfrm>
            <a:off x="5392929" y="768427"/>
            <a:ext cx="402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1D003A6-B1AF-9E17-036B-615E18CBF59C}"/>
              </a:ext>
            </a:extLst>
          </p:cNvPr>
          <p:cNvSpPr/>
          <p:nvPr/>
        </p:nvSpPr>
        <p:spPr>
          <a:xfrm>
            <a:off x="5688376" y="4560849"/>
            <a:ext cx="441049" cy="230638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5F5D462A-3A92-0911-0F30-310C4787EC04}"/>
              </a:ext>
            </a:extLst>
          </p:cNvPr>
          <p:cNvSpPr/>
          <p:nvPr/>
        </p:nvSpPr>
        <p:spPr>
          <a:xfrm rot="5400000">
            <a:off x="5405018" y="5239536"/>
            <a:ext cx="1403094" cy="4571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6F90F6D7-26B8-4C70-9F95-04C58B13620C}"/>
              </a:ext>
            </a:extLst>
          </p:cNvPr>
          <p:cNvSpPr/>
          <p:nvPr/>
        </p:nvSpPr>
        <p:spPr>
          <a:xfrm>
            <a:off x="10196249" y="3560599"/>
            <a:ext cx="248130" cy="2407596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885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8C2817-13C1-4D09-01EE-10EF9F05E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4F40F-9B9F-1D3A-2735-FEE29E0D7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Plans and outlook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4E928A-6BA0-D887-2A07-A89A94719F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557666" cy="4351338"/>
          </a:xfrm>
        </p:spPr>
        <p:txBody>
          <a:bodyPr>
            <a:normAutofit/>
          </a:bodyPr>
          <a:lstStyle/>
          <a:p>
            <a:r>
              <a:rPr lang="en-GB" dirty="0"/>
              <a:t>Continue detector characterisation.</a:t>
            </a:r>
          </a:p>
          <a:p>
            <a:r>
              <a:rPr lang="en-GB" dirty="0"/>
              <a:t>Initial experimental testing in next few months??? </a:t>
            </a:r>
            <a:r>
              <a:rPr lang="en-GB" dirty="0">
                <a:sym typeface="Wingdings" panose="05000000000000000000" pitchFamily="2" charset="2"/>
              </a:rPr>
              <a:t></a:t>
            </a:r>
            <a:endParaRPr lang="en-GB" dirty="0"/>
          </a:p>
          <a:p>
            <a:r>
              <a:rPr lang="en-GB" dirty="0"/>
              <a:t>First involving activation foils (C/E ratios).</a:t>
            </a:r>
          </a:p>
          <a:p>
            <a:r>
              <a:rPr lang="en-GB" dirty="0"/>
              <a:t>If positive, move to online detector tests.</a:t>
            </a:r>
          </a:p>
          <a:p>
            <a:r>
              <a:rPr lang="en-GB" dirty="0"/>
              <a:t>Employ other techniques?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35E86D-00E4-19F2-EC15-42D3536248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14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D7220B-26CE-23A5-6D47-BF78B67B0A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6145112"/>
            <a:ext cx="1984564" cy="4949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21CB666-A225-32F3-637D-50A50D9448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866" y="971605"/>
            <a:ext cx="6433612" cy="4914790"/>
          </a:xfrm>
          <a:prstGeom prst="roundRect">
            <a:avLst>
              <a:gd name="adj" fmla="val 4827"/>
            </a:avLst>
          </a:prstGeom>
        </p:spPr>
      </p:pic>
    </p:spTree>
    <p:extLst>
      <p:ext uri="{BB962C8B-B14F-4D97-AF65-F5344CB8AC3E}">
        <p14:creationId xmlns:p14="http://schemas.microsoft.com/office/powerpoint/2010/main" val="808758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590A35-2BF9-6019-EE9F-4CAA86A722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AB00D-9A35-78F0-50CD-6B9847021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Please talk to me about…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E69E0C-4B02-6097-CB41-8228E2BD475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4557666" cy="4351338"/>
              </a:xfrm>
            </p:spPr>
            <p:txBody>
              <a:bodyPr>
                <a:normAutofit/>
              </a:bodyPr>
              <a:lstStyle/>
              <a:p>
                <a:r>
                  <a:rPr lang="en-GB" dirty="0"/>
                  <a:t>Potentially suitable detector types.</a:t>
                </a:r>
              </a:p>
              <a:p>
                <a:r>
                  <a:rPr lang="en-GB" dirty="0"/>
                  <a:t>Approaches I may not have considered.</a:t>
                </a:r>
              </a:p>
              <a:p>
                <a:r>
                  <a:rPr lang="en-GB" dirty="0"/>
                  <a:t>Spectrum unfolding techniques.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Li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GB"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 data measurements.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8E69E0C-4B02-6097-CB41-8228E2BD475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4557666" cy="4351338"/>
              </a:xfrm>
              <a:blipFill>
                <a:blip r:embed="rId2"/>
                <a:stretch>
                  <a:fillRect l="-2410" t="-2381" r="-388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A97FB0-B8BA-76D4-F054-01367B256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15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339F773-71DE-DA28-294F-8B00607EA3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94" y="6145112"/>
            <a:ext cx="1984564" cy="494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596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29655B-BAFA-0405-0DBB-68B86BA02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4AB5B-702A-A678-04A2-804625650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Acknowledgments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95343-891B-8370-42FD-E3AED4F1A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99484" cy="4351338"/>
          </a:xfrm>
        </p:spPr>
        <p:txBody>
          <a:bodyPr>
            <a:normAutofit/>
          </a:bodyPr>
          <a:lstStyle/>
          <a:p>
            <a:r>
              <a:rPr lang="en-GB" dirty="0"/>
              <a:t>University of Birmingham: </a:t>
            </a:r>
          </a:p>
          <a:p>
            <a:pPr lvl="1"/>
            <a:r>
              <a:rPr lang="en-GB" dirty="0"/>
              <a:t>Dr. Jack Bishop. </a:t>
            </a:r>
          </a:p>
          <a:p>
            <a:pPr lvl="1"/>
            <a:r>
              <a:rPr lang="en-GB" dirty="0"/>
              <a:t>Prof. Carl Wheldon.</a:t>
            </a:r>
          </a:p>
          <a:p>
            <a:pPr lvl="1"/>
            <a:r>
              <a:rPr lang="en-GB" dirty="0"/>
              <a:t>Prof. </a:t>
            </a:r>
            <a:r>
              <a:rPr lang="en-GB" dirty="0" err="1"/>
              <a:t>Tzany</a:t>
            </a:r>
            <a:r>
              <a:rPr lang="en-GB" dirty="0"/>
              <a:t> </a:t>
            </a:r>
            <a:r>
              <a:rPr lang="en-GB" dirty="0" err="1"/>
              <a:t>Kokalova</a:t>
            </a:r>
            <a:r>
              <a:rPr lang="en-GB" dirty="0"/>
              <a:t>. </a:t>
            </a:r>
          </a:p>
          <a:p>
            <a:r>
              <a:rPr lang="en-GB" dirty="0"/>
              <a:t>AWE:</a:t>
            </a:r>
          </a:p>
          <a:p>
            <a:pPr lvl="1"/>
            <a:r>
              <a:rPr lang="en-GB" dirty="0"/>
              <a:t>Dr Simon Rice. 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DD3A63-D6DF-1D8F-8037-184A53728A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758" y="5388310"/>
            <a:ext cx="5322357" cy="7886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FF96A0-D140-01F8-2CDE-09B511C590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885" y="5256823"/>
            <a:ext cx="5322357" cy="1327265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FB317E6-0FF2-4D9C-DFAC-BE8AC1286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5A917F-3CE1-7C57-0A2E-5597B19166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124" y="812692"/>
            <a:ext cx="5557991" cy="4168493"/>
          </a:xfrm>
          <a:prstGeom prst="roundRect">
            <a:avLst>
              <a:gd name="adj" fmla="val 5122"/>
            </a:avLst>
          </a:prstGeom>
        </p:spPr>
      </p:pic>
    </p:spTree>
    <p:extLst>
      <p:ext uri="{BB962C8B-B14F-4D97-AF65-F5344CB8AC3E}">
        <p14:creationId xmlns:p14="http://schemas.microsoft.com/office/powerpoint/2010/main" val="40236981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03804-B975-060B-08F2-7D69BC2AB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Thank you very much for your attention!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BB6BB-98E5-3B21-06CF-65E8A36776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90688"/>
            <a:ext cx="10515600" cy="7615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dirty="0"/>
              <a:t>Any questions?</a:t>
            </a:r>
          </a:p>
          <a:p>
            <a:pPr marL="0" indent="0" algn="ctr"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361A51-582B-2128-BF63-371D574C2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 dirty="0"/>
              <a:t>17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759BF80-DD8C-BFC0-7C49-0E4ABC47169B}"/>
              </a:ext>
            </a:extLst>
          </p:cNvPr>
          <p:cNvSpPr txBox="1">
            <a:spLocks/>
          </p:cNvSpPr>
          <p:nvPr/>
        </p:nvSpPr>
        <p:spPr>
          <a:xfrm>
            <a:off x="838198" y="2189018"/>
            <a:ext cx="10515601" cy="430385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600" dirty="0"/>
              <a:t>References:</a:t>
            </a:r>
          </a:p>
          <a:p>
            <a:r>
              <a:rPr lang="en-GB" sz="1500" dirty="0"/>
              <a:t>[1] – C. Wheldon et al. (2024), ‘A Birmingham Laboratory Portrait’, Nuclear Physics News, 34(4), pp. 4–8.</a:t>
            </a:r>
          </a:p>
          <a:p>
            <a:r>
              <a:rPr lang="en-GB" sz="1500" dirty="0"/>
              <a:t>[2] – M.V. Egorov et al. (2021), ‘Deuteron inelastic scattering on 6Li and 7Li nuclei within the three-body cluster model’, Chinese Phys. C 45 014108.</a:t>
            </a:r>
          </a:p>
          <a:p>
            <a:r>
              <a:rPr lang="en-GB" sz="1500" dirty="0"/>
              <a:t>[3] – A.J. Koning et al. (2019), ‘TENDL: Complete Nuclear Data Library for Innovative Nuclear Science and Technology’, Nuclear Data Sheets 155 (2019) 1.</a:t>
            </a:r>
          </a:p>
          <a:p>
            <a:r>
              <a:rPr lang="en-GB" sz="1500" dirty="0"/>
              <a:t>[4] – Nakayama, S. et al. (2021), ‘JENDL/DEU-2020: deuteron nuclear data library for design studies of accelerator-based neutron sources’, Journal of Nuclear Science and Technology, 58(7), pp. 805–821.</a:t>
            </a:r>
          </a:p>
          <a:p>
            <a:r>
              <a:rPr lang="en-GB" sz="1500" dirty="0"/>
              <a:t>[5] – D.A. Brown et al. (2018), ‘ENDF/B-VIII.0: The 8th Major Release of the Nuclear Reaction Data Library with CIELO-project Cross Sections, New Standards and Thermal Scattering Data’, Nuclear Data Sheets, 148: pp. 1-142 (2018).</a:t>
            </a:r>
          </a:p>
          <a:p>
            <a:r>
              <a:rPr lang="en-GB" sz="1500" dirty="0"/>
              <a:t>[6] – </a:t>
            </a:r>
            <a:r>
              <a:rPr lang="en-GB" sz="1500" dirty="0" err="1"/>
              <a:t>Bochkarev</a:t>
            </a:r>
            <a:r>
              <a:rPr lang="en-GB" sz="1500" dirty="0"/>
              <a:t>, O.V. et al. (1994), ‘Neutrons from the ⁷Li + d reaction in the deuteron energy range 0.7–12.1 MeV’, (Technical Report IAE-5784/2), International Atomic Energy Agency.</a:t>
            </a:r>
          </a:p>
          <a:p>
            <a:r>
              <a:rPr lang="en-GB" sz="1500" dirty="0"/>
              <a:t>[7] – </a:t>
            </a:r>
            <a:r>
              <a:rPr lang="en-GB" sz="1500" dirty="0" err="1"/>
              <a:t>Guzhovskij</a:t>
            </a:r>
            <a:r>
              <a:rPr lang="en-GB" sz="1500" dirty="0"/>
              <a:t>, </a:t>
            </a:r>
            <a:r>
              <a:rPr lang="en-GB" sz="1500" dirty="0" err="1"/>
              <a:t>B.Ya</a:t>
            </a:r>
            <a:r>
              <a:rPr lang="en-GB" sz="1500" dirty="0"/>
              <a:t>. et al. (1984), ‘Energy dependences of total cross sections of neutron formation in reactions ⁶,⁷Li + ²,³H.’, </a:t>
            </a:r>
            <a:r>
              <a:rPr lang="en-GB" sz="1500" dirty="0" err="1"/>
              <a:t>Prikladnaya</a:t>
            </a:r>
            <a:r>
              <a:rPr lang="en-GB" sz="1500" dirty="0"/>
              <a:t> </a:t>
            </a:r>
            <a:r>
              <a:rPr lang="en-GB" sz="1500" dirty="0" err="1"/>
              <a:t>Yadernaya</a:t>
            </a:r>
            <a:r>
              <a:rPr lang="en-GB" sz="1500" dirty="0"/>
              <a:t> </a:t>
            </a:r>
            <a:r>
              <a:rPr lang="en-GB" sz="1500" dirty="0" err="1"/>
              <a:t>Spektroskopiya</a:t>
            </a:r>
            <a:r>
              <a:rPr lang="en-GB" sz="1500" dirty="0"/>
              <a:t>, 13, 135.</a:t>
            </a:r>
          </a:p>
          <a:p>
            <a:r>
              <a:rPr lang="en-GB" sz="1500" dirty="0"/>
              <a:t>[8] – </a:t>
            </a:r>
            <a:r>
              <a:rPr lang="en-GB" sz="1500" dirty="0" err="1"/>
              <a:t>Osetinskij</a:t>
            </a:r>
            <a:r>
              <a:rPr lang="en-GB" sz="1500" dirty="0"/>
              <a:t>, G.M. et al. (1970), ‘The investigation of the ⁷Li(</a:t>
            </a:r>
            <a:r>
              <a:rPr lang="en-GB" sz="1500" dirty="0" err="1"/>
              <a:t>d,n</a:t>
            </a:r>
            <a:r>
              <a:rPr lang="en-GB" sz="1500" dirty="0"/>
              <a:t>)⁸Be reaction’, (JINR-P15-5143), Joint Institute for Nuclear Research.</a:t>
            </a:r>
          </a:p>
          <a:p>
            <a:r>
              <a:rPr lang="en-GB" sz="1500" dirty="0"/>
              <a:t>[9] – Abramovich, S.N. et al. (1997), ‘Measurements of cross sections for the reactions ⁶,⁷Li(</a:t>
            </a:r>
            <a:r>
              <a:rPr lang="en-GB" sz="1500" dirty="0" err="1"/>
              <a:t>d,t</a:t>
            </a:r>
            <a:r>
              <a:rPr lang="en-GB" sz="1500" dirty="0"/>
              <a:t>) with radiochemical methods.’ In Nuclear Data for Science and Technology (Vol. 1, p. 632). Trieste.</a:t>
            </a:r>
          </a:p>
          <a:p>
            <a:r>
              <a:rPr lang="en-GB" sz="1500" dirty="0"/>
              <a:t>[10] – P.K. Romano et al. (2015), ‘</a:t>
            </a:r>
            <a:r>
              <a:rPr lang="en-GB" sz="1500" dirty="0" err="1"/>
              <a:t>OpenMC</a:t>
            </a:r>
            <a:r>
              <a:rPr lang="en-GB" sz="1500" dirty="0"/>
              <a:t>: A State-of-the-Art Monte Carlo Code for Research and Development’, Ann. </a:t>
            </a:r>
            <a:r>
              <a:rPr lang="en-GB" sz="1500" dirty="0" err="1"/>
              <a:t>Nucl</a:t>
            </a:r>
            <a:r>
              <a:rPr lang="en-GB" sz="1500" dirty="0"/>
              <a:t>. Energy, 82, 90–97 (2015).</a:t>
            </a:r>
          </a:p>
          <a:p>
            <a:r>
              <a:rPr lang="en-GB" sz="1500" dirty="0"/>
              <a:t>[11] – X. Liu et al. (2024). ‘An Optimized SVR Algorithm for Pulse Pile-Up Correction in Pulse Shape Discrimination.’ Sensors, 24(23), 7545.</a:t>
            </a:r>
          </a:p>
          <a:p>
            <a:r>
              <a:rPr lang="en-GB" sz="1500" dirty="0"/>
              <a:t>[12] – S. Agostinelli et al. (2003), 'GEANT4—a simulation toolkit', Nuclear Instruments and Methods in Physics Research Section A, 506(3), pp. 250–303.</a:t>
            </a:r>
          </a:p>
        </p:txBody>
      </p:sp>
    </p:spTree>
    <p:extLst>
      <p:ext uri="{BB962C8B-B14F-4D97-AF65-F5344CB8AC3E}">
        <p14:creationId xmlns:p14="http://schemas.microsoft.com/office/powerpoint/2010/main" val="6301142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17822</TotalTime>
  <Words>1341</Words>
  <Application>Microsoft Office PowerPoint</Application>
  <PresentationFormat>Widescreen</PresentationFormat>
  <Paragraphs>179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Cambria Math</vt:lpstr>
      <vt:lpstr>Wingdings</vt:lpstr>
      <vt:lpstr>Office Theme</vt:lpstr>
      <vt:lpstr>1_Office Theme</vt:lpstr>
      <vt:lpstr>Towards establishing       a high-energy                     d-Li neutron production capability at HF-ADNeF</vt:lpstr>
      <vt:lpstr>Overview of HF-ADNeF currently</vt:lpstr>
      <vt:lpstr>The Li(d,xn) reaction</vt:lpstr>
      <vt:lpstr>Applications</vt:lpstr>
      <vt:lpstr>Li(d,xn) data.</vt:lpstr>
      <vt:lpstr>Spectrum predictions</vt:lpstr>
      <vt:lpstr>Verification challenges</vt:lpstr>
      <vt:lpstr>Verification requirements</vt:lpstr>
      <vt:lpstr>Verification requirements</vt:lpstr>
      <vt:lpstr>Verification requirements</vt:lpstr>
      <vt:lpstr>Verification requirements</vt:lpstr>
      <vt:lpstr>Verification requirements</vt:lpstr>
      <vt:lpstr>Ongoing work – NE230</vt:lpstr>
      <vt:lpstr>NE230 – PSD </vt:lpstr>
      <vt:lpstr>NE230 – response</vt:lpstr>
      <vt:lpstr>Indirect ToF?</vt:lpstr>
      <vt:lpstr>Plans and outlook</vt:lpstr>
      <vt:lpstr>Please talk to me about…</vt:lpstr>
      <vt:lpstr>Acknowledgments</vt:lpstr>
      <vt:lpstr>Thank you very much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Murphy (PhD Phys + Astronomy FT)</dc:creator>
  <cp:lastModifiedBy>John Murphy (PhD Phys + Astronomy FT)</cp:lastModifiedBy>
  <cp:revision>1</cp:revision>
  <dcterms:created xsi:type="dcterms:W3CDTF">2026-07-21T11:41:16Z</dcterms:created>
  <dcterms:modified xsi:type="dcterms:W3CDTF">2026-09-16T15:25:13Z</dcterms:modified>
</cp:coreProperties>
</file>