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959" r:id="rId3"/>
    <p:sldId id="314" r:id="rId4"/>
    <p:sldId id="1180" r:id="rId5"/>
    <p:sldId id="257" r:id="rId6"/>
    <p:sldId id="268" r:id="rId7"/>
    <p:sldId id="310" r:id="rId8"/>
    <p:sldId id="272" r:id="rId9"/>
    <p:sldId id="1188" r:id="rId10"/>
    <p:sldId id="1182" r:id="rId11"/>
    <p:sldId id="1183" r:id="rId12"/>
    <p:sldId id="280" r:id="rId13"/>
    <p:sldId id="1184" r:id="rId14"/>
    <p:sldId id="1185" r:id="rId15"/>
    <p:sldId id="1190" r:id="rId16"/>
    <p:sldId id="1187" r:id="rId17"/>
    <p:sldId id="313" r:id="rId18"/>
    <p:sldId id="31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BE1B51C-3F94-621C-A5CD-C186B5A87D71}" name="Rhys Bonnell" initials="RB" userId="S::s2508780@ed.ac.uk::04533164-a63b-4bac-97ef-12e56529489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54"/>
    <p:restoredTop sz="94795"/>
  </p:normalViewPr>
  <p:slideViewPr>
    <p:cSldViewPr snapToGrid="0">
      <p:cViewPr varScale="1">
        <p:scale>
          <a:sx n="120" d="100"/>
          <a:sy n="120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095FF-84CE-FE42-9C8F-3F106DD10299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C6EB1-E560-6242-A5C7-B744AC299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7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E351F-0376-B043-D6D7-501E6C4A9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EC1EB9-FAFD-FBB9-BEB7-C875C61F67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0F0E46-84D6-6D4C-39B8-BA66EDBD7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9DCAA-0F51-A39C-8A2B-DB1174A2E7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61147-B031-344A-B2E4-715DA9786C4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99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69AD9-6191-F7CD-BF6D-17FBB10FB9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E6B426-F04B-3FBD-1D2A-DB07A1578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21A4D-5867-1D71-3C84-5FCE6C352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187CB-0457-D129-F8F9-345B22E4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8C94E-0E44-93E3-1576-B13BF413C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91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19BEB-7F6C-438F-22C4-BD13A584E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92AC0-232B-C427-D952-49E7C330B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FDB08-09E8-F9E1-882F-0B5B5A026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130A7-1068-A935-C1CF-F92E250CA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BE4FA-75BE-02D6-203F-471B48BE3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29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99C2B-3153-456B-0210-5A5828DC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EB6EE-B9D8-19FB-12D2-A14166C95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7DC16-B06F-5DEE-E3F2-1A24FF569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638F4-8001-D536-F589-4D1CE0866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BCFF4-FD2E-AAA9-244A-FE6E0185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18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E4228-7826-3F2D-EAB8-832C39C4B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1DBEF-6BC8-1CD8-355F-94899D45A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E4137-3661-0C5A-B1D2-9BDF00B56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E9CE2-4123-7573-BA94-723B62EBA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FC2DBF-D8E1-FD1F-0C42-36C66055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8554C-4C23-4709-4C38-200A988C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76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25194-760D-7182-FEB8-4BA585DA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E7C99-F2F6-47A6-FA69-C37D373E2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EA293-5874-807D-E815-0371C8978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53AE6C-8685-DE71-06A5-5A8A6B2F6F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5FE5DA-FC78-60E5-6B2D-C931198A4E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50BBF1-DA14-7D22-0EB3-0BBCD3F84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2D568E-E6A0-3E66-8E83-647FE9EBD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C26A64-A7EB-AD32-7B34-8F80BF117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749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D3FC9-83A7-EF18-C7FD-B7F777E24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DC722F-2D69-594D-2801-9A336E6A0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F9C8BF-E6FF-FA02-5F80-C3A8612EE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E4233E-E235-8856-7FE5-DB0D9114C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41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52875E-1085-E199-8962-75BF4B542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3B10D4-353E-426A-E854-F20478C4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ED2CA-066E-67DD-76DC-03710C80C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2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47254-5981-D7F3-4EC4-6A1A2EA5D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7548D-F3F7-D9A8-608E-64B1525B3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1D117-41DD-5F8D-070F-506B67999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7E403E-12A5-3929-AFE3-7BE56CD84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87337F-90A1-41B5-C968-A7D845A54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A7F266-F3F6-62DA-3A85-3BB99D3BA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9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567BD-3C30-F11B-B62C-135110234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5FF402-ACDB-A8E4-24A2-F1D03D8110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2DD05-247D-FB2E-7554-9A6D93420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2FE521-D883-5B7F-EA27-92F02A158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90561-9ACD-3FDC-9F51-026D0EA4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5A0D13-F947-DF22-12CE-DB10ACEDD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3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7310-2C4A-D392-9EF7-20A103F2C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8A4F03-7572-A434-F469-A61762A29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E305-0A58-B65E-A61F-56585CE2E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94953-DD0C-89E8-E06C-3C700318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BCE75-4CDF-2DDF-D863-928770D99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52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3D29FF-80B4-99D9-B768-722BF3FCBA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2CDEEE-ED02-9844-71E9-430AF0DD2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BE9F1-CA80-29BA-443B-B69F6E9C5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0010E-4B81-7F18-7793-E01327D90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610DA-4ECD-75DA-9F1F-939073EC7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07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28484-B70E-71A8-ABBA-ADAF6D6E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C5F372-06C3-3CB8-A170-C022D3ABC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3DD0F-0510-8FFC-58F6-09FF1C092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F52DF0-3DAC-3046-BC44-92575DDF855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B9685-8B61-76A3-A65E-1E428BA5F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CC0FE-22CA-15AF-6B53-BC88F5380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EC53D7-968D-4940-8560-B1662E5AD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31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wmf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49.jp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48.png"/><Relationship Id="rId5" Type="http://schemas.openxmlformats.org/officeDocument/2006/relationships/image" Target="../media/image45.png"/><Relationship Id="rId10" Type="http://schemas.openxmlformats.org/officeDocument/2006/relationships/image" Target="../media/image3.png"/><Relationship Id="rId4" Type="http://schemas.openxmlformats.org/officeDocument/2006/relationships/image" Target="../media/image44.png"/><Relationship Id="rId9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0.pn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4EE4-2540-B6DA-06A4-0AC0B5CD6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1576" y="834564"/>
            <a:ext cx="10348846" cy="23876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accent2"/>
                </a:solidFill>
              </a:rPr>
              <a:t>Deuterated Liquid Scintillator for Low-Energy Neutron Measurements in Nuclear Astrophysics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F093B-3327-D467-3DD8-64626E5C8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65400"/>
            <a:ext cx="9144000" cy="1655762"/>
          </a:xfrm>
        </p:spPr>
        <p:txBody>
          <a:bodyPr/>
          <a:lstStyle/>
          <a:p>
            <a:r>
              <a:rPr lang="en-US" dirty="0"/>
              <a:t>Rhys Bonnell</a:t>
            </a:r>
          </a:p>
          <a:p>
            <a:r>
              <a:rPr lang="en-US" dirty="0"/>
              <a:t>University of Edinburgh</a:t>
            </a:r>
          </a:p>
        </p:txBody>
      </p:sp>
      <p:pic>
        <p:nvPicPr>
          <p:cNvPr id="4" name="Picture 3" descr="Logos | ERC">
            <a:extLst>
              <a:ext uri="{FF2B5EF4-FFF2-40B4-BE49-F238E27FC236}">
                <a16:creationId xmlns:a16="http://schemas.microsoft.com/office/drawing/2014/main" id="{8A8F6D54-22DE-E97D-DC87-D074F111B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888" y="5330369"/>
            <a:ext cx="961411" cy="96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 guide to understanding and using our brand">
            <a:extLst>
              <a:ext uri="{FF2B5EF4-FFF2-40B4-BE49-F238E27FC236}">
                <a16:creationId xmlns:a16="http://schemas.microsoft.com/office/drawing/2014/main" id="{E474B44F-3E4C-70F5-2D5D-21292BD44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554" y="5414833"/>
            <a:ext cx="882557" cy="94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logo for a company&#10;&#10;Description automatically generated with medium confidence">
            <a:extLst>
              <a:ext uri="{FF2B5EF4-FFF2-40B4-BE49-F238E27FC236}">
                <a16:creationId xmlns:a16="http://schemas.microsoft.com/office/drawing/2014/main" id="{766496AA-0159-1B56-5E88-0F7F8A1A96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5588"/>
          <a:stretch/>
        </p:blipFill>
        <p:spPr>
          <a:xfrm>
            <a:off x="5123013" y="5366810"/>
            <a:ext cx="1968461" cy="943563"/>
          </a:xfrm>
          <a:prstGeom prst="rect">
            <a:avLst/>
          </a:prstGeom>
        </p:spPr>
      </p:pic>
      <p:pic>
        <p:nvPicPr>
          <p:cNvPr id="7" name="Picture 6" descr="logo_v5nd.jpg">
            <a:extLst>
              <a:ext uri="{FF2B5EF4-FFF2-40B4-BE49-F238E27FC236}">
                <a16:creationId xmlns:a16="http://schemas.microsoft.com/office/drawing/2014/main" id="{A02CBA92-A393-1EBB-9060-46C946CA8B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51" y="4132198"/>
            <a:ext cx="2089145" cy="1891238"/>
          </a:xfrm>
          <a:prstGeom prst="rect">
            <a:avLst/>
          </a:prstGeom>
        </p:spPr>
      </p:pic>
      <p:pic>
        <p:nvPicPr>
          <p:cNvPr id="8" name="Picture 7" descr="A logo of a university&#10;&#10;AI-generated content may be incorrect.">
            <a:extLst>
              <a:ext uri="{FF2B5EF4-FFF2-40B4-BE49-F238E27FC236}">
                <a16:creationId xmlns:a16="http://schemas.microsoft.com/office/drawing/2014/main" id="{703DA443-2E23-6606-D7B1-44ECC807BE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6704" y="4033245"/>
            <a:ext cx="2089145" cy="20891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9A89C9-5FB7-63F0-9316-63F2DCE44307}"/>
              </a:ext>
            </a:extLst>
          </p:cNvPr>
          <p:cNvSpPr txBox="1"/>
          <p:nvPr/>
        </p:nvSpPr>
        <p:spPr>
          <a:xfrm>
            <a:off x="5205012" y="6168670"/>
            <a:ext cx="250347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E97132"/>
                </a:solidFill>
                <a:effectLst/>
                <a:latin typeface="Aptos" panose="020B0004020202020204" pitchFamily="34" charset="0"/>
              </a:rPr>
              <a:t>https://</a:t>
            </a:r>
            <a:r>
              <a:rPr lang="en-US" sz="1000" b="0" i="0" u="none" strike="noStrike" dirty="0" err="1">
                <a:solidFill>
                  <a:srgbClr val="E97132"/>
                </a:solidFill>
                <a:effectLst/>
                <a:latin typeface="Aptos" panose="020B0004020202020204" pitchFamily="34" charset="0"/>
              </a:rPr>
              <a:t>www.erc-nuclear.uk</a:t>
            </a:r>
            <a:r>
              <a:rPr lang="en-US" sz="1000" b="0" i="0" dirty="0">
                <a:effectLst/>
                <a:latin typeface="Aptos" panose="020B0004020202020204" pitchFamily="34" charset="0"/>
              </a:rPr>
              <a:t>​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01478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monitor, screen, black&#10;&#10;Description automatically generated">
            <a:extLst>
              <a:ext uri="{FF2B5EF4-FFF2-40B4-BE49-F238E27FC236}">
                <a16:creationId xmlns:a16="http://schemas.microsoft.com/office/drawing/2014/main" id="{1879ACBC-0401-C344-ABE9-E1B0D28238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716" b="21048"/>
          <a:stretch/>
        </p:blipFill>
        <p:spPr>
          <a:xfrm>
            <a:off x="3561309" y="902640"/>
            <a:ext cx="8463309" cy="3127645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071664" y="-27384"/>
            <a:ext cx="759633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1">
                <a:solidFill>
                  <a:prstClr val="white"/>
                </a:solidFill>
                <a:latin typeface="Calibri"/>
              </a:rPr>
              <a:t>Skype meeting | 17 July 2014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F5F60-7F30-C54B-C882-F25A52DFDB17}"/>
              </a:ext>
            </a:extLst>
          </p:cNvPr>
          <p:cNvSpPr txBox="1"/>
          <p:nvPr/>
        </p:nvSpPr>
        <p:spPr>
          <a:xfrm>
            <a:off x="113679" y="160003"/>
            <a:ext cx="10813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  <a:latin typeface="Aptos" panose="020B0004020202020204" pitchFamily="34" charset="0"/>
              </a:rPr>
              <a:t>The Chemical Evolution of the Universe (in a Nutshell)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0869EE-6E85-461C-6957-40A84F04FC7F}"/>
              </a:ext>
            </a:extLst>
          </p:cNvPr>
          <p:cNvGrpSpPr/>
          <p:nvPr/>
        </p:nvGrpSpPr>
        <p:grpSpPr>
          <a:xfrm>
            <a:off x="250040" y="1106369"/>
            <a:ext cx="3065213" cy="2923916"/>
            <a:chOff x="1970113" y="3097468"/>
            <a:chExt cx="3505152" cy="3900234"/>
          </a:xfrm>
        </p:grpSpPr>
        <p:pic>
          <p:nvPicPr>
            <p:cNvPr id="5" name="Picture 2" descr="Related image">
              <a:extLst>
                <a:ext uri="{FF2B5EF4-FFF2-40B4-BE49-F238E27FC236}">
                  <a16:creationId xmlns:a16="http://schemas.microsoft.com/office/drawing/2014/main" id="{53DCE6B3-948A-E373-904A-BD3A6E8E7F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2522" y="3728972"/>
              <a:ext cx="2916258" cy="3268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38CB93C-91C2-8DCB-1CDD-2A1638A02E44}"/>
                </a:ext>
              </a:extLst>
            </p:cNvPr>
            <p:cNvSpPr txBox="1"/>
            <p:nvPr/>
          </p:nvSpPr>
          <p:spPr>
            <a:xfrm>
              <a:off x="1970113" y="3097468"/>
              <a:ext cx="3505152" cy="506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67">
                  <a:solidFill>
                    <a:schemeClr val="accent2"/>
                  </a:solidFill>
                  <a:latin typeface="Aptos" panose="020B0004020202020204" pitchFamily="34" charset="0"/>
                </a:rPr>
                <a:t>Big Bang Nucleosynthesis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35707A9-BE00-9FAD-F006-1D1C70DAF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9" y="4473551"/>
            <a:ext cx="3250607" cy="2198103"/>
          </a:xfrm>
          <a:prstGeom prst="rect">
            <a:avLst/>
          </a:prstGeom>
        </p:spPr>
      </p:pic>
      <p:pic>
        <p:nvPicPr>
          <p:cNvPr id="12" name="Picture 9">
            <a:extLst>
              <a:ext uri="{FF2B5EF4-FFF2-40B4-BE49-F238E27FC236}">
                <a16:creationId xmlns:a16="http://schemas.microsoft.com/office/drawing/2014/main" id="{EB96EA37-02CA-0403-A2EF-2D4D0D9FF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56115" y="4126591"/>
            <a:ext cx="2790691" cy="219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700E3E65-8631-AB1B-1840-CEF85E8F6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2594" r="3105"/>
          <a:stretch>
            <a:fillRect/>
          </a:stretch>
        </p:blipFill>
        <p:spPr bwMode="auto">
          <a:xfrm>
            <a:off x="6320313" y="4126591"/>
            <a:ext cx="2689131" cy="2198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B489CD0D-0793-13C4-8C2F-421637A7A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t="230" b="3290"/>
          <a:stretch>
            <a:fillRect/>
          </a:stretch>
        </p:blipFill>
        <p:spPr bwMode="auto">
          <a:xfrm>
            <a:off x="9009444" y="4126591"/>
            <a:ext cx="3068877" cy="2196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1">
            <a:extLst>
              <a:ext uri="{FF2B5EF4-FFF2-40B4-BE49-F238E27FC236}">
                <a16:creationId xmlns:a16="http://schemas.microsoft.com/office/drawing/2014/main" id="{3A469942-CE46-AC80-A9C4-CCD69E1067CC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1762715" y="5855572"/>
            <a:ext cx="152529" cy="1774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CA9F5E6-2E01-7B96-FCA3-97DA85D7259E}"/>
              </a:ext>
            </a:extLst>
          </p:cNvPr>
          <p:cNvSpPr txBox="1"/>
          <p:nvPr/>
        </p:nvSpPr>
        <p:spPr>
          <a:xfrm>
            <a:off x="1677332" y="4167986"/>
            <a:ext cx="1706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accent2"/>
                </a:solidFill>
                <a:latin typeface="Aptos" panose="020B0004020202020204" pitchFamily="34" charset="0"/>
              </a:rPr>
              <a:t>3-20 min after BB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6C7538-CDF9-5307-A2C3-21A9528EADF0}"/>
              </a:ext>
            </a:extLst>
          </p:cNvPr>
          <p:cNvSpPr txBox="1"/>
          <p:nvPr/>
        </p:nvSpPr>
        <p:spPr>
          <a:xfrm>
            <a:off x="4042728" y="6383647"/>
            <a:ext cx="7500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>
                <a:solidFill>
                  <a:schemeClr val="accent2"/>
                </a:solidFill>
                <a:effectLst/>
                <a:latin typeface="Aptos" panose="020B0004020202020204" pitchFamily="34" charset="0"/>
              </a:rPr>
              <a:t>how do we 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breakout from BBN to </a:t>
            </a:r>
            <a:r>
              <a:rPr lang="en-GB" b="0" i="0" u="none" strike="noStrike" dirty="0">
                <a:solidFill>
                  <a:schemeClr val="accent2"/>
                </a:solidFill>
                <a:effectLst/>
                <a:latin typeface="Aptos" panose="020B0004020202020204" pitchFamily="34" charset="0"/>
              </a:rPr>
              <a:t>synthesise CNO elements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and beyond?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2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3C732864-4FE6-D83F-A3A3-5AE6154B9210}"/>
              </a:ext>
            </a:extLst>
          </p:cNvPr>
          <p:cNvGrpSpPr/>
          <p:nvPr/>
        </p:nvGrpSpPr>
        <p:grpSpPr>
          <a:xfrm>
            <a:off x="160877" y="1506071"/>
            <a:ext cx="6126783" cy="5029562"/>
            <a:chOff x="412750" y="1904365"/>
            <a:chExt cx="5122228" cy="355755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213E65C-B913-ACE5-C60D-20A10BB5A0AB}"/>
                </a:ext>
              </a:extLst>
            </p:cNvPr>
            <p:cNvGrpSpPr/>
            <p:nvPr/>
          </p:nvGrpSpPr>
          <p:grpSpPr>
            <a:xfrm>
              <a:off x="412750" y="1904365"/>
              <a:ext cx="4999120" cy="3557550"/>
              <a:chOff x="399527" y="2359348"/>
              <a:chExt cx="4999120" cy="3557550"/>
            </a:xfrm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2199F6BE-66B7-3F4B-BE0E-5AA13005DE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47941" y="2359348"/>
                <a:ext cx="4750706" cy="3359085"/>
              </a:xfrm>
              <a:prstGeom prst="rect">
                <a:avLst/>
              </a:prstGeom>
            </p:spPr>
          </p:pic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6C6A7EBB-F29B-6EFC-3D3F-2E689CE8593E}"/>
                  </a:ext>
                </a:extLst>
              </p:cNvPr>
              <p:cNvCxnSpPr/>
              <p:nvPr/>
            </p:nvCxnSpPr>
            <p:spPr>
              <a:xfrm flipV="1">
                <a:off x="534670" y="4091140"/>
                <a:ext cx="0" cy="156943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A758B31E-7AE3-F6FF-FF84-5633AF3353F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377950" y="4995380"/>
                <a:ext cx="0" cy="156943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B37245A-3DFF-66F1-FC07-05A2AFDA8CCA}"/>
                  </a:ext>
                </a:extLst>
              </p:cNvPr>
              <p:cNvSpPr txBox="1"/>
              <p:nvPr/>
            </p:nvSpPr>
            <p:spPr>
              <a:xfrm>
                <a:off x="2281218" y="5616688"/>
                <a:ext cx="306494" cy="300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1"/>
                  <a:t>N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F6AB9E6-07C4-405F-428A-C3E855BF8C2B}"/>
                  </a:ext>
                </a:extLst>
              </p:cNvPr>
              <p:cNvSpPr txBox="1"/>
              <p:nvPr/>
            </p:nvSpPr>
            <p:spPr>
              <a:xfrm>
                <a:off x="399527" y="3589767"/>
                <a:ext cx="274434" cy="300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1"/>
                  <a:t>Z</a:t>
                </a:r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CEF4F83-D150-A4B8-0871-61FCF982DC06}"/>
                </a:ext>
              </a:extLst>
            </p:cNvPr>
            <p:cNvSpPr/>
            <p:nvPr/>
          </p:nvSpPr>
          <p:spPr>
            <a:xfrm>
              <a:off x="3634740" y="3887976"/>
              <a:ext cx="1900238" cy="13176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FF110EF-C5E3-D264-F6A6-435D7073C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059" y="-10095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Measurements at LUNA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D800AF-9F71-799D-B4BF-6D6FE737B964}"/>
              </a:ext>
            </a:extLst>
          </p:cNvPr>
          <p:cNvGrpSpPr/>
          <p:nvPr/>
        </p:nvGrpSpPr>
        <p:grpSpPr>
          <a:xfrm>
            <a:off x="6692585" y="0"/>
            <a:ext cx="4514757" cy="4239684"/>
            <a:chOff x="5909935" y="1537358"/>
            <a:chExt cx="5177651" cy="4876415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185BBE7D-B778-F2D2-B137-5834E7B0EC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lum/>
              <a:alphaModFix/>
            </a:blip>
            <a:srcRect l="-605" t="15" r="605" b="6458"/>
            <a:stretch/>
          </p:blipFill>
          <p:spPr>
            <a:xfrm>
              <a:off x="5909935" y="1537358"/>
              <a:ext cx="5177651" cy="48764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Connettore diritto 5">
              <a:extLst>
                <a:ext uri="{FF2B5EF4-FFF2-40B4-BE49-F238E27FC236}">
                  <a16:creationId xmlns:a16="http://schemas.microsoft.com/office/drawing/2014/main" id="{3186C4B5-DBA5-69F1-7A65-63B1E7710E2A}"/>
                </a:ext>
              </a:extLst>
            </p:cNvPr>
            <p:cNvSpPr/>
            <p:nvPr/>
          </p:nvSpPr>
          <p:spPr>
            <a:xfrm flipH="1">
              <a:off x="7383581" y="1950777"/>
              <a:ext cx="14331" cy="2508933"/>
            </a:xfrm>
            <a:prstGeom prst="line">
              <a:avLst/>
            </a:prstGeom>
            <a:noFill/>
            <a:ln w="36720">
              <a:solidFill>
                <a:srgbClr val="FF0000"/>
              </a:solidFill>
              <a:prstDash val="solid"/>
              <a:headEnd type="arrow"/>
              <a:tailEnd type="arrow"/>
            </a:ln>
          </p:spPr>
          <p:txBody>
            <a:bodyPr wrap="none" lIns="108000" tIns="63000" rIns="108000" bIns="63000" anchor="ctr" anchorCtr="0" compatLnSpc="0"/>
            <a:lstStyle/>
            <a:p>
              <a:pPr hangingPunct="0"/>
              <a:endParaRPr lang="it-IT" sz="2400">
                <a:latin typeface="Liberation Sans" pitchFamily="18"/>
                <a:ea typeface="Droid Sans Fallback" pitchFamily="2"/>
                <a:cs typeface="FreeSans" pitchFamily="2"/>
              </a:endParaRPr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24FCB09F-1CE2-25DA-8159-B2EC3E44B8B6}"/>
                </a:ext>
              </a:extLst>
            </p:cNvPr>
            <p:cNvSpPr txBox="1"/>
            <p:nvPr/>
          </p:nvSpPr>
          <p:spPr>
            <a:xfrm>
              <a:off x="7467058" y="2622278"/>
              <a:ext cx="1999828" cy="9202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5000" rIns="90000" bIns="45000" anchorCtr="0" compatLnSpc="0">
              <a:spAutoFit/>
            </a:bodyPr>
            <a:lstStyle/>
            <a:p>
              <a:pPr algn="ctr" hangingPunct="0"/>
              <a:r>
                <a:rPr lang="it-IT" sz="2400" b="1" dirty="0">
                  <a:solidFill>
                    <a:srgbClr val="FF0000"/>
                  </a:solidFill>
                  <a:latin typeface="Aptos" panose="020B0004020202020204" pitchFamily="34" charset="0"/>
                  <a:ea typeface="Arial" pitchFamily="34"/>
                  <a:cs typeface="Arial" pitchFamily="34"/>
                </a:rPr>
                <a:t>~ </a:t>
              </a:r>
              <a:r>
                <a:rPr lang="it-IT" sz="2400" b="1" dirty="0">
                  <a:solidFill>
                    <a:srgbClr val="FF00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1400 m</a:t>
              </a:r>
            </a:p>
            <a:p>
              <a:pPr algn="ctr" hangingPunct="0"/>
              <a:r>
                <a:rPr lang="it-IT" sz="2400" b="1" dirty="0">
                  <a:solidFill>
                    <a:srgbClr val="FF00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(3800 </a:t>
              </a:r>
              <a:r>
                <a:rPr lang="it-IT" sz="2400" b="1" dirty="0" err="1">
                  <a:solidFill>
                    <a:srgbClr val="FF00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m.w.e</a:t>
              </a:r>
              <a:r>
                <a:rPr lang="it-IT" sz="2400" b="1" dirty="0">
                  <a:solidFill>
                    <a:srgbClr val="FF00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.)</a:t>
              </a:r>
            </a:p>
          </p:txBody>
        </p:sp>
        <p:sp>
          <p:nvSpPr>
            <p:cNvPr id="8" name="Figura a mano libera: forma 7">
              <a:extLst>
                <a:ext uri="{FF2B5EF4-FFF2-40B4-BE49-F238E27FC236}">
                  <a16:creationId xmlns:a16="http://schemas.microsoft.com/office/drawing/2014/main" id="{9A8EAD6A-4A78-E6F3-75CF-FAD52FB555D9}"/>
                </a:ext>
              </a:extLst>
            </p:cNvPr>
            <p:cNvSpPr/>
            <p:nvPr/>
          </p:nvSpPr>
          <p:spPr>
            <a:xfrm>
              <a:off x="9303331" y="4615187"/>
              <a:ext cx="101520" cy="104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FF00"/>
            </a:solidFill>
            <a:ln w="9360" cap="sq">
              <a:solidFill>
                <a:srgbClr val="66FF33"/>
              </a:solidFill>
              <a:prstDash val="solid"/>
              <a:miter/>
            </a:ln>
          </p:spPr>
          <p:txBody>
            <a:bodyPr wrap="none" lIns="90000" tIns="46800" rIns="90000" bIns="46800" anchor="ctr" anchorCtr="0" compatLnSpc="0">
              <a:noAutofit/>
            </a:bodyPr>
            <a:lstStyle/>
            <a:p>
              <a:pPr hangingPunct="0"/>
              <a:endParaRPr lang="it-IT" sz="2400">
                <a:latin typeface="Liberation Sans" pitchFamily="18"/>
                <a:ea typeface="Droid Sans Fallback" pitchFamily="2"/>
                <a:cs typeface="FreeSans" pitchFamily="2"/>
              </a:endParaRPr>
            </a:p>
          </p:txBody>
        </p:sp>
        <p:sp>
          <p:nvSpPr>
            <p:cNvPr id="9" name="Figura a mano libera: forma 8">
              <a:extLst>
                <a:ext uri="{FF2B5EF4-FFF2-40B4-BE49-F238E27FC236}">
                  <a16:creationId xmlns:a16="http://schemas.microsoft.com/office/drawing/2014/main" id="{7E9CEB30-09FE-DF0C-7FC5-110FEF0DFB89}"/>
                </a:ext>
              </a:extLst>
            </p:cNvPr>
            <p:cNvSpPr/>
            <p:nvPr/>
          </p:nvSpPr>
          <p:spPr>
            <a:xfrm>
              <a:off x="9074402" y="3568665"/>
              <a:ext cx="1256344" cy="92402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>
              <a:noFill/>
              <a:prstDash val="solid"/>
            </a:ln>
          </p:spPr>
          <p:txBody>
            <a:bodyPr wrap="none" lIns="90000" tIns="46800" rIns="90000" bIns="46800" anchor="t" anchorCtr="0" compatLnSpc="0">
              <a:spAutoFit/>
            </a:bodyPr>
            <a:lstStyle/>
            <a:p>
              <a:pPr algn="ctr"/>
              <a:r>
                <a:rPr lang="it-IT" sz="1600" b="1">
                  <a:solidFill>
                    <a:srgbClr val="00FF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LUNA 1</a:t>
              </a:r>
            </a:p>
            <a:p>
              <a:pPr algn="ctr"/>
              <a:r>
                <a:rPr lang="it-IT" sz="1600" b="1">
                  <a:solidFill>
                    <a:srgbClr val="00FF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50 kV</a:t>
              </a:r>
            </a:p>
            <a:p>
              <a:pPr algn="ctr"/>
              <a:r>
                <a:rPr lang="it-IT" sz="1600" b="1">
                  <a:solidFill>
                    <a:srgbClr val="00FF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(1991-2001)</a:t>
              </a:r>
            </a:p>
          </p:txBody>
        </p:sp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id="{39477D14-F613-0151-EB6B-A77E6969640F}"/>
                </a:ext>
              </a:extLst>
            </p:cNvPr>
            <p:cNvSpPr/>
            <p:nvPr/>
          </p:nvSpPr>
          <p:spPr>
            <a:xfrm>
              <a:off x="8127431" y="4771094"/>
              <a:ext cx="171360" cy="1648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FF00"/>
            </a:solidFill>
            <a:ln w="9360" cap="sq">
              <a:solidFill>
                <a:srgbClr val="FF7F00"/>
              </a:solidFill>
              <a:prstDash val="solid"/>
              <a:miter/>
            </a:ln>
          </p:spPr>
          <p:txBody>
            <a:bodyPr wrap="none" lIns="90000" tIns="46800" rIns="90000" bIns="46800" anchor="ctr" anchorCtr="0" compatLnSpc="0">
              <a:noAutofit/>
            </a:bodyPr>
            <a:lstStyle/>
            <a:p>
              <a:pPr hangingPunct="0"/>
              <a:endParaRPr lang="it-IT" sz="2400">
                <a:latin typeface="Liberation Sans" pitchFamily="18"/>
                <a:ea typeface="Droid Sans Fallback" pitchFamily="2"/>
                <a:cs typeface="FreeSans" pitchFamily="2"/>
              </a:endParaRPr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id="{87D80C00-F41B-25DB-6D42-6E8243D86995}"/>
                </a:ext>
              </a:extLst>
            </p:cNvPr>
            <p:cNvSpPr/>
            <p:nvPr/>
          </p:nvSpPr>
          <p:spPr>
            <a:xfrm>
              <a:off x="6357958" y="4595952"/>
              <a:ext cx="1911143" cy="973131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>
              <a:noFill/>
              <a:prstDash val="solid"/>
            </a:ln>
          </p:spPr>
          <p:txBody>
            <a:bodyPr wrap="none" lIns="90000" tIns="46800" rIns="90000" bIns="46800" anchor="t" anchorCtr="0" compatLnSpc="0">
              <a:spAutoFit/>
            </a:bodyPr>
            <a:lstStyle/>
            <a:p>
              <a:pPr algn="ctr"/>
              <a:r>
                <a:rPr lang="it-IT" sz="1600" b="1" dirty="0">
                  <a:solidFill>
                    <a:srgbClr val="FFFF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LUNA400</a:t>
              </a:r>
            </a:p>
            <a:p>
              <a:pPr algn="ctr"/>
              <a:r>
                <a:rPr lang="it-IT" sz="1600" b="1" dirty="0">
                  <a:solidFill>
                    <a:srgbClr val="FFFF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400 kV</a:t>
              </a:r>
            </a:p>
            <a:p>
              <a:pPr algn="ctr"/>
              <a:r>
                <a:rPr lang="it-IT" sz="1600" b="1" dirty="0">
                  <a:solidFill>
                    <a:srgbClr val="FFFF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(2000 → </a:t>
              </a:r>
              <a:r>
                <a:rPr lang="it-IT" sz="1600" b="1" dirty="0" err="1">
                  <a:solidFill>
                    <a:srgbClr val="FFFF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present</a:t>
              </a:r>
              <a:r>
                <a:rPr lang="it-IT" sz="1600" b="1" dirty="0">
                  <a:solidFill>
                    <a:srgbClr val="FFFF00"/>
                  </a:solidFill>
                  <a:latin typeface="Aptos" panose="020B0004020202020204" pitchFamily="34" charset="0"/>
                  <a:ea typeface="Droid Sans Fallback" pitchFamily="2"/>
                  <a:cs typeface="FreeSans" pitchFamily="2"/>
                </a:rPr>
                <a:t>)</a:t>
              </a:r>
            </a:p>
          </p:txBody>
        </p:sp>
        <p:sp>
          <p:nvSpPr>
            <p:cNvPr id="12" name="CustomShape 8">
              <a:extLst>
                <a:ext uri="{FF2B5EF4-FFF2-40B4-BE49-F238E27FC236}">
                  <a16:creationId xmlns:a16="http://schemas.microsoft.com/office/drawing/2014/main" id="{6B108FAA-34E8-F333-BD7F-FC60BB5AF76B}"/>
                </a:ext>
              </a:extLst>
            </p:cNvPr>
            <p:cNvSpPr/>
            <p:nvPr/>
          </p:nvSpPr>
          <p:spPr>
            <a:xfrm>
              <a:off x="9480086" y="4856774"/>
              <a:ext cx="457200" cy="365760"/>
            </a:xfrm>
            <a:prstGeom prst="ellipse">
              <a:avLst/>
            </a:prstGeom>
            <a:noFill/>
            <a:ln w="3816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351"/>
            </a:p>
          </p:txBody>
        </p:sp>
        <p:sp>
          <p:nvSpPr>
            <p:cNvPr id="13" name="CustomShape 13">
              <a:extLst>
                <a:ext uri="{FF2B5EF4-FFF2-40B4-BE49-F238E27FC236}">
                  <a16:creationId xmlns:a16="http://schemas.microsoft.com/office/drawing/2014/main" id="{CD42EA07-ECEE-B18F-D0A6-01C4DE8C4D83}"/>
                </a:ext>
              </a:extLst>
            </p:cNvPr>
            <p:cNvSpPr/>
            <p:nvPr/>
          </p:nvSpPr>
          <p:spPr>
            <a:xfrm>
              <a:off x="8701888" y="5250141"/>
              <a:ext cx="2001371" cy="675108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73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it-IT" sz="1600" b="1" spc="-1" dirty="0">
                  <a:solidFill>
                    <a:srgbClr val="FF0000"/>
                  </a:solidFill>
                  <a:latin typeface="Aptos" panose="020B0004020202020204" pitchFamily="34" charset="0"/>
                </a:rPr>
                <a:t>Bellotti IBF</a:t>
              </a:r>
            </a:p>
            <a:p>
              <a:pPr algn="ctr">
                <a:lnSpc>
                  <a:spcPct val="100000"/>
                </a:lnSpc>
              </a:pPr>
              <a:r>
                <a:rPr lang="it-IT" sz="1600" b="1" spc="-1" dirty="0">
                  <a:solidFill>
                    <a:srgbClr val="FF0000"/>
                  </a:solidFill>
                  <a:latin typeface="Aptos" panose="020B0004020202020204" pitchFamily="34" charset="0"/>
                </a:rPr>
                <a:t>(2023 </a:t>
              </a:r>
              <a:r>
                <a:rPr lang="it-IT" sz="1600" b="1" spc="-1" dirty="0">
                  <a:solidFill>
                    <a:srgbClr val="FF0000"/>
                  </a:solidFill>
                  <a:latin typeface="Aptos" panose="020B0004020202020204" pitchFamily="34" charset="0"/>
                  <a:sym typeface="Wingdings" pitchFamily="2" charset="2"/>
                </a:rPr>
                <a:t></a:t>
              </a:r>
              <a:r>
                <a:rPr lang="it-IT" sz="1600" b="1" spc="-1" dirty="0">
                  <a:solidFill>
                    <a:srgbClr val="FF0000"/>
                  </a:solidFill>
                  <a:latin typeface="Aptos" panose="020B0004020202020204" pitchFamily="34" charset="0"/>
                </a:rPr>
                <a:t> </a:t>
              </a:r>
              <a:r>
                <a:rPr lang="it-IT" sz="1600" b="1" spc="-1" dirty="0" err="1">
                  <a:solidFill>
                    <a:srgbClr val="FF0000"/>
                  </a:solidFill>
                  <a:latin typeface="Aptos" panose="020B0004020202020204" pitchFamily="34" charset="0"/>
                </a:rPr>
                <a:t>present</a:t>
              </a:r>
              <a:r>
                <a:rPr lang="it-IT" sz="1600" b="1" spc="-1" dirty="0">
                  <a:solidFill>
                    <a:srgbClr val="FF0000"/>
                  </a:solidFill>
                  <a:latin typeface="Aptos" panose="020B0004020202020204" pitchFamily="34" charset="0"/>
                </a:rPr>
                <a:t>)</a:t>
              </a:r>
              <a:endParaRPr lang="en-US" sz="1600" spc="-1" dirty="0">
                <a:latin typeface="Aptos" panose="020B0004020202020204" pitchFamily="34" charset="0"/>
              </a:endParaRPr>
            </a:p>
          </p:txBody>
        </p:sp>
      </p:grp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D9AA22C9-DB03-3C18-75F0-BC8561C47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0220" y="6353071"/>
            <a:ext cx="2743200" cy="365125"/>
          </a:xfrm>
        </p:spPr>
        <p:txBody>
          <a:bodyPr/>
          <a:lstStyle/>
          <a:p>
            <a:fld id="{CC82D814-367B-1B40-984E-139EC0A35591}" type="slidenum">
              <a:rPr lang="en-US" smtClean="0"/>
              <a:t>3</a:t>
            </a:fld>
            <a:endParaRPr lang="en-US" dirty="0"/>
          </a:p>
        </p:txBody>
      </p:sp>
      <p:sp>
        <p:nvSpPr>
          <p:cNvPr id="19" name="CasellaDiTesto 13">
            <a:extLst>
              <a:ext uri="{FF2B5EF4-FFF2-40B4-BE49-F238E27FC236}">
                <a16:creationId xmlns:a16="http://schemas.microsoft.com/office/drawing/2014/main" id="{5FB596BE-E64B-1F75-6CDB-5D1C691696A1}"/>
              </a:ext>
            </a:extLst>
          </p:cNvPr>
          <p:cNvSpPr txBox="1"/>
          <p:nvPr/>
        </p:nvSpPr>
        <p:spPr>
          <a:xfrm>
            <a:off x="8331788" y="112879"/>
            <a:ext cx="3802889" cy="716819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prstDash val="solid"/>
          </a:ln>
          <a:effectLst>
            <a:outerShdw dist="76200" dir="2700000" algn="tl">
              <a:srgbClr val="808080"/>
            </a:outerShdw>
          </a:effectLst>
        </p:spPr>
        <p:txBody>
          <a:bodyPr wrap="square" lIns="90000" tIns="45000" rIns="90000" bIns="45000" anchorCtr="0" compatLnSpc="0">
            <a:spAutoFit/>
          </a:bodyPr>
          <a:lstStyle/>
          <a:p>
            <a:pPr hangingPunct="0"/>
            <a:r>
              <a:rPr lang="it-IT" sz="2000" dirty="0" err="1">
                <a:latin typeface="Aptos" panose="020B0004020202020204" pitchFamily="34" charset="0"/>
                <a:ea typeface="Droid Sans Fallback" pitchFamily="2"/>
                <a:cs typeface="FreeSans" pitchFamily="2"/>
              </a:rPr>
              <a:t>Cosmic</a:t>
            </a:r>
            <a:r>
              <a:rPr lang="it-IT" sz="2000" dirty="0">
                <a:latin typeface="Aptos" panose="020B0004020202020204" pitchFamily="34" charset="0"/>
                <a:ea typeface="Droid Sans Fallback" pitchFamily="2"/>
                <a:cs typeface="FreeSans" pitchFamily="2"/>
              </a:rPr>
              <a:t> ray </a:t>
            </a:r>
            <a:r>
              <a:rPr lang="it-IT" sz="2000" dirty="0" err="1">
                <a:latin typeface="Aptos" panose="020B0004020202020204" pitchFamily="34" charset="0"/>
                <a:ea typeface="Droid Sans Fallback" pitchFamily="2"/>
                <a:cs typeface="FreeSans" pitchFamily="2"/>
              </a:rPr>
              <a:t>attenuation</a:t>
            </a:r>
            <a:r>
              <a:rPr lang="it-IT" sz="2000" dirty="0">
                <a:latin typeface="Aptos" panose="020B0004020202020204" pitchFamily="34" charset="0"/>
                <a:ea typeface="Droid Sans Fallback" pitchFamily="2"/>
                <a:cs typeface="FreeSans" pitchFamily="2"/>
              </a:rPr>
              <a:t>: 	</a:t>
            </a:r>
            <a:r>
              <a:rPr lang="it-IT" sz="2000" dirty="0" err="1">
                <a:latin typeface="Aptos" panose="020B0004020202020204" pitchFamily="34" charset="0"/>
                <a:ea typeface="Liberation Sans" pitchFamily="34"/>
                <a:cs typeface="Liberation Sans" pitchFamily="34"/>
              </a:rPr>
              <a:t>μ</a:t>
            </a:r>
            <a:r>
              <a:rPr lang="it-IT" sz="2000" dirty="0">
                <a:latin typeface="Aptos" panose="020B0004020202020204" pitchFamily="34" charset="0"/>
                <a:ea typeface="Droid Sans Fallback" pitchFamily="2"/>
                <a:cs typeface="FreeSans" pitchFamily="2"/>
              </a:rPr>
              <a:t> → 10</a:t>
            </a:r>
            <a:r>
              <a:rPr lang="it-IT" sz="2000" baseline="33000" dirty="0">
                <a:latin typeface="Aptos" panose="020B0004020202020204" pitchFamily="34" charset="0"/>
                <a:ea typeface="Droid Sans Fallback" pitchFamily="2"/>
                <a:cs typeface="FreeSans" pitchFamily="2"/>
              </a:rPr>
              <a:t>-6</a:t>
            </a:r>
          </a:p>
          <a:p>
            <a:pPr hangingPunct="0"/>
            <a:r>
              <a:rPr lang="it-IT" sz="2000" dirty="0">
                <a:latin typeface="Aptos" panose="020B0004020202020204" pitchFamily="34" charset="0"/>
                <a:ea typeface="Droid Sans Fallback" pitchFamily="2"/>
                <a:cs typeface="FreeSans" pitchFamily="2"/>
              </a:rPr>
              <a:t>			</a:t>
            </a:r>
            <a:r>
              <a:rPr lang="it-IT" sz="2000" dirty="0" err="1">
                <a:solidFill>
                  <a:schemeClr val="accent2"/>
                </a:solidFill>
                <a:latin typeface="Aptos" panose="020B0004020202020204" pitchFamily="34" charset="0"/>
                <a:ea typeface="Droid Sans Fallback" pitchFamily="2"/>
                <a:cs typeface="FreeSans" pitchFamily="2"/>
              </a:rPr>
              <a:t>n</a:t>
            </a:r>
            <a:r>
              <a:rPr lang="it-IT" sz="2000" dirty="0">
                <a:solidFill>
                  <a:schemeClr val="accent2"/>
                </a:solidFill>
                <a:latin typeface="Aptos" panose="020B0004020202020204" pitchFamily="34" charset="0"/>
                <a:ea typeface="Droid Sans Fallback" pitchFamily="2"/>
                <a:cs typeface="FreeSans" pitchFamily="2"/>
              </a:rPr>
              <a:t> → 10</a:t>
            </a:r>
            <a:r>
              <a:rPr lang="it-IT" sz="2000" baseline="33000" dirty="0">
                <a:solidFill>
                  <a:schemeClr val="accent2"/>
                </a:solidFill>
                <a:latin typeface="Aptos" panose="020B0004020202020204" pitchFamily="34" charset="0"/>
                <a:ea typeface="Droid Sans Fallback" pitchFamily="2"/>
                <a:cs typeface="FreeSans" pitchFamily="2"/>
              </a:rPr>
              <a:t>-3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CDAFF14-9BB3-12E7-0650-6BB22E0DEED0}"/>
              </a:ext>
            </a:extLst>
          </p:cNvPr>
          <p:cNvGrpSpPr/>
          <p:nvPr/>
        </p:nvGrpSpPr>
        <p:grpSpPr>
          <a:xfrm>
            <a:off x="6735482" y="4239684"/>
            <a:ext cx="4471860" cy="2624069"/>
            <a:chOff x="5566301" y="1885038"/>
            <a:chExt cx="6496074" cy="4330716"/>
          </a:xfrm>
        </p:grpSpPr>
        <p:pic>
          <p:nvPicPr>
            <p:cNvPr id="30" name="Immagine 12">
              <a:extLst>
                <a:ext uri="{FF2B5EF4-FFF2-40B4-BE49-F238E27FC236}">
                  <a16:creationId xmlns:a16="http://schemas.microsoft.com/office/drawing/2014/main" id="{FED970F0-AAEC-9E98-6C09-557CD6933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6301" y="1885038"/>
              <a:ext cx="6496074" cy="4330716"/>
            </a:xfrm>
            <a:prstGeom prst="rect">
              <a:avLst/>
            </a:prstGeom>
          </p:spPr>
        </p:pic>
        <p:cxnSp>
          <p:nvCxnSpPr>
            <p:cNvPr id="31" name="Connettore 1 7">
              <a:extLst>
                <a:ext uri="{FF2B5EF4-FFF2-40B4-BE49-F238E27FC236}">
                  <a16:creationId xmlns:a16="http://schemas.microsoft.com/office/drawing/2014/main" id="{44307F1E-3654-E6F2-F4CA-ED1A89044B97}"/>
                </a:ext>
              </a:extLst>
            </p:cNvPr>
            <p:cNvCxnSpPr/>
            <p:nvPr/>
          </p:nvCxnSpPr>
          <p:spPr>
            <a:xfrm>
              <a:off x="7165255" y="1895198"/>
              <a:ext cx="558800" cy="1300480"/>
            </a:xfrm>
            <a:prstGeom prst="line">
              <a:avLst/>
            </a:prstGeom>
            <a:ln w="4762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10">
              <a:extLst>
                <a:ext uri="{FF2B5EF4-FFF2-40B4-BE49-F238E27FC236}">
                  <a16:creationId xmlns:a16="http://schemas.microsoft.com/office/drawing/2014/main" id="{EE81C925-9BD9-4903-6403-CA62741D7B0D}"/>
                </a:ext>
              </a:extLst>
            </p:cNvPr>
            <p:cNvCxnSpPr/>
            <p:nvPr/>
          </p:nvCxnSpPr>
          <p:spPr>
            <a:xfrm>
              <a:off x="7724055" y="3195678"/>
              <a:ext cx="3190671" cy="680720"/>
            </a:xfrm>
            <a:prstGeom prst="line">
              <a:avLst/>
            </a:prstGeom>
            <a:ln w="38100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13">
              <a:extLst>
                <a:ext uri="{FF2B5EF4-FFF2-40B4-BE49-F238E27FC236}">
                  <a16:creationId xmlns:a16="http://schemas.microsoft.com/office/drawing/2014/main" id="{B3DB30C2-41C5-FA96-B932-20DAA75E9230}"/>
                </a:ext>
              </a:extLst>
            </p:cNvPr>
            <p:cNvCxnSpPr/>
            <p:nvPr/>
          </p:nvCxnSpPr>
          <p:spPr>
            <a:xfrm>
              <a:off x="7724055" y="3195678"/>
              <a:ext cx="1090283" cy="1991360"/>
            </a:xfrm>
            <a:prstGeom prst="line">
              <a:avLst/>
            </a:prstGeom>
            <a:ln w="50800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14">
              <a:extLst>
                <a:ext uri="{FF2B5EF4-FFF2-40B4-BE49-F238E27FC236}">
                  <a16:creationId xmlns:a16="http://schemas.microsoft.com/office/drawing/2014/main" id="{C2D87932-1972-EB45-6DC8-ADCEB613A319}"/>
                </a:ext>
              </a:extLst>
            </p:cNvPr>
            <p:cNvCxnSpPr/>
            <p:nvPr/>
          </p:nvCxnSpPr>
          <p:spPr>
            <a:xfrm>
              <a:off x="8827996" y="5176878"/>
              <a:ext cx="2086730" cy="264160"/>
            </a:xfrm>
            <a:prstGeom prst="line">
              <a:avLst/>
            </a:prstGeom>
            <a:ln w="57150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6D231D5-203F-A97F-6202-FAE4EBBD4E2D}"/>
              </a:ext>
            </a:extLst>
          </p:cNvPr>
          <p:cNvSpPr txBox="1"/>
          <p:nvPr/>
        </p:nvSpPr>
        <p:spPr>
          <a:xfrm>
            <a:off x="4720256" y="4764394"/>
            <a:ext cx="610197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accent2"/>
                </a:solidFill>
                <a:latin typeface="Aptos" panose="020B0004020202020204" pitchFamily="34" charset="0"/>
              </a:rPr>
              <a:t>LUNA400 Facility</a:t>
            </a:r>
            <a:r>
              <a:rPr lang="en-US" sz="1800" dirty="0">
                <a:latin typeface="Aptos" panose="020B0004020202020204" pitchFamily="34" charset="0"/>
              </a:rPr>
              <a:t>: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latin typeface="Aptos" panose="020B0004020202020204" pitchFamily="34" charset="0"/>
              </a:rPr>
              <a:t>400keV accelerator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latin typeface="Aptos" panose="020B0004020202020204" pitchFamily="34" charset="0"/>
              </a:rPr>
              <a:t>H</a:t>
            </a:r>
            <a:r>
              <a:rPr lang="en-US" sz="1800" baseline="30000" dirty="0">
                <a:latin typeface="Aptos" panose="020B0004020202020204" pitchFamily="34" charset="0"/>
              </a:rPr>
              <a:t>+</a:t>
            </a:r>
            <a:r>
              <a:rPr lang="en-US" sz="1800" dirty="0">
                <a:latin typeface="Aptos" panose="020B0004020202020204" pitchFamily="34" charset="0"/>
              </a:rPr>
              <a:t> and </a:t>
            </a:r>
            <a:r>
              <a:rPr lang="en-US" sz="1800" dirty="0">
                <a:solidFill>
                  <a:schemeClr val="accent2"/>
                </a:solidFill>
                <a:latin typeface="Aptos" panose="020B0004020202020204" pitchFamily="34" charset="0"/>
              </a:rPr>
              <a:t>He</a:t>
            </a:r>
            <a:r>
              <a:rPr lang="en-US" sz="1800" baseline="30000" dirty="0">
                <a:solidFill>
                  <a:schemeClr val="accent2"/>
                </a:solidFill>
                <a:latin typeface="Aptos" panose="020B0004020202020204" pitchFamily="34" charset="0"/>
              </a:rPr>
              <a:t>+</a:t>
            </a:r>
            <a:r>
              <a:rPr lang="en-US" sz="1800" dirty="0">
                <a:latin typeface="Aptos" panose="020B0004020202020204" pitchFamily="34" charset="0"/>
              </a:rPr>
              <a:t> beams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latin typeface="Aptos" panose="020B0004020202020204" pitchFamily="34" charset="0"/>
              </a:rPr>
              <a:t>I = 200 – 300 </a:t>
            </a:r>
            <a:r>
              <a:rPr lang="en-US" sz="1800" dirty="0" err="1">
                <a:latin typeface="Aptos" panose="020B0004020202020204" pitchFamily="34" charset="0"/>
              </a:rPr>
              <a:t>uA</a:t>
            </a:r>
            <a:endParaRPr lang="en-US" sz="1800" dirty="0">
              <a:latin typeface="Aptos" panose="020B00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dirty="0">
                <a:latin typeface="Symbol" pitchFamily="2" charset="2"/>
              </a:rPr>
              <a:t>D</a:t>
            </a:r>
            <a:r>
              <a:rPr lang="en-US" sz="1800" dirty="0">
                <a:latin typeface="Aptos" panose="020B0004020202020204" pitchFamily="34" charset="0"/>
              </a:rPr>
              <a:t>E = 100 eV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B17A53C-10C5-08E7-A78D-5A9B0598E368}"/>
              </a:ext>
            </a:extLst>
          </p:cNvPr>
          <p:cNvSpPr txBox="1"/>
          <p:nvPr/>
        </p:nvSpPr>
        <p:spPr>
          <a:xfrm>
            <a:off x="431186" y="1270557"/>
            <a:ext cx="3062205" cy="1298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accent2"/>
                </a:solidFill>
                <a:latin typeface="Aptos" panose="020B0004020202020204" pitchFamily="34" charset="0"/>
              </a:rPr>
              <a:t>Goal</a:t>
            </a:r>
            <a:r>
              <a:rPr lang="en-US" sz="1800" dirty="0">
                <a:latin typeface="Aptos" panose="020B0004020202020204" pitchFamily="34" charset="0"/>
              </a:rPr>
              <a:t>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800" dirty="0">
                <a:latin typeface="Aptos" panose="020B0004020202020204" pitchFamily="34" charset="0"/>
              </a:rPr>
              <a:t>Measure </a:t>
            </a:r>
            <a:r>
              <a:rPr lang="en-US" sz="1800" dirty="0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sz="1800" dirty="0">
                <a:solidFill>
                  <a:schemeClr val="accent2"/>
                </a:solidFill>
                <a:latin typeface="Aptos" panose="020B0004020202020204" pitchFamily="34" charset="0"/>
              </a:rPr>
              <a:t>+</a:t>
            </a:r>
            <a:r>
              <a:rPr lang="en-US" sz="1800" baseline="30000" dirty="0">
                <a:solidFill>
                  <a:schemeClr val="accent2"/>
                </a:solidFill>
                <a:latin typeface="Aptos" panose="020B0004020202020204" pitchFamily="34" charset="0"/>
              </a:rPr>
              <a:t>10</a:t>
            </a:r>
            <a:r>
              <a:rPr lang="en-US" sz="1800" dirty="0">
                <a:solidFill>
                  <a:schemeClr val="accent2"/>
                </a:solidFill>
                <a:latin typeface="Aptos" panose="020B0004020202020204" pitchFamily="34" charset="0"/>
              </a:rPr>
              <a:t>B reactions </a:t>
            </a:r>
            <a:r>
              <a:rPr lang="en-US" sz="1800" dirty="0">
                <a:latin typeface="Aptos" panose="020B0004020202020204" pitchFamily="34" charset="0"/>
              </a:rPr>
              <a:t>down to </a:t>
            </a:r>
            <a:r>
              <a:rPr lang="en-US" sz="1800" dirty="0">
                <a:solidFill>
                  <a:schemeClr val="accent2"/>
                </a:solidFill>
                <a:latin typeface="Aptos" panose="020B0004020202020204" pitchFamily="34" charset="0"/>
              </a:rPr>
              <a:t>lowest feasible energies</a:t>
            </a:r>
            <a:endParaRPr lang="en-US" sz="1800" dirty="0">
              <a:latin typeface="Aptos" panose="020B00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E4479AE-2C00-972B-2368-AB8181F52A34}"/>
              </a:ext>
            </a:extLst>
          </p:cNvPr>
          <p:cNvGrpSpPr/>
          <p:nvPr/>
        </p:nvGrpSpPr>
        <p:grpSpPr>
          <a:xfrm>
            <a:off x="6714033" y="4239684"/>
            <a:ext cx="4471860" cy="2624069"/>
            <a:chOff x="5566301" y="1885038"/>
            <a:chExt cx="6496074" cy="4330716"/>
          </a:xfrm>
        </p:grpSpPr>
        <p:pic>
          <p:nvPicPr>
            <p:cNvPr id="43" name="Immagine 12">
              <a:extLst>
                <a:ext uri="{FF2B5EF4-FFF2-40B4-BE49-F238E27FC236}">
                  <a16:creationId xmlns:a16="http://schemas.microsoft.com/office/drawing/2014/main" id="{2833517F-7E56-3BF5-F0C9-C5EAA64E0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6301" y="1885038"/>
              <a:ext cx="6496074" cy="4330716"/>
            </a:xfrm>
            <a:prstGeom prst="rect">
              <a:avLst/>
            </a:prstGeom>
          </p:spPr>
        </p:pic>
        <p:cxnSp>
          <p:nvCxnSpPr>
            <p:cNvPr id="44" name="Connettore 1 7">
              <a:extLst>
                <a:ext uri="{FF2B5EF4-FFF2-40B4-BE49-F238E27FC236}">
                  <a16:creationId xmlns:a16="http://schemas.microsoft.com/office/drawing/2014/main" id="{F1A3D7FD-2C8E-B773-7BA9-F27BCE30C5EF}"/>
                </a:ext>
              </a:extLst>
            </p:cNvPr>
            <p:cNvCxnSpPr/>
            <p:nvPr/>
          </p:nvCxnSpPr>
          <p:spPr>
            <a:xfrm>
              <a:off x="7165255" y="1895198"/>
              <a:ext cx="558800" cy="1300480"/>
            </a:xfrm>
            <a:prstGeom prst="line">
              <a:avLst/>
            </a:prstGeom>
            <a:ln w="4762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10">
              <a:extLst>
                <a:ext uri="{FF2B5EF4-FFF2-40B4-BE49-F238E27FC236}">
                  <a16:creationId xmlns:a16="http://schemas.microsoft.com/office/drawing/2014/main" id="{D06D57D7-BC62-5546-8895-5153168BE787}"/>
                </a:ext>
              </a:extLst>
            </p:cNvPr>
            <p:cNvCxnSpPr/>
            <p:nvPr/>
          </p:nvCxnSpPr>
          <p:spPr>
            <a:xfrm>
              <a:off x="7724055" y="3195678"/>
              <a:ext cx="3190671" cy="680720"/>
            </a:xfrm>
            <a:prstGeom prst="line">
              <a:avLst/>
            </a:prstGeom>
            <a:ln w="38100">
              <a:solidFill>
                <a:schemeClr val="accent1">
                  <a:lumMod val="20000"/>
                  <a:lumOff val="8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13">
              <a:extLst>
                <a:ext uri="{FF2B5EF4-FFF2-40B4-BE49-F238E27FC236}">
                  <a16:creationId xmlns:a16="http://schemas.microsoft.com/office/drawing/2014/main" id="{A6C5CB90-1583-47D3-7F74-CB3E5C49F02F}"/>
                </a:ext>
              </a:extLst>
            </p:cNvPr>
            <p:cNvCxnSpPr/>
            <p:nvPr/>
          </p:nvCxnSpPr>
          <p:spPr>
            <a:xfrm>
              <a:off x="7724055" y="3195678"/>
              <a:ext cx="1090283" cy="1991360"/>
            </a:xfrm>
            <a:prstGeom prst="line">
              <a:avLst/>
            </a:prstGeom>
            <a:ln w="50800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14">
              <a:extLst>
                <a:ext uri="{FF2B5EF4-FFF2-40B4-BE49-F238E27FC236}">
                  <a16:creationId xmlns:a16="http://schemas.microsoft.com/office/drawing/2014/main" id="{7DA1EDEB-4CAF-F4D0-783F-1A02DE514E5D}"/>
                </a:ext>
              </a:extLst>
            </p:cNvPr>
            <p:cNvCxnSpPr/>
            <p:nvPr/>
          </p:nvCxnSpPr>
          <p:spPr>
            <a:xfrm>
              <a:off x="8827996" y="5176878"/>
              <a:ext cx="2086730" cy="264160"/>
            </a:xfrm>
            <a:prstGeom prst="line">
              <a:avLst/>
            </a:prstGeom>
            <a:ln w="57150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Slide Number Placeholder 5">
            <a:extLst>
              <a:ext uri="{FF2B5EF4-FFF2-40B4-BE49-F238E27FC236}">
                <a16:creationId xmlns:a16="http://schemas.microsoft.com/office/drawing/2014/main" id="{7C926229-F3BE-9F9F-22A7-F47FAB05AE1E}"/>
              </a:ext>
            </a:extLst>
          </p:cNvPr>
          <p:cNvSpPr txBox="1">
            <a:spLocks/>
          </p:cNvSpPr>
          <p:nvPr/>
        </p:nvSpPr>
        <p:spPr>
          <a:xfrm>
            <a:off x="5051891" y="4607353"/>
            <a:ext cx="2154446" cy="203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82D814-367B-1B40-984E-139EC0A3559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8" name="Picture 77" descr="logo_v5nd.jpg">
            <a:extLst>
              <a:ext uri="{FF2B5EF4-FFF2-40B4-BE49-F238E27FC236}">
                <a16:creationId xmlns:a16="http://schemas.microsoft.com/office/drawing/2014/main" id="{C36B069A-2CDA-CCB5-E0F4-592825445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739" y="908647"/>
            <a:ext cx="1291564" cy="11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02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15054-42D8-45B4-8520-D06499DE9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94" y="-11981"/>
            <a:ext cx="10515600" cy="1325563"/>
          </a:xfrm>
        </p:spPr>
        <p:txBody>
          <a:bodyPr/>
          <a:lstStyle/>
          <a:p>
            <a:r>
              <a:rPr lang="en-US" baseline="30000" dirty="0">
                <a:solidFill>
                  <a:schemeClr val="accent2"/>
                </a:solidFill>
                <a:latin typeface="Aptos" panose="020B0004020202020204" pitchFamily="34" charset="0"/>
              </a:rPr>
              <a:t>10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B(</a:t>
            </a:r>
            <a:r>
              <a:rPr lang="en-US" dirty="0" err="1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dirty="0" err="1">
                <a:solidFill>
                  <a:schemeClr val="accent2"/>
                </a:solidFill>
                <a:latin typeface="Aptos" panose="020B0004020202020204" pitchFamily="34" charset="0"/>
              </a:rPr>
              <a:t>,n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)</a:t>
            </a:r>
            <a:r>
              <a:rPr lang="en-US" baseline="30000" dirty="0">
                <a:solidFill>
                  <a:schemeClr val="accent2"/>
                </a:solidFill>
                <a:latin typeface="Aptos" panose="020B0004020202020204" pitchFamily="34" charset="0"/>
              </a:rPr>
              <a:t>13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N reaction measurement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71877C-3C18-4C4D-BCBF-D484B00DA7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8007" y="1037638"/>
                <a:ext cx="3962400" cy="55433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</a:rPr>
                  <a:t>Measured </a:t>
                </a:r>
                <a:r>
                  <a:rPr lang="en-US" sz="2400" dirty="0"/>
                  <a:t>this year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via activation technique  </a:t>
                </a:r>
                <a:r>
                  <a:rPr lang="en-US" sz="2400" dirty="0"/>
                  <a:t>(integrated - 𝜎)</a:t>
                </a: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</a:rPr>
                  <a:t>Previous measurements </a:t>
                </a:r>
                <a:r>
                  <a:rPr lang="en-US" sz="2400" dirty="0"/>
                  <a:t>via Liu et al (2020)[1] measured at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0-degrees </a:t>
                </a:r>
                <a:r>
                  <a:rPr lang="en-US" sz="2400" dirty="0">
                    <a:solidFill>
                      <a:schemeClr val="tx1"/>
                    </a:solidFill>
                  </a:rPr>
                  <a:t>(Differential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l-GR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)</a:t>
                </a: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/>
                  <a:t>We plan to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measure directly </a:t>
                </a:r>
                <a:r>
                  <a:rPr lang="en-US" sz="2400" dirty="0"/>
                  <a:t>at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0 and 90 degrees with EJ-301D detector</a:t>
                </a:r>
              </a:p>
              <a:p>
                <a:endParaRPr lang="en-US" dirty="0">
                  <a:solidFill>
                    <a:schemeClr val="accent2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71877C-3C18-4C4D-BCBF-D484B00DA7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007" y="1037638"/>
                <a:ext cx="3962400" cy="5543363"/>
              </a:xfrm>
              <a:blipFill>
                <a:blip r:embed="rId2"/>
                <a:stretch>
                  <a:fillRect l="-2236" t="-1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6" descr="A close-up of a machine&#10;&#10;Description automatically generated">
            <a:extLst>
              <a:ext uri="{FF2B5EF4-FFF2-40B4-BE49-F238E27FC236}">
                <a16:creationId xmlns:a16="http://schemas.microsoft.com/office/drawing/2014/main" id="{B413173A-0E08-305E-E35E-19B861E7E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559" y="1002044"/>
            <a:ext cx="2547091" cy="214126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22E34BC-7E38-7737-ABDC-CA82E6C21365}"/>
              </a:ext>
            </a:extLst>
          </p:cNvPr>
          <p:cNvGrpSpPr/>
          <p:nvPr/>
        </p:nvGrpSpPr>
        <p:grpSpPr>
          <a:xfrm>
            <a:off x="6729954" y="1150118"/>
            <a:ext cx="2310491" cy="1956233"/>
            <a:chOff x="6745540" y="866351"/>
            <a:chExt cx="4884953" cy="451130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743B717-B0CB-AF84-56BA-108F8D71D449}"/>
                </a:ext>
              </a:extLst>
            </p:cNvPr>
            <p:cNvSpPr/>
            <p:nvPr/>
          </p:nvSpPr>
          <p:spPr>
            <a:xfrm>
              <a:off x="7539671" y="870811"/>
              <a:ext cx="1642429" cy="1639753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BGO 6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41B326F-B3C2-8B55-E187-8800E46E74E2}"/>
                </a:ext>
              </a:extLst>
            </p:cNvPr>
            <p:cNvSpPr/>
            <p:nvPr/>
          </p:nvSpPr>
          <p:spPr>
            <a:xfrm>
              <a:off x="9182100" y="866351"/>
              <a:ext cx="1642429" cy="1639753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BGO 1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5F27025-73B8-0A64-6EE5-F65F93B518BC}"/>
                </a:ext>
              </a:extLst>
            </p:cNvPr>
            <p:cNvSpPr/>
            <p:nvPr/>
          </p:nvSpPr>
          <p:spPr>
            <a:xfrm>
              <a:off x="6745540" y="2312066"/>
              <a:ext cx="1642429" cy="1639753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BGO 5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6980A2A-8F75-CD2A-E7FD-CA577F6080EB}"/>
                </a:ext>
              </a:extLst>
            </p:cNvPr>
            <p:cNvSpPr/>
            <p:nvPr/>
          </p:nvSpPr>
          <p:spPr>
            <a:xfrm>
              <a:off x="9988064" y="2300220"/>
              <a:ext cx="1642429" cy="1639753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BGO 2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89D5C4A-0B2B-5667-8CB9-609AAF0DED43}"/>
                </a:ext>
              </a:extLst>
            </p:cNvPr>
            <p:cNvSpPr/>
            <p:nvPr/>
          </p:nvSpPr>
          <p:spPr>
            <a:xfrm>
              <a:off x="7587870" y="3713340"/>
              <a:ext cx="1642429" cy="1639753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BGO 4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D8CE318-42E6-EB36-D2BE-36F1B69B01BC}"/>
                </a:ext>
              </a:extLst>
            </p:cNvPr>
            <p:cNvSpPr/>
            <p:nvPr/>
          </p:nvSpPr>
          <p:spPr>
            <a:xfrm>
              <a:off x="9234254" y="3737903"/>
              <a:ext cx="1642429" cy="1639753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BGO 3</a:t>
              </a:r>
            </a:p>
          </p:txBody>
        </p:sp>
        <p:cxnSp>
          <p:nvCxnSpPr>
            <p:cNvPr id="12" name="Curved Connector 11">
              <a:extLst>
                <a:ext uri="{FF2B5EF4-FFF2-40B4-BE49-F238E27FC236}">
                  <a16:creationId xmlns:a16="http://schemas.microsoft.com/office/drawing/2014/main" id="{B712B6D2-BA47-5C6C-0E73-92EDF81B5EA1}"/>
                </a:ext>
              </a:extLst>
            </p:cNvPr>
            <p:cNvCxnSpPr/>
            <p:nvPr/>
          </p:nvCxnSpPr>
          <p:spPr>
            <a:xfrm rot="5400000" flipH="1" flipV="1">
              <a:off x="9215696" y="2593968"/>
              <a:ext cx="507120" cy="331393"/>
            </a:xfrm>
            <a:prstGeom prst="curved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2">
              <a:extLst>
                <a:ext uri="{FF2B5EF4-FFF2-40B4-BE49-F238E27FC236}">
                  <a16:creationId xmlns:a16="http://schemas.microsoft.com/office/drawing/2014/main" id="{966B1BBF-5BA3-2D24-E879-FC5A9EECADB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824174" y="3329801"/>
              <a:ext cx="461291" cy="354914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E9B147B-F757-AFE7-44C7-31789884490F}"/>
                </a:ext>
              </a:extLst>
            </p:cNvPr>
            <p:cNvSpPr txBox="1"/>
            <p:nvPr/>
          </p:nvSpPr>
          <p:spPr>
            <a:xfrm>
              <a:off x="8152255" y="2413971"/>
              <a:ext cx="1450210" cy="603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511keV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460B1F-4079-1399-8502-35BE6F49DB60}"/>
                </a:ext>
              </a:extLst>
            </p:cNvPr>
            <p:cNvSpPr txBox="1"/>
            <p:nvPr/>
          </p:nvSpPr>
          <p:spPr>
            <a:xfrm>
              <a:off x="8912417" y="3320151"/>
              <a:ext cx="1450210" cy="603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511keV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62BCB5D-FF93-2EA0-EAE9-211F8F974802}"/>
              </a:ext>
            </a:extLst>
          </p:cNvPr>
          <p:cNvSpPr txBox="1"/>
          <p:nvPr/>
        </p:nvSpPr>
        <p:spPr>
          <a:xfrm>
            <a:off x="4114559" y="3132008"/>
            <a:ext cx="2603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LUNA BGO no shielding </a:t>
            </a:r>
          </a:p>
        </p:txBody>
      </p:sp>
      <p:pic>
        <p:nvPicPr>
          <p:cNvPr id="18" name="Picture 17" descr="A machine with a metal cylinder&#10;&#10;AI-generated content may be incorrect.">
            <a:extLst>
              <a:ext uri="{FF2B5EF4-FFF2-40B4-BE49-F238E27FC236}">
                <a16:creationId xmlns:a16="http://schemas.microsoft.com/office/drawing/2014/main" id="{9EF1202A-540B-45EE-5078-32C1818C22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28" t="16301" r="7904" b="35307"/>
          <a:stretch>
            <a:fillRect/>
          </a:stretch>
        </p:blipFill>
        <p:spPr>
          <a:xfrm>
            <a:off x="4681429" y="3814106"/>
            <a:ext cx="6596288" cy="2820894"/>
          </a:xfrm>
          <a:prstGeom prst="rect">
            <a:avLst/>
          </a:prstGeom>
        </p:spPr>
      </p:pic>
      <p:sp>
        <p:nvSpPr>
          <p:cNvPr id="19" name="Right Arrow 18">
            <a:extLst>
              <a:ext uri="{FF2B5EF4-FFF2-40B4-BE49-F238E27FC236}">
                <a16:creationId xmlns:a16="http://schemas.microsoft.com/office/drawing/2014/main" id="{9E94240D-6212-E0F7-7F83-1D3623B5B7B5}"/>
              </a:ext>
            </a:extLst>
          </p:cNvPr>
          <p:cNvSpPr/>
          <p:nvPr/>
        </p:nvSpPr>
        <p:spPr>
          <a:xfrm rot="3059550">
            <a:off x="8808178" y="4012390"/>
            <a:ext cx="866588" cy="16883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D984BE4E-E2EF-C8E2-471A-952122DF625B}"/>
              </a:ext>
            </a:extLst>
          </p:cNvPr>
          <p:cNvSpPr/>
          <p:nvPr/>
        </p:nvSpPr>
        <p:spPr>
          <a:xfrm rot="9117166">
            <a:off x="10195654" y="4217815"/>
            <a:ext cx="1140930" cy="19192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2A0B62-2A72-E142-CF31-1A6DF63FFAA1}"/>
              </a:ext>
            </a:extLst>
          </p:cNvPr>
          <p:cNvSpPr txBox="1"/>
          <p:nvPr/>
        </p:nvSpPr>
        <p:spPr>
          <a:xfrm>
            <a:off x="8401127" y="3391889"/>
            <a:ext cx="1004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EJ-301D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18B82C-84ED-2688-CFAB-8FF0307F53B0}"/>
              </a:ext>
            </a:extLst>
          </p:cNvPr>
          <p:cNvSpPr txBox="1"/>
          <p:nvPr/>
        </p:nvSpPr>
        <p:spPr>
          <a:xfrm>
            <a:off x="11187953" y="3647996"/>
            <a:ext cx="1004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Target Holder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01E954-86A1-F592-71C4-9D02584723CA}"/>
              </a:ext>
            </a:extLst>
          </p:cNvPr>
          <p:cNvSpPr txBox="1"/>
          <p:nvPr/>
        </p:nvSpPr>
        <p:spPr>
          <a:xfrm>
            <a:off x="9318108" y="184309"/>
            <a:ext cx="1689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400" baseline="30000" dirty="0">
                <a:solidFill>
                  <a:schemeClr val="accent2"/>
                </a:solidFill>
                <a:latin typeface="Aptos" panose="02110004020202020204"/>
              </a:rPr>
              <a:t>10</a:t>
            </a:r>
            <a:r>
              <a:rPr lang="en-US" sz="1400" dirty="0">
                <a:solidFill>
                  <a:schemeClr val="accent2"/>
                </a:solidFill>
                <a:latin typeface="Aptos" panose="02110004020202020204"/>
              </a:rPr>
              <a:t>B(</a:t>
            </a:r>
            <a:r>
              <a:rPr lang="en-US" sz="1400" dirty="0" err="1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sz="1400" dirty="0" err="1">
                <a:solidFill>
                  <a:schemeClr val="accent2"/>
                </a:solidFill>
                <a:latin typeface="Aptos" panose="02110004020202020204"/>
              </a:rPr>
              <a:t>,n</a:t>
            </a:r>
            <a:r>
              <a:rPr lang="en-US" sz="1400" dirty="0">
                <a:solidFill>
                  <a:schemeClr val="accent2"/>
                </a:solidFill>
                <a:latin typeface="Aptos" panose="02110004020202020204"/>
              </a:rPr>
              <a:t>)</a:t>
            </a:r>
            <a:r>
              <a:rPr lang="en-US" sz="1400" baseline="30000" dirty="0">
                <a:solidFill>
                  <a:schemeClr val="accent2"/>
                </a:solidFill>
                <a:latin typeface="Aptos" panose="02110004020202020204"/>
              </a:rPr>
              <a:t>13</a:t>
            </a:r>
            <a:r>
              <a:rPr lang="en-US" sz="1400" dirty="0">
                <a:solidFill>
                  <a:schemeClr val="accent2"/>
                </a:solidFill>
                <a:latin typeface="Aptos" panose="02110004020202020204"/>
              </a:rPr>
              <a:t>N</a:t>
            </a:r>
          </a:p>
          <a:p>
            <a:pPr algn="ctr"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110004020202020204"/>
              </a:rPr>
              <a:t>Q = 1.054 MeV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7749FAE-4AA6-4DE0-54AE-E10C3CEEC967}"/>
              </a:ext>
            </a:extLst>
          </p:cNvPr>
          <p:cNvGrpSpPr/>
          <p:nvPr/>
        </p:nvGrpSpPr>
        <p:grpSpPr>
          <a:xfrm>
            <a:off x="9006444" y="657467"/>
            <a:ext cx="3098168" cy="2431221"/>
            <a:chOff x="8106505" y="2242469"/>
            <a:chExt cx="3944817" cy="43647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08A3C30-0FC4-2EFC-136A-58854118AC73}"/>
                </a:ext>
              </a:extLst>
            </p:cNvPr>
            <p:cNvSpPr txBox="1"/>
            <p:nvPr/>
          </p:nvSpPr>
          <p:spPr>
            <a:xfrm>
              <a:off x="8194432" y="3305910"/>
              <a:ext cx="659155" cy="300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1" dirty="0"/>
                <a:t>10B+a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B3CC971-1253-6B3C-250F-CB6B885457C8}"/>
                </a:ext>
              </a:extLst>
            </p:cNvPr>
            <p:cNvCxnSpPr/>
            <p:nvPr/>
          </p:nvCxnSpPr>
          <p:spPr>
            <a:xfrm>
              <a:off x="8106505" y="3288325"/>
              <a:ext cx="928025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6624CA9-DD65-24C2-024E-A1B733A03556}"/>
                </a:ext>
              </a:extLst>
            </p:cNvPr>
            <p:cNvCxnSpPr/>
            <p:nvPr/>
          </p:nvCxnSpPr>
          <p:spPr>
            <a:xfrm>
              <a:off x="9067797" y="6289436"/>
              <a:ext cx="928025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9B9322D-A937-D1A9-9E2F-CF396C9F0E99}"/>
                </a:ext>
              </a:extLst>
            </p:cNvPr>
            <p:cNvCxnSpPr/>
            <p:nvPr/>
          </p:nvCxnSpPr>
          <p:spPr>
            <a:xfrm>
              <a:off x="9995822" y="4032744"/>
              <a:ext cx="928025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5260BE0-7A80-FFDB-0F64-C0F029BAD2F2}"/>
                </a:ext>
              </a:extLst>
            </p:cNvPr>
            <p:cNvCxnSpPr/>
            <p:nvPr/>
          </p:nvCxnSpPr>
          <p:spPr>
            <a:xfrm>
              <a:off x="11123297" y="4835775"/>
              <a:ext cx="928025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C9ABFB7-4BDA-CB2C-7080-F0213F79845E}"/>
                </a:ext>
              </a:extLst>
            </p:cNvPr>
            <p:cNvSpPr txBox="1"/>
            <p:nvPr/>
          </p:nvSpPr>
          <p:spPr>
            <a:xfrm>
              <a:off x="10070122" y="4056181"/>
              <a:ext cx="681597" cy="300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1" dirty="0"/>
                <a:t>13N+n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E1F0478-776C-39FC-64C6-6F1CE05FAB54}"/>
                </a:ext>
              </a:extLst>
            </p:cNvPr>
            <p:cNvCxnSpPr/>
            <p:nvPr/>
          </p:nvCxnSpPr>
          <p:spPr>
            <a:xfrm>
              <a:off x="10923847" y="4056181"/>
              <a:ext cx="289275" cy="7795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2F3539-191C-CF8A-C332-2D9DEA8867BF}"/>
                </a:ext>
              </a:extLst>
            </p:cNvPr>
            <p:cNvSpPr txBox="1"/>
            <p:nvPr/>
          </p:nvSpPr>
          <p:spPr>
            <a:xfrm>
              <a:off x="11213122" y="5032493"/>
              <a:ext cx="817853" cy="300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1" dirty="0"/>
                <a:t>13C </a:t>
              </a:r>
              <a:r>
                <a:rPr lang="en-US" sz="1351" dirty="0">
                  <a:solidFill>
                    <a:schemeClr val="bg2">
                      <a:lumMod val="75000"/>
                    </a:schemeClr>
                  </a:solidFill>
                </a:rPr>
                <a:t>(+n)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A21310-D4EC-090A-F768-A4C7C0AEE696}"/>
                </a:ext>
              </a:extLst>
            </p:cNvPr>
            <p:cNvSpPr txBox="1"/>
            <p:nvPr/>
          </p:nvSpPr>
          <p:spPr>
            <a:xfrm>
              <a:off x="9120553" y="6307012"/>
              <a:ext cx="492443" cy="300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1" dirty="0"/>
                <a:t>14N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D5CFE16-572B-AE62-0318-A1358533C47E}"/>
                </a:ext>
              </a:extLst>
            </p:cNvPr>
            <p:cNvSpPr/>
            <p:nvPr/>
          </p:nvSpPr>
          <p:spPr>
            <a:xfrm>
              <a:off x="9120553" y="2825256"/>
              <a:ext cx="875269" cy="30480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1012C18-FBC3-97E7-85A0-872490154BC0}"/>
                </a:ext>
              </a:extLst>
            </p:cNvPr>
            <p:cNvCxnSpPr>
              <a:cxnSpLocks/>
            </p:cNvCxnSpPr>
            <p:nvPr/>
          </p:nvCxnSpPr>
          <p:spPr>
            <a:xfrm>
              <a:off x="10017367" y="2971797"/>
              <a:ext cx="402515" cy="9261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D68A5CD-E36B-3AB2-B0A5-678F80E6C228}"/>
                </a:ext>
              </a:extLst>
            </p:cNvPr>
            <p:cNvCxnSpPr/>
            <p:nvPr/>
          </p:nvCxnSpPr>
          <p:spPr>
            <a:xfrm>
              <a:off x="9102967" y="3282460"/>
              <a:ext cx="928025" cy="0"/>
            </a:xfrm>
            <a:prstGeom prst="line">
              <a:avLst/>
            </a:prstGeom>
            <a:ln w="63500"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640542D-C909-2420-EE75-0548F42853E1}"/>
                </a:ext>
              </a:extLst>
            </p:cNvPr>
            <p:cNvSpPr txBox="1"/>
            <p:nvPr/>
          </p:nvSpPr>
          <p:spPr>
            <a:xfrm>
              <a:off x="11095890" y="4132387"/>
              <a:ext cx="372218" cy="300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1" dirty="0">
                  <a:latin typeface="Symbol" pitchFamily="2" charset="2"/>
                </a:rPr>
                <a:t>b</a:t>
              </a:r>
              <a:r>
                <a:rPr lang="en-US" sz="1351" dirty="0"/>
                <a:t>+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671D9E32-ABBE-A918-73B7-D1610940B8E4}"/>
                </a:ext>
              </a:extLst>
            </p:cNvPr>
            <p:cNvCxnSpPr>
              <a:cxnSpLocks/>
            </p:cNvCxnSpPr>
            <p:nvPr/>
          </p:nvCxnSpPr>
          <p:spPr>
            <a:xfrm>
              <a:off x="9003320" y="3323494"/>
              <a:ext cx="0" cy="295421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9D73A28-E47E-DA5D-C927-1F5EBFC93467}"/>
                </a:ext>
              </a:extLst>
            </p:cNvPr>
            <p:cNvSpPr txBox="1"/>
            <p:nvPr/>
          </p:nvSpPr>
          <p:spPr>
            <a:xfrm>
              <a:off x="8388557" y="4965935"/>
              <a:ext cx="160633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</a:t>
              </a:r>
              <a:r>
                <a:rPr lang="en-US" sz="1600" baseline="-25000" dirty="0">
                  <a:latin typeface="Symbol" pitchFamily="2" charset="2"/>
                </a:rPr>
                <a:t>a</a:t>
              </a:r>
              <a:r>
                <a:rPr lang="en-US" sz="1600" dirty="0"/>
                <a:t> = 11.612 MeV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14AB4BF-1DC4-C2BB-05B6-ADFE8155F07B}"/>
                </a:ext>
              </a:extLst>
            </p:cNvPr>
            <p:cNvCxnSpPr/>
            <p:nvPr/>
          </p:nvCxnSpPr>
          <p:spPr>
            <a:xfrm>
              <a:off x="9067799" y="3651737"/>
              <a:ext cx="928025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0AAE0F6-902B-3DFD-DABC-4C1072208322}"/>
                </a:ext>
              </a:extLst>
            </p:cNvPr>
            <p:cNvSpPr txBox="1"/>
            <p:nvPr/>
          </p:nvSpPr>
          <p:spPr>
            <a:xfrm>
              <a:off x="8925675" y="3638226"/>
              <a:ext cx="979499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11510 keV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9ABC9E7-6D9B-B4D5-6D8C-D58DDB15B74D}"/>
                </a:ext>
              </a:extLst>
            </p:cNvPr>
            <p:cNvCxnSpPr/>
            <p:nvPr/>
          </p:nvCxnSpPr>
          <p:spPr>
            <a:xfrm>
              <a:off x="9114689" y="2520465"/>
              <a:ext cx="928025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34372A-F867-3905-3D20-7F3AC8005559}"/>
                </a:ext>
              </a:extLst>
            </p:cNvPr>
            <p:cNvSpPr txBox="1"/>
            <p:nvPr/>
          </p:nvSpPr>
          <p:spPr>
            <a:xfrm>
              <a:off x="9955719" y="2242469"/>
              <a:ext cx="979499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11680 keV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DFA366D-8CC3-99EE-D30D-997782D95941}"/>
              </a:ext>
            </a:extLst>
          </p:cNvPr>
          <p:cNvSpPr txBox="1"/>
          <p:nvPr/>
        </p:nvSpPr>
        <p:spPr>
          <a:xfrm>
            <a:off x="61259" y="6581001"/>
            <a:ext cx="61497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[1] Q. LIU et al. PHYSICAL REVIEW C 101, 025808 (2020)</a:t>
            </a:r>
          </a:p>
        </p:txBody>
      </p:sp>
    </p:spTree>
    <p:extLst>
      <p:ext uri="{BB962C8B-B14F-4D97-AF65-F5344CB8AC3E}">
        <p14:creationId xmlns:p14="http://schemas.microsoft.com/office/powerpoint/2010/main" val="192853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9D852-193C-0AA3-C3D7-CB0A334A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38" y="173703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What issues do we face with direct neutron detection?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60719-8E89-8267-7455-CEEDE9027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41" y="1700061"/>
            <a:ext cx="5482214" cy="4778658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GB" sz="4200" dirty="0"/>
              <a:t>Solid targets of enriched Boron-10 (</a:t>
            </a:r>
            <a:r>
              <a:rPr lang="en-GB" sz="4200" baseline="30000" dirty="0">
                <a:solidFill>
                  <a:schemeClr val="accent2"/>
                </a:solidFill>
              </a:rPr>
              <a:t>10</a:t>
            </a:r>
            <a:r>
              <a:rPr lang="en-GB" sz="4200" dirty="0">
                <a:solidFill>
                  <a:schemeClr val="accent2"/>
                </a:solidFill>
              </a:rPr>
              <a:t>B</a:t>
            </a:r>
            <a:r>
              <a:rPr lang="en-GB" sz="4200" baseline="-25000" dirty="0">
                <a:solidFill>
                  <a:schemeClr val="accent2"/>
                </a:solidFill>
              </a:rPr>
              <a:t>4</a:t>
            </a:r>
            <a:r>
              <a:rPr lang="en-GB" sz="4200" dirty="0">
                <a:solidFill>
                  <a:schemeClr val="accent2"/>
                </a:solidFill>
              </a:rPr>
              <a:t>​C </a:t>
            </a:r>
            <a:r>
              <a:rPr lang="en-GB" sz="4200" dirty="0"/>
              <a:t>) on tantalum</a:t>
            </a:r>
          </a:p>
          <a:p>
            <a:pPr>
              <a:lnSpc>
                <a:spcPct val="120000"/>
              </a:lnSpc>
            </a:pPr>
            <a:endParaRPr lang="en-GB" sz="4200" dirty="0"/>
          </a:p>
          <a:p>
            <a:pPr>
              <a:lnSpc>
                <a:spcPct val="120000"/>
              </a:lnSpc>
            </a:pPr>
            <a:r>
              <a:rPr lang="en-GB" sz="4200" dirty="0"/>
              <a:t>Targets</a:t>
            </a:r>
            <a:r>
              <a:rPr lang="en-GB" sz="4200" dirty="0">
                <a:solidFill>
                  <a:schemeClr val="accent2"/>
                </a:solidFill>
              </a:rPr>
              <a:t> contain </a:t>
            </a:r>
            <a:r>
              <a:rPr lang="en-GB" sz="4200" baseline="30000" dirty="0">
                <a:solidFill>
                  <a:schemeClr val="accent2"/>
                </a:solidFill>
              </a:rPr>
              <a:t>11</a:t>
            </a:r>
            <a:r>
              <a:rPr lang="en-GB" sz="4200" dirty="0">
                <a:solidFill>
                  <a:schemeClr val="accent2"/>
                </a:solidFill>
              </a:rPr>
              <a:t>B and </a:t>
            </a:r>
            <a:r>
              <a:rPr lang="en-GB" sz="4200" baseline="30000" dirty="0">
                <a:solidFill>
                  <a:schemeClr val="accent2"/>
                </a:solidFill>
              </a:rPr>
              <a:t>13</a:t>
            </a:r>
            <a:r>
              <a:rPr lang="en-GB" sz="4200" dirty="0">
                <a:solidFill>
                  <a:schemeClr val="accent2"/>
                </a:solidFill>
              </a:rPr>
              <a:t>C</a:t>
            </a:r>
          </a:p>
          <a:p>
            <a:pPr>
              <a:lnSpc>
                <a:spcPct val="120000"/>
              </a:lnSpc>
            </a:pPr>
            <a:endParaRPr lang="en-GB" sz="4200" dirty="0"/>
          </a:p>
          <a:p>
            <a:pPr>
              <a:lnSpc>
                <a:spcPct val="120000"/>
              </a:lnSpc>
            </a:pPr>
            <a:r>
              <a:rPr lang="en-GB" sz="4200" dirty="0"/>
              <a:t>These </a:t>
            </a:r>
            <a:r>
              <a:rPr lang="en-GB" sz="4200" dirty="0">
                <a:solidFill>
                  <a:schemeClr val="accent2"/>
                </a:solidFill>
              </a:rPr>
              <a:t>generate neutrons</a:t>
            </a:r>
            <a:r>
              <a:rPr lang="en-GB" sz="4200" dirty="0"/>
              <a:t> through </a:t>
            </a:r>
            <a:r>
              <a:rPr lang="en-GB" sz="4200" dirty="0">
                <a:solidFill>
                  <a:schemeClr val="accent2"/>
                </a:solidFill>
              </a:rPr>
              <a:t>(</a:t>
            </a:r>
            <a:r>
              <a:rPr lang="el-GR" sz="4200" dirty="0">
                <a:solidFill>
                  <a:schemeClr val="accent2"/>
                </a:solidFill>
                <a:effectLst/>
              </a:rPr>
              <a:t>α</a:t>
            </a:r>
            <a:r>
              <a:rPr lang="el-GR" sz="4200" dirty="0">
                <a:solidFill>
                  <a:schemeClr val="accent2"/>
                </a:solidFill>
              </a:rPr>
              <a:t>,</a:t>
            </a:r>
            <a:r>
              <a:rPr lang="en-GB" sz="4200" dirty="0">
                <a:solidFill>
                  <a:schemeClr val="accent2"/>
                </a:solidFill>
              </a:rPr>
              <a:t>n) reactions of varying energies</a:t>
            </a:r>
          </a:p>
          <a:p>
            <a:pPr lvl="1">
              <a:lnSpc>
                <a:spcPct val="120000"/>
              </a:lnSpc>
            </a:pPr>
            <a:r>
              <a:rPr lang="en-GB" sz="4200" baseline="30000" dirty="0"/>
              <a:t>11</a:t>
            </a:r>
            <a:r>
              <a:rPr lang="en-GB" sz="4200" dirty="0"/>
              <a:t>B(</a:t>
            </a:r>
            <a:r>
              <a:rPr lang="en-GB" sz="4200" dirty="0" err="1">
                <a:latin typeface="Symbol" pitchFamily="2" charset="2"/>
              </a:rPr>
              <a:t>a</a:t>
            </a:r>
            <a:r>
              <a:rPr lang="en-GB" sz="4200" dirty="0" err="1"/>
              <a:t>,n</a:t>
            </a:r>
            <a:r>
              <a:rPr lang="en-GB" sz="4200" dirty="0"/>
              <a:t>)</a:t>
            </a:r>
            <a:r>
              <a:rPr lang="en-GB" sz="4200" baseline="30000" dirty="0"/>
              <a:t>14</a:t>
            </a:r>
            <a:r>
              <a:rPr lang="en-GB" sz="4200" dirty="0"/>
              <a:t>N: Q-Value = </a:t>
            </a:r>
            <a:r>
              <a:rPr lang="en-GB" sz="4200" dirty="0">
                <a:solidFill>
                  <a:schemeClr val="accent2"/>
                </a:solidFill>
              </a:rPr>
              <a:t>158 keV</a:t>
            </a:r>
          </a:p>
          <a:p>
            <a:pPr lvl="1">
              <a:lnSpc>
                <a:spcPct val="120000"/>
              </a:lnSpc>
            </a:pPr>
            <a:r>
              <a:rPr lang="en-GB" sz="4200" baseline="30000" dirty="0"/>
              <a:t>13</a:t>
            </a:r>
            <a:r>
              <a:rPr lang="en-GB" sz="4200" dirty="0"/>
              <a:t>C(</a:t>
            </a:r>
            <a:r>
              <a:rPr lang="en-GB" sz="4200" dirty="0" err="1">
                <a:latin typeface="Symbol" pitchFamily="2" charset="2"/>
              </a:rPr>
              <a:t>a</a:t>
            </a:r>
            <a:r>
              <a:rPr lang="en-GB" sz="4200" dirty="0" err="1"/>
              <a:t>,n</a:t>
            </a:r>
            <a:r>
              <a:rPr lang="en-GB" sz="4200" dirty="0"/>
              <a:t>)</a:t>
            </a:r>
            <a:r>
              <a:rPr lang="en-GB" sz="4200" baseline="30000" dirty="0"/>
              <a:t>16</a:t>
            </a:r>
            <a:r>
              <a:rPr lang="en-GB" sz="4200" dirty="0"/>
              <a:t>O: Q-Value = </a:t>
            </a:r>
            <a:r>
              <a:rPr lang="en-GB" sz="4200" dirty="0">
                <a:solidFill>
                  <a:schemeClr val="accent2"/>
                </a:solidFill>
              </a:rPr>
              <a:t>2215 keV</a:t>
            </a:r>
          </a:p>
          <a:p>
            <a:pPr lvl="1">
              <a:lnSpc>
                <a:spcPct val="120000"/>
              </a:lnSpc>
            </a:pPr>
            <a:r>
              <a:rPr lang="en-GB" sz="4200" baseline="30000" dirty="0"/>
              <a:t>10</a:t>
            </a:r>
            <a:r>
              <a:rPr lang="en-GB" sz="4200" dirty="0"/>
              <a:t>B(</a:t>
            </a:r>
            <a:r>
              <a:rPr lang="en-GB" sz="4200" dirty="0" err="1">
                <a:latin typeface="Symbol" pitchFamily="2" charset="2"/>
              </a:rPr>
              <a:t>a</a:t>
            </a:r>
            <a:r>
              <a:rPr lang="en-GB" sz="4200" dirty="0" err="1"/>
              <a:t>,n</a:t>
            </a:r>
            <a:r>
              <a:rPr lang="en-GB" sz="4200" dirty="0"/>
              <a:t>)</a:t>
            </a:r>
            <a:r>
              <a:rPr lang="en-GB" sz="4200" baseline="30000" dirty="0"/>
              <a:t>13</a:t>
            </a:r>
            <a:r>
              <a:rPr lang="en-GB" sz="4200" dirty="0"/>
              <a:t>N: Q-Value = </a:t>
            </a:r>
            <a:r>
              <a:rPr lang="en-GB" sz="4200" dirty="0">
                <a:solidFill>
                  <a:schemeClr val="accent2"/>
                </a:solidFill>
              </a:rPr>
              <a:t>1059 keV</a:t>
            </a:r>
          </a:p>
          <a:p>
            <a:pPr marL="0" indent="0">
              <a:lnSpc>
                <a:spcPct val="120000"/>
              </a:lnSpc>
              <a:buNone/>
            </a:pPr>
            <a:endParaRPr lang="en-GB" sz="4200" dirty="0"/>
          </a:p>
          <a:p>
            <a:pPr>
              <a:lnSpc>
                <a:spcPct val="120000"/>
              </a:lnSpc>
            </a:pPr>
            <a:r>
              <a:rPr lang="en-GB" sz="4200" dirty="0"/>
              <a:t>Moderated </a:t>
            </a:r>
            <a:r>
              <a:rPr lang="en-GB" sz="4200" baseline="30000" dirty="0"/>
              <a:t>3</a:t>
            </a:r>
            <a:r>
              <a:rPr lang="en-GB" sz="4200" dirty="0"/>
              <a:t>He Counters can be, and are, used for (</a:t>
            </a:r>
            <a:r>
              <a:rPr lang="en-GB" sz="4200" dirty="0" err="1">
                <a:latin typeface="Symbol" pitchFamily="2" charset="2"/>
              </a:rPr>
              <a:t>a</a:t>
            </a:r>
            <a:r>
              <a:rPr lang="en-GB" sz="4200" dirty="0" err="1"/>
              <a:t>,n</a:t>
            </a:r>
            <a:r>
              <a:rPr lang="en-GB" sz="4200" dirty="0"/>
              <a:t>) reaction due to high efficiency but no energy information</a:t>
            </a:r>
          </a:p>
          <a:p>
            <a:endParaRPr lang="en-GB" dirty="0"/>
          </a:p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F738B6-5B91-DC0A-FAED-264A2B026337}"/>
              </a:ext>
            </a:extLst>
          </p:cNvPr>
          <p:cNvCxnSpPr>
            <a:cxnSpLocks/>
          </p:cNvCxnSpPr>
          <p:nvPr/>
        </p:nvCxnSpPr>
        <p:spPr>
          <a:xfrm>
            <a:off x="8843161" y="2077504"/>
            <a:ext cx="0" cy="191733"/>
          </a:xfrm>
          <a:prstGeom prst="line">
            <a:avLst/>
          </a:prstGeom>
          <a:ln w="4445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DB5E9DD2-13EC-7161-E180-A79A4CD101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60" t="31675" r="13283" b="20594"/>
          <a:stretch>
            <a:fillRect/>
          </a:stretch>
        </p:blipFill>
        <p:spPr>
          <a:xfrm>
            <a:off x="5808972" y="958233"/>
            <a:ext cx="1855080" cy="1951385"/>
          </a:xfrm>
          <a:prstGeom prst="rect">
            <a:avLst/>
          </a:prstGeom>
        </p:spPr>
      </p:pic>
      <p:pic>
        <p:nvPicPr>
          <p:cNvPr id="19" name="Picture 18" descr="A diagram of a machine&#10;&#10;AI-generated content may be incorrect.">
            <a:extLst>
              <a:ext uri="{FF2B5EF4-FFF2-40B4-BE49-F238E27FC236}">
                <a16:creationId xmlns:a16="http://schemas.microsoft.com/office/drawing/2014/main" id="{91085423-82D2-D515-CFCD-495C116E2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012" y="4089390"/>
            <a:ext cx="4514757" cy="244423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9CDEA0C-80E6-E677-C3C7-386AF49D32C1}"/>
              </a:ext>
            </a:extLst>
          </p:cNvPr>
          <p:cNvSpPr txBox="1"/>
          <p:nvPr/>
        </p:nvSpPr>
        <p:spPr>
          <a:xfrm>
            <a:off x="6805279" y="3881198"/>
            <a:ext cx="4332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>
                <a:solidFill>
                  <a:schemeClr val="accent2"/>
                </a:solidFill>
              </a:rPr>
              <a:t>13</a:t>
            </a:r>
            <a:r>
              <a:rPr lang="en-US" dirty="0">
                <a:solidFill>
                  <a:schemeClr val="accent2"/>
                </a:solidFill>
              </a:rPr>
              <a:t>C(</a:t>
            </a:r>
            <a:r>
              <a:rPr lang="en-US" dirty="0" err="1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dirty="0" err="1">
                <a:solidFill>
                  <a:schemeClr val="accent2"/>
                </a:solidFill>
              </a:rPr>
              <a:t>,n</a:t>
            </a:r>
            <a:r>
              <a:rPr lang="en-US" dirty="0">
                <a:solidFill>
                  <a:schemeClr val="accent2"/>
                </a:solidFill>
              </a:rPr>
              <a:t>)</a:t>
            </a:r>
            <a:r>
              <a:rPr lang="en-US" baseline="30000" dirty="0">
                <a:solidFill>
                  <a:schemeClr val="accent2"/>
                </a:solidFill>
              </a:rPr>
              <a:t>16</a:t>
            </a:r>
            <a:r>
              <a:rPr lang="en-US" dirty="0">
                <a:solidFill>
                  <a:schemeClr val="accent2"/>
                </a:solidFill>
              </a:rPr>
              <a:t>O – </a:t>
            </a:r>
            <a:r>
              <a:rPr lang="en-US" baseline="30000" dirty="0">
                <a:solidFill>
                  <a:schemeClr val="accent2"/>
                </a:solidFill>
              </a:rPr>
              <a:t>3</a:t>
            </a:r>
            <a:r>
              <a:rPr lang="en-US" dirty="0">
                <a:solidFill>
                  <a:schemeClr val="accent2"/>
                </a:solidFill>
              </a:rPr>
              <a:t>He counter set up at LUNA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76EAD1-A91B-118B-1EC9-521F74F470F4}"/>
              </a:ext>
            </a:extLst>
          </p:cNvPr>
          <p:cNvSpPr txBox="1"/>
          <p:nvPr/>
        </p:nvSpPr>
        <p:spPr>
          <a:xfrm>
            <a:off x="6997600" y="6371745"/>
            <a:ext cx="362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Csedreki</a:t>
            </a:r>
            <a:r>
              <a:rPr lang="en-US" sz="1000" dirty="0"/>
              <a:t> et al Nuclear Inst. and Methods in Physics Research, A 994 (2021) 165081</a:t>
            </a:r>
          </a:p>
        </p:txBody>
      </p:sp>
      <p:sp>
        <p:nvSpPr>
          <p:cNvPr id="22" name="Multiply 21">
            <a:extLst>
              <a:ext uri="{FF2B5EF4-FFF2-40B4-BE49-F238E27FC236}">
                <a16:creationId xmlns:a16="http://schemas.microsoft.com/office/drawing/2014/main" id="{9EA3A2B4-E828-FBFC-1519-F26919433215}"/>
              </a:ext>
            </a:extLst>
          </p:cNvPr>
          <p:cNvSpPr/>
          <p:nvPr/>
        </p:nvSpPr>
        <p:spPr>
          <a:xfrm>
            <a:off x="6940824" y="4720830"/>
            <a:ext cx="4197327" cy="1279927"/>
          </a:xfrm>
          <a:prstGeom prst="mathMultiply">
            <a:avLst/>
          </a:prstGeom>
          <a:solidFill>
            <a:srgbClr val="FF0000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259105FE-1F40-6835-11E9-39185C16710D}"/>
              </a:ext>
            </a:extLst>
          </p:cNvPr>
          <p:cNvSpPr/>
          <p:nvPr/>
        </p:nvSpPr>
        <p:spPr>
          <a:xfrm rot="16844355">
            <a:off x="6002056" y="1076869"/>
            <a:ext cx="275058" cy="1046773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B4B153-7A40-1314-DB80-0400C011CB47}"/>
              </a:ext>
            </a:extLst>
          </p:cNvPr>
          <p:cNvSpPr txBox="1"/>
          <p:nvPr/>
        </p:nvSpPr>
        <p:spPr>
          <a:xfrm>
            <a:off x="3912282" y="1138591"/>
            <a:ext cx="21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aseline="30000" dirty="0">
                <a:solidFill>
                  <a:schemeClr val="accent2"/>
                </a:solidFill>
                <a:effectLst/>
              </a:rPr>
              <a:t>10</a:t>
            </a:r>
            <a:r>
              <a:rPr lang="en-GB" sz="2400" dirty="0">
                <a:solidFill>
                  <a:schemeClr val="accent2"/>
                </a:solidFill>
              </a:rPr>
              <a:t>B</a:t>
            </a:r>
            <a:r>
              <a:rPr lang="en-GB" sz="2400" baseline="-25000" dirty="0">
                <a:solidFill>
                  <a:schemeClr val="accent2"/>
                </a:solidFill>
                <a:effectLst/>
              </a:rPr>
              <a:t>4</a:t>
            </a:r>
            <a:r>
              <a:rPr lang="en-GB" sz="2400" dirty="0">
                <a:solidFill>
                  <a:schemeClr val="accent2"/>
                </a:solidFill>
              </a:rPr>
              <a:t>​C Target </a:t>
            </a:r>
            <a:r>
              <a:rPr lang="en-GB" sz="2400" dirty="0"/>
              <a:t> </a:t>
            </a:r>
            <a:endParaRPr lang="en-US" sz="2400" dirty="0"/>
          </a:p>
        </p:txBody>
      </p:sp>
      <p:pic>
        <p:nvPicPr>
          <p:cNvPr id="27" name="Picture 26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78EA75CA-1303-C2A8-955E-846DFD1C5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892" y="857243"/>
            <a:ext cx="4671028" cy="282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37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cell&#10;&#10;AI-generated content may be incorrect.">
            <a:extLst>
              <a:ext uri="{FF2B5EF4-FFF2-40B4-BE49-F238E27FC236}">
                <a16:creationId xmlns:a16="http://schemas.microsoft.com/office/drawing/2014/main" id="{D7FE867E-1A1F-A844-C015-DF741A203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572" y="627826"/>
            <a:ext cx="7059798" cy="25626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3BE400-AE4B-C0F4-7A77-56EC65287020}"/>
              </a:ext>
            </a:extLst>
          </p:cNvPr>
          <p:cNvSpPr txBox="1"/>
          <p:nvPr/>
        </p:nvSpPr>
        <p:spPr>
          <a:xfrm>
            <a:off x="4993574" y="1787236"/>
            <a:ext cx="1074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EJ-301D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EFF5B2-1250-DF7C-356F-EC1CAE792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35" y="9793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What is EJ-301D?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754D7A-B343-12A6-C152-B1CB123A1077}"/>
              </a:ext>
            </a:extLst>
          </p:cNvPr>
          <p:cNvSpPr txBox="1"/>
          <p:nvPr/>
        </p:nvSpPr>
        <p:spPr>
          <a:xfrm>
            <a:off x="328467" y="1288120"/>
            <a:ext cx="37407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Liquid Scintillator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p-Xylene-d10:                   85-96%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Naphthalene-d8:               5-15%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C:D ratio =&gt; </a:t>
            </a:r>
            <a:r>
              <a:rPr lang="en-US" sz="2000" dirty="0">
                <a:solidFill>
                  <a:schemeClr val="accent2"/>
                </a:solidFill>
              </a:rPr>
              <a:t>1:1.2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3B769E-6E66-7F66-82C9-201BD604B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67" y="3804551"/>
            <a:ext cx="3218278" cy="26550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7BC648A-4CA8-A0F0-85EC-BEB114216A9C}"/>
              </a:ext>
            </a:extLst>
          </p:cNvPr>
          <p:cNvSpPr txBox="1"/>
          <p:nvPr/>
        </p:nvSpPr>
        <p:spPr>
          <a:xfrm>
            <a:off x="1168917" y="6390738"/>
            <a:ext cx="6513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p-Xylene-d10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D35ACE-F48E-F256-B241-5D0ECEE082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4455370" y="3350833"/>
            <a:ext cx="6858000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A241AA-89F6-1021-8935-4F3C02B9E6CA}"/>
              </a:ext>
            </a:extLst>
          </p:cNvPr>
          <p:cNvSpPr txBox="1"/>
          <p:nvPr/>
        </p:nvSpPr>
        <p:spPr>
          <a:xfrm>
            <a:off x="5402738" y="3024453"/>
            <a:ext cx="60950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https://</a:t>
            </a:r>
            <a:r>
              <a:rPr lang="en-US" sz="1000" dirty="0" err="1"/>
              <a:t>eljentechnology.com</a:t>
            </a:r>
            <a:r>
              <a:rPr lang="en-US" sz="1000" dirty="0"/>
              <a:t>/products/liquid-scintillators/liquid-scintillator-cells</a:t>
            </a:r>
          </a:p>
        </p:txBody>
      </p:sp>
    </p:spTree>
    <p:extLst>
      <p:ext uri="{BB962C8B-B14F-4D97-AF65-F5344CB8AC3E}">
        <p14:creationId xmlns:p14="http://schemas.microsoft.com/office/powerpoint/2010/main" val="1749645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BA169-10C8-FBBA-F719-0A1BC0B6B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57" y="96469"/>
            <a:ext cx="11859902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Pulse Shape Discrimination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F8E844-889A-7625-495A-461B0BA2E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8" y="1972693"/>
            <a:ext cx="5746944" cy="4158425"/>
          </a:xfrm>
          <a:prstGeom prst="rect">
            <a:avLst/>
          </a:prstGeom>
        </p:spPr>
      </p:pic>
      <p:sp>
        <p:nvSpPr>
          <p:cNvPr id="9" name="Down Arrow 8">
            <a:extLst>
              <a:ext uri="{FF2B5EF4-FFF2-40B4-BE49-F238E27FC236}">
                <a16:creationId xmlns:a16="http://schemas.microsoft.com/office/drawing/2014/main" id="{5FA834B0-5A4F-FBA0-3C9B-D776F7AD1995}"/>
              </a:ext>
            </a:extLst>
          </p:cNvPr>
          <p:cNvSpPr/>
          <p:nvPr/>
        </p:nvSpPr>
        <p:spPr>
          <a:xfrm rot="2512674">
            <a:off x="2362234" y="3637153"/>
            <a:ext cx="237507" cy="748145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ED215A-ABDA-4B89-2039-1D4CD908F506}"/>
              </a:ext>
            </a:extLst>
          </p:cNvPr>
          <p:cNvSpPr txBox="1"/>
          <p:nvPr/>
        </p:nvSpPr>
        <p:spPr>
          <a:xfrm>
            <a:off x="2480987" y="3160219"/>
            <a:ext cx="1223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Neutrons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E7F4C3-FFD3-FECC-1BDB-4F9160D518E3}"/>
              </a:ext>
            </a:extLst>
          </p:cNvPr>
          <p:cNvSpPr txBox="1"/>
          <p:nvPr/>
        </p:nvSpPr>
        <p:spPr>
          <a:xfrm>
            <a:off x="3066450" y="5398035"/>
            <a:ext cx="1223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Gammas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45376356-01F2-C9AB-8158-E4EAEE590297}"/>
              </a:ext>
            </a:extLst>
          </p:cNvPr>
          <p:cNvSpPr/>
          <p:nvPr/>
        </p:nvSpPr>
        <p:spPr>
          <a:xfrm rot="6624835">
            <a:off x="2736233" y="5355548"/>
            <a:ext cx="237507" cy="418605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DC24EE8-CF5E-DBC6-0837-64C73D75DC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38"/>
          <a:stretch>
            <a:fillRect/>
          </a:stretch>
        </p:blipFill>
        <p:spPr>
          <a:xfrm>
            <a:off x="6372577" y="2106432"/>
            <a:ext cx="5746943" cy="4069566"/>
          </a:xfrm>
          <a:prstGeom prst="rect">
            <a:avLst/>
          </a:prstGeom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09068E5C-4DA1-0FDF-4F32-DAD33251004C}"/>
              </a:ext>
            </a:extLst>
          </p:cNvPr>
          <p:cNvSpPr/>
          <p:nvPr/>
        </p:nvSpPr>
        <p:spPr>
          <a:xfrm>
            <a:off x="5819422" y="3897508"/>
            <a:ext cx="553155" cy="20944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53A0C9-89C9-B2A8-C6C7-EAD5DD9F7746}"/>
              </a:ext>
            </a:extLst>
          </p:cNvPr>
          <p:cNvSpPr txBox="1"/>
          <p:nvPr/>
        </p:nvSpPr>
        <p:spPr>
          <a:xfrm>
            <a:off x="1815969" y="1713455"/>
            <a:ext cx="4429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PSD of AmBe Source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13E346-A2BE-9D94-FFE1-1F4011D09AE7}"/>
              </a:ext>
            </a:extLst>
          </p:cNvPr>
          <p:cNvSpPr txBox="1"/>
          <p:nvPr/>
        </p:nvSpPr>
        <p:spPr>
          <a:xfrm>
            <a:off x="7562913" y="1713455"/>
            <a:ext cx="426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Neutron Light Output For AmBe Source </a:t>
            </a:r>
          </a:p>
        </p:txBody>
      </p:sp>
    </p:spTree>
    <p:extLst>
      <p:ext uri="{BB962C8B-B14F-4D97-AF65-F5344CB8AC3E}">
        <p14:creationId xmlns:p14="http://schemas.microsoft.com/office/powerpoint/2010/main" val="3594582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81CE1-0CD4-AEF8-86E6-1FB14AD17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78" y="-187834"/>
            <a:ext cx="9197092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Detector Response Matrix (DRM)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9DA95-716E-2415-BF4C-BC2BD7B9F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67" y="813921"/>
            <a:ext cx="11971451" cy="4587050"/>
          </a:xfrm>
        </p:spPr>
        <p:txBody>
          <a:bodyPr>
            <a:normAutofit/>
          </a:bodyPr>
          <a:lstStyle/>
          <a:p>
            <a:r>
              <a:rPr lang="en-GB" sz="2400" dirty="0"/>
              <a:t>The </a:t>
            </a:r>
            <a:r>
              <a:rPr lang="en-GB" sz="2400" dirty="0">
                <a:solidFill>
                  <a:schemeClr val="accent2"/>
                </a:solidFill>
              </a:rPr>
              <a:t>DRM</a:t>
            </a:r>
            <a:r>
              <a:rPr lang="en-GB" sz="2400" dirty="0"/>
              <a:t> </a:t>
            </a:r>
            <a:r>
              <a:rPr lang="en-GB" sz="2400" dirty="0">
                <a:solidFill>
                  <a:schemeClr val="accent2"/>
                </a:solidFill>
              </a:rPr>
              <a:t>maps</a:t>
            </a:r>
            <a:r>
              <a:rPr lang="en-GB" sz="2400" dirty="0"/>
              <a:t> the </a:t>
            </a:r>
            <a:r>
              <a:rPr lang="en-GB" sz="2400" dirty="0">
                <a:solidFill>
                  <a:schemeClr val="accent2"/>
                </a:solidFill>
              </a:rPr>
              <a:t>light output</a:t>
            </a:r>
            <a:r>
              <a:rPr lang="en-GB" sz="2400" dirty="0"/>
              <a:t> to </a:t>
            </a:r>
            <a:r>
              <a:rPr lang="en-GB" sz="2400" dirty="0">
                <a:solidFill>
                  <a:schemeClr val="accent2"/>
                </a:solidFill>
              </a:rPr>
              <a:t>neutron energy</a:t>
            </a:r>
            <a:endParaRPr lang="en-US" sz="2400" dirty="0"/>
          </a:p>
          <a:p>
            <a:r>
              <a:rPr lang="en-GB" sz="2400" dirty="0">
                <a:solidFill>
                  <a:schemeClr val="accent2"/>
                </a:solidFill>
              </a:rPr>
              <a:t>Obtained experimentally </a:t>
            </a:r>
            <a:r>
              <a:rPr lang="en-GB" sz="2400" dirty="0"/>
              <a:t>(Time of Flight using AmBe source, accelerator-based fast neutron production) or via </a:t>
            </a:r>
            <a:r>
              <a:rPr lang="en-GB" sz="2400" dirty="0">
                <a:solidFill>
                  <a:schemeClr val="accent2"/>
                </a:solidFill>
              </a:rPr>
              <a:t>simulations</a:t>
            </a:r>
            <a:r>
              <a:rPr lang="en-GB" sz="2400" dirty="0"/>
              <a:t> (e.g. MCNP…)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AF37AD-AEF9-56B1-F379-91A5E80DD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8" y="2074206"/>
            <a:ext cx="5777612" cy="4783794"/>
          </a:xfrm>
          <a:prstGeom prst="rect">
            <a:avLst/>
          </a:prstGeom>
        </p:spPr>
      </p:pic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978CCCB3-DD8E-2D9A-A4C0-42B973CFF73D}"/>
              </a:ext>
            </a:extLst>
          </p:cNvPr>
          <p:cNvCxnSpPr>
            <a:cxnSpLocks/>
          </p:cNvCxnSpPr>
          <p:nvPr/>
        </p:nvCxnSpPr>
        <p:spPr>
          <a:xfrm flipV="1">
            <a:off x="3853543" y="4862385"/>
            <a:ext cx="2569379" cy="766519"/>
          </a:xfrm>
          <a:prstGeom prst="curvedConnector3">
            <a:avLst>
              <a:gd name="adj1" fmla="val 50000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35C0BA8-B872-FF2C-1B15-437ADDE6F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861" y="2594758"/>
            <a:ext cx="5589350" cy="33284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ECE6C9-A974-E0DE-EB1D-B7192DAE2F69}"/>
              </a:ext>
            </a:extLst>
          </p:cNvPr>
          <p:cNvSpPr/>
          <p:nvPr/>
        </p:nvSpPr>
        <p:spPr>
          <a:xfrm>
            <a:off x="759012" y="6106626"/>
            <a:ext cx="4494306" cy="45719"/>
          </a:xfrm>
          <a:prstGeom prst="rect">
            <a:avLst/>
          </a:prstGeom>
          <a:noFill/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FC8A04-5075-48A0-448A-64ACB77A1CAD}"/>
              </a:ext>
            </a:extLst>
          </p:cNvPr>
          <p:cNvSpPr/>
          <p:nvPr/>
        </p:nvSpPr>
        <p:spPr>
          <a:xfrm>
            <a:off x="759012" y="5379434"/>
            <a:ext cx="4494306" cy="45719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BE5059-397E-8CAC-AD85-79649778F87F}"/>
              </a:ext>
            </a:extLst>
          </p:cNvPr>
          <p:cNvSpPr/>
          <p:nvPr/>
        </p:nvSpPr>
        <p:spPr>
          <a:xfrm>
            <a:off x="759012" y="5722987"/>
            <a:ext cx="4494306" cy="45719"/>
          </a:xfrm>
          <a:prstGeom prst="rect">
            <a:avLst/>
          </a:prstGeom>
          <a:noFill/>
          <a:ln w="317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98F618-B85C-DCA8-6CAB-37AE11983977}"/>
              </a:ext>
            </a:extLst>
          </p:cNvPr>
          <p:cNvSpPr txBox="1"/>
          <p:nvPr/>
        </p:nvSpPr>
        <p:spPr>
          <a:xfrm>
            <a:off x="6747933" y="5923247"/>
            <a:ext cx="478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DRM Courtesy of University of Notre Dame</a:t>
            </a:r>
          </a:p>
        </p:txBody>
      </p:sp>
    </p:spTree>
    <p:extLst>
      <p:ext uri="{BB962C8B-B14F-4D97-AF65-F5344CB8AC3E}">
        <p14:creationId xmlns:p14="http://schemas.microsoft.com/office/powerpoint/2010/main" val="1070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E4DA-23A1-5B70-2241-9A4411859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7F3D8-D90B-581B-3811-7A9BBE9BD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4" y="9023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Maximum Likelihood Expectation Maximization (MLEM)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821732-8BB2-FB6A-8AFD-86F39D9AB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461" y="4568598"/>
            <a:ext cx="3091076" cy="7976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8DAA770-2ADB-8BFA-CC19-8011403C3B5F}"/>
                  </a:ext>
                </a:extLst>
              </p:cNvPr>
              <p:cNvSpPr txBox="1"/>
              <p:nvPr/>
            </p:nvSpPr>
            <p:spPr>
              <a:xfrm>
                <a:off x="3860373" y="5518095"/>
                <a:ext cx="4471252" cy="101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The 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expected light output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1600" dirty="0"/>
                  <a:t> is compared to the 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experimental light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1600" dirty="0"/>
                  <a:t>and 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the </a:t>
                </a:r>
                <a:r>
                  <a:rPr lang="en-GB" sz="1600" dirty="0">
                    <a:solidFill>
                      <a:schemeClr val="accent2"/>
                    </a:solidFill>
                  </a:rPr>
                  <a:t>neutron spectrum estimate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1600" dirty="0"/>
                  <a:t> is adjusted</a:t>
                </a:r>
                <a:r>
                  <a:rPr lang="en-GB" sz="16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8DAA770-2ADB-8BFA-CC19-8011403C3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0373" y="5518095"/>
                <a:ext cx="4471252" cy="1013098"/>
              </a:xfrm>
              <a:prstGeom prst="rect">
                <a:avLst/>
              </a:prstGeom>
              <a:blipFill>
                <a:blip r:embed="rId3"/>
                <a:stretch>
                  <a:fillRect l="-282" r="-1130" b="-4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C29B2C0-CAF7-D30E-AB59-AD5D733C34E7}"/>
              </a:ext>
            </a:extLst>
          </p:cNvPr>
          <p:cNvSpPr txBox="1"/>
          <p:nvPr/>
        </p:nvSpPr>
        <p:spPr>
          <a:xfrm>
            <a:off x="6097540" y="23511"/>
            <a:ext cx="6094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/>
              <a:t>Liu et al. PRC 101, 025808 (2020)</a:t>
            </a:r>
          </a:p>
          <a:p>
            <a:pPr algn="r"/>
            <a:r>
              <a:rPr lang="en-US" sz="1200" dirty="0"/>
              <a:t>M. Febbraro et al.  NIM A989 164824 (2021)</a:t>
            </a:r>
          </a:p>
          <a:p>
            <a:pPr marL="228600" indent="-228600" algn="r">
              <a:buAutoNum type="alphaUcPeriod"/>
            </a:pPr>
            <a:r>
              <a:rPr lang="en-US" sz="1200" dirty="0"/>
              <a:t>Kanj et al. Radiation Measurements 176 107206(2024)</a:t>
            </a:r>
          </a:p>
          <a:p>
            <a:pPr marL="228600" indent="-228600" algn="r">
              <a:buAutoNum type="alphaUcPeriod"/>
            </a:pPr>
            <a:r>
              <a:rPr lang="en-GB" sz="1200" dirty="0"/>
              <a:t>Becchetti et al. NIM A820 (2016) 112 and refs therein</a:t>
            </a:r>
            <a:endParaRPr lang="en-US" sz="1200" dirty="0"/>
          </a:p>
        </p:txBody>
      </p:sp>
      <p:pic>
        <p:nvPicPr>
          <p:cNvPr id="6" name="Picture 5" descr="A graph of light output&#10;&#10;AI-generated content may be incorrect.">
            <a:extLst>
              <a:ext uri="{FF2B5EF4-FFF2-40B4-BE49-F238E27FC236}">
                <a16:creationId xmlns:a16="http://schemas.microsoft.com/office/drawing/2014/main" id="{1557173C-9465-4BAD-B32B-81BBB530EA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51"/>
          <a:stretch>
            <a:fillRect/>
          </a:stretch>
        </p:blipFill>
        <p:spPr>
          <a:xfrm>
            <a:off x="59724" y="2309905"/>
            <a:ext cx="4146221" cy="1998368"/>
          </a:xfrm>
          <a:prstGeom prst="rect">
            <a:avLst/>
          </a:prstGeom>
        </p:spPr>
      </p:pic>
      <p:pic>
        <p:nvPicPr>
          <p:cNvPr id="14" name="Picture 13" descr="A graph of a graph showing a number of light and a detector response&#10;&#10;AI-generated content may be incorrect.">
            <a:extLst>
              <a:ext uri="{FF2B5EF4-FFF2-40B4-BE49-F238E27FC236}">
                <a16:creationId xmlns:a16="http://schemas.microsoft.com/office/drawing/2014/main" id="{4E681A76-15C6-A64D-2AAD-536168456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3157" y="1804894"/>
            <a:ext cx="3530714" cy="2773456"/>
          </a:xfrm>
          <a:prstGeom prst="rect">
            <a:avLst/>
          </a:prstGeom>
        </p:spPr>
      </p:pic>
      <p:pic>
        <p:nvPicPr>
          <p:cNvPr id="16" name="Picture 15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A8D89766-8758-8247-6DA2-38A400FCFD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2653" y="2249857"/>
            <a:ext cx="4259347" cy="2118465"/>
          </a:xfrm>
          <a:prstGeom prst="rect">
            <a:avLst/>
          </a:prstGeom>
        </p:spPr>
      </p:pic>
      <p:sp>
        <p:nvSpPr>
          <p:cNvPr id="17" name="Right Arrow 16">
            <a:extLst>
              <a:ext uri="{FF2B5EF4-FFF2-40B4-BE49-F238E27FC236}">
                <a16:creationId xmlns:a16="http://schemas.microsoft.com/office/drawing/2014/main" id="{C6781C7D-0E29-EA41-4CBE-344FB13E09B3}"/>
              </a:ext>
            </a:extLst>
          </p:cNvPr>
          <p:cNvSpPr/>
          <p:nvPr/>
        </p:nvSpPr>
        <p:spPr>
          <a:xfrm>
            <a:off x="4205945" y="3107765"/>
            <a:ext cx="407890" cy="251011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EA629B9D-457B-DA77-2834-5B193DF2C65E}"/>
              </a:ext>
            </a:extLst>
          </p:cNvPr>
          <p:cNvSpPr/>
          <p:nvPr/>
        </p:nvSpPr>
        <p:spPr>
          <a:xfrm>
            <a:off x="7748841" y="2982259"/>
            <a:ext cx="237215" cy="251011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37A21B-5785-98B6-5839-DA774CA603F1}"/>
              </a:ext>
            </a:extLst>
          </p:cNvPr>
          <p:cNvSpPr/>
          <p:nvPr/>
        </p:nvSpPr>
        <p:spPr>
          <a:xfrm>
            <a:off x="1392518" y="4093882"/>
            <a:ext cx="274917" cy="21515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8EFB3A-8F43-B425-B3B5-0A0576737986}"/>
              </a:ext>
            </a:extLst>
          </p:cNvPr>
          <p:cNvSpPr/>
          <p:nvPr/>
        </p:nvSpPr>
        <p:spPr>
          <a:xfrm>
            <a:off x="9634701" y="4150607"/>
            <a:ext cx="274917" cy="21515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9D90AD-7267-40B1-14FE-4954066DC931}"/>
              </a:ext>
            </a:extLst>
          </p:cNvPr>
          <p:cNvSpPr txBox="1"/>
          <p:nvPr/>
        </p:nvSpPr>
        <p:spPr>
          <a:xfrm>
            <a:off x="-2089630" y="2098603"/>
            <a:ext cx="619480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From Liu et al. PRC 101, 025808 (2020)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2433BE-A3BB-1F50-2611-8151170D35F7}"/>
              </a:ext>
            </a:extLst>
          </p:cNvPr>
          <p:cNvSpPr txBox="1"/>
          <p:nvPr/>
        </p:nvSpPr>
        <p:spPr>
          <a:xfrm>
            <a:off x="1007774" y="1561149"/>
            <a:ext cx="619480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From Liu et al. PRC 101, 025808 (2020)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6169F1-D2C8-B54C-1FA5-E11738C3CC1A}"/>
              </a:ext>
            </a:extLst>
          </p:cNvPr>
          <p:cNvSpPr txBox="1"/>
          <p:nvPr/>
        </p:nvSpPr>
        <p:spPr>
          <a:xfrm>
            <a:off x="5988735" y="2131313"/>
            <a:ext cx="619480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75000"/>
                  </a:schemeClr>
                </a:solidFill>
              </a:rPr>
              <a:t>From Liu et al. PRC 101, 025808 (2020)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40358D9-1D11-37EA-95E8-0D2EA47DF229}"/>
                  </a:ext>
                </a:extLst>
              </p:cNvPr>
              <p:cNvSpPr txBox="1"/>
              <p:nvPr/>
            </p:nvSpPr>
            <p:spPr>
              <a:xfrm>
                <a:off x="8508543" y="2037047"/>
                <a:ext cx="16425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r>
                  <a:rPr lang="en-US" dirty="0"/>
                  <a:t> MeV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40358D9-1D11-37EA-95E8-0D2EA47DF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543" y="2037047"/>
                <a:ext cx="1642533" cy="369332"/>
              </a:xfrm>
              <a:prstGeom prst="rect">
                <a:avLst/>
              </a:prstGeom>
              <a:blipFill>
                <a:blip r:embed="rId7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343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4E67-2D51-DB3C-8CA4-D086D1C2E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6" y="182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AmBe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3DE4E-91AE-EDEC-71AF-1B5D1F795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297" y="172656"/>
            <a:ext cx="6137188" cy="4351338"/>
          </a:xfrm>
        </p:spPr>
        <p:txBody>
          <a:bodyPr>
            <a:normAutofit/>
          </a:bodyPr>
          <a:lstStyle/>
          <a:p>
            <a:r>
              <a:rPr lang="en-US" sz="1800" dirty="0"/>
              <a:t>Data Acquired over 1 hour with AmBe Source – low stats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6E37C-8B82-64EF-BB14-43F0855C16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887" t="6927"/>
          <a:stretch>
            <a:fillRect/>
          </a:stretch>
        </p:blipFill>
        <p:spPr>
          <a:xfrm>
            <a:off x="257328" y="1522990"/>
            <a:ext cx="4382529" cy="44624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ECB37B-A846-5E55-66EF-414CD40DFE1E}"/>
              </a:ext>
            </a:extLst>
          </p:cNvPr>
          <p:cNvSpPr txBox="1"/>
          <p:nvPr/>
        </p:nvSpPr>
        <p:spPr>
          <a:xfrm>
            <a:off x="8386904" y="1024909"/>
            <a:ext cx="61938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https://r2e.web.cern.ch/about-radiation/test-facilities/</a:t>
            </a:r>
            <a:r>
              <a:rPr lang="en-US" sz="1000" dirty="0" err="1"/>
              <a:t>ambe</a:t>
            </a:r>
            <a:endParaRPr lang="en-US" sz="1000" dirty="0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F09054A6-D7CD-45D2-890E-04FCEA439607}"/>
              </a:ext>
            </a:extLst>
          </p:cNvPr>
          <p:cNvSpPr/>
          <p:nvPr/>
        </p:nvSpPr>
        <p:spPr>
          <a:xfrm>
            <a:off x="4805154" y="3369766"/>
            <a:ext cx="1290846" cy="34165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3F0857-F59A-BE0A-E821-08187EDFF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664" y="1248096"/>
            <a:ext cx="5747008" cy="45849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0A6C8A-2FC2-5372-905E-8E2313D54E83}"/>
              </a:ext>
            </a:extLst>
          </p:cNvPr>
          <p:cNvSpPr txBox="1"/>
          <p:nvPr/>
        </p:nvSpPr>
        <p:spPr>
          <a:xfrm rot="2530545">
            <a:off x="8125056" y="2579962"/>
            <a:ext cx="3374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4128549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E3254-1C6B-8934-A43F-53F855C7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30" y="16519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Fast Neutron Background</a:t>
            </a:r>
            <a:br>
              <a:rPr lang="en-US" dirty="0">
                <a:solidFill>
                  <a:schemeClr val="accent2"/>
                </a:solidFill>
              </a:rPr>
            </a:b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1B800-0D13-5E3B-C749-438C13583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8556" y="165192"/>
            <a:ext cx="3826476" cy="4351338"/>
          </a:xfrm>
        </p:spPr>
        <p:txBody>
          <a:bodyPr>
            <a:normAutofit/>
          </a:bodyPr>
          <a:lstStyle/>
          <a:p>
            <a:r>
              <a:rPr lang="en-US" sz="1800" dirty="0"/>
              <a:t>Taken for 20.6 hours</a:t>
            </a:r>
          </a:p>
          <a:p>
            <a:r>
              <a:rPr lang="en-US" sz="1800" dirty="0"/>
              <a:t>LUNA400 accelerator hall</a:t>
            </a:r>
          </a:p>
          <a:p>
            <a:r>
              <a:rPr lang="en-US" sz="1800" dirty="0"/>
              <a:t>Longer measurement time needed</a:t>
            </a:r>
          </a:p>
          <a:p>
            <a:r>
              <a:rPr lang="en-US" sz="1800" dirty="0"/>
              <a:t>Not efficiency corrected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041B58-5ABA-8DC1-7AD0-83E3AA2A1E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410" t="7048" r="-196"/>
          <a:stretch>
            <a:fillRect/>
          </a:stretch>
        </p:blipFill>
        <p:spPr>
          <a:xfrm>
            <a:off x="331573" y="1708147"/>
            <a:ext cx="4357816" cy="4410873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431CE71F-04B8-4BEE-F5EA-2FD28561A1AB}"/>
              </a:ext>
            </a:extLst>
          </p:cNvPr>
          <p:cNvSpPr/>
          <p:nvPr/>
        </p:nvSpPr>
        <p:spPr>
          <a:xfrm>
            <a:off x="4905169" y="3817818"/>
            <a:ext cx="648730" cy="19153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870A5D-7374-5E12-B8DA-936A00761C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89"/>
          <a:stretch>
            <a:fillRect/>
          </a:stretch>
        </p:blipFill>
        <p:spPr>
          <a:xfrm>
            <a:off x="5833409" y="1852706"/>
            <a:ext cx="5862544" cy="44980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BA405D-4F94-3BFD-1E87-61D38AF700CB}"/>
              </a:ext>
            </a:extLst>
          </p:cNvPr>
          <p:cNvSpPr txBox="1"/>
          <p:nvPr/>
        </p:nvSpPr>
        <p:spPr>
          <a:xfrm rot="2530545">
            <a:off x="8184324" y="3254203"/>
            <a:ext cx="3374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42577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aph of energy&#10;&#10;AI-generated content may be incorrect.">
            <a:extLst>
              <a:ext uri="{FF2B5EF4-FFF2-40B4-BE49-F238E27FC236}">
                <a16:creationId xmlns:a16="http://schemas.microsoft.com/office/drawing/2014/main" id="{E50689F2-3BE1-1065-4221-CDB8F765C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336" y="3522400"/>
            <a:ext cx="4311666" cy="3335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4E9842-11A2-6915-040F-023F3C8329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89"/>
          <a:stretch>
            <a:fillRect/>
          </a:stretch>
        </p:blipFill>
        <p:spPr>
          <a:xfrm>
            <a:off x="7145715" y="168626"/>
            <a:ext cx="4520355" cy="34682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DDC5D5-4AE0-0250-EC1C-69DFB8FA7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51" y="-13250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What reactions are dominant?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06836-F675-1F18-38DF-9A00D971C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41" y="452843"/>
            <a:ext cx="7053964" cy="4351338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>
                <a:solidFill>
                  <a:schemeClr val="accent2"/>
                </a:solidFill>
              </a:rPr>
              <a:t>Half of the total (</a:t>
            </a:r>
            <a:r>
              <a:rPr lang="en-US" sz="2400" dirty="0" err="1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sz="2400" dirty="0" err="1">
                <a:solidFill>
                  <a:schemeClr val="accent2"/>
                </a:solidFill>
              </a:rPr>
              <a:t>,n</a:t>
            </a:r>
            <a:r>
              <a:rPr lang="en-US" sz="2400" dirty="0">
                <a:solidFill>
                  <a:schemeClr val="accent2"/>
                </a:solidFill>
              </a:rPr>
              <a:t>) neutron production</a:t>
            </a:r>
            <a:r>
              <a:rPr lang="en-US" sz="2400" dirty="0"/>
              <a:t> is </a:t>
            </a:r>
            <a:r>
              <a:rPr lang="en-US" sz="2400" dirty="0">
                <a:solidFill>
                  <a:schemeClr val="accent2"/>
                </a:solidFill>
              </a:rPr>
              <a:t>from Mg</a:t>
            </a:r>
            <a:r>
              <a:rPr lang="en-US" sz="2400" dirty="0"/>
              <a:t>, which only makes up 6% of the rock [2] </a:t>
            </a:r>
          </a:p>
          <a:p>
            <a:r>
              <a:rPr lang="en-US" sz="2400" dirty="0"/>
              <a:t>Sources: </a:t>
            </a:r>
            <a:r>
              <a:rPr lang="en-US" sz="2400" baseline="30000" dirty="0"/>
              <a:t>25</a:t>
            </a:r>
            <a:r>
              <a:rPr lang="en-US" sz="2400" dirty="0"/>
              <a:t>Mg(</a:t>
            </a:r>
            <a:r>
              <a:rPr lang="en-US" sz="2400" dirty="0" err="1"/>
              <a:t>a,n</a:t>
            </a:r>
            <a:r>
              <a:rPr lang="en-US" sz="2400" dirty="0"/>
              <a:t>)</a:t>
            </a:r>
            <a:r>
              <a:rPr lang="en-US" sz="2400" baseline="30000" dirty="0"/>
              <a:t>28</a:t>
            </a:r>
            <a:r>
              <a:rPr lang="en-US" sz="2400" dirty="0"/>
              <a:t>Si  (Q-Value = 2.65 MeV) + many other (</a:t>
            </a:r>
            <a:r>
              <a:rPr lang="en-US" sz="2400" dirty="0" err="1"/>
              <a:t>a,n</a:t>
            </a:r>
            <a:r>
              <a:rPr lang="en-US" sz="2400" dirty="0"/>
              <a:t>) reactions and neutrons from </a:t>
            </a:r>
            <a:r>
              <a:rPr lang="en-US" sz="2400" baseline="30000" dirty="0"/>
              <a:t>238</a:t>
            </a:r>
            <a:r>
              <a:rPr lang="en-US" sz="2400" dirty="0"/>
              <a:t>U and </a:t>
            </a:r>
            <a:r>
              <a:rPr lang="en-US" sz="2400" baseline="30000" dirty="0"/>
              <a:t>232</a:t>
            </a:r>
            <a:r>
              <a:rPr lang="en-US" sz="2400" dirty="0"/>
              <a:t>Th </a:t>
            </a:r>
          </a:p>
          <a:p>
            <a:r>
              <a:rPr lang="en-US" sz="2400" dirty="0"/>
              <a:t>Or </a:t>
            </a:r>
            <a:r>
              <a:rPr lang="en-US" sz="2400" dirty="0">
                <a:solidFill>
                  <a:schemeClr val="accent2"/>
                </a:solidFill>
              </a:rPr>
              <a:t>potential Alpha Contamination in detector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339F7C-1638-90C2-137B-839083D2EF1A}"/>
              </a:ext>
            </a:extLst>
          </p:cNvPr>
          <p:cNvSpPr txBox="1"/>
          <p:nvPr/>
        </p:nvSpPr>
        <p:spPr>
          <a:xfrm rot="20052609">
            <a:off x="7899833" y="1491570"/>
            <a:ext cx="3374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PRELIMINARY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9CA8D6-404E-BED6-8086-262E69992B09}"/>
              </a:ext>
            </a:extLst>
          </p:cNvPr>
          <p:cNvSpPr txBox="1"/>
          <p:nvPr/>
        </p:nvSpPr>
        <p:spPr>
          <a:xfrm>
            <a:off x="91751" y="6399180"/>
            <a:ext cx="66138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[2] H. Wulandari et al. / </a:t>
            </a:r>
            <a:r>
              <a:rPr lang="en-US" dirty="0" err="1"/>
              <a:t>Astroparticle</a:t>
            </a:r>
            <a:r>
              <a:rPr lang="en-US" dirty="0"/>
              <a:t> Physics 22 (2004) 313–322</a:t>
            </a:r>
          </a:p>
        </p:txBody>
      </p:sp>
      <p:pic>
        <p:nvPicPr>
          <p:cNvPr id="11" name="Picture 10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52FF8B9D-E8EA-5FD1-941F-AC82CCAD7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42" y="3378294"/>
            <a:ext cx="4507930" cy="28517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F3DE4C-0770-5F1F-EB2A-CAAE46E90861}"/>
              </a:ext>
            </a:extLst>
          </p:cNvPr>
          <p:cNvSpPr txBox="1"/>
          <p:nvPr/>
        </p:nvSpPr>
        <p:spPr>
          <a:xfrm>
            <a:off x="7145715" y="3753361"/>
            <a:ext cx="6173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[2]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D3BDA4-B732-4F2D-BB65-84AC6293704B}"/>
              </a:ext>
            </a:extLst>
          </p:cNvPr>
          <p:cNvSpPr txBox="1"/>
          <p:nvPr/>
        </p:nvSpPr>
        <p:spPr>
          <a:xfrm>
            <a:off x="687895" y="3310351"/>
            <a:ext cx="6173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[2]</a:t>
            </a:r>
          </a:p>
        </p:txBody>
      </p:sp>
    </p:spTree>
    <p:extLst>
      <p:ext uri="{BB962C8B-B14F-4D97-AF65-F5344CB8AC3E}">
        <p14:creationId xmlns:p14="http://schemas.microsoft.com/office/powerpoint/2010/main" val="1758179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A680BA-BD15-B6F7-FC22-1E6A72C8E2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73"/>
          <a:stretch>
            <a:fillRect/>
          </a:stretch>
        </p:blipFill>
        <p:spPr>
          <a:xfrm>
            <a:off x="6164211" y="2079812"/>
            <a:ext cx="5727108" cy="43636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4F30CD-8B51-0538-4351-C32ADCC00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81" y="253914"/>
            <a:ext cx="10515600" cy="1325563"/>
          </a:xfrm>
        </p:spPr>
        <p:txBody>
          <a:bodyPr/>
          <a:lstStyle/>
          <a:p>
            <a:r>
              <a:rPr lang="en-US" baseline="30000" dirty="0">
                <a:solidFill>
                  <a:schemeClr val="accent2"/>
                </a:solidFill>
                <a:latin typeface="Aptos" panose="020B0004020202020204" pitchFamily="34" charset="0"/>
              </a:rPr>
              <a:t>10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B(</a:t>
            </a:r>
            <a:r>
              <a:rPr lang="en-US" dirty="0" err="1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dirty="0" err="1">
                <a:solidFill>
                  <a:schemeClr val="accent2"/>
                </a:solidFill>
                <a:latin typeface="Aptos" panose="020B0004020202020204" pitchFamily="34" charset="0"/>
              </a:rPr>
              <a:t>,n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)</a:t>
            </a:r>
            <a:r>
              <a:rPr lang="en-US" baseline="30000" dirty="0">
                <a:solidFill>
                  <a:schemeClr val="accent2"/>
                </a:solidFill>
                <a:latin typeface="Aptos" panose="020B0004020202020204" pitchFamily="34" charset="0"/>
              </a:rPr>
              <a:t>13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N Result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5269DC-3190-0236-2B51-47650FB2AB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648" t="7659"/>
          <a:stretch>
            <a:fillRect/>
          </a:stretch>
        </p:blipFill>
        <p:spPr>
          <a:xfrm>
            <a:off x="300681" y="1680517"/>
            <a:ext cx="4670854" cy="4679246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A31E89EA-3469-8B56-1240-12BCE403DB37}"/>
              </a:ext>
            </a:extLst>
          </p:cNvPr>
          <p:cNvSpPr/>
          <p:nvPr/>
        </p:nvSpPr>
        <p:spPr>
          <a:xfrm>
            <a:off x="5064292" y="3847145"/>
            <a:ext cx="556054" cy="17299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B23C89-F882-873C-2F26-A0F0CB508D4F}"/>
              </a:ext>
            </a:extLst>
          </p:cNvPr>
          <p:cNvSpPr txBox="1"/>
          <p:nvPr/>
        </p:nvSpPr>
        <p:spPr>
          <a:xfrm>
            <a:off x="7466740" y="2409737"/>
            <a:ext cx="1437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>
                <a:solidFill>
                  <a:schemeClr val="accent2"/>
                </a:solidFill>
                <a:latin typeface="Aptos" panose="020B0004020202020204" pitchFamily="34" charset="0"/>
              </a:rPr>
              <a:t>10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B(</a:t>
            </a:r>
            <a:r>
              <a:rPr lang="en-US" dirty="0" err="1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dirty="0" err="1">
                <a:solidFill>
                  <a:schemeClr val="accent2"/>
                </a:solidFill>
                <a:latin typeface="Aptos" panose="020B0004020202020204" pitchFamily="34" charset="0"/>
              </a:rPr>
              <a:t>,n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)</a:t>
            </a:r>
            <a:r>
              <a:rPr lang="en-US" baseline="30000" dirty="0">
                <a:solidFill>
                  <a:schemeClr val="accent2"/>
                </a:solidFill>
                <a:latin typeface="Aptos" panose="020B0004020202020204" pitchFamily="34" charset="0"/>
              </a:rPr>
              <a:t>13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N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E7BCE6-8733-9636-9016-610C91C12BE6}"/>
              </a:ext>
            </a:extLst>
          </p:cNvPr>
          <p:cNvSpPr txBox="1"/>
          <p:nvPr/>
        </p:nvSpPr>
        <p:spPr>
          <a:xfrm>
            <a:off x="7881312" y="4622484"/>
            <a:ext cx="6097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aseline="30000" dirty="0">
                <a:solidFill>
                  <a:schemeClr val="accent2"/>
                </a:solidFill>
              </a:rPr>
              <a:t>13</a:t>
            </a:r>
            <a:r>
              <a:rPr lang="en-US" dirty="0">
                <a:solidFill>
                  <a:schemeClr val="accent2"/>
                </a:solidFill>
              </a:rPr>
              <a:t>C(</a:t>
            </a:r>
            <a:r>
              <a:rPr lang="en-US" dirty="0" err="1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dirty="0" err="1">
                <a:solidFill>
                  <a:schemeClr val="accent2"/>
                </a:solidFill>
              </a:rPr>
              <a:t>,n</a:t>
            </a:r>
            <a:r>
              <a:rPr lang="en-US" dirty="0">
                <a:solidFill>
                  <a:schemeClr val="accent2"/>
                </a:solidFill>
              </a:rPr>
              <a:t>)</a:t>
            </a:r>
            <a:r>
              <a:rPr lang="en-US" baseline="30000" dirty="0">
                <a:solidFill>
                  <a:schemeClr val="accent2"/>
                </a:solidFill>
              </a:rPr>
              <a:t>16</a:t>
            </a:r>
            <a:r>
              <a:rPr lang="en-US" dirty="0">
                <a:solidFill>
                  <a:schemeClr val="accent2"/>
                </a:solidFill>
              </a:rPr>
              <a:t>O ? </a:t>
            </a:r>
            <a:endParaRPr lang="en-US" dirty="0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866DC5B7-0554-8004-1E71-C3E99BB02762}"/>
              </a:ext>
            </a:extLst>
          </p:cNvPr>
          <p:cNvSpPr/>
          <p:nvPr/>
        </p:nvSpPr>
        <p:spPr>
          <a:xfrm rot="7593443">
            <a:off x="7256172" y="2967420"/>
            <a:ext cx="556054" cy="17299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B8358D6B-6CFA-AF59-34E4-BA0C8614368C}"/>
              </a:ext>
            </a:extLst>
          </p:cNvPr>
          <p:cNvSpPr/>
          <p:nvPr/>
        </p:nvSpPr>
        <p:spPr>
          <a:xfrm rot="7593443">
            <a:off x="8031600" y="5124546"/>
            <a:ext cx="556054" cy="17299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4773E2-C8F3-92FD-6A97-9B01E93551E7}"/>
              </a:ext>
            </a:extLst>
          </p:cNvPr>
          <p:cNvSpPr txBox="1"/>
          <p:nvPr/>
        </p:nvSpPr>
        <p:spPr>
          <a:xfrm>
            <a:off x="6394537" y="306888"/>
            <a:ext cx="5066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aseline="30000" dirty="0"/>
              <a:t>4</a:t>
            </a:r>
            <a:r>
              <a:rPr lang="en-US" dirty="0"/>
              <a:t>He</a:t>
            </a:r>
            <a:r>
              <a:rPr lang="en-US" baseline="30000" dirty="0"/>
              <a:t>+ </a:t>
            </a:r>
            <a:r>
              <a:rPr lang="en-US" dirty="0"/>
              <a:t>= 400 keV on a </a:t>
            </a:r>
            <a:r>
              <a:rPr lang="en-US" baseline="30000" dirty="0"/>
              <a:t>10</a:t>
            </a:r>
            <a:r>
              <a:rPr lang="en-US" dirty="0"/>
              <a:t>B</a:t>
            </a:r>
            <a:r>
              <a:rPr lang="en-US" baseline="-25000" dirty="0"/>
              <a:t>4</a:t>
            </a:r>
            <a:r>
              <a:rPr lang="en-US" dirty="0"/>
              <a:t>C target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ptos" panose="020B0004020202020204" pitchFamily="34" charset="0"/>
              </a:rPr>
              <a:t>Expected </a:t>
            </a:r>
            <a:r>
              <a:rPr lang="en-US" baseline="30000" dirty="0">
                <a:latin typeface="Aptos" panose="020B0004020202020204" pitchFamily="34" charset="0"/>
              </a:rPr>
              <a:t>10</a:t>
            </a:r>
            <a:r>
              <a:rPr lang="en-US" dirty="0">
                <a:latin typeface="Aptos" panose="020B0004020202020204" pitchFamily="34" charset="0"/>
              </a:rPr>
              <a:t>B(</a:t>
            </a:r>
            <a:r>
              <a:rPr lang="en-US" dirty="0" err="1">
                <a:latin typeface="Symbol" pitchFamily="2" charset="2"/>
              </a:rPr>
              <a:t>a</a:t>
            </a:r>
            <a:r>
              <a:rPr lang="en-US" dirty="0" err="1">
                <a:latin typeface="Aptos" panose="020B0004020202020204" pitchFamily="34" charset="0"/>
              </a:rPr>
              <a:t>,n</a:t>
            </a:r>
            <a:r>
              <a:rPr lang="en-US" dirty="0">
                <a:latin typeface="Aptos" panose="020B0004020202020204" pitchFamily="34" charset="0"/>
              </a:rPr>
              <a:t>)</a:t>
            </a:r>
            <a:r>
              <a:rPr lang="en-US" baseline="30000" dirty="0">
                <a:latin typeface="Aptos" panose="020B0004020202020204" pitchFamily="34" charset="0"/>
              </a:rPr>
              <a:t>13</a:t>
            </a:r>
            <a:r>
              <a:rPr lang="en-US" dirty="0">
                <a:latin typeface="Aptos" panose="020B0004020202020204" pitchFamily="34" charset="0"/>
              </a:rPr>
              <a:t>N = 1.35 MeV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efficiency corrected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C453E8-9656-F7AB-868F-475A56C83BD4}"/>
              </a:ext>
            </a:extLst>
          </p:cNvPr>
          <p:cNvSpPr txBox="1"/>
          <p:nvPr/>
        </p:nvSpPr>
        <p:spPr>
          <a:xfrm rot="20052609">
            <a:off x="8060457" y="3243631"/>
            <a:ext cx="3374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73309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F8E20-AEC8-803D-AB24-3D3F78AA1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39" y="17097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The future use of the EJ-301D Scintillator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361AA-9EDD-E2B3-5528-D309C34E7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11" y="1631472"/>
            <a:ext cx="6884096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October 2026 LUNA</a:t>
            </a:r>
          </a:p>
          <a:p>
            <a:pPr lvl="1"/>
            <a:r>
              <a:rPr lang="en-US" baseline="30000" dirty="0">
                <a:solidFill>
                  <a:schemeClr val="accent2"/>
                </a:solidFill>
                <a:latin typeface="Aptos" panose="020B0004020202020204" pitchFamily="34" charset="0"/>
              </a:rPr>
              <a:t>10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B(</a:t>
            </a:r>
            <a:r>
              <a:rPr lang="en-US" dirty="0" err="1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dirty="0" err="1">
                <a:solidFill>
                  <a:schemeClr val="accent2"/>
                </a:solidFill>
                <a:latin typeface="Aptos" panose="020B0004020202020204" pitchFamily="34" charset="0"/>
              </a:rPr>
              <a:t>,n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)</a:t>
            </a:r>
            <a:r>
              <a:rPr lang="en-US" baseline="30000" dirty="0">
                <a:solidFill>
                  <a:schemeClr val="accent2"/>
                </a:solidFill>
                <a:latin typeface="Aptos" panose="020B0004020202020204" pitchFamily="34" charset="0"/>
              </a:rPr>
              <a:t>13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N Measurement at LUNA 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(0 and 90 degrees)</a:t>
            </a:r>
          </a:p>
          <a:p>
            <a:pPr lvl="1"/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Further Background measurements</a:t>
            </a:r>
          </a:p>
          <a:p>
            <a:pPr lvl="1"/>
            <a:endParaRPr lang="en-US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Ongoing at Edinburgh - Time of Flight set up for neutron energy tagging</a:t>
            </a:r>
          </a:p>
          <a:p>
            <a:pPr lvl="1"/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Improvement</a:t>
            </a:r>
            <a:r>
              <a:rPr lang="en-US" dirty="0">
                <a:latin typeface="Aptos" panose="020B0004020202020204" pitchFamily="34" charset="0"/>
              </a:rPr>
              <a:t> to 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DRM </a:t>
            </a:r>
            <a:r>
              <a:rPr lang="en-US" dirty="0">
                <a:latin typeface="Aptos" panose="020B0004020202020204" pitchFamily="34" charset="0"/>
              </a:rPr>
              <a:t>via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 improved resolution</a:t>
            </a:r>
          </a:p>
          <a:p>
            <a:pPr lvl="2"/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Detector specific DRM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Testing of 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new unfolding </a:t>
            </a:r>
            <a:r>
              <a:rPr lang="en-US" dirty="0">
                <a:latin typeface="Aptos" panose="020B0004020202020204" pitchFamily="34" charset="0"/>
              </a:rPr>
              <a:t>procedures </a:t>
            </a:r>
          </a:p>
          <a:p>
            <a:pPr lvl="2"/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Event by Event </a:t>
            </a:r>
            <a:r>
              <a:rPr lang="en-US" dirty="0">
                <a:latin typeface="Aptos" panose="020B0004020202020204" pitchFamily="34" charset="0"/>
              </a:rPr>
              <a:t>and </a:t>
            </a:r>
            <a:r>
              <a:rPr lang="en-US" dirty="0">
                <a:solidFill>
                  <a:schemeClr val="accent2"/>
                </a:solidFill>
                <a:latin typeface="Aptos" panose="020B0004020202020204" pitchFamily="34" charset="0"/>
              </a:rPr>
              <a:t>Bayesian Neural Network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12" descr="A drawing of a metal pipe&#10;&#10;AI-generated content may be incorrect.">
            <a:extLst>
              <a:ext uri="{FF2B5EF4-FFF2-40B4-BE49-F238E27FC236}">
                <a16:creationId xmlns:a16="http://schemas.microsoft.com/office/drawing/2014/main" id="{9B930456-01AF-F65C-55A2-77BB8A082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883" y="1716066"/>
            <a:ext cx="4803118" cy="46805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60127E-D067-20EE-CDA4-BC796766F53A}"/>
              </a:ext>
            </a:extLst>
          </p:cNvPr>
          <p:cNvSpPr txBox="1"/>
          <p:nvPr/>
        </p:nvSpPr>
        <p:spPr>
          <a:xfrm>
            <a:off x="7650460" y="3518247"/>
            <a:ext cx="103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EJ-301D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998840-6ADF-995A-F7F5-DA035BE4BEE9}"/>
              </a:ext>
            </a:extLst>
          </p:cNvPr>
          <p:cNvSpPr txBox="1"/>
          <p:nvPr/>
        </p:nvSpPr>
        <p:spPr>
          <a:xfrm>
            <a:off x="9164700" y="5195813"/>
            <a:ext cx="1025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EJ-301D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57C0CC-98D5-554A-992F-FC7638CB0C39}"/>
              </a:ext>
            </a:extLst>
          </p:cNvPr>
          <p:cNvSpPr txBox="1"/>
          <p:nvPr/>
        </p:nvSpPr>
        <p:spPr>
          <a:xfrm>
            <a:off x="8442542" y="1358291"/>
            <a:ext cx="5016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Planned LUNA-setup</a:t>
            </a:r>
          </a:p>
        </p:txBody>
      </p:sp>
    </p:spTree>
    <p:extLst>
      <p:ext uri="{BB962C8B-B14F-4D97-AF65-F5344CB8AC3E}">
        <p14:creationId xmlns:p14="http://schemas.microsoft.com/office/powerpoint/2010/main" val="1746467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47899-8853-284B-0A20-A46838E8B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C207284-324A-A620-C7B1-DC194517A19B}"/>
              </a:ext>
            </a:extLst>
          </p:cNvPr>
          <p:cNvGrpSpPr/>
          <p:nvPr/>
        </p:nvGrpSpPr>
        <p:grpSpPr>
          <a:xfrm>
            <a:off x="7403495" y="2904681"/>
            <a:ext cx="5587052" cy="1449538"/>
            <a:chOff x="236153" y="2502736"/>
            <a:chExt cx="5722843" cy="1449538"/>
          </a:xfrm>
        </p:grpSpPr>
        <p:sp>
          <p:nvSpPr>
            <p:cNvPr id="19" name="CasellaDiTesto 12">
              <a:extLst>
                <a:ext uri="{FF2B5EF4-FFF2-40B4-BE49-F238E27FC236}">
                  <a16:creationId xmlns:a16="http://schemas.microsoft.com/office/drawing/2014/main" id="{5C9A0964-B2AD-415B-19BB-60272B6316D3}"/>
                </a:ext>
              </a:extLst>
            </p:cNvPr>
            <p:cNvSpPr txBox="1"/>
            <p:nvPr/>
          </p:nvSpPr>
          <p:spPr>
            <a:xfrm>
              <a:off x="236153" y="2502736"/>
              <a:ext cx="57228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rgbClr val="800000"/>
                  </a:solidFill>
                  <a:latin typeface="Calibri"/>
                </a:rPr>
                <a:t>THE LUNA COLLABORATION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9FF8F3-C9BF-50EB-5A10-CBAD7AE819A5}"/>
                </a:ext>
              </a:extLst>
            </p:cNvPr>
            <p:cNvSpPr txBox="1"/>
            <p:nvPr/>
          </p:nvSpPr>
          <p:spPr>
            <a:xfrm>
              <a:off x="1910117" y="3652064"/>
              <a:ext cx="1744716" cy="300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1" u="sng">
                  <a:solidFill>
                    <a:srgbClr val="800000"/>
                  </a:solidFill>
                  <a:latin typeface="Calibri"/>
                </a:rPr>
                <a:t>http://</a:t>
              </a:r>
              <a:r>
                <a:rPr lang="en-US" sz="1351" u="sng" err="1">
                  <a:solidFill>
                    <a:srgbClr val="800000"/>
                  </a:solidFill>
                  <a:latin typeface="Calibri"/>
                </a:rPr>
                <a:t>luna.lngs.infn.it</a:t>
              </a:r>
              <a:endParaRPr lang="en-US" sz="1351" u="sng">
                <a:solidFill>
                  <a:srgbClr val="800000"/>
                </a:solidFill>
                <a:latin typeface="Calibri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458DB1E-ECBF-F1B3-FE8E-CE1B201CB98C}"/>
                </a:ext>
              </a:extLst>
            </p:cNvPr>
            <p:cNvGrpSpPr/>
            <p:nvPr/>
          </p:nvGrpSpPr>
          <p:grpSpPr>
            <a:xfrm>
              <a:off x="1754316" y="3136802"/>
              <a:ext cx="2663103" cy="378871"/>
              <a:chOff x="6210754" y="765070"/>
              <a:chExt cx="2663103" cy="378871"/>
            </a:xfrm>
          </p:grpSpPr>
          <p:pic>
            <p:nvPicPr>
              <p:cNvPr id="22" name="Immagine 17">
                <a:extLst>
                  <a:ext uri="{FF2B5EF4-FFF2-40B4-BE49-F238E27FC236}">
                    <a16:creationId xmlns:a16="http://schemas.microsoft.com/office/drawing/2014/main" id="{2FF398B4-768E-EC99-63B1-76EACD5930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10754" y="765345"/>
                <a:ext cx="568036" cy="378596"/>
              </a:xfrm>
              <a:prstGeom prst="rect">
                <a:avLst/>
              </a:prstGeom>
            </p:spPr>
          </p:pic>
          <p:pic>
            <p:nvPicPr>
              <p:cNvPr id="23" name="Immagine 18">
                <a:extLst>
                  <a:ext uri="{FF2B5EF4-FFF2-40B4-BE49-F238E27FC236}">
                    <a16:creationId xmlns:a16="http://schemas.microsoft.com/office/drawing/2014/main" id="{B4D2B731-8939-A331-6CDF-432607640D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02904" y="783957"/>
                <a:ext cx="568036" cy="340821"/>
              </a:xfrm>
              <a:prstGeom prst="rect">
                <a:avLst/>
              </a:prstGeom>
            </p:spPr>
          </p:pic>
          <p:pic>
            <p:nvPicPr>
              <p:cNvPr id="24" name="Immagine 19">
                <a:extLst>
                  <a:ext uri="{FF2B5EF4-FFF2-40B4-BE49-F238E27FC236}">
                    <a16:creationId xmlns:a16="http://schemas.microsoft.com/office/drawing/2014/main" id="{DA148804-103B-FF9C-9FCF-106B723351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85456" y="765070"/>
                <a:ext cx="567894" cy="378596"/>
              </a:xfrm>
              <a:prstGeom prst="rect">
                <a:avLst/>
              </a:prstGeom>
            </p:spPr>
          </p:pic>
          <p:pic>
            <p:nvPicPr>
              <p:cNvPr id="25" name="Immagine 20">
                <a:extLst>
                  <a:ext uri="{FF2B5EF4-FFF2-40B4-BE49-F238E27FC236}">
                    <a16:creationId xmlns:a16="http://schemas.microsoft.com/office/drawing/2014/main" id="{6C2BF04D-0061-7EE4-5DAD-F4F5ED3CAC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05821" y="783957"/>
                <a:ext cx="568036" cy="340821"/>
              </a:xfrm>
              <a:prstGeom prst="rect">
                <a:avLst/>
              </a:prstGeom>
            </p:spPr>
          </p:pic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D9F2F20-537A-1E6E-9CEE-C3AB0BA20CD2}"/>
              </a:ext>
            </a:extLst>
          </p:cNvPr>
          <p:cNvGrpSpPr/>
          <p:nvPr/>
        </p:nvGrpSpPr>
        <p:grpSpPr>
          <a:xfrm>
            <a:off x="8690709" y="4715197"/>
            <a:ext cx="2907654" cy="1886862"/>
            <a:chOff x="8221766" y="4097401"/>
            <a:chExt cx="2907654" cy="1886861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9B5BDF8-5AEE-A642-0B18-6E1442B0D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05787" y="4097401"/>
              <a:ext cx="2661325" cy="89766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EECD20-0DDF-D07A-5426-675930478206}"/>
                </a:ext>
              </a:extLst>
            </p:cNvPr>
            <p:cNvSpPr txBox="1"/>
            <p:nvPr/>
          </p:nvSpPr>
          <p:spPr>
            <a:xfrm>
              <a:off x="8221766" y="5184043"/>
              <a:ext cx="2907654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M. </a:t>
              </a:r>
              <a:r>
                <a:rPr lang="en-US" sz="1400" dirty="0" err="1"/>
                <a:t>Wiescher</a:t>
              </a:r>
              <a:r>
                <a:rPr lang="en-US" sz="1400" dirty="0"/>
                <a:t>, J. </a:t>
              </a:r>
              <a:r>
                <a:rPr lang="en-US" sz="1400" dirty="0" err="1"/>
                <a:t>deBoer</a:t>
              </a:r>
              <a:r>
                <a:rPr lang="en-US" sz="1400" dirty="0"/>
                <a:t>, V. Picciotto,</a:t>
              </a:r>
            </a:p>
            <a:p>
              <a:pPr algn="ctr"/>
              <a:r>
                <a:rPr lang="en-US" sz="1400" dirty="0"/>
                <a:t>K. Manukyan, M.</a:t>
              </a:r>
              <a:r>
                <a:rPr lang="en-GB" dirty="0"/>
                <a:t> </a:t>
              </a:r>
              <a:r>
                <a:rPr lang="en-GB" sz="1400" dirty="0"/>
                <a:t>Sorensen</a:t>
              </a:r>
              <a:endParaRPr lang="en-US" sz="1400" dirty="0"/>
            </a:p>
            <a:p>
              <a:pPr algn="ctr"/>
              <a:r>
                <a:rPr lang="en-US" sz="1400" dirty="0"/>
                <a:t>+ local staff and students</a:t>
              </a:r>
            </a:p>
          </p:txBody>
        </p:sp>
      </p:grpSp>
      <p:pic>
        <p:nvPicPr>
          <p:cNvPr id="29" name="Picture 28" descr="logo_v5nd.jpg">
            <a:extLst>
              <a:ext uri="{FF2B5EF4-FFF2-40B4-BE49-F238E27FC236}">
                <a16:creationId xmlns:a16="http://schemas.microsoft.com/office/drawing/2014/main" id="{12AC9DFC-FC46-54F2-89D6-F993389596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098" y="1728314"/>
            <a:ext cx="1202263" cy="1152971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93F3217-7B41-E80E-C06A-8504A0D7B7B9}"/>
              </a:ext>
            </a:extLst>
          </p:cNvPr>
          <p:cNvGrpSpPr/>
          <p:nvPr/>
        </p:nvGrpSpPr>
        <p:grpSpPr>
          <a:xfrm>
            <a:off x="397022" y="5164031"/>
            <a:ext cx="3699983" cy="1197069"/>
            <a:chOff x="3995653" y="5243386"/>
            <a:chExt cx="3699983" cy="1197069"/>
          </a:xfrm>
        </p:grpSpPr>
        <p:pic>
          <p:nvPicPr>
            <p:cNvPr id="31" name="Picture 2" descr="A guide to understanding and using our brand">
              <a:extLst>
                <a:ext uri="{FF2B5EF4-FFF2-40B4-BE49-F238E27FC236}">
                  <a16:creationId xmlns:a16="http://schemas.microsoft.com/office/drawing/2014/main" id="{0E84F09A-AE2C-56B4-414C-5C78FEBDE0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0534" y="5350960"/>
              <a:ext cx="945102" cy="1010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13F867-7DF5-1F31-E60E-417804F545E5}"/>
                </a:ext>
              </a:extLst>
            </p:cNvPr>
            <p:cNvSpPr txBox="1"/>
            <p:nvPr/>
          </p:nvSpPr>
          <p:spPr>
            <a:xfrm>
              <a:off x="4268417" y="6140245"/>
              <a:ext cx="3124200" cy="3002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351">
                  <a:solidFill>
                    <a:schemeClr val="accent2"/>
                  </a:solidFill>
                </a:rPr>
                <a:t>https://</a:t>
              </a:r>
              <a:r>
                <a:rPr lang="en-US" sz="1351" err="1">
                  <a:solidFill>
                    <a:schemeClr val="accent2"/>
                  </a:solidFill>
                </a:rPr>
                <a:t>www.erc-nuclear.uk</a:t>
              </a:r>
              <a:endParaRPr lang="en-US" sz="1351">
                <a:solidFill>
                  <a:schemeClr val="accent2"/>
                </a:solidFill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669E702-0791-AC90-740B-F7DFB6FD264F}"/>
                </a:ext>
              </a:extLst>
            </p:cNvPr>
            <p:cNvGrpSpPr/>
            <p:nvPr/>
          </p:nvGrpSpPr>
          <p:grpSpPr>
            <a:xfrm>
              <a:off x="3995653" y="5243386"/>
              <a:ext cx="2827644" cy="890187"/>
              <a:chOff x="544508" y="569469"/>
              <a:chExt cx="4761797" cy="1483141"/>
            </a:xfrm>
          </p:grpSpPr>
          <p:pic>
            <p:nvPicPr>
              <p:cNvPr id="35" name="Picture 34" descr="A logo for a company&#10;&#10;Description automatically generated with medium confidence">
                <a:extLst>
                  <a:ext uri="{FF2B5EF4-FFF2-40B4-BE49-F238E27FC236}">
                    <a16:creationId xmlns:a16="http://schemas.microsoft.com/office/drawing/2014/main" id="{0E731D3C-A42B-96D1-6F79-FDAC2E593D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b="15588"/>
              <a:stretch/>
            </p:blipFill>
            <p:spPr>
              <a:xfrm>
                <a:off x="1889425" y="569469"/>
                <a:ext cx="3416880" cy="1483141"/>
              </a:xfrm>
              <a:prstGeom prst="rect">
                <a:avLst/>
              </a:prstGeom>
            </p:spPr>
          </p:pic>
          <p:pic>
            <p:nvPicPr>
              <p:cNvPr id="36" name="Picture 35" descr="A logo with orange dots&#10;&#10;Description automatically generated">
                <a:extLst>
                  <a:ext uri="{FF2B5EF4-FFF2-40B4-BE49-F238E27FC236}">
                    <a16:creationId xmlns:a16="http://schemas.microsoft.com/office/drawing/2014/main" id="{B3FBDBB3-9B1F-14BE-7216-F74E64DF32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4508" y="611191"/>
                <a:ext cx="1363546" cy="1363546"/>
              </a:xfrm>
              <a:prstGeom prst="rect">
                <a:avLst/>
              </a:prstGeom>
            </p:spPr>
          </p:pic>
        </p:grpSp>
      </p:grp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BF4AE115-4C57-5CFE-BB58-A1F5FAC11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0193" y="6492875"/>
            <a:ext cx="2743200" cy="365125"/>
          </a:xfrm>
        </p:spPr>
        <p:txBody>
          <a:bodyPr/>
          <a:lstStyle/>
          <a:p>
            <a:fld id="{CC82D814-367B-1B40-984E-139EC0A35591}" type="slidenum">
              <a:rPr lang="en-US" smtClean="0"/>
              <a:t>15</a:t>
            </a:fld>
            <a:endParaRPr lang="en-US" dirty="0"/>
          </a:p>
        </p:txBody>
      </p:sp>
      <p:pic>
        <p:nvPicPr>
          <p:cNvPr id="2" name="Picture 1" descr="A logo of a university&#10;&#10;AI-generated content may be incorrect.">
            <a:extLst>
              <a:ext uri="{FF2B5EF4-FFF2-40B4-BE49-F238E27FC236}">
                <a16:creationId xmlns:a16="http://schemas.microsoft.com/office/drawing/2014/main" id="{66506A2A-0F9C-A41B-C554-D40E1144FF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1871" y="683750"/>
            <a:ext cx="2089128" cy="2089128"/>
          </a:xfrm>
          <a:prstGeom prst="rect">
            <a:avLst/>
          </a:prstGeom>
        </p:spPr>
      </p:pic>
      <p:pic>
        <p:nvPicPr>
          <p:cNvPr id="9" name="Picture 8" descr="A 3d person carrying a question mark&#10;&#10;AI-generated content may be incorrect.">
            <a:extLst>
              <a:ext uri="{FF2B5EF4-FFF2-40B4-BE49-F238E27FC236}">
                <a16:creationId xmlns:a16="http://schemas.microsoft.com/office/drawing/2014/main" id="{BF63C0AD-9560-8668-4C96-25092759BC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55325" y="190413"/>
            <a:ext cx="3681349" cy="43650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EF473F-8C52-861A-F5B9-19D3FF8F9DBB}"/>
              </a:ext>
            </a:extLst>
          </p:cNvPr>
          <p:cNvSpPr txBox="1"/>
          <p:nvPr/>
        </p:nvSpPr>
        <p:spPr>
          <a:xfrm>
            <a:off x="4395925" y="5045200"/>
            <a:ext cx="3681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Contact: </a:t>
            </a:r>
            <a:r>
              <a:rPr lang="en-US" dirty="0" err="1">
                <a:solidFill>
                  <a:schemeClr val="accent2"/>
                </a:solidFill>
              </a:rPr>
              <a:t>R.Bonnell@sms.ed.ac.uk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16E566-E75B-5525-D495-2D2074C2C685}"/>
              </a:ext>
            </a:extLst>
          </p:cNvPr>
          <p:cNvSpPr txBox="1"/>
          <p:nvPr/>
        </p:nvSpPr>
        <p:spPr>
          <a:xfrm>
            <a:off x="8989186" y="607294"/>
            <a:ext cx="1823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Special Thank to M. Febbraro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F4196F8-681F-921A-A90D-7469451E7035}"/>
              </a:ext>
            </a:extLst>
          </p:cNvPr>
          <p:cNvSpPr txBox="1"/>
          <p:nvPr/>
        </p:nvSpPr>
        <p:spPr>
          <a:xfrm>
            <a:off x="46841" y="2997203"/>
            <a:ext cx="38147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PI: </a:t>
            </a:r>
            <a:r>
              <a:rPr lang="en-GB" dirty="0">
                <a:latin typeface="Aptos" panose="020B0004020202020204" pitchFamily="34" charset="0"/>
              </a:rPr>
              <a:t>Prof. Marialuisa</a:t>
            </a:r>
            <a:r>
              <a:rPr lang="en-GB" dirty="0"/>
              <a:t> Aliotta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R. Bonnell, P. Black, S. Baltaci,</a:t>
            </a:r>
          </a:p>
          <a:p>
            <a:pPr algn="ctr"/>
            <a:r>
              <a:rPr lang="en-US" dirty="0"/>
              <a:t>A. </a:t>
            </a:r>
            <a:r>
              <a:rPr lang="en-US" dirty="0" err="1">
                <a:solidFill>
                  <a:prstClr val="black"/>
                </a:solidFill>
              </a:rPr>
              <a:t>Compagnucci</a:t>
            </a:r>
            <a:r>
              <a:rPr lang="en-US" dirty="0">
                <a:solidFill>
                  <a:prstClr val="black"/>
                </a:solidFill>
              </a:rPr>
              <a:t>, L. Dalla </a:t>
            </a:r>
            <a:r>
              <a:rPr lang="en-US" dirty="0" err="1">
                <a:solidFill>
                  <a:prstClr val="black"/>
                </a:solidFill>
              </a:rPr>
              <a:t>Vedova</a:t>
            </a:r>
            <a:r>
              <a:rPr lang="en-US" dirty="0">
                <a:solidFill>
                  <a:prstClr val="black"/>
                </a:solidFill>
              </a:rPr>
              <a:t>, </a:t>
            </a:r>
          </a:p>
          <a:p>
            <a:pPr algn="ctr"/>
            <a:r>
              <a:rPr lang="en-US" dirty="0">
                <a:solidFill>
                  <a:prstClr val="black"/>
                </a:solidFill>
              </a:rPr>
              <a:t>T. </a:t>
            </a:r>
            <a:r>
              <a:rPr lang="en-US" dirty="0"/>
              <a:t>Davinson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111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6224D-7113-3CAC-720B-F91FF95F9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Extra Slides</a:t>
            </a:r>
          </a:p>
        </p:txBody>
      </p:sp>
    </p:spTree>
    <p:extLst>
      <p:ext uri="{BB962C8B-B14F-4D97-AF65-F5344CB8AC3E}">
        <p14:creationId xmlns:p14="http://schemas.microsoft.com/office/powerpoint/2010/main" val="3917029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2FDAA2-F82D-1B43-63E9-41C9C1D3E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065" y="1087393"/>
            <a:ext cx="7409935" cy="49399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9A604A-E82C-8F57-AE5F-FBBD545C0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644" y="56139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EJ-301D Efficiency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7F9CC-C8FB-B799-54CF-5B889A8C0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361" y="1381702"/>
            <a:ext cx="3821325" cy="4351338"/>
          </a:xfrm>
        </p:spPr>
        <p:txBody>
          <a:bodyPr>
            <a:noAutofit/>
          </a:bodyPr>
          <a:lstStyle/>
          <a:p>
            <a:r>
              <a:rPr lang="en-GB" sz="2000" dirty="0"/>
              <a:t>Computed </a:t>
            </a:r>
            <a:r>
              <a:rPr lang="en-GB" sz="2000" dirty="0">
                <a:solidFill>
                  <a:schemeClr val="accent2"/>
                </a:solidFill>
              </a:rPr>
              <a:t>using Monte Carlo N-Particle (MCNP) </a:t>
            </a:r>
            <a:r>
              <a:rPr lang="en-GB" sz="2000" dirty="0"/>
              <a:t>code</a:t>
            </a:r>
          </a:p>
          <a:p>
            <a:endParaRPr lang="en-GB" sz="2000" dirty="0"/>
          </a:p>
          <a:p>
            <a:r>
              <a:rPr lang="en-GB" sz="2000" dirty="0"/>
              <a:t>Derived from the kinetic energy transferred exclusively to deuterium nuclei</a:t>
            </a:r>
          </a:p>
          <a:p>
            <a:endParaRPr lang="en-GB" sz="2000" dirty="0"/>
          </a:p>
          <a:p>
            <a:r>
              <a:rPr lang="en-GB" sz="2000" dirty="0"/>
              <a:t>Applied a </a:t>
            </a:r>
            <a:r>
              <a:rPr lang="en-GB" sz="2000" dirty="0">
                <a:solidFill>
                  <a:schemeClr val="accent2"/>
                </a:solidFill>
              </a:rPr>
              <a:t>low-energy cutoff (≈100 </a:t>
            </a:r>
            <a:r>
              <a:rPr lang="en-GB" sz="2000" dirty="0" err="1">
                <a:solidFill>
                  <a:schemeClr val="accent2"/>
                </a:solidFill>
              </a:rPr>
              <a:t>keVee</a:t>
            </a:r>
            <a:r>
              <a:rPr lang="en-GB" sz="2000" dirty="0">
                <a:solidFill>
                  <a:schemeClr val="accent2"/>
                </a:solidFill>
              </a:rPr>
              <a:t>)</a:t>
            </a:r>
            <a:r>
              <a:rPr lang="en-GB" sz="2000" dirty="0"/>
              <a:t> mapping to the experimental light output limits</a:t>
            </a:r>
          </a:p>
          <a:p>
            <a:endParaRPr lang="en-GB" sz="2000" dirty="0"/>
          </a:p>
          <a:p>
            <a:r>
              <a:rPr lang="en-GB" sz="2000" dirty="0">
                <a:solidFill>
                  <a:schemeClr val="accent2"/>
                </a:solidFill>
              </a:rPr>
              <a:t>Incorporated neutron scattering </a:t>
            </a:r>
            <a:r>
              <a:rPr lang="en-GB" sz="2000" dirty="0"/>
              <a:t>and absorption </a:t>
            </a:r>
            <a:r>
              <a:rPr lang="en-GB" sz="2000" dirty="0">
                <a:solidFill>
                  <a:schemeClr val="accent2"/>
                </a:solidFill>
              </a:rPr>
              <a:t>by carbon atoms </a:t>
            </a:r>
            <a:r>
              <a:rPr lang="en-GB" sz="2000" dirty="0"/>
              <a:t>to reflect true in-volume physics</a:t>
            </a:r>
          </a:p>
        </p:txBody>
      </p:sp>
    </p:spTree>
    <p:extLst>
      <p:ext uri="{BB962C8B-B14F-4D97-AF65-F5344CB8AC3E}">
        <p14:creationId xmlns:p14="http://schemas.microsoft.com/office/powerpoint/2010/main" val="3842886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E8A92-AC5F-ACA0-C784-51154713C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604" y="5350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Light Output to neutron energy through Maximum Likelihood Expectation Maximization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11C1DC-ECC8-D65D-47FA-026E8BC34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909" y="1778124"/>
            <a:ext cx="3091076" cy="7976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43AD55-1911-70E9-A6E1-BC26955EB2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1734"/>
          <a:stretch>
            <a:fillRect/>
          </a:stretch>
        </p:blipFill>
        <p:spPr>
          <a:xfrm>
            <a:off x="5688867" y="4799894"/>
            <a:ext cx="2045044" cy="7976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EC5F39-3255-25F6-88F9-7F853AD92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370" y="1902435"/>
            <a:ext cx="2255766" cy="6669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4D6562-884A-5C3B-1DDA-1F4D7E25B0E5}"/>
                  </a:ext>
                </a:extLst>
              </p:cNvPr>
              <p:cNvSpPr txBox="1"/>
              <p:nvPr/>
            </p:nvSpPr>
            <p:spPr>
              <a:xfrm>
                <a:off x="430558" y="2569357"/>
                <a:ext cx="3384389" cy="1405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For a </a:t>
                </a:r>
                <a:r>
                  <a:rPr lang="en-GB" dirty="0"/>
                  <a:t>neutron spectrum estimate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GB" dirty="0"/>
                  <a:t>o</a:t>
                </a:r>
                <a:r>
                  <a:rPr lang="en-US" dirty="0"/>
                  <a:t>f iteration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the expected light output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dirty="0"/>
                  <a:t> is obtained using the DRM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𝑗𝑖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4D6562-884A-5C3B-1DDA-1F4D7E25B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58" y="2569357"/>
                <a:ext cx="3384389" cy="1405128"/>
              </a:xfrm>
              <a:prstGeom prst="rect">
                <a:avLst/>
              </a:prstGeom>
              <a:blipFill>
                <a:blip r:embed="rId6"/>
                <a:stretch>
                  <a:fillRect t="-1802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44178C-FB34-707A-CA2B-C1EC95059BAC}"/>
                  </a:ext>
                </a:extLst>
              </p:cNvPr>
              <p:cNvSpPr txBox="1"/>
              <p:nvPr/>
            </p:nvSpPr>
            <p:spPr>
              <a:xfrm>
                <a:off x="4822604" y="2647265"/>
                <a:ext cx="3305685" cy="1682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The expected light output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dirty="0"/>
                  <a:t> is compared to the experimental light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and the </a:t>
                </a:r>
                <a:r>
                  <a:rPr lang="en-GB" dirty="0"/>
                  <a:t>neutron spectrum estimate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r>
                  <a:rPr lang="en-US" dirty="0"/>
                  <a:t> is adjusted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44178C-FB34-707A-CA2B-C1EC9505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604" y="2647265"/>
                <a:ext cx="3305685" cy="1682127"/>
              </a:xfrm>
              <a:prstGeom prst="rect">
                <a:avLst/>
              </a:prstGeom>
              <a:blipFill>
                <a:blip r:embed="rId7"/>
                <a:stretch>
                  <a:fillRect l="-1533" r="-3065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Arrow 12">
            <a:extLst>
              <a:ext uri="{FF2B5EF4-FFF2-40B4-BE49-F238E27FC236}">
                <a16:creationId xmlns:a16="http://schemas.microsoft.com/office/drawing/2014/main" id="{0A04B539-979C-2C25-BE8B-6FF0105224A4}"/>
              </a:ext>
            </a:extLst>
          </p:cNvPr>
          <p:cNvSpPr/>
          <p:nvPr/>
        </p:nvSpPr>
        <p:spPr>
          <a:xfrm>
            <a:off x="3619005" y="2057071"/>
            <a:ext cx="1157844" cy="22022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F2D25C-8DBE-2717-7696-B10A5EE6825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50000"/>
          <a:stretch>
            <a:fillRect/>
          </a:stretch>
        </p:blipFill>
        <p:spPr>
          <a:xfrm>
            <a:off x="9151954" y="1810715"/>
            <a:ext cx="1997676" cy="645083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5A750C1D-4A5E-8196-B914-2F0A0E757E16}"/>
              </a:ext>
            </a:extLst>
          </p:cNvPr>
          <p:cNvSpPr/>
          <p:nvPr/>
        </p:nvSpPr>
        <p:spPr>
          <a:xfrm>
            <a:off x="8231644" y="2057071"/>
            <a:ext cx="800948" cy="22022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313834-3B33-4676-6E7D-C24F530A378A}"/>
              </a:ext>
            </a:extLst>
          </p:cNvPr>
          <p:cNvSpPr txBox="1"/>
          <p:nvPr/>
        </p:nvSpPr>
        <p:spPr>
          <a:xfrm>
            <a:off x="8831609" y="2446859"/>
            <a:ext cx="26383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To prevent over fitting to noise the residual is calculated 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C77ABE91-96C4-9DF6-8FEC-C64C93DADB73}"/>
              </a:ext>
            </a:extLst>
          </p:cNvPr>
          <p:cNvSpPr/>
          <p:nvPr/>
        </p:nvSpPr>
        <p:spPr>
          <a:xfrm rot="7835502">
            <a:off x="8494664" y="4416561"/>
            <a:ext cx="1265640" cy="22022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DD9E5DA-171D-F28C-1290-7DE50FF0769A}"/>
              </a:ext>
            </a:extLst>
          </p:cNvPr>
          <p:cNvSpPr/>
          <p:nvPr/>
        </p:nvSpPr>
        <p:spPr>
          <a:xfrm rot="13223724">
            <a:off x="3218623" y="4476820"/>
            <a:ext cx="1265640" cy="22022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D9C1D5-548A-8CD6-C50C-48A63194FFD1}"/>
              </a:ext>
            </a:extLst>
          </p:cNvPr>
          <p:cNvSpPr txBox="1"/>
          <p:nvPr/>
        </p:nvSpPr>
        <p:spPr>
          <a:xfrm>
            <a:off x="4618422" y="5653216"/>
            <a:ext cx="3613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If either criteria is met the fitting is stopped and the resulting neutron spectra is outputted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D56F02-ECF6-B3EC-BB98-348857D46B12}"/>
              </a:ext>
            </a:extLst>
          </p:cNvPr>
          <p:cNvSpPr txBox="1"/>
          <p:nvPr/>
        </p:nvSpPr>
        <p:spPr>
          <a:xfrm>
            <a:off x="2945369" y="4586930"/>
            <a:ext cx="1044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Criteria not met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593E83DB-3EF2-0495-B66D-DC30EAA0D19C}"/>
              </a:ext>
            </a:extLst>
          </p:cNvPr>
          <p:cNvSpPr/>
          <p:nvPr/>
        </p:nvSpPr>
        <p:spPr>
          <a:xfrm>
            <a:off x="8368119" y="5959747"/>
            <a:ext cx="1157844" cy="22022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0E1130-DA3A-BA0D-1DC3-9908015B1567}"/>
              </a:ext>
            </a:extLst>
          </p:cNvPr>
          <p:cNvSpPr txBox="1"/>
          <p:nvPr/>
        </p:nvSpPr>
        <p:spPr>
          <a:xfrm>
            <a:off x="9743682" y="5514715"/>
            <a:ext cx="2045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Monte Carlo sampling done to obtain neutron spectra error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3F2288-A472-FA7A-A276-2B574043B4B6}"/>
              </a:ext>
            </a:extLst>
          </p:cNvPr>
          <p:cNvSpPr txBox="1"/>
          <p:nvPr/>
        </p:nvSpPr>
        <p:spPr>
          <a:xfrm>
            <a:off x="8399491" y="6114880"/>
            <a:ext cx="1044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Criteria met</a:t>
            </a:r>
          </a:p>
        </p:txBody>
      </p:sp>
    </p:spTree>
    <p:extLst>
      <p:ext uri="{BB962C8B-B14F-4D97-AF65-F5344CB8AC3E}">
        <p14:creationId xmlns:p14="http://schemas.microsoft.com/office/powerpoint/2010/main" val="1880864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15983</TotalTime>
  <Words>1105</Words>
  <Application>Microsoft Macintosh PowerPoint</Application>
  <PresentationFormat>Widescreen</PresentationFormat>
  <Paragraphs>174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Cambria Math</vt:lpstr>
      <vt:lpstr>Liberation Sans</vt:lpstr>
      <vt:lpstr>Symbol</vt:lpstr>
      <vt:lpstr>Office Theme</vt:lpstr>
      <vt:lpstr>Deuterated Liquid Scintillator for Low-Energy Neutron Measurements in Nuclear Astrophysics</vt:lpstr>
      <vt:lpstr>PowerPoint Presentation</vt:lpstr>
      <vt:lpstr>Measurements at LUNA</vt:lpstr>
      <vt:lpstr>10B(a,n)13N reaction measurement</vt:lpstr>
      <vt:lpstr>What issues do we face with direct neutron detection?</vt:lpstr>
      <vt:lpstr>What is EJ-301D?</vt:lpstr>
      <vt:lpstr>Pulse Shape Discrimination</vt:lpstr>
      <vt:lpstr>Detector Response Matrix (DRM)</vt:lpstr>
      <vt:lpstr>Maximum Likelihood Expectation Maximization (MLEM)</vt:lpstr>
      <vt:lpstr>AmBe Results</vt:lpstr>
      <vt:lpstr>Fast Neutron Background </vt:lpstr>
      <vt:lpstr>What reactions are dominant?</vt:lpstr>
      <vt:lpstr>10B(a,n)13N Result</vt:lpstr>
      <vt:lpstr>The future use of the EJ-301D Scintillator</vt:lpstr>
      <vt:lpstr>PowerPoint Presentation</vt:lpstr>
      <vt:lpstr>Extra Slides</vt:lpstr>
      <vt:lpstr>EJ-301D Efficiency </vt:lpstr>
      <vt:lpstr>Light Output to neutron energy through Maximum Likelihood Expectation Maximization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Rhys Bonnell</dc:creator>
  <cp:lastModifiedBy>Rhys Bonnell</cp:lastModifiedBy>
  <cp:revision>25</cp:revision>
  <dcterms:created xsi:type="dcterms:W3CDTF">2026-09-02T08:30:55Z</dcterms:created>
  <dcterms:modified xsi:type="dcterms:W3CDTF">2026-09-16T17:23:54Z</dcterms:modified>
</cp:coreProperties>
</file>