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  <p:sldMasterId id="2147483700" r:id="rId5"/>
  </p:sldMasterIdLst>
  <p:notesMasterIdLst>
    <p:notesMasterId r:id="rId28"/>
  </p:notesMasterIdLst>
  <p:sldIdLst>
    <p:sldId id="257" r:id="rId6"/>
    <p:sldId id="274" r:id="rId7"/>
    <p:sldId id="305" r:id="rId8"/>
    <p:sldId id="282" r:id="rId9"/>
    <p:sldId id="300" r:id="rId10"/>
    <p:sldId id="298" r:id="rId11"/>
    <p:sldId id="299" r:id="rId12"/>
    <p:sldId id="288" r:id="rId13"/>
    <p:sldId id="295" r:id="rId14"/>
    <p:sldId id="303" r:id="rId15"/>
    <p:sldId id="285" r:id="rId16"/>
    <p:sldId id="290" r:id="rId17"/>
    <p:sldId id="302" r:id="rId18"/>
    <p:sldId id="269" r:id="rId19"/>
    <p:sldId id="284" r:id="rId20"/>
    <p:sldId id="297" r:id="rId21"/>
    <p:sldId id="304" r:id="rId22"/>
    <p:sldId id="296" r:id="rId23"/>
    <p:sldId id="294" r:id="rId24"/>
    <p:sldId id="289" r:id="rId25"/>
    <p:sldId id="291" r:id="rId26"/>
    <p:sldId id="2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8"/>
    <a:srgbClr val="F08900"/>
    <a:srgbClr val="FF6900"/>
    <a:srgbClr val="1E5DF8"/>
    <a:srgbClr val="626262"/>
    <a:srgbClr val="FFFFFF"/>
    <a:srgbClr val="00BED5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FDFD95-DC93-3C33-4A1D-9094B344C97C}" v="2" dt="2026-07-09T12:18:08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6"/>
    <p:restoredTop sz="94380"/>
  </p:normalViewPr>
  <p:slideViewPr>
    <p:cSldViewPr snapToGrid="0" snapToObjects="1">
      <p:cViewPr varScale="1">
        <p:scale>
          <a:sx n="113" d="100"/>
          <a:sy n="113" d="100"/>
        </p:scale>
        <p:origin x="936" y="184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7/9/2026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0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ischoolonline.berkeley.edu</a:t>
            </a:r>
            <a:r>
              <a:rPr lang="en-US" dirty="0"/>
              <a:t>/blog/big-data-infographic/</a:t>
            </a:r>
          </a:p>
          <a:p>
            <a:r>
              <a:rPr lang="en-US" dirty="0"/>
              <a:t>https://</a:t>
            </a:r>
            <a:r>
              <a:rPr lang="en-US" dirty="0" err="1"/>
              <a:t>www.backblaze.com</a:t>
            </a:r>
            <a:r>
              <a:rPr lang="en-US" dirty="0"/>
              <a:t>/blog/what-is-an-exabyte/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7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200PB on 250GB MacBooks is 800,000 MacBooks, at 1.56cm thickness is 12480m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19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wlcg.web.cern.ch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5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Choosing data = sophisticated selection procedures, using e.g. ML</a:t>
            </a:r>
          </a:p>
          <a:p>
            <a:r>
              <a:rPr lang="en-US" dirty="0"/>
              <a:t>HLT – does reconstruction. What’s the new trigger rate?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1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89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that there are 40 Million of these ‘snapshots’ per second!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5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UK was second in the challenge.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1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6" y="2160730"/>
            <a:ext cx="476723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at the Large Hadron Collider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255196" y="4469054"/>
            <a:ext cx="5745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Katy Ellis, RAL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8305-3B12-C540-EBFF-E6394EA2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these ‘jobs’ do?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E16EAC-18F5-9010-6AC9-B43FA339DA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Create theoretical data based on physics models</a:t>
            </a:r>
          </a:p>
          <a:p>
            <a:pPr lvl="1"/>
            <a:r>
              <a:rPr lang="en-US" dirty="0"/>
              <a:t>‘Simulate’ the data to make it look like it came from a real detector</a:t>
            </a:r>
          </a:p>
          <a:p>
            <a:pPr lvl="1"/>
            <a:r>
              <a:rPr lang="en-US" dirty="0"/>
              <a:t>Reconstruct it just like the experimental data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836B26-AA7A-19C9-A4C3-E66ED3517C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‘Process’ the data from the experiment</a:t>
            </a:r>
          </a:p>
          <a:p>
            <a:pPr lvl="1"/>
            <a:r>
              <a:rPr lang="en-US" dirty="0"/>
              <a:t>Do ‘reconstruction’ of tracks from particle hits</a:t>
            </a:r>
          </a:p>
          <a:p>
            <a:pPr lvl="1"/>
            <a:r>
              <a:rPr lang="en-US" dirty="0"/>
              <a:t>Identify particles based on how they move and appear in the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01EB5-8F29-8C26-9FA0-A2DC4BAAD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2518D-A1B3-B4AB-91A6-81574E58BC05}"/>
              </a:ext>
            </a:extLst>
          </p:cNvPr>
          <p:cNvSpPr txBox="1"/>
          <p:nvPr/>
        </p:nvSpPr>
        <p:spPr>
          <a:xfrm>
            <a:off x="3146854" y="5357793"/>
            <a:ext cx="5745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Perform comparison!</a:t>
            </a:r>
          </a:p>
          <a:p>
            <a:pPr algn="ctr"/>
            <a:r>
              <a:rPr lang="en-US" sz="2800" dirty="0"/>
              <a:t>(‘Physics analysis’)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FD5CE5-CFF0-74DC-A5E0-52AAC8426280}"/>
              </a:ext>
            </a:extLst>
          </p:cNvPr>
          <p:cNvSpPr/>
          <p:nvPr/>
        </p:nvSpPr>
        <p:spPr>
          <a:xfrm rot="1538310">
            <a:off x="6609335" y="4618137"/>
            <a:ext cx="358346" cy="7487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56B14D0-5990-0073-3848-860D7545A204}"/>
              </a:ext>
            </a:extLst>
          </p:cNvPr>
          <p:cNvSpPr/>
          <p:nvPr/>
        </p:nvSpPr>
        <p:spPr>
          <a:xfrm rot="19963150">
            <a:off x="4960138" y="4617955"/>
            <a:ext cx="358346" cy="7487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4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6A1BD1-5689-ABFD-6F26-6667F4205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pic>
        <p:nvPicPr>
          <p:cNvPr id="1025" name="Picture 1" descr="page11image2327169936">
            <a:extLst>
              <a:ext uri="{FF2B5EF4-FFF2-40B4-BE49-F238E27FC236}">
                <a16:creationId xmlns:a16="http://schemas.microsoft.com/office/drawing/2014/main" id="{3FFE40D7-DE51-7951-2F83-A5FBE9B9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9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11image2327169936">
            <a:extLst>
              <a:ext uri="{FF2B5EF4-FFF2-40B4-BE49-F238E27FC236}">
                <a16:creationId xmlns:a16="http://schemas.microsoft.com/office/drawing/2014/main" id="{6A032175-EB84-BBBB-918A-579683B38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9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8BE2FB-7B38-8538-A630-3B138F89FB8C}"/>
              </a:ext>
            </a:extLst>
          </p:cNvPr>
          <p:cNvSpPr txBox="1"/>
          <p:nvPr/>
        </p:nvSpPr>
        <p:spPr>
          <a:xfrm>
            <a:off x="3686641" y="266412"/>
            <a:ext cx="4535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to do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251779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1image2327169936">
            <a:extLst>
              <a:ext uri="{FF2B5EF4-FFF2-40B4-BE49-F238E27FC236}">
                <a16:creationId xmlns:a16="http://schemas.microsoft.com/office/drawing/2014/main" id="{3FFE40D7-DE51-7951-2F83-A5FBE9B9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9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11image2327169936">
            <a:extLst>
              <a:ext uri="{FF2B5EF4-FFF2-40B4-BE49-F238E27FC236}">
                <a16:creationId xmlns:a16="http://schemas.microsoft.com/office/drawing/2014/main" id="{6A032175-EB84-BBBB-918A-579683B38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9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81EDDE-9618-D468-A8BB-C15F3B9D8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" y="1"/>
            <a:ext cx="12186114" cy="6861312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5864B63-7321-8C03-6FB2-4487D12C7CF1}"/>
              </a:ext>
            </a:extLst>
          </p:cNvPr>
          <p:cNvSpPr/>
          <p:nvPr/>
        </p:nvSpPr>
        <p:spPr>
          <a:xfrm>
            <a:off x="-300789" y="132347"/>
            <a:ext cx="9721516" cy="7796464"/>
          </a:xfrm>
          <a:prstGeom prst="cloud">
            <a:avLst/>
          </a:pr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8DBAD-EE99-D49B-44B0-F80B609B972A}"/>
              </a:ext>
            </a:extLst>
          </p:cNvPr>
          <p:cNvSpPr txBox="1"/>
          <p:nvPr/>
        </p:nvSpPr>
        <p:spPr>
          <a:xfrm>
            <a:off x="254668" y="5139201"/>
            <a:ext cx="4535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Computing!</a:t>
            </a:r>
          </a:p>
        </p:txBody>
      </p:sp>
    </p:spTree>
    <p:extLst>
      <p:ext uri="{BB962C8B-B14F-4D97-AF65-F5344CB8AC3E}">
        <p14:creationId xmlns:p14="http://schemas.microsoft.com/office/powerpoint/2010/main" val="81948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C69AB-F0EC-D653-132A-9C52E162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50" b="14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2BCAFF-1B4B-F226-596C-343C341063A0}"/>
              </a:ext>
            </a:extLst>
          </p:cNvPr>
          <p:cNvSpPr txBox="1"/>
          <p:nvPr/>
        </p:nvSpPr>
        <p:spPr>
          <a:xfrm>
            <a:off x="990600" y="2120900"/>
            <a:ext cx="259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Data must be stored on disk, or even on tape!</a:t>
            </a:r>
          </a:p>
        </p:txBody>
      </p:sp>
    </p:spTree>
    <p:extLst>
      <p:ext uri="{BB962C8B-B14F-4D97-AF65-F5344CB8AC3E}">
        <p14:creationId xmlns:p14="http://schemas.microsoft.com/office/powerpoint/2010/main" val="2784996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loud 28">
            <a:extLst>
              <a:ext uri="{FF2B5EF4-FFF2-40B4-BE49-F238E27FC236}">
                <a16:creationId xmlns:a16="http://schemas.microsoft.com/office/drawing/2014/main" id="{02BA66C0-9CCD-37B2-41B6-99A08422DE87}"/>
              </a:ext>
            </a:extLst>
          </p:cNvPr>
          <p:cNvSpPr/>
          <p:nvPr/>
        </p:nvSpPr>
        <p:spPr>
          <a:xfrm>
            <a:off x="9421718" y="5427419"/>
            <a:ext cx="2802578" cy="971788"/>
          </a:xfrm>
          <a:prstGeom prst="cloud">
            <a:avLst/>
          </a:prstGeom>
          <a:solidFill>
            <a:schemeClr val="accent1">
              <a:alpha val="2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36B2894-677F-0031-6189-DF7590037172}"/>
              </a:ext>
            </a:extLst>
          </p:cNvPr>
          <p:cNvSpPr/>
          <p:nvPr/>
        </p:nvSpPr>
        <p:spPr>
          <a:xfrm>
            <a:off x="9372599" y="4283241"/>
            <a:ext cx="2243649" cy="1335505"/>
          </a:xfrm>
          <a:prstGeom prst="cloud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3" y="1387942"/>
            <a:ext cx="111999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discover ‘new’ science we need to find and study things that are extremely rare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more data we have, the better the chance to find something new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834126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need so much data?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1DCA4-783B-6ED6-D6D7-5E0885FC9B3C}"/>
              </a:ext>
            </a:extLst>
          </p:cNvPr>
          <p:cNvSpPr txBox="1"/>
          <p:nvPr/>
        </p:nvSpPr>
        <p:spPr>
          <a:xfrm>
            <a:off x="9537192" y="4434840"/>
            <a:ext cx="2103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Dataset size ~doubling in every 3 years of running!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E86A96-C9AA-0C97-C7FC-A4DB486E821F}"/>
              </a:ext>
            </a:extLst>
          </p:cNvPr>
          <p:cNvGrpSpPr/>
          <p:nvPr/>
        </p:nvGrpSpPr>
        <p:grpSpPr>
          <a:xfrm>
            <a:off x="2754195" y="2883231"/>
            <a:ext cx="5994269" cy="3678326"/>
            <a:chOff x="2754195" y="2660805"/>
            <a:chExt cx="5994269" cy="3678326"/>
          </a:xfrm>
        </p:grpSpPr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8EB36B79-385D-3FF1-D429-29D594E61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4195" y="2672366"/>
              <a:ext cx="5994269" cy="32848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FDEFE-0BC0-C280-5246-38D6D62036EC}"/>
                </a:ext>
              </a:extLst>
            </p:cNvPr>
            <p:cNvSpPr txBox="1"/>
            <p:nvPr/>
          </p:nvSpPr>
          <p:spPr>
            <a:xfrm>
              <a:off x="7111377" y="5969799"/>
              <a:ext cx="1178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F012E1F-D3AC-A3E2-BA2F-3972CEEB3976}"/>
                </a:ext>
              </a:extLst>
            </p:cNvPr>
            <p:cNvCxnSpPr/>
            <p:nvPr/>
          </p:nvCxnSpPr>
          <p:spPr>
            <a:xfrm>
              <a:off x="7700552" y="6154465"/>
              <a:ext cx="3723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2F5654-8BE7-200C-9D51-52FD4BF35545}"/>
                </a:ext>
              </a:extLst>
            </p:cNvPr>
            <p:cNvSpPr txBox="1"/>
            <p:nvPr/>
          </p:nvSpPr>
          <p:spPr>
            <a:xfrm rot="16200000">
              <a:off x="3218106" y="3855264"/>
              <a:ext cx="1093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Run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4E4557-4607-10F1-45A2-AF80CEAA6229}"/>
                </a:ext>
              </a:extLst>
            </p:cNvPr>
            <p:cNvSpPr txBox="1"/>
            <p:nvPr/>
          </p:nvSpPr>
          <p:spPr>
            <a:xfrm rot="16200000">
              <a:off x="4044106" y="3855264"/>
              <a:ext cx="1093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Run 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D6EB37-F4D8-4B64-458D-AF98B943B53A}"/>
                </a:ext>
              </a:extLst>
            </p:cNvPr>
            <p:cNvSpPr txBox="1"/>
            <p:nvPr/>
          </p:nvSpPr>
          <p:spPr>
            <a:xfrm rot="16200000">
              <a:off x="5012859" y="3855263"/>
              <a:ext cx="1093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Run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D3B2F4-2BD7-559E-61E9-28CA74F15AAE}"/>
                </a:ext>
              </a:extLst>
            </p:cNvPr>
            <p:cNvSpPr txBox="1"/>
            <p:nvPr/>
          </p:nvSpPr>
          <p:spPr>
            <a:xfrm rot="16200000">
              <a:off x="5976391" y="3855263"/>
              <a:ext cx="1093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Run 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474C8F-B873-9BB6-EE26-CB764AD98E8E}"/>
                </a:ext>
              </a:extLst>
            </p:cNvPr>
            <p:cNvSpPr txBox="1"/>
            <p:nvPr/>
          </p:nvSpPr>
          <p:spPr>
            <a:xfrm rot="16200000">
              <a:off x="6534647" y="3740222"/>
              <a:ext cx="1093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Run 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88F1FC-9461-A9F4-4BB0-658C2DAF8754}"/>
                </a:ext>
              </a:extLst>
            </p:cNvPr>
            <p:cNvSpPr txBox="1"/>
            <p:nvPr/>
          </p:nvSpPr>
          <p:spPr>
            <a:xfrm rot="16200000">
              <a:off x="7191277" y="3855263"/>
              <a:ext cx="1093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Run 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993229-37FA-5BA3-C80D-EF5019813710}"/>
                </a:ext>
              </a:extLst>
            </p:cNvPr>
            <p:cNvSpPr txBox="1"/>
            <p:nvPr/>
          </p:nvSpPr>
          <p:spPr>
            <a:xfrm>
              <a:off x="3701015" y="2846842"/>
              <a:ext cx="1322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LS = Long Shutdown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2A54AD-F895-5B04-230A-85CD2B77634B}"/>
                </a:ext>
              </a:extLst>
            </p:cNvPr>
            <p:cNvSpPr txBox="1"/>
            <p:nvPr/>
          </p:nvSpPr>
          <p:spPr>
            <a:xfrm>
              <a:off x="5424810" y="5957225"/>
              <a:ext cx="713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Now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3BED5E8-BD8A-AB26-9CDF-46FAC6E8AA2D}"/>
                </a:ext>
              </a:extLst>
            </p:cNvPr>
            <p:cNvCxnSpPr/>
            <p:nvPr/>
          </p:nvCxnSpPr>
          <p:spPr>
            <a:xfrm>
              <a:off x="6167987" y="2660805"/>
              <a:ext cx="0" cy="349366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2AC48D-DD61-71B0-A152-90BC10E3F303}"/>
                </a:ext>
              </a:extLst>
            </p:cNvPr>
            <p:cNvSpPr txBox="1"/>
            <p:nvPr/>
          </p:nvSpPr>
          <p:spPr>
            <a:xfrm>
              <a:off x="6153814" y="5409514"/>
              <a:ext cx="927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HL-LHC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5E3E4C8-2D1C-C6D1-2225-D5DA005A4F2C}"/>
                </a:ext>
              </a:extLst>
            </p:cNvPr>
            <p:cNvCxnSpPr>
              <a:cxnSpLocks/>
            </p:cNvCxnSpPr>
            <p:nvPr/>
          </p:nvCxnSpPr>
          <p:spPr>
            <a:xfrm>
              <a:off x="6338480" y="5778846"/>
              <a:ext cx="158421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8311D02-E5DC-D732-B4C1-C29DE5E8AE0A}"/>
              </a:ext>
            </a:extLst>
          </p:cNvPr>
          <p:cNvSpPr txBox="1"/>
          <p:nvPr/>
        </p:nvSpPr>
        <p:spPr>
          <a:xfrm>
            <a:off x="9639303" y="5590148"/>
            <a:ext cx="258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Despite data reduction as illustrated in next slide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6E8A8B-7A95-8D1E-EA65-4F39C0B0C435}"/>
              </a:ext>
            </a:extLst>
          </p:cNvPr>
          <p:cNvSpPr txBox="1"/>
          <p:nvPr/>
        </p:nvSpPr>
        <p:spPr>
          <a:xfrm>
            <a:off x="3342001" y="6171411"/>
            <a:ext cx="71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282679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834126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reduction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69055C6-602D-5BD8-A92F-37F71E8B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15"/>
            <a:ext cx="12192000" cy="686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49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6AFA98-6E08-DB42-9784-F9518A992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670" y="0"/>
            <a:ext cx="65863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I do?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230504" y="1393952"/>
            <a:ext cx="58654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computing for the CMS experiment (at 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problems at Tier 1 data centre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jobs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transfers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make improvements by talking to my colleagues at RAL and in the CMS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to CERN and other places to work more closely with colleagues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6EA03-E8FC-A341-F99F-41C6313E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3FA2D-3D08-8516-1394-3F6F8B08C34B}"/>
              </a:ext>
            </a:extLst>
          </p:cNvPr>
          <p:cNvSpPr/>
          <p:nvPr/>
        </p:nvSpPr>
        <p:spPr>
          <a:xfrm>
            <a:off x="169682" y="5486990"/>
            <a:ext cx="2828042" cy="1371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8F1EB37F-212A-7C5F-3451-AE1DCD8D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28" y="5350466"/>
            <a:ext cx="2658927" cy="1371009"/>
          </a:xfrm>
          <a:prstGeom prst="rect">
            <a:avLst/>
          </a:prstGeom>
        </p:spPr>
      </p:pic>
      <p:pic>
        <p:nvPicPr>
          <p:cNvPr id="12" name="Picture 11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A72A9B49-4E4D-AE1A-95BF-0F7B2C43B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141" y="136525"/>
            <a:ext cx="3592730" cy="2696298"/>
          </a:xfrm>
          <a:prstGeom prst="rect">
            <a:avLst/>
          </a:prstGeom>
        </p:spPr>
      </p:pic>
      <p:pic>
        <p:nvPicPr>
          <p:cNvPr id="14" name="Picture 13" descr="A picture containing sky, outdoor, swimming, day&#10;&#10;Description automatically generated">
            <a:extLst>
              <a:ext uri="{FF2B5EF4-FFF2-40B4-BE49-F238E27FC236}">
                <a16:creationId xmlns:a16="http://schemas.microsoft.com/office/drawing/2014/main" id="{97E0C260-FE5B-FE17-6950-D795E90CD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699" y="3696964"/>
            <a:ext cx="4727797" cy="2659386"/>
          </a:xfrm>
          <a:prstGeom prst="rect">
            <a:avLst/>
          </a:prstGeom>
        </p:spPr>
      </p:pic>
      <p:pic>
        <p:nvPicPr>
          <p:cNvPr id="17" name="Picture 1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83778646-2497-8457-2B3D-6EAB565AF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7597" y="173335"/>
            <a:ext cx="2468143" cy="3350294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C8674499-3FF0-38F8-01E9-E99D650D6B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5823" y="3696964"/>
            <a:ext cx="3303974" cy="26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9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4FBBD-AAAF-F2A6-47D6-48C067F1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Tier 1 data </a:t>
            </a:r>
            <a:r>
              <a:rPr lang="en-US" dirty="0" err="1"/>
              <a:t>centre</a:t>
            </a:r>
            <a:r>
              <a:rPr lang="en-US" dirty="0"/>
              <a:t> at 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04E68-F13E-FF70-F4F0-7659344E6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211" y="1825625"/>
            <a:ext cx="5908589" cy="4351338"/>
          </a:xfrm>
        </p:spPr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</a:rPr>
              <a:t>What do we need?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088"/>
                </a:solidFill>
              </a:rPr>
              <a:t>Data storage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To keep the data safe and ready for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088"/>
                </a:solidFill>
              </a:rPr>
              <a:t>Computers (CPU)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To process the data and create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088"/>
                </a:solidFill>
              </a:rPr>
              <a:t>Network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To move the data between sites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29BB9D-198A-AE42-7085-919A5F01B3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For LHC at RAL we have:</a:t>
            </a:r>
          </a:p>
          <a:p>
            <a:pPr lvl="1"/>
            <a:r>
              <a:rPr lang="en-US" dirty="0"/>
              <a:t>70PB of disk storage</a:t>
            </a:r>
          </a:p>
          <a:p>
            <a:pPr lvl="1"/>
            <a:r>
              <a:rPr lang="en-US" dirty="0"/>
              <a:t>Plus 150PB of tape storage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65k CPU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200GigaBit/s network connection (e.g. to CERN)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E443C-679F-A35D-89F2-550E7252A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18B9F-3C2C-0A1E-A554-AA56AC4EB7F5}"/>
              </a:ext>
            </a:extLst>
          </p:cNvPr>
          <p:cNvSpPr txBox="1"/>
          <p:nvPr/>
        </p:nvSpPr>
        <p:spPr>
          <a:xfrm>
            <a:off x="3089189" y="5560541"/>
            <a:ext cx="788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All of this runs 24/7/365!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22F81DB-D1EF-23C2-F8D4-2DB0DDB103C6}"/>
              </a:ext>
            </a:extLst>
          </p:cNvPr>
          <p:cNvSpPr/>
          <p:nvPr/>
        </p:nvSpPr>
        <p:spPr>
          <a:xfrm>
            <a:off x="2681413" y="5181601"/>
            <a:ext cx="5461687" cy="1528116"/>
          </a:xfrm>
          <a:prstGeom prst="cloud">
            <a:avLst/>
          </a:prstGeom>
          <a:solidFill>
            <a:schemeClr val="accent1">
              <a:alpha val="28966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AA858A1-74B5-4D04-2CF2-D29B3CCCEADB}"/>
              </a:ext>
            </a:extLst>
          </p:cNvPr>
          <p:cNvSpPr/>
          <p:nvPr/>
        </p:nvSpPr>
        <p:spPr>
          <a:xfrm>
            <a:off x="5202195" y="2434281"/>
            <a:ext cx="1087394" cy="333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1B22763-A2D6-F694-7EC5-891F813FCD4D}"/>
              </a:ext>
            </a:extLst>
          </p:cNvPr>
          <p:cNvSpPr/>
          <p:nvPr/>
        </p:nvSpPr>
        <p:spPr>
          <a:xfrm>
            <a:off x="5202195" y="3424881"/>
            <a:ext cx="1087394" cy="333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5A5DCE9-69FA-AFF9-96DE-ECFFE7C078B5}"/>
              </a:ext>
            </a:extLst>
          </p:cNvPr>
          <p:cNvSpPr/>
          <p:nvPr/>
        </p:nvSpPr>
        <p:spPr>
          <a:xfrm>
            <a:off x="5202195" y="4345123"/>
            <a:ext cx="1087394" cy="333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37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6FA1-EB4F-6027-A0AF-CBE07ADE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challenges?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AAFA-91A8-70AE-E96D-F102CFE88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events and larger events require:</a:t>
            </a:r>
          </a:p>
          <a:p>
            <a:pPr lvl="1"/>
            <a:r>
              <a:rPr lang="en-US" dirty="0"/>
              <a:t>Increased storage</a:t>
            </a:r>
          </a:p>
          <a:p>
            <a:pPr lvl="1"/>
            <a:r>
              <a:rPr lang="en-US" dirty="0"/>
              <a:t>Increased computing power</a:t>
            </a:r>
          </a:p>
        </p:txBody>
      </p:sp>
      <p:pic>
        <p:nvPicPr>
          <p:cNvPr id="6" name="Picture 5" descr="A picture containing plant, night, grass, broom&#10;&#10;Description automatically generated">
            <a:extLst>
              <a:ext uri="{FF2B5EF4-FFF2-40B4-BE49-F238E27FC236}">
                <a16:creationId xmlns:a16="http://schemas.microsoft.com/office/drawing/2014/main" id="{E91EC64D-ACCE-65E4-8F07-C54BD97CE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112" y="3712916"/>
            <a:ext cx="6023281" cy="305639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735E8AA-02E2-26F8-75A7-807004847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54" y="3712916"/>
            <a:ext cx="4759357" cy="3056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CA682A-8E3F-F3E5-A723-18A26756D768}"/>
              </a:ext>
            </a:extLst>
          </p:cNvPr>
          <p:cNvSpPr txBox="1"/>
          <p:nvPr/>
        </p:nvSpPr>
        <p:spPr>
          <a:xfrm>
            <a:off x="3742441" y="6176963"/>
            <a:ext cx="82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Run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AB872-E715-07F5-BC23-2FB7C3237A22}"/>
              </a:ext>
            </a:extLst>
          </p:cNvPr>
          <p:cNvSpPr txBox="1"/>
          <p:nvPr/>
        </p:nvSpPr>
        <p:spPr>
          <a:xfrm>
            <a:off x="6119567" y="6176963"/>
            <a:ext cx="194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Run 4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3CEE1-EFB8-5870-13BE-A1D9FF0F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43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568E558-1904-0047-ACC6-1426D539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8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78F1E-D0E8-1E96-1B06-7D4FEF94C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What can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D821A-CC03-E82E-DADE-F95D84F51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Find new ways to do computing</a:t>
            </a:r>
          </a:p>
          <a:p>
            <a:r>
              <a:rPr lang="en-US" sz="2400" dirty="0"/>
              <a:t>Inspiration required!</a:t>
            </a:r>
          </a:p>
          <a:p>
            <a:r>
              <a:rPr lang="en-US" sz="2400" dirty="0"/>
              <a:t>New hardware?</a:t>
            </a:r>
          </a:p>
          <a:p>
            <a:pPr lvl="1"/>
            <a:r>
              <a:rPr lang="en-US" dirty="0"/>
              <a:t>Can GPUs speed up our reconstruction code?</a:t>
            </a:r>
          </a:p>
          <a:p>
            <a:r>
              <a:rPr lang="en-US" sz="2400" dirty="0"/>
              <a:t>New computational methods?</a:t>
            </a:r>
          </a:p>
          <a:p>
            <a:pPr lvl="1"/>
            <a:r>
              <a:rPr lang="en-US" dirty="0"/>
              <a:t>Can we use Machine Learning to improve performance?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25B8C-07C6-336E-D6B1-AA76CA8B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AAB195-B577-5546-8349-9DDA93B6129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6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6AFA98-6E08-DB42-9784-F9518A992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670" y="0"/>
            <a:ext cx="65863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Computing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420796" y="1393952"/>
            <a:ext cx="56752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is a really important part of particle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Everybody uses computers to do lots of different tasks (not just Zoom, email and watching YouTube)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computers we would not be able to handle the huge amount of data from LHC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6EA03-E8FC-A341-F99F-41C6313E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A3FA2D-3D08-8516-1394-3F6F8B08C34B}"/>
              </a:ext>
            </a:extLst>
          </p:cNvPr>
          <p:cNvSpPr/>
          <p:nvPr/>
        </p:nvSpPr>
        <p:spPr>
          <a:xfrm>
            <a:off x="169682" y="5486990"/>
            <a:ext cx="2828042" cy="1371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8F1EB37F-212A-7C5F-3451-AE1DCD8D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28" y="5350466"/>
            <a:ext cx="2658927" cy="137100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5D042E7-0277-1723-BA9C-B6CFF4EF1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243" y="701675"/>
            <a:ext cx="5528416" cy="539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3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72254-E9F6-8C25-ACE8-D86F88A3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23494-F2B9-8D8A-3AAA-D15EB00B2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 physics cannot exist without computing</a:t>
            </a:r>
          </a:p>
          <a:p>
            <a:r>
              <a:rPr lang="en-US" dirty="0"/>
              <a:t>Equally, modern computing strongly influenced by the grid?!</a:t>
            </a:r>
          </a:p>
          <a:p>
            <a:r>
              <a:rPr lang="en-US" dirty="0"/>
              <a:t>Grid sites around the world store and process data</a:t>
            </a:r>
          </a:p>
          <a:p>
            <a:r>
              <a:rPr lang="en-US" dirty="0"/>
              <a:t>Stored data from LHC experiments is already over 1 </a:t>
            </a:r>
            <a:r>
              <a:rPr lang="en-US" dirty="0" err="1"/>
              <a:t>Exobyte</a:t>
            </a:r>
            <a:r>
              <a:rPr lang="en-US" dirty="0"/>
              <a:t> and will rapidly increase through the lifetime of the LHC</a:t>
            </a:r>
          </a:p>
          <a:p>
            <a:r>
              <a:rPr lang="en-US" dirty="0"/>
              <a:t>Computer processing needs will increase with the data size and complexity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AA4F9-8712-5471-2F79-186FD41E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04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0867-4A98-A32D-2C58-DDE9D375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A7477-BF5D-2DAE-C406-313B5DFD8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Thanks to </a:t>
            </a:r>
            <a:r>
              <a:rPr lang="en-US" dirty="0" err="1"/>
              <a:t>Divya</a:t>
            </a:r>
            <a:r>
              <a:rPr lang="en-US" dirty="0"/>
              <a:t> </a:t>
            </a:r>
            <a:r>
              <a:rPr lang="en-US" dirty="0" err="1"/>
              <a:t>Sekar</a:t>
            </a:r>
            <a:r>
              <a:rPr lang="en-US" dirty="0"/>
              <a:t> at RAL for assistance with images and animations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657DF-50AA-612F-2909-F5460AE7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98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0740"/>
            <a:ext cx="12192000" cy="5107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5868509"/>
            <a:ext cx="440215" cy="440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535081" y="5904254"/>
            <a:ext cx="187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805525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049" y="5868508"/>
            <a:ext cx="444002" cy="43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494" y="5865567"/>
            <a:ext cx="440215" cy="44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1014848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9538" y="2813050"/>
            <a:ext cx="7442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03341" y="1594067"/>
            <a:ext cx="5737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n>
                  <a:solidFill>
                    <a:sysClr val="windowText" lastClr="000000"/>
                  </a:solidFill>
                </a:ln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Big! And growing all the time.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big is big data?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FCB54-5682-4EC6-E7B2-0DC57CDDC59E}"/>
              </a:ext>
            </a:extLst>
          </p:cNvPr>
          <p:cNvSpPr txBox="1"/>
          <p:nvPr/>
        </p:nvSpPr>
        <p:spPr>
          <a:xfrm>
            <a:off x="1163044" y="6355353"/>
            <a:ext cx="10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Byte (B)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4906A-B6C2-FDDC-6CAE-332EBE193A40}"/>
              </a:ext>
            </a:extLst>
          </p:cNvPr>
          <p:cNvSpPr txBox="1"/>
          <p:nvPr/>
        </p:nvSpPr>
        <p:spPr>
          <a:xfrm>
            <a:off x="2304946" y="6361588"/>
            <a:ext cx="158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kilobyte (kB)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326EA-5E9C-1206-CE09-19945D970714}"/>
              </a:ext>
            </a:extLst>
          </p:cNvPr>
          <p:cNvSpPr txBox="1"/>
          <p:nvPr/>
        </p:nvSpPr>
        <p:spPr>
          <a:xfrm>
            <a:off x="3863569" y="6370502"/>
            <a:ext cx="186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MegaByte</a:t>
            </a:r>
            <a:r>
              <a:rPr lang="en-US" dirty="0"/>
              <a:t> (MB)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FC675-0D84-46DA-BAFD-982162D10755}"/>
              </a:ext>
            </a:extLst>
          </p:cNvPr>
          <p:cNvSpPr txBox="1"/>
          <p:nvPr/>
        </p:nvSpPr>
        <p:spPr>
          <a:xfrm>
            <a:off x="5699791" y="6361588"/>
            <a:ext cx="16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GigaByte</a:t>
            </a:r>
            <a:r>
              <a:rPr lang="en-US" dirty="0"/>
              <a:t> (GB)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C263C-5177-9C4C-694A-650026974F0E}"/>
              </a:ext>
            </a:extLst>
          </p:cNvPr>
          <p:cNvSpPr txBox="1"/>
          <p:nvPr/>
        </p:nvSpPr>
        <p:spPr>
          <a:xfrm>
            <a:off x="7397213" y="6361588"/>
            <a:ext cx="16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TeraByte</a:t>
            </a:r>
            <a:r>
              <a:rPr lang="en-US" dirty="0"/>
              <a:t> (TB)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EEDFD-063D-20E6-E1A0-A564EC7FF164}"/>
              </a:ext>
            </a:extLst>
          </p:cNvPr>
          <p:cNvSpPr txBox="1"/>
          <p:nvPr/>
        </p:nvSpPr>
        <p:spPr>
          <a:xfrm>
            <a:off x="9021781" y="6361588"/>
            <a:ext cx="16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PetaByte</a:t>
            </a:r>
            <a:r>
              <a:rPr lang="en-US" dirty="0"/>
              <a:t> (PB)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CA9A5-67C2-C7D5-6FE9-72EC1B30B950}"/>
              </a:ext>
            </a:extLst>
          </p:cNvPr>
          <p:cNvSpPr txBox="1"/>
          <p:nvPr/>
        </p:nvSpPr>
        <p:spPr>
          <a:xfrm>
            <a:off x="10665659" y="6361588"/>
            <a:ext cx="16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ExaByte</a:t>
            </a:r>
            <a:r>
              <a:rPr lang="en-US" dirty="0"/>
              <a:t> (EB)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45BCBA-102B-A7E7-622C-B7B57D758B70}"/>
              </a:ext>
            </a:extLst>
          </p:cNvPr>
          <p:cNvGrpSpPr/>
          <p:nvPr/>
        </p:nvGrpSpPr>
        <p:grpSpPr>
          <a:xfrm>
            <a:off x="10093249" y="5612741"/>
            <a:ext cx="935707" cy="1133706"/>
            <a:chOff x="10024801" y="5612741"/>
            <a:chExt cx="935707" cy="1133706"/>
          </a:xfrm>
        </p:grpSpPr>
        <p:sp>
          <p:nvSpPr>
            <p:cNvPr id="16" name="Circular Arrow 15">
              <a:extLst>
                <a:ext uri="{FF2B5EF4-FFF2-40B4-BE49-F238E27FC236}">
                  <a16:creationId xmlns:a16="http://schemas.microsoft.com/office/drawing/2014/main" id="{B23F22DE-D803-435C-6FDD-4C5D47FDF5DF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6E792E-CBD2-0724-F5AB-042836134EB1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B876E-7B57-1B3C-9AA1-8966836EEE25}"/>
              </a:ext>
            </a:extLst>
          </p:cNvPr>
          <p:cNvGrpSpPr/>
          <p:nvPr/>
        </p:nvGrpSpPr>
        <p:grpSpPr>
          <a:xfrm>
            <a:off x="24511" y="2787402"/>
            <a:ext cx="6026505" cy="1906273"/>
            <a:chOff x="85224" y="1512017"/>
            <a:chExt cx="6026505" cy="1906273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0CC64DB9-2E2C-9DB5-3B58-DD3DE9C701AC}"/>
                </a:ext>
              </a:extLst>
            </p:cNvPr>
            <p:cNvSpPr/>
            <p:nvPr/>
          </p:nvSpPr>
          <p:spPr>
            <a:xfrm>
              <a:off x="85224" y="1512017"/>
              <a:ext cx="6026505" cy="1906273"/>
            </a:xfrm>
            <a:prstGeom prst="cloud">
              <a:avLst/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044EBF5-0E1D-AB73-996C-FD7D219A7A38}"/>
                </a:ext>
              </a:extLst>
            </p:cNvPr>
            <p:cNvSpPr txBox="1"/>
            <p:nvPr/>
          </p:nvSpPr>
          <p:spPr>
            <a:xfrm>
              <a:off x="573832" y="2003250"/>
              <a:ext cx="5150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Data saved by LHC experiments is already at </a:t>
              </a:r>
              <a:r>
                <a:rPr lang="en-US" dirty="0" err="1"/>
                <a:t>ExaByte</a:t>
              </a:r>
              <a:r>
                <a:rPr lang="en-US" dirty="0"/>
                <a:t> scale. That’s 1,000,000,000,000,000,000 (10</a:t>
              </a:r>
              <a:r>
                <a:rPr lang="en-US" baseline="30000" dirty="0"/>
                <a:t>18</a:t>
              </a:r>
              <a:r>
                <a:rPr lang="en-US" dirty="0"/>
                <a:t>) Bytes!</a:t>
              </a:r>
            </a:p>
            <a:p>
              <a:pPr algn="ctr"/>
              <a:r>
                <a:rPr lang="en-US" dirty="0"/>
                <a:t>Or ~230,000 years of video-calls!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8B0990-7B34-6F50-6484-ED3DC4CCD431}"/>
              </a:ext>
            </a:extLst>
          </p:cNvPr>
          <p:cNvGrpSpPr/>
          <p:nvPr/>
        </p:nvGrpSpPr>
        <p:grpSpPr>
          <a:xfrm>
            <a:off x="5381816" y="5590979"/>
            <a:ext cx="935707" cy="1133706"/>
            <a:chOff x="10024801" y="5612741"/>
            <a:chExt cx="935707" cy="1133706"/>
          </a:xfrm>
        </p:grpSpPr>
        <p:sp>
          <p:nvSpPr>
            <p:cNvPr id="38" name="Circular Arrow 37">
              <a:extLst>
                <a:ext uri="{FF2B5EF4-FFF2-40B4-BE49-F238E27FC236}">
                  <a16:creationId xmlns:a16="http://schemas.microsoft.com/office/drawing/2014/main" id="{98343CCB-6DC3-0380-D216-A9283075CC2E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DA42127-7574-1042-87DD-C8B0FC7BAB16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2CD2A5-9F3F-B632-8E4E-D66EE7808A16}"/>
              </a:ext>
            </a:extLst>
          </p:cNvPr>
          <p:cNvGrpSpPr/>
          <p:nvPr/>
        </p:nvGrpSpPr>
        <p:grpSpPr>
          <a:xfrm>
            <a:off x="3596048" y="5590979"/>
            <a:ext cx="935707" cy="1133706"/>
            <a:chOff x="10024801" y="5612741"/>
            <a:chExt cx="935707" cy="1133706"/>
          </a:xfrm>
        </p:grpSpPr>
        <p:sp>
          <p:nvSpPr>
            <p:cNvPr id="41" name="Circular Arrow 40">
              <a:extLst>
                <a:ext uri="{FF2B5EF4-FFF2-40B4-BE49-F238E27FC236}">
                  <a16:creationId xmlns:a16="http://schemas.microsoft.com/office/drawing/2014/main" id="{CF4927CB-50F9-543F-6BA9-36C9497EE90E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B9B5F44-E075-FCEC-6D7A-A968EF58F456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41F5851-B863-83A7-A40D-E8E5EFEE3479}"/>
              </a:ext>
            </a:extLst>
          </p:cNvPr>
          <p:cNvGrpSpPr/>
          <p:nvPr/>
        </p:nvGrpSpPr>
        <p:grpSpPr>
          <a:xfrm>
            <a:off x="1909197" y="5612741"/>
            <a:ext cx="935707" cy="1133706"/>
            <a:chOff x="10024801" y="5612741"/>
            <a:chExt cx="935707" cy="1133706"/>
          </a:xfrm>
        </p:grpSpPr>
        <p:sp>
          <p:nvSpPr>
            <p:cNvPr id="44" name="Circular Arrow 43">
              <a:extLst>
                <a:ext uri="{FF2B5EF4-FFF2-40B4-BE49-F238E27FC236}">
                  <a16:creationId xmlns:a16="http://schemas.microsoft.com/office/drawing/2014/main" id="{9D304A68-4F59-0E36-7B5E-863560880DBD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71CEAD-225F-EE35-6951-9F79914A4097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E821B12-877B-69DC-28A6-B8E6DF0569F2}"/>
              </a:ext>
            </a:extLst>
          </p:cNvPr>
          <p:cNvGrpSpPr/>
          <p:nvPr/>
        </p:nvGrpSpPr>
        <p:grpSpPr>
          <a:xfrm>
            <a:off x="6971648" y="5590979"/>
            <a:ext cx="935707" cy="1133706"/>
            <a:chOff x="10024801" y="5612741"/>
            <a:chExt cx="935707" cy="1133706"/>
          </a:xfrm>
        </p:grpSpPr>
        <p:sp>
          <p:nvSpPr>
            <p:cNvPr id="47" name="Circular Arrow 46">
              <a:extLst>
                <a:ext uri="{FF2B5EF4-FFF2-40B4-BE49-F238E27FC236}">
                  <a16:creationId xmlns:a16="http://schemas.microsoft.com/office/drawing/2014/main" id="{9B353B78-DE17-09D7-83C4-107828E1F5D5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8C6681-BBBF-8A80-B879-40506FE3DA5F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344D91D-9272-97F9-35DB-9E2AC38FCFAC}"/>
              </a:ext>
            </a:extLst>
          </p:cNvPr>
          <p:cNvGrpSpPr/>
          <p:nvPr/>
        </p:nvGrpSpPr>
        <p:grpSpPr>
          <a:xfrm>
            <a:off x="8608928" y="5612741"/>
            <a:ext cx="935707" cy="1133706"/>
            <a:chOff x="10024801" y="5612741"/>
            <a:chExt cx="935707" cy="1133706"/>
          </a:xfrm>
        </p:grpSpPr>
        <p:sp>
          <p:nvSpPr>
            <p:cNvPr id="50" name="Circular Arrow 49">
              <a:extLst>
                <a:ext uri="{FF2B5EF4-FFF2-40B4-BE49-F238E27FC236}">
                  <a16:creationId xmlns:a16="http://schemas.microsoft.com/office/drawing/2014/main" id="{A6D7D73E-B512-6727-E275-F4DCA0C5E773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D88D103-C41E-24AB-113D-1EDF6A2B3C89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22DBD140-73C4-FB2B-5A8D-4227095CA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986" y="0"/>
            <a:ext cx="6091310" cy="51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5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mountain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EBD21180-9411-BB51-D4B9-452FB488E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047" y="3884729"/>
            <a:ext cx="2455351" cy="1649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big is big data?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FCB54-5682-4EC6-E7B2-0DC57CDDC59E}"/>
              </a:ext>
            </a:extLst>
          </p:cNvPr>
          <p:cNvSpPr txBox="1"/>
          <p:nvPr/>
        </p:nvSpPr>
        <p:spPr>
          <a:xfrm>
            <a:off x="1163044" y="6355353"/>
            <a:ext cx="10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Byte (B)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4906A-B6C2-FDDC-6CAE-332EBE193A40}"/>
              </a:ext>
            </a:extLst>
          </p:cNvPr>
          <p:cNvSpPr txBox="1"/>
          <p:nvPr/>
        </p:nvSpPr>
        <p:spPr>
          <a:xfrm>
            <a:off x="2304946" y="6361588"/>
            <a:ext cx="158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kilobyte (kB)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326EA-5E9C-1206-CE09-19945D970714}"/>
              </a:ext>
            </a:extLst>
          </p:cNvPr>
          <p:cNvSpPr txBox="1"/>
          <p:nvPr/>
        </p:nvSpPr>
        <p:spPr>
          <a:xfrm>
            <a:off x="3863569" y="6370502"/>
            <a:ext cx="186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MegaByte</a:t>
            </a:r>
            <a:r>
              <a:rPr lang="en-US" dirty="0"/>
              <a:t> (MB)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FC675-0D84-46DA-BAFD-982162D10755}"/>
              </a:ext>
            </a:extLst>
          </p:cNvPr>
          <p:cNvSpPr txBox="1"/>
          <p:nvPr/>
        </p:nvSpPr>
        <p:spPr>
          <a:xfrm>
            <a:off x="5699791" y="6361588"/>
            <a:ext cx="16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GigaByte</a:t>
            </a:r>
            <a:r>
              <a:rPr lang="en-US" dirty="0"/>
              <a:t> (GB)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C263C-5177-9C4C-694A-650026974F0E}"/>
              </a:ext>
            </a:extLst>
          </p:cNvPr>
          <p:cNvSpPr txBox="1"/>
          <p:nvPr/>
        </p:nvSpPr>
        <p:spPr>
          <a:xfrm>
            <a:off x="7397213" y="6361588"/>
            <a:ext cx="16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TeraByte</a:t>
            </a:r>
            <a:r>
              <a:rPr lang="en-US" dirty="0"/>
              <a:t> (TB)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EEDFD-063D-20E6-E1A0-A564EC7FF164}"/>
              </a:ext>
            </a:extLst>
          </p:cNvPr>
          <p:cNvSpPr txBox="1"/>
          <p:nvPr/>
        </p:nvSpPr>
        <p:spPr>
          <a:xfrm>
            <a:off x="9021781" y="6361588"/>
            <a:ext cx="16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PetaByte</a:t>
            </a:r>
            <a:r>
              <a:rPr lang="en-US" dirty="0"/>
              <a:t> (PB)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CA9A5-67C2-C7D5-6FE9-72EC1B30B950}"/>
              </a:ext>
            </a:extLst>
          </p:cNvPr>
          <p:cNvSpPr txBox="1"/>
          <p:nvPr/>
        </p:nvSpPr>
        <p:spPr>
          <a:xfrm>
            <a:off x="10665659" y="6361588"/>
            <a:ext cx="169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ExaByte</a:t>
            </a:r>
            <a:r>
              <a:rPr lang="en-US" dirty="0"/>
              <a:t> (EB)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45BCBA-102B-A7E7-622C-B7B57D758B70}"/>
              </a:ext>
            </a:extLst>
          </p:cNvPr>
          <p:cNvGrpSpPr/>
          <p:nvPr/>
        </p:nvGrpSpPr>
        <p:grpSpPr>
          <a:xfrm>
            <a:off x="10093249" y="5612741"/>
            <a:ext cx="935707" cy="1133706"/>
            <a:chOff x="10024801" y="5612741"/>
            <a:chExt cx="935707" cy="1133706"/>
          </a:xfrm>
        </p:grpSpPr>
        <p:sp>
          <p:nvSpPr>
            <p:cNvPr id="16" name="Circular Arrow 15">
              <a:extLst>
                <a:ext uri="{FF2B5EF4-FFF2-40B4-BE49-F238E27FC236}">
                  <a16:creationId xmlns:a16="http://schemas.microsoft.com/office/drawing/2014/main" id="{B23F22DE-D803-435C-6FDD-4C5D47FDF5DF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6E792E-CBD2-0724-F5AB-042836134EB1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8B0990-7B34-6F50-6484-ED3DC4CCD431}"/>
              </a:ext>
            </a:extLst>
          </p:cNvPr>
          <p:cNvGrpSpPr/>
          <p:nvPr/>
        </p:nvGrpSpPr>
        <p:grpSpPr>
          <a:xfrm>
            <a:off x="5381816" y="5590979"/>
            <a:ext cx="935707" cy="1133706"/>
            <a:chOff x="10024801" y="5612741"/>
            <a:chExt cx="935707" cy="1133706"/>
          </a:xfrm>
        </p:grpSpPr>
        <p:sp>
          <p:nvSpPr>
            <p:cNvPr id="38" name="Circular Arrow 37">
              <a:extLst>
                <a:ext uri="{FF2B5EF4-FFF2-40B4-BE49-F238E27FC236}">
                  <a16:creationId xmlns:a16="http://schemas.microsoft.com/office/drawing/2014/main" id="{98343CCB-6DC3-0380-D216-A9283075CC2E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DA42127-7574-1042-87DD-C8B0FC7BAB16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2CD2A5-9F3F-B632-8E4E-D66EE7808A16}"/>
              </a:ext>
            </a:extLst>
          </p:cNvPr>
          <p:cNvGrpSpPr/>
          <p:nvPr/>
        </p:nvGrpSpPr>
        <p:grpSpPr>
          <a:xfrm>
            <a:off x="3596048" y="5590979"/>
            <a:ext cx="935707" cy="1133706"/>
            <a:chOff x="10024801" y="5612741"/>
            <a:chExt cx="935707" cy="1133706"/>
          </a:xfrm>
        </p:grpSpPr>
        <p:sp>
          <p:nvSpPr>
            <p:cNvPr id="41" name="Circular Arrow 40">
              <a:extLst>
                <a:ext uri="{FF2B5EF4-FFF2-40B4-BE49-F238E27FC236}">
                  <a16:creationId xmlns:a16="http://schemas.microsoft.com/office/drawing/2014/main" id="{CF4927CB-50F9-543F-6BA9-36C9497EE90E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B9B5F44-E075-FCEC-6D7A-A968EF58F456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41F5851-B863-83A7-A40D-E8E5EFEE3479}"/>
              </a:ext>
            </a:extLst>
          </p:cNvPr>
          <p:cNvGrpSpPr/>
          <p:nvPr/>
        </p:nvGrpSpPr>
        <p:grpSpPr>
          <a:xfrm>
            <a:off x="1909197" y="5612741"/>
            <a:ext cx="935707" cy="1133706"/>
            <a:chOff x="10024801" y="5612741"/>
            <a:chExt cx="935707" cy="1133706"/>
          </a:xfrm>
        </p:grpSpPr>
        <p:sp>
          <p:nvSpPr>
            <p:cNvPr id="44" name="Circular Arrow 43">
              <a:extLst>
                <a:ext uri="{FF2B5EF4-FFF2-40B4-BE49-F238E27FC236}">
                  <a16:creationId xmlns:a16="http://schemas.microsoft.com/office/drawing/2014/main" id="{9D304A68-4F59-0E36-7B5E-863560880DBD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71CEAD-225F-EE35-6951-9F79914A4097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E821B12-877B-69DC-28A6-B8E6DF0569F2}"/>
              </a:ext>
            </a:extLst>
          </p:cNvPr>
          <p:cNvGrpSpPr/>
          <p:nvPr/>
        </p:nvGrpSpPr>
        <p:grpSpPr>
          <a:xfrm>
            <a:off x="6971648" y="5590979"/>
            <a:ext cx="935707" cy="1133706"/>
            <a:chOff x="10024801" y="5612741"/>
            <a:chExt cx="935707" cy="1133706"/>
          </a:xfrm>
        </p:grpSpPr>
        <p:sp>
          <p:nvSpPr>
            <p:cNvPr id="47" name="Circular Arrow 46">
              <a:extLst>
                <a:ext uri="{FF2B5EF4-FFF2-40B4-BE49-F238E27FC236}">
                  <a16:creationId xmlns:a16="http://schemas.microsoft.com/office/drawing/2014/main" id="{9B353B78-DE17-09D7-83C4-107828E1F5D5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8C6681-BBBF-8A80-B879-40506FE3DA5F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344D91D-9272-97F9-35DB-9E2AC38FCFAC}"/>
              </a:ext>
            </a:extLst>
          </p:cNvPr>
          <p:cNvGrpSpPr/>
          <p:nvPr/>
        </p:nvGrpSpPr>
        <p:grpSpPr>
          <a:xfrm>
            <a:off x="8608928" y="5612741"/>
            <a:ext cx="935707" cy="1133706"/>
            <a:chOff x="10024801" y="5612741"/>
            <a:chExt cx="935707" cy="1133706"/>
          </a:xfrm>
        </p:grpSpPr>
        <p:sp>
          <p:nvSpPr>
            <p:cNvPr id="50" name="Circular Arrow 49">
              <a:extLst>
                <a:ext uri="{FF2B5EF4-FFF2-40B4-BE49-F238E27FC236}">
                  <a16:creationId xmlns:a16="http://schemas.microsoft.com/office/drawing/2014/main" id="{A6D7D73E-B512-6727-E275-F4DCA0C5E773}"/>
                </a:ext>
              </a:extLst>
            </p:cNvPr>
            <p:cNvSpPr/>
            <p:nvPr/>
          </p:nvSpPr>
          <p:spPr>
            <a:xfrm>
              <a:off x="10024801" y="5984160"/>
              <a:ext cx="935707" cy="762287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D88D103-C41E-24AB-113D-1EDF6A2B3C89}"/>
                </a:ext>
              </a:extLst>
            </p:cNvPr>
            <p:cNvSpPr txBox="1"/>
            <p:nvPr/>
          </p:nvSpPr>
          <p:spPr>
            <a:xfrm>
              <a:off x="10111510" y="5612741"/>
              <a:ext cx="762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x1000</a:t>
              </a:r>
            </a:p>
          </p:txBody>
        </p:sp>
      </p:grpSp>
      <p:pic>
        <p:nvPicPr>
          <p:cNvPr id="52" name="Data Expansion updated" descr="Data Expansion updated">
            <a:hlinkClick r:id="" action="ppaction://media"/>
            <a:extLst>
              <a:ext uri="{FF2B5EF4-FFF2-40B4-BE49-F238E27FC236}">
                <a16:creationId xmlns:a16="http://schemas.microsoft.com/office/drawing/2014/main" id="{7D40F702-09AB-36E0-399C-5F2D1FFF0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0985" y="9427"/>
            <a:ext cx="6035572" cy="50786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E469D8-181E-D3BE-A82F-2043ACFDA35A}"/>
              </a:ext>
            </a:extLst>
          </p:cNvPr>
          <p:cNvSpPr txBox="1"/>
          <p:nvPr/>
        </p:nvSpPr>
        <p:spPr>
          <a:xfrm>
            <a:off x="477483" y="4670850"/>
            <a:ext cx="499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*Mount Everest is 8.8km high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3D7018-933A-3F0E-F885-71AE74B59002}"/>
              </a:ext>
            </a:extLst>
          </p:cNvPr>
          <p:cNvGrpSpPr/>
          <p:nvPr/>
        </p:nvGrpSpPr>
        <p:grpSpPr>
          <a:xfrm>
            <a:off x="-232590" y="1171194"/>
            <a:ext cx="6026505" cy="3116594"/>
            <a:chOff x="-306732" y="2013035"/>
            <a:chExt cx="6026505" cy="2022430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D402E7E8-2E7A-4F1A-1A96-4387729BB54E}"/>
                </a:ext>
              </a:extLst>
            </p:cNvPr>
            <p:cNvSpPr/>
            <p:nvPr/>
          </p:nvSpPr>
          <p:spPr>
            <a:xfrm>
              <a:off x="-306732" y="2013035"/>
              <a:ext cx="6026505" cy="2022430"/>
            </a:xfrm>
            <a:prstGeom prst="cloud">
              <a:avLst/>
            </a:prstGeom>
            <a:solidFill>
              <a:schemeClr val="accent1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2F579A-A198-36C0-ACBF-F0AA3E7DAA47}"/>
                </a:ext>
              </a:extLst>
            </p:cNvPr>
            <p:cNvSpPr txBox="1"/>
            <p:nvPr/>
          </p:nvSpPr>
          <p:spPr>
            <a:xfrm>
              <a:off x="131487" y="2574175"/>
              <a:ext cx="5150069" cy="113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The CMS experiment outputs so much data that we can only afford to keep 0.0025% of it!</a:t>
              </a:r>
              <a:br>
                <a:rPr lang="en-US" dirty="0"/>
              </a:br>
              <a:r>
                <a:rPr lang="en-US" dirty="0"/>
                <a:t> </a:t>
              </a:r>
              <a:br>
                <a:rPr lang="en-US" dirty="0"/>
              </a:br>
              <a:r>
                <a:rPr lang="en-US" dirty="0"/>
                <a:t>If the data </a:t>
              </a:r>
              <a:r>
                <a:rPr lang="en-US" i="1" dirty="0"/>
                <a:t>we keep</a:t>
              </a:r>
              <a:r>
                <a:rPr lang="en-US" dirty="0"/>
                <a:t> were stored on MacBooks the stack would be 12.5km high!*</a:t>
              </a: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268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A person standing in a server room&#10;&#10;Description automatically generated">
            <a:extLst>
              <a:ext uri="{FF2B5EF4-FFF2-40B4-BE49-F238E27FC236}">
                <a16:creationId xmlns:a16="http://schemas.microsoft.com/office/drawing/2014/main" id="{53AA7F62-A2E4-B690-DCEA-746DB55C48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625" b="1278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BAC1F-9354-D5E0-8E18-7597FC24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  <a:latin typeface="+mj-lt"/>
                <a:cs typeface="+mj-cs"/>
              </a:rPr>
              <a:t>Grid sites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807594-F171-4234-4F70-119B27833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  <a:latin typeface="+mn-lt"/>
                <a:cs typeface="+mn-cs"/>
              </a:rPr>
              <a:t>Data is stored and processed at each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AADC-E442-AC09-4181-40ACE19E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AAB195-B577-5546-8349-9DDA93B6129E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839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333BABE6-FF1F-0A85-219F-F3D2C04EFB84}"/>
              </a:ext>
            </a:extLst>
          </p:cNvPr>
          <p:cNvSpPr/>
          <p:nvPr/>
        </p:nvSpPr>
        <p:spPr>
          <a:xfrm>
            <a:off x="3581402" y="4803774"/>
            <a:ext cx="6069226" cy="2054225"/>
          </a:xfrm>
          <a:prstGeom prst="cloud">
            <a:avLst/>
          </a:prstGeom>
          <a:solidFill>
            <a:schemeClr val="accent1">
              <a:alpha val="2600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BD9499-3776-AD27-7A78-49573F1E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Computing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572D5-B19C-88A9-F93A-3DB80EBAE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LHC computing is spread throughout the world in many different countries</a:t>
            </a:r>
          </a:p>
          <a:p>
            <a:pPr lvl="1"/>
            <a:r>
              <a:rPr lang="en-US" dirty="0"/>
              <a:t>At Universities and National Labs (like RAL)</a:t>
            </a:r>
          </a:p>
          <a:p>
            <a:r>
              <a:rPr lang="en-US" dirty="0"/>
              <a:t>This is called “The Grid”</a:t>
            </a:r>
          </a:p>
          <a:p>
            <a:r>
              <a:rPr lang="en-US" dirty="0"/>
              <a:t>All the sites are connected together</a:t>
            </a:r>
          </a:p>
          <a:p>
            <a:pPr lvl="1"/>
            <a:r>
              <a:rPr lang="en-US" dirty="0"/>
              <a:t>There’s a constant stream of data moving between sites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2ED1B-AC31-119D-5F4E-0A8FFE4B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4743C-15A1-0F12-1C21-4DCCB804D6F0}"/>
              </a:ext>
            </a:extLst>
          </p:cNvPr>
          <p:cNvSpPr txBox="1"/>
          <p:nvPr/>
        </p:nvSpPr>
        <p:spPr>
          <a:xfrm>
            <a:off x="4339389" y="5110120"/>
            <a:ext cx="517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Data </a:t>
            </a:r>
            <a:r>
              <a:rPr lang="en-US" sz="2800" dirty="0" err="1"/>
              <a:t>centres</a:t>
            </a:r>
            <a:r>
              <a:rPr lang="en-US" sz="2800" dirty="0"/>
              <a:t> worldwide provide computing and storage resource accessible by all LHC physicists</a:t>
            </a:r>
          </a:p>
        </p:txBody>
      </p:sp>
    </p:spTree>
    <p:extLst>
      <p:ext uri="{BB962C8B-B14F-4D97-AF65-F5344CB8AC3E}">
        <p14:creationId xmlns:p14="http://schemas.microsoft.com/office/powerpoint/2010/main" val="3410957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C400-CA68-EB34-E9D4-D58B5EE0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Grid”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56DAD-4F61-4354-659B-7AAB5BE4E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026" y="784285"/>
            <a:ext cx="6005383" cy="16466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170 computing sites in 40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16287-4F30-9AC7-A217-72685190A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2A7CD-E473-E1DC-6B5E-660E0594F220}"/>
              </a:ext>
            </a:extLst>
          </p:cNvPr>
          <p:cNvSpPr txBox="1"/>
          <p:nvPr/>
        </p:nvSpPr>
        <p:spPr>
          <a:xfrm>
            <a:off x="3150973" y="6030097"/>
            <a:ext cx="7661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site hosts thousands of computers and data storage</a:t>
            </a:r>
          </a:p>
          <a:p>
            <a:endParaRPr lang="en-US" dirty="0"/>
          </a:p>
        </p:txBody>
      </p:sp>
      <p:pic>
        <p:nvPicPr>
          <p:cNvPr id="5" name="OPEN-VIDEO-2018-041-001-1080p">
            <a:hlinkClick r:id="" action="ppaction://media"/>
            <a:extLst>
              <a:ext uri="{FF2B5EF4-FFF2-40B4-BE49-F238E27FC236}">
                <a16:creationId xmlns:a16="http://schemas.microsoft.com/office/drawing/2014/main" id="{8078B512-826B-113C-C943-21083079B3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367.2607"/>
                </p14:media>
              </p:ext>
            </p:extLst>
          </p:nvPr>
        </p:nvPicPr>
        <p:blipFill>
          <a:blip r:embed="rId4"/>
          <a:srcRect/>
          <a:stretch/>
        </p:blipFill>
        <p:spPr>
          <a:xfrm>
            <a:off x="2097248" y="1438257"/>
            <a:ext cx="7378118" cy="41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FC7F-96E9-EE16-D767-267B83C0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computing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D78FD2-434D-10C9-2329-3178F912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pic>
        <p:nvPicPr>
          <p:cNvPr id="6" name="Tier_Flow_AdobeCreativeCloudExpress" descr="Tier_Flow_AdobeCreativeCloudExpress">
            <a:hlinkClick r:id="" action="ppaction://media"/>
            <a:extLst>
              <a:ext uri="{FF2B5EF4-FFF2-40B4-BE49-F238E27FC236}">
                <a16:creationId xmlns:a16="http://schemas.microsoft.com/office/drawing/2014/main" id="{3B18A697-AFB7-784D-40C9-B1B085D7676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80.4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227" y="1421852"/>
            <a:ext cx="9250577" cy="5203332"/>
          </a:xfrm>
        </p:spPr>
      </p:pic>
    </p:spTree>
    <p:extLst>
      <p:ext uri="{BB962C8B-B14F-4D97-AF65-F5344CB8AC3E}">
        <p14:creationId xmlns:p14="http://schemas.microsoft.com/office/powerpoint/2010/main" val="11116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46E6-5AA8-91FA-FE30-7E916DC5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“The Grid”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DCE81-07DA-B85C-9612-BE6BC866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3390359"/>
          </a:xfrm>
        </p:spPr>
        <p:txBody>
          <a:bodyPr>
            <a:normAutofit/>
          </a:bodyPr>
          <a:lstStyle/>
          <a:p>
            <a:r>
              <a:rPr lang="en-US" dirty="0"/>
              <a:t>12,000 LHC scientists across the world have access</a:t>
            </a:r>
          </a:p>
          <a:p>
            <a:r>
              <a:rPr lang="en-US" dirty="0"/>
              <a:t>They do not need not know where their </a:t>
            </a:r>
            <a:r>
              <a:rPr lang="en-US" b="1" dirty="0"/>
              <a:t>computing jobs </a:t>
            </a:r>
            <a:r>
              <a:rPr lang="en-US" dirty="0"/>
              <a:t>will run or where the data is stored</a:t>
            </a:r>
          </a:p>
          <a:p>
            <a:r>
              <a:rPr lang="en-US" dirty="0"/>
              <a:t>Submit to the grid and receive results on completion!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C4E21-D173-5337-5AD3-B25C307F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01A82389-E261-0E70-B715-D062DEEB6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3746501"/>
            <a:ext cx="3587750" cy="1900612"/>
          </a:xfrm>
          <a:prstGeom prst="rect">
            <a:avLst/>
          </a:prstGeom>
        </p:spPr>
      </p:pic>
      <p:pic>
        <p:nvPicPr>
          <p:cNvPr id="9" name="Picture 8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05D290CF-E146-8615-1601-24C015368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3729414"/>
            <a:ext cx="3340100" cy="3061758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0B59FFAC-3B05-5BEF-83DF-80C5FA672248}"/>
              </a:ext>
            </a:extLst>
          </p:cNvPr>
          <p:cNvSpPr/>
          <p:nvPr/>
        </p:nvSpPr>
        <p:spPr>
          <a:xfrm>
            <a:off x="5765800" y="4584700"/>
            <a:ext cx="1282700" cy="675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8796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1e0c0f35-d0b2-43fb-b8b8-147d937ebf45">2022</Yea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CDD6A94A459459C297F10E8F74457" ma:contentTypeVersion="10" ma:contentTypeDescription="Create a new document." ma:contentTypeScope="" ma:versionID="87d27a98037ed08943c9843a7fe02e04">
  <xsd:schema xmlns:xsd="http://www.w3.org/2001/XMLSchema" xmlns:xs="http://www.w3.org/2001/XMLSchema" xmlns:p="http://schemas.microsoft.com/office/2006/metadata/properties" xmlns:ns2="1e0c0f35-d0b2-43fb-b8b8-147d937ebf45" targetNamespace="http://schemas.microsoft.com/office/2006/metadata/properties" ma:root="true" ma:fieldsID="9b943ee51829284f3df7f7a2dd76d7ca" ns2:_="">
    <xsd:import namespace="1e0c0f35-d0b2-43fb-b8b8-147d937ebf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Year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c0f35-d0b2-43fb-b8b8-147d937e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ear" ma:index="12" nillable="true" ma:displayName="Year" ma:default="2022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N/A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6D3F8C-4209-47FF-A37A-E21247ADC2DB}">
  <ds:schemaRefs>
    <ds:schemaRef ds:uri="1e0c0f35-d0b2-43fb-b8b8-147d937ebf45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B0844CD-B969-4DE9-91BE-19BC8A9AFB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c0f35-d0b2-43fb-b8b8-147d937ebf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67963</TotalTime>
  <Words>952</Words>
  <Application>Microsoft Office PowerPoint</Application>
  <PresentationFormat>Widescreen</PresentationFormat>
  <Paragraphs>164</Paragraphs>
  <Slides>22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Grid sites</vt:lpstr>
      <vt:lpstr>LHC Computing</vt:lpstr>
      <vt:lpstr>“The Grid”</vt:lpstr>
      <vt:lpstr>Distributed computing</vt:lpstr>
      <vt:lpstr>Using “The Grid”</vt:lpstr>
      <vt:lpstr>What do these ‘jobs’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Running the Tier 1 data centre at RAL</vt:lpstr>
      <vt:lpstr>Future challenges?</vt:lpstr>
      <vt:lpstr>What can we do?</vt:lpstr>
      <vt:lpstr>Summary</vt:lpstr>
      <vt:lpstr>Credits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detailed</dc:title>
  <dc:creator>Philip Millard</dc:creator>
  <cp:lastModifiedBy>Katy Ellis</cp:lastModifiedBy>
  <cp:revision>253</cp:revision>
  <cp:lastPrinted>2019-10-02T08:27:37Z</cp:lastPrinted>
  <dcterms:created xsi:type="dcterms:W3CDTF">2019-09-17T08:04:08Z</dcterms:created>
  <dcterms:modified xsi:type="dcterms:W3CDTF">2026-07-09T12:42:22Z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0x0101000D5CDD6A94A459459C297F10E8F74457</vt:lpwstr>
  </property>
</Properties>
</file>