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18"/>
  </p:notesMasterIdLst>
  <p:sldIdLst>
    <p:sldId id="257" r:id="rId3"/>
    <p:sldId id="276" r:id="rId4"/>
    <p:sldId id="261" r:id="rId5"/>
    <p:sldId id="306" r:id="rId6"/>
    <p:sldId id="301" r:id="rId7"/>
    <p:sldId id="258" r:id="rId8"/>
    <p:sldId id="302" r:id="rId9"/>
    <p:sldId id="303" r:id="rId10"/>
    <p:sldId id="270" r:id="rId11"/>
    <p:sldId id="273" r:id="rId12"/>
    <p:sldId id="274" r:id="rId13"/>
    <p:sldId id="265" r:id="rId14"/>
    <p:sldId id="305" r:id="rId15"/>
    <p:sldId id="304" r:id="rId16"/>
    <p:sldId id="307" r:id="rId1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8"/>
    <p:restoredTop sz="94672"/>
  </p:normalViewPr>
  <p:slideViewPr>
    <p:cSldViewPr snapToGrid="0">
      <p:cViewPr varScale="1">
        <p:scale>
          <a:sx n="139" d="100"/>
          <a:sy n="139" d="100"/>
        </p:scale>
        <p:origin x="184"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C0818-8CEF-8C4F-B69D-04D52FA4AB85}"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AE421-9A8B-314D-A549-39A1C9EDF072}" type="slidenum">
              <a:rPr lang="en-US" smtClean="0"/>
              <a:t>‹#›</a:t>
            </a:fld>
            <a:endParaRPr lang="en-US"/>
          </a:p>
        </p:txBody>
      </p:sp>
    </p:spTree>
    <p:extLst>
      <p:ext uri="{BB962C8B-B14F-4D97-AF65-F5344CB8AC3E}">
        <p14:creationId xmlns:p14="http://schemas.microsoft.com/office/powerpoint/2010/main" val="78509074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3B797F-7466-8B4B-8DFC-BBA2190382E3}" type="slidenum">
              <a:rPr lang="en-US" smtClean="0"/>
              <a:t>1</a:t>
            </a:fld>
            <a:endParaRPr lang="en-US"/>
          </a:p>
        </p:txBody>
      </p:sp>
    </p:spTree>
    <p:extLst>
      <p:ext uri="{BB962C8B-B14F-4D97-AF65-F5344CB8AC3E}">
        <p14:creationId xmlns:p14="http://schemas.microsoft.com/office/powerpoint/2010/main" val="165360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200" dirty="0">
                <a:effectLst/>
                <a:latin typeface="Helvetica Neue" panose="02000503000000020004" pitchFamily="2" charset="0"/>
              </a:rPr>
              <a:t>All of us at ESTRO are here because we want to drive progress for patients and improve radiotherapy. One definition of innovation that I like is “Innovation is the change that unlocks new vale”. But without a doubt transforming an idea into a product that reaches patients takes time and dedication.</a:t>
            </a:r>
          </a:p>
          <a:p>
            <a:pPr>
              <a:buNone/>
            </a:pPr>
            <a:endParaRPr lang="en-GB" sz="1200" dirty="0">
              <a:effectLst/>
              <a:latin typeface="Helvetica Neue" panose="02000503000000020004" pitchFamily="2" charset="0"/>
            </a:endParaRPr>
          </a:p>
          <a:p>
            <a:pPr>
              <a:buNone/>
            </a:pPr>
            <a:r>
              <a:rPr lang="en-GB" sz="1200" dirty="0">
                <a:effectLst/>
                <a:latin typeface="Helvetica Neue" panose="02000503000000020004" pitchFamily="2" charset="0"/>
              </a:rPr>
              <a:t>As I mentioned, I am employed by Leo Cancer Care, a company developing a rotating patient positioning system and a CT scanner to treat radiotherapy patients upright rather than lying down. The Leo Cancer Care system is radiotherapy beam agnostic and is designed to bring down the costs of treatment for all modalities, from carbon ion therapy and protons, through to electron FLASH and conventional photon radiotherapy also.</a:t>
            </a:r>
          </a:p>
          <a:p>
            <a:pPr>
              <a:buNone/>
            </a:pPr>
            <a:r>
              <a:rPr lang="en-GB" sz="1200" dirty="0">
                <a:effectLst/>
                <a:latin typeface="Helvetica Neue" panose="02000503000000020004" pitchFamily="2" charset="0"/>
              </a:rPr>
              <a:t>The company was started in 2018 by co-founders Rock Mackie and Stephen Towe. After a couple of years of refining early designs based on multi-disciplinary input, the Leo Cancer Care team installed their first upright patient positioning system for clinical research at Centre Leon Berard, in 2021. That year, Leo Cancer Care also formed relationships with Hitachi and the University of Wisconsin.</a:t>
            </a:r>
          </a:p>
          <a:p>
            <a:pPr>
              <a:buNone/>
            </a:pPr>
            <a:br>
              <a:rPr lang="en-GB" sz="1200" dirty="0">
                <a:effectLst/>
                <a:latin typeface="Helvetica Neue" panose="02000503000000020004" pitchFamily="2" charset="0"/>
              </a:rPr>
            </a:br>
            <a:endParaRPr lang="en-GB" sz="1200" dirty="0">
              <a:effectLst/>
              <a:latin typeface="Helvetica Neue" panose="02000503000000020004" pitchFamily="2" charset="0"/>
            </a:endParaRPr>
          </a:p>
          <a:p>
            <a:pPr>
              <a:buNone/>
            </a:pPr>
            <a:r>
              <a:rPr lang="en-GB" sz="1200" dirty="0">
                <a:effectLst/>
                <a:latin typeface="Helvetica Neue" panose="02000503000000020004" pitchFamily="2" charset="0"/>
              </a:rPr>
              <a:t>In 2022 Leo agreed to partner with </a:t>
            </a:r>
            <a:r>
              <a:rPr lang="en-GB" sz="1200" dirty="0" err="1">
                <a:effectLst/>
                <a:latin typeface="Helvetica Neue" panose="02000503000000020004" pitchFamily="2" charset="0"/>
              </a:rPr>
              <a:t>Mevion</a:t>
            </a:r>
            <a:r>
              <a:rPr lang="en-GB" sz="1200" dirty="0">
                <a:effectLst/>
                <a:latin typeface="Helvetica Neue" panose="02000503000000020004" pitchFamily="2" charset="0"/>
              </a:rPr>
              <a:t> on developing the S250 FIT, the world’s first upright proton therapy system that fits in a linac vault entirely, including the accelerator … make it not sound exclusive</a:t>
            </a:r>
          </a:p>
          <a:p>
            <a:pPr>
              <a:buNone/>
            </a:pPr>
            <a:br>
              <a:rPr lang="en-GB" sz="1200" dirty="0">
                <a:effectLst/>
                <a:latin typeface="Helvetica Neue" panose="02000503000000020004" pitchFamily="2" charset="0"/>
              </a:rPr>
            </a:br>
            <a:endParaRPr lang="en-GB" sz="1200" dirty="0">
              <a:effectLst/>
              <a:latin typeface="Helvetica Neue" panose="02000503000000020004" pitchFamily="2" charset="0"/>
            </a:endParaRPr>
          </a:p>
          <a:p>
            <a:pPr>
              <a:buNone/>
            </a:pPr>
            <a:r>
              <a:rPr lang="en-GB" sz="1200" dirty="0">
                <a:effectLst/>
                <a:latin typeface="Helvetica Neue" panose="02000503000000020004" pitchFamily="2" charset="0"/>
              </a:rPr>
              <a:t>In 2024 Leo Cancer Care obtained 510K FDA clearance for our upright patient positioning system and in 2025 we are FDA pending for our combined patient positioned and CT scanner </a:t>
            </a:r>
          </a:p>
          <a:p>
            <a:pPr>
              <a:buNone/>
            </a:pPr>
            <a:endParaRPr lang="en-GB" sz="1200" dirty="0">
              <a:effectLst/>
              <a:latin typeface="Helvetica Neue" panose="02000503000000020004"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394CCD8-F321-984E-8D53-437445F01A1F}" type="slidenum">
              <a:rPr lang="nl-BE" smtClean="0"/>
              <a:t>3</a:t>
            </a:fld>
            <a:endParaRPr lang="nl-BE"/>
          </a:p>
        </p:txBody>
      </p:sp>
    </p:spTree>
    <p:extLst>
      <p:ext uri="{BB962C8B-B14F-4D97-AF65-F5344CB8AC3E}">
        <p14:creationId xmlns:p14="http://schemas.microsoft.com/office/powerpoint/2010/main" val="243356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sz="900" i="1" dirty="0">
                <a:solidFill>
                  <a:srgbClr val="000000"/>
                </a:solidFill>
              </a:rPr>
              <a:t>What makes flight possible?</a:t>
            </a:r>
            <a:r>
              <a:rPr lang="en-GB" sz="900" i="0" dirty="0">
                <a:solidFill>
                  <a:srgbClr val="000000"/>
                </a:solidFill>
              </a:rPr>
              <a:t> </a:t>
            </a:r>
            <a:r>
              <a:rPr lang="en-GB" sz="900" i="1" dirty="0">
                <a:solidFill>
                  <a:srgbClr val="000000"/>
                </a:solidFill>
              </a:rPr>
              <a:t>How can wing design reduce drag? What new materials might work?</a:t>
            </a:r>
          </a:p>
          <a:p>
            <a:pPr algn="l"/>
            <a:r>
              <a:rPr lang="en-GB" sz="900" i="1" dirty="0">
                <a:solidFill>
                  <a:srgbClr val="000000"/>
                </a:solidFill>
              </a:rPr>
              <a:t>This cockpit layout confuses pilots under pressure</a:t>
            </a:r>
          </a:p>
          <a:p>
            <a:pPr algn="l"/>
            <a:r>
              <a:rPr lang="en-GB" sz="900" i="1" dirty="0">
                <a:solidFill>
                  <a:srgbClr val="000000"/>
                </a:solidFill>
              </a:rPr>
              <a:t>This fix works on paper, but not in practice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i="1" dirty="0">
                <a:solidFill>
                  <a:srgbClr val="000000"/>
                </a:solidFill>
              </a:rPr>
              <a:t>How do we make this work at scale?</a:t>
            </a:r>
            <a:endParaRPr lang="en-GB" sz="900" dirty="0">
              <a:solidFill>
                <a:srgbClr val="000000"/>
              </a:solidFill>
            </a:endParaRPr>
          </a:p>
          <a:p>
            <a:pPr algn="l"/>
            <a:endParaRPr lang="en-GB" sz="900" i="1"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6BFAE421-9A8B-314D-A549-39A1C9EDF072}" type="slidenum">
              <a:rPr lang="en-US" smtClean="0"/>
              <a:t>6</a:t>
            </a:fld>
            <a:endParaRPr lang="en-US"/>
          </a:p>
        </p:txBody>
      </p:sp>
    </p:spTree>
    <p:extLst>
      <p:ext uri="{BB962C8B-B14F-4D97-AF65-F5344CB8AC3E}">
        <p14:creationId xmlns:p14="http://schemas.microsoft.com/office/powerpoint/2010/main" val="219462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AE421-9A8B-314D-A549-39A1C9EDF072}" type="slidenum">
              <a:rPr lang="en-US" smtClean="0"/>
              <a:t>8</a:t>
            </a:fld>
            <a:endParaRPr lang="en-US"/>
          </a:p>
        </p:txBody>
      </p:sp>
    </p:spTree>
    <p:extLst>
      <p:ext uri="{BB962C8B-B14F-4D97-AF65-F5344CB8AC3E}">
        <p14:creationId xmlns:p14="http://schemas.microsoft.com/office/powerpoint/2010/main" val="2726955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9600" dirty="0">
                <a:effectLst/>
                <a:latin typeface="Arial" panose="020B0604020202020204" pitchFamily="34" charset="0"/>
                <a:cs typeface="Arial" panose="020B0604020202020204" pitchFamily="34" charset="0"/>
              </a:rPr>
              <a:t>Despite this, radiotherapy has a long history of innovative products. For over a century, there have been drives to make dose deliveries more conformal through innovations such as the first linear accelerators, multi-leaf collimators, </a:t>
            </a:r>
            <a:r>
              <a:rPr lang="en-GB" sz="9600" dirty="0" err="1">
                <a:effectLst/>
                <a:latin typeface="Arial" panose="020B0604020202020204" pitchFamily="34" charset="0"/>
                <a:cs typeface="Arial" panose="020B0604020202020204" pitchFamily="34" charset="0"/>
              </a:rPr>
              <a:t>tomotherapy</a:t>
            </a:r>
            <a:r>
              <a:rPr lang="en-GB" sz="9600" dirty="0">
                <a:effectLst/>
                <a:latin typeface="Arial" panose="020B0604020202020204" pitchFamily="34" charset="0"/>
                <a:cs typeface="Arial" panose="020B0604020202020204" pitchFamily="34" charset="0"/>
              </a:rPr>
              <a:t> and the MR linac.</a:t>
            </a:r>
            <a:br>
              <a:rPr lang="en-GB" sz="9600" dirty="0">
                <a:effectLst/>
                <a:latin typeface="Arial" panose="020B0604020202020204" pitchFamily="34" charset="0"/>
                <a:cs typeface="Arial" panose="020B0604020202020204" pitchFamily="34" charset="0"/>
              </a:rPr>
            </a:br>
            <a:endParaRPr lang="en-GB" sz="9600" dirty="0">
              <a:effectLst/>
              <a:latin typeface="Arial" panose="020B0604020202020204" pitchFamily="34" charset="0"/>
              <a:cs typeface="Arial" panose="020B0604020202020204" pitchFamily="34" charset="0"/>
            </a:endParaRPr>
          </a:p>
          <a:p>
            <a:pPr>
              <a:buNone/>
            </a:pPr>
            <a:r>
              <a:rPr lang="en-GB" sz="9600" dirty="0">
                <a:effectLst/>
                <a:latin typeface="Arial" panose="020B0604020202020204" pitchFamily="34" charset="0"/>
                <a:cs typeface="Arial" panose="020B0604020202020204" pitchFamily="34" charset="0"/>
              </a:rPr>
              <a:t>And we should celebrate the fact that on the whole radiotherapy is very cost-effective.</a:t>
            </a:r>
            <a:br>
              <a:rPr lang="en-GB" sz="9600" dirty="0">
                <a:effectLst/>
                <a:latin typeface="Arial" panose="020B0604020202020204" pitchFamily="34" charset="0"/>
                <a:cs typeface="Arial" panose="020B0604020202020204" pitchFamily="34" charset="0"/>
              </a:rPr>
            </a:br>
            <a:endParaRPr lang="en-GB" sz="9600" dirty="0">
              <a:effectLst/>
              <a:latin typeface="Arial" panose="020B0604020202020204" pitchFamily="34" charset="0"/>
              <a:cs typeface="Arial" panose="020B0604020202020204" pitchFamily="34" charset="0"/>
            </a:endParaRPr>
          </a:p>
          <a:p>
            <a:pPr>
              <a:buNone/>
            </a:pPr>
            <a:r>
              <a:rPr lang="en-GB" sz="9600" dirty="0">
                <a:effectLst/>
                <a:latin typeface="Arial" panose="020B0604020202020204" pitchFamily="34" charset="0"/>
                <a:cs typeface="Arial" panose="020B0604020202020204" pitchFamily="34" charset="0"/>
              </a:rPr>
              <a:t>If we take NHS England as an example, in 2017 their total spend on radiotherapy was £467m</a:t>
            </a:r>
          </a:p>
          <a:p>
            <a:pPr>
              <a:buNone/>
            </a:pPr>
            <a:r>
              <a:rPr lang="en-GB" sz="9600" dirty="0">
                <a:effectLst/>
                <a:latin typeface="Arial" panose="020B0604020202020204" pitchFamily="34" charset="0"/>
                <a:cs typeface="Arial" panose="020B0604020202020204" pitchFamily="34" charset="0"/>
              </a:rPr>
              <a:t>62% of that was on equipment costs, with the average linac costing £1.7m and the average SBRT system costing £3.8m</a:t>
            </a:r>
          </a:p>
          <a:p>
            <a:pPr>
              <a:buNone/>
            </a:pPr>
            <a:r>
              <a:rPr lang="en-GB" sz="9600" dirty="0">
                <a:effectLst/>
                <a:latin typeface="Arial" panose="020B0604020202020204" pitchFamily="34" charset="0"/>
                <a:cs typeface="Arial" panose="020B0604020202020204" pitchFamily="34" charset="0"/>
              </a:rPr>
              <a:t>The mean total cost of radiotherapy per patient was £3672.</a:t>
            </a:r>
            <a:br>
              <a:rPr lang="en-GB" sz="9600" dirty="0">
                <a:effectLst/>
                <a:latin typeface="Arial" panose="020B0604020202020204" pitchFamily="34" charset="0"/>
                <a:cs typeface="Arial" panose="020B0604020202020204" pitchFamily="34" charset="0"/>
              </a:rPr>
            </a:br>
            <a:endParaRPr lang="en-GB" sz="9600" dirty="0">
              <a:effectLst/>
              <a:latin typeface="Arial" panose="020B0604020202020204" pitchFamily="34" charset="0"/>
              <a:cs typeface="Arial" panose="020B0604020202020204" pitchFamily="34" charset="0"/>
            </a:endParaRPr>
          </a:p>
          <a:p>
            <a:pPr>
              <a:buNone/>
            </a:pPr>
            <a:r>
              <a:rPr lang="en-GB" sz="9600" dirty="0">
                <a:effectLst/>
                <a:latin typeface="Arial" panose="020B0604020202020204" pitchFamily="34" charset="0"/>
                <a:cs typeface="Arial" panose="020B0604020202020204" pitchFamily="34" charset="0"/>
              </a:rPr>
              <a:t>For comparison, in 2020-2021, NHS England spent £336m on cancer </a:t>
            </a:r>
            <a:r>
              <a:rPr lang="en-GB" sz="9600" dirty="0" err="1">
                <a:effectLst/>
                <a:latin typeface="Arial" panose="020B0604020202020204" pitchFamily="34" charset="0"/>
                <a:cs typeface="Arial" panose="020B0604020202020204" pitchFamily="34" charset="0"/>
              </a:rPr>
              <a:t>drugs.This</a:t>
            </a:r>
            <a:r>
              <a:rPr lang="en-GB" sz="9600" dirty="0">
                <a:effectLst/>
                <a:latin typeface="Arial" panose="020B0604020202020204" pitchFamily="34" charset="0"/>
                <a:cs typeface="Arial" panose="020B0604020202020204" pitchFamily="34" charset="0"/>
              </a:rPr>
              <a:t> resulted in a mean cost per patient of just around 6.5 times higher than radiotherapy at £24,000</a:t>
            </a:r>
          </a:p>
          <a:p>
            <a:endParaRPr lang="en-GB" sz="80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394CCD8-F321-984E-8D53-437445F01A1F}" type="slidenum">
              <a:rPr lang="nl-BE" smtClean="0"/>
              <a:t>9</a:t>
            </a:fld>
            <a:endParaRPr lang="nl-BE"/>
          </a:p>
        </p:txBody>
      </p:sp>
    </p:spTree>
    <p:extLst>
      <p:ext uri="{BB962C8B-B14F-4D97-AF65-F5344CB8AC3E}">
        <p14:creationId xmlns:p14="http://schemas.microsoft.com/office/powerpoint/2010/main" val="231808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200" dirty="0">
                <a:effectLst/>
                <a:latin typeface="Helvetica Neue" panose="02000503000000020004" pitchFamily="2" charset="0"/>
              </a:rPr>
              <a:t>Here at ESTRO where there are around 7000 delegates, it’s easy to think of radiotherapy as a large market. However, the radiology market is around 10 times bigger, and the automobile market is almost 500 times bigger. </a:t>
            </a:r>
          </a:p>
          <a:p>
            <a:pPr>
              <a:buNone/>
            </a:pPr>
            <a:br>
              <a:rPr lang="en-GB" sz="1200" dirty="0">
                <a:effectLst/>
                <a:latin typeface="Helvetica Neue" panose="02000503000000020004" pitchFamily="2" charset="0"/>
              </a:rPr>
            </a:br>
            <a:endParaRPr lang="en-GB" sz="1200" dirty="0">
              <a:effectLst/>
              <a:latin typeface="Helvetica Neue" panose="02000503000000020004" pitchFamily="2" charset="0"/>
            </a:endParaRPr>
          </a:p>
          <a:p>
            <a:pPr marL="0" indent="0">
              <a:buNone/>
            </a:pPr>
            <a:r>
              <a:rPr lang="en-GB" sz="1200" dirty="0">
                <a:effectLst/>
                <a:latin typeface="Helvetica Neue" panose="02000503000000020004" pitchFamily="2" charset="0"/>
              </a:rPr>
              <a:t>If we take proton therapy centres as an example, there are only around 130 worldwide. Consequently radiotherapy does not benefit from the same economies of scale as larger markets, a factor which drives up the cost per user. </a:t>
            </a:r>
          </a:p>
          <a:p>
            <a:endParaRPr lang="en-US" dirty="0"/>
          </a:p>
          <a:p>
            <a:endParaRPr lang="en-US" dirty="0"/>
          </a:p>
        </p:txBody>
      </p:sp>
      <p:sp>
        <p:nvSpPr>
          <p:cNvPr id="4" name="Slide Number Placeholder 3"/>
          <p:cNvSpPr>
            <a:spLocks noGrp="1"/>
          </p:cNvSpPr>
          <p:nvPr>
            <p:ph type="sldNum" sz="quarter" idx="5"/>
          </p:nvPr>
        </p:nvSpPr>
        <p:spPr/>
        <p:txBody>
          <a:bodyPr/>
          <a:lstStyle/>
          <a:p>
            <a:fld id="{D394CCD8-F321-984E-8D53-437445F01A1F}" type="slidenum">
              <a:rPr lang="nl-BE" smtClean="0"/>
              <a:t>10</a:t>
            </a:fld>
            <a:endParaRPr lang="nl-BE"/>
          </a:p>
        </p:txBody>
      </p:sp>
    </p:spTree>
    <p:extLst>
      <p:ext uri="{BB962C8B-B14F-4D97-AF65-F5344CB8AC3E}">
        <p14:creationId xmlns:p14="http://schemas.microsoft.com/office/powerpoint/2010/main" val="128542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Leo Cancer Care now employs over 100 people based in the UK and the USA. This slide slows a rough approximation of our organisation chart. We have 9 teams each with a critical function…</a:t>
            </a:r>
          </a:p>
          <a:p>
            <a:pPr>
              <a:buNone/>
            </a:pPr>
            <a:endParaRPr lang="en-GB" sz="1400" dirty="0">
              <a:latin typeface="Helvetica Neue" panose="02000503000000020004" pitchFamily="2" charset="0"/>
            </a:endParaRPr>
          </a:p>
          <a:p>
            <a:r>
              <a:rPr lang="en-GB" dirty="0">
                <a:effectLst/>
                <a:latin typeface="Helvetica Neue" panose="02000503000000020004" pitchFamily="2" charset="0"/>
              </a:rPr>
              <a:t>If we expand some of these a little… Engineering is by far our largest team and that encompasses requirements, product development, verification and validation, safety. Then within product development we have…</a:t>
            </a:r>
          </a:p>
          <a:p>
            <a:pPr>
              <a:buNone/>
            </a:pPr>
            <a:br>
              <a:rPr lang="en-GB" dirty="0">
                <a:effectLst/>
                <a:latin typeface="Helvetica Neue" panose="02000503000000020004" pitchFamily="2" charset="0"/>
              </a:rPr>
            </a:br>
            <a:r>
              <a:rPr lang="en-GB" dirty="0">
                <a:effectLst/>
                <a:latin typeface="Helvetica Neue" panose="02000503000000020004" pitchFamily="2" charset="0"/>
              </a:rPr>
              <a:t>Within commerce, sales and marketing are critical to the success of any medical device</a:t>
            </a:r>
          </a:p>
          <a:p>
            <a:pPr>
              <a:buNone/>
            </a:pPr>
            <a:br>
              <a:rPr lang="en-GB" dirty="0">
                <a:effectLst/>
                <a:latin typeface="Helvetica Neue" panose="02000503000000020004" pitchFamily="2" charset="0"/>
              </a:rPr>
            </a:br>
            <a:r>
              <a:rPr lang="en-GB" dirty="0">
                <a:effectLst/>
                <a:latin typeface="Helvetica Neue" panose="02000503000000020004" pitchFamily="2" charset="0"/>
              </a:rPr>
              <a:t>We need to get those devices to customers, so within operations we have,…</a:t>
            </a:r>
          </a:p>
          <a:p>
            <a:pPr>
              <a:buNone/>
            </a:pPr>
            <a:br>
              <a:rPr lang="en-GB" dirty="0">
                <a:effectLst/>
                <a:latin typeface="Helvetica Neue" panose="02000503000000020004" pitchFamily="2" charset="0"/>
              </a:rPr>
            </a:br>
            <a:r>
              <a:rPr lang="en-GB" dirty="0">
                <a:effectLst/>
                <a:latin typeface="Helvetica Neue" panose="02000503000000020004" pitchFamily="2" charset="0"/>
              </a:rPr>
              <a:t>Finally, under customer success there is clinical support, technical support and servicing, all requiring highly </a:t>
            </a:r>
            <a:r>
              <a:rPr lang="en-GB" dirty="0" err="1">
                <a:effectLst/>
                <a:latin typeface="Helvetica Neue" panose="02000503000000020004" pitchFamily="2" charset="0"/>
              </a:rPr>
              <a:t>slkilled</a:t>
            </a:r>
            <a:r>
              <a:rPr lang="en-GB" dirty="0">
                <a:effectLst/>
                <a:latin typeface="Helvetica Neue" panose="02000503000000020004" pitchFamily="2" charset="0"/>
              </a:rPr>
              <a:t> staff</a:t>
            </a:r>
          </a:p>
          <a:p>
            <a:pPr>
              <a:buNone/>
            </a:pPr>
            <a:endParaRPr lang="en-GB" dirty="0">
              <a:effectLst/>
              <a:latin typeface="Helvetica Neue" panose="02000503000000020004" pitchFamily="2" charset="0"/>
            </a:endParaRPr>
          </a:p>
          <a:p>
            <a:pPr>
              <a:buNone/>
            </a:pPr>
            <a:endParaRPr lang="en-GB" dirty="0">
              <a:latin typeface="Helvetica Neue" panose="02000503000000020004" pitchFamily="2" charset="0"/>
            </a:endParaRPr>
          </a:p>
          <a:p>
            <a:r>
              <a:rPr lang="en-GB" dirty="0">
                <a:effectLst/>
                <a:latin typeface="Helvetica Neue" panose="02000503000000020004" pitchFamily="2" charset="0"/>
              </a:rPr>
              <a:t>If we consider the average salary in the USA, and around 20% employment costs, the employment bill alone for over 100 staff exceeds 8 million per year. You may be wondering how is this funded? At Leo Cancer </a:t>
            </a:r>
            <a:r>
              <a:rPr lang="en-GB" dirty="0">
                <a:latin typeface="Helvetica Neue" panose="02000503000000020004" pitchFamily="2" charset="0"/>
              </a:rPr>
              <a:t>Care w</a:t>
            </a:r>
            <a:r>
              <a:rPr lang="en-GB" dirty="0">
                <a:effectLst/>
                <a:latin typeface="Helvetica Neue" panose="02000503000000020004" pitchFamily="2" charset="0"/>
              </a:rPr>
              <a:t>e’re really grateful to our investors who have most of our work to date. Innovative medical products would not reach patients without investment. </a:t>
            </a:r>
          </a:p>
          <a:p>
            <a:endParaRPr lang="en-US" dirty="0"/>
          </a:p>
        </p:txBody>
      </p:sp>
      <p:sp>
        <p:nvSpPr>
          <p:cNvPr id="4" name="Slide Number Placeholder 3"/>
          <p:cNvSpPr>
            <a:spLocks noGrp="1"/>
          </p:cNvSpPr>
          <p:nvPr>
            <p:ph type="sldNum" sz="quarter" idx="5"/>
          </p:nvPr>
        </p:nvSpPr>
        <p:spPr/>
        <p:txBody>
          <a:bodyPr/>
          <a:lstStyle/>
          <a:p>
            <a:fld id="{D394CCD8-F321-984E-8D53-437445F01A1F}" type="slidenum">
              <a:rPr lang="nl-BE" smtClean="0"/>
              <a:t>11</a:t>
            </a:fld>
            <a:endParaRPr lang="nl-BE"/>
          </a:p>
        </p:txBody>
      </p:sp>
    </p:spTree>
    <p:extLst>
      <p:ext uri="{BB962C8B-B14F-4D97-AF65-F5344CB8AC3E}">
        <p14:creationId xmlns:p14="http://schemas.microsoft.com/office/powerpoint/2010/main" val="96191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The amount required is of course difficult to quantify, but as an approximate ballpark we $10m might be realistic for a new suite of radiotherapy software, whereas a complex radiotherapy device including in-board imaging and beam delivery would probably cost upwards of $100m</a:t>
            </a:r>
          </a:p>
          <a:p>
            <a:pPr>
              <a:buNone/>
            </a:pPr>
            <a:endParaRPr lang="en-GB" dirty="0">
              <a:effectLst/>
              <a:latin typeface="Helvetica Neue" panose="02000503000000020004" pitchFamily="2" charset="0"/>
            </a:endParaRPr>
          </a:p>
          <a:p>
            <a:r>
              <a:rPr lang="en-GB" dirty="0">
                <a:effectLst/>
                <a:latin typeface="Helvetica Neue" panose="02000503000000020004" pitchFamily="2" charset="0"/>
              </a:rPr>
              <a:t>How do company finances break down? Here is a nice example from Reza Zahiri for a selection of med tech companies</a:t>
            </a:r>
          </a:p>
          <a:p>
            <a:endParaRPr lang="en-GB" dirty="0">
              <a:latin typeface="Helvetica Neue" panose="02000503000000020004" pitchFamily="2" charset="0"/>
            </a:endParaRPr>
          </a:p>
          <a:p>
            <a:r>
              <a:rPr lang="en-GB" dirty="0">
                <a:effectLst/>
                <a:latin typeface="Helvetica Neue" panose="02000503000000020004" pitchFamily="2" charset="0"/>
              </a:rPr>
              <a:t>Typically, production, which includes precision manufacturing, quality assurance and regulatory compliance and associated staffing is the biggest cost.</a:t>
            </a:r>
          </a:p>
          <a:p>
            <a:endParaRPr lang="en-GB" dirty="0">
              <a:latin typeface="Helvetica Neue" panose="02000503000000020004" pitchFamily="2" charset="0"/>
            </a:endParaRPr>
          </a:p>
          <a:p>
            <a:r>
              <a:rPr lang="en-GB" dirty="0">
                <a:effectLst/>
                <a:latin typeface="Helvetica Neue" panose="02000503000000020004" pitchFamily="2" charset="0"/>
              </a:rPr>
              <a:t>It might be surprising that it’s very common for the cost of sales and logistics, shown here in grey and sitting between 16 and 55%, to far exceed the cost of R&amp;D, which tends to range between 5 and 15% of the total budget.</a:t>
            </a:r>
          </a:p>
          <a:p>
            <a:pPr>
              <a:buNone/>
            </a:pPr>
            <a:endParaRPr lang="en-GB" dirty="0">
              <a:latin typeface="Helvetica Neue" panose="02000503000000020004" pitchFamily="2" charset="0"/>
            </a:endParaRPr>
          </a:p>
          <a:p>
            <a:pPr>
              <a:buNone/>
            </a:pPr>
            <a:r>
              <a:rPr lang="en-GB" dirty="0">
                <a:latin typeface="Helvetica Neue" panose="02000503000000020004" pitchFamily="2" charset="0"/>
              </a:rPr>
              <a:t>In our sector, for companies such as Siemens and GE, profits are not huge, tending to range between around 10 and 15%.</a:t>
            </a:r>
          </a:p>
          <a:p>
            <a:pPr>
              <a:buNone/>
            </a:pPr>
            <a:endParaRPr lang="en-GB" dirty="0">
              <a:effectLst/>
              <a:latin typeface="Helvetica Neue" panose="02000503000000020004" pitchFamily="2" charset="0"/>
            </a:endParaRPr>
          </a:p>
          <a:p>
            <a:pPr>
              <a:buNone/>
            </a:pPr>
            <a:r>
              <a:rPr lang="en-GB" dirty="0">
                <a:latin typeface="Helvetica Neue" panose="02000503000000020004" pitchFamily="2" charset="0"/>
              </a:rPr>
              <a:t>On the whole, profitability in the pharmaceutical sector is much higher </a:t>
            </a:r>
            <a:endParaRPr lang="en-GB"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D394CCD8-F321-984E-8D53-437445F01A1F}" type="slidenum">
              <a:rPr lang="nl-BE" smtClean="0"/>
              <a:t>12</a:t>
            </a:fld>
            <a:endParaRPr lang="nl-BE"/>
          </a:p>
        </p:txBody>
      </p:sp>
    </p:spTree>
    <p:extLst>
      <p:ext uri="{BB962C8B-B14F-4D97-AF65-F5344CB8AC3E}">
        <p14:creationId xmlns:p14="http://schemas.microsoft.com/office/powerpoint/2010/main" val="4006915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7_Contents">
  <p:cSld name="7_Contents">
    <p:bg>
      <p:bgPr>
        <a:solidFill>
          <a:schemeClr val="lt1"/>
        </a:solidFill>
        <a:effectLst/>
      </p:bgPr>
    </p:bg>
    <p:spTree>
      <p:nvGrpSpPr>
        <p:cNvPr id="1" name="Shape 13"/>
        <p:cNvGrpSpPr/>
        <p:nvPr/>
      </p:nvGrpSpPr>
      <p:grpSpPr>
        <a:xfrm>
          <a:off x="0" y="0"/>
          <a:ext cx="0" cy="0"/>
          <a:chOff x="0" y="0"/>
          <a:chExt cx="0" cy="0"/>
        </a:xfrm>
      </p:grpSpPr>
      <p:pic>
        <p:nvPicPr>
          <p:cNvPr id="14" name="Google Shape;14;p13" descr="A picture containing wall, indoor, sink, toilet&#10;&#10;Description automatically generated"/>
          <p:cNvPicPr preferRelativeResize="0"/>
          <p:nvPr/>
        </p:nvPicPr>
        <p:blipFill rotWithShape="1">
          <a:blip r:embed="rId2">
            <a:alphaModFix/>
          </a:blip>
          <a:srcRect r="16702"/>
          <a:stretch/>
        </p:blipFill>
        <p:spPr>
          <a:xfrm>
            <a:off x="2941815" y="-2005"/>
            <a:ext cx="6211003" cy="5182244"/>
          </a:xfrm>
          <a:prstGeom prst="rect">
            <a:avLst/>
          </a:prstGeom>
          <a:noFill/>
          <a:ln>
            <a:noFill/>
          </a:ln>
        </p:spPr>
      </p:pic>
      <p:pic>
        <p:nvPicPr>
          <p:cNvPr id="15" name="Google Shape;15;p13"/>
          <p:cNvPicPr preferRelativeResize="0"/>
          <p:nvPr/>
        </p:nvPicPr>
        <p:blipFill rotWithShape="1">
          <a:blip r:embed="rId3">
            <a:alphaModFix/>
          </a:blip>
          <a:srcRect/>
          <a:stretch/>
        </p:blipFill>
        <p:spPr>
          <a:xfrm>
            <a:off x="0" y="0"/>
            <a:ext cx="5876925" cy="5143500"/>
          </a:xfrm>
          <a:prstGeom prst="rect">
            <a:avLst/>
          </a:prstGeom>
          <a:noFill/>
          <a:ln>
            <a:noFill/>
          </a:ln>
        </p:spPr>
      </p:pic>
      <p:pic>
        <p:nvPicPr>
          <p:cNvPr id="16" name="Google Shape;16;p13"/>
          <p:cNvPicPr preferRelativeResize="0"/>
          <p:nvPr/>
        </p:nvPicPr>
        <p:blipFill rotWithShape="1">
          <a:blip r:embed="rId4">
            <a:alphaModFix/>
          </a:blip>
          <a:srcRect/>
          <a:stretch/>
        </p:blipFill>
        <p:spPr>
          <a:xfrm>
            <a:off x="-34974" y="4819650"/>
            <a:ext cx="9178973" cy="323850"/>
          </a:xfrm>
          <a:prstGeom prst="rect">
            <a:avLst/>
          </a:prstGeom>
          <a:noFill/>
          <a:ln>
            <a:noFill/>
          </a:ln>
        </p:spPr>
      </p:pic>
      <p:sp>
        <p:nvSpPr>
          <p:cNvPr id="17" name="Google Shape;17;p13"/>
          <p:cNvSpPr txBox="1"/>
          <p:nvPr/>
        </p:nvSpPr>
        <p:spPr>
          <a:xfrm>
            <a:off x="43542" y="4899012"/>
            <a:ext cx="1527293" cy="207719"/>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en-GB" sz="900" b="0" i="0" u="none" strike="noStrike" cap="none">
                <a:solidFill>
                  <a:srgbClr val="F2F2F2"/>
                </a:solidFill>
                <a:latin typeface="Arial"/>
                <a:ea typeface="Arial"/>
                <a:cs typeface="Arial"/>
                <a:sym typeface="Arial"/>
              </a:rPr>
              <a:t>CONFIDENTIAL</a:t>
            </a:r>
            <a:endParaRPr sz="1013"/>
          </a:p>
        </p:txBody>
      </p:sp>
    </p:spTree>
    <p:extLst>
      <p:ext uri="{BB962C8B-B14F-4D97-AF65-F5344CB8AC3E}">
        <p14:creationId xmlns:p14="http://schemas.microsoft.com/office/powerpoint/2010/main" val="357151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9BDAD2-F57A-494F-8BA8-C777D5035683}" type="datetimeFigureOut">
              <a:rPr lang="en-US" smtClean="0"/>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289766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719BDAD2-F57A-494F-8BA8-C777D5035683}"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1824125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719BDAD2-F57A-494F-8BA8-C777D5035683}"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2223888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19BDAD2-F57A-494F-8BA8-C777D5035683}"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365087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19BDAD2-F57A-494F-8BA8-C777D5035683}"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295952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ontents">
  <p:cSld name="6_Contents">
    <p:bg>
      <p:bgPr>
        <a:solidFill>
          <a:schemeClr val="lt1"/>
        </a:solidFill>
        <a:effectLst/>
      </p:bgPr>
    </p:bg>
    <p:spTree>
      <p:nvGrpSpPr>
        <p:cNvPr id="1" name="Shape 22"/>
        <p:cNvGrpSpPr/>
        <p:nvPr/>
      </p:nvGrpSpPr>
      <p:grpSpPr>
        <a:xfrm>
          <a:off x="0" y="0"/>
          <a:ext cx="0" cy="0"/>
          <a:chOff x="0" y="0"/>
          <a:chExt cx="0" cy="0"/>
        </a:xfrm>
      </p:grpSpPr>
      <p:pic>
        <p:nvPicPr>
          <p:cNvPr id="23" name="Google Shape;23;p16"/>
          <p:cNvPicPr preferRelativeResize="0"/>
          <p:nvPr/>
        </p:nvPicPr>
        <p:blipFill rotWithShape="1">
          <a:blip r:embed="rId2">
            <a:alphaModFix/>
          </a:blip>
          <a:srcRect/>
          <a:stretch/>
        </p:blipFill>
        <p:spPr>
          <a:xfrm>
            <a:off x="206828" y="195132"/>
            <a:ext cx="6781800" cy="987044"/>
          </a:xfrm>
          <a:prstGeom prst="rect">
            <a:avLst/>
          </a:prstGeom>
          <a:noFill/>
          <a:ln>
            <a:noFill/>
          </a:ln>
        </p:spPr>
      </p:pic>
      <p:pic>
        <p:nvPicPr>
          <p:cNvPr id="24" name="Google Shape;24;p16"/>
          <p:cNvPicPr preferRelativeResize="0"/>
          <p:nvPr/>
        </p:nvPicPr>
        <p:blipFill rotWithShape="1">
          <a:blip r:embed="rId3">
            <a:alphaModFix/>
          </a:blip>
          <a:srcRect/>
          <a:stretch/>
        </p:blipFill>
        <p:spPr>
          <a:xfrm>
            <a:off x="206828" y="4838417"/>
            <a:ext cx="8752115" cy="305084"/>
          </a:xfrm>
          <a:prstGeom prst="rect">
            <a:avLst/>
          </a:prstGeom>
          <a:noFill/>
          <a:ln>
            <a:noFill/>
          </a:ln>
        </p:spPr>
      </p:pic>
      <p:sp>
        <p:nvSpPr>
          <p:cNvPr id="25" name="Google Shape;25;p16"/>
          <p:cNvSpPr txBox="1"/>
          <p:nvPr/>
        </p:nvSpPr>
        <p:spPr>
          <a:xfrm>
            <a:off x="319090" y="4899012"/>
            <a:ext cx="1527293" cy="207719"/>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en-GB" sz="900">
                <a:solidFill>
                  <a:srgbClr val="7F7F7F"/>
                </a:solidFill>
                <a:latin typeface="Arial"/>
                <a:ea typeface="Arial"/>
                <a:cs typeface="Arial"/>
                <a:sym typeface="Arial"/>
              </a:rPr>
              <a:t>CONFIDENTIAL</a:t>
            </a:r>
            <a:endParaRPr sz="1013"/>
          </a:p>
        </p:txBody>
      </p:sp>
      <p:pic>
        <p:nvPicPr>
          <p:cNvPr id="26" name="Google Shape;26;p16"/>
          <p:cNvPicPr preferRelativeResize="0"/>
          <p:nvPr/>
        </p:nvPicPr>
        <p:blipFill rotWithShape="1">
          <a:blip r:embed="rId4">
            <a:alphaModFix/>
          </a:blip>
          <a:srcRect/>
          <a:stretch/>
        </p:blipFill>
        <p:spPr>
          <a:xfrm>
            <a:off x="7026678" y="0"/>
            <a:ext cx="2117323" cy="1188000"/>
          </a:xfrm>
          <a:prstGeom prst="rect">
            <a:avLst/>
          </a:prstGeom>
          <a:noFill/>
          <a:ln>
            <a:noFill/>
          </a:ln>
        </p:spPr>
      </p:pic>
    </p:spTree>
    <p:extLst>
      <p:ext uri="{BB962C8B-B14F-4D97-AF65-F5344CB8AC3E}">
        <p14:creationId xmlns:p14="http://schemas.microsoft.com/office/powerpoint/2010/main" val="226889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 NOT USE" type="tx">
  <p:cSld name="DO NOT USE">
    <p:spTree>
      <p:nvGrpSpPr>
        <p:cNvPr id="1" name="Shape 27"/>
        <p:cNvGrpSpPr/>
        <p:nvPr/>
      </p:nvGrpSpPr>
      <p:grpSpPr>
        <a:xfrm>
          <a:off x="0" y="0"/>
          <a:ext cx="0" cy="0"/>
          <a:chOff x="0" y="0"/>
          <a:chExt cx="0" cy="0"/>
        </a:xfrm>
      </p:grpSpPr>
      <p:sp>
        <p:nvSpPr>
          <p:cNvPr id="28" name="Google Shape;28;p17"/>
          <p:cNvSpPr txBox="1">
            <a:spLocks noGrp="1"/>
          </p:cNvSpPr>
          <p:nvPr>
            <p:ph type="sldNum" idx="12"/>
          </p:nvPr>
        </p:nvSpPr>
        <p:spPr>
          <a:xfrm>
            <a:off x="6929438"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chemeClr val="lt1"/>
                </a:solidFill>
                <a:latin typeface="Arial"/>
                <a:ea typeface="Arial"/>
                <a:cs typeface="Arial"/>
                <a:sym typeface="Arial"/>
              </a:defRPr>
            </a:lvl1pPr>
            <a:lvl2pPr marL="0" lvl="1" indent="0" algn="r">
              <a:spcBef>
                <a:spcPts val="0"/>
              </a:spcBef>
              <a:buNone/>
              <a:defRPr sz="1200" b="0" i="0">
                <a:solidFill>
                  <a:schemeClr val="lt1"/>
                </a:solidFill>
                <a:latin typeface="Arial"/>
                <a:ea typeface="Arial"/>
                <a:cs typeface="Arial"/>
                <a:sym typeface="Arial"/>
              </a:defRPr>
            </a:lvl2pPr>
            <a:lvl3pPr marL="0" lvl="2" indent="0" algn="r">
              <a:spcBef>
                <a:spcPts val="0"/>
              </a:spcBef>
              <a:buNone/>
              <a:defRPr sz="1200" b="0" i="0">
                <a:solidFill>
                  <a:schemeClr val="lt1"/>
                </a:solidFill>
                <a:latin typeface="Arial"/>
                <a:ea typeface="Arial"/>
                <a:cs typeface="Arial"/>
                <a:sym typeface="Arial"/>
              </a:defRPr>
            </a:lvl3pPr>
            <a:lvl4pPr marL="0" lvl="3" indent="0" algn="r">
              <a:spcBef>
                <a:spcPts val="0"/>
              </a:spcBef>
              <a:buNone/>
              <a:defRPr sz="1200" b="0" i="0">
                <a:solidFill>
                  <a:schemeClr val="lt1"/>
                </a:solidFill>
                <a:latin typeface="Arial"/>
                <a:ea typeface="Arial"/>
                <a:cs typeface="Arial"/>
                <a:sym typeface="Arial"/>
              </a:defRPr>
            </a:lvl4pPr>
            <a:lvl5pPr marL="0" lvl="4" indent="0" algn="r">
              <a:spcBef>
                <a:spcPts val="0"/>
              </a:spcBef>
              <a:buNone/>
              <a:defRPr sz="1200" b="0" i="0">
                <a:solidFill>
                  <a:schemeClr val="lt1"/>
                </a:solidFill>
                <a:latin typeface="Arial"/>
                <a:ea typeface="Arial"/>
                <a:cs typeface="Arial"/>
                <a:sym typeface="Arial"/>
              </a:defRPr>
            </a:lvl5pPr>
            <a:lvl6pPr marL="0" lvl="5" indent="0" algn="r">
              <a:spcBef>
                <a:spcPts val="0"/>
              </a:spcBef>
              <a:buNone/>
              <a:defRPr sz="1200" b="0" i="0">
                <a:solidFill>
                  <a:schemeClr val="lt1"/>
                </a:solidFill>
                <a:latin typeface="Arial"/>
                <a:ea typeface="Arial"/>
                <a:cs typeface="Arial"/>
                <a:sym typeface="Arial"/>
              </a:defRPr>
            </a:lvl6pPr>
            <a:lvl7pPr marL="0" lvl="6" indent="0" algn="r">
              <a:spcBef>
                <a:spcPts val="0"/>
              </a:spcBef>
              <a:buNone/>
              <a:defRPr sz="1200" b="0" i="0">
                <a:solidFill>
                  <a:schemeClr val="lt1"/>
                </a:solidFill>
                <a:latin typeface="Arial"/>
                <a:ea typeface="Arial"/>
                <a:cs typeface="Arial"/>
                <a:sym typeface="Arial"/>
              </a:defRPr>
            </a:lvl7pPr>
            <a:lvl8pPr marL="0" lvl="7" indent="0" algn="r">
              <a:spcBef>
                <a:spcPts val="0"/>
              </a:spcBef>
              <a:buNone/>
              <a:defRPr sz="1200" b="0" i="0">
                <a:solidFill>
                  <a:schemeClr val="lt1"/>
                </a:solidFill>
                <a:latin typeface="Arial"/>
                <a:ea typeface="Arial"/>
                <a:cs typeface="Arial"/>
                <a:sym typeface="Arial"/>
              </a:defRPr>
            </a:lvl8pPr>
            <a:lvl9pPr marL="0" lvl="8" indent="0" algn="r">
              <a:spcBef>
                <a:spcPts val="0"/>
              </a:spcBef>
              <a:buNone/>
              <a:defRPr sz="1200" b="0" i="0">
                <a:solidFill>
                  <a:schemeClr val="lt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0814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19BDAD2-F57A-494F-8BA8-C777D5035683}"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369181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19BDAD2-F57A-494F-8BA8-C777D5035683}"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387676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19BDAD2-F57A-494F-8BA8-C777D5035683}"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24385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19BDAD2-F57A-494F-8BA8-C777D5035683}"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216201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19BDAD2-F57A-494F-8BA8-C777D5035683}" type="datetimeFigureOut">
              <a:rPr lang="en-US" smtClean="0"/>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369252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19BDAD2-F57A-494F-8BA8-C777D5035683}"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AC8190-EA8B-D44F-AAFE-C6452BE53990}" type="slidenum">
              <a:rPr lang="en-US" smtClean="0"/>
              <a:t>‹#›</a:t>
            </a:fld>
            <a:endParaRPr lang="en-US"/>
          </a:p>
        </p:txBody>
      </p:sp>
    </p:spTree>
    <p:extLst>
      <p:ext uri="{BB962C8B-B14F-4D97-AF65-F5344CB8AC3E}">
        <p14:creationId xmlns:p14="http://schemas.microsoft.com/office/powerpoint/2010/main" val="3177578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221457" y="209551"/>
            <a:ext cx="6593681" cy="40481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dt" idx="10"/>
          </p:nvPr>
        </p:nvSpPr>
        <p:spPr>
          <a:xfrm>
            <a:off x="157163"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sldNum" idx="12"/>
          </p:nvPr>
        </p:nvSpPr>
        <p:spPr>
          <a:xfrm>
            <a:off x="6929438"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543413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719BDAD2-F57A-494F-8BA8-C777D5035683}" type="datetimeFigureOut">
              <a:rPr lang="en-US" smtClean="0"/>
              <a:t>5/21/2026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BAC8190-EA8B-D44F-AAFE-C6452BE53990}" type="slidenum">
              <a:rPr lang="en-US" smtClean="0"/>
              <a:t>‹#›</a:t>
            </a:fld>
            <a:endParaRPr lang="en-US"/>
          </a:p>
        </p:txBody>
      </p:sp>
    </p:spTree>
    <p:extLst>
      <p:ext uri="{BB962C8B-B14F-4D97-AF65-F5344CB8AC3E}">
        <p14:creationId xmlns:p14="http://schemas.microsoft.com/office/powerpoint/2010/main" val="386808028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6.xml"/><Relationship Id="rId7"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3.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52.jpeg"/><Relationship Id="rId5" Type="http://schemas.openxmlformats.org/officeDocument/2006/relationships/image" Target="../media/image19.jpe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59.tif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gif"/><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0.jpeg"/><Relationship Id="rId10" Type="http://schemas.openxmlformats.org/officeDocument/2006/relationships/image" Target="../media/image42.jpeg"/><Relationship Id="rId4" Type="http://schemas.openxmlformats.org/officeDocument/2006/relationships/image" Target="../media/image37.pn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4765C6-11E1-B24F-AB95-E3568B228E60}"/>
              </a:ext>
            </a:extLst>
          </p:cNvPr>
          <p:cNvPicPr>
            <a:picLocks noChangeAspect="1"/>
          </p:cNvPicPr>
          <p:nvPr/>
        </p:nvPicPr>
        <p:blipFill>
          <a:blip r:embed="rId3"/>
          <a:srcRect t="29687"/>
          <a:stretch>
            <a:fillRect/>
          </a:stretch>
        </p:blipFill>
        <p:spPr>
          <a:xfrm>
            <a:off x="0" y="0"/>
            <a:ext cx="9144000" cy="5143501"/>
          </a:xfrm>
          <a:prstGeom prst="rect">
            <a:avLst/>
          </a:prstGeom>
        </p:spPr>
      </p:pic>
      <p:sp>
        <p:nvSpPr>
          <p:cNvPr id="2" name="Title 1">
            <a:extLst>
              <a:ext uri="{FF2B5EF4-FFF2-40B4-BE49-F238E27FC236}">
                <a16:creationId xmlns:a16="http://schemas.microsoft.com/office/drawing/2014/main" id="{30FD04BC-857F-FFB6-3CAA-7D7C2BB9F197}"/>
              </a:ext>
            </a:extLst>
          </p:cNvPr>
          <p:cNvSpPr>
            <a:spLocks noGrp="1"/>
          </p:cNvSpPr>
          <p:nvPr>
            <p:ph type="ctrTitle"/>
          </p:nvPr>
        </p:nvSpPr>
        <p:spPr>
          <a:xfrm>
            <a:off x="323672" y="1087890"/>
            <a:ext cx="3617391" cy="962195"/>
          </a:xfrm>
        </p:spPr>
        <p:txBody>
          <a:bodyPr anchor="b">
            <a:noAutofit/>
          </a:bodyPr>
          <a:lstStyle/>
          <a:p>
            <a:pPr algn="l">
              <a:lnSpc>
                <a:spcPct val="100000"/>
              </a:lnSpc>
              <a:spcBef>
                <a:spcPts val="0"/>
              </a:spcBef>
              <a:defRPr/>
            </a:pPr>
            <a:r>
              <a:rPr lang="en-GB" sz="2100" b="1" dirty="0">
                <a:latin typeface="Roboto" panose="02000000000000000000" pitchFamily="2" charset="0"/>
              </a:rPr>
              <a:t>Exploring collaborative academia-industry ecosystems for science and innovation</a:t>
            </a:r>
          </a:p>
        </p:txBody>
      </p:sp>
      <p:sp>
        <p:nvSpPr>
          <p:cNvPr id="10" name="Title 1">
            <a:extLst>
              <a:ext uri="{FF2B5EF4-FFF2-40B4-BE49-F238E27FC236}">
                <a16:creationId xmlns:a16="http://schemas.microsoft.com/office/drawing/2014/main" id="{3034791A-8A0C-4BCB-A900-62955A4B8971}"/>
              </a:ext>
            </a:extLst>
          </p:cNvPr>
          <p:cNvSpPr txBox="1">
            <a:spLocks/>
          </p:cNvSpPr>
          <p:nvPr/>
        </p:nvSpPr>
        <p:spPr>
          <a:xfrm>
            <a:off x="323673" y="2354793"/>
            <a:ext cx="3442395" cy="2129171"/>
          </a:xfrm>
          <a:prstGeom prst="rect">
            <a:avLst/>
          </a:prstGeom>
          <a:solidFill>
            <a:schemeClr val="tx1"/>
          </a:solidFill>
        </p:spPr>
        <p:txBody>
          <a:bodyPr vert="horz" lIns="68580" tIns="34290" rIns="68580" bIns="34290" rtlCol="0" anchor="b">
            <a:noAutofit/>
          </a:bodyPr>
          <a:lstStyle>
            <a:lvl1pPr algn="ctr"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algn="l"/>
            <a:r>
              <a:rPr lang="en-US" sz="1800" dirty="0">
                <a:solidFill>
                  <a:schemeClr val="bg1"/>
                </a:solidFill>
                <a:latin typeface="Roboto" panose="02000000000000000000" pitchFamily="2" charset="0"/>
                <a:ea typeface="Roboto" panose="02000000000000000000" pitchFamily="2" charset="0"/>
                <a:cs typeface="Roboto" panose="02000000000000000000" pitchFamily="2" charset="0"/>
              </a:rPr>
              <a:t>Dr Tracy Underwood</a:t>
            </a:r>
          </a:p>
          <a:p>
            <a:endParaRPr lang="en-US" sz="45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l"/>
            <a:r>
              <a:rPr lang="en-US" sz="1500" b="0" dirty="0">
                <a:solidFill>
                  <a:schemeClr val="bg1"/>
                </a:solidFill>
                <a:latin typeface="Roboto" panose="02000000000000000000" pitchFamily="2" charset="0"/>
                <a:ea typeface="Roboto" panose="02000000000000000000" pitchFamily="2" charset="0"/>
                <a:cs typeface="Roboto" panose="02000000000000000000" pitchFamily="2" charset="0"/>
              </a:rPr>
              <a:t>Head of Translational Research &amp; UKRI Future Leaders Fellow </a:t>
            </a:r>
          </a:p>
          <a:p>
            <a:pPr algn="l"/>
            <a:r>
              <a:rPr lang="en-US" sz="1500" b="0" dirty="0">
                <a:solidFill>
                  <a:schemeClr val="bg1"/>
                </a:solidFill>
                <a:latin typeface="Roboto" panose="02000000000000000000" pitchFamily="2" charset="0"/>
                <a:ea typeface="Roboto" panose="02000000000000000000" pitchFamily="2" charset="0"/>
                <a:cs typeface="Roboto" panose="02000000000000000000" pitchFamily="2" charset="0"/>
              </a:rPr>
              <a:t>Leo Cancer Care</a:t>
            </a:r>
          </a:p>
          <a:p>
            <a:endParaRPr lang="en-US" sz="15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l"/>
            <a:r>
              <a:rPr lang="en-US" sz="1500" b="0" dirty="0">
                <a:solidFill>
                  <a:schemeClr val="bg1"/>
                </a:solidFill>
                <a:latin typeface="Roboto" panose="02000000000000000000" pitchFamily="2" charset="0"/>
                <a:ea typeface="Roboto" panose="02000000000000000000" pitchFamily="2" charset="0"/>
                <a:cs typeface="Roboto" panose="02000000000000000000" pitchFamily="2" charset="0"/>
              </a:rPr>
              <a:t>Honorary Senior Research Fellow</a:t>
            </a:r>
          </a:p>
          <a:p>
            <a:pPr algn="l"/>
            <a:r>
              <a:rPr lang="en-US" sz="1500" b="0" dirty="0">
                <a:solidFill>
                  <a:schemeClr val="bg1"/>
                </a:solidFill>
                <a:latin typeface="Roboto" panose="02000000000000000000" pitchFamily="2" charset="0"/>
                <a:ea typeface="Roboto" panose="02000000000000000000" pitchFamily="2" charset="0"/>
                <a:cs typeface="Roboto" panose="02000000000000000000" pitchFamily="2" charset="0"/>
              </a:rPr>
              <a:t>University College London</a:t>
            </a:r>
          </a:p>
        </p:txBody>
      </p:sp>
    </p:spTree>
    <p:extLst>
      <p:ext uri="{BB962C8B-B14F-4D97-AF65-F5344CB8AC3E}">
        <p14:creationId xmlns:p14="http://schemas.microsoft.com/office/powerpoint/2010/main" val="617471635"/>
      </p:ext>
    </p:extLst>
  </p:cSld>
  <p:clrMapOvr>
    <a:masterClrMapping/>
  </p:clrMapOvr>
  <mc:AlternateContent xmlns:mc="http://schemas.openxmlformats.org/markup-compatibility/2006" xmlns:p14="http://schemas.microsoft.com/office/powerpoint/2010/main">
    <mc:Choice Requires="p14">
      <p:transition spd="slow" p14:dur="2000" advTm="54357"/>
    </mc:Choice>
    <mc:Fallback xmlns="">
      <p:transition spd="slow" advTm="543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9E803-4DE4-FD75-17DF-EB23BDA6B3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05A348-4399-42B5-EBEF-18E39BDAF4F7}"/>
              </a:ext>
            </a:extLst>
          </p:cNvPr>
          <p:cNvSpPr txBox="1">
            <a:spLocks/>
          </p:cNvSpPr>
          <p:nvPr/>
        </p:nvSpPr>
        <p:spPr>
          <a:xfrm>
            <a:off x="6550713" y="2915625"/>
            <a:ext cx="2425218" cy="2274304"/>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3200" dirty="0"/>
          </a:p>
        </p:txBody>
      </p:sp>
      <p:sp>
        <p:nvSpPr>
          <p:cNvPr id="6" name="Titre 1">
            <a:extLst>
              <a:ext uri="{FF2B5EF4-FFF2-40B4-BE49-F238E27FC236}">
                <a16:creationId xmlns:a16="http://schemas.microsoft.com/office/drawing/2014/main" id="{9DA5877B-FA1E-7542-0DB3-39A47D03A875}"/>
              </a:ext>
            </a:extLst>
          </p:cNvPr>
          <p:cNvSpPr txBox="1">
            <a:spLocks/>
          </p:cNvSpPr>
          <p:nvPr/>
        </p:nvSpPr>
        <p:spPr>
          <a:xfrm>
            <a:off x="519353" y="2224965"/>
            <a:ext cx="6860073" cy="90000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3200" dirty="0"/>
          </a:p>
        </p:txBody>
      </p:sp>
      <p:sp>
        <p:nvSpPr>
          <p:cNvPr id="4" name="Oval 3">
            <a:extLst>
              <a:ext uri="{FF2B5EF4-FFF2-40B4-BE49-F238E27FC236}">
                <a16:creationId xmlns:a16="http://schemas.microsoft.com/office/drawing/2014/main" id="{2C593E59-FBC8-3F98-1428-CC20E0637A90}"/>
              </a:ext>
            </a:extLst>
          </p:cNvPr>
          <p:cNvSpPr/>
          <p:nvPr/>
        </p:nvSpPr>
        <p:spPr>
          <a:xfrm>
            <a:off x="227929" y="250726"/>
            <a:ext cx="118800" cy="118800"/>
          </a:xfrm>
          <a:prstGeom prst="ellipse">
            <a:avLst/>
          </a:prstGeom>
          <a:solidFill>
            <a:srgbClr val="ABE6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F611EF0D-CD50-2E7C-3255-2846C0EA7046}"/>
              </a:ext>
            </a:extLst>
          </p:cNvPr>
          <p:cNvSpPr/>
          <p:nvPr/>
        </p:nvSpPr>
        <p:spPr>
          <a:xfrm>
            <a:off x="112181" y="2395217"/>
            <a:ext cx="2570400" cy="2570400"/>
          </a:xfrm>
          <a:prstGeom prst="ellipse">
            <a:avLst/>
          </a:prstGeom>
          <a:solidFill>
            <a:srgbClr val="ABE6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7" name="Oval 6">
            <a:extLst>
              <a:ext uri="{FF2B5EF4-FFF2-40B4-BE49-F238E27FC236}">
                <a16:creationId xmlns:a16="http://schemas.microsoft.com/office/drawing/2014/main" id="{74AD0272-BD11-1246-1009-0ED6905B66DA}"/>
              </a:ext>
            </a:extLst>
          </p:cNvPr>
          <p:cNvSpPr/>
          <p:nvPr/>
        </p:nvSpPr>
        <p:spPr>
          <a:xfrm>
            <a:off x="3162245" y="609272"/>
            <a:ext cx="421200" cy="421200"/>
          </a:xfrm>
          <a:prstGeom prst="ellipse">
            <a:avLst/>
          </a:prstGeom>
          <a:solidFill>
            <a:srgbClr val="ABE6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55A1B5CF-9700-1CEB-1D7F-D276DB8582BF}"/>
              </a:ext>
            </a:extLst>
          </p:cNvPr>
          <p:cNvSpPr txBox="1"/>
          <p:nvPr/>
        </p:nvSpPr>
        <p:spPr>
          <a:xfrm>
            <a:off x="3563727" y="496706"/>
            <a:ext cx="2319097" cy="646331"/>
          </a:xfrm>
          <a:prstGeom prst="rect">
            <a:avLst/>
          </a:prstGeom>
          <a:noFill/>
        </p:spPr>
        <p:txBody>
          <a:bodyPr wrap="square">
            <a:spAutoFit/>
          </a:bodyPr>
          <a:lstStyle/>
          <a:p>
            <a:r>
              <a:rPr lang="en-US" sz="1800" dirty="0"/>
              <a:t>Radiology market $76 billion</a:t>
            </a:r>
          </a:p>
        </p:txBody>
      </p:sp>
      <p:sp>
        <p:nvSpPr>
          <p:cNvPr id="14" name="TextBox 13">
            <a:extLst>
              <a:ext uri="{FF2B5EF4-FFF2-40B4-BE49-F238E27FC236}">
                <a16:creationId xmlns:a16="http://schemas.microsoft.com/office/drawing/2014/main" id="{F585EFF0-5D42-29E9-DD52-C39D0E47AC19}"/>
              </a:ext>
            </a:extLst>
          </p:cNvPr>
          <p:cNvSpPr txBox="1"/>
          <p:nvPr/>
        </p:nvSpPr>
        <p:spPr>
          <a:xfrm>
            <a:off x="335300" y="111781"/>
            <a:ext cx="3505025" cy="369332"/>
          </a:xfrm>
          <a:prstGeom prst="rect">
            <a:avLst/>
          </a:prstGeom>
          <a:noFill/>
        </p:spPr>
        <p:txBody>
          <a:bodyPr wrap="square">
            <a:spAutoFit/>
          </a:bodyPr>
          <a:lstStyle/>
          <a:p>
            <a:r>
              <a:rPr lang="en-US" sz="1800" dirty="0"/>
              <a:t>Radiotherapy market $6 billion</a:t>
            </a:r>
          </a:p>
        </p:txBody>
      </p:sp>
      <p:sp>
        <p:nvSpPr>
          <p:cNvPr id="19" name="Titre 1">
            <a:extLst>
              <a:ext uri="{FF2B5EF4-FFF2-40B4-BE49-F238E27FC236}">
                <a16:creationId xmlns:a16="http://schemas.microsoft.com/office/drawing/2014/main" id="{C05465CD-3856-3C0B-80E7-2D465DFCA2BB}"/>
              </a:ext>
            </a:extLst>
          </p:cNvPr>
          <p:cNvSpPr txBox="1">
            <a:spLocks/>
          </p:cNvSpPr>
          <p:nvPr/>
        </p:nvSpPr>
        <p:spPr>
          <a:xfrm>
            <a:off x="2589809" y="3686504"/>
            <a:ext cx="6625467" cy="2274304"/>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200" dirty="0"/>
              <a:t>Annual market valuations</a:t>
            </a:r>
          </a:p>
          <a:p>
            <a:r>
              <a:rPr lang="en-GB" sz="1200" dirty="0"/>
              <a:t>Data from 2022</a:t>
            </a:r>
          </a:p>
          <a:p>
            <a:r>
              <a:rPr lang="en-GB" sz="1200" dirty="0" err="1"/>
              <a:t>www.marketsandmarkets.com</a:t>
            </a:r>
            <a:r>
              <a:rPr lang="en-GB" sz="1200" dirty="0"/>
              <a:t> </a:t>
            </a:r>
          </a:p>
        </p:txBody>
      </p:sp>
      <p:sp>
        <p:nvSpPr>
          <p:cNvPr id="21" name="Titre 1">
            <a:extLst>
              <a:ext uri="{FF2B5EF4-FFF2-40B4-BE49-F238E27FC236}">
                <a16:creationId xmlns:a16="http://schemas.microsoft.com/office/drawing/2014/main" id="{C70F73F9-31CD-C14C-0185-FF7DC8C291FF}"/>
              </a:ext>
            </a:extLst>
          </p:cNvPr>
          <p:cNvSpPr txBox="1">
            <a:spLocks/>
          </p:cNvSpPr>
          <p:nvPr/>
        </p:nvSpPr>
        <p:spPr>
          <a:xfrm>
            <a:off x="5827088" y="3627851"/>
            <a:ext cx="3123777" cy="1184325"/>
          </a:xfrm>
          <a:prstGeom prst="rect">
            <a:avLst/>
          </a:prstGeom>
          <a:solidFill>
            <a:srgbClr val="ABE6EF"/>
          </a:solidFill>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b="1" dirty="0"/>
              <a:t>Radiotherapy does not benefit from the same economies of scale as larger markets…</a:t>
            </a:r>
          </a:p>
        </p:txBody>
      </p:sp>
      <p:sp>
        <p:nvSpPr>
          <p:cNvPr id="22" name="TextBox 21">
            <a:extLst>
              <a:ext uri="{FF2B5EF4-FFF2-40B4-BE49-F238E27FC236}">
                <a16:creationId xmlns:a16="http://schemas.microsoft.com/office/drawing/2014/main" id="{93260BF3-FF77-C4C4-B663-61C3CFCD34C5}"/>
              </a:ext>
            </a:extLst>
          </p:cNvPr>
          <p:cNvSpPr txBox="1"/>
          <p:nvPr/>
        </p:nvSpPr>
        <p:spPr>
          <a:xfrm>
            <a:off x="465333" y="3295217"/>
            <a:ext cx="1864097" cy="1200329"/>
          </a:xfrm>
          <a:prstGeom prst="rect">
            <a:avLst/>
          </a:prstGeom>
          <a:noFill/>
        </p:spPr>
        <p:txBody>
          <a:bodyPr wrap="square">
            <a:spAutoFit/>
          </a:bodyPr>
          <a:lstStyle/>
          <a:p>
            <a:pPr algn="ctr"/>
            <a:r>
              <a:rPr lang="en-US" sz="1800" dirty="0"/>
              <a:t>Automobile market $2.8 trillion</a:t>
            </a:r>
          </a:p>
          <a:p>
            <a:pPr algn="ctr"/>
            <a:endParaRPr lang="en-US" sz="1800" dirty="0"/>
          </a:p>
        </p:txBody>
      </p:sp>
      <p:sp>
        <p:nvSpPr>
          <p:cNvPr id="12" name="Titre 1">
            <a:extLst>
              <a:ext uri="{FF2B5EF4-FFF2-40B4-BE49-F238E27FC236}">
                <a16:creationId xmlns:a16="http://schemas.microsoft.com/office/drawing/2014/main" id="{9EE48344-A6A5-5DD9-A634-8A750E9E84AF}"/>
              </a:ext>
            </a:extLst>
          </p:cNvPr>
          <p:cNvSpPr txBox="1">
            <a:spLocks/>
          </p:cNvSpPr>
          <p:nvPr/>
        </p:nvSpPr>
        <p:spPr>
          <a:xfrm>
            <a:off x="5827088" y="78792"/>
            <a:ext cx="3162171" cy="157303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dirty="0"/>
              <a:t>~130 proton centres worldwide</a:t>
            </a:r>
          </a:p>
          <a:p>
            <a:endParaRPr lang="en-GB" sz="1600" dirty="0"/>
          </a:p>
        </p:txBody>
      </p:sp>
      <p:pic>
        <p:nvPicPr>
          <p:cNvPr id="20" name="Picture 19" descr="A black and white drawing of a car&#10;&#10;AI-generated content may be incorrect.">
            <a:extLst>
              <a:ext uri="{FF2B5EF4-FFF2-40B4-BE49-F238E27FC236}">
                <a16:creationId xmlns:a16="http://schemas.microsoft.com/office/drawing/2014/main" id="{6F381A06-E391-CA50-093E-810579AB1A28}"/>
              </a:ext>
            </a:extLst>
          </p:cNvPr>
          <p:cNvPicPr>
            <a:picLocks noChangeAspect="1"/>
          </p:cNvPicPr>
          <p:nvPr/>
        </p:nvPicPr>
        <p:blipFill>
          <a:blip r:embed="rId4"/>
          <a:stretch>
            <a:fillRect/>
          </a:stretch>
        </p:blipFill>
        <p:spPr>
          <a:xfrm>
            <a:off x="6765909" y="2793138"/>
            <a:ext cx="1219201" cy="812800"/>
          </a:xfrm>
          <a:prstGeom prst="rect">
            <a:avLst/>
          </a:prstGeom>
        </p:spPr>
      </p:pic>
      <p:sp>
        <p:nvSpPr>
          <p:cNvPr id="23" name="Titre 1">
            <a:extLst>
              <a:ext uri="{FF2B5EF4-FFF2-40B4-BE49-F238E27FC236}">
                <a16:creationId xmlns:a16="http://schemas.microsoft.com/office/drawing/2014/main" id="{B94DEF5C-1F41-81D3-9BD5-18927B591E52}"/>
              </a:ext>
            </a:extLst>
          </p:cNvPr>
          <p:cNvSpPr txBox="1">
            <a:spLocks/>
          </p:cNvSpPr>
          <p:nvPr/>
        </p:nvSpPr>
        <p:spPr>
          <a:xfrm>
            <a:off x="6042267" y="1837347"/>
            <a:ext cx="3162178" cy="157303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dirty="0"/>
              <a:t>~5million </a:t>
            </a:r>
            <a:r>
              <a:rPr lang="en-GB" sz="1600" dirty="0" err="1"/>
              <a:t>Teslas</a:t>
            </a:r>
            <a:r>
              <a:rPr lang="en-GB" sz="1600" dirty="0"/>
              <a:t> worldwide</a:t>
            </a:r>
          </a:p>
          <a:p>
            <a:endParaRPr lang="en-GB" sz="1600" dirty="0"/>
          </a:p>
        </p:txBody>
      </p:sp>
      <p:pic>
        <p:nvPicPr>
          <p:cNvPr id="25" name="Picture 24" descr="A diagram of a normal distribution of a peak&#10;&#10;AI-generated content may be incorrect.">
            <a:extLst>
              <a:ext uri="{FF2B5EF4-FFF2-40B4-BE49-F238E27FC236}">
                <a16:creationId xmlns:a16="http://schemas.microsoft.com/office/drawing/2014/main" id="{0ACD19F7-CED1-0C73-EA46-42648F349BC0}"/>
              </a:ext>
            </a:extLst>
          </p:cNvPr>
          <p:cNvPicPr>
            <a:picLocks noChangeAspect="1"/>
          </p:cNvPicPr>
          <p:nvPr/>
        </p:nvPicPr>
        <p:blipFill>
          <a:blip r:embed="rId5"/>
          <a:stretch>
            <a:fillRect/>
          </a:stretch>
        </p:blipFill>
        <p:spPr>
          <a:xfrm>
            <a:off x="6556172" y="979797"/>
            <a:ext cx="1638676" cy="1092450"/>
          </a:xfrm>
          <a:prstGeom prst="rect">
            <a:avLst/>
          </a:prstGeom>
        </p:spPr>
      </p:pic>
      <p:pic>
        <p:nvPicPr>
          <p:cNvPr id="27" name="Picture 26" descr="A blue machine with a table&#10;&#10;AI-generated content may be incorrect.">
            <a:extLst>
              <a:ext uri="{FF2B5EF4-FFF2-40B4-BE49-F238E27FC236}">
                <a16:creationId xmlns:a16="http://schemas.microsoft.com/office/drawing/2014/main" id="{E3FF5FCE-3C77-ED80-810D-1A2B8FC31FAA}"/>
              </a:ext>
            </a:extLst>
          </p:cNvPr>
          <p:cNvPicPr>
            <a:picLocks noChangeAspect="1"/>
          </p:cNvPicPr>
          <p:nvPr/>
        </p:nvPicPr>
        <p:blipFill>
          <a:blip r:embed="rId6"/>
          <a:stretch>
            <a:fillRect/>
          </a:stretch>
        </p:blipFill>
        <p:spPr>
          <a:xfrm>
            <a:off x="490841" y="553558"/>
            <a:ext cx="2395252" cy="1596835"/>
          </a:xfrm>
          <a:prstGeom prst="rect">
            <a:avLst/>
          </a:prstGeom>
        </p:spPr>
      </p:pic>
      <p:pic>
        <p:nvPicPr>
          <p:cNvPr id="29" name="Picture 28" descr="A grey and white x-ray of a human skeleton&#10;&#10;AI-generated content may be incorrect.">
            <a:extLst>
              <a:ext uri="{FF2B5EF4-FFF2-40B4-BE49-F238E27FC236}">
                <a16:creationId xmlns:a16="http://schemas.microsoft.com/office/drawing/2014/main" id="{63A3290E-7051-384F-44CB-DCD0DBF5BDD0}"/>
              </a:ext>
            </a:extLst>
          </p:cNvPr>
          <p:cNvPicPr>
            <a:picLocks noChangeAspect="1"/>
          </p:cNvPicPr>
          <p:nvPr/>
        </p:nvPicPr>
        <p:blipFill>
          <a:blip r:embed="rId7"/>
          <a:stretch>
            <a:fillRect/>
          </a:stretch>
        </p:blipFill>
        <p:spPr>
          <a:xfrm>
            <a:off x="3563727" y="1149750"/>
            <a:ext cx="1473518" cy="1473518"/>
          </a:xfrm>
          <a:prstGeom prst="rect">
            <a:avLst/>
          </a:prstGeom>
        </p:spPr>
      </p:pic>
      <p:pic>
        <p:nvPicPr>
          <p:cNvPr id="31" name="Picture 30" descr="A car on a conveyor belt&#10;&#10;AI-generated content may be incorrect.">
            <a:extLst>
              <a:ext uri="{FF2B5EF4-FFF2-40B4-BE49-F238E27FC236}">
                <a16:creationId xmlns:a16="http://schemas.microsoft.com/office/drawing/2014/main" id="{789D1B83-B92C-C3BF-B769-FB429AC55D12}"/>
              </a:ext>
            </a:extLst>
          </p:cNvPr>
          <p:cNvPicPr>
            <a:picLocks noChangeAspect="1"/>
          </p:cNvPicPr>
          <p:nvPr/>
        </p:nvPicPr>
        <p:blipFill>
          <a:blip r:embed="rId8"/>
          <a:stretch>
            <a:fillRect/>
          </a:stretch>
        </p:blipFill>
        <p:spPr>
          <a:xfrm>
            <a:off x="2702118" y="2707814"/>
            <a:ext cx="1840074" cy="1840074"/>
          </a:xfrm>
          <a:prstGeom prst="rect">
            <a:avLst/>
          </a:prstGeom>
        </p:spPr>
      </p:pic>
      <p:cxnSp>
        <p:nvCxnSpPr>
          <p:cNvPr id="33" name="Straight Connector 32">
            <a:extLst>
              <a:ext uri="{FF2B5EF4-FFF2-40B4-BE49-F238E27FC236}">
                <a16:creationId xmlns:a16="http://schemas.microsoft.com/office/drawing/2014/main" id="{BEB54B58-AF62-20AC-E7EE-8F2BF8938F51}"/>
              </a:ext>
            </a:extLst>
          </p:cNvPr>
          <p:cNvCxnSpPr/>
          <p:nvPr/>
        </p:nvCxnSpPr>
        <p:spPr>
          <a:xfrm>
            <a:off x="5838902" y="295304"/>
            <a:ext cx="0" cy="4552892"/>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76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p:bldP spid="19" grpId="0"/>
      <p:bldP spid="21" grpId="0" animBg="1"/>
      <p:bldP spid="22" grpId="0"/>
      <p:bldP spid="1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05217-25E8-6E98-DBE9-5F5F930ECF4C}"/>
            </a:ext>
          </a:extLst>
        </p:cNvPr>
        <p:cNvGrpSpPr/>
        <p:nvPr/>
      </p:nvGrpSpPr>
      <p:grpSpPr>
        <a:xfrm>
          <a:off x="0" y="0"/>
          <a:ext cx="0" cy="0"/>
          <a:chOff x="0" y="0"/>
          <a:chExt cx="0" cy="0"/>
        </a:xfrm>
      </p:grpSpPr>
      <p:pic>
        <p:nvPicPr>
          <p:cNvPr id="25" name="Picture 24" descr="A diagram of a company&#10;&#10;AI-generated content may be incorrect.">
            <a:extLst>
              <a:ext uri="{FF2B5EF4-FFF2-40B4-BE49-F238E27FC236}">
                <a16:creationId xmlns:a16="http://schemas.microsoft.com/office/drawing/2014/main" id="{2589EB6E-791F-C0D8-1BB8-956AE5FCA283}"/>
              </a:ext>
            </a:extLst>
          </p:cNvPr>
          <p:cNvPicPr>
            <a:picLocks noChangeAspect="1"/>
          </p:cNvPicPr>
          <p:nvPr/>
        </p:nvPicPr>
        <p:blipFill>
          <a:blip r:embed="rId4"/>
          <a:srcRect b="72749"/>
          <a:stretch/>
        </p:blipFill>
        <p:spPr>
          <a:xfrm>
            <a:off x="207914" y="959779"/>
            <a:ext cx="8158846" cy="1020864"/>
          </a:xfrm>
          <a:prstGeom prst="rect">
            <a:avLst/>
          </a:prstGeom>
        </p:spPr>
      </p:pic>
      <p:pic>
        <p:nvPicPr>
          <p:cNvPr id="31" name="Picture 18" descr="Contact the Clinical Team - Leo Cancer Care : Leo Cancer Care">
            <a:extLst>
              <a:ext uri="{FF2B5EF4-FFF2-40B4-BE49-F238E27FC236}">
                <a16:creationId xmlns:a16="http://schemas.microsoft.com/office/drawing/2014/main" id="{B8F1C549-071C-E1B8-DF0B-899D45876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482" y="-16974"/>
            <a:ext cx="2010316" cy="1020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diagram of a company&#10;&#10;AI-generated content may be incorrect.">
            <a:extLst>
              <a:ext uri="{FF2B5EF4-FFF2-40B4-BE49-F238E27FC236}">
                <a16:creationId xmlns:a16="http://schemas.microsoft.com/office/drawing/2014/main" id="{8A69AFE0-E874-1CFF-5BE9-BDDB158C0439}"/>
              </a:ext>
            </a:extLst>
          </p:cNvPr>
          <p:cNvPicPr>
            <a:picLocks noChangeAspect="1"/>
          </p:cNvPicPr>
          <p:nvPr/>
        </p:nvPicPr>
        <p:blipFill>
          <a:blip r:embed="rId4"/>
          <a:srcRect l="47370" t="27880" r="39646"/>
          <a:stretch/>
        </p:blipFill>
        <p:spPr>
          <a:xfrm>
            <a:off x="4084677" y="1973776"/>
            <a:ext cx="1059270" cy="2701743"/>
          </a:xfrm>
          <a:prstGeom prst="rect">
            <a:avLst/>
          </a:prstGeom>
        </p:spPr>
      </p:pic>
      <p:pic>
        <p:nvPicPr>
          <p:cNvPr id="3" name="Picture 2" descr="A diagram of a company&#10;&#10;AI-generated content may be incorrect.">
            <a:extLst>
              <a:ext uri="{FF2B5EF4-FFF2-40B4-BE49-F238E27FC236}">
                <a16:creationId xmlns:a16="http://schemas.microsoft.com/office/drawing/2014/main" id="{70AAD645-E2EF-9295-41C0-657FE741E357}"/>
              </a:ext>
            </a:extLst>
          </p:cNvPr>
          <p:cNvPicPr>
            <a:picLocks noChangeAspect="1"/>
          </p:cNvPicPr>
          <p:nvPr/>
        </p:nvPicPr>
        <p:blipFill>
          <a:blip r:embed="rId4"/>
          <a:srcRect l="14263" t="28185" r="73455" b="43440"/>
          <a:stretch/>
        </p:blipFill>
        <p:spPr>
          <a:xfrm>
            <a:off x="1371599" y="1980643"/>
            <a:ext cx="1002079" cy="1062991"/>
          </a:xfrm>
          <a:prstGeom prst="rect">
            <a:avLst/>
          </a:prstGeom>
        </p:spPr>
      </p:pic>
      <p:pic>
        <p:nvPicPr>
          <p:cNvPr id="5" name="Picture 4" descr="A diagram of a company&#10;&#10;AI-generated content may be incorrect.">
            <a:extLst>
              <a:ext uri="{FF2B5EF4-FFF2-40B4-BE49-F238E27FC236}">
                <a16:creationId xmlns:a16="http://schemas.microsoft.com/office/drawing/2014/main" id="{3A433F38-FA97-29F4-881B-FFF54B7064BF}"/>
              </a:ext>
            </a:extLst>
          </p:cNvPr>
          <p:cNvPicPr>
            <a:picLocks noChangeAspect="1"/>
          </p:cNvPicPr>
          <p:nvPr/>
        </p:nvPicPr>
        <p:blipFill>
          <a:blip r:embed="rId4"/>
          <a:srcRect l="68199" t="28185" r="20577" b="16590"/>
          <a:stretch/>
        </p:blipFill>
        <p:spPr>
          <a:xfrm>
            <a:off x="5767836" y="1980643"/>
            <a:ext cx="915764" cy="2068831"/>
          </a:xfrm>
          <a:prstGeom prst="rect">
            <a:avLst/>
          </a:prstGeom>
        </p:spPr>
      </p:pic>
      <p:pic>
        <p:nvPicPr>
          <p:cNvPr id="7" name="Picture 6" descr="A diagram of a company&#10;&#10;AI-generated content may be incorrect.">
            <a:extLst>
              <a:ext uri="{FF2B5EF4-FFF2-40B4-BE49-F238E27FC236}">
                <a16:creationId xmlns:a16="http://schemas.microsoft.com/office/drawing/2014/main" id="{A9EC7915-CCC1-571B-5000-2DDC7E98CC3F}"/>
              </a:ext>
            </a:extLst>
          </p:cNvPr>
          <p:cNvPicPr>
            <a:picLocks noChangeAspect="1"/>
          </p:cNvPicPr>
          <p:nvPr/>
        </p:nvPicPr>
        <p:blipFill>
          <a:blip r:embed="rId4"/>
          <a:srcRect l="79423" t="28186" r="7425" b="29709"/>
          <a:stretch/>
        </p:blipFill>
        <p:spPr>
          <a:xfrm>
            <a:off x="6683600" y="1974607"/>
            <a:ext cx="1073056" cy="1577341"/>
          </a:xfrm>
          <a:prstGeom prst="rect">
            <a:avLst/>
          </a:prstGeom>
        </p:spPr>
      </p:pic>
      <p:pic>
        <p:nvPicPr>
          <p:cNvPr id="14340" name="Picture 4" descr="Careers - Leo Cancer Care : Leo Cancer Care">
            <a:extLst>
              <a:ext uri="{FF2B5EF4-FFF2-40B4-BE49-F238E27FC236}">
                <a16:creationId xmlns:a16="http://schemas.microsoft.com/office/drawing/2014/main" id="{145996AD-D1B3-4F3F-41FD-A9CF1135C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345" y="3247624"/>
            <a:ext cx="2373679" cy="124947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4344" name="Picture 8" descr="Leo Cancer Care Unveils Bold Rebrand Reflecting Commitment to Human-Centric Cancer  Treatment - Leo Cancer Care : Leo Cancer Care">
            <a:extLst>
              <a:ext uri="{FF2B5EF4-FFF2-40B4-BE49-F238E27FC236}">
                <a16:creationId xmlns:a16="http://schemas.microsoft.com/office/drawing/2014/main" id="{ABF65C2C-7004-B3A7-6742-7D47E9B381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47"/>
          <a:stretch/>
        </p:blipFill>
        <p:spPr bwMode="auto">
          <a:xfrm>
            <a:off x="6834558" y="3598513"/>
            <a:ext cx="2186152" cy="1249477"/>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8F1901-28DE-46D8-1098-A2E4F1BB1085}"/>
              </a:ext>
            </a:extLst>
          </p:cNvPr>
          <p:cNvSpPr txBox="1"/>
          <p:nvPr/>
        </p:nvSpPr>
        <p:spPr>
          <a:xfrm>
            <a:off x="135772" y="135630"/>
            <a:ext cx="6698786" cy="830997"/>
          </a:xfrm>
          <a:prstGeom prst="rect">
            <a:avLst/>
          </a:prstGeom>
          <a:noFill/>
        </p:spPr>
        <p:txBody>
          <a:bodyPr wrap="square">
            <a:spAutoFit/>
          </a:bodyPr>
          <a:lstStyle/>
          <a:p>
            <a:r>
              <a:rPr lang="en-GB" sz="2400" b="1" dirty="0">
                <a:solidFill>
                  <a:srgbClr val="1B1B1B"/>
                </a:solidFill>
                <a:latin typeface="+mj-lt"/>
              </a:rPr>
              <a:t>Commercialisation of radiotherapy devices requires a large and highly skilled team</a:t>
            </a:r>
          </a:p>
        </p:txBody>
      </p:sp>
      <p:pic>
        <p:nvPicPr>
          <p:cNvPr id="11" name="Picture 10" descr="A diagram of a company&#10;&#10;AI-generated content may be incorrect.">
            <a:extLst>
              <a:ext uri="{FF2B5EF4-FFF2-40B4-BE49-F238E27FC236}">
                <a16:creationId xmlns:a16="http://schemas.microsoft.com/office/drawing/2014/main" id="{4A396E6D-7C51-F021-6BC2-084A0FF55016}"/>
              </a:ext>
            </a:extLst>
          </p:cNvPr>
          <p:cNvPicPr>
            <a:picLocks noChangeAspect="1"/>
          </p:cNvPicPr>
          <p:nvPr/>
        </p:nvPicPr>
        <p:blipFill>
          <a:blip r:embed="rId4"/>
          <a:srcRect l="34576" t="27880" r="52440"/>
          <a:stretch/>
        </p:blipFill>
        <p:spPr>
          <a:xfrm>
            <a:off x="3025407" y="1973777"/>
            <a:ext cx="1059270" cy="2701743"/>
          </a:xfrm>
          <a:prstGeom prst="rect">
            <a:avLst/>
          </a:prstGeom>
        </p:spPr>
      </p:pic>
      <p:sp>
        <p:nvSpPr>
          <p:cNvPr id="6" name="TextBox 5">
            <a:extLst>
              <a:ext uri="{FF2B5EF4-FFF2-40B4-BE49-F238E27FC236}">
                <a16:creationId xmlns:a16="http://schemas.microsoft.com/office/drawing/2014/main" id="{28B2E94B-E84B-506C-EACA-5CF5A1DC2CC4}"/>
              </a:ext>
            </a:extLst>
          </p:cNvPr>
          <p:cNvSpPr txBox="1"/>
          <p:nvPr/>
        </p:nvSpPr>
        <p:spPr>
          <a:xfrm>
            <a:off x="84082" y="4558725"/>
            <a:ext cx="7148822" cy="584775"/>
          </a:xfrm>
          <a:prstGeom prst="rect">
            <a:avLst/>
          </a:prstGeom>
          <a:noFill/>
        </p:spPr>
        <p:txBody>
          <a:bodyPr wrap="square">
            <a:spAutoFit/>
          </a:bodyPr>
          <a:lstStyle/>
          <a:p>
            <a:r>
              <a:rPr lang="en-GB" sz="1600" b="0" i="0" u="none" strike="noStrike" dirty="0">
                <a:solidFill>
                  <a:srgbClr val="1F1F1F"/>
                </a:solidFill>
                <a:effectLst/>
                <a:latin typeface="Google Sans"/>
              </a:rPr>
              <a:t>According to the Social Security Administration, the average salary in the U.S. is </a:t>
            </a:r>
            <a:r>
              <a:rPr lang="en-GB" sz="1600" b="0" i="0" u="none" strike="noStrike" dirty="0">
                <a:solidFill>
                  <a:srgbClr val="040C28"/>
                </a:solidFill>
                <a:effectLst/>
                <a:latin typeface="Google Sans"/>
              </a:rPr>
              <a:t>$66,622</a:t>
            </a:r>
            <a:r>
              <a:rPr lang="en-GB" sz="1600" b="0" i="0" u="none" strike="noStrike" dirty="0">
                <a:solidFill>
                  <a:srgbClr val="1F1F1F"/>
                </a:solidFill>
                <a:effectLst/>
                <a:latin typeface="Google Sans"/>
              </a:rPr>
              <a:t>, add ~20% employment costs, scale for 100 employees </a:t>
            </a:r>
            <a:r>
              <a:rPr lang="en-GB" sz="1600" b="0" i="0" u="none" strike="noStrike" dirty="0">
                <a:solidFill>
                  <a:srgbClr val="1F1F1F"/>
                </a:solidFill>
                <a:effectLst/>
                <a:latin typeface="Google Sans"/>
                <a:sym typeface="Wingdings" pitchFamily="2" charset="2"/>
              </a:rPr>
              <a:t> $11m per year</a:t>
            </a:r>
            <a:endParaRPr lang="en-US" sz="1600" dirty="0"/>
          </a:p>
        </p:txBody>
      </p:sp>
      <p:sp>
        <p:nvSpPr>
          <p:cNvPr id="8" name="TextBox 7">
            <a:extLst>
              <a:ext uri="{FF2B5EF4-FFF2-40B4-BE49-F238E27FC236}">
                <a16:creationId xmlns:a16="http://schemas.microsoft.com/office/drawing/2014/main" id="{CEF79B4E-B7CF-A405-A552-A87968FFC418}"/>
              </a:ext>
            </a:extLst>
          </p:cNvPr>
          <p:cNvSpPr txBox="1"/>
          <p:nvPr/>
        </p:nvSpPr>
        <p:spPr>
          <a:xfrm>
            <a:off x="7498511" y="1047999"/>
            <a:ext cx="7010400" cy="300082"/>
          </a:xfrm>
          <a:prstGeom prst="rect">
            <a:avLst/>
          </a:prstGeom>
          <a:noFill/>
        </p:spPr>
        <p:txBody>
          <a:bodyPr wrap="square">
            <a:spAutoFit/>
          </a:bodyPr>
          <a:lstStyle/>
          <a:p>
            <a:r>
              <a:rPr lang="en-US" dirty="0"/>
              <a:t>~140 employees</a:t>
            </a:r>
          </a:p>
        </p:txBody>
      </p:sp>
    </p:spTree>
    <p:custDataLst>
      <p:tags r:id="rId1"/>
    </p:custDataLst>
    <p:extLst>
      <p:ext uri="{BB962C8B-B14F-4D97-AF65-F5344CB8AC3E}">
        <p14:creationId xmlns:p14="http://schemas.microsoft.com/office/powerpoint/2010/main" val="41420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51DDE-017E-EFC3-36BF-42C78A652364}"/>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7086A64A-B28E-0E27-A5FA-6B8FD4A7481F}"/>
              </a:ext>
            </a:extLst>
          </p:cNvPr>
          <p:cNvSpPr txBox="1">
            <a:spLocks/>
          </p:cNvSpPr>
          <p:nvPr/>
        </p:nvSpPr>
        <p:spPr>
          <a:xfrm>
            <a:off x="5069101" y="2490180"/>
            <a:ext cx="4029414" cy="680366"/>
          </a:xfrm>
          <a:prstGeom prst="rect">
            <a:avLst/>
          </a:prstGeom>
          <a:solidFill>
            <a:srgbClr val="8A8A8A"/>
          </a:solidFill>
          <a:ln>
            <a:solidFill>
              <a:schemeClr val="tx1"/>
            </a:solidFill>
          </a:ln>
        </p:spPr>
        <p:txBody>
          <a:bodyPr vert="horz" lIns="90000" tIns="45720" rIns="91440" bIns="45720" rtlCol="0" anchor="ctr">
            <a:no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b="1" i="0" u="none" strike="noStrike" dirty="0">
                <a:solidFill>
                  <a:schemeClr val="bg1"/>
                </a:solidFill>
                <a:effectLst/>
                <a:latin typeface="Google Sans"/>
              </a:rPr>
              <a:t>Grey: Selling, General, and Administrative expenses (16-55%)</a:t>
            </a:r>
            <a:endParaRPr lang="en-GB" sz="1600" dirty="0">
              <a:solidFill>
                <a:schemeClr val="bg1"/>
              </a:solidFill>
            </a:endParaRPr>
          </a:p>
        </p:txBody>
      </p:sp>
      <p:sp>
        <p:nvSpPr>
          <p:cNvPr id="14" name="Titre 1">
            <a:extLst>
              <a:ext uri="{FF2B5EF4-FFF2-40B4-BE49-F238E27FC236}">
                <a16:creationId xmlns:a16="http://schemas.microsoft.com/office/drawing/2014/main" id="{DCD866D9-381F-713D-8DE4-07148F593B7A}"/>
              </a:ext>
            </a:extLst>
          </p:cNvPr>
          <p:cNvSpPr txBox="1">
            <a:spLocks/>
          </p:cNvSpPr>
          <p:nvPr/>
        </p:nvSpPr>
        <p:spPr>
          <a:xfrm>
            <a:off x="5014227" y="1262194"/>
            <a:ext cx="4029414" cy="643774"/>
          </a:xfrm>
          <a:prstGeom prst="rect">
            <a:avLst/>
          </a:prstGeom>
          <a:solidFill>
            <a:schemeClr val="tx1"/>
          </a:solidFill>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b="1" i="0" u="none" strike="noStrike" dirty="0">
                <a:solidFill>
                  <a:schemeClr val="bg1"/>
                </a:solidFill>
                <a:effectLst/>
                <a:latin typeface="Google Sans"/>
              </a:rPr>
              <a:t>Black: cost of production (31-97%)</a:t>
            </a:r>
            <a:endParaRPr lang="en-GB" sz="1600" b="1" dirty="0">
              <a:solidFill>
                <a:schemeClr val="bg1"/>
              </a:solidFill>
            </a:endParaRPr>
          </a:p>
        </p:txBody>
      </p:sp>
      <p:sp>
        <p:nvSpPr>
          <p:cNvPr id="40" name="TextBox 39">
            <a:extLst>
              <a:ext uri="{FF2B5EF4-FFF2-40B4-BE49-F238E27FC236}">
                <a16:creationId xmlns:a16="http://schemas.microsoft.com/office/drawing/2014/main" id="{E1C8D38F-0D3C-BBFA-4CA6-5D009FDA9C02}"/>
              </a:ext>
            </a:extLst>
          </p:cNvPr>
          <p:cNvSpPr txBox="1"/>
          <p:nvPr/>
        </p:nvSpPr>
        <p:spPr>
          <a:xfrm>
            <a:off x="4622172" y="3170546"/>
            <a:ext cx="3225216" cy="984885"/>
          </a:xfrm>
          <a:prstGeom prst="rect">
            <a:avLst/>
          </a:prstGeom>
          <a:noFill/>
        </p:spPr>
        <p:txBody>
          <a:bodyPr wrap="square">
            <a:spAutoFit/>
          </a:bodyPr>
          <a:lstStyle/>
          <a:p>
            <a:pPr marL="742950" lvl="1" indent="-285750">
              <a:buFont typeface="Arial" panose="020B0604020202020204" pitchFamily="34" charset="0"/>
              <a:buChar char="•"/>
            </a:pPr>
            <a:r>
              <a:rPr lang="en-GB"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Sales and marketing</a:t>
            </a:r>
          </a:p>
          <a:p>
            <a:pPr marL="742950" lvl="1" indent="-285750">
              <a:buFont typeface="Arial" panose="020B0604020202020204" pitchFamily="34" charset="0"/>
              <a:buChar char="•"/>
            </a:pPr>
            <a:r>
              <a:rPr lang="en-GB" sz="14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Operations &amp; logistics</a:t>
            </a:r>
          </a:p>
          <a:p>
            <a:pPr marL="742950" lvl="1" indent="-285750">
              <a:buFont typeface="Arial" panose="020B0604020202020204" pitchFamily="34" charset="0"/>
              <a:buChar char="•"/>
            </a:pPr>
            <a:r>
              <a:rPr lang="en-GB"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Customer success</a:t>
            </a:r>
          </a:p>
          <a:p>
            <a:pPr marL="742950" lvl="1" indent="-285750">
              <a:buFont typeface="Arial" panose="020B0604020202020204" pitchFamily="34" charset="0"/>
              <a:buChar char="•"/>
            </a:pPr>
            <a:endParaRPr lang="en-GB"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4BD4356B-199A-3DB6-BFF7-11AA21622810}"/>
              </a:ext>
            </a:extLst>
          </p:cNvPr>
          <p:cNvSpPr txBox="1"/>
          <p:nvPr/>
        </p:nvSpPr>
        <p:spPr>
          <a:xfrm>
            <a:off x="5069101" y="1876145"/>
            <a:ext cx="4507477" cy="769441"/>
          </a:xfrm>
          <a:prstGeom prst="rect">
            <a:avLst/>
          </a:prstGeom>
          <a:noFill/>
        </p:spPr>
        <p:txBody>
          <a:bodyPr wrap="square">
            <a:spAutoFit/>
          </a:bodyPr>
          <a:lstStyle/>
          <a:p>
            <a:pPr marL="285750" lvl="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Precision manufacturing</a:t>
            </a:r>
          </a:p>
          <a:p>
            <a:pPr marL="285750" lvl="0" indent="-285750">
              <a:buFont typeface="Arial" panose="020B0604020202020204" pitchFamily="34" charset="0"/>
              <a:buChar char="•"/>
            </a:pPr>
            <a:r>
              <a:rPr lang="en-GB" sz="1400" dirty="0">
                <a:latin typeface="Calibri" panose="020F0502020204030204" pitchFamily="34" charset="0"/>
                <a:ea typeface="Calibri" panose="020F0502020204030204" pitchFamily="34" charset="0"/>
                <a:cs typeface="Calibri" panose="020F0502020204030204" pitchFamily="34" charset="0"/>
              </a:rPr>
              <a:t>Regulatory compliance and certification</a:t>
            </a:r>
          </a:p>
          <a:p>
            <a:pPr marL="285750" lvl="0" indent="-285750">
              <a:buFont typeface="Arial" panose="020B0604020202020204" pitchFamily="34" charset="0"/>
              <a:buChar char="•"/>
            </a:pPr>
            <a:endParaRPr lang="en-GB" sz="16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Rectangle 2">
            <a:extLst>
              <a:ext uri="{FF2B5EF4-FFF2-40B4-BE49-F238E27FC236}">
                <a16:creationId xmlns:a16="http://schemas.microsoft.com/office/drawing/2014/main" id="{DF548928-F314-0B0D-911A-619F9AC9FD1F}"/>
              </a:ext>
            </a:extLst>
          </p:cNvPr>
          <p:cNvSpPr>
            <a:spLocks noChangeArrowheads="1"/>
          </p:cNvSpPr>
          <p:nvPr/>
        </p:nvSpPr>
        <p:spPr bwMode="auto">
          <a:xfrm flipV="1">
            <a:off x="457200" y="-2401120"/>
            <a:ext cx="52560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itre 1">
            <a:extLst>
              <a:ext uri="{FF2B5EF4-FFF2-40B4-BE49-F238E27FC236}">
                <a16:creationId xmlns:a16="http://schemas.microsoft.com/office/drawing/2014/main" id="{0689E8E0-B669-54DC-2668-6B3454BD1E38}"/>
              </a:ext>
            </a:extLst>
          </p:cNvPr>
          <p:cNvSpPr txBox="1">
            <a:spLocks/>
          </p:cNvSpPr>
          <p:nvPr/>
        </p:nvSpPr>
        <p:spPr>
          <a:xfrm>
            <a:off x="4967350" y="373652"/>
            <a:ext cx="3773117" cy="900000"/>
          </a:xfrm>
          <a:prstGeom prst="rect">
            <a:avLst/>
          </a:prstGeom>
          <a:solidFill>
            <a:schemeClr val="bg1"/>
          </a:solidFill>
        </p:spPr>
        <p:txBody>
          <a:bodyPr vert="horz" lIns="90000" tIns="45720" rIns="91440" bIns="45720" rtlCol="0" anchor="ctr">
            <a:normAutofit fontScale="70000" lnSpcReduction="20000"/>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3200" b="1" dirty="0">
                <a:latin typeface="+mj-lt"/>
              </a:rPr>
              <a:t>How is money used? Breakdowns for selected Med Tech Companies</a:t>
            </a:r>
          </a:p>
        </p:txBody>
      </p:sp>
      <p:pic>
        <p:nvPicPr>
          <p:cNvPr id="50" name="Picture 49" descr="A graph of company names&#10;&#10;AI-generated content may be incorrect.">
            <a:extLst>
              <a:ext uri="{FF2B5EF4-FFF2-40B4-BE49-F238E27FC236}">
                <a16:creationId xmlns:a16="http://schemas.microsoft.com/office/drawing/2014/main" id="{181CB6C4-9426-08DC-7272-56EFDF06A296}"/>
              </a:ext>
            </a:extLst>
          </p:cNvPr>
          <p:cNvPicPr>
            <a:picLocks noChangeAspect="1"/>
          </p:cNvPicPr>
          <p:nvPr/>
        </p:nvPicPr>
        <p:blipFill>
          <a:blip r:embed="rId4"/>
          <a:stretch>
            <a:fillRect/>
          </a:stretch>
        </p:blipFill>
        <p:spPr>
          <a:xfrm>
            <a:off x="184882" y="149115"/>
            <a:ext cx="4710678" cy="4845269"/>
          </a:xfrm>
          <a:prstGeom prst="rect">
            <a:avLst/>
          </a:prstGeom>
        </p:spPr>
      </p:pic>
      <p:sp>
        <p:nvSpPr>
          <p:cNvPr id="51" name="Titre 1">
            <a:extLst>
              <a:ext uri="{FF2B5EF4-FFF2-40B4-BE49-F238E27FC236}">
                <a16:creationId xmlns:a16="http://schemas.microsoft.com/office/drawing/2014/main" id="{CE09FCC1-BE96-DEF8-DED5-1F363D9D40EB}"/>
              </a:ext>
            </a:extLst>
          </p:cNvPr>
          <p:cNvSpPr txBox="1">
            <a:spLocks/>
          </p:cNvSpPr>
          <p:nvPr/>
        </p:nvSpPr>
        <p:spPr>
          <a:xfrm>
            <a:off x="5069101" y="3951495"/>
            <a:ext cx="4029414" cy="404542"/>
          </a:xfrm>
          <a:prstGeom prst="rect">
            <a:avLst/>
          </a:prstGeom>
          <a:solidFill>
            <a:schemeClr val="bg1"/>
          </a:solidFill>
          <a:ln>
            <a:solidFill>
              <a:schemeClr val="tx1"/>
            </a:solidFill>
          </a:ln>
        </p:spPr>
        <p:txBody>
          <a:bodyPr vert="horz" lIns="90000" tIns="45720" rIns="91440" bIns="45720" rtlCol="0" anchor="ctr">
            <a:no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b="1" i="0" u="none" strike="noStrike" dirty="0">
                <a:effectLst/>
                <a:latin typeface="Google Sans"/>
              </a:rPr>
              <a:t>White: Research &amp; development (4-15%)</a:t>
            </a:r>
            <a:endParaRPr lang="en-GB" sz="1600" dirty="0"/>
          </a:p>
        </p:txBody>
      </p:sp>
      <p:sp>
        <p:nvSpPr>
          <p:cNvPr id="52" name="Titre 1">
            <a:extLst>
              <a:ext uri="{FF2B5EF4-FFF2-40B4-BE49-F238E27FC236}">
                <a16:creationId xmlns:a16="http://schemas.microsoft.com/office/drawing/2014/main" id="{6F6A06D9-67CB-B52D-183E-8B09566A7D52}"/>
              </a:ext>
            </a:extLst>
          </p:cNvPr>
          <p:cNvSpPr txBox="1">
            <a:spLocks/>
          </p:cNvSpPr>
          <p:nvPr/>
        </p:nvSpPr>
        <p:spPr>
          <a:xfrm>
            <a:off x="5069101" y="4478120"/>
            <a:ext cx="4029414" cy="404542"/>
          </a:xfrm>
          <a:prstGeom prst="rect">
            <a:avLst/>
          </a:prstGeom>
          <a:solidFill>
            <a:srgbClr val="44D25E"/>
          </a:solidFill>
        </p:spPr>
        <p:txBody>
          <a:bodyPr vert="horz" lIns="90000" tIns="45720" rIns="91440" bIns="45720" rtlCol="0" anchor="ctr">
            <a:no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600" b="1" i="0" u="none" strike="noStrike" dirty="0">
                <a:solidFill>
                  <a:schemeClr val="bg1"/>
                </a:solidFill>
                <a:effectLst/>
                <a:latin typeface="Google Sans"/>
              </a:rPr>
              <a:t>Green: operating profit (0-16%)</a:t>
            </a:r>
            <a:endParaRPr lang="en-GB" sz="1600" dirty="0">
              <a:solidFill>
                <a:schemeClr val="bg1"/>
              </a:solidFill>
            </a:endParaRPr>
          </a:p>
        </p:txBody>
      </p:sp>
    </p:spTree>
    <p:custDataLst>
      <p:tags r:id="rId1"/>
    </p:custDataLst>
    <p:extLst>
      <p:ext uri="{BB962C8B-B14F-4D97-AF65-F5344CB8AC3E}">
        <p14:creationId xmlns:p14="http://schemas.microsoft.com/office/powerpoint/2010/main" val="53977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0" grpId="0"/>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E46C11-5C9D-8868-EED7-96B9B446E950}"/>
              </a:ext>
            </a:extLst>
          </p:cNvPr>
          <p:cNvSpPr txBox="1"/>
          <p:nvPr/>
        </p:nvSpPr>
        <p:spPr>
          <a:xfrm>
            <a:off x="274320" y="286862"/>
            <a:ext cx="8019288" cy="1077218"/>
          </a:xfrm>
          <a:prstGeom prst="rect">
            <a:avLst/>
          </a:prstGeom>
          <a:noFill/>
        </p:spPr>
        <p:txBody>
          <a:bodyPr wrap="square">
            <a:spAutoFit/>
          </a:bodyPr>
          <a:lstStyle/>
          <a:p>
            <a:pPr algn="l"/>
            <a:r>
              <a:rPr lang="en-GB" sz="3200" b="1" i="0" dirty="0">
                <a:solidFill>
                  <a:srgbClr val="000000"/>
                </a:solidFill>
                <a:effectLst/>
                <a:latin typeface="+mj-lt"/>
              </a:rPr>
              <a:t>Radiotherapy innovation is too important to leave entirely to market forces</a:t>
            </a:r>
          </a:p>
        </p:txBody>
      </p:sp>
      <p:sp>
        <p:nvSpPr>
          <p:cNvPr id="5" name="TextBox 4">
            <a:extLst>
              <a:ext uri="{FF2B5EF4-FFF2-40B4-BE49-F238E27FC236}">
                <a16:creationId xmlns:a16="http://schemas.microsoft.com/office/drawing/2014/main" id="{1EB315D1-5994-6F1B-2235-7B63AECC253E}"/>
              </a:ext>
            </a:extLst>
          </p:cNvPr>
          <p:cNvSpPr txBox="1"/>
          <p:nvPr/>
        </p:nvSpPr>
        <p:spPr>
          <a:xfrm>
            <a:off x="1024128" y="1548393"/>
            <a:ext cx="6355080" cy="1938992"/>
          </a:xfrm>
          <a:prstGeom prst="rect">
            <a:avLst/>
          </a:prstGeom>
          <a:noFill/>
        </p:spPr>
        <p:txBody>
          <a:bodyPr wrap="square">
            <a:spAutoFit/>
          </a:bodyPr>
          <a:lstStyle/>
          <a:p>
            <a:pPr algn="l">
              <a:buNone/>
            </a:pPr>
            <a:r>
              <a:rPr lang="en-GB" sz="2400" dirty="0">
                <a:solidFill>
                  <a:srgbClr val="000000"/>
                </a:solidFill>
              </a:rPr>
              <a:t>Strategic g</a:t>
            </a:r>
            <a:r>
              <a:rPr lang="en-GB" sz="2400" b="0" i="0" dirty="0">
                <a:solidFill>
                  <a:srgbClr val="000000"/>
                </a:solidFill>
                <a:effectLst/>
              </a:rPr>
              <a:t>overnment investment can:</a:t>
            </a:r>
          </a:p>
          <a:p>
            <a:pPr algn="l">
              <a:buFont typeface="Arial" panose="020B0604020202020204" pitchFamily="34" charset="0"/>
              <a:buChar char="•"/>
            </a:pPr>
            <a:r>
              <a:rPr lang="en-GB" sz="2400" b="0" i="0" dirty="0">
                <a:solidFill>
                  <a:srgbClr val="000000"/>
                </a:solidFill>
                <a:effectLst/>
              </a:rPr>
              <a:t> retain UK talent and IP</a:t>
            </a:r>
          </a:p>
          <a:p>
            <a:pPr algn="l">
              <a:buFont typeface="Arial" panose="020B0604020202020204" pitchFamily="34" charset="0"/>
              <a:buChar char="•"/>
            </a:pPr>
            <a:r>
              <a:rPr lang="en-GB" sz="2400" b="0" i="0" dirty="0">
                <a:solidFill>
                  <a:srgbClr val="000000"/>
                </a:solidFill>
                <a:effectLst/>
              </a:rPr>
              <a:t> accelerate translation into patient benefit</a:t>
            </a:r>
          </a:p>
          <a:p>
            <a:pPr algn="l">
              <a:buFont typeface="Arial" panose="020B0604020202020204" pitchFamily="34" charset="0"/>
              <a:buChar char="•"/>
            </a:pPr>
            <a:r>
              <a:rPr lang="en-GB" sz="2400" b="0" i="0" dirty="0">
                <a:solidFill>
                  <a:srgbClr val="000000"/>
                </a:solidFill>
                <a:effectLst/>
              </a:rPr>
              <a:t> attract follow-on industrial investment</a:t>
            </a:r>
          </a:p>
          <a:p>
            <a:pPr algn="l">
              <a:buFont typeface="Arial" panose="020B0604020202020204" pitchFamily="34" charset="0"/>
              <a:buChar char="•"/>
            </a:pPr>
            <a:r>
              <a:rPr lang="en-GB" sz="2400" b="0" i="0" dirty="0">
                <a:solidFill>
                  <a:srgbClr val="000000"/>
                </a:solidFill>
                <a:effectLst/>
              </a:rPr>
              <a:t> strengthen UK MedTech capabilities</a:t>
            </a:r>
          </a:p>
        </p:txBody>
      </p:sp>
    </p:spTree>
    <p:extLst>
      <p:ext uri="{BB962C8B-B14F-4D97-AF65-F5344CB8AC3E}">
        <p14:creationId xmlns:p14="http://schemas.microsoft.com/office/powerpoint/2010/main" val="226190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008B3-4667-19E0-0C63-E837E36BDACC}"/>
              </a:ext>
            </a:extLst>
          </p:cNvPr>
          <p:cNvSpPr txBox="1"/>
          <p:nvPr/>
        </p:nvSpPr>
        <p:spPr>
          <a:xfrm>
            <a:off x="164592" y="182986"/>
            <a:ext cx="8238744" cy="830997"/>
          </a:xfrm>
          <a:prstGeom prst="rect">
            <a:avLst/>
          </a:prstGeom>
          <a:noFill/>
        </p:spPr>
        <p:txBody>
          <a:bodyPr wrap="square">
            <a:spAutoFit/>
          </a:bodyPr>
          <a:lstStyle/>
          <a:p>
            <a:r>
              <a:rPr lang="en-GB" sz="2400" b="1" i="0" dirty="0">
                <a:solidFill>
                  <a:srgbClr val="000000"/>
                </a:solidFill>
                <a:effectLst/>
                <a:latin typeface="+mj-lt"/>
              </a:rPr>
              <a:t>Partnerships can help radiotherapy innovation cross the translational gap</a:t>
            </a:r>
            <a:endParaRPr lang="en-US" sz="2400" b="1" dirty="0">
              <a:latin typeface="+mj-lt"/>
            </a:endParaRPr>
          </a:p>
        </p:txBody>
      </p:sp>
      <p:pic>
        <p:nvPicPr>
          <p:cNvPr id="6146" name="Picture 2" descr="Bridging the Gap Between Academia and Industry in The Energy Sector - Dr  Stephen Haben - Energy Systems Catapult">
            <a:extLst>
              <a:ext uri="{FF2B5EF4-FFF2-40B4-BE49-F238E27FC236}">
                <a16:creationId xmlns:a16="http://schemas.microsoft.com/office/drawing/2014/main" id="{7C7F57A5-824B-54F6-C0CE-44475F521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 y="1364690"/>
            <a:ext cx="8622792" cy="359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4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eam Rowing Boat at Sunrise (Giclee Gallery Print, 16x24, Wall Decor Travel  Poster)">
            <a:extLst>
              <a:ext uri="{FF2B5EF4-FFF2-40B4-BE49-F238E27FC236}">
                <a16:creationId xmlns:a16="http://schemas.microsoft.com/office/drawing/2014/main" id="{9ED1EF7E-6693-3CD4-7179-D432A5A8A9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07"/>
          <a:stretch/>
        </p:blipFill>
        <p:spPr bwMode="auto">
          <a:xfrm>
            <a:off x="1087592" y="-7343"/>
            <a:ext cx="6968815" cy="39579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3AE252-098E-74D9-48F0-268D07041364}"/>
              </a:ext>
            </a:extLst>
          </p:cNvPr>
          <p:cNvSpPr txBox="1"/>
          <p:nvPr/>
        </p:nvSpPr>
        <p:spPr>
          <a:xfrm>
            <a:off x="3498666" y="261882"/>
            <a:ext cx="1744802" cy="300082"/>
          </a:xfrm>
          <a:prstGeom prst="rect">
            <a:avLst/>
          </a:prstGeom>
          <a:solidFill>
            <a:schemeClr val="tx1"/>
          </a:solidFill>
        </p:spPr>
        <p:txBody>
          <a:bodyPr wrap="square" rtlCol="0">
            <a:spAutoFit/>
          </a:bodyPr>
          <a:lstStyle/>
          <a:p>
            <a:pPr algn="ctr"/>
            <a:r>
              <a:rPr lang="en-US" b="1" dirty="0">
                <a:solidFill>
                  <a:schemeClr val="bg1"/>
                </a:solidFill>
              </a:rPr>
              <a:t>Power the motion</a:t>
            </a:r>
          </a:p>
        </p:txBody>
      </p:sp>
      <p:sp>
        <p:nvSpPr>
          <p:cNvPr id="4" name="TextBox 3">
            <a:extLst>
              <a:ext uri="{FF2B5EF4-FFF2-40B4-BE49-F238E27FC236}">
                <a16:creationId xmlns:a16="http://schemas.microsoft.com/office/drawing/2014/main" id="{2AFAE667-7963-DB69-68B2-FCAE7F3B3E73}"/>
              </a:ext>
            </a:extLst>
          </p:cNvPr>
          <p:cNvSpPr txBox="1"/>
          <p:nvPr/>
        </p:nvSpPr>
        <p:spPr>
          <a:xfrm>
            <a:off x="1263667" y="250061"/>
            <a:ext cx="1744802" cy="300082"/>
          </a:xfrm>
          <a:prstGeom prst="rect">
            <a:avLst/>
          </a:prstGeom>
          <a:solidFill>
            <a:schemeClr val="tx1"/>
          </a:solidFill>
        </p:spPr>
        <p:txBody>
          <a:bodyPr wrap="square" rtlCol="0">
            <a:spAutoFit/>
          </a:bodyPr>
          <a:lstStyle/>
          <a:p>
            <a:pPr algn="ctr"/>
            <a:r>
              <a:rPr lang="en-US" b="1" dirty="0" err="1">
                <a:solidFill>
                  <a:schemeClr val="bg1"/>
                </a:solidFill>
              </a:rPr>
              <a:t>Stabilise</a:t>
            </a:r>
            <a:r>
              <a:rPr lang="en-US" b="1" dirty="0">
                <a:solidFill>
                  <a:schemeClr val="bg1"/>
                </a:solidFill>
              </a:rPr>
              <a:t> the boat</a:t>
            </a:r>
          </a:p>
        </p:txBody>
      </p:sp>
      <p:sp>
        <p:nvSpPr>
          <p:cNvPr id="5" name="TextBox 4">
            <a:extLst>
              <a:ext uri="{FF2B5EF4-FFF2-40B4-BE49-F238E27FC236}">
                <a16:creationId xmlns:a16="http://schemas.microsoft.com/office/drawing/2014/main" id="{CFAD301D-2F0A-CC82-2AD2-63BE4B8EBAD9}"/>
              </a:ext>
            </a:extLst>
          </p:cNvPr>
          <p:cNvSpPr txBox="1"/>
          <p:nvPr/>
        </p:nvSpPr>
        <p:spPr>
          <a:xfrm>
            <a:off x="5577644" y="256307"/>
            <a:ext cx="1744802" cy="300082"/>
          </a:xfrm>
          <a:prstGeom prst="rect">
            <a:avLst/>
          </a:prstGeom>
          <a:solidFill>
            <a:schemeClr val="tx1"/>
          </a:solidFill>
        </p:spPr>
        <p:txBody>
          <a:bodyPr wrap="square" rtlCol="0">
            <a:spAutoFit/>
          </a:bodyPr>
          <a:lstStyle/>
          <a:p>
            <a:pPr algn="ctr"/>
            <a:r>
              <a:rPr lang="en-US" b="1" dirty="0">
                <a:solidFill>
                  <a:schemeClr val="bg1"/>
                </a:solidFill>
              </a:rPr>
              <a:t>Set the pace</a:t>
            </a:r>
          </a:p>
        </p:txBody>
      </p:sp>
      <p:sp>
        <p:nvSpPr>
          <p:cNvPr id="6" name="TextBox 5">
            <a:extLst>
              <a:ext uri="{FF2B5EF4-FFF2-40B4-BE49-F238E27FC236}">
                <a16:creationId xmlns:a16="http://schemas.microsoft.com/office/drawing/2014/main" id="{15489A71-E1D1-0636-8101-F5A9A19BD258}"/>
              </a:ext>
            </a:extLst>
          </p:cNvPr>
          <p:cNvSpPr txBox="1"/>
          <p:nvPr/>
        </p:nvSpPr>
        <p:spPr>
          <a:xfrm>
            <a:off x="6971087" y="1671567"/>
            <a:ext cx="836960" cy="300082"/>
          </a:xfrm>
          <a:prstGeom prst="rect">
            <a:avLst/>
          </a:prstGeom>
          <a:solidFill>
            <a:schemeClr val="bg1"/>
          </a:solidFill>
        </p:spPr>
        <p:txBody>
          <a:bodyPr wrap="none" rtlCol="0">
            <a:spAutoFit/>
          </a:bodyPr>
          <a:lstStyle/>
          <a:p>
            <a:r>
              <a:rPr lang="en-US" b="1" dirty="0"/>
              <a:t>Patients</a:t>
            </a:r>
          </a:p>
        </p:txBody>
      </p:sp>
      <p:sp>
        <p:nvSpPr>
          <p:cNvPr id="7" name="TextBox 6">
            <a:extLst>
              <a:ext uri="{FF2B5EF4-FFF2-40B4-BE49-F238E27FC236}">
                <a16:creationId xmlns:a16="http://schemas.microsoft.com/office/drawing/2014/main" id="{0AAEFAF8-90AA-BFB8-7EF1-7EDAA83E56C9}"/>
              </a:ext>
            </a:extLst>
          </p:cNvPr>
          <p:cNvSpPr txBox="1"/>
          <p:nvPr/>
        </p:nvSpPr>
        <p:spPr>
          <a:xfrm rot="19370278">
            <a:off x="5820730" y="1341542"/>
            <a:ext cx="1123897" cy="300082"/>
          </a:xfrm>
          <a:prstGeom prst="rect">
            <a:avLst/>
          </a:prstGeom>
          <a:solidFill>
            <a:schemeClr val="bg1"/>
          </a:solidFill>
        </p:spPr>
        <p:txBody>
          <a:bodyPr wrap="none" rtlCol="0">
            <a:spAutoFit/>
          </a:bodyPr>
          <a:lstStyle/>
          <a:p>
            <a:r>
              <a:rPr lang="en-US" b="1" dirty="0"/>
              <a:t>Universities</a:t>
            </a:r>
          </a:p>
        </p:txBody>
      </p:sp>
      <p:sp>
        <p:nvSpPr>
          <p:cNvPr id="12" name="TextBox 11">
            <a:extLst>
              <a:ext uri="{FF2B5EF4-FFF2-40B4-BE49-F238E27FC236}">
                <a16:creationId xmlns:a16="http://schemas.microsoft.com/office/drawing/2014/main" id="{80FCF611-C1A2-9E57-E0A4-7B90E479B29E}"/>
              </a:ext>
            </a:extLst>
          </p:cNvPr>
          <p:cNvSpPr txBox="1"/>
          <p:nvPr/>
        </p:nvSpPr>
        <p:spPr>
          <a:xfrm rot="19370278">
            <a:off x="5209594" y="1453095"/>
            <a:ext cx="736099" cy="300082"/>
          </a:xfrm>
          <a:prstGeom prst="rect">
            <a:avLst/>
          </a:prstGeom>
          <a:solidFill>
            <a:schemeClr val="bg1"/>
          </a:solidFill>
        </p:spPr>
        <p:txBody>
          <a:bodyPr wrap="none" rtlCol="0">
            <a:spAutoFit/>
          </a:bodyPr>
          <a:lstStyle/>
          <a:p>
            <a:r>
              <a:rPr lang="en-US" b="1" dirty="0"/>
              <a:t>Clinics</a:t>
            </a:r>
          </a:p>
        </p:txBody>
      </p:sp>
      <p:sp>
        <p:nvSpPr>
          <p:cNvPr id="13" name="TextBox 12">
            <a:extLst>
              <a:ext uri="{FF2B5EF4-FFF2-40B4-BE49-F238E27FC236}">
                <a16:creationId xmlns:a16="http://schemas.microsoft.com/office/drawing/2014/main" id="{BCBD19FB-6E32-E5DC-19F3-470CA6ED64A9}"/>
              </a:ext>
            </a:extLst>
          </p:cNvPr>
          <p:cNvSpPr txBox="1"/>
          <p:nvPr/>
        </p:nvSpPr>
        <p:spPr>
          <a:xfrm rot="19370278">
            <a:off x="3646864" y="1353526"/>
            <a:ext cx="839910" cy="300082"/>
          </a:xfrm>
          <a:prstGeom prst="rect">
            <a:avLst/>
          </a:prstGeom>
          <a:solidFill>
            <a:schemeClr val="bg1"/>
          </a:solidFill>
        </p:spPr>
        <p:txBody>
          <a:bodyPr wrap="none" rtlCol="0">
            <a:spAutoFit/>
          </a:bodyPr>
          <a:lstStyle/>
          <a:p>
            <a:r>
              <a:rPr lang="en-US" b="1" dirty="0"/>
              <a:t>Industry</a:t>
            </a:r>
          </a:p>
        </p:txBody>
      </p:sp>
      <p:sp>
        <p:nvSpPr>
          <p:cNvPr id="14" name="TextBox 13">
            <a:extLst>
              <a:ext uri="{FF2B5EF4-FFF2-40B4-BE49-F238E27FC236}">
                <a16:creationId xmlns:a16="http://schemas.microsoft.com/office/drawing/2014/main" id="{BD6036C3-2743-0238-30AB-F1648D065BA6}"/>
              </a:ext>
            </a:extLst>
          </p:cNvPr>
          <p:cNvSpPr txBox="1"/>
          <p:nvPr/>
        </p:nvSpPr>
        <p:spPr>
          <a:xfrm rot="19370278">
            <a:off x="4219239" y="1159714"/>
            <a:ext cx="1795556" cy="300082"/>
          </a:xfrm>
          <a:prstGeom prst="rect">
            <a:avLst/>
          </a:prstGeom>
          <a:solidFill>
            <a:schemeClr val="bg1"/>
          </a:solidFill>
        </p:spPr>
        <p:txBody>
          <a:bodyPr wrap="none" rtlCol="0">
            <a:spAutoFit/>
          </a:bodyPr>
          <a:lstStyle/>
          <a:p>
            <a:r>
              <a:rPr lang="en-US" b="1" dirty="0"/>
              <a:t>Government funding</a:t>
            </a:r>
          </a:p>
        </p:txBody>
      </p:sp>
      <p:sp>
        <p:nvSpPr>
          <p:cNvPr id="15" name="TextBox 14">
            <a:extLst>
              <a:ext uri="{FF2B5EF4-FFF2-40B4-BE49-F238E27FC236}">
                <a16:creationId xmlns:a16="http://schemas.microsoft.com/office/drawing/2014/main" id="{2973D7BA-3405-E28D-DDE9-4B25C22B9016}"/>
              </a:ext>
            </a:extLst>
          </p:cNvPr>
          <p:cNvSpPr txBox="1"/>
          <p:nvPr/>
        </p:nvSpPr>
        <p:spPr>
          <a:xfrm rot="19370278">
            <a:off x="2450940" y="1198136"/>
            <a:ext cx="1688283" cy="300082"/>
          </a:xfrm>
          <a:prstGeom prst="rect">
            <a:avLst/>
          </a:prstGeom>
          <a:solidFill>
            <a:schemeClr val="bg1"/>
          </a:solidFill>
        </p:spPr>
        <p:txBody>
          <a:bodyPr wrap="none" rtlCol="0">
            <a:spAutoFit/>
          </a:bodyPr>
          <a:lstStyle/>
          <a:p>
            <a:r>
              <a:rPr lang="en-US" b="1" dirty="0"/>
              <a:t>Scientific societies</a:t>
            </a:r>
          </a:p>
        </p:txBody>
      </p:sp>
      <p:sp>
        <p:nvSpPr>
          <p:cNvPr id="16" name="TextBox 15">
            <a:extLst>
              <a:ext uri="{FF2B5EF4-FFF2-40B4-BE49-F238E27FC236}">
                <a16:creationId xmlns:a16="http://schemas.microsoft.com/office/drawing/2014/main" id="{82E08571-02D7-CC50-E15D-0708F967C8B0}"/>
              </a:ext>
            </a:extLst>
          </p:cNvPr>
          <p:cNvSpPr txBox="1"/>
          <p:nvPr/>
        </p:nvSpPr>
        <p:spPr>
          <a:xfrm rot="19370278">
            <a:off x="1644151" y="1186315"/>
            <a:ext cx="1605632" cy="300082"/>
          </a:xfrm>
          <a:prstGeom prst="rect">
            <a:avLst/>
          </a:prstGeom>
          <a:solidFill>
            <a:schemeClr val="bg1"/>
          </a:solidFill>
        </p:spPr>
        <p:txBody>
          <a:bodyPr wrap="none" rtlCol="0">
            <a:spAutoFit/>
          </a:bodyPr>
          <a:lstStyle/>
          <a:p>
            <a:r>
              <a:rPr lang="en-US" b="1" dirty="0"/>
              <a:t>Regulatory bodies</a:t>
            </a:r>
          </a:p>
        </p:txBody>
      </p:sp>
      <p:pic>
        <p:nvPicPr>
          <p:cNvPr id="17" name="Picture 16">
            <a:extLst>
              <a:ext uri="{FF2B5EF4-FFF2-40B4-BE49-F238E27FC236}">
                <a16:creationId xmlns:a16="http://schemas.microsoft.com/office/drawing/2014/main" id="{C903A716-15EB-9861-9052-136B59B88169}"/>
              </a:ext>
            </a:extLst>
          </p:cNvPr>
          <p:cNvPicPr>
            <a:picLocks noChangeAspect="1"/>
          </p:cNvPicPr>
          <p:nvPr/>
        </p:nvPicPr>
        <p:blipFill>
          <a:blip r:embed="rId3"/>
          <a:stretch>
            <a:fillRect/>
          </a:stretch>
        </p:blipFill>
        <p:spPr>
          <a:xfrm>
            <a:off x="79091" y="4034728"/>
            <a:ext cx="2017002" cy="1077441"/>
          </a:xfrm>
          <a:prstGeom prst="rect">
            <a:avLst/>
          </a:prstGeom>
        </p:spPr>
      </p:pic>
      <p:pic>
        <p:nvPicPr>
          <p:cNvPr id="18" name="Picture 17">
            <a:extLst>
              <a:ext uri="{FF2B5EF4-FFF2-40B4-BE49-F238E27FC236}">
                <a16:creationId xmlns:a16="http://schemas.microsoft.com/office/drawing/2014/main" id="{896FEEAD-95B7-B104-A0F2-CAC69B20A2AA}"/>
              </a:ext>
            </a:extLst>
          </p:cNvPr>
          <p:cNvPicPr>
            <a:picLocks noChangeAspect="1"/>
          </p:cNvPicPr>
          <p:nvPr/>
        </p:nvPicPr>
        <p:blipFill>
          <a:blip r:embed="rId4"/>
          <a:stretch>
            <a:fillRect/>
          </a:stretch>
        </p:blipFill>
        <p:spPr>
          <a:xfrm>
            <a:off x="4571999" y="4179323"/>
            <a:ext cx="2678728" cy="789384"/>
          </a:xfrm>
          <a:prstGeom prst="rect">
            <a:avLst/>
          </a:prstGeom>
        </p:spPr>
      </p:pic>
      <p:pic>
        <p:nvPicPr>
          <p:cNvPr id="19" name="Picture 18">
            <a:extLst>
              <a:ext uri="{FF2B5EF4-FFF2-40B4-BE49-F238E27FC236}">
                <a16:creationId xmlns:a16="http://schemas.microsoft.com/office/drawing/2014/main" id="{3BFDCDEA-E596-91D1-4CF9-94A828BCFD73}"/>
              </a:ext>
            </a:extLst>
          </p:cNvPr>
          <p:cNvPicPr>
            <a:picLocks noChangeAspect="1"/>
          </p:cNvPicPr>
          <p:nvPr/>
        </p:nvPicPr>
        <p:blipFill>
          <a:blip r:embed="rId5"/>
          <a:stretch>
            <a:fillRect/>
          </a:stretch>
        </p:blipFill>
        <p:spPr>
          <a:xfrm>
            <a:off x="7693369" y="3989568"/>
            <a:ext cx="914494" cy="1122601"/>
          </a:xfrm>
          <a:prstGeom prst="rect">
            <a:avLst/>
          </a:prstGeom>
        </p:spPr>
      </p:pic>
      <p:pic>
        <p:nvPicPr>
          <p:cNvPr id="20" name="Picture 19" descr="Leo Cancer Care - IPEM">
            <a:extLst>
              <a:ext uri="{FF2B5EF4-FFF2-40B4-BE49-F238E27FC236}">
                <a16:creationId xmlns:a16="http://schemas.microsoft.com/office/drawing/2014/main" id="{E18CA0FF-B8D2-E7F7-4562-A5D68E6F4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724" y="4040290"/>
            <a:ext cx="1681081" cy="11032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8C8A193-0CCA-A7F7-FB27-2E03598CA9A4}"/>
              </a:ext>
            </a:extLst>
          </p:cNvPr>
          <p:cNvSpPr txBox="1"/>
          <p:nvPr/>
        </p:nvSpPr>
        <p:spPr>
          <a:xfrm>
            <a:off x="5326953" y="3372485"/>
            <a:ext cx="2592294" cy="461665"/>
          </a:xfrm>
          <a:prstGeom prst="rect">
            <a:avLst/>
          </a:prstGeom>
          <a:solidFill>
            <a:schemeClr val="tx1"/>
          </a:solidFill>
        </p:spPr>
        <p:txBody>
          <a:bodyPr wrap="square" rtlCol="0">
            <a:spAutoFit/>
          </a:bodyPr>
          <a:lstStyle/>
          <a:p>
            <a:pPr algn="ctr"/>
            <a:r>
              <a:rPr lang="en-US" sz="2400" b="1" dirty="0">
                <a:solidFill>
                  <a:schemeClr val="bg1"/>
                </a:solidFill>
              </a:rPr>
              <a:t>Thank you!</a:t>
            </a:r>
          </a:p>
        </p:txBody>
      </p:sp>
    </p:spTree>
    <p:extLst>
      <p:ext uri="{BB962C8B-B14F-4D97-AF65-F5344CB8AC3E}">
        <p14:creationId xmlns:p14="http://schemas.microsoft.com/office/powerpoint/2010/main" val="27464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2" grpId="0" animBg="1"/>
      <p:bldP spid="13" grpId="0" animBg="1"/>
      <p:bldP spid="14" grpId="0" animBg="1"/>
      <p:bldP spid="15" grpId="0" animBg="1"/>
      <p:bldP spid="1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AF4856-E053-E684-3EA6-C67BCB7B5FF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6356" l="10000" r="90000">
                        <a14:foregroundMark x1="61825" y1="29733" x2="61825" y2="29733"/>
                        <a14:foregroundMark x1="61625" y1="29733" x2="61625" y2="29733"/>
                        <a14:foregroundMark x1="33100" y1="78800" x2="33100" y2="78800"/>
                        <a14:foregroundMark x1="58275" y1="90400" x2="58275" y2="90400"/>
                        <a14:foregroundMark x1="54350" y1="89422" x2="54350" y2="89422"/>
                        <a14:foregroundMark x1="46900" y1="96356" x2="46900" y2="96356"/>
                      </a14:backgroundRemoval>
                    </a14:imgEffect>
                  </a14:imgLayer>
                </a14:imgProps>
              </a:ext>
            </a:extLst>
          </a:blip>
          <a:stretch>
            <a:fillRect/>
          </a:stretch>
        </p:blipFill>
        <p:spPr>
          <a:xfrm>
            <a:off x="5759157" y="1681982"/>
            <a:ext cx="4620095" cy="2598803"/>
          </a:xfrm>
          <a:prstGeom prst="rect">
            <a:avLst/>
          </a:prstGeom>
        </p:spPr>
      </p:pic>
      <p:pic>
        <p:nvPicPr>
          <p:cNvPr id="3" name="Picture 2">
            <a:extLst>
              <a:ext uri="{FF2B5EF4-FFF2-40B4-BE49-F238E27FC236}">
                <a16:creationId xmlns:a16="http://schemas.microsoft.com/office/drawing/2014/main" id="{F23F1E02-B2E8-76A8-BACB-A253A6914E74}"/>
              </a:ext>
            </a:extLst>
          </p:cNvPr>
          <p:cNvPicPr>
            <a:picLocks noChangeAspect="1"/>
          </p:cNvPicPr>
          <p:nvPr/>
        </p:nvPicPr>
        <p:blipFill>
          <a:blip r:embed="rId4"/>
          <a:stretch>
            <a:fillRect/>
          </a:stretch>
        </p:blipFill>
        <p:spPr>
          <a:xfrm>
            <a:off x="296604" y="1808751"/>
            <a:ext cx="3473687" cy="2206426"/>
          </a:xfrm>
          <a:prstGeom prst="rect">
            <a:avLst/>
          </a:prstGeom>
        </p:spPr>
      </p:pic>
      <p:sp>
        <p:nvSpPr>
          <p:cNvPr id="4" name="Title 1">
            <a:extLst>
              <a:ext uri="{FF2B5EF4-FFF2-40B4-BE49-F238E27FC236}">
                <a16:creationId xmlns:a16="http://schemas.microsoft.com/office/drawing/2014/main" id="{C365211F-33F9-B1B1-3610-F6F719BFAC81}"/>
              </a:ext>
            </a:extLst>
          </p:cNvPr>
          <p:cNvSpPr txBox="1">
            <a:spLocks/>
          </p:cNvSpPr>
          <p:nvPr/>
        </p:nvSpPr>
        <p:spPr>
          <a:xfrm>
            <a:off x="235590" y="1333092"/>
            <a:ext cx="8493769" cy="145437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
                <a:srgbClr val="000000"/>
              </a:buClr>
              <a:defRPr/>
            </a:pPr>
            <a:r>
              <a:rPr lang="en-US" sz="2400" b="1" dirty="0">
                <a:solidFill>
                  <a:srgbClr val="D70181"/>
                </a:solidFill>
                <a:latin typeface="Dax"/>
                <a:sym typeface="Arial"/>
              </a:rPr>
              <a:t>Conventional radiotherapy</a:t>
            </a:r>
          </a:p>
        </p:txBody>
      </p:sp>
      <p:pic>
        <p:nvPicPr>
          <p:cNvPr id="5" name="Picture 4">
            <a:extLst>
              <a:ext uri="{FF2B5EF4-FFF2-40B4-BE49-F238E27FC236}">
                <a16:creationId xmlns:a16="http://schemas.microsoft.com/office/drawing/2014/main" id="{FAA80DA6-62A1-9D33-2EBA-47909B166B14}"/>
              </a:ext>
            </a:extLst>
          </p:cNvPr>
          <p:cNvPicPr>
            <a:picLocks noChangeAspect="1"/>
          </p:cNvPicPr>
          <p:nvPr/>
        </p:nvPicPr>
        <p:blipFill>
          <a:blip r:embed="rId5"/>
          <a:stretch>
            <a:fillRect/>
          </a:stretch>
        </p:blipFill>
        <p:spPr>
          <a:xfrm>
            <a:off x="4928648" y="1788553"/>
            <a:ext cx="1661019" cy="2291480"/>
          </a:xfrm>
          <a:prstGeom prst="rect">
            <a:avLst/>
          </a:prstGeom>
        </p:spPr>
      </p:pic>
      <p:sp>
        <p:nvSpPr>
          <p:cNvPr id="6" name="Title 1">
            <a:extLst>
              <a:ext uri="{FF2B5EF4-FFF2-40B4-BE49-F238E27FC236}">
                <a16:creationId xmlns:a16="http://schemas.microsoft.com/office/drawing/2014/main" id="{3F16F727-8F4C-7804-C6A1-65FDCBEC4CF0}"/>
              </a:ext>
            </a:extLst>
          </p:cNvPr>
          <p:cNvSpPr txBox="1">
            <a:spLocks/>
          </p:cNvSpPr>
          <p:nvPr/>
        </p:nvSpPr>
        <p:spPr>
          <a:xfrm>
            <a:off x="296604" y="4184625"/>
            <a:ext cx="4032036" cy="145437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00000"/>
              </a:lnSpc>
              <a:buClr>
                <a:srgbClr val="000000"/>
              </a:buClr>
              <a:defRPr/>
            </a:pPr>
            <a:r>
              <a:rPr lang="en-US" sz="1500" dirty="0">
                <a:solidFill>
                  <a:srgbClr val="000000"/>
                </a:solidFill>
                <a:latin typeface="Dax"/>
                <a:sym typeface="Arial"/>
              </a:rPr>
              <a:t>→ X-ray treatment: 6 </a:t>
            </a:r>
            <a:r>
              <a:rPr lang="en-US" sz="1500" dirty="0" err="1">
                <a:solidFill>
                  <a:srgbClr val="000000"/>
                </a:solidFill>
                <a:latin typeface="Dax"/>
                <a:sym typeface="Arial"/>
              </a:rPr>
              <a:t>tonne</a:t>
            </a:r>
            <a:r>
              <a:rPr lang="en-US" sz="1500" dirty="0">
                <a:solidFill>
                  <a:srgbClr val="000000"/>
                </a:solidFill>
                <a:latin typeface="Dax"/>
                <a:sym typeface="Arial"/>
              </a:rPr>
              <a:t> rotating gantry            → Carbon ion treatment: 600 </a:t>
            </a:r>
            <a:r>
              <a:rPr lang="en-US" sz="1500" dirty="0" err="1">
                <a:solidFill>
                  <a:srgbClr val="000000"/>
                </a:solidFill>
                <a:latin typeface="Dax"/>
                <a:sym typeface="Arial"/>
              </a:rPr>
              <a:t>tonne</a:t>
            </a:r>
            <a:r>
              <a:rPr lang="en-US" sz="1500" dirty="0">
                <a:solidFill>
                  <a:srgbClr val="000000"/>
                </a:solidFill>
                <a:latin typeface="Dax"/>
                <a:sym typeface="Arial"/>
              </a:rPr>
              <a:t> rotating gantry</a:t>
            </a:r>
            <a:endParaRPr lang="en-US" sz="1500" dirty="0">
              <a:solidFill>
                <a:srgbClr val="1A929F"/>
              </a:solidFill>
              <a:latin typeface="Dax"/>
              <a:sym typeface="Arial"/>
            </a:endParaRPr>
          </a:p>
        </p:txBody>
      </p:sp>
      <p:sp>
        <p:nvSpPr>
          <p:cNvPr id="7" name="Title 1">
            <a:extLst>
              <a:ext uri="{FF2B5EF4-FFF2-40B4-BE49-F238E27FC236}">
                <a16:creationId xmlns:a16="http://schemas.microsoft.com/office/drawing/2014/main" id="{101C9122-38DA-7006-EC17-BFDC57A3DA2F}"/>
              </a:ext>
            </a:extLst>
          </p:cNvPr>
          <p:cNvSpPr txBox="1">
            <a:spLocks/>
          </p:cNvSpPr>
          <p:nvPr/>
        </p:nvSpPr>
        <p:spPr>
          <a:xfrm>
            <a:off x="4697322" y="4184625"/>
            <a:ext cx="4032036" cy="145437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
                <a:srgbClr val="000000"/>
              </a:buClr>
              <a:defRPr/>
            </a:pPr>
            <a:r>
              <a:rPr lang="en-US" sz="1500" dirty="0">
                <a:solidFill>
                  <a:srgbClr val="000000"/>
                </a:solidFill>
                <a:latin typeface="Dax"/>
                <a:sym typeface="Arial"/>
              </a:rPr>
              <a:t>→ Slowly rotate the patient (no gantry)</a:t>
            </a:r>
          </a:p>
          <a:p>
            <a:pPr defTabSz="685800">
              <a:buClr>
                <a:srgbClr val="000000"/>
              </a:buClr>
              <a:defRPr/>
            </a:pPr>
            <a:r>
              <a:rPr lang="en-US" sz="1500" dirty="0">
                <a:solidFill>
                  <a:srgbClr val="000000"/>
                </a:solidFill>
                <a:latin typeface="Dax"/>
                <a:sym typeface="Arial"/>
              </a:rPr>
              <a:t>→ Reductions in room cost and space</a:t>
            </a:r>
          </a:p>
          <a:p>
            <a:pPr marL="257175" indent="-257175" defTabSz="685800">
              <a:buClr>
                <a:srgbClr val="000000"/>
              </a:buClr>
              <a:buFont typeface="Arial" panose="020B0604020202020204" pitchFamily="34" charset="0"/>
              <a:buChar char="•"/>
              <a:defRPr/>
            </a:pPr>
            <a:endParaRPr lang="en-US" sz="1800" dirty="0">
              <a:solidFill>
                <a:srgbClr val="1A929F"/>
              </a:solidFill>
              <a:latin typeface="Dax"/>
              <a:sym typeface="Arial"/>
            </a:endParaRPr>
          </a:p>
        </p:txBody>
      </p:sp>
      <p:pic>
        <p:nvPicPr>
          <p:cNvPr id="9" name="Picture 8" descr="Leo Cancer Care - IPEM">
            <a:extLst>
              <a:ext uri="{FF2B5EF4-FFF2-40B4-BE49-F238E27FC236}">
                <a16:creationId xmlns:a16="http://schemas.microsoft.com/office/drawing/2014/main" id="{BA5DF934-213E-F8E9-8B1E-9E92C9EC0D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366" y="89178"/>
            <a:ext cx="2042549" cy="134042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7D610F5-3A7A-448D-C778-FEB8A569E250}"/>
              </a:ext>
            </a:extLst>
          </p:cNvPr>
          <p:cNvSpPr txBox="1">
            <a:spLocks/>
          </p:cNvSpPr>
          <p:nvPr/>
        </p:nvSpPr>
        <p:spPr>
          <a:xfrm>
            <a:off x="5239738" y="1333092"/>
            <a:ext cx="8493769" cy="145437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
                <a:srgbClr val="000000"/>
              </a:buClr>
              <a:defRPr/>
            </a:pPr>
            <a:r>
              <a:rPr lang="en-US" sz="2400" b="1" dirty="0">
                <a:solidFill>
                  <a:srgbClr val="D70181"/>
                </a:solidFill>
                <a:latin typeface="Dax"/>
                <a:sym typeface="Arial"/>
              </a:rPr>
              <a:t>Leo upright radiotherapy</a:t>
            </a:r>
          </a:p>
        </p:txBody>
      </p:sp>
    </p:spTree>
    <p:extLst>
      <p:ext uri="{BB962C8B-B14F-4D97-AF65-F5344CB8AC3E}">
        <p14:creationId xmlns:p14="http://schemas.microsoft.com/office/powerpoint/2010/main" val="1283212221"/>
      </p:ext>
    </p:extLst>
  </p:cSld>
  <p:clrMapOvr>
    <a:masterClrMapping/>
  </p:clrMapOvr>
  <mc:AlternateContent xmlns:mc="http://schemas.openxmlformats.org/markup-compatibility/2006" xmlns:p14="http://schemas.microsoft.com/office/powerpoint/2010/main">
    <mc:Choice Requires="p14">
      <p:transition spd="slow" p14:dur="2000" advTm="128426"/>
    </mc:Choice>
    <mc:Fallback xmlns="">
      <p:transition spd="slow" advTm="12842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71863-4444-E7CE-A50B-2A616F33A11B}"/>
            </a:ext>
          </a:extLst>
        </p:cNvPr>
        <p:cNvGrpSpPr/>
        <p:nvPr/>
      </p:nvGrpSpPr>
      <p:grpSpPr>
        <a:xfrm>
          <a:off x="0" y="0"/>
          <a:ext cx="0" cy="0"/>
          <a:chOff x="0" y="0"/>
          <a:chExt cx="0" cy="0"/>
        </a:xfrm>
      </p:grpSpPr>
      <p:pic>
        <p:nvPicPr>
          <p:cNvPr id="45" name="Picture 44">
            <a:extLst>
              <a:ext uri="{FF2B5EF4-FFF2-40B4-BE49-F238E27FC236}">
                <a16:creationId xmlns:a16="http://schemas.microsoft.com/office/drawing/2014/main" id="{CE9DF554-001E-AD2A-5A7D-E020B311EE72}"/>
              </a:ext>
            </a:extLst>
          </p:cNvPr>
          <p:cNvPicPr>
            <a:picLocks noChangeAspect="1"/>
          </p:cNvPicPr>
          <p:nvPr/>
        </p:nvPicPr>
        <p:blipFill>
          <a:blip r:embed="rId4"/>
          <a:srcRect r="9548" b="18531"/>
          <a:stretch/>
        </p:blipFill>
        <p:spPr>
          <a:xfrm>
            <a:off x="5663199" y="1370508"/>
            <a:ext cx="1047103" cy="2021435"/>
          </a:xfrm>
          <a:prstGeom prst="rect">
            <a:avLst/>
          </a:prstGeom>
          <a:effectLst>
            <a:softEdge rad="43180"/>
          </a:effectLst>
        </p:spPr>
      </p:pic>
      <p:pic>
        <p:nvPicPr>
          <p:cNvPr id="2056" name="Picture 8">
            <a:extLst>
              <a:ext uri="{FF2B5EF4-FFF2-40B4-BE49-F238E27FC236}">
                <a16:creationId xmlns:a16="http://schemas.microsoft.com/office/drawing/2014/main" id="{82326B80-4218-AA11-E06C-17C1B575C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336" t="4217" r="32149" b="8110"/>
          <a:stretch/>
        </p:blipFill>
        <p:spPr bwMode="auto">
          <a:xfrm>
            <a:off x="1303928" y="2302566"/>
            <a:ext cx="975632" cy="1516659"/>
          </a:xfrm>
          <a:prstGeom prst="rect">
            <a:avLst/>
          </a:prstGeom>
          <a:noFill/>
          <a:effectLst>
            <a:softEdge rad="99066"/>
          </a:effectLst>
          <a:extLst>
            <a:ext uri="{909E8E84-426E-40DD-AFC4-6F175D3DCCD1}">
              <a14:hiddenFill xmlns:a14="http://schemas.microsoft.com/office/drawing/2010/main">
                <a:solidFill>
                  <a:srgbClr val="FFFFFF"/>
                </a:solidFill>
              </a14:hiddenFill>
            </a:ext>
          </a:extLst>
        </p:spPr>
      </p:pic>
      <p:sp>
        <p:nvSpPr>
          <p:cNvPr id="26" name="Titre 1">
            <a:extLst>
              <a:ext uri="{FF2B5EF4-FFF2-40B4-BE49-F238E27FC236}">
                <a16:creationId xmlns:a16="http://schemas.microsoft.com/office/drawing/2014/main" id="{253E2CA0-CAB4-973B-0A99-3443E4A71080}"/>
              </a:ext>
            </a:extLst>
          </p:cNvPr>
          <p:cNvSpPr txBox="1">
            <a:spLocks/>
          </p:cNvSpPr>
          <p:nvPr/>
        </p:nvSpPr>
        <p:spPr>
          <a:xfrm>
            <a:off x="185598" y="101299"/>
            <a:ext cx="6480000" cy="90000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3200" dirty="0"/>
          </a:p>
        </p:txBody>
      </p:sp>
      <p:sp>
        <p:nvSpPr>
          <p:cNvPr id="10" name="Titre 2">
            <a:extLst>
              <a:ext uri="{FF2B5EF4-FFF2-40B4-BE49-F238E27FC236}">
                <a16:creationId xmlns:a16="http://schemas.microsoft.com/office/drawing/2014/main" id="{4C50C6ED-E09C-1BD3-0189-BA7C158D5EF6}"/>
              </a:ext>
            </a:extLst>
          </p:cNvPr>
          <p:cNvSpPr txBox="1">
            <a:spLocks/>
          </p:cNvSpPr>
          <p:nvPr/>
        </p:nvSpPr>
        <p:spPr>
          <a:xfrm>
            <a:off x="1239447" y="3721271"/>
            <a:ext cx="1172423"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pPr algn="ctr"/>
            <a:r>
              <a:rPr lang="en-GB" sz="1300" dirty="0"/>
              <a:t>Early designs for upright patient positioner and CT scanner.</a:t>
            </a:r>
          </a:p>
          <a:p>
            <a:pPr algn="ctr"/>
            <a:endParaRPr lang="en-GB" sz="1400" dirty="0"/>
          </a:p>
        </p:txBody>
      </p:sp>
      <p:pic>
        <p:nvPicPr>
          <p:cNvPr id="2058" name="Picture 10">
            <a:extLst>
              <a:ext uri="{FF2B5EF4-FFF2-40B4-BE49-F238E27FC236}">
                <a16:creationId xmlns:a16="http://schemas.microsoft.com/office/drawing/2014/main" id="{338759A3-FA3D-FF31-FD2E-F63837FFA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159" y="1804473"/>
            <a:ext cx="1962131" cy="165253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16" name="Titre 2">
            <a:extLst>
              <a:ext uri="{FF2B5EF4-FFF2-40B4-BE49-F238E27FC236}">
                <a16:creationId xmlns:a16="http://schemas.microsoft.com/office/drawing/2014/main" id="{F63E2B1E-5D6F-03A3-1B47-8ED86401EC86}"/>
              </a:ext>
            </a:extLst>
          </p:cNvPr>
          <p:cNvSpPr txBox="1">
            <a:spLocks/>
          </p:cNvSpPr>
          <p:nvPr/>
        </p:nvSpPr>
        <p:spPr>
          <a:xfrm>
            <a:off x="2301450" y="3457008"/>
            <a:ext cx="2270550"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300" dirty="0"/>
              <a:t>Installation of first upright patient positioning system for clinical research at Centre Leon Berard.</a:t>
            </a:r>
          </a:p>
          <a:p>
            <a:r>
              <a:rPr lang="en-GB" sz="1300" dirty="0"/>
              <a:t> </a:t>
            </a:r>
          </a:p>
          <a:p>
            <a:r>
              <a:rPr lang="en-GB" sz="1300" dirty="0"/>
              <a:t>Relationships formed with Hitachi and the University of Wisconsin.</a:t>
            </a:r>
          </a:p>
        </p:txBody>
      </p:sp>
      <p:pic>
        <p:nvPicPr>
          <p:cNvPr id="2060" name="Picture 12">
            <a:extLst>
              <a:ext uri="{FF2B5EF4-FFF2-40B4-BE49-F238E27FC236}">
                <a16:creationId xmlns:a16="http://schemas.microsoft.com/office/drawing/2014/main" id="{19CDDF21-559F-EBB5-552A-4537A2F80C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77" r="36011"/>
          <a:stretch/>
        </p:blipFill>
        <p:spPr bwMode="auto">
          <a:xfrm>
            <a:off x="4394380" y="1532647"/>
            <a:ext cx="1209180" cy="149836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19" name="Titre 2">
            <a:extLst>
              <a:ext uri="{FF2B5EF4-FFF2-40B4-BE49-F238E27FC236}">
                <a16:creationId xmlns:a16="http://schemas.microsoft.com/office/drawing/2014/main" id="{7657BDC4-CD1E-8F8E-1CB8-546183726D98}"/>
              </a:ext>
            </a:extLst>
          </p:cNvPr>
          <p:cNvSpPr txBox="1">
            <a:spLocks/>
          </p:cNvSpPr>
          <p:nvPr/>
        </p:nvSpPr>
        <p:spPr>
          <a:xfrm>
            <a:off x="4424741" y="3060895"/>
            <a:ext cx="1363966"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400" dirty="0"/>
              <a:t>Partnership with </a:t>
            </a:r>
            <a:r>
              <a:rPr lang="en-GB" sz="1400" dirty="0" err="1"/>
              <a:t>Mevion</a:t>
            </a:r>
            <a:r>
              <a:rPr lang="en-GB" sz="1400" dirty="0"/>
              <a:t> on the S250-FIT: upright proton therapy that fits in a linac vault.</a:t>
            </a:r>
          </a:p>
          <a:p>
            <a:endParaRPr lang="en-GB" sz="1400" dirty="0"/>
          </a:p>
        </p:txBody>
      </p:sp>
      <p:sp>
        <p:nvSpPr>
          <p:cNvPr id="22" name="Titre 2">
            <a:extLst>
              <a:ext uri="{FF2B5EF4-FFF2-40B4-BE49-F238E27FC236}">
                <a16:creationId xmlns:a16="http://schemas.microsoft.com/office/drawing/2014/main" id="{D4C4E409-8F35-3CC2-B22D-2261528318D2}"/>
              </a:ext>
            </a:extLst>
          </p:cNvPr>
          <p:cNvSpPr txBox="1">
            <a:spLocks/>
          </p:cNvSpPr>
          <p:nvPr/>
        </p:nvSpPr>
        <p:spPr>
          <a:xfrm>
            <a:off x="5625984" y="3391943"/>
            <a:ext cx="1363967"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400" dirty="0"/>
              <a:t>510(k) FDA clearance for patient positioning system.</a:t>
            </a:r>
          </a:p>
        </p:txBody>
      </p:sp>
      <p:sp>
        <p:nvSpPr>
          <p:cNvPr id="23" name="Rounded Rectangle 22">
            <a:extLst>
              <a:ext uri="{FF2B5EF4-FFF2-40B4-BE49-F238E27FC236}">
                <a16:creationId xmlns:a16="http://schemas.microsoft.com/office/drawing/2014/main" id="{98EBFF09-74A8-A6B8-137C-2AB36EAFC018}"/>
              </a:ext>
            </a:extLst>
          </p:cNvPr>
          <p:cNvSpPr/>
          <p:nvPr/>
        </p:nvSpPr>
        <p:spPr>
          <a:xfrm>
            <a:off x="1365160" y="1739035"/>
            <a:ext cx="914400" cy="657622"/>
          </a:xfrm>
          <a:prstGeom prst="roundRect">
            <a:avLst/>
          </a:prstGeom>
          <a:solidFill>
            <a:srgbClr val="ABE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B86800B3-7A15-DFA4-D59E-81DE70DAD1A0}"/>
              </a:ext>
            </a:extLst>
          </p:cNvPr>
          <p:cNvSpPr txBox="1"/>
          <p:nvPr/>
        </p:nvSpPr>
        <p:spPr>
          <a:xfrm>
            <a:off x="1462504" y="1794041"/>
            <a:ext cx="926880" cy="923330"/>
          </a:xfrm>
          <a:prstGeom prst="rect">
            <a:avLst/>
          </a:prstGeom>
          <a:noFill/>
        </p:spPr>
        <p:txBody>
          <a:bodyPr wrap="square" rtlCol="0">
            <a:spAutoFit/>
          </a:bodyPr>
          <a:lstStyle/>
          <a:p>
            <a:r>
              <a:rPr lang="en-US" sz="1800" dirty="0">
                <a:latin typeface="+mj-lt"/>
                <a:cs typeface="Arial" panose="020B0604020202020204" pitchFamily="34" charset="0"/>
              </a:rPr>
              <a:t>2018 – 2019</a:t>
            </a:r>
          </a:p>
          <a:p>
            <a:endParaRPr lang="en-US" sz="1800" dirty="0">
              <a:latin typeface="+mj-lt"/>
              <a:cs typeface="Arial" panose="020B0604020202020204" pitchFamily="34" charset="0"/>
            </a:endParaRPr>
          </a:p>
        </p:txBody>
      </p:sp>
      <p:sp>
        <p:nvSpPr>
          <p:cNvPr id="29" name="Rounded Rectangle 28">
            <a:extLst>
              <a:ext uri="{FF2B5EF4-FFF2-40B4-BE49-F238E27FC236}">
                <a16:creationId xmlns:a16="http://schemas.microsoft.com/office/drawing/2014/main" id="{31EFBF74-2DA1-272C-CF26-135749AF613B}"/>
              </a:ext>
            </a:extLst>
          </p:cNvPr>
          <p:cNvSpPr/>
          <p:nvPr/>
        </p:nvSpPr>
        <p:spPr>
          <a:xfrm>
            <a:off x="2871277" y="1347190"/>
            <a:ext cx="914400" cy="459486"/>
          </a:xfrm>
          <a:prstGeom prst="roundRect">
            <a:avLst/>
          </a:prstGeom>
          <a:solidFill>
            <a:srgbClr val="ABE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a:extLst>
              <a:ext uri="{FF2B5EF4-FFF2-40B4-BE49-F238E27FC236}">
                <a16:creationId xmlns:a16="http://schemas.microsoft.com/office/drawing/2014/main" id="{0684279A-6449-5298-2FC5-C14A1393DAA6}"/>
              </a:ext>
            </a:extLst>
          </p:cNvPr>
          <p:cNvSpPr txBox="1"/>
          <p:nvPr/>
        </p:nvSpPr>
        <p:spPr>
          <a:xfrm>
            <a:off x="2995693" y="1392267"/>
            <a:ext cx="665567" cy="369332"/>
          </a:xfrm>
          <a:prstGeom prst="rect">
            <a:avLst/>
          </a:prstGeom>
          <a:noFill/>
        </p:spPr>
        <p:txBody>
          <a:bodyPr wrap="none" rtlCol="0">
            <a:spAutoFit/>
          </a:bodyPr>
          <a:lstStyle/>
          <a:p>
            <a:r>
              <a:rPr lang="en-US" sz="1800" dirty="0">
                <a:latin typeface="+mj-lt"/>
                <a:cs typeface="Arial" panose="020B0604020202020204" pitchFamily="34" charset="0"/>
              </a:rPr>
              <a:t>2021</a:t>
            </a:r>
          </a:p>
        </p:txBody>
      </p:sp>
      <p:sp>
        <p:nvSpPr>
          <p:cNvPr id="31" name="Rounded Rectangle 30">
            <a:extLst>
              <a:ext uri="{FF2B5EF4-FFF2-40B4-BE49-F238E27FC236}">
                <a16:creationId xmlns:a16="http://schemas.microsoft.com/office/drawing/2014/main" id="{8F1CF0B5-4885-DD8B-9563-17DEFC725EA1}"/>
              </a:ext>
            </a:extLst>
          </p:cNvPr>
          <p:cNvSpPr/>
          <p:nvPr/>
        </p:nvSpPr>
        <p:spPr>
          <a:xfrm>
            <a:off x="4532465" y="1037230"/>
            <a:ext cx="914400" cy="459486"/>
          </a:xfrm>
          <a:prstGeom prst="roundRect">
            <a:avLst/>
          </a:prstGeom>
          <a:solidFill>
            <a:srgbClr val="ABE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a:extLst>
              <a:ext uri="{FF2B5EF4-FFF2-40B4-BE49-F238E27FC236}">
                <a16:creationId xmlns:a16="http://schemas.microsoft.com/office/drawing/2014/main" id="{14A907AF-C37B-6862-F627-BFC0D00BCE07}"/>
              </a:ext>
            </a:extLst>
          </p:cNvPr>
          <p:cNvSpPr txBox="1"/>
          <p:nvPr/>
        </p:nvSpPr>
        <p:spPr>
          <a:xfrm>
            <a:off x="4646149" y="1095770"/>
            <a:ext cx="665567" cy="369332"/>
          </a:xfrm>
          <a:prstGeom prst="rect">
            <a:avLst/>
          </a:prstGeom>
          <a:noFill/>
        </p:spPr>
        <p:txBody>
          <a:bodyPr wrap="none" rtlCol="0">
            <a:spAutoFit/>
          </a:bodyPr>
          <a:lstStyle/>
          <a:p>
            <a:r>
              <a:rPr lang="en-US" sz="1800" dirty="0">
                <a:latin typeface="+mj-lt"/>
                <a:cs typeface="Arial" panose="020B0604020202020204" pitchFamily="34" charset="0"/>
              </a:rPr>
              <a:t>2022</a:t>
            </a:r>
          </a:p>
        </p:txBody>
      </p:sp>
      <p:sp>
        <p:nvSpPr>
          <p:cNvPr id="33" name="Rounded Rectangle 32">
            <a:extLst>
              <a:ext uri="{FF2B5EF4-FFF2-40B4-BE49-F238E27FC236}">
                <a16:creationId xmlns:a16="http://schemas.microsoft.com/office/drawing/2014/main" id="{92CCE3DF-C7C5-3F66-5F94-6C963A4C2DCA}"/>
              </a:ext>
            </a:extLst>
          </p:cNvPr>
          <p:cNvSpPr/>
          <p:nvPr/>
        </p:nvSpPr>
        <p:spPr>
          <a:xfrm>
            <a:off x="5731704" y="883540"/>
            <a:ext cx="914400" cy="459486"/>
          </a:xfrm>
          <a:prstGeom prst="roundRect">
            <a:avLst/>
          </a:prstGeom>
          <a:solidFill>
            <a:srgbClr val="ABE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Box 33">
            <a:extLst>
              <a:ext uri="{FF2B5EF4-FFF2-40B4-BE49-F238E27FC236}">
                <a16:creationId xmlns:a16="http://schemas.microsoft.com/office/drawing/2014/main" id="{9FDBFD3F-F8A5-A25E-DABE-D33096E88FD4}"/>
              </a:ext>
            </a:extLst>
          </p:cNvPr>
          <p:cNvSpPr txBox="1"/>
          <p:nvPr/>
        </p:nvSpPr>
        <p:spPr>
          <a:xfrm>
            <a:off x="5853966" y="948490"/>
            <a:ext cx="665567" cy="369332"/>
          </a:xfrm>
          <a:prstGeom prst="rect">
            <a:avLst/>
          </a:prstGeom>
          <a:noFill/>
        </p:spPr>
        <p:txBody>
          <a:bodyPr wrap="none" rtlCol="0">
            <a:spAutoFit/>
          </a:bodyPr>
          <a:lstStyle/>
          <a:p>
            <a:r>
              <a:rPr lang="en-US" sz="1800" dirty="0">
                <a:latin typeface="+mj-lt"/>
                <a:cs typeface="Arial" panose="020B0604020202020204" pitchFamily="34" charset="0"/>
              </a:rPr>
              <a:t>2024</a:t>
            </a:r>
          </a:p>
        </p:txBody>
      </p:sp>
      <p:sp>
        <p:nvSpPr>
          <p:cNvPr id="38" name="Rounded Rectangle 37">
            <a:extLst>
              <a:ext uri="{FF2B5EF4-FFF2-40B4-BE49-F238E27FC236}">
                <a16:creationId xmlns:a16="http://schemas.microsoft.com/office/drawing/2014/main" id="{B206BC5A-4F42-FD92-3B1E-375A613A9DE2}"/>
              </a:ext>
            </a:extLst>
          </p:cNvPr>
          <p:cNvSpPr/>
          <p:nvPr/>
        </p:nvSpPr>
        <p:spPr>
          <a:xfrm>
            <a:off x="6760416" y="759997"/>
            <a:ext cx="914400" cy="459486"/>
          </a:xfrm>
          <a:prstGeom prst="roundRect">
            <a:avLst/>
          </a:prstGeom>
          <a:solidFill>
            <a:srgbClr val="ABE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a:extLst>
              <a:ext uri="{FF2B5EF4-FFF2-40B4-BE49-F238E27FC236}">
                <a16:creationId xmlns:a16="http://schemas.microsoft.com/office/drawing/2014/main" id="{E6AF1C12-99E8-18C4-AC1F-6A65668FDF62}"/>
              </a:ext>
            </a:extLst>
          </p:cNvPr>
          <p:cNvSpPr txBox="1"/>
          <p:nvPr/>
        </p:nvSpPr>
        <p:spPr>
          <a:xfrm>
            <a:off x="6889696" y="813351"/>
            <a:ext cx="665567" cy="369332"/>
          </a:xfrm>
          <a:prstGeom prst="rect">
            <a:avLst/>
          </a:prstGeom>
          <a:noFill/>
        </p:spPr>
        <p:txBody>
          <a:bodyPr wrap="none" rtlCol="0">
            <a:spAutoFit/>
          </a:bodyPr>
          <a:lstStyle/>
          <a:p>
            <a:r>
              <a:rPr lang="en-US" sz="1800" dirty="0">
                <a:latin typeface="+mj-lt"/>
                <a:cs typeface="Arial" panose="020B0604020202020204" pitchFamily="34" charset="0"/>
              </a:rPr>
              <a:t>2025</a:t>
            </a:r>
          </a:p>
        </p:txBody>
      </p:sp>
      <p:pic>
        <p:nvPicPr>
          <p:cNvPr id="2062" name="Picture 14" descr="Rock Mackie Profile: Professor's Pride ...">
            <a:extLst>
              <a:ext uri="{FF2B5EF4-FFF2-40B4-BE49-F238E27FC236}">
                <a16:creationId xmlns:a16="http://schemas.microsoft.com/office/drawing/2014/main" id="{BB1E722B-25FA-1423-7CC1-2202CC74D3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78" y="2652937"/>
            <a:ext cx="1097822" cy="10978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bout Us - Leo Cancer Care : Leo Cancer ...">
            <a:extLst>
              <a:ext uri="{FF2B5EF4-FFF2-40B4-BE49-F238E27FC236}">
                <a16:creationId xmlns:a16="http://schemas.microsoft.com/office/drawing/2014/main" id="{C6ED525C-4FEB-8784-D36C-59BB733084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629" y="4009378"/>
            <a:ext cx="1097822" cy="1097822"/>
          </a:xfrm>
          <a:prstGeom prst="rect">
            <a:avLst/>
          </a:prstGeom>
          <a:noFill/>
          <a:extLst>
            <a:ext uri="{909E8E84-426E-40DD-AFC4-6F175D3DCCD1}">
              <a14:hiddenFill xmlns:a14="http://schemas.microsoft.com/office/drawing/2010/main">
                <a:solidFill>
                  <a:srgbClr val="FFFFFF"/>
                </a:solidFill>
              </a14:hiddenFill>
            </a:ext>
          </a:extLst>
        </p:spPr>
      </p:pic>
      <p:sp>
        <p:nvSpPr>
          <p:cNvPr id="41" name="Titre 2">
            <a:extLst>
              <a:ext uri="{FF2B5EF4-FFF2-40B4-BE49-F238E27FC236}">
                <a16:creationId xmlns:a16="http://schemas.microsoft.com/office/drawing/2014/main" id="{48C7DD37-0484-F302-CFB7-2E19746C55AC}"/>
              </a:ext>
            </a:extLst>
          </p:cNvPr>
          <p:cNvSpPr txBox="1">
            <a:spLocks/>
          </p:cNvSpPr>
          <p:nvPr/>
        </p:nvSpPr>
        <p:spPr>
          <a:xfrm>
            <a:off x="-13291" y="2019868"/>
            <a:ext cx="1453662"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1400" dirty="0"/>
          </a:p>
          <a:p>
            <a:pPr algn="ctr"/>
            <a:r>
              <a:rPr lang="en-GB" sz="1400" dirty="0"/>
              <a:t>Co-founders:</a:t>
            </a:r>
          </a:p>
          <a:p>
            <a:pPr algn="ctr"/>
            <a:r>
              <a:rPr lang="en-GB" sz="1400" dirty="0"/>
              <a:t>Rock Mackie</a:t>
            </a:r>
          </a:p>
        </p:txBody>
      </p:sp>
      <p:sp>
        <p:nvSpPr>
          <p:cNvPr id="42" name="Titre 2">
            <a:extLst>
              <a:ext uri="{FF2B5EF4-FFF2-40B4-BE49-F238E27FC236}">
                <a16:creationId xmlns:a16="http://schemas.microsoft.com/office/drawing/2014/main" id="{AE3A08D0-1B04-DF08-A82C-6D0640FCE9FE}"/>
              </a:ext>
            </a:extLst>
          </p:cNvPr>
          <p:cNvSpPr txBox="1">
            <a:spLocks/>
          </p:cNvSpPr>
          <p:nvPr/>
        </p:nvSpPr>
        <p:spPr>
          <a:xfrm>
            <a:off x="-46460" y="3559377"/>
            <a:ext cx="1453662"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1400" dirty="0"/>
          </a:p>
          <a:p>
            <a:pPr algn="ctr"/>
            <a:r>
              <a:rPr lang="en-GB" sz="1400" dirty="0"/>
              <a:t>Stephen Towe</a:t>
            </a:r>
          </a:p>
        </p:txBody>
      </p:sp>
      <p:pic>
        <p:nvPicPr>
          <p:cNvPr id="2066" name="Picture 18" descr="Contact the Clinical Team - Leo Cancer Care : Leo Cancer Care">
            <a:extLst>
              <a:ext uri="{FF2B5EF4-FFF2-40B4-BE49-F238E27FC236}">
                <a16:creationId xmlns:a16="http://schemas.microsoft.com/office/drawing/2014/main" id="{906F96D8-181C-C142-42A5-F64B2D1D4E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9834" b="23820"/>
          <a:stretch/>
        </p:blipFill>
        <p:spPr bwMode="auto">
          <a:xfrm>
            <a:off x="80529" y="2212"/>
            <a:ext cx="2054171" cy="881327"/>
          </a:xfrm>
          <a:prstGeom prst="rect">
            <a:avLst/>
          </a:prstGeom>
          <a:noFill/>
          <a:extLst>
            <a:ext uri="{909E8E84-426E-40DD-AFC4-6F175D3DCCD1}">
              <a14:hiddenFill xmlns:a14="http://schemas.microsoft.com/office/drawing/2010/main">
                <a:solidFill>
                  <a:srgbClr val="FFFFFF"/>
                </a:solidFill>
              </a14:hiddenFill>
            </a:ext>
          </a:extLst>
        </p:spPr>
      </p:pic>
      <p:sp>
        <p:nvSpPr>
          <p:cNvPr id="47" name="Titre 1">
            <a:extLst>
              <a:ext uri="{FF2B5EF4-FFF2-40B4-BE49-F238E27FC236}">
                <a16:creationId xmlns:a16="http://schemas.microsoft.com/office/drawing/2014/main" id="{F7F25898-A91B-1148-7A7A-57422CE76A0B}"/>
              </a:ext>
            </a:extLst>
          </p:cNvPr>
          <p:cNvSpPr txBox="1">
            <a:spLocks/>
          </p:cNvSpPr>
          <p:nvPr/>
        </p:nvSpPr>
        <p:spPr>
          <a:xfrm>
            <a:off x="288491" y="253405"/>
            <a:ext cx="7402881" cy="90000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1600" dirty="0"/>
          </a:p>
        </p:txBody>
      </p:sp>
      <p:sp>
        <p:nvSpPr>
          <p:cNvPr id="8" name="Titre 2">
            <a:extLst>
              <a:ext uri="{FF2B5EF4-FFF2-40B4-BE49-F238E27FC236}">
                <a16:creationId xmlns:a16="http://schemas.microsoft.com/office/drawing/2014/main" id="{78C84BFF-FECC-9D0E-C86B-D5C251341613}"/>
              </a:ext>
            </a:extLst>
          </p:cNvPr>
          <p:cNvSpPr txBox="1">
            <a:spLocks/>
          </p:cNvSpPr>
          <p:nvPr/>
        </p:nvSpPr>
        <p:spPr>
          <a:xfrm>
            <a:off x="1493730" y="833504"/>
            <a:ext cx="2344846"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pPr algn="ctr"/>
            <a:endParaRPr lang="en-GB" sz="1400" dirty="0"/>
          </a:p>
          <a:p>
            <a:pPr algn="ctr"/>
            <a:endParaRPr lang="en-GB" sz="1400" dirty="0"/>
          </a:p>
        </p:txBody>
      </p:sp>
      <p:sp>
        <p:nvSpPr>
          <p:cNvPr id="2" name="Titre 2">
            <a:extLst>
              <a:ext uri="{FF2B5EF4-FFF2-40B4-BE49-F238E27FC236}">
                <a16:creationId xmlns:a16="http://schemas.microsoft.com/office/drawing/2014/main" id="{AAE4C727-B705-3E85-1276-1846595CD12F}"/>
              </a:ext>
            </a:extLst>
          </p:cNvPr>
          <p:cNvSpPr txBox="1">
            <a:spLocks/>
          </p:cNvSpPr>
          <p:nvPr/>
        </p:nvSpPr>
        <p:spPr>
          <a:xfrm>
            <a:off x="6718767" y="2659377"/>
            <a:ext cx="1363967"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400" dirty="0"/>
              <a:t>510(k) FDA clearance for combined patient positioning system &amp; CT scanner</a:t>
            </a:r>
          </a:p>
        </p:txBody>
      </p:sp>
      <p:pic>
        <p:nvPicPr>
          <p:cNvPr id="3" name="Picture 4" descr="Marie - Leo Cancer Care : Leo Cancer Care">
            <a:extLst>
              <a:ext uri="{FF2B5EF4-FFF2-40B4-BE49-F238E27FC236}">
                <a16:creationId xmlns:a16="http://schemas.microsoft.com/office/drawing/2014/main" id="{09A209DA-6BE6-7951-8767-DF3F2BA2E3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005" t="9706" r="34412" b="10396"/>
          <a:stretch/>
        </p:blipFill>
        <p:spPr bwMode="auto">
          <a:xfrm>
            <a:off x="6685323" y="1362913"/>
            <a:ext cx="1095453" cy="124487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53E26D8-43D8-336A-2B0C-66FACAB6553F}"/>
              </a:ext>
            </a:extLst>
          </p:cNvPr>
          <p:cNvSpPr/>
          <p:nvPr/>
        </p:nvSpPr>
        <p:spPr>
          <a:xfrm>
            <a:off x="7874397" y="627891"/>
            <a:ext cx="914400" cy="459486"/>
          </a:xfrm>
          <a:prstGeom prst="roundRect">
            <a:avLst/>
          </a:prstGeom>
          <a:solidFill>
            <a:srgbClr val="ABE6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C69C751E-8274-7957-AAF0-462EF109549B}"/>
              </a:ext>
            </a:extLst>
          </p:cNvPr>
          <p:cNvSpPr txBox="1"/>
          <p:nvPr/>
        </p:nvSpPr>
        <p:spPr>
          <a:xfrm>
            <a:off x="7976211" y="678197"/>
            <a:ext cx="665567" cy="369332"/>
          </a:xfrm>
          <a:prstGeom prst="rect">
            <a:avLst/>
          </a:prstGeom>
          <a:noFill/>
        </p:spPr>
        <p:txBody>
          <a:bodyPr wrap="none" rtlCol="0">
            <a:spAutoFit/>
          </a:bodyPr>
          <a:lstStyle/>
          <a:p>
            <a:r>
              <a:rPr lang="en-US" sz="1800" dirty="0">
                <a:latin typeface="+mj-lt"/>
                <a:cs typeface="Arial" panose="020B0604020202020204" pitchFamily="34" charset="0"/>
              </a:rPr>
              <a:t>2026</a:t>
            </a:r>
          </a:p>
        </p:txBody>
      </p:sp>
      <p:sp>
        <p:nvSpPr>
          <p:cNvPr id="7" name="Titre 2">
            <a:extLst>
              <a:ext uri="{FF2B5EF4-FFF2-40B4-BE49-F238E27FC236}">
                <a16:creationId xmlns:a16="http://schemas.microsoft.com/office/drawing/2014/main" id="{365BD07B-9EC4-7E27-B82E-7C57A62CCE5E}"/>
              </a:ext>
            </a:extLst>
          </p:cNvPr>
          <p:cNvSpPr txBox="1">
            <a:spLocks/>
          </p:cNvSpPr>
          <p:nvPr/>
        </p:nvSpPr>
        <p:spPr>
          <a:xfrm>
            <a:off x="7813634" y="1146223"/>
            <a:ext cx="1363967" cy="900000"/>
          </a:xfrm>
          <a:prstGeom prst="rect">
            <a:avLst/>
          </a:prstGeom>
        </p:spPr>
        <p:txBody>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1400" dirty="0"/>
              <a:t>CE marking gained. Awaiting first patient treatments in the USA</a:t>
            </a:r>
          </a:p>
        </p:txBody>
      </p:sp>
    </p:spTree>
    <p:custDataLst>
      <p:tags r:id="rId1"/>
    </p:custDataLst>
    <p:extLst>
      <p:ext uri="{BB962C8B-B14F-4D97-AF65-F5344CB8AC3E}">
        <p14:creationId xmlns:p14="http://schemas.microsoft.com/office/powerpoint/2010/main" val="31259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nodePh="1">
                                  <p:stCondLst>
                                    <p:cond delay="0"/>
                                  </p:stCondLst>
                                  <p:endCondLst>
                                    <p:cond evt="begin" delay="0">
                                      <p:tn val="57"/>
                                    </p:cond>
                                  </p:end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9" grpId="0"/>
      <p:bldP spid="22" grpId="0"/>
      <p:bldP spid="23" grpId="0" animBg="1"/>
      <p:bldP spid="24" grpId="0"/>
      <p:bldP spid="29" grpId="0" animBg="1"/>
      <p:bldP spid="30" grpId="0"/>
      <p:bldP spid="31" grpId="0" animBg="1"/>
      <p:bldP spid="32" grpId="0"/>
      <p:bldP spid="33" grpId="0" animBg="1"/>
      <p:bldP spid="34" grpId="0"/>
      <p:bldP spid="38" grpId="0" animBg="1"/>
      <p:bldP spid="39" grpId="0"/>
      <p:bldP spid="41" grpId="0"/>
      <p:bldP spid="42" grpId="0"/>
      <p:bldP spid="8" grpId="0"/>
      <p:bldP spid="2" grpId="0"/>
      <p:bldP spid="4"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echnology readiness levels (TRL). | Download Scientific Diagram">
            <a:extLst>
              <a:ext uri="{FF2B5EF4-FFF2-40B4-BE49-F238E27FC236}">
                <a16:creationId xmlns:a16="http://schemas.microsoft.com/office/drawing/2014/main" id="{A9027A67-2EA6-EB66-F7A2-E4F72B543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293" y="493776"/>
            <a:ext cx="4308509" cy="4448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ACCB69-2B8C-607C-4B6B-7CA71EBC09CF}"/>
              </a:ext>
            </a:extLst>
          </p:cNvPr>
          <p:cNvSpPr txBox="1">
            <a:spLocks/>
          </p:cNvSpPr>
          <p:nvPr/>
        </p:nvSpPr>
        <p:spPr>
          <a:xfrm>
            <a:off x="363474" y="493776"/>
            <a:ext cx="289179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b="1" dirty="0">
                <a:solidFill>
                  <a:srgbClr val="000000"/>
                </a:solidFill>
              </a:rPr>
              <a:t>Scaling of the “Technology Readiness Levels”</a:t>
            </a:r>
            <a:endParaRPr lang="en-US" dirty="0"/>
          </a:p>
        </p:txBody>
      </p:sp>
    </p:spTree>
    <p:extLst>
      <p:ext uri="{BB962C8B-B14F-4D97-AF65-F5344CB8AC3E}">
        <p14:creationId xmlns:p14="http://schemas.microsoft.com/office/powerpoint/2010/main" val="3590862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enerated image">
            <a:extLst>
              <a:ext uri="{FF2B5EF4-FFF2-40B4-BE49-F238E27FC236}">
                <a16:creationId xmlns:a16="http://schemas.microsoft.com/office/drawing/2014/main" id="{E8C2C33D-9A11-F04E-BC79-D7638F7DC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CDF853-315C-04E9-016A-49E2FE442137}"/>
              </a:ext>
            </a:extLst>
          </p:cNvPr>
          <p:cNvPicPr>
            <a:picLocks noChangeAspect="1"/>
          </p:cNvPicPr>
          <p:nvPr/>
        </p:nvPicPr>
        <p:blipFill>
          <a:blip r:embed="rId3"/>
          <a:stretch>
            <a:fillRect/>
          </a:stretch>
        </p:blipFill>
        <p:spPr>
          <a:xfrm>
            <a:off x="323734" y="1536415"/>
            <a:ext cx="879563" cy="879563"/>
          </a:xfrm>
          <a:prstGeom prst="rect">
            <a:avLst/>
          </a:prstGeom>
        </p:spPr>
      </p:pic>
      <p:pic>
        <p:nvPicPr>
          <p:cNvPr id="3" name="Picture 2">
            <a:extLst>
              <a:ext uri="{FF2B5EF4-FFF2-40B4-BE49-F238E27FC236}">
                <a16:creationId xmlns:a16="http://schemas.microsoft.com/office/drawing/2014/main" id="{EB35F7AD-D5B7-2251-34E8-BFD66C558AA0}"/>
              </a:ext>
            </a:extLst>
          </p:cNvPr>
          <p:cNvPicPr>
            <a:picLocks noChangeAspect="1"/>
          </p:cNvPicPr>
          <p:nvPr/>
        </p:nvPicPr>
        <p:blipFill>
          <a:blip r:embed="rId4"/>
          <a:stretch>
            <a:fillRect/>
          </a:stretch>
        </p:blipFill>
        <p:spPr>
          <a:xfrm>
            <a:off x="1308389" y="631687"/>
            <a:ext cx="1004540" cy="769100"/>
          </a:xfrm>
          <a:prstGeom prst="rect">
            <a:avLst/>
          </a:prstGeom>
        </p:spPr>
      </p:pic>
      <p:pic>
        <p:nvPicPr>
          <p:cNvPr id="4" name="Picture 3">
            <a:extLst>
              <a:ext uri="{FF2B5EF4-FFF2-40B4-BE49-F238E27FC236}">
                <a16:creationId xmlns:a16="http://schemas.microsoft.com/office/drawing/2014/main" id="{2641A23C-A050-5B1C-F094-64B6213E43E2}"/>
              </a:ext>
            </a:extLst>
          </p:cNvPr>
          <p:cNvPicPr>
            <a:picLocks noChangeAspect="1"/>
          </p:cNvPicPr>
          <p:nvPr/>
        </p:nvPicPr>
        <p:blipFill>
          <a:blip r:embed="rId5"/>
          <a:stretch>
            <a:fillRect/>
          </a:stretch>
        </p:blipFill>
        <p:spPr>
          <a:xfrm>
            <a:off x="1448613" y="1536415"/>
            <a:ext cx="1728632" cy="603650"/>
          </a:xfrm>
          <a:prstGeom prst="rect">
            <a:avLst/>
          </a:prstGeom>
        </p:spPr>
      </p:pic>
      <p:pic>
        <p:nvPicPr>
          <p:cNvPr id="5" name="Picture 4">
            <a:extLst>
              <a:ext uri="{FF2B5EF4-FFF2-40B4-BE49-F238E27FC236}">
                <a16:creationId xmlns:a16="http://schemas.microsoft.com/office/drawing/2014/main" id="{6AB3CE2B-3014-3333-8FD0-884C9CFDB2C2}"/>
              </a:ext>
            </a:extLst>
          </p:cNvPr>
          <p:cNvPicPr>
            <a:picLocks noChangeAspect="1"/>
          </p:cNvPicPr>
          <p:nvPr/>
        </p:nvPicPr>
        <p:blipFill>
          <a:blip r:embed="rId3"/>
          <a:stretch>
            <a:fillRect/>
          </a:stretch>
        </p:blipFill>
        <p:spPr>
          <a:xfrm>
            <a:off x="2943434" y="120892"/>
            <a:ext cx="879563" cy="879563"/>
          </a:xfrm>
          <a:prstGeom prst="rect">
            <a:avLst/>
          </a:prstGeom>
        </p:spPr>
      </p:pic>
      <p:pic>
        <p:nvPicPr>
          <p:cNvPr id="1030" name="Picture 6" descr="IUCT-Oncopole Toulouse, France | PTW">
            <a:extLst>
              <a:ext uri="{FF2B5EF4-FFF2-40B4-BE49-F238E27FC236}">
                <a16:creationId xmlns:a16="http://schemas.microsoft.com/office/drawing/2014/main" id="{2F4125FC-F6E6-8AAE-67BC-72EF5D7683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503" y="188370"/>
            <a:ext cx="2464385" cy="698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5B9A0D7-0896-3AF0-FD64-C8B05CC732DA}"/>
              </a:ext>
            </a:extLst>
          </p:cNvPr>
          <p:cNvSpPr/>
          <p:nvPr/>
        </p:nvSpPr>
        <p:spPr>
          <a:xfrm>
            <a:off x="6547338" y="1114471"/>
            <a:ext cx="2395604" cy="632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pic>
        <p:nvPicPr>
          <p:cNvPr id="1034" name="Picture 10" descr="Harvard Medical School | Grey's Anatomy Universe Wiki | Fandom">
            <a:extLst>
              <a:ext uri="{FF2B5EF4-FFF2-40B4-BE49-F238E27FC236}">
                <a16:creationId xmlns:a16="http://schemas.microsoft.com/office/drawing/2014/main" id="{A76BEB66-2D40-52F4-7C7B-ABAED3CFF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5981" y="1183969"/>
            <a:ext cx="2198318" cy="5547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9725B9-E28B-5F0A-9A73-07BE476472D7}"/>
              </a:ext>
            </a:extLst>
          </p:cNvPr>
          <p:cNvSpPr/>
          <p:nvPr/>
        </p:nvSpPr>
        <p:spPr>
          <a:xfrm>
            <a:off x="3222788" y="1062390"/>
            <a:ext cx="2197851" cy="632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pic>
        <p:nvPicPr>
          <p:cNvPr id="1038" name="Picture 14" descr="Oxford University Hospitals NHS Trust - My Planned Care NHS">
            <a:extLst>
              <a:ext uri="{FF2B5EF4-FFF2-40B4-BE49-F238E27FC236}">
                <a16:creationId xmlns:a16="http://schemas.microsoft.com/office/drawing/2014/main" id="{11926995-0A4C-FEF5-1B75-748748CE86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8733" y="1069793"/>
            <a:ext cx="2171906" cy="67705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ssachusetts General Hospital | Brookline, MA">
            <a:extLst>
              <a:ext uri="{FF2B5EF4-FFF2-40B4-BE49-F238E27FC236}">
                <a16:creationId xmlns:a16="http://schemas.microsoft.com/office/drawing/2014/main" id="{0E3B7C2F-683E-9528-34AF-A5C0C106D9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5882" y="1952580"/>
            <a:ext cx="2464385" cy="74990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ogo | UCL Brand and Experience">
            <a:extLst>
              <a:ext uri="{FF2B5EF4-FFF2-40B4-BE49-F238E27FC236}">
                <a16:creationId xmlns:a16="http://schemas.microsoft.com/office/drawing/2014/main" id="{91C0725A-6ED2-7C4E-062E-A1D8C22C46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1746" y="2930727"/>
            <a:ext cx="1224770" cy="8201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iversity logo | University brand | StaffNet | The University of Manchester">
            <a:extLst>
              <a:ext uri="{FF2B5EF4-FFF2-40B4-BE49-F238E27FC236}">
                <a16:creationId xmlns:a16="http://schemas.microsoft.com/office/drawing/2014/main" id="{58C99036-3CF1-8E8E-85AC-1F56CDEE755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177" t="6528" r="12454" b="15773"/>
          <a:stretch/>
        </p:blipFill>
        <p:spPr bwMode="auto">
          <a:xfrm>
            <a:off x="4114560" y="3291250"/>
            <a:ext cx="1946559" cy="9192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213BD3C-7D4A-E64E-5FF6-EA66ADF08F22}"/>
              </a:ext>
            </a:extLst>
          </p:cNvPr>
          <p:cNvSpPr/>
          <p:nvPr/>
        </p:nvSpPr>
        <p:spPr>
          <a:xfrm>
            <a:off x="3711886" y="4297069"/>
            <a:ext cx="1606463" cy="759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pic>
        <p:nvPicPr>
          <p:cNvPr id="1058" name="Picture 34" descr="The Christie - Wikipedia">
            <a:extLst>
              <a:ext uri="{FF2B5EF4-FFF2-40B4-BE49-F238E27FC236}">
                <a16:creationId xmlns:a16="http://schemas.microsoft.com/office/drawing/2014/main" id="{3C9EC193-AB09-753F-BA28-5FFB82226C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1502" y="4331761"/>
            <a:ext cx="1380995" cy="6904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Logo | UCL Brand and Experience">
            <a:extLst>
              <a:ext uri="{FF2B5EF4-FFF2-40B4-BE49-F238E27FC236}">
                <a16:creationId xmlns:a16="http://schemas.microsoft.com/office/drawing/2014/main" id="{CF9949F1-48F5-1BB5-2976-1457F10388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5237" y="4101734"/>
            <a:ext cx="1224770" cy="820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eo Cancer Care - IPEM">
            <a:extLst>
              <a:ext uri="{FF2B5EF4-FFF2-40B4-BE49-F238E27FC236}">
                <a16:creationId xmlns:a16="http://schemas.microsoft.com/office/drawing/2014/main" id="{16260998-9455-D899-5000-60D5C72818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737" y="4101735"/>
            <a:ext cx="1249766" cy="82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255474"/>
      </p:ext>
    </p:extLst>
  </p:cSld>
  <p:clrMapOvr>
    <a:masterClrMapping/>
  </p:clrMapOvr>
  <mc:AlternateContent xmlns:mc="http://schemas.openxmlformats.org/markup-compatibility/2006" xmlns:p14="http://schemas.microsoft.com/office/powerpoint/2010/main">
    <mc:Choice Requires="p14">
      <p:transition spd="slow" p14:dur="2000" advTm="23562"/>
    </mc:Choice>
    <mc:Fallback xmlns="">
      <p:transition spd="slow" advTm="2356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2C8A6-5C20-317C-AF77-4A492A902302}"/>
              </a:ext>
            </a:extLst>
          </p:cNvPr>
          <p:cNvSpPr>
            <a:spLocks noGrp="1"/>
          </p:cNvSpPr>
          <p:nvPr>
            <p:ph type="title"/>
          </p:nvPr>
        </p:nvSpPr>
        <p:spPr/>
        <p:txBody>
          <a:bodyPr/>
          <a:lstStyle/>
          <a:p>
            <a:pPr algn="ctr"/>
            <a:r>
              <a:rPr lang="en-GB" b="1" i="0" dirty="0">
                <a:solidFill>
                  <a:srgbClr val="000000"/>
                </a:solidFill>
                <a:effectLst/>
              </a:rPr>
              <a:t>Analogy of making and flying aircraft</a:t>
            </a:r>
            <a:endParaRPr lang="en-US" dirty="0"/>
          </a:p>
        </p:txBody>
      </p:sp>
      <p:sp>
        <p:nvSpPr>
          <p:cNvPr id="5" name="TextBox 4">
            <a:extLst>
              <a:ext uri="{FF2B5EF4-FFF2-40B4-BE49-F238E27FC236}">
                <a16:creationId xmlns:a16="http://schemas.microsoft.com/office/drawing/2014/main" id="{AB0DC456-D4AB-6C38-29FB-12E85FDB91FE}"/>
              </a:ext>
            </a:extLst>
          </p:cNvPr>
          <p:cNvSpPr txBox="1"/>
          <p:nvPr/>
        </p:nvSpPr>
        <p:spPr>
          <a:xfrm>
            <a:off x="459081" y="1270563"/>
            <a:ext cx="2298519" cy="1169551"/>
          </a:xfrm>
          <a:prstGeom prst="rect">
            <a:avLst/>
          </a:prstGeom>
          <a:noFill/>
        </p:spPr>
        <p:txBody>
          <a:bodyPr wrap="square">
            <a:spAutoFit/>
          </a:bodyPr>
          <a:lstStyle/>
          <a:p>
            <a:pPr algn="l">
              <a:buNone/>
            </a:pPr>
            <a:r>
              <a:rPr lang="en-GB" sz="1400" b="1" dirty="0">
                <a:solidFill>
                  <a:srgbClr val="000000"/>
                </a:solidFill>
              </a:rPr>
              <a:t>Academia: the aerodynamics lab</a:t>
            </a:r>
            <a:br>
              <a:rPr lang="en-GB" sz="1400" dirty="0">
                <a:solidFill>
                  <a:srgbClr val="000000"/>
                </a:solidFill>
              </a:rPr>
            </a:br>
            <a:endParaRPr lang="en-GB" sz="1400" i="1" dirty="0">
              <a:solidFill>
                <a:srgbClr val="000000"/>
              </a:solidFill>
            </a:endParaRPr>
          </a:p>
          <a:p>
            <a:pPr algn="l"/>
            <a:r>
              <a:rPr lang="en-GB" sz="1400" b="1" dirty="0">
                <a:solidFill>
                  <a:srgbClr val="000000"/>
                </a:solidFill>
              </a:rPr>
              <a:t>Role:</a:t>
            </a:r>
            <a:r>
              <a:rPr lang="en-GB" sz="1400" dirty="0">
                <a:solidFill>
                  <a:srgbClr val="000000"/>
                </a:solidFill>
              </a:rPr>
              <a:t> exploration, theory, controlled experimentation</a:t>
            </a:r>
          </a:p>
        </p:txBody>
      </p:sp>
      <p:sp>
        <p:nvSpPr>
          <p:cNvPr id="7" name="TextBox 6">
            <a:extLst>
              <a:ext uri="{FF2B5EF4-FFF2-40B4-BE49-F238E27FC236}">
                <a16:creationId xmlns:a16="http://schemas.microsoft.com/office/drawing/2014/main" id="{058564F3-ABFC-7A52-F722-62E43DBB456F}"/>
              </a:ext>
            </a:extLst>
          </p:cNvPr>
          <p:cNvSpPr txBox="1"/>
          <p:nvPr/>
        </p:nvSpPr>
        <p:spPr>
          <a:xfrm>
            <a:off x="3302035" y="1268016"/>
            <a:ext cx="2541885" cy="1384995"/>
          </a:xfrm>
          <a:prstGeom prst="rect">
            <a:avLst/>
          </a:prstGeom>
          <a:noFill/>
        </p:spPr>
        <p:txBody>
          <a:bodyPr wrap="square">
            <a:spAutoFit/>
          </a:bodyPr>
          <a:lstStyle/>
          <a:p>
            <a:pPr algn="l"/>
            <a:r>
              <a:rPr lang="en-GB" sz="1400" b="1" dirty="0">
                <a:solidFill>
                  <a:srgbClr val="000000"/>
                </a:solidFill>
              </a:rPr>
              <a:t>Clinics: flight operations / test pilots</a:t>
            </a:r>
          </a:p>
          <a:p>
            <a:endParaRPr lang="en-GB" sz="1400" i="1" dirty="0">
              <a:solidFill>
                <a:srgbClr val="000000"/>
              </a:solidFill>
            </a:endParaRPr>
          </a:p>
          <a:p>
            <a:r>
              <a:rPr lang="en-GB" sz="1400" b="1" dirty="0">
                <a:solidFill>
                  <a:srgbClr val="000000"/>
                </a:solidFill>
              </a:rPr>
              <a:t>Role:</a:t>
            </a:r>
            <a:r>
              <a:rPr lang="en-GB" sz="1400" dirty="0">
                <a:solidFill>
                  <a:srgbClr val="000000"/>
                </a:solidFill>
              </a:rPr>
              <a:t> Where theory meets messy reality, adaptation, feedback</a:t>
            </a:r>
          </a:p>
        </p:txBody>
      </p:sp>
      <p:sp>
        <p:nvSpPr>
          <p:cNvPr id="9" name="TextBox 8">
            <a:extLst>
              <a:ext uri="{FF2B5EF4-FFF2-40B4-BE49-F238E27FC236}">
                <a16:creationId xmlns:a16="http://schemas.microsoft.com/office/drawing/2014/main" id="{5955AA34-5689-491E-FFF3-14141C26E3D4}"/>
              </a:ext>
            </a:extLst>
          </p:cNvPr>
          <p:cNvSpPr txBox="1"/>
          <p:nvPr/>
        </p:nvSpPr>
        <p:spPr>
          <a:xfrm>
            <a:off x="6318052" y="1270563"/>
            <a:ext cx="2541885" cy="1384995"/>
          </a:xfrm>
          <a:prstGeom prst="rect">
            <a:avLst/>
          </a:prstGeom>
          <a:noFill/>
        </p:spPr>
        <p:txBody>
          <a:bodyPr wrap="square">
            <a:spAutoFit/>
          </a:bodyPr>
          <a:lstStyle/>
          <a:p>
            <a:pPr algn="l">
              <a:buNone/>
            </a:pPr>
            <a:r>
              <a:rPr lang="en-GB" sz="1400" b="1" dirty="0">
                <a:solidFill>
                  <a:srgbClr val="000000"/>
                </a:solidFill>
              </a:rPr>
              <a:t>Industry:  the manufacturers</a:t>
            </a:r>
            <a:br>
              <a:rPr lang="en-GB" sz="1400" dirty="0">
                <a:solidFill>
                  <a:srgbClr val="000000"/>
                </a:solidFill>
              </a:rPr>
            </a:br>
            <a:endParaRPr lang="en-GB" sz="1400" dirty="0">
              <a:solidFill>
                <a:srgbClr val="000000"/>
              </a:solidFill>
            </a:endParaRPr>
          </a:p>
          <a:p>
            <a:pPr algn="l">
              <a:buNone/>
            </a:pPr>
            <a:r>
              <a:rPr lang="en-GB" sz="1400" b="1" dirty="0">
                <a:solidFill>
                  <a:srgbClr val="000000"/>
                </a:solidFill>
              </a:rPr>
              <a:t>Role: </a:t>
            </a:r>
            <a:r>
              <a:rPr lang="en-GB" sz="1400" dirty="0">
                <a:solidFill>
                  <a:srgbClr val="000000"/>
                </a:solidFill>
              </a:rPr>
              <a:t>turning promising designs into solutions that are reliable, affordable, maintainable</a:t>
            </a:r>
          </a:p>
        </p:txBody>
      </p:sp>
      <p:pic>
        <p:nvPicPr>
          <p:cNvPr id="2050" name="Picture 2" descr="Aerodynamics | TecQuipment">
            <a:extLst>
              <a:ext uri="{FF2B5EF4-FFF2-40B4-BE49-F238E27FC236}">
                <a16:creationId xmlns:a16="http://schemas.microsoft.com/office/drawing/2014/main" id="{C75A99AA-F829-7E37-BD4A-04D95D278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65" y="2703387"/>
            <a:ext cx="2136149" cy="17254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st pilots put tech in motion (photos) - CNET">
            <a:extLst>
              <a:ext uri="{FF2B5EF4-FFF2-40B4-BE49-F238E27FC236}">
                <a16:creationId xmlns:a16="http://schemas.microsoft.com/office/drawing/2014/main" id="{EB908961-1A8E-FD32-0A1C-A2733B44C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681" y="2697000"/>
            <a:ext cx="2162397" cy="1731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story of Boeing: from single plane to aerospace giant - AeroTime">
            <a:extLst>
              <a:ext uri="{FF2B5EF4-FFF2-40B4-BE49-F238E27FC236}">
                <a16:creationId xmlns:a16="http://schemas.microsoft.com/office/drawing/2014/main" id="{C66AFD58-7A95-CA5A-C44A-3747AE54E2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852"/>
          <a:stretch/>
        </p:blipFill>
        <p:spPr bwMode="auto">
          <a:xfrm>
            <a:off x="6417097" y="2760276"/>
            <a:ext cx="2186638" cy="173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82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26E86-8F91-FEC8-0593-13BF910FB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089440-8400-98CC-8E22-F525A8F14BD9}"/>
              </a:ext>
            </a:extLst>
          </p:cNvPr>
          <p:cNvSpPr>
            <a:spLocks noGrp="1"/>
          </p:cNvSpPr>
          <p:nvPr>
            <p:ph type="title"/>
          </p:nvPr>
        </p:nvSpPr>
        <p:spPr/>
        <p:txBody>
          <a:bodyPr>
            <a:normAutofit/>
          </a:bodyPr>
          <a:lstStyle/>
          <a:p>
            <a:pPr algn="ctr"/>
            <a:r>
              <a:rPr lang="en-GB" b="1" i="0" dirty="0">
                <a:solidFill>
                  <a:srgbClr val="000000"/>
                </a:solidFill>
                <a:effectLst/>
              </a:rPr>
              <a:t>What can go wrong if one part dominates</a:t>
            </a:r>
            <a:endParaRPr lang="en-US" dirty="0"/>
          </a:p>
        </p:txBody>
      </p:sp>
      <p:sp>
        <p:nvSpPr>
          <p:cNvPr id="5" name="TextBox 4">
            <a:extLst>
              <a:ext uri="{FF2B5EF4-FFF2-40B4-BE49-F238E27FC236}">
                <a16:creationId xmlns:a16="http://schemas.microsoft.com/office/drawing/2014/main" id="{C0FC2759-61A4-88FC-8EC5-386B3908436E}"/>
              </a:ext>
            </a:extLst>
          </p:cNvPr>
          <p:cNvSpPr txBox="1"/>
          <p:nvPr/>
        </p:nvSpPr>
        <p:spPr>
          <a:xfrm>
            <a:off x="430953" y="1268016"/>
            <a:ext cx="2245463" cy="1600438"/>
          </a:xfrm>
          <a:prstGeom prst="rect">
            <a:avLst/>
          </a:prstGeom>
          <a:noFill/>
        </p:spPr>
        <p:txBody>
          <a:bodyPr wrap="square">
            <a:spAutoFit/>
          </a:bodyPr>
          <a:lstStyle/>
          <a:p>
            <a:pPr algn="l">
              <a:buNone/>
            </a:pPr>
            <a:r>
              <a:rPr lang="en-GB" sz="1400" b="1" dirty="0">
                <a:solidFill>
                  <a:srgbClr val="000000"/>
                </a:solidFill>
              </a:rPr>
              <a:t>Academia without clinics:</a:t>
            </a:r>
            <a:r>
              <a:rPr lang="en-GB" sz="1400" dirty="0">
                <a:solidFill>
                  <a:srgbClr val="000000"/>
                </a:solidFill>
                <a:latin typeface="-webkit-standard"/>
              </a:rPr>
              <a:t> elegant theories no one can actually use…</a:t>
            </a:r>
          </a:p>
          <a:p>
            <a:pPr algn="l">
              <a:buNone/>
            </a:pPr>
            <a:endParaRPr lang="en-GB" sz="1400" dirty="0">
              <a:solidFill>
                <a:srgbClr val="000000"/>
              </a:solidFill>
              <a:latin typeface="-webkit-standard"/>
            </a:endParaRPr>
          </a:p>
          <a:p>
            <a:pPr algn="l">
              <a:buNone/>
            </a:pPr>
            <a:r>
              <a:rPr lang="en-GB" sz="1400" i="1" dirty="0">
                <a:solidFill>
                  <a:srgbClr val="000000"/>
                </a:solidFill>
                <a:latin typeface="-webkit-standard"/>
              </a:rPr>
              <a:t>e.g. a plane that flies beautifully in simulation but no pilot can land</a:t>
            </a:r>
            <a:endParaRPr lang="en-GB" sz="1400" i="1" dirty="0">
              <a:solidFill>
                <a:srgbClr val="000000"/>
              </a:solidFill>
            </a:endParaRPr>
          </a:p>
        </p:txBody>
      </p:sp>
      <p:sp>
        <p:nvSpPr>
          <p:cNvPr id="7" name="TextBox 6">
            <a:extLst>
              <a:ext uri="{FF2B5EF4-FFF2-40B4-BE49-F238E27FC236}">
                <a16:creationId xmlns:a16="http://schemas.microsoft.com/office/drawing/2014/main" id="{B1FB8024-86EC-47E8-5906-FF0533512BA9}"/>
              </a:ext>
            </a:extLst>
          </p:cNvPr>
          <p:cNvSpPr txBox="1"/>
          <p:nvPr/>
        </p:nvSpPr>
        <p:spPr>
          <a:xfrm>
            <a:off x="3477677" y="1268016"/>
            <a:ext cx="2563934" cy="1600438"/>
          </a:xfrm>
          <a:prstGeom prst="rect">
            <a:avLst/>
          </a:prstGeom>
          <a:noFill/>
        </p:spPr>
        <p:txBody>
          <a:bodyPr wrap="square">
            <a:spAutoFit/>
          </a:bodyPr>
          <a:lstStyle/>
          <a:p>
            <a:pPr algn="l"/>
            <a:r>
              <a:rPr lang="en-GB" sz="1400" b="1" dirty="0">
                <a:solidFill>
                  <a:srgbClr val="000000"/>
                </a:solidFill>
              </a:rPr>
              <a:t>Clinics without academia:</a:t>
            </a:r>
            <a:r>
              <a:rPr lang="en-GB" sz="1400" dirty="0">
                <a:solidFill>
                  <a:srgbClr val="000000"/>
                </a:solidFill>
                <a:latin typeface="-webkit-standard"/>
              </a:rPr>
              <a:t> lots of practical improvisation but little systematic progress </a:t>
            </a:r>
          </a:p>
          <a:p>
            <a:pPr algn="l"/>
            <a:endParaRPr lang="en-GB" sz="1400" dirty="0">
              <a:solidFill>
                <a:srgbClr val="000000"/>
              </a:solidFill>
              <a:latin typeface="-webkit-standard"/>
            </a:endParaRPr>
          </a:p>
          <a:p>
            <a:pPr algn="l"/>
            <a:r>
              <a:rPr lang="en-GB" sz="1400" i="1" dirty="0">
                <a:solidFill>
                  <a:srgbClr val="000000"/>
                </a:solidFill>
                <a:latin typeface="-webkit-standard"/>
              </a:rPr>
              <a:t>e.g. experienced pilots making ad hoc fixes forever</a:t>
            </a:r>
            <a:endParaRPr lang="en-GB" sz="1400" i="1" dirty="0">
              <a:solidFill>
                <a:srgbClr val="000000"/>
              </a:solidFill>
            </a:endParaRPr>
          </a:p>
        </p:txBody>
      </p:sp>
      <p:sp>
        <p:nvSpPr>
          <p:cNvPr id="9" name="TextBox 8">
            <a:extLst>
              <a:ext uri="{FF2B5EF4-FFF2-40B4-BE49-F238E27FC236}">
                <a16:creationId xmlns:a16="http://schemas.microsoft.com/office/drawing/2014/main" id="{CC1A9E4A-E84E-BB12-912F-7080C346C9CB}"/>
              </a:ext>
            </a:extLst>
          </p:cNvPr>
          <p:cNvSpPr txBox="1"/>
          <p:nvPr/>
        </p:nvSpPr>
        <p:spPr>
          <a:xfrm>
            <a:off x="6336340" y="1268016"/>
            <a:ext cx="2376707" cy="1600438"/>
          </a:xfrm>
          <a:prstGeom prst="rect">
            <a:avLst/>
          </a:prstGeom>
          <a:noFill/>
        </p:spPr>
        <p:txBody>
          <a:bodyPr wrap="square">
            <a:spAutoFit/>
          </a:bodyPr>
          <a:lstStyle/>
          <a:p>
            <a:pPr algn="l">
              <a:buNone/>
            </a:pPr>
            <a:r>
              <a:rPr lang="en-GB" sz="1400" b="1" dirty="0">
                <a:solidFill>
                  <a:srgbClr val="000000"/>
                </a:solidFill>
              </a:rPr>
              <a:t>Industry without either:</a:t>
            </a:r>
            <a:r>
              <a:rPr lang="en-GB" sz="1400" dirty="0">
                <a:solidFill>
                  <a:srgbClr val="000000"/>
                </a:solidFill>
                <a:latin typeface="-webkit-standard"/>
              </a:rPr>
              <a:t> efficient production of mediocre or misaligned solutions</a:t>
            </a:r>
          </a:p>
          <a:p>
            <a:pPr algn="l">
              <a:buNone/>
            </a:pPr>
            <a:endParaRPr lang="en-GB" sz="1400" dirty="0">
              <a:solidFill>
                <a:srgbClr val="000000"/>
              </a:solidFill>
              <a:latin typeface="-webkit-standard"/>
            </a:endParaRPr>
          </a:p>
          <a:p>
            <a:pPr algn="l">
              <a:buNone/>
            </a:pPr>
            <a:r>
              <a:rPr lang="en-GB" sz="1400" i="1" dirty="0">
                <a:solidFill>
                  <a:srgbClr val="000000"/>
                </a:solidFill>
                <a:latin typeface="-webkit-standard"/>
              </a:rPr>
              <a:t>e.g. mass-producing aircraft nobody actually needs</a:t>
            </a:r>
            <a:endParaRPr lang="en-GB" sz="1400" i="1" dirty="0">
              <a:solidFill>
                <a:srgbClr val="000000"/>
              </a:solidFill>
            </a:endParaRPr>
          </a:p>
        </p:txBody>
      </p:sp>
      <p:pic>
        <p:nvPicPr>
          <p:cNvPr id="2050" name="Picture 2" descr="Aerodynamics | TecQuipment">
            <a:extLst>
              <a:ext uri="{FF2B5EF4-FFF2-40B4-BE49-F238E27FC236}">
                <a16:creationId xmlns:a16="http://schemas.microsoft.com/office/drawing/2014/main" id="{54BB9E0D-A52D-3774-3B51-E9611BD5D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67" y="3154916"/>
            <a:ext cx="2136149" cy="17254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st pilots put tech in motion (photos) - CNET">
            <a:extLst>
              <a:ext uri="{FF2B5EF4-FFF2-40B4-BE49-F238E27FC236}">
                <a16:creationId xmlns:a16="http://schemas.microsoft.com/office/drawing/2014/main" id="{66C81A72-AAAD-63F7-4B05-4AC2E324C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677" y="3167728"/>
            <a:ext cx="2162397" cy="17318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story of Boeing: from single plane to aerospace giant - AeroTime">
            <a:extLst>
              <a:ext uri="{FF2B5EF4-FFF2-40B4-BE49-F238E27FC236}">
                <a16:creationId xmlns:a16="http://schemas.microsoft.com/office/drawing/2014/main" id="{FB588607-00EC-7EBC-C946-59B1491B55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852"/>
          <a:stretch/>
        </p:blipFill>
        <p:spPr bwMode="auto">
          <a:xfrm>
            <a:off x="6441336" y="3167728"/>
            <a:ext cx="2162397" cy="171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5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325A-5B2A-92FF-5E11-1381D52A7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F4256-2F82-1691-0E4F-81071EA34C48}"/>
              </a:ext>
            </a:extLst>
          </p:cNvPr>
          <p:cNvSpPr>
            <a:spLocks noGrp="1"/>
          </p:cNvSpPr>
          <p:nvPr>
            <p:ph type="title"/>
          </p:nvPr>
        </p:nvSpPr>
        <p:spPr>
          <a:xfrm>
            <a:off x="628650" y="117349"/>
            <a:ext cx="7886700" cy="994172"/>
          </a:xfrm>
        </p:spPr>
        <p:txBody>
          <a:bodyPr>
            <a:normAutofit fontScale="90000"/>
          </a:bodyPr>
          <a:lstStyle/>
          <a:p>
            <a:pPr algn="ctr"/>
            <a:r>
              <a:rPr lang="en-GB" b="1" dirty="0">
                <a:solidFill>
                  <a:srgbClr val="000000"/>
                </a:solidFill>
              </a:rPr>
              <a:t>Examples of academic / clinical partnerships at Leo Cancer Care</a:t>
            </a:r>
            <a:endParaRPr lang="en-US" dirty="0"/>
          </a:p>
        </p:txBody>
      </p:sp>
      <p:pic>
        <p:nvPicPr>
          <p:cNvPr id="3" name="Picture 2" descr="A blue text on a black background&#10;&#10;Description automatically generated">
            <a:extLst>
              <a:ext uri="{FF2B5EF4-FFF2-40B4-BE49-F238E27FC236}">
                <a16:creationId xmlns:a16="http://schemas.microsoft.com/office/drawing/2014/main" id="{A5C438DA-47E0-BBA1-D065-C76D64C2D0B3}"/>
              </a:ext>
            </a:extLst>
          </p:cNvPr>
          <p:cNvPicPr>
            <a:picLocks noChangeAspect="1"/>
          </p:cNvPicPr>
          <p:nvPr/>
        </p:nvPicPr>
        <p:blipFill>
          <a:blip r:embed="rId3"/>
          <a:stretch>
            <a:fillRect/>
          </a:stretch>
        </p:blipFill>
        <p:spPr>
          <a:xfrm>
            <a:off x="108669" y="2768653"/>
            <a:ext cx="1039961" cy="306783"/>
          </a:xfrm>
          <a:prstGeom prst="rect">
            <a:avLst/>
          </a:prstGeom>
        </p:spPr>
      </p:pic>
      <p:pic>
        <p:nvPicPr>
          <p:cNvPr id="4" name="Picture 2" descr="UK Space Facilities National Physical Laboratory (NPL) - Teddington">
            <a:extLst>
              <a:ext uri="{FF2B5EF4-FFF2-40B4-BE49-F238E27FC236}">
                <a16:creationId xmlns:a16="http://schemas.microsoft.com/office/drawing/2014/main" id="{0089AC64-C8D1-536E-2AF6-244205BC7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9" y="3393238"/>
            <a:ext cx="1111928" cy="412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4CB55D-5EA8-77DD-7DD1-85A9E4FEFAC1}"/>
              </a:ext>
            </a:extLst>
          </p:cNvPr>
          <p:cNvSpPr txBox="1"/>
          <p:nvPr/>
        </p:nvSpPr>
        <p:spPr>
          <a:xfrm>
            <a:off x="4704282" y="3608552"/>
            <a:ext cx="3811068" cy="738664"/>
          </a:xfrm>
          <a:prstGeom prst="rect">
            <a:avLst/>
          </a:prstGeom>
          <a:noFill/>
        </p:spPr>
        <p:txBody>
          <a:bodyPr wrap="square">
            <a:spAutoFit/>
          </a:bodyPr>
          <a:lstStyle/>
          <a:p>
            <a:pPr algn="l">
              <a:buNone/>
            </a:pPr>
            <a:r>
              <a:rPr lang="en-GB" sz="1400" b="1" dirty="0">
                <a:solidFill>
                  <a:srgbClr val="000000"/>
                </a:solidFill>
              </a:rPr>
              <a:t>Iterative optimisation of designs</a:t>
            </a:r>
          </a:p>
          <a:p>
            <a:pPr algn="l">
              <a:buNone/>
            </a:pPr>
            <a:r>
              <a:rPr lang="en-GB" sz="1400" dirty="0">
                <a:solidFill>
                  <a:srgbClr val="040C28"/>
                </a:solidFill>
                <a:latin typeface="Google Sans"/>
              </a:rPr>
              <a:t>Using techniques such as Monte Carlo simulations and experiments to refine </a:t>
            </a:r>
            <a:r>
              <a:rPr lang="en-GB" sz="1400" b="0" i="0" u="none" strike="noStrike" dirty="0">
                <a:solidFill>
                  <a:srgbClr val="040C28"/>
                </a:solidFill>
                <a:effectLst/>
                <a:latin typeface="Google Sans"/>
              </a:rPr>
              <a:t>new product features</a:t>
            </a:r>
            <a:endParaRPr lang="en-GB" sz="1400" i="1" dirty="0">
              <a:solidFill>
                <a:srgbClr val="000000"/>
              </a:solidFill>
            </a:endParaRPr>
          </a:p>
        </p:txBody>
      </p:sp>
      <p:pic>
        <p:nvPicPr>
          <p:cNvPr id="10" name="Picture 22" descr="Logo | UCL Brand and Experience">
            <a:extLst>
              <a:ext uri="{FF2B5EF4-FFF2-40B4-BE49-F238E27FC236}">
                <a16:creationId xmlns:a16="http://schemas.microsoft.com/office/drawing/2014/main" id="{7A649932-89B9-2CCC-7640-885E3530C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51" y="4315910"/>
            <a:ext cx="814118" cy="5451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AE586A0-41EE-451D-3FBE-C1C0E4CC9EAD}"/>
              </a:ext>
            </a:extLst>
          </p:cNvPr>
          <p:cNvSpPr txBox="1"/>
          <p:nvPr/>
        </p:nvSpPr>
        <p:spPr>
          <a:xfrm>
            <a:off x="4704281" y="1359526"/>
            <a:ext cx="3266997" cy="954107"/>
          </a:xfrm>
          <a:prstGeom prst="rect">
            <a:avLst/>
          </a:prstGeom>
          <a:noFill/>
        </p:spPr>
        <p:txBody>
          <a:bodyPr wrap="square">
            <a:spAutoFit/>
          </a:bodyPr>
          <a:lstStyle/>
          <a:p>
            <a:pPr algn="l">
              <a:buNone/>
            </a:pPr>
            <a:r>
              <a:rPr lang="en-GB" sz="1400" b="1" dirty="0">
                <a:solidFill>
                  <a:srgbClr val="000000"/>
                </a:solidFill>
              </a:rPr>
              <a:t>Exploration relevant to our customers</a:t>
            </a:r>
          </a:p>
          <a:p>
            <a:pPr algn="l">
              <a:buNone/>
            </a:pPr>
            <a:r>
              <a:rPr lang="en-GB" sz="1400" dirty="0">
                <a:solidFill>
                  <a:srgbClr val="040C28"/>
                </a:solidFill>
                <a:latin typeface="Google Sans"/>
              </a:rPr>
              <a:t>E.g. Anatomical changes upright versus supine and novel methods for upright image analysis and registration</a:t>
            </a:r>
            <a:endParaRPr lang="en-GB" sz="1400" i="1" dirty="0">
              <a:solidFill>
                <a:srgbClr val="000000"/>
              </a:solidFill>
            </a:endParaRPr>
          </a:p>
        </p:txBody>
      </p:sp>
      <p:sp>
        <p:nvSpPr>
          <p:cNvPr id="14" name="TextBox 13">
            <a:extLst>
              <a:ext uri="{FF2B5EF4-FFF2-40B4-BE49-F238E27FC236}">
                <a16:creationId xmlns:a16="http://schemas.microsoft.com/office/drawing/2014/main" id="{F694EC45-B0C4-7C5B-88C9-CBD157329C0B}"/>
              </a:ext>
            </a:extLst>
          </p:cNvPr>
          <p:cNvSpPr txBox="1"/>
          <p:nvPr/>
        </p:nvSpPr>
        <p:spPr>
          <a:xfrm>
            <a:off x="4704282" y="2458906"/>
            <a:ext cx="3811068" cy="954107"/>
          </a:xfrm>
          <a:prstGeom prst="rect">
            <a:avLst/>
          </a:prstGeom>
          <a:noFill/>
        </p:spPr>
        <p:txBody>
          <a:bodyPr wrap="square">
            <a:spAutoFit/>
          </a:bodyPr>
          <a:lstStyle/>
          <a:p>
            <a:pPr algn="l">
              <a:buNone/>
            </a:pPr>
            <a:r>
              <a:rPr lang="en-GB" sz="1400" b="1" dirty="0">
                <a:solidFill>
                  <a:srgbClr val="000000"/>
                </a:solidFill>
              </a:rPr>
              <a:t>Mapping stakeholder needs for new equipment and workflows</a:t>
            </a:r>
          </a:p>
          <a:p>
            <a:pPr algn="l">
              <a:buNone/>
            </a:pPr>
            <a:r>
              <a:rPr lang="en-GB" sz="1400" dirty="0">
                <a:solidFill>
                  <a:srgbClr val="040C28"/>
                </a:solidFill>
                <a:latin typeface="Google Sans"/>
              </a:rPr>
              <a:t>E.g. clinician views, input from experts in ergonomics and the patient voice</a:t>
            </a:r>
            <a:endParaRPr lang="en-GB" sz="1400" i="1" dirty="0">
              <a:solidFill>
                <a:srgbClr val="000000"/>
              </a:solidFill>
            </a:endParaRPr>
          </a:p>
        </p:txBody>
      </p:sp>
      <p:pic>
        <p:nvPicPr>
          <p:cNvPr id="5122" name="Picture 2" descr="University Hospitals Birmingham NHS Foundation Trust - Wikipedia">
            <a:extLst>
              <a:ext uri="{FF2B5EF4-FFF2-40B4-BE49-F238E27FC236}">
                <a16:creationId xmlns:a16="http://schemas.microsoft.com/office/drawing/2014/main" id="{3D265243-FE0E-5C10-3FCD-22DBFFB1F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722" y="1185279"/>
            <a:ext cx="1294719" cy="6089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hD Wheelchair Basketball Loughborough University - IFAPA">
            <a:extLst>
              <a:ext uri="{FF2B5EF4-FFF2-40B4-BE49-F238E27FC236}">
                <a16:creationId xmlns:a16="http://schemas.microsoft.com/office/drawing/2014/main" id="{0ED1BA86-9971-B2C2-81F5-1EBEC3F4D4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017"/>
          <a:stretch/>
        </p:blipFill>
        <p:spPr bwMode="auto">
          <a:xfrm>
            <a:off x="2784403" y="1350382"/>
            <a:ext cx="1102492" cy="3968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F8C4154C-4CB6-B327-0D65-90F329B996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0080" y="4361104"/>
            <a:ext cx="1365022" cy="1500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group of people standing in a room&#10;&#10;AI-generated content may be incorrect.">
            <a:extLst>
              <a:ext uri="{FF2B5EF4-FFF2-40B4-BE49-F238E27FC236}">
                <a16:creationId xmlns:a16="http://schemas.microsoft.com/office/drawing/2014/main" id="{00DBC41D-5D94-6D02-4108-CADCEFFE0FF1}"/>
              </a:ext>
            </a:extLst>
          </p:cNvPr>
          <p:cNvPicPr>
            <a:picLocks noChangeAspect="1"/>
          </p:cNvPicPr>
          <p:nvPr/>
        </p:nvPicPr>
        <p:blipFill>
          <a:blip r:embed="rId9"/>
          <a:stretch>
            <a:fillRect/>
          </a:stretch>
        </p:blipFill>
        <p:spPr>
          <a:xfrm>
            <a:off x="1322791" y="1910105"/>
            <a:ext cx="3050485" cy="2288080"/>
          </a:xfrm>
          <a:prstGeom prst="rect">
            <a:avLst/>
          </a:prstGeom>
        </p:spPr>
      </p:pic>
      <p:pic>
        <p:nvPicPr>
          <p:cNvPr id="5128" name="Picture 8" descr="UCLH-logo-colour – London School of Paediatrics">
            <a:extLst>
              <a:ext uri="{FF2B5EF4-FFF2-40B4-BE49-F238E27FC236}">
                <a16:creationId xmlns:a16="http://schemas.microsoft.com/office/drawing/2014/main" id="{5A8FB2FC-BC0C-CBA6-57C7-CDC30CA51C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9280" y="4599355"/>
            <a:ext cx="2122991" cy="43381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ogos | Sheffield Hallam University">
            <a:extLst>
              <a:ext uri="{FF2B5EF4-FFF2-40B4-BE49-F238E27FC236}">
                <a16:creationId xmlns:a16="http://schemas.microsoft.com/office/drawing/2014/main" id="{39E14F35-52B7-0150-A58D-448C855262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14" y="1867959"/>
            <a:ext cx="1230355" cy="8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11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144E-DF44-3627-D19F-E29206B189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9F0E87-9AC4-B5F6-8A17-242A48C17FD1}"/>
              </a:ext>
            </a:extLst>
          </p:cNvPr>
          <p:cNvSpPr txBox="1">
            <a:spLocks/>
          </p:cNvSpPr>
          <p:nvPr/>
        </p:nvSpPr>
        <p:spPr>
          <a:xfrm>
            <a:off x="176453" y="116184"/>
            <a:ext cx="6860073" cy="90000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r>
              <a:rPr lang="en-GB" sz="3200" b="1" dirty="0">
                <a:latin typeface="+mj-lt"/>
              </a:rPr>
              <a:t>Radiotherapy is vital and cost effective</a:t>
            </a:r>
          </a:p>
        </p:txBody>
      </p:sp>
      <p:sp>
        <p:nvSpPr>
          <p:cNvPr id="6" name="Titre 1">
            <a:extLst>
              <a:ext uri="{FF2B5EF4-FFF2-40B4-BE49-F238E27FC236}">
                <a16:creationId xmlns:a16="http://schemas.microsoft.com/office/drawing/2014/main" id="{D7C50E99-E02D-EB00-C0FE-23C10A916E71}"/>
              </a:ext>
            </a:extLst>
          </p:cNvPr>
          <p:cNvSpPr txBox="1">
            <a:spLocks/>
          </p:cNvSpPr>
          <p:nvPr/>
        </p:nvSpPr>
        <p:spPr>
          <a:xfrm>
            <a:off x="176453" y="2785035"/>
            <a:ext cx="6860073" cy="900000"/>
          </a:xfrm>
          <a:prstGeom prst="rect">
            <a:avLst/>
          </a:prstGeom>
        </p:spPr>
        <p:txBody>
          <a:bodyPr vert="horz" lIns="90000" tIns="45720" rIns="91440" bIns="45720" rtlCol="0" anchor="ctr">
            <a:normAutofit/>
          </a:bodyPr>
          <a:lstStyle>
            <a:lvl1pPr algn="l" defTabSz="685800" rtl="0" eaLnBrk="1" latinLnBrk="0" hangingPunct="1">
              <a:lnSpc>
                <a:spcPct val="90000"/>
              </a:lnSpc>
              <a:spcBef>
                <a:spcPct val="0"/>
              </a:spcBef>
              <a:buNone/>
              <a:defRPr sz="1800" b="0" i="0" kern="1200">
                <a:solidFill>
                  <a:schemeClr val="tx1"/>
                </a:solidFill>
                <a:latin typeface="Trebuchet MS" panose="020B0703020202090204" pitchFamily="34" charset="0"/>
                <a:ea typeface="+mj-ea"/>
                <a:cs typeface="+mj-cs"/>
              </a:defRPr>
            </a:lvl1pPr>
          </a:lstStyle>
          <a:p>
            <a:endParaRPr lang="en-GB" sz="3200" dirty="0"/>
          </a:p>
        </p:txBody>
      </p:sp>
      <p:sp>
        <p:nvSpPr>
          <p:cNvPr id="8" name="TextBox 7">
            <a:extLst>
              <a:ext uri="{FF2B5EF4-FFF2-40B4-BE49-F238E27FC236}">
                <a16:creationId xmlns:a16="http://schemas.microsoft.com/office/drawing/2014/main" id="{CBFBEE56-F12B-42D4-3AFD-8DFC126E4848}"/>
              </a:ext>
            </a:extLst>
          </p:cNvPr>
          <p:cNvSpPr txBox="1"/>
          <p:nvPr/>
        </p:nvSpPr>
        <p:spPr>
          <a:xfrm>
            <a:off x="1797486" y="3531987"/>
            <a:ext cx="6763534" cy="1569660"/>
          </a:xfrm>
          <a:prstGeom prst="rect">
            <a:avLst/>
          </a:prstGeom>
          <a:noFill/>
        </p:spPr>
        <p:txBody>
          <a:bodyPr wrap="square">
            <a:spAutoFit/>
          </a:bodyPr>
          <a:lstStyle/>
          <a:p>
            <a:pPr marL="285743" indent="-285743">
              <a:buFont typeface="Arial" panose="020B0604020202020204" pitchFamily="34" charset="0"/>
              <a:buChar char="•"/>
            </a:pPr>
            <a:r>
              <a:rPr lang="en-GB" sz="1400" dirty="0">
                <a:solidFill>
                  <a:srgbClr val="000000"/>
                </a:solidFill>
                <a:latin typeface="Arial" panose="020B0604020202020204" pitchFamily="34" charset="0"/>
              </a:rPr>
              <a:t>2017: £467m spent on radiotherapy</a:t>
            </a:r>
          </a:p>
          <a:p>
            <a:pPr marL="285743" indent="-285743">
              <a:buFont typeface="Arial" panose="020B0604020202020204" pitchFamily="34" charset="0"/>
              <a:buChar char="•"/>
            </a:pPr>
            <a:r>
              <a:rPr lang="en-GB" sz="1400" dirty="0">
                <a:solidFill>
                  <a:srgbClr val="000000"/>
                </a:solidFill>
                <a:latin typeface="Arial" panose="020B0604020202020204" pitchFamily="34" charset="0"/>
              </a:rPr>
              <a:t>62% on equipment costs: £1.7m / linac,  £3.8m / SBRT system</a:t>
            </a:r>
          </a:p>
          <a:p>
            <a:pPr marL="285743" indent="-285743">
              <a:buFont typeface="Arial" panose="020B0604020202020204" pitchFamily="34" charset="0"/>
              <a:buChar char="•"/>
            </a:pPr>
            <a:r>
              <a:rPr lang="en-GB" sz="1400" dirty="0">
                <a:solidFill>
                  <a:srgbClr val="000000"/>
                </a:solidFill>
                <a:latin typeface="Arial" panose="020B0604020202020204" pitchFamily="34" charset="0"/>
              </a:rPr>
              <a:t>Mean total cost of radiotherapy per patient = £3,672</a:t>
            </a:r>
          </a:p>
          <a:p>
            <a:endParaRPr lang="en-GB" sz="1800" dirty="0">
              <a:solidFill>
                <a:srgbClr val="000000"/>
              </a:solidFill>
              <a:latin typeface="Arial" panose="020B0604020202020204" pitchFamily="34" charset="0"/>
            </a:endParaRPr>
          </a:p>
          <a:p>
            <a:pPr marL="285743" indent="-285743">
              <a:buFont typeface="Arial" panose="020B0604020202020204" pitchFamily="34" charset="0"/>
              <a:buChar char="•"/>
            </a:pPr>
            <a:endParaRPr lang="en-GB" sz="1800" dirty="0">
              <a:solidFill>
                <a:srgbClr val="000000"/>
              </a:solidFill>
              <a:latin typeface="Arial" panose="020B0604020202020204" pitchFamily="34" charset="0"/>
            </a:endParaRPr>
          </a:p>
          <a:p>
            <a:pPr marL="285743" indent="-285743">
              <a:buFont typeface="Arial" panose="020B0604020202020204" pitchFamily="34" charset="0"/>
              <a:buChar char="•"/>
            </a:pPr>
            <a:endParaRPr lang="en-US" sz="1800" dirty="0"/>
          </a:p>
        </p:txBody>
      </p:sp>
      <p:pic>
        <p:nvPicPr>
          <p:cNvPr id="7182" name="Picture 14" descr="NHS England - Wikipedia">
            <a:extLst>
              <a:ext uri="{FF2B5EF4-FFF2-40B4-BE49-F238E27FC236}">
                <a16:creationId xmlns:a16="http://schemas.microsoft.com/office/drawing/2014/main" id="{3C22782A-71BF-CAFC-6C65-79037767E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99" y="3608512"/>
            <a:ext cx="1044344" cy="8140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5C9A9A-32FD-ADB2-126C-A5B20D2418C1}"/>
              </a:ext>
            </a:extLst>
          </p:cNvPr>
          <p:cNvSpPr txBox="1"/>
          <p:nvPr/>
        </p:nvSpPr>
        <p:spPr>
          <a:xfrm>
            <a:off x="1797486" y="4137898"/>
            <a:ext cx="6763534" cy="1569660"/>
          </a:xfrm>
          <a:prstGeom prst="rect">
            <a:avLst/>
          </a:prstGeom>
          <a:noFill/>
        </p:spPr>
        <p:txBody>
          <a:bodyPr wrap="square">
            <a:spAutoFit/>
          </a:bodyPr>
          <a:lstStyle/>
          <a:p>
            <a:endParaRPr lang="en-GB" sz="1400" dirty="0">
              <a:solidFill>
                <a:srgbClr val="000000"/>
              </a:solidFill>
              <a:latin typeface="Arial" panose="020B0604020202020204" pitchFamily="34" charset="0"/>
            </a:endParaRPr>
          </a:p>
          <a:p>
            <a:pPr marL="285743" indent="-285743">
              <a:buFont typeface="Arial" panose="020B0604020202020204" pitchFamily="34" charset="0"/>
              <a:buChar char="•"/>
            </a:pPr>
            <a:r>
              <a:rPr lang="en-GB" sz="1400" dirty="0">
                <a:solidFill>
                  <a:srgbClr val="000000"/>
                </a:solidFill>
                <a:latin typeface="Arial" panose="020B0604020202020204" pitchFamily="34" charset="0"/>
              </a:rPr>
              <a:t>2020-21: £336m spent on cancer drugs</a:t>
            </a:r>
          </a:p>
          <a:p>
            <a:pPr marL="285743" indent="-285743">
              <a:buFont typeface="Arial" panose="020B0604020202020204" pitchFamily="34" charset="0"/>
              <a:buChar char="•"/>
            </a:pPr>
            <a:r>
              <a:rPr lang="en-GB" sz="1400" dirty="0">
                <a:solidFill>
                  <a:srgbClr val="000000"/>
                </a:solidFill>
                <a:latin typeface="Arial" panose="020B0604020202020204" pitchFamily="34" charset="0"/>
              </a:rPr>
              <a:t>Mean cost per patient =just under £24,000</a:t>
            </a:r>
          </a:p>
          <a:p>
            <a:pPr marL="285743" indent="-285743">
              <a:buFont typeface="Arial" panose="020B0604020202020204" pitchFamily="34" charset="0"/>
              <a:buChar char="•"/>
            </a:pPr>
            <a:endParaRPr lang="en-GB" sz="1800" dirty="0">
              <a:solidFill>
                <a:srgbClr val="000000"/>
              </a:solidFill>
              <a:latin typeface="Arial" panose="020B0604020202020204" pitchFamily="34" charset="0"/>
            </a:endParaRPr>
          </a:p>
          <a:p>
            <a:pPr marL="285743" indent="-285743">
              <a:buFont typeface="Arial" panose="020B0604020202020204" pitchFamily="34" charset="0"/>
              <a:buChar char="•"/>
            </a:pPr>
            <a:endParaRPr lang="en-GB" sz="1800" dirty="0">
              <a:solidFill>
                <a:srgbClr val="000000"/>
              </a:solidFill>
              <a:latin typeface="Arial" panose="020B0604020202020204" pitchFamily="34" charset="0"/>
            </a:endParaRPr>
          </a:p>
          <a:p>
            <a:pPr marL="285743" indent="-285743">
              <a:buFont typeface="Arial" panose="020B0604020202020204" pitchFamily="34" charset="0"/>
              <a:buChar char="•"/>
            </a:pPr>
            <a:endParaRPr lang="en-US" sz="1800" dirty="0"/>
          </a:p>
        </p:txBody>
      </p:sp>
      <p:sp>
        <p:nvSpPr>
          <p:cNvPr id="13" name="TextBox 12">
            <a:extLst>
              <a:ext uri="{FF2B5EF4-FFF2-40B4-BE49-F238E27FC236}">
                <a16:creationId xmlns:a16="http://schemas.microsoft.com/office/drawing/2014/main" id="{084D9A9F-0EA1-8E26-2469-06FD51BECD86}"/>
              </a:ext>
            </a:extLst>
          </p:cNvPr>
          <p:cNvSpPr txBox="1"/>
          <p:nvPr/>
        </p:nvSpPr>
        <p:spPr>
          <a:xfrm>
            <a:off x="1750469" y="4892412"/>
            <a:ext cx="10014172" cy="246221"/>
          </a:xfrm>
          <a:prstGeom prst="rect">
            <a:avLst/>
          </a:prstGeom>
          <a:noFill/>
        </p:spPr>
        <p:txBody>
          <a:bodyPr wrap="square">
            <a:spAutoFit/>
          </a:bodyPr>
          <a:lstStyle/>
          <a:p>
            <a:pPr>
              <a:buNone/>
            </a:pPr>
            <a:r>
              <a:rPr lang="en-GB" sz="1000" b="1" i="1" dirty="0">
                <a:solidFill>
                  <a:srgbClr val="21002E"/>
                </a:solidFill>
                <a:latin typeface="Arial" panose="020B0604020202020204" pitchFamily="34" charset="0"/>
              </a:rPr>
              <a:t>National costs and resource requirements of</a:t>
            </a:r>
            <a:r>
              <a:rPr lang="en-GB" sz="1000" i="1" dirty="0">
                <a:solidFill>
                  <a:srgbClr val="21002E"/>
                </a:solidFill>
                <a:latin typeface="Arial" panose="020B0604020202020204" pitchFamily="34" charset="0"/>
              </a:rPr>
              <a:t> </a:t>
            </a:r>
            <a:r>
              <a:rPr lang="en-GB" sz="1000" b="1" i="1" dirty="0">
                <a:solidFill>
                  <a:srgbClr val="21002E"/>
                </a:solidFill>
                <a:latin typeface="Arial" panose="020B0604020202020204" pitchFamily="34" charset="0"/>
              </a:rPr>
              <a:t>radiotherapy: costing estimate for England from</a:t>
            </a:r>
            <a:r>
              <a:rPr lang="en-GB" sz="1000" i="1" dirty="0">
                <a:solidFill>
                  <a:srgbClr val="21002E"/>
                </a:solidFill>
                <a:latin typeface="Arial" panose="020B0604020202020204" pitchFamily="34" charset="0"/>
              </a:rPr>
              <a:t> </a:t>
            </a:r>
            <a:r>
              <a:rPr lang="en-GB" sz="1000" b="1" i="1" dirty="0">
                <a:solidFill>
                  <a:srgbClr val="21002E"/>
                </a:solidFill>
                <a:latin typeface="Arial" panose="020B0604020202020204" pitchFamily="34" charset="0"/>
              </a:rPr>
              <a:t>the ESTRO-HERO project</a:t>
            </a:r>
            <a:endParaRPr lang="en-GB" sz="1000" i="1" dirty="0">
              <a:solidFill>
                <a:srgbClr val="21002E"/>
              </a:solidFill>
              <a:latin typeface="Arial" panose="020B0604020202020204" pitchFamily="34" charset="0"/>
            </a:endParaRPr>
          </a:p>
        </p:txBody>
      </p:sp>
      <p:sp>
        <p:nvSpPr>
          <p:cNvPr id="14" name="AutoShape 6" descr="No photo description available.">
            <a:extLst>
              <a:ext uri="{FF2B5EF4-FFF2-40B4-BE49-F238E27FC236}">
                <a16:creationId xmlns:a16="http://schemas.microsoft.com/office/drawing/2014/main" id="{A5479989-5B9E-F49A-3E08-96CED3F47232}"/>
              </a:ext>
            </a:extLst>
          </p:cNvPr>
          <p:cNvSpPr>
            <a:spLocks noChangeAspect="1" noChangeArrowheads="1"/>
          </p:cNvSpPr>
          <p:nvPr/>
        </p:nvSpPr>
        <p:spPr bwMode="auto">
          <a:xfrm>
            <a:off x="3071813" y="0"/>
            <a:ext cx="2998787"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descr="A poster of a radiotherapy&#10;&#10;AI-generated content may be incorrect.">
            <a:extLst>
              <a:ext uri="{FF2B5EF4-FFF2-40B4-BE49-F238E27FC236}">
                <a16:creationId xmlns:a16="http://schemas.microsoft.com/office/drawing/2014/main" id="{A806F6D3-B7BA-6D4D-1FAF-838DC65E7916}"/>
              </a:ext>
            </a:extLst>
          </p:cNvPr>
          <p:cNvPicPr>
            <a:picLocks noChangeAspect="1"/>
          </p:cNvPicPr>
          <p:nvPr/>
        </p:nvPicPr>
        <p:blipFill>
          <a:blip r:embed="rId5"/>
          <a:srcRect t="28869" r="1125" b="2189"/>
          <a:stretch/>
        </p:blipFill>
        <p:spPr>
          <a:xfrm>
            <a:off x="1923820" y="1016087"/>
            <a:ext cx="4833735" cy="2330520"/>
          </a:xfrm>
          <a:prstGeom prst="rect">
            <a:avLst/>
          </a:prstGeom>
        </p:spPr>
      </p:pic>
      <p:pic>
        <p:nvPicPr>
          <p:cNvPr id="17" name="Picture 16" descr="A poster of a radiotherapy&#10;&#10;AI-generated content may be incorrect.">
            <a:extLst>
              <a:ext uri="{FF2B5EF4-FFF2-40B4-BE49-F238E27FC236}">
                <a16:creationId xmlns:a16="http://schemas.microsoft.com/office/drawing/2014/main" id="{2971BE06-D32B-0AEA-B792-CE26601C6F85}"/>
              </a:ext>
            </a:extLst>
          </p:cNvPr>
          <p:cNvPicPr>
            <a:picLocks noChangeAspect="1"/>
          </p:cNvPicPr>
          <p:nvPr/>
        </p:nvPicPr>
        <p:blipFill>
          <a:blip r:embed="rId5"/>
          <a:srcRect r="65776" b="73376"/>
          <a:stretch/>
        </p:blipFill>
        <p:spPr>
          <a:xfrm>
            <a:off x="7036526" y="1016087"/>
            <a:ext cx="1673098" cy="900000"/>
          </a:xfrm>
          <a:prstGeom prst="rect">
            <a:avLst/>
          </a:prstGeom>
        </p:spPr>
      </p:pic>
    </p:spTree>
    <p:custDataLst>
      <p:tags r:id="rId1"/>
    </p:custDataLst>
    <p:extLst>
      <p:ext uri="{BB962C8B-B14F-4D97-AF65-F5344CB8AC3E}">
        <p14:creationId xmlns:p14="http://schemas.microsoft.com/office/powerpoint/2010/main" val="124347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8|3.8|39.6|14.4|11.6"/>
</p:tagLst>
</file>

<file path=ppt/tags/tag2.xml><?xml version="1.0" encoding="utf-8"?>
<p:tagLst xmlns:a="http://schemas.openxmlformats.org/drawingml/2006/main" xmlns:r="http://schemas.openxmlformats.org/officeDocument/2006/relationships" xmlns:p="http://schemas.openxmlformats.org/presentationml/2006/main">
  <p:tag name="TIMING" val="|26.7|28.6"/>
</p:tagLst>
</file>

<file path=ppt/tags/tag3.xml><?xml version="1.0" encoding="utf-8"?>
<p:tagLst xmlns:a="http://schemas.openxmlformats.org/drawingml/2006/main" xmlns:r="http://schemas.openxmlformats.org/officeDocument/2006/relationships" xmlns:p="http://schemas.openxmlformats.org/presentationml/2006/main">
  <p:tag name="TIMING" val="|10.3|4.8|6|7.8|4.5"/>
</p:tagLst>
</file>

<file path=ppt/tags/tag4.xml><?xml version="1.0" encoding="utf-8"?>
<p:tagLst xmlns:a="http://schemas.openxmlformats.org/drawingml/2006/main" xmlns:r="http://schemas.openxmlformats.org/officeDocument/2006/relationships" xmlns:p="http://schemas.openxmlformats.org/presentationml/2006/main">
  <p:tag name="TIMING" val="|18.8|11.5|13.7|5.4|8.8|11.3"/>
</p:tagLst>
</file>

<file path=ppt/tags/tag5.xml><?xml version="1.0" encoding="utf-8"?>
<p:tagLst xmlns:a="http://schemas.openxmlformats.org/drawingml/2006/main" xmlns:r="http://schemas.openxmlformats.org/officeDocument/2006/relationships" xmlns:p="http://schemas.openxmlformats.org/presentationml/2006/main">
  <p:tag name="TIMING" val="|35.1|31.8"/>
</p:tagLst>
</file>

<file path=ppt/theme/theme1.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988</TotalTime>
  <Words>1622</Words>
  <Application>Microsoft Office PowerPoint</Application>
  <PresentationFormat>On-screen Show (16:9)</PresentationFormat>
  <Paragraphs>159</Paragraphs>
  <Slides>15</Slides>
  <Notes>8</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Content Slides</vt:lpstr>
      <vt:lpstr>Office Theme</vt:lpstr>
      <vt:lpstr>Exploring collaborative academia-industry ecosystems for science and innovation</vt:lpstr>
      <vt:lpstr>PowerPoint Presentation</vt:lpstr>
      <vt:lpstr>PowerPoint Presentation</vt:lpstr>
      <vt:lpstr>PowerPoint Presentation</vt:lpstr>
      <vt:lpstr>PowerPoint Presentation</vt:lpstr>
      <vt:lpstr>Analogy of making and flying aircraft</vt:lpstr>
      <vt:lpstr>What can go wrong if one part dominates</vt:lpstr>
      <vt:lpstr>Examples of academic / clinical partnerships at Leo Cancer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Tracy Underwood</dc:creator>
  <cp:lastModifiedBy>Tracy Underwood</cp:lastModifiedBy>
  <cp:revision>6</cp:revision>
  <dcterms:created xsi:type="dcterms:W3CDTF">2026-05-20T17:30:29Z</dcterms:created>
  <dcterms:modified xsi:type="dcterms:W3CDTF">2026-05-21T10:23:43Z</dcterms:modified>
</cp:coreProperties>
</file>