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1519" r:id="rId3"/>
    <p:sldId id="1626" r:id="rId4"/>
    <p:sldId id="1624" r:id="rId5"/>
    <p:sldId id="482" r:id="rId6"/>
    <p:sldId id="1592" r:id="rId7"/>
    <p:sldId id="1593" r:id="rId8"/>
    <p:sldId id="1629" r:id="rId9"/>
    <p:sldId id="1630" r:id="rId10"/>
    <p:sldId id="1597" r:id="rId11"/>
    <p:sldId id="1600" r:id="rId12"/>
    <p:sldId id="1603" r:id="rId13"/>
    <p:sldId id="1601" r:id="rId14"/>
    <p:sldId id="1628" r:id="rId15"/>
    <p:sldId id="1618" r:id="rId16"/>
    <p:sldId id="1608" r:id="rId17"/>
    <p:sldId id="257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3C6"/>
    <a:srgbClr val="F2F2F2"/>
    <a:srgbClr val="D1D1D1"/>
    <a:srgbClr val="FF8000"/>
    <a:srgbClr val="AEAEAE"/>
    <a:srgbClr val="FFFF00"/>
    <a:srgbClr val="00FFFF"/>
    <a:srgbClr val="00FF00"/>
    <a:srgbClr val="FFF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574"/>
    <p:restoredTop sz="73669" autoAdjust="0"/>
  </p:normalViewPr>
  <p:slideViewPr>
    <p:cSldViewPr snapToGrid="0">
      <p:cViewPr varScale="1">
        <p:scale>
          <a:sx n="73" d="100"/>
          <a:sy n="73" d="100"/>
        </p:scale>
        <p:origin x="182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5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Whyte" userId="fa61b079-d7ab-40ae-987d-4ab0746848a7" providerId="ADAL" clId="{C93BDD3F-991D-47FB-8E8D-DE20097E875D}"/>
    <pc:docChg chg="modSld">
      <pc:chgData name="Colin Whyte" userId="fa61b079-d7ab-40ae-987d-4ab0746848a7" providerId="ADAL" clId="{C93BDD3F-991D-47FB-8E8D-DE20097E875D}" dt="2026-05-20T21:27:52.989" v="0" actId="1076"/>
      <pc:docMkLst>
        <pc:docMk/>
      </pc:docMkLst>
      <pc:sldChg chg="modSp mod">
        <pc:chgData name="Colin Whyte" userId="fa61b079-d7ab-40ae-987d-4ab0746848a7" providerId="ADAL" clId="{C93BDD3F-991D-47FB-8E8D-DE20097E875D}" dt="2026-05-20T21:27:52.989" v="0" actId="1076"/>
        <pc:sldMkLst>
          <pc:docMk/>
          <pc:sldMk cId="2997606626" sldId="1618"/>
        </pc:sldMkLst>
        <pc:picChg chg="mod">
          <ac:chgData name="Colin Whyte" userId="fa61b079-d7ab-40ae-987d-4ab0746848a7" providerId="ADAL" clId="{C93BDD3F-991D-47FB-8E8D-DE20097E875D}" dt="2026-05-20T21:27:52.989" v="0" actId="1076"/>
          <ac:picMkLst>
            <pc:docMk/>
            <pc:sldMk cId="2997606626" sldId="1618"/>
            <ac:picMk id="19" creationId="{4ECC0AE6-877C-DF13-BC5D-D18E3B4EF94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Looks nothing like the illustration. What it does have is balanced mix of positive and negative charge which is completely useless as a proton beam.</a:t>
            </a:r>
          </a:p>
          <a:p>
            <a:r>
              <a:rPr lang="en-GB" dirty="0"/>
              <a:t>We apply an electric field to separate the positive from the negative and ‘draw off’ our desired protons. Simple.</a:t>
            </a:r>
          </a:p>
          <a:p>
            <a:r>
              <a:rPr lang="en-GB" dirty="0"/>
              <a:t>Unfortunately the act of separating the charges means our slow moving protons are now exposed not only to the electric field that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6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90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25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3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63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319F8-A177-E580-2C6B-6A71504A3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D0B78-2A98-5F8A-356E-B56D0FDDE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82CA04-A172-AB0B-D837-86028813348A}"/>
              </a:ext>
            </a:extLst>
          </p:cNvPr>
          <p:cNvSpPr txBox="1"/>
          <p:nvPr userDrawn="1"/>
        </p:nvSpPr>
        <p:spPr>
          <a:xfrm>
            <a:off x="0" y="4809657"/>
            <a:ext cx="250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C. Whyte, </a:t>
            </a:r>
            <a:r>
              <a:rPr lang="en-GB" b="1" dirty="0">
                <a:solidFill>
                  <a:schemeClr val="tx1"/>
                </a:solidFill>
              </a:rPr>
              <a:t>21</a:t>
            </a:r>
            <a:r>
              <a:rPr lang="en-GB" b="1" baseline="30000" dirty="0">
                <a:solidFill>
                  <a:schemeClr val="tx1"/>
                </a:solidFill>
              </a:rPr>
              <a:t>st</a:t>
            </a:r>
            <a:r>
              <a:rPr lang="en-GB" b="1" dirty="0">
                <a:solidFill>
                  <a:schemeClr val="tx1"/>
                </a:solidFill>
              </a:rPr>
              <a:t> May 2027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07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1AEF-03CC-71F6-F93B-B34E142B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4B7EE-D3E4-CB5F-5447-99D589B75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1A4EC-7B24-5835-C79D-99E239F0C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4AB52-6A3A-1E5E-8464-BC13FA69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18A55-41F1-BA18-4AAA-54B647AD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F0061A-0539-FB65-5519-2D645A42F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D123-AEED-CB30-95B8-E79B80F99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D6BA-8543-13F0-3748-E2F2C277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6478B-C2B6-787E-5599-87B34693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72D73-972C-F6F5-9CAA-18A16246D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74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Kha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1297" y="54039"/>
            <a:ext cx="2447441" cy="269919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5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38" y="1813050"/>
            <a:ext cx="6858000" cy="1385957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38" y="3287250"/>
            <a:ext cx="6858000" cy="991761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257162" indent="0" algn="ctr">
              <a:buNone/>
              <a:defRPr sz="1125"/>
            </a:lvl2pPr>
            <a:lvl3pPr marL="514324" indent="0" algn="ctr">
              <a:buNone/>
              <a:defRPr sz="1013"/>
            </a:lvl3pPr>
            <a:lvl4pPr marL="771485" indent="0" algn="ctr">
              <a:buNone/>
              <a:defRPr sz="900"/>
            </a:lvl4pPr>
            <a:lvl5pPr marL="1028648" indent="0" algn="ctr">
              <a:buNone/>
              <a:defRPr sz="900"/>
            </a:lvl5pPr>
            <a:lvl6pPr marL="1285809" indent="0" algn="ctr">
              <a:buNone/>
              <a:defRPr sz="900"/>
            </a:lvl6pPr>
            <a:lvl7pPr marL="1542971" indent="0" algn="ctr">
              <a:buNone/>
              <a:defRPr sz="900"/>
            </a:lvl7pPr>
            <a:lvl8pPr marL="1800133" indent="0" algn="ctr">
              <a:buNone/>
              <a:defRPr sz="900"/>
            </a:lvl8pPr>
            <a:lvl9pPr marL="2057295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03" y="4342002"/>
            <a:ext cx="4184399" cy="555634"/>
          </a:xfrm>
        </p:spPr>
        <p:txBody>
          <a:bodyPr anchor="b"/>
          <a:lstStyle>
            <a:lvl1pPr>
              <a:defRPr sz="165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1650">
                <a:solidFill>
                  <a:schemeClr val="accent1"/>
                </a:solidFill>
              </a:defRPr>
            </a:lvl2pPr>
            <a:lvl3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16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K. Long</a:t>
            </a:r>
          </a:p>
          <a:p>
            <a:pPr lvl="0"/>
            <a:fld id="{9DCC74C0-6BEE-FF4F-AD0C-03B911E77FAB}" type="datetime4">
              <a:rPr lang="en-GB" smtClean="0"/>
              <a:t>16 December 2025</a:t>
            </a:fld>
            <a:endParaRPr lang="en-GB"/>
          </a:p>
        </p:txBody>
      </p:sp>
      <p:pic>
        <p:nvPicPr>
          <p:cNvPr id="2" name="Picture 2" descr="STFC logo">
            <a:extLst>
              <a:ext uri="{FF2B5EF4-FFF2-40B4-BE49-F238E27FC236}">
                <a16:creationId xmlns:a16="http://schemas.microsoft.com/office/drawing/2014/main" id="{60CAF404-64A1-1DAA-E5DA-C4E750076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13" y="6649"/>
            <a:ext cx="1052687" cy="269920"/>
          </a:xfrm>
          <a:prstGeom prst="rect">
            <a:avLst/>
          </a:prstGeom>
          <a:solidFill>
            <a:srgbClr val="000080"/>
          </a:solidFill>
          <a:ln>
            <a:solidFill>
              <a:srgbClr val="000080"/>
            </a:solidFill>
          </a:ln>
        </p:spPr>
      </p:pic>
    </p:spTree>
    <p:extLst>
      <p:ext uri="{BB962C8B-B14F-4D97-AF65-F5344CB8AC3E}">
        <p14:creationId xmlns:p14="http://schemas.microsoft.com/office/powerpoint/2010/main" val="400260173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968240" y="0"/>
            <a:ext cx="4175760" cy="51435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75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7763118-0811-A045-907D-A37A39B4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1437" y="498559"/>
            <a:ext cx="3420563" cy="1216214"/>
          </a:xfrm>
        </p:spPr>
        <p:txBody>
          <a:bodyPr/>
          <a:lstStyle>
            <a:lvl1pPr>
              <a:defRPr sz="27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C4E96E-0DBC-9741-978E-351DF7CF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437" y="1895062"/>
            <a:ext cx="3420563" cy="2753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5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5CFF1-76B9-D2FB-CC27-2570D68C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" y="0"/>
            <a:ext cx="9139678" cy="563716"/>
          </a:xfrm>
        </p:spPr>
        <p:txBody>
          <a:bodyPr/>
          <a:lstStyle>
            <a:lvl1pPr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B215D-B0F4-44E6-BA2D-231493CE6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3716"/>
            <a:ext cx="9139678" cy="4579784"/>
          </a:xfrm>
        </p:spPr>
        <p:txBody>
          <a:bodyPr/>
          <a:lstStyle>
            <a:lvl1pPr>
              <a:buNone/>
              <a:defRPr sz="3200" b="1">
                <a:solidFill>
                  <a:schemeClr val="accent1"/>
                </a:solidFill>
              </a:defRPr>
            </a:lvl1pPr>
            <a:lvl2pPr marL="358775" indent="-176213">
              <a:tabLst/>
              <a:defRPr sz="2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534988" indent="-176213">
              <a:tabLst/>
              <a:defRPr sz="2400" b="1">
                <a:solidFill>
                  <a:schemeClr val="accent3">
                    <a:lumMod val="75000"/>
                  </a:schemeClr>
                </a:solidFill>
              </a:defRPr>
            </a:lvl3pPr>
            <a:lvl4pPr marL="711200" indent="-161925">
              <a:tabLst/>
              <a:defRPr sz="2000" b="1">
                <a:solidFill>
                  <a:schemeClr val="accent3"/>
                </a:solidFill>
              </a:defRPr>
            </a:lvl4pPr>
            <a:lvl5pPr marL="893763" indent="-168275">
              <a:tabLst/>
              <a:defRPr sz="18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9356-E57F-3A32-E86D-5BAC3382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2278" y="4869656"/>
            <a:ext cx="2057400" cy="273844"/>
          </a:xfrm>
        </p:spPr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9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D85F-4F74-940D-FE54-701AA345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50986-4525-3B34-4A24-65981CE33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0F8AC-C319-5980-0882-6B1387863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23CA8-D820-5AF1-7C23-B707696E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3DC8C-3C6D-C138-186E-0807329F8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80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2E29-1DBF-B274-5CC0-C3A339EF7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2D058-5E32-9183-75CF-0FA3AA4DC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145B9-5E16-6525-E744-5A5EB90AE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EB3B7-31B0-01E7-9C8B-B646DCD1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534ED-8880-5482-87D4-EB17CFB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18B11-5E2D-E5EE-7CA6-BD4EF286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6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7F0B-4A28-846D-D1BD-41DB6213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DD97B-DB78-CD8C-DE34-F7B2D3EBC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D6ED9-2CD8-2631-9F11-2C6625EE0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587F6-B895-1291-6472-9EFC909DC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9EE1E-8697-0973-17CA-F2C9C2A7B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8E278-3A5C-4CC5-AA09-0D2C0B484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8541BD-33E9-4E54-6913-7A971494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6139FE-C86B-8326-9CD8-4D709AFC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8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ADE0E-D9A0-D0F9-2461-C573E122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DA6C5-7828-C08C-09B9-6733D952A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6CA4D-D2DB-7C1F-D73D-4A39C6BD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AB7F8-15C9-9B01-6BE4-24EB8CAD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6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1725DD-B0F4-073B-ECBE-3156E26F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5A1E0-AB29-C75D-5575-9C95F534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4789B-2B73-946C-902B-B681CB1E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C4D05-B446-7000-1DED-CD35607A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09B3C-0B58-E49A-766B-CB3275954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20492-30F1-D3FB-0D41-026E1CD10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4A622-7D21-BB51-4A86-EFF64299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867F3-1AD0-F3E6-C563-F832AB45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B48D7-6FC5-2010-9A09-4FD78CE4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3229-42D6-E04C-30DA-5ADD5C6F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5E60A8-F9DA-EC1C-BFB1-A86F55330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C9E91-F253-66C5-90EE-581739007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78771-9D22-EDEB-D1F6-2B1ECE772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B6A6-4F75-C74E-AF3B-BE56091266C7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9F4DF-9A80-5719-3697-9E6D44A2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94DF9-466A-1228-A642-C64BC9F2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7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2DEFB7-631D-50E3-2FB7-9330FF90C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BB54C-3EE3-CDA1-3FC9-DDEC85DAE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FBF8-FEE1-BB5B-18CD-6F639DCB3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87B6A6-4F75-C74E-AF3B-BE56091266C7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87B57-1A68-11E8-084A-C8ADFD1A6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6219A-9EF9-4005-5496-B8F9990B0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3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onna_Strickland" TargetMode="External"/><Relationship Id="rId2" Type="http://schemas.openxmlformats.org/officeDocument/2006/relationships/hyperlink" Target="https://en.wikipedia.org/wiki/Nobel_Prize_in_Physic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en.wikipedia.org/wiki/G%C3%A9rard_Mouro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7CC57-32B4-5651-C726-27956387C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0EC1CA-2D14-512A-541F-BA98C7F1E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959" y="493888"/>
            <a:ext cx="6458066" cy="363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15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2055C-3C3D-4AF2-0CF4-1A931B270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3E77A-73B9-120F-B2F4-021B80403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35" y="308527"/>
            <a:ext cx="4404527" cy="44587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453BE-B46C-F619-0DC2-21ACD2B677D9}"/>
              </a:ext>
            </a:extLst>
          </p:cNvPr>
          <p:cNvSpPr txBox="1"/>
          <p:nvPr/>
        </p:nvSpPr>
        <p:spPr>
          <a:xfrm>
            <a:off x="268447" y="226502"/>
            <a:ext cx="314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</a:rPr>
              <a:t>Capture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67F4F-6493-182D-1A3B-9B982DF2E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7" y="958325"/>
            <a:ext cx="3993857" cy="22234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29">
                <a:extLst>
                  <a:ext uri="{FF2B5EF4-FFF2-40B4-BE49-F238E27FC236}">
                    <a16:creationId xmlns:a16="http://schemas.microsoft.com/office/drawing/2014/main" id="{1B75C130-CA77-DDB2-A917-BB5A91DC45DA}"/>
                  </a:ext>
                </a:extLst>
              </p:cNvPr>
              <p:cNvSpPr txBox="1"/>
              <p:nvPr/>
            </p:nvSpPr>
            <p:spPr>
              <a:xfrm>
                <a:off x="1184233" y="3328786"/>
                <a:ext cx="2230086" cy="1166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3200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32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32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2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32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3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2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sz="3200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GB" sz="3200" i="1" dirty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en-GB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29">
                <a:extLst>
                  <a:ext uri="{FF2B5EF4-FFF2-40B4-BE49-F238E27FC236}">
                    <a16:creationId xmlns:a16="http://schemas.microsoft.com/office/drawing/2014/main" id="{1B75C130-CA77-DDB2-A917-BB5A91DC4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233" y="3328786"/>
                <a:ext cx="2230086" cy="11667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962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9F133-391E-B3A6-6309-F92E30EF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6565" y="6673334"/>
            <a:ext cx="618489" cy="184666"/>
          </a:xfrm>
        </p:spPr>
        <p:txBody>
          <a:bodyPr/>
          <a:lstStyle/>
          <a:p>
            <a:pPr defTabSz="457189">
              <a:defRPr/>
            </a:pPr>
            <a:fld id="{A1DC3ABC-92C2-B748-ABF3-8546144348B4}" type="slidenum">
              <a:rPr lang="en-US" sz="1200">
                <a:solidFill>
                  <a:prstClr val="white">
                    <a:lumMod val="75000"/>
                  </a:prstClr>
                </a:solidFill>
                <a:latin typeface="Calibri"/>
              </a:rPr>
              <a:pPr defTabSz="457189">
                <a:defRPr/>
              </a:pPr>
              <a:t>11</a:t>
            </a:fld>
            <a:endParaRPr lang="en-US" sz="120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60971F-37D6-BEF7-0A43-91D7D4E2B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CF5FEF-4400-F95B-3F0C-B73A0C61241E}"/>
              </a:ext>
            </a:extLst>
          </p:cNvPr>
          <p:cNvSpPr txBox="1"/>
          <p:nvPr/>
        </p:nvSpPr>
        <p:spPr>
          <a:xfrm>
            <a:off x="0" y="14631"/>
            <a:ext cx="465072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Capture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3DC75A-5439-6A63-150C-35840E04507D}"/>
              </a:ext>
            </a:extLst>
          </p:cNvPr>
          <p:cNvSpPr/>
          <p:nvPr/>
        </p:nvSpPr>
        <p:spPr>
          <a:xfrm>
            <a:off x="0" y="4703675"/>
            <a:ext cx="9144000" cy="42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2A0DE3-7398-47EB-793C-6BE1A30BD4F9}"/>
              </a:ext>
            </a:extLst>
          </p:cNvPr>
          <p:cNvSpPr txBox="1"/>
          <p:nvPr/>
        </p:nvSpPr>
        <p:spPr>
          <a:xfrm>
            <a:off x="-58520" y="4759537"/>
            <a:ext cx="226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00B050"/>
                </a:solidFill>
              </a:rPr>
              <a:t>Rucksasakchai</a:t>
            </a:r>
            <a:r>
              <a:rPr lang="en-US" b="1">
                <a:solidFill>
                  <a:srgbClr val="00B050"/>
                </a:solidFill>
              </a:rPr>
              <a:t> et 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F19FE-E81A-323F-DFB3-2591780F2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117" y="2217638"/>
            <a:ext cx="2003246" cy="32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97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636C3B-6CD7-1A51-5824-122DA8A46DCB}"/>
              </a:ext>
            </a:extLst>
          </p:cNvPr>
          <p:cNvSpPr/>
          <p:nvPr/>
        </p:nvSpPr>
        <p:spPr>
          <a:xfrm>
            <a:off x="159391" y="3305262"/>
            <a:ext cx="8867163" cy="1687236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32874-54B0-172F-0C93-2EECF389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A18A5-D0FD-DB40-115B-1FC077E0AB03}"/>
              </a:ext>
            </a:extLst>
          </p:cNvPr>
          <p:cNvSpPr txBox="1"/>
          <p:nvPr/>
        </p:nvSpPr>
        <p:spPr>
          <a:xfrm>
            <a:off x="159391" y="151002"/>
            <a:ext cx="2660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Ion Acoustic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55F85-0BB0-9C7C-9BDD-A6DA2F22AFD4}"/>
              </a:ext>
            </a:extLst>
          </p:cNvPr>
          <p:cNvSpPr txBox="1"/>
          <p:nvPr/>
        </p:nvSpPr>
        <p:spPr>
          <a:xfrm>
            <a:off x="159392" y="981511"/>
            <a:ext cx="4067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Exploits the ‘shockwave’ generated when ions deposit their energy.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Totally parasitic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Intrinsically linked to the treatment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Immediate read out</a:t>
            </a:r>
          </a:p>
        </p:txBody>
      </p:sp>
      <p:pic>
        <p:nvPicPr>
          <p:cNvPr id="9" name="Picture 8" descr="Super Hornet Shockwave | Fighter jets, Fighter, The incredibles">
            <a:extLst>
              <a:ext uri="{FF2B5EF4-FFF2-40B4-BE49-F238E27FC236}">
                <a16:creationId xmlns:a16="http://schemas.microsoft.com/office/drawing/2014/main" id="{0FFF193A-E031-A29F-7E67-2B9B4304E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721" y="135420"/>
            <a:ext cx="4359419" cy="28878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5B9388-CBC8-AE40-F745-CFC4B4DD5585}"/>
              </a:ext>
            </a:extLst>
          </p:cNvPr>
          <p:cNvSpPr txBox="1"/>
          <p:nvPr/>
        </p:nvSpPr>
        <p:spPr>
          <a:xfrm>
            <a:off x="4749454" y="3368399"/>
            <a:ext cx="4151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..and Air Fluorescence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F75056-1805-E59E-3521-061C29540432}"/>
              </a:ext>
            </a:extLst>
          </p:cNvPr>
          <p:cNvSpPr txBox="1"/>
          <p:nvPr/>
        </p:nvSpPr>
        <p:spPr>
          <a:xfrm>
            <a:off x="243281" y="3440328"/>
            <a:ext cx="7441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Exploits the interaction of the protons beam </a:t>
            </a:r>
          </a:p>
          <a:p>
            <a:r>
              <a:rPr lang="en-GB" dirty="0"/>
              <a:t>with nitrogen in the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Totally parasitic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Intrinsically linked to the measurement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Immediate read out</a:t>
            </a:r>
          </a:p>
        </p:txBody>
      </p:sp>
    </p:spTree>
    <p:extLst>
      <p:ext uri="{BB962C8B-B14F-4D97-AF65-F5344CB8AC3E}">
        <p14:creationId xmlns:p14="http://schemas.microsoft.com/office/powerpoint/2010/main" val="1169020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96D1F5-C2E9-A76C-CE92-B2643CFFF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89" t="34327" r="7079" b="34183"/>
          <a:stretch/>
        </p:blipFill>
        <p:spPr>
          <a:xfrm>
            <a:off x="70415" y="1862356"/>
            <a:ext cx="7619616" cy="30073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3039A-B910-CD50-7919-8BEFDD2E9452}"/>
              </a:ext>
            </a:extLst>
          </p:cNvPr>
          <p:cNvSpPr txBox="1"/>
          <p:nvPr/>
        </p:nvSpPr>
        <p:spPr>
          <a:xfrm>
            <a:off x="5243119" y="2511314"/>
            <a:ext cx="2440306" cy="6747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20F4DC-794D-6C47-2057-748F195026B1}"/>
              </a:ext>
            </a:extLst>
          </p:cNvPr>
          <p:cNvSpPr txBox="1"/>
          <p:nvPr/>
        </p:nvSpPr>
        <p:spPr>
          <a:xfrm>
            <a:off x="5452844" y="998290"/>
            <a:ext cx="3686834" cy="178685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B8863-CCED-2844-940C-42CD76AE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Rapid, flexible acceleration for stage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83FAF-AD95-9D40-AA99-AF8C21E8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D896D-45D4-CB42-80D4-4C364AD7AF0F}"/>
              </a:ext>
            </a:extLst>
          </p:cNvPr>
          <p:cNvSpPr txBox="1"/>
          <p:nvPr/>
        </p:nvSpPr>
        <p:spPr>
          <a:xfrm>
            <a:off x="0" y="4930092"/>
            <a:ext cx="24593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/>
              <a:t>Front. Phys., 29 September 2020;  DOI: 10.3389/fphy.2020.567738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D5BF-A8B9-E641-B448-5AEA69813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4152"/>
            <a:ext cx="9143999" cy="216794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Fixed-field alternating-gradient accelerator (FFA):</a:t>
            </a:r>
          </a:p>
          <a:p>
            <a:pPr marL="182562" lvl="1" indent="0" algn="just">
              <a:buNone/>
            </a:pPr>
            <a:r>
              <a:rPr lang="en-US" dirty="0"/>
              <a:t>Compact, flexible solution:		</a:t>
            </a:r>
            <a:r>
              <a:rPr lang="en-US" sz="2600" dirty="0"/>
              <a:t>                  </a:t>
            </a:r>
            <a:r>
              <a:rPr lang="en-US" sz="2200" dirty="0">
                <a:solidFill>
                  <a:schemeClr val="accent3"/>
                </a:solidFill>
              </a:rPr>
              <a:t>Multiple ion species</a:t>
            </a:r>
          </a:p>
          <a:p>
            <a:pPr lvl="2" algn="r"/>
            <a:r>
              <a:rPr lang="en-US" sz="2200" dirty="0">
                <a:solidFill>
                  <a:schemeClr val="accent3"/>
                </a:solidFill>
              </a:rPr>
              <a:t>Variable energy extraction</a:t>
            </a:r>
          </a:p>
          <a:p>
            <a:pPr lvl="2" algn="r"/>
            <a:r>
              <a:rPr lang="en-US" sz="2200" dirty="0">
                <a:solidFill>
                  <a:schemeClr val="accent3"/>
                </a:solidFill>
              </a:rPr>
              <a:t>High repetition rate </a:t>
            </a:r>
          </a:p>
          <a:p>
            <a:pPr lvl="3" algn="r"/>
            <a:r>
              <a:rPr lang="en-US" sz="2200" dirty="0"/>
              <a:t>Rapid acceleration</a:t>
            </a:r>
          </a:p>
          <a:p>
            <a:pPr lvl="2" algn="r"/>
            <a:r>
              <a:rPr lang="en-US" sz="2200" dirty="0">
                <a:solidFill>
                  <a:schemeClr val="accent3"/>
                </a:solidFill>
              </a:rPr>
              <a:t>Large acceptance</a:t>
            </a:r>
          </a:p>
        </p:txBody>
      </p:sp>
    </p:spTree>
    <p:extLst>
      <p:ext uri="{BB962C8B-B14F-4D97-AF65-F5344CB8AC3E}">
        <p14:creationId xmlns:p14="http://schemas.microsoft.com/office/powerpoint/2010/main" val="2756831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7C40-40FE-14BB-B45E-687C0FA62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083" y="0"/>
            <a:ext cx="2688544" cy="916054"/>
          </a:xfrm>
        </p:spPr>
        <p:txBody>
          <a:bodyPr>
            <a:normAutofit/>
          </a:bodyPr>
          <a:lstStyle/>
          <a:p>
            <a:r>
              <a:rPr lang="en-GB" sz="4000" dirty="0"/>
              <a:t>End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DD450-C360-8212-71BE-D09B44EB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14" y="916054"/>
            <a:ext cx="8657438" cy="395360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When LhARA is operational we will require: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Feed the beast @ 10Hz – huge logistical challenge.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Diagnostics – what do we need to measure?</a:t>
            </a:r>
          </a:p>
          <a:p>
            <a:pPr marL="644525" lvl="1" indent="-457200"/>
            <a:r>
              <a:rPr lang="en-GB" dirty="0"/>
              <a:t>What new diagnostics are emerging?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What communities do we need to serve?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What will those communities need?</a:t>
            </a:r>
          </a:p>
          <a:p>
            <a:pPr marL="644525" lvl="1" indent="-457200"/>
            <a:r>
              <a:rPr lang="en-GB" dirty="0"/>
              <a:t>Incubators, CO</a:t>
            </a:r>
            <a:r>
              <a:rPr lang="en-GB" baseline="-25000" dirty="0"/>
              <a:t>2</a:t>
            </a:r>
            <a:r>
              <a:rPr lang="en-GB" dirty="0"/>
              <a:t>, class II cabinets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F48E5-16A8-5E68-E58C-B648BB56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62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9F6B-D06F-D095-1C14-2D1AE4086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PoPLaR</a:t>
            </a:r>
            <a:r>
              <a:rPr lang="en-US" dirty="0"/>
              <a:t> at SCAPA (Strathclyde) </a:t>
            </a:r>
            <a:r>
              <a:rPr lang="en-US" sz="1800" dirty="0"/>
              <a:t>[Nov26]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5750A-B3E3-96B3-8754-1FADD641B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628" y="2759751"/>
            <a:ext cx="4066287" cy="2109906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First irradiations:</a:t>
            </a:r>
          </a:p>
          <a:p>
            <a:pPr lvl="1"/>
            <a:r>
              <a:rPr lang="en-US" dirty="0"/>
              <a:t>Cell survival rates</a:t>
            </a:r>
          </a:p>
          <a:p>
            <a:pPr lvl="1"/>
            <a:r>
              <a:rPr lang="en-US" dirty="0"/>
              <a:t>Compare to cyclotron</a:t>
            </a:r>
          </a:p>
          <a:p>
            <a:pPr lvl="1"/>
            <a:r>
              <a:rPr lang="en-US" dirty="0"/>
              <a:t>Promising results!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FD1B4-51B6-D60D-0B42-F91C2A29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F480D-803B-4F92-7E22-5A041F83A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185"/>
          <a:stretch/>
        </p:blipFill>
        <p:spPr>
          <a:xfrm>
            <a:off x="4796726" y="542616"/>
            <a:ext cx="4066287" cy="210830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 descr="The image appears to be a series of microscopic images, likely showing a grid of cells or particles, with measurements in micrometers.&#10;&#10;AI-generated content may be incorrect.">
            <a:extLst>
              <a:ext uri="{FF2B5EF4-FFF2-40B4-BE49-F238E27FC236}">
                <a16:creationId xmlns:a16="http://schemas.microsoft.com/office/drawing/2014/main" id="{FE010B35-1468-F4F7-0724-2CC3E470A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03" y="2759750"/>
            <a:ext cx="2821584" cy="2089721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F8D5499-0BDB-3D05-C012-C05B6582115B}"/>
              </a:ext>
            </a:extLst>
          </p:cNvPr>
          <p:cNvGrpSpPr/>
          <p:nvPr/>
        </p:nvGrpSpPr>
        <p:grpSpPr>
          <a:xfrm>
            <a:off x="190567" y="628489"/>
            <a:ext cx="4156709" cy="1956296"/>
            <a:chOff x="7074669" y="3888188"/>
            <a:chExt cx="4394369" cy="18367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F123D8-E79F-5CD5-0C8C-BE8A60AD6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8559" r="1263"/>
            <a:stretch/>
          </p:blipFill>
          <p:spPr>
            <a:xfrm>
              <a:off x="7074669" y="3888188"/>
              <a:ext cx="4394369" cy="1836751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58F9B4-1447-75CE-5C72-E0D0ABA4E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7773" y="4333461"/>
              <a:ext cx="4090909" cy="151075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1">
            <a:extLst>
              <a:ext uri="{FF2B5EF4-FFF2-40B4-BE49-F238E27FC236}">
                <a16:creationId xmlns:a16="http://schemas.microsoft.com/office/drawing/2014/main" id="{D054AA1C-7A6B-54CA-0B39-50772ACB5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4" b="8614"/>
          <a:stretch/>
        </p:blipFill>
        <p:spPr bwMode="auto">
          <a:xfrm>
            <a:off x="190567" y="2759750"/>
            <a:ext cx="1778794" cy="20881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CF8B65-3C2C-74A0-FA9A-91DCA0B8F3B0}"/>
              </a:ext>
            </a:extLst>
          </p:cNvPr>
          <p:cNvSpPr txBox="1">
            <a:spLocks/>
          </p:cNvSpPr>
          <p:nvPr/>
        </p:nvSpPr>
        <p:spPr>
          <a:xfrm>
            <a:off x="4922743" y="557998"/>
            <a:ext cx="2337731" cy="986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800" b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4988" indent="-1762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4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11200" indent="-1619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20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893763" indent="-1682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500" b="0" dirty="0"/>
              <a:t>Capture with 2 PMQs </a:t>
            </a:r>
          </a:p>
          <a:p>
            <a:pPr marL="0" indent="0"/>
            <a:r>
              <a:rPr lang="en-US" sz="1500" b="0" dirty="0"/>
              <a:t>RCF stack for dose estimation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5D5491-AB4A-8613-E74C-669C95DAA4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747" t="15213" b="10550"/>
          <a:stretch>
            <a:fillRect/>
          </a:stretch>
        </p:blipFill>
        <p:spPr>
          <a:xfrm>
            <a:off x="3495495" y="1307845"/>
            <a:ext cx="1237600" cy="13417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4A2ECE-7D53-482C-A7F3-7D6CBDC27D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32" t="12219" r="16368" b="18806"/>
          <a:stretch>
            <a:fillRect/>
          </a:stretch>
        </p:blipFill>
        <p:spPr>
          <a:xfrm>
            <a:off x="78311" y="1684408"/>
            <a:ext cx="1954629" cy="12639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CC0AE6-877C-DF13-BC5D-D18E3B4EF9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751"/>
          <a:stretch>
            <a:fillRect/>
          </a:stretch>
        </p:blipFill>
        <p:spPr>
          <a:xfrm>
            <a:off x="4044502" y="3912513"/>
            <a:ext cx="861785" cy="9330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AA2B56-7512-7FD4-80F3-C01899720531}"/>
              </a:ext>
            </a:extLst>
          </p:cNvPr>
          <p:cNvSpPr txBox="1"/>
          <p:nvPr/>
        </p:nvSpPr>
        <p:spPr>
          <a:xfrm>
            <a:off x="4312693" y="4939422"/>
            <a:ext cx="645357" cy="133477"/>
          </a:xfrm>
          <a:prstGeom prst="rect">
            <a:avLst/>
          </a:prstGeom>
          <a:solidFill>
            <a:srgbClr val="F2F2F2">
              <a:alpha val="69020"/>
            </a:srgbClr>
          </a:solidFill>
        </p:spPr>
        <p:txBody>
          <a:bodyPr wrap="none" rtlCol="0" anchor="ctr">
            <a:noAutofit/>
          </a:bodyPr>
          <a:lstStyle/>
          <a:p>
            <a:r>
              <a:rPr lang="en-US" sz="800" b="1" i="1" dirty="0">
                <a:solidFill>
                  <a:schemeClr val="tx2"/>
                </a:solidFill>
              </a:rPr>
              <a:t>McGarrigle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1232E5-8A89-18EB-AC47-E7FD7B2DA55E}"/>
              </a:ext>
            </a:extLst>
          </p:cNvPr>
          <p:cNvSpPr txBox="1"/>
          <p:nvPr/>
        </p:nvSpPr>
        <p:spPr>
          <a:xfrm>
            <a:off x="1387582" y="2714929"/>
            <a:ext cx="645357" cy="233421"/>
          </a:xfrm>
          <a:prstGeom prst="rect">
            <a:avLst/>
          </a:prstGeom>
          <a:solidFill>
            <a:srgbClr val="F2F2F2">
              <a:alpha val="69020"/>
            </a:srgbClr>
          </a:solidFill>
        </p:spPr>
        <p:txBody>
          <a:bodyPr wrap="none" rtlCol="0" anchor="ctr">
            <a:noAutofit/>
          </a:bodyPr>
          <a:lstStyle/>
          <a:p>
            <a:r>
              <a:rPr lang="en-US" sz="800" b="1" i="1" dirty="0">
                <a:solidFill>
                  <a:schemeClr val="tx2"/>
                </a:solidFill>
              </a:rPr>
              <a:t>Fernandez-</a:t>
            </a:r>
            <a:br>
              <a:rPr lang="en-US" sz="800" b="1" i="1" dirty="0">
                <a:solidFill>
                  <a:schemeClr val="tx2"/>
                </a:solidFill>
              </a:rPr>
            </a:br>
            <a:r>
              <a:rPr lang="en-US" sz="800" b="1" i="1" dirty="0">
                <a:solidFill>
                  <a:schemeClr val="tx2"/>
                </a:solidFill>
              </a:rPr>
              <a:t>Rodriguez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64CA9-FADD-135A-87CC-071AD1C62915}"/>
              </a:ext>
            </a:extLst>
          </p:cNvPr>
          <p:cNvSpPr txBox="1"/>
          <p:nvPr/>
        </p:nvSpPr>
        <p:spPr>
          <a:xfrm rot="16200000">
            <a:off x="3239555" y="2260141"/>
            <a:ext cx="645357" cy="133477"/>
          </a:xfrm>
          <a:prstGeom prst="rect">
            <a:avLst/>
          </a:prstGeom>
          <a:solidFill>
            <a:srgbClr val="F2F2F2">
              <a:alpha val="69020"/>
            </a:srgbClr>
          </a:solidFill>
        </p:spPr>
        <p:txBody>
          <a:bodyPr wrap="none" rtlCol="0" anchor="ctr">
            <a:noAutofit/>
          </a:bodyPr>
          <a:lstStyle/>
          <a:p>
            <a:r>
              <a:rPr lang="en-US" sz="800" b="1" i="1" dirty="0">
                <a:solidFill>
                  <a:schemeClr val="tx2"/>
                </a:solidFill>
              </a:rPr>
              <a:t>McGarrigle</a:t>
            </a:r>
          </a:p>
        </p:txBody>
      </p:sp>
    </p:spTree>
    <p:extLst>
      <p:ext uri="{BB962C8B-B14F-4D97-AF65-F5344CB8AC3E}">
        <p14:creationId xmlns:p14="http://schemas.microsoft.com/office/powerpoint/2010/main" val="2997606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D3FAB1-8055-069E-0495-795A6B9C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going to …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1AF03F-E052-698D-41AD-4A244130A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356" y="2506638"/>
            <a:ext cx="3732125" cy="1592239"/>
          </a:xfrm>
        </p:spPr>
        <p:txBody>
          <a:bodyPr>
            <a:normAutofit/>
          </a:bodyPr>
          <a:lstStyle/>
          <a:p>
            <a:pPr algn="ctr"/>
            <a:r>
              <a:rPr lang="en-US" sz="1600" dirty="0"/>
              <a:t>“Summer Science Exhibits on Tour”</a:t>
            </a:r>
          </a:p>
          <a:p>
            <a:r>
              <a:rPr lang="en-US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Runs between Summer Science Exhibitions</a:t>
            </a:r>
          </a:p>
          <a:p>
            <a:endParaRPr lang="en-US" sz="7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Pitching a schools-engagement project to run in parallel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E8F46-3FF5-B4F2-CE78-BC993C2A6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8" y="492239"/>
            <a:ext cx="3893748" cy="18100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AFDB3E-5AB4-0FBD-7D4F-11BE2CB7B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317" y="281858"/>
            <a:ext cx="4935951" cy="18054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C2286D-3836-918B-C60B-6B50B6A92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8" y="2302272"/>
            <a:ext cx="5280729" cy="27807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B764FD-CAEF-664B-E21E-FD5D1AA49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553" y="4156571"/>
            <a:ext cx="3683609" cy="92641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6112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1F9DD-C4EF-726B-A8AC-9346BE7B1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B9899-1531-6B81-054F-DC537E8BF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Conceptual Design Report</a:t>
            </a:r>
          </a:p>
          <a:p>
            <a:pPr marL="182562" lvl="1" indent="0">
              <a:buNone/>
            </a:pPr>
            <a:endParaRPr lang="en-US" sz="500" dirty="0"/>
          </a:p>
          <a:p>
            <a:pPr marL="182562" lvl="1" indent="0">
              <a:buNone/>
            </a:pPr>
            <a:r>
              <a:rPr lang="en-US" dirty="0"/>
              <a:t>Foundation for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71E12-FFFC-2FFE-F2E3-3F958207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A book cover with green and blue cells&#10;&#10;AI-generated content may be incorrect.">
            <a:extLst>
              <a:ext uri="{FF2B5EF4-FFF2-40B4-BE49-F238E27FC236}">
                <a16:creationId xmlns:a16="http://schemas.microsoft.com/office/drawing/2014/main" id="{FAC683C8-7843-36FD-CD29-BA6CBB9CC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260" y="65643"/>
            <a:ext cx="3509548" cy="501734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7F1976-759F-1453-7BA4-088A8B718E54}"/>
              </a:ext>
            </a:extLst>
          </p:cNvPr>
          <p:cNvSpPr txBox="1"/>
          <p:nvPr/>
        </p:nvSpPr>
        <p:spPr>
          <a:xfrm>
            <a:off x="5825959" y="563716"/>
            <a:ext cx="2744149" cy="3385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DOI: 10.5286/stfctr.2026007</a:t>
            </a:r>
          </a:p>
        </p:txBody>
      </p:sp>
      <p:pic>
        <p:nvPicPr>
          <p:cNvPr id="7" name="Picture 6" descr="A diagram of a factory&#10;&#10;Description automatically generated">
            <a:extLst>
              <a:ext uri="{FF2B5EF4-FFF2-40B4-BE49-F238E27FC236}">
                <a16:creationId xmlns:a16="http://schemas.microsoft.com/office/drawing/2014/main" id="{DADBE7C5-A23E-BE73-16F1-446399AE0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1" y="1883811"/>
            <a:ext cx="5311834" cy="319917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2905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FC272-BDAE-8040-B497-08C26B768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8" y="563098"/>
            <a:ext cx="9138791" cy="4580402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 sz="2100" i="1" u="sng" dirty="0">
                <a:solidFill>
                  <a:schemeClr val="accent2"/>
                </a:solidFill>
              </a:rPr>
              <a:t>A novel, hybrid, approach:</a:t>
            </a:r>
          </a:p>
          <a:p>
            <a:pPr lvl="3"/>
            <a:endParaRPr lang="en-US" sz="1500" dirty="0"/>
          </a:p>
          <a:p>
            <a:pPr indent="-206370"/>
            <a:r>
              <a:rPr lang="en-US" sz="2100" dirty="0"/>
              <a:t>Laser-driven, high-flux proton/ion source</a:t>
            </a:r>
          </a:p>
          <a:p>
            <a:pPr lvl="1" indent="-206370"/>
            <a:r>
              <a:rPr lang="en-US" sz="1800" dirty="0"/>
              <a:t>Overcome instantaneous dose-rate limitation</a:t>
            </a:r>
          </a:p>
          <a:p>
            <a:pPr lvl="2" indent="-206370"/>
            <a:r>
              <a:rPr lang="en-US" sz="1800" dirty="0"/>
              <a:t>Capture at &gt;10 MeV</a:t>
            </a:r>
          </a:p>
          <a:p>
            <a:pPr lvl="1" indent="-206370"/>
            <a:r>
              <a:rPr lang="en-US" sz="1800" dirty="0"/>
              <a:t>Delivers protons or ions in very short pulses</a:t>
            </a:r>
          </a:p>
          <a:p>
            <a:pPr lvl="2" indent="-206370"/>
            <a:r>
              <a:rPr lang="en-US" sz="1800" dirty="0"/>
              <a:t>Bunches as short as 10—40 ns</a:t>
            </a:r>
          </a:p>
          <a:p>
            <a:pPr lvl="1" indent="-206370"/>
            <a:r>
              <a:rPr lang="en-US" sz="1800" dirty="0"/>
              <a:t>Triggerable; arbitrary pulse structure</a:t>
            </a:r>
          </a:p>
          <a:p>
            <a:pPr indent="-206370"/>
            <a:endParaRPr lang="en-US" sz="2100" dirty="0"/>
          </a:p>
          <a:p>
            <a:pPr indent="-206370"/>
            <a:r>
              <a:rPr lang="en-US" sz="2100" dirty="0"/>
              <a:t>Novel “electron-plasma-lens” capture &amp; focusing</a:t>
            </a:r>
          </a:p>
          <a:p>
            <a:pPr lvl="1" indent="-206370"/>
            <a:r>
              <a:rPr lang="en-US" sz="1800" dirty="0"/>
              <a:t>Strong focusing (short focal length) without the use of high-field solenoid</a:t>
            </a:r>
          </a:p>
          <a:p>
            <a:pPr indent="-206370"/>
            <a:endParaRPr lang="en-US" sz="2100" dirty="0"/>
          </a:p>
          <a:p>
            <a:pPr indent="-206370"/>
            <a:r>
              <a:rPr lang="en-US" sz="2100" dirty="0"/>
              <a:t>Fast, flexible, fixed-field post acceleration</a:t>
            </a:r>
          </a:p>
          <a:p>
            <a:pPr lvl="1" indent="-206370"/>
            <a:r>
              <a:rPr lang="en-US" sz="1800" dirty="0"/>
              <a:t>Variable energy</a:t>
            </a:r>
          </a:p>
          <a:p>
            <a:pPr lvl="2" indent="-206370"/>
            <a:r>
              <a:rPr lang="en-US" sz="1800" dirty="0"/>
              <a:t>Protons: 	15—127 MeV</a:t>
            </a:r>
          </a:p>
          <a:p>
            <a:pPr lvl="2" indent="-206370"/>
            <a:r>
              <a:rPr lang="en-US" sz="1800" dirty="0"/>
              <a:t>Ions: 		5—34 MeV/u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50DE2-204A-FF44-9AF5-B87F147A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9F992F-1BE0-7C40-B7C2-84B8D8CC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</p:spPr>
        <p:txBody>
          <a:bodyPr>
            <a:noAutofit/>
          </a:bodyPr>
          <a:lstStyle/>
          <a:p>
            <a:r>
              <a:rPr lang="en-US" sz="4000" dirty="0"/>
              <a:t>What is LhARA? – </a:t>
            </a:r>
            <a:r>
              <a:rPr lang="en-US" sz="3200" dirty="0"/>
              <a:t>as previously seen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799F4-CB55-D747-BEE3-4A6E534461B7}"/>
              </a:ext>
            </a:extLst>
          </p:cNvPr>
          <p:cNvSpPr txBox="1"/>
          <p:nvPr/>
        </p:nvSpPr>
        <p:spPr>
          <a:xfrm rot="16200000">
            <a:off x="7241538" y="2144331"/>
            <a:ext cx="35702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/>
              <a:t>Front. Phys., 29 September 2020;  DOI: 10.3389/fphy.2020.567738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09814-F288-0054-A6B9-6E8502529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522" y="4231397"/>
            <a:ext cx="5509384" cy="863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B613B1-296A-7CD8-616E-070E7D776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895" y="553124"/>
            <a:ext cx="3561872" cy="23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0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11091-65C3-A2B3-2101-8D03C7A85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" y="63178"/>
            <a:ext cx="4257285" cy="563716"/>
          </a:xfrm>
        </p:spPr>
        <p:txBody>
          <a:bodyPr>
            <a:normAutofit fontScale="90000"/>
          </a:bodyPr>
          <a:lstStyle/>
          <a:p>
            <a:r>
              <a:rPr lang="en-GB" dirty="0"/>
              <a:t>What is LhARA #2 - 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F200B-9A78-EE38-A073-1F5A0EF31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92" y="678809"/>
            <a:ext cx="8259355" cy="1372241"/>
          </a:xfrm>
        </p:spPr>
        <p:txBody>
          <a:bodyPr>
            <a:normAutofit/>
          </a:bodyPr>
          <a:lstStyle/>
          <a:p>
            <a:r>
              <a:rPr lang="en-GB" sz="2800" dirty="0">
                <a:hlinkClick r:id="rId2" tooltip="Nobel Prize in Physics"/>
              </a:rPr>
              <a:t>Nobel Prize in Physics</a:t>
            </a:r>
            <a:r>
              <a:rPr lang="en-GB" sz="2800" dirty="0"/>
              <a:t> in 2018 was awarded to </a:t>
            </a:r>
            <a:r>
              <a:rPr lang="en-GB" sz="2800" dirty="0">
                <a:hlinkClick r:id="rId3" tooltip="Donna Strickland"/>
              </a:rPr>
              <a:t>Donna Strickland</a:t>
            </a:r>
            <a:r>
              <a:rPr lang="en-GB" sz="2800" dirty="0"/>
              <a:t> and </a:t>
            </a:r>
            <a:r>
              <a:rPr lang="en-GB" sz="2800" dirty="0">
                <a:hlinkClick r:id="rId4" tooltip="Gérard Mourou"/>
              </a:rPr>
              <a:t>Gérard </a:t>
            </a:r>
            <a:r>
              <a:rPr lang="en-GB" sz="2800" dirty="0" err="1">
                <a:hlinkClick r:id="rId4" tooltip="Gérard Mourou"/>
              </a:rPr>
              <a:t>Mourou</a:t>
            </a:r>
            <a:r>
              <a:rPr lang="en-GB" sz="2800" dirty="0"/>
              <a:t> for work on Chirped Pulse Amplification (CPA)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4D323-EB34-CF8B-9C5D-5DD8240A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0F561B00-5091-F3CD-6F63-A3A7A37C1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0" y="2384823"/>
            <a:ext cx="6371861" cy="2621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E79196-A7CC-AC57-F821-C4A7C9BA17B7}"/>
              </a:ext>
            </a:extLst>
          </p:cNvPr>
          <p:cNvSpPr txBox="1"/>
          <p:nvPr/>
        </p:nvSpPr>
        <p:spPr>
          <a:xfrm>
            <a:off x="6576047" y="2051050"/>
            <a:ext cx="24546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CPA allows us to produce protons directly, at high energy.</a:t>
            </a:r>
          </a:p>
          <a:p>
            <a:pPr algn="ctr"/>
            <a:r>
              <a:rPr lang="en-GB" sz="2400" dirty="0"/>
              <a:t> </a:t>
            </a:r>
          </a:p>
          <a:p>
            <a:pPr algn="ctr"/>
            <a:r>
              <a:rPr lang="en-GB" sz="2400" dirty="0"/>
              <a:t>OK – why should we care? </a:t>
            </a:r>
          </a:p>
        </p:txBody>
      </p:sp>
    </p:spTree>
    <p:extLst>
      <p:ext uri="{BB962C8B-B14F-4D97-AF65-F5344CB8AC3E}">
        <p14:creationId xmlns:p14="http://schemas.microsoft.com/office/powerpoint/2010/main" val="265346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44D4-F542-4BB2-962E-6AA0BA7E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we should 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D4656-E223-44E4-AB43-03A52FF3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Futuristic Energy Cell Glowing Green Plasma Power Source on Dark Table ...">
            <a:extLst>
              <a:ext uri="{FF2B5EF4-FFF2-40B4-BE49-F238E27FC236}">
                <a16:creationId xmlns:a16="http://schemas.microsoft.com/office/drawing/2014/main" id="{BC88BFC3-9361-4CF6-BC48-9FE6865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r="31384"/>
          <a:stretch/>
        </p:blipFill>
        <p:spPr bwMode="auto">
          <a:xfrm>
            <a:off x="471411" y="889829"/>
            <a:ext cx="2650161" cy="387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9F46FA-38C2-49DC-981E-7C4EE006484B}"/>
              </a:ext>
            </a:extLst>
          </p:cNvPr>
          <p:cNvSpPr txBox="1"/>
          <p:nvPr/>
        </p:nvSpPr>
        <p:spPr>
          <a:xfrm>
            <a:off x="3839876" y="129251"/>
            <a:ext cx="50580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	</a:t>
            </a:r>
          </a:p>
        </p:txBody>
      </p:sp>
      <p:pic>
        <p:nvPicPr>
          <p:cNvPr id="1028" name="Picture 4" descr="A simplistic diagram of particle charging in a plasma. Particles in the ...">
            <a:extLst>
              <a:ext uri="{FF2B5EF4-FFF2-40B4-BE49-F238E27FC236}">
                <a16:creationId xmlns:a16="http://schemas.microsoft.com/office/drawing/2014/main" id="{7D988DB9-3BFF-4194-8030-A97B5C023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t="34954" r="49084" b="6088"/>
          <a:stretch/>
        </p:blipFill>
        <p:spPr bwMode="auto">
          <a:xfrm>
            <a:off x="3848587" y="916311"/>
            <a:ext cx="4347683" cy="229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ttract and repel positive and negative charge. Like charges repel and ...">
            <a:extLst>
              <a:ext uri="{FF2B5EF4-FFF2-40B4-BE49-F238E27FC236}">
                <a16:creationId xmlns:a16="http://schemas.microsoft.com/office/drawing/2014/main" id="{27461BA0-81FC-482E-B957-20C8DE622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17667" r="2044" b="25065"/>
          <a:stretch/>
        </p:blipFill>
        <p:spPr bwMode="auto">
          <a:xfrm>
            <a:off x="3848587" y="3272796"/>
            <a:ext cx="4347683" cy="129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791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5BC5876-F553-1C5F-C4D3-062BA57E0F56}"/>
              </a:ext>
            </a:extLst>
          </p:cNvPr>
          <p:cNvSpPr/>
          <p:nvPr/>
        </p:nvSpPr>
        <p:spPr>
          <a:xfrm>
            <a:off x="5659330" y="499240"/>
            <a:ext cx="3270938" cy="4515015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80399-3387-AC46-8D03-CBDD953939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AA7DEC-67D8-3F6B-7556-8DBE60CFBB68}"/>
              </a:ext>
            </a:extLst>
          </p:cNvPr>
          <p:cNvSpPr txBox="1"/>
          <p:nvPr/>
        </p:nvSpPr>
        <p:spPr>
          <a:xfrm>
            <a:off x="6252363" y="1021711"/>
            <a:ext cx="22795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energy absorbed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23172C-ACC3-BC8D-6314-492DF70FA175}"/>
              </a:ext>
            </a:extLst>
          </p:cNvPr>
          <p:cNvSpPr txBox="1"/>
          <p:nvPr/>
        </p:nvSpPr>
        <p:spPr>
          <a:xfrm>
            <a:off x="6096460" y="2865656"/>
            <a:ext cx="255827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Generates strong fields at target rear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E03BE5-0214-717B-1D10-10FCE6CFAF7F}"/>
              </a:ext>
            </a:extLst>
          </p:cNvPr>
          <p:cNvSpPr txBox="1"/>
          <p:nvPr/>
        </p:nvSpPr>
        <p:spPr>
          <a:xfrm>
            <a:off x="6261377" y="3800999"/>
            <a:ext cx="22704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Drives acceleration of high energy protons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A2A208-F412-8715-19CC-C51AF670C803}"/>
              </a:ext>
            </a:extLst>
          </p:cNvPr>
          <p:cNvSpPr/>
          <p:nvPr/>
        </p:nvSpPr>
        <p:spPr>
          <a:xfrm>
            <a:off x="6425332" y="1835730"/>
            <a:ext cx="190053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 propagate through the target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220924C-382F-712D-DDBE-D31DF7A84E67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7375598" y="1548995"/>
            <a:ext cx="1" cy="286735"/>
          </a:xfrm>
          <a:prstGeom prst="straightConnector1">
            <a:avLst/>
          </a:prstGeom>
          <a:ln w="57150">
            <a:solidFill>
              <a:schemeClr val="bg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F3D2C6-8DE9-C417-B501-E62FF7FF025F}"/>
              </a:ext>
            </a:extLst>
          </p:cNvPr>
          <p:cNvCxnSpPr>
            <a:cxnSpLocks/>
          </p:cNvCxnSpPr>
          <p:nvPr/>
        </p:nvCxnSpPr>
        <p:spPr>
          <a:xfrm>
            <a:off x="7329653" y="2571750"/>
            <a:ext cx="0" cy="253404"/>
          </a:xfrm>
          <a:prstGeom prst="straightConnector1">
            <a:avLst/>
          </a:prstGeom>
          <a:ln w="57150">
            <a:solidFill>
              <a:schemeClr val="bg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8A76F2-7359-2E7C-DB82-6952F8E267A3}"/>
              </a:ext>
            </a:extLst>
          </p:cNvPr>
          <p:cNvCxnSpPr>
            <a:cxnSpLocks/>
          </p:cNvCxnSpPr>
          <p:nvPr/>
        </p:nvCxnSpPr>
        <p:spPr>
          <a:xfrm>
            <a:off x="7403057" y="3547595"/>
            <a:ext cx="0" cy="253404"/>
          </a:xfrm>
          <a:prstGeom prst="straightConnector1">
            <a:avLst/>
          </a:prstGeom>
          <a:ln w="57150">
            <a:solidFill>
              <a:schemeClr val="bg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1D21075-1CB3-644C-FDC5-AAD1AC538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50" y="746234"/>
            <a:ext cx="5192872" cy="402102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29EAE2B-99FD-982D-B6BC-62329AC3E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67" y="168487"/>
            <a:ext cx="2976104" cy="415499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308524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34C6-C544-7E4F-B2B8-163EAF6F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" y="77775"/>
            <a:ext cx="2976104" cy="415499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Source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7B78D6-FB06-D9A5-AA44-70CFBD6D1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4" y="605072"/>
            <a:ext cx="3790566" cy="60684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combination of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BEF6E-D8F7-871A-BAC0-8E825681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4924" y="4912668"/>
            <a:ext cx="463867" cy="230833"/>
          </a:xfrm>
        </p:spPr>
        <p:txBody>
          <a:bodyPr/>
          <a:lstStyle/>
          <a:p>
            <a:fld id="{A1DC3ABC-92C2-B748-ABF3-8546144348B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2AB35-6892-C870-6791-C75E86678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438" y="77775"/>
            <a:ext cx="5171648" cy="32668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B2A031-FA30-8B17-C637-D22E4E9D94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088"/>
          <a:stretch>
            <a:fillRect/>
          </a:stretch>
        </p:blipFill>
        <p:spPr>
          <a:xfrm>
            <a:off x="105957" y="1020493"/>
            <a:ext cx="4088537" cy="38871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A82068-908B-1101-192C-61987838548B}"/>
              </a:ext>
            </a:extLst>
          </p:cNvPr>
          <p:cNvSpPr txBox="1"/>
          <p:nvPr/>
        </p:nvSpPr>
        <p:spPr>
          <a:xfrm>
            <a:off x="4504888" y="3497123"/>
            <a:ext cx="4729404" cy="861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2-stage simulation using accurate “pre-plasma” profile</a:t>
            </a:r>
          </a:p>
          <a:p>
            <a:endParaRPr lang="en-US" sz="800" b="1" dirty="0">
              <a:solidFill>
                <a:schemeClr val="accent6"/>
              </a:solidFill>
            </a:endParaRPr>
          </a:p>
          <a:p>
            <a:r>
              <a:rPr lang="en-US" sz="1400" b="1" dirty="0">
                <a:solidFill>
                  <a:schemeClr val="accent6"/>
                </a:solidFill>
              </a:rPr>
              <a:t>Study proton production as a function of angle of incidence, spot size, proton-layer thickness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64BB79-1955-B9AA-5D5D-9C422DDAD876}"/>
              </a:ext>
            </a:extLst>
          </p:cNvPr>
          <p:cNvSpPr txBox="1"/>
          <p:nvPr/>
        </p:nvSpPr>
        <p:spPr>
          <a:xfrm>
            <a:off x="1380922" y="4645997"/>
            <a:ext cx="16658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PhysRevLett.90.185002</a:t>
            </a:r>
          </a:p>
        </p:txBody>
      </p:sp>
    </p:spTree>
    <p:extLst>
      <p:ext uri="{BB962C8B-B14F-4D97-AF65-F5344CB8AC3E}">
        <p14:creationId xmlns:p14="http://schemas.microsoft.com/office/powerpoint/2010/main" val="160455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553C7F-8EB6-40CF-AB60-29CAF2A0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93367" y="2156655"/>
            <a:ext cx="4659957" cy="563716"/>
          </a:xfrm>
        </p:spPr>
        <p:txBody>
          <a:bodyPr>
            <a:normAutofit/>
          </a:bodyPr>
          <a:lstStyle/>
          <a:p>
            <a:r>
              <a:rPr lang="en-US" dirty="0"/>
              <a:t>Experiments at SCAPA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EFB20D-2F5C-A87E-9BA3-D7802A1CE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4A34134-387B-50AC-F98A-A1AA5DE7B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" b="10039"/>
          <a:stretch>
            <a:fillRect/>
          </a:stretch>
        </p:blipFill>
        <p:spPr bwMode="auto">
          <a:xfrm>
            <a:off x="994600" y="84379"/>
            <a:ext cx="4473608" cy="360309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CB19E7-1D3C-2E66-AC5F-A9F197879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00" y="2595025"/>
            <a:ext cx="4530627" cy="25484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2D4BC9-9364-4E06-5713-44927FB8D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49" t="4335" r="6811" b="8669"/>
          <a:stretch/>
        </p:blipFill>
        <p:spPr>
          <a:xfrm>
            <a:off x="5468210" y="108534"/>
            <a:ext cx="3615495" cy="497298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BFC98D-9AB3-1F28-04AB-F74CD7E7FC1C}"/>
              </a:ext>
            </a:extLst>
          </p:cNvPr>
          <p:cNvSpPr txBox="1"/>
          <p:nvPr/>
        </p:nvSpPr>
        <p:spPr>
          <a:xfrm rot="16200000">
            <a:off x="4977176" y="1465154"/>
            <a:ext cx="1259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Endpoint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C22373-A343-3FF7-7499-9B26D2236357}"/>
              </a:ext>
            </a:extLst>
          </p:cNvPr>
          <p:cNvSpPr txBox="1"/>
          <p:nvPr/>
        </p:nvSpPr>
        <p:spPr>
          <a:xfrm>
            <a:off x="6299635" y="4635014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Shot number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96A779-8E00-F3F0-729D-317B3D46A956}"/>
              </a:ext>
            </a:extLst>
          </p:cNvPr>
          <p:cNvSpPr txBox="1"/>
          <p:nvPr/>
        </p:nvSpPr>
        <p:spPr>
          <a:xfrm>
            <a:off x="6699926" y="3790966"/>
            <a:ext cx="92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R. Gray</a:t>
            </a:r>
          </a:p>
        </p:txBody>
      </p:sp>
    </p:spTree>
    <p:extLst>
      <p:ext uri="{BB962C8B-B14F-4D97-AF65-F5344CB8AC3E}">
        <p14:creationId xmlns:p14="http://schemas.microsoft.com/office/powerpoint/2010/main" val="1012521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F9A9C-1986-8F63-F9F9-CF9B7866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" y="0"/>
            <a:ext cx="9139678" cy="780176"/>
          </a:xfrm>
        </p:spPr>
        <p:txBody>
          <a:bodyPr>
            <a:normAutofit/>
          </a:bodyPr>
          <a:lstStyle/>
          <a:p>
            <a:r>
              <a:rPr lang="en-GB" dirty="0"/>
              <a:t>Radiotherapy  </a:t>
            </a:r>
            <a:r>
              <a:rPr lang="en-GB" sz="2000" dirty="0"/>
              <a:t>in general and with the broadest of possible brushstrokes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DDB92-9841-A40D-AAE9-A22BD697F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051" y="780176"/>
            <a:ext cx="6846648" cy="4579784"/>
          </a:xfrm>
        </p:spPr>
        <p:txBody>
          <a:bodyPr>
            <a:normAutofit/>
          </a:bodyPr>
          <a:lstStyle/>
          <a:p>
            <a:r>
              <a:rPr lang="en-GB" sz="2000" dirty="0"/>
              <a:t>All* radiotherapy is delivered in very short pulses.</a:t>
            </a:r>
          </a:p>
          <a:p>
            <a:pPr marL="0" indent="0"/>
            <a:r>
              <a:rPr lang="en-GB" sz="2000" dirty="0"/>
              <a:t>X-rays - mostly use a linac pulses at nanosecond lengths.</a:t>
            </a:r>
          </a:p>
          <a:p>
            <a:pPr marL="0" indent="0"/>
            <a:r>
              <a:rPr lang="en-GB" sz="2000" dirty="0"/>
              <a:t>Cyclotron - </a:t>
            </a:r>
            <a:r>
              <a:rPr lang="en-GB" sz="1800" dirty="0"/>
              <a:t>also produces trains of nanosecond pulses</a:t>
            </a:r>
          </a:p>
          <a:p>
            <a:pPr marL="0" indent="0"/>
            <a:r>
              <a:rPr lang="en-GB" sz="2000" dirty="0"/>
              <a:t>VHEE - </a:t>
            </a:r>
            <a:r>
              <a:rPr lang="en-GB" sz="1800" dirty="0"/>
              <a:t>either linac (or possibly </a:t>
            </a:r>
            <a:r>
              <a:rPr lang="en-GB" sz="1800" dirty="0" err="1"/>
              <a:t>wakefield</a:t>
            </a:r>
            <a:r>
              <a:rPr lang="en-GB" sz="1800" dirty="0"/>
              <a:t> in future) – pulsed</a:t>
            </a:r>
          </a:p>
          <a:p>
            <a:pPr marL="644525" lvl="1" indent="-457200"/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5ECDA-BC45-4A3B-6530-FDDE4CCB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 descr="pwm - Arduino pulse train - Stack Overflow">
            <a:extLst>
              <a:ext uri="{FF2B5EF4-FFF2-40B4-BE49-F238E27FC236}">
                <a16:creationId xmlns:a16="http://schemas.microsoft.com/office/drawing/2014/main" id="{BE89EADE-6504-91B8-ED61-9799F9D24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97" y="2632155"/>
            <a:ext cx="7689603" cy="2174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39BFD7-F4A8-3761-6631-938A68069A0C}"/>
              </a:ext>
            </a:extLst>
          </p:cNvPr>
          <p:cNvSpPr txBox="1"/>
          <p:nvPr/>
        </p:nvSpPr>
        <p:spPr>
          <a:xfrm>
            <a:off x="6978869" y="902339"/>
            <a:ext cx="17037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F3C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7325" lvl="1" indent="0" algn="ctr">
              <a:buNone/>
            </a:pPr>
            <a:r>
              <a:rPr lang="en-GB" sz="1800" dirty="0"/>
              <a:t>* Ok, maybe not ALL, but most, or at least many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DD1F40-A672-16C2-3D07-56ECED38C65B}"/>
              </a:ext>
            </a:extLst>
          </p:cNvPr>
          <p:cNvSpPr txBox="1"/>
          <p:nvPr/>
        </p:nvSpPr>
        <p:spPr>
          <a:xfrm>
            <a:off x="4727672" y="4774168"/>
            <a:ext cx="395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Imager credit, </a:t>
            </a:r>
            <a:r>
              <a:rPr lang="en-GB" dirty="0" err="1"/>
              <a:t>Stackoverflow</a:t>
            </a:r>
            <a:r>
              <a:rPr lang="en-GB" dirty="0"/>
              <a:t> - Arduino</a:t>
            </a:r>
          </a:p>
        </p:txBody>
      </p:sp>
    </p:spTree>
    <p:extLst>
      <p:ext uri="{BB962C8B-B14F-4D97-AF65-F5344CB8AC3E}">
        <p14:creationId xmlns:p14="http://schemas.microsoft.com/office/powerpoint/2010/main" val="2571780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376C-0291-3F2D-663F-FEA49E99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04719"/>
            <a:ext cx="6666275" cy="563716"/>
          </a:xfrm>
        </p:spPr>
        <p:txBody>
          <a:bodyPr/>
          <a:lstStyle/>
          <a:p>
            <a:r>
              <a:rPr lang="en-GB" dirty="0"/>
              <a:t>So – what is different about LhARA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96F67-420D-8785-5E8A-B677D0B40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5" y="1475278"/>
            <a:ext cx="2531165" cy="2224363"/>
          </a:xfrm>
        </p:spPr>
        <p:txBody>
          <a:bodyPr/>
          <a:lstStyle/>
          <a:p>
            <a:pPr algn="ctr"/>
            <a:r>
              <a:rPr lang="en-GB" sz="2800" dirty="0"/>
              <a:t>LhARA aspires to deliver the ‘whole’ dose required in ‘one’ shot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66460-5D0B-4348-7111-84BCAD57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8FB5A-A08F-9C87-0B26-9C7C260E2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308" y="802761"/>
            <a:ext cx="5476360" cy="40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79778"/>
      </p:ext>
    </p:extLst>
  </p:cSld>
  <p:clrMapOvr>
    <a:masterClrMapping/>
  </p:clrMapOvr>
</p:sld>
</file>

<file path=ppt/theme/theme1.xml><?xml version="1.0" encoding="utf-8"?>
<a:theme xmlns:a="http://schemas.openxmlformats.org/drawingml/2006/main" name="KL-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L-slide" id="{4CCE5B20-C754-B242-99AA-F2CE1C9F0F9D}" vid="{7B907CE8-C5E6-6E40-AD23-5EB2E183EB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KL-slide</Template>
  <TotalTime>3648</TotalTime>
  <Words>651</Words>
  <Application>Microsoft Office PowerPoint</Application>
  <PresentationFormat>On-screen Show (16:9)</PresentationFormat>
  <Paragraphs>131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Cambria Math</vt:lpstr>
      <vt:lpstr>Inter Medium</vt:lpstr>
      <vt:lpstr>KL-slide</vt:lpstr>
      <vt:lpstr>PowerPoint Presentation</vt:lpstr>
      <vt:lpstr>What is LhARA? – as previously seen</vt:lpstr>
      <vt:lpstr>What is LhARA #2 - Why</vt:lpstr>
      <vt:lpstr>Why we should care</vt:lpstr>
      <vt:lpstr>Source</vt:lpstr>
      <vt:lpstr>Source</vt:lpstr>
      <vt:lpstr>Experiments at SCAPA</vt:lpstr>
      <vt:lpstr>Radiotherapy  in general and with the broadest of possible brushstrokes</vt:lpstr>
      <vt:lpstr>So – what is different about LhARA</vt:lpstr>
      <vt:lpstr>PowerPoint Presentation</vt:lpstr>
      <vt:lpstr>PowerPoint Presentation</vt:lpstr>
      <vt:lpstr>PowerPoint Presentation</vt:lpstr>
      <vt:lpstr>Rapid, flexible acceleration for stage 2</vt:lpstr>
      <vt:lpstr>End Station</vt:lpstr>
      <vt:lpstr>PoPLaR at SCAPA (Strathclyde) [Nov26]</vt:lpstr>
      <vt:lpstr>We are going to …</vt:lpstr>
      <vt:lpstr>Progress highlights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Long, Kenneth R</dc:creator>
  <cp:lastModifiedBy>Colin Whyte</cp:lastModifiedBy>
  <cp:revision>36</cp:revision>
  <dcterms:created xsi:type="dcterms:W3CDTF">2026-04-21T07:22:19Z</dcterms:created>
  <dcterms:modified xsi:type="dcterms:W3CDTF">2026-05-20T21:32:54Z</dcterms:modified>
</cp:coreProperties>
</file>