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7"/>
  </p:notesMasterIdLst>
  <p:handoutMasterIdLst>
    <p:handoutMasterId r:id="rId28"/>
  </p:handoutMasterIdLst>
  <p:sldIdLst>
    <p:sldId id="258" r:id="rId3"/>
    <p:sldId id="1588" r:id="rId4"/>
    <p:sldId id="1547" r:id="rId5"/>
    <p:sldId id="1623" r:id="rId6"/>
    <p:sldId id="1624" r:id="rId7"/>
    <p:sldId id="1548" r:id="rId8"/>
    <p:sldId id="1549" r:id="rId9"/>
    <p:sldId id="269" r:id="rId10"/>
    <p:sldId id="1576" r:id="rId11"/>
    <p:sldId id="1538" r:id="rId12"/>
    <p:sldId id="1505" r:id="rId13"/>
    <p:sldId id="1622" r:id="rId14"/>
    <p:sldId id="1626" r:id="rId15"/>
    <p:sldId id="1519" r:id="rId16"/>
    <p:sldId id="1592" r:id="rId17"/>
    <p:sldId id="1625" r:id="rId18"/>
    <p:sldId id="1600" r:id="rId19"/>
    <p:sldId id="1601" r:id="rId20"/>
    <p:sldId id="1627" r:id="rId21"/>
    <p:sldId id="1620" r:id="rId22"/>
    <p:sldId id="1618" r:id="rId23"/>
    <p:sldId id="1617" r:id="rId24"/>
    <p:sldId id="1619" r:id="rId25"/>
    <p:sldId id="1621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D1D1D1"/>
    <a:srgbClr val="FF8000"/>
    <a:srgbClr val="AEAEAE"/>
    <a:srgbClr val="FFFF00"/>
    <a:srgbClr val="00FFFF"/>
    <a:srgbClr val="00FF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F5F03-5338-F64C-A737-7F3E379903EB}" v="3" dt="2026-05-20T10:29:02.166"/>
    <p1510:client id="{637108FE-77B5-5D43-982A-90E18197A76C}" v="146" dt="2026-05-20T14:58:49.682"/>
    <p1510:client id="{C46349DB-E185-8D42-A77E-0C47760ADDC0}" v="9" dt="2026-05-21T09:29:10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58"/>
  </p:normalViewPr>
  <p:slideViewPr>
    <p:cSldViewPr snapToGrid="0">
      <p:cViewPr varScale="1">
        <p:scale>
          <a:sx n="125" d="100"/>
          <a:sy n="125" d="100"/>
        </p:scale>
        <p:origin x="184" y="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Long" userId="265753353_tp_box_2" providerId="OAuth2" clId="{A468D245-4690-5D3A-9D17-9A5DA78C7BE2}"/>
    <pc:docChg chg="addSld delSld modSld">
      <pc:chgData name="Kenneth Long" userId="265753353_tp_box_2" providerId="OAuth2" clId="{A468D245-4690-5D3A-9D17-9A5DA78C7BE2}" dt="2026-05-21T09:29:10.980" v="7"/>
      <pc:docMkLst>
        <pc:docMk/>
      </pc:docMkLst>
      <pc:sldChg chg="add del">
        <pc:chgData name="Kenneth Long" userId="265753353_tp_box_2" providerId="OAuth2" clId="{A468D245-4690-5D3A-9D17-9A5DA78C7BE2}" dt="2026-05-21T09:26:46.707" v="1"/>
        <pc:sldMkLst>
          <pc:docMk/>
          <pc:sldMk cId="4061126458" sldId="1608"/>
        </pc:sldMkLst>
      </pc:sldChg>
      <pc:sldChg chg="add modAnim">
        <pc:chgData name="Kenneth Long" userId="265753353_tp_box_2" providerId="OAuth2" clId="{A468D245-4690-5D3A-9D17-9A5DA78C7BE2}" dt="2026-05-21T09:27:48.703" v="5"/>
        <pc:sldMkLst>
          <pc:docMk/>
          <pc:sldMk cId="3353540677" sldId="1617"/>
        </pc:sldMkLst>
      </pc:sldChg>
      <pc:sldChg chg="modAnim">
        <pc:chgData name="Kenneth Long" userId="265753353_tp_box_2" providerId="OAuth2" clId="{A468D245-4690-5D3A-9D17-9A5DA78C7BE2}" dt="2026-05-21T09:29:10.980" v="7"/>
        <pc:sldMkLst>
          <pc:docMk/>
          <pc:sldMk cId="1137770477" sldId="162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1B159-2987-4C46-A28F-EE63AE112875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A710216A-1D93-D844-811F-54AD183C294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/>
            <a:t>2026/27</a:t>
          </a:r>
        </a:p>
      </dgm:t>
    </dgm:pt>
    <dgm:pt modelId="{6BE3A049-D594-8F42-BEA8-4C86828A8AEA}" type="parTrans" cxnId="{79D25E99-B5EB-944D-8C26-D7D8860772C1}">
      <dgm:prSet/>
      <dgm:spPr/>
      <dgm:t>
        <a:bodyPr/>
        <a:lstStyle/>
        <a:p>
          <a:endParaRPr lang="en-GB"/>
        </a:p>
      </dgm:t>
    </dgm:pt>
    <dgm:pt modelId="{4669FCCA-FD47-8341-8973-96C2ADD4DE2A}" type="sibTrans" cxnId="{79D25E99-B5EB-944D-8C26-D7D8860772C1}">
      <dgm:prSet/>
      <dgm:spPr/>
      <dgm:t>
        <a:bodyPr/>
        <a:lstStyle/>
        <a:p>
          <a:endParaRPr lang="en-GB"/>
        </a:p>
      </dgm:t>
    </dgm:pt>
    <dgm:pt modelId="{DD8A94FB-6767-5140-980D-75104201FF64}">
      <dgm:prSet phldrT="[Text]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n-GB"/>
            <a:t>2028 …</a:t>
          </a:r>
        </a:p>
      </dgm:t>
    </dgm:pt>
    <dgm:pt modelId="{0E641AD0-3397-D348-ADD3-726564900D75}" type="parTrans" cxnId="{165EA80C-8DA0-584E-BDCE-D8BF76423FAF}">
      <dgm:prSet/>
      <dgm:spPr/>
      <dgm:t>
        <a:bodyPr/>
        <a:lstStyle/>
        <a:p>
          <a:endParaRPr lang="en-GB"/>
        </a:p>
      </dgm:t>
    </dgm:pt>
    <dgm:pt modelId="{94C78732-3632-504F-BE1C-BE895D3C5F18}" type="sibTrans" cxnId="{165EA80C-8DA0-584E-BDCE-D8BF76423FAF}">
      <dgm:prSet/>
      <dgm:spPr/>
      <dgm:t>
        <a:bodyPr/>
        <a:lstStyle/>
        <a:p>
          <a:endParaRPr lang="en-GB"/>
        </a:p>
      </dgm:t>
    </dgm:pt>
    <dgm:pt modelId="{63724DC2-8D1B-EF4A-9781-BB38E0B8EECA}">
      <dgm:prSet phldrT="[Text]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/>
            <a:t>2030 …</a:t>
          </a:r>
        </a:p>
      </dgm:t>
    </dgm:pt>
    <dgm:pt modelId="{F32CA6F2-DD0F-7446-A3F4-3631FE97E30C}" type="parTrans" cxnId="{7480E511-3C34-0B47-8369-F077BDF64AA5}">
      <dgm:prSet/>
      <dgm:spPr/>
      <dgm:t>
        <a:bodyPr/>
        <a:lstStyle/>
        <a:p>
          <a:endParaRPr lang="en-GB"/>
        </a:p>
      </dgm:t>
    </dgm:pt>
    <dgm:pt modelId="{808E34B1-CE05-D04F-9BB2-28C98D4B6AF4}" type="sibTrans" cxnId="{7480E511-3C34-0B47-8369-F077BDF64AA5}">
      <dgm:prSet/>
      <dgm:spPr/>
      <dgm:t>
        <a:bodyPr/>
        <a:lstStyle/>
        <a:p>
          <a:endParaRPr lang="en-GB"/>
        </a:p>
      </dgm:t>
    </dgm:pt>
    <dgm:pt modelId="{76F63BDC-2861-8541-AE3F-44CE46CE9CE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/>
            <a:t>2035 …</a:t>
          </a:r>
        </a:p>
      </dgm:t>
    </dgm:pt>
    <dgm:pt modelId="{06CBF438-2490-7747-9647-F7151FAF55E5}" type="parTrans" cxnId="{8489526F-CBEF-FC4B-AA4E-5DB9188CC438}">
      <dgm:prSet/>
      <dgm:spPr/>
      <dgm:t>
        <a:bodyPr/>
        <a:lstStyle/>
        <a:p>
          <a:endParaRPr lang="en-GB"/>
        </a:p>
      </dgm:t>
    </dgm:pt>
    <dgm:pt modelId="{06152E08-AED6-7745-BA39-E0A9FE8F33D4}" type="sibTrans" cxnId="{8489526F-CBEF-FC4B-AA4E-5DB9188CC438}">
      <dgm:prSet/>
      <dgm:spPr/>
      <dgm:t>
        <a:bodyPr/>
        <a:lstStyle/>
        <a:p>
          <a:endParaRPr lang="en-GB"/>
        </a:p>
      </dgm:t>
    </dgm:pt>
    <dgm:pt modelId="{39344910-7285-574F-BDEC-8A158F66E38E}">
      <dgm:prSet phldrT="[Text]"/>
      <dgm:spPr>
        <a:solidFill>
          <a:schemeClr val="accent1"/>
        </a:solidFill>
      </dgm:spPr>
      <dgm:t>
        <a:bodyPr/>
        <a:lstStyle/>
        <a:p>
          <a:r>
            <a:rPr lang="en-GB"/>
            <a:t>2040 ..</a:t>
          </a:r>
        </a:p>
      </dgm:t>
    </dgm:pt>
    <dgm:pt modelId="{8899B72E-4868-FC47-B721-3F21E9D64EED}" type="parTrans" cxnId="{2CEFEA11-DB5D-684B-B737-311C8023FC24}">
      <dgm:prSet/>
      <dgm:spPr/>
      <dgm:t>
        <a:bodyPr/>
        <a:lstStyle/>
        <a:p>
          <a:endParaRPr lang="en-GB"/>
        </a:p>
      </dgm:t>
    </dgm:pt>
    <dgm:pt modelId="{21EF8558-22DD-0D4B-B34F-BE7F0855DE2D}" type="sibTrans" cxnId="{2CEFEA11-DB5D-684B-B737-311C8023FC24}">
      <dgm:prSet/>
      <dgm:spPr/>
      <dgm:t>
        <a:bodyPr/>
        <a:lstStyle/>
        <a:p>
          <a:endParaRPr lang="en-GB"/>
        </a:p>
      </dgm:t>
    </dgm:pt>
    <dgm:pt modelId="{B43074E2-0267-F64C-91DB-E821E3AAB77D}" type="pres">
      <dgm:prSet presAssocID="{9B71B159-2987-4C46-A28F-EE63AE112875}" presName="Name0" presStyleCnt="0">
        <dgm:presLayoutVars>
          <dgm:dir/>
          <dgm:animLvl val="lvl"/>
          <dgm:resizeHandles val="exact"/>
        </dgm:presLayoutVars>
      </dgm:prSet>
      <dgm:spPr/>
    </dgm:pt>
    <dgm:pt modelId="{8CD956AC-ADD2-7447-9E86-217CFF769483}" type="pres">
      <dgm:prSet presAssocID="{A710216A-1D93-D844-811F-54AD183C294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1538B80-8017-BF46-A671-B89AB4AB60DA}" type="pres">
      <dgm:prSet presAssocID="{4669FCCA-FD47-8341-8973-96C2ADD4DE2A}" presName="parTxOnlySpace" presStyleCnt="0"/>
      <dgm:spPr/>
    </dgm:pt>
    <dgm:pt modelId="{54554963-B95D-754E-A730-EC04E74ACEA2}" type="pres">
      <dgm:prSet presAssocID="{DD8A94FB-6767-5140-980D-75104201FF6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484A2D7-98D0-464A-8D0B-5EB85A2394B8}" type="pres">
      <dgm:prSet presAssocID="{94C78732-3632-504F-BE1C-BE895D3C5F18}" presName="parTxOnlySpace" presStyleCnt="0"/>
      <dgm:spPr/>
    </dgm:pt>
    <dgm:pt modelId="{EAABD56E-FD5E-BD42-9336-BF8C0E1DEADD}" type="pres">
      <dgm:prSet presAssocID="{63724DC2-8D1B-EF4A-9781-BB38E0B8EEC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6659CDE-9538-6E4A-BB3C-5F99412E3EA8}" type="pres">
      <dgm:prSet presAssocID="{808E34B1-CE05-D04F-9BB2-28C98D4B6AF4}" presName="parTxOnlySpace" presStyleCnt="0"/>
      <dgm:spPr/>
    </dgm:pt>
    <dgm:pt modelId="{43395D62-CAC1-2C4E-8D2D-7C98551EACE6}" type="pres">
      <dgm:prSet presAssocID="{76F63BDC-2861-8541-AE3F-44CE46CE9CE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5AE577E-9179-0641-A9BC-B71FA407AB98}" type="pres">
      <dgm:prSet presAssocID="{06152E08-AED6-7745-BA39-E0A9FE8F33D4}" presName="parTxOnlySpace" presStyleCnt="0"/>
      <dgm:spPr/>
    </dgm:pt>
    <dgm:pt modelId="{E6B50ACF-6CC6-E94E-87AF-3FF978F032B7}" type="pres">
      <dgm:prSet presAssocID="{39344910-7285-574F-BDEC-8A158F66E38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165EA80C-8DA0-584E-BDCE-D8BF76423FAF}" srcId="{9B71B159-2987-4C46-A28F-EE63AE112875}" destId="{DD8A94FB-6767-5140-980D-75104201FF64}" srcOrd="1" destOrd="0" parTransId="{0E641AD0-3397-D348-ADD3-726564900D75}" sibTransId="{94C78732-3632-504F-BE1C-BE895D3C5F18}"/>
    <dgm:cxn modelId="{A3D3CA10-B225-5244-8267-F6ACFB22C520}" type="presOf" srcId="{39344910-7285-574F-BDEC-8A158F66E38E}" destId="{E6B50ACF-6CC6-E94E-87AF-3FF978F032B7}" srcOrd="0" destOrd="0" presId="urn:microsoft.com/office/officeart/2005/8/layout/chevron1"/>
    <dgm:cxn modelId="{7480E511-3C34-0B47-8369-F077BDF64AA5}" srcId="{9B71B159-2987-4C46-A28F-EE63AE112875}" destId="{63724DC2-8D1B-EF4A-9781-BB38E0B8EECA}" srcOrd="2" destOrd="0" parTransId="{F32CA6F2-DD0F-7446-A3F4-3631FE97E30C}" sibTransId="{808E34B1-CE05-D04F-9BB2-28C98D4B6AF4}"/>
    <dgm:cxn modelId="{2CEFEA11-DB5D-684B-B737-311C8023FC24}" srcId="{9B71B159-2987-4C46-A28F-EE63AE112875}" destId="{39344910-7285-574F-BDEC-8A158F66E38E}" srcOrd="4" destOrd="0" parTransId="{8899B72E-4868-FC47-B721-3F21E9D64EED}" sibTransId="{21EF8558-22DD-0D4B-B34F-BE7F0855DE2D}"/>
    <dgm:cxn modelId="{9C0C1F3A-F270-1645-BD1C-43F6F6DB1C42}" type="presOf" srcId="{DD8A94FB-6767-5140-980D-75104201FF64}" destId="{54554963-B95D-754E-A730-EC04E74ACEA2}" srcOrd="0" destOrd="0" presId="urn:microsoft.com/office/officeart/2005/8/layout/chevron1"/>
    <dgm:cxn modelId="{8489526F-CBEF-FC4B-AA4E-5DB9188CC438}" srcId="{9B71B159-2987-4C46-A28F-EE63AE112875}" destId="{76F63BDC-2861-8541-AE3F-44CE46CE9CE9}" srcOrd="3" destOrd="0" parTransId="{06CBF438-2490-7747-9647-F7151FAF55E5}" sibTransId="{06152E08-AED6-7745-BA39-E0A9FE8F33D4}"/>
    <dgm:cxn modelId="{73CE9672-F56B-A84B-8E64-1727EAD35F62}" type="presOf" srcId="{63724DC2-8D1B-EF4A-9781-BB38E0B8EECA}" destId="{EAABD56E-FD5E-BD42-9336-BF8C0E1DEADD}" srcOrd="0" destOrd="0" presId="urn:microsoft.com/office/officeart/2005/8/layout/chevron1"/>
    <dgm:cxn modelId="{511BE27F-59AB-0845-8291-4863AE095D7C}" type="presOf" srcId="{9B71B159-2987-4C46-A28F-EE63AE112875}" destId="{B43074E2-0267-F64C-91DB-E821E3AAB77D}" srcOrd="0" destOrd="0" presId="urn:microsoft.com/office/officeart/2005/8/layout/chevron1"/>
    <dgm:cxn modelId="{79D25E99-B5EB-944D-8C26-D7D8860772C1}" srcId="{9B71B159-2987-4C46-A28F-EE63AE112875}" destId="{A710216A-1D93-D844-811F-54AD183C294D}" srcOrd="0" destOrd="0" parTransId="{6BE3A049-D594-8F42-BEA8-4C86828A8AEA}" sibTransId="{4669FCCA-FD47-8341-8973-96C2ADD4DE2A}"/>
    <dgm:cxn modelId="{7A966AA9-C5E9-9F44-8C25-079B4EFDC5B2}" type="presOf" srcId="{A710216A-1D93-D844-811F-54AD183C294D}" destId="{8CD956AC-ADD2-7447-9E86-217CFF769483}" srcOrd="0" destOrd="0" presId="urn:microsoft.com/office/officeart/2005/8/layout/chevron1"/>
    <dgm:cxn modelId="{94B526E4-A04E-734D-8266-D97592FDABD2}" type="presOf" srcId="{76F63BDC-2861-8541-AE3F-44CE46CE9CE9}" destId="{43395D62-CAC1-2C4E-8D2D-7C98551EACE6}" srcOrd="0" destOrd="0" presId="urn:microsoft.com/office/officeart/2005/8/layout/chevron1"/>
    <dgm:cxn modelId="{972CBA38-6050-2941-B605-A0037744D195}" type="presParOf" srcId="{B43074E2-0267-F64C-91DB-E821E3AAB77D}" destId="{8CD956AC-ADD2-7447-9E86-217CFF769483}" srcOrd="0" destOrd="0" presId="urn:microsoft.com/office/officeart/2005/8/layout/chevron1"/>
    <dgm:cxn modelId="{23A71DC9-FB8B-0743-B440-AFF0C3229AFF}" type="presParOf" srcId="{B43074E2-0267-F64C-91DB-E821E3AAB77D}" destId="{01538B80-8017-BF46-A671-B89AB4AB60DA}" srcOrd="1" destOrd="0" presId="urn:microsoft.com/office/officeart/2005/8/layout/chevron1"/>
    <dgm:cxn modelId="{1C267C9B-4460-7048-9A79-982B9524D884}" type="presParOf" srcId="{B43074E2-0267-F64C-91DB-E821E3AAB77D}" destId="{54554963-B95D-754E-A730-EC04E74ACEA2}" srcOrd="2" destOrd="0" presId="urn:microsoft.com/office/officeart/2005/8/layout/chevron1"/>
    <dgm:cxn modelId="{06055BCE-8D39-8246-A717-F325C3987DFF}" type="presParOf" srcId="{B43074E2-0267-F64C-91DB-E821E3AAB77D}" destId="{2484A2D7-98D0-464A-8D0B-5EB85A2394B8}" srcOrd="3" destOrd="0" presId="urn:microsoft.com/office/officeart/2005/8/layout/chevron1"/>
    <dgm:cxn modelId="{3C1790AF-230B-AD4C-8EBA-E0C394FD7994}" type="presParOf" srcId="{B43074E2-0267-F64C-91DB-E821E3AAB77D}" destId="{EAABD56E-FD5E-BD42-9336-BF8C0E1DEADD}" srcOrd="4" destOrd="0" presId="urn:microsoft.com/office/officeart/2005/8/layout/chevron1"/>
    <dgm:cxn modelId="{5143D2CE-2675-EA4F-ABF1-716774AA922A}" type="presParOf" srcId="{B43074E2-0267-F64C-91DB-E821E3AAB77D}" destId="{46659CDE-9538-6E4A-BB3C-5F99412E3EA8}" srcOrd="5" destOrd="0" presId="urn:microsoft.com/office/officeart/2005/8/layout/chevron1"/>
    <dgm:cxn modelId="{3BB6E93F-B9F3-0E46-B882-6C9D03278B79}" type="presParOf" srcId="{B43074E2-0267-F64C-91DB-E821E3AAB77D}" destId="{43395D62-CAC1-2C4E-8D2D-7C98551EACE6}" srcOrd="6" destOrd="0" presId="urn:microsoft.com/office/officeart/2005/8/layout/chevron1"/>
    <dgm:cxn modelId="{302D2D25-571D-BD48-A63A-F5F38A291EE5}" type="presParOf" srcId="{B43074E2-0267-F64C-91DB-E821E3AAB77D}" destId="{05AE577E-9179-0641-A9BC-B71FA407AB98}" srcOrd="7" destOrd="0" presId="urn:microsoft.com/office/officeart/2005/8/layout/chevron1"/>
    <dgm:cxn modelId="{2FBB7423-B3CD-3E41-A2BF-0041403DCFB4}" type="presParOf" srcId="{B43074E2-0267-F64C-91DB-E821E3AAB77D}" destId="{E6B50ACF-6CC6-E94E-87AF-3FF978F032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5CDAB-D06F-E74B-947E-FAAB7426C044}" type="doc">
      <dgm:prSet loTypeId="urn:microsoft.com/office/officeart/2005/8/layout/hProcess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FFC5293-58EC-5B4F-9C83-02EC700F3E57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/>
            <a:t>Preparation</a:t>
          </a:r>
        </a:p>
      </dgm:t>
    </dgm:pt>
    <dgm:pt modelId="{D4814922-6542-E647-B88C-0636E7190829}" type="parTrans" cxnId="{9EF16E56-199C-5648-8147-2B1E836B5914}">
      <dgm:prSet/>
      <dgm:spPr/>
      <dgm:t>
        <a:bodyPr/>
        <a:lstStyle/>
        <a:p>
          <a:endParaRPr lang="en-GB"/>
        </a:p>
      </dgm:t>
    </dgm:pt>
    <dgm:pt modelId="{55DB1133-5186-F04E-9AEF-EDBD20CFF6EB}" type="sibTrans" cxnId="{9EF16E56-199C-5648-8147-2B1E836B5914}">
      <dgm:prSet/>
      <dgm:spPr/>
      <dgm:t>
        <a:bodyPr/>
        <a:lstStyle/>
        <a:p>
          <a:endParaRPr lang="en-GB"/>
        </a:p>
      </dgm:t>
    </dgm:pt>
    <dgm:pt modelId="{210E2E9E-007E-024C-A660-5EC99B7FF8F4}">
      <dgm:prSet phldrT="[Text]"/>
      <dgm:spPr/>
      <dgm:t>
        <a:bodyPr/>
        <a:lstStyle/>
        <a:p>
          <a:pPr marL="0"/>
          <a:r>
            <a:rPr lang="en-GB" sz="2000"/>
            <a:t>Proposals:</a:t>
          </a:r>
        </a:p>
      </dgm:t>
    </dgm:pt>
    <dgm:pt modelId="{4854AFF9-A29E-A14C-B0C9-138DBFC39306}" type="parTrans" cxnId="{8D11BE75-8795-1749-A4D1-235104BA0538}">
      <dgm:prSet/>
      <dgm:spPr/>
      <dgm:t>
        <a:bodyPr/>
        <a:lstStyle/>
        <a:p>
          <a:endParaRPr lang="en-GB"/>
        </a:p>
      </dgm:t>
    </dgm:pt>
    <dgm:pt modelId="{CDDCD83C-181D-7C4D-8CE9-97327D3605DA}" type="sibTrans" cxnId="{8D11BE75-8795-1749-A4D1-235104BA0538}">
      <dgm:prSet/>
      <dgm:spPr/>
      <dgm:t>
        <a:bodyPr/>
        <a:lstStyle/>
        <a:p>
          <a:endParaRPr lang="en-GB"/>
        </a:p>
      </dgm:t>
    </dgm:pt>
    <dgm:pt modelId="{31F15D4A-43A3-2549-965A-DF43194333C1}">
      <dgm:prSet phldrT="[Text]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n-GB"/>
            <a:t>Establish R&amp;D</a:t>
          </a:r>
        </a:p>
      </dgm:t>
    </dgm:pt>
    <dgm:pt modelId="{6A11BF34-8CE1-3849-BBE2-E80717173739}" type="parTrans" cxnId="{1FB0DFBC-1010-E54E-8A58-5C1B0D59235B}">
      <dgm:prSet/>
      <dgm:spPr/>
      <dgm:t>
        <a:bodyPr/>
        <a:lstStyle/>
        <a:p>
          <a:endParaRPr lang="en-GB"/>
        </a:p>
      </dgm:t>
    </dgm:pt>
    <dgm:pt modelId="{93EFD24C-E794-4749-8D91-5D0D7CE69162}" type="sibTrans" cxnId="{1FB0DFBC-1010-E54E-8A58-5C1B0D59235B}">
      <dgm:prSet/>
      <dgm:spPr/>
      <dgm:t>
        <a:bodyPr/>
        <a:lstStyle/>
        <a:p>
          <a:endParaRPr lang="en-GB"/>
        </a:p>
      </dgm:t>
    </dgm:pt>
    <dgm:pt modelId="{F1C3F622-59BB-804D-B6E4-CEF1D1F7C98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000"/>
            <a:t>R&amp;D:</a:t>
          </a:r>
        </a:p>
      </dgm:t>
    </dgm:pt>
    <dgm:pt modelId="{3F16AFEB-180D-5244-91FB-1D8D4004C934}" type="parTrans" cxnId="{F1C89772-94DE-B149-9D28-E02DC8493E7F}">
      <dgm:prSet/>
      <dgm:spPr/>
      <dgm:t>
        <a:bodyPr/>
        <a:lstStyle/>
        <a:p>
          <a:endParaRPr lang="en-GB"/>
        </a:p>
      </dgm:t>
    </dgm:pt>
    <dgm:pt modelId="{7A05AF22-8EF3-0444-A684-31045C40D2E7}" type="sibTrans" cxnId="{F1C89772-94DE-B149-9D28-E02DC8493E7F}">
      <dgm:prSet/>
      <dgm:spPr/>
      <dgm:t>
        <a:bodyPr/>
        <a:lstStyle/>
        <a:p>
          <a:endParaRPr lang="en-GB"/>
        </a:p>
      </dgm:t>
    </dgm:pt>
    <dgm:pt modelId="{765BBFAF-E4EA-CE4C-8804-76CEDAE7CAFF}">
      <dgm:prSet phldrT="[Text]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/>
            <a:t>Stage 1</a:t>
          </a:r>
        </a:p>
      </dgm:t>
    </dgm:pt>
    <dgm:pt modelId="{746A9865-7223-6947-B31E-28A7318C05E3}" type="parTrans" cxnId="{FD555425-D514-C649-8F0C-2BF9BDE62765}">
      <dgm:prSet/>
      <dgm:spPr/>
      <dgm:t>
        <a:bodyPr/>
        <a:lstStyle/>
        <a:p>
          <a:endParaRPr lang="en-GB"/>
        </a:p>
      </dgm:t>
    </dgm:pt>
    <dgm:pt modelId="{986B83FA-343C-6543-8948-4606D613FBA2}" type="sibTrans" cxnId="{FD555425-D514-C649-8F0C-2BF9BDE62765}">
      <dgm:prSet/>
      <dgm:spPr/>
      <dgm:t>
        <a:bodyPr/>
        <a:lstStyle/>
        <a:p>
          <a:endParaRPr lang="en-GB"/>
        </a:p>
      </dgm:t>
    </dgm:pt>
    <dgm:pt modelId="{BC81F757-9B53-E843-ACB8-BDB640871381}">
      <dgm:prSet phldrT="[Text]" custT="1"/>
      <dgm:spPr/>
      <dgm:t>
        <a:bodyPr/>
        <a:lstStyle/>
        <a:p>
          <a:pPr marL="0"/>
          <a:r>
            <a:rPr lang="en-GB" sz="2000"/>
            <a:t>Project:</a:t>
          </a:r>
        </a:p>
      </dgm:t>
    </dgm:pt>
    <dgm:pt modelId="{65EA201F-04FE-D843-964A-A10DE1EB8046}" type="parTrans" cxnId="{A2AF3E9F-1BF9-0D4F-B174-437A487EBB8B}">
      <dgm:prSet/>
      <dgm:spPr/>
      <dgm:t>
        <a:bodyPr/>
        <a:lstStyle/>
        <a:p>
          <a:endParaRPr lang="en-GB"/>
        </a:p>
      </dgm:t>
    </dgm:pt>
    <dgm:pt modelId="{87F98603-909F-ED45-B1DC-6973238F31F6}" type="sibTrans" cxnId="{A2AF3E9F-1BF9-0D4F-B174-437A487EBB8B}">
      <dgm:prSet/>
      <dgm:spPr/>
      <dgm:t>
        <a:bodyPr/>
        <a:lstStyle/>
        <a:p>
          <a:endParaRPr lang="en-GB"/>
        </a:p>
      </dgm:t>
    </dgm:pt>
    <dgm:pt modelId="{994002DF-D1BC-664B-9B08-52D44C243CD2}">
      <dgm:prSet phldrT="[Text]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GB"/>
            <a:t>Stage 2</a:t>
          </a:r>
        </a:p>
      </dgm:t>
    </dgm:pt>
    <dgm:pt modelId="{B6027D02-93A2-F049-98A5-17D6FD4588A5}" type="parTrans" cxnId="{005C606A-5617-AF47-A1E0-F1C88B92B6AC}">
      <dgm:prSet/>
      <dgm:spPr/>
      <dgm:t>
        <a:bodyPr/>
        <a:lstStyle/>
        <a:p>
          <a:endParaRPr lang="en-GB"/>
        </a:p>
      </dgm:t>
    </dgm:pt>
    <dgm:pt modelId="{EA7B4F51-5F02-C74C-9B3C-AC8DF1ECBFD7}" type="sibTrans" cxnId="{005C606A-5617-AF47-A1E0-F1C88B92B6AC}">
      <dgm:prSet/>
      <dgm:spPr/>
      <dgm:t>
        <a:bodyPr/>
        <a:lstStyle/>
        <a:p>
          <a:endParaRPr lang="en-GB"/>
        </a:p>
      </dgm:t>
    </dgm:pt>
    <dgm:pt modelId="{3AD6DC4A-F585-D740-894A-015837976C00}">
      <dgm:prSet phldrT="[Text]" custT="1"/>
      <dgm:spPr/>
      <dgm:t>
        <a:bodyPr/>
        <a:lstStyle/>
        <a:p>
          <a:r>
            <a:rPr lang="en-GB" sz="2000"/>
            <a:t>Project:</a:t>
          </a:r>
        </a:p>
      </dgm:t>
    </dgm:pt>
    <dgm:pt modelId="{7325E6BB-DF06-DB4E-A1C7-39F354747264}" type="parTrans" cxnId="{3D3933D6-BD19-8640-BC60-931061B8EED7}">
      <dgm:prSet/>
      <dgm:spPr/>
      <dgm:t>
        <a:bodyPr/>
        <a:lstStyle/>
        <a:p>
          <a:endParaRPr lang="en-GB"/>
        </a:p>
      </dgm:t>
    </dgm:pt>
    <dgm:pt modelId="{77E1B631-7B51-704E-BB9C-973D30CF1C7F}" type="sibTrans" cxnId="{3D3933D6-BD19-8640-BC60-931061B8EED7}">
      <dgm:prSet/>
      <dgm:spPr/>
      <dgm:t>
        <a:bodyPr/>
        <a:lstStyle/>
        <a:p>
          <a:endParaRPr lang="en-GB"/>
        </a:p>
      </dgm:t>
    </dgm:pt>
    <dgm:pt modelId="{F4484EC1-B676-044D-956E-BBEAC4CAFC0F}">
      <dgm:prSet phldrT="[Text]"/>
      <dgm:spPr>
        <a:solidFill>
          <a:schemeClr val="accent1"/>
        </a:solidFill>
      </dgm:spPr>
      <dgm:t>
        <a:bodyPr/>
        <a:lstStyle/>
        <a:p>
          <a:r>
            <a:rPr lang="en-GB"/>
            <a:t>Stage 3</a:t>
          </a:r>
        </a:p>
      </dgm:t>
    </dgm:pt>
    <dgm:pt modelId="{C11523DF-056C-F743-A4A8-2DC63E89352E}" type="parTrans" cxnId="{924B2FCC-64AF-E344-B585-416FF103BC79}">
      <dgm:prSet/>
      <dgm:spPr/>
      <dgm:t>
        <a:bodyPr/>
        <a:lstStyle/>
        <a:p>
          <a:endParaRPr lang="en-GB"/>
        </a:p>
      </dgm:t>
    </dgm:pt>
    <dgm:pt modelId="{E99FEEBF-EC7B-8A41-9A5F-A90A8C46E546}" type="sibTrans" cxnId="{924B2FCC-64AF-E344-B585-416FF103BC79}">
      <dgm:prSet/>
      <dgm:spPr/>
      <dgm:t>
        <a:bodyPr/>
        <a:lstStyle/>
        <a:p>
          <a:endParaRPr lang="en-GB"/>
        </a:p>
      </dgm:t>
    </dgm:pt>
    <dgm:pt modelId="{0AA09F7B-B7B2-D844-AA46-F985CC5E5E0C}">
      <dgm:prSet phldrT="[Text]" custT="1"/>
      <dgm:spPr/>
      <dgm:t>
        <a:bodyPr/>
        <a:lstStyle/>
        <a:p>
          <a:pPr marL="0"/>
          <a:r>
            <a:rPr lang="en-GB" sz="2000"/>
            <a:t>Ambition:</a:t>
          </a:r>
        </a:p>
      </dgm:t>
    </dgm:pt>
    <dgm:pt modelId="{CE09EDE9-F386-2941-9EF4-EA3A719DE6B8}" type="parTrans" cxnId="{DAD3E632-FE8B-4340-BBE4-0319F57015C9}">
      <dgm:prSet/>
      <dgm:spPr/>
      <dgm:t>
        <a:bodyPr/>
        <a:lstStyle/>
        <a:p>
          <a:endParaRPr lang="en-GB"/>
        </a:p>
      </dgm:t>
    </dgm:pt>
    <dgm:pt modelId="{A24D0C24-9CA8-7A4D-B7C3-F1AF1E75E105}" type="sibTrans" cxnId="{DAD3E632-FE8B-4340-BBE4-0319F57015C9}">
      <dgm:prSet/>
      <dgm:spPr/>
      <dgm:t>
        <a:bodyPr/>
        <a:lstStyle/>
        <a:p>
          <a:endParaRPr lang="en-GB"/>
        </a:p>
      </dgm:t>
    </dgm:pt>
    <dgm:pt modelId="{744A12D3-401E-3C4B-99EC-37BF05356ACF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/>
            <a:t>EU: MCSA</a:t>
          </a:r>
        </a:p>
      </dgm:t>
    </dgm:pt>
    <dgm:pt modelId="{59E663A7-50F8-7442-88CA-647B59312306}" type="parTrans" cxnId="{51062F00-8A15-CB40-877E-C2CC2D68F66D}">
      <dgm:prSet/>
      <dgm:spPr/>
      <dgm:t>
        <a:bodyPr/>
        <a:lstStyle/>
        <a:p>
          <a:endParaRPr lang="en-GB"/>
        </a:p>
      </dgm:t>
    </dgm:pt>
    <dgm:pt modelId="{EAAC812A-9B77-584E-B4D2-A992DE21DC1F}" type="sibTrans" cxnId="{51062F00-8A15-CB40-877E-C2CC2D68F66D}">
      <dgm:prSet/>
      <dgm:spPr/>
      <dgm:t>
        <a:bodyPr/>
        <a:lstStyle/>
        <a:p>
          <a:endParaRPr lang="en-GB"/>
        </a:p>
      </dgm:t>
    </dgm:pt>
    <dgm:pt modelId="{418826B5-A93E-A64C-AA9C-12FEE4B51E59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/>
            <a:t>UKRI: TBD</a:t>
          </a:r>
        </a:p>
      </dgm:t>
    </dgm:pt>
    <dgm:pt modelId="{26FBFF82-6B3E-9B40-99FD-0DFB196D6FA6}" type="parTrans" cxnId="{27D8FBE1-BEA7-B141-840E-5BEBD0797CF7}">
      <dgm:prSet/>
      <dgm:spPr/>
      <dgm:t>
        <a:bodyPr/>
        <a:lstStyle/>
        <a:p>
          <a:endParaRPr lang="en-GB"/>
        </a:p>
      </dgm:t>
    </dgm:pt>
    <dgm:pt modelId="{7C6B2ABA-4705-C34E-984E-747BAC640DE1}" type="sibTrans" cxnId="{27D8FBE1-BEA7-B141-840E-5BEBD0797CF7}">
      <dgm:prSet/>
      <dgm:spPr/>
      <dgm:t>
        <a:bodyPr/>
        <a:lstStyle/>
        <a:p>
          <a:endParaRPr lang="en-GB"/>
        </a:p>
      </dgm:t>
    </dgm:pt>
    <dgm:pt modelId="{ECBC8643-F7C0-D640-A563-403A49D72640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/>
            <a:t>IS-8+ </a:t>
          </a:r>
          <a:r>
            <a:rPr lang="en-GB" sz="1050"/>
            <a:t>Bucket 2</a:t>
          </a:r>
          <a:endParaRPr lang="en-GB" sz="1400"/>
        </a:p>
      </dgm:t>
    </dgm:pt>
    <dgm:pt modelId="{415D8B98-7644-284F-A7CA-9607E0188BBD}" type="parTrans" cxnId="{1D5A0D7F-5933-CF40-B52E-79FC1CD2183E}">
      <dgm:prSet/>
      <dgm:spPr/>
      <dgm:t>
        <a:bodyPr/>
        <a:lstStyle/>
        <a:p>
          <a:endParaRPr lang="en-GB"/>
        </a:p>
      </dgm:t>
    </dgm:pt>
    <dgm:pt modelId="{E88880E3-A44F-C548-B309-8AB93487DFDE}" type="sibTrans" cxnId="{1D5A0D7F-5933-CF40-B52E-79FC1CD2183E}">
      <dgm:prSet/>
      <dgm:spPr/>
      <dgm:t>
        <a:bodyPr/>
        <a:lstStyle/>
        <a:p>
          <a:endParaRPr lang="en-GB"/>
        </a:p>
      </dgm:t>
    </dgm:pt>
    <dgm:pt modelId="{26A324E1-6E2A-3B41-90DC-BB9933FA8C9B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/>
            <a:t>...</a:t>
          </a:r>
        </a:p>
      </dgm:t>
    </dgm:pt>
    <dgm:pt modelId="{C8F6DC24-E95D-8E4D-BA0B-89767BB4FADE}" type="parTrans" cxnId="{A8493641-C0CC-C041-9408-7AF32978578A}">
      <dgm:prSet/>
      <dgm:spPr/>
      <dgm:t>
        <a:bodyPr/>
        <a:lstStyle/>
        <a:p>
          <a:endParaRPr lang="en-GB"/>
        </a:p>
      </dgm:t>
    </dgm:pt>
    <dgm:pt modelId="{BD18E646-A966-DB40-8763-7CE62874C518}" type="sibTrans" cxnId="{A8493641-C0CC-C041-9408-7AF32978578A}">
      <dgm:prSet/>
      <dgm:spPr/>
      <dgm:t>
        <a:bodyPr/>
        <a:lstStyle/>
        <a:p>
          <a:endParaRPr lang="en-GB"/>
        </a:p>
      </dgm:t>
    </dgm:pt>
    <dgm:pt modelId="{832A4920-ADCA-CE45-B5CF-62E202771773}">
      <dgm:prSet phldrT="[Text]" custT="1"/>
      <dgm:spPr/>
      <dgm:t>
        <a:bodyPr/>
        <a:lstStyle/>
        <a:p>
          <a:pPr marL="0"/>
          <a:r>
            <a:rPr lang="en-GB" sz="2000"/>
            <a:t>Business case</a:t>
          </a:r>
        </a:p>
      </dgm:t>
    </dgm:pt>
    <dgm:pt modelId="{5547EC63-3083-CC49-BA28-72759E325357}" type="parTrans" cxnId="{07D1BDE5-549A-BB46-97E9-8B54D821823C}">
      <dgm:prSet/>
      <dgm:spPr/>
      <dgm:t>
        <a:bodyPr/>
        <a:lstStyle/>
        <a:p>
          <a:endParaRPr lang="en-GB"/>
        </a:p>
      </dgm:t>
    </dgm:pt>
    <dgm:pt modelId="{35F29DC5-8F27-A141-B5F1-E922F01B9615}" type="sibTrans" cxnId="{07D1BDE5-549A-BB46-97E9-8B54D821823C}">
      <dgm:prSet/>
      <dgm:spPr/>
      <dgm:t>
        <a:bodyPr/>
        <a:lstStyle/>
        <a:p>
          <a:endParaRPr lang="en-GB"/>
        </a:p>
      </dgm:t>
    </dgm:pt>
    <dgm:pt modelId="{3DD3376C-D1E2-BE4A-B906-E48405ED8735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400"/>
            <a:t>Radiobiology</a:t>
          </a:r>
        </a:p>
      </dgm:t>
    </dgm:pt>
    <dgm:pt modelId="{97FD78FE-1CE5-8347-89CB-8459E99C2CFA}" type="parTrans" cxnId="{3B9D8837-4C49-0149-BA10-9A0D35ECF8CE}">
      <dgm:prSet/>
      <dgm:spPr/>
      <dgm:t>
        <a:bodyPr/>
        <a:lstStyle/>
        <a:p>
          <a:endParaRPr lang="en-GB"/>
        </a:p>
      </dgm:t>
    </dgm:pt>
    <dgm:pt modelId="{64FF62DF-EC77-DB48-A91A-EF942EA9DB56}" type="sibTrans" cxnId="{3B9D8837-4C49-0149-BA10-9A0D35ECF8CE}">
      <dgm:prSet/>
      <dgm:spPr/>
      <dgm:t>
        <a:bodyPr/>
        <a:lstStyle/>
        <a:p>
          <a:endParaRPr lang="en-GB"/>
        </a:p>
      </dgm:t>
    </dgm:pt>
    <dgm:pt modelId="{9798C3B4-C4CA-CC41-B996-F5BA7CD98E31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400"/>
            <a:t>Laser/accel.</a:t>
          </a:r>
        </a:p>
      </dgm:t>
    </dgm:pt>
    <dgm:pt modelId="{58BBA89E-688E-3F40-94CD-D87A3380BA30}" type="parTrans" cxnId="{3790CDD3-05AC-F243-B463-EAAF407BFB90}">
      <dgm:prSet/>
      <dgm:spPr/>
      <dgm:t>
        <a:bodyPr/>
        <a:lstStyle/>
        <a:p>
          <a:endParaRPr lang="en-GB"/>
        </a:p>
      </dgm:t>
    </dgm:pt>
    <dgm:pt modelId="{A5BB0BFE-91C8-D746-9A7B-6115B0194AC9}" type="sibTrans" cxnId="{3790CDD3-05AC-F243-B463-EAAF407BFB90}">
      <dgm:prSet/>
      <dgm:spPr/>
      <dgm:t>
        <a:bodyPr/>
        <a:lstStyle/>
        <a:p>
          <a:endParaRPr lang="en-GB"/>
        </a:p>
      </dgm:t>
    </dgm:pt>
    <dgm:pt modelId="{0B903E54-E415-1D43-8D1E-6A1A2C5BBCA4}">
      <dgm:prSet custT="1"/>
      <dgm:spPr/>
      <dgm:t>
        <a:bodyPr/>
        <a:lstStyle/>
        <a:p>
          <a:pPr>
            <a:spcAft>
              <a:spcPct val="15000"/>
            </a:spcAft>
          </a:pPr>
          <a:endParaRPr lang="en-GB" sz="1400"/>
        </a:p>
      </dgm:t>
    </dgm:pt>
    <dgm:pt modelId="{E4D99B0A-8C53-0646-B921-7B87F4EA89DA}" type="parTrans" cxnId="{ECAB0BF4-1CBF-DB44-95A0-C25EBCBC9ECA}">
      <dgm:prSet/>
      <dgm:spPr/>
      <dgm:t>
        <a:bodyPr/>
        <a:lstStyle/>
        <a:p>
          <a:endParaRPr lang="en-GB"/>
        </a:p>
      </dgm:t>
    </dgm:pt>
    <dgm:pt modelId="{36808B36-0779-AF4B-9E23-DF59BBD19A2C}" type="sibTrans" cxnId="{ECAB0BF4-1CBF-DB44-95A0-C25EBCBC9ECA}">
      <dgm:prSet/>
      <dgm:spPr/>
      <dgm:t>
        <a:bodyPr/>
        <a:lstStyle/>
        <a:p>
          <a:endParaRPr lang="en-GB"/>
        </a:p>
      </dgm:t>
    </dgm:pt>
    <dgm:pt modelId="{24134174-AB66-764C-95FB-234A313EEEDA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100"/>
            <a:t> Science, </a:t>
          </a:r>
        </a:p>
      </dgm:t>
    </dgm:pt>
    <dgm:pt modelId="{2F6FAE39-74ED-9C47-8755-9D2C042AFF8D}" type="parTrans" cxnId="{153F6292-78BC-2345-831D-78D2085980F3}">
      <dgm:prSet/>
      <dgm:spPr/>
      <dgm:t>
        <a:bodyPr/>
        <a:lstStyle/>
        <a:p>
          <a:endParaRPr lang="en-GB"/>
        </a:p>
      </dgm:t>
    </dgm:pt>
    <dgm:pt modelId="{319F0FE7-C61C-F140-94A0-4D2AF6D49D3E}" type="sibTrans" cxnId="{153F6292-78BC-2345-831D-78D2085980F3}">
      <dgm:prSet/>
      <dgm:spPr/>
      <dgm:t>
        <a:bodyPr/>
        <a:lstStyle/>
        <a:p>
          <a:endParaRPr lang="en-GB"/>
        </a:p>
      </dgm:t>
    </dgm:pt>
    <dgm:pt modelId="{81AAF0C5-C15B-FC41-A3C4-90D7E019D653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en-GB" sz="1900"/>
            <a:t>Industrial</a:t>
          </a:r>
          <a:br>
            <a:rPr lang="en-GB" sz="1900"/>
          </a:br>
          <a:r>
            <a:rPr lang="en-GB" sz="1900"/>
            <a:t>partnership</a:t>
          </a:r>
        </a:p>
      </dgm:t>
    </dgm:pt>
    <dgm:pt modelId="{FFAE6592-1615-B940-B193-575ABCAD59EC}" type="parTrans" cxnId="{690DC268-1551-FB4A-8560-5D99014C95E7}">
      <dgm:prSet/>
      <dgm:spPr/>
      <dgm:t>
        <a:bodyPr/>
        <a:lstStyle/>
        <a:p>
          <a:endParaRPr lang="en-GB"/>
        </a:p>
      </dgm:t>
    </dgm:pt>
    <dgm:pt modelId="{802E870A-EDC0-7440-9D67-76520FBB123E}" type="sibTrans" cxnId="{690DC268-1551-FB4A-8560-5D99014C95E7}">
      <dgm:prSet/>
      <dgm:spPr/>
      <dgm:t>
        <a:bodyPr/>
        <a:lstStyle/>
        <a:p>
          <a:endParaRPr lang="en-GB"/>
        </a:p>
      </dgm:t>
    </dgm:pt>
    <dgm:pt modelId="{A5612DF4-E9BE-9645-B137-38E8FE515DA3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100"/>
            <a:t> End station</a:t>
          </a:r>
        </a:p>
      </dgm:t>
    </dgm:pt>
    <dgm:pt modelId="{DE165D12-288A-774E-94E0-B71435ECCFBF}" type="parTrans" cxnId="{BAC9FED1-9388-334F-BE65-50896245F709}">
      <dgm:prSet/>
      <dgm:spPr/>
      <dgm:t>
        <a:bodyPr/>
        <a:lstStyle/>
        <a:p>
          <a:endParaRPr lang="en-GB"/>
        </a:p>
      </dgm:t>
    </dgm:pt>
    <dgm:pt modelId="{39333454-152A-6F4F-8594-EEA317ADC863}" type="sibTrans" cxnId="{BAC9FED1-9388-334F-BE65-50896245F709}">
      <dgm:prSet/>
      <dgm:spPr/>
      <dgm:t>
        <a:bodyPr/>
        <a:lstStyle/>
        <a:p>
          <a:endParaRPr lang="en-GB"/>
        </a:p>
      </dgm:t>
    </dgm:pt>
    <dgm:pt modelId="{32718A28-616E-A84E-8C2B-DF5F2EF692F6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100"/>
            <a:t> Interpretation</a:t>
          </a:r>
        </a:p>
      </dgm:t>
    </dgm:pt>
    <dgm:pt modelId="{C128A27B-7D9C-8F4A-9E6E-CDE33CEA2798}" type="parTrans" cxnId="{4C2F10F6-A554-2348-B902-2E6170D10A7E}">
      <dgm:prSet/>
      <dgm:spPr/>
      <dgm:t>
        <a:bodyPr/>
        <a:lstStyle/>
        <a:p>
          <a:endParaRPr lang="en-GB"/>
        </a:p>
      </dgm:t>
    </dgm:pt>
    <dgm:pt modelId="{52F1A181-9A85-E54E-9326-301805382566}" type="sibTrans" cxnId="{4C2F10F6-A554-2348-B902-2E6170D10A7E}">
      <dgm:prSet/>
      <dgm:spPr/>
      <dgm:t>
        <a:bodyPr/>
        <a:lstStyle/>
        <a:p>
          <a:endParaRPr lang="en-GB"/>
        </a:p>
      </dgm:t>
    </dgm:pt>
    <dgm:pt modelId="{FB7A04A5-9560-6441-9705-A0798F977666}">
      <dgm:prSet custT="1"/>
      <dgm:spPr/>
      <dgm:t>
        <a:bodyPr/>
        <a:lstStyle/>
        <a:p>
          <a:pPr marL="44450" indent="0">
            <a:tabLst/>
          </a:pPr>
          <a:r>
            <a:rPr lang="en-GB" sz="1400"/>
            <a:t>Staged build &amp; operation of laser-hybrid source serving low-energy </a:t>
          </a:r>
          <a:r>
            <a:rPr lang="en-GB" sz="1400" i="1"/>
            <a:t>in-vitro</a:t>
          </a:r>
          <a:r>
            <a:rPr lang="en-GB" sz="1400" i="0"/>
            <a:t> end station</a:t>
          </a:r>
          <a:endParaRPr lang="en-GB" sz="1400"/>
        </a:p>
      </dgm:t>
    </dgm:pt>
    <dgm:pt modelId="{A5AC7FEF-DB47-2D4D-BE5C-41F1DC824C82}" type="parTrans" cxnId="{027C91E9-0560-6345-8D05-D58C84D4E5AA}">
      <dgm:prSet/>
      <dgm:spPr/>
      <dgm:t>
        <a:bodyPr/>
        <a:lstStyle/>
        <a:p>
          <a:endParaRPr lang="en-GB"/>
        </a:p>
      </dgm:t>
    </dgm:pt>
    <dgm:pt modelId="{1E7351FC-4290-C340-92BF-3FE1512F6997}" type="sibTrans" cxnId="{027C91E9-0560-6345-8D05-D58C84D4E5AA}">
      <dgm:prSet/>
      <dgm:spPr/>
      <dgm:t>
        <a:bodyPr/>
        <a:lstStyle/>
        <a:p>
          <a:endParaRPr lang="en-GB"/>
        </a:p>
      </dgm:t>
    </dgm:pt>
    <dgm:pt modelId="{CBE9A29F-AA5F-094C-9FAF-2876FDFBFB2F}">
      <dgm:prSet custT="1"/>
      <dgm:spPr/>
      <dgm:t>
        <a:bodyPr/>
        <a:lstStyle/>
        <a:p>
          <a:r>
            <a:rPr lang="en-GB" sz="1400"/>
            <a:t>Staged build &amp; operation of boosted beam serving high-energy </a:t>
          </a:r>
          <a:r>
            <a:rPr lang="en-GB" sz="1400" i="1"/>
            <a:t>in-vitro</a:t>
          </a:r>
          <a:r>
            <a:rPr lang="en-GB" sz="1400" i="0"/>
            <a:t> and </a:t>
          </a:r>
          <a:r>
            <a:rPr lang="en-GB" sz="1400" i="1"/>
            <a:t>in-vivo </a:t>
          </a:r>
          <a:r>
            <a:rPr lang="en-GB" sz="1400" i="0"/>
            <a:t>end stations</a:t>
          </a:r>
          <a:endParaRPr lang="en-GB" sz="1400"/>
        </a:p>
      </dgm:t>
    </dgm:pt>
    <dgm:pt modelId="{A8934759-56EE-D449-9A19-7D731C24BB89}" type="parTrans" cxnId="{F8CCC2C6-9D98-434A-B54D-F80A8991B99E}">
      <dgm:prSet/>
      <dgm:spPr/>
      <dgm:t>
        <a:bodyPr/>
        <a:lstStyle/>
        <a:p>
          <a:endParaRPr lang="en-GB"/>
        </a:p>
      </dgm:t>
    </dgm:pt>
    <dgm:pt modelId="{DA629512-BBBD-FC46-8725-2ECFEEA9F233}" type="sibTrans" cxnId="{F8CCC2C6-9D98-434A-B54D-F80A8991B99E}">
      <dgm:prSet/>
      <dgm:spPr/>
      <dgm:t>
        <a:bodyPr/>
        <a:lstStyle/>
        <a:p>
          <a:endParaRPr lang="en-GB"/>
        </a:p>
      </dgm:t>
    </dgm:pt>
    <dgm:pt modelId="{9506BE3C-39D7-2E4D-8984-E176510A417F}">
      <dgm:prSet custT="1"/>
      <dgm:spPr/>
      <dgm:t>
        <a:bodyPr/>
        <a:lstStyle/>
        <a:p>
          <a:pPr marL="134938" indent="-134938">
            <a:tabLst/>
          </a:pPr>
          <a:r>
            <a:rPr lang="en-GB" sz="1400" err="1"/>
            <a:t>LhARA</a:t>
          </a:r>
          <a:r>
            <a:rPr lang="en-GB" sz="1400"/>
            <a:t> facility: radiobiology</a:t>
          </a:r>
        </a:p>
        <a:p>
          <a:pPr marL="134938" indent="-134938">
            <a:tabLst/>
          </a:pPr>
          <a:endParaRPr lang="en-GB" sz="800"/>
        </a:p>
        <a:p>
          <a:pPr marL="134938" indent="-134938">
            <a:tabLst/>
          </a:pPr>
          <a:r>
            <a:rPr lang="en-GB" sz="1400"/>
            <a:t>Co-creation of laser-hybrid system for the clinic</a:t>
          </a:r>
        </a:p>
        <a:p>
          <a:pPr marL="0"/>
          <a:endParaRPr lang="en-GB" sz="1400"/>
        </a:p>
        <a:p>
          <a:pPr marL="0"/>
          <a:endParaRPr lang="en-GB" sz="1400"/>
        </a:p>
      </dgm:t>
    </dgm:pt>
    <dgm:pt modelId="{A5362FC7-6538-7041-B45E-AE5A4E622124}" type="parTrans" cxnId="{C5178FD0-0CF6-B443-88BA-8C075B26F499}">
      <dgm:prSet/>
      <dgm:spPr/>
      <dgm:t>
        <a:bodyPr/>
        <a:lstStyle/>
        <a:p>
          <a:endParaRPr lang="en-GB"/>
        </a:p>
      </dgm:t>
    </dgm:pt>
    <dgm:pt modelId="{ED1D5A52-F435-DF47-B776-33CE07F2FF64}" type="sibTrans" cxnId="{C5178FD0-0CF6-B443-88BA-8C075B26F499}">
      <dgm:prSet/>
      <dgm:spPr/>
      <dgm:t>
        <a:bodyPr/>
        <a:lstStyle/>
        <a:p>
          <a:endParaRPr lang="en-GB"/>
        </a:p>
      </dgm:t>
    </dgm:pt>
    <dgm:pt modelId="{041C76D7-FD78-9E40-A49B-7722763B5E19}" type="pres">
      <dgm:prSet presAssocID="{8EB5CDAB-D06F-E74B-947E-FAAB7426C044}" presName="Name0" presStyleCnt="0">
        <dgm:presLayoutVars>
          <dgm:dir/>
          <dgm:animLvl val="lvl"/>
          <dgm:resizeHandles val="exact"/>
        </dgm:presLayoutVars>
      </dgm:prSet>
      <dgm:spPr/>
    </dgm:pt>
    <dgm:pt modelId="{20A01876-4205-774C-9E51-9D855A97FBB0}" type="pres">
      <dgm:prSet presAssocID="{6FFC5293-58EC-5B4F-9C83-02EC700F3E57}" presName="compositeNode" presStyleCnt="0">
        <dgm:presLayoutVars>
          <dgm:bulletEnabled val="1"/>
        </dgm:presLayoutVars>
      </dgm:prSet>
      <dgm:spPr/>
    </dgm:pt>
    <dgm:pt modelId="{EE9C7AC8-646E-4D49-A250-3F3E314CC795}" type="pres">
      <dgm:prSet presAssocID="{6FFC5293-58EC-5B4F-9C83-02EC700F3E57}" presName="bgRect" presStyleLbl="node1" presStyleIdx="0" presStyleCnt="5"/>
      <dgm:spPr/>
    </dgm:pt>
    <dgm:pt modelId="{0CCC09F4-4FA9-B44D-8AE5-47D9E5F2CD0E}" type="pres">
      <dgm:prSet presAssocID="{6FFC5293-58EC-5B4F-9C83-02EC700F3E57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AD4B772A-CF50-A242-9071-DE3CF32E6524}" type="pres">
      <dgm:prSet presAssocID="{6FFC5293-58EC-5B4F-9C83-02EC700F3E57}" presName="childNode" presStyleLbl="node1" presStyleIdx="0" presStyleCnt="5">
        <dgm:presLayoutVars>
          <dgm:bulletEnabled val="1"/>
        </dgm:presLayoutVars>
      </dgm:prSet>
      <dgm:spPr/>
    </dgm:pt>
    <dgm:pt modelId="{6C6BB349-7107-D343-AF69-CDAA6BBD4749}" type="pres">
      <dgm:prSet presAssocID="{55DB1133-5186-F04E-9AEF-EDBD20CFF6EB}" presName="hSp" presStyleCnt="0"/>
      <dgm:spPr/>
    </dgm:pt>
    <dgm:pt modelId="{EC1AD02A-4D85-A441-A4B5-0CF0035F5F8E}" type="pres">
      <dgm:prSet presAssocID="{55DB1133-5186-F04E-9AEF-EDBD20CFF6EB}" presName="vProcSp" presStyleCnt="0"/>
      <dgm:spPr/>
    </dgm:pt>
    <dgm:pt modelId="{669EEA34-FEB6-FC4F-ADE0-67AE1254A697}" type="pres">
      <dgm:prSet presAssocID="{55DB1133-5186-F04E-9AEF-EDBD20CFF6EB}" presName="vSp1" presStyleCnt="0"/>
      <dgm:spPr/>
    </dgm:pt>
    <dgm:pt modelId="{413673CF-4EEF-AC4A-8FFF-323C7F1D61AD}" type="pres">
      <dgm:prSet presAssocID="{55DB1133-5186-F04E-9AEF-EDBD20CFF6EB}" presName="simulatedConn" presStyleLbl="solidFgAcc1" presStyleIdx="0" presStyleCnt="4"/>
      <dgm:spPr/>
    </dgm:pt>
    <dgm:pt modelId="{29FFF17C-09FB-884D-B5B0-8B97E61E366C}" type="pres">
      <dgm:prSet presAssocID="{55DB1133-5186-F04E-9AEF-EDBD20CFF6EB}" presName="vSp2" presStyleCnt="0"/>
      <dgm:spPr/>
    </dgm:pt>
    <dgm:pt modelId="{599B83BF-D48C-C443-A61E-D8F465C75863}" type="pres">
      <dgm:prSet presAssocID="{55DB1133-5186-F04E-9AEF-EDBD20CFF6EB}" presName="sibTrans" presStyleCnt="0"/>
      <dgm:spPr/>
    </dgm:pt>
    <dgm:pt modelId="{57E80606-89B7-F246-B831-F6F983FACE8A}" type="pres">
      <dgm:prSet presAssocID="{31F15D4A-43A3-2549-965A-DF43194333C1}" presName="compositeNode" presStyleCnt="0">
        <dgm:presLayoutVars>
          <dgm:bulletEnabled val="1"/>
        </dgm:presLayoutVars>
      </dgm:prSet>
      <dgm:spPr/>
    </dgm:pt>
    <dgm:pt modelId="{2C4BB174-37FF-034F-B802-D289BDDFECBF}" type="pres">
      <dgm:prSet presAssocID="{31F15D4A-43A3-2549-965A-DF43194333C1}" presName="bgRect" presStyleLbl="node1" presStyleIdx="1" presStyleCnt="5"/>
      <dgm:spPr/>
    </dgm:pt>
    <dgm:pt modelId="{891FFC56-5E42-AF41-9A98-2568942F9109}" type="pres">
      <dgm:prSet presAssocID="{31F15D4A-43A3-2549-965A-DF43194333C1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65E1A68F-B2EB-6D4B-B0E1-EDF2AB2EE8DC}" type="pres">
      <dgm:prSet presAssocID="{31F15D4A-43A3-2549-965A-DF43194333C1}" presName="childNode" presStyleLbl="node1" presStyleIdx="1" presStyleCnt="5">
        <dgm:presLayoutVars>
          <dgm:bulletEnabled val="1"/>
        </dgm:presLayoutVars>
      </dgm:prSet>
      <dgm:spPr/>
    </dgm:pt>
    <dgm:pt modelId="{A1F291FD-BA18-6646-BC15-DB238FA1824C}" type="pres">
      <dgm:prSet presAssocID="{93EFD24C-E794-4749-8D91-5D0D7CE69162}" presName="hSp" presStyleCnt="0"/>
      <dgm:spPr/>
    </dgm:pt>
    <dgm:pt modelId="{DC0D33C1-F8FD-3646-87E4-5E4E66F46FC6}" type="pres">
      <dgm:prSet presAssocID="{93EFD24C-E794-4749-8D91-5D0D7CE69162}" presName="vProcSp" presStyleCnt="0"/>
      <dgm:spPr/>
    </dgm:pt>
    <dgm:pt modelId="{CF4FB7CA-1E3B-2F49-B96A-5B1F9EEF23E2}" type="pres">
      <dgm:prSet presAssocID="{93EFD24C-E794-4749-8D91-5D0D7CE69162}" presName="vSp1" presStyleCnt="0"/>
      <dgm:spPr/>
    </dgm:pt>
    <dgm:pt modelId="{E3AA96A8-FEC3-9E45-852C-88568152ED27}" type="pres">
      <dgm:prSet presAssocID="{93EFD24C-E794-4749-8D91-5D0D7CE69162}" presName="simulatedConn" presStyleLbl="solidFgAcc1" presStyleIdx="1" presStyleCnt="4"/>
      <dgm:spPr/>
    </dgm:pt>
    <dgm:pt modelId="{DEC995D3-7642-3D41-8967-E54F34D2C0BD}" type="pres">
      <dgm:prSet presAssocID="{93EFD24C-E794-4749-8D91-5D0D7CE69162}" presName="vSp2" presStyleCnt="0"/>
      <dgm:spPr/>
    </dgm:pt>
    <dgm:pt modelId="{A66A963A-F5B1-B249-868C-7343DC232B07}" type="pres">
      <dgm:prSet presAssocID="{93EFD24C-E794-4749-8D91-5D0D7CE69162}" presName="sibTrans" presStyleCnt="0"/>
      <dgm:spPr/>
    </dgm:pt>
    <dgm:pt modelId="{227E8F11-1F99-3B47-A38F-6C671138193C}" type="pres">
      <dgm:prSet presAssocID="{765BBFAF-E4EA-CE4C-8804-76CEDAE7CAFF}" presName="compositeNode" presStyleCnt="0">
        <dgm:presLayoutVars>
          <dgm:bulletEnabled val="1"/>
        </dgm:presLayoutVars>
      </dgm:prSet>
      <dgm:spPr/>
    </dgm:pt>
    <dgm:pt modelId="{9B5CAE1E-A6D5-C64B-B124-9BF6518BAE20}" type="pres">
      <dgm:prSet presAssocID="{765BBFAF-E4EA-CE4C-8804-76CEDAE7CAFF}" presName="bgRect" presStyleLbl="node1" presStyleIdx="2" presStyleCnt="5"/>
      <dgm:spPr/>
    </dgm:pt>
    <dgm:pt modelId="{88A30C54-5EFD-EF42-9FAA-86CCF52C6E42}" type="pres">
      <dgm:prSet presAssocID="{765BBFAF-E4EA-CE4C-8804-76CEDAE7CAFF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BEB0CE58-F4A2-CC45-953E-14F2CB020A44}" type="pres">
      <dgm:prSet presAssocID="{765BBFAF-E4EA-CE4C-8804-76CEDAE7CAFF}" presName="childNode" presStyleLbl="node1" presStyleIdx="2" presStyleCnt="5">
        <dgm:presLayoutVars>
          <dgm:bulletEnabled val="1"/>
        </dgm:presLayoutVars>
      </dgm:prSet>
      <dgm:spPr/>
    </dgm:pt>
    <dgm:pt modelId="{13207CF4-FA94-944D-B0CF-886EC6E79E29}" type="pres">
      <dgm:prSet presAssocID="{986B83FA-343C-6543-8948-4606D613FBA2}" presName="hSp" presStyleCnt="0"/>
      <dgm:spPr/>
    </dgm:pt>
    <dgm:pt modelId="{6B291F52-F0BE-764A-81FF-E106FCAE75F4}" type="pres">
      <dgm:prSet presAssocID="{986B83FA-343C-6543-8948-4606D613FBA2}" presName="vProcSp" presStyleCnt="0"/>
      <dgm:spPr/>
    </dgm:pt>
    <dgm:pt modelId="{ED85CC79-2A72-E24B-9171-DD992764AEE4}" type="pres">
      <dgm:prSet presAssocID="{986B83FA-343C-6543-8948-4606D613FBA2}" presName="vSp1" presStyleCnt="0"/>
      <dgm:spPr/>
    </dgm:pt>
    <dgm:pt modelId="{BBAD10C1-64DD-AE4A-AC5A-DF3A075078B2}" type="pres">
      <dgm:prSet presAssocID="{986B83FA-343C-6543-8948-4606D613FBA2}" presName="simulatedConn" presStyleLbl="solidFgAcc1" presStyleIdx="2" presStyleCnt="4"/>
      <dgm:spPr/>
    </dgm:pt>
    <dgm:pt modelId="{68B46CC7-8761-1F44-99F7-A35C5627B58E}" type="pres">
      <dgm:prSet presAssocID="{986B83FA-343C-6543-8948-4606D613FBA2}" presName="vSp2" presStyleCnt="0"/>
      <dgm:spPr/>
    </dgm:pt>
    <dgm:pt modelId="{4E51D5FE-7D14-484D-9875-04651334B57F}" type="pres">
      <dgm:prSet presAssocID="{986B83FA-343C-6543-8948-4606D613FBA2}" presName="sibTrans" presStyleCnt="0"/>
      <dgm:spPr/>
    </dgm:pt>
    <dgm:pt modelId="{E819C68C-4EF3-5A4D-A25F-600EF75A7533}" type="pres">
      <dgm:prSet presAssocID="{994002DF-D1BC-664B-9B08-52D44C243CD2}" presName="compositeNode" presStyleCnt="0">
        <dgm:presLayoutVars>
          <dgm:bulletEnabled val="1"/>
        </dgm:presLayoutVars>
      </dgm:prSet>
      <dgm:spPr/>
    </dgm:pt>
    <dgm:pt modelId="{6B46C51D-5AB5-7B44-85DA-E6B4855F7E33}" type="pres">
      <dgm:prSet presAssocID="{994002DF-D1BC-664B-9B08-52D44C243CD2}" presName="bgRect" presStyleLbl="node1" presStyleIdx="3" presStyleCnt="5"/>
      <dgm:spPr/>
    </dgm:pt>
    <dgm:pt modelId="{A8161A07-3390-C74B-BE65-3DB3CDC5211B}" type="pres">
      <dgm:prSet presAssocID="{994002DF-D1BC-664B-9B08-52D44C243CD2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4C71F8C2-F715-0D4E-ABE7-2523DC9828A9}" type="pres">
      <dgm:prSet presAssocID="{994002DF-D1BC-664B-9B08-52D44C243CD2}" presName="childNode" presStyleLbl="node1" presStyleIdx="3" presStyleCnt="5">
        <dgm:presLayoutVars>
          <dgm:bulletEnabled val="1"/>
        </dgm:presLayoutVars>
      </dgm:prSet>
      <dgm:spPr/>
    </dgm:pt>
    <dgm:pt modelId="{B5F4D619-C35D-E845-A3F5-1DA5ED5CB38E}" type="pres">
      <dgm:prSet presAssocID="{EA7B4F51-5F02-C74C-9B3C-AC8DF1ECBFD7}" presName="hSp" presStyleCnt="0"/>
      <dgm:spPr/>
    </dgm:pt>
    <dgm:pt modelId="{05CD4F84-DAC1-3240-BBB9-E67C0A908187}" type="pres">
      <dgm:prSet presAssocID="{EA7B4F51-5F02-C74C-9B3C-AC8DF1ECBFD7}" presName="vProcSp" presStyleCnt="0"/>
      <dgm:spPr/>
    </dgm:pt>
    <dgm:pt modelId="{36AD993C-E96B-F249-ACA8-47394F0E0EB9}" type="pres">
      <dgm:prSet presAssocID="{EA7B4F51-5F02-C74C-9B3C-AC8DF1ECBFD7}" presName="vSp1" presStyleCnt="0"/>
      <dgm:spPr/>
    </dgm:pt>
    <dgm:pt modelId="{96F107C5-82A3-7841-BEC2-79BCFBDCB0E3}" type="pres">
      <dgm:prSet presAssocID="{EA7B4F51-5F02-C74C-9B3C-AC8DF1ECBFD7}" presName="simulatedConn" presStyleLbl="solidFgAcc1" presStyleIdx="3" presStyleCnt="4"/>
      <dgm:spPr/>
    </dgm:pt>
    <dgm:pt modelId="{74F0387E-5620-874A-9AA5-5F64E8F8503E}" type="pres">
      <dgm:prSet presAssocID="{EA7B4F51-5F02-C74C-9B3C-AC8DF1ECBFD7}" presName="vSp2" presStyleCnt="0"/>
      <dgm:spPr/>
    </dgm:pt>
    <dgm:pt modelId="{2FEA5FA5-BBE7-9744-8BCE-4063030E7960}" type="pres">
      <dgm:prSet presAssocID="{EA7B4F51-5F02-C74C-9B3C-AC8DF1ECBFD7}" presName="sibTrans" presStyleCnt="0"/>
      <dgm:spPr/>
    </dgm:pt>
    <dgm:pt modelId="{517F9BE3-04EB-CF49-B829-F2A8A11A9220}" type="pres">
      <dgm:prSet presAssocID="{F4484EC1-B676-044D-956E-BBEAC4CAFC0F}" presName="compositeNode" presStyleCnt="0">
        <dgm:presLayoutVars>
          <dgm:bulletEnabled val="1"/>
        </dgm:presLayoutVars>
      </dgm:prSet>
      <dgm:spPr/>
    </dgm:pt>
    <dgm:pt modelId="{83B9456B-0520-B84E-B241-E506CCAA4B1C}" type="pres">
      <dgm:prSet presAssocID="{F4484EC1-B676-044D-956E-BBEAC4CAFC0F}" presName="bgRect" presStyleLbl="node1" presStyleIdx="4" presStyleCnt="5"/>
      <dgm:spPr/>
    </dgm:pt>
    <dgm:pt modelId="{1323D6E3-919B-1449-A4E8-2D575025C251}" type="pres">
      <dgm:prSet presAssocID="{F4484EC1-B676-044D-956E-BBEAC4CAFC0F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D69E682C-8110-284C-A191-E5432C623B14}" type="pres">
      <dgm:prSet presAssocID="{F4484EC1-B676-044D-956E-BBEAC4CAFC0F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51062F00-8A15-CB40-877E-C2CC2D68F66D}" srcId="{210E2E9E-007E-024C-A660-5EC99B7FF8F4}" destId="{744A12D3-401E-3C4B-99EC-37BF05356ACF}" srcOrd="0" destOrd="0" parTransId="{59E663A7-50F8-7442-88CA-647B59312306}" sibTransId="{EAAC812A-9B77-584E-B4D2-A992DE21DC1F}"/>
    <dgm:cxn modelId="{3FFC4203-4D79-164C-B4EC-695229E806A4}" type="presOf" srcId="{32718A28-616E-A84E-8C2B-DF5F2EF692F6}" destId="{65E1A68F-B2EB-6D4B-B0E1-EDF2AB2EE8DC}" srcOrd="0" destOrd="4" presId="urn:microsoft.com/office/officeart/2005/8/layout/hProcess7"/>
    <dgm:cxn modelId="{DF178C08-877A-3547-9751-018AE4161DDB}" type="presOf" srcId="{F4484EC1-B676-044D-956E-BBEAC4CAFC0F}" destId="{1323D6E3-919B-1449-A4E8-2D575025C251}" srcOrd="1" destOrd="0" presId="urn:microsoft.com/office/officeart/2005/8/layout/hProcess7"/>
    <dgm:cxn modelId="{B1A3B124-49B0-C44B-823C-577BB6E8357B}" type="presOf" srcId="{8EB5CDAB-D06F-E74B-947E-FAAB7426C044}" destId="{041C76D7-FD78-9E40-A49B-7722763B5E19}" srcOrd="0" destOrd="0" presId="urn:microsoft.com/office/officeart/2005/8/layout/hProcess7"/>
    <dgm:cxn modelId="{FD555425-D514-C649-8F0C-2BF9BDE62765}" srcId="{8EB5CDAB-D06F-E74B-947E-FAAB7426C044}" destId="{765BBFAF-E4EA-CE4C-8804-76CEDAE7CAFF}" srcOrd="2" destOrd="0" parTransId="{746A9865-7223-6947-B31E-28A7318C05E3}" sibTransId="{986B83FA-343C-6543-8948-4606D613FBA2}"/>
    <dgm:cxn modelId="{B0665531-D4C2-6A42-B6B7-CBF17D52B7F6}" type="presOf" srcId="{81AAF0C5-C15B-FC41-A3C4-90D7E019D653}" destId="{65E1A68F-B2EB-6D4B-B0E1-EDF2AB2EE8DC}" srcOrd="0" destOrd="6" presId="urn:microsoft.com/office/officeart/2005/8/layout/hProcess7"/>
    <dgm:cxn modelId="{DAD3E632-FE8B-4340-BBE4-0319F57015C9}" srcId="{F4484EC1-B676-044D-956E-BBEAC4CAFC0F}" destId="{0AA09F7B-B7B2-D844-AA46-F985CC5E5E0C}" srcOrd="0" destOrd="0" parTransId="{CE09EDE9-F386-2941-9EF4-EA3A719DE6B8}" sibTransId="{A24D0C24-9CA8-7A4D-B7C3-F1AF1E75E105}"/>
    <dgm:cxn modelId="{0A0C6834-8870-E240-9F06-A5823CC1D21C}" type="presOf" srcId="{6FFC5293-58EC-5B4F-9C83-02EC700F3E57}" destId="{0CCC09F4-4FA9-B44D-8AE5-47D9E5F2CD0E}" srcOrd="1" destOrd="0" presId="urn:microsoft.com/office/officeart/2005/8/layout/hProcess7"/>
    <dgm:cxn modelId="{3B9D8837-4C49-0149-BA10-9A0D35ECF8CE}" srcId="{F1C3F622-59BB-804D-B6E4-CEF1D1F7C98A}" destId="{3DD3376C-D1E2-BE4A-B906-E48405ED8735}" srcOrd="0" destOrd="0" parTransId="{97FD78FE-1CE5-8347-89CB-8459E99C2CFA}" sibTransId="{64FF62DF-EC77-DB48-A91A-EF942EA9DB56}"/>
    <dgm:cxn modelId="{9C6AC83D-3F92-D048-BF38-6486D6617A2F}" type="presOf" srcId="{CBE9A29F-AA5F-094C-9FAF-2876FDFBFB2F}" destId="{4C71F8C2-F715-0D4E-ABE7-2523DC9828A9}" srcOrd="0" destOrd="1" presId="urn:microsoft.com/office/officeart/2005/8/layout/hProcess7"/>
    <dgm:cxn modelId="{A8493641-C0CC-C041-9408-7AF32978578A}" srcId="{210E2E9E-007E-024C-A660-5EC99B7FF8F4}" destId="{26A324E1-6E2A-3B41-90DC-BB9933FA8C9B}" srcOrd="3" destOrd="0" parTransId="{C8F6DC24-E95D-8E4D-BA0B-89767BB4FADE}" sibTransId="{BD18E646-A966-DB40-8763-7CE62874C518}"/>
    <dgm:cxn modelId="{5C07CF4A-599D-C541-9A3B-AEAAAD63DD1E}" type="presOf" srcId="{ECBC8643-F7C0-D640-A563-403A49D72640}" destId="{AD4B772A-CF50-A242-9071-DE3CF32E6524}" srcOrd="0" destOrd="3" presId="urn:microsoft.com/office/officeart/2005/8/layout/hProcess7"/>
    <dgm:cxn modelId="{A4AC0250-0022-5947-B1C4-FB9FAF27F937}" type="presOf" srcId="{765BBFAF-E4EA-CE4C-8804-76CEDAE7CAFF}" destId="{88A30C54-5EFD-EF42-9FAA-86CCF52C6E42}" srcOrd="1" destOrd="0" presId="urn:microsoft.com/office/officeart/2005/8/layout/hProcess7"/>
    <dgm:cxn modelId="{9EF16E56-199C-5648-8147-2B1E836B5914}" srcId="{8EB5CDAB-D06F-E74B-947E-FAAB7426C044}" destId="{6FFC5293-58EC-5B4F-9C83-02EC700F3E57}" srcOrd="0" destOrd="0" parTransId="{D4814922-6542-E647-B88C-0636E7190829}" sibTransId="{55DB1133-5186-F04E-9AEF-EDBD20CFF6EB}"/>
    <dgm:cxn modelId="{46A78864-90FE-1F4E-8A63-CA1F041C64DF}" type="presOf" srcId="{BC81F757-9B53-E843-ACB8-BDB640871381}" destId="{BEB0CE58-F4A2-CC45-953E-14F2CB020A44}" srcOrd="0" destOrd="0" presId="urn:microsoft.com/office/officeart/2005/8/layout/hProcess7"/>
    <dgm:cxn modelId="{94C01966-A3D6-8C4E-8369-417BE02D2219}" type="presOf" srcId="{210E2E9E-007E-024C-A660-5EC99B7FF8F4}" destId="{AD4B772A-CF50-A242-9071-DE3CF32E6524}" srcOrd="0" destOrd="0" presId="urn:microsoft.com/office/officeart/2005/8/layout/hProcess7"/>
    <dgm:cxn modelId="{6CD5E566-CE8B-AA44-B168-07E20CDFF2B4}" type="presOf" srcId="{765BBFAF-E4EA-CE4C-8804-76CEDAE7CAFF}" destId="{9B5CAE1E-A6D5-C64B-B124-9BF6518BAE20}" srcOrd="0" destOrd="0" presId="urn:microsoft.com/office/officeart/2005/8/layout/hProcess7"/>
    <dgm:cxn modelId="{690DC268-1551-FB4A-8560-5D99014C95E7}" srcId="{31F15D4A-43A3-2549-965A-DF43194333C1}" destId="{81AAF0C5-C15B-FC41-A3C4-90D7E019D653}" srcOrd="1" destOrd="0" parTransId="{FFAE6592-1615-B940-B193-575ABCAD59EC}" sibTransId="{802E870A-EDC0-7440-9D67-76520FBB123E}"/>
    <dgm:cxn modelId="{AB4B6469-D653-1946-B370-6AE83EA31604}" type="presOf" srcId="{26A324E1-6E2A-3B41-90DC-BB9933FA8C9B}" destId="{AD4B772A-CF50-A242-9071-DE3CF32E6524}" srcOrd="0" destOrd="4" presId="urn:microsoft.com/office/officeart/2005/8/layout/hProcess7"/>
    <dgm:cxn modelId="{005C606A-5617-AF47-A1E0-F1C88B92B6AC}" srcId="{8EB5CDAB-D06F-E74B-947E-FAAB7426C044}" destId="{994002DF-D1BC-664B-9B08-52D44C243CD2}" srcOrd="3" destOrd="0" parTransId="{B6027D02-93A2-F049-98A5-17D6FD4588A5}" sibTransId="{EA7B4F51-5F02-C74C-9B3C-AC8DF1ECBFD7}"/>
    <dgm:cxn modelId="{36E66D6C-E84A-404C-A87F-6EDCBD7E2D0D}" type="presOf" srcId="{F4484EC1-B676-044D-956E-BBEAC4CAFC0F}" destId="{83B9456B-0520-B84E-B241-E506CCAA4B1C}" srcOrd="0" destOrd="0" presId="urn:microsoft.com/office/officeart/2005/8/layout/hProcess7"/>
    <dgm:cxn modelId="{F1C89772-94DE-B149-9D28-E02DC8493E7F}" srcId="{31F15D4A-43A3-2549-965A-DF43194333C1}" destId="{F1C3F622-59BB-804D-B6E4-CEF1D1F7C98A}" srcOrd="0" destOrd="0" parTransId="{3F16AFEB-180D-5244-91FB-1D8D4004C934}" sibTransId="{7A05AF22-8EF3-0444-A684-31045C40D2E7}"/>
    <dgm:cxn modelId="{8D11BE75-8795-1749-A4D1-235104BA0538}" srcId="{6FFC5293-58EC-5B4F-9C83-02EC700F3E57}" destId="{210E2E9E-007E-024C-A660-5EC99B7FF8F4}" srcOrd="0" destOrd="0" parTransId="{4854AFF9-A29E-A14C-B0C9-138DBFC39306}" sibTransId="{CDDCD83C-181D-7C4D-8CE9-97327D3605DA}"/>
    <dgm:cxn modelId="{1D5A0D7F-5933-CF40-B52E-79FC1CD2183E}" srcId="{210E2E9E-007E-024C-A660-5EC99B7FF8F4}" destId="{ECBC8643-F7C0-D640-A563-403A49D72640}" srcOrd="2" destOrd="0" parTransId="{415D8B98-7644-284F-A7CA-9607E0188BBD}" sibTransId="{E88880E3-A44F-C548-B309-8AB93487DFDE}"/>
    <dgm:cxn modelId="{F6A73881-CBE6-BB4F-AF24-3409CFDCE159}" type="presOf" srcId="{0B903E54-E415-1D43-8D1E-6A1A2C5BBCA4}" destId="{65E1A68F-B2EB-6D4B-B0E1-EDF2AB2EE8DC}" srcOrd="0" destOrd="7" presId="urn:microsoft.com/office/officeart/2005/8/layout/hProcess7"/>
    <dgm:cxn modelId="{05418C8A-8086-3640-8673-47BFB209E322}" type="presOf" srcId="{9506BE3C-39D7-2E4D-8984-E176510A417F}" destId="{D69E682C-8110-284C-A191-E5432C623B14}" srcOrd="0" destOrd="1" presId="urn:microsoft.com/office/officeart/2005/8/layout/hProcess7"/>
    <dgm:cxn modelId="{58B28B8C-D787-3C4E-BB29-9113AB766517}" type="presOf" srcId="{9798C3B4-C4CA-CC41-B996-F5BA7CD98E31}" destId="{65E1A68F-B2EB-6D4B-B0E1-EDF2AB2EE8DC}" srcOrd="0" destOrd="5" presId="urn:microsoft.com/office/officeart/2005/8/layout/hProcess7"/>
    <dgm:cxn modelId="{153F6292-78BC-2345-831D-78D2085980F3}" srcId="{3DD3376C-D1E2-BE4A-B906-E48405ED8735}" destId="{24134174-AB66-764C-95FB-234A313EEEDA}" srcOrd="0" destOrd="0" parTransId="{2F6FAE39-74ED-9C47-8755-9D2C042AFF8D}" sibTransId="{319F0FE7-C61C-F140-94A0-4D2AF6D49D3E}"/>
    <dgm:cxn modelId="{1A5E1693-F578-AF47-AC7E-F8D5803F53B7}" type="presOf" srcId="{744A12D3-401E-3C4B-99EC-37BF05356ACF}" destId="{AD4B772A-CF50-A242-9071-DE3CF32E6524}" srcOrd="0" destOrd="1" presId="urn:microsoft.com/office/officeart/2005/8/layout/hProcess7"/>
    <dgm:cxn modelId="{F66F5597-BEC3-2944-8C28-9F39637958D1}" type="presOf" srcId="{31F15D4A-43A3-2549-965A-DF43194333C1}" destId="{2C4BB174-37FF-034F-B802-D289BDDFECBF}" srcOrd="0" destOrd="0" presId="urn:microsoft.com/office/officeart/2005/8/layout/hProcess7"/>
    <dgm:cxn modelId="{DD9B6A9A-418C-4D49-8AA3-5F078116AEE8}" type="presOf" srcId="{31F15D4A-43A3-2549-965A-DF43194333C1}" destId="{891FFC56-5E42-AF41-9A98-2568942F9109}" srcOrd="1" destOrd="0" presId="urn:microsoft.com/office/officeart/2005/8/layout/hProcess7"/>
    <dgm:cxn modelId="{E95F349D-3345-9146-B492-FE22C2DC49E6}" type="presOf" srcId="{FB7A04A5-9560-6441-9705-A0798F977666}" destId="{BEB0CE58-F4A2-CC45-953E-14F2CB020A44}" srcOrd="0" destOrd="1" presId="urn:microsoft.com/office/officeart/2005/8/layout/hProcess7"/>
    <dgm:cxn modelId="{A2AF3E9F-1BF9-0D4F-B174-437A487EBB8B}" srcId="{765BBFAF-E4EA-CE4C-8804-76CEDAE7CAFF}" destId="{BC81F757-9B53-E843-ACB8-BDB640871381}" srcOrd="0" destOrd="0" parTransId="{65EA201F-04FE-D843-964A-A10DE1EB8046}" sibTransId="{87F98603-909F-ED45-B1DC-6973238F31F6}"/>
    <dgm:cxn modelId="{D5DA7EA4-E97D-5342-BD93-E7AC07B6651C}" type="presOf" srcId="{6FFC5293-58EC-5B4F-9C83-02EC700F3E57}" destId="{EE9C7AC8-646E-4D49-A250-3F3E314CC795}" srcOrd="0" destOrd="0" presId="urn:microsoft.com/office/officeart/2005/8/layout/hProcess7"/>
    <dgm:cxn modelId="{071227A6-CE74-0B40-9E47-68D65422DCC5}" type="presOf" srcId="{24134174-AB66-764C-95FB-234A313EEEDA}" destId="{65E1A68F-B2EB-6D4B-B0E1-EDF2AB2EE8DC}" srcOrd="0" destOrd="2" presId="urn:microsoft.com/office/officeart/2005/8/layout/hProcess7"/>
    <dgm:cxn modelId="{C5BF99AC-C903-8540-94A4-F33C483850A7}" type="presOf" srcId="{A5612DF4-E9BE-9645-B137-38E8FE515DA3}" destId="{65E1A68F-B2EB-6D4B-B0E1-EDF2AB2EE8DC}" srcOrd="0" destOrd="3" presId="urn:microsoft.com/office/officeart/2005/8/layout/hProcess7"/>
    <dgm:cxn modelId="{9FDEB7B2-BBFA-204E-9B0A-E6FA26FDA145}" type="presOf" srcId="{832A4920-ADCA-CE45-B5CF-62E202771773}" destId="{AD4B772A-CF50-A242-9071-DE3CF32E6524}" srcOrd="0" destOrd="5" presId="urn:microsoft.com/office/officeart/2005/8/layout/hProcess7"/>
    <dgm:cxn modelId="{9E97F7B6-F0A7-B942-B9FB-6C6EF4BE0E69}" type="presOf" srcId="{3DD3376C-D1E2-BE4A-B906-E48405ED8735}" destId="{65E1A68F-B2EB-6D4B-B0E1-EDF2AB2EE8DC}" srcOrd="0" destOrd="1" presId="urn:microsoft.com/office/officeart/2005/8/layout/hProcess7"/>
    <dgm:cxn modelId="{ECD211B8-D742-7E47-8607-696E3A1ADEF5}" type="presOf" srcId="{F1C3F622-59BB-804D-B6E4-CEF1D1F7C98A}" destId="{65E1A68F-B2EB-6D4B-B0E1-EDF2AB2EE8DC}" srcOrd="0" destOrd="0" presId="urn:microsoft.com/office/officeart/2005/8/layout/hProcess7"/>
    <dgm:cxn modelId="{888274BC-9E5E-F542-9ADC-89EBA0E731ED}" type="presOf" srcId="{418826B5-A93E-A64C-AA9C-12FEE4B51E59}" destId="{AD4B772A-CF50-A242-9071-DE3CF32E6524}" srcOrd="0" destOrd="2" presId="urn:microsoft.com/office/officeart/2005/8/layout/hProcess7"/>
    <dgm:cxn modelId="{1FB0DFBC-1010-E54E-8A58-5C1B0D59235B}" srcId="{8EB5CDAB-D06F-E74B-947E-FAAB7426C044}" destId="{31F15D4A-43A3-2549-965A-DF43194333C1}" srcOrd="1" destOrd="0" parTransId="{6A11BF34-8CE1-3849-BBE2-E80717173739}" sibTransId="{93EFD24C-E794-4749-8D91-5D0D7CE69162}"/>
    <dgm:cxn modelId="{769513BE-DC80-CB41-8486-52246329D612}" type="presOf" srcId="{0AA09F7B-B7B2-D844-AA46-F985CC5E5E0C}" destId="{D69E682C-8110-284C-A191-E5432C623B14}" srcOrd="0" destOrd="0" presId="urn:microsoft.com/office/officeart/2005/8/layout/hProcess7"/>
    <dgm:cxn modelId="{F8CCC2C6-9D98-434A-B54D-F80A8991B99E}" srcId="{994002DF-D1BC-664B-9B08-52D44C243CD2}" destId="{CBE9A29F-AA5F-094C-9FAF-2876FDFBFB2F}" srcOrd="1" destOrd="0" parTransId="{A8934759-56EE-D449-9A19-7D731C24BB89}" sibTransId="{DA629512-BBBD-FC46-8725-2ECFEEA9F233}"/>
    <dgm:cxn modelId="{ED6FA0C9-1481-3B49-AE46-CB7ACE09F08F}" type="presOf" srcId="{3AD6DC4A-F585-D740-894A-015837976C00}" destId="{4C71F8C2-F715-0D4E-ABE7-2523DC9828A9}" srcOrd="0" destOrd="0" presId="urn:microsoft.com/office/officeart/2005/8/layout/hProcess7"/>
    <dgm:cxn modelId="{924B2FCC-64AF-E344-B585-416FF103BC79}" srcId="{8EB5CDAB-D06F-E74B-947E-FAAB7426C044}" destId="{F4484EC1-B676-044D-956E-BBEAC4CAFC0F}" srcOrd="4" destOrd="0" parTransId="{C11523DF-056C-F743-A4A8-2DC63E89352E}" sibTransId="{E99FEEBF-EC7B-8A41-9A5F-A90A8C46E546}"/>
    <dgm:cxn modelId="{C5178FD0-0CF6-B443-88BA-8C075B26F499}" srcId="{F4484EC1-B676-044D-956E-BBEAC4CAFC0F}" destId="{9506BE3C-39D7-2E4D-8984-E176510A417F}" srcOrd="1" destOrd="0" parTransId="{A5362FC7-6538-7041-B45E-AE5A4E622124}" sibTransId="{ED1D5A52-F435-DF47-B776-33CE07F2FF64}"/>
    <dgm:cxn modelId="{BAC9FED1-9388-334F-BE65-50896245F709}" srcId="{3DD3376C-D1E2-BE4A-B906-E48405ED8735}" destId="{A5612DF4-E9BE-9645-B137-38E8FE515DA3}" srcOrd="1" destOrd="0" parTransId="{DE165D12-288A-774E-94E0-B71435ECCFBF}" sibTransId="{39333454-152A-6F4F-8594-EEA317ADC863}"/>
    <dgm:cxn modelId="{3790CDD3-05AC-F243-B463-EAAF407BFB90}" srcId="{F1C3F622-59BB-804D-B6E4-CEF1D1F7C98A}" destId="{9798C3B4-C4CA-CC41-B996-F5BA7CD98E31}" srcOrd="1" destOrd="0" parTransId="{58BBA89E-688E-3F40-94CD-D87A3380BA30}" sibTransId="{A5BB0BFE-91C8-D746-9A7B-6115B0194AC9}"/>
    <dgm:cxn modelId="{3D3933D6-BD19-8640-BC60-931061B8EED7}" srcId="{994002DF-D1BC-664B-9B08-52D44C243CD2}" destId="{3AD6DC4A-F585-D740-894A-015837976C00}" srcOrd="0" destOrd="0" parTransId="{7325E6BB-DF06-DB4E-A1C7-39F354747264}" sibTransId="{77E1B631-7B51-704E-BB9C-973D30CF1C7F}"/>
    <dgm:cxn modelId="{31068BDA-AFD5-8542-8395-8857F09F2310}" type="presOf" srcId="{994002DF-D1BC-664B-9B08-52D44C243CD2}" destId="{A8161A07-3390-C74B-BE65-3DB3CDC5211B}" srcOrd="1" destOrd="0" presId="urn:microsoft.com/office/officeart/2005/8/layout/hProcess7"/>
    <dgm:cxn modelId="{27D8FBE1-BEA7-B141-840E-5BEBD0797CF7}" srcId="{210E2E9E-007E-024C-A660-5EC99B7FF8F4}" destId="{418826B5-A93E-A64C-AA9C-12FEE4B51E59}" srcOrd="1" destOrd="0" parTransId="{26FBFF82-6B3E-9B40-99FD-0DFB196D6FA6}" sibTransId="{7C6B2ABA-4705-C34E-984E-747BAC640DE1}"/>
    <dgm:cxn modelId="{07D1BDE5-549A-BB46-97E9-8B54D821823C}" srcId="{6FFC5293-58EC-5B4F-9C83-02EC700F3E57}" destId="{832A4920-ADCA-CE45-B5CF-62E202771773}" srcOrd="1" destOrd="0" parTransId="{5547EC63-3083-CC49-BA28-72759E325357}" sibTransId="{35F29DC5-8F27-A141-B5F1-E922F01B9615}"/>
    <dgm:cxn modelId="{027C91E9-0560-6345-8D05-D58C84D4E5AA}" srcId="{765BBFAF-E4EA-CE4C-8804-76CEDAE7CAFF}" destId="{FB7A04A5-9560-6441-9705-A0798F977666}" srcOrd="1" destOrd="0" parTransId="{A5AC7FEF-DB47-2D4D-BE5C-41F1DC824C82}" sibTransId="{1E7351FC-4290-C340-92BF-3FE1512F6997}"/>
    <dgm:cxn modelId="{816282EB-D1DA-A343-B0E6-982FB78483F8}" type="presOf" srcId="{994002DF-D1BC-664B-9B08-52D44C243CD2}" destId="{6B46C51D-5AB5-7B44-85DA-E6B4855F7E33}" srcOrd="0" destOrd="0" presId="urn:microsoft.com/office/officeart/2005/8/layout/hProcess7"/>
    <dgm:cxn modelId="{ECAB0BF4-1CBF-DB44-95A0-C25EBCBC9ECA}" srcId="{81AAF0C5-C15B-FC41-A3C4-90D7E019D653}" destId="{0B903E54-E415-1D43-8D1E-6A1A2C5BBCA4}" srcOrd="0" destOrd="0" parTransId="{E4D99B0A-8C53-0646-B921-7B87F4EA89DA}" sibTransId="{36808B36-0779-AF4B-9E23-DF59BBD19A2C}"/>
    <dgm:cxn modelId="{4C2F10F6-A554-2348-B902-2E6170D10A7E}" srcId="{3DD3376C-D1E2-BE4A-B906-E48405ED8735}" destId="{32718A28-616E-A84E-8C2B-DF5F2EF692F6}" srcOrd="2" destOrd="0" parTransId="{C128A27B-7D9C-8F4A-9E6E-CDE33CEA2798}" sibTransId="{52F1A181-9A85-E54E-9326-301805382566}"/>
    <dgm:cxn modelId="{F0140240-96C8-F844-A213-F627163ABAD9}" type="presParOf" srcId="{041C76D7-FD78-9E40-A49B-7722763B5E19}" destId="{20A01876-4205-774C-9E51-9D855A97FBB0}" srcOrd="0" destOrd="0" presId="urn:microsoft.com/office/officeart/2005/8/layout/hProcess7"/>
    <dgm:cxn modelId="{E64738C5-5D8E-7548-8BCE-CB85F56A8212}" type="presParOf" srcId="{20A01876-4205-774C-9E51-9D855A97FBB0}" destId="{EE9C7AC8-646E-4D49-A250-3F3E314CC795}" srcOrd="0" destOrd="0" presId="urn:microsoft.com/office/officeart/2005/8/layout/hProcess7"/>
    <dgm:cxn modelId="{3C51ACAE-C9C5-684B-A0DE-DDAE9855A83F}" type="presParOf" srcId="{20A01876-4205-774C-9E51-9D855A97FBB0}" destId="{0CCC09F4-4FA9-B44D-8AE5-47D9E5F2CD0E}" srcOrd="1" destOrd="0" presId="urn:microsoft.com/office/officeart/2005/8/layout/hProcess7"/>
    <dgm:cxn modelId="{2B6F9498-5DD4-4A41-92DE-804DFC20E7D3}" type="presParOf" srcId="{20A01876-4205-774C-9E51-9D855A97FBB0}" destId="{AD4B772A-CF50-A242-9071-DE3CF32E6524}" srcOrd="2" destOrd="0" presId="urn:microsoft.com/office/officeart/2005/8/layout/hProcess7"/>
    <dgm:cxn modelId="{EEC124DE-556B-8B47-867F-24DAA1DD1BEB}" type="presParOf" srcId="{041C76D7-FD78-9E40-A49B-7722763B5E19}" destId="{6C6BB349-7107-D343-AF69-CDAA6BBD4749}" srcOrd="1" destOrd="0" presId="urn:microsoft.com/office/officeart/2005/8/layout/hProcess7"/>
    <dgm:cxn modelId="{E0FED035-B2C0-4245-B53B-C788D82FA3F2}" type="presParOf" srcId="{041C76D7-FD78-9E40-A49B-7722763B5E19}" destId="{EC1AD02A-4D85-A441-A4B5-0CF0035F5F8E}" srcOrd="2" destOrd="0" presId="urn:microsoft.com/office/officeart/2005/8/layout/hProcess7"/>
    <dgm:cxn modelId="{45F8D6AD-9EB9-B841-9B59-1873F37FE21E}" type="presParOf" srcId="{EC1AD02A-4D85-A441-A4B5-0CF0035F5F8E}" destId="{669EEA34-FEB6-FC4F-ADE0-67AE1254A697}" srcOrd="0" destOrd="0" presId="urn:microsoft.com/office/officeart/2005/8/layout/hProcess7"/>
    <dgm:cxn modelId="{EBA2B9A8-978A-444F-A774-47717FD60686}" type="presParOf" srcId="{EC1AD02A-4D85-A441-A4B5-0CF0035F5F8E}" destId="{413673CF-4EEF-AC4A-8FFF-323C7F1D61AD}" srcOrd="1" destOrd="0" presId="urn:microsoft.com/office/officeart/2005/8/layout/hProcess7"/>
    <dgm:cxn modelId="{0E282DEC-D390-9E4C-8807-9253F3FB480D}" type="presParOf" srcId="{EC1AD02A-4D85-A441-A4B5-0CF0035F5F8E}" destId="{29FFF17C-09FB-884D-B5B0-8B97E61E366C}" srcOrd="2" destOrd="0" presId="urn:microsoft.com/office/officeart/2005/8/layout/hProcess7"/>
    <dgm:cxn modelId="{B7A46F5A-D66F-9B49-B5BA-8D1DC3F6FFE7}" type="presParOf" srcId="{041C76D7-FD78-9E40-A49B-7722763B5E19}" destId="{599B83BF-D48C-C443-A61E-D8F465C75863}" srcOrd="3" destOrd="0" presId="urn:microsoft.com/office/officeart/2005/8/layout/hProcess7"/>
    <dgm:cxn modelId="{3CF44649-FF7D-6D45-8CDB-FF586FDA060A}" type="presParOf" srcId="{041C76D7-FD78-9E40-A49B-7722763B5E19}" destId="{57E80606-89B7-F246-B831-F6F983FACE8A}" srcOrd="4" destOrd="0" presId="urn:microsoft.com/office/officeart/2005/8/layout/hProcess7"/>
    <dgm:cxn modelId="{727808E7-BA00-4047-80A1-362F6E655A84}" type="presParOf" srcId="{57E80606-89B7-F246-B831-F6F983FACE8A}" destId="{2C4BB174-37FF-034F-B802-D289BDDFECBF}" srcOrd="0" destOrd="0" presId="urn:microsoft.com/office/officeart/2005/8/layout/hProcess7"/>
    <dgm:cxn modelId="{8A7C5C9D-B617-4349-B84F-47244D763623}" type="presParOf" srcId="{57E80606-89B7-F246-B831-F6F983FACE8A}" destId="{891FFC56-5E42-AF41-9A98-2568942F9109}" srcOrd="1" destOrd="0" presId="urn:microsoft.com/office/officeart/2005/8/layout/hProcess7"/>
    <dgm:cxn modelId="{6725B12F-1F18-EA46-BB1D-83A5ADECBE88}" type="presParOf" srcId="{57E80606-89B7-F246-B831-F6F983FACE8A}" destId="{65E1A68F-B2EB-6D4B-B0E1-EDF2AB2EE8DC}" srcOrd="2" destOrd="0" presId="urn:microsoft.com/office/officeart/2005/8/layout/hProcess7"/>
    <dgm:cxn modelId="{F16E33DF-BBE2-FD43-97E4-1084F92C518C}" type="presParOf" srcId="{041C76D7-FD78-9E40-A49B-7722763B5E19}" destId="{A1F291FD-BA18-6646-BC15-DB238FA1824C}" srcOrd="5" destOrd="0" presId="urn:microsoft.com/office/officeart/2005/8/layout/hProcess7"/>
    <dgm:cxn modelId="{8549687D-AD46-C141-AF1F-7816A417E015}" type="presParOf" srcId="{041C76D7-FD78-9E40-A49B-7722763B5E19}" destId="{DC0D33C1-F8FD-3646-87E4-5E4E66F46FC6}" srcOrd="6" destOrd="0" presId="urn:microsoft.com/office/officeart/2005/8/layout/hProcess7"/>
    <dgm:cxn modelId="{DBE7E661-9A3E-A84C-900C-ADC33698A6DD}" type="presParOf" srcId="{DC0D33C1-F8FD-3646-87E4-5E4E66F46FC6}" destId="{CF4FB7CA-1E3B-2F49-B96A-5B1F9EEF23E2}" srcOrd="0" destOrd="0" presId="urn:microsoft.com/office/officeart/2005/8/layout/hProcess7"/>
    <dgm:cxn modelId="{920D73F6-3A72-2148-8C48-A59C3DF710E9}" type="presParOf" srcId="{DC0D33C1-F8FD-3646-87E4-5E4E66F46FC6}" destId="{E3AA96A8-FEC3-9E45-852C-88568152ED27}" srcOrd="1" destOrd="0" presId="urn:microsoft.com/office/officeart/2005/8/layout/hProcess7"/>
    <dgm:cxn modelId="{BF6A8A70-B192-0F4C-B075-82567912873B}" type="presParOf" srcId="{DC0D33C1-F8FD-3646-87E4-5E4E66F46FC6}" destId="{DEC995D3-7642-3D41-8967-E54F34D2C0BD}" srcOrd="2" destOrd="0" presId="urn:microsoft.com/office/officeart/2005/8/layout/hProcess7"/>
    <dgm:cxn modelId="{3608A86F-1768-8C47-BD64-82C0F87DE989}" type="presParOf" srcId="{041C76D7-FD78-9E40-A49B-7722763B5E19}" destId="{A66A963A-F5B1-B249-868C-7343DC232B07}" srcOrd="7" destOrd="0" presId="urn:microsoft.com/office/officeart/2005/8/layout/hProcess7"/>
    <dgm:cxn modelId="{1C3C7A17-1444-9F4E-A417-DD003E028824}" type="presParOf" srcId="{041C76D7-FD78-9E40-A49B-7722763B5E19}" destId="{227E8F11-1F99-3B47-A38F-6C671138193C}" srcOrd="8" destOrd="0" presId="urn:microsoft.com/office/officeart/2005/8/layout/hProcess7"/>
    <dgm:cxn modelId="{F41EAEE1-2C38-EA41-A1C5-3E30A22E852F}" type="presParOf" srcId="{227E8F11-1F99-3B47-A38F-6C671138193C}" destId="{9B5CAE1E-A6D5-C64B-B124-9BF6518BAE20}" srcOrd="0" destOrd="0" presId="urn:microsoft.com/office/officeart/2005/8/layout/hProcess7"/>
    <dgm:cxn modelId="{BF1A380A-5BEB-D141-9770-CA96D00C66DA}" type="presParOf" srcId="{227E8F11-1F99-3B47-A38F-6C671138193C}" destId="{88A30C54-5EFD-EF42-9FAA-86CCF52C6E42}" srcOrd="1" destOrd="0" presId="urn:microsoft.com/office/officeart/2005/8/layout/hProcess7"/>
    <dgm:cxn modelId="{17742882-CD3D-C047-BFF9-7F78C510F1BB}" type="presParOf" srcId="{227E8F11-1F99-3B47-A38F-6C671138193C}" destId="{BEB0CE58-F4A2-CC45-953E-14F2CB020A44}" srcOrd="2" destOrd="0" presId="urn:microsoft.com/office/officeart/2005/8/layout/hProcess7"/>
    <dgm:cxn modelId="{92D6FC0B-2AF6-4841-A667-2D9E24B0572D}" type="presParOf" srcId="{041C76D7-FD78-9E40-A49B-7722763B5E19}" destId="{13207CF4-FA94-944D-B0CF-886EC6E79E29}" srcOrd="9" destOrd="0" presId="urn:microsoft.com/office/officeart/2005/8/layout/hProcess7"/>
    <dgm:cxn modelId="{79A0468F-F189-5C46-BDFE-A30634ED5878}" type="presParOf" srcId="{041C76D7-FD78-9E40-A49B-7722763B5E19}" destId="{6B291F52-F0BE-764A-81FF-E106FCAE75F4}" srcOrd="10" destOrd="0" presId="urn:microsoft.com/office/officeart/2005/8/layout/hProcess7"/>
    <dgm:cxn modelId="{7C8E0EBD-D524-294E-A4CB-CFF72BB5FE0A}" type="presParOf" srcId="{6B291F52-F0BE-764A-81FF-E106FCAE75F4}" destId="{ED85CC79-2A72-E24B-9171-DD992764AEE4}" srcOrd="0" destOrd="0" presId="urn:microsoft.com/office/officeart/2005/8/layout/hProcess7"/>
    <dgm:cxn modelId="{2B9DC5C8-0840-B846-8BC3-6D65B2DDE5BE}" type="presParOf" srcId="{6B291F52-F0BE-764A-81FF-E106FCAE75F4}" destId="{BBAD10C1-64DD-AE4A-AC5A-DF3A075078B2}" srcOrd="1" destOrd="0" presId="urn:microsoft.com/office/officeart/2005/8/layout/hProcess7"/>
    <dgm:cxn modelId="{2D22791B-60AE-E348-BD9E-A16DC2C7266A}" type="presParOf" srcId="{6B291F52-F0BE-764A-81FF-E106FCAE75F4}" destId="{68B46CC7-8761-1F44-99F7-A35C5627B58E}" srcOrd="2" destOrd="0" presId="urn:microsoft.com/office/officeart/2005/8/layout/hProcess7"/>
    <dgm:cxn modelId="{DF27E506-C060-8B4E-8CAC-BCD10E7C5EC8}" type="presParOf" srcId="{041C76D7-FD78-9E40-A49B-7722763B5E19}" destId="{4E51D5FE-7D14-484D-9875-04651334B57F}" srcOrd="11" destOrd="0" presId="urn:microsoft.com/office/officeart/2005/8/layout/hProcess7"/>
    <dgm:cxn modelId="{F737C5E0-7AFC-9A4A-9420-6FD4DE8FBB8D}" type="presParOf" srcId="{041C76D7-FD78-9E40-A49B-7722763B5E19}" destId="{E819C68C-4EF3-5A4D-A25F-600EF75A7533}" srcOrd="12" destOrd="0" presId="urn:microsoft.com/office/officeart/2005/8/layout/hProcess7"/>
    <dgm:cxn modelId="{D3091041-EE26-B64A-8901-C86119422A02}" type="presParOf" srcId="{E819C68C-4EF3-5A4D-A25F-600EF75A7533}" destId="{6B46C51D-5AB5-7B44-85DA-E6B4855F7E33}" srcOrd="0" destOrd="0" presId="urn:microsoft.com/office/officeart/2005/8/layout/hProcess7"/>
    <dgm:cxn modelId="{18BB7453-FEBF-0E4E-94B1-6AABA23C32BA}" type="presParOf" srcId="{E819C68C-4EF3-5A4D-A25F-600EF75A7533}" destId="{A8161A07-3390-C74B-BE65-3DB3CDC5211B}" srcOrd="1" destOrd="0" presId="urn:microsoft.com/office/officeart/2005/8/layout/hProcess7"/>
    <dgm:cxn modelId="{536481B8-A7A7-6649-8D2D-4A15523F651D}" type="presParOf" srcId="{E819C68C-4EF3-5A4D-A25F-600EF75A7533}" destId="{4C71F8C2-F715-0D4E-ABE7-2523DC9828A9}" srcOrd="2" destOrd="0" presId="urn:microsoft.com/office/officeart/2005/8/layout/hProcess7"/>
    <dgm:cxn modelId="{C25D22DD-D696-B641-AA0B-3DF93968EBA2}" type="presParOf" srcId="{041C76D7-FD78-9E40-A49B-7722763B5E19}" destId="{B5F4D619-C35D-E845-A3F5-1DA5ED5CB38E}" srcOrd="13" destOrd="0" presId="urn:microsoft.com/office/officeart/2005/8/layout/hProcess7"/>
    <dgm:cxn modelId="{55478A58-B22F-584D-89D4-1EDAE792FA36}" type="presParOf" srcId="{041C76D7-FD78-9E40-A49B-7722763B5E19}" destId="{05CD4F84-DAC1-3240-BBB9-E67C0A908187}" srcOrd="14" destOrd="0" presId="urn:microsoft.com/office/officeart/2005/8/layout/hProcess7"/>
    <dgm:cxn modelId="{112CAB43-3F7B-A54C-AA05-DD7B80BC7E57}" type="presParOf" srcId="{05CD4F84-DAC1-3240-BBB9-E67C0A908187}" destId="{36AD993C-E96B-F249-ACA8-47394F0E0EB9}" srcOrd="0" destOrd="0" presId="urn:microsoft.com/office/officeart/2005/8/layout/hProcess7"/>
    <dgm:cxn modelId="{B56A7231-C124-944B-971B-FB63D9EBE1A9}" type="presParOf" srcId="{05CD4F84-DAC1-3240-BBB9-E67C0A908187}" destId="{96F107C5-82A3-7841-BEC2-79BCFBDCB0E3}" srcOrd="1" destOrd="0" presId="urn:microsoft.com/office/officeart/2005/8/layout/hProcess7"/>
    <dgm:cxn modelId="{5C67896B-AF2D-9445-9B1A-A510171F470F}" type="presParOf" srcId="{05CD4F84-DAC1-3240-BBB9-E67C0A908187}" destId="{74F0387E-5620-874A-9AA5-5F64E8F8503E}" srcOrd="2" destOrd="0" presId="urn:microsoft.com/office/officeart/2005/8/layout/hProcess7"/>
    <dgm:cxn modelId="{D2699365-7CBC-994D-BBE1-B3372895C49C}" type="presParOf" srcId="{041C76D7-FD78-9E40-A49B-7722763B5E19}" destId="{2FEA5FA5-BBE7-9744-8BCE-4063030E7960}" srcOrd="15" destOrd="0" presId="urn:microsoft.com/office/officeart/2005/8/layout/hProcess7"/>
    <dgm:cxn modelId="{D1812ED6-49CE-0F46-BED4-CEBEF3C03AD2}" type="presParOf" srcId="{041C76D7-FD78-9E40-A49B-7722763B5E19}" destId="{517F9BE3-04EB-CF49-B829-F2A8A11A9220}" srcOrd="16" destOrd="0" presId="urn:microsoft.com/office/officeart/2005/8/layout/hProcess7"/>
    <dgm:cxn modelId="{86808D61-A5FE-A344-B578-3C23ADCCD126}" type="presParOf" srcId="{517F9BE3-04EB-CF49-B829-F2A8A11A9220}" destId="{83B9456B-0520-B84E-B241-E506CCAA4B1C}" srcOrd="0" destOrd="0" presId="urn:microsoft.com/office/officeart/2005/8/layout/hProcess7"/>
    <dgm:cxn modelId="{F5A01F94-94D9-A445-8EEF-E3A9198C92FD}" type="presParOf" srcId="{517F9BE3-04EB-CF49-B829-F2A8A11A9220}" destId="{1323D6E3-919B-1449-A4E8-2D575025C251}" srcOrd="1" destOrd="0" presId="urn:microsoft.com/office/officeart/2005/8/layout/hProcess7"/>
    <dgm:cxn modelId="{FB610CE5-2B90-4B4A-AE10-507DA6E4CB4B}" type="presParOf" srcId="{517F9BE3-04EB-CF49-B829-F2A8A11A9220}" destId="{D69E682C-8110-284C-A191-E5432C623B1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956AC-ADD2-7447-9E86-217CFF769483}">
      <dsp:nvSpPr>
        <dsp:cNvPr id="0" name=""/>
        <dsp:cNvSpPr/>
      </dsp:nvSpPr>
      <dsp:spPr>
        <a:xfrm>
          <a:off x="2158" y="0"/>
          <a:ext cx="1920626" cy="68693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2026/27</a:t>
          </a:r>
        </a:p>
      </dsp:txBody>
      <dsp:txXfrm>
        <a:off x="345627" y="0"/>
        <a:ext cx="1233689" cy="686937"/>
      </dsp:txXfrm>
    </dsp:sp>
    <dsp:sp modelId="{54554963-B95D-754E-A730-EC04E74ACEA2}">
      <dsp:nvSpPr>
        <dsp:cNvPr id="0" name=""/>
        <dsp:cNvSpPr/>
      </dsp:nvSpPr>
      <dsp:spPr>
        <a:xfrm>
          <a:off x="1730722" y="0"/>
          <a:ext cx="1920626" cy="686937"/>
        </a:xfrm>
        <a:prstGeom prst="chevron">
          <a:avLst/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2028 …</a:t>
          </a:r>
        </a:p>
      </dsp:txBody>
      <dsp:txXfrm>
        <a:off x="2074191" y="0"/>
        <a:ext cx="1233689" cy="686937"/>
      </dsp:txXfrm>
    </dsp:sp>
    <dsp:sp modelId="{EAABD56E-FD5E-BD42-9336-BF8C0E1DEADD}">
      <dsp:nvSpPr>
        <dsp:cNvPr id="0" name=""/>
        <dsp:cNvSpPr/>
      </dsp:nvSpPr>
      <dsp:spPr>
        <a:xfrm>
          <a:off x="3459286" y="0"/>
          <a:ext cx="1920626" cy="686937"/>
        </a:xfrm>
        <a:prstGeom prst="chevron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2030 …</a:t>
          </a:r>
        </a:p>
      </dsp:txBody>
      <dsp:txXfrm>
        <a:off x="3802755" y="0"/>
        <a:ext cx="1233689" cy="686937"/>
      </dsp:txXfrm>
    </dsp:sp>
    <dsp:sp modelId="{43395D62-CAC1-2C4E-8D2D-7C98551EACE6}">
      <dsp:nvSpPr>
        <dsp:cNvPr id="0" name=""/>
        <dsp:cNvSpPr/>
      </dsp:nvSpPr>
      <dsp:spPr>
        <a:xfrm>
          <a:off x="5187850" y="0"/>
          <a:ext cx="1920626" cy="686937"/>
        </a:xfrm>
        <a:prstGeom prst="chevron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2035 …</a:t>
          </a:r>
        </a:p>
      </dsp:txBody>
      <dsp:txXfrm>
        <a:off x="5531319" y="0"/>
        <a:ext cx="1233689" cy="686937"/>
      </dsp:txXfrm>
    </dsp:sp>
    <dsp:sp modelId="{E6B50ACF-6CC6-E94E-87AF-3FF978F032B7}">
      <dsp:nvSpPr>
        <dsp:cNvPr id="0" name=""/>
        <dsp:cNvSpPr/>
      </dsp:nvSpPr>
      <dsp:spPr>
        <a:xfrm>
          <a:off x="6916414" y="0"/>
          <a:ext cx="1920626" cy="686937"/>
        </a:xfrm>
        <a:prstGeom prst="chevron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2040 ..</a:t>
          </a:r>
        </a:p>
      </dsp:txBody>
      <dsp:txXfrm>
        <a:off x="7259883" y="0"/>
        <a:ext cx="1233689" cy="686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C7AC8-646E-4D49-A250-3F3E314CC795}">
      <dsp:nvSpPr>
        <dsp:cNvPr id="0" name=""/>
        <dsp:cNvSpPr/>
      </dsp:nvSpPr>
      <dsp:spPr>
        <a:xfrm>
          <a:off x="4710" y="1353655"/>
          <a:ext cx="1644395" cy="1973274"/>
        </a:xfrm>
        <a:prstGeom prst="roundRect">
          <a:avLst>
            <a:gd name="adj" fmla="val 50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Preparation</a:t>
          </a:r>
        </a:p>
      </dsp:txBody>
      <dsp:txXfrm rot="16200000">
        <a:off x="-639892" y="1998258"/>
        <a:ext cx="1618084" cy="328879"/>
      </dsp:txXfrm>
    </dsp:sp>
    <dsp:sp modelId="{AD4B772A-CF50-A242-9071-DE3CF32E6524}">
      <dsp:nvSpPr>
        <dsp:cNvPr id="0" name=""/>
        <dsp:cNvSpPr/>
      </dsp:nvSpPr>
      <dsp:spPr>
        <a:xfrm>
          <a:off x="333589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Proposals:</a:t>
          </a:r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/>
            <a:t>EU: MCSA</a:t>
          </a:r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/>
            <a:t>UKRI: TBD</a:t>
          </a:r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/>
            <a:t>IS-8+ </a:t>
          </a:r>
          <a:r>
            <a:rPr lang="en-GB" sz="1050" kern="1200"/>
            <a:t>Bucket 2</a:t>
          </a:r>
          <a:endParaRPr lang="en-GB" sz="1400" kern="1200"/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/>
            <a:t>...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Business case</a:t>
          </a:r>
        </a:p>
      </dsp:txBody>
      <dsp:txXfrm>
        <a:off x="333589" y="1353655"/>
        <a:ext cx="1225074" cy="1973274"/>
      </dsp:txXfrm>
    </dsp:sp>
    <dsp:sp modelId="{2C4BB174-37FF-034F-B802-D289BDDFECBF}">
      <dsp:nvSpPr>
        <dsp:cNvPr id="0" name=""/>
        <dsp:cNvSpPr/>
      </dsp:nvSpPr>
      <dsp:spPr>
        <a:xfrm>
          <a:off x="1706659" y="1353655"/>
          <a:ext cx="1644395" cy="1973274"/>
        </a:xfrm>
        <a:prstGeom prst="roundRect">
          <a:avLst>
            <a:gd name="adj" fmla="val 5000"/>
          </a:avLst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Establish R&amp;D</a:t>
          </a:r>
        </a:p>
      </dsp:txBody>
      <dsp:txXfrm rot="16200000">
        <a:off x="1062056" y="1998258"/>
        <a:ext cx="1618084" cy="328879"/>
      </dsp:txXfrm>
    </dsp:sp>
    <dsp:sp modelId="{413673CF-4EEF-AC4A-8FFF-323C7F1D61AD}">
      <dsp:nvSpPr>
        <dsp:cNvPr id="0" name=""/>
        <dsp:cNvSpPr/>
      </dsp:nvSpPr>
      <dsp:spPr>
        <a:xfrm rot="5400000">
          <a:off x="1569941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1A68F-B2EB-6D4B-B0E1-EDF2AB2EE8DC}">
      <dsp:nvSpPr>
        <dsp:cNvPr id="0" name=""/>
        <dsp:cNvSpPr/>
      </dsp:nvSpPr>
      <dsp:spPr>
        <a:xfrm>
          <a:off x="2035538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/>
            <a:t>R&amp;D: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Radiobiology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 Science, 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 End station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 Interpretation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Laser/accel.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Industrial</a:t>
          </a:r>
          <a:br>
            <a:rPr lang="en-GB" sz="1900" kern="1200"/>
          </a:br>
          <a:r>
            <a:rPr lang="en-GB" sz="1900" kern="1200"/>
            <a:t>partnership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/>
        </a:p>
      </dsp:txBody>
      <dsp:txXfrm>
        <a:off x="2035538" y="1353655"/>
        <a:ext cx="1225074" cy="1973274"/>
      </dsp:txXfrm>
    </dsp:sp>
    <dsp:sp modelId="{9B5CAE1E-A6D5-C64B-B124-9BF6518BAE20}">
      <dsp:nvSpPr>
        <dsp:cNvPr id="0" name=""/>
        <dsp:cNvSpPr/>
      </dsp:nvSpPr>
      <dsp:spPr>
        <a:xfrm>
          <a:off x="3408608" y="1353655"/>
          <a:ext cx="1644395" cy="1973274"/>
        </a:xfrm>
        <a:prstGeom prst="roundRect">
          <a:avLst>
            <a:gd name="adj" fmla="val 5000"/>
          </a:avLst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Stage 1</a:t>
          </a:r>
        </a:p>
      </dsp:txBody>
      <dsp:txXfrm rot="16200000">
        <a:off x="2764005" y="1998258"/>
        <a:ext cx="1618084" cy="328879"/>
      </dsp:txXfrm>
    </dsp:sp>
    <dsp:sp modelId="{E3AA96A8-FEC3-9E45-852C-88568152ED27}">
      <dsp:nvSpPr>
        <dsp:cNvPr id="0" name=""/>
        <dsp:cNvSpPr/>
      </dsp:nvSpPr>
      <dsp:spPr>
        <a:xfrm rot="5400000">
          <a:off x="3271890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0CE58-F4A2-CC45-953E-14F2CB020A44}">
      <dsp:nvSpPr>
        <dsp:cNvPr id="0" name=""/>
        <dsp:cNvSpPr/>
      </dsp:nvSpPr>
      <dsp:spPr>
        <a:xfrm>
          <a:off x="3737487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Project:</a:t>
          </a:r>
        </a:p>
        <a:p>
          <a:pPr marL="4445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GB" sz="1400" kern="1200"/>
            <a:t>Staged build &amp; operation of laser-hybrid source serving low-energy </a:t>
          </a:r>
          <a:r>
            <a:rPr lang="en-GB" sz="1400" i="1" kern="1200"/>
            <a:t>in-vitro</a:t>
          </a:r>
          <a:r>
            <a:rPr lang="en-GB" sz="1400" i="0" kern="1200"/>
            <a:t> end station</a:t>
          </a:r>
          <a:endParaRPr lang="en-GB" sz="1400" kern="1200"/>
        </a:p>
      </dsp:txBody>
      <dsp:txXfrm>
        <a:off x="3737487" y="1353655"/>
        <a:ext cx="1225074" cy="1973274"/>
      </dsp:txXfrm>
    </dsp:sp>
    <dsp:sp modelId="{6B46C51D-5AB5-7B44-85DA-E6B4855F7E33}">
      <dsp:nvSpPr>
        <dsp:cNvPr id="0" name=""/>
        <dsp:cNvSpPr/>
      </dsp:nvSpPr>
      <dsp:spPr>
        <a:xfrm>
          <a:off x="5110557" y="1353655"/>
          <a:ext cx="1644395" cy="1973274"/>
        </a:xfrm>
        <a:prstGeom prst="roundRect">
          <a:avLst>
            <a:gd name="adj" fmla="val 5000"/>
          </a:avLst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Stage 2</a:t>
          </a:r>
        </a:p>
      </dsp:txBody>
      <dsp:txXfrm rot="16200000">
        <a:off x="4465954" y="1998258"/>
        <a:ext cx="1618084" cy="328879"/>
      </dsp:txXfrm>
    </dsp:sp>
    <dsp:sp modelId="{BBAD10C1-64DD-AE4A-AC5A-DF3A075078B2}">
      <dsp:nvSpPr>
        <dsp:cNvPr id="0" name=""/>
        <dsp:cNvSpPr/>
      </dsp:nvSpPr>
      <dsp:spPr>
        <a:xfrm rot="5400000">
          <a:off x="4973839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1F8C2-F715-0D4E-ABE7-2523DC9828A9}">
      <dsp:nvSpPr>
        <dsp:cNvPr id="0" name=""/>
        <dsp:cNvSpPr/>
      </dsp:nvSpPr>
      <dsp:spPr>
        <a:xfrm>
          <a:off x="5439436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Project: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Staged build &amp; operation of boosted beam serving high-energy </a:t>
          </a:r>
          <a:r>
            <a:rPr lang="en-GB" sz="1400" i="1" kern="1200"/>
            <a:t>in-vitro</a:t>
          </a:r>
          <a:r>
            <a:rPr lang="en-GB" sz="1400" i="0" kern="1200"/>
            <a:t> and </a:t>
          </a:r>
          <a:r>
            <a:rPr lang="en-GB" sz="1400" i="1" kern="1200"/>
            <a:t>in-vivo </a:t>
          </a:r>
          <a:r>
            <a:rPr lang="en-GB" sz="1400" i="0" kern="1200"/>
            <a:t>end stations</a:t>
          </a:r>
          <a:endParaRPr lang="en-GB" sz="1400" kern="1200"/>
        </a:p>
      </dsp:txBody>
      <dsp:txXfrm>
        <a:off x="5439436" y="1353655"/>
        <a:ext cx="1225074" cy="1973274"/>
      </dsp:txXfrm>
    </dsp:sp>
    <dsp:sp modelId="{83B9456B-0520-B84E-B241-E506CCAA4B1C}">
      <dsp:nvSpPr>
        <dsp:cNvPr id="0" name=""/>
        <dsp:cNvSpPr/>
      </dsp:nvSpPr>
      <dsp:spPr>
        <a:xfrm>
          <a:off x="6812506" y="1353655"/>
          <a:ext cx="1644395" cy="1973274"/>
        </a:xfrm>
        <a:prstGeom prst="roundRect">
          <a:avLst>
            <a:gd name="adj" fmla="val 5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Stage 3</a:t>
          </a:r>
        </a:p>
      </dsp:txBody>
      <dsp:txXfrm rot="16200000">
        <a:off x="6167903" y="1998258"/>
        <a:ext cx="1618084" cy="328879"/>
      </dsp:txXfrm>
    </dsp:sp>
    <dsp:sp modelId="{96F107C5-82A3-7841-BEC2-79BCFBDCB0E3}">
      <dsp:nvSpPr>
        <dsp:cNvPr id="0" name=""/>
        <dsp:cNvSpPr/>
      </dsp:nvSpPr>
      <dsp:spPr>
        <a:xfrm rot="5400000">
          <a:off x="6675788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E682C-8110-284C-A191-E5432C623B14}">
      <dsp:nvSpPr>
        <dsp:cNvPr id="0" name=""/>
        <dsp:cNvSpPr/>
      </dsp:nvSpPr>
      <dsp:spPr>
        <a:xfrm>
          <a:off x="7141385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Ambition:</a:t>
          </a:r>
        </a:p>
        <a:p>
          <a:pPr marL="134938" lvl="0" indent="-134938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GB" sz="1400" kern="1200" err="1"/>
            <a:t>LhARA</a:t>
          </a:r>
          <a:r>
            <a:rPr lang="en-GB" sz="1400" kern="1200"/>
            <a:t> facility: radiobiology</a:t>
          </a:r>
        </a:p>
        <a:p>
          <a:pPr marL="134938" lvl="0" indent="-134938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en-GB" sz="800" kern="1200"/>
        </a:p>
        <a:p>
          <a:pPr marL="134938" lvl="0" indent="-134938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GB" sz="1400" kern="1200"/>
            <a:t>Co-creation of laser-hybrid system for the clinic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7141385" y="1353655"/>
        <a:ext cx="1225074" cy="1973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79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4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BDC95-6467-E144-BF5F-DE3F1BEC79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7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25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319F8-A177-E580-2C6B-6A71504A3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D0B78-2A98-5F8A-356E-B56D0FDDE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2CA04-A172-AB0B-D837-86028813348A}"/>
              </a:ext>
            </a:extLst>
          </p:cNvPr>
          <p:cNvSpPr txBox="1"/>
          <p:nvPr userDrawn="1"/>
        </p:nvSpPr>
        <p:spPr>
          <a:xfrm>
            <a:off x="0" y="480965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solidFill>
                  <a:schemeClr val="tx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tx1"/>
                </a:solidFill>
              </a:rPr>
              <a:t>21 May, 2026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9A71E-44B9-6BC5-C139-F3694C4ED9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4" y="45526"/>
            <a:ext cx="1673817" cy="1841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A0ECD6C-8C71-1E53-A709-46FF26411F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5624" y="12630"/>
            <a:ext cx="1261979" cy="3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1AEF-03CC-71F6-F93B-B34E142B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4B7EE-D3E4-CB5F-5447-99D589B75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A4EC-7B24-5835-C79D-99E239F0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AB52-6A3A-1E5E-8464-BC13FA69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18A55-41F1-BA18-4AAA-54B647AD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F0061A-0539-FB65-5519-2D645A42F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D123-AEED-CB30-95B8-E79B80F9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D6BA-8543-13F0-3748-E2F2C277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478B-C2B6-787E-5599-87B3469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2D73-972C-F6F5-9CAA-18A16246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7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297" y="54039"/>
            <a:ext cx="2447441" cy="269919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K. Long</a:t>
            </a:r>
          </a:p>
          <a:p>
            <a:pPr lvl="0"/>
            <a:fld id="{9DCC74C0-6BEE-FF4F-AD0C-03B911E77FAB}" type="datetime4">
              <a:rPr lang="en-GB" smtClean="0"/>
              <a:t>16 December 2025</a:t>
            </a:fld>
            <a:endParaRPr lang="en-GB"/>
          </a:p>
        </p:txBody>
      </p:sp>
      <p:pic>
        <p:nvPicPr>
          <p:cNvPr id="2" name="Picture 2" descr="STFC logo">
            <a:extLst>
              <a:ext uri="{FF2B5EF4-FFF2-40B4-BE49-F238E27FC236}">
                <a16:creationId xmlns:a16="http://schemas.microsoft.com/office/drawing/2014/main" id="{60CAF404-64A1-1DAA-E5DA-C4E750076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13" y="6649"/>
            <a:ext cx="1052687" cy="269920"/>
          </a:xfrm>
          <a:prstGeom prst="rect">
            <a:avLst/>
          </a:prstGeom>
          <a:solidFill>
            <a:srgbClr val="000080"/>
          </a:solidFill>
          <a:ln>
            <a:solidFill>
              <a:srgbClr val="000080"/>
            </a:solidFill>
          </a:ln>
        </p:spPr>
      </p:pic>
    </p:spTree>
    <p:extLst>
      <p:ext uri="{BB962C8B-B14F-4D97-AF65-F5344CB8AC3E}">
        <p14:creationId xmlns:p14="http://schemas.microsoft.com/office/powerpoint/2010/main" val="40026017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4992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02906" y="76340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5112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297" y="54039"/>
            <a:ext cx="2447441" cy="269919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K. Long</a:t>
            </a:r>
          </a:p>
          <a:p>
            <a:pPr lvl="0"/>
            <a:fld id="{9DCC74C0-6BEE-FF4F-AD0C-03B911E77FAB}" type="datetime4">
              <a:rPr lang="en-GB" smtClean="0"/>
              <a:t>16 December 2025</a:t>
            </a:fld>
            <a:endParaRPr lang="en-GB"/>
          </a:p>
        </p:txBody>
      </p:sp>
      <p:pic>
        <p:nvPicPr>
          <p:cNvPr id="2" name="Picture 2" descr="STFC logo">
            <a:extLst>
              <a:ext uri="{FF2B5EF4-FFF2-40B4-BE49-F238E27FC236}">
                <a16:creationId xmlns:a16="http://schemas.microsoft.com/office/drawing/2014/main" id="{60CAF404-64A1-1DAA-E5DA-C4E750076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13" y="6649"/>
            <a:ext cx="1052687" cy="269920"/>
          </a:xfrm>
          <a:prstGeom prst="rect">
            <a:avLst/>
          </a:prstGeom>
          <a:solidFill>
            <a:srgbClr val="000080"/>
          </a:solidFill>
          <a:ln>
            <a:solidFill>
              <a:srgbClr val="000080"/>
            </a:solidFill>
          </a:ln>
        </p:spPr>
      </p:pic>
    </p:spTree>
    <p:extLst>
      <p:ext uri="{BB962C8B-B14F-4D97-AF65-F5344CB8AC3E}">
        <p14:creationId xmlns:p14="http://schemas.microsoft.com/office/powerpoint/2010/main" val="122861000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41949251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24623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245865"/>
            <a:ext cx="3872432" cy="232588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75E3996D-125E-4908-B6F0-50835E42F7CC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269"/>
            <a:ext cx="4333131" cy="2326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229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245865"/>
            <a:ext cx="3872432" cy="232588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D60FE5E2-074F-4C32-9E7C-7D1CD6D9C46F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269"/>
            <a:ext cx="4333131" cy="2326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450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CFF1-76B9-D2FB-CC27-2570D68C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" y="0"/>
            <a:ext cx="9139678" cy="563716"/>
          </a:xfrm>
        </p:spPr>
        <p:txBody>
          <a:bodyPr/>
          <a:lstStyle>
            <a:lvl1pPr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B215D-B0F4-44E6-BA2D-231493CE6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6"/>
            <a:ext cx="9139678" cy="4579784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  <a:lvl2pPr marL="358775" indent="-176213">
              <a:tabLst/>
              <a:defRPr sz="2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534988" indent="-176213">
              <a:tabLst/>
              <a:defRPr sz="2400" b="1">
                <a:solidFill>
                  <a:schemeClr val="accent3">
                    <a:lumMod val="75000"/>
                  </a:schemeClr>
                </a:solidFill>
              </a:defRPr>
            </a:lvl3pPr>
            <a:lvl4pPr marL="711200" indent="-161925">
              <a:tabLst/>
              <a:defRPr sz="2000" b="1">
                <a:solidFill>
                  <a:schemeClr val="accent3"/>
                </a:solidFill>
              </a:defRPr>
            </a:lvl4pPr>
            <a:lvl5pPr marL="893763" indent="-168275">
              <a:tabLst/>
              <a:defRPr sz="1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9356-E57F-3A32-E86D-5BAC3382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278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245865"/>
            <a:ext cx="3872432" cy="232588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83C4A389-F2F3-48BD-8637-714D04FBE282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269"/>
            <a:ext cx="4333131" cy="2326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590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179152"/>
            <a:ext cx="3872432" cy="2392598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5132" y="5040546"/>
            <a:ext cx="238868" cy="1029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865"/>
            <a:ext cx="4333131" cy="2325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106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51" y="1045965"/>
            <a:ext cx="8655572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9923" y="5039591"/>
            <a:ext cx="238868" cy="102954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7319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51" y="1045965"/>
            <a:ext cx="8655572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248" y="5031019"/>
            <a:ext cx="238868" cy="102954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1327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51" y="1045965"/>
            <a:ext cx="8655572" cy="3649861"/>
          </a:xfrm>
        </p:spPr>
        <p:txBody>
          <a:bodyPr/>
          <a:lstStyle>
            <a:lvl2pPr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9923" y="5040546"/>
            <a:ext cx="238868" cy="102954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75074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4" y="189000"/>
            <a:ext cx="8655769" cy="28353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7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249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7F33E122-4495-44BA-A4C1-8BE76937A80D}" type="datetime1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036515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4" y="189000"/>
            <a:ext cx="8655769" cy="28353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7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249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753EDC06-C956-40EB-B7C2-5D24D2134868}" type="datetime1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15172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4" y="189000"/>
            <a:ext cx="8655769" cy="28353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7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249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27072CD8-4874-4E1A-99A5-6A33EAEAD984}" type="datetime1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116716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AEE23BCF-757C-48E4-AB43-882F0A78532C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74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2298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922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977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7B683EC-1E11-45E0-886A-851228B0A8DF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74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2298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922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1642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D85F-4F74-940D-FE54-701AA345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50986-4525-3B34-4A24-65981CE33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0F8AC-C319-5980-0882-6B1387863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23CA8-D820-5AF1-7C23-B707696E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DC8C-3C6D-C138-186E-0807329F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80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2D02D4AE-58D3-41BB-8060-5ADF87B91618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74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2298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922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651418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8FD75DBF-6AEB-4550-BEA6-FE6CE3862FB9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70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7657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6444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886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765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6446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6496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08CB2C9E-B7BA-48F8-8C95-4A603CB4A0B6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70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7657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6444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886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765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6446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727251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6CB10E69-4493-469E-9F6F-0F2C42DABB23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70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7657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6444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886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765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6446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45255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865"/>
            <a:ext cx="7488000" cy="444996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49A67A56-2FF9-491E-814D-0A900175F8E1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09192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865"/>
            <a:ext cx="7488000" cy="444996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024982C8-03A6-4D1C-870A-BE728679E492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889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865"/>
            <a:ext cx="7488000" cy="444996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43DF533C-450F-4C7A-8669-D1C1D442E9DA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85912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269"/>
            <a:ext cx="7488000" cy="4450556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B67106-7FE2-4B8D-9827-B242124A96D0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244674" y="4795277"/>
            <a:ext cx="1063125" cy="10295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638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28267765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0D240A93-6E2C-479B-B487-61050B029E0E}" type="datetime1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563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23548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4AFBB15-756E-4C9B-BAD5-65B8245F1711}" type="datetime1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563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67233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2E29-1DBF-B274-5CC0-C3A339EF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D058-5E32-9183-75CF-0FA3AA4DC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145B9-5E16-6525-E744-5A5EB90AE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EB3B7-31B0-01E7-9C8B-B646DCD1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534ED-8880-5482-87D4-EB17CFB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18B11-5E2D-E5EE-7CA6-BD4EF286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8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A99664A-9D95-4BFD-9EE2-ED03761B5D93}" type="datetime1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563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04506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16F8D3-3840-4002-A902-CA5665F1877D}" type="datetime1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244674" y="4795277"/>
            <a:ext cx="1063125" cy="10295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638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199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37846E35-447D-4F3F-B312-D5A5B297F989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4187753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4187753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350" y="1045965"/>
            <a:ext cx="4187753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4618997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10253B4-E62F-43A9-95E1-1281FC369A0C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4187753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4187753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350" y="1045965"/>
            <a:ext cx="4187753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3773623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E045C65B-45F4-494F-85C9-F650D9479B4E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4187753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4187753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350" y="1045965"/>
            <a:ext cx="4187753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2941290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12BB683-185E-47F3-8B62-B7D69EB8BD5B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165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691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165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0474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946529D-9412-41C5-A6C2-C931A11B8D57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165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691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165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2323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A66683B-1327-4EC5-BC3D-F1BC9929DF1D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165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691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165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8596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9C00F3C-9559-4D72-9EA0-55DADACB2573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2853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5015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910" y="1748298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2853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015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0691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853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5015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9573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B51BB1C3-5A45-497F-BCC7-EC2CAE0BF41E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2853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5015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910" y="1748298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2853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015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0691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853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5015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811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7F0B-4A28-846D-D1BD-41DB6213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DD97B-DB78-CD8C-DE34-F7B2D3EBC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D6ED9-2CD8-2631-9F11-2C6625EE0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587F6-B895-1291-6472-9EFC909DC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9EE1E-8697-0973-17CA-F2C9C2A7B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8E278-3A5C-4CC5-AA09-0D2C0B48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541BD-33E9-4E54-6913-7A971494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139FE-C86B-8326-9CD8-4D709AFC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868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2E5B9E16-EEE1-449A-9FC3-EC3A45AD75A9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2853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5015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910" y="1748298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2853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015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0691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853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5015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5828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A905C08-4378-4C2A-80FC-85BE4CC22ED2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674" y="245865"/>
            <a:ext cx="4187429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80812228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4999A96-AD1A-4D71-9FB8-4FC24821C6DB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674" y="245865"/>
            <a:ext cx="4187429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84684006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46D04DA1-1F50-4046-AB99-973BFEA76F20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674" y="245865"/>
            <a:ext cx="4187429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8082630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45F4D7C-325E-46DC-8928-255FD373C96D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8821" y="245865"/>
            <a:ext cx="4180506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4944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8149235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66A20609-BB11-4BF4-8697-59822653EB4F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8821" y="245865"/>
            <a:ext cx="4180506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4944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05982223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3C4F2A2-6868-407F-8098-72A30A0A7D4F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8821" y="245865"/>
            <a:ext cx="4180506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4944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30469462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99DDFD2-A19B-4FDD-86ED-B185BF53816E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674" y="245865"/>
            <a:ext cx="8655769" cy="444996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6558388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D18818C7-E49D-46B4-A26D-8654FF918181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674" y="245865"/>
            <a:ext cx="8655769" cy="444996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9534819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88DF4B4E-1431-4713-BED5-A43C1F5596C4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674" y="245865"/>
            <a:ext cx="8655769" cy="444996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2800548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ADE0E-D9A0-D0F9-2461-C573E122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DA6C5-7828-C08C-09B9-6733D952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6CA4D-D2DB-7C1F-D73D-4A39C6BD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AB7F8-15C9-9B01-6BE4-24EB8CAD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682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9145117" cy="51434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0764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406415023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23535834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6756642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96164215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122993178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598"/>
            <a:ext cx="4204863" cy="555634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140584805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598"/>
            <a:ext cx="4204863" cy="555634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97423273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598"/>
            <a:ext cx="4204863" cy="555634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463348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408716"/>
            <a:ext cx="4204863" cy="48951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42537586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25DD-B0F4-073B-ECBE-3156E26F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5A1E0-AB29-C75D-5575-9C95F534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4789B-2B73-946C-902B-B681CB1E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03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8C3038C-7537-45C4-BC31-19A4CC76608A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54274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F60A9E25-142E-4760-8666-599A78D60753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9342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E3F32C0C-5320-426A-9514-B5BB83F873AE}" type="datetime1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66675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E7F5FA-78BB-B051-2F1F-3CECE48A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924" y="5045332"/>
            <a:ext cx="463867" cy="98168"/>
          </a:xfrm>
        </p:spPr>
        <p:txBody>
          <a:bodyPr wrap="square">
            <a:spAutoFit/>
          </a:bodyPr>
          <a:lstStyle>
            <a:lvl1pPr algn="r">
              <a:defRPr sz="638"/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sz="638"/>
          </a:p>
        </p:txBody>
      </p:sp>
    </p:spTree>
    <p:extLst>
      <p:ext uri="{BB962C8B-B14F-4D97-AF65-F5344CB8AC3E}">
        <p14:creationId xmlns:p14="http://schemas.microsoft.com/office/powerpoint/2010/main" val="322568222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6D330E4-EC35-42CE-9A21-653C43AB9D97}" type="datetime1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8287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12DF983-3AD9-45E2-9CD5-5871D2EB91F5}" type="datetime1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8883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8791" cy="415499"/>
          </a:xfrm>
        </p:spPr>
        <p:txBody>
          <a:bodyPr>
            <a:noAutofit/>
          </a:bodyPr>
          <a:lstStyle>
            <a:lvl1pPr marL="71438" indent="0">
              <a:tabLst/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442461"/>
            <a:ext cx="9138791" cy="4701040"/>
          </a:xfrm>
        </p:spPr>
        <p:txBody>
          <a:bodyPr/>
          <a:lstStyle>
            <a:lvl1pPr marL="235744" indent="-127397">
              <a:tabLst/>
              <a:defRPr sz="2400" b="1">
                <a:solidFill>
                  <a:schemeClr val="accent1"/>
                </a:solidFill>
              </a:defRPr>
            </a:lvl1pPr>
            <a:lvl2pPr marL="235744" indent="-127397">
              <a:tabLst/>
              <a:defRPr sz="2100" b="1">
                <a:solidFill>
                  <a:schemeClr val="accent6"/>
                </a:solidFill>
              </a:defRPr>
            </a:lvl2pPr>
            <a:lvl3pPr marL="471488" indent="-200025">
              <a:tabLst/>
              <a:defRPr sz="2100" b="1">
                <a:solidFill>
                  <a:schemeClr val="accent1"/>
                </a:solidFill>
              </a:defRPr>
            </a:lvl3pPr>
            <a:lvl4pPr marL="670322" indent="-198835">
              <a:tabLst/>
              <a:defRPr sz="1800" b="1">
                <a:solidFill>
                  <a:schemeClr val="accent3"/>
                </a:solidFill>
              </a:defRPr>
            </a:lvl4pPr>
            <a:lvl5pPr marL="807244" indent="-190500">
              <a:tabLst/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4924" y="5045332"/>
            <a:ext cx="463867" cy="98168"/>
          </a:xfrm>
        </p:spPr>
        <p:txBody>
          <a:bodyPr wrap="square">
            <a:spAutoFit/>
          </a:bodyPr>
          <a:lstStyle>
            <a:lvl1pPr algn="r">
              <a:defRPr sz="638"/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sz="638"/>
          </a:p>
        </p:txBody>
      </p:sp>
    </p:spTree>
    <p:extLst>
      <p:ext uri="{BB962C8B-B14F-4D97-AF65-F5344CB8AC3E}">
        <p14:creationId xmlns:p14="http://schemas.microsoft.com/office/powerpoint/2010/main" val="2027265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81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6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2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4D05-B446-7000-1DED-CD35607A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9B3C-0B58-E49A-766B-CB327595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20492-30F1-D3FB-0D41-026E1CD10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4A622-7D21-BB51-4A86-EFF64299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867F3-1AD0-F3E6-C563-F832AB45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B48D7-6FC5-2010-9A09-4FD78CE4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7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97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88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3229-42D6-E04C-30DA-5ADD5C6F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E60A8-F9DA-EC1C-BFB1-A86F55330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C9E91-F253-66C5-90EE-581739007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8771-9D22-EDEB-D1F6-2B1ECE77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9F4DF-9A80-5719-3697-9E6D44A2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94DF9-466A-1228-A642-C64BC9F2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9.xml"/><Relationship Id="rId71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DEFB7-631D-50E3-2FB7-9330FF90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BB54C-3EE3-CDA1-3FC9-DDEC85DAE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FBF8-FEE1-BB5B-18CD-6F639DCB3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7B6A6-4F75-C74E-AF3B-BE56091266C7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87B57-1A68-11E8-084A-C8ADFD1A6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6219A-9EF9-4005-5496-B8F9990B0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3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674" y="1045965"/>
            <a:ext cx="8655769" cy="36498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9923" y="5040546"/>
            <a:ext cx="238868" cy="10295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638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2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</p:sldLayoutIdLst>
  <p:transition>
    <p:fade/>
  </p:transition>
  <p:hf hdr="0"/>
  <p:txStyles>
    <p:titleStyle>
      <a:lvl1pPr algn="l" defTabSz="514324" rtl="0" eaLnBrk="1" latinLnBrk="0" hangingPunct="1">
        <a:lnSpc>
          <a:spcPct val="90000"/>
        </a:lnSpc>
        <a:spcBef>
          <a:spcPct val="0"/>
        </a:spcBef>
        <a:buNone/>
        <a:defRPr sz="19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1432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51432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5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21493" indent="-121493" algn="l" defTabSz="514324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242988" indent="-121493" algn="l" defTabSz="514324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4481" indent="-121493" algn="l" defTabSz="514324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390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2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4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6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71485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8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09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1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3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5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stfc.ac.uk/event/1703/" TargetMode="External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7CC57-32B4-5651-C726-27956387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0EC1CA-2D14-512A-541F-BA98C7F1E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66" y="-213347"/>
            <a:ext cx="5337245" cy="300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7BA80-9ADE-A911-7546-B56702CC5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073" y="1747861"/>
            <a:ext cx="8395854" cy="1790700"/>
          </a:xfrm>
        </p:spPr>
        <p:txBody>
          <a:bodyPr>
            <a:normAutofit/>
          </a:bodyPr>
          <a:lstStyle/>
          <a:p>
            <a:r>
              <a:rPr lang="en-US"/>
              <a:t>The Laser-hybrid Accelerator for Radiobiological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B131C-6B77-809B-FF38-2CC8708A6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7617"/>
            <a:ext cx="6858000" cy="1241822"/>
          </a:xfrm>
        </p:spPr>
        <p:txBody>
          <a:bodyPr>
            <a:normAutofit/>
          </a:bodyPr>
          <a:lstStyle/>
          <a:p>
            <a:r>
              <a:rPr lang="en-US" sz="4400"/>
              <a:t>… and the </a:t>
            </a:r>
            <a:r>
              <a:rPr lang="en-US" sz="4400" err="1"/>
              <a:t>LhARA</a:t>
            </a:r>
            <a:r>
              <a:rPr lang="en-US" sz="4400"/>
              <a:t> initiative</a:t>
            </a:r>
          </a:p>
        </p:txBody>
      </p:sp>
    </p:spTree>
    <p:extLst>
      <p:ext uri="{BB962C8B-B14F-4D97-AF65-F5344CB8AC3E}">
        <p14:creationId xmlns:p14="http://schemas.microsoft.com/office/powerpoint/2010/main" val="303511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3517-80F6-F5D4-F71E-9142CDC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A1DC3ABC-92C2-B748-ABF3-8546144348B4}" type="slidenum">
              <a:rPr lang="en-US">
                <a:latin typeface="Calibri"/>
              </a:rPr>
              <a:pPr defTabSz="457178"/>
              <a:t>10</a:t>
            </a:fld>
            <a:endParaRPr lang="en-US">
              <a:latin typeface="Calibri"/>
            </a:endParaRPr>
          </a:p>
        </p:txBody>
      </p:sp>
      <p:sp>
        <p:nvSpPr>
          <p:cNvPr id="3" name="Snip Same-side Corner of Rectangle 2">
            <a:extLst>
              <a:ext uri="{FF2B5EF4-FFF2-40B4-BE49-F238E27FC236}">
                <a16:creationId xmlns:a16="http://schemas.microsoft.com/office/drawing/2014/main" id="{31981B46-B002-C7AE-5339-46FC4AC9BF66}"/>
              </a:ext>
            </a:extLst>
          </p:cNvPr>
          <p:cNvSpPr/>
          <p:nvPr/>
        </p:nvSpPr>
        <p:spPr>
          <a:xfrm>
            <a:off x="432717" y="2565395"/>
            <a:ext cx="8258344" cy="491778"/>
          </a:xfrm>
          <a:prstGeom prst="snip2Same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82000">
                <a:srgbClr val="FF6000"/>
              </a:gs>
              <a:gs pos="57000">
                <a:srgbClr val="C00000"/>
              </a:gs>
              <a:gs pos="100000">
                <a:srgbClr val="FFC000"/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endParaRPr lang="en-US" sz="2800">
              <a:ln w="0"/>
              <a:solidFill>
                <a:srgbClr val="1F497D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8BEB2-B597-5620-3BF7-B99B2F220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7" y="3066611"/>
            <a:ext cx="2444490" cy="19908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7540-032C-CC89-844B-A18CB602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47" y="3065585"/>
            <a:ext cx="2124215" cy="20018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96F29-99DB-94B0-506D-DC4021450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2" t="6165" r="35212" b="33931"/>
          <a:stretch/>
        </p:blipFill>
        <p:spPr>
          <a:xfrm>
            <a:off x="2894081" y="3065738"/>
            <a:ext cx="3668317" cy="19996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B4C16-E42C-6D7B-0616-E4B5BC91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457" y="2514955"/>
            <a:ext cx="1765088" cy="592658"/>
          </a:xfrm>
          <a:prstGeom prst="rect">
            <a:avLst/>
          </a:prstGeom>
          <a:noFill/>
        </p:spPr>
      </p:pic>
      <p:sp>
        <p:nvSpPr>
          <p:cNvPr id="7" name="Snip Same-side Corner of Rectangle 6">
            <a:extLst>
              <a:ext uri="{FF2B5EF4-FFF2-40B4-BE49-F238E27FC236}">
                <a16:creationId xmlns:a16="http://schemas.microsoft.com/office/drawing/2014/main" id="{1D5F9F8D-D59E-6A12-EE43-0F37CDF59BC4}"/>
              </a:ext>
            </a:extLst>
          </p:cNvPr>
          <p:cNvSpPr/>
          <p:nvPr/>
        </p:nvSpPr>
        <p:spPr>
          <a:xfrm>
            <a:off x="524581" y="181060"/>
            <a:ext cx="8074617" cy="2381623"/>
          </a:xfrm>
          <a:prstGeom prst="snip2Same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defTabSz="457189">
              <a:spcBef>
                <a:spcPct val="20000"/>
              </a:spcBef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The </a:t>
            </a:r>
            <a:r>
              <a:rPr lang="en-US" sz="2000" b="1" i="1" err="1">
                <a:solidFill>
                  <a:schemeClr val="accent1"/>
                </a:solidFill>
                <a:latin typeface="Calibri"/>
              </a:rPr>
              <a:t>LhARA</a:t>
            </a:r>
            <a:r>
              <a:rPr lang="en-US" sz="2000" b="1" i="1">
                <a:solidFill>
                  <a:schemeClr val="accent1"/>
                </a:solidFill>
                <a:latin typeface="Calibri"/>
              </a:rPr>
              <a:t> initiative: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Deliver a systematic and definitive radiation biology </a:t>
            </a:r>
            <a:r>
              <a:rPr lang="en-US" sz="2000" b="1" i="1" err="1">
                <a:solidFill>
                  <a:schemeClr val="accent1"/>
                </a:solidFill>
                <a:latin typeface="Calibri"/>
              </a:rPr>
              <a:t>programme</a:t>
            </a:r>
            <a:endParaRPr lang="en-US" sz="2000" b="1" i="1">
              <a:solidFill>
                <a:schemeClr val="accent1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Prove the feasibility of laser-driven hybrid acceleration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>
                <a:solidFill>
                  <a:schemeClr val="accent6"/>
                </a:solidFill>
                <a:latin typeface="Calibri"/>
              </a:rPr>
              <a:t>Spin into curiosity-driven science</a:t>
            </a:r>
            <a:endParaRPr lang="en-US" sz="2000" b="1" i="1">
              <a:solidFill>
                <a:schemeClr val="accent6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Lay the foundations for the transformation of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>
                <a:solidFill>
                  <a:schemeClr val="accent6"/>
                </a:solidFill>
                <a:latin typeface="Calibri"/>
              </a:rPr>
              <a:t>automated, patient-specific proton and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endParaRPr lang="en-US" b="1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3388853-52F9-F7F9-E755-35E3715ED2C3}"/>
              </a:ext>
            </a:extLst>
          </p:cNvPr>
          <p:cNvSpPr txBox="1">
            <a:spLocks/>
          </p:cNvSpPr>
          <p:nvPr/>
        </p:nvSpPr>
        <p:spPr>
          <a:xfrm>
            <a:off x="70822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DC3ABC-92C2-B748-ABF3-8546144348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D52EE59-AFA8-5C41-AE3C-48FF683703C2}"/>
              </a:ext>
            </a:extLst>
          </p:cNvPr>
          <p:cNvSpPr/>
          <p:nvPr/>
        </p:nvSpPr>
        <p:spPr>
          <a:xfrm>
            <a:off x="2676183" y="661016"/>
            <a:ext cx="3791635" cy="3800250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35000">
                <a:srgbClr val="00206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9A4DE4-B614-1440-9FCB-2B5F09D9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Radiobiology in new regimens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8F02B-E14B-D644-B6F0-3E53C555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B95CA-7AC6-F346-9335-CE4DF81E22C0}"/>
              </a:ext>
            </a:extLst>
          </p:cNvPr>
          <p:cNvSpPr txBox="1"/>
          <p:nvPr/>
        </p:nvSpPr>
        <p:spPr>
          <a:xfrm>
            <a:off x="3039422" y="1125522"/>
            <a:ext cx="3097131" cy="284693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F50A"/>
                </a:solidFill>
              </a:rPr>
              <a:t>The ideally </a:t>
            </a:r>
            <a:br>
              <a:rPr lang="en-US" sz="2400" b="1">
                <a:solidFill>
                  <a:srgbClr val="FFF50A"/>
                </a:solidFill>
              </a:rPr>
            </a:br>
            <a:r>
              <a:rPr lang="en-US" sz="2400" b="1">
                <a:solidFill>
                  <a:srgbClr val="FFF50A"/>
                </a:solidFill>
              </a:rPr>
              <a:t>flexible beam facility</a:t>
            </a:r>
            <a:br>
              <a:rPr lang="en-US" sz="2400" b="1">
                <a:solidFill>
                  <a:srgbClr val="FFF50A"/>
                </a:solidFill>
              </a:rPr>
            </a:br>
            <a:r>
              <a:rPr lang="en-US" sz="2400" b="1">
                <a:solidFill>
                  <a:srgbClr val="FFF50A"/>
                </a:solidFill>
              </a:rPr>
              <a:t>can deliver it all!</a:t>
            </a:r>
          </a:p>
          <a:p>
            <a:pPr algn="ctr"/>
            <a:br>
              <a:rPr lang="en-US" sz="1100" b="1">
                <a:solidFill>
                  <a:srgbClr val="FFF50A"/>
                </a:solidFill>
              </a:rPr>
            </a:br>
            <a:r>
              <a:rPr lang="en-US" sz="2400" b="1">
                <a:solidFill>
                  <a:srgbClr val="00FF00"/>
                </a:solidFill>
                <a:sym typeface="Symbol" panose="05050102010706020507" pitchFamily="18" charset="2"/>
              </a:rPr>
              <a:t> </a:t>
            </a:r>
            <a:r>
              <a:rPr lang="en-US" sz="2400" b="1">
                <a:solidFill>
                  <a:srgbClr val="00FF00"/>
                </a:solidFill>
              </a:rPr>
              <a:t>substantial</a:t>
            </a:r>
            <a:br>
              <a:rPr lang="en-US" sz="2400" b="1">
                <a:solidFill>
                  <a:srgbClr val="00FF00"/>
                </a:solidFill>
              </a:rPr>
            </a:br>
            <a:r>
              <a:rPr lang="en-US" sz="2400" b="1">
                <a:solidFill>
                  <a:srgbClr val="00FF00"/>
                </a:solidFill>
              </a:rPr>
              <a:t>opportunity for a </a:t>
            </a:r>
            <a:br>
              <a:rPr lang="en-US" sz="2400" b="1">
                <a:solidFill>
                  <a:srgbClr val="00FF00"/>
                </a:solidFill>
              </a:rPr>
            </a:br>
            <a:r>
              <a:rPr lang="en-US" sz="2400" b="1">
                <a:solidFill>
                  <a:srgbClr val="00FF00"/>
                </a:solidFill>
              </a:rPr>
              <a:t>step-change in </a:t>
            </a:r>
            <a:br>
              <a:rPr lang="en-US" sz="2400" b="1">
                <a:solidFill>
                  <a:srgbClr val="00FF00"/>
                </a:solidFill>
              </a:rPr>
            </a:br>
            <a:r>
              <a:rPr lang="en-US" sz="2400" b="1">
                <a:solidFill>
                  <a:srgbClr val="00FF00"/>
                </a:solidFill>
              </a:rPr>
              <a:t>understanding!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3016C2-CE03-CB4B-B51C-8F27E61023FB}"/>
              </a:ext>
            </a:extLst>
          </p:cNvPr>
          <p:cNvSpPr/>
          <p:nvPr/>
        </p:nvSpPr>
        <p:spPr>
          <a:xfrm>
            <a:off x="2676183" y="669632"/>
            <a:ext cx="3791635" cy="3791635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D7346-0E7C-5843-80F9-AA8A0A11D741}"/>
              </a:ext>
            </a:extLst>
          </p:cNvPr>
          <p:cNvSpPr txBox="1"/>
          <p:nvPr/>
        </p:nvSpPr>
        <p:spPr>
          <a:xfrm>
            <a:off x="2117836" y="897156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</a:rPr>
              <a:t>Time</a:t>
            </a:r>
          </a:p>
          <a:p>
            <a:pPr algn="r"/>
            <a:r>
              <a:rPr lang="en-US" b="1">
                <a:solidFill>
                  <a:schemeClr val="accent1"/>
                </a:solidFill>
              </a:rPr>
              <a:t>domain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1A9AC-AA27-0E4F-9C40-16C1D0C85DCF}"/>
              </a:ext>
            </a:extLst>
          </p:cNvPr>
          <p:cNvSpPr txBox="1"/>
          <p:nvPr/>
        </p:nvSpPr>
        <p:spPr>
          <a:xfrm>
            <a:off x="5914539" y="859409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Space</a:t>
            </a:r>
          </a:p>
          <a:p>
            <a:r>
              <a:rPr lang="en-US" b="1">
                <a:solidFill>
                  <a:schemeClr val="accent1"/>
                </a:solidFill>
              </a:rPr>
              <a:t>  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F6B55-5088-5348-919E-37C1444621D7}"/>
              </a:ext>
            </a:extLst>
          </p:cNvPr>
          <p:cNvSpPr txBox="1"/>
          <p:nvPr/>
        </p:nvSpPr>
        <p:spPr>
          <a:xfrm>
            <a:off x="2072102" y="3306434"/>
            <a:ext cx="89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E0E6A-13C3-BE4E-98FB-740FD010EA81}"/>
              </a:ext>
            </a:extLst>
          </p:cNvPr>
          <p:cNvSpPr txBox="1"/>
          <p:nvPr/>
        </p:nvSpPr>
        <p:spPr>
          <a:xfrm>
            <a:off x="6149036" y="3168605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    Ion</a:t>
            </a:r>
          </a:p>
          <a:p>
            <a:r>
              <a:rPr lang="en-US" b="1">
                <a:solidFill>
                  <a:schemeClr val="accent1"/>
                </a:solidFill>
              </a:rPr>
              <a:t>species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DF4EF-86FB-604E-A58F-371B17C64760}"/>
              </a:ext>
            </a:extLst>
          </p:cNvPr>
          <p:cNvSpPr txBox="1"/>
          <p:nvPr/>
        </p:nvSpPr>
        <p:spPr>
          <a:xfrm>
            <a:off x="2744442" y="4476756"/>
            <a:ext cx="3853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In combination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3"/>
                </a:solidFill>
              </a:rPr>
              <a:t>and with chemo/</a:t>
            </a:r>
            <a:r>
              <a:rPr lang="en-US" b="1" err="1">
                <a:solidFill>
                  <a:schemeClr val="accent3"/>
                </a:solidFill>
              </a:rPr>
              <a:t>immuno</a:t>
            </a:r>
            <a:r>
              <a:rPr lang="en-US" b="1">
                <a:solidFill>
                  <a:schemeClr val="accent3"/>
                </a:solidFill>
              </a:rPr>
              <a:t> therapies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1EB21-F86F-DCE1-3DC9-8C58FE27D6BF}"/>
              </a:ext>
            </a:extLst>
          </p:cNvPr>
          <p:cNvSpPr txBox="1"/>
          <p:nvPr/>
        </p:nvSpPr>
        <p:spPr>
          <a:xfrm rot="18272074">
            <a:off x="5801979" y="2811891"/>
            <a:ext cx="4011932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Multidisciplinary approach essential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FAA96-6999-FD38-91F7-84218589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" y="669631"/>
            <a:ext cx="2074845" cy="25701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218DE-C426-399E-BB42-34FBB0825C03}"/>
              </a:ext>
            </a:extLst>
          </p:cNvPr>
          <p:cNvSpPr txBox="1"/>
          <p:nvPr/>
        </p:nvSpPr>
        <p:spPr>
          <a:xfrm>
            <a:off x="323682" y="4547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4" grpId="0" animBg="1"/>
      <p:bldP spid="10" grpId="0"/>
      <p:bldP spid="11" grpId="0"/>
      <p:bldP spid="14" grpId="0"/>
      <p:bldP spid="15" grpId="0"/>
      <p:bldP spid="20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AD402-B673-5E31-6F20-4A2613CD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365EE-BA28-6D6A-691D-38CA6C59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" y="395094"/>
            <a:ext cx="9098277" cy="447456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5229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A7DEA-CBFB-010F-AD57-5D56DF59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803AB-F0A1-4646-9B00-A62AFAE5F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39" t="1444" r="7647" b="10903"/>
          <a:stretch>
            <a:fillRect/>
          </a:stretch>
        </p:blipFill>
        <p:spPr>
          <a:xfrm>
            <a:off x="424372" y="22341"/>
            <a:ext cx="8295255" cy="50988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DC6B69E4-7CA9-B35C-BB24-5305368CC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t="15124" r="23864" b="8872"/>
          <a:stretch>
            <a:fillRect/>
          </a:stretch>
        </p:blipFill>
        <p:spPr bwMode="auto">
          <a:xfrm>
            <a:off x="1241947" y="75651"/>
            <a:ext cx="1583139" cy="147712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94FAF0B-E43B-F7D4-533F-5077DDEEF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87" y="3921457"/>
            <a:ext cx="3447237" cy="115805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E7E95-CD15-3475-1604-3069FA7E15F7}"/>
              </a:ext>
            </a:extLst>
          </p:cNvPr>
          <p:cNvSpPr txBox="1"/>
          <p:nvPr/>
        </p:nvSpPr>
        <p:spPr>
          <a:xfrm>
            <a:off x="6433207" y="3572034"/>
            <a:ext cx="23182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1" dirty="0">
                <a:solidFill>
                  <a:schemeClr val="accent1"/>
                </a:solidFill>
              </a:rPr>
              <a:t>Dual-view Oblique Plane Microscopy</a:t>
            </a:r>
          </a:p>
          <a:p>
            <a:pPr algn="r"/>
            <a:r>
              <a:rPr lang="en-US" sz="700" dirty="0">
                <a:solidFill>
                  <a:schemeClr val="accent1"/>
                </a:solidFill>
              </a:rPr>
              <a:t>https://mach3cancer.org/news/</a:t>
            </a:r>
          </a:p>
        </p:txBody>
      </p:sp>
    </p:spTree>
    <p:extLst>
      <p:ext uri="{BB962C8B-B14F-4D97-AF65-F5344CB8AC3E}">
        <p14:creationId xmlns:p14="http://schemas.microsoft.com/office/powerpoint/2010/main" val="11377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9F992F-1BE0-7C40-B7C2-84B8D8CC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</p:spPr>
        <p:txBody>
          <a:bodyPr>
            <a:noAutofit/>
          </a:bodyPr>
          <a:lstStyle/>
          <a:p>
            <a:r>
              <a:rPr lang="en-US" sz="4000"/>
              <a:t>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0DE2-204A-FF44-9AF5-B87F147A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09814-F288-0054-A6B9-6E850252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522" y="4231397"/>
            <a:ext cx="5509384" cy="863008"/>
          </a:xfrm>
          <a:prstGeom prst="rect">
            <a:avLst/>
          </a:prstGeom>
        </p:spPr>
      </p:pic>
      <p:pic>
        <p:nvPicPr>
          <p:cNvPr id="7" name="Picture 6" descr="A diagram of a factory&#10;&#10;Description automatically generated">
            <a:extLst>
              <a:ext uri="{FF2B5EF4-FFF2-40B4-BE49-F238E27FC236}">
                <a16:creationId xmlns:a16="http://schemas.microsoft.com/office/drawing/2014/main" id="{8EDDF7D3-8244-CEF5-B1DE-3C869DA5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733" y="206379"/>
            <a:ext cx="3923551" cy="236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D4B8C7-BEB6-5133-F8ED-8FA9D71D34CC}"/>
              </a:ext>
            </a:extLst>
          </p:cNvPr>
          <p:cNvSpPr txBox="1"/>
          <p:nvPr/>
        </p:nvSpPr>
        <p:spPr>
          <a:xfrm rot="16200000">
            <a:off x="6737774" y="220513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/>
              <a:t>DOI: 10.5286/stfctr.2026007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C0B80C-E2C0-2A9F-AF60-18008F8C3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8" y="563098"/>
            <a:ext cx="9138791" cy="4580402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sz="2100" i="1" u="sng">
                <a:solidFill>
                  <a:schemeClr val="accent2"/>
                </a:solidFill>
              </a:rPr>
              <a:t>A novel, hybrid, approach:</a:t>
            </a:r>
          </a:p>
          <a:p>
            <a:pPr lvl="3"/>
            <a:endParaRPr lang="en-US" sz="1500"/>
          </a:p>
          <a:p>
            <a:pPr indent="-206370"/>
            <a:r>
              <a:rPr lang="en-US" sz="2100"/>
              <a:t>Laser-driven, high-flux proton/ion source</a:t>
            </a:r>
          </a:p>
          <a:p>
            <a:pPr lvl="1" indent="-206370"/>
            <a:r>
              <a:rPr lang="en-US" sz="1800"/>
              <a:t>Overcome instantaneous dose-rate limitation</a:t>
            </a:r>
          </a:p>
          <a:p>
            <a:pPr lvl="2" indent="-206370"/>
            <a:r>
              <a:rPr lang="en-US" sz="1800"/>
              <a:t>Capture at &gt;10 MeV</a:t>
            </a:r>
          </a:p>
          <a:p>
            <a:pPr lvl="1" indent="-206370"/>
            <a:r>
              <a:rPr lang="en-US" sz="1800"/>
              <a:t>Delivers protons or ions in very short pulses</a:t>
            </a:r>
          </a:p>
          <a:p>
            <a:pPr lvl="2" indent="-206370"/>
            <a:r>
              <a:rPr lang="en-US" sz="1800"/>
              <a:t>Bunches as short as 10—40 ns</a:t>
            </a:r>
          </a:p>
          <a:p>
            <a:pPr lvl="1" indent="-206370"/>
            <a:r>
              <a:rPr lang="en-US" sz="1800"/>
              <a:t>Triggerable; arbitrary pulse structure</a:t>
            </a:r>
          </a:p>
          <a:p>
            <a:pPr indent="-206370"/>
            <a:endParaRPr lang="en-US" sz="2100"/>
          </a:p>
          <a:p>
            <a:pPr indent="-206370"/>
            <a:r>
              <a:rPr lang="en-US" sz="2100"/>
              <a:t>Novel “electron-plasma-lens” capture &amp; focusing</a:t>
            </a:r>
          </a:p>
          <a:p>
            <a:pPr lvl="1" indent="-206370"/>
            <a:r>
              <a:rPr lang="en-US" sz="1800"/>
              <a:t>Strong focusing (short focal length) without the use of high-field solenoid</a:t>
            </a:r>
          </a:p>
          <a:p>
            <a:pPr indent="-206370"/>
            <a:endParaRPr lang="en-US" sz="2100"/>
          </a:p>
          <a:p>
            <a:pPr indent="-206370"/>
            <a:r>
              <a:rPr lang="en-US" sz="2100"/>
              <a:t>Fast, flexible, fixed-field post acceleration</a:t>
            </a:r>
          </a:p>
          <a:p>
            <a:pPr lvl="1" indent="-206370"/>
            <a:r>
              <a:rPr lang="en-US" sz="1800"/>
              <a:t>Variable energy</a:t>
            </a:r>
          </a:p>
          <a:p>
            <a:pPr lvl="2" indent="-206370"/>
            <a:r>
              <a:rPr lang="en-US" sz="1800"/>
              <a:t>Protons: 	15—127 MeV</a:t>
            </a:r>
          </a:p>
          <a:p>
            <a:pPr lvl="2" indent="-206370"/>
            <a:r>
              <a:rPr lang="en-US" sz="1800"/>
              <a:t>Ions: 		5—34 MeV/u</a:t>
            </a:r>
          </a:p>
        </p:txBody>
      </p:sp>
    </p:spTree>
    <p:extLst>
      <p:ext uri="{BB962C8B-B14F-4D97-AF65-F5344CB8AC3E}">
        <p14:creationId xmlns:p14="http://schemas.microsoft.com/office/powerpoint/2010/main" val="38611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34C6-C544-7E4F-B2B8-163EAF6F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8791" cy="415499"/>
          </a:xfrm>
        </p:spPr>
        <p:txBody>
          <a:bodyPr>
            <a:normAutofit fontScale="90000"/>
          </a:bodyPr>
          <a:lstStyle/>
          <a:p>
            <a:r>
              <a:rPr lang="en-US"/>
              <a:t>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7B78D6-FB06-D9A5-AA44-70CFBD6D1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7"/>
            <a:ext cx="9139678" cy="1907432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/>
              <a:t>R&amp;D objectives:</a:t>
            </a:r>
          </a:p>
          <a:p>
            <a:pPr marL="179388" lvl="1" indent="-179388"/>
            <a:r>
              <a:rPr lang="en-US"/>
              <a:t>Tests: building to </a:t>
            </a:r>
            <a:r>
              <a:rPr lang="en-US" err="1"/>
              <a:t>LhARA</a:t>
            </a:r>
            <a:r>
              <a:rPr lang="en-US"/>
              <a:t> specification</a:t>
            </a:r>
          </a:p>
          <a:p>
            <a:pPr lvl="2"/>
            <a:r>
              <a:rPr lang="en-US"/>
              <a:t>Diagnostics and target development</a:t>
            </a:r>
          </a:p>
          <a:p>
            <a:pPr lvl="2"/>
            <a:r>
              <a:rPr lang="en-US"/>
              <a:t>High-rep rate, automation/longevity studies </a:t>
            </a:r>
          </a:p>
          <a:p>
            <a:pPr lvl="2"/>
            <a:r>
              <a:rPr lang="en-US"/>
              <a:t>Numerical modelling 3D simulation codes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BEF6E-D8F7-871A-BAC0-8E825681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924" y="4912668"/>
            <a:ext cx="463867" cy="230833"/>
          </a:xfrm>
        </p:spPr>
        <p:txBody>
          <a:bodyPr/>
          <a:lstStyle/>
          <a:p>
            <a:fld id="{A1DC3ABC-92C2-B748-ABF3-8546144348B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2AB35-6892-C870-6791-C75E86678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99" y="563718"/>
            <a:ext cx="2654208" cy="1676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A graph of energy and energy&#10;&#10;Description automatically generated">
            <a:extLst>
              <a:ext uri="{FF2B5EF4-FFF2-40B4-BE49-F238E27FC236}">
                <a16:creationId xmlns:a16="http://schemas.microsoft.com/office/drawing/2014/main" id="{A481E13C-0C23-AE59-BF28-D829811C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424" y="2347247"/>
            <a:ext cx="3740433" cy="26893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EF74F0-7661-C19C-3BC3-E56177FB1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98" y="2347247"/>
            <a:ext cx="4719764" cy="26893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4100ED-AABD-C100-57E9-A4B3208FB066}"/>
              </a:ext>
            </a:extLst>
          </p:cNvPr>
          <p:cNvSpPr txBox="1"/>
          <p:nvPr/>
        </p:nvSpPr>
        <p:spPr>
          <a:xfrm>
            <a:off x="6681088" y="413886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SCAPA</a:t>
            </a:r>
          </a:p>
        </p:txBody>
      </p:sp>
    </p:spTree>
    <p:extLst>
      <p:ext uri="{BB962C8B-B14F-4D97-AF65-F5344CB8AC3E}">
        <p14:creationId xmlns:p14="http://schemas.microsoft.com/office/powerpoint/2010/main" val="1604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C5FE0F-09D1-1039-34DC-7D298894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 (Gabor) lens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7BC11-AFA0-9D37-37D1-4A1D71A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48322-FC10-058C-DE71-BECB16AA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1" y="563715"/>
            <a:ext cx="5257560" cy="15506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AF310-66AD-33A4-1C19-BA49B2C4C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0" y="2177076"/>
            <a:ext cx="5257560" cy="29163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CF8E7-99CE-63C3-39AA-A4B34C74A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576" y="46305"/>
            <a:ext cx="2283563" cy="103481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E5C612D-F2D5-ABF9-2961-5F7711299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766" y="1224005"/>
            <a:ext cx="3231746" cy="350276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Electron plasma:</a:t>
            </a:r>
          </a:p>
          <a:p>
            <a:pPr marL="182562" lvl="1" indent="0">
              <a:buNone/>
            </a:pPr>
            <a:r>
              <a:rPr lang="en-US"/>
              <a:t>Created through </a:t>
            </a:r>
            <a:r>
              <a:rPr lang="en-US" err="1"/>
              <a:t>ionisation</a:t>
            </a:r>
            <a:r>
              <a:rPr lang="en-US"/>
              <a:t> of CO</a:t>
            </a:r>
            <a:r>
              <a:rPr lang="en-US" baseline="-25000"/>
              <a:t>2</a:t>
            </a:r>
            <a:r>
              <a:rPr lang="en-US"/>
              <a:t> by “seed” electrons</a:t>
            </a:r>
          </a:p>
          <a:p>
            <a:pPr marL="182562" lvl="1" indent="0">
              <a:buNone/>
            </a:pPr>
            <a:endParaRPr lang="en-US"/>
          </a:p>
          <a:p>
            <a:pPr marL="182562" lvl="1" indent="0">
              <a:buNone/>
            </a:pPr>
            <a:endParaRPr lang="en-US"/>
          </a:p>
          <a:p>
            <a:pPr marL="0" indent="-4763"/>
            <a:r>
              <a:rPr lang="en-US"/>
              <a:t>Confined in</a:t>
            </a:r>
          </a:p>
          <a:p>
            <a:pPr marL="182562" lvl="1" indent="0">
              <a:buNone/>
            </a:pPr>
            <a:r>
              <a:rPr lang="en-US"/>
              <a:t>Penning-Malmberg trap</a:t>
            </a:r>
          </a:p>
        </p:txBody>
      </p:sp>
    </p:spTree>
    <p:extLst>
      <p:ext uri="{BB962C8B-B14F-4D97-AF65-F5344CB8AC3E}">
        <p14:creationId xmlns:p14="http://schemas.microsoft.com/office/powerpoint/2010/main" val="33357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9B969E-8274-A3B2-842B-8CC5B749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 lens; status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1094E-94AE-68EC-297D-00169DC7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6"/>
            <a:ext cx="9139678" cy="4579783"/>
          </a:xfrm>
        </p:spPr>
        <p:txBody>
          <a:bodyPr/>
          <a:lstStyle/>
          <a:p>
            <a:r>
              <a:rPr lang="en-US"/>
              <a:t>Plasma-trap beam line at University of Swansea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9F133-391E-B3A6-6309-F92E30EF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A1DC3ABC-92C2-B748-ABF3-8546144348B4}" type="slidenum">
              <a:rPr lang="en-US" sz="1200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189">
                <a:defRPr/>
              </a:pPr>
              <a:t>17</a:t>
            </a:fld>
            <a:endParaRPr lang="en-US" sz="120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29451-8F21-6974-7C28-A43B96EF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3" y="1122339"/>
            <a:ext cx="4418399" cy="37091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3F53B-DAA5-DB07-E770-2461792DB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59" y="1122339"/>
            <a:ext cx="4414117" cy="14494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D79BF-73BF-5129-7B56-BB429B77F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321" y="2619308"/>
            <a:ext cx="4418400" cy="235784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04497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8863-CCED-2844-940C-42CD76AE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Rapid, flexible acceleration for stage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D5BF-A8B9-E641-B448-5AEA6981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17204"/>
            <a:ext cx="9138790" cy="2744560"/>
          </a:xfrm>
        </p:spPr>
        <p:txBody>
          <a:bodyPr>
            <a:normAutofit fontScale="92500"/>
          </a:bodyPr>
          <a:lstStyle/>
          <a:p>
            <a:r>
              <a:rPr lang="en-US"/>
              <a:t>Fixed-field alternating-gradient accelerator (FFA):</a:t>
            </a:r>
          </a:p>
          <a:p>
            <a:pPr lvl="1"/>
            <a:r>
              <a:rPr lang="en-US"/>
              <a:t>Compact, flexible solution:</a:t>
            </a:r>
          </a:p>
          <a:p>
            <a:pPr lvl="2"/>
            <a:r>
              <a:rPr lang="en-US"/>
              <a:t>Multiple ion species</a:t>
            </a:r>
          </a:p>
          <a:p>
            <a:pPr lvl="2"/>
            <a:r>
              <a:rPr lang="en-US"/>
              <a:t>Variable energy extraction</a:t>
            </a:r>
          </a:p>
          <a:p>
            <a:pPr lvl="2"/>
            <a:r>
              <a:rPr lang="en-US"/>
              <a:t>High repetition rate </a:t>
            </a:r>
          </a:p>
          <a:p>
            <a:pPr lvl="3"/>
            <a:r>
              <a:rPr lang="en-US"/>
              <a:t>Rapid acceleration</a:t>
            </a:r>
          </a:p>
          <a:p>
            <a:pPr lvl="2"/>
            <a:r>
              <a:rPr lang="en-US"/>
              <a:t>Large acceptance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83FAF-AD95-9D40-AA99-AF8C21E8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D896D-45D4-CB42-80D4-4C364AD7AF0F}"/>
              </a:ext>
            </a:extLst>
          </p:cNvPr>
          <p:cNvSpPr txBox="1"/>
          <p:nvPr/>
        </p:nvSpPr>
        <p:spPr>
          <a:xfrm>
            <a:off x="0" y="4930092"/>
            <a:ext cx="24593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Front. Phys., 29 September 2020;  DOI: 10.3389/fphy.2020.567738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6D1F5-C2E9-A76C-CE92-B2643CFFF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9" t="34327" r="7079" b="34183"/>
          <a:stretch/>
        </p:blipFill>
        <p:spPr>
          <a:xfrm>
            <a:off x="3200400" y="2762176"/>
            <a:ext cx="5889317" cy="23243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F757C-4370-1642-A3F2-CC38DF38576B}"/>
              </a:ext>
            </a:extLst>
          </p:cNvPr>
          <p:cNvSpPr txBox="1"/>
          <p:nvPr/>
        </p:nvSpPr>
        <p:spPr>
          <a:xfrm>
            <a:off x="8003957" y="2120375"/>
            <a:ext cx="103586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err="1">
                <a:solidFill>
                  <a:schemeClr val="tx2">
                    <a:lumMod val="75000"/>
                  </a:schemeClr>
                </a:solidFill>
              </a:rPr>
              <a:t>LhARA</a:t>
            </a:r>
            <a:r>
              <a:rPr lang="en-US" sz="1200" b="1" u="sng">
                <a:solidFill>
                  <a:schemeClr val="tx2">
                    <a:lumMod val="75000"/>
                  </a:schemeClr>
                </a:solidFill>
              </a:rPr>
              <a:t> FFA</a:t>
            </a:r>
          </a:p>
          <a:p>
            <a:pPr algn="ctr"/>
            <a:r>
              <a:rPr lang="en-US" sz="1200" b="1">
                <a:solidFill>
                  <a:srgbClr val="00B050"/>
                </a:solidFill>
              </a:rPr>
              <a:t>10 cells</a:t>
            </a:r>
          </a:p>
          <a:p>
            <a:pPr algn="ctr"/>
            <a:r>
              <a:rPr lang="en-US" sz="1200" b="1">
                <a:solidFill>
                  <a:srgbClr val="C00000"/>
                </a:solidFill>
              </a:rPr>
              <a:t>2 MA loaded</a:t>
            </a:r>
            <a:br>
              <a:rPr lang="en-US" sz="1200" b="1">
                <a:solidFill>
                  <a:srgbClr val="C00000"/>
                </a:solidFill>
              </a:rPr>
            </a:br>
            <a:r>
              <a:rPr lang="en-US" sz="1200" b="1">
                <a:solidFill>
                  <a:srgbClr val="C00000"/>
                </a:solidFill>
              </a:rPr>
              <a:t>RF cavities</a:t>
            </a:r>
          </a:p>
        </p:txBody>
      </p:sp>
    </p:spTree>
    <p:extLst>
      <p:ext uri="{BB962C8B-B14F-4D97-AF65-F5344CB8AC3E}">
        <p14:creationId xmlns:p14="http://schemas.microsoft.com/office/powerpoint/2010/main" val="27568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BF7D538-E88B-5777-8715-23902BF6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rgbClr val="0E2841">
                    <a:lumMod val="90000"/>
                    <a:lumOff val="10000"/>
                  </a:srgbClr>
                </a:solidFill>
                <a:latin typeface="Aptos Display" panose="02110004020202020204"/>
              </a:rPr>
              <a:t>Dose mapping in real time: ion-acoustic imaging</a:t>
            </a:r>
            <a:endParaRPr lang="en-US" sz="3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B58FC-02F1-D6BE-8920-472A4C3A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04384-2054-4AE9-6473-3DE96567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11"/>
          <a:stretch/>
        </p:blipFill>
        <p:spPr>
          <a:xfrm>
            <a:off x="329661" y="2784029"/>
            <a:ext cx="3873621" cy="22948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1F001D-0D5B-0D50-FE2A-DB228D6C8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476859"/>
            <a:ext cx="4325566" cy="22403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F45371-84B2-A8C6-A9E5-AB9AB78EC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61" y="2784029"/>
            <a:ext cx="896733" cy="445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737531-27D2-8667-3641-006CA4058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325" y="2784029"/>
            <a:ext cx="614330" cy="6037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6D883E-2301-2179-3559-1147AE15EA1E}"/>
              </a:ext>
            </a:extLst>
          </p:cNvPr>
          <p:cNvSpPr txBox="1"/>
          <p:nvPr/>
        </p:nvSpPr>
        <p:spPr>
          <a:xfrm>
            <a:off x="4572000" y="479769"/>
            <a:ext cx="1037463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rgbClr val="FF0000"/>
                </a:solidFill>
              </a:rPr>
              <a:t>LION @ CALA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F08EA3-B6B0-DB18-6103-C5C9334C5C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861"/>
          <a:stretch>
            <a:fillRect/>
          </a:stretch>
        </p:blipFill>
        <p:spPr>
          <a:xfrm>
            <a:off x="793944" y="511244"/>
            <a:ext cx="2783381" cy="22059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Content Placeholder 7" descr="A screenshot of a diagram&#10;&#10;AI-generated content may be incorrect.">
            <a:extLst>
              <a:ext uri="{FF2B5EF4-FFF2-40B4-BE49-F238E27FC236}">
                <a16:creationId xmlns:a16="http://schemas.microsoft.com/office/drawing/2014/main" id="{D3169077-D5CC-BEF3-0716-B6B7C260F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4030"/>
            <a:ext cx="4325566" cy="22948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071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CF30-3C99-9C4D-0049-E935C1F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F9D9A-997C-40B9-F110-0A1005FE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6ABF6-3D6E-2D4D-39D2-D5A990680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852" y="1338349"/>
            <a:ext cx="4929106" cy="37635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A book cover with green and blue cells&#10;&#10;AI-generated content may be incorrect.">
            <a:extLst>
              <a:ext uri="{FF2B5EF4-FFF2-40B4-BE49-F238E27FC236}">
                <a16:creationId xmlns:a16="http://schemas.microsoft.com/office/drawing/2014/main" id="{794DCD7A-808B-4542-3AA1-4277C5061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59"/>
          <a:stretch>
            <a:fillRect/>
          </a:stretch>
        </p:blipFill>
        <p:spPr>
          <a:xfrm>
            <a:off x="228587" y="3127403"/>
            <a:ext cx="3509548" cy="14520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AD572B-7E09-7379-A142-CAEC68CF6EF6}"/>
              </a:ext>
            </a:extLst>
          </p:cNvPr>
          <p:cNvSpPr txBox="1"/>
          <p:nvPr/>
        </p:nvSpPr>
        <p:spPr>
          <a:xfrm>
            <a:off x="599972" y="3227608"/>
            <a:ext cx="2744149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</a:rPr>
              <a:t>DOI: 10.5286/stfctr.2026007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F8BAF-CAA8-60DA-9D60-0AB764F3B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2" y="24940"/>
            <a:ext cx="4773353" cy="2685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249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76024-19AA-FDBC-D1D9-6C894E0F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0A24B0-DBF3-0BD3-530F-48923322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079" y="0"/>
            <a:ext cx="1030015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922CB-015A-F9BA-A105-5694E505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" y="0"/>
            <a:ext cx="9138791" cy="541054"/>
          </a:xfrm>
        </p:spPr>
        <p:txBody>
          <a:bodyPr>
            <a:normAutofit fontScale="90000"/>
          </a:bodyPr>
          <a:lstStyle/>
          <a:p>
            <a:r>
              <a:rPr lang="en-US"/>
              <a:t>Three pillars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7FF2-4319-9EBE-7579-C1B74B62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20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A4D9B-C34E-3DD7-C116-07BB09C98A80}"/>
              </a:ext>
            </a:extLst>
          </p:cNvPr>
          <p:cNvSpPr txBox="1"/>
          <p:nvPr/>
        </p:nvSpPr>
        <p:spPr>
          <a:xfrm>
            <a:off x="862203" y="1108980"/>
            <a:ext cx="2031972" cy="633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>
                <a:solidFill>
                  <a:srgbClr val="C00000"/>
                </a:solidFill>
              </a:rPr>
              <a:t>Science:</a:t>
            </a:r>
          </a:p>
          <a:p>
            <a:pPr algn="ctr">
              <a:lnSpc>
                <a:spcPct val="105000"/>
              </a:lnSpc>
            </a:pPr>
            <a:r>
              <a:rPr lang="en-US" b="1">
                <a:solidFill>
                  <a:srgbClr val="C00000"/>
                </a:solidFill>
              </a:rPr>
              <a:t>radiobiology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88B56-DDC9-E979-AB2F-17BB9B77F255}"/>
              </a:ext>
            </a:extLst>
          </p:cNvPr>
          <p:cNvSpPr txBox="1"/>
          <p:nvPr/>
        </p:nvSpPr>
        <p:spPr>
          <a:xfrm>
            <a:off x="3616297" y="1108980"/>
            <a:ext cx="2031972" cy="633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 err="1">
                <a:solidFill>
                  <a:srgbClr val="C00000"/>
                </a:solidFill>
              </a:rPr>
              <a:t>LhARA</a:t>
            </a:r>
            <a:r>
              <a:rPr lang="en-US" b="1">
                <a:solidFill>
                  <a:srgbClr val="C00000"/>
                </a:solidFill>
              </a:rPr>
              <a:t>, 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the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89645-38B6-1CD7-289B-A95D9047CBEF}"/>
              </a:ext>
            </a:extLst>
          </p:cNvPr>
          <p:cNvSpPr txBox="1"/>
          <p:nvPr/>
        </p:nvSpPr>
        <p:spPr>
          <a:xfrm>
            <a:off x="6249825" y="1108980"/>
            <a:ext cx="2031972" cy="633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>
                <a:solidFill>
                  <a:srgbClr val="C00000"/>
                </a:solidFill>
              </a:rPr>
              <a:t>Co-creation;</a:t>
            </a:r>
          </a:p>
          <a:p>
            <a:pPr algn="ctr">
              <a:lnSpc>
                <a:spcPct val="105000"/>
              </a:lnSpc>
            </a:pPr>
            <a:r>
              <a:rPr lang="en-US" b="1">
                <a:solidFill>
                  <a:srgbClr val="C00000"/>
                </a:solidFill>
              </a:rPr>
              <a:t>science for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A7C81-3CE3-378F-2539-4202110C3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91" y="-387319"/>
            <a:ext cx="2697091" cy="151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75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9F6B-D06F-D095-1C14-2D1AE408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PoPLaR</a:t>
            </a:r>
            <a:r>
              <a:rPr lang="en-US"/>
              <a:t> at SCAPA (Strathclyde) </a:t>
            </a:r>
            <a:r>
              <a:rPr lang="en-US" sz="1800"/>
              <a:t>[Nov26]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5750A-B3E3-96B3-8754-1FADD641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28" y="2759751"/>
            <a:ext cx="4066287" cy="210990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/>
              <a:t>First irradiations:</a:t>
            </a:r>
          </a:p>
          <a:p>
            <a:pPr lvl="1"/>
            <a:r>
              <a:rPr lang="en-US"/>
              <a:t>Cell survival rates</a:t>
            </a:r>
          </a:p>
          <a:p>
            <a:pPr lvl="1"/>
            <a:r>
              <a:rPr lang="en-US"/>
              <a:t>Compare to cyclotron</a:t>
            </a:r>
          </a:p>
          <a:p>
            <a:pPr lvl="1"/>
            <a:r>
              <a:rPr lang="en-US"/>
              <a:t>Promising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FD1B4-51B6-D60D-0B42-F91C2A29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480D-803B-4F92-7E22-5A041F83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185"/>
          <a:stretch/>
        </p:blipFill>
        <p:spPr>
          <a:xfrm>
            <a:off x="4796726" y="542616"/>
            <a:ext cx="4066287" cy="21083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The image appears to be a series of microscopic images, likely showing a grid of cells or particles, with measurements in micrometers.&#10;&#10;AI-generated content may be incorrect.">
            <a:extLst>
              <a:ext uri="{FF2B5EF4-FFF2-40B4-BE49-F238E27FC236}">
                <a16:creationId xmlns:a16="http://schemas.microsoft.com/office/drawing/2014/main" id="{FE010B35-1468-F4F7-0724-2CC3E470A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03" y="2759750"/>
            <a:ext cx="2821584" cy="2089721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8D5499-0BDB-3D05-C012-C05B6582115B}"/>
              </a:ext>
            </a:extLst>
          </p:cNvPr>
          <p:cNvGrpSpPr/>
          <p:nvPr/>
        </p:nvGrpSpPr>
        <p:grpSpPr>
          <a:xfrm>
            <a:off x="190567" y="628489"/>
            <a:ext cx="4156709" cy="1956296"/>
            <a:chOff x="7074669" y="3888188"/>
            <a:chExt cx="4394369" cy="1836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F123D8-E79F-5CD5-0C8C-BE8A60AD6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8559" r="1263"/>
            <a:stretch/>
          </p:blipFill>
          <p:spPr>
            <a:xfrm>
              <a:off x="7074669" y="3888188"/>
              <a:ext cx="4394369" cy="1836751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58F9B4-1447-75CE-5C72-E0D0ABA4E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7773" y="4333461"/>
              <a:ext cx="4090909" cy="15107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D054AA1C-7A6B-54CA-0B39-50772ACB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4" b="8614"/>
          <a:stretch/>
        </p:blipFill>
        <p:spPr bwMode="auto">
          <a:xfrm>
            <a:off x="190567" y="2759750"/>
            <a:ext cx="1778794" cy="20881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CF8B65-3C2C-74A0-FA9A-91DCA0B8F3B0}"/>
              </a:ext>
            </a:extLst>
          </p:cNvPr>
          <p:cNvSpPr txBox="1">
            <a:spLocks/>
          </p:cNvSpPr>
          <p:nvPr/>
        </p:nvSpPr>
        <p:spPr>
          <a:xfrm>
            <a:off x="4922743" y="557998"/>
            <a:ext cx="2337731" cy="986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1200" indent="-1619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93763" indent="-1682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500" b="0"/>
              <a:t>Capture with 2 PMQs </a:t>
            </a:r>
          </a:p>
          <a:p>
            <a:pPr marL="0" indent="0"/>
            <a:r>
              <a:rPr lang="en-US" sz="1500" b="0"/>
              <a:t>RCF stack for dose estimation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5D5491-AB4A-8613-E74C-669C95DAA4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47" t="15213" b="10550"/>
          <a:stretch>
            <a:fillRect/>
          </a:stretch>
        </p:blipFill>
        <p:spPr>
          <a:xfrm>
            <a:off x="3495495" y="1307845"/>
            <a:ext cx="1237600" cy="13417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4A2ECE-7D53-482C-A7F3-7D6CBDC27D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32" t="12219" r="16368" b="18806"/>
          <a:stretch>
            <a:fillRect/>
          </a:stretch>
        </p:blipFill>
        <p:spPr>
          <a:xfrm>
            <a:off x="78311" y="1684408"/>
            <a:ext cx="1954629" cy="12639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CC0AE6-877C-DF13-BC5D-D18E3B4EF9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751"/>
          <a:stretch>
            <a:fillRect/>
          </a:stretch>
        </p:blipFill>
        <p:spPr>
          <a:xfrm>
            <a:off x="4096265" y="4139820"/>
            <a:ext cx="861785" cy="93307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976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9878-9A50-F21F-1CA0-CBC4A7C4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Peer-group meeting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6074C-E4D1-2BA5-6DC2-320CBBD8B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5299"/>
            <a:ext cx="5219700" cy="4374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First of series: 27Feb26</a:t>
            </a:r>
          </a:p>
          <a:p>
            <a:pPr lvl="1"/>
            <a:r>
              <a:rPr lang="en-US" dirty="0"/>
              <a:t>Success!</a:t>
            </a:r>
          </a:p>
          <a:p>
            <a:pPr lvl="2"/>
            <a:r>
              <a:rPr lang="en-US" sz="2000" dirty="0"/>
              <a:t>70 registrants; UK, Europe (France), </a:t>
            </a:r>
            <a:br>
              <a:rPr lang="en-US" sz="2000" dirty="0"/>
            </a:br>
            <a:r>
              <a:rPr lang="en-US" sz="2000" dirty="0"/>
              <a:t>the Americas</a:t>
            </a:r>
          </a:p>
          <a:p>
            <a:endParaRPr lang="en-US" sz="200" dirty="0"/>
          </a:p>
          <a:p>
            <a:r>
              <a:rPr lang="en-US" dirty="0"/>
              <a:t>Coming up:</a:t>
            </a:r>
          </a:p>
          <a:p>
            <a:pPr lvl="1"/>
            <a:r>
              <a:rPr lang="en-US" dirty="0"/>
              <a:t>Cylindrically-symmetric strong focusing of ion beams; </a:t>
            </a:r>
          </a:p>
          <a:p>
            <a:pPr lvl="2"/>
            <a:r>
              <a:rPr lang="en-US" dirty="0"/>
              <a:t>Planned for week of 07Sep26</a:t>
            </a:r>
          </a:p>
          <a:p>
            <a:pPr lvl="1"/>
            <a:r>
              <a:rPr lang="en-US" sz="1600" dirty="0"/>
              <a:t>Novel time-resolved, high-resolution imaging; </a:t>
            </a:r>
          </a:p>
          <a:p>
            <a:pPr lvl="1"/>
            <a:r>
              <a:rPr lang="en-US" sz="1600" dirty="0"/>
              <a:t>Biology, measurement, simulation and interpretation of ion beams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50672-6BA2-ABFD-6569-10C4D2DF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22</a:t>
            </a:fld>
            <a:endParaRPr lang="en-US" dirty="0"/>
          </a:p>
        </p:txBody>
      </p: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AD1CAB00-DDBD-76BB-2E9C-75885477A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9" y="106465"/>
            <a:ext cx="4182192" cy="47631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393DD-75DF-D16D-AA11-2DC87A85A7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9" t="848" r="1152" b="86756"/>
          <a:stretch>
            <a:fillRect/>
          </a:stretch>
        </p:blipFill>
        <p:spPr>
          <a:xfrm>
            <a:off x="4080682" y="4225639"/>
            <a:ext cx="4858602" cy="8386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772F5-58AD-0766-6E82-6B45E3718CFD}"/>
              </a:ext>
            </a:extLst>
          </p:cNvPr>
          <p:cNvSpPr txBox="1"/>
          <p:nvPr/>
        </p:nvSpPr>
        <p:spPr>
          <a:xfrm rot="16200000">
            <a:off x="3078807" y="1655094"/>
            <a:ext cx="4191000" cy="39019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US" sz="1200" b="1" dirty="0">
                <a:hlinkClick r:id="rId5"/>
              </a:rPr>
              <a:t>https://indico.stfc.ac.uk/event/1703/</a:t>
            </a:r>
            <a:r>
              <a:rPr lang="en-US" sz="12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5354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0FB5-20F9-3735-2211-FCD3FC947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err="1"/>
              <a:t>LhARA</a:t>
            </a:r>
            <a:r>
              <a:rPr lang="en-US"/>
              <a:t> initiative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87ED2-3053-A843-9974-559886A5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2FCF7AC-AF77-EF42-2841-5173FD4C7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870730"/>
              </p:ext>
            </p:extLst>
          </p:nvPr>
        </p:nvGraphicFramePr>
        <p:xfrm>
          <a:off x="154671" y="909852"/>
          <a:ext cx="8839199" cy="68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A9207B3-7CEA-06AC-F435-7ABCB365B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553874"/>
              </p:ext>
            </p:extLst>
          </p:nvPr>
        </p:nvGraphicFramePr>
        <p:xfrm>
          <a:off x="227463" y="812265"/>
          <a:ext cx="8461612" cy="4680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Right Arrow 13">
            <a:extLst>
              <a:ext uri="{FF2B5EF4-FFF2-40B4-BE49-F238E27FC236}">
                <a16:creationId xmlns:a16="http://schemas.microsoft.com/office/drawing/2014/main" id="{01905351-6D7B-91B5-29B7-575233DDFA01}"/>
              </a:ext>
            </a:extLst>
          </p:cNvPr>
          <p:cNvSpPr/>
          <p:nvPr/>
        </p:nvSpPr>
        <p:spPr>
          <a:xfrm>
            <a:off x="1897047" y="1596789"/>
            <a:ext cx="7092282" cy="191295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7520DBB-A5A9-3DC6-CDD8-A7C1246FDBCB}"/>
              </a:ext>
            </a:extLst>
          </p:cNvPr>
          <p:cNvSpPr/>
          <p:nvPr/>
        </p:nvSpPr>
        <p:spPr>
          <a:xfrm>
            <a:off x="3639403" y="1719785"/>
            <a:ext cx="5349926" cy="191295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63BB1B7-9AEF-A3E9-C0B3-1DA9D1ED2FBA}"/>
              </a:ext>
            </a:extLst>
          </p:cNvPr>
          <p:cNvSpPr/>
          <p:nvPr/>
        </p:nvSpPr>
        <p:spPr>
          <a:xfrm>
            <a:off x="5354471" y="1842842"/>
            <a:ext cx="3634857" cy="191295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EF3925B-DD50-4360-7919-0D74CA35B764}"/>
              </a:ext>
            </a:extLst>
          </p:cNvPr>
          <p:cNvSpPr/>
          <p:nvPr/>
        </p:nvSpPr>
        <p:spPr>
          <a:xfrm>
            <a:off x="7082278" y="1973965"/>
            <a:ext cx="1907049" cy="191295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18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3517-80F6-F5D4-F71E-9142CDC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A1DC3ABC-92C2-B748-ABF3-8546144348B4}" type="slidenum">
              <a:rPr lang="en-US">
                <a:latin typeface="Calibri"/>
              </a:rPr>
              <a:pPr defTabSz="457178"/>
              <a:t>24</a:t>
            </a:fld>
            <a:endParaRPr lang="en-US">
              <a:latin typeface="Calibri"/>
            </a:endParaRPr>
          </a:p>
        </p:txBody>
      </p:sp>
      <p:sp>
        <p:nvSpPr>
          <p:cNvPr id="3" name="Snip Same-side Corner of Rectangle 2">
            <a:extLst>
              <a:ext uri="{FF2B5EF4-FFF2-40B4-BE49-F238E27FC236}">
                <a16:creationId xmlns:a16="http://schemas.microsoft.com/office/drawing/2014/main" id="{31981B46-B002-C7AE-5339-46FC4AC9BF66}"/>
              </a:ext>
            </a:extLst>
          </p:cNvPr>
          <p:cNvSpPr/>
          <p:nvPr/>
        </p:nvSpPr>
        <p:spPr>
          <a:xfrm>
            <a:off x="432717" y="2565395"/>
            <a:ext cx="8258344" cy="491778"/>
          </a:xfrm>
          <a:prstGeom prst="snip2Same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82000">
                <a:srgbClr val="FF6000"/>
              </a:gs>
              <a:gs pos="57000">
                <a:srgbClr val="C00000"/>
              </a:gs>
              <a:gs pos="100000">
                <a:srgbClr val="FFC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endParaRPr lang="en-US" sz="2800">
              <a:ln w="0"/>
              <a:solidFill>
                <a:srgbClr val="1F497D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8BEB2-B597-5620-3BF7-B99B2F220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7" y="3066611"/>
            <a:ext cx="2444490" cy="199087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7540-032C-CC89-844B-A18CB602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47" y="3065585"/>
            <a:ext cx="2124215" cy="200182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96F29-99DB-94B0-506D-DC4021450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2" t="6165" r="35212" b="33931"/>
          <a:stretch/>
        </p:blipFill>
        <p:spPr>
          <a:xfrm>
            <a:off x="2894081" y="3065738"/>
            <a:ext cx="3668317" cy="1999626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B4C16-E42C-6D7B-0616-E4B5BC91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457" y="2514955"/>
            <a:ext cx="1765088" cy="592658"/>
          </a:xfrm>
          <a:prstGeom prst="rect">
            <a:avLst/>
          </a:prstGeom>
          <a:noFill/>
        </p:spPr>
      </p:pic>
      <p:sp>
        <p:nvSpPr>
          <p:cNvPr id="7" name="Snip Same-side Corner of Rectangle 6">
            <a:extLst>
              <a:ext uri="{FF2B5EF4-FFF2-40B4-BE49-F238E27FC236}">
                <a16:creationId xmlns:a16="http://schemas.microsoft.com/office/drawing/2014/main" id="{1D5F9F8D-D59E-6A12-EE43-0F37CDF59BC4}"/>
              </a:ext>
            </a:extLst>
          </p:cNvPr>
          <p:cNvSpPr/>
          <p:nvPr/>
        </p:nvSpPr>
        <p:spPr>
          <a:xfrm>
            <a:off x="524581" y="181060"/>
            <a:ext cx="8074617" cy="2381623"/>
          </a:xfrm>
          <a:prstGeom prst="snip2Same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defTabSz="457189">
              <a:spcBef>
                <a:spcPct val="20000"/>
              </a:spcBef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Opportunity, through the </a:t>
            </a:r>
            <a:r>
              <a:rPr lang="en-US" sz="2000" b="1" i="1" err="1">
                <a:solidFill>
                  <a:schemeClr val="accent1"/>
                </a:solidFill>
                <a:latin typeface="Calibri"/>
              </a:rPr>
              <a:t>LhARA</a:t>
            </a:r>
            <a:r>
              <a:rPr lang="en-US" sz="2000" b="1" i="1">
                <a:solidFill>
                  <a:schemeClr val="accent1"/>
                </a:solidFill>
                <a:latin typeface="Calibri"/>
              </a:rPr>
              <a:t> initiative: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Deliver a systematic and definitive radiation biology </a:t>
            </a:r>
            <a:r>
              <a:rPr lang="en-US" sz="2000" b="1" i="1" err="1">
                <a:solidFill>
                  <a:schemeClr val="accent1"/>
                </a:solidFill>
                <a:latin typeface="Calibri"/>
              </a:rPr>
              <a:t>programme</a:t>
            </a:r>
            <a:endParaRPr lang="en-US" sz="2000" b="1" i="1">
              <a:solidFill>
                <a:schemeClr val="accent1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Prove the feasibility of laser-driven hybrid acceleration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>
                <a:solidFill>
                  <a:schemeClr val="accent6"/>
                </a:solidFill>
                <a:latin typeface="Calibri"/>
              </a:rPr>
              <a:t>Spin into curiosity-driven science</a:t>
            </a:r>
            <a:endParaRPr lang="en-US" sz="2000" b="1" i="1">
              <a:solidFill>
                <a:schemeClr val="accent6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>
                <a:solidFill>
                  <a:schemeClr val="accent1"/>
                </a:solidFill>
                <a:latin typeface="Calibri"/>
              </a:rPr>
              <a:t>Lay the foundations for the transformation of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>
                <a:solidFill>
                  <a:schemeClr val="accent6"/>
                </a:solidFill>
                <a:latin typeface="Calibri"/>
              </a:rPr>
              <a:t>automated, patient-specific proton and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endParaRPr lang="en-US" b="1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8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E675-1635-F349-8098-78A218DB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Radiotherapy; 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9AF6-63A7-5F45-875B-A35F077A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1" y="900952"/>
            <a:ext cx="9095555" cy="4242547"/>
          </a:xfrm>
        </p:spPr>
        <p:txBody>
          <a:bodyPr>
            <a:normAutofit/>
          </a:bodyPr>
          <a:lstStyle/>
          <a:p>
            <a:r>
              <a:rPr lang="en-US" sz="2800"/>
              <a:t>Cancer: second most common cause of death globally</a:t>
            </a:r>
          </a:p>
          <a:p>
            <a:pPr lvl="1"/>
            <a:r>
              <a:rPr lang="en-US" sz="2400"/>
              <a:t>Radiotherapy:</a:t>
            </a:r>
          </a:p>
          <a:p>
            <a:pPr lvl="2"/>
            <a:r>
              <a:rPr lang="en-GB" sz="2000"/>
              <a:t>Indicated in half of all cancer patients</a:t>
            </a:r>
          </a:p>
          <a:p>
            <a:pPr lvl="2"/>
            <a:r>
              <a:rPr lang="en-GB" sz="2000"/>
              <a:t>Contributions to 40% of cures</a:t>
            </a:r>
          </a:p>
          <a:p>
            <a:pPr marL="549275" lvl="3" indent="0">
              <a:buNone/>
            </a:pPr>
            <a:endParaRPr lang="en-GB" sz="1800"/>
          </a:p>
          <a:p>
            <a:r>
              <a:rPr lang="en-GB" sz="2800"/>
              <a:t>Significant growth in global demand anticipated:</a:t>
            </a:r>
          </a:p>
          <a:p>
            <a:pPr lvl="1"/>
            <a:r>
              <a:rPr lang="en-GB" sz="2400"/>
              <a:t>14.1 million </a:t>
            </a:r>
            <a:r>
              <a:rPr lang="en-GB" sz="2400" i="1" u="sng">
                <a:solidFill>
                  <a:schemeClr val="accent1"/>
                </a:solidFill>
              </a:rPr>
              <a:t>new cases </a:t>
            </a:r>
            <a:r>
              <a:rPr lang="en-GB" sz="2400"/>
              <a:t>in 2012 ⇢ 24.6 million by 2030</a:t>
            </a:r>
          </a:p>
          <a:p>
            <a:pPr lvl="1"/>
            <a:r>
              <a:rPr lang="en-GB" sz="2400"/>
              <a:t>8.2 million </a:t>
            </a:r>
            <a:r>
              <a:rPr lang="en-GB" sz="2400" i="1" u="sng">
                <a:solidFill>
                  <a:schemeClr val="accent1"/>
                </a:solidFill>
              </a:rPr>
              <a:t>cancer deaths</a:t>
            </a:r>
            <a:r>
              <a:rPr lang="en-GB" sz="2400">
                <a:solidFill>
                  <a:srgbClr val="00FF00"/>
                </a:solidFill>
              </a:rPr>
              <a:t> </a:t>
            </a:r>
            <a:r>
              <a:rPr lang="en-GB" sz="2400"/>
              <a:t>in 2012 ⇢ 13.0 million by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0282-39A1-9845-A57E-DABA3116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55D0-6A58-8948-885C-9B21479DE2D3}"/>
              </a:ext>
            </a:extLst>
          </p:cNvPr>
          <p:cNvSpPr txBox="1"/>
          <p:nvPr/>
        </p:nvSpPr>
        <p:spPr>
          <a:xfrm rot="16200000">
            <a:off x="7363609" y="2346385"/>
            <a:ext cx="3283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/>
              <a:t>Atun</a:t>
            </a:r>
            <a:r>
              <a:rPr lang="en-US" sz="1200" b="1"/>
              <a:t>, Lancet Oncol. 2015 Sep;16(10):1153-86</a:t>
            </a:r>
          </a:p>
        </p:txBody>
      </p:sp>
    </p:spTree>
    <p:extLst>
      <p:ext uri="{BB962C8B-B14F-4D97-AF65-F5344CB8AC3E}">
        <p14:creationId xmlns:p14="http://schemas.microsoft.com/office/powerpoint/2010/main" val="15135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241E-839A-AFEA-CCB3-195425D6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Radiotherapy; the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C8EF-4D4E-4653-1E67-E7C70053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26FD3103-A7B4-FE34-EE9F-06BDC0B8EE8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04145" y="530096"/>
            <a:ext cx="7535710" cy="45797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05D315-525E-F84B-8931-E6FF05540620}"/>
              </a:ext>
            </a:extLst>
          </p:cNvPr>
          <p:cNvSpPr txBox="1"/>
          <p:nvPr/>
        </p:nvSpPr>
        <p:spPr>
          <a:xfrm>
            <a:off x="793369" y="489752"/>
            <a:ext cx="2840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4"/>
                </a:solidFill>
              </a:rPr>
              <a:t>Cancer incidence in 2022 in (millions).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C58E8-287C-5137-3B48-4CBD91F37BFE}"/>
              </a:ext>
            </a:extLst>
          </p:cNvPr>
          <p:cNvSpPr txBox="1"/>
          <p:nvPr/>
        </p:nvSpPr>
        <p:spPr>
          <a:xfrm>
            <a:off x="4724390" y="489095"/>
            <a:ext cx="3511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Patients needing radiotherapy in 2022 (millions).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9A9FC-4B60-7043-14B5-7D12B69CB41C}"/>
              </a:ext>
            </a:extLst>
          </p:cNvPr>
          <p:cNvSpPr txBox="1"/>
          <p:nvPr/>
        </p:nvSpPr>
        <p:spPr>
          <a:xfrm>
            <a:off x="883010" y="2819988"/>
            <a:ext cx="2677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2">
                    <a:lumMod val="75000"/>
                  </a:schemeClr>
                </a:solidFill>
              </a:rPr>
              <a:t>Cancer incidence in 2025 (millions).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59073-CCDF-1B73-0A6C-74237484EC4F}"/>
              </a:ext>
            </a:extLst>
          </p:cNvPr>
          <p:cNvSpPr txBox="1"/>
          <p:nvPr/>
        </p:nvSpPr>
        <p:spPr>
          <a:xfrm>
            <a:off x="4724390" y="2819988"/>
            <a:ext cx="3511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</a:rPr>
              <a:t>Patients needing radiotherapy in 2025 (millions).</a:t>
            </a:r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1FB4E73F-9767-471F-7AC6-55768054E324}"/>
              </a:ext>
            </a:extLst>
          </p:cNvPr>
          <p:cNvSpPr txBox="1"/>
          <p:nvPr/>
        </p:nvSpPr>
        <p:spPr>
          <a:xfrm rot="16200000">
            <a:off x="6568409" y="2400628"/>
            <a:ext cx="4706936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b="0" i="1" strike="noStrike" spc="-1">
                <a:latin typeface="Arial"/>
              </a:rPr>
              <a:t>The Lancet Global Health</a:t>
            </a:r>
            <a:r>
              <a:rPr lang="en-US" sz="900" b="0" strike="noStrike" spc="-1">
                <a:latin typeface="Arial"/>
              </a:rPr>
              <a:t> 2024 12e1945-e1953DOI: (10.1016/S2214-109X(24)00355-3) </a:t>
            </a:r>
          </a:p>
        </p:txBody>
      </p:sp>
    </p:spTree>
    <p:extLst>
      <p:ext uri="{BB962C8B-B14F-4D97-AF65-F5344CB8AC3E}">
        <p14:creationId xmlns:p14="http://schemas.microsoft.com/office/powerpoint/2010/main" val="89364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E675-1635-F349-8098-78A218DB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Radiotherapy; 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9AF6-63A7-5F45-875B-A35F077A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3119"/>
            <a:ext cx="9095555" cy="3800416"/>
          </a:xfrm>
        </p:spPr>
        <p:txBody>
          <a:bodyPr>
            <a:normAutofit/>
          </a:bodyPr>
          <a:lstStyle/>
          <a:p>
            <a:r>
              <a:rPr lang="en-GB"/>
              <a:t>Scale-up in provision essential:</a:t>
            </a:r>
          </a:p>
          <a:p>
            <a:pPr lvl="1"/>
            <a:r>
              <a:rPr lang="en-GB"/>
              <a:t>Opportunity: </a:t>
            </a:r>
            <a:r>
              <a:rPr lang="en-GB" i="1" u="sng">
                <a:solidFill>
                  <a:schemeClr val="accent1"/>
                </a:solidFill>
              </a:rPr>
              <a:t>save</a:t>
            </a:r>
            <a:r>
              <a:rPr lang="en-GB" i="1">
                <a:solidFill>
                  <a:schemeClr val="accent1"/>
                </a:solidFill>
              </a:rPr>
              <a:t> </a:t>
            </a:r>
            <a:r>
              <a:rPr lang="en-GB"/>
              <a:t>26.9 million </a:t>
            </a:r>
            <a:r>
              <a:rPr lang="en-GB" i="1" u="sng">
                <a:solidFill>
                  <a:schemeClr val="accent1"/>
                </a:solidFill>
              </a:rPr>
              <a:t>lives</a:t>
            </a:r>
            <a:r>
              <a:rPr lang="en-GB"/>
              <a:t> in low/middle income countries by 2035</a:t>
            </a:r>
          </a:p>
          <a:p>
            <a:pPr lvl="3"/>
            <a:endParaRPr lang="en-GB"/>
          </a:p>
          <a:p>
            <a:r>
              <a:rPr lang="en-GB"/>
              <a:t>Provision on this scale requires:</a:t>
            </a:r>
          </a:p>
          <a:p>
            <a:pPr lvl="1"/>
            <a:r>
              <a:rPr lang="en-GB"/>
              <a:t>Development of new techniques; and</a:t>
            </a:r>
          </a:p>
          <a:p>
            <a:pPr lvl="1"/>
            <a:r>
              <a:rPr lang="en-GB"/>
              <a:t>Cost-effective </a:t>
            </a:r>
            <a:r>
              <a:rPr lang="en-GB" i="1"/>
              <a:t>system integration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0282-39A1-9845-A57E-DABA3116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55D0-6A58-8948-885C-9B21479DE2D3}"/>
              </a:ext>
            </a:extLst>
          </p:cNvPr>
          <p:cNvSpPr txBox="1"/>
          <p:nvPr/>
        </p:nvSpPr>
        <p:spPr>
          <a:xfrm rot="16200000">
            <a:off x="7363609" y="2346385"/>
            <a:ext cx="3283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/>
              <a:t>Atun</a:t>
            </a:r>
            <a:r>
              <a:rPr lang="en-US" sz="1200" b="1"/>
              <a:t>, Lancet Oncol. 2015 Sep;16(10):1153-86</a:t>
            </a:r>
          </a:p>
        </p:txBody>
      </p:sp>
    </p:spTree>
    <p:extLst>
      <p:ext uri="{BB962C8B-B14F-4D97-AF65-F5344CB8AC3E}">
        <p14:creationId xmlns:p14="http://schemas.microsoft.com/office/powerpoint/2010/main" val="357616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16E0C1-55D4-E611-3023-F0331749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03" y="618099"/>
            <a:ext cx="1318235" cy="17968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CC7B2-C3CF-5003-AAA7-19940D9F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Hadron beams for radiation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E191C-9348-5B43-7283-4288BC3F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20599"/>
            <a:ext cx="9143999" cy="1322901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Wilson, then at Harvard designing 150 MeV cyclotron:</a:t>
            </a:r>
          </a:p>
          <a:p>
            <a:pPr lvl="1"/>
            <a:r>
              <a:rPr lang="en-US"/>
              <a:t>Identified benefits and properties of proton beams for RT</a:t>
            </a:r>
          </a:p>
          <a:p>
            <a:pPr lvl="1"/>
            <a:r>
              <a:rPr lang="en-US"/>
              <a:t>Pointed out potential of ions (carbon) and electrons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59E4E-7CBF-AE8D-9488-5E87A7AC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2" y="618099"/>
            <a:ext cx="1790700" cy="223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02C10-24A3-8AC4-A00C-5EF82B8BF295}"/>
              </a:ext>
            </a:extLst>
          </p:cNvPr>
          <p:cNvSpPr txBox="1"/>
          <p:nvPr/>
        </p:nvSpPr>
        <p:spPr>
          <a:xfrm>
            <a:off x="192900" y="2814554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R. Wilson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0559E-3011-55F9-C03C-A4190FCF9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398" y="1778103"/>
            <a:ext cx="2941105" cy="1942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0018F-628D-85DD-55AE-00670D4CB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611" y="1778103"/>
            <a:ext cx="2676138" cy="1942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5A505-0782-E50D-7058-8782C24D1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698" y="725346"/>
            <a:ext cx="3213100" cy="9525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EC2BCF-D44E-ACDB-0AE1-A8ECCE482E8C}"/>
              </a:ext>
            </a:extLst>
          </p:cNvPr>
          <p:cNvCxnSpPr/>
          <p:nvPr/>
        </p:nvCxnSpPr>
        <p:spPr>
          <a:xfrm flipH="1">
            <a:off x="3541362" y="2783558"/>
            <a:ext cx="534692" cy="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3B79F9-0C19-57F1-AF60-35D57CDA0484}"/>
              </a:ext>
            </a:extLst>
          </p:cNvPr>
          <p:cNvCxnSpPr>
            <a:cxnSpLocks/>
          </p:cNvCxnSpPr>
          <p:nvPr/>
        </p:nvCxnSpPr>
        <p:spPr>
          <a:xfrm>
            <a:off x="4206205" y="3346663"/>
            <a:ext cx="534692" cy="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919945-7C28-8107-2C7D-062BEAA932C7}"/>
              </a:ext>
            </a:extLst>
          </p:cNvPr>
          <p:cNvSpPr txBox="1"/>
          <p:nvPr/>
        </p:nvSpPr>
        <p:spPr>
          <a:xfrm>
            <a:off x="2329572" y="1056541"/>
            <a:ext cx="18870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Radiology 47:48a7–91 (1946)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F4EAA8C-FFBA-2B5B-05C5-7A37DF4D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278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D484-9D34-550F-E556-FFBF457F0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Evolving state of the 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697DD-EA09-7F6C-64DA-25AD039A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Figure 1.">
            <a:extLst>
              <a:ext uri="{FF2B5EF4-FFF2-40B4-BE49-F238E27FC236}">
                <a16:creationId xmlns:a16="http://schemas.microsoft.com/office/drawing/2014/main" id="{17656339-A658-372C-1E7A-719CA7EE5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7"/>
          <a:stretch/>
        </p:blipFill>
        <p:spPr bwMode="auto">
          <a:xfrm>
            <a:off x="2998132" y="563098"/>
            <a:ext cx="3945109" cy="448477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E95E3-8194-7F3C-68DE-D3654EA46A26}"/>
              </a:ext>
            </a:extLst>
          </p:cNvPr>
          <p:cNvSpPr txBox="1"/>
          <p:nvPr/>
        </p:nvSpPr>
        <p:spPr>
          <a:xfrm>
            <a:off x="278576" y="4114799"/>
            <a:ext cx="1625958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Cyclotron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Laurence; 1932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6AA6CC-B8DE-A61D-BC00-A368D7E3BA0F}"/>
              </a:ext>
            </a:extLst>
          </p:cNvPr>
          <p:cNvGrpSpPr/>
          <p:nvPr/>
        </p:nvGrpSpPr>
        <p:grpSpPr>
          <a:xfrm>
            <a:off x="1905000" y="4437965"/>
            <a:ext cx="1868837" cy="0"/>
            <a:chOff x="1905000" y="4437965"/>
            <a:chExt cx="1868837" cy="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FC10CE-80C1-9177-2158-73A868B837C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4437965"/>
              <a:ext cx="1868837" cy="0"/>
            </a:xfrm>
            <a:prstGeom prst="straightConnector1">
              <a:avLst/>
            </a:prstGeom>
            <a:ln w="952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0243CCE-32DF-82C2-7D20-B7AAC14C40EC}"/>
                </a:ext>
              </a:extLst>
            </p:cNvPr>
            <p:cNvCxnSpPr>
              <a:cxnSpLocks/>
            </p:cNvCxnSpPr>
            <p:nvPr/>
          </p:nvCxnSpPr>
          <p:spPr>
            <a:xfrm>
              <a:off x="2998132" y="4437965"/>
              <a:ext cx="775705" cy="0"/>
            </a:xfrm>
            <a:prstGeom prst="straightConnector1">
              <a:avLst/>
            </a:prstGeom>
            <a:ln w="952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F189C5-6172-5CF2-7A36-871349656A08}"/>
              </a:ext>
            </a:extLst>
          </p:cNvPr>
          <p:cNvCxnSpPr>
            <a:cxnSpLocks/>
          </p:cNvCxnSpPr>
          <p:nvPr/>
        </p:nvCxnSpPr>
        <p:spPr>
          <a:xfrm>
            <a:off x="2529578" y="4179192"/>
            <a:ext cx="1868837" cy="0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5B5565C-56B9-1991-C331-A77B5720AF35}"/>
              </a:ext>
            </a:extLst>
          </p:cNvPr>
          <p:cNvSpPr txBox="1"/>
          <p:nvPr/>
        </p:nvSpPr>
        <p:spPr>
          <a:xfrm>
            <a:off x="41157" y="3306886"/>
            <a:ext cx="2260362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Synchrotron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Goward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Barnes; 1946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1FCC3080-D044-5748-35C5-9DAD36217F3A}"/>
              </a:ext>
            </a:extLst>
          </p:cNvPr>
          <p:cNvCxnSpPr>
            <a:stCxn id="27" idx="3"/>
          </p:cNvCxnSpPr>
          <p:nvPr/>
        </p:nvCxnSpPr>
        <p:spPr>
          <a:xfrm>
            <a:off x="2301519" y="3630052"/>
            <a:ext cx="228059" cy="54914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AAC9870-32A3-3276-51FB-D8CAD7842E76}"/>
              </a:ext>
            </a:extLst>
          </p:cNvPr>
          <p:cNvSpPr txBox="1"/>
          <p:nvPr/>
        </p:nvSpPr>
        <p:spPr>
          <a:xfrm>
            <a:off x="7095379" y="2711430"/>
            <a:ext cx="188198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Biological studies; 1948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6191BD-4D86-07D3-7ECA-1998AFA108B0}"/>
              </a:ext>
            </a:extLst>
          </p:cNvPr>
          <p:cNvSpPr txBox="1"/>
          <p:nvPr/>
        </p:nvSpPr>
        <p:spPr>
          <a:xfrm>
            <a:off x="7095379" y="1673764"/>
            <a:ext cx="1881987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studies (pituitary gland);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D14CCB-B4F6-B38D-4369-EF33E43CBA11}"/>
              </a:ext>
            </a:extLst>
          </p:cNvPr>
          <p:cNvSpPr txBox="1"/>
          <p:nvPr/>
        </p:nvSpPr>
        <p:spPr>
          <a:xfrm>
            <a:off x="7102627" y="651873"/>
            <a:ext cx="1881987" cy="92333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therapy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(Mass Gen Hosp)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1974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536CFB-544E-674F-73EE-77548EC79011}"/>
              </a:ext>
            </a:extLst>
          </p:cNvPr>
          <p:cNvCxnSpPr>
            <a:cxnSpLocks/>
          </p:cNvCxnSpPr>
          <p:nvPr/>
        </p:nvCxnSpPr>
        <p:spPr>
          <a:xfrm>
            <a:off x="5564135" y="1113538"/>
            <a:ext cx="1538492" cy="0"/>
          </a:xfrm>
          <a:prstGeom prst="straightConnector1">
            <a:avLst/>
          </a:prstGeom>
          <a:ln w="9525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B545314-2F83-8F06-1859-6E97795F6D23}"/>
              </a:ext>
            </a:extLst>
          </p:cNvPr>
          <p:cNvCxnSpPr>
            <a:cxnSpLocks/>
          </p:cNvCxnSpPr>
          <p:nvPr/>
        </p:nvCxnSpPr>
        <p:spPr>
          <a:xfrm>
            <a:off x="4767359" y="2137380"/>
            <a:ext cx="2328020" cy="0"/>
          </a:xfrm>
          <a:prstGeom prst="straightConnector1">
            <a:avLst/>
          </a:prstGeom>
          <a:ln w="952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63261C-B210-16A0-C1F7-018449F523AE}"/>
              </a:ext>
            </a:extLst>
          </p:cNvPr>
          <p:cNvCxnSpPr>
            <a:cxnSpLocks/>
          </p:cNvCxnSpPr>
          <p:nvPr/>
        </p:nvCxnSpPr>
        <p:spPr>
          <a:xfrm>
            <a:off x="4443125" y="3063031"/>
            <a:ext cx="2652254" cy="0"/>
          </a:xfrm>
          <a:prstGeom prst="straightConnector1">
            <a:avLst/>
          </a:prstGeom>
          <a:ln w="952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6C308F-2D4E-BB76-6098-85F28EEB8461}"/>
              </a:ext>
            </a:extLst>
          </p:cNvPr>
          <p:cNvCxnSpPr/>
          <p:nvPr/>
        </p:nvCxnSpPr>
        <p:spPr>
          <a:xfrm flipV="1">
            <a:off x="4443125" y="3063031"/>
            <a:ext cx="0" cy="1772856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DDDF199-39AC-3A52-0CF2-D23595E65F7D}"/>
              </a:ext>
            </a:extLst>
          </p:cNvPr>
          <p:cNvCxnSpPr>
            <a:cxnSpLocks/>
          </p:cNvCxnSpPr>
          <p:nvPr/>
        </p:nvCxnSpPr>
        <p:spPr>
          <a:xfrm flipV="1">
            <a:off x="4767359" y="2137380"/>
            <a:ext cx="0" cy="2698507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57A9D7E-2A31-C1B2-F26A-0834AFA2E06C}"/>
              </a:ext>
            </a:extLst>
          </p:cNvPr>
          <p:cNvCxnSpPr>
            <a:cxnSpLocks/>
          </p:cNvCxnSpPr>
          <p:nvPr/>
        </p:nvCxnSpPr>
        <p:spPr>
          <a:xfrm flipV="1">
            <a:off x="5564135" y="1113538"/>
            <a:ext cx="0" cy="3722349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1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AAA11F-6B67-B841-9CBB-58AAD858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Particle beam therapy 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1D2E7-3EB8-4B45-9892-DF11EF947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" y="486992"/>
            <a:ext cx="9138791" cy="4701040"/>
          </a:xfrm>
        </p:spPr>
        <p:txBody>
          <a:bodyPr>
            <a:normAutofit/>
          </a:bodyPr>
          <a:lstStyle/>
          <a:p>
            <a:r>
              <a:rPr lang="en-US"/>
              <a:t>Cyclotron based:</a:t>
            </a:r>
          </a:p>
          <a:p>
            <a:pPr lvl="1"/>
            <a:r>
              <a:rPr lang="en-US"/>
              <a:t>Limitations:</a:t>
            </a:r>
          </a:p>
          <a:p>
            <a:pPr lvl="2"/>
            <a:r>
              <a:rPr lang="en-US"/>
              <a:t>Energy modulation</a:t>
            </a:r>
          </a:p>
          <a:p>
            <a:pPr lvl="2"/>
            <a:r>
              <a:rPr lang="en-US"/>
              <a:t>Instantaneous dose rate</a:t>
            </a:r>
          </a:p>
          <a:p>
            <a:pPr lvl="2"/>
            <a:endParaRPr lang="en-US" sz="15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Synchrotron based:</a:t>
            </a:r>
          </a:p>
          <a:p>
            <a:pPr lvl="1"/>
            <a:r>
              <a:rPr lang="en-US" err="1"/>
              <a:t>Limitiations</a:t>
            </a:r>
            <a:r>
              <a:rPr lang="en-US"/>
              <a:t>:</a:t>
            </a:r>
          </a:p>
          <a:p>
            <a:pPr lvl="2"/>
            <a:r>
              <a:rPr lang="en-US"/>
              <a:t>Complexity</a:t>
            </a:r>
          </a:p>
          <a:p>
            <a:pPr lvl="2"/>
            <a:r>
              <a:rPr lang="en-US"/>
              <a:t>Instantaneous dose rate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26E3F-8525-4F4B-A236-DD7550E50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7" t="19162" r="4000" b="25205"/>
          <a:stretch/>
        </p:blipFill>
        <p:spPr>
          <a:xfrm>
            <a:off x="3928312" y="644178"/>
            <a:ext cx="5012304" cy="23031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27017-EF9B-1A4E-B7C9-AC1DF78D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" t="18222" r="6855" b="33334"/>
          <a:stretch/>
        </p:blipFill>
        <p:spPr>
          <a:xfrm>
            <a:off x="3928312" y="3022568"/>
            <a:ext cx="5012304" cy="20347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68C80C-1872-1244-9D68-F2EEE986757A}"/>
              </a:ext>
            </a:extLst>
          </p:cNvPr>
          <p:cNvSpPr txBox="1"/>
          <p:nvPr/>
        </p:nvSpPr>
        <p:spPr>
          <a:xfrm>
            <a:off x="3928313" y="2646390"/>
            <a:ext cx="3071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5"/>
            <a:r>
              <a:rPr lang="en-US" sz="1600" b="1">
                <a:solidFill>
                  <a:prstClr val="black"/>
                </a:solidFill>
                <a:latin typeface="Arial"/>
              </a:rPr>
              <a:t>Christie Hospital, Manchester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044C2-69BD-3B4B-BD80-EDFDF88C5335}"/>
              </a:ext>
            </a:extLst>
          </p:cNvPr>
          <p:cNvSpPr txBox="1"/>
          <p:nvPr/>
        </p:nvSpPr>
        <p:spPr>
          <a:xfrm>
            <a:off x="7370847" y="3078191"/>
            <a:ext cx="1495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765"/>
            <a:r>
              <a:rPr lang="en-US" sz="1600" b="1" err="1">
                <a:solidFill>
                  <a:prstClr val="black"/>
                </a:solidFill>
                <a:latin typeface="Arial"/>
              </a:rPr>
              <a:t>MedAustron</a:t>
            </a:r>
            <a:r>
              <a:rPr lang="en-US" sz="1600" b="1">
                <a:solidFill>
                  <a:prstClr val="black"/>
                </a:solidFill>
                <a:latin typeface="Arial"/>
              </a:rPr>
              <a:t>, </a:t>
            </a:r>
            <a:br>
              <a:rPr lang="en-US" sz="1600" b="1">
                <a:solidFill>
                  <a:prstClr val="black"/>
                </a:solidFill>
                <a:latin typeface="Arial"/>
              </a:rPr>
            </a:br>
            <a:r>
              <a:rPr lang="en-US" sz="1600" b="1">
                <a:solidFill>
                  <a:prstClr val="black"/>
                </a:solidFill>
                <a:latin typeface="Arial"/>
              </a:rPr>
              <a:t>Austria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AC466E-DDD1-E446-9860-B39181794FF6}"/>
              </a:ext>
            </a:extLst>
          </p:cNvPr>
          <p:cNvGrpSpPr/>
          <p:nvPr/>
        </p:nvGrpSpPr>
        <p:grpSpPr>
          <a:xfrm>
            <a:off x="2527707" y="2767253"/>
            <a:ext cx="4558786" cy="2140790"/>
            <a:chOff x="2451614" y="2598198"/>
            <a:chExt cx="4558786" cy="21407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DCF9A7-7884-7E45-ACE2-C8E71A29D3F7}"/>
                </a:ext>
              </a:extLst>
            </p:cNvPr>
            <p:cNvSpPr/>
            <p:nvPr/>
          </p:nvSpPr>
          <p:spPr>
            <a:xfrm>
              <a:off x="4844052" y="3340937"/>
              <a:ext cx="2151234" cy="13980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5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" name="Content Placeholder 3">
              <a:extLst>
                <a:ext uri="{FF2B5EF4-FFF2-40B4-BE49-F238E27FC236}">
                  <a16:creationId xmlns:a16="http://schemas.microsoft.com/office/drawing/2014/main" id="{4A02327B-A43E-4D42-A6CD-8B73C083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1614" y="2598198"/>
              <a:ext cx="890295" cy="48389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B3E834-F72C-7941-A0DC-74C43BB51F0B}"/>
                </a:ext>
              </a:extLst>
            </p:cNvPr>
            <p:cNvCxnSpPr>
              <a:cxnSpLocks/>
            </p:cNvCxnSpPr>
            <p:nvPr/>
          </p:nvCxnSpPr>
          <p:spPr>
            <a:xfrm>
              <a:off x="3341909" y="2598198"/>
              <a:ext cx="3668491" cy="742739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5F2997-A328-6340-864B-891B0EBDAC42}"/>
                </a:ext>
              </a:extLst>
            </p:cNvPr>
            <p:cNvCxnSpPr>
              <a:cxnSpLocks/>
            </p:cNvCxnSpPr>
            <p:nvPr/>
          </p:nvCxnSpPr>
          <p:spPr>
            <a:xfrm>
              <a:off x="2471552" y="3078190"/>
              <a:ext cx="2372500" cy="1660797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8806D27-5C62-894E-A998-01DDE77316A6}"/>
              </a:ext>
            </a:extLst>
          </p:cNvPr>
          <p:cNvSpPr txBox="1"/>
          <p:nvPr/>
        </p:nvSpPr>
        <p:spPr>
          <a:xfrm>
            <a:off x="90631" y="1864763"/>
            <a:ext cx="280366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600" b="1">
                <a:solidFill>
                  <a:srgbClr val="C71585"/>
                </a:solidFill>
                <a:latin typeface="Arial"/>
                <a:sym typeface="Symbol" panose="05050102010706020507" pitchFamily="18" charset="2"/>
              </a:rPr>
              <a:t> </a:t>
            </a:r>
            <a:r>
              <a:rPr lang="en-US" sz="1600" b="1">
                <a:solidFill>
                  <a:srgbClr val="C71585"/>
                </a:solidFill>
                <a:latin typeface="Arial"/>
              </a:rPr>
              <a:t>reduce footprint,</a:t>
            </a:r>
            <a:br>
              <a:rPr lang="en-US" sz="1600" b="1">
                <a:solidFill>
                  <a:srgbClr val="C71585"/>
                </a:solidFill>
                <a:latin typeface="Arial"/>
              </a:rPr>
            </a:br>
            <a:r>
              <a:rPr lang="en-US" sz="1600" b="1">
                <a:solidFill>
                  <a:srgbClr val="C71585"/>
                </a:solidFill>
                <a:latin typeface="Arial"/>
              </a:rPr>
              <a:t>     cost and complexity</a:t>
            </a:r>
          </a:p>
          <a:p>
            <a:pPr defTabSz="685765"/>
            <a:r>
              <a:rPr lang="en-US" sz="1600" b="1">
                <a:solidFill>
                  <a:prstClr val="white"/>
                </a:solidFill>
                <a:latin typeface="Arial"/>
              </a:rPr>
              <a:t>	</a:t>
            </a:r>
            <a:r>
              <a:rPr lang="en-US" sz="1600" b="1">
                <a:solidFill>
                  <a:srgbClr val="FF4500"/>
                </a:solidFill>
                <a:latin typeface="Arial"/>
              </a:rPr>
              <a:t>‘</a:t>
            </a:r>
            <a:r>
              <a:rPr lang="en-US" sz="1600" b="1" i="1">
                <a:solidFill>
                  <a:srgbClr val="FF4500"/>
                </a:solidFill>
                <a:latin typeface="Arial"/>
              </a:rPr>
              <a:t>PBT for the many</a:t>
            </a:r>
            <a:r>
              <a:rPr lang="en-US" sz="1600" b="1">
                <a:solidFill>
                  <a:srgbClr val="FF4500"/>
                </a:solidFill>
                <a:latin typeface="Arial"/>
              </a:rPr>
              <a:t>’!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6ED61-F786-6E41-AA75-F8150768CC4D}"/>
              </a:ext>
            </a:extLst>
          </p:cNvPr>
          <p:cNvSpPr txBox="1"/>
          <p:nvPr/>
        </p:nvSpPr>
        <p:spPr>
          <a:xfrm>
            <a:off x="90631" y="2811452"/>
            <a:ext cx="237159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600" b="1">
                <a:solidFill>
                  <a:srgbClr val="C71585"/>
                </a:solidFill>
                <a:latin typeface="Arial"/>
                <a:sym typeface="Symbol" panose="05050102010706020507" pitchFamily="18" charset="2"/>
              </a:rPr>
              <a:t> i</a:t>
            </a:r>
            <a:r>
              <a:rPr lang="en-US" sz="1600" b="1">
                <a:solidFill>
                  <a:srgbClr val="C71585"/>
                </a:solidFill>
                <a:latin typeface="Arial"/>
              </a:rPr>
              <a:t>ncrease flexibility</a:t>
            </a:r>
          </a:p>
          <a:p>
            <a:pPr marL="273044" defTabSz="685765"/>
            <a:r>
              <a:rPr lang="en-US" sz="1600" b="1" err="1">
                <a:solidFill>
                  <a:srgbClr val="FF4500"/>
                </a:solidFill>
                <a:latin typeface="Arial"/>
              </a:rPr>
              <a:t>optimise</a:t>
            </a:r>
            <a:r>
              <a:rPr lang="en-US" sz="1600" b="1">
                <a:solidFill>
                  <a:srgbClr val="FF4500"/>
                </a:solidFill>
                <a:latin typeface="Arial"/>
              </a:rPr>
              <a:t> treatments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D6F3336-83AE-EC69-8B38-4ABFE80D982E}"/>
              </a:ext>
            </a:extLst>
          </p:cNvPr>
          <p:cNvSpPr txBox="1">
            <a:spLocks/>
          </p:cNvSpPr>
          <p:nvPr/>
        </p:nvSpPr>
        <p:spPr>
          <a:xfrm>
            <a:off x="70822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A1DC3ABC-92C2-B748-ABF3-8546144348B4}" type="slidenum">
              <a:rPr lang="en-US" sz="120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200">
                <a:defRPr/>
              </a:pPr>
              <a:t>8</a:t>
            </a:fld>
            <a:endParaRPr lang="en-US" sz="120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5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  <p:bldP spid="10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3650D631-8646-5727-A270-0576CCC0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" b="16339"/>
          <a:stretch>
            <a:fillRect/>
          </a:stretch>
        </p:blipFill>
        <p:spPr bwMode="auto">
          <a:xfrm>
            <a:off x="1" y="486383"/>
            <a:ext cx="9144000" cy="46572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D3C9EBEF-5C8A-03C7-F836-DF4E307E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5">
              <a:spcAft>
                <a:spcPts val="600"/>
              </a:spcAft>
            </a:pPr>
            <a:fld id="{A1DC3ABC-92C2-B748-ABF3-8546144348B4}" type="slidenum">
              <a:rPr lang="en-US">
                <a:solidFill>
                  <a:srgbClr val="0000CD"/>
                </a:solidFill>
                <a:latin typeface="Arial"/>
              </a:rPr>
              <a:pPr defTabSz="685765">
                <a:spcAft>
                  <a:spcPts val="600"/>
                </a:spcAft>
              </a:pPr>
              <a:t>9</a:t>
            </a:fld>
            <a:endParaRPr lang="en-US">
              <a:solidFill>
                <a:srgbClr val="0000CD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D9BD3-2038-C969-824B-3815D5B3E83C}"/>
              </a:ext>
            </a:extLst>
          </p:cNvPr>
          <p:cNvSpPr txBox="1"/>
          <p:nvPr/>
        </p:nvSpPr>
        <p:spPr>
          <a:xfrm>
            <a:off x="247194" y="3644418"/>
            <a:ext cx="2357956" cy="784830"/>
          </a:xfrm>
          <a:prstGeom prst="rect">
            <a:avLst/>
          </a:prstGeom>
          <a:solidFill>
            <a:srgbClr val="F8F3C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500" b="1">
                <a:solidFill>
                  <a:srgbClr val="000080"/>
                </a:solidFill>
                <a:latin typeface="Arial"/>
                <a:sym typeface="Symbol" panose="05050102010706020507" pitchFamily="18" charset="2"/>
              </a:rPr>
              <a:t> Increase automation</a:t>
            </a:r>
            <a:r>
              <a:rPr lang="en-US" sz="1500" b="1">
                <a:solidFill>
                  <a:srgbClr val="000080"/>
                </a:solidFill>
                <a:latin typeface="Arial"/>
              </a:rPr>
              <a:t>,</a:t>
            </a:r>
            <a:br>
              <a:rPr lang="en-US" sz="1500" b="1">
                <a:solidFill>
                  <a:srgbClr val="000080"/>
                </a:solidFill>
                <a:latin typeface="Arial"/>
              </a:rPr>
            </a:br>
            <a:r>
              <a:rPr lang="en-US" sz="1500" b="1">
                <a:solidFill>
                  <a:srgbClr val="000080"/>
                </a:solidFill>
                <a:latin typeface="Arial"/>
              </a:rPr>
              <a:t>     monitor motion</a:t>
            </a:r>
          </a:p>
          <a:p>
            <a:pPr defTabSz="685765"/>
            <a:r>
              <a:rPr lang="en-US" sz="1500" b="1">
                <a:solidFill>
                  <a:srgbClr val="000080"/>
                </a:solidFill>
                <a:latin typeface="Arial"/>
              </a:rPr>
              <a:t>        </a:t>
            </a:r>
            <a:r>
              <a:rPr lang="en-US" sz="1500" b="1">
                <a:solidFill>
                  <a:srgbClr val="006400"/>
                </a:solidFill>
                <a:latin typeface="Arial"/>
              </a:rPr>
              <a:t>‘</a:t>
            </a:r>
            <a:r>
              <a:rPr lang="en-US" sz="1500" b="1" i="1">
                <a:solidFill>
                  <a:srgbClr val="006400"/>
                </a:solidFill>
                <a:latin typeface="Arial"/>
              </a:rPr>
              <a:t>shoot on demand</a:t>
            </a:r>
            <a:r>
              <a:rPr lang="en-US" sz="1500" b="1">
                <a:solidFill>
                  <a:srgbClr val="006400"/>
                </a:solidFill>
                <a:latin typeface="Arial"/>
              </a:rPr>
              <a:t>’!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60A6D-12FD-FE9F-6092-65608B424600}"/>
              </a:ext>
            </a:extLst>
          </p:cNvPr>
          <p:cNvSpPr txBox="1"/>
          <p:nvPr/>
        </p:nvSpPr>
        <p:spPr>
          <a:xfrm>
            <a:off x="247194" y="4407962"/>
            <a:ext cx="2357956" cy="553998"/>
          </a:xfrm>
          <a:prstGeom prst="rect">
            <a:avLst/>
          </a:prstGeom>
          <a:solidFill>
            <a:srgbClr val="F8F3C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500" b="1">
                <a:solidFill>
                  <a:srgbClr val="000080"/>
                </a:solidFill>
                <a:latin typeface="Arial"/>
                <a:sym typeface="Symbol" panose="05050102010706020507" pitchFamily="18" charset="2"/>
              </a:rPr>
              <a:t> i</a:t>
            </a:r>
            <a:r>
              <a:rPr lang="en-US" sz="1500" b="1">
                <a:solidFill>
                  <a:srgbClr val="000080"/>
                </a:solidFill>
                <a:latin typeface="Arial"/>
              </a:rPr>
              <a:t>ncrease throughput</a:t>
            </a:r>
            <a:br>
              <a:rPr lang="en-US" sz="1500" b="1">
                <a:solidFill>
                  <a:srgbClr val="000080"/>
                </a:solidFill>
                <a:latin typeface="Arial"/>
              </a:rPr>
            </a:br>
            <a:r>
              <a:rPr lang="en-US" sz="1500" b="1">
                <a:solidFill>
                  <a:srgbClr val="000080"/>
                </a:solidFill>
                <a:latin typeface="Arial"/>
              </a:rPr>
              <a:t>   </a:t>
            </a:r>
            <a:r>
              <a:rPr lang="en-US" sz="1500" b="1">
                <a:solidFill>
                  <a:srgbClr val="006400"/>
                </a:solidFill>
                <a:latin typeface="Arial"/>
              </a:rPr>
              <a:t>reduce cost/treatment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BA187-B7E8-B15F-5614-B8D534D4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79" y="766421"/>
            <a:ext cx="6123619" cy="41955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BE0024-345A-DE38-39E7-A2B316094C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5444" y="1146106"/>
            <a:ext cx="1541969" cy="425371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46571C0-FF37-79B4-F2B5-F77CD41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8791" cy="415499"/>
          </a:xfrm>
        </p:spPr>
        <p:txBody>
          <a:bodyPr>
            <a:normAutofit/>
          </a:bodyPr>
          <a:lstStyle/>
          <a:p>
            <a:r>
              <a:rPr lang="en-US"/>
              <a:t>Particle beam therapy today</a:t>
            </a:r>
          </a:p>
        </p:txBody>
      </p:sp>
    </p:spTree>
    <p:extLst>
      <p:ext uri="{BB962C8B-B14F-4D97-AF65-F5344CB8AC3E}">
        <p14:creationId xmlns:p14="http://schemas.microsoft.com/office/powerpoint/2010/main" val="3213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KL-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L-slide" id="{4CCE5B20-C754-B242-99AA-F2CE1C9F0F9D}" vid="{7B907CE8-C5E6-6E40-AD23-5EB2E183EB9A}"/>
    </a:ext>
  </a:extLst>
</a:theme>
</file>

<file path=ppt/theme/theme2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Presentation1" id="{10D281F0-3BF3-864C-B669-09BCC1AF4E06}" vid="{C61C7513-D72C-074A-83AB-3F5946078AF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KL-slide</Template>
  <TotalTime>0</TotalTime>
  <Words>957</Words>
  <Application>Microsoft Macintosh PowerPoint</Application>
  <PresentationFormat>On-screen Show (16:9)</PresentationFormat>
  <Paragraphs>233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Inter Medium</vt:lpstr>
      <vt:lpstr>Symbol</vt:lpstr>
      <vt:lpstr>KL-slide</vt:lpstr>
      <vt:lpstr>ICL PPT Theme</vt:lpstr>
      <vt:lpstr>The Laser-hybrid Accelerator for Radiobiological Applications</vt:lpstr>
      <vt:lpstr>Acknowledgements</vt:lpstr>
      <vt:lpstr>Radiotherapy; the challenge</vt:lpstr>
      <vt:lpstr>Radiotherapy; the challenge</vt:lpstr>
      <vt:lpstr>Radiotherapy; the challenge</vt:lpstr>
      <vt:lpstr>Hadron beams for radiation therapy</vt:lpstr>
      <vt:lpstr>Evolving state of the art</vt:lpstr>
      <vt:lpstr>Particle beam therapy today</vt:lpstr>
      <vt:lpstr>Particle beam therapy today</vt:lpstr>
      <vt:lpstr>PowerPoint Presentation</vt:lpstr>
      <vt:lpstr>Radiobiology in new regimens</vt:lpstr>
      <vt:lpstr>PowerPoint Presentation</vt:lpstr>
      <vt:lpstr>PowerPoint Presentation</vt:lpstr>
      <vt:lpstr>Specifications</vt:lpstr>
      <vt:lpstr>Source</vt:lpstr>
      <vt:lpstr>Plasma (Gabor) lens</vt:lpstr>
      <vt:lpstr>Plasma lens; status</vt:lpstr>
      <vt:lpstr>Rapid, flexible acceleration for stage 2</vt:lpstr>
      <vt:lpstr>Dose mapping in real time: ion-acoustic imaging</vt:lpstr>
      <vt:lpstr>Three pillars</vt:lpstr>
      <vt:lpstr>PoPLaR at SCAPA (Strathclyde) [Nov26]</vt:lpstr>
      <vt:lpstr>Peer-group meeting series</vt:lpstr>
      <vt:lpstr>The LhARA initiative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Kenneth R</dc:creator>
  <cp:lastModifiedBy>Long, Kenneth (STFC,RAL,PPD)</cp:lastModifiedBy>
  <cp:revision>1</cp:revision>
  <dcterms:created xsi:type="dcterms:W3CDTF">2026-04-21T07:22:19Z</dcterms:created>
  <dcterms:modified xsi:type="dcterms:W3CDTF">2026-05-21T09:29:12Z</dcterms:modified>
</cp:coreProperties>
</file>