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57"/>
  </p:notesMasterIdLst>
  <p:sldIdLst>
    <p:sldId id="935" r:id="rId3"/>
    <p:sldId id="6268" r:id="rId4"/>
    <p:sldId id="973" r:id="rId5"/>
    <p:sldId id="6343" r:id="rId6"/>
    <p:sldId id="6272" r:id="rId7"/>
    <p:sldId id="6273" r:id="rId8"/>
    <p:sldId id="6266" r:id="rId9"/>
    <p:sldId id="6267" r:id="rId10"/>
    <p:sldId id="6269" r:id="rId11"/>
    <p:sldId id="6271" r:id="rId12"/>
    <p:sldId id="6280" r:id="rId13"/>
    <p:sldId id="6281" r:id="rId14"/>
    <p:sldId id="6276" r:id="rId15"/>
    <p:sldId id="6059" r:id="rId16"/>
    <p:sldId id="6091" r:id="rId17"/>
    <p:sldId id="6290" r:id="rId18"/>
    <p:sldId id="6291" r:id="rId19"/>
    <p:sldId id="6292" r:id="rId20"/>
    <p:sldId id="6293" r:id="rId21"/>
    <p:sldId id="6294" r:id="rId22"/>
    <p:sldId id="6295" r:id="rId23"/>
    <p:sldId id="6297" r:id="rId24"/>
    <p:sldId id="6298" r:id="rId25"/>
    <p:sldId id="6299" r:id="rId26"/>
    <p:sldId id="6241" r:id="rId27"/>
    <p:sldId id="6184" r:id="rId28"/>
    <p:sldId id="6300" r:id="rId29"/>
    <p:sldId id="6301" r:id="rId30"/>
    <p:sldId id="6302" r:id="rId31"/>
    <p:sldId id="5526" r:id="rId32"/>
    <p:sldId id="6303" r:id="rId33"/>
    <p:sldId id="6304" r:id="rId34"/>
    <p:sldId id="6305" r:id="rId35"/>
    <p:sldId id="6306" r:id="rId36"/>
    <p:sldId id="6307" r:id="rId37"/>
    <p:sldId id="6308" r:id="rId38"/>
    <p:sldId id="6309" r:id="rId39"/>
    <p:sldId id="6311" r:id="rId40"/>
    <p:sldId id="6312" r:id="rId41"/>
    <p:sldId id="272" r:id="rId42"/>
    <p:sldId id="6265" r:id="rId43"/>
    <p:sldId id="6335" r:id="rId44"/>
    <p:sldId id="6338" r:id="rId45"/>
    <p:sldId id="6336" r:id="rId46"/>
    <p:sldId id="6337" r:id="rId47"/>
    <p:sldId id="6333" r:id="rId48"/>
    <p:sldId id="6341" r:id="rId49"/>
    <p:sldId id="6344" r:id="rId50"/>
    <p:sldId id="6277" r:id="rId51"/>
    <p:sldId id="6279" r:id="rId52"/>
    <p:sldId id="6340" r:id="rId53"/>
    <p:sldId id="6345" r:id="rId54"/>
    <p:sldId id="6129" r:id="rId55"/>
    <p:sldId id="591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51C38-CFB8-4BD4-9B3A-F4DFB855360C}"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96F24-F084-41AE-80A8-5BEE06FA1CEA}" type="slidenum">
              <a:rPr lang="en-US" smtClean="0"/>
              <a:t>‹#›</a:t>
            </a:fld>
            <a:endParaRPr lang="en-US"/>
          </a:p>
        </p:txBody>
      </p:sp>
    </p:spTree>
    <p:extLst>
      <p:ext uri="{BB962C8B-B14F-4D97-AF65-F5344CB8AC3E}">
        <p14:creationId xmlns:p14="http://schemas.microsoft.com/office/powerpoint/2010/main" val="202566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a:t>
            </a:r>
            <a:r>
              <a:rPr lang="es-ES" b="1" dirty="0"/>
              <a:t>SHAP </a:t>
            </a:r>
            <a:r>
              <a:rPr lang="es-ES" b="1" dirty="0" err="1"/>
              <a:t>contributors</a:t>
            </a:r>
            <a:r>
              <a:rPr lang="es-ES" dirty="0"/>
              <a:t> son las variables o características que más contribuyen a la predicción de un modelo de inteligencia artificial o </a:t>
            </a:r>
            <a:r>
              <a:rPr lang="es-ES" i="1" dirty="0"/>
              <a:t>machine </a:t>
            </a:r>
            <a:r>
              <a:rPr lang="es-ES" i="1" dirty="0" err="1"/>
              <a:t>learning</a:t>
            </a:r>
            <a:r>
              <a:rPr lang="es-ES" dirty="0"/>
              <a:t>, según el método </a:t>
            </a:r>
            <a:r>
              <a:rPr lang="es-ES" b="1" dirty="0"/>
              <a:t>SHAP</a:t>
            </a:r>
            <a:r>
              <a:rPr lang="es-ES" dirty="0"/>
              <a:t> (</a:t>
            </a:r>
            <a:r>
              <a:rPr lang="es-ES" i="1" dirty="0" err="1"/>
              <a:t>SHapley</a:t>
            </a:r>
            <a:r>
              <a:rPr lang="es-ES" i="1" dirty="0"/>
              <a:t> </a:t>
            </a:r>
            <a:r>
              <a:rPr lang="es-ES" i="1" dirty="0" err="1"/>
              <a:t>Additive</a:t>
            </a:r>
            <a:r>
              <a:rPr lang="es-ES" i="1" dirty="0"/>
              <a:t> </a:t>
            </a:r>
            <a:r>
              <a:rPr lang="es-ES" i="1" dirty="0" err="1"/>
              <a:t>exPlanations</a:t>
            </a:r>
            <a:r>
              <a:rPr lang="es-ES" dirty="0"/>
              <a:t>).</a:t>
            </a:r>
            <a:endParaRPr lang="en-US" dirty="0"/>
          </a:p>
        </p:txBody>
      </p:sp>
      <p:sp>
        <p:nvSpPr>
          <p:cNvPr id="4" name="Slide Number Placeholder 3"/>
          <p:cNvSpPr>
            <a:spLocks noGrp="1"/>
          </p:cNvSpPr>
          <p:nvPr>
            <p:ph type="sldNum" sz="quarter" idx="5"/>
          </p:nvPr>
        </p:nvSpPr>
        <p:spPr/>
        <p:txBody>
          <a:bodyPr/>
          <a:lstStyle/>
          <a:p>
            <a:fld id="{CB696F24-F084-41AE-80A8-5BEE06FA1CEA}" type="slidenum">
              <a:rPr lang="en-US" smtClean="0"/>
              <a:t>6</a:t>
            </a:fld>
            <a:endParaRPr lang="en-US"/>
          </a:p>
        </p:txBody>
      </p:sp>
    </p:spTree>
    <p:extLst>
      <p:ext uri="{BB962C8B-B14F-4D97-AF65-F5344CB8AC3E}">
        <p14:creationId xmlns:p14="http://schemas.microsoft.com/office/powerpoint/2010/main" val="2938306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B9B16-BD91-ABB1-67C1-F3FAF899C1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7C0D2C-4A81-4E01-7DD6-3B41B44540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260C47-20D2-C841-7BEE-F9E694803E40}"/>
              </a:ext>
            </a:extLst>
          </p:cNvPr>
          <p:cNvSpPr>
            <a:spLocks noGrp="1"/>
          </p:cNvSpPr>
          <p:nvPr>
            <p:ph type="body" idx="1"/>
          </p:nvPr>
        </p:nvSpPr>
        <p:spPr/>
        <p:txBody>
          <a:bodyPr/>
          <a:lstStyle/>
          <a:p>
            <a:r>
              <a:rPr lang="fr-FR" dirty="0" err="1"/>
              <a:t>Nanorain</a:t>
            </a:r>
            <a:r>
              <a:rPr lang="fr-FR" dirty="0"/>
              <a:t> </a:t>
            </a:r>
          </a:p>
        </p:txBody>
      </p:sp>
      <p:sp>
        <p:nvSpPr>
          <p:cNvPr id="4" name="Espace réservé du numéro de diapositive 3">
            <a:extLst>
              <a:ext uri="{FF2B5EF4-FFF2-40B4-BE49-F238E27FC236}">
                <a16:creationId xmlns:a16="http://schemas.microsoft.com/office/drawing/2014/main" id="{3561E543-8C9C-C831-A4FB-E7BFB13B466F}"/>
              </a:ext>
            </a:extLst>
          </p:cNvPr>
          <p:cNvSpPr>
            <a:spLocks noGrp="1"/>
          </p:cNvSpPr>
          <p:nvPr>
            <p:ph type="sldNum" sz="quarter" idx="10"/>
          </p:nvPr>
        </p:nvSpPr>
        <p:spPr/>
        <p:txBody>
          <a:bodyPr/>
          <a:lstStyle/>
          <a:p>
            <a:fld id="{1F6AF0E6-C138-4B1E-ADCF-7F54151BB55B}" type="slidenum">
              <a:rPr lang="en-US" smtClean="0"/>
              <a:pPr/>
              <a:t>50</a:t>
            </a:fld>
            <a:endParaRPr lang="en-US" dirty="0"/>
          </a:p>
        </p:txBody>
      </p:sp>
    </p:spTree>
    <p:extLst>
      <p:ext uri="{BB962C8B-B14F-4D97-AF65-F5344CB8AC3E}">
        <p14:creationId xmlns:p14="http://schemas.microsoft.com/office/powerpoint/2010/main" val="396195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B696F24-F084-41AE-80A8-5BEE06FA1CEA}" type="slidenum">
              <a:rPr lang="en-US" smtClean="0"/>
              <a:t>11</a:t>
            </a:fld>
            <a:endParaRPr lang="en-US"/>
          </a:p>
        </p:txBody>
      </p:sp>
    </p:spTree>
    <p:extLst>
      <p:ext uri="{BB962C8B-B14F-4D97-AF65-F5344CB8AC3E}">
        <p14:creationId xmlns:p14="http://schemas.microsoft.com/office/powerpoint/2010/main" val="264540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Buscar</a:t>
            </a:r>
            <a:r>
              <a:rPr lang="en-US" dirty="0"/>
              <a:t> </a:t>
            </a:r>
            <a:r>
              <a:rPr lang="en-US" dirty="0" err="1"/>
              <a:t>mejores</a:t>
            </a:r>
            <a:r>
              <a:rPr lang="en-US" dirty="0"/>
              <a:t> </a:t>
            </a:r>
            <a:r>
              <a:rPr lang="en-US" dirty="0" err="1"/>
              <a:t>figuras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AF0E6-C138-4B1E-ADCF-7F54151BB5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15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F6AF0E6-C138-4B1E-ADCF-7F54151BB55B}" type="slidenum">
              <a:rPr lang="en-US" smtClean="0"/>
              <a:pPr/>
              <a:t>30</a:t>
            </a:fld>
            <a:endParaRPr lang="en-US" dirty="0"/>
          </a:p>
        </p:txBody>
      </p:sp>
    </p:spTree>
    <p:extLst>
      <p:ext uri="{BB962C8B-B14F-4D97-AF65-F5344CB8AC3E}">
        <p14:creationId xmlns:p14="http://schemas.microsoft.com/office/powerpoint/2010/main" val="181830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GB" dirty="0" err="1"/>
              <a:t>Mejorar</a:t>
            </a:r>
            <a:r>
              <a:rPr lang="en-GB" dirty="0"/>
              <a:t> la </a:t>
            </a:r>
            <a:r>
              <a:rPr lang="en-GB" dirty="0" err="1"/>
              <a:t>grafica</a:t>
            </a:r>
            <a:r>
              <a:rPr lang="en-GB" dirty="0"/>
              <a:t>!</a:t>
            </a:r>
          </a:p>
        </p:txBody>
      </p:sp>
      <p:sp>
        <p:nvSpPr>
          <p:cNvPr id="4" name="Espace réservé du numéro de diapositive 3"/>
          <p:cNvSpPr>
            <a:spLocks noGrp="1"/>
          </p:cNvSpPr>
          <p:nvPr>
            <p:ph type="sldNum" sz="quarter" idx="5"/>
          </p:nvPr>
        </p:nvSpPr>
        <p:spPr/>
        <p:txBody>
          <a:bodyPr/>
          <a:lstStyle/>
          <a:p>
            <a:fld id="{1F6AF0E6-C138-4B1E-ADCF-7F54151BB55B}" type="slidenum">
              <a:rPr lang="en-US" smtClean="0"/>
              <a:pPr/>
              <a:t>35</a:t>
            </a:fld>
            <a:endParaRPr lang="en-US" dirty="0"/>
          </a:p>
        </p:txBody>
      </p:sp>
    </p:spTree>
    <p:extLst>
      <p:ext uri="{BB962C8B-B14F-4D97-AF65-F5344CB8AC3E}">
        <p14:creationId xmlns:p14="http://schemas.microsoft.com/office/powerpoint/2010/main" val="81596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3B97C-17BC-7F39-40AC-9A2EC6B70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AB9DF-9004-72B5-34AA-865AC63DF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BE661-1FBC-E10E-912B-83D914D8F6EB}"/>
              </a:ext>
            </a:extLst>
          </p:cNvPr>
          <p:cNvSpPr>
            <a:spLocks noGrp="1"/>
          </p:cNvSpPr>
          <p:nvPr>
            <p:ph type="body" idx="1"/>
          </p:nvPr>
        </p:nvSpPr>
        <p:spPr/>
        <p:txBody>
          <a:bodyPr/>
          <a:lstStyle/>
          <a:p>
            <a:r>
              <a:rPr lang="en-US" dirty="0"/>
              <a:t>Traditional fractionated radiotherapy upholds two fundamental principles: daily fractionation and fixed treatment duration. These two principles leverage the disparities in radiobiological behaviors between malignant tumors and healthy tissues, striking a delicate equilibrium between tumor re-sensitization, regrowth, reoxygenation, resistance development, and the benefits of normal tissue repair </a:t>
            </a:r>
          </a:p>
          <a:p>
            <a:endParaRPr lang="en-US" dirty="0"/>
          </a:p>
          <a:p>
            <a:pPr algn="just"/>
            <a:r>
              <a:rPr lang="en-US" sz="1200" dirty="0"/>
              <a:t>Extended intervals: substantial recovery of normal tissues and afford the tumor and tumor microenvironment ample time to undergo significant changes. </a:t>
            </a:r>
          </a:p>
          <a:p>
            <a:pPr algn="just"/>
            <a:endParaRPr lang="en-US" sz="1200" dirty="0"/>
          </a:p>
          <a:p>
            <a:pPr algn="just"/>
            <a:r>
              <a:rPr lang="en-US" sz="1200" dirty="0"/>
              <a:t>PULSAR provides the flexibility to adapt to the evolving characteristics of tumor, encompassing changes in size, shape, and biomarker expression. </a:t>
            </a:r>
          </a:p>
          <a:p>
            <a:endParaRPr lang="en-US" dirty="0"/>
          </a:p>
        </p:txBody>
      </p:sp>
      <p:sp>
        <p:nvSpPr>
          <p:cNvPr id="4" name="Slide Number Placeholder 3">
            <a:extLst>
              <a:ext uri="{FF2B5EF4-FFF2-40B4-BE49-F238E27FC236}">
                <a16:creationId xmlns:a16="http://schemas.microsoft.com/office/drawing/2014/main" id="{BBCF3096-C40E-2E54-9DCF-DDA072B60B17}"/>
              </a:ext>
            </a:extLst>
          </p:cNvPr>
          <p:cNvSpPr>
            <a:spLocks noGrp="1"/>
          </p:cNvSpPr>
          <p:nvPr>
            <p:ph type="sldNum" sz="quarter" idx="5"/>
          </p:nvPr>
        </p:nvSpPr>
        <p:spPr/>
        <p:txBody>
          <a:bodyPr/>
          <a:lstStyle/>
          <a:p>
            <a:fld id="{1F6AF0E6-C138-4B1E-ADCF-7F54151BB55B}" type="slidenum">
              <a:rPr lang="en-US" smtClean="0"/>
              <a:pPr/>
              <a:t>37</a:t>
            </a:fld>
            <a:endParaRPr lang="en-US" dirty="0"/>
          </a:p>
        </p:txBody>
      </p:sp>
    </p:spTree>
    <p:extLst>
      <p:ext uri="{BB962C8B-B14F-4D97-AF65-F5344CB8AC3E}">
        <p14:creationId xmlns:p14="http://schemas.microsoft.com/office/powerpoint/2010/main" val="192165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1F6AF0E6-C138-4B1E-ADCF-7F54151BB55B}" type="slidenum">
              <a:rPr lang="en-US" smtClean="0"/>
              <a:pPr/>
              <a:t>39</a:t>
            </a:fld>
            <a:endParaRPr lang="en-US" dirty="0"/>
          </a:p>
        </p:txBody>
      </p:sp>
    </p:spTree>
    <p:extLst>
      <p:ext uri="{BB962C8B-B14F-4D97-AF65-F5344CB8AC3E}">
        <p14:creationId xmlns:p14="http://schemas.microsoft.com/office/powerpoint/2010/main" val="261990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Studies</a:t>
            </a:r>
            <a:r>
              <a:rPr lang="fr-FR" dirty="0"/>
              <a:t> on </a:t>
            </a:r>
            <a:r>
              <a:rPr lang="fr-FR" dirty="0" err="1"/>
              <a:t>pFLASH</a:t>
            </a:r>
            <a:r>
              <a:rPr lang="fr-FR" dirty="0"/>
              <a:t> </a:t>
            </a:r>
            <a:r>
              <a:rPr lang="fr-FR" dirty="0" err="1"/>
              <a:t>were</a:t>
            </a:r>
            <a:r>
              <a:rPr lang="fr-FR" dirty="0"/>
              <a:t> </a:t>
            </a:r>
            <a:r>
              <a:rPr lang="fr-FR" dirty="0" err="1"/>
              <a:t>conducted</a:t>
            </a:r>
            <a:r>
              <a:rPr lang="fr-FR" dirty="0"/>
              <a:t> in the skin, the </a:t>
            </a:r>
            <a:r>
              <a:rPr lang="fr-FR" dirty="0" err="1"/>
              <a:t>gut</a:t>
            </a:r>
            <a:r>
              <a:rPr lang="fr-FR" dirty="0"/>
              <a:t>, the </a:t>
            </a:r>
            <a:r>
              <a:rPr lang="fr-FR" dirty="0" err="1"/>
              <a:t>brain</a:t>
            </a:r>
            <a:r>
              <a:rPr lang="fr-FR" dirty="0"/>
              <a:t> and the </a:t>
            </a:r>
            <a:r>
              <a:rPr lang="fr-FR" dirty="0" err="1"/>
              <a:t>heart</a:t>
            </a:r>
            <a:r>
              <a:rPr lang="fr-FR" dirty="0"/>
              <a:t>. Most of the </a:t>
            </a:r>
            <a:r>
              <a:rPr lang="fr-FR" dirty="0" err="1"/>
              <a:t>studies</a:t>
            </a:r>
            <a:r>
              <a:rPr lang="fr-FR" dirty="0"/>
              <a:t> </a:t>
            </a:r>
            <a:r>
              <a:rPr lang="fr-FR" dirty="0" err="1"/>
              <a:t>succeed</a:t>
            </a:r>
            <a:r>
              <a:rPr lang="fr-FR" dirty="0"/>
              <a:t> in </a:t>
            </a:r>
            <a:r>
              <a:rPr lang="fr-FR" dirty="0" err="1"/>
              <a:t>demonstrating</a:t>
            </a:r>
            <a:r>
              <a:rPr lang="fr-FR" dirty="0"/>
              <a:t> the </a:t>
            </a:r>
            <a:r>
              <a:rPr lang="en-US" dirty="0" err="1"/>
              <a:t>pFLASH</a:t>
            </a:r>
            <a:r>
              <a:rPr lang="en-US" dirty="0"/>
              <a:t>-sparing effect in these healthy tissues. However, some studies failed to generate a</a:t>
            </a:r>
            <a:r>
              <a:rPr lang="fr-FR" dirty="0"/>
              <a:t> </a:t>
            </a:r>
            <a:r>
              <a:rPr lang="fr-FR" dirty="0" err="1"/>
              <a:t>sparing</a:t>
            </a:r>
            <a:r>
              <a:rPr lang="fr-FR" dirty="0"/>
              <a:t> </a:t>
            </a:r>
            <a:r>
              <a:rPr lang="fr-FR" dirty="0" err="1"/>
              <a:t>effect</a:t>
            </a:r>
            <a:r>
              <a:rPr lang="fr-FR" dirty="0"/>
              <a:t> </a:t>
            </a:r>
            <a:r>
              <a:rPr lang="fr-FR" dirty="0" err="1"/>
              <a:t>with</a:t>
            </a:r>
            <a:r>
              <a:rPr lang="fr-FR" dirty="0"/>
              <a:t> protons in the skin and </a:t>
            </a:r>
            <a:r>
              <a:rPr lang="fr-FR" dirty="0" err="1"/>
              <a:t>gut</a:t>
            </a:r>
            <a:r>
              <a:rPr lang="fr-FR" dirty="0"/>
              <a:t>. </a:t>
            </a:r>
            <a:r>
              <a:rPr lang="fr-FR" dirty="0" err="1"/>
              <a:t>Globally</a:t>
            </a:r>
            <a:r>
              <a:rPr lang="fr-FR" dirty="0"/>
              <a:t>, </a:t>
            </a:r>
            <a:r>
              <a:rPr lang="fr-FR" dirty="0" err="1"/>
              <a:t>similar</a:t>
            </a:r>
            <a:r>
              <a:rPr lang="fr-FR" dirty="0"/>
              <a:t> </a:t>
            </a:r>
            <a:r>
              <a:rPr lang="fr-FR" dirty="0" err="1"/>
              <a:t>results</a:t>
            </a:r>
            <a:r>
              <a:rPr lang="fr-FR" dirty="0"/>
              <a:t> </a:t>
            </a:r>
            <a:r>
              <a:rPr lang="fr-FR" dirty="0" err="1"/>
              <a:t>were</a:t>
            </a:r>
            <a:r>
              <a:rPr lang="fr-FR" dirty="0"/>
              <a:t> </a:t>
            </a:r>
            <a:r>
              <a:rPr lang="fr-FR" dirty="0" err="1"/>
              <a:t>observed</a:t>
            </a:r>
            <a:r>
              <a:rPr lang="fr-FR" dirty="0"/>
              <a:t> in </a:t>
            </a:r>
            <a:r>
              <a:rPr lang="fr-FR" dirty="0" err="1"/>
              <a:t>eFLASH</a:t>
            </a:r>
            <a:r>
              <a:rPr lang="fr-FR" dirty="0"/>
              <a:t>. </a:t>
            </a:r>
          </a:p>
          <a:p>
            <a:r>
              <a:rPr lang="fr-FR" dirty="0"/>
              <a:t>And, </a:t>
            </a:r>
            <a:r>
              <a:rPr lang="fr-FR" dirty="0" err="1"/>
              <a:t>similarly</a:t>
            </a:r>
            <a:r>
              <a:rPr lang="fr-FR" dirty="0"/>
              <a:t> to what </a:t>
            </a:r>
            <a:r>
              <a:rPr lang="en-US" dirty="0"/>
              <a:t>has been observed with electron FLASH, the FLASH-sparing effect was also abrogated when the anesthesia gas was supplemented with</a:t>
            </a:r>
            <a:r>
              <a:rPr lang="fr-FR" dirty="0"/>
              <a:t> </a:t>
            </a:r>
            <a:r>
              <a:rPr lang="fr-FR" dirty="0" err="1"/>
              <a:t>oxygen</a:t>
            </a:r>
            <a:r>
              <a:rPr lang="fr-FR"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FDBAB35-C257-4430-9EC2-2CD01FE1A450}" type="slidenum">
              <a:rPr lang="fr-FR" smtClean="0"/>
              <a:t>40</a:t>
            </a:fld>
            <a:endParaRPr lang="fr-FR"/>
          </a:p>
        </p:txBody>
      </p:sp>
    </p:spTree>
    <p:extLst>
      <p:ext uri="{BB962C8B-B14F-4D97-AF65-F5344CB8AC3E}">
        <p14:creationId xmlns:p14="http://schemas.microsoft.com/office/powerpoint/2010/main" val="244179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B696F24-F084-41AE-80A8-5BEE06FA1CEA}" type="slidenum">
              <a:rPr lang="en-US" smtClean="0"/>
              <a:t>49</a:t>
            </a:fld>
            <a:endParaRPr lang="en-US"/>
          </a:p>
        </p:txBody>
      </p:sp>
    </p:spTree>
    <p:extLst>
      <p:ext uri="{BB962C8B-B14F-4D97-AF65-F5344CB8AC3E}">
        <p14:creationId xmlns:p14="http://schemas.microsoft.com/office/powerpoint/2010/main" val="3651448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46F9-B70F-760C-AAD8-39FE2409A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6FD5B3-0851-F245-DACF-AB332ED1A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C2B9ED-A449-9DF3-9D03-AB5221E2A79E}"/>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E6454C28-9866-0873-7931-8400C554D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EAD2D-C74E-796F-6CF2-279CAB59B0F2}"/>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92507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2CA5-9739-7A08-8AB4-755D50CC4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6E3CB-127A-0691-397A-1723561C27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CCC53-5ABF-20EC-2CC4-76AE16E5CFD8}"/>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6359620E-7E30-0A71-0DF4-D5FC72F37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74F8A-90E8-9F23-54B8-B0A56B89CE5E}"/>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9951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C02057-4414-8C88-8593-168A7A083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8052E-DEA6-7C7B-2A4F-942265B68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A175A-67F4-5FC1-7086-7491BF774512}"/>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D7E32448-EE29-A857-922D-EE97B0428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A30D3-6EDB-A025-966F-D78439337DBC}"/>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390042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uverture">
    <p:spTree>
      <p:nvGrpSpPr>
        <p:cNvPr id="1" name=""/>
        <p:cNvGrpSpPr/>
        <p:nvPr/>
      </p:nvGrpSpPr>
      <p:grpSpPr>
        <a:xfrm>
          <a:off x="0" y="0"/>
          <a:ext cx="0" cy="0"/>
          <a:chOff x="0" y="0"/>
          <a:chExt cx="0" cy="0"/>
        </a:xfrm>
      </p:grpSpPr>
      <p:sp>
        <p:nvSpPr>
          <p:cNvPr id="15" name="Rectangle 14"/>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9" name="Date Placeholder 3"/>
          <p:cNvSpPr>
            <a:spLocks noGrp="1"/>
          </p:cNvSpPr>
          <p:nvPr>
            <p:ph type="dt" sz="half" idx="10"/>
          </p:nvPr>
        </p:nvSpPr>
        <p:spPr>
          <a:xfrm>
            <a:off x="10032438" y="6550073"/>
            <a:ext cx="1884693" cy="248493"/>
          </a:xfrm>
        </p:spPr>
        <p:txBody>
          <a:bodyPr/>
          <a:lstStyle/>
          <a:p>
            <a:fld id="{216E182C-549C-41BB-91C0-989010742836}" type="datetime4">
              <a:rPr lang="fr-FR" smtClean="0"/>
              <a:pPr/>
              <a:t>19 mai 2026</a:t>
            </a:fld>
            <a:endParaRPr lang="en-US" dirty="0"/>
          </a:p>
        </p:txBody>
      </p:sp>
      <p:sp>
        <p:nvSpPr>
          <p:cNvPr id="10" name="Footer Placeholder 4"/>
          <p:cNvSpPr>
            <a:spLocks noGrp="1"/>
          </p:cNvSpPr>
          <p:nvPr>
            <p:ph type="ftr" sz="quarter" idx="11"/>
          </p:nvPr>
        </p:nvSpPr>
        <p:spPr>
          <a:xfrm>
            <a:off x="872067" y="6550073"/>
            <a:ext cx="7336168" cy="248493"/>
          </a:xfrm>
        </p:spPr>
        <p:txBody>
          <a:bodyPr/>
          <a:lstStyle/>
          <a:p>
            <a:r>
              <a:rPr lang="fr-FR" b="1" dirty="0"/>
              <a:t>Institut Curie </a:t>
            </a:r>
            <a:r>
              <a:rPr lang="fr-FR" dirty="0"/>
              <a:t>- nom de l'émetteur - </a:t>
            </a:r>
            <a:r>
              <a:rPr lang="fr-FR" i="1" dirty="0"/>
              <a:t>Titre de la présentation</a:t>
            </a:r>
            <a:endParaRPr lang="en-US" i="1" dirty="0"/>
          </a:p>
        </p:txBody>
      </p:sp>
      <p:sp>
        <p:nvSpPr>
          <p:cNvPr id="11"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sp>
        <p:nvSpPr>
          <p:cNvPr id="12" name="Title 1"/>
          <p:cNvSpPr>
            <a:spLocks noGrp="1"/>
          </p:cNvSpPr>
          <p:nvPr>
            <p:ph type="ctrTitle"/>
          </p:nvPr>
        </p:nvSpPr>
        <p:spPr>
          <a:xfrm>
            <a:off x="5378899" y="4295001"/>
            <a:ext cx="5909284" cy="1728192"/>
          </a:xfrm>
        </p:spPr>
        <p:txBody>
          <a:bodyPr anchor="t" anchorCtr="0"/>
          <a:lstStyle>
            <a:lvl1pPr algn="l">
              <a:lnSpc>
                <a:spcPts val="3500"/>
              </a:lnSpc>
              <a:defRPr sz="3400" b="1">
                <a:solidFill>
                  <a:schemeClr val="bg1"/>
                </a:solidFill>
              </a:defRPr>
            </a:lvl1pPr>
          </a:lstStyle>
          <a:p>
            <a:r>
              <a:rPr lang="en-US"/>
              <a:t>Click to edit Master title style</a:t>
            </a:r>
          </a:p>
        </p:txBody>
      </p:sp>
      <p:cxnSp>
        <p:nvCxnSpPr>
          <p:cNvPr id="14" name="Connecteur droit 13"/>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Blanc.png"/>
          <p:cNvPicPr>
            <a:picLocks noChangeAspect="1"/>
          </p:cNvPicPr>
          <p:nvPr userDrawn="1"/>
        </p:nvPicPr>
        <p:blipFill>
          <a:blip r:embed="rId2"/>
          <a:stretch>
            <a:fillRect/>
          </a:stretch>
        </p:blipFill>
        <p:spPr>
          <a:xfrm>
            <a:off x="5831862" y="3300995"/>
            <a:ext cx="528276" cy="256011"/>
          </a:xfrm>
          <a:prstGeom prst="rect">
            <a:avLst/>
          </a:prstGeom>
        </p:spPr>
      </p:pic>
      <p:pic>
        <p:nvPicPr>
          <p:cNvPr id="13" name="Image 12" descr="LogolC-Gris300Marge.png"/>
          <p:cNvPicPr>
            <a:picLocks noChangeAspect="1"/>
          </p:cNvPicPr>
          <p:nvPr userDrawn="1"/>
        </p:nvPicPr>
        <p:blipFill>
          <a:blip r:embed="rId3"/>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775285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Cover">
    <p:spTree>
      <p:nvGrpSpPr>
        <p:cNvPr id="1" name=""/>
        <p:cNvGrpSpPr/>
        <p:nvPr/>
      </p:nvGrpSpPr>
      <p:grpSpPr>
        <a:xfrm>
          <a:off x="0" y="0"/>
          <a:ext cx="0" cy="0"/>
          <a:chOff x="0" y="0"/>
          <a:chExt cx="0" cy="0"/>
        </a:xfrm>
      </p:grpSpPr>
      <p:sp>
        <p:nvSpPr>
          <p:cNvPr id="15" name="Rectangle 14"/>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9" name="Date Placeholder 3"/>
          <p:cNvSpPr>
            <a:spLocks noGrp="1"/>
          </p:cNvSpPr>
          <p:nvPr>
            <p:ph type="dt" sz="half" idx="10"/>
          </p:nvPr>
        </p:nvSpPr>
        <p:spPr>
          <a:xfrm>
            <a:off x="10032438" y="6550073"/>
            <a:ext cx="1884693" cy="248493"/>
          </a:xfrm>
        </p:spPr>
        <p:txBody>
          <a:bodyPr/>
          <a:lstStyle/>
          <a:p>
            <a:fld id="{2EC1CF7A-EBA8-4BF7-A78C-D76A6B6E692A}" type="datetime3">
              <a:rPr lang="en-US" smtClean="0"/>
              <a:pPr/>
              <a:t>19 May 2026</a:t>
            </a:fld>
            <a:endParaRPr lang="en-US" dirty="0"/>
          </a:p>
        </p:txBody>
      </p:sp>
      <p:sp>
        <p:nvSpPr>
          <p:cNvPr id="10" name="Footer Placeholder 4"/>
          <p:cNvSpPr>
            <a:spLocks noGrp="1"/>
          </p:cNvSpPr>
          <p:nvPr>
            <p:ph type="ftr" sz="quarter" idx="11"/>
          </p:nvPr>
        </p:nvSpPr>
        <p:spPr>
          <a:xfrm>
            <a:off x="872067" y="6550073"/>
            <a:ext cx="7336168" cy="248493"/>
          </a:xfrm>
        </p:spPr>
        <p:txBody>
          <a:bodyPr/>
          <a:lstStyle/>
          <a:p>
            <a:r>
              <a:rPr lang="fr-FR" b="1" dirty="0"/>
              <a:t>Institut Curie </a:t>
            </a:r>
            <a:r>
              <a:rPr lang="fr-FR" dirty="0"/>
              <a:t>- </a:t>
            </a:r>
            <a:r>
              <a:rPr lang="fr-FR" dirty="0" err="1"/>
              <a:t>name</a:t>
            </a:r>
            <a:r>
              <a:rPr lang="fr-FR" dirty="0"/>
              <a:t> of speaker / </a:t>
            </a:r>
            <a:r>
              <a:rPr lang="fr-FR" dirty="0" err="1"/>
              <a:t>department</a:t>
            </a:r>
            <a:r>
              <a:rPr lang="fr-FR" dirty="0"/>
              <a:t> - </a:t>
            </a:r>
            <a:r>
              <a:rPr lang="fr-FR" i="1" dirty="0" err="1"/>
              <a:t>Title</a:t>
            </a:r>
            <a:r>
              <a:rPr lang="fr-FR" i="1" dirty="0"/>
              <a:t> of </a:t>
            </a:r>
            <a:r>
              <a:rPr lang="fr-FR" i="1" dirty="0" err="1"/>
              <a:t>slideshow</a:t>
            </a:r>
            <a:r>
              <a:rPr lang="fr-FR" i="1" dirty="0"/>
              <a:t> </a:t>
            </a:r>
            <a:endParaRPr lang="en-US" i="1" dirty="0"/>
          </a:p>
        </p:txBody>
      </p:sp>
      <p:sp>
        <p:nvSpPr>
          <p:cNvPr id="11"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sp>
        <p:nvSpPr>
          <p:cNvPr id="12" name="Title 1"/>
          <p:cNvSpPr>
            <a:spLocks noGrp="1"/>
          </p:cNvSpPr>
          <p:nvPr>
            <p:ph type="ctrTitle"/>
          </p:nvPr>
        </p:nvSpPr>
        <p:spPr>
          <a:xfrm>
            <a:off x="5378899" y="4295001"/>
            <a:ext cx="5909284" cy="1728192"/>
          </a:xfrm>
        </p:spPr>
        <p:txBody>
          <a:bodyPr anchor="t" anchorCtr="0"/>
          <a:lstStyle>
            <a:lvl1pPr algn="l">
              <a:lnSpc>
                <a:spcPts val="3500"/>
              </a:lnSpc>
              <a:defRPr sz="3400" b="1">
                <a:solidFill>
                  <a:schemeClr val="bg1"/>
                </a:solidFill>
              </a:defRPr>
            </a:lvl1pPr>
          </a:lstStyle>
          <a:p>
            <a:r>
              <a:rPr lang="en-US"/>
              <a:t>Click to edit Master title style</a:t>
            </a:r>
          </a:p>
        </p:txBody>
      </p:sp>
      <p:cxnSp>
        <p:nvCxnSpPr>
          <p:cNvPr id="14" name="Connecteur droit 13"/>
          <p:cNvCxnSpPr/>
          <p:nvPr userDrawn="1"/>
        </p:nvCxnSpPr>
        <p:spPr>
          <a:xfrm>
            <a:off x="9936588"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Blanc.png"/>
          <p:cNvPicPr>
            <a:picLocks noChangeAspect="1"/>
          </p:cNvPicPr>
          <p:nvPr userDrawn="1"/>
        </p:nvPicPr>
        <p:blipFill>
          <a:blip r:embed="rId2"/>
          <a:stretch>
            <a:fillRect/>
          </a:stretch>
        </p:blipFill>
        <p:spPr>
          <a:xfrm>
            <a:off x="5831862" y="3300995"/>
            <a:ext cx="528276" cy="256011"/>
          </a:xfrm>
          <a:prstGeom prst="rect">
            <a:avLst/>
          </a:prstGeom>
        </p:spPr>
      </p:pic>
      <p:pic>
        <p:nvPicPr>
          <p:cNvPr id="13" name="Image 12" descr="LogolC-Gris300Marge.png"/>
          <p:cNvPicPr>
            <a:picLocks noChangeAspect="1"/>
          </p:cNvPicPr>
          <p:nvPr userDrawn="1"/>
        </p:nvPicPr>
        <p:blipFill>
          <a:blip r:embed="rId3"/>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3799783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5" name="Rectangle 14"/>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9" name="Date Placeholder 3"/>
          <p:cNvSpPr>
            <a:spLocks noGrp="1"/>
          </p:cNvSpPr>
          <p:nvPr>
            <p:ph type="dt" sz="half" idx="10"/>
          </p:nvPr>
        </p:nvSpPr>
        <p:spPr>
          <a:xfrm>
            <a:off x="10032438" y="6550073"/>
            <a:ext cx="1884693" cy="248493"/>
          </a:xfrm>
        </p:spPr>
        <p:txBody>
          <a:bodyPr/>
          <a:lstStyle/>
          <a:p>
            <a:r>
              <a:rPr lang="fr-FR"/>
              <a:t>18 octobre 2019</a:t>
            </a:r>
            <a:endParaRPr lang="en-US" dirty="0"/>
          </a:p>
        </p:txBody>
      </p:sp>
      <p:sp>
        <p:nvSpPr>
          <p:cNvPr id="10" name="Footer Placeholder 4"/>
          <p:cNvSpPr>
            <a:spLocks noGrp="1"/>
          </p:cNvSpPr>
          <p:nvPr>
            <p:ph type="ftr" sz="quarter" idx="11"/>
          </p:nvPr>
        </p:nvSpPr>
        <p:spPr>
          <a:xfrm>
            <a:off x="872067" y="6550073"/>
            <a:ext cx="7336168" cy="248493"/>
          </a:xfrm>
        </p:spPr>
        <p:txBody>
          <a:bodyPr/>
          <a:lstStyle/>
          <a:p>
            <a:r>
              <a:rPr lang="fr-FR" b="1"/>
              <a:t>Institut Curie – Commission Scientifique Jointe – Name</a:t>
            </a:r>
            <a:endParaRPr lang="en-US" i="1" dirty="0"/>
          </a:p>
        </p:txBody>
      </p:sp>
      <p:sp>
        <p:nvSpPr>
          <p:cNvPr id="11"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cxnSp>
        <p:nvCxnSpPr>
          <p:cNvPr id="14" name="Connecteur droit 13"/>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Blanc.png"/>
          <p:cNvPicPr>
            <a:picLocks noChangeAspect="1"/>
          </p:cNvPicPr>
          <p:nvPr userDrawn="1"/>
        </p:nvPicPr>
        <p:blipFill>
          <a:blip r:embed="rId2"/>
          <a:stretch>
            <a:fillRect/>
          </a:stretch>
        </p:blipFill>
        <p:spPr>
          <a:xfrm>
            <a:off x="5831862" y="3300995"/>
            <a:ext cx="528276" cy="256011"/>
          </a:xfrm>
          <a:prstGeom prst="rect">
            <a:avLst/>
          </a:prstGeom>
        </p:spPr>
      </p:pic>
      <p:pic>
        <p:nvPicPr>
          <p:cNvPr id="13" name="Image 12" descr="LogolC-Gris300Marge.png"/>
          <p:cNvPicPr>
            <a:picLocks noChangeAspect="1"/>
          </p:cNvPicPr>
          <p:nvPr userDrawn="1"/>
        </p:nvPicPr>
        <p:blipFill>
          <a:blip r:embed="rId3"/>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375951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r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EE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EE8220"/>
              </a:solidFill>
            </a:endParaRPr>
          </a:p>
        </p:txBody>
      </p:sp>
      <p:sp>
        <p:nvSpPr>
          <p:cNvPr id="10" name="Rectangle 9"/>
          <p:cNvSpPr/>
          <p:nvPr userDrawn="1"/>
        </p:nvSpPr>
        <p:spPr bwMode="auto">
          <a:xfrm>
            <a:off x="0" y="6400800"/>
            <a:ext cx="12192000" cy="486000"/>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2" name="Title 1"/>
          <p:cNvSpPr>
            <a:spLocks noGrp="1"/>
          </p:cNvSpPr>
          <p:nvPr>
            <p:ph type="ctrTitle"/>
          </p:nvPr>
        </p:nvSpPr>
        <p:spPr>
          <a:xfrm>
            <a:off x="2927648" y="2348880"/>
            <a:ext cx="7725768" cy="2664296"/>
          </a:xfrm>
        </p:spPr>
        <p:txBody>
          <a:bodyPr anchor="t" anchorCtr="0"/>
          <a:lstStyle>
            <a:lvl1pPr algn="l">
              <a:lnSpc>
                <a:spcPts val="6500"/>
              </a:lnSpc>
              <a:defRPr sz="7200" b="1" i="0">
                <a:solidFill>
                  <a:schemeClr val="bg1"/>
                </a:solidFill>
                <a:latin typeface="Century Gothic"/>
                <a:cs typeface="Century Gothic"/>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accent2"/>
                </a:solidFill>
              </a:defRPr>
            </a:lvl1pPr>
          </a:lstStyle>
          <a:p>
            <a:r>
              <a:rPr lang="fr-FR"/>
              <a:t>18 octobre 2019</a:t>
            </a:r>
            <a:endParaRPr lang="en-US"/>
          </a:p>
        </p:txBody>
      </p:sp>
      <p:sp>
        <p:nvSpPr>
          <p:cNvPr id="5" name="Footer Placeholder 4"/>
          <p:cNvSpPr>
            <a:spLocks noGrp="1"/>
          </p:cNvSpPr>
          <p:nvPr>
            <p:ph type="ftr" sz="quarter" idx="11"/>
          </p:nvPr>
        </p:nvSpPr>
        <p:spPr/>
        <p:txBody>
          <a:bodyPr/>
          <a:lstStyle>
            <a:lvl1pPr>
              <a:defRPr>
                <a:solidFill>
                  <a:srgbClr val="5B5B60"/>
                </a:solidFill>
              </a:defRPr>
            </a:lvl1pPr>
          </a:lstStyle>
          <a:p>
            <a:r>
              <a:rPr lang="fr-FR" b="1"/>
              <a:t>Institut Curie – Commission Scientifique Jointe – Name</a:t>
            </a:r>
            <a:endParaRPr lang="en-US" i="1"/>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5E366EBC-928B-1F4D-BCBB-31473BB08F84}" type="slidenum">
              <a:rPr lang="en-US" smtClean="0"/>
              <a:pPr/>
              <a:t>‹#›</a:t>
            </a:fld>
            <a:endParaRPr lang="en-US"/>
          </a:p>
        </p:txBody>
      </p:sp>
      <p:cxnSp>
        <p:nvCxnSpPr>
          <p:cNvPr id="17" name="Connecteur droit 16"/>
          <p:cNvCxnSpPr/>
          <p:nvPr userDrawn="1"/>
        </p:nvCxnSpPr>
        <p:spPr>
          <a:xfrm>
            <a:off x="9936427" y="6550072"/>
            <a:ext cx="0" cy="208868"/>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9" name="Image 18" descr="LogolC-Gris300Marge.png"/>
          <p:cNvPicPr>
            <a:picLocks noChangeAspect="1"/>
          </p:cNvPicPr>
          <p:nvPr userDrawn="1"/>
        </p:nvPicPr>
        <p:blipFill>
          <a:blip r:embed="rId2"/>
          <a:stretch>
            <a:fillRect/>
          </a:stretch>
        </p:blipFill>
        <p:spPr>
          <a:xfrm>
            <a:off x="140936" y="6488622"/>
            <a:ext cx="577089" cy="286513"/>
          </a:xfrm>
          <a:prstGeom prst="rect">
            <a:avLst/>
          </a:prstGeom>
          <a:ln>
            <a:noFill/>
          </a:ln>
        </p:spPr>
      </p:pic>
    </p:spTree>
    <p:extLst>
      <p:ext uri="{BB962C8B-B14F-4D97-AF65-F5344CB8AC3E}">
        <p14:creationId xmlns:p14="http://schemas.microsoft.com/office/powerpoint/2010/main" val="52805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2348880"/>
            <a:ext cx="7725768" cy="2664296"/>
          </a:xfrm>
        </p:spPr>
        <p:txBody>
          <a:bodyPr anchor="t" anchorCtr="0"/>
          <a:lstStyle>
            <a:lvl1pPr algn="l">
              <a:lnSpc>
                <a:spcPts val="6500"/>
              </a:lnSpc>
              <a:defRPr sz="7200" b="1">
                <a:solidFill>
                  <a:schemeClr val="tx1">
                    <a:lumMod val="75000"/>
                    <a:lumOff val="25000"/>
                  </a:schemeClr>
                </a:solidFill>
                <a:latin typeface="Century Gothic"/>
                <a:cs typeface="Century Gothic"/>
              </a:defRPr>
            </a:lvl1pPr>
          </a:lstStyle>
          <a:p>
            <a:r>
              <a:rPr lang="en-US" dirty="0"/>
              <a:t>Click to edit Master title style</a:t>
            </a:r>
          </a:p>
        </p:txBody>
      </p:sp>
      <p:sp>
        <p:nvSpPr>
          <p:cNvPr id="11" name="Rectangle 10"/>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12" name="Date Placeholder 3"/>
          <p:cNvSpPr>
            <a:spLocks noGrp="1"/>
          </p:cNvSpPr>
          <p:nvPr>
            <p:ph type="dt" sz="half" idx="10"/>
          </p:nvPr>
        </p:nvSpPr>
        <p:spPr>
          <a:xfrm>
            <a:off x="10032438" y="6550073"/>
            <a:ext cx="1884693" cy="248493"/>
          </a:xfrm>
        </p:spPr>
        <p:txBody>
          <a:bodyPr/>
          <a:lstStyle/>
          <a:p>
            <a:r>
              <a:rPr lang="fr-FR"/>
              <a:t>18 octobre 2019</a:t>
            </a:r>
            <a:endParaRPr lang="en-US" dirty="0"/>
          </a:p>
        </p:txBody>
      </p:sp>
      <p:sp>
        <p:nvSpPr>
          <p:cNvPr id="13" name="Footer Placeholder 4"/>
          <p:cNvSpPr>
            <a:spLocks noGrp="1"/>
          </p:cNvSpPr>
          <p:nvPr>
            <p:ph type="ftr" sz="quarter" idx="11"/>
          </p:nvPr>
        </p:nvSpPr>
        <p:spPr>
          <a:xfrm>
            <a:off x="872067" y="6550073"/>
            <a:ext cx="7336168" cy="248493"/>
          </a:xfrm>
        </p:spPr>
        <p:txBody>
          <a:bodyPr/>
          <a:lstStyle/>
          <a:p>
            <a:r>
              <a:rPr lang="fr-FR" b="1"/>
              <a:t>Institut Curie – Commission Scientifique Jointe – Name</a:t>
            </a:r>
            <a:endParaRPr lang="en-US" i="1" dirty="0"/>
          </a:p>
        </p:txBody>
      </p:sp>
      <p:sp>
        <p:nvSpPr>
          <p:cNvPr id="14"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cxnSp>
        <p:nvCxnSpPr>
          <p:cNvPr id="15" name="Connecteur droit 14"/>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315641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texte">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b="0">
              <a:solidFill>
                <a:schemeClr val="accent1"/>
              </a:solidFill>
            </a:endParaRPr>
          </a:p>
        </p:txBody>
      </p:sp>
      <p:sp>
        <p:nvSpPr>
          <p:cNvPr id="2" name="Title 1"/>
          <p:cNvSpPr>
            <a:spLocks noGrp="1"/>
          </p:cNvSpPr>
          <p:nvPr>
            <p:ph type="title"/>
          </p:nvPr>
        </p:nvSpPr>
        <p:spPr>
          <a:xfrm>
            <a:off x="624418" y="44625"/>
            <a:ext cx="10695516" cy="729605"/>
          </a:xfrm>
        </p:spPr>
        <p:txBody>
          <a:bodyPr anchor="b"/>
          <a:lstStyle>
            <a:lvl1pPr>
              <a:defRPr>
                <a:latin typeface="Century Gothic"/>
                <a:cs typeface="Century Gothic"/>
              </a:defRPr>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3" name="Content Placeholder 2"/>
          <p:cNvSpPr>
            <a:spLocks noGrp="1"/>
          </p:cNvSpPr>
          <p:nvPr>
            <p:ph idx="1"/>
          </p:nvPr>
        </p:nvSpPr>
        <p:spPr>
          <a:xfrm>
            <a:off x="624419" y="1196752"/>
            <a:ext cx="10695515" cy="5112568"/>
          </a:xfrm>
        </p:spPr>
        <p:txBody>
          <a:bodyPr/>
          <a:lstStyle>
            <a:lvl1pPr marL="266700" indent="-266700">
              <a:buClr>
                <a:srgbClr val="EE8220"/>
              </a:buClr>
              <a:buFont typeface="Wingdings" charset="2"/>
              <a:buChar char="§"/>
              <a:defRPr sz="2000">
                <a:solidFill>
                  <a:srgbClr val="5B5B60"/>
                </a:solidFill>
                <a:latin typeface="Century Gothic"/>
                <a:cs typeface="Century Gothic"/>
              </a:defRPr>
            </a:lvl1pPr>
            <a:lvl2pPr marL="450850" indent="-274638">
              <a:buClrTx/>
              <a:buSzPct val="50000"/>
              <a:buFont typeface="Wingdings" charset="2"/>
              <a:buChar char="q"/>
              <a:defRPr sz="1800">
                <a:solidFill>
                  <a:srgbClr val="5B5B60"/>
                </a:solidFill>
                <a:latin typeface="Century Gothic"/>
                <a:cs typeface="Century Gothic"/>
              </a:defRPr>
            </a:lvl2pPr>
            <a:lvl3pPr marL="596900" indent="-238125">
              <a:buClr>
                <a:srgbClr val="EE8220"/>
              </a:buClr>
              <a:buFont typeface="Wingdings" charset="2"/>
              <a:buChar char="§"/>
              <a:defRPr sz="1600">
                <a:solidFill>
                  <a:srgbClr val="5B5B60"/>
                </a:solidFill>
                <a:latin typeface="Century Gothic"/>
                <a:cs typeface="Century Gothic"/>
              </a:defRPr>
            </a:lvl3pPr>
            <a:lvl4pPr>
              <a:defRPr sz="1600">
                <a:solidFill>
                  <a:srgbClr val="5B5B60"/>
                </a:solidFill>
                <a:latin typeface="Century Gothic"/>
                <a:cs typeface="Century Gothic"/>
              </a:defRPr>
            </a:lvl4pPr>
            <a:lvl5pPr>
              <a:defRPr sz="1600">
                <a:solidFill>
                  <a:srgbClr val="5B5B60"/>
                </a:solidFill>
                <a:latin typeface="Century Gothic"/>
                <a:cs typeface="Century Gothic"/>
              </a:defRPr>
            </a:lvl5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sp>
        <p:nvSpPr>
          <p:cNvPr id="4" name="Date Placeholder 3"/>
          <p:cNvSpPr>
            <a:spLocks noGrp="1"/>
          </p:cNvSpPr>
          <p:nvPr>
            <p:ph type="dt" sz="half" idx="10"/>
          </p:nvPr>
        </p:nvSpPr>
        <p:spPr/>
        <p:txBody>
          <a:bodyPr/>
          <a:lstStyle>
            <a:lvl1pPr>
              <a:defRPr b="0"/>
            </a:lvl1pPr>
          </a:lstStyle>
          <a:p>
            <a:r>
              <a:rPr lang="fr-FR"/>
              <a:t>18 octobre 2019</a:t>
            </a:r>
            <a:endParaRPr lang="en-US" dirty="0"/>
          </a:p>
        </p:txBody>
      </p:sp>
      <p:sp>
        <p:nvSpPr>
          <p:cNvPr id="5" name="Footer Placeholder 4"/>
          <p:cNvSpPr>
            <a:spLocks noGrp="1"/>
          </p:cNvSpPr>
          <p:nvPr>
            <p:ph type="ftr" sz="quarter" idx="11"/>
          </p:nvPr>
        </p:nvSpPr>
        <p:spPr/>
        <p:txBody>
          <a:bodyPr/>
          <a:lstStyle>
            <a:lvl1pPr>
              <a:defRPr b="0"/>
            </a:lvl1pPr>
          </a:lstStyle>
          <a:p>
            <a:r>
              <a:rPr lang="fr-FR"/>
              <a:t>Institut Curie – Commission Scientifique Jointe – Name</a:t>
            </a:r>
            <a:endParaRPr lang="en-US" i="1" dirty="0"/>
          </a:p>
        </p:txBody>
      </p:sp>
      <p:sp>
        <p:nvSpPr>
          <p:cNvPr id="6" name="Slide Number Placeholder 5"/>
          <p:cNvSpPr>
            <a:spLocks noGrp="1"/>
          </p:cNvSpPr>
          <p:nvPr>
            <p:ph type="sldNum" sz="quarter" idx="12"/>
          </p:nvPr>
        </p:nvSpPr>
        <p:spPr/>
        <p:txBody>
          <a:bodyPr/>
          <a:lstStyle>
            <a:lvl1pPr>
              <a:defRPr b="0"/>
            </a:lvl1pPr>
          </a:lstStyle>
          <a:p>
            <a:fld id="{5E366EBC-928B-1F4D-BCBB-31473BB08F84}" type="slidenum">
              <a:rPr lang="en-US" smtClean="0"/>
              <a:pPr/>
              <a:t>‹#›</a:t>
            </a:fld>
            <a:endParaRPr lang="en-US" dirty="0"/>
          </a:p>
        </p:txBody>
      </p:sp>
      <p:cxnSp>
        <p:nvCxnSpPr>
          <p:cNvPr id="12" name="Connecteur droit 11"/>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cxnSp>
        <p:nvCxnSpPr>
          <p:cNvPr id="10" name="Connecteur droit 9"/>
          <p:cNvCxnSpPr/>
          <p:nvPr userDrawn="1"/>
        </p:nvCxnSpPr>
        <p:spPr>
          <a:xfrm>
            <a:off x="624418" y="836712"/>
            <a:ext cx="11567583" cy="0"/>
          </a:xfrm>
          <a:prstGeom prst="line">
            <a:avLst/>
          </a:prstGeom>
          <a:ln w="28575" cmpd="sng"/>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68329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re et texte">
    <p:spTree>
      <p:nvGrpSpPr>
        <p:cNvPr id="1" name=""/>
        <p:cNvGrpSpPr/>
        <p:nvPr/>
      </p:nvGrpSpPr>
      <p:grpSpPr>
        <a:xfrm>
          <a:off x="0" y="0"/>
          <a:ext cx="0" cy="0"/>
          <a:chOff x="0" y="0"/>
          <a:chExt cx="0" cy="0"/>
        </a:xfrm>
      </p:grpSpPr>
      <p:sp>
        <p:nvSpPr>
          <p:cNvPr id="2" name="Title 1"/>
          <p:cNvSpPr>
            <a:spLocks noGrp="1"/>
          </p:cNvSpPr>
          <p:nvPr>
            <p:ph type="title"/>
          </p:nvPr>
        </p:nvSpPr>
        <p:spPr>
          <a:xfrm>
            <a:off x="624418" y="44625"/>
            <a:ext cx="10695516" cy="729605"/>
          </a:xfrm>
        </p:spPr>
        <p:txBody>
          <a:bodyPr anchor="b"/>
          <a:lstStyle>
            <a:lvl1pPr>
              <a:defRPr>
                <a:latin typeface="Century Gothic"/>
                <a:cs typeface="Century Gothic"/>
              </a:defRPr>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3" name="Content Placeholder 2"/>
          <p:cNvSpPr>
            <a:spLocks noGrp="1"/>
          </p:cNvSpPr>
          <p:nvPr>
            <p:ph idx="1"/>
          </p:nvPr>
        </p:nvSpPr>
        <p:spPr>
          <a:xfrm>
            <a:off x="624419" y="1196752"/>
            <a:ext cx="10695515" cy="5112568"/>
          </a:xfrm>
        </p:spPr>
        <p:txBody>
          <a:bodyPr/>
          <a:lstStyle>
            <a:lvl1pPr marL="266700" indent="-266700">
              <a:buClr>
                <a:srgbClr val="EE8220"/>
              </a:buClr>
              <a:buFont typeface="Wingdings" charset="2"/>
              <a:buChar char="§"/>
              <a:defRPr sz="2000">
                <a:solidFill>
                  <a:srgbClr val="5B5B60"/>
                </a:solidFill>
                <a:latin typeface="Century Gothic"/>
                <a:cs typeface="Century Gothic"/>
              </a:defRPr>
            </a:lvl1pPr>
            <a:lvl2pPr marL="450850" indent="-274638">
              <a:buClrTx/>
              <a:buSzPct val="50000"/>
              <a:buFont typeface="Wingdings" charset="2"/>
              <a:buChar char="q"/>
              <a:defRPr sz="1800">
                <a:solidFill>
                  <a:srgbClr val="5B5B60"/>
                </a:solidFill>
                <a:latin typeface="Century Gothic"/>
                <a:cs typeface="Century Gothic"/>
              </a:defRPr>
            </a:lvl2pPr>
            <a:lvl3pPr marL="596900" indent="-238125">
              <a:buClr>
                <a:srgbClr val="EE8220"/>
              </a:buClr>
              <a:buFont typeface="Wingdings" charset="2"/>
              <a:buChar char="§"/>
              <a:defRPr sz="1600">
                <a:solidFill>
                  <a:srgbClr val="5B5B60"/>
                </a:solidFill>
                <a:latin typeface="Century Gothic"/>
                <a:cs typeface="Century Gothic"/>
              </a:defRPr>
            </a:lvl3pPr>
            <a:lvl4pPr>
              <a:defRPr sz="1600">
                <a:solidFill>
                  <a:srgbClr val="5B5B60"/>
                </a:solidFill>
                <a:latin typeface="Century Gothic"/>
                <a:cs typeface="Century Gothic"/>
              </a:defRPr>
            </a:lvl4pPr>
            <a:lvl5pPr>
              <a:defRPr sz="1600">
                <a:solidFill>
                  <a:srgbClr val="5B5B60"/>
                </a:solidFill>
                <a:latin typeface="Century Gothic"/>
                <a:cs typeface="Century Gothic"/>
              </a:defRPr>
            </a:lvl5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en-US" dirty="0"/>
          </a:p>
        </p:txBody>
      </p:sp>
      <p:cxnSp>
        <p:nvCxnSpPr>
          <p:cNvPr id="10" name="Connecteur droit 9"/>
          <p:cNvCxnSpPr/>
          <p:nvPr userDrawn="1"/>
        </p:nvCxnSpPr>
        <p:spPr>
          <a:xfrm>
            <a:off x="624418" y="836712"/>
            <a:ext cx="11567583" cy="0"/>
          </a:xfrm>
          <a:prstGeom prst="line">
            <a:avLst/>
          </a:prstGeom>
          <a:ln w="28575" cmpd="sng"/>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43289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re et texte">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2" name="Title 1"/>
          <p:cNvSpPr>
            <a:spLocks noGrp="1"/>
          </p:cNvSpPr>
          <p:nvPr>
            <p:ph type="title"/>
          </p:nvPr>
        </p:nvSpPr>
        <p:spPr>
          <a:xfrm>
            <a:off x="624418" y="44625"/>
            <a:ext cx="10695516" cy="729605"/>
          </a:xfrm>
        </p:spPr>
        <p:txBody>
          <a:bodyPr anchor="b"/>
          <a:lstStyle>
            <a:lvl1pPr>
              <a:defRPr>
                <a:latin typeface="Century Gothic"/>
                <a:cs typeface="Century Gothic"/>
              </a:defRPr>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4" name="Date Placeholder 3"/>
          <p:cNvSpPr>
            <a:spLocks noGrp="1"/>
          </p:cNvSpPr>
          <p:nvPr>
            <p:ph type="dt" sz="half" idx="10"/>
          </p:nvPr>
        </p:nvSpPr>
        <p:spPr/>
        <p:txBody>
          <a:bodyPr/>
          <a:lstStyle/>
          <a:p>
            <a:r>
              <a:rPr lang="fr-FR"/>
              <a:t>18 octobre 2019</a:t>
            </a:r>
            <a:endParaRPr lang="en-US" dirty="0"/>
          </a:p>
        </p:txBody>
      </p:sp>
      <p:sp>
        <p:nvSpPr>
          <p:cNvPr id="5" name="Footer Placeholder 4"/>
          <p:cNvSpPr>
            <a:spLocks noGrp="1"/>
          </p:cNvSpPr>
          <p:nvPr>
            <p:ph type="ftr" sz="quarter" idx="11"/>
          </p:nvPr>
        </p:nvSpPr>
        <p:spPr/>
        <p:txBody>
          <a:bodyPr/>
          <a:lstStyle/>
          <a:p>
            <a:r>
              <a:rPr lang="fr-FR" b="1"/>
              <a:t>Institut Curie – Commission Scientifique Jointe – Name</a:t>
            </a:r>
            <a:endParaRPr lang="en-US" i="1" dirty="0"/>
          </a:p>
        </p:txBody>
      </p:sp>
      <p:sp>
        <p:nvSpPr>
          <p:cNvPr id="6" name="Slide Number Placeholder 5"/>
          <p:cNvSpPr>
            <a:spLocks noGrp="1"/>
          </p:cNvSpPr>
          <p:nvPr>
            <p:ph type="sldNum" sz="quarter" idx="12"/>
          </p:nvPr>
        </p:nvSpPr>
        <p:spPr/>
        <p:txBody>
          <a:bodyPr/>
          <a:lstStyle/>
          <a:p>
            <a:fld id="{5E366EBC-928B-1F4D-BCBB-31473BB08F84}" type="slidenum">
              <a:rPr lang="en-US" smtClean="0"/>
              <a:pPr/>
              <a:t>‹#›</a:t>
            </a:fld>
            <a:endParaRPr lang="en-US" dirty="0"/>
          </a:p>
        </p:txBody>
      </p:sp>
      <p:cxnSp>
        <p:nvCxnSpPr>
          <p:cNvPr id="12" name="Connecteur droit 11"/>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cxnSp>
        <p:nvCxnSpPr>
          <p:cNvPr id="10" name="Connecteur droit 9"/>
          <p:cNvCxnSpPr/>
          <p:nvPr userDrawn="1"/>
        </p:nvCxnSpPr>
        <p:spPr>
          <a:xfrm>
            <a:off x="624418" y="836712"/>
            <a:ext cx="11567583" cy="0"/>
          </a:xfrm>
          <a:prstGeom prst="line">
            <a:avLst/>
          </a:prstGeom>
          <a:ln w="28575" cmpd="sng"/>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26580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2D6B-EAD2-393E-FD6D-081CE91AB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1256F-DE6A-302E-D294-E194C974B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9AE47-2C6C-7455-109B-2E23327A3A7E}"/>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5DCD85F2-B003-A52D-766E-6DEBAB240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E70CB-C09A-668B-82F9-E6C19417E6F7}"/>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6709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re et texte">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4" name="Date Placeholder 3"/>
          <p:cNvSpPr>
            <a:spLocks noGrp="1"/>
          </p:cNvSpPr>
          <p:nvPr>
            <p:ph type="dt" sz="half" idx="10"/>
          </p:nvPr>
        </p:nvSpPr>
        <p:spPr/>
        <p:txBody>
          <a:bodyPr/>
          <a:lstStyle/>
          <a:p>
            <a:r>
              <a:rPr lang="fr-FR"/>
              <a:t>18 octobre 2019</a:t>
            </a:r>
            <a:endParaRPr lang="en-US" dirty="0"/>
          </a:p>
        </p:txBody>
      </p:sp>
      <p:sp>
        <p:nvSpPr>
          <p:cNvPr id="5" name="Footer Placeholder 4"/>
          <p:cNvSpPr>
            <a:spLocks noGrp="1"/>
          </p:cNvSpPr>
          <p:nvPr>
            <p:ph type="ftr" sz="quarter" idx="11"/>
          </p:nvPr>
        </p:nvSpPr>
        <p:spPr/>
        <p:txBody>
          <a:bodyPr/>
          <a:lstStyle/>
          <a:p>
            <a:r>
              <a:rPr lang="fr-FR" b="1"/>
              <a:t>Institut Curie – Commission Scientifique Jointe – Name</a:t>
            </a:r>
            <a:endParaRPr lang="en-US" i="1" dirty="0"/>
          </a:p>
        </p:txBody>
      </p:sp>
      <p:sp>
        <p:nvSpPr>
          <p:cNvPr id="6" name="Slide Number Placeholder 5"/>
          <p:cNvSpPr>
            <a:spLocks noGrp="1"/>
          </p:cNvSpPr>
          <p:nvPr>
            <p:ph type="sldNum" sz="quarter" idx="12"/>
          </p:nvPr>
        </p:nvSpPr>
        <p:spPr/>
        <p:txBody>
          <a:bodyPr/>
          <a:lstStyle/>
          <a:p>
            <a:fld id="{5E366EBC-928B-1F4D-BCBB-31473BB08F84}" type="slidenum">
              <a:rPr lang="en-US" smtClean="0"/>
              <a:pPr/>
              <a:t>‹#›</a:t>
            </a:fld>
            <a:endParaRPr lang="en-US" dirty="0"/>
          </a:p>
        </p:txBody>
      </p:sp>
      <p:cxnSp>
        <p:nvCxnSpPr>
          <p:cNvPr id="12" name="Connecteur droit 11"/>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270167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et mise en avant">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a:xfrm>
            <a:off x="1" y="1493839"/>
            <a:ext cx="4394200" cy="3189287"/>
          </a:xfrm>
          <a:solidFill>
            <a:schemeClr val="bg2"/>
          </a:solidFill>
        </p:spPr>
        <p:txBody>
          <a:bodyPr lIns="648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Slide Number Placeholder 5"/>
          <p:cNvSpPr>
            <a:spLocks noGrp="1"/>
          </p:cNvSpPr>
          <p:nvPr>
            <p:ph type="sldNum" sz="quarter" idx="12"/>
          </p:nvPr>
        </p:nvSpPr>
        <p:spPr/>
        <p:txBody>
          <a:bodyPr/>
          <a:lstStyle/>
          <a:p>
            <a:fld id="{5E366EBC-928B-1F4D-BCBB-31473BB08F84}" type="slidenum">
              <a:rPr lang="en-US" smtClean="0"/>
              <a:pPr/>
              <a:t>‹#›</a:t>
            </a:fld>
            <a:endParaRPr lang="en-US" dirty="0"/>
          </a:p>
        </p:txBody>
      </p:sp>
      <p:cxnSp>
        <p:nvCxnSpPr>
          <p:cNvPr id="12" name="Connecteur droit 11"/>
          <p:cNvCxnSpPr/>
          <p:nvPr userDrawn="1"/>
        </p:nvCxnSpPr>
        <p:spPr>
          <a:xfrm>
            <a:off x="994787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sp>
        <p:nvSpPr>
          <p:cNvPr id="11" name="Footer Placeholder 4"/>
          <p:cNvSpPr>
            <a:spLocks noGrp="1"/>
          </p:cNvSpPr>
          <p:nvPr>
            <p:ph type="ftr" sz="quarter" idx="11"/>
          </p:nvPr>
        </p:nvSpPr>
        <p:spPr>
          <a:xfrm>
            <a:off x="872067" y="6550073"/>
            <a:ext cx="7336168" cy="248493"/>
          </a:xfrm>
        </p:spPr>
        <p:txBody>
          <a:bodyPr/>
          <a:lstStyle/>
          <a:p>
            <a:r>
              <a:rPr lang="fr-FR" b="1"/>
              <a:t>Institut Curie – Commission Scientifique Jointe – Name</a:t>
            </a:r>
            <a:endParaRPr lang="en-US" i="1" dirty="0"/>
          </a:p>
        </p:txBody>
      </p:sp>
      <p:sp>
        <p:nvSpPr>
          <p:cNvPr id="13" name="Date Placeholder 3"/>
          <p:cNvSpPr>
            <a:spLocks noGrp="1"/>
          </p:cNvSpPr>
          <p:nvPr>
            <p:ph type="dt" sz="half" idx="10"/>
          </p:nvPr>
        </p:nvSpPr>
        <p:spPr>
          <a:xfrm>
            <a:off x="10032438" y="6550073"/>
            <a:ext cx="1884693" cy="248493"/>
          </a:xfrm>
        </p:spPr>
        <p:txBody>
          <a:bodyPr/>
          <a:lstStyle/>
          <a:p>
            <a:r>
              <a:rPr lang="fr-FR"/>
              <a:t>18 octobre 2019</a:t>
            </a:r>
            <a:endParaRPr lang="en-US" dirty="0"/>
          </a:p>
        </p:txBody>
      </p:sp>
      <p:sp>
        <p:nvSpPr>
          <p:cNvPr id="14" name="Espace réservé pour une image  13"/>
          <p:cNvSpPr>
            <a:spLocks noGrp="1"/>
          </p:cNvSpPr>
          <p:nvPr>
            <p:ph type="pic" sz="quarter" idx="13"/>
          </p:nvPr>
        </p:nvSpPr>
        <p:spPr>
          <a:xfrm>
            <a:off x="4754034" y="1493839"/>
            <a:ext cx="7437967" cy="3189287"/>
          </a:xfrm>
        </p:spPr>
        <p:txBody>
          <a:bodyPr/>
          <a:lstStyle/>
          <a:p>
            <a:endParaRPr lang="en-US"/>
          </a:p>
        </p:txBody>
      </p:sp>
      <p:sp>
        <p:nvSpPr>
          <p:cNvPr id="16" name="Espace réservé du texte 16"/>
          <p:cNvSpPr>
            <a:spLocks noGrp="1"/>
          </p:cNvSpPr>
          <p:nvPr>
            <p:ph type="body" sz="quarter" idx="14" hasCustomPrompt="1"/>
          </p:nvPr>
        </p:nvSpPr>
        <p:spPr>
          <a:xfrm>
            <a:off x="8115301" y="4722882"/>
            <a:ext cx="3206751" cy="188913"/>
          </a:xfrm>
        </p:spPr>
        <p:txBody>
          <a:bodyPr/>
          <a:lstStyle>
            <a:lvl1pPr algn="r">
              <a:lnSpc>
                <a:spcPct val="100000"/>
              </a:lnSpc>
              <a:defRPr sz="700" b="0">
                <a:solidFill>
                  <a:srgbClr val="5B5B60"/>
                </a:solidFill>
              </a:defRPr>
            </a:lvl1pPr>
          </a:lstStyle>
          <a:p>
            <a:pPr lvl="0"/>
            <a:r>
              <a:rPr lang="en-US"/>
              <a:t>Crédits</a:t>
            </a:r>
          </a:p>
        </p:txBody>
      </p:sp>
      <p:sp>
        <p:nvSpPr>
          <p:cNvPr id="18" name="Espace réservé du texte 17"/>
          <p:cNvSpPr>
            <a:spLocks noGrp="1"/>
          </p:cNvSpPr>
          <p:nvPr>
            <p:ph type="body" sz="quarter" idx="15"/>
          </p:nvPr>
        </p:nvSpPr>
        <p:spPr>
          <a:xfrm>
            <a:off x="4754033" y="5069947"/>
            <a:ext cx="3317523" cy="1093787"/>
          </a:xfrm>
        </p:spPr>
        <p:txBody>
          <a:bodyPr/>
          <a:lstStyle>
            <a:lvl1pPr>
              <a:lnSpc>
                <a:spcPts val="1700"/>
              </a:lnSpc>
              <a:defRPr sz="1600" b="0">
                <a:solidFill>
                  <a:schemeClr val="tx1"/>
                </a:solidFill>
              </a:defRPr>
            </a:lvl1pPr>
            <a:lvl2pPr>
              <a:defRPr sz="1400"/>
            </a:lvl2pPr>
          </a:lstStyle>
          <a:p>
            <a:pPr lvl="0"/>
            <a:r>
              <a:rPr lang="fr-FR"/>
              <a:t>Cliquez pour modifier les styles du texte du masque</a:t>
            </a:r>
          </a:p>
          <a:p>
            <a:pPr lvl="1"/>
            <a:r>
              <a:rPr lang="fr-FR"/>
              <a:t>Deuxième niveau</a:t>
            </a:r>
            <a:endParaRPr lang="en-US"/>
          </a:p>
        </p:txBody>
      </p:sp>
    </p:spTree>
    <p:extLst>
      <p:ext uri="{BB962C8B-B14F-4D97-AF65-F5344CB8AC3E}">
        <p14:creationId xmlns:p14="http://schemas.microsoft.com/office/powerpoint/2010/main" val="2912837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cercle et texte">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a:xfrm>
            <a:off x="7105283" y="1340768"/>
            <a:ext cx="4216768" cy="4939200"/>
          </a:xfrm>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Slide Number Placeholder 5"/>
          <p:cNvSpPr>
            <a:spLocks noGrp="1"/>
          </p:cNvSpPr>
          <p:nvPr>
            <p:ph type="sldNum" sz="quarter" idx="12"/>
          </p:nvPr>
        </p:nvSpPr>
        <p:spPr/>
        <p:txBody>
          <a:bodyPr/>
          <a:lstStyle/>
          <a:p>
            <a:fld id="{5E366EBC-928B-1F4D-BCBB-31473BB08F84}" type="slidenum">
              <a:rPr lang="en-US" smtClean="0"/>
              <a:pPr/>
              <a:t>‹#›</a:t>
            </a:fld>
            <a:endParaRPr lang="en-US" dirty="0"/>
          </a:p>
        </p:txBody>
      </p:sp>
      <p:cxnSp>
        <p:nvCxnSpPr>
          <p:cNvPr id="12" name="Connecteur droit 11"/>
          <p:cNvCxnSpPr/>
          <p:nvPr userDrawn="1"/>
        </p:nvCxnSpPr>
        <p:spPr>
          <a:xfrm>
            <a:off x="994787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sp>
        <p:nvSpPr>
          <p:cNvPr id="11" name="Footer Placeholder 4"/>
          <p:cNvSpPr>
            <a:spLocks noGrp="1"/>
          </p:cNvSpPr>
          <p:nvPr>
            <p:ph type="ftr" sz="quarter" idx="11"/>
          </p:nvPr>
        </p:nvSpPr>
        <p:spPr>
          <a:xfrm>
            <a:off x="872067" y="6550073"/>
            <a:ext cx="7336168" cy="248493"/>
          </a:xfrm>
        </p:spPr>
        <p:txBody>
          <a:bodyPr/>
          <a:lstStyle/>
          <a:p>
            <a:r>
              <a:rPr lang="fr-FR" b="1"/>
              <a:t>Institut Curie – Commission Scientifique Jointe – Name</a:t>
            </a:r>
            <a:endParaRPr lang="en-US" i="1" dirty="0"/>
          </a:p>
        </p:txBody>
      </p:sp>
      <p:sp>
        <p:nvSpPr>
          <p:cNvPr id="13" name="Date Placeholder 3"/>
          <p:cNvSpPr>
            <a:spLocks noGrp="1"/>
          </p:cNvSpPr>
          <p:nvPr>
            <p:ph type="dt" sz="half" idx="10"/>
          </p:nvPr>
        </p:nvSpPr>
        <p:spPr>
          <a:xfrm>
            <a:off x="10032438" y="6550073"/>
            <a:ext cx="1884693" cy="248493"/>
          </a:xfrm>
        </p:spPr>
        <p:txBody>
          <a:bodyPr/>
          <a:lstStyle/>
          <a:p>
            <a:r>
              <a:rPr lang="fr-FR"/>
              <a:t>18 octobre 2019</a:t>
            </a:r>
            <a:endParaRPr lang="en-US" dirty="0"/>
          </a:p>
        </p:txBody>
      </p:sp>
      <p:sp>
        <p:nvSpPr>
          <p:cNvPr id="14" name="Espace réservé pour une image  13"/>
          <p:cNvSpPr>
            <a:spLocks noGrp="1"/>
          </p:cNvSpPr>
          <p:nvPr>
            <p:ph type="pic" sz="quarter" idx="13"/>
          </p:nvPr>
        </p:nvSpPr>
        <p:spPr>
          <a:xfrm>
            <a:off x="-648478" y="1340769"/>
            <a:ext cx="6269631" cy="4702223"/>
          </a:xfrm>
          <a:prstGeom prst="ellipse">
            <a:avLst/>
          </a:prstGeom>
        </p:spPr>
        <p:txBody>
          <a:bodyPr/>
          <a:lstStyle/>
          <a:p>
            <a:endParaRPr lang="en-US"/>
          </a:p>
        </p:txBody>
      </p:sp>
      <p:sp>
        <p:nvSpPr>
          <p:cNvPr id="17" name="Espace réservé du texte 16"/>
          <p:cNvSpPr>
            <a:spLocks noGrp="1"/>
          </p:cNvSpPr>
          <p:nvPr>
            <p:ph type="body" sz="quarter" idx="14" hasCustomPrompt="1"/>
          </p:nvPr>
        </p:nvSpPr>
        <p:spPr>
          <a:xfrm>
            <a:off x="856191" y="6161986"/>
            <a:ext cx="3206751" cy="188913"/>
          </a:xfrm>
        </p:spPr>
        <p:txBody>
          <a:bodyPr/>
          <a:lstStyle>
            <a:lvl1pPr algn="ctr">
              <a:lnSpc>
                <a:spcPct val="100000"/>
              </a:lnSpc>
              <a:defRPr sz="700" b="0">
                <a:solidFill>
                  <a:srgbClr val="5B5B60"/>
                </a:solidFill>
              </a:defRPr>
            </a:lvl1pPr>
          </a:lstStyle>
          <a:p>
            <a:pPr lvl="0"/>
            <a:r>
              <a:rPr lang="en-US"/>
              <a:t>Crédits</a:t>
            </a:r>
          </a:p>
        </p:txBody>
      </p:sp>
    </p:spTree>
    <p:extLst>
      <p:ext uri="{BB962C8B-B14F-4D97-AF65-F5344CB8AC3E}">
        <p14:creationId xmlns:p14="http://schemas.microsoft.com/office/powerpoint/2010/main" val="889917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9" name="Rectangle 8"/>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2" name="Title 1"/>
          <p:cNvSpPr>
            <a:spLocks noGrp="1"/>
          </p:cNvSpPr>
          <p:nvPr>
            <p:ph type="title"/>
          </p:nvPr>
        </p:nvSpPr>
        <p:spPr>
          <a:xfrm>
            <a:off x="872067" y="382045"/>
            <a:ext cx="10447867" cy="608208"/>
          </a:xfrm>
        </p:spPr>
        <p:txBody>
          <a:bodyPr/>
          <a:lstStyle/>
          <a:p>
            <a:r>
              <a:rPr lang="fr-FR"/>
              <a:t>Click to edit Master title style</a:t>
            </a:r>
            <a:endParaRPr lang="en-US"/>
          </a:p>
        </p:txBody>
      </p:sp>
      <p:sp>
        <p:nvSpPr>
          <p:cNvPr id="6" name="Slide Number Placeholder 5"/>
          <p:cNvSpPr>
            <a:spLocks noGrp="1"/>
          </p:cNvSpPr>
          <p:nvPr>
            <p:ph type="sldNum" sz="quarter" idx="12"/>
          </p:nvPr>
        </p:nvSpPr>
        <p:spPr/>
        <p:txBody>
          <a:bodyPr/>
          <a:lstStyle/>
          <a:p>
            <a:fld id="{5E366EBC-928B-1F4D-BCBB-31473BB08F84}" type="slidenum">
              <a:rPr lang="en-US" smtClean="0"/>
              <a:pPr/>
              <a:t>‹#›</a:t>
            </a:fld>
            <a:endParaRPr lang="en-US" dirty="0"/>
          </a:p>
        </p:txBody>
      </p:sp>
      <p:cxnSp>
        <p:nvCxnSpPr>
          <p:cNvPr id="12" name="Connecteur droit 11"/>
          <p:cNvCxnSpPr/>
          <p:nvPr userDrawn="1"/>
        </p:nvCxnSpPr>
        <p:spPr>
          <a:xfrm>
            <a:off x="994787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lC-Gris300Marge.png"/>
          <p:cNvPicPr>
            <a:picLocks noChangeAspect="1"/>
          </p:cNvPicPr>
          <p:nvPr userDrawn="1"/>
        </p:nvPicPr>
        <p:blipFill>
          <a:blip r:embed="rId2"/>
          <a:stretch>
            <a:fillRect/>
          </a:stretch>
        </p:blipFill>
        <p:spPr>
          <a:xfrm>
            <a:off x="137526" y="6486714"/>
            <a:ext cx="577089" cy="286513"/>
          </a:xfrm>
          <a:prstGeom prst="rect">
            <a:avLst/>
          </a:prstGeom>
          <a:ln>
            <a:noFill/>
          </a:ln>
        </p:spPr>
      </p:pic>
      <p:sp>
        <p:nvSpPr>
          <p:cNvPr id="11" name="Footer Placeholder 4"/>
          <p:cNvSpPr>
            <a:spLocks noGrp="1"/>
          </p:cNvSpPr>
          <p:nvPr>
            <p:ph type="ftr" sz="quarter" idx="11"/>
          </p:nvPr>
        </p:nvSpPr>
        <p:spPr>
          <a:xfrm>
            <a:off x="872067" y="6550073"/>
            <a:ext cx="7336168" cy="248493"/>
          </a:xfrm>
        </p:spPr>
        <p:txBody>
          <a:bodyPr/>
          <a:lstStyle/>
          <a:p>
            <a:r>
              <a:rPr lang="fr-FR" b="1"/>
              <a:t>Institut Curie – Commission Scientifique Jointe – Name</a:t>
            </a:r>
            <a:endParaRPr lang="en-US" i="1" dirty="0"/>
          </a:p>
        </p:txBody>
      </p:sp>
      <p:sp>
        <p:nvSpPr>
          <p:cNvPr id="13" name="Date Placeholder 3"/>
          <p:cNvSpPr>
            <a:spLocks noGrp="1"/>
          </p:cNvSpPr>
          <p:nvPr>
            <p:ph type="dt" sz="half" idx="10"/>
          </p:nvPr>
        </p:nvSpPr>
        <p:spPr>
          <a:xfrm>
            <a:off x="10032438" y="6550073"/>
            <a:ext cx="1884693" cy="248493"/>
          </a:xfrm>
        </p:spPr>
        <p:txBody>
          <a:bodyPr/>
          <a:lstStyle/>
          <a:p>
            <a:r>
              <a:rPr lang="fr-FR"/>
              <a:t>18 octobre 2019</a:t>
            </a:r>
            <a:endParaRPr lang="en-US" dirty="0"/>
          </a:p>
        </p:txBody>
      </p:sp>
      <p:sp>
        <p:nvSpPr>
          <p:cNvPr id="18" name="Espace réservé du graphique 17"/>
          <p:cNvSpPr>
            <a:spLocks noGrp="1"/>
          </p:cNvSpPr>
          <p:nvPr>
            <p:ph type="chart" sz="quarter" idx="13"/>
          </p:nvPr>
        </p:nvSpPr>
        <p:spPr>
          <a:xfrm>
            <a:off x="3268800" y="1393825"/>
            <a:ext cx="5654400" cy="4241662"/>
          </a:xfrm>
        </p:spPr>
        <p:txBody>
          <a:bodyPr/>
          <a:lstStyle/>
          <a:p>
            <a:endParaRPr lang="en-US"/>
          </a:p>
        </p:txBody>
      </p:sp>
      <p:sp>
        <p:nvSpPr>
          <p:cNvPr id="19" name="Content Placeholder 2"/>
          <p:cNvSpPr>
            <a:spLocks noGrp="1"/>
          </p:cNvSpPr>
          <p:nvPr>
            <p:ph idx="1" hasCustomPrompt="1"/>
          </p:nvPr>
        </p:nvSpPr>
        <p:spPr>
          <a:xfrm>
            <a:off x="872065" y="1393824"/>
            <a:ext cx="2189187" cy="1359315"/>
          </a:xfrm>
        </p:spPr>
        <p:txBody>
          <a:bodyPr/>
          <a:lstStyle>
            <a:lvl1pPr>
              <a:defRPr/>
            </a:lvl1pPr>
            <a:lvl2pPr marL="0" indent="0">
              <a:lnSpc>
                <a:spcPts val="1300"/>
              </a:lnSpc>
              <a:spcBef>
                <a:spcPts val="0"/>
              </a:spcBef>
              <a:defRPr sz="1200"/>
            </a:lvl2pPr>
          </a:lstStyle>
          <a:p>
            <a:pPr lvl="0"/>
            <a:r>
              <a:rPr lang="fr-FR"/>
              <a:t>XX</a:t>
            </a:r>
          </a:p>
          <a:p>
            <a:pPr lvl="1"/>
            <a:r>
              <a:rPr lang="fr-FR"/>
              <a:t>Second level</a:t>
            </a:r>
          </a:p>
        </p:txBody>
      </p:sp>
    </p:spTree>
    <p:extLst>
      <p:ext uri="{BB962C8B-B14F-4D97-AF65-F5344CB8AC3E}">
        <p14:creationId xmlns:p14="http://schemas.microsoft.com/office/powerpoint/2010/main" val="2995866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Cover">
    <p:spTree>
      <p:nvGrpSpPr>
        <p:cNvPr id="1" name=""/>
        <p:cNvGrpSpPr/>
        <p:nvPr/>
      </p:nvGrpSpPr>
      <p:grpSpPr>
        <a:xfrm>
          <a:off x="0" y="0"/>
          <a:ext cx="0" cy="0"/>
          <a:chOff x="0" y="0"/>
          <a:chExt cx="0" cy="0"/>
        </a:xfrm>
      </p:grpSpPr>
      <p:sp>
        <p:nvSpPr>
          <p:cNvPr id="15" name="Rectangle 14"/>
          <p:cNvSpPr/>
          <p:nvPr userDrawn="1"/>
        </p:nvSpPr>
        <p:spPr bwMode="auto">
          <a:xfrm>
            <a:off x="0" y="6400800"/>
            <a:ext cx="12192000" cy="486000"/>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fr-FR" sz="1800">
              <a:solidFill>
                <a:schemeClr val="accent1"/>
              </a:solidFill>
            </a:endParaRPr>
          </a:p>
        </p:txBody>
      </p:sp>
      <p:sp>
        <p:nvSpPr>
          <p:cNvPr id="9" name="Date Placeholder 3"/>
          <p:cNvSpPr>
            <a:spLocks noGrp="1"/>
          </p:cNvSpPr>
          <p:nvPr>
            <p:ph type="dt" sz="half" idx="10"/>
          </p:nvPr>
        </p:nvSpPr>
        <p:spPr>
          <a:xfrm>
            <a:off x="10032438" y="6550073"/>
            <a:ext cx="1884693" cy="248493"/>
          </a:xfrm>
        </p:spPr>
        <p:txBody>
          <a:bodyPr/>
          <a:lstStyle/>
          <a:p>
            <a:fld id="{2EC1CF7A-EBA8-4BF7-A78C-D76A6B6E692A}" type="datetime3">
              <a:rPr lang="en-US" smtClean="0"/>
              <a:pPr/>
              <a:t>19 May 2026</a:t>
            </a:fld>
            <a:endParaRPr lang="en-US" dirty="0"/>
          </a:p>
        </p:txBody>
      </p:sp>
      <p:sp>
        <p:nvSpPr>
          <p:cNvPr id="10" name="Footer Placeholder 4"/>
          <p:cNvSpPr>
            <a:spLocks noGrp="1"/>
          </p:cNvSpPr>
          <p:nvPr>
            <p:ph type="ftr" sz="quarter" idx="11"/>
          </p:nvPr>
        </p:nvSpPr>
        <p:spPr>
          <a:xfrm>
            <a:off x="872067" y="6550073"/>
            <a:ext cx="7336168" cy="248493"/>
          </a:xfrm>
        </p:spPr>
        <p:txBody>
          <a:bodyPr/>
          <a:lstStyle/>
          <a:p>
            <a:r>
              <a:rPr lang="fr-FR" b="1" dirty="0"/>
              <a:t>Institut Curie </a:t>
            </a:r>
            <a:r>
              <a:rPr lang="fr-FR" dirty="0"/>
              <a:t>- </a:t>
            </a:r>
            <a:r>
              <a:rPr lang="fr-FR" dirty="0" err="1"/>
              <a:t>name</a:t>
            </a:r>
            <a:r>
              <a:rPr lang="fr-FR" dirty="0"/>
              <a:t> of speaker / </a:t>
            </a:r>
            <a:r>
              <a:rPr lang="fr-FR" dirty="0" err="1"/>
              <a:t>department</a:t>
            </a:r>
            <a:r>
              <a:rPr lang="fr-FR" dirty="0"/>
              <a:t> - </a:t>
            </a:r>
            <a:r>
              <a:rPr lang="fr-FR" i="1" dirty="0" err="1"/>
              <a:t>Title</a:t>
            </a:r>
            <a:r>
              <a:rPr lang="fr-FR" i="1" dirty="0"/>
              <a:t> of </a:t>
            </a:r>
            <a:r>
              <a:rPr lang="fr-FR" i="1" dirty="0" err="1"/>
              <a:t>slideshow</a:t>
            </a:r>
            <a:r>
              <a:rPr lang="fr-FR" i="1" dirty="0"/>
              <a:t> </a:t>
            </a:r>
            <a:endParaRPr lang="en-US" i="1" dirty="0"/>
          </a:p>
        </p:txBody>
      </p:sp>
      <p:sp>
        <p:nvSpPr>
          <p:cNvPr id="11" name="Slide Number Placeholder 5"/>
          <p:cNvSpPr>
            <a:spLocks noGrp="1"/>
          </p:cNvSpPr>
          <p:nvPr>
            <p:ph type="sldNum" sz="quarter" idx="12"/>
          </p:nvPr>
        </p:nvSpPr>
        <p:spPr>
          <a:xfrm>
            <a:off x="9206475" y="6550073"/>
            <a:ext cx="636555" cy="248493"/>
          </a:xfrm>
        </p:spPr>
        <p:txBody>
          <a:bodyPr/>
          <a:lstStyle/>
          <a:p>
            <a:fld id="{5E366EBC-928B-1F4D-BCBB-31473BB08F84}" type="slidenum">
              <a:rPr lang="en-US" smtClean="0"/>
              <a:pPr/>
              <a:t>‹#›</a:t>
            </a:fld>
            <a:endParaRPr lang="en-US" dirty="0"/>
          </a:p>
        </p:txBody>
      </p:sp>
      <p:sp>
        <p:nvSpPr>
          <p:cNvPr id="12" name="Title 1"/>
          <p:cNvSpPr>
            <a:spLocks noGrp="1"/>
          </p:cNvSpPr>
          <p:nvPr>
            <p:ph type="ctrTitle"/>
          </p:nvPr>
        </p:nvSpPr>
        <p:spPr>
          <a:xfrm>
            <a:off x="5378899" y="4295001"/>
            <a:ext cx="5909284" cy="1728192"/>
          </a:xfrm>
        </p:spPr>
        <p:txBody>
          <a:bodyPr anchor="t" anchorCtr="0"/>
          <a:lstStyle>
            <a:lvl1pPr algn="l">
              <a:lnSpc>
                <a:spcPts val="3500"/>
              </a:lnSpc>
              <a:defRPr sz="3400" b="1">
                <a:solidFill>
                  <a:schemeClr val="bg1"/>
                </a:solidFill>
              </a:defRPr>
            </a:lvl1pPr>
          </a:lstStyle>
          <a:p>
            <a:r>
              <a:rPr lang="en-US"/>
              <a:t>Click to edit Master title style</a:t>
            </a:r>
          </a:p>
        </p:txBody>
      </p:sp>
      <p:cxnSp>
        <p:nvCxnSpPr>
          <p:cNvPr id="14" name="Connecteur droit 13"/>
          <p:cNvCxnSpPr/>
          <p:nvPr userDrawn="1"/>
        </p:nvCxnSpPr>
        <p:spPr>
          <a:xfrm>
            <a:off x="9936588"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Image 15" descr="LogolC-Blanc.png"/>
          <p:cNvPicPr>
            <a:picLocks noChangeAspect="1"/>
          </p:cNvPicPr>
          <p:nvPr userDrawn="1"/>
        </p:nvPicPr>
        <p:blipFill>
          <a:blip r:embed="rId2"/>
          <a:stretch>
            <a:fillRect/>
          </a:stretch>
        </p:blipFill>
        <p:spPr>
          <a:xfrm>
            <a:off x="5831862" y="3300995"/>
            <a:ext cx="528276" cy="256011"/>
          </a:xfrm>
          <a:prstGeom prst="rect">
            <a:avLst/>
          </a:prstGeom>
        </p:spPr>
      </p:pic>
      <p:pic>
        <p:nvPicPr>
          <p:cNvPr id="13" name="Image 12" descr="LogolC-Gris300Marge.png"/>
          <p:cNvPicPr>
            <a:picLocks noChangeAspect="1"/>
          </p:cNvPicPr>
          <p:nvPr userDrawn="1"/>
        </p:nvPicPr>
        <p:blipFill>
          <a:blip r:embed="rId3"/>
          <a:stretch>
            <a:fillRect/>
          </a:stretch>
        </p:blipFill>
        <p:spPr>
          <a:xfrm>
            <a:off x="137526" y="6486714"/>
            <a:ext cx="577089" cy="286513"/>
          </a:xfrm>
          <a:prstGeom prst="rect">
            <a:avLst/>
          </a:prstGeom>
          <a:ln>
            <a:noFill/>
          </a:ln>
        </p:spPr>
      </p:pic>
    </p:spTree>
    <p:extLst>
      <p:ext uri="{BB962C8B-B14F-4D97-AF65-F5344CB8AC3E}">
        <p14:creationId xmlns:p14="http://schemas.microsoft.com/office/powerpoint/2010/main" val="37302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2C43774E-BF74-4CD1-A1C4-CB61B9AEBF14}" type="datetimeFigureOut">
              <a:rPr lang="es-ES" smtClean="0"/>
              <a:t>19/05/2026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60C844-E2BC-4737-93C8-7CA3D4730763}" type="slidenum">
              <a:rPr lang="es-ES" smtClean="0"/>
              <a:t>‹#›</a:t>
            </a:fld>
            <a:endParaRPr lang="es-ES"/>
          </a:p>
        </p:txBody>
      </p:sp>
    </p:spTree>
    <p:extLst>
      <p:ext uri="{BB962C8B-B14F-4D97-AF65-F5344CB8AC3E}">
        <p14:creationId xmlns:p14="http://schemas.microsoft.com/office/powerpoint/2010/main" val="801423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pic>
        <p:nvPicPr>
          <p:cNvPr id="11" name="**PPT_SEOR2024-02.png" descr="**PPT_SEOR2024-02.png"/>
          <p:cNvPicPr>
            <a:picLocks noChangeAspect="1"/>
          </p:cNvPicPr>
          <p:nvPr/>
        </p:nvPicPr>
        <p:blipFill>
          <a:blip r:embed="rId2"/>
          <a:stretch>
            <a:fillRect/>
          </a:stretch>
        </p:blipFill>
        <p:spPr>
          <a:xfrm>
            <a:off x="1185" y="0"/>
            <a:ext cx="12189631" cy="6858000"/>
          </a:xfrm>
          <a:prstGeom prst="rect">
            <a:avLst/>
          </a:prstGeom>
          <a:ln w="12700">
            <a:miter lim="400000"/>
          </a:ln>
        </p:spPr>
      </p:pic>
      <p:sp>
        <p:nvSpPr>
          <p:cNvPr id="12" name="Autor y fecha"/>
          <p:cNvSpPr txBox="1">
            <a:spLocks noGrp="1"/>
          </p:cNvSpPr>
          <p:nvPr>
            <p:ph type="body" sz="quarter" idx="21" hasCustomPrompt="1"/>
          </p:nvPr>
        </p:nvSpPr>
        <p:spPr>
          <a:xfrm>
            <a:off x="793750" y="1230931"/>
            <a:ext cx="1098550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 y fecha</a:t>
            </a:r>
          </a:p>
        </p:txBody>
      </p:sp>
      <p:sp>
        <p:nvSpPr>
          <p:cNvPr id="13" name="Título de la presentación"/>
          <p:cNvSpPr txBox="1">
            <a:spLocks noGrp="1"/>
          </p:cNvSpPr>
          <p:nvPr>
            <p:ph type="title" hasCustomPrompt="1"/>
          </p:nvPr>
        </p:nvSpPr>
        <p:spPr>
          <a:xfrm>
            <a:off x="793749" y="584824"/>
            <a:ext cx="10985502" cy="651873"/>
          </a:xfrm>
          <a:prstGeom prst="rect">
            <a:avLst/>
          </a:prstGeom>
        </p:spPr>
        <p:txBody>
          <a:bodyPr anchor="b"/>
          <a:lstStyle>
            <a:lvl1pPr>
              <a:defRPr sz="5800" spc="-116"/>
            </a:lvl1pPr>
          </a:lstStyle>
          <a:p>
            <a:r>
              <a:t>Título de la presentación</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535865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15600" y="309833"/>
            <a:ext cx="788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4"/>
          <p:cNvSpPr txBox="1">
            <a:spLocks noGrp="1"/>
          </p:cNvSpPr>
          <p:nvPr>
            <p:ph type="body" idx="1"/>
          </p:nvPr>
        </p:nvSpPr>
        <p:spPr>
          <a:xfrm>
            <a:off x="415600" y="1512133"/>
            <a:ext cx="11360800" cy="4361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885735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AF8C7E-BCD0-4B74-B6C9-F2FF73572427}"/>
              </a:ext>
            </a:extLst>
          </p:cNvPr>
          <p:cNvSpPr>
            <a:spLocks noGrp="1"/>
          </p:cNvSpPr>
          <p:nvPr>
            <p:ph type="dt" sz="half" idx="10"/>
          </p:nvPr>
        </p:nvSpPr>
        <p:spPr/>
        <p:txBody>
          <a:bodyPr/>
          <a:lstStyle/>
          <a:p>
            <a:fld id="{AE9239CD-7664-46A6-869E-DD7C09B9C1CD}" type="datetimeFigureOut">
              <a:rPr lang="fr-FR" smtClean="0"/>
              <a:t>19/05/2026</a:t>
            </a:fld>
            <a:endParaRPr lang="fr-FR"/>
          </a:p>
        </p:txBody>
      </p:sp>
      <p:sp>
        <p:nvSpPr>
          <p:cNvPr id="3" name="Espace réservé du pied de page 2">
            <a:extLst>
              <a:ext uri="{FF2B5EF4-FFF2-40B4-BE49-F238E27FC236}">
                <a16:creationId xmlns:a16="http://schemas.microsoft.com/office/drawing/2014/main" id="{02633028-EC93-4991-B97D-DD349E76B3C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768D5F-BEA5-412D-B1AF-3791FCDB280F}"/>
              </a:ext>
            </a:extLst>
          </p:cNvPr>
          <p:cNvSpPr>
            <a:spLocks noGrp="1"/>
          </p:cNvSpPr>
          <p:nvPr>
            <p:ph type="sldNum" sz="quarter" idx="12"/>
          </p:nvPr>
        </p:nvSpPr>
        <p:spPr/>
        <p:txBody>
          <a:bodyPr/>
          <a:lstStyle/>
          <a:p>
            <a:fld id="{4925B491-FA38-4D4E-87B6-5302D6751780}" type="slidenum">
              <a:rPr lang="fr-FR" smtClean="0"/>
              <a:t>‹#›</a:t>
            </a:fld>
            <a:endParaRPr lang="fr-FR"/>
          </a:p>
        </p:txBody>
      </p:sp>
    </p:spTree>
    <p:extLst>
      <p:ext uri="{BB962C8B-B14F-4D97-AF65-F5344CB8AC3E}">
        <p14:creationId xmlns:p14="http://schemas.microsoft.com/office/powerpoint/2010/main" val="240547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3F5D-8A11-AF56-931D-F0EF6C6E88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0F87BF-C9A6-E702-177F-F451A755ED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B7D17-4920-A93A-C1EA-A0BDD25D1797}"/>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475D35DF-896A-4C1C-2386-C481AFCF9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6FD38-AA4D-40C4-8372-FD3B6228D0F1}"/>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413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C73-A1B4-F54E-A3AC-704C5DA90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ADAB5-3D96-0680-6EE6-59A186AADD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6D9A0D-A788-2FD0-5576-0A7A0923A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6B754-3482-94D2-E1A5-70F36C466CBF}"/>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6" name="Footer Placeholder 5">
            <a:extLst>
              <a:ext uri="{FF2B5EF4-FFF2-40B4-BE49-F238E27FC236}">
                <a16:creationId xmlns:a16="http://schemas.microsoft.com/office/drawing/2014/main" id="{DFD39441-71B2-F70A-0052-307E6790D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E8903-3FC1-E911-FD1E-73BF760EA462}"/>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349891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FA0C-2CA2-111F-B760-F084878B8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62658-357F-652B-4E61-CAA7B7BA2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A2637-8B45-E194-062C-2A6BB696F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0C554-6331-88C4-9306-0F308AB5D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2A50D1-4960-0F30-1683-746B1A744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446D0-5E10-A213-3747-02D9519BC3BA}"/>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8" name="Footer Placeholder 7">
            <a:extLst>
              <a:ext uri="{FF2B5EF4-FFF2-40B4-BE49-F238E27FC236}">
                <a16:creationId xmlns:a16="http://schemas.microsoft.com/office/drawing/2014/main" id="{907B2B6B-55DA-BE57-0415-7B62AC015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6A458-8FB0-EF9C-3D66-5CB899ED1D8A}"/>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569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4F9F-316F-AB18-4CFD-482467B56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55289-6DCE-1B7C-0C0A-A2CA861D0450}"/>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4" name="Footer Placeholder 3">
            <a:extLst>
              <a:ext uri="{FF2B5EF4-FFF2-40B4-BE49-F238E27FC236}">
                <a16:creationId xmlns:a16="http://schemas.microsoft.com/office/drawing/2014/main" id="{86E2840F-A1EF-27A0-2891-818BF2DC2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363731-4A1B-6D42-6060-94791728EEC7}"/>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408349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0B9DE-6700-19DA-C0DD-5F418537BE71}"/>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3" name="Footer Placeholder 2">
            <a:extLst>
              <a:ext uri="{FF2B5EF4-FFF2-40B4-BE49-F238E27FC236}">
                <a16:creationId xmlns:a16="http://schemas.microsoft.com/office/drawing/2014/main" id="{A118BB0A-3748-C065-FA34-14E0226A6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97BD6-D3EA-341A-800C-D01321B8E53B}"/>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36479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1E3E-6AD9-015B-3B2F-040959182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D8A94E-CEC3-472A-2649-BE298DCA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726087-40BF-8392-7C80-6CD37338A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330B6-F12F-BCC4-5F80-F410E23B9263}"/>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6" name="Footer Placeholder 5">
            <a:extLst>
              <a:ext uri="{FF2B5EF4-FFF2-40B4-BE49-F238E27FC236}">
                <a16:creationId xmlns:a16="http://schemas.microsoft.com/office/drawing/2014/main" id="{75AA686B-1BE6-FBA5-84E0-FFAA388B4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CE3C5-BC07-7E72-B50E-91E6EA0B265C}"/>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191923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B117-10D3-EC83-4F8E-C3426CDF5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E05AF-D0C6-F049-22A3-9D08EFB55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283DAC-8C96-CCB5-DA7E-FD4ECC15D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E11FF-D5DC-69C5-BC34-AB6108AE3F98}"/>
              </a:ext>
            </a:extLst>
          </p:cNvPr>
          <p:cNvSpPr>
            <a:spLocks noGrp="1"/>
          </p:cNvSpPr>
          <p:nvPr>
            <p:ph type="dt" sz="half" idx="10"/>
          </p:nvPr>
        </p:nvSpPr>
        <p:spPr/>
        <p:txBody>
          <a:bodyPr/>
          <a:lstStyle/>
          <a:p>
            <a:fld id="{FBEB3310-FBAB-40A1-9B90-6F684744362F}" type="datetimeFigureOut">
              <a:rPr lang="en-US" smtClean="0"/>
              <a:t>5/19/2026</a:t>
            </a:fld>
            <a:endParaRPr lang="en-US"/>
          </a:p>
        </p:txBody>
      </p:sp>
      <p:sp>
        <p:nvSpPr>
          <p:cNvPr id="6" name="Footer Placeholder 5">
            <a:extLst>
              <a:ext uri="{FF2B5EF4-FFF2-40B4-BE49-F238E27FC236}">
                <a16:creationId xmlns:a16="http://schemas.microsoft.com/office/drawing/2014/main" id="{555C241A-BA6B-8038-740D-BAEDDA720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050EB-BBC7-6928-281E-724569E2DD53}"/>
              </a:ext>
            </a:extLst>
          </p:cNvPr>
          <p:cNvSpPr>
            <a:spLocks noGrp="1"/>
          </p:cNvSpPr>
          <p:nvPr>
            <p:ph type="sldNum" sz="quarter" idx="12"/>
          </p:nvPr>
        </p:nvSpPr>
        <p:spPr/>
        <p:txBody>
          <a:bodyPr/>
          <a:lstStyle/>
          <a:p>
            <a:fld id="{EF04AFE3-1CB6-47C0-A0DF-0830F259501B}" type="slidenum">
              <a:rPr lang="en-US" smtClean="0"/>
              <a:t>‹#›</a:t>
            </a:fld>
            <a:endParaRPr lang="en-US"/>
          </a:p>
        </p:txBody>
      </p:sp>
    </p:spTree>
    <p:extLst>
      <p:ext uri="{BB962C8B-B14F-4D97-AF65-F5344CB8AC3E}">
        <p14:creationId xmlns:p14="http://schemas.microsoft.com/office/powerpoint/2010/main" val="246399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BF12F0-E34D-D609-959A-39110820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7C215-884E-BAF0-E167-052E72C7D6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FEA28-194B-037E-C432-C368642068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EB3310-FBAB-40A1-9B90-6F684744362F}" type="datetimeFigureOut">
              <a:rPr lang="en-US" smtClean="0"/>
              <a:t>5/19/2026</a:t>
            </a:fld>
            <a:endParaRPr lang="en-US"/>
          </a:p>
        </p:txBody>
      </p:sp>
      <p:sp>
        <p:nvSpPr>
          <p:cNvPr id="5" name="Footer Placeholder 4">
            <a:extLst>
              <a:ext uri="{FF2B5EF4-FFF2-40B4-BE49-F238E27FC236}">
                <a16:creationId xmlns:a16="http://schemas.microsoft.com/office/drawing/2014/main" id="{010AA5FC-5CD7-C611-95EF-9B2B490B0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11015F-D327-128B-67F8-3ECF63E7EF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04AFE3-1CB6-47C0-A0DF-0830F259501B}" type="slidenum">
              <a:rPr lang="en-US" smtClean="0"/>
              <a:t>‹#›</a:t>
            </a:fld>
            <a:endParaRPr lang="en-US"/>
          </a:p>
        </p:txBody>
      </p:sp>
    </p:spTree>
    <p:extLst>
      <p:ext uri="{BB962C8B-B14F-4D97-AF65-F5344CB8AC3E}">
        <p14:creationId xmlns:p14="http://schemas.microsoft.com/office/powerpoint/2010/main" val="126125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2067" y="382045"/>
            <a:ext cx="10447867" cy="608208"/>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72068" y="1340768"/>
            <a:ext cx="10447865" cy="439248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32438" y="6550073"/>
            <a:ext cx="1884693" cy="248493"/>
          </a:xfrm>
          <a:prstGeom prst="rect">
            <a:avLst/>
          </a:prstGeom>
        </p:spPr>
        <p:txBody>
          <a:bodyPr vert="horz" lIns="0" tIns="0" rIns="0" bIns="0" rtlCol="0" anchor="t" anchorCtr="0"/>
          <a:lstStyle>
            <a:lvl1pPr algn="l">
              <a:defRPr sz="1200" b="1">
                <a:solidFill>
                  <a:schemeClr val="bg1"/>
                </a:solidFill>
                <a:latin typeface="Arial" pitchFamily="34" charset="0"/>
                <a:cs typeface="Arial" pitchFamily="34" charset="0"/>
              </a:defRPr>
            </a:lvl1pPr>
          </a:lstStyle>
          <a:p>
            <a:r>
              <a:rPr lang="fr-FR"/>
              <a:t>18 octobre 2019</a:t>
            </a:r>
            <a:endParaRPr lang="en-US"/>
          </a:p>
        </p:txBody>
      </p:sp>
      <p:sp>
        <p:nvSpPr>
          <p:cNvPr id="5" name="Footer Placeholder 4"/>
          <p:cNvSpPr>
            <a:spLocks noGrp="1"/>
          </p:cNvSpPr>
          <p:nvPr>
            <p:ph type="ftr" sz="quarter" idx="3"/>
          </p:nvPr>
        </p:nvSpPr>
        <p:spPr>
          <a:xfrm>
            <a:off x="872067" y="6550073"/>
            <a:ext cx="7336168" cy="248493"/>
          </a:xfrm>
          <a:prstGeom prst="rect">
            <a:avLst/>
          </a:prstGeom>
        </p:spPr>
        <p:txBody>
          <a:bodyPr vert="horz" lIns="0" tIns="0" rIns="0" bIns="0" rtlCol="0" anchor="t" anchorCtr="0"/>
          <a:lstStyle>
            <a:lvl1pPr algn="l">
              <a:defRPr sz="1200">
                <a:solidFill>
                  <a:schemeClr val="bg1"/>
                </a:solidFill>
                <a:latin typeface="Arial" pitchFamily="34" charset="0"/>
                <a:cs typeface="Arial" pitchFamily="34" charset="0"/>
              </a:defRPr>
            </a:lvl1pPr>
          </a:lstStyle>
          <a:p>
            <a:r>
              <a:rPr lang="fr-FR" b="1"/>
              <a:t>Institut Curie – Commission Scientifique Jointe – Name</a:t>
            </a:r>
            <a:endParaRPr lang="en-US" i="1"/>
          </a:p>
        </p:txBody>
      </p:sp>
      <p:sp>
        <p:nvSpPr>
          <p:cNvPr id="6" name="Slide Number Placeholder 5"/>
          <p:cNvSpPr>
            <a:spLocks noGrp="1"/>
          </p:cNvSpPr>
          <p:nvPr>
            <p:ph type="sldNum" sz="quarter" idx="4"/>
          </p:nvPr>
        </p:nvSpPr>
        <p:spPr>
          <a:xfrm>
            <a:off x="9206475" y="6550073"/>
            <a:ext cx="636555" cy="248493"/>
          </a:xfrm>
          <a:prstGeom prst="rect">
            <a:avLst/>
          </a:prstGeom>
        </p:spPr>
        <p:txBody>
          <a:bodyPr vert="horz" lIns="0" tIns="0" rIns="0" bIns="0" rtlCol="0" anchor="t" anchorCtr="0"/>
          <a:lstStyle>
            <a:lvl1pPr algn="r">
              <a:defRPr sz="1200">
                <a:solidFill>
                  <a:schemeClr val="bg1"/>
                </a:solidFill>
                <a:latin typeface="Arial" pitchFamily="34" charset="0"/>
                <a:cs typeface="Arial" pitchFamily="34" charset="0"/>
              </a:defRPr>
            </a:lvl1pPr>
          </a:lstStyle>
          <a:p>
            <a:fld id="{5E366EBC-928B-1F4D-BCBB-31473BB08F84}" type="slidenum">
              <a:rPr lang="en-US" smtClean="0"/>
              <a:pPr/>
              <a:t>‹#›</a:t>
            </a:fld>
            <a:endParaRPr lang="en-US"/>
          </a:p>
        </p:txBody>
      </p:sp>
      <p:cxnSp>
        <p:nvCxnSpPr>
          <p:cNvPr id="9" name="Connecteur droit 8"/>
          <p:cNvCxnSpPr/>
          <p:nvPr userDrawn="1"/>
        </p:nvCxnSpPr>
        <p:spPr>
          <a:xfrm>
            <a:off x="9936427" y="6550072"/>
            <a:ext cx="0" cy="208868"/>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6871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p:txStyles>
    <p:titleStyle>
      <a:lvl1pPr algn="l" defTabSz="457200" rtl="0" eaLnBrk="1" latinLnBrk="0" hangingPunct="1">
        <a:spcBef>
          <a:spcPct val="0"/>
        </a:spcBef>
        <a:buNone/>
        <a:defRPr sz="2400" b="1" kern="1200">
          <a:solidFill>
            <a:srgbClr val="5B5B60"/>
          </a:solidFill>
          <a:latin typeface="Arial" pitchFamily="34" charset="0"/>
          <a:ea typeface="+mj-ea"/>
          <a:cs typeface="Arial" pitchFamily="34" charset="0"/>
        </a:defRPr>
      </a:lvl1pPr>
    </p:titleStyle>
    <p:bodyStyle>
      <a:lvl1pPr marL="0" indent="0" algn="l" defTabSz="457200" rtl="0" eaLnBrk="1" latinLnBrk="0" hangingPunct="1">
        <a:lnSpc>
          <a:spcPts val="2800"/>
        </a:lnSpc>
        <a:spcBef>
          <a:spcPts val="0"/>
        </a:spcBef>
        <a:buFontTx/>
        <a:buNone/>
        <a:defRPr sz="2200" b="1" kern="1200">
          <a:solidFill>
            <a:srgbClr val="EE8220"/>
          </a:solidFill>
          <a:latin typeface="Arial" pitchFamily="34" charset="0"/>
          <a:ea typeface="+mn-ea"/>
          <a:cs typeface="Arial" pitchFamily="34" charset="0"/>
        </a:defRPr>
      </a:lvl1pPr>
      <a:lvl2pPr marL="168275" indent="0" algn="l" defTabSz="457200" rtl="0" eaLnBrk="1" latinLnBrk="0" hangingPunct="1">
        <a:lnSpc>
          <a:spcPts val="1600"/>
        </a:lnSpc>
        <a:spcBef>
          <a:spcPts val="600"/>
        </a:spcBef>
        <a:buFontTx/>
        <a:buNone/>
        <a:defRPr sz="2000" kern="1200">
          <a:solidFill>
            <a:schemeClr val="tx1"/>
          </a:solidFill>
          <a:latin typeface="Arial" pitchFamily="34" charset="0"/>
          <a:ea typeface="+mn-ea"/>
          <a:cs typeface="Arial" pitchFamily="34" charset="0"/>
        </a:defRPr>
      </a:lvl2pPr>
      <a:lvl3pPr marL="320675" indent="-7938" algn="l" defTabSz="457200" rtl="0" eaLnBrk="1" latinLnBrk="0" hangingPunct="1">
        <a:lnSpc>
          <a:spcPts val="1800"/>
        </a:lnSpc>
        <a:spcBef>
          <a:spcPts val="600"/>
        </a:spcBef>
        <a:buFontTx/>
        <a:buNone/>
        <a:defRPr sz="1600" kern="1200">
          <a:solidFill>
            <a:schemeClr val="tx1"/>
          </a:solidFill>
          <a:latin typeface="Arial" pitchFamily="34" charset="0"/>
          <a:ea typeface="+mn-ea"/>
          <a:cs typeface="Arial" pitchFamily="34" charset="0"/>
        </a:defRPr>
      </a:lvl3pPr>
      <a:lvl4pPr marL="579438" indent="0" algn="l" defTabSz="457200" rtl="0" eaLnBrk="1" latinLnBrk="0" hangingPunct="1">
        <a:lnSpc>
          <a:spcPts val="1600"/>
        </a:lnSpc>
        <a:spcBef>
          <a:spcPts val="300"/>
        </a:spcBef>
        <a:buFontTx/>
        <a:buNone/>
        <a:defRPr sz="1400" kern="1200">
          <a:solidFill>
            <a:schemeClr val="tx1"/>
          </a:solidFill>
          <a:latin typeface="Arial" pitchFamily="34" charset="0"/>
          <a:ea typeface="+mn-ea"/>
          <a:cs typeface="Arial" pitchFamily="34" charset="0"/>
        </a:defRPr>
      </a:lvl4pPr>
      <a:lvl5pPr marL="739775" indent="-7938" algn="l" defTabSz="457200" rtl="0" eaLnBrk="1" latinLnBrk="0" hangingPunct="1">
        <a:lnSpc>
          <a:spcPts val="1600"/>
        </a:lnSpc>
        <a:spcBef>
          <a:spcPts val="300"/>
        </a:spcBef>
        <a:buFontTx/>
        <a:buNone/>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5.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txBox="1">
            <a:spLocks/>
          </p:cNvSpPr>
          <p:nvPr/>
        </p:nvSpPr>
        <p:spPr>
          <a:xfrm>
            <a:off x="1668624" y="2339668"/>
            <a:ext cx="9361040" cy="2025436"/>
          </a:xfrm>
          <a:prstGeom prst="rect">
            <a:avLst/>
          </a:prstGeom>
        </p:spPr>
        <p:txBody>
          <a:bodyPr vert="horz" lIns="0" tIns="0" rIns="0" bIns="0" rtlCol="0" anchor="ctr" anchorCtr="0">
            <a:noAutofit/>
          </a:bodyPr>
          <a:lstStyle/>
          <a:p>
            <a:pPr algn="ctr"/>
            <a:r>
              <a:rPr lang="en-US" sz="3600" b="1" dirty="0" err="1">
                <a:solidFill>
                  <a:schemeClr val="accent6"/>
                </a:solidFill>
              </a:rPr>
              <a:t>LhARA</a:t>
            </a:r>
            <a:r>
              <a:rPr lang="en-US" sz="3600" b="1" dirty="0">
                <a:solidFill>
                  <a:schemeClr val="accent6"/>
                </a:solidFill>
              </a:rPr>
              <a:t>: a platform enabling the radiotherapy of tomorrow</a:t>
            </a:r>
          </a:p>
          <a:p>
            <a:pPr algn="ctr"/>
            <a:endParaRPr lang="en-US" sz="3600" b="1" dirty="0">
              <a:solidFill>
                <a:schemeClr val="accent6"/>
              </a:solidFill>
            </a:endParaRPr>
          </a:p>
          <a:p>
            <a:pPr algn="ctr">
              <a:spcBef>
                <a:spcPct val="0"/>
              </a:spcBef>
              <a:defRPr/>
            </a:pPr>
            <a:r>
              <a:rPr lang="fr-FR" sz="2800" b="1" i="1" dirty="0">
                <a:latin typeface="+mj-lt"/>
                <a:ea typeface="+mj-ea"/>
                <a:cs typeface="Century Gothic"/>
              </a:rPr>
              <a:t>Yolanda Prezado</a:t>
            </a:r>
          </a:p>
        </p:txBody>
      </p:sp>
      <p:pic>
        <p:nvPicPr>
          <p:cNvPr id="8" name="Imagen 7" descr="Imagen que contiene Flecha&#10;&#10;Descripción generada automáticamente">
            <a:extLst>
              <a:ext uri="{FF2B5EF4-FFF2-40B4-BE49-F238E27FC236}">
                <a16:creationId xmlns:a16="http://schemas.microsoft.com/office/drawing/2014/main" id="{CC7EDA29-AD9E-5204-CFA7-A430426FE853}"/>
              </a:ext>
            </a:extLst>
          </p:cNvPr>
          <p:cNvPicPr>
            <a:picLocks noChangeAspect="1"/>
          </p:cNvPicPr>
          <p:nvPr/>
        </p:nvPicPr>
        <p:blipFill>
          <a:blip r:embed="rId2"/>
          <a:stretch>
            <a:fillRect/>
          </a:stretch>
        </p:blipFill>
        <p:spPr>
          <a:xfrm>
            <a:off x="2066825" y="304377"/>
            <a:ext cx="3986067" cy="816423"/>
          </a:xfrm>
          <a:prstGeom prst="rect">
            <a:avLst/>
          </a:prstGeom>
        </p:spPr>
      </p:pic>
      <p:sp>
        <p:nvSpPr>
          <p:cNvPr id="2" name="TextBox 1">
            <a:extLst>
              <a:ext uri="{FF2B5EF4-FFF2-40B4-BE49-F238E27FC236}">
                <a16:creationId xmlns:a16="http://schemas.microsoft.com/office/drawing/2014/main" id="{7A429224-1348-D115-5D06-64886076393E}"/>
              </a:ext>
            </a:extLst>
          </p:cNvPr>
          <p:cNvSpPr txBox="1"/>
          <p:nvPr/>
        </p:nvSpPr>
        <p:spPr>
          <a:xfrm>
            <a:off x="5375920" y="5229200"/>
            <a:ext cx="3336426" cy="369332"/>
          </a:xfrm>
          <a:prstGeom prst="rect">
            <a:avLst/>
          </a:prstGeom>
          <a:noFill/>
        </p:spPr>
        <p:txBody>
          <a:bodyPr wrap="none" rtlCol="0">
            <a:spAutoFit/>
          </a:bodyPr>
          <a:lstStyle/>
          <a:p>
            <a:r>
              <a:rPr lang="en-US" dirty="0" err="1"/>
              <a:t>Poner</a:t>
            </a:r>
            <a:r>
              <a:rPr lang="en-US" dirty="0"/>
              <a:t> lo del </a:t>
            </a:r>
            <a:r>
              <a:rPr lang="en-US" dirty="0" err="1"/>
              <a:t>prpgramaOportunius</a:t>
            </a:r>
            <a:endParaRPr lang="en-US" dirty="0"/>
          </a:p>
        </p:txBody>
      </p:sp>
      <p:pic>
        <p:nvPicPr>
          <p:cNvPr id="6" name="Picture 5">
            <a:extLst>
              <a:ext uri="{FF2B5EF4-FFF2-40B4-BE49-F238E27FC236}">
                <a16:creationId xmlns:a16="http://schemas.microsoft.com/office/drawing/2014/main" id="{2F48FAA7-CFEE-B45B-0CA5-1B476E986A5C}"/>
              </a:ext>
            </a:extLst>
          </p:cNvPr>
          <p:cNvPicPr>
            <a:picLocks noChangeAspect="1"/>
          </p:cNvPicPr>
          <p:nvPr/>
        </p:nvPicPr>
        <p:blipFill>
          <a:blip r:embed="rId3"/>
          <a:srcRect l="79143" t="1945" r="185" b="72729"/>
          <a:stretch/>
        </p:blipFill>
        <p:spPr>
          <a:xfrm>
            <a:off x="81175" y="333731"/>
            <a:ext cx="1587449" cy="997825"/>
          </a:xfrm>
          <a:prstGeom prst="rect">
            <a:avLst/>
          </a:prstGeom>
        </p:spPr>
      </p:pic>
      <p:pic>
        <p:nvPicPr>
          <p:cNvPr id="10" name="Picture 9">
            <a:extLst>
              <a:ext uri="{FF2B5EF4-FFF2-40B4-BE49-F238E27FC236}">
                <a16:creationId xmlns:a16="http://schemas.microsoft.com/office/drawing/2014/main" id="{A4BF3317-2212-1A04-0443-586452F0EC79}"/>
              </a:ext>
            </a:extLst>
          </p:cNvPr>
          <p:cNvPicPr>
            <a:picLocks noChangeAspect="1"/>
          </p:cNvPicPr>
          <p:nvPr/>
        </p:nvPicPr>
        <p:blipFill>
          <a:blip r:embed="rId3"/>
          <a:srcRect l="56094" t="71069" b="5137"/>
          <a:stretch/>
        </p:blipFill>
        <p:spPr>
          <a:xfrm>
            <a:off x="3503712" y="4701499"/>
            <a:ext cx="5523494" cy="1535814"/>
          </a:xfrm>
          <a:prstGeom prst="rect">
            <a:avLst/>
          </a:prstGeom>
        </p:spPr>
      </p:pic>
      <p:sp>
        <p:nvSpPr>
          <p:cNvPr id="11" name="Rectangle 10">
            <a:extLst>
              <a:ext uri="{FF2B5EF4-FFF2-40B4-BE49-F238E27FC236}">
                <a16:creationId xmlns:a16="http://schemas.microsoft.com/office/drawing/2014/main" id="{D8606500-7473-F8B8-8AC9-E3DD1F2AFAC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3" name="Picture 2">
            <a:extLst>
              <a:ext uri="{FF2B5EF4-FFF2-40B4-BE49-F238E27FC236}">
                <a16:creationId xmlns:a16="http://schemas.microsoft.com/office/drawing/2014/main" id="{EABFBA20-75BD-1CD8-F7F2-41DAE892B424}"/>
              </a:ext>
            </a:extLst>
          </p:cNvPr>
          <p:cNvPicPr>
            <a:picLocks noChangeAspect="1"/>
          </p:cNvPicPr>
          <p:nvPr/>
        </p:nvPicPr>
        <p:blipFill>
          <a:blip r:embed="rId4"/>
          <a:stretch>
            <a:fillRect/>
          </a:stretch>
        </p:blipFill>
        <p:spPr>
          <a:xfrm>
            <a:off x="9912424" y="155819"/>
            <a:ext cx="2070547" cy="1353648"/>
          </a:xfrm>
          <a:prstGeom prst="rect">
            <a:avLst/>
          </a:prstGeom>
        </p:spPr>
      </p:pic>
    </p:spTree>
    <p:extLst>
      <p:ext uri="{BB962C8B-B14F-4D97-AF65-F5344CB8AC3E}">
        <p14:creationId xmlns:p14="http://schemas.microsoft.com/office/powerpoint/2010/main" val="40670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C168A-51D2-BCE0-4514-3320ED9FAA50}"/>
              </a:ext>
            </a:extLst>
          </p:cNvPr>
          <p:cNvSpPr>
            <a:spLocks noGrp="1"/>
          </p:cNvSpPr>
          <p:nvPr>
            <p:ph type="ctrTitle"/>
          </p:nvPr>
        </p:nvSpPr>
        <p:spPr/>
        <p:txBody>
          <a:bodyPr/>
          <a:lstStyle/>
          <a:p>
            <a:endParaRPr lang="es-ES"/>
          </a:p>
        </p:txBody>
      </p:sp>
      <p:pic>
        <p:nvPicPr>
          <p:cNvPr id="8" name="Imagen 7">
            <a:extLst>
              <a:ext uri="{FF2B5EF4-FFF2-40B4-BE49-F238E27FC236}">
                <a16:creationId xmlns:a16="http://schemas.microsoft.com/office/drawing/2014/main" id="{4F49115F-9BE4-1BD7-7C40-C69B36C50975}"/>
              </a:ext>
            </a:extLst>
          </p:cNvPr>
          <p:cNvPicPr>
            <a:picLocks noChangeAspect="1"/>
          </p:cNvPicPr>
          <p:nvPr/>
        </p:nvPicPr>
        <p:blipFill>
          <a:blip r:embed="rId2"/>
          <a:stretch>
            <a:fillRect/>
          </a:stretch>
        </p:blipFill>
        <p:spPr>
          <a:xfrm>
            <a:off x="1401456" y="403443"/>
            <a:ext cx="10099136" cy="5619750"/>
          </a:xfrm>
          <a:prstGeom prst="rect">
            <a:avLst/>
          </a:prstGeom>
        </p:spPr>
      </p:pic>
      <p:sp>
        <p:nvSpPr>
          <p:cNvPr id="9" name="Rectangle 2">
            <a:extLst>
              <a:ext uri="{FF2B5EF4-FFF2-40B4-BE49-F238E27FC236}">
                <a16:creationId xmlns:a16="http://schemas.microsoft.com/office/drawing/2014/main" id="{C7BE09A9-55F2-23DA-9ED7-03E314316B1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201596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F892D-92EB-28E4-EFA2-E8D5F32252FC}"/>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BBBE9364-9E5E-C5E1-88B1-CC00FF63B82C}"/>
              </a:ext>
            </a:extLst>
          </p:cNvPr>
          <p:cNvPicPr>
            <a:picLocks noChangeAspect="1"/>
          </p:cNvPicPr>
          <p:nvPr/>
        </p:nvPicPr>
        <p:blipFill>
          <a:blip r:embed="rId3"/>
          <a:stretch>
            <a:fillRect/>
          </a:stretch>
        </p:blipFill>
        <p:spPr>
          <a:xfrm>
            <a:off x="0" y="0"/>
            <a:ext cx="12522130" cy="6858000"/>
          </a:xfrm>
          <a:prstGeom prst="rect">
            <a:avLst/>
          </a:prstGeom>
        </p:spPr>
      </p:pic>
    </p:spTree>
    <p:extLst>
      <p:ext uri="{BB962C8B-B14F-4D97-AF65-F5344CB8AC3E}">
        <p14:creationId xmlns:p14="http://schemas.microsoft.com/office/powerpoint/2010/main" val="295141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B0DA5-230F-B57A-E250-A98823C667BE}"/>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BEE72B4E-BC4D-8D9F-40AD-E42540B27E8B}"/>
              </a:ext>
            </a:extLst>
          </p:cNvPr>
          <p:cNvPicPr>
            <a:picLocks noChangeAspect="1"/>
          </p:cNvPicPr>
          <p:nvPr/>
        </p:nvPicPr>
        <p:blipFill>
          <a:blip r:embed="rId2"/>
          <a:stretch>
            <a:fillRect/>
          </a:stretch>
        </p:blipFill>
        <p:spPr>
          <a:xfrm>
            <a:off x="-227746" y="-85725"/>
            <a:ext cx="12419746" cy="6902869"/>
          </a:xfrm>
          <a:prstGeom prst="rect">
            <a:avLst/>
          </a:prstGeom>
        </p:spPr>
      </p:pic>
    </p:spTree>
    <p:extLst>
      <p:ext uri="{BB962C8B-B14F-4D97-AF65-F5344CB8AC3E}">
        <p14:creationId xmlns:p14="http://schemas.microsoft.com/office/powerpoint/2010/main" val="315352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FFF3-33E6-2284-A4C4-3235E0FB0FB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70696C-803A-EA11-AE70-87DB688A0E14}"/>
              </a:ext>
            </a:extLst>
          </p:cNvPr>
          <p:cNvSpPr txBox="1"/>
          <p:nvPr/>
        </p:nvSpPr>
        <p:spPr>
          <a:xfrm>
            <a:off x="565853" y="1414511"/>
            <a:ext cx="4963475" cy="5047536"/>
          </a:xfrm>
          <a:prstGeom prst="rect">
            <a:avLst/>
          </a:prstGeom>
          <a:noFill/>
        </p:spPr>
        <p:txBody>
          <a:bodyPr wrap="none" rtlCol="0">
            <a:spAutoFit/>
          </a:bodyPr>
          <a:lstStyle/>
          <a:p>
            <a:r>
              <a:rPr lang="en-US" sz="2200" b="1" u="sng" dirty="0"/>
              <a:t>Impact on</a:t>
            </a:r>
          </a:p>
          <a:p>
            <a:endParaRPr lang="en-US" sz="2200" dirty="0"/>
          </a:p>
          <a:p>
            <a:pPr marL="342900" indent="-342900">
              <a:buFont typeface="Arial" panose="020B0604020202020204" pitchFamily="34" charset="0"/>
              <a:buChar char="•"/>
            </a:pPr>
            <a:r>
              <a:rPr lang="en-US" sz="2200" dirty="0"/>
              <a:t>Cell biochemistry</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Tumor and normal tissue metabolism</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Vascular system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Immunomodulatory &amp; systemic effects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Cell signalizing: bystander effects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endParaRPr lang="en-US" dirty="0"/>
          </a:p>
          <a:p>
            <a:endParaRPr lang="en-US" dirty="0"/>
          </a:p>
        </p:txBody>
      </p:sp>
      <p:sp>
        <p:nvSpPr>
          <p:cNvPr id="8" name="TextBox 7">
            <a:extLst>
              <a:ext uri="{FF2B5EF4-FFF2-40B4-BE49-F238E27FC236}">
                <a16:creationId xmlns:a16="http://schemas.microsoft.com/office/drawing/2014/main" id="{9B687527-FEA1-65D3-2404-2365CCB91367}"/>
              </a:ext>
            </a:extLst>
          </p:cNvPr>
          <p:cNvSpPr txBox="1"/>
          <p:nvPr/>
        </p:nvSpPr>
        <p:spPr>
          <a:xfrm>
            <a:off x="8338881" y="1484784"/>
            <a:ext cx="3279167" cy="3816429"/>
          </a:xfrm>
          <a:prstGeom prst="rect">
            <a:avLst/>
          </a:prstGeom>
          <a:noFill/>
        </p:spPr>
        <p:txBody>
          <a:bodyPr wrap="none" rtlCol="0">
            <a:spAutoFit/>
          </a:bodyPr>
          <a:lstStyle/>
          <a:p>
            <a:r>
              <a:rPr lang="en-US" sz="2200" b="1" u="sng" dirty="0"/>
              <a:t>Influence factors</a:t>
            </a:r>
          </a:p>
          <a:p>
            <a:endParaRPr lang="en-US" sz="2200" dirty="0"/>
          </a:p>
          <a:p>
            <a:pPr marL="342900" indent="-342900">
              <a:buFont typeface="Arial" panose="020B0604020202020204" pitchFamily="34" charset="0"/>
              <a:buChar char="•"/>
            </a:pPr>
            <a:r>
              <a:rPr lang="en-US" sz="2200" dirty="0"/>
              <a:t>Oxygenation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Patient genetics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Patient health condition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Microbiome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Etc.</a:t>
            </a:r>
          </a:p>
        </p:txBody>
      </p:sp>
      <p:sp>
        <p:nvSpPr>
          <p:cNvPr id="3" name="TextBox 2">
            <a:extLst>
              <a:ext uri="{FF2B5EF4-FFF2-40B4-BE49-F238E27FC236}">
                <a16:creationId xmlns:a16="http://schemas.microsoft.com/office/drawing/2014/main" id="{4F409DDC-F716-A6AC-0EFF-0B9C4439314F}"/>
              </a:ext>
            </a:extLst>
          </p:cNvPr>
          <p:cNvSpPr txBox="1"/>
          <p:nvPr/>
        </p:nvSpPr>
        <p:spPr>
          <a:xfrm>
            <a:off x="695400" y="332656"/>
            <a:ext cx="10153128" cy="584775"/>
          </a:xfrm>
          <a:prstGeom prst="rect">
            <a:avLst/>
          </a:prstGeom>
          <a:noFill/>
        </p:spPr>
        <p:txBody>
          <a:bodyPr wrap="square">
            <a:spAutoFit/>
          </a:bodyPr>
          <a:lstStyle/>
          <a:p>
            <a:pPr algn="ctr"/>
            <a:r>
              <a:rPr lang="en-US" sz="3200" b="1" dirty="0">
                <a:solidFill>
                  <a:srgbClr val="009900"/>
                </a:solidFill>
              </a:rPr>
              <a:t>Radiation  beyond clonogenic cell death and DNA damage</a:t>
            </a:r>
          </a:p>
        </p:txBody>
      </p:sp>
      <p:sp>
        <p:nvSpPr>
          <p:cNvPr id="7" name="Arrow: Left-Right 6">
            <a:extLst>
              <a:ext uri="{FF2B5EF4-FFF2-40B4-BE49-F238E27FC236}">
                <a16:creationId xmlns:a16="http://schemas.microsoft.com/office/drawing/2014/main" id="{D661F220-CCD4-8C17-EC1C-BA3B1F9A2B36}"/>
              </a:ext>
            </a:extLst>
          </p:cNvPr>
          <p:cNvSpPr/>
          <p:nvPr/>
        </p:nvSpPr>
        <p:spPr bwMode="auto">
          <a:xfrm>
            <a:off x="5918885" y="3212977"/>
            <a:ext cx="1656184" cy="648072"/>
          </a:xfrm>
          <a:prstGeom prst="leftRightArrow">
            <a:avLst/>
          </a:prstGeom>
          <a:solidFill>
            <a:srgbClr val="009900"/>
          </a:solidFill>
          <a:ln>
            <a:solidFill>
              <a:schemeClr val="tx2"/>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4A4425BD-F3D1-FB7C-43D4-B88D2916A211}"/>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1026" name="Picture 2" descr="Imágenes de Balanza - Descarga gratuita en Freepik">
            <a:extLst>
              <a:ext uri="{FF2B5EF4-FFF2-40B4-BE49-F238E27FC236}">
                <a16:creationId xmlns:a16="http://schemas.microsoft.com/office/drawing/2014/main" id="{2BB89598-F4B7-32A6-AFB2-FE0C3C823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008" y="2238877"/>
            <a:ext cx="1157938" cy="75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63694"/>
      </p:ext>
    </p:extLst>
  </p:cSld>
  <p:clrMapOvr>
    <a:masterClrMapping/>
  </p:clrMapOvr>
  <mc:AlternateContent xmlns:mc="http://schemas.openxmlformats.org/markup-compatibility/2006" xmlns:p14="http://schemas.microsoft.com/office/powerpoint/2010/main">
    <mc:Choice Requires="p14">
      <p:transition spd="slow" p14:dur="2000" advTm="44182"/>
    </mc:Choice>
    <mc:Fallback xmlns="">
      <p:transition spd="slow" advTm="4418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1">
            <a:extLst>
              <a:ext uri="{FF2B5EF4-FFF2-40B4-BE49-F238E27FC236}">
                <a16:creationId xmlns:a16="http://schemas.microsoft.com/office/drawing/2014/main" id="{4563D8E6-8DC5-EC0E-9FC0-5B5FA6BACEBF}"/>
              </a:ext>
            </a:extLst>
          </p:cNvPr>
          <p:cNvGrpSpPr/>
          <p:nvPr/>
        </p:nvGrpSpPr>
        <p:grpSpPr>
          <a:xfrm>
            <a:off x="3220896" y="2634507"/>
            <a:ext cx="4840774" cy="3231950"/>
            <a:chOff x="2179572" y="1740138"/>
            <a:chExt cx="6266259" cy="4028976"/>
          </a:xfrm>
        </p:grpSpPr>
        <p:cxnSp>
          <p:nvCxnSpPr>
            <p:cNvPr id="8" name="Connecteur droit 5">
              <a:extLst>
                <a:ext uri="{FF2B5EF4-FFF2-40B4-BE49-F238E27FC236}">
                  <a16:creationId xmlns:a16="http://schemas.microsoft.com/office/drawing/2014/main" id="{B0C845B1-7378-15FC-984F-1C9298E9E72E}"/>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3EAB8EB-C165-D54D-4390-E1A6F18C2A27}"/>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8C5FF2F1-D1AD-625C-0AD9-89E9CC2FF856}"/>
                </a:ext>
              </a:extLst>
            </p:cNvPr>
            <p:cNvCxnSpPr/>
            <p:nvPr/>
          </p:nvCxnSpPr>
          <p:spPr>
            <a:xfrm flipH="1">
              <a:off x="3850640" y="3911600"/>
              <a:ext cx="1463040" cy="128016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F9A86F73-3552-8C57-86D3-B18DACF65D82}"/>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331692E4-AC11-5AF4-9FA0-AAFB5FCCB146}"/>
                </a:ext>
              </a:extLst>
            </p:cNvPr>
            <p:cNvSpPr txBox="1"/>
            <p:nvPr/>
          </p:nvSpPr>
          <p:spPr>
            <a:xfrm>
              <a:off x="4971008" y="1740138"/>
              <a:ext cx="6735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a:ea typeface="+mn-ea"/>
                  <a:cs typeface="+mn-cs"/>
                </a:rPr>
                <a:t>TIME</a:t>
              </a:r>
            </a:p>
          </p:txBody>
        </p:sp>
        <p:sp>
          <p:nvSpPr>
            <p:cNvPr id="13" name="ZoneTexte 16">
              <a:extLst>
                <a:ext uri="{FF2B5EF4-FFF2-40B4-BE49-F238E27FC236}">
                  <a16:creationId xmlns:a16="http://schemas.microsoft.com/office/drawing/2014/main" id="{1126709E-6DB2-C82D-6C67-2066A5DE81F3}"/>
                </a:ext>
              </a:extLst>
            </p:cNvPr>
            <p:cNvSpPr txBox="1"/>
            <p:nvPr/>
          </p:nvSpPr>
          <p:spPr>
            <a:xfrm>
              <a:off x="7673568" y="3726934"/>
              <a:ext cx="7722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SPACE</a:t>
              </a:r>
            </a:p>
          </p:txBody>
        </p:sp>
        <p:sp>
          <p:nvSpPr>
            <p:cNvPr id="14" name="ZoneTexte 17">
              <a:extLst>
                <a:ext uri="{FF2B5EF4-FFF2-40B4-BE49-F238E27FC236}">
                  <a16:creationId xmlns:a16="http://schemas.microsoft.com/office/drawing/2014/main" id="{7CC6F459-00AB-724F-5AB7-A429B6D8D469}"/>
                </a:ext>
              </a:extLst>
            </p:cNvPr>
            <p:cNvSpPr txBox="1"/>
            <p:nvPr/>
          </p:nvSpPr>
          <p:spPr>
            <a:xfrm>
              <a:off x="2179572" y="5308702"/>
              <a:ext cx="2791436"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Calibri"/>
                  <a:ea typeface="+mn-ea"/>
                  <a:cs typeface="+mn-cs"/>
                </a:rPr>
                <a:t>DOSE PER FRACTION</a:t>
              </a:r>
            </a:p>
          </p:txBody>
        </p:sp>
        <p:sp>
          <p:nvSpPr>
            <p:cNvPr id="15" name="ZoneTexte 15">
              <a:extLst>
                <a:ext uri="{FF2B5EF4-FFF2-40B4-BE49-F238E27FC236}">
                  <a16:creationId xmlns:a16="http://schemas.microsoft.com/office/drawing/2014/main" id="{578EB4D6-6D9E-F000-B204-BC879F483DE1}"/>
                </a:ext>
              </a:extLst>
            </p:cNvPr>
            <p:cNvSpPr txBox="1"/>
            <p:nvPr/>
          </p:nvSpPr>
          <p:spPr>
            <a:xfrm>
              <a:off x="2749703" y="1974780"/>
              <a:ext cx="1518188"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5B60">
                      <a:lumMod val="75000"/>
                    </a:srgbClr>
                  </a:solidFill>
                  <a:effectLst/>
                  <a:uLnTx/>
                  <a:uFillTx/>
                  <a:latin typeface="Calibri"/>
                  <a:ea typeface="+mn-ea"/>
                  <a:cs typeface="+mn-cs"/>
                </a:rPr>
                <a:t>PARTICLES</a:t>
              </a:r>
            </a:p>
          </p:txBody>
        </p:sp>
      </p:grpSp>
      <p:pic>
        <p:nvPicPr>
          <p:cNvPr id="17" name="Imagen 11">
            <a:extLst>
              <a:ext uri="{FF2B5EF4-FFF2-40B4-BE49-F238E27FC236}">
                <a16:creationId xmlns:a16="http://schemas.microsoft.com/office/drawing/2014/main" id="{19AF6ED4-006B-BB95-E89C-2E58A03611FE}"/>
              </a:ext>
            </a:extLst>
          </p:cNvPr>
          <p:cNvPicPr>
            <a:picLocks noChangeAspect="1"/>
          </p:cNvPicPr>
          <p:nvPr/>
        </p:nvPicPr>
        <p:blipFill rotWithShape="1">
          <a:blip r:embed="rId2"/>
          <a:srcRect l="15097" r="34622" b="41606"/>
          <a:stretch/>
        </p:blipFill>
        <p:spPr>
          <a:xfrm>
            <a:off x="8339443" y="3239392"/>
            <a:ext cx="2797118" cy="1682755"/>
          </a:xfrm>
          <a:prstGeom prst="rect">
            <a:avLst/>
          </a:prstGeom>
        </p:spPr>
      </p:pic>
      <p:pic>
        <p:nvPicPr>
          <p:cNvPr id="19" name="Imagen 1">
            <a:extLst>
              <a:ext uri="{FF2B5EF4-FFF2-40B4-BE49-F238E27FC236}">
                <a16:creationId xmlns:a16="http://schemas.microsoft.com/office/drawing/2014/main" id="{B34AF756-3A24-3FF8-EA01-2A1FE384413A}"/>
              </a:ext>
            </a:extLst>
          </p:cNvPr>
          <p:cNvPicPr>
            <a:picLocks noChangeAspect="1"/>
          </p:cNvPicPr>
          <p:nvPr/>
        </p:nvPicPr>
        <p:blipFill>
          <a:blip r:embed="rId3"/>
          <a:stretch>
            <a:fillRect/>
          </a:stretch>
        </p:blipFill>
        <p:spPr>
          <a:xfrm>
            <a:off x="1023101" y="2077890"/>
            <a:ext cx="2175655" cy="1218367"/>
          </a:xfrm>
          <a:prstGeom prst="rect">
            <a:avLst/>
          </a:prstGeom>
        </p:spPr>
      </p:pic>
      <p:sp>
        <p:nvSpPr>
          <p:cNvPr id="23" name="Título 1">
            <a:extLst>
              <a:ext uri="{FF2B5EF4-FFF2-40B4-BE49-F238E27FC236}">
                <a16:creationId xmlns:a16="http://schemas.microsoft.com/office/drawing/2014/main" id="{120EF729-D779-3FFD-0154-C819820B2244}"/>
              </a:ext>
            </a:extLst>
          </p:cNvPr>
          <p:cNvSpPr>
            <a:spLocks noGrp="1"/>
          </p:cNvSpPr>
          <p:nvPr>
            <p:ph type="title"/>
          </p:nvPr>
        </p:nvSpPr>
        <p:spPr>
          <a:xfrm>
            <a:off x="575930" y="-19947"/>
            <a:ext cx="10696575" cy="730250"/>
          </a:xfrm>
        </p:spPr>
        <p:txBody>
          <a:bodyPr vert="horz" lIns="0" tIns="0" rIns="0" bIns="0" rtlCol="0" anchor="b" anchorCtr="0">
            <a:normAutofit/>
          </a:bodyPr>
          <a:lstStyle/>
          <a:p>
            <a:pPr algn="ctr"/>
            <a:r>
              <a:rPr lang="es-ES" sz="3200" dirty="0" err="1">
                <a:solidFill>
                  <a:srgbClr val="009900"/>
                </a:solidFill>
                <a:latin typeface="+mj-lt"/>
              </a:rPr>
              <a:t>Radiotherapy</a:t>
            </a:r>
            <a:r>
              <a:rPr lang="es-ES" sz="3200" dirty="0">
                <a:solidFill>
                  <a:srgbClr val="009900"/>
                </a:solidFill>
                <a:latin typeface="+mj-lt"/>
              </a:rPr>
              <a:t>:  a </a:t>
            </a:r>
            <a:r>
              <a:rPr lang="es-ES" sz="3200" dirty="0" err="1">
                <a:solidFill>
                  <a:srgbClr val="009900"/>
                </a:solidFill>
                <a:latin typeface="+mj-lt"/>
              </a:rPr>
              <a:t>paradigm</a:t>
            </a:r>
            <a:r>
              <a:rPr lang="es-ES" sz="3200" dirty="0">
                <a:solidFill>
                  <a:srgbClr val="009900"/>
                </a:solidFill>
                <a:latin typeface="+mj-lt"/>
              </a:rPr>
              <a:t> </a:t>
            </a:r>
            <a:r>
              <a:rPr lang="es-ES" sz="3200" dirty="0" err="1">
                <a:solidFill>
                  <a:srgbClr val="009900"/>
                </a:solidFill>
                <a:latin typeface="+mj-lt"/>
              </a:rPr>
              <a:t>shift</a:t>
            </a:r>
            <a:r>
              <a:rPr lang="es-ES" sz="3200" dirty="0">
                <a:solidFill>
                  <a:srgbClr val="009900"/>
                </a:solidFill>
                <a:latin typeface="+mj-lt"/>
              </a:rPr>
              <a:t> in </a:t>
            </a:r>
            <a:r>
              <a:rPr lang="es-ES" sz="3200" dirty="0" err="1">
                <a:solidFill>
                  <a:srgbClr val="009900"/>
                </a:solidFill>
                <a:latin typeface="+mj-lt"/>
              </a:rPr>
              <a:t>the</a:t>
            </a:r>
            <a:r>
              <a:rPr lang="es-ES" sz="3200" dirty="0">
                <a:solidFill>
                  <a:srgbClr val="009900"/>
                </a:solidFill>
                <a:latin typeface="+mj-lt"/>
              </a:rPr>
              <a:t> 21</a:t>
            </a:r>
            <a:r>
              <a:rPr lang="es-ES" sz="3200" baseline="30000" dirty="0">
                <a:solidFill>
                  <a:srgbClr val="009900"/>
                </a:solidFill>
                <a:latin typeface="+mj-lt"/>
              </a:rPr>
              <a:t>th</a:t>
            </a:r>
            <a:r>
              <a:rPr lang="es-ES" sz="3200" dirty="0">
                <a:solidFill>
                  <a:srgbClr val="009900"/>
                </a:solidFill>
                <a:latin typeface="+mj-lt"/>
              </a:rPr>
              <a:t> </a:t>
            </a:r>
            <a:r>
              <a:rPr lang="es-ES" sz="3200" dirty="0" err="1">
                <a:solidFill>
                  <a:srgbClr val="009900"/>
                </a:solidFill>
                <a:latin typeface="+mj-lt"/>
              </a:rPr>
              <a:t>century</a:t>
            </a:r>
            <a:endParaRPr lang="es-ES" sz="3200" dirty="0">
              <a:solidFill>
                <a:srgbClr val="009900"/>
              </a:solidFill>
              <a:latin typeface="+mj-lt"/>
            </a:endParaRPr>
          </a:p>
        </p:txBody>
      </p:sp>
      <p:pic>
        <p:nvPicPr>
          <p:cNvPr id="3" name="Image 2"/>
          <p:cNvPicPr>
            <a:picLocks noChangeAspect="1"/>
          </p:cNvPicPr>
          <p:nvPr/>
        </p:nvPicPr>
        <p:blipFill>
          <a:blip r:embed="rId4"/>
          <a:stretch>
            <a:fillRect/>
          </a:stretch>
        </p:blipFill>
        <p:spPr>
          <a:xfrm>
            <a:off x="5074658" y="1165996"/>
            <a:ext cx="1699120" cy="1217703"/>
          </a:xfrm>
          <a:prstGeom prst="rect">
            <a:avLst/>
          </a:prstGeom>
        </p:spPr>
      </p:pic>
      <p:sp>
        <p:nvSpPr>
          <p:cNvPr id="4" name="Rectangle 3">
            <a:extLst>
              <a:ext uri="{FF2B5EF4-FFF2-40B4-BE49-F238E27FC236}">
                <a16:creationId xmlns:a16="http://schemas.microsoft.com/office/drawing/2014/main" id="{42461016-7054-680C-36F1-5777B3903FF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52588831"/>
      </p:ext>
    </p:extLst>
  </p:cSld>
  <p:clrMapOvr>
    <a:masterClrMapping/>
  </p:clrMapOvr>
  <mc:AlternateContent xmlns:mc="http://schemas.openxmlformats.org/markup-compatibility/2006" xmlns:p14="http://schemas.microsoft.com/office/powerpoint/2010/main">
    <mc:Choice Requires="p14">
      <p:transition spd="slow" p14:dur="2000" advTm="33100"/>
    </mc:Choice>
    <mc:Fallback xmlns="">
      <p:transition spd="slow" advTm="331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FA28C-5E7E-27ED-1101-982B0EBEF389}"/>
            </a:ext>
          </a:extLst>
        </p:cNvPr>
        <p:cNvGrpSpPr/>
        <p:nvPr/>
      </p:nvGrpSpPr>
      <p:grpSpPr>
        <a:xfrm>
          <a:off x="0" y="0"/>
          <a:ext cx="0" cy="0"/>
          <a:chOff x="0" y="0"/>
          <a:chExt cx="0" cy="0"/>
        </a:xfrm>
      </p:grpSpPr>
      <p:grpSp>
        <p:nvGrpSpPr>
          <p:cNvPr id="7" name="Groupe 1">
            <a:extLst>
              <a:ext uri="{FF2B5EF4-FFF2-40B4-BE49-F238E27FC236}">
                <a16:creationId xmlns:a16="http://schemas.microsoft.com/office/drawing/2014/main" id="{CC2B7A95-71E6-1FC8-F614-A34A59D68458}"/>
              </a:ext>
            </a:extLst>
          </p:cNvPr>
          <p:cNvGrpSpPr/>
          <p:nvPr/>
        </p:nvGrpSpPr>
        <p:grpSpPr>
          <a:xfrm>
            <a:off x="3220896" y="2634507"/>
            <a:ext cx="4840774" cy="3231950"/>
            <a:chOff x="2179572" y="1740138"/>
            <a:chExt cx="6266259" cy="4028976"/>
          </a:xfrm>
        </p:grpSpPr>
        <p:cxnSp>
          <p:nvCxnSpPr>
            <p:cNvPr id="8" name="Connecteur droit 5">
              <a:extLst>
                <a:ext uri="{FF2B5EF4-FFF2-40B4-BE49-F238E27FC236}">
                  <a16:creationId xmlns:a16="http://schemas.microsoft.com/office/drawing/2014/main" id="{33B8015D-1A4D-8248-CE39-2871735C5193}"/>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60E9A59-E65B-8E4D-8B2E-56651E92D109}"/>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B15E2D3A-78CB-F655-9B3B-5A1603264F07}"/>
                </a:ext>
              </a:extLst>
            </p:cNvPr>
            <p:cNvCxnSpPr/>
            <p:nvPr/>
          </p:nvCxnSpPr>
          <p:spPr>
            <a:xfrm flipH="1">
              <a:off x="3850640" y="3911600"/>
              <a:ext cx="1463040" cy="128016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069D2CE0-42CA-66C6-ECBB-CAB52D2F014D}"/>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62FE32F4-6EA9-4F9D-CB13-6F9FEB201398}"/>
                </a:ext>
              </a:extLst>
            </p:cNvPr>
            <p:cNvSpPr txBox="1"/>
            <p:nvPr/>
          </p:nvSpPr>
          <p:spPr>
            <a:xfrm>
              <a:off x="4971008" y="1740138"/>
              <a:ext cx="6735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a:ea typeface="+mn-ea"/>
                  <a:cs typeface="+mn-cs"/>
                </a:rPr>
                <a:t>TIME</a:t>
              </a:r>
            </a:p>
          </p:txBody>
        </p:sp>
        <p:sp>
          <p:nvSpPr>
            <p:cNvPr id="13" name="ZoneTexte 16">
              <a:extLst>
                <a:ext uri="{FF2B5EF4-FFF2-40B4-BE49-F238E27FC236}">
                  <a16:creationId xmlns:a16="http://schemas.microsoft.com/office/drawing/2014/main" id="{7AAFB3EB-FF0E-999F-2399-29266D5EE73C}"/>
                </a:ext>
              </a:extLst>
            </p:cNvPr>
            <p:cNvSpPr txBox="1"/>
            <p:nvPr/>
          </p:nvSpPr>
          <p:spPr>
            <a:xfrm>
              <a:off x="7673568" y="3726934"/>
              <a:ext cx="7722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SPACE</a:t>
              </a:r>
            </a:p>
          </p:txBody>
        </p:sp>
        <p:sp>
          <p:nvSpPr>
            <p:cNvPr id="14" name="ZoneTexte 17">
              <a:extLst>
                <a:ext uri="{FF2B5EF4-FFF2-40B4-BE49-F238E27FC236}">
                  <a16:creationId xmlns:a16="http://schemas.microsoft.com/office/drawing/2014/main" id="{EEA49013-2018-02D7-A28A-133B835F4993}"/>
                </a:ext>
              </a:extLst>
            </p:cNvPr>
            <p:cNvSpPr txBox="1"/>
            <p:nvPr/>
          </p:nvSpPr>
          <p:spPr>
            <a:xfrm>
              <a:off x="2179572" y="5308702"/>
              <a:ext cx="2791436"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Calibri"/>
                  <a:ea typeface="+mn-ea"/>
                  <a:cs typeface="+mn-cs"/>
                </a:rPr>
                <a:t>DOSE PER FRACTION</a:t>
              </a:r>
            </a:p>
          </p:txBody>
        </p:sp>
        <p:sp>
          <p:nvSpPr>
            <p:cNvPr id="15" name="ZoneTexte 15">
              <a:extLst>
                <a:ext uri="{FF2B5EF4-FFF2-40B4-BE49-F238E27FC236}">
                  <a16:creationId xmlns:a16="http://schemas.microsoft.com/office/drawing/2014/main" id="{AE37BE34-1ECF-4A3C-C94C-2BBBAC3C01B1}"/>
                </a:ext>
              </a:extLst>
            </p:cNvPr>
            <p:cNvSpPr txBox="1"/>
            <p:nvPr/>
          </p:nvSpPr>
          <p:spPr>
            <a:xfrm>
              <a:off x="2749703" y="1974780"/>
              <a:ext cx="1518188"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5B60">
                      <a:lumMod val="75000"/>
                    </a:srgbClr>
                  </a:solidFill>
                  <a:effectLst/>
                  <a:uLnTx/>
                  <a:uFillTx/>
                  <a:latin typeface="Calibri"/>
                  <a:ea typeface="+mn-ea"/>
                  <a:cs typeface="+mn-cs"/>
                </a:rPr>
                <a:t>PARTICLES</a:t>
              </a:r>
            </a:p>
          </p:txBody>
        </p:sp>
      </p:grpSp>
      <p:pic>
        <p:nvPicPr>
          <p:cNvPr id="17" name="Imagen 11">
            <a:extLst>
              <a:ext uri="{FF2B5EF4-FFF2-40B4-BE49-F238E27FC236}">
                <a16:creationId xmlns:a16="http://schemas.microsoft.com/office/drawing/2014/main" id="{1610F87B-B199-BF10-CF63-0856F3004D65}"/>
              </a:ext>
            </a:extLst>
          </p:cNvPr>
          <p:cNvPicPr>
            <a:picLocks noChangeAspect="1"/>
          </p:cNvPicPr>
          <p:nvPr/>
        </p:nvPicPr>
        <p:blipFill rotWithShape="1">
          <a:blip r:embed="rId3"/>
          <a:srcRect l="15097" r="34622" b="41606"/>
          <a:stretch/>
        </p:blipFill>
        <p:spPr>
          <a:xfrm>
            <a:off x="8339443" y="3239392"/>
            <a:ext cx="2797118" cy="1682755"/>
          </a:xfrm>
          <a:prstGeom prst="rect">
            <a:avLst/>
          </a:prstGeom>
        </p:spPr>
      </p:pic>
      <p:pic>
        <p:nvPicPr>
          <p:cNvPr id="19" name="Imagen 1">
            <a:extLst>
              <a:ext uri="{FF2B5EF4-FFF2-40B4-BE49-F238E27FC236}">
                <a16:creationId xmlns:a16="http://schemas.microsoft.com/office/drawing/2014/main" id="{85A05C1F-6A8A-EE22-269E-640BD216B130}"/>
              </a:ext>
            </a:extLst>
          </p:cNvPr>
          <p:cNvPicPr>
            <a:picLocks noChangeAspect="1"/>
          </p:cNvPicPr>
          <p:nvPr/>
        </p:nvPicPr>
        <p:blipFill>
          <a:blip r:embed="rId4"/>
          <a:stretch>
            <a:fillRect/>
          </a:stretch>
        </p:blipFill>
        <p:spPr>
          <a:xfrm>
            <a:off x="1023101" y="2077890"/>
            <a:ext cx="2175655" cy="1218367"/>
          </a:xfrm>
          <a:prstGeom prst="rect">
            <a:avLst/>
          </a:prstGeom>
        </p:spPr>
      </p:pic>
      <p:sp>
        <p:nvSpPr>
          <p:cNvPr id="23" name="Título 1">
            <a:extLst>
              <a:ext uri="{FF2B5EF4-FFF2-40B4-BE49-F238E27FC236}">
                <a16:creationId xmlns:a16="http://schemas.microsoft.com/office/drawing/2014/main" id="{EA097238-EC04-2630-27E1-456BA5D586B5}"/>
              </a:ext>
            </a:extLst>
          </p:cNvPr>
          <p:cNvSpPr>
            <a:spLocks noGrp="1"/>
          </p:cNvSpPr>
          <p:nvPr>
            <p:ph type="title"/>
          </p:nvPr>
        </p:nvSpPr>
        <p:spPr>
          <a:xfrm>
            <a:off x="623888" y="-23204"/>
            <a:ext cx="10696575" cy="730250"/>
          </a:xfrm>
        </p:spPr>
        <p:txBody>
          <a:bodyPr vert="horz" lIns="0" tIns="0" rIns="0" bIns="0" rtlCol="0" anchor="b" anchorCtr="0">
            <a:normAutofit/>
          </a:bodyPr>
          <a:lstStyle/>
          <a:p>
            <a:pPr algn="ctr"/>
            <a:r>
              <a:rPr lang="es-ES" sz="3200" dirty="0" err="1">
                <a:solidFill>
                  <a:srgbClr val="009900"/>
                </a:solidFill>
                <a:latin typeface="+mj-lt"/>
              </a:rPr>
              <a:t>Radiotherapy</a:t>
            </a:r>
            <a:r>
              <a:rPr lang="es-ES" sz="3200" dirty="0">
                <a:solidFill>
                  <a:srgbClr val="009900"/>
                </a:solidFill>
                <a:latin typeface="+mj-lt"/>
              </a:rPr>
              <a:t>:  a </a:t>
            </a:r>
            <a:r>
              <a:rPr lang="es-ES" sz="3200" dirty="0" err="1">
                <a:solidFill>
                  <a:srgbClr val="009900"/>
                </a:solidFill>
                <a:latin typeface="+mj-lt"/>
              </a:rPr>
              <a:t>paradigm</a:t>
            </a:r>
            <a:r>
              <a:rPr lang="es-ES" sz="3200" dirty="0">
                <a:solidFill>
                  <a:srgbClr val="009900"/>
                </a:solidFill>
                <a:latin typeface="+mj-lt"/>
              </a:rPr>
              <a:t> </a:t>
            </a:r>
            <a:r>
              <a:rPr lang="es-ES" sz="3200" dirty="0" err="1">
                <a:solidFill>
                  <a:srgbClr val="009900"/>
                </a:solidFill>
                <a:latin typeface="+mj-lt"/>
              </a:rPr>
              <a:t>shift</a:t>
            </a:r>
            <a:r>
              <a:rPr lang="es-ES" sz="3200" dirty="0">
                <a:solidFill>
                  <a:srgbClr val="009900"/>
                </a:solidFill>
                <a:latin typeface="+mj-lt"/>
              </a:rPr>
              <a:t> in </a:t>
            </a:r>
            <a:r>
              <a:rPr lang="es-ES" sz="3200" dirty="0" err="1">
                <a:solidFill>
                  <a:srgbClr val="009900"/>
                </a:solidFill>
                <a:latin typeface="+mj-lt"/>
              </a:rPr>
              <a:t>the</a:t>
            </a:r>
            <a:r>
              <a:rPr lang="es-ES" sz="3200" dirty="0">
                <a:solidFill>
                  <a:srgbClr val="009900"/>
                </a:solidFill>
                <a:latin typeface="+mj-lt"/>
              </a:rPr>
              <a:t> 21</a:t>
            </a:r>
            <a:r>
              <a:rPr lang="es-ES" sz="3200" baseline="30000" dirty="0">
                <a:solidFill>
                  <a:srgbClr val="009900"/>
                </a:solidFill>
                <a:latin typeface="+mj-lt"/>
              </a:rPr>
              <a:t>th</a:t>
            </a:r>
            <a:r>
              <a:rPr lang="es-ES" sz="3200" dirty="0">
                <a:solidFill>
                  <a:srgbClr val="009900"/>
                </a:solidFill>
                <a:latin typeface="+mj-lt"/>
              </a:rPr>
              <a:t> </a:t>
            </a:r>
            <a:r>
              <a:rPr lang="es-ES" sz="3200" dirty="0" err="1">
                <a:solidFill>
                  <a:srgbClr val="009900"/>
                </a:solidFill>
                <a:latin typeface="+mj-lt"/>
              </a:rPr>
              <a:t>century</a:t>
            </a:r>
            <a:endParaRPr lang="es-ES" sz="3200" dirty="0">
              <a:solidFill>
                <a:srgbClr val="009900"/>
              </a:solidFill>
              <a:latin typeface="+mj-lt"/>
            </a:endParaRPr>
          </a:p>
        </p:txBody>
      </p:sp>
      <p:pic>
        <p:nvPicPr>
          <p:cNvPr id="3" name="Image 2">
            <a:extLst>
              <a:ext uri="{FF2B5EF4-FFF2-40B4-BE49-F238E27FC236}">
                <a16:creationId xmlns:a16="http://schemas.microsoft.com/office/drawing/2014/main" id="{030B9C4A-F66C-3C25-64C9-08727CF75CBB}"/>
              </a:ext>
            </a:extLst>
          </p:cNvPr>
          <p:cNvPicPr>
            <a:picLocks noChangeAspect="1"/>
          </p:cNvPicPr>
          <p:nvPr/>
        </p:nvPicPr>
        <p:blipFill>
          <a:blip r:embed="rId5"/>
          <a:stretch>
            <a:fillRect/>
          </a:stretch>
        </p:blipFill>
        <p:spPr>
          <a:xfrm>
            <a:off x="5074658" y="1165996"/>
            <a:ext cx="1699120" cy="1217703"/>
          </a:xfrm>
          <a:prstGeom prst="rect">
            <a:avLst/>
          </a:prstGeom>
        </p:spPr>
      </p:pic>
      <p:sp>
        <p:nvSpPr>
          <p:cNvPr id="4" name="Rectangle 3">
            <a:extLst>
              <a:ext uri="{FF2B5EF4-FFF2-40B4-BE49-F238E27FC236}">
                <a16:creationId xmlns:a16="http://schemas.microsoft.com/office/drawing/2014/main" id="{B7E3D126-A5EF-75D9-F2F3-AAC2BBD92518}"/>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C928A7D-D568-AEEE-B029-F64256186E07}"/>
              </a:ext>
            </a:extLst>
          </p:cNvPr>
          <p:cNvSpPr/>
          <p:nvPr/>
        </p:nvSpPr>
        <p:spPr bwMode="auto">
          <a:xfrm>
            <a:off x="3639389" y="2835207"/>
            <a:ext cx="1172822" cy="369332"/>
          </a:xfrm>
          <a:prstGeom prst="rect">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013980533"/>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0AEC0-D800-407D-EBB4-7278563DF54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A642560-FBC5-D02A-83D4-63629F5E5762}"/>
              </a:ext>
            </a:extLst>
          </p:cNvPr>
          <p:cNvSpPr>
            <a:spLocks noGrp="1"/>
          </p:cNvSpPr>
          <p:nvPr>
            <p:ph type="title"/>
          </p:nvPr>
        </p:nvSpPr>
        <p:spPr>
          <a:xfrm>
            <a:off x="695400" y="-25402"/>
            <a:ext cx="8021637" cy="790105"/>
          </a:xfrm>
        </p:spPr>
        <p:txBody>
          <a:bodyPr/>
          <a:lstStyle/>
          <a:p>
            <a:r>
              <a:rPr lang="es-ES" sz="3200" dirty="0" err="1">
                <a:solidFill>
                  <a:srgbClr val="00B050"/>
                </a:solidFill>
                <a:latin typeface="Calibri headings"/>
              </a:rPr>
              <a:t>Protons</a:t>
            </a:r>
            <a:r>
              <a:rPr lang="es-ES" sz="3200" dirty="0">
                <a:solidFill>
                  <a:srgbClr val="00B050"/>
                </a:solidFill>
                <a:latin typeface="Calibri headings"/>
              </a:rPr>
              <a:t> versus </a:t>
            </a:r>
            <a:r>
              <a:rPr lang="es-ES" sz="3200" dirty="0" err="1">
                <a:solidFill>
                  <a:srgbClr val="00B050"/>
                </a:solidFill>
                <a:latin typeface="Calibri headings"/>
              </a:rPr>
              <a:t>photons</a:t>
            </a:r>
            <a:r>
              <a:rPr lang="es-ES" sz="3200" dirty="0">
                <a:solidFill>
                  <a:srgbClr val="00B050"/>
                </a:solidFill>
                <a:latin typeface="Calibri headings"/>
              </a:rPr>
              <a:t> </a:t>
            </a:r>
          </a:p>
        </p:txBody>
      </p:sp>
      <p:sp>
        <p:nvSpPr>
          <p:cNvPr id="3" name="Marcador de contenido 2">
            <a:extLst>
              <a:ext uri="{FF2B5EF4-FFF2-40B4-BE49-F238E27FC236}">
                <a16:creationId xmlns:a16="http://schemas.microsoft.com/office/drawing/2014/main" id="{434EAA6C-4EA8-F1BD-8815-EC932C86608C}"/>
              </a:ext>
            </a:extLst>
          </p:cNvPr>
          <p:cNvSpPr>
            <a:spLocks noGrp="1"/>
          </p:cNvSpPr>
          <p:nvPr>
            <p:ph idx="1"/>
          </p:nvPr>
        </p:nvSpPr>
        <p:spPr>
          <a:xfrm>
            <a:off x="839416" y="1340768"/>
            <a:ext cx="8021636" cy="5112568"/>
          </a:xfrm>
        </p:spPr>
        <p:txBody>
          <a:bodyPr/>
          <a:lstStyle/>
          <a:p>
            <a:r>
              <a:rPr lang="es-ES" sz="2200" dirty="0" err="1">
                <a:solidFill>
                  <a:schemeClr val="tx1"/>
                </a:solidFill>
                <a:latin typeface="+mn-lt"/>
              </a:rPr>
              <a:t>Physical</a:t>
            </a:r>
            <a:r>
              <a:rPr lang="es-ES" sz="2200" dirty="0">
                <a:solidFill>
                  <a:schemeClr val="tx1"/>
                </a:solidFill>
                <a:latin typeface="+mn-lt"/>
              </a:rPr>
              <a:t> </a:t>
            </a:r>
            <a:r>
              <a:rPr lang="es-ES" sz="2200" dirty="0" err="1">
                <a:solidFill>
                  <a:schemeClr val="tx1"/>
                </a:solidFill>
                <a:latin typeface="+mn-lt"/>
              </a:rPr>
              <a:t>advantages</a:t>
            </a:r>
            <a:endParaRPr lang="es-ES" sz="2200" dirty="0">
              <a:solidFill>
                <a:schemeClr val="tx1"/>
              </a:solidFill>
              <a:latin typeface="+mn-lt"/>
            </a:endParaRPr>
          </a:p>
          <a:p>
            <a:endParaRPr lang="es-ES" sz="2200" dirty="0">
              <a:solidFill>
                <a:schemeClr val="tx1"/>
              </a:solidFill>
              <a:latin typeface="+mn-lt"/>
            </a:endParaRPr>
          </a:p>
          <a:p>
            <a:endParaRPr lang="es-ES" sz="2200" dirty="0">
              <a:solidFill>
                <a:schemeClr val="tx1"/>
              </a:solidFill>
              <a:latin typeface="+mn-lt"/>
            </a:endParaRPr>
          </a:p>
          <a:p>
            <a:r>
              <a:rPr lang="es-ES" sz="2200" dirty="0" err="1">
                <a:solidFill>
                  <a:schemeClr val="tx1"/>
                </a:solidFill>
                <a:latin typeface="+mn-lt"/>
              </a:rPr>
              <a:t>Biological</a:t>
            </a:r>
            <a:r>
              <a:rPr lang="es-ES" sz="2200" dirty="0">
                <a:solidFill>
                  <a:schemeClr val="tx1"/>
                </a:solidFill>
                <a:latin typeface="+mn-lt"/>
              </a:rPr>
              <a:t> </a:t>
            </a:r>
            <a:r>
              <a:rPr lang="es-ES" sz="2200" dirty="0" err="1">
                <a:solidFill>
                  <a:schemeClr val="tx1"/>
                </a:solidFill>
                <a:latin typeface="+mn-lt"/>
              </a:rPr>
              <a:t>advantages</a:t>
            </a:r>
            <a:endParaRPr lang="es-ES" sz="2200" dirty="0">
              <a:solidFill>
                <a:schemeClr val="tx1"/>
              </a:solidFill>
              <a:latin typeface="+mn-lt"/>
            </a:endParaRPr>
          </a:p>
        </p:txBody>
      </p:sp>
      <p:sp>
        <p:nvSpPr>
          <p:cNvPr id="6" name="Marcador de número de diapositiva 5">
            <a:extLst>
              <a:ext uri="{FF2B5EF4-FFF2-40B4-BE49-F238E27FC236}">
                <a16:creationId xmlns:a16="http://schemas.microsoft.com/office/drawing/2014/main" id="{C2E647B4-8C2B-68F1-1B1A-35559C923F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366EBC-928B-1F4D-BCBB-31473BB08F84}"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4" name="Imagen 3">
            <a:extLst>
              <a:ext uri="{FF2B5EF4-FFF2-40B4-BE49-F238E27FC236}">
                <a16:creationId xmlns:a16="http://schemas.microsoft.com/office/drawing/2014/main" id="{D856E373-3245-27D8-7DB8-03698CBC44DF}"/>
              </a:ext>
            </a:extLst>
          </p:cNvPr>
          <p:cNvPicPr>
            <a:picLocks noChangeAspect="1"/>
          </p:cNvPicPr>
          <p:nvPr/>
        </p:nvPicPr>
        <p:blipFill>
          <a:blip r:embed="rId2"/>
          <a:stretch>
            <a:fillRect/>
          </a:stretch>
        </p:blipFill>
        <p:spPr>
          <a:xfrm>
            <a:off x="7787247" y="1268760"/>
            <a:ext cx="1859580" cy="1851315"/>
          </a:xfrm>
          <a:prstGeom prst="rect">
            <a:avLst/>
          </a:prstGeom>
        </p:spPr>
      </p:pic>
      <p:pic>
        <p:nvPicPr>
          <p:cNvPr id="5" name="Imagen 4">
            <a:extLst>
              <a:ext uri="{FF2B5EF4-FFF2-40B4-BE49-F238E27FC236}">
                <a16:creationId xmlns:a16="http://schemas.microsoft.com/office/drawing/2014/main" id="{A341DDA4-F570-18DD-DB1D-006E6CE7CA69}"/>
              </a:ext>
            </a:extLst>
          </p:cNvPr>
          <p:cNvPicPr>
            <a:picLocks noChangeAspect="1"/>
          </p:cNvPicPr>
          <p:nvPr/>
        </p:nvPicPr>
        <p:blipFill>
          <a:blip r:embed="rId3"/>
          <a:stretch>
            <a:fillRect/>
          </a:stretch>
        </p:blipFill>
        <p:spPr>
          <a:xfrm>
            <a:off x="2783632" y="3429000"/>
            <a:ext cx="4790306" cy="2868861"/>
          </a:xfrm>
          <a:prstGeom prst="rect">
            <a:avLst/>
          </a:prstGeom>
        </p:spPr>
      </p:pic>
      <p:sp>
        <p:nvSpPr>
          <p:cNvPr id="7" name="Rectangle 6">
            <a:extLst>
              <a:ext uri="{FF2B5EF4-FFF2-40B4-BE49-F238E27FC236}">
                <a16:creationId xmlns:a16="http://schemas.microsoft.com/office/drawing/2014/main" id="{B7B79285-61D4-C72B-9BAB-0F2A3F1C17B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64296445"/>
      </p:ext>
    </p:extLst>
  </p:cSld>
  <p:clrMapOvr>
    <a:masterClrMapping/>
  </p:clrMapOvr>
  <mc:AlternateContent xmlns:mc="http://schemas.openxmlformats.org/markup-compatibility/2006" xmlns:p14="http://schemas.microsoft.com/office/powerpoint/2010/main">
    <mc:Choice Requires="p14">
      <p:transition spd="slow" p14:dur="2000" advTm="22142"/>
    </mc:Choice>
    <mc:Fallback xmlns="">
      <p:transition spd="slow" advTm="221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70AFB-6D68-1CF6-1D83-EEE302583C7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74742BC-2173-CDC1-1680-273294F19302}"/>
              </a:ext>
            </a:extLst>
          </p:cNvPr>
          <p:cNvSpPr>
            <a:spLocks noGrp="1"/>
          </p:cNvSpPr>
          <p:nvPr>
            <p:ph type="title"/>
          </p:nvPr>
        </p:nvSpPr>
        <p:spPr/>
        <p:txBody>
          <a:bodyPr/>
          <a:lstStyle/>
          <a:p>
            <a:r>
              <a:rPr lang="es-ES" sz="3200" dirty="0" err="1">
                <a:solidFill>
                  <a:srgbClr val="00B050"/>
                </a:solidFill>
                <a:latin typeface="+mj-lt"/>
              </a:rPr>
              <a:t>Photons</a:t>
            </a:r>
            <a:r>
              <a:rPr lang="es-ES" sz="3200" dirty="0">
                <a:solidFill>
                  <a:srgbClr val="00B050"/>
                </a:solidFill>
                <a:latin typeface="+mj-lt"/>
              </a:rPr>
              <a:t> versus </a:t>
            </a:r>
            <a:r>
              <a:rPr lang="es-ES" sz="3200" dirty="0" err="1">
                <a:solidFill>
                  <a:srgbClr val="00B050"/>
                </a:solidFill>
                <a:latin typeface="+mj-lt"/>
              </a:rPr>
              <a:t>protons</a:t>
            </a:r>
            <a:r>
              <a:rPr lang="es-ES" sz="3200" dirty="0">
                <a:solidFill>
                  <a:srgbClr val="00B050"/>
                </a:solidFill>
                <a:latin typeface="+mj-lt"/>
              </a:rPr>
              <a:t>: </a:t>
            </a:r>
            <a:r>
              <a:rPr lang="es-ES" sz="3200" dirty="0" err="1">
                <a:solidFill>
                  <a:srgbClr val="00B050"/>
                </a:solidFill>
                <a:latin typeface="+mj-lt"/>
              </a:rPr>
              <a:t>physical</a:t>
            </a:r>
            <a:r>
              <a:rPr lang="es-ES" sz="3200" dirty="0">
                <a:solidFill>
                  <a:srgbClr val="00B050"/>
                </a:solidFill>
                <a:latin typeface="+mj-lt"/>
              </a:rPr>
              <a:t> </a:t>
            </a:r>
            <a:r>
              <a:rPr lang="es-ES" sz="3200" dirty="0" err="1">
                <a:solidFill>
                  <a:srgbClr val="00B050"/>
                </a:solidFill>
                <a:latin typeface="+mj-lt"/>
              </a:rPr>
              <a:t>advantages</a:t>
            </a:r>
            <a:endParaRPr lang="es-ES" sz="3200" dirty="0">
              <a:solidFill>
                <a:srgbClr val="00B050"/>
              </a:solidFill>
              <a:latin typeface="+mj-lt"/>
            </a:endParaRPr>
          </a:p>
        </p:txBody>
      </p:sp>
      <p:sp>
        <p:nvSpPr>
          <p:cNvPr id="6" name="Marcador de número de diapositiva 5">
            <a:extLst>
              <a:ext uri="{FF2B5EF4-FFF2-40B4-BE49-F238E27FC236}">
                <a16:creationId xmlns:a16="http://schemas.microsoft.com/office/drawing/2014/main" id="{2A2B94A1-8F6F-5CB9-597E-3F29DA0DA8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366EBC-928B-1F4D-BCBB-31473BB08F84}"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10" name="Imagen 9">
            <a:extLst>
              <a:ext uri="{FF2B5EF4-FFF2-40B4-BE49-F238E27FC236}">
                <a16:creationId xmlns:a16="http://schemas.microsoft.com/office/drawing/2014/main" id="{1398FE07-8F69-BB68-F31A-63280E846797}"/>
              </a:ext>
            </a:extLst>
          </p:cNvPr>
          <p:cNvPicPr>
            <a:picLocks noChangeAspect="1"/>
          </p:cNvPicPr>
          <p:nvPr/>
        </p:nvPicPr>
        <p:blipFill>
          <a:blip r:embed="rId2"/>
          <a:stretch>
            <a:fillRect/>
          </a:stretch>
        </p:blipFill>
        <p:spPr>
          <a:xfrm>
            <a:off x="839416" y="1844824"/>
            <a:ext cx="4723522" cy="2923000"/>
          </a:xfrm>
          <a:prstGeom prst="rect">
            <a:avLst/>
          </a:prstGeom>
        </p:spPr>
      </p:pic>
      <p:pic>
        <p:nvPicPr>
          <p:cNvPr id="3" name="Imagen 2">
            <a:extLst>
              <a:ext uri="{FF2B5EF4-FFF2-40B4-BE49-F238E27FC236}">
                <a16:creationId xmlns:a16="http://schemas.microsoft.com/office/drawing/2014/main" id="{BDBE4A97-7B9F-9B2B-734D-CD15919E166E}"/>
              </a:ext>
            </a:extLst>
          </p:cNvPr>
          <p:cNvPicPr>
            <a:picLocks noChangeAspect="1"/>
          </p:cNvPicPr>
          <p:nvPr/>
        </p:nvPicPr>
        <p:blipFill>
          <a:blip r:embed="rId3"/>
          <a:stretch>
            <a:fillRect/>
          </a:stretch>
        </p:blipFill>
        <p:spPr>
          <a:xfrm>
            <a:off x="5591944" y="1548546"/>
            <a:ext cx="5577830" cy="3494346"/>
          </a:xfrm>
          <a:prstGeom prst="rect">
            <a:avLst/>
          </a:prstGeom>
        </p:spPr>
      </p:pic>
      <p:sp>
        <p:nvSpPr>
          <p:cNvPr id="4" name="Rectangle 3">
            <a:extLst>
              <a:ext uri="{FF2B5EF4-FFF2-40B4-BE49-F238E27FC236}">
                <a16:creationId xmlns:a16="http://schemas.microsoft.com/office/drawing/2014/main" id="{B8FC6126-9189-A6BE-03FC-2268F73C859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8135238"/>
      </p:ext>
    </p:extLst>
  </p:cSld>
  <p:clrMapOvr>
    <a:masterClrMapping/>
  </p:clrMapOvr>
  <mc:AlternateContent xmlns:mc="http://schemas.openxmlformats.org/markup-compatibility/2006" xmlns:p14="http://schemas.microsoft.com/office/powerpoint/2010/main">
    <mc:Choice Requires="p14">
      <p:transition spd="slow" p14:dur="2000" advTm="19695"/>
    </mc:Choice>
    <mc:Fallback xmlns="">
      <p:transition spd="slow" advTm="196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972D2-45FB-0433-0E00-5A4020CAE421}"/>
            </a:ext>
          </a:extLst>
        </p:cNvPr>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501D5C30-5970-CA15-9D00-99C1983C6DC0}"/>
              </a:ext>
            </a:extLst>
          </p:cNvPr>
          <p:cNvPicPr>
            <a:picLocks noGrp="1" noChangeAspect="1"/>
          </p:cNvPicPr>
          <p:nvPr>
            <p:ph idx="1"/>
          </p:nvPr>
        </p:nvPicPr>
        <p:blipFill rotWithShape="1">
          <a:blip r:embed="rId2"/>
          <a:srcRect b="2544"/>
          <a:stretch/>
        </p:blipFill>
        <p:spPr>
          <a:xfrm>
            <a:off x="3215680" y="1183571"/>
            <a:ext cx="4824536" cy="4981733"/>
          </a:xfrm>
        </p:spPr>
      </p:pic>
      <p:sp>
        <p:nvSpPr>
          <p:cNvPr id="6" name="Marcador de número de diapositiva 5">
            <a:extLst>
              <a:ext uri="{FF2B5EF4-FFF2-40B4-BE49-F238E27FC236}">
                <a16:creationId xmlns:a16="http://schemas.microsoft.com/office/drawing/2014/main" id="{CA175DC2-8F87-04D5-34E1-003B72BD1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366EBC-928B-1F4D-BCBB-31473BB08F84}"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7" name="Título 1">
            <a:extLst>
              <a:ext uri="{FF2B5EF4-FFF2-40B4-BE49-F238E27FC236}">
                <a16:creationId xmlns:a16="http://schemas.microsoft.com/office/drawing/2014/main" id="{B57A480A-71D0-086C-2CD3-0813D5597671}"/>
              </a:ext>
            </a:extLst>
          </p:cNvPr>
          <p:cNvSpPr>
            <a:spLocks noGrp="1"/>
          </p:cNvSpPr>
          <p:nvPr>
            <p:ph type="title"/>
          </p:nvPr>
        </p:nvSpPr>
        <p:spPr>
          <a:xfrm>
            <a:off x="623392" y="44450"/>
            <a:ext cx="8021637" cy="730250"/>
          </a:xfrm>
        </p:spPr>
        <p:txBody>
          <a:bodyPr/>
          <a:lstStyle/>
          <a:p>
            <a:r>
              <a:rPr lang="es-ES" sz="3200" dirty="0" err="1">
                <a:solidFill>
                  <a:srgbClr val="00B050"/>
                </a:solidFill>
                <a:latin typeface="Calibri headings"/>
              </a:rPr>
              <a:t>Photons</a:t>
            </a:r>
            <a:r>
              <a:rPr lang="es-ES" sz="3200" dirty="0">
                <a:solidFill>
                  <a:srgbClr val="00B050"/>
                </a:solidFill>
                <a:latin typeface="Calibri headings"/>
              </a:rPr>
              <a:t> versus </a:t>
            </a:r>
            <a:r>
              <a:rPr lang="es-ES" sz="3200" dirty="0" err="1">
                <a:solidFill>
                  <a:srgbClr val="00B050"/>
                </a:solidFill>
                <a:latin typeface="Calibri headings"/>
              </a:rPr>
              <a:t>protons</a:t>
            </a:r>
            <a:r>
              <a:rPr lang="es-ES" sz="3200" dirty="0">
                <a:solidFill>
                  <a:srgbClr val="00B050"/>
                </a:solidFill>
                <a:latin typeface="Calibri headings"/>
              </a:rPr>
              <a:t>: </a:t>
            </a:r>
            <a:r>
              <a:rPr lang="es-ES" sz="3200" dirty="0" err="1">
                <a:solidFill>
                  <a:srgbClr val="00B050"/>
                </a:solidFill>
                <a:latin typeface="Calibri headings"/>
              </a:rPr>
              <a:t>physical</a:t>
            </a:r>
            <a:r>
              <a:rPr lang="es-ES" sz="3200" dirty="0">
                <a:solidFill>
                  <a:srgbClr val="00B050"/>
                </a:solidFill>
                <a:latin typeface="Calibri headings"/>
              </a:rPr>
              <a:t> </a:t>
            </a:r>
            <a:r>
              <a:rPr lang="es-ES" sz="3200" dirty="0" err="1">
                <a:solidFill>
                  <a:srgbClr val="00B050"/>
                </a:solidFill>
                <a:latin typeface="Calibri headings"/>
              </a:rPr>
              <a:t>advantages</a:t>
            </a:r>
            <a:endParaRPr lang="es-ES" sz="3200" dirty="0">
              <a:solidFill>
                <a:srgbClr val="00B050"/>
              </a:solidFill>
              <a:latin typeface="Calibri headings"/>
            </a:endParaRPr>
          </a:p>
        </p:txBody>
      </p:sp>
      <p:sp>
        <p:nvSpPr>
          <p:cNvPr id="2" name="Rectangle 1">
            <a:extLst>
              <a:ext uri="{FF2B5EF4-FFF2-40B4-BE49-F238E27FC236}">
                <a16:creationId xmlns:a16="http://schemas.microsoft.com/office/drawing/2014/main" id="{F50435E4-C887-F28F-118D-249125611AB5}"/>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12395793"/>
      </p:ext>
    </p:extLst>
  </p:cSld>
  <p:clrMapOvr>
    <a:masterClrMapping/>
  </p:clrMapOvr>
  <mc:AlternateContent xmlns:mc="http://schemas.openxmlformats.org/markup-compatibility/2006" xmlns:p14="http://schemas.microsoft.com/office/powerpoint/2010/main">
    <mc:Choice Requires="p14">
      <p:transition spd="slow" p14:dur="2000" advTm="44052"/>
    </mc:Choice>
    <mc:Fallback xmlns="">
      <p:transition spd="slow" advTm="4405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55F94-3E47-4167-9A13-69EDB03C2DC7}"/>
              </a:ext>
            </a:extLst>
          </p:cNvPr>
          <p:cNvSpPr>
            <a:spLocks noGrp="1"/>
          </p:cNvSpPr>
          <p:nvPr>
            <p:ph type="title"/>
          </p:nvPr>
        </p:nvSpPr>
        <p:spPr>
          <a:xfrm>
            <a:off x="624418" y="35585"/>
            <a:ext cx="10695516" cy="729605"/>
          </a:xfrm>
        </p:spPr>
        <p:txBody>
          <a:bodyPr/>
          <a:lstStyle/>
          <a:p>
            <a:r>
              <a:rPr lang="es-ES" sz="3200" dirty="0" err="1">
                <a:solidFill>
                  <a:srgbClr val="009900"/>
                </a:solidFill>
                <a:latin typeface="Calibri" panose="020F0502020204030204" pitchFamily="34" charset="0"/>
                <a:ea typeface="Calibri" panose="020F0502020204030204" pitchFamily="34" charset="0"/>
                <a:cs typeface="Calibri" panose="020F0502020204030204" pitchFamily="34" charset="0"/>
              </a:rPr>
              <a:t>Different</a:t>
            </a:r>
            <a:r>
              <a:rPr lang="es-ES" sz="3200"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dirty="0" err="1">
                <a:solidFill>
                  <a:srgbClr val="009900"/>
                </a:solidFill>
                <a:latin typeface="Calibri" panose="020F0502020204030204" pitchFamily="34" charset="0"/>
                <a:ea typeface="Calibri" panose="020F0502020204030204" pitchFamily="34" charset="0"/>
                <a:cs typeface="Calibri" panose="020F0502020204030204" pitchFamily="34" charset="0"/>
              </a:rPr>
              <a:t>radiobiology</a:t>
            </a:r>
            <a:endParaRPr lang="es-ES" sz="3200"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AF23C0C8-28BC-4CDE-9D65-C0E9FC07324A}"/>
              </a:ext>
            </a:extLst>
          </p:cNvPr>
          <p:cNvSpPr>
            <a:spLocks noGrp="1"/>
          </p:cNvSpPr>
          <p:nvPr>
            <p:ph idx="1"/>
          </p:nvPr>
        </p:nvSpPr>
        <p:spPr>
          <a:xfrm>
            <a:off x="624418" y="1452135"/>
            <a:ext cx="8021636" cy="3528392"/>
          </a:xfrm>
        </p:spPr>
        <p:txBody>
          <a:bodyPr/>
          <a:lstStyle/>
          <a:p>
            <a:pPr marL="0" indent="0">
              <a:buNone/>
            </a:pPr>
            <a:r>
              <a:rPr lang="es-ES" sz="2200" b="0" dirty="0" err="1">
                <a:solidFill>
                  <a:schemeClr val="tx1"/>
                </a:solidFill>
                <a:latin typeface="+mn-lt"/>
              </a:rPr>
              <a:t>Protons</a:t>
            </a:r>
            <a:r>
              <a:rPr lang="es-ES" sz="2200" b="0" dirty="0">
                <a:solidFill>
                  <a:schemeClr val="tx1"/>
                </a:solidFill>
                <a:latin typeface="+mn-lt"/>
              </a:rPr>
              <a:t> </a:t>
            </a:r>
            <a:r>
              <a:rPr lang="es-ES" sz="2200" b="0" dirty="0" err="1">
                <a:solidFill>
                  <a:schemeClr val="tx1"/>
                </a:solidFill>
                <a:latin typeface="+mn-lt"/>
              </a:rPr>
              <a:t>offer</a:t>
            </a:r>
            <a:endParaRPr lang="es-ES" sz="2200" b="0" dirty="0">
              <a:solidFill>
                <a:schemeClr val="tx1"/>
              </a:solidFill>
              <a:latin typeface="+mn-lt"/>
            </a:endParaRPr>
          </a:p>
          <a:p>
            <a:pPr marL="0" indent="0">
              <a:buNone/>
            </a:pPr>
            <a:r>
              <a:rPr lang="es-ES" sz="2200" b="0" dirty="0">
                <a:solidFill>
                  <a:schemeClr val="tx1"/>
                </a:solidFill>
                <a:latin typeface="+mn-lt"/>
              </a:rPr>
              <a:t>  </a:t>
            </a:r>
          </a:p>
          <a:p>
            <a:pPr>
              <a:buFont typeface="Wingdings" panose="05000000000000000000" pitchFamily="2" charset="2"/>
              <a:buChar char="q"/>
            </a:pPr>
            <a:r>
              <a:rPr lang="es-ES" sz="2200" b="0" dirty="0">
                <a:solidFill>
                  <a:schemeClr val="tx1"/>
                </a:solidFill>
                <a:latin typeface="+mn-lt"/>
              </a:rPr>
              <a:t> </a:t>
            </a:r>
            <a:r>
              <a:rPr lang="es-ES" sz="2200" b="0" dirty="0">
                <a:solidFill>
                  <a:schemeClr val="tx1"/>
                </a:solidFill>
                <a:latin typeface="+mn-lt"/>
                <a:sym typeface="Wingdings" panose="05000000000000000000" pitchFamily="2" charset="2"/>
              </a:rPr>
              <a:t>more </a:t>
            </a:r>
            <a:r>
              <a:rPr lang="es-ES" sz="2200" b="0" dirty="0" err="1">
                <a:solidFill>
                  <a:schemeClr val="tx1"/>
                </a:solidFill>
                <a:latin typeface="+mn-lt"/>
                <a:sym typeface="Wingdings" panose="05000000000000000000" pitchFamily="2" charset="2"/>
              </a:rPr>
              <a:t>effective</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inhibition</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of</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angiogenesis</a:t>
            </a:r>
            <a:endParaRPr lang="es-ES" sz="2200" b="0" dirty="0">
              <a:solidFill>
                <a:schemeClr val="tx1"/>
              </a:solidFill>
              <a:latin typeface="+mn-lt"/>
              <a:sym typeface="Wingdings" panose="05000000000000000000" pitchFamily="2" charset="2"/>
            </a:endParaRPr>
          </a:p>
          <a:p>
            <a:pPr>
              <a:buFont typeface="Wingdings" panose="05000000000000000000" pitchFamily="2" charset="2"/>
              <a:buChar char="q"/>
            </a:pPr>
            <a:endParaRPr lang="es-ES" sz="2200" b="0" dirty="0">
              <a:solidFill>
                <a:schemeClr val="tx1"/>
              </a:solidFill>
              <a:latin typeface="+mn-lt"/>
              <a:sym typeface="Wingdings" panose="05000000000000000000" pitchFamily="2" charset="2"/>
            </a:endParaRPr>
          </a:p>
          <a:p>
            <a:pPr>
              <a:buFont typeface="Wingdings" panose="05000000000000000000" pitchFamily="2" charset="2"/>
              <a:buChar char="q"/>
            </a:pP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different</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modulation</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of</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inflammation</a:t>
            </a:r>
            <a:endParaRPr lang="es-ES" sz="2200" b="0" dirty="0">
              <a:solidFill>
                <a:schemeClr val="tx1"/>
              </a:solidFill>
              <a:latin typeface="+mn-lt"/>
              <a:sym typeface="Wingdings" panose="05000000000000000000" pitchFamily="2" charset="2"/>
            </a:endParaRPr>
          </a:p>
          <a:p>
            <a:pPr marL="0" indent="0">
              <a:buNone/>
            </a:pPr>
            <a:endParaRPr lang="es-ES" sz="2200" b="0" dirty="0">
              <a:solidFill>
                <a:schemeClr val="tx1"/>
              </a:solidFill>
              <a:latin typeface="+mn-lt"/>
              <a:sym typeface="Wingdings" panose="05000000000000000000" pitchFamily="2" charset="2"/>
            </a:endParaRPr>
          </a:p>
          <a:p>
            <a:pPr>
              <a:buFont typeface="Wingdings" panose="05000000000000000000" pitchFamily="2" charset="2"/>
              <a:buChar char="q"/>
            </a:pPr>
            <a:r>
              <a:rPr lang="es-ES" sz="2200" b="0" dirty="0">
                <a:solidFill>
                  <a:schemeClr val="tx1"/>
                </a:solidFill>
                <a:latin typeface="+mn-lt"/>
                <a:sym typeface="Wingdings" panose="05000000000000000000" pitchFamily="2" charset="2"/>
              </a:rPr>
              <a:t> more </a:t>
            </a:r>
            <a:r>
              <a:rPr lang="es-ES" sz="2200" b="0" dirty="0" err="1">
                <a:solidFill>
                  <a:schemeClr val="tx1"/>
                </a:solidFill>
                <a:latin typeface="+mn-lt"/>
                <a:sym typeface="Wingdings" panose="05000000000000000000" pitchFamily="2" charset="2"/>
              </a:rPr>
              <a:t>effective</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activation</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of</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immune</a:t>
            </a:r>
            <a:r>
              <a:rPr lang="es-ES" sz="2200" b="0" dirty="0">
                <a:solidFill>
                  <a:schemeClr val="tx1"/>
                </a:solidFill>
                <a:latin typeface="+mn-lt"/>
                <a:sym typeface="Wingdings" panose="05000000000000000000" pitchFamily="2" charset="2"/>
              </a:rPr>
              <a:t> </a:t>
            </a:r>
            <a:r>
              <a:rPr lang="es-ES" sz="2200" b="0" dirty="0" err="1">
                <a:solidFill>
                  <a:schemeClr val="tx1"/>
                </a:solidFill>
                <a:latin typeface="+mn-lt"/>
                <a:sym typeface="Wingdings" panose="05000000000000000000" pitchFamily="2" charset="2"/>
              </a:rPr>
              <a:t>system</a:t>
            </a:r>
            <a:endParaRPr lang="es-ES" sz="2200" b="0" dirty="0">
              <a:solidFill>
                <a:schemeClr val="tx1"/>
              </a:solidFill>
              <a:latin typeface="+mn-lt"/>
              <a:sym typeface="Wingdings" panose="05000000000000000000" pitchFamily="2" charset="2"/>
            </a:endParaRPr>
          </a:p>
          <a:p>
            <a:pPr>
              <a:buFont typeface="Wingdings" panose="05000000000000000000" pitchFamily="2" charset="2"/>
              <a:buChar char="à"/>
            </a:pPr>
            <a:endParaRPr lang="es-ES" sz="2200" b="0" dirty="0">
              <a:solidFill>
                <a:schemeClr val="tx1"/>
              </a:solidFill>
              <a:latin typeface="+mn-lt"/>
              <a:sym typeface="Wingdings" panose="05000000000000000000" pitchFamily="2" charset="2"/>
            </a:endParaRPr>
          </a:p>
          <a:p>
            <a:pPr marL="0" indent="0">
              <a:buNone/>
            </a:pPr>
            <a:endParaRPr lang="es-ES" dirty="0">
              <a:sym typeface="Wingdings" panose="05000000000000000000" pitchFamily="2" charset="2"/>
            </a:endParaRPr>
          </a:p>
        </p:txBody>
      </p:sp>
      <p:sp>
        <p:nvSpPr>
          <p:cNvPr id="7" name="CuadroTexto 6">
            <a:extLst>
              <a:ext uri="{FF2B5EF4-FFF2-40B4-BE49-F238E27FC236}">
                <a16:creationId xmlns:a16="http://schemas.microsoft.com/office/drawing/2014/main" id="{13D8D1B5-39D8-4423-82A4-D75524C30811}"/>
              </a:ext>
            </a:extLst>
          </p:cNvPr>
          <p:cNvSpPr txBox="1"/>
          <p:nvPr/>
        </p:nvSpPr>
        <p:spPr>
          <a:xfrm>
            <a:off x="1487488" y="4416771"/>
            <a:ext cx="262225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0000"/>
                </a:solidFill>
                <a:effectLst/>
                <a:uLnTx/>
                <a:uFillTx/>
                <a:latin typeface="Calibri"/>
                <a:ea typeface="+mn-ea"/>
                <a:cs typeface="+mn-cs"/>
              </a:rPr>
              <a:t>S. </a:t>
            </a:r>
            <a:r>
              <a:rPr kumimoji="0" lang="es-ES" sz="2200" b="0" i="1" u="none" strike="noStrike" kern="1200" cap="none" spc="0" normalizeH="0" baseline="0" noProof="0" dirty="0" err="1">
                <a:ln>
                  <a:noFill/>
                </a:ln>
                <a:solidFill>
                  <a:srgbClr val="000000"/>
                </a:solidFill>
                <a:effectLst/>
                <a:uLnTx/>
                <a:uFillTx/>
                <a:latin typeface="Calibri"/>
                <a:ea typeface="+mn-ea"/>
                <a:cs typeface="+mn-cs"/>
              </a:rPr>
              <a:t>Guirdani</a:t>
            </a:r>
            <a:r>
              <a:rPr kumimoji="0" lang="es-ES" sz="2200" b="0" i="1" u="none" strike="noStrike" kern="1200" cap="none" spc="0" normalizeH="0" baseline="0" noProof="0" dirty="0">
                <a:ln>
                  <a:noFill/>
                </a:ln>
                <a:solidFill>
                  <a:srgbClr val="000000"/>
                </a:solidFill>
                <a:effectLst/>
                <a:uLnTx/>
                <a:uFillTx/>
                <a:latin typeface="Calibri"/>
                <a:ea typeface="+mn-ea"/>
                <a:cs typeface="+mn-cs"/>
              </a:rPr>
              <a:t> et al 2013</a:t>
            </a:r>
          </a:p>
        </p:txBody>
      </p:sp>
      <p:pic>
        <p:nvPicPr>
          <p:cNvPr id="4" name="Imagen 3">
            <a:extLst>
              <a:ext uri="{FF2B5EF4-FFF2-40B4-BE49-F238E27FC236}">
                <a16:creationId xmlns:a16="http://schemas.microsoft.com/office/drawing/2014/main" id="{3B41872C-58DA-4CF8-8108-B5E4D214D824}"/>
              </a:ext>
            </a:extLst>
          </p:cNvPr>
          <p:cNvPicPr>
            <a:picLocks noChangeAspect="1"/>
          </p:cNvPicPr>
          <p:nvPr/>
        </p:nvPicPr>
        <p:blipFill>
          <a:blip r:embed="rId2"/>
          <a:stretch>
            <a:fillRect/>
          </a:stretch>
        </p:blipFill>
        <p:spPr>
          <a:xfrm>
            <a:off x="6235220" y="1052736"/>
            <a:ext cx="6134740" cy="4353129"/>
          </a:xfrm>
          <a:prstGeom prst="rect">
            <a:avLst/>
          </a:prstGeom>
        </p:spPr>
      </p:pic>
      <p:sp>
        <p:nvSpPr>
          <p:cNvPr id="5" name="Rectangle 4">
            <a:extLst>
              <a:ext uri="{FF2B5EF4-FFF2-40B4-BE49-F238E27FC236}">
                <a16:creationId xmlns:a16="http://schemas.microsoft.com/office/drawing/2014/main" id="{2F4953ED-0E6E-88EC-BD6F-A721B3BC9E1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5634357"/>
      </p:ext>
    </p:extLst>
  </p:cSld>
  <p:clrMapOvr>
    <a:masterClrMapping/>
  </p:clrMapOvr>
  <mc:AlternateContent xmlns:mc="http://schemas.openxmlformats.org/markup-compatibility/2006" xmlns:p14="http://schemas.microsoft.com/office/powerpoint/2010/main">
    <mc:Choice Requires="p14">
      <p:transition spd="slow" p14:dur="2000" advTm="23530"/>
    </mc:Choice>
    <mc:Fallback xmlns="">
      <p:transition spd="slow" advTm="235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B2BA4C8-9EF5-DC10-28C7-46AF3CCD0187}"/>
              </a:ext>
            </a:extLst>
          </p:cNvPr>
          <p:cNvPicPr>
            <a:picLocks noChangeAspect="1"/>
          </p:cNvPicPr>
          <p:nvPr/>
        </p:nvPicPr>
        <p:blipFill>
          <a:blip r:embed="rId2"/>
          <a:stretch>
            <a:fillRect/>
          </a:stretch>
        </p:blipFill>
        <p:spPr>
          <a:xfrm>
            <a:off x="3630827" y="95250"/>
            <a:ext cx="5139896" cy="6076950"/>
          </a:xfrm>
          <a:prstGeom prst="rect">
            <a:avLst/>
          </a:prstGeom>
        </p:spPr>
      </p:pic>
      <p:sp>
        <p:nvSpPr>
          <p:cNvPr id="7" name="Rectangle 2">
            <a:extLst>
              <a:ext uri="{FF2B5EF4-FFF2-40B4-BE49-F238E27FC236}">
                <a16:creationId xmlns:a16="http://schemas.microsoft.com/office/drawing/2014/main" id="{B1E6D4B5-DA65-CFA3-64F7-F607014D39F6}"/>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261960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F6BEC-7110-78A9-7CC2-C1FBB58D4E95}"/>
              </a:ext>
            </a:extLst>
          </p:cNvPr>
          <p:cNvSpPr>
            <a:spLocks noGrp="1"/>
          </p:cNvSpPr>
          <p:nvPr>
            <p:ph type="title"/>
          </p:nvPr>
        </p:nvSpPr>
        <p:spPr/>
        <p:txBody>
          <a:bodyPr/>
          <a:lstStyle/>
          <a:p>
            <a:r>
              <a:rPr lang="en-US" sz="3200" dirty="0">
                <a:solidFill>
                  <a:srgbClr val="00B050"/>
                </a:solidFill>
                <a:latin typeface="+mn-lt"/>
              </a:rPr>
              <a:t>Proton radiobiology: beyond classical RBE</a:t>
            </a:r>
          </a:p>
        </p:txBody>
      </p:sp>
      <p:pic>
        <p:nvPicPr>
          <p:cNvPr id="9" name="Picture 8">
            <a:extLst>
              <a:ext uri="{FF2B5EF4-FFF2-40B4-BE49-F238E27FC236}">
                <a16:creationId xmlns:a16="http://schemas.microsoft.com/office/drawing/2014/main" id="{C0295C9F-972C-1FC9-4817-6873102B2623}"/>
              </a:ext>
            </a:extLst>
          </p:cNvPr>
          <p:cNvPicPr>
            <a:picLocks noChangeAspect="1"/>
          </p:cNvPicPr>
          <p:nvPr/>
        </p:nvPicPr>
        <p:blipFill rotWithShape="1">
          <a:blip r:embed="rId3"/>
          <a:srcRect t="5866" b="6633"/>
          <a:stretch/>
        </p:blipFill>
        <p:spPr>
          <a:xfrm>
            <a:off x="263352" y="984376"/>
            <a:ext cx="6118396" cy="2394288"/>
          </a:xfrm>
          <a:prstGeom prst="rect">
            <a:avLst/>
          </a:prstGeom>
        </p:spPr>
      </p:pic>
      <p:pic>
        <p:nvPicPr>
          <p:cNvPr id="4" name="Picture 11">
            <a:extLst>
              <a:ext uri="{FF2B5EF4-FFF2-40B4-BE49-F238E27FC236}">
                <a16:creationId xmlns:a16="http://schemas.microsoft.com/office/drawing/2014/main" id="{EA94C375-152B-D892-8EBF-D8E3DE955C08}"/>
              </a:ext>
            </a:extLst>
          </p:cNvPr>
          <p:cNvPicPr>
            <a:picLocks noChangeAspect="1"/>
          </p:cNvPicPr>
          <p:nvPr/>
        </p:nvPicPr>
        <p:blipFill rotWithShape="1">
          <a:blip r:embed="rId4"/>
          <a:srcRect b="11285"/>
          <a:stretch/>
        </p:blipFill>
        <p:spPr>
          <a:xfrm>
            <a:off x="2351584" y="2231856"/>
            <a:ext cx="6276265" cy="2394287"/>
          </a:xfrm>
          <a:prstGeom prst="rect">
            <a:avLst/>
          </a:prstGeom>
        </p:spPr>
      </p:pic>
      <p:sp>
        <p:nvSpPr>
          <p:cNvPr id="5" name="Rectangle 4">
            <a:extLst>
              <a:ext uri="{FF2B5EF4-FFF2-40B4-BE49-F238E27FC236}">
                <a16:creationId xmlns:a16="http://schemas.microsoft.com/office/drawing/2014/main" id="{8F2FA333-7093-724A-8B91-D535C0B02C0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DCDB2E7-7339-C365-FCE3-56081E7ACD3D}"/>
              </a:ext>
            </a:extLst>
          </p:cNvPr>
          <p:cNvPicPr>
            <a:picLocks noChangeAspect="1"/>
          </p:cNvPicPr>
          <p:nvPr/>
        </p:nvPicPr>
        <p:blipFill rotWithShape="1">
          <a:blip r:embed="rId5"/>
          <a:srcRect t="5670" r="4880"/>
          <a:stretch/>
        </p:blipFill>
        <p:spPr>
          <a:xfrm>
            <a:off x="4828909" y="3776894"/>
            <a:ext cx="7344816" cy="2046298"/>
          </a:xfrm>
          <a:prstGeom prst="rect">
            <a:avLst/>
          </a:prstGeom>
        </p:spPr>
      </p:pic>
    </p:spTree>
    <p:custDataLst>
      <p:tags r:id="rId1"/>
    </p:custDataLst>
    <p:extLst>
      <p:ext uri="{BB962C8B-B14F-4D97-AF65-F5344CB8AC3E}">
        <p14:creationId xmlns:p14="http://schemas.microsoft.com/office/powerpoint/2010/main" val="1984060601"/>
      </p:ext>
    </p:extLst>
  </p:cSld>
  <p:clrMapOvr>
    <a:masterClrMapping/>
  </p:clrMapOvr>
  <mc:AlternateContent xmlns:mc="http://schemas.openxmlformats.org/markup-compatibility/2006" xmlns:p14="http://schemas.microsoft.com/office/powerpoint/2010/main">
    <mc:Choice Requires="p14">
      <p:transition spd="slow" p14:dur="2000" advTm="65191"/>
    </mc:Choice>
    <mc:Fallback xmlns="">
      <p:transition spd="slow" advTm="65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EA736FE0-6654-D1C8-73A1-2B65740DFC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366EBC-928B-1F4D-BCBB-31473BB08F84}"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5" name="ZoneTexte 5">
            <a:extLst>
              <a:ext uri="{FF2B5EF4-FFF2-40B4-BE49-F238E27FC236}">
                <a16:creationId xmlns:a16="http://schemas.microsoft.com/office/drawing/2014/main" id="{BC06DB7D-73F1-F327-E8E4-2C232DDA5587}"/>
              </a:ext>
            </a:extLst>
          </p:cNvPr>
          <p:cNvSpPr txBox="1">
            <a:spLocks noGrp="1"/>
          </p:cNvSpPr>
          <p:nvPr>
            <p:ph type="title"/>
          </p:nvPr>
        </p:nvSpPr>
        <p:spPr>
          <a:xfrm>
            <a:off x="627320" y="289952"/>
            <a:ext cx="9419339" cy="507831"/>
          </a:xfrm>
          <a:prstGeom prst="rect">
            <a:avLst/>
          </a:prstGeom>
          <a:noFill/>
        </p:spPr>
        <p:txBody>
          <a:bodyPr wrap="square" rtlCol="0">
            <a:spAutoFit/>
          </a:bodyPr>
          <a:lstStyle/>
          <a:p>
            <a:r>
              <a:rPr lang="fr-FR" sz="3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From</a:t>
            </a:r>
            <a:r>
              <a:rPr lang="fr-FR" sz="3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passive to active </a:t>
            </a:r>
            <a:r>
              <a:rPr lang="fr-FR" sz="3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beam</a:t>
            </a:r>
            <a:r>
              <a:rPr lang="fr-FR" sz="3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scanning in proton </a:t>
            </a:r>
            <a:r>
              <a:rPr lang="fr-FR" sz="3000" b="1" dirty="0" err="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therapy</a:t>
            </a:r>
            <a:endParaRPr lang="fr-FR" sz="30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6C717DB9-1098-1508-0ED4-4CC80779EB46}"/>
              </a:ext>
            </a:extLst>
          </p:cNvPr>
          <p:cNvSpPr txBox="1"/>
          <p:nvPr/>
        </p:nvSpPr>
        <p:spPr>
          <a:xfrm>
            <a:off x="3919284" y="3786589"/>
            <a:ext cx="7992887" cy="10464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8220">
                    <a:lumMod val="75000"/>
                  </a:srgbClr>
                </a:solidFill>
                <a:effectLst/>
                <a:uLnTx/>
                <a:uFillTx/>
                <a:latin typeface="Calibri"/>
                <a:ea typeface="+mn-ea"/>
                <a:cs typeface="+mn-cs"/>
              </a:rPr>
              <a:t>The way of delivering dose in PT could influence late side effects.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E8220">
                  <a:lumMod val="75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8220">
                    <a:lumMod val="75000"/>
                  </a:srgbClr>
                </a:solidFill>
                <a:effectLst/>
                <a:uLnTx/>
                <a:uFillTx/>
                <a:latin typeface="Calibri"/>
                <a:ea typeface="+mn-ea"/>
                <a:cs typeface="+mn-cs"/>
              </a:rPr>
              <a:t> </a:t>
            </a:r>
            <a:endParaRPr kumimoji="0" lang="es-E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Image 20">
            <a:extLst>
              <a:ext uri="{FF2B5EF4-FFF2-40B4-BE49-F238E27FC236}">
                <a16:creationId xmlns:a16="http://schemas.microsoft.com/office/drawing/2014/main" id="{0024747A-1BE7-A695-08C4-467C60B5DCAA}"/>
              </a:ext>
            </a:extLst>
          </p:cNvPr>
          <p:cNvPicPr>
            <a:picLocks noChangeAspect="1"/>
          </p:cNvPicPr>
          <p:nvPr/>
        </p:nvPicPr>
        <p:blipFill rotWithShape="1">
          <a:blip r:embed="rId3"/>
          <a:srcRect t="-10649" b="39696"/>
          <a:stretch/>
        </p:blipFill>
        <p:spPr>
          <a:xfrm>
            <a:off x="4079776" y="4345034"/>
            <a:ext cx="6840760" cy="1413778"/>
          </a:xfrm>
          <a:prstGeom prst="rect">
            <a:avLst/>
          </a:prstGeom>
        </p:spPr>
      </p:pic>
      <p:sp>
        <p:nvSpPr>
          <p:cNvPr id="2" name="Rectangle 1">
            <a:extLst>
              <a:ext uri="{FF2B5EF4-FFF2-40B4-BE49-F238E27FC236}">
                <a16:creationId xmlns:a16="http://schemas.microsoft.com/office/drawing/2014/main" id="{62852CEF-7487-6FC7-949C-80295320EA5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ZoneTexte 5">
            <a:extLst>
              <a:ext uri="{FF2B5EF4-FFF2-40B4-BE49-F238E27FC236}">
                <a16:creationId xmlns:a16="http://schemas.microsoft.com/office/drawing/2014/main" id="{EB54C54F-D103-8AB6-6F59-1ACCC5DF704D}"/>
              </a:ext>
            </a:extLst>
          </p:cNvPr>
          <p:cNvSpPr txBox="1">
            <a:spLocks/>
          </p:cNvSpPr>
          <p:nvPr/>
        </p:nvSpPr>
        <p:spPr>
          <a:xfrm>
            <a:off x="623888" y="336118"/>
            <a:ext cx="8906284" cy="461665"/>
          </a:xfrm>
          <a:prstGeom prst="rect">
            <a:avLst/>
          </a:prstGeom>
          <a:noFill/>
        </p:spPr>
        <p:txBody>
          <a:bodyPr vert="horz" wrap="none" lIns="0" tIns="0" rIns="0" bIns="0" rtlCol="0" anchor="b" anchorCtr="0">
            <a:spAutoFit/>
          </a:bodyPr>
          <a:lstStyle>
            <a:lvl1pPr algn="l" defTabSz="457200" rtl="0" eaLnBrk="1" latinLnBrk="0" hangingPunct="1">
              <a:spcBef>
                <a:spcPct val="0"/>
              </a:spcBef>
              <a:buNone/>
              <a:defRPr sz="2400" b="1" kern="1200">
                <a:solidFill>
                  <a:srgbClr val="5B5B60"/>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30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From passive to active beam scanning in proton therapy</a:t>
            </a:r>
            <a:endParaRPr kumimoji="0" lang="fr-FR" sz="3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7EDED97F-A0A2-AB43-3517-BF1E87383150}"/>
              </a:ext>
            </a:extLst>
          </p:cNvPr>
          <p:cNvPicPr>
            <a:picLocks noChangeAspect="1"/>
          </p:cNvPicPr>
          <p:nvPr/>
        </p:nvPicPr>
        <p:blipFill rotWithShape="1">
          <a:blip r:embed="rId4"/>
          <a:srcRect t="-9697" b="25479"/>
          <a:stretch/>
        </p:blipFill>
        <p:spPr>
          <a:xfrm>
            <a:off x="695400" y="1155300"/>
            <a:ext cx="6499155" cy="2165980"/>
          </a:xfrm>
          <a:prstGeom prst="rect">
            <a:avLst/>
          </a:prstGeom>
        </p:spPr>
      </p:pic>
    </p:spTree>
    <p:extLst>
      <p:ext uri="{BB962C8B-B14F-4D97-AF65-F5344CB8AC3E}">
        <p14:creationId xmlns:p14="http://schemas.microsoft.com/office/powerpoint/2010/main" val="3712985670"/>
      </p:ext>
    </p:extLst>
  </p:cSld>
  <p:clrMapOvr>
    <a:masterClrMapping/>
  </p:clrMapOvr>
  <mc:AlternateContent xmlns:mc="http://schemas.openxmlformats.org/markup-compatibility/2006" xmlns:p14="http://schemas.microsoft.com/office/powerpoint/2010/main">
    <mc:Choice Requires="p14">
      <p:transition spd="slow" p14:dur="2000" advTm="29097"/>
    </mc:Choice>
    <mc:Fallback xmlns="">
      <p:transition spd="slow" advTm="2909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82F474-D314-52AF-F9F6-8335852B73BF}"/>
              </a:ext>
            </a:extLst>
          </p:cNvPr>
          <p:cNvSpPr>
            <a:spLocks noGrp="1"/>
          </p:cNvSpPr>
          <p:nvPr>
            <p:ph type="title"/>
          </p:nvPr>
        </p:nvSpPr>
        <p:spPr/>
        <p:txBody>
          <a:bodyPr/>
          <a:lstStyle/>
          <a:p>
            <a:endParaRPr lang="es-ES"/>
          </a:p>
        </p:txBody>
      </p:sp>
      <p:sp>
        <p:nvSpPr>
          <p:cNvPr id="4" name="Marcador de fecha 3">
            <a:extLst>
              <a:ext uri="{FF2B5EF4-FFF2-40B4-BE49-F238E27FC236}">
                <a16:creationId xmlns:a16="http://schemas.microsoft.com/office/drawing/2014/main" id="{0D5774B8-CEAB-56A8-2C06-2797B8CB4753}"/>
              </a:ext>
            </a:extLst>
          </p:cNvPr>
          <p:cNvSpPr>
            <a:spLocks noGrp="1"/>
          </p:cNvSpPr>
          <p:nvPr>
            <p:ph type="dt" sz="half" idx="10"/>
          </p:nvPr>
        </p:nvSpPr>
        <p:spPr/>
        <p:txBody>
          <a:bodyPr/>
          <a:lstStyle/>
          <a:p>
            <a:r>
              <a:rPr lang="fr-FR"/>
              <a:t>18 octobre 2019</a:t>
            </a:r>
            <a:endParaRPr lang="en-US" dirty="0"/>
          </a:p>
        </p:txBody>
      </p:sp>
      <p:sp>
        <p:nvSpPr>
          <p:cNvPr id="5" name="Marcador de pie de página 4">
            <a:extLst>
              <a:ext uri="{FF2B5EF4-FFF2-40B4-BE49-F238E27FC236}">
                <a16:creationId xmlns:a16="http://schemas.microsoft.com/office/drawing/2014/main" id="{E9D58468-A920-667C-7021-8BB033BFD0CB}"/>
              </a:ext>
            </a:extLst>
          </p:cNvPr>
          <p:cNvSpPr>
            <a:spLocks noGrp="1"/>
          </p:cNvSpPr>
          <p:nvPr>
            <p:ph type="ftr" sz="quarter" idx="11"/>
          </p:nvPr>
        </p:nvSpPr>
        <p:spPr/>
        <p:txBody>
          <a:bodyPr/>
          <a:lstStyle/>
          <a:p>
            <a:r>
              <a:rPr lang="fr-FR" dirty="0"/>
              <a:t>Institut Curie – Commission Scientifique Jointe – Name</a:t>
            </a:r>
            <a:endParaRPr lang="en-US" i="1" dirty="0"/>
          </a:p>
        </p:txBody>
      </p:sp>
      <p:sp>
        <p:nvSpPr>
          <p:cNvPr id="6" name="Marcador de número de diapositiva 5">
            <a:extLst>
              <a:ext uri="{FF2B5EF4-FFF2-40B4-BE49-F238E27FC236}">
                <a16:creationId xmlns:a16="http://schemas.microsoft.com/office/drawing/2014/main" id="{5ADBF254-788E-0352-086E-E0122086B0ED}"/>
              </a:ext>
            </a:extLst>
          </p:cNvPr>
          <p:cNvSpPr>
            <a:spLocks noGrp="1"/>
          </p:cNvSpPr>
          <p:nvPr>
            <p:ph type="sldNum" sz="quarter" idx="12"/>
          </p:nvPr>
        </p:nvSpPr>
        <p:spPr/>
        <p:txBody>
          <a:bodyPr/>
          <a:lstStyle/>
          <a:p>
            <a:fld id="{5E366EBC-928B-1F4D-BCBB-31473BB08F84}" type="slidenum">
              <a:rPr lang="en-US" smtClean="0"/>
              <a:pPr/>
              <a:t>22</a:t>
            </a:fld>
            <a:endParaRPr lang="en-US" dirty="0"/>
          </a:p>
        </p:txBody>
      </p:sp>
      <p:pic>
        <p:nvPicPr>
          <p:cNvPr id="8" name="Marcador de contenido 7">
            <a:extLst>
              <a:ext uri="{FF2B5EF4-FFF2-40B4-BE49-F238E27FC236}">
                <a16:creationId xmlns:a16="http://schemas.microsoft.com/office/drawing/2014/main" id="{FDAE027C-84AE-DCA2-EB00-578D2D858C11}"/>
              </a:ext>
            </a:extLst>
          </p:cNvPr>
          <p:cNvPicPr>
            <a:picLocks noGrp="1" noChangeAspect="1"/>
          </p:cNvPicPr>
          <p:nvPr>
            <p:ph idx="1"/>
          </p:nvPr>
        </p:nvPicPr>
        <p:blipFill>
          <a:blip r:embed="rId2"/>
          <a:stretch>
            <a:fillRect/>
          </a:stretch>
        </p:blipFill>
        <p:spPr>
          <a:xfrm>
            <a:off x="0" y="17520"/>
            <a:ext cx="12192000" cy="6840480"/>
          </a:xfrm>
          <a:prstGeom prst="rect">
            <a:avLst/>
          </a:prstGeom>
        </p:spPr>
      </p:pic>
    </p:spTree>
    <p:extLst>
      <p:ext uri="{BB962C8B-B14F-4D97-AF65-F5344CB8AC3E}">
        <p14:creationId xmlns:p14="http://schemas.microsoft.com/office/powerpoint/2010/main" val="2494326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A265-6B78-419B-D130-81E0C3D3E4AC}"/>
            </a:ext>
          </a:extLst>
        </p:cNvPr>
        <p:cNvGrpSpPr/>
        <p:nvPr/>
      </p:nvGrpSpPr>
      <p:grpSpPr>
        <a:xfrm>
          <a:off x="0" y="0"/>
          <a:ext cx="0" cy="0"/>
          <a:chOff x="0" y="0"/>
          <a:chExt cx="0" cy="0"/>
        </a:xfrm>
      </p:grpSpPr>
      <p:grpSp>
        <p:nvGrpSpPr>
          <p:cNvPr id="7" name="Groupe 1">
            <a:extLst>
              <a:ext uri="{FF2B5EF4-FFF2-40B4-BE49-F238E27FC236}">
                <a16:creationId xmlns:a16="http://schemas.microsoft.com/office/drawing/2014/main" id="{CA1D66EF-9285-45FA-692A-5C34776EED72}"/>
              </a:ext>
            </a:extLst>
          </p:cNvPr>
          <p:cNvGrpSpPr/>
          <p:nvPr/>
        </p:nvGrpSpPr>
        <p:grpSpPr>
          <a:xfrm>
            <a:off x="3220896" y="2634507"/>
            <a:ext cx="4840774" cy="3231950"/>
            <a:chOff x="2179572" y="1740138"/>
            <a:chExt cx="6266259" cy="4028976"/>
          </a:xfrm>
        </p:grpSpPr>
        <p:cxnSp>
          <p:nvCxnSpPr>
            <p:cNvPr id="8" name="Connecteur droit 5">
              <a:extLst>
                <a:ext uri="{FF2B5EF4-FFF2-40B4-BE49-F238E27FC236}">
                  <a16:creationId xmlns:a16="http://schemas.microsoft.com/office/drawing/2014/main" id="{85D9A7A6-48C3-4CDC-46D7-1139EDB2DB3F}"/>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273EC69-A999-4791-46BD-5BD252F87EA8}"/>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EE965D5F-D263-56FB-44A7-051857E0BB83}"/>
                </a:ext>
              </a:extLst>
            </p:cNvPr>
            <p:cNvCxnSpPr/>
            <p:nvPr/>
          </p:nvCxnSpPr>
          <p:spPr>
            <a:xfrm flipH="1">
              <a:off x="3850640" y="3911600"/>
              <a:ext cx="1463040" cy="128016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195F238C-0BFB-95CE-EA05-1476587510EB}"/>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772EF3CC-A5E1-A9D5-B440-D9CC53556D73}"/>
                </a:ext>
              </a:extLst>
            </p:cNvPr>
            <p:cNvSpPr txBox="1"/>
            <p:nvPr/>
          </p:nvSpPr>
          <p:spPr>
            <a:xfrm>
              <a:off x="4971008" y="1740138"/>
              <a:ext cx="6735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a:ea typeface="+mn-ea"/>
                  <a:cs typeface="+mn-cs"/>
                </a:rPr>
                <a:t>TIME</a:t>
              </a:r>
            </a:p>
          </p:txBody>
        </p:sp>
        <p:sp>
          <p:nvSpPr>
            <p:cNvPr id="13" name="ZoneTexte 16">
              <a:extLst>
                <a:ext uri="{FF2B5EF4-FFF2-40B4-BE49-F238E27FC236}">
                  <a16:creationId xmlns:a16="http://schemas.microsoft.com/office/drawing/2014/main" id="{DE37FE49-3236-E0E2-9968-CE523953DD34}"/>
                </a:ext>
              </a:extLst>
            </p:cNvPr>
            <p:cNvSpPr txBox="1"/>
            <p:nvPr/>
          </p:nvSpPr>
          <p:spPr>
            <a:xfrm>
              <a:off x="7673568" y="3726934"/>
              <a:ext cx="7722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SPACE</a:t>
              </a:r>
            </a:p>
          </p:txBody>
        </p:sp>
        <p:sp>
          <p:nvSpPr>
            <p:cNvPr id="14" name="ZoneTexte 17">
              <a:extLst>
                <a:ext uri="{FF2B5EF4-FFF2-40B4-BE49-F238E27FC236}">
                  <a16:creationId xmlns:a16="http://schemas.microsoft.com/office/drawing/2014/main" id="{6A575F08-E67E-7DB2-D925-C362F1394D9D}"/>
                </a:ext>
              </a:extLst>
            </p:cNvPr>
            <p:cNvSpPr txBox="1"/>
            <p:nvPr/>
          </p:nvSpPr>
          <p:spPr>
            <a:xfrm>
              <a:off x="2179572" y="5308702"/>
              <a:ext cx="2791436"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Calibri"/>
                  <a:ea typeface="+mn-ea"/>
                  <a:cs typeface="+mn-cs"/>
                </a:rPr>
                <a:t>DOSE PER FRACTION</a:t>
              </a:r>
            </a:p>
          </p:txBody>
        </p:sp>
        <p:sp>
          <p:nvSpPr>
            <p:cNvPr id="15" name="ZoneTexte 15">
              <a:extLst>
                <a:ext uri="{FF2B5EF4-FFF2-40B4-BE49-F238E27FC236}">
                  <a16:creationId xmlns:a16="http://schemas.microsoft.com/office/drawing/2014/main" id="{E20A6CC7-2BD2-D87C-708B-157610F9CF72}"/>
                </a:ext>
              </a:extLst>
            </p:cNvPr>
            <p:cNvSpPr txBox="1"/>
            <p:nvPr/>
          </p:nvSpPr>
          <p:spPr>
            <a:xfrm>
              <a:off x="2749703" y="1974780"/>
              <a:ext cx="1518188"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5B60">
                      <a:lumMod val="75000"/>
                    </a:srgbClr>
                  </a:solidFill>
                  <a:effectLst/>
                  <a:uLnTx/>
                  <a:uFillTx/>
                  <a:latin typeface="Calibri"/>
                  <a:ea typeface="+mn-ea"/>
                  <a:cs typeface="+mn-cs"/>
                </a:rPr>
                <a:t>PARTICLES</a:t>
              </a:r>
            </a:p>
          </p:txBody>
        </p:sp>
      </p:grpSp>
      <p:pic>
        <p:nvPicPr>
          <p:cNvPr id="17" name="Imagen 11">
            <a:extLst>
              <a:ext uri="{FF2B5EF4-FFF2-40B4-BE49-F238E27FC236}">
                <a16:creationId xmlns:a16="http://schemas.microsoft.com/office/drawing/2014/main" id="{04462358-32C8-75A2-7581-4A08F9C2D471}"/>
              </a:ext>
            </a:extLst>
          </p:cNvPr>
          <p:cNvPicPr>
            <a:picLocks noChangeAspect="1"/>
          </p:cNvPicPr>
          <p:nvPr/>
        </p:nvPicPr>
        <p:blipFill rotWithShape="1">
          <a:blip r:embed="rId2"/>
          <a:srcRect l="15097" r="34622" b="41606"/>
          <a:stretch/>
        </p:blipFill>
        <p:spPr>
          <a:xfrm>
            <a:off x="8339443" y="3239392"/>
            <a:ext cx="2797118" cy="1682755"/>
          </a:xfrm>
          <a:prstGeom prst="rect">
            <a:avLst/>
          </a:prstGeom>
        </p:spPr>
      </p:pic>
      <p:pic>
        <p:nvPicPr>
          <p:cNvPr id="19" name="Imagen 1">
            <a:extLst>
              <a:ext uri="{FF2B5EF4-FFF2-40B4-BE49-F238E27FC236}">
                <a16:creationId xmlns:a16="http://schemas.microsoft.com/office/drawing/2014/main" id="{DFA77A14-49F3-399E-889B-81235B5CF7DC}"/>
              </a:ext>
            </a:extLst>
          </p:cNvPr>
          <p:cNvPicPr>
            <a:picLocks noChangeAspect="1"/>
          </p:cNvPicPr>
          <p:nvPr/>
        </p:nvPicPr>
        <p:blipFill>
          <a:blip r:embed="rId3"/>
          <a:stretch>
            <a:fillRect/>
          </a:stretch>
        </p:blipFill>
        <p:spPr>
          <a:xfrm>
            <a:off x="1023101" y="2077890"/>
            <a:ext cx="2175655" cy="1218367"/>
          </a:xfrm>
          <a:prstGeom prst="rect">
            <a:avLst/>
          </a:prstGeom>
        </p:spPr>
      </p:pic>
      <p:sp>
        <p:nvSpPr>
          <p:cNvPr id="23" name="Título 1">
            <a:extLst>
              <a:ext uri="{FF2B5EF4-FFF2-40B4-BE49-F238E27FC236}">
                <a16:creationId xmlns:a16="http://schemas.microsoft.com/office/drawing/2014/main" id="{FA6F339A-752D-7FDD-302E-525EB6B10DBC}"/>
              </a:ext>
            </a:extLst>
          </p:cNvPr>
          <p:cNvSpPr>
            <a:spLocks noGrp="1"/>
          </p:cNvSpPr>
          <p:nvPr>
            <p:ph type="title"/>
          </p:nvPr>
        </p:nvSpPr>
        <p:spPr>
          <a:xfrm>
            <a:off x="575930" y="-19947"/>
            <a:ext cx="10696575" cy="730250"/>
          </a:xfrm>
        </p:spPr>
        <p:txBody>
          <a:bodyPr vert="horz" lIns="0" tIns="0" rIns="0" bIns="0" rtlCol="0" anchor="b" anchorCtr="0">
            <a:normAutofit/>
          </a:bodyPr>
          <a:lstStyle/>
          <a:p>
            <a:pPr algn="ctr"/>
            <a:r>
              <a:rPr lang="es-ES" sz="3200" dirty="0" err="1">
                <a:solidFill>
                  <a:srgbClr val="009900"/>
                </a:solidFill>
                <a:latin typeface="+mj-lt"/>
              </a:rPr>
              <a:t>Radiotherapy</a:t>
            </a:r>
            <a:r>
              <a:rPr lang="es-ES" sz="3200" dirty="0">
                <a:solidFill>
                  <a:srgbClr val="009900"/>
                </a:solidFill>
                <a:latin typeface="+mj-lt"/>
              </a:rPr>
              <a:t>:  a </a:t>
            </a:r>
            <a:r>
              <a:rPr lang="es-ES" sz="3200" dirty="0" err="1">
                <a:solidFill>
                  <a:srgbClr val="009900"/>
                </a:solidFill>
                <a:latin typeface="+mj-lt"/>
              </a:rPr>
              <a:t>paradigm</a:t>
            </a:r>
            <a:r>
              <a:rPr lang="es-ES" sz="3200" dirty="0">
                <a:solidFill>
                  <a:srgbClr val="009900"/>
                </a:solidFill>
                <a:latin typeface="+mj-lt"/>
              </a:rPr>
              <a:t> </a:t>
            </a:r>
            <a:r>
              <a:rPr lang="es-ES" sz="3200" dirty="0" err="1">
                <a:solidFill>
                  <a:srgbClr val="009900"/>
                </a:solidFill>
                <a:latin typeface="+mj-lt"/>
              </a:rPr>
              <a:t>shift</a:t>
            </a:r>
            <a:r>
              <a:rPr lang="es-ES" sz="3200" dirty="0">
                <a:solidFill>
                  <a:srgbClr val="009900"/>
                </a:solidFill>
                <a:latin typeface="+mj-lt"/>
              </a:rPr>
              <a:t> in </a:t>
            </a:r>
            <a:r>
              <a:rPr lang="es-ES" sz="3200" dirty="0" err="1">
                <a:solidFill>
                  <a:srgbClr val="009900"/>
                </a:solidFill>
                <a:latin typeface="+mj-lt"/>
              </a:rPr>
              <a:t>the</a:t>
            </a:r>
            <a:r>
              <a:rPr lang="es-ES" sz="3200" dirty="0">
                <a:solidFill>
                  <a:srgbClr val="009900"/>
                </a:solidFill>
                <a:latin typeface="+mj-lt"/>
              </a:rPr>
              <a:t> 21</a:t>
            </a:r>
            <a:r>
              <a:rPr lang="es-ES" sz="3200" baseline="30000" dirty="0">
                <a:solidFill>
                  <a:srgbClr val="009900"/>
                </a:solidFill>
                <a:latin typeface="+mj-lt"/>
              </a:rPr>
              <a:t>th</a:t>
            </a:r>
            <a:r>
              <a:rPr lang="es-ES" sz="3200" dirty="0">
                <a:solidFill>
                  <a:srgbClr val="009900"/>
                </a:solidFill>
                <a:latin typeface="+mj-lt"/>
              </a:rPr>
              <a:t> </a:t>
            </a:r>
            <a:r>
              <a:rPr lang="es-ES" sz="3200" dirty="0" err="1">
                <a:solidFill>
                  <a:srgbClr val="009900"/>
                </a:solidFill>
                <a:latin typeface="+mj-lt"/>
              </a:rPr>
              <a:t>century</a:t>
            </a:r>
            <a:endParaRPr lang="es-ES" sz="3200" dirty="0">
              <a:solidFill>
                <a:srgbClr val="009900"/>
              </a:solidFill>
              <a:latin typeface="+mj-lt"/>
            </a:endParaRPr>
          </a:p>
        </p:txBody>
      </p:sp>
      <p:pic>
        <p:nvPicPr>
          <p:cNvPr id="3" name="Image 2">
            <a:extLst>
              <a:ext uri="{FF2B5EF4-FFF2-40B4-BE49-F238E27FC236}">
                <a16:creationId xmlns:a16="http://schemas.microsoft.com/office/drawing/2014/main" id="{AC3B5526-619B-F5E1-FA01-F80E5CA95762}"/>
              </a:ext>
            </a:extLst>
          </p:cNvPr>
          <p:cNvPicPr>
            <a:picLocks noChangeAspect="1"/>
          </p:cNvPicPr>
          <p:nvPr/>
        </p:nvPicPr>
        <p:blipFill>
          <a:blip r:embed="rId4"/>
          <a:stretch>
            <a:fillRect/>
          </a:stretch>
        </p:blipFill>
        <p:spPr>
          <a:xfrm>
            <a:off x="5074658" y="1165996"/>
            <a:ext cx="1699120" cy="1217703"/>
          </a:xfrm>
          <a:prstGeom prst="rect">
            <a:avLst/>
          </a:prstGeom>
        </p:spPr>
      </p:pic>
      <p:sp>
        <p:nvSpPr>
          <p:cNvPr id="4" name="Rectangle 3">
            <a:extLst>
              <a:ext uri="{FF2B5EF4-FFF2-40B4-BE49-F238E27FC236}">
                <a16:creationId xmlns:a16="http://schemas.microsoft.com/office/drawing/2014/main" id="{33FBA14F-4516-29DB-189A-7B8E33F4CC2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75587131"/>
      </p:ext>
    </p:extLst>
  </p:cSld>
  <p:clrMapOvr>
    <a:masterClrMapping/>
  </p:clrMapOvr>
  <mc:AlternateContent xmlns:mc="http://schemas.openxmlformats.org/markup-compatibility/2006" xmlns:p14="http://schemas.microsoft.com/office/powerpoint/2010/main">
    <mc:Choice Requires="p14">
      <p:transition spd="slow" p14:dur="2000" advTm="33100"/>
    </mc:Choice>
    <mc:Fallback xmlns="">
      <p:transition spd="slow" advTm="331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B21B8-C83E-EC90-A522-6CA171314A41}"/>
            </a:ext>
          </a:extLst>
        </p:cNvPr>
        <p:cNvGrpSpPr/>
        <p:nvPr/>
      </p:nvGrpSpPr>
      <p:grpSpPr>
        <a:xfrm>
          <a:off x="0" y="0"/>
          <a:ext cx="0" cy="0"/>
          <a:chOff x="0" y="0"/>
          <a:chExt cx="0" cy="0"/>
        </a:xfrm>
      </p:grpSpPr>
      <p:grpSp>
        <p:nvGrpSpPr>
          <p:cNvPr id="7" name="Groupe 1">
            <a:extLst>
              <a:ext uri="{FF2B5EF4-FFF2-40B4-BE49-F238E27FC236}">
                <a16:creationId xmlns:a16="http://schemas.microsoft.com/office/drawing/2014/main" id="{BF8A51E6-75BF-0733-F693-80903C06CE42}"/>
              </a:ext>
            </a:extLst>
          </p:cNvPr>
          <p:cNvGrpSpPr/>
          <p:nvPr/>
        </p:nvGrpSpPr>
        <p:grpSpPr>
          <a:xfrm>
            <a:off x="3220896" y="2634507"/>
            <a:ext cx="4840774" cy="3231950"/>
            <a:chOff x="2179572" y="1740138"/>
            <a:chExt cx="6266259" cy="4028976"/>
          </a:xfrm>
        </p:grpSpPr>
        <p:cxnSp>
          <p:nvCxnSpPr>
            <p:cNvPr id="8" name="Connecteur droit 5">
              <a:extLst>
                <a:ext uri="{FF2B5EF4-FFF2-40B4-BE49-F238E27FC236}">
                  <a16:creationId xmlns:a16="http://schemas.microsoft.com/office/drawing/2014/main" id="{3480D67D-55D2-658A-5A14-95F4E91681B1}"/>
                </a:ext>
              </a:extLst>
            </p:cNvPr>
            <p:cNvCxnSpPr/>
            <p:nvPr/>
          </p:nvCxnSpPr>
          <p:spPr>
            <a:xfrm>
              <a:off x="5313680" y="2255520"/>
              <a:ext cx="0" cy="16560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9487E0A-8F2C-9EA1-323C-9A0BEB59D024}"/>
                </a:ext>
              </a:extLst>
            </p:cNvPr>
            <p:cNvCxnSpPr/>
            <p:nvPr/>
          </p:nvCxnSpPr>
          <p:spPr>
            <a:xfrm flipH="1">
              <a:off x="5313680" y="3911600"/>
              <a:ext cx="21844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11">
              <a:extLst>
                <a:ext uri="{FF2B5EF4-FFF2-40B4-BE49-F238E27FC236}">
                  <a16:creationId xmlns:a16="http://schemas.microsoft.com/office/drawing/2014/main" id="{02564D4B-4BA2-A089-7499-EAC64F859F5C}"/>
                </a:ext>
              </a:extLst>
            </p:cNvPr>
            <p:cNvCxnSpPr/>
            <p:nvPr/>
          </p:nvCxnSpPr>
          <p:spPr>
            <a:xfrm flipH="1">
              <a:off x="3850640" y="3911600"/>
              <a:ext cx="1463040" cy="128016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3">
              <a:extLst>
                <a:ext uri="{FF2B5EF4-FFF2-40B4-BE49-F238E27FC236}">
                  <a16:creationId xmlns:a16="http://schemas.microsoft.com/office/drawing/2014/main" id="{90083C49-15D1-190F-8472-B14B2CA4ADA7}"/>
                </a:ext>
              </a:extLst>
            </p:cNvPr>
            <p:cNvCxnSpPr/>
            <p:nvPr/>
          </p:nvCxnSpPr>
          <p:spPr>
            <a:xfrm flipH="1" flipV="1">
              <a:off x="3850640" y="2547620"/>
              <a:ext cx="1457159" cy="133604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ZoneTexte 14">
              <a:extLst>
                <a:ext uri="{FF2B5EF4-FFF2-40B4-BE49-F238E27FC236}">
                  <a16:creationId xmlns:a16="http://schemas.microsoft.com/office/drawing/2014/main" id="{B6A3589B-40D5-FC47-82D9-A1FC3D700555}"/>
                </a:ext>
              </a:extLst>
            </p:cNvPr>
            <p:cNvSpPr txBox="1"/>
            <p:nvPr/>
          </p:nvSpPr>
          <p:spPr>
            <a:xfrm>
              <a:off x="4971008" y="1740138"/>
              <a:ext cx="6735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a:ea typeface="+mn-ea"/>
                  <a:cs typeface="+mn-cs"/>
                </a:rPr>
                <a:t>TIME</a:t>
              </a:r>
            </a:p>
          </p:txBody>
        </p:sp>
        <p:sp>
          <p:nvSpPr>
            <p:cNvPr id="13" name="ZoneTexte 16">
              <a:extLst>
                <a:ext uri="{FF2B5EF4-FFF2-40B4-BE49-F238E27FC236}">
                  <a16:creationId xmlns:a16="http://schemas.microsoft.com/office/drawing/2014/main" id="{35BDC17F-8B36-52EF-954F-555C4A57A930}"/>
                </a:ext>
              </a:extLst>
            </p:cNvPr>
            <p:cNvSpPr txBox="1"/>
            <p:nvPr/>
          </p:nvSpPr>
          <p:spPr>
            <a:xfrm>
              <a:off x="7673568" y="3726934"/>
              <a:ext cx="7722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SPACE</a:t>
              </a:r>
            </a:p>
          </p:txBody>
        </p:sp>
        <p:sp>
          <p:nvSpPr>
            <p:cNvPr id="14" name="ZoneTexte 17">
              <a:extLst>
                <a:ext uri="{FF2B5EF4-FFF2-40B4-BE49-F238E27FC236}">
                  <a16:creationId xmlns:a16="http://schemas.microsoft.com/office/drawing/2014/main" id="{AE7B3F82-C122-F721-FCD2-23C07950B7D2}"/>
                </a:ext>
              </a:extLst>
            </p:cNvPr>
            <p:cNvSpPr txBox="1"/>
            <p:nvPr/>
          </p:nvSpPr>
          <p:spPr>
            <a:xfrm>
              <a:off x="2179572" y="5308702"/>
              <a:ext cx="2791436"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Calibri"/>
                  <a:ea typeface="+mn-ea"/>
                  <a:cs typeface="+mn-cs"/>
                </a:rPr>
                <a:t>DOSE PER FRACTION</a:t>
              </a:r>
            </a:p>
          </p:txBody>
        </p:sp>
        <p:sp>
          <p:nvSpPr>
            <p:cNvPr id="15" name="ZoneTexte 15">
              <a:extLst>
                <a:ext uri="{FF2B5EF4-FFF2-40B4-BE49-F238E27FC236}">
                  <a16:creationId xmlns:a16="http://schemas.microsoft.com/office/drawing/2014/main" id="{4D29E0DF-5827-B54B-59ED-5D50F737BA72}"/>
                </a:ext>
              </a:extLst>
            </p:cNvPr>
            <p:cNvSpPr txBox="1"/>
            <p:nvPr/>
          </p:nvSpPr>
          <p:spPr>
            <a:xfrm>
              <a:off x="2749703" y="1974780"/>
              <a:ext cx="1518188" cy="4604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5B60">
                      <a:lumMod val="75000"/>
                    </a:srgbClr>
                  </a:solidFill>
                  <a:effectLst/>
                  <a:uLnTx/>
                  <a:uFillTx/>
                  <a:latin typeface="Calibri"/>
                  <a:ea typeface="+mn-ea"/>
                  <a:cs typeface="+mn-cs"/>
                </a:rPr>
                <a:t>PARTICLES</a:t>
              </a:r>
            </a:p>
          </p:txBody>
        </p:sp>
      </p:grpSp>
      <p:pic>
        <p:nvPicPr>
          <p:cNvPr id="17" name="Imagen 11">
            <a:extLst>
              <a:ext uri="{FF2B5EF4-FFF2-40B4-BE49-F238E27FC236}">
                <a16:creationId xmlns:a16="http://schemas.microsoft.com/office/drawing/2014/main" id="{1E6A4C5E-E3FC-68BC-5CAD-721B07710E38}"/>
              </a:ext>
            </a:extLst>
          </p:cNvPr>
          <p:cNvPicPr>
            <a:picLocks noChangeAspect="1"/>
          </p:cNvPicPr>
          <p:nvPr/>
        </p:nvPicPr>
        <p:blipFill rotWithShape="1">
          <a:blip r:embed="rId3"/>
          <a:srcRect l="15097" r="34622" b="41606"/>
          <a:stretch/>
        </p:blipFill>
        <p:spPr>
          <a:xfrm>
            <a:off x="8339443" y="3239392"/>
            <a:ext cx="2797118" cy="1682755"/>
          </a:xfrm>
          <a:prstGeom prst="rect">
            <a:avLst/>
          </a:prstGeom>
        </p:spPr>
      </p:pic>
      <p:pic>
        <p:nvPicPr>
          <p:cNvPr id="19" name="Imagen 1">
            <a:extLst>
              <a:ext uri="{FF2B5EF4-FFF2-40B4-BE49-F238E27FC236}">
                <a16:creationId xmlns:a16="http://schemas.microsoft.com/office/drawing/2014/main" id="{830C50E1-D25F-BDBD-F1FE-2E17DE862BBC}"/>
              </a:ext>
            </a:extLst>
          </p:cNvPr>
          <p:cNvPicPr>
            <a:picLocks noChangeAspect="1"/>
          </p:cNvPicPr>
          <p:nvPr/>
        </p:nvPicPr>
        <p:blipFill>
          <a:blip r:embed="rId4"/>
          <a:stretch>
            <a:fillRect/>
          </a:stretch>
        </p:blipFill>
        <p:spPr>
          <a:xfrm>
            <a:off x="1023101" y="2077890"/>
            <a:ext cx="2175655" cy="1218367"/>
          </a:xfrm>
          <a:prstGeom prst="rect">
            <a:avLst/>
          </a:prstGeom>
        </p:spPr>
      </p:pic>
      <p:sp>
        <p:nvSpPr>
          <p:cNvPr id="23" name="Título 1">
            <a:extLst>
              <a:ext uri="{FF2B5EF4-FFF2-40B4-BE49-F238E27FC236}">
                <a16:creationId xmlns:a16="http://schemas.microsoft.com/office/drawing/2014/main" id="{286ED1FE-510D-C187-922D-C441BD1BED9A}"/>
              </a:ext>
            </a:extLst>
          </p:cNvPr>
          <p:cNvSpPr>
            <a:spLocks noGrp="1"/>
          </p:cNvSpPr>
          <p:nvPr>
            <p:ph type="title"/>
          </p:nvPr>
        </p:nvSpPr>
        <p:spPr>
          <a:xfrm>
            <a:off x="623888" y="-23204"/>
            <a:ext cx="10696575" cy="730250"/>
          </a:xfrm>
        </p:spPr>
        <p:txBody>
          <a:bodyPr vert="horz" lIns="0" tIns="0" rIns="0" bIns="0" rtlCol="0" anchor="b" anchorCtr="0">
            <a:normAutofit/>
          </a:bodyPr>
          <a:lstStyle/>
          <a:p>
            <a:pPr algn="ctr"/>
            <a:r>
              <a:rPr lang="es-ES" sz="3200" dirty="0" err="1">
                <a:solidFill>
                  <a:srgbClr val="009900"/>
                </a:solidFill>
                <a:latin typeface="+mj-lt"/>
              </a:rPr>
              <a:t>Radiotherapy</a:t>
            </a:r>
            <a:r>
              <a:rPr lang="es-ES" sz="3200" dirty="0">
                <a:solidFill>
                  <a:srgbClr val="009900"/>
                </a:solidFill>
                <a:latin typeface="+mj-lt"/>
              </a:rPr>
              <a:t>:  a </a:t>
            </a:r>
            <a:r>
              <a:rPr lang="es-ES" sz="3200" dirty="0" err="1">
                <a:solidFill>
                  <a:srgbClr val="009900"/>
                </a:solidFill>
                <a:latin typeface="+mj-lt"/>
              </a:rPr>
              <a:t>paradigm</a:t>
            </a:r>
            <a:r>
              <a:rPr lang="es-ES" sz="3200" dirty="0">
                <a:solidFill>
                  <a:srgbClr val="009900"/>
                </a:solidFill>
                <a:latin typeface="+mj-lt"/>
              </a:rPr>
              <a:t> </a:t>
            </a:r>
            <a:r>
              <a:rPr lang="es-ES" sz="3200" dirty="0" err="1">
                <a:solidFill>
                  <a:srgbClr val="009900"/>
                </a:solidFill>
                <a:latin typeface="+mj-lt"/>
              </a:rPr>
              <a:t>shift</a:t>
            </a:r>
            <a:r>
              <a:rPr lang="es-ES" sz="3200" dirty="0">
                <a:solidFill>
                  <a:srgbClr val="009900"/>
                </a:solidFill>
                <a:latin typeface="+mj-lt"/>
              </a:rPr>
              <a:t> in </a:t>
            </a:r>
            <a:r>
              <a:rPr lang="es-ES" sz="3200" dirty="0" err="1">
                <a:solidFill>
                  <a:srgbClr val="009900"/>
                </a:solidFill>
                <a:latin typeface="+mj-lt"/>
              </a:rPr>
              <a:t>the</a:t>
            </a:r>
            <a:r>
              <a:rPr lang="es-ES" sz="3200" dirty="0">
                <a:solidFill>
                  <a:srgbClr val="009900"/>
                </a:solidFill>
                <a:latin typeface="+mj-lt"/>
              </a:rPr>
              <a:t> 21</a:t>
            </a:r>
            <a:r>
              <a:rPr lang="es-ES" sz="3200" baseline="30000" dirty="0">
                <a:solidFill>
                  <a:srgbClr val="009900"/>
                </a:solidFill>
                <a:latin typeface="+mj-lt"/>
              </a:rPr>
              <a:t>th</a:t>
            </a:r>
            <a:r>
              <a:rPr lang="es-ES" sz="3200" dirty="0">
                <a:solidFill>
                  <a:srgbClr val="009900"/>
                </a:solidFill>
                <a:latin typeface="+mj-lt"/>
              </a:rPr>
              <a:t> </a:t>
            </a:r>
            <a:r>
              <a:rPr lang="es-ES" sz="3200" dirty="0" err="1">
                <a:solidFill>
                  <a:srgbClr val="009900"/>
                </a:solidFill>
                <a:latin typeface="+mj-lt"/>
              </a:rPr>
              <a:t>century</a:t>
            </a:r>
            <a:endParaRPr lang="es-ES" sz="3200" dirty="0">
              <a:solidFill>
                <a:srgbClr val="009900"/>
              </a:solidFill>
              <a:latin typeface="+mj-lt"/>
            </a:endParaRPr>
          </a:p>
        </p:txBody>
      </p:sp>
      <p:pic>
        <p:nvPicPr>
          <p:cNvPr id="3" name="Image 2">
            <a:extLst>
              <a:ext uri="{FF2B5EF4-FFF2-40B4-BE49-F238E27FC236}">
                <a16:creationId xmlns:a16="http://schemas.microsoft.com/office/drawing/2014/main" id="{01F1D0BE-EB19-8630-5010-1FE4A4EB18B3}"/>
              </a:ext>
            </a:extLst>
          </p:cNvPr>
          <p:cNvPicPr>
            <a:picLocks noChangeAspect="1"/>
          </p:cNvPicPr>
          <p:nvPr/>
        </p:nvPicPr>
        <p:blipFill>
          <a:blip r:embed="rId5"/>
          <a:stretch>
            <a:fillRect/>
          </a:stretch>
        </p:blipFill>
        <p:spPr>
          <a:xfrm>
            <a:off x="5074658" y="1165996"/>
            <a:ext cx="1699120" cy="1217703"/>
          </a:xfrm>
          <a:prstGeom prst="rect">
            <a:avLst/>
          </a:prstGeom>
        </p:spPr>
      </p:pic>
      <p:sp>
        <p:nvSpPr>
          <p:cNvPr id="4" name="Rectangle 3">
            <a:extLst>
              <a:ext uri="{FF2B5EF4-FFF2-40B4-BE49-F238E27FC236}">
                <a16:creationId xmlns:a16="http://schemas.microsoft.com/office/drawing/2014/main" id="{3903CC81-0D12-610B-5A49-BD5EBF0C79D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5A4ECED4-3B90-5508-366E-F1A89C207153}"/>
              </a:ext>
            </a:extLst>
          </p:cNvPr>
          <p:cNvSpPr/>
          <p:nvPr/>
        </p:nvSpPr>
        <p:spPr bwMode="auto">
          <a:xfrm>
            <a:off x="7286916" y="4228268"/>
            <a:ext cx="1172822" cy="369332"/>
          </a:xfrm>
          <a:prstGeom prst="rect">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743354469"/>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CB3A9-A8C8-1EB0-044B-262FE5B18469}"/>
              </a:ext>
            </a:extLst>
          </p:cNvPr>
          <p:cNvSpPr>
            <a:spLocks noGrp="1"/>
          </p:cNvSpPr>
          <p:nvPr>
            <p:ph type="title"/>
          </p:nvPr>
        </p:nvSpPr>
        <p:spPr>
          <a:xfrm>
            <a:off x="623392" y="-171400"/>
            <a:ext cx="11809312" cy="1325563"/>
          </a:xfrm>
        </p:spPr>
        <p:txBody>
          <a:bodyPr>
            <a:noAutofit/>
          </a:bodyPr>
          <a:lstStyle/>
          <a:p>
            <a:r>
              <a:rPr lang="en-US" sz="3200" b="1" dirty="0">
                <a:solidFill>
                  <a:srgbClr val="00B050"/>
                </a:solidFill>
                <a:latin typeface="Calibri" panose="020F0502020204030204" pitchFamily="34" charset="0"/>
                <a:cs typeface="Calibri" panose="020F0502020204030204" pitchFamily="34" charset="0"/>
              </a:rPr>
              <a:t>Rethinking RT: It’s not just the dose, it’s how it’s delivered</a:t>
            </a:r>
            <a:br>
              <a:rPr lang="es-ES" sz="3200" b="1" dirty="0">
                <a:solidFill>
                  <a:srgbClr val="00B050"/>
                </a:solidFill>
                <a:latin typeface="Calibri" panose="020F0502020204030204" pitchFamily="34" charset="0"/>
                <a:cs typeface="Calibri" panose="020F0502020204030204" pitchFamily="34" charset="0"/>
              </a:rPr>
            </a:br>
            <a:endParaRPr lang="es-ES" sz="3200" b="1" dirty="0">
              <a:solidFill>
                <a:srgbClr val="00B050"/>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510CAD6B-C22D-32C1-0FEB-368E6DB1EE56}"/>
              </a:ext>
            </a:extLst>
          </p:cNvPr>
          <p:cNvPicPr>
            <a:picLocks noChangeAspect="1"/>
          </p:cNvPicPr>
          <p:nvPr/>
        </p:nvPicPr>
        <p:blipFill>
          <a:blip r:embed="rId2"/>
          <a:stretch>
            <a:fillRect/>
          </a:stretch>
        </p:blipFill>
        <p:spPr>
          <a:xfrm>
            <a:off x="983432" y="1712020"/>
            <a:ext cx="2796551" cy="3733395"/>
          </a:xfrm>
          <a:prstGeom prst="rect">
            <a:avLst/>
          </a:prstGeom>
        </p:spPr>
      </p:pic>
      <p:pic>
        <p:nvPicPr>
          <p:cNvPr id="3" name="Imagen 5">
            <a:extLst>
              <a:ext uri="{FF2B5EF4-FFF2-40B4-BE49-F238E27FC236}">
                <a16:creationId xmlns:a16="http://schemas.microsoft.com/office/drawing/2014/main" id="{3E802C4C-EA0C-1E22-7916-2B856B8079C7}"/>
              </a:ext>
            </a:extLst>
          </p:cNvPr>
          <p:cNvPicPr>
            <a:picLocks noChangeAspect="1"/>
          </p:cNvPicPr>
          <p:nvPr/>
        </p:nvPicPr>
        <p:blipFill>
          <a:blip r:embed="rId3"/>
          <a:stretch>
            <a:fillRect/>
          </a:stretch>
        </p:blipFill>
        <p:spPr>
          <a:xfrm>
            <a:off x="5015880" y="1751732"/>
            <a:ext cx="5413007" cy="3608671"/>
          </a:xfrm>
          <a:prstGeom prst="rect">
            <a:avLst/>
          </a:prstGeom>
        </p:spPr>
      </p:pic>
      <p:sp>
        <p:nvSpPr>
          <p:cNvPr id="4" name="Rectangle 3">
            <a:extLst>
              <a:ext uri="{FF2B5EF4-FFF2-40B4-BE49-F238E27FC236}">
                <a16:creationId xmlns:a16="http://schemas.microsoft.com/office/drawing/2014/main" id="{BBFA95B3-BFCD-47DC-E538-7A0642D045D4}"/>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40675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EFD32-7BA3-7842-2BD0-8F6C5D98FB32}"/>
            </a:ext>
          </a:extLst>
        </p:cNvPr>
        <p:cNvGrpSpPr/>
        <p:nvPr/>
      </p:nvGrpSpPr>
      <p:grpSpPr>
        <a:xfrm>
          <a:off x="0" y="0"/>
          <a:ext cx="0" cy="0"/>
          <a:chOff x="0" y="0"/>
          <a:chExt cx="0" cy="0"/>
        </a:xfrm>
      </p:grpSpPr>
      <p:grpSp>
        <p:nvGrpSpPr>
          <p:cNvPr id="7" name="Gruppieren 33">
            <a:extLst>
              <a:ext uri="{FF2B5EF4-FFF2-40B4-BE49-F238E27FC236}">
                <a16:creationId xmlns:a16="http://schemas.microsoft.com/office/drawing/2014/main" id="{7A180359-D78C-92AC-E38D-EE790DA23949}"/>
              </a:ext>
            </a:extLst>
          </p:cNvPr>
          <p:cNvGrpSpPr/>
          <p:nvPr/>
        </p:nvGrpSpPr>
        <p:grpSpPr>
          <a:xfrm>
            <a:off x="3313029" y="3818215"/>
            <a:ext cx="2363359" cy="2240384"/>
            <a:chOff x="6685110" y="1346771"/>
            <a:chExt cx="2363359" cy="2240384"/>
          </a:xfrm>
        </p:grpSpPr>
        <p:pic>
          <p:nvPicPr>
            <p:cNvPr id="8" name="Picture 3">
              <a:extLst>
                <a:ext uri="{FF2B5EF4-FFF2-40B4-BE49-F238E27FC236}">
                  <a16:creationId xmlns:a16="http://schemas.microsoft.com/office/drawing/2014/main" id="{A4C17F6E-56B0-D446-0992-B4D52632A3D2}"/>
                </a:ext>
              </a:extLst>
            </p:cNvPr>
            <p:cNvPicPr>
              <a:picLocks noChangeAspect="1"/>
            </p:cNvPicPr>
            <p:nvPr/>
          </p:nvPicPr>
          <p:blipFill>
            <a:blip r:embed="rId2"/>
            <a:stretch>
              <a:fillRect/>
            </a:stretch>
          </p:blipFill>
          <p:spPr>
            <a:xfrm>
              <a:off x="6693193" y="1346771"/>
              <a:ext cx="2355276" cy="2240384"/>
            </a:xfrm>
            <a:prstGeom prst="rect">
              <a:avLst/>
            </a:prstGeom>
          </p:spPr>
        </p:pic>
        <p:grpSp>
          <p:nvGrpSpPr>
            <p:cNvPr id="9" name="Group 10">
              <a:extLst>
                <a:ext uri="{FF2B5EF4-FFF2-40B4-BE49-F238E27FC236}">
                  <a16:creationId xmlns:a16="http://schemas.microsoft.com/office/drawing/2014/main" id="{89F77986-9154-E6DD-1A84-7ABE4CD235B1}"/>
                </a:ext>
              </a:extLst>
            </p:cNvPr>
            <p:cNvGrpSpPr/>
            <p:nvPr/>
          </p:nvGrpSpPr>
          <p:grpSpPr>
            <a:xfrm>
              <a:off x="6685110" y="2056873"/>
              <a:ext cx="2345547" cy="834562"/>
              <a:chOff x="4888537" y="1963681"/>
              <a:chExt cx="2074196" cy="738014"/>
            </a:xfrm>
          </p:grpSpPr>
          <p:pic>
            <p:nvPicPr>
              <p:cNvPr id="10" name="Imagen 22">
                <a:extLst>
                  <a:ext uri="{FF2B5EF4-FFF2-40B4-BE49-F238E27FC236}">
                    <a16:creationId xmlns:a16="http://schemas.microsoft.com/office/drawing/2014/main" id="{3D62565A-A700-6CF2-A045-CA3EABF89E75}"/>
                  </a:ext>
                </a:extLst>
              </p:cNvPr>
              <p:cNvPicPr>
                <a:picLocks noChangeAspect="1"/>
              </p:cNvPicPr>
              <p:nvPr/>
            </p:nvPicPr>
            <p:blipFill>
              <a:blip r:embed="rId3"/>
              <a:stretch>
                <a:fillRect/>
              </a:stretch>
            </p:blipFill>
            <p:spPr>
              <a:xfrm>
                <a:off x="4904275" y="1963681"/>
                <a:ext cx="2033206" cy="64819"/>
              </a:xfrm>
              <a:prstGeom prst="rect">
                <a:avLst/>
              </a:prstGeom>
            </p:spPr>
          </p:pic>
          <p:pic>
            <p:nvPicPr>
              <p:cNvPr id="11" name="Imagen 23">
                <a:extLst>
                  <a:ext uri="{FF2B5EF4-FFF2-40B4-BE49-F238E27FC236}">
                    <a16:creationId xmlns:a16="http://schemas.microsoft.com/office/drawing/2014/main" id="{D8012338-181A-4D89-3951-74D22F3BBD74}"/>
                  </a:ext>
                </a:extLst>
              </p:cNvPr>
              <p:cNvPicPr>
                <a:picLocks noChangeAspect="1"/>
              </p:cNvPicPr>
              <p:nvPr/>
            </p:nvPicPr>
            <p:blipFill>
              <a:blip r:embed="rId3"/>
              <a:stretch>
                <a:fillRect/>
              </a:stretch>
            </p:blipFill>
            <p:spPr>
              <a:xfrm>
                <a:off x="4895685" y="2208438"/>
                <a:ext cx="2067048" cy="65899"/>
              </a:xfrm>
              <a:prstGeom prst="rect">
                <a:avLst/>
              </a:prstGeom>
            </p:spPr>
          </p:pic>
          <p:pic>
            <p:nvPicPr>
              <p:cNvPr id="12" name="Imagen 24">
                <a:extLst>
                  <a:ext uri="{FF2B5EF4-FFF2-40B4-BE49-F238E27FC236}">
                    <a16:creationId xmlns:a16="http://schemas.microsoft.com/office/drawing/2014/main" id="{A211ECD2-92A5-0B56-80BE-1992E6309BE7}"/>
                  </a:ext>
                </a:extLst>
              </p:cNvPr>
              <p:cNvPicPr>
                <a:picLocks noChangeAspect="1"/>
              </p:cNvPicPr>
              <p:nvPr/>
            </p:nvPicPr>
            <p:blipFill>
              <a:blip r:embed="rId3"/>
              <a:stretch>
                <a:fillRect/>
              </a:stretch>
            </p:blipFill>
            <p:spPr>
              <a:xfrm>
                <a:off x="4888537" y="2442078"/>
                <a:ext cx="2067045" cy="65899"/>
              </a:xfrm>
              <a:prstGeom prst="rect">
                <a:avLst/>
              </a:prstGeom>
            </p:spPr>
          </p:pic>
          <p:pic>
            <p:nvPicPr>
              <p:cNvPr id="13" name="Imagen 25">
                <a:extLst>
                  <a:ext uri="{FF2B5EF4-FFF2-40B4-BE49-F238E27FC236}">
                    <a16:creationId xmlns:a16="http://schemas.microsoft.com/office/drawing/2014/main" id="{1D75F3D7-2221-9CD6-C926-3D5C38D02162}"/>
                  </a:ext>
                </a:extLst>
              </p:cNvPr>
              <p:cNvPicPr>
                <a:picLocks noChangeAspect="1"/>
              </p:cNvPicPr>
              <p:nvPr/>
            </p:nvPicPr>
            <p:blipFill>
              <a:blip r:embed="rId3"/>
              <a:stretch>
                <a:fillRect/>
              </a:stretch>
            </p:blipFill>
            <p:spPr>
              <a:xfrm>
                <a:off x="4888537" y="2635796"/>
                <a:ext cx="2067048" cy="65899"/>
              </a:xfrm>
              <a:prstGeom prst="rect">
                <a:avLst/>
              </a:prstGeom>
            </p:spPr>
          </p:pic>
        </p:grpSp>
      </p:grpSp>
      <p:pic>
        <p:nvPicPr>
          <p:cNvPr id="14" name="Picture 19" descr="Slide1.gif">
            <a:extLst>
              <a:ext uri="{FF2B5EF4-FFF2-40B4-BE49-F238E27FC236}">
                <a16:creationId xmlns:a16="http://schemas.microsoft.com/office/drawing/2014/main" id="{4010D513-A0BC-896B-CD38-4556AC664D66}"/>
              </a:ext>
            </a:extLst>
          </p:cNvPr>
          <p:cNvPicPr>
            <a:picLocks noChangeAspect="1"/>
          </p:cNvPicPr>
          <p:nvPr/>
        </p:nvPicPr>
        <p:blipFill rotWithShape="1">
          <a:blip r:embed="rId4">
            <a:extLst>
              <a:ext uri="{28A0092B-C50C-407E-A947-70E740481C1C}">
                <a14:useLocalDpi xmlns:a14="http://schemas.microsoft.com/office/drawing/2010/main" val="0"/>
              </a:ext>
            </a:extLst>
          </a:blip>
          <a:srcRect l="9610" t="15080" r="52589" b="48186"/>
          <a:stretch/>
        </p:blipFill>
        <p:spPr bwMode="auto">
          <a:xfrm>
            <a:off x="6114198" y="1148447"/>
            <a:ext cx="2403474" cy="22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9" descr="Slide1.gif">
            <a:extLst>
              <a:ext uri="{FF2B5EF4-FFF2-40B4-BE49-F238E27FC236}">
                <a16:creationId xmlns:a16="http://schemas.microsoft.com/office/drawing/2014/main" id="{5E015494-CD52-E1CB-41D0-B630D63FE842}"/>
              </a:ext>
            </a:extLst>
          </p:cNvPr>
          <p:cNvPicPr>
            <a:picLocks noChangeAspect="1"/>
          </p:cNvPicPr>
          <p:nvPr/>
        </p:nvPicPr>
        <p:blipFill rotWithShape="1">
          <a:blip r:embed="rId4">
            <a:extLst>
              <a:ext uri="{28A0092B-C50C-407E-A947-70E740481C1C}">
                <a14:useLocalDpi xmlns:a14="http://schemas.microsoft.com/office/drawing/2010/main" val="0"/>
              </a:ext>
            </a:extLst>
          </a:blip>
          <a:srcRect l="60325" t="16450" r="2643" b="48039"/>
          <a:stretch/>
        </p:blipFill>
        <p:spPr bwMode="auto">
          <a:xfrm rot="16200000">
            <a:off x="6184791" y="3697787"/>
            <a:ext cx="2240385" cy="2481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feld 27">
            <a:extLst>
              <a:ext uri="{FF2B5EF4-FFF2-40B4-BE49-F238E27FC236}">
                <a16:creationId xmlns:a16="http://schemas.microsoft.com/office/drawing/2014/main" id="{BEDEC966-94CD-7F30-146C-D26190567193}"/>
              </a:ext>
            </a:extLst>
          </p:cNvPr>
          <p:cNvSpPr txBox="1"/>
          <p:nvPr/>
        </p:nvSpPr>
        <p:spPr>
          <a:xfrm>
            <a:off x="1483176" y="2030105"/>
            <a:ext cx="1793337" cy="400110"/>
          </a:xfrm>
          <a:prstGeom prst="rect">
            <a:avLst/>
          </a:prstGeom>
          <a:noFill/>
        </p:spPr>
        <p:txBody>
          <a:bodyPr wrap="square" rtlCol="0">
            <a:spAutoFit/>
          </a:bodyPr>
          <a:lstStyle/>
          <a:p>
            <a:pPr algn="ctr"/>
            <a:r>
              <a:rPr lang="en-GB" sz="2000" b="1" dirty="0">
                <a:solidFill>
                  <a:schemeClr val="tx1">
                    <a:lumMod val="85000"/>
                    <a:lumOff val="15000"/>
                  </a:schemeClr>
                </a:solidFill>
                <a:latin typeface="Helvetica" pitchFamily="2" charset="0"/>
              </a:rPr>
              <a:t>Standard RT</a:t>
            </a:r>
          </a:p>
        </p:txBody>
      </p:sp>
      <p:sp>
        <p:nvSpPr>
          <p:cNvPr id="17" name="Textfeld 28">
            <a:extLst>
              <a:ext uri="{FF2B5EF4-FFF2-40B4-BE49-F238E27FC236}">
                <a16:creationId xmlns:a16="http://schemas.microsoft.com/office/drawing/2014/main" id="{86818B1A-95F0-B424-A424-00A1B22F261F}"/>
              </a:ext>
            </a:extLst>
          </p:cNvPr>
          <p:cNvSpPr txBox="1"/>
          <p:nvPr/>
        </p:nvSpPr>
        <p:spPr>
          <a:xfrm>
            <a:off x="1483176" y="4590593"/>
            <a:ext cx="1793337" cy="400110"/>
          </a:xfrm>
          <a:prstGeom prst="rect">
            <a:avLst/>
          </a:prstGeom>
          <a:noFill/>
        </p:spPr>
        <p:txBody>
          <a:bodyPr wrap="square" rtlCol="0">
            <a:spAutoFit/>
          </a:bodyPr>
          <a:lstStyle/>
          <a:p>
            <a:pPr algn="ctr"/>
            <a:r>
              <a:rPr lang="en-GB" sz="2000" b="1" dirty="0">
                <a:solidFill>
                  <a:schemeClr val="tx1">
                    <a:lumMod val="85000"/>
                    <a:lumOff val="15000"/>
                  </a:schemeClr>
                </a:solidFill>
                <a:latin typeface="Helvetica" pitchFamily="2" charset="0"/>
              </a:rPr>
              <a:t>SFRT</a:t>
            </a:r>
          </a:p>
        </p:txBody>
      </p:sp>
      <p:sp>
        <p:nvSpPr>
          <p:cNvPr id="18" name="Textfeld 31">
            <a:extLst>
              <a:ext uri="{FF2B5EF4-FFF2-40B4-BE49-F238E27FC236}">
                <a16:creationId xmlns:a16="http://schemas.microsoft.com/office/drawing/2014/main" id="{2B1E0010-A30A-46FF-B217-1566BC7FF27D}"/>
              </a:ext>
            </a:extLst>
          </p:cNvPr>
          <p:cNvSpPr txBox="1"/>
          <p:nvPr/>
        </p:nvSpPr>
        <p:spPr>
          <a:xfrm>
            <a:off x="8704116" y="1525277"/>
            <a:ext cx="3146513" cy="4585871"/>
          </a:xfrm>
          <a:prstGeom prst="rect">
            <a:avLst/>
          </a:prstGeom>
          <a:noFill/>
        </p:spPr>
        <p:txBody>
          <a:bodyPr wrap="square" rtlCol="0">
            <a:spAutoFit/>
          </a:bodyPr>
          <a:lstStyle/>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large fields (≥ 1 cm)</a:t>
            </a: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laterally homogeneous dose distributions</a:t>
            </a: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endParaRPr lang="en-GB" dirty="0">
              <a:solidFill>
                <a:schemeClr val="tx1">
                  <a:lumMod val="85000"/>
                  <a:lumOff val="15000"/>
                </a:schemeClr>
              </a:solidFill>
              <a:latin typeface="Helvetica" pitchFamily="2" charset="0"/>
            </a:endParaRPr>
          </a:p>
          <a:p>
            <a:pPr defTabSz="180000">
              <a:spcAft>
                <a:spcPts val="600"/>
              </a:spcAft>
            </a:pPr>
            <a:endParaRPr lang="en-GB" dirty="0">
              <a:solidFill>
                <a:schemeClr val="tx1">
                  <a:lumMod val="85000"/>
                  <a:lumOff val="15000"/>
                </a:schemeClr>
              </a:solidFill>
              <a:latin typeface="Helvetica" pitchFamily="2" charset="0"/>
            </a:endParaRP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field composed of smaller </a:t>
            </a:r>
            <a:r>
              <a:rPr lang="en-GB" b="1" dirty="0">
                <a:solidFill>
                  <a:schemeClr val="tx1">
                    <a:lumMod val="85000"/>
                    <a:lumOff val="15000"/>
                  </a:schemeClr>
                </a:solidFill>
                <a:latin typeface="Helvetica" pitchFamily="2" charset="0"/>
              </a:rPr>
              <a:t>beamlets</a:t>
            </a:r>
          </a:p>
          <a:p>
            <a:pPr marL="360000" indent="-360000" defTabSz="180000">
              <a:spcAft>
                <a:spcPts val="600"/>
              </a:spcAft>
              <a:buFont typeface="Arial" panose="020B0604020202020204" pitchFamily="34" charset="0"/>
              <a:buChar char="•"/>
            </a:pPr>
            <a:r>
              <a:rPr lang="en-GB" dirty="0">
                <a:solidFill>
                  <a:schemeClr val="tx1">
                    <a:lumMod val="85000"/>
                    <a:lumOff val="15000"/>
                  </a:schemeClr>
                </a:solidFill>
                <a:latin typeface="Helvetica" pitchFamily="2" charset="0"/>
              </a:rPr>
              <a:t>laterally </a:t>
            </a:r>
            <a:r>
              <a:rPr lang="en-GB" b="1" dirty="0">
                <a:solidFill>
                  <a:schemeClr val="tx1">
                    <a:lumMod val="85000"/>
                    <a:lumOff val="15000"/>
                  </a:schemeClr>
                </a:solidFill>
                <a:latin typeface="Helvetica" pitchFamily="2" charset="0"/>
              </a:rPr>
              <a:t>heterogeneous</a:t>
            </a:r>
            <a:r>
              <a:rPr lang="en-GB" dirty="0">
                <a:solidFill>
                  <a:schemeClr val="tx1">
                    <a:lumMod val="85000"/>
                    <a:lumOff val="15000"/>
                  </a:schemeClr>
                </a:solidFill>
                <a:latin typeface="Helvetica" pitchFamily="2" charset="0"/>
              </a:rPr>
              <a:t> dose distributions</a:t>
            </a:r>
            <a:br>
              <a:rPr lang="en-GB" dirty="0">
                <a:solidFill>
                  <a:schemeClr val="tx1">
                    <a:lumMod val="85000"/>
                    <a:lumOff val="15000"/>
                  </a:schemeClr>
                </a:solidFill>
                <a:latin typeface="Helvetica" pitchFamily="2" charset="0"/>
              </a:rPr>
            </a:br>
            <a:r>
              <a:rPr lang="en-GB" dirty="0">
                <a:solidFill>
                  <a:schemeClr val="tx1">
                    <a:lumMod val="85000"/>
                    <a:lumOff val="15000"/>
                  </a:schemeClr>
                </a:solidFill>
                <a:latin typeface="Helvetica" pitchFamily="2" charset="0"/>
              </a:rPr>
              <a:t>(</a:t>
            </a:r>
            <a:r>
              <a:rPr lang="en-GB" i="1" dirty="0">
                <a:solidFill>
                  <a:schemeClr val="tx1">
                    <a:lumMod val="85000"/>
                    <a:lumOff val="15000"/>
                  </a:schemeClr>
                </a:solidFill>
                <a:latin typeface="Helvetica" pitchFamily="2" charset="0"/>
              </a:rPr>
              <a:t>peaks</a:t>
            </a:r>
            <a:r>
              <a:rPr lang="en-GB" dirty="0">
                <a:solidFill>
                  <a:schemeClr val="tx1">
                    <a:lumMod val="85000"/>
                    <a:lumOff val="15000"/>
                  </a:schemeClr>
                </a:solidFill>
                <a:latin typeface="Helvetica" pitchFamily="2" charset="0"/>
              </a:rPr>
              <a:t> and </a:t>
            </a:r>
            <a:r>
              <a:rPr lang="en-GB" i="1" dirty="0">
                <a:solidFill>
                  <a:schemeClr val="tx1">
                    <a:lumMod val="85000"/>
                    <a:lumOff val="15000"/>
                  </a:schemeClr>
                </a:solidFill>
                <a:latin typeface="Helvetica" pitchFamily="2" charset="0"/>
              </a:rPr>
              <a:t>valleys</a:t>
            </a:r>
            <a:r>
              <a:rPr lang="en-GB" dirty="0">
                <a:solidFill>
                  <a:schemeClr val="tx1">
                    <a:lumMod val="85000"/>
                    <a:lumOff val="15000"/>
                  </a:schemeClr>
                </a:solidFill>
                <a:latin typeface="Helvetica" pitchFamily="2" charset="0"/>
              </a:rPr>
              <a:t>)</a:t>
            </a:r>
          </a:p>
          <a:p>
            <a:pPr defTabSz="180000">
              <a:spcAft>
                <a:spcPts val="600"/>
              </a:spcAft>
            </a:pPr>
            <a:r>
              <a:rPr lang="en-GB" dirty="0">
                <a:solidFill>
                  <a:schemeClr val="tx1">
                    <a:lumMod val="85000"/>
                    <a:lumOff val="15000"/>
                  </a:schemeClr>
                </a:solidFill>
                <a:latin typeface="Helvetica" pitchFamily="2" charset="0"/>
              </a:rPr>
              <a:t>➜	</a:t>
            </a:r>
            <a:r>
              <a:rPr lang="en-GB" b="1" dirty="0">
                <a:solidFill>
                  <a:schemeClr val="tx1">
                    <a:lumMod val="85000"/>
                    <a:lumOff val="15000"/>
                  </a:schemeClr>
                </a:solidFill>
                <a:latin typeface="Helvetica" pitchFamily="2" charset="0"/>
              </a:rPr>
              <a:t>increase</a:t>
            </a:r>
            <a:r>
              <a:rPr lang="en-GB" dirty="0">
                <a:solidFill>
                  <a:schemeClr val="tx1">
                    <a:lumMod val="85000"/>
                    <a:lumOff val="15000"/>
                  </a:schemeClr>
                </a:solidFill>
                <a:latin typeface="Helvetica" pitchFamily="2" charset="0"/>
              </a:rPr>
              <a:t> of </a:t>
            </a:r>
            <a:r>
              <a:rPr lang="en-GB" b="1" dirty="0">
                <a:solidFill>
                  <a:schemeClr val="tx1">
                    <a:lumMod val="85000"/>
                    <a:lumOff val="15000"/>
                  </a:schemeClr>
                </a:solidFill>
                <a:latin typeface="Helvetica" pitchFamily="2" charset="0"/>
              </a:rPr>
              <a:t>normal</a:t>
            </a:r>
            <a:br>
              <a:rPr lang="en-GB" b="1" dirty="0">
                <a:solidFill>
                  <a:schemeClr val="tx1">
                    <a:lumMod val="85000"/>
                    <a:lumOff val="15000"/>
                  </a:schemeClr>
                </a:solidFill>
                <a:latin typeface="Helvetica" pitchFamily="2" charset="0"/>
              </a:rPr>
            </a:br>
            <a:r>
              <a:rPr lang="en-GB" b="1" dirty="0">
                <a:solidFill>
                  <a:schemeClr val="tx1">
                    <a:lumMod val="85000"/>
                    <a:lumOff val="15000"/>
                  </a:schemeClr>
                </a:solidFill>
                <a:latin typeface="Helvetica" pitchFamily="2" charset="0"/>
              </a:rPr>
              <a:t>		tissue tolerance</a:t>
            </a:r>
          </a:p>
        </p:txBody>
      </p:sp>
      <p:grpSp>
        <p:nvGrpSpPr>
          <p:cNvPr id="19" name="Gruppieren 36">
            <a:extLst>
              <a:ext uri="{FF2B5EF4-FFF2-40B4-BE49-F238E27FC236}">
                <a16:creationId xmlns:a16="http://schemas.microsoft.com/office/drawing/2014/main" id="{9EF8C7B3-EF24-E4EA-6A87-CEB345304FD1}"/>
              </a:ext>
            </a:extLst>
          </p:cNvPr>
          <p:cNvGrpSpPr/>
          <p:nvPr/>
        </p:nvGrpSpPr>
        <p:grpSpPr>
          <a:xfrm>
            <a:off x="3337505" y="1147263"/>
            <a:ext cx="2355276" cy="2240384"/>
            <a:chOff x="3448766" y="1245237"/>
            <a:chExt cx="2355276" cy="2240384"/>
          </a:xfrm>
        </p:grpSpPr>
        <p:grpSp>
          <p:nvGrpSpPr>
            <p:cNvPr id="20" name="Gruppieren 32">
              <a:extLst>
                <a:ext uri="{FF2B5EF4-FFF2-40B4-BE49-F238E27FC236}">
                  <a16:creationId xmlns:a16="http://schemas.microsoft.com/office/drawing/2014/main" id="{77FE5916-4872-D2D3-FBEB-B63FA636D4C6}"/>
                </a:ext>
              </a:extLst>
            </p:cNvPr>
            <p:cNvGrpSpPr/>
            <p:nvPr/>
          </p:nvGrpSpPr>
          <p:grpSpPr>
            <a:xfrm>
              <a:off x="3448766" y="1245237"/>
              <a:ext cx="2355276" cy="2240384"/>
              <a:chOff x="4180093" y="1346771"/>
              <a:chExt cx="2355276" cy="2240384"/>
            </a:xfrm>
          </p:grpSpPr>
          <p:pic>
            <p:nvPicPr>
              <p:cNvPr id="23" name="Picture 4">
                <a:extLst>
                  <a:ext uri="{FF2B5EF4-FFF2-40B4-BE49-F238E27FC236}">
                    <a16:creationId xmlns:a16="http://schemas.microsoft.com/office/drawing/2014/main" id="{B2974BA0-6141-EABC-E6F1-B62FCC76A6EE}"/>
                  </a:ext>
                </a:extLst>
              </p:cNvPr>
              <p:cNvPicPr>
                <a:picLocks noChangeAspect="1"/>
              </p:cNvPicPr>
              <p:nvPr/>
            </p:nvPicPr>
            <p:blipFill>
              <a:blip r:embed="rId2"/>
              <a:stretch>
                <a:fillRect/>
              </a:stretch>
            </p:blipFill>
            <p:spPr>
              <a:xfrm>
                <a:off x="4180093" y="1346771"/>
                <a:ext cx="2355276" cy="2240384"/>
              </a:xfrm>
              <a:prstGeom prst="rect">
                <a:avLst/>
              </a:prstGeom>
            </p:spPr>
          </p:pic>
          <p:sp>
            <p:nvSpPr>
              <p:cNvPr id="24" name="Trapezoid 26">
                <a:extLst>
                  <a:ext uri="{FF2B5EF4-FFF2-40B4-BE49-F238E27FC236}">
                    <a16:creationId xmlns:a16="http://schemas.microsoft.com/office/drawing/2014/main" id="{366C04CC-69E7-631C-A165-BFF57EB2A776}"/>
                  </a:ext>
                </a:extLst>
              </p:cNvPr>
              <p:cNvSpPr/>
              <p:nvPr/>
            </p:nvSpPr>
            <p:spPr>
              <a:xfrm rot="16200000">
                <a:off x="5012381" y="1286562"/>
                <a:ext cx="709708" cy="2336267"/>
              </a:xfrm>
              <a:prstGeom prst="trapezoid">
                <a:avLst/>
              </a:prstGeom>
              <a:gradFill flip="none" rotWithShape="1">
                <a:gsLst>
                  <a:gs pos="0">
                    <a:schemeClr val="accent1">
                      <a:satMod val="103000"/>
                      <a:lumMod val="102000"/>
                      <a:tint val="94000"/>
                      <a:alpha val="68000"/>
                    </a:schemeClr>
                  </a:gs>
                  <a:gs pos="4000">
                    <a:srgbClr val="FF0000">
                      <a:alpha val="68000"/>
                    </a:srgbClr>
                  </a:gs>
                  <a:gs pos="100000">
                    <a:schemeClr val="accent1">
                      <a:lumMod val="99000"/>
                      <a:satMod val="120000"/>
                      <a:shade val="78000"/>
                      <a:alpha val="68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cxnSp>
          <p:nvCxnSpPr>
            <p:cNvPr id="21" name="Conector recto de flecha 7">
              <a:extLst>
                <a:ext uri="{FF2B5EF4-FFF2-40B4-BE49-F238E27FC236}">
                  <a16:creationId xmlns:a16="http://schemas.microsoft.com/office/drawing/2014/main" id="{0A56E3F2-0168-F37C-F5A7-6469AA17B468}"/>
                </a:ext>
              </a:extLst>
            </p:cNvPr>
            <p:cNvCxnSpPr/>
            <p:nvPr/>
          </p:nvCxnSpPr>
          <p:spPr>
            <a:xfrm flipH="1">
              <a:off x="4610944" y="2096704"/>
              <a:ext cx="9427" cy="5162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CuadroTexto 10">
              <a:extLst>
                <a:ext uri="{FF2B5EF4-FFF2-40B4-BE49-F238E27FC236}">
                  <a16:creationId xmlns:a16="http://schemas.microsoft.com/office/drawing/2014/main" id="{B125BC95-DDAB-68F2-7FD2-66EB4B6E758E}"/>
                </a:ext>
              </a:extLst>
            </p:cNvPr>
            <p:cNvSpPr txBox="1"/>
            <p:nvPr/>
          </p:nvSpPr>
          <p:spPr>
            <a:xfrm>
              <a:off x="4727307" y="2143163"/>
              <a:ext cx="83204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effectLst/>
                  <a:uLnTx/>
                  <a:uFillTx/>
                </a:rPr>
                <a:t>≥ 1 cm</a:t>
              </a:r>
            </a:p>
          </p:txBody>
        </p:sp>
      </p:grpSp>
      <p:cxnSp>
        <p:nvCxnSpPr>
          <p:cNvPr id="25" name="Gerade Verbindung mit Pfeil 38">
            <a:extLst>
              <a:ext uri="{FF2B5EF4-FFF2-40B4-BE49-F238E27FC236}">
                <a16:creationId xmlns:a16="http://schemas.microsoft.com/office/drawing/2014/main" id="{9A42BDDA-F0E5-5C55-4EAC-75906B999DD9}"/>
              </a:ext>
            </a:extLst>
          </p:cNvPr>
          <p:cNvCxnSpPr>
            <a:cxnSpLocks/>
          </p:cNvCxnSpPr>
          <p:nvPr/>
        </p:nvCxnSpPr>
        <p:spPr>
          <a:xfrm>
            <a:off x="6640958" y="3687417"/>
            <a:ext cx="664026" cy="62616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39">
            <a:extLst>
              <a:ext uri="{FF2B5EF4-FFF2-40B4-BE49-F238E27FC236}">
                <a16:creationId xmlns:a16="http://schemas.microsoft.com/office/drawing/2014/main" id="{AC401B2D-9CD6-F46C-52B4-9521C327CBB0}"/>
              </a:ext>
            </a:extLst>
          </p:cNvPr>
          <p:cNvCxnSpPr>
            <a:cxnSpLocks/>
          </p:cNvCxnSpPr>
          <p:nvPr/>
        </p:nvCxnSpPr>
        <p:spPr>
          <a:xfrm flipH="1">
            <a:off x="7616409" y="3687417"/>
            <a:ext cx="455784" cy="699054"/>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46">
            <a:extLst>
              <a:ext uri="{FF2B5EF4-FFF2-40B4-BE49-F238E27FC236}">
                <a16:creationId xmlns:a16="http://schemas.microsoft.com/office/drawing/2014/main" id="{5A8C1F13-C03D-73D8-7C5D-B10402E6B92D}"/>
              </a:ext>
            </a:extLst>
          </p:cNvPr>
          <p:cNvSpPr txBox="1"/>
          <p:nvPr/>
        </p:nvSpPr>
        <p:spPr>
          <a:xfrm>
            <a:off x="6328551" y="3397586"/>
            <a:ext cx="2217052" cy="338554"/>
          </a:xfrm>
          <a:prstGeom prst="rect">
            <a:avLst/>
          </a:prstGeom>
          <a:noFill/>
        </p:spPr>
        <p:txBody>
          <a:bodyPr wrap="square" rtlCol="0">
            <a:spAutoFit/>
          </a:bodyPr>
          <a:lstStyle/>
          <a:p>
            <a:pPr defTabSz="180000"/>
            <a:r>
              <a:rPr lang="en-GB" sz="1600" dirty="0">
                <a:solidFill>
                  <a:schemeClr val="tx1">
                    <a:lumMod val="85000"/>
                    <a:lumOff val="15000"/>
                  </a:schemeClr>
                </a:solidFill>
                <a:latin typeface="Helvetica" pitchFamily="2" charset="0"/>
              </a:rPr>
              <a:t>peak						valley</a:t>
            </a:r>
          </a:p>
        </p:txBody>
      </p:sp>
      <p:cxnSp>
        <p:nvCxnSpPr>
          <p:cNvPr id="28" name="Gerade Verbindung mit Pfeil 47">
            <a:extLst>
              <a:ext uri="{FF2B5EF4-FFF2-40B4-BE49-F238E27FC236}">
                <a16:creationId xmlns:a16="http://schemas.microsoft.com/office/drawing/2014/main" id="{EEC2EBA8-4F7E-957B-3AED-B90C7C3DD56B}"/>
              </a:ext>
            </a:extLst>
          </p:cNvPr>
          <p:cNvCxnSpPr>
            <a:cxnSpLocks/>
          </p:cNvCxnSpPr>
          <p:nvPr/>
        </p:nvCxnSpPr>
        <p:spPr>
          <a:xfrm>
            <a:off x="4049555" y="3745243"/>
            <a:ext cx="150370" cy="824568"/>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49">
            <a:extLst>
              <a:ext uri="{FF2B5EF4-FFF2-40B4-BE49-F238E27FC236}">
                <a16:creationId xmlns:a16="http://schemas.microsoft.com/office/drawing/2014/main" id="{D0A3CF8B-7452-9438-FCF6-2AB583CF1117}"/>
              </a:ext>
            </a:extLst>
          </p:cNvPr>
          <p:cNvSpPr txBox="1"/>
          <p:nvPr/>
        </p:nvSpPr>
        <p:spPr>
          <a:xfrm>
            <a:off x="3651365" y="3419949"/>
            <a:ext cx="1097121" cy="338554"/>
          </a:xfrm>
          <a:prstGeom prst="rect">
            <a:avLst/>
          </a:prstGeom>
          <a:noFill/>
        </p:spPr>
        <p:txBody>
          <a:bodyPr wrap="square" rtlCol="0">
            <a:spAutoFit/>
          </a:bodyPr>
          <a:lstStyle/>
          <a:p>
            <a:pPr defTabSz="180000"/>
            <a:r>
              <a:rPr lang="en-GB" sz="1600" dirty="0">
                <a:solidFill>
                  <a:schemeClr val="tx1">
                    <a:lumMod val="85000"/>
                    <a:lumOff val="15000"/>
                  </a:schemeClr>
                </a:solidFill>
                <a:latin typeface="Helvetica" pitchFamily="2" charset="0"/>
              </a:rPr>
              <a:t>beamlet</a:t>
            </a:r>
          </a:p>
        </p:txBody>
      </p:sp>
      <p:sp>
        <p:nvSpPr>
          <p:cNvPr id="30" name="Title 37">
            <a:extLst>
              <a:ext uri="{FF2B5EF4-FFF2-40B4-BE49-F238E27FC236}">
                <a16:creationId xmlns:a16="http://schemas.microsoft.com/office/drawing/2014/main" id="{5BB4F411-36AF-439A-FEE8-8AF248B6BF0C}"/>
              </a:ext>
            </a:extLst>
          </p:cNvPr>
          <p:cNvSpPr>
            <a:spLocks noGrp="1"/>
          </p:cNvSpPr>
          <p:nvPr>
            <p:ph type="title"/>
          </p:nvPr>
        </p:nvSpPr>
        <p:spPr>
          <a:xfrm>
            <a:off x="835360" y="18711"/>
            <a:ext cx="10696575" cy="730250"/>
          </a:xfrm>
        </p:spPr>
        <p:txBody>
          <a:bodyPr>
            <a:normAutofit/>
          </a:bodyPr>
          <a:lstStyle/>
          <a:p>
            <a:pPr algn="ctr"/>
            <a:r>
              <a:rPr lang="en-GB" sz="3600" b="1" dirty="0">
                <a:solidFill>
                  <a:srgbClr val="009900"/>
                </a:solidFill>
                <a:latin typeface="+mn-lt"/>
              </a:rPr>
              <a:t>Spatially Fractionated Radiation Therapy (SFRT)</a:t>
            </a:r>
            <a:endParaRPr lang="en-US" sz="3600" dirty="0">
              <a:solidFill>
                <a:srgbClr val="009900"/>
              </a:solidFill>
              <a:latin typeface="+mn-lt"/>
            </a:endParaRPr>
          </a:p>
        </p:txBody>
      </p:sp>
      <p:sp>
        <p:nvSpPr>
          <p:cNvPr id="2" name="Rectangle 1">
            <a:extLst>
              <a:ext uri="{FF2B5EF4-FFF2-40B4-BE49-F238E27FC236}">
                <a16:creationId xmlns:a16="http://schemas.microsoft.com/office/drawing/2014/main" id="{33FCDE54-9392-BDA8-2D29-4C5B49F79C11}"/>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838218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2E4F42-181F-7689-23EA-F2CB3F5E218A}"/>
              </a:ext>
            </a:extLst>
          </p:cNvPr>
          <p:cNvSpPr>
            <a:spLocks noGrp="1"/>
          </p:cNvSpPr>
          <p:nvPr>
            <p:ph type="title"/>
          </p:nvPr>
        </p:nvSpPr>
        <p:spPr>
          <a:xfrm>
            <a:off x="415600" y="309833"/>
            <a:ext cx="10720960" cy="763600"/>
          </a:xfrm>
        </p:spPr>
        <p:txBody>
          <a:bodyPr>
            <a:noAutofit/>
          </a:bodyPr>
          <a:lstStyle/>
          <a:p>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pMBRT</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increases</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the</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therapeutic</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index</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for</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high</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-grade gliomas</a:t>
            </a:r>
          </a:p>
        </p:txBody>
      </p:sp>
      <p:pic>
        <p:nvPicPr>
          <p:cNvPr id="4" name="Imagen 3">
            <a:extLst>
              <a:ext uri="{FF2B5EF4-FFF2-40B4-BE49-F238E27FC236}">
                <a16:creationId xmlns:a16="http://schemas.microsoft.com/office/drawing/2014/main" id="{118F2773-C7B0-A37D-9EE4-E36D2E8BCD5A}"/>
              </a:ext>
            </a:extLst>
          </p:cNvPr>
          <p:cNvPicPr>
            <a:picLocks noChangeAspect="1"/>
          </p:cNvPicPr>
          <p:nvPr/>
        </p:nvPicPr>
        <p:blipFill>
          <a:blip r:embed="rId2"/>
          <a:stretch>
            <a:fillRect/>
          </a:stretch>
        </p:blipFill>
        <p:spPr>
          <a:xfrm>
            <a:off x="1631504" y="1226333"/>
            <a:ext cx="9350256" cy="4685471"/>
          </a:xfrm>
          <a:prstGeom prst="rect">
            <a:avLst/>
          </a:prstGeom>
        </p:spPr>
      </p:pic>
      <p:sp>
        <p:nvSpPr>
          <p:cNvPr id="3" name="Rectangle 2">
            <a:extLst>
              <a:ext uri="{FF2B5EF4-FFF2-40B4-BE49-F238E27FC236}">
                <a16:creationId xmlns:a16="http://schemas.microsoft.com/office/drawing/2014/main" id="{5E905E2D-B095-9D6B-9179-3E75488BD48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5" name="TextBox 4">
            <a:extLst>
              <a:ext uri="{FF2B5EF4-FFF2-40B4-BE49-F238E27FC236}">
                <a16:creationId xmlns:a16="http://schemas.microsoft.com/office/drawing/2014/main" id="{F80C717F-2959-8E2A-F735-29ECD1B10F3A}"/>
              </a:ext>
            </a:extLst>
          </p:cNvPr>
          <p:cNvSpPr txBox="1"/>
          <p:nvPr/>
        </p:nvSpPr>
        <p:spPr>
          <a:xfrm rot="3111178">
            <a:off x="6476126" y="5124948"/>
            <a:ext cx="957313" cy="246221"/>
          </a:xfrm>
          <a:prstGeom prst="rect">
            <a:avLst/>
          </a:prstGeom>
          <a:noFill/>
        </p:spPr>
        <p:txBody>
          <a:bodyPr wrap="none" rtlCol="0">
            <a:spAutoFit/>
          </a:bodyPr>
          <a:lstStyle/>
          <a:p>
            <a:r>
              <a:rPr lang="en-US" sz="1000" b="1" dirty="0"/>
              <a:t>demyelination</a:t>
            </a:r>
          </a:p>
        </p:txBody>
      </p:sp>
    </p:spTree>
    <p:extLst>
      <p:ext uri="{BB962C8B-B14F-4D97-AF65-F5344CB8AC3E}">
        <p14:creationId xmlns:p14="http://schemas.microsoft.com/office/powerpoint/2010/main" val="4053560875"/>
      </p:ext>
    </p:extLst>
  </p:cSld>
  <p:clrMapOvr>
    <a:masterClrMapping/>
  </p:clrMapOvr>
  <mc:AlternateContent xmlns:mc="http://schemas.openxmlformats.org/markup-compatibility/2006" xmlns:p14="http://schemas.microsoft.com/office/powerpoint/2010/main">
    <mc:Choice Requires="p14">
      <p:transition spd="slow" p14:dur="2000" advTm="67783"/>
    </mc:Choice>
    <mc:Fallback xmlns="">
      <p:transition spd="slow" advTm="6778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First pet </a:t>
            </a:r>
            <a:r>
              <a:rPr lang="fr-FR" dirty="0" err="1"/>
              <a:t>treated</a:t>
            </a:r>
            <a:r>
              <a:rPr lang="fr-FR" dirty="0"/>
              <a:t>…</a:t>
            </a:r>
          </a:p>
        </p:txBody>
      </p:sp>
      <p:sp>
        <p:nvSpPr>
          <p:cNvPr id="6" name="Espace réservé du numéro de diapositive 5"/>
          <p:cNvSpPr>
            <a:spLocks noGrp="1"/>
          </p:cNvSpPr>
          <p:nvPr>
            <p:ph type="sldNum" sz="quarter" idx="12"/>
          </p:nvPr>
        </p:nvSpPr>
        <p:spPr/>
        <p:txBody>
          <a:bodyPr/>
          <a:lstStyle/>
          <a:p>
            <a:fld id="{5E366EBC-928B-1F4D-BCBB-31473BB08F84}" type="slidenum">
              <a:rPr lang="en-US" smtClean="0"/>
              <a:pPr/>
              <a:t>28</a:t>
            </a:fld>
            <a:endParaRPr lang="en-US" dirty="0"/>
          </a:p>
        </p:txBody>
      </p:sp>
      <p:pic>
        <p:nvPicPr>
          <p:cNvPr id="7" name="Image 6"/>
          <p:cNvPicPr>
            <a:picLocks noChangeAspect="1"/>
          </p:cNvPicPr>
          <p:nvPr/>
        </p:nvPicPr>
        <p:blipFill>
          <a:blip r:embed="rId2"/>
          <a:stretch>
            <a:fillRect/>
          </a:stretch>
        </p:blipFill>
        <p:spPr>
          <a:xfrm>
            <a:off x="191344" y="212903"/>
            <a:ext cx="8784976" cy="1944215"/>
          </a:xfrm>
          <a:prstGeom prst="rect">
            <a:avLst/>
          </a:prstGeom>
        </p:spPr>
      </p:pic>
      <p:pic>
        <p:nvPicPr>
          <p:cNvPr id="8" name="Espace réservé du contenu 6"/>
          <p:cNvPicPr>
            <a:picLocks noGrp="1" noChangeAspect="1"/>
          </p:cNvPicPr>
          <p:nvPr>
            <p:ph idx="1"/>
          </p:nvPr>
        </p:nvPicPr>
        <p:blipFill rotWithShape="1">
          <a:blip r:embed="rId3"/>
          <a:srcRect r="11192" b="-1725"/>
          <a:stretch/>
        </p:blipFill>
        <p:spPr>
          <a:xfrm>
            <a:off x="380673" y="2544849"/>
            <a:ext cx="5732636" cy="3620455"/>
          </a:xfrm>
          <a:prstGeom prst="rect">
            <a:avLst/>
          </a:prstGeom>
        </p:spPr>
      </p:pic>
      <p:sp>
        <p:nvSpPr>
          <p:cNvPr id="9" name="Rectangle 8"/>
          <p:cNvSpPr/>
          <p:nvPr/>
        </p:nvSpPr>
        <p:spPr>
          <a:xfrm>
            <a:off x="6433376" y="3636296"/>
            <a:ext cx="5085887" cy="1785104"/>
          </a:xfrm>
          <a:prstGeom prst="rect">
            <a:avLst/>
          </a:prstGeom>
        </p:spPr>
        <p:txBody>
          <a:bodyPr wrap="square">
            <a:spAutoFit/>
          </a:bodyPr>
          <a:lstStyle/>
          <a:p>
            <a:pPr algn="just"/>
            <a:r>
              <a:rPr lang="en-US" sz="2200" dirty="0">
                <a:solidFill>
                  <a:schemeClr val="accent4">
                    <a:lumMod val="75000"/>
                  </a:schemeClr>
                </a:solidFill>
              </a:rPr>
              <a:t>-71% complete pathological remission in MBRT  versus 0% in Conv RT</a:t>
            </a:r>
          </a:p>
          <a:p>
            <a:pPr algn="just"/>
            <a:endParaRPr lang="en-US" sz="2200" dirty="0">
              <a:solidFill>
                <a:schemeClr val="accent4">
                  <a:lumMod val="75000"/>
                </a:schemeClr>
              </a:solidFill>
            </a:endParaRPr>
          </a:p>
          <a:p>
            <a:pPr algn="just"/>
            <a:r>
              <a:rPr lang="en-US" sz="2200" dirty="0">
                <a:solidFill>
                  <a:schemeClr val="accent4">
                    <a:lumMod val="75000"/>
                  </a:schemeClr>
                </a:solidFill>
              </a:rPr>
              <a:t>-Sparing of normal tissue in the study arm, compared to Conv RT</a:t>
            </a:r>
            <a:endParaRPr lang="fr-FR" sz="2200" dirty="0">
              <a:solidFill>
                <a:schemeClr val="accent4">
                  <a:lumMod val="75000"/>
                </a:schemeClr>
              </a:solidFill>
            </a:endParaRPr>
          </a:p>
        </p:txBody>
      </p:sp>
      <p:sp>
        <p:nvSpPr>
          <p:cNvPr id="4" name="TextBox 3">
            <a:extLst>
              <a:ext uri="{FF2B5EF4-FFF2-40B4-BE49-F238E27FC236}">
                <a16:creationId xmlns:a16="http://schemas.microsoft.com/office/drawing/2014/main" id="{4D920D1F-3791-498E-ABD0-977D1D644197}"/>
              </a:ext>
            </a:extLst>
          </p:cNvPr>
          <p:cNvSpPr txBox="1"/>
          <p:nvPr/>
        </p:nvSpPr>
        <p:spPr>
          <a:xfrm>
            <a:off x="6312024" y="2516350"/>
            <a:ext cx="5485348" cy="769441"/>
          </a:xfrm>
          <a:prstGeom prst="rect">
            <a:avLst/>
          </a:prstGeom>
          <a:noFill/>
        </p:spPr>
        <p:txBody>
          <a:bodyPr wrap="none" rtlCol="0">
            <a:spAutoFit/>
          </a:bodyPr>
          <a:lstStyle/>
          <a:p>
            <a:r>
              <a:rPr lang="en-US" dirty="0"/>
              <a:t>   </a:t>
            </a:r>
            <a:r>
              <a:rPr lang="en-US" sz="2200" dirty="0"/>
              <a:t>N=8 dogs in MBRT ( 26 </a:t>
            </a:r>
            <a:r>
              <a:rPr lang="en-US" sz="2200" dirty="0" err="1"/>
              <a:t>Gy</a:t>
            </a:r>
            <a:r>
              <a:rPr lang="en-US" sz="2200" dirty="0"/>
              <a:t>  mean dose) </a:t>
            </a:r>
          </a:p>
          <a:p>
            <a:r>
              <a:rPr lang="en-US" sz="2200" dirty="0"/>
              <a:t>   N=8 dogs in conv RT arm (9 </a:t>
            </a:r>
            <a:r>
              <a:rPr lang="en-US" sz="2200" dirty="0" err="1"/>
              <a:t>Gy</a:t>
            </a:r>
            <a:r>
              <a:rPr lang="en-US" sz="2200" dirty="0"/>
              <a:t> in 3 fractions)</a:t>
            </a:r>
            <a:endParaRPr lang="fr-FR" sz="2200" dirty="0"/>
          </a:p>
        </p:txBody>
      </p:sp>
      <p:sp>
        <p:nvSpPr>
          <p:cNvPr id="3" name="TextBox 2">
            <a:extLst>
              <a:ext uri="{FF2B5EF4-FFF2-40B4-BE49-F238E27FC236}">
                <a16:creationId xmlns:a16="http://schemas.microsoft.com/office/drawing/2014/main" id="{F881607D-7BBF-D6C2-9D5B-DE308CE63716}"/>
              </a:ext>
            </a:extLst>
          </p:cNvPr>
          <p:cNvSpPr txBox="1"/>
          <p:nvPr/>
        </p:nvSpPr>
        <p:spPr>
          <a:xfrm>
            <a:off x="10128448" y="6405077"/>
            <a:ext cx="1540871" cy="430887"/>
          </a:xfrm>
          <a:prstGeom prst="rect">
            <a:avLst/>
          </a:prstGeom>
          <a:noFill/>
        </p:spPr>
        <p:txBody>
          <a:bodyPr wrap="none" rtlCol="0">
            <a:spAutoFit/>
          </a:bodyPr>
          <a:lstStyle/>
          <a:p>
            <a:r>
              <a:rPr lang="en-US" sz="2200" dirty="0">
                <a:solidFill>
                  <a:schemeClr val="bg1"/>
                </a:solidFill>
              </a:rPr>
              <a:t>SFRT: TYPES</a:t>
            </a:r>
          </a:p>
        </p:txBody>
      </p:sp>
      <p:sp>
        <p:nvSpPr>
          <p:cNvPr id="5" name="Rectangle 4">
            <a:extLst>
              <a:ext uri="{FF2B5EF4-FFF2-40B4-BE49-F238E27FC236}">
                <a16:creationId xmlns:a16="http://schemas.microsoft.com/office/drawing/2014/main" id="{0ED3CA6C-4C83-6CBE-710B-2149C2754CAA}"/>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107761682"/>
      </p:ext>
    </p:extLst>
  </p:cSld>
  <p:clrMapOvr>
    <a:masterClrMapping/>
  </p:clrMapOvr>
  <mc:AlternateContent xmlns:mc="http://schemas.openxmlformats.org/markup-compatibility/2006" xmlns:p14="http://schemas.microsoft.com/office/powerpoint/2010/main">
    <mc:Choice Requires="p14">
      <p:transition spd="slow" p14:dur="2000" advTm="23768"/>
    </mc:Choice>
    <mc:Fallback xmlns="">
      <p:transition spd="slow" advTm="2376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D48057-75E3-DF8C-45E4-066FC4BB6B35}"/>
              </a:ext>
            </a:extLst>
          </p:cNvPr>
          <p:cNvPicPr>
            <a:picLocks noChangeAspect="1"/>
          </p:cNvPicPr>
          <p:nvPr/>
        </p:nvPicPr>
        <p:blipFill>
          <a:blip r:embed="rId2"/>
          <a:stretch>
            <a:fillRect/>
          </a:stretch>
        </p:blipFill>
        <p:spPr>
          <a:xfrm>
            <a:off x="4655840" y="2348880"/>
            <a:ext cx="6777362" cy="3337996"/>
          </a:xfrm>
          <a:prstGeom prst="rect">
            <a:avLst/>
          </a:prstGeom>
        </p:spPr>
      </p:pic>
      <p:sp>
        <p:nvSpPr>
          <p:cNvPr id="5" name="Title 1">
            <a:extLst>
              <a:ext uri="{FF2B5EF4-FFF2-40B4-BE49-F238E27FC236}">
                <a16:creationId xmlns:a16="http://schemas.microsoft.com/office/drawing/2014/main" id="{1DC3FE39-4DB0-2084-4780-D2D61A6433B1}"/>
              </a:ext>
            </a:extLst>
          </p:cNvPr>
          <p:cNvSpPr>
            <a:spLocks noGrp="1"/>
          </p:cNvSpPr>
          <p:nvPr>
            <p:ph type="title"/>
          </p:nvPr>
        </p:nvSpPr>
        <p:spPr>
          <a:xfrm>
            <a:off x="3628454" y="347204"/>
            <a:ext cx="4910411" cy="763438"/>
          </a:xfrm>
        </p:spPr>
        <p:txBody>
          <a:bodyPr>
            <a:noAutofit/>
          </a:bodyPr>
          <a:lstStyle/>
          <a:p>
            <a:r>
              <a:rPr lang="en-US" sz="3000" dirty="0">
                <a:solidFill>
                  <a:srgbClr val="00B050"/>
                </a:solidFill>
              </a:rPr>
              <a:t>MBRT: first patients</a:t>
            </a:r>
          </a:p>
        </p:txBody>
      </p:sp>
      <p:sp>
        <p:nvSpPr>
          <p:cNvPr id="3" name="Rectangle 2">
            <a:extLst>
              <a:ext uri="{FF2B5EF4-FFF2-40B4-BE49-F238E27FC236}">
                <a16:creationId xmlns:a16="http://schemas.microsoft.com/office/drawing/2014/main" id="{7B984219-8D3A-BE30-E947-05F79843D830}"/>
              </a:ext>
            </a:extLst>
          </p:cNvPr>
          <p:cNvSpPr/>
          <p:nvPr/>
        </p:nvSpPr>
        <p:spPr bwMode="auto">
          <a:xfrm>
            <a:off x="-24680" y="6093296"/>
            <a:ext cx="12216680" cy="764704"/>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1DFF9197-533D-DC0C-E8CB-E0F08A26CE46}"/>
              </a:ext>
            </a:extLst>
          </p:cNvPr>
          <p:cNvSpPr/>
          <p:nvPr/>
        </p:nvSpPr>
        <p:spPr bwMode="auto">
          <a:xfrm>
            <a:off x="-24680" y="6093296"/>
            <a:ext cx="12385376" cy="76470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6" name="Picture 5">
            <a:extLst>
              <a:ext uri="{FF2B5EF4-FFF2-40B4-BE49-F238E27FC236}">
                <a16:creationId xmlns:a16="http://schemas.microsoft.com/office/drawing/2014/main" id="{E0E17F98-0F17-8092-FD58-A407F6F0D2C7}"/>
              </a:ext>
            </a:extLst>
          </p:cNvPr>
          <p:cNvPicPr>
            <a:picLocks noChangeAspect="1"/>
          </p:cNvPicPr>
          <p:nvPr/>
        </p:nvPicPr>
        <p:blipFill>
          <a:blip r:embed="rId3"/>
          <a:srcRect t="38450"/>
          <a:stretch>
            <a:fillRect/>
          </a:stretch>
        </p:blipFill>
        <p:spPr>
          <a:xfrm>
            <a:off x="21557" y="1752977"/>
            <a:ext cx="4371276" cy="3969826"/>
          </a:xfrm>
          <a:prstGeom prst="rect">
            <a:avLst/>
          </a:prstGeom>
        </p:spPr>
      </p:pic>
    </p:spTree>
    <p:extLst>
      <p:ext uri="{BB962C8B-B14F-4D97-AF65-F5344CB8AC3E}">
        <p14:creationId xmlns:p14="http://schemas.microsoft.com/office/powerpoint/2010/main" val="1564643388"/>
      </p:ext>
    </p:extLst>
  </p:cSld>
  <p:clrMapOvr>
    <a:masterClrMapping/>
  </p:clrMapOvr>
  <p:transition spd="med" advTm="18974"/>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2931C-664C-3DC2-DFF8-441F14DA7F7C}"/>
              </a:ext>
            </a:extLst>
          </p:cNvPr>
          <p:cNvSpPr>
            <a:spLocks noGrp="1"/>
          </p:cNvSpPr>
          <p:nvPr>
            <p:ph type="title"/>
          </p:nvPr>
        </p:nvSpPr>
        <p:spPr>
          <a:xfrm>
            <a:off x="838200" y="-89007"/>
            <a:ext cx="10515600" cy="1325563"/>
          </a:xfrm>
        </p:spPr>
        <p:txBody>
          <a:bodyPr/>
          <a:lstStyle/>
          <a:p>
            <a:r>
              <a:rPr lang="es-E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Radiotherapy</a:t>
            </a:r>
            <a:endParaRPr lang="es-E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a16="http://schemas.microsoft.com/office/drawing/2014/main" id="{8B8D6904-1EEF-67B9-88AE-083012BEE815}"/>
              </a:ext>
            </a:extLst>
          </p:cNvPr>
          <p:cNvSpPr>
            <a:spLocks noGrp="1"/>
          </p:cNvSpPr>
          <p:nvPr>
            <p:ph idx="1"/>
          </p:nvPr>
        </p:nvSpPr>
        <p:spPr>
          <a:xfrm>
            <a:off x="1032416" y="4906255"/>
            <a:ext cx="10695515" cy="1080120"/>
          </a:xfrm>
        </p:spPr>
        <p:txBody>
          <a:bodyPr>
            <a:noAutofit/>
          </a:bodyPr>
          <a:lstStyle/>
          <a:p>
            <a:pPr marL="0" indent="0">
              <a:buNone/>
            </a:pPr>
            <a:r>
              <a:rPr lang="en-US" sz="2200" dirty="0">
                <a:latin typeface="Calibri" panose="020F0502020204030204" pitchFamily="34" charset="0"/>
                <a:ea typeface="Calibri" panose="020F0502020204030204" pitchFamily="34" charset="0"/>
                <a:cs typeface="Calibri" panose="020F0502020204030204" pitchFamily="34" charset="0"/>
              </a:rPr>
              <a:t>The three Cs of radiotherapy:</a:t>
            </a:r>
          </a:p>
          <a:p>
            <a:pPr marL="0" indent="0">
              <a:buNone/>
            </a:pPr>
            <a:r>
              <a:rPr lang="en-US" sz="2200" b="1" dirty="0">
                <a:latin typeface="Calibri" panose="020F0502020204030204" pitchFamily="34" charset="0"/>
                <a:ea typeface="Calibri" panose="020F0502020204030204" pitchFamily="34" charset="0"/>
                <a:cs typeface="Calibri" panose="020F0502020204030204" pitchFamily="34" charset="0"/>
              </a:rPr>
              <a:t>Curative</a:t>
            </a:r>
            <a:r>
              <a:rPr lang="en-US" sz="2200" dirty="0">
                <a:latin typeface="Calibri" panose="020F0502020204030204" pitchFamily="34" charset="0"/>
                <a:ea typeface="Calibri" panose="020F0502020204030204" pitchFamily="34" charset="0"/>
                <a:cs typeface="Calibri" panose="020F0502020204030204" pitchFamily="34" charset="0"/>
              </a:rPr>
              <a:t> (it contributes to 50% of all cancer cures),</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b="1" dirty="0">
                <a:latin typeface="Calibri" panose="020F0502020204030204" pitchFamily="34" charset="0"/>
                <a:ea typeface="Calibri" panose="020F0502020204030204" pitchFamily="34" charset="0"/>
                <a:cs typeface="Calibri" panose="020F0502020204030204" pitchFamily="34" charset="0"/>
              </a:rPr>
              <a:t>Conservative</a:t>
            </a:r>
            <a:r>
              <a:rPr lang="en-US" sz="2200" dirty="0">
                <a:latin typeface="Calibri" panose="020F0502020204030204" pitchFamily="34" charset="0"/>
                <a:ea typeface="Calibri" panose="020F0502020204030204" pitchFamily="34" charset="0"/>
                <a:cs typeface="Calibri" panose="020F0502020204030204" pitchFamily="34" charset="0"/>
              </a:rPr>
              <a:t> (it enables the preservation of organs),</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Cheap (</a:t>
            </a:r>
            <a:r>
              <a:rPr lang="en-US" sz="2200" b="1" dirty="0">
                <a:latin typeface="Calibri" panose="020F0502020204030204" pitchFamily="34" charset="0"/>
                <a:ea typeface="Calibri" panose="020F0502020204030204" pitchFamily="34" charset="0"/>
                <a:cs typeface="Calibri" panose="020F0502020204030204" pitchFamily="34" charset="0"/>
              </a:rPr>
              <a:t>Cost-effective</a:t>
            </a:r>
            <a:r>
              <a:rPr lang="en-US" sz="2200" dirty="0">
                <a:latin typeface="Calibri" panose="020F0502020204030204" pitchFamily="34" charset="0"/>
                <a:ea typeface="Calibri" panose="020F0502020204030204" pitchFamily="34" charset="0"/>
                <a:cs typeface="Calibri" panose="020F0502020204030204" pitchFamily="34" charset="0"/>
              </a:rPr>
              <a:t>) (it accounts for only 5% of the total cost of cancer treatment).</a:t>
            </a:r>
          </a:p>
        </p:txBody>
      </p:sp>
      <p:pic>
        <p:nvPicPr>
          <p:cNvPr id="7" name="Content Placeholder 7" descr="A diagram of a cancer treatment options&#10;&#10;Description automatically generated">
            <a:extLst>
              <a:ext uri="{FF2B5EF4-FFF2-40B4-BE49-F238E27FC236}">
                <a16:creationId xmlns:a16="http://schemas.microsoft.com/office/drawing/2014/main" id="{D0044082-A103-7DDA-5A25-04EA173F6EBA}"/>
              </a:ext>
            </a:extLst>
          </p:cNvPr>
          <p:cNvPicPr>
            <a:picLocks noChangeAspect="1"/>
          </p:cNvPicPr>
          <p:nvPr/>
        </p:nvPicPr>
        <p:blipFill>
          <a:blip r:embed="rId2"/>
          <a:stretch>
            <a:fillRect/>
          </a:stretch>
        </p:blipFill>
        <p:spPr>
          <a:xfrm>
            <a:off x="783319" y="1411685"/>
            <a:ext cx="4880633" cy="2772669"/>
          </a:xfrm>
          <a:prstGeom prst="rect">
            <a:avLst/>
          </a:prstGeom>
        </p:spPr>
      </p:pic>
      <p:sp>
        <p:nvSpPr>
          <p:cNvPr id="8" name="TextBox 2">
            <a:extLst>
              <a:ext uri="{FF2B5EF4-FFF2-40B4-BE49-F238E27FC236}">
                <a16:creationId xmlns:a16="http://schemas.microsoft.com/office/drawing/2014/main" id="{5E663384-4AB5-DCE2-9C3E-C09A37CB76AF}"/>
              </a:ext>
            </a:extLst>
          </p:cNvPr>
          <p:cNvSpPr txBox="1"/>
          <p:nvPr/>
        </p:nvSpPr>
        <p:spPr>
          <a:xfrm>
            <a:off x="5735080" y="1320493"/>
            <a:ext cx="5760640" cy="2123658"/>
          </a:xfrm>
          <a:prstGeom prst="rect">
            <a:avLst/>
          </a:prstGeom>
          <a:noFill/>
        </p:spPr>
        <p:txBody>
          <a:bodyPr wrap="square" rtlCol="0">
            <a:spAutoFit/>
          </a:bodyPr>
          <a:lstStyle/>
          <a:p>
            <a:pPr algn="ctr"/>
            <a:r>
              <a:rPr lang="en-US" sz="2200" dirty="0">
                <a:solidFill>
                  <a:schemeClr val="accent2"/>
                </a:solidFill>
                <a:latin typeface="Calibri" panose="020F0502020204030204" pitchFamily="34" charset="0"/>
                <a:ea typeface="Calibri" panose="020F0502020204030204" pitchFamily="34" charset="0"/>
                <a:cs typeface="Calibri" panose="020F0502020204030204" pitchFamily="34" charset="0"/>
              </a:rPr>
              <a:t>Radiotherapy contributes to 50% of all cancer cures worldwide</a:t>
            </a:r>
            <a:r>
              <a:rPr lang="en-US" sz="2200" dirty="0">
                <a:latin typeface="Calibri" panose="020F0502020204030204" pitchFamily="34" charset="0"/>
                <a:ea typeface="Calibri" panose="020F0502020204030204" pitchFamily="34" charset="0"/>
                <a:cs typeface="Calibri" panose="020F0502020204030204" pitchFamily="34" charset="0"/>
              </a:rPr>
              <a:t>, while also improving the quality of life of many other patients.</a:t>
            </a:r>
          </a:p>
          <a:p>
            <a:pPr algn="ctr"/>
            <a:endParaRPr lang="en-US" sz="2200" dirty="0">
              <a:latin typeface="Calibri" panose="020F0502020204030204" pitchFamily="34" charset="0"/>
              <a:ea typeface="Calibri" panose="020F0502020204030204" pitchFamily="34" charset="0"/>
              <a:cs typeface="Calibri" panose="020F0502020204030204" pitchFamily="34" charset="0"/>
            </a:endParaRPr>
          </a:p>
          <a:p>
            <a:pPr algn="ctr"/>
            <a:r>
              <a:rPr lang="en-US" sz="2200" dirty="0">
                <a:latin typeface="Calibri" panose="020F0502020204030204" pitchFamily="34" charset="0"/>
                <a:ea typeface="Calibri" panose="020F0502020204030204" pitchFamily="34" charset="0"/>
                <a:cs typeface="Calibri" panose="020F0502020204030204" pitchFamily="34" charset="0"/>
              </a:rPr>
              <a:t>After surgery, radiotherapy is the most effective treatment.</a:t>
            </a:r>
          </a:p>
        </p:txBody>
      </p:sp>
    </p:spTree>
    <p:extLst>
      <p:ext uri="{BB962C8B-B14F-4D97-AF65-F5344CB8AC3E}">
        <p14:creationId xmlns:p14="http://schemas.microsoft.com/office/powerpoint/2010/main" val="1717747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A19472-5A6A-181D-DABE-D99D5455EE10}"/>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Título 1">
            <a:extLst>
              <a:ext uri="{FF2B5EF4-FFF2-40B4-BE49-F238E27FC236}">
                <a16:creationId xmlns:a16="http://schemas.microsoft.com/office/drawing/2014/main" id="{DF68EC6E-D584-4B39-B2F9-CF4F637F9695}"/>
              </a:ext>
            </a:extLst>
          </p:cNvPr>
          <p:cNvSpPr>
            <a:spLocks noGrp="1"/>
          </p:cNvSpPr>
          <p:nvPr>
            <p:ph type="title"/>
          </p:nvPr>
        </p:nvSpPr>
        <p:spPr>
          <a:xfrm>
            <a:off x="617754" y="71103"/>
            <a:ext cx="10695516" cy="729605"/>
          </a:xfrm>
        </p:spPr>
        <p:txBody>
          <a:bodyPr vert="horz" lIns="0" tIns="0" rIns="0" bIns="0" rtlCol="0" anchor="b" anchorCtr="0">
            <a:normAutofit/>
          </a:bodyPr>
          <a:lstStyle/>
          <a:p>
            <a:r>
              <a:rPr lang="es-ES" sz="3200" dirty="0" err="1">
                <a:solidFill>
                  <a:srgbClr val="009900"/>
                </a:solidFill>
                <a:latin typeface="+mj-lt"/>
              </a:rPr>
              <a:t>Radiobiology</a:t>
            </a:r>
            <a:r>
              <a:rPr lang="es-ES" sz="3200" dirty="0">
                <a:solidFill>
                  <a:srgbClr val="009900"/>
                </a:solidFill>
                <a:latin typeface="+mj-lt"/>
              </a:rPr>
              <a:t>: </a:t>
            </a:r>
            <a:r>
              <a:rPr lang="es-ES" sz="3200" dirty="0" err="1">
                <a:solidFill>
                  <a:srgbClr val="009900"/>
                </a:solidFill>
                <a:latin typeface="+mj-lt"/>
              </a:rPr>
              <a:t>what</a:t>
            </a:r>
            <a:r>
              <a:rPr lang="es-ES" sz="3200" dirty="0">
                <a:solidFill>
                  <a:srgbClr val="009900"/>
                </a:solidFill>
                <a:latin typeface="+mj-lt"/>
              </a:rPr>
              <a:t> </a:t>
            </a:r>
            <a:r>
              <a:rPr lang="es-ES" sz="3200" dirty="0" err="1">
                <a:solidFill>
                  <a:srgbClr val="009900"/>
                </a:solidFill>
                <a:latin typeface="+mj-lt"/>
              </a:rPr>
              <a:t>we</a:t>
            </a:r>
            <a:r>
              <a:rPr lang="es-ES" sz="3200" dirty="0">
                <a:solidFill>
                  <a:srgbClr val="009900"/>
                </a:solidFill>
                <a:latin typeface="+mj-lt"/>
              </a:rPr>
              <a:t> </a:t>
            </a:r>
            <a:r>
              <a:rPr lang="es-ES" sz="3200" dirty="0" err="1">
                <a:solidFill>
                  <a:srgbClr val="009900"/>
                </a:solidFill>
                <a:latin typeface="+mj-lt"/>
              </a:rPr>
              <a:t>know</a:t>
            </a:r>
            <a:r>
              <a:rPr lang="es-ES" sz="3200" dirty="0">
                <a:solidFill>
                  <a:srgbClr val="009900"/>
                </a:solidFill>
                <a:latin typeface="+mj-lt"/>
              </a:rPr>
              <a:t> and </a:t>
            </a:r>
            <a:r>
              <a:rPr lang="es-ES" sz="3200" dirty="0" err="1">
                <a:solidFill>
                  <a:srgbClr val="009900"/>
                </a:solidFill>
                <a:latin typeface="+mj-lt"/>
              </a:rPr>
              <a:t>don’t</a:t>
            </a:r>
            <a:endParaRPr lang="es-ES" sz="3200" dirty="0">
              <a:solidFill>
                <a:srgbClr val="009900"/>
              </a:solidFill>
              <a:latin typeface="+mj-lt"/>
            </a:endParaRPr>
          </a:p>
        </p:txBody>
      </p:sp>
      <p:sp>
        <p:nvSpPr>
          <p:cNvPr id="3" name="Marcador de contenido 2">
            <a:extLst>
              <a:ext uri="{FF2B5EF4-FFF2-40B4-BE49-F238E27FC236}">
                <a16:creationId xmlns:a16="http://schemas.microsoft.com/office/drawing/2014/main" id="{A13DD822-D65E-461F-BA9F-7CFBF818A175}"/>
              </a:ext>
            </a:extLst>
          </p:cNvPr>
          <p:cNvSpPr>
            <a:spLocks noGrp="1"/>
          </p:cNvSpPr>
          <p:nvPr>
            <p:ph idx="1"/>
          </p:nvPr>
        </p:nvSpPr>
        <p:spPr>
          <a:xfrm>
            <a:off x="335360" y="1196752"/>
            <a:ext cx="10695515" cy="5112568"/>
          </a:xfrm>
        </p:spPr>
        <p:txBody>
          <a:bodyPr/>
          <a:lstStyle/>
          <a:p>
            <a:pPr marL="0" indent="0" algn="ctr">
              <a:buNone/>
            </a:pPr>
            <a:r>
              <a:rPr lang="es-ES" sz="2200" u="sng" dirty="0" err="1">
                <a:solidFill>
                  <a:schemeClr val="tx1"/>
                </a:solidFill>
                <a:latin typeface="+mn-lt"/>
                <a:sym typeface="Wingdings" panose="05000000000000000000" pitchFamily="2" charset="2"/>
              </a:rPr>
              <a:t>Differential</a:t>
            </a:r>
            <a:r>
              <a:rPr lang="es-ES" sz="2200" u="sng" dirty="0">
                <a:solidFill>
                  <a:schemeClr val="tx1"/>
                </a:solidFill>
                <a:latin typeface="+mn-lt"/>
                <a:sym typeface="Wingdings" panose="05000000000000000000" pitchFamily="2" charset="2"/>
              </a:rPr>
              <a:t> </a:t>
            </a:r>
            <a:r>
              <a:rPr lang="es-ES" sz="2200" u="sng" dirty="0" err="1">
                <a:solidFill>
                  <a:schemeClr val="tx1"/>
                </a:solidFill>
                <a:latin typeface="+mn-lt"/>
                <a:sym typeface="Wingdings" panose="05000000000000000000" pitchFamily="2" charset="2"/>
              </a:rPr>
              <a:t>effect</a:t>
            </a:r>
            <a:r>
              <a:rPr lang="es-ES" sz="2200" u="sng" dirty="0">
                <a:solidFill>
                  <a:schemeClr val="tx1"/>
                </a:solidFill>
                <a:latin typeface="+mn-lt"/>
                <a:sym typeface="Wingdings" panose="05000000000000000000" pitchFamily="2" charset="2"/>
              </a:rPr>
              <a:t> tumor versus normal </a:t>
            </a:r>
            <a:r>
              <a:rPr lang="es-ES" sz="2200" u="sng" dirty="0" err="1">
                <a:solidFill>
                  <a:schemeClr val="tx1"/>
                </a:solidFill>
                <a:latin typeface="+mn-lt"/>
                <a:sym typeface="Wingdings" panose="05000000000000000000" pitchFamily="2" charset="2"/>
              </a:rPr>
              <a:t>tissue</a:t>
            </a:r>
            <a:endParaRPr lang="es-ES" sz="2200" u="sng" dirty="0">
              <a:solidFill>
                <a:schemeClr val="tx1"/>
              </a:solidFill>
              <a:latin typeface="+mn-lt"/>
              <a:sym typeface="Wingdings" panose="05000000000000000000" pitchFamily="2" charset="2"/>
            </a:endParaRPr>
          </a:p>
          <a:p>
            <a:pPr marL="0" indent="0">
              <a:buNone/>
            </a:pPr>
            <a:endParaRPr lang="es-ES" dirty="0"/>
          </a:p>
        </p:txBody>
      </p:sp>
      <p:graphicFrame>
        <p:nvGraphicFramePr>
          <p:cNvPr id="7" name="Tabla 7">
            <a:extLst>
              <a:ext uri="{FF2B5EF4-FFF2-40B4-BE49-F238E27FC236}">
                <a16:creationId xmlns:a16="http://schemas.microsoft.com/office/drawing/2014/main" id="{DD976EC0-ECCD-4E47-A420-37BC11EC6AA2}"/>
              </a:ext>
            </a:extLst>
          </p:cNvPr>
          <p:cNvGraphicFramePr>
            <a:graphicFrameLocks noGrp="1"/>
          </p:cNvGraphicFramePr>
          <p:nvPr/>
        </p:nvGraphicFramePr>
        <p:xfrm>
          <a:off x="2927648" y="1988840"/>
          <a:ext cx="5688632" cy="4097640"/>
        </p:xfrm>
        <a:graphic>
          <a:graphicData uri="http://schemas.openxmlformats.org/drawingml/2006/table">
            <a:tbl>
              <a:tblPr firstRow="1" bandRow="1">
                <a:tableStyleId>{5C22544A-7EE6-4342-B048-85BDC9FD1C3A}</a:tableStyleId>
              </a:tblPr>
              <a:tblGrid>
                <a:gridCol w="2995217">
                  <a:extLst>
                    <a:ext uri="{9D8B030D-6E8A-4147-A177-3AD203B41FA5}">
                      <a16:colId xmlns:a16="http://schemas.microsoft.com/office/drawing/2014/main" val="775168080"/>
                    </a:ext>
                  </a:extLst>
                </a:gridCol>
                <a:gridCol w="2693415">
                  <a:extLst>
                    <a:ext uri="{9D8B030D-6E8A-4147-A177-3AD203B41FA5}">
                      <a16:colId xmlns:a16="http://schemas.microsoft.com/office/drawing/2014/main" val="3528538479"/>
                    </a:ext>
                  </a:extLst>
                </a:gridCol>
              </a:tblGrid>
              <a:tr h="504056">
                <a:tc>
                  <a:txBody>
                    <a:bodyPr/>
                    <a:lstStyle/>
                    <a:p>
                      <a:pPr algn="ctr"/>
                      <a:r>
                        <a:rPr lang="es-ES" sz="2200" dirty="0">
                          <a:solidFill>
                            <a:schemeClr val="tx1"/>
                          </a:solidFill>
                        </a:rPr>
                        <a:t>Normal </a:t>
                      </a:r>
                      <a:r>
                        <a:rPr lang="es-ES" sz="2200" dirty="0" err="1">
                          <a:solidFill>
                            <a:schemeClr val="tx1"/>
                          </a:solidFill>
                        </a:rPr>
                        <a:t>tissues</a:t>
                      </a:r>
                      <a:endParaRPr lang="es-ES" sz="2200" dirty="0">
                        <a:solidFill>
                          <a:schemeClr val="tx1"/>
                        </a:solidFill>
                      </a:endParaRPr>
                    </a:p>
                  </a:txBody>
                  <a:tcPr>
                    <a:solidFill>
                      <a:schemeClr val="bg1"/>
                    </a:solidFill>
                  </a:tcPr>
                </a:tc>
                <a:tc>
                  <a:txBody>
                    <a:bodyPr/>
                    <a:lstStyle/>
                    <a:p>
                      <a:pPr algn="ctr"/>
                      <a:r>
                        <a:rPr lang="es-ES" sz="2200" dirty="0">
                          <a:solidFill>
                            <a:schemeClr val="tx1"/>
                          </a:solidFill>
                        </a:rPr>
                        <a:t>Tumor </a:t>
                      </a:r>
                    </a:p>
                  </a:txBody>
                  <a:tcPr>
                    <a:solidFill>
                      <a:schemeClr val="bg1"/>
                    </a:solidFill>
                  </a:tcPr>
                </a:tc>
                <a:extLst>
                  <a:ext uri="{0D108BD9-81ED-4DB2-BD59-A6C34878D82A}">
                    <a16:rowId xmlns:a16="http://schemas.microsoft.com/office/drawing/2014/main" val="3276873527"/>
                  </a:ext>
                </a:extLst>
              </a:tr>
              <a:tr h="328032">
                <a:tc gridSpan="2">
                  <a:txBody>
                    <a:bodyPr/>
                    <a:lstStyle/>
                    <a:p>
                      <a:pPr algn="ctr"/>
                      <a:r>
                        <a:rPr lang="es-ES" dirty="0"/>
                        <a:t>Vascular </a:t>
                      </a:r>
                      <a:r>
                        <a:rPr lang="es-ES" dirty="0" err="1"/>
                        <a:t>effects</a:t>
                      </a:r>
                      <a:endParaRPr lang="es-ES" dirty="0"/>
                    </a:p>
                  </a:txBody>
                  <a:tcPr>
                    <a:solidFill>
                      <a:schemeClr val="accent1">
                        <a:lumMod val="40000"/>
                        <a:lumOff val="60000"/>
                      </a:schemeClr>
                    </a:solidFill>
                  </a:tcPr>
                </a:tc>
                <a:tc hMerge="1">
                  <a:txBody>
                    <a:bodyPr/>
                    <a:lstStyle/>
                    <a:p>
                      <a:endParaRPr lang="es-ES" dirty="0"/>
                    </a:p>
                  </a:txBody>
                  <a:tcPr/>
                </a:tc>
                <a:extLst>
                  <a:ext uri="{0D108BD9-81ED-4DB2-BD59-A6C34878D82A}">
                    <a16:rowId xmlns:a16="http://schemas.microsoft.com/office/drawing/2014/main" val="3662251093"/>
                  </a:ext>
                </a:extLst>
              </a:tr>
              <a:tr h="320040">
                <a:tc>
                  <a:txBody>
                    <a:bodyPr/>
                    <a:lstStyle/>
                    <a:p>
                      <a:pPr algn="l"/>
                      <a:r>
                        <a:rPr lang="es-ES" dirty="0" err="1"/>
                        <a:t>Prompt</a:t>
                      </a:r>
                      <a:r>
                        <a:rPr lang="es-ES" dirty="0"/>
                        <a:t> </a:t>
                      </a:r>
                      <a:r>
                        <a:rPr lang="es-ES" dirty="0" err="1"/>
                        <a:t>repair</a:t>
                      </a:r>
                      <a:r>
                        <a:rPr lang="es-ES" dirty="0"/>
                        <a:t> </a:t>
                      </a:r>
                    </a:p>
                  </a:txBody>
                  <a:tcPr>
                    <a:solidFill>
                      <a:schemeClr val="accent1">
                        <a:lumMod val="40000"/>
                        <a:lumOff val="60000"/>
                      </a:schemeClr>
                    </a:solidFill>
                  </a:tcPr>
                </a:tc>
                <a:tc>
                  <a:txBody>
                    <a:bodyPr/>
                    <a:lstStyle/>
                    <a:p>
                      <a:pPr algn="ctr"/>
                      <a:r>
                        <a:rPr lang="es-ES" dirty="0" err="1"/>
                        <a:t>Damage</a:t>
                      </a:r>
                      <a:endParaRPr lang="es-ES" dirty="0"/>
                    </a:p>
                  </a:txBody>
                  <a:tcPr>
                    <a:solidFill>
                      <a:schemeClr val="accent1">
                        <a:lumMod val="40000"/>
                        <a:lumOff val="60000"/>
                      </a:schemeClr>
                    </a:solidFill>
                  </a:tcPr>
                </a:tc>
                <a:extLst>
                  <a:ext uri="{0D108BD9-81ED-4DB2-BD59-A6C34878D82A}">
                    <a16:rowId xmlns:a16="http://schemas.microsoft.com/office/drawing/2014/main" val="96437866"/>
                  </a:ext>
                </a:extLst>
              </a:tr>
              <a:tr h="288032">
                <a:tc gridSpan="2">
                  <a:txBody>
                    <a:bodyPr/>
                    <a:lstStyle/>
                    <a:p>
                      <a:r>
                        <a:rPr lang="es-ES" dirty="0"/>
                        <a:t>                                       </a:t>
                      </a:r>
                      <a:r>
                        <a:rPr lang="es-ES" dirty="0" err="1"/>
                        <a:t>Immune</a:t>
                      </a:r>
                      <a:r>
                        <a:rPr lang="es-ES" dirty="0"/>
                        <a:t> </a:t>
                      </a:r>
                      <a:r>
                        <a:rPr lang="es-ES" dirty="0" err="1"/>
                        <a:t>system</a:t>
                      </a:r>
                      <a:r>
                        <a:rPr lang="es-ES" dirty="0"/>
                        <a:t> </a:t>
                      </a:r>
                    </a:p>
                  </a:txBody>
                  <a:tcPr>
                    <a:solidFill>
                      <a:srgbClr val="41F9F5"/>
                    </a:solidFill>
                  </a:tcPr>
                </a:tc>
                <a:tc hMerge="1">
                  <a:txBody>
                    <a:bodyPr/>
                    <a:lstStyle/>
                    <a:p>
                      <a:endParaRPr lang="es-ES" dirty="0"/>
                    </a:p>
                  </a:txBody>
                  <a:tcPr/>
                </a:tc>
                <a:extLst>
                  <a:ext uri="{0D108BD9-81ED-4DB2-BD59-A6C34878D82A}">
                    <a16:rowId xmlns:a16="http://schemas.microsoft.com/office/drawing/2014/main" val="1039829696"/>
                  </a:ext>
                </a:extLst>
              </a:tr>
              <a:tr h="288032">
                <a:tc>
                  <a:txBody>
                    <a:bodyPr/>
                    <a:lstStyle/>
                    <a:p>
                      <a:r>
                        <a:rPr lang="es-ES" dirty="0" err="1"/>
                        <a:t>Reduced</a:t>
                      </a:r>
                      <a:r>
                        <a:rPr lang="es-ES" dirty="0"/>
                        <a:t> </a:t>
                      </a:r>
                      <a:r>
                        <a:rPr lang="es-ES" dirty="0" err="1"/>
                        <a:t>inflammation</a:t>
                      </a:r>
                      <a:endParaRPr lang="es-ES" dirty="0"/>
                    </a:p>
                  </a:txBody>
                  <a:tcPr>
                    <a:solidFill>
                      <a:srgbClr val="41F9F5"/>
                    </a:solidFill>
                  </a:tcPr>
                </a:tc>
                <a:tc>
                  <a:txBody>
                    <a:bodyPr/>
                    <a:lstStyle/>
                    <a:p>
                      <a:r>
                        <a:rPr lang="es-ES" dirty="0" err="1"/>
                        <a:t>Immune</a:t>
                      </a:r>
                      <a:r>
                        <a:rPr lang="es-ES" dirty="0"/>
                        <a:t> </a:t>
                      </a:r>
                      <a:r>
                        <a:rPr lang="es-ES" dirty="0" err="1"/>
                        <a:t>infltration</a:t>
                      </a:r>
                      <a:r>
                        <a:rPr lang="es-ES" dirty="0"/>
                        <a:t>/</a:t>
                      </a:r>
                      <a:r>
                        <a:rPr lang="es-ES" dirty="0" err="1"/>
                        <a:t>activation</a:t>
                      </a:r>
                      <a:endParaRPr lang="es-ES" dirty="0"/>
                    </a:p>
                  </a:txBody>
                  <a:tcPr>
                    <a:solidFill>
                      <a:srgbClr val="41F9F5"/>
                    </a:solidFill>
                  </a:tcPr>
                </a:tc>
                <a:extLst>
                  <a:ext uri="{0D108BD9-81ED-4DB2-BD59-A6C34878D82A}">
                    <a16:rowId xmlns:a16="http://schemas.microsoft.com/office/drawing/2014/main" val="334893763"/>
                  </a:ext>
                </a:extLst>
              </a:tr>
              <a:tr h="576064">
                <a:tc gridSpan="2">
                  <a:txBody>
                    <a:bodyPr/>
                    <a:lstStyle/>
                    <a:p>
                      <a:r>
                        <a:rPr lang="es-ES" dirty="0"/>
                        <a:t>                                 Cell </a:t>
                      </a:r>
                      <a:r>
                        <a:rPr lang="es-ES" dirty="0" err="1"/>
                        <a:t>signalling</a:t>
                      </a:r>
                      <a:r>
                        <a:rPr lang="es-ES" dirty="0"/>
                        <a:t>/</a:t>
                      </a:r>
                      <a:r>
                        <a:rPr lang="es-ES" dirty="0" err="1"/>
                        <a:t>abscopal</a:t>
                      </a:r>
                      <a:endParaRPr lang="es-ES" dirty="0"/>
                    </a:p>
                  </a:txBody>
                  <a:tcPr>
                    <a:solidFill>
                      <a:srgbClr val="92D050"/>
                    </a:solidFill>
                  </a:tcPr>
                </a:tc>
                <a:tc hMerge="1">
                  <a:txBody>
                    <a:bodyPr/>
                    <a:lstStyle/>
                    <a:p>
                      <a:endParaRPr lang="es-ES" dirty="0"/>
                    </a:p>
                  </a:txBody>
                  <a:tcPr/>
                </a:tc>
                <a:extLst>
                  <a:ext uri="{0D108BD9-81ED-4DB2-BD59-A6C34878D82A}">
                    <a16:rowId xmlns:a16="http://schemas.microsoft.com/office/drawing/2014/main" val="2361252870"/>
                  </a:ext>
                </a:extLst>
              </a:tr>
              <a:tr h="576064">
                <a:tc>
                  <a:txBody>
                    <a:bodyPr/>
                    <a:lstStyle/>
                    <a:p>
                      <a:r>
                        <a:rPr lang="es-ES" dirty="0"/>
                        <a:t>Positive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tc>
                  <a:txBody>
                    <a:bodyPr/>
                    <a:lstStyle/>
                    <a:p>
                      <a:r>
                        <a:rPr lang="es-ES" dirty="0" err="1"/>
                        <a:t>Cytotoxic</a:t>
                      </a:r>
                      <a:r>
                        <a:rPr lang="es-ES" dirty="0"/>
                        <a:t> “</a:t>
                      </a:r>
                      <a:r>
                        <a:rPr lang="es-ES" dirty="0" err="1"/>
                        <a:t>bystander</a:t>
                      </a:r>
                      <a:r>
                        <a:rPr lang="es-ES" dirty="0"/>
                        <a:t>”-</a:t>
                      </a:r>
                      <a:r>
                        <a:rPr lang="es-ES" dirty="0" err="1"/>
                        <a:t>like</a:t>
                      </a:r>
                      <a:r>
                        <a:rPr lang="es-ES" dirty="0"/>
                        <a:t> </a:t>
                      </a:r>
                      <a:r>
                        <a:rPr lang="es-ES" dirty="0" err="1"/>
                        <a:t>effects</a:t>
                      </a:r>
                      <a:endParaRPr lang="es-ES" dirty="0"/>
                    </a:p>
                  </a:txBody>
                  <a:tcPr>
                    <a:solidFill>
                      <a:srgbClr val="92D050"/>
                    </a:solidFill>
                  </a:tcPr>
                </a:tc>
                <a:extLst>
                  <a:ext uri="{0D108BD9-81ED-4DB2-BD59-A6C34878D82A}">
                    <a16:rowId xmlns:a16="http://schemas.microsoft.com/office/drawing/2014/main" val="2254678573"/>
                  </a:ext>
                </a:extLst>
              </a:tr>
              <a:tr h="576064">
                <a:tc>
                  <a:txBody>
                    <a:bodyPr/>
                    <a:lstStyle/>
                    <a:p>
                      <a:r>
                        <a:rPr lang="es-ES" dirty="0"/>
                        <a:t>Cell </a:t>
                      </a:r>
                      <a:r>
                        <a:rPr lang="es-ES" dirty="0" err="1"/>
                        <a:t>migration</a:t>
                      </a:r>
                      <a:r>
                        <a:rPr lang="es-ES" dirty="0"/>
                        <a:t>, </a:t>
                      </a:r>
                      <a:r>
                        <a:rPr lang="es-ES" dirty="0" err="1"/>
                        <a:t>hyperplasia</a:t>
                      </a:r>
                      <a:r>
                        <a:rPr lang="es-ES" dirty="0"/>
                        <a:t> and </a:t>
                      </a:r>
                      <a:r>
                        <a:rPr lang="es-ES" dirty="0" err="1"/>
                        <a:t>proliferation</a:t>
                      </a:r>
                      <a:r>
                        <a:rPr lang="es-ES" dirty="0"/>
                        <a:t> </a:t>
                      </a:r>
                    </a:p>
                  </a:txBody>
                  <a:tcPr>
                    <a:solidFill>
                      <a:schemeClr val="bg1">
                        <a:lumMod val="85000"/>
                      </a:schemeClr>
                    </a:solidFill>
                  </a:tcPr>
                </a:tc>
                <a:tc>
                  <a:txBody>
                    <a:bodyPr/>
                    <a:lstStyle/>
                    <a:p>
                      <a:r>
                        <a:rPr lang="es-ES" dirty="0" err="1"/>
                        <a:t>Different</a:t>
                      </a:r>
                      <a:r>
                        <a:rPr lang="es-ES" dirty="0"/>
                        <a:t> </a:t>
                      </a:r>
                      <a:r>
                        <a:rPr lang="es-ES" dirty="0" err="1"/>
                        <a:t>biochemistry</a:t>
                      </a:r>
                      <a:endParaRPr lang="es-ES" dirty="0"/>
                    </a:p>
                  </a:txBody>
                  <a:tcPr>
                    <a:solidFill>
                      <a:schemeClr val="accent5"/>
                    </a:solidFill>
                  </a:tcPr>
                </a:tc>
                <a:extLst>
                  <a:ext uri="{0D108BD9-81ED-4DB2-BD59-A6C34878D82A}">
                    <a16:rowId xmlns:a16="http://schemas.microsoft.com/office/drawing/2014/main" val="1695644374"/>
                  </a:ext>
                </a:extLst>
              </a:tr>
            </a:tbl>
          </a:graphicData>
        </a:graphic>
      </p:graphicFrame>
      <p:sp>
        <p:nvSpPr>
          <p:cNvPr id="4" name="ZoneTexte 3">
            <a:extLst>
              <a:ext uri="{FF2B5EF4-FFF2-40B4-BE49-F238E27FC236}">
                <a16:creationId xmlns:a16="http://schemas.microsoft.com/office/drawing/2014/main" id="{E750ED86-3EED-E292-BF8C-69A89E21ED01}"/>
              </a:ext>
            </a:extLst>
          </p:cNvPr>
          <p:cNvSpPr txBox="1"/>
          <p:nvPr/>
        </p:nvSpPr>
        <p:spPr>
          <a:xfrm>
            <a:off x="3891898" y="6481709"/>
            <a:ext cx="3760132" cy="369332"/>
          </a:xfrm>
          <a:prstGeom prst="rect">
            <a:avLst/>
          </a:prstGeom>
          <a:noFill/>
        </p:spPr>
        <p:txBody>
          <a:bodyPr wrap="none" rtlCol="0">
            <a:spAutoFit/>
          </a:bodyPr>
          <a:lstStyle/>
          <a:p>
            <a:r>
              <a:rPr lang="fr-FR" dirty="0"/>
              <a:t>Prezado, </a:t>
            </a:r>
            <a:r>
              <a:rPr lang="fr-FR" dirty="0" err="1"/>
              <a:t>Exp</a:t>
            </a:r>
            <a:r>
              <a:rPr lang="fr-FR" dirty="0"/>
              <a:t>. </a:t>
            </a:r>
            <a:r>
              <a:rPr lang="fr-FR" dirty="0" err="1"/>
              <a:t>Rew</a:t>
            </a:r>
            <a:r>
              <a:rPr lang="fr-FR" dirty="0"/>
              <a:t> Mol </a:t>
            </a:r>
            <a:r>
              <a:rPr lang="fr-FR" dirty="0" err="1"/>
              <a:t>Medicine</a:t>
            </a:r>
            <a:r>
              <a:rPr lang="fr-FR" dirty="0"/>
              <a:t> 2022</a:t>
            </a:r>
          </a:p>
        </p:txBody>
      </p:sp>
    </p:spTree>
    <p:extLst>
      <p:ext uri="{BB962C8B-B14F-4D97-AF65-F5344CB8AC3E}">
        <p14:creationId xmlns:p14="http://schemas.microsoft.com/office/powerpoint/2010/main" val="2060647256"/>
      </p:ext>
    </p:extLst>
  </p:cSld>
  <p:clrMapOvr>
    <a:masterClrMapping/>
  </p:clrMapOvr>
  <mc:AlternateContent xmlns:mc="http://schemas.openxmlformats.org/markup-compatibility/2006" xmlns:p14="http://schemas.microsoft.com/office/powerpoint/2010/main">
    <mc:Choice Requires="p14">
      <p:transition spd="slow" p14:dur="2000" advTm="37130"/>
    </mc:Choice>
    <mc:Fallback xmlns="">
      <p:transition spd="slow" advTm="3713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6022-8DA3-1646-8D88-38BCD4AE7B8E}"/>
              </a:ext>
            </a:extLst>
          </p:cNvPr>
          <p:cNvSpPr>
            <a:spLocks noGrp="1"/>
          </p:cNvSpPr>
          <p:nvPr>
            <p:ph type="title"/>
          </p:nvPr>
        </p:nvSpPr>
        <p:spPr/>
        <p:txBody>
          <a:bodyPr/>
          <a:lstStyle/>
          <a:p>
            <a:r>
              <a:rPr lang="en-US" dirty="0">
                <a:solidFill>
                  <a:srgbClr val="00B050"/>
                </a:solidFill>
              </a:rPr>
              <a:t>SFRT leads to an effective immune antitumor response</a:t>
            </a:r>
          </a:p>
        </p:txBody>
      </p:sp>
      <p:sp>
        <p:nvSpPr>
          <p:cNvPr id="4" name="Date Placeholder 3">
            <a:extLst>
              <a:ext uri="{FF2B5EF4-FFF2-40B4-BE49-F238E27FC236}">
                <a16:creationId xmlns:a16="http://schemas.microsoft.com/office/drawing/2014/main" id="{C84C8E06-3973-23B5-8F50-8A316992A46A}"/>
              </a:ext>
            </a:extLst>
          </p:cNvPr>
          <p:cNvSpPr>
            <a:spLocks noGrp="1"/>
          </p:cNvSpPr>
          <p:nvPr>
            <p:ph type="dt" sz="half" idx="10"/>
          </p:nvPr>
        </p:nvSpPr>
        <p:spPr/>
        <p:txBody>
          <a:bodyPr/>
          <a:lstStyle/>
          <a:p>
            <a:r>
              <a:rPr lang="fr-FR"/>
              <a:t>18 octobre 2019</a:t>
            </a:r>
            <a:endParaRPr lang="en-US" dirty="0"/>
          </a:p>
        </p:txBody>
      </p:sp>
      <p:sp>
        <p:nvSpPr>
          <p:cNvPr id="5" name="Footer Placeholder 4">
            <a:extLst>
              <a:ext uri="{FF2B5EF4-FFF2-40B4-BE49-F238E27FC236}">
                <a16:creationId xmlns:a16="http://schemas.microsoft.com/office/drawing/2014/main" id="{EAFA29CB-42CF-A95B-6189-95B2A48E740E}"/>
              </a:ext>
            </a:extLst>
          </p:cNvPr>
          <p:cNvSpPr>
            <a:spLocks noGrp="1"/>
          </p:cNvSpPr>
          <p:nvPr>
            <p:ph type="ftr" sz="quarter" idx="11"/>
          </p:nvPr>
        </p:nvSpPr>
        <p:spPr/>
        <p:txBody>
          <a:bodyPr/>
          <a:lstStyle/>
          <a:p>
            <a:r>
              <a:rPr lang="fr-FR"/>
              <a:t>Institut Curie – Commission Scientifique Jointe – Name</a:t>
            </a:r>
            <a:endParaRPr lang="en-US" i="1" dirty="0"/>
          </a:p>
        </p:txBody>
      </p:sp>
      <p:sp>
        <p:nvSpPr>
          <p:cNvPr id="6" name="Slide Number Placeholder 5">
            <a:extLst>
              <a:ext uri="{FF2B5EF4-FFF2-40B4-BE49-F238E27FC236}">
                <a16:creationId xmlns:a16="http://schemas.microsoft.com/office/drawing/2014/main" id="{E0C78A5B-9702-4D96-B5BA-D97DC4D48D76}"/>
              </a:ext>
            </a:extLst>
          </p:cNvPr>
          <p:cNvSpPr>
            <a:spLocks noGrp="1"/>
          </p:cNvSpPr>
          <p:nvPr>
            <p:ph type="sldNum" sz="quarter" idx="12"/>
          </p:nvPr>
        </p:nvSpPr>
        <p:spPr/>
        <p:txBody>
          <a:bodyPr/>
          <a:lstStyle/>
          <a:p>
            <a:fld id="{5E366EBC-928B-1F4D-BCBB-31473BB08F84}" type="slidenum">
              <a:rPr lang="en-US" smtClean="0"/>
              <a:pPr/>
              <a:t>31</a:t>
            </a:fld>
            <a:endParaRPr lang="en-US" dirty="0"/>
          </a:p>
        </p:txBody>
      </p:sp>
      <p:sp>
        <p:nvSpPr>
          <p:cNvPr id="9" name="Content Placeholder 8">
            <a:extLst>
              <a:ext uri="{FF2B5EF4-FFF2-40B4-BE49-F238E27FC236}">
                <a16:creationId xmlns:a16="http://schemas.microsoft.com/office/drawing/2014/main" id="{53E79C35-A93E-F129-191A-5F22C7ECA31F}"/>
              </a:ext>
            </a:extLst>
          </p:cNvPr>
          <p:cNvSpPr>
            <a:spLocks noGrp="1"/>
          </p:cNvSpPr>
          <p:nvPr>
            <p:ph idx="1"/>
          </p:nvPr>
        </p:nvSpPr>
        <p:spPr/>
        <p:txBody>
          <a:bodyPr/>
          <a:lstStyle/>
          <a:p>
            <a:pPr marL="0" indent="0">
              <a:buNone/>
            </a:pPr>
            <a:r>
              <a:rPr lang="en-US" sz="2200" b="0" dirty="0">
                <a:solidFill>
                  <a:schemeClr val="tx1"/>
                </a:solidFill>
                <a:latin typeface="+mn-lt"/>
              </a:rPr>
              <a:t>Increase of T cell infiltration</a:t>
            </a:r>
          </a:p>
          <a:p>
            <a:pPr marL="0" indent="0">
              <a:buNone/>
            </a:pPr>
            <a:r>
              <a:rPr lang="en-US" sz="2200" b="0" i="1" dirty="0">
                <a:solidFill>
                  <a:schemeClr val="accent6">
                    <a:lumMod val="50000"/>
                    <a:lumOff val="50000"/>
                  </a:schemeClr>
                </a:solidFill>
                <a:latin typeface="+mn-lt"/>
              </a:rPr>
              <a:t>notably cytotoxic T cells, T helpers</a:t>
            </a:r>
            <a:endParaRPr lang="en-US" sz="2200" b="0" dirty="0">
              <a:solidFill>
                <a:schemeClr val="accent6">
                  <a:lumMod val="50000"/>
                  <a:lumOff val="50000"/>
                </a:schemeClr>
              </a:solidFill>
              <a:latin typeface="+mn-lt"/>
            </a:endParaRPr>
          </a:p>
          <a:p>
            <a:pPr marL="0" indent="0">
              <a:buNone/>
            </a:pPr>
            <a:endParaRPr lang="en-US" sz="2200" b="0" dirty="0">
              <a:solidFill>
                <a:schemeClr val="tx1"/>
              </a:solidFill>
              <a:latin typeface="+mn-lt"/>
            </a:endParaRPr>
          </a:p>
          <a:p>
            <a:pPr marL="0" indent="0">
              <a:buNone/>
            </a:pPr>
            <a:r>
              <a:rPr lang="en-US" sz="2200" b="0" dirty="0">
                <a:solidFill>
                  <a:schemeClr val="tx1"/>
                </a:solidFill>
                <a:latin typeface="+mn-lt"/>
              </a:rPr>
              <a:t>Lower T cell exhaustion </a:t>
            </a:r>
          </a:p>
          <a:p>
            <a:pPr marL="0" indent="0">
              <a:buNone/>
            </a:pPr>
            <a:r>
              <a:rPr lang="en-US" sz="2200" b="0" dirty="0">
                <a:solidFill>
                  <a:schemeClr val="tx1"/>
                </a:solidFill>
                <a:latin typeface="+mj-lt"/>
              </a:rPr>
              <a:t>Increase of B cell infiltration </a:t>
            </a:r>
            <a:endParaRPr lang="en-US" sz="2200" b="0" dirty="0">
              <a:solidFill>
                <a:schemeClr val="tx1"/>
              </a:solidFill>
              <a:latin typeface="+mn-lt"/>
            </a:endParaRPr>
          </a:p>
          <a:p>
            <a:pPr marL="0" indent="0">
              <a:buNone/>
            </a:pPr>
            <a:r>
              <a:rPr lang="en-US" sz="2200" b="0" dirty="0">
                <a:solidFill>
                  <a:schemeClr val="tx1"/>
                </a:solidFill>
                <a:latin typeface="+mn-lt"/>
              </a:rPr>
              <a:t>In situ vaccination </a:t>
            </a:r>
          </a:p>
          <a:p>
            <a:pPr marL="0" indent="0">
              <a:buNone/>
            </a:pPr>
            <a:endParaRPr lang="en-US" sz="2200" b="0" dirty="0">
              <a:solidFill>
                <a:schemeClr val="tx1"/>
              </a:solidFill>
              <a:latin typeface="+mn-lt"/>
            </a:endParaRPr>
          </a:p>
          <a:p>
            <a:pPr marL="0" indent="0">
              <a:buNone/>
            </a:pPr>
            <a:endParaRPr lang="en-US" sz="2200" b="0" dirty="0">
              <a:solidFill>
                <a:schemeClr val="tx1"/>
              </a:solidFill>
              <a:latin typeface="+mn-lt"/>
            </a:endParaRPr>
          </a:p>
          <a:p>
            <a:pPr marL="0" indent="0">
              <a:buNone/>
            </a:pPr>
            <a:endParaRPr lang="en-US" sz="2200" b="0" dirty="0">
              <a:solidFill>
                <a:schemeClr val="tx1"/>
              </a:solidFill>
              <a:latin typeface="+mn-lt"/>
            </a:endParaRPr>
          </a:p>
          <a:p>
            <a:pPr marL="0" indent="0">
              <a:buNone/>
            </a:pPr>
            <a:r>
              <a:rPr lang="en-US" sz="2200" b="0" dirty="0">
                <a:solidFill>
                  <a:schemeClr val="tx1"/>
                </a:solidFill>
                <a:latin typeface="+mn-lt"/>
              </a:rPr>
              <a:t>Reduced number of </a:t>
            </a:r>
            <a:r>
              <a:rPr lang="en-US" sz="2200" b="0" dirty="0" err="1">
                <a:solidFill>
                  <a:schemeClr val="tx1"/>
                </a:solidFill>
                <a:latin typeface="+mn-lt"/>
              </a:rPr>
              <a:t>immunosupressive</a:t>
            </a:r>
            <a:r>
              <a:rPr lang="en-US" sz="2200" b="0" dirty="0">
                <a:solidFill>
                  <a:schemeClr val="tx1"/>
                </a:solidFill>
                <a:latin typeface="+mn-lt"/>
              </a:rPr>
              <a:t> cells </a:t>
            </a:r>
          </a:p>
          <a:p>
            <a:pPr marL="0" indent="0">
              <a:buNone/>
            </a:pPr>
            <a:endParaRPr lang="en-US" sz="2200" b="0" dirty="0">
              <a:solidFill>
                <a:schemeClr val="tx1"/>
              </a:solidFill>
              <a:latin typeface="+mn-lt"/>
            </a:endParaRPr>
          </a:p>
          <a:p>
            <a:pPr marL="0" indent="0">
              <a:buNone/>
            </a:pPr>
            <a:endParaRPr lang="en-US" sz="2200" b="0" dirty="0">
              <a:solidFill>
                <a:schemeClr val="tx1"/>
              </a:solidFill>
              <a:latin typeface="+mn-lt"/>
            </a:endParaRPr>
          </a:p>
          <a:p>
            <a:pPr marL="0" indent="0">
              <a:buNone/>
            </a:pPr>
            <a:r>
              <a:rPr lang="en-US" sz="2200" b="0" dirty="0">
                <a:solidFill>
                  <a:schemeClr val="tx1"/>
                </a:solidFill>
                <a:latin typeface="+mn-lt"/>
              </a:rPr>
              <a:t>MBRT rewires macrophages states towards antitumoral phenotype</a:t>
            </a:r>
          </a:p>
          <a:p>
            <a:pPr marL="0" indent="0">
              <a:buNone/>
            </a:pPr>
            <a:r>
              <a:rPr lang="en-US" sz="1600" b="0" dirty="0" err="1">
                <a:latin typeface="+mn-lt"/>
              </a:rPr>
              <a:t>Potiron</a:t>
            </a:r>
            <a:r>
              <a:rPr lang="en-US" sz="1600" b="0" dirty="0">
                <a:latin typeface="+mn-lt"/>
              </a:rPr>
              <a:t> et al. submitted to Nat Comm. </a:t>
            </a:r>
          </a:p>
        </p:txBody>
      </p:sp>
      <p:sp>
        <p:nvSpPr>
          <p:cNvPr id="10" name="Rectangle 9">
            <a:extLst>
              <a:ext uri="{FF2B5EF4-FFF2-40B4-BE49-F238E27FC236}">
                <a16:creationId xmlns:a16="http://schemas.microsoft.com/office/drawing/2014/main" id="{8E1AAB59-A5D9-136B-F1E3-1006A774F663}"/>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11" name="Imagen 3">
            <a:extLst>
              <a:ext uri="{FF2B5EF4-FFF2-40B4-BE49-F238E27FC236}">
                <a16:creationId xmlns:a16="http://schemas.microsoft.com/office/drawing/2014/main" id="{DF7F5B3E-FBEE-70E2-B0B7-FEFBBAA6B08A}"/>
              </a:ext>
            </a:extLst>
          </p:cNvPr>
          <p:cNvPicPr>
            <a:picLocks noChangeAspect="1"/>
          </p:cNvPicPr>
          <p:nvPr/>
        </p:nvPicPr>
        <p:blipFill>
          <a:blip r:embed="rId2"/>
          <a:srcRect r="44242" b="80938"/>
          <a:stretch>
            <a:fillRect/>
          </a:stretch>
        </p:blipFill>
        <p:spPr>
          <a:xfrm>
            <a:off x="6960096" y="1020042"/>
            <a:ext cx="5077960" cy="1107132"/>
          </a:xfrm>
          <a:prstGeom prst="rect">
            <a:avLst/>
          </a:prstGeom>
        </p:spPr>
      </p:pic>
      <p:pic>
        <p:nvPicPr>
          <p:cNvPr id="12" name="Picture 2" descr="First page of Evaluation of Proton Minibeam Radiotherapy on Antitumor Immune Responses in a Rat Model of Glioblastoma&lt;alt-title alt-title-type=&quot;short&quot;&gt;pMBRT Generates Antitumor Immunity through T-lymphocyte Attraction&lt;/alt-title&gt;">
            <a:extLst>
              <a:ext uri="{FF2B5EF4-FFF2-40B4-BE49-F238E27FC236}">
                <a16:creationId xmlns:a16="http://schemas.microsoft.com/office/drawing/2014/main" id="{94FE882D-1698-8884-A92D-D692B1414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150"/>
          <a:stretch>
            <a:fillRect/>
          </a:stretch>
        </p:blipFill>
        <p:spPr bwMode="auto">
          <a:xfrm>
            <a:off x="6839171" y="2116260"/>
            <a:ext cx="5077960" cy="141692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3" descr="Une image contenant texte, capture d’écran, Police, ligne&#10;&#10;Description générée automatiquement">
            <a:extLst>
              <a:ext uri="{FF2B5EF4-FFF2-40B4-BE49-F238E27FC236}">
                <a16:creationId xmlns:a16="http://schemas.microsoft.com/office/drawing/2014/main" id="{AD8514D2-DB29-5018-3199-FB17E53EB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557" y="3861048"/>
            <a:ext cx="3811836" cy="972361"/>
          </a:xfrm>
          <a:prstGeom prst="rect">
            <a:avLst/>
          </a:prstGeom>
        </p:spPr>
      </p:pic>
    </p:spTree>
    <p:extLst>
      <p:ext uri="{BB962C8B-B14F-4D97-AF65-F5344CB8AC3E}">
        <p14:creationId xmlns:p14="http://schemas.microsoft.com/office/powerpoint/2010/main" val="2212056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AAFF-4AB1-BC05-D4B1-377A70ADC6F4}"/>
              </a:ext>
            </a:extLst>
          </p:cNvPr>
          <p:cNvSpPr>
            <a:spLocks noGrp="1"/>
          </p:cNvSpPr>
          <p:nvPr>
            <p:ph type="title"/>
          </p:nvPr>
        </p:nvSpPr>
        <p:spPr>
          <a:xfrm>
            <a:off x="624417" y="44625"/>
            <a:ext cx="11567583" cy="729605"/>
          </a:xfrm>
        </p:spPr>
        <p:txBody>
          <a:bodyPr/>
          <a:lstStyle/>
          <a:p>
            <a:r>
              <a:rPr lang="en-US" sz="2800" dirty="0">
                <a:solidFill>
                  <a:srgbClr val="00B050"/>
                </a:solidFill>
                <a:latin typeface="+mj-lt"/>
              </a:rPr>
              <a:t>SFRT leads to vascular renormalization and limits the development of hypoxia</a:t>
            </a:r>
          </a:p>
        </p:txBody>
      </p:sp>
      <p:pic>
        <p:nvPicPr>
          <p:cNvPr id="15" name="Content Placeholder 14">
            <a:extLst>
              <a:ext uri="{FF2B5EF4-FFF2-40B4-BE49-F238E27FC236}">
                <a16:creationId xmlns:a16="http://schemas.microsoft.com/office/drawing/2014/main" id="{BD24C2FF-5B52-5B56-A3B7-ECAA1B14A24C}"/>
              </a:ext>
            </a:extLst>
          </p:cNvPr>
          <p:cNvPicPr>
            <a:picLocks noGrp="1" noChangeAspect="1"/>
          </p:cNvPicPr>
          <p:nvPr>
            <p:ph idx="1"/>
          </p:nvPr>
        </p:nvPicPr>
        <p:blipFill>
          <a:blip r:embed="rId2"/>
          <a:srcRect l="1" r="39165"/>
          <a:stretch>
            <a:fillRect/>
          </a:stretch>
        </p:blipFill>
        <p:spPr>
          <a:xfrm>
            <a:off x="263352" y="1178248"/>
            <a:ext cx="3168352" cy="2952328"/>
          </a:xfrm>
          <a:prstGeom prst="rect">
            <a:avLst/>
          </a:prstGeom>
        </p:spPr>
      </p:pic>
      <p:sp>
        <p:nvSpPr>
          <p:cNvPr id="4" name="Date Placeholder 3">
            <a:extLst>
              <a:ext uri="{FF2B5EF4-FFF2-40B4-BE49-F238E27FC236}">
                <a16:creationId xmlns:a16="http://schemas.microsoft.com/office/drawing/2014/main" id="{674DD4ED-9F18-FE70-BB86-53D15F9550FC}"/>
              </a:ext>
            </a:extLst>
          </p:cNvPr>
          <p:cNvSpPr>
            <a:spLocks noGrp="1"/>
          </p:cNvSpPr>
          <p:nvPr>
            <p:ph type="dt" sz="half" idx="10"/>
          </p:nvPr>
        </p:nvSpPr>
        <p:spPr/>
        <p:txBody>
          <a:bodyPr/>
          <a:lstStyle/>
          <a:p>
            <a:r>
              <a:rPr lang="fr-FR"/>
              <a:t>18 octobre 2019</a:t>
            </a:r>
            <a:endParaRPr lang="en-US" dirty="0"/>
          </a:p>
        </p:txBody>
      </p:sp>
      <p:sp>
        <p:nvSpPr>
          <p:cNvPr id="5" name="Footer Placeholder 4">
            <a:extLst>
              <a:ext uri="{FF2B5EF4-FFF2-40B4-BE49-F238E27FC236}">
                <a16:creationId xmlns:a16="http://schemas.microsoft.com/office/drawing/2014/main" id="{72DD1106-F6EA-1EE6-EF05-B7C996E74E84}"/>
              </a:ext>
            </a:extLst>
          </p:cNvPr>
          <p:cNvSpPr>
            <a:spLocks noGrp="1"/>
          </p:cNvSpPr>
          <p:nvPr>
            <p:ph type="ftr" sz="quarter" idx="11"/>
          </p:nvPr>
        </p:nvSpPr>
        <p:spPr/>
        <p:txBody>
          <a:bodyPr/>
          <a:lstStyle/>
          <a:p>
            <a:r>
              <a:rPr lang="fr-FR"/>
              <a:t>Institut Curie – Commission Scientifique Jointe – Name</a:t>
            </a:r>
            <a:endParaRPr lang="en-US" i="1" dirty="0"/>
          </a:p>
        </p:txBody>
      </p:sp>
      <p:sp>
        <p:nvSpPr>
          <p:cNvPr id="6" name="Slide Number Placeholder 5">
            <a:extLst>
              <a:ext uri="{FF2B5EF4-FFF2-40B4-BE49-F238E27FC236}">
                <a16:creationId xmlns:a16="http://schemas.microsoft.com/office/drawing/2014/main" id="{E225BE9A-491B-CE67-4301-69FE93D6ED0F}"/>
              </a:ext>
            </a:extLst>
          </p:cNvPr>
          <p:cNvSpPr>
            <a:spLocks noGrp="1"/>
          </p:cNvSpPr>
          <p:nvPr>
            <p:ph type="sldNum" sz="quarter" idx="12"/>
          </p:nvPr>
        </p:nvSpPr>
        <p:spPr/>
        <p:txBody>
          <a:bodyPr/>
          <a:lstStyle/>
          <a:p>
            <a:fld id="{5E366EBC-928B-1F4D-BCBB-31473BB08F84}" type="slidenum">
              <a:rPr lang="en-US" smtClean="0"/>
              <a:pPr/>
              <a:t>32</a:t>
            </a:fld>
            <a:endParaRPr lang="en-US" dirty="0"/>
          </a:p>
        </p:txBody>
      </p:sp>
      <p:pic>
        <p:nvPicPr>
          <p:cNvPr id="16" name="Picture 15">
            <a:extLst>
              <a:ext uri="{FF2B5EF4-FFF2-40B4-BE49-F238E27FC236}">
                <a16:creationId xmlns:a16="http://schemas.microsoft.com/office/drawing/2014/main" id="{6DDF826C-45C6-318F-FB90-370FC3790F62}"/>
              </a:ext>
            </a:extLst>
          </p:cNvPr>
          <p:cNvPicPr>
            <a:picLocks noChangeAspect="1"/>
          </p:cNvPicPr>
          <p:nvPr/>
        </p:nvPicPr>
        <p:blipFill>
          <a:blip r:embed="rId3"/>
          <a:stretch>
            <a:fillRect/>
          </a:stretch>
        </p:blipFill>
        <p:spPr>
          <a:xfrm>
            <a:off x="3863752" y="1167903"/>
            <a:ext cx="7765026" cy="3581090"/>
          </a:xfrm>
          <a:prstGeom prst="rect">
            <a:avLst/>
          </a:prstGeom>
        </p:spPr>
      </p:pic>
      <p:sp>
        <p:nvSpPr>
          <p:cNvPr id="23" name="TextBox 22">
            <a:extLst>
              <a:ext uri="{FF2B5EF4-FFF2-40B4-BE49-F238E27FC236}">
                <a16:creationId xmlns:a16="http://schemas.microsoft.com/office/drawing/2014/main" id="{F29B91BF-111E-6163-9031-D06704C040B1}"/>
              </a:ext>
            </a:extLst>
          </p:cNvPr>
          <p:cNvSpPr txBox="1"/>
          <p:nvPr/>
        </p:nvSpPr>
        <p:spPr>
          <a:xfrm>
            <a:off x="1367229" y="5589070"/>
            <a:ext cx="7986216" cy="707886"/>
          </a:xfrm>
          <a:prstGeom prst="rect">
            <a:avLst/>
          </a:prstGeom>
          <a:noFill/>
        </p:spPr>
        <p:txBody>
          <a:bodyPr wrap="square">
            <a:spAutoFit/>
          </a:bodyPr>
          <a:lstStyle/>
          <a:p>
            <a:pPr algn="just"/>
            <a:r>
              <a:rPr lang="es-ES" sz="2200" dirty="0">
                <a:latin typeface="Calibri" panose="020F0502020204030204" pitchFamily="34" charset="0"/>
                <a:ea typeface="Calibri" panose="020F0502020204030204" pitchFamily="34" charset="0"/>
                <a:cs typeface="Calibri" panose="020F0502020204030204" pitchFamily="34" charset="0"/>
              </a:rPr>
              <a:t>MBRT preserves adaptive </a:t>
            </a:r>
            <a:r>
              <a:rPr lang="es-ES" sz="2200" dirty="0" err="1">
                <a:latin typeface="Calibri" panose="020F0502020204030204" pitchFamily="34" charset="0"/>
                <a:ea typeface="Calibri" panose="020F0502020204030204" pitchFamily="34" charset="0"/>
                <a:cs typeface="Calibri" panose="020F0502020204030204" pitchFamily="34" charset="0"/>
              </a:rPr>
              <a:t>hypoxia</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signaling</a:t>
            </a:r>
            <a:r>
              <a:rPr lang="es-ES" sz="2200" dirty="0">
                <a:latin typeface="Calibri" panose="020F0502020204030204" pitchFamily="34" charset="0"/>
                <a:ea typeface="Calibri" panose="020F0502020204030204" pitchFamily="34" charset="0"/>
                <a:cs typeface="Calibri" panose="020F0502020204030204" pitchFamily="34" charset="0"/>
              </a:rPr>
              <a:t> and </a:t>
            </a:r>
            <a:r>
              <a:rPr lang="es-ES" sz="2200" dirty="0" err="1">
                <a:latin typeface="Calibri" panose="020F0502020204030204" pitchFamily="34" charset="0"/>
                <a:ea typeface="Calibri" panose="020F0502020204030204" pitchFamily="34" charset="0"/>
                <a:cs typeface="Calibri" panose="020F0502020204030204" pitchFamily="34" charset="0"/>
              </a:rPr>
              <a:t>limits</a:t>
            </a:r>
            <a:r>
              <a:rPr lang="es-ES" sz="2200" dirty="0">
                <a:latin typeface="Calibri" panose="020F0502020204030204" pitchFamily="34" charset="0"/>
                <a:ea typeface="Calibri" panose="020F0502020204030204" pitchFamily="34" charset="0"/>
                <a:cs typeface="Calibri" panose="020F0502020204030204" pitchFamily="34" charset="0"/>
              </a:rPr>
              <a:t> </a:t>
            </a:r>
            <a:r>
              <a:rPr lang="es-ES" sz="2200" dirty="0" err="1">
                <a:latin typeface="Calibri" panose="020F0502020204030204" pitchFamily="34" charset="0"/>
                <a:ea typeface="Calibri" panose="020F0502020204030204" pitchFamily="34" charset="0"/>
                <a:cs typeface="Calibri" panose="020F0502020204030204" pitchFamily="34" charset="0"/>
              </a:rPr>
              <a:t>inflammation</a:t>
            </a:r>
            <a:r>
              <a:rPr lang="es-ES" sz="2200" dirty="0">
                <a:latin typeface="Calibri" panose="020F0502020204030204" pitchFamily="34" charset="0"/>
                <a:ea typeface="Calibri" panose="020F0502020204030204" pitchFamily="34" charset="0"/>
                <a:cs typeface="Calibri" panose="020F0502020204030204" pitchFamily="34" charset="0"/>
              </a:rPr>
              <a:t>. </a:t>
            </a:r>
          </a:p>
          <a:p>
            <a:pPr algn="just"/>
            <a:endParaRPr lang="es-ES"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ABB8D2BC-28F2-BDDB-B351-19455F6FBBCC}"/>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21" name="Imagen 8" descr="Gráfico&#10;&#10;El contenido generado por IA puede ser incorrecto.">
            <a:extLst>
              <a:ext uri="{FF2B5EF4-FFF2-40B4-BE49-F238E27FC236}">
                <a16:creationId xmlns:a16="http://schemas.microsoft.com/office/drawing/2014/main" id="{3B9947B9-0C8C-F5DD-84B9-901C36CF945C}"/>
              </a:ext>
            </a:extLst>
          </p:cNvPr>
          <p:cNvPicPr>
            <a:picLocks noChangeAspect="1"/>
          </p:cNvPicPr>
          <p:nvPr/>
        </p:nvPicPr>
        <p:blipFill>
          <a:blip r:embed="rId4">
            <a:extLst>
              <a:ext uri="{28A0092B-C50C-407E-A947-70E740481C1C}">
                <a14:useLocalDpi xmlns:a14="http://schemas.microsoft.com/office/drawing/2010/main" val="0"/>
              </a:ext>
            </a:extLst>
          </a:blip>
          <a:srcRect l="8810" r="8594"/>
          <a:stretch>
            <a:fillRect/>
          </a:stretch>
        </p:blipFill>
        <p:spPr>
          <a:xfrm>
            <a:off x="9467025" y="3740658"/>
            <a:ext cx="2715492" cy="3287688"/>
          </a:xfrm>
          <a:prstGeom prst="rect">
            <a:avLst/>
          </a:prstGeom>
        </p:spPr>
      </p:pic>
    </p:spTree>
    <p:extLst>
      <p:ext uri="{BB962C8B-B14F-4D97-AF65-F5344CB8AC3E}">
        <p14:creationId xmlns:p14="http://schemas.microsoft.com/office/powerpoint/2010/main" val="1697105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9C10-EB0C-0929-CA7C-73F0DF63CF94}"/>
              </a:ext>
            </a:extLst>
          </p:cNvPr>
          <p:cNvSpPr>
            <a:spLocks noGrp="1"/>
          </p:cNvSpPr>
          <p:nvPr>
            <p:ph type="title"/>
          </p:nvPr>
        </p:nvSpPr>
        <p:spPr/>
        <p:txBody>
          <a:bodyPr/>
          <a:lstStyle/>
          <a:p>
            <a:r>
              <a:rPr lang="en-US" sz="2800" dirty="0">
                <a:solidFill>
                  <a:srgbClr val="00B050"/>
                </a:solidFill>
                <a:latin typeface="+mn-lt"/>
              </a:rPr>
              <a:t>SFRT reduces oxygen dependence</a:t>
            </a:r>
          </a:p>
        </p:txBody>
      </p:sp>
      <p:pic>
        <p:nvPicPr>
          <p:cNvPr id="8" name="Content Placeholder 7" descr="The image is a screenshot from a scientific journal article, likely a research paper discussing the effects of dose heterogeneity on the oxygen dependence of radiation therapy in both tumors and healthy tissues, specifically referencing proton minibeam radiation therapy.&#10;&#10;AI-generated content may be incorrect.">
            <a:extLst>
              <a:ext uri="{FF2B5EF4-FFF2-40B4-BE49-F238E27FC236}">
                <a16:creationId xmlns:a16="http://schemas.microsoft.com/office/drawing/2014/main" id="{752DA49C-FF7D-5485-FAF7-D39CE0D3B9C7}"/>
              </a:ext>
            </a:extLst>
          </p:cNvPr>
          <p:cNvPicPr>
            <a:picLocks noGrp="1" noChangeAspect="1"/>
          </p:cNvPicPr>
          <p:nvPr>
            <p:ph idx="1"/>
          </p:nvPr>
        </p:nvPicPr>
        <p:blipFill>
          <a:blip r:embed="rId2"/>
          <a:stretch>
            <a:fillRect/>
          </a:stretch>
        </p:blipFill>
        <p:spPr>
          <a:xfrm>
            <a:off x="2463916" y="905087"/>
            <a:ext cx="7016519" cy="1409675"/>
          </a:xfrm>
          <a:prstGeom prst="rect">
            <a:avLst/>
          </a:prstGeom>
        </p:spPr>
      </p:pic>
      <p:sp>
        <p:nvSpPr>
          <p:cNvPr id="4" name="Date Placeholder 3">
            <a:extLst>
              <a:ext uri="{FF2B5EF4-FFF2-40B4-BE49-F238E27FC236}">
                <a16:creationId xmlns:a16="http://schemas.microsoft.com/office/drawing/2014/main" id="{98E2A038-63D0-0B7E-10DA-5E8BE196CBD4}"/>
              </a:ext>
            </a:extLst>
          </p:cNvPr>
          <p:cNvSpPr>
            <a:spLocks noGrp="1"/>
          </p:cNvSpPr>
          <p:nvPr>
            <p:ph type="dt" sz="half" idx="10"/>
          </p:nvPr>
        </p:nvSpPr>
        <p:spPr/>
        <p:txBody>
          <a:bodyPr/>
          <a:lstStyle/>
          <a:p>
            <a:r>
              <a:rPr lang="fr-FR"/>
              <a:t>18 octobre 2019</a:t>
            </a:r>
            <a:endParaRPr lang="en-US" dirty="0"/>
          </a:p>
        </p:txBody>
      </p:sp>
      <p:sp>
        <p:nvSpPr>
          <p:cNvPr id="5" name="Footer Placeholder 4">
            <a:extLst>
              <a:ext uri="{FF2B5EF4-FFF2-40B4-BE49-F238E27FC236}">
                <a16:creationId xmlns:a16="http://schemas.microsoft.com/office/drawing/2014/main" id="{5A53A52C-FEE8-7361-EE39-504B5E12375B}"/>
              </a:ext>
            </a:extLst>
          </p:cNvPr>
          <p:cNvSpPr>
            <a:spLocks noGrp="1"/>
          </p:cNvSpPr>
          <p:nvPr>
            <p:ph type="ftr" sz="quarter" idx="11"/>
          </p:nvPr>
        </p:nvSpPr>
        <p:spPr/>
        <p:txBody>
          <a:bodyPr/>
          <a:lstStyle/>
          <a:p>
            <a:r>
              <a:rPr lang="fr-FR"/>
              <a:t>Institut Curie – Commission Scientifique Jointe – Name</a:t>
            </a:r>
            <a:endParaRPr lang="en-US" i="1" dirty="0"/>
          </a:p>
        </p:txBody>
      </p:sp>
      <p:sp>
        <p:nvSpPr>
          <p:cNvPr id="6" name="Slide Number Placeholder 5">
            <a:extLst>
              <a:ext uri="{FF2B5EF4-FFF2-40B4-BE49-F238E27FC236}">
                <a16:creationId xmlns:a16="http://schemas.microsoft.com/office/drawing/2014/main" id="{29555061-6368-F785-409F-529FE768A664}"/>
              </a:ext>
            </a:extLst>
          </p:cNvPr>
          <p:cNvSpPr>
            <a:spLocks noGrp="1"/>
          </p:cNvSpPr>
          <p:nvPr>
            <p:ph type="sldNum" sz="quarter" idx="12"/>
          </p:nvPr>
        </p:nvSpPr>
        <p:spPr/>
        <p:txBody>
          <a:bodyPr/>
          <a:lstStyle/>
          <a:p>
            <a:fld id="{5E366EBC-928B-1F4D-BCBB-31473BB08F84}" type="slidenum">
              <a:rPr lang="en-US" smtClean="0"/>
              <a:pPr/>
              <a:t>33</a:t>
            </a:fld>
            <a:endParaRPr lang="en-US" dirty="0"/>
          </a:p>
        </p:txBody>
      </p:sp>
      <p:pic>
        <p:nvPicPr>
          <p:cNvPr id="9" name="Picture 10">
            <a:extLst>
              <a:ext uri="{FF2B5EF4-FFF2-40B4-BE49-F238E27FC236}">
                <a16:creationId xmlns:a16="http://schemas.microsoft.com/office/drawing/2014/main" id="{A42E9C26-10B2-21E5-8EB3-62EEF2D7ACEF}"/>
              </a:ext>
            </a:extLst>
          </p:cNvPr>
          <p:cNvPicPr>
            <a:picLocks noChangeAspect="1"/>
          </p:cNvPicPr>
          <p:nvPr/>
        </p:nvPicPr>
        <p:blipFill>
          <a:blip r:embed="rId3"/>
          <a:stretch>
            <a:fillRect/>
          </a:stretch>
        </p:blipFill>
        <p:spPr>
          <a:xfrm>
            <a:off x="5927475" y="2780928"/>
            <a:ext cx="5497117" cy="3240360"/>
          </a:xfrm>
          <a:prstGeom prst="rect">
            <a:avLst/>
          </a:prstGeom>
        </p:spPr>
      </p:pic>
      <p:pic>
        <p:nvPicPr>
          <p:cNvPr id="11" name="Imagen 4">
            <a:extLst>
              <a:ext uri="{FF2B5EF4-FFF2-40B4-BE49-F238E27FC236}">
                <a16:creationId xmlns:a16="http://schemas.microsoft.com/office/drawing/2014/main" id="{D20E059C-94B1-B97E-3745-F3DE9016B150}"/>
              </a:ext>
            </a:extLst>
          </p:cNvPr>
          <p:cNvPicPr>
            <a:picLocks noChangeAspect="1"/>
          </p:cNvPicPr>
          <p:nvPr/>
        </p:nvPicPr>
        <p:blipFill>
          <a:blip r:embed="rId4"/>
          <a:stretch>
            <a:fillRect/>
          </a:stretch>
        </p:blipFill>
        <p:spPr>
          <a:xfrm>
            <a:off x="767408" y="2506341"/>
            <a:ext cx="4809875" cy="3658964"/>
          </a:xfrm>
          <a:prstGeom prst="rect">
            <a:avLst/>
          </a:prstGeom>
        </p:spPr>
      </p:pic>
      <p:sp>
        <p:nvSpPr>
          <p:cNvPr id="3" name="Rectangle 9">
            <a:extLst>
              <a:ext uri="{FF2B5EF4-FFF2-40B4-BE49-F238E27FC236}">
                <a16:creationId xmlns:a16="http://schemas.microsoft.com/office/drawing/2014/main" id="{3B471016-770C-5887-7968-ADAEA2599EA5}"/>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36480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20C4F-0BC3-5ACC-9505-26A90CA23803}"/>
              </a:ext>
            </a:extLst>
          </p:cNvPr>
          <p:cNvSpPr>
            <a:spLocks noGrp="1"/>
          </p:cNvSpPr>
          <p:nvPr>
            <p:ph type="title"/>
          </p:nvPr>
        </p:nvSpPr>
        <p:spPr>
          <a:xfrm>
            <a:off x="624418" y="62610"/>
            <a:ext cx="10695516" cy="729605"/>
          </a:xfrm>
        </p:spPr>
        <p:txBody>
          <a:bodyPr vert="horz" lIns="0" tIns="0" rIns="0" bIns="0" rtlCol="0" anchor="b" anchorCtr="0">
            <a:normAutofit/>
          </a:bodyPr>
          <a:lstStyle/>
          <a:p>
            <a:r>
              <a:rPr lang="en-GB" sz="3200" dirty="0">
                <a:solidFill>
                  <a:srgbClr val="00B050"/>
                </a:solidFill>
                <a:latin typeface="+mj-lt"/>
              </a:rPr>
              <a:t>SFRT and immunotherapy</a:t>
            </a:r>
          </a:p>
        </p:txBody>
      </p:sp>
      <p:sp>
        <p:nvSpPr>
          <p:cNvPr id="6" name="Espace réservé du numéro de diapositive 5">
            <a:extLst>
              <a:ext uri="{FF2B5EF4-FFF2-40B4-BE49-F238E27FC236}">
                <a16:creationId xmlns:a16="http://schemas.microsoft.com/office/drawing/2014/main" id="{3FC57B8D-585C-F686-CECE-F8A7130419F1}"/>
              </a:ext>
            </a:extLst>
          </p:cNvPr>
          <p:cNvSpPr>
            <a:spLocks noGrp="1"/>
          </p:cNvSpPr>
          <p:nvPr>
            <p:ph type="sldNum" sz="quarter" idx="12"/>
          </p:nvPr>
        </p:nvSpPr>
        <p:spPr/>
        <p:txBody>
          <a:bodyPr/>
          <a:lstStyle/>
          <a:p>
            <a:fld id="{5E366EBC-928B-1F4D-BCBB-31473BB08F84}" type="slidenum">
              <a:rPr lang="en-US" smtClean="0"/>
              <a:pPr/>
              <a:t>34</a:t>
            </a:fld>
            <a:endParaRPr lang="en-US" dirty="0"/>
          </a:p>
        </p:txBody>
      </p:sp>
      <p:pic>
        <p:nvPicPr>
          <p:cNvPr id="1026" name="Picture 2">
            <a:extLst>
              <a:ext uri="{FF2B5EF4-FFF2-40B4-BE49-F238E27FC236}">
                <a16:creationId xmlns:a16="http://schemas.microsoft.com/office/drawing/2014/main" id="{832CEE40-8435-8909-3D63-738CC7ED6D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3" t="-3852" r="1023" b="41586"/>
          <a:stretch/>
        </p:blipFill>
        <p:spPr bwMode="auto">
          <a:xfrm>
            <a:off x="6744072" y="3496454"/>
            <a:ext cx="3960440" cy="116524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25335E19-9181-0C67-CB52-BBAFAD49FC76}"/>
              </a:ext>
            </a:extLst>
          </p:cNvPr>
          <p:cNvPicPr>
            <a:picLocks noChangeAspect="1"/>
          </p:cNvPicPr>
          <p:nvPr/>
        </p:nvPicPr>
        <p:blipFill>
          <a:blip r:embed="rId3"/>
          <a:stretch>
            <a:fillRect/>
          </a:stretch>
        </p:blipFill>
        <p:spPr>
          <a:xfrm>
            <a:off x="1126479" y="2809355"/>
            <a:ext cx="3296175" cy="1767305"/>
          </a:xfrm>
          <a:prstGeom prst="rect">
            <a:avLst/>
          </a:prstGeom>
        </p:spPr>
      </p:pic>
      <p:sp>
        <p:nvSpPr>
          <p:cNvPr id="13" name="ZoneTexte 12">
            <a:extLst>
              <a:ext uri="{FF2B5EF4-FFF2-40B4-BE49-F238E27FC236}">
                <a16:creationId xmlns:a16="http://schemas.microsoft.com/office/drawing/2014/main" id="{70FF948A-3E87-7D68-36B9-2264A963777B}"/>
              </a:ext>
            </a:extLst>
          </p:cNvPr>
          <p:cNvSpPr txBox="1"/>
          <p:nvPr/>
        </p:nvSpPr>
        <p:spPr>
          <a:xfrm>
            <a:off x="5835055" y="2379101"/>
            <a:ext cx="6106160" cy="1015663"/>
          </a:xfrm>
          <a:prstGeom prst="rect">
            <a:avLst/>
          </a:prstGeom>
          <a:noFill/>
        </p:spPr>
        <p:txBody>
          <a:bodyPr wrap="square">
            <a:spAutoFit/>
          </a:bodyPr>
          <a:lstStyle/>
          <a:p>
            <a:pPr algn="just"/>
            <a:r>
              <a:rPr lang="en-GB" sz="2000" dirty="0">
                <a:solidFill>
                  <a:srgbClr val="282828"/>
                </a:solidFill>
              </a:rPr>
              <a:t>Treatment of</a:t>
            </a:r>
            <a:r>
              <a:rPr lang="en-GB" sz="2000" b="0" i="0" dirty="0">
                <a:solidFill>
                  <a:srgbClr val="282828"/>
                </a:solidFill>
                <a:effectLst/>
              </a:rPr>
              <a:t> the fast-growing posterior chest wall mass with HDLRT (20 </a:t>
            </a:r>
            <a:r>
              <a:rPr lang="en-GB" sz="2000" b="0" i="0" dirty="0" err="1">
                <a:solidFill>
                  <a:srgbClr val="282828"/>
                </a:solidFill>
                <a:effectLst/>
              </a:rPr>
              <a:t>Gy</a:t>
            </a:r>
            <a:r>
              <a:rPr lang="en-GB" sz="2000" b="0" i="0" dirty="0">
                <a:solidFill>
                  <a:srgbClr val="282828"/>
                </a:solidFill>
                <a:effectLst/>
              </a:rPr>
              <a:t>) </a:t>
            </a:r>
            <a:r>
              <a:rPr lang="en-GB" sz="2000" dirty="0">
                <a:solidFill>
                  <a:srgbClr val="282828"/>
                </a:solidFill>
              </a:rPr>
              <a:t>+ </a:t>
            </a:r>
            <a:r>
              <a:rPr lang="en-GB" sz="2000" b="0" i="0" dirty="0">
                <a:solidFill>
                  <a:srgbClr val="282828"/>
                </a:solidFill>
                <a:effectLst/>
              </a:rPr>
              <a:t>the on-going anti-PD-1 treatment</a:t>
            </a:r>
            <a:r>
              <a:rPr lang="en-GB" sz="2000" b="0" i="0" dirty="0">
                <a:solidFill>
                  <a:srgbClr val="282828"/>
                </a:solidFill>
                <a:effectLst/>
                <a:sym typeface="Wingdings" panose="05000000000000000000" pitchFamily="2" charset="2"/>
              </a:rPr>
              <a:t></a:t>
            </a:r>
            <a:r>
              <a:rPr lang="en-US" sz="2000" b="1" dirty="0">
                <a:solidFill>
                  <a:schemeClr val="accent3">
                    <a:lumMod val="75000"/>
                  </a:schemeClr>
                </a:solidFill>
              </a:rPr>
              <a:t>complete local response </a:t>
            </a:r>
            <a:endParaRPr lang="en-GB" sz="2000" dirty="0"/>
          </a:p>
        </p:txBody>
      </p:sp>
      <p:pic>
        <p:nvPicPr>
          <p:cNvPr id="15" name="Image 14">
            <a:extLst>
              <a:ext uri="{FF2B5EF4-FFF2-40B4-BE49-F238E27FC236}">
                <a16:creationId xmlns:a16="http://schemas.microsoft.com/office/drawing/2014/main" id="{714228B7-BA0F-89CC-0979-498841FC4DD1}"/>
              </a:ext>
            </a:extLst>
          </p:cNvPr>
          <p:cNvPicPr>
            <a:picLocks noChangeAspect="1"/>
          </p:cNvPicPr>
          <p:nvPr/>
        </p:nvPicPr>
        <p:blipFill rotWithShape="1">
          <a:blip r:embed="rId4"/>
          <a:srcRect l="5904" t="29539" r="9196"/>
          <a:stretch/>
        </p:blipFill>
        <p:spPr>
          <a:xfrm>
            <a:off x="407368" y="955999"/>
            <a:ext cx="4734398" cy="1633683"/>
          </a:xfrm>
          <a:prstGeom prst="rect">
            <a:avLst/>
          </a:prstGeom>
        </p:spPr>
      </p:pic>
      <p:sp>
        <p:nvSpPr>
          <p:cNvPr id="12" name="TextBox 11">
            <a:extLst>
              <a:ext uri="{FF2B5EF4-FFF2-40B4-BE49-F238E27FC236}">
                <a16:creationId xmlns:a16="http://schemas.microsoft.com/office/drawing/2014/main" id="{B4A1E8B7-84C6-B029-D962-C19C05A7B406}"/>
              </a:ext>
            </a:extLst>
          </p:cNvPr>
          <p:cNvSpPr txBox="1"/>
          <p:nvPr/>
        </p:nvSpPr>
        <p:spPr>
          <a:xfrm>
            <a:off x="5807968" y="973483"/>
            <a:ext cx="6288984" cy="1600438"/>
          </a:xfrm>
          <a:prstGeom prst="rect">
            <a:avLst/>
          </a:prstGeom>
          <a:noFill/>
        </p:spPr>
        <p:txBody>
          <a:bodyPr wrap="square">
            <a:spAutoFit/>
          </a:bodyPr>
          <a:lstStyle/>
          <a:p>
            <a:pPr algn="just"/>
            <a:r>
              <a:rPr lang="en-US" sz="2000" u="sng" dirty="0"/>
              <a:t>Case report: </a:t>
            </a:r>
            <a:r>
              <a:rPr lang="en-US" sz="2000" dirty="0"/>
              <a:t>non-small cell lung cancer (NSCLC) with multiple metastases. Palliative radiation treatments with combined chemotherapies and immunotherapies to multiple lesions. </a:t>
            </a:r>
          </a:p>
          <a:p>
            <a:endParaRPr lang="en-US" dirty="0"/>
          </a:p>
        </p:txBody>
      </p:sp>
      <p:sp>
        <p:nvSpPr>
          <p:cNvPr id="18" name="TextBox 17">
            <a:extLst>
              <a:ext uri="{FF2B5EF4-FFF2-40B4-BE49-F238E27FC236}">
                <a16:creationId xmlns:a16="http://schemas.microsoft.com/office/drawing/2014/main" id="{AE2BE242-9626-84C6-751F-601882DA945E}"/>
              </a:ext>
            </a:extLst>
          </p:cNvPr>
          <p:cNvSpPr txBox="1"/>
          <p:nvPr/>
        </p:nvSpPr>
        <p:spPr>
          <a:xfrm>
            <a:off x="155534" y="5064328"/>
            <a:ext cx="11687225" cy="1015663"/>
          </a:xfrm>
          <a:prstGeom prst="rect">
            <a:avLst/>
          </a:prstGeom>
          <a:noFill/>
        </p:spPr>
        <p:txBody>
          <a:bodyPr wrap="square">
            <a:spAutoFit/>
          </a:bodyPr>
          <a:lstStyle/>
          <a:p>
            <a:pPr algn="ctr"/>
            <a:r>
              <a:rPr lang="en-GB" sz="2000" b="1" dirty="0">
                <a:latin typeface="+mj-lt"/>
              </a:rPr>
              <a:t>A</a:t>
            </a:r>
            <a:r>
              <a:rPr lang="en-GB" sz="2000" b="1" i="0" dirty="0">
                <a:effectLst/>
                <a:latin typeface="+mj-lt"/>
              </a:rPr>
              <a:t>ll other lesions achieved only partial response, including the ones treated with SBRT of 20 </a:t>
            </a:r>
            <a:r>
              <a:rPr lang="en-GB" sz="2000" b="1" i="0" dirty="0" err="1">
                <a:effectLst/>
                <a:latin typeface="+mj-lt"/>
              </a:rPr>
              <a:t>Gy</a:t>
            </a:r>
            <a:r>
              <a:rPr lang="en-GB" sz="2000" b="1" i="0" dirty="0">
                <a:effectLst/>
                <a:latin typeface="+mj-lt"/>
              </a:rPr>
              <a:t> single fraction</a:t>
            </a:r>
            <a:endParaRPr lang="en-GB" sz="2000" b="1" dirty="0">
              <a:latin typeface="+mj-lt"/>
              <a:sym typeface="Wingdings" panose="05000000000000000000" pitchFamily="2" charset="2"/>
            </a:endParaRPr>
          </a:p>
          <a:p>
            <a:pPr algn="ctr"/>
            <a:endParaRPr lang="en-GB" sz="2000" b="1" dirty="0">
              <a:solidFill>
                <a:schemeClr val="accent3">
                  <a:lumMod val="75000"/>
                </a:schemeClr>
              </a:solidFill>
              <a:latin typeface="+mj-lt"/>
              <a:sym typeface="Wingdings" panose="05000000000000000000" pitchFamily="2" charset="2"/>
            </a:endParaRPr>
          </a:p>
          <a:p>
            <a:pPr algn="ctr"/>
            <a:r>
              <a:rPr lang="en-GB" sz="2000" b="1" dirty="0">
                <a:solidFill>
                  <a:schemeClr val="accent3">
                    <a:lumMod val="75000"/>
                  </a:schemeClr>
                </a:solidFill>
                <a:latin typeface="+mj-lt"/>
                <a:sym typeface="Wingdings" panose="05000000000000000000" pitchFamily="2" charset="2"/>
              </a:rPr>
              <a:t>High dose is not enough, spatial fractionation needed.</a:t>
            </a:r>
            <a:endParaRPr lang="en-US" sz="2000" dirty="0">
              <a:latin typeface="+mj-lt"/>
            </a:endParaRPr>
          </a:p>
        </p:txBody>
      </p:sp>
      <p:sp>
        <p:nvSpPr>
          <p:cNvPr id="3" name="TextBox 2">
            <a:extLst>
              <a:ext uri="{FF2B5EF4-FFF2-40B4-BE49-F238E27FC236}">
                <a16:creationId xmlns:a16="http://schemas.microsoft.com/office/drawing/2014/main" id="{0D9C696D-E4AE-6DB3-93AD-AB8D00933044}"/>
              </a:ext>
            </a:extLst>
          </p:cNvPr>
          <p:cNvSpPr txBox="1"/>
          <p:nvPr/>
        </p:nvSpPr>
        <p:spPr>
          <a:xfrm>
            <a:off x="10128448" y="6405077"/>
            <a:ext cx="1956882" cy="430887"/>
          </a:xfrm>
          <a:prstGeom prst="rect">
            <a:avLst/>
          </a:prstGeom>
          <a:noFill/>
        </p:spPr>
        <p:txBody>
          <a:bodyPr wrap="none" rtlCol="0">
            <a:spAutoFit/>
          </a:bodyPr>
          <a:lstStyle/>
          <a:p>
            <a:r>
              <a:rPr lang="en-US" sz="2200" dirty="0">
                <a:solidFill>
                  <a:schemeClr val="bg1"/>
                </a:solidFill>
              </a:rPr>
              <a:t>RADIOBIOLOGY</a:t>
            </a:r>
          </a:p>
        </p:txBody>
      </p:sp>
      <p:sp>
        <p:nvSpPr>
          <p:cNvPr id="4" name="Rectangle 10">
            <a:extLst>
              <a:ext uri="{FF2B5EF4-FFF2-40B4-BE49-F238E27FC236}">
                <a16:creationId xmlns:a16="http://schemas.microsoft.com/office/drawing/2014/main" id="{A068EE71-840E-CDEE-4A35-6C95F248C5C5}"/>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4035460267"/>
      </p:ext>
    </p:extLst>
  </p:cSld>
  <p:clrMapOvr>
    <a:masterClrMapping/>
  </p:clrMapOvr>
  <mc:AlternateContent xmlns:mc="http://schemas.openxmlformats.org/markup-compatibility/2006" xmlns:p14="http://schemas.microsoft.com/office/powerpoint/2010/main">
    <mc:Choice Requires="p14">
      <p:transition spd="slow" p14:dur="2000" advTm="55655"/>
    </mc:Choice>
    <mc:Fallback xmlns="">
      <p:transition spd="slow" advTm="55655"/>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C3F9-0919-44AB-97DB-6271DF508EB7}"/>
              </a:ext>
            </a:extLst>
          </p:cNvPr>
          <p:cNvSpPr>
            <a:spLocks noGrp="1"/>
          </p:cNvSpPr>
          <p:nvPr>
            <p:ph type="title"/>
          </p:nvPr>
        </p:nvSpPr>
        <p:spPr>
          <a:xfrm>
            <a:off x="624419" y="59435"/>
            <a:ext cx="10695516" cy="729605"/>
          </a:xfrm>
        </p:spPr>
        <p:txBody>
          <a:bodyPr spcFirstLastPara="1" vert="horz" wrap="square" lIns="0" tIns="0" rIns="0" bIns="0" rtlCol="0" anchor="b" anchorCtr="0">
            <a:normAutofit/>
          </a:bodyPr>
          <a:lstStyle/>
          <a:p>
            <a:r>
              <a:rPr lang="fr-FR" sz="3200" dirty="0">
                <a:solidFill>
                  <a:srgbClr val="00B050"/>
                </a:solidFill>
                <a:latin typeface="+mj-lt"/>
              </a:rPr>
              <a:t>SFRT and </a:t>
            </a:r>
            <a:r>
              <a:rPr lang="fr-FR" sz="3200" dirty="0" err="1">
                <a:solidFill>
                  <a:srgbClr val="00B050"/>
                </a:solidFill>
                <a:latin typeface="+mj-lt"/>
              </a:rPr>
              <a:t>immunotherapy</a:t>
            </a:r>
            <a:r>
              <a:rPr lang="fr-FR" sz="3200" dirty="0">
                <a:solidFill>
                  <a:srgbClr val="00B050"/>
                </a:solidFill>
                <a:latin typeface="+mj-lt"/>
              </a:rPr>
              <a:t> (CAR-T)</a:t>
            </a:r>
          </a:p>
        </p:txBody>
      </p:sp>
      <p:sp>
        <p:nvSpPr>
          <p:cNvPr id="6" name="Slide Number Placeholder 5">
            <a:extLst>
              <a:ext uri="{FF2B5EF4-FFF2-40B4-BE49-F238E27FC236}">
                <a16:creationId xmlns:a16="http://schemas.microsoft.com/office/drawing/2014/main" id="{72270696-4CB2-4093-86C5-859196266044}"/>
              </a:ext>
            </a:extLst>
          </p:cNvPr>
          <p:cNvSpPr>
            <a:spLocks noGrp="1"/>
          </p:cNvSpPr>
          <p:nvPr>
            <p:ph type="sldNum" sz="quarter" idx="12"/>
          </p:nvPr>
        </p:nvSpPr>
        <p:spPr>
          <a:xfrm>
            <a:off x="12275300" y="8733431"/>
            <a:ext cx="848740" cy="331324"/>
          </a:xfrm>
          <a:prstGeom prst="rect">
            <a:avLst/>
          </a:prstGeom>
        </p:spPr>
        <p:txBody>
          <a:bodyPr vert="horz" lIns="0" tIns="0" rIns="0" bIns="0" rtlCol="0" anchor="t" anchorCtr="0"/>
          <a:lstStyle>
            <a:defPPr>
              <a:defRPr lang="en-US"/>
            </a:defPPr>
            <a:lvl1pPr marL="0" algn="r" defTabSz="609585" rtl="0" eaLnBrk="1" latinLnBrk="0" hangingPunct="1">
              <a:defRPr sz="1600" b="0" kern="1200">
                <a:solidFill>
                  <a:schemeClr val="bg1"/>
                </a:solidFill>
                <a:latin typeface="Arial" pitchFamily="34" charset="0"/>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5E366EBC-928B-1F4D-BCBB-31473BB08F84}" type="slidenum">
              <a:rPr lang="en-US" smtClean="0"/>
              <a:pPr/>
              <a:t>35</a:t>
            </a:fld>
            <a:endParaRPr lang="en-US" dirty="0"/>
          </a:p>
        </p:txBody>
      </p:sp>
      <p:sp>
        <p:nvSpPr>
          <p:cNvPr id="8" name="TextBox 7">
            <a:extLst>
              <a:ext uri="{FF2B5EF4-FFF2-40B4-BE49-F238E27FC236}">
                <a16:creationId xmlns:a16="http://schemas.microsoft.com/office/drawing/2014/main" id="{49E69620-FA31-4F2C-ABF7-39334FD2EFAB}"/>
              </a:ext>
            </a:extLst>
          </p:cNvPr>
          <p:cNvSpPr txBox="1"/>
          <p:nvPr/>
        </p:nvSpPr>
        <p:spPr>
          <a:xfrm>
            <a:off x="748671" y="1268761"/>
            <a:ext cx="4107086" cy="3693319"/>
          </a:xfrm>
          <a:prstGeom prst="rect">
            <a:avLst/>
          </a:prstGeom>
          <a:noFill/>
        </p:spPr>
        <p:txBody>
          <a:bodyPr wrap="none" rtlCol="0">
            <a:spAutoFit/>
          </a:bodyPr>
          <a:lstStyle/>
          <a:p>
            <a:r>
              <a:rPr lang="en-US" sz="2000" dirty="0"/>
              <a:t>TK-Luc human lymphoma</a:t>
            </a:r>
          </a:p>
          <a:p>
            <a:endParaRPr lang="en-US" sz="2000" dirty="0">
              <a:cs typeface="Helvetica" panose="020B0604020202020204" pitchFamily="34" charset="0"/>
            </a:endParaRPr>
          </a:p>
          <a:p>
            <a:r>
              <a:rPr lang="fr-FR" sz="2000" dirty="0">
                <a:cs typeface="Helvetica" panose="020B0604020202020204" pitchFamily="34" charset="0"/>
              </a:rPr>
              <a:t>RRGS (</a:t>
            </a:r>
            <a:r>
              <a:rPr lang="en-US" sz="2000" dirty="0">
                <a:solidFill>
                  <a:srgbClr val="212121"/>
                </a:solidFill>
                <a:cs typeface="Helvetica" panose="020B0604020202020204" pitchFamily="34" charset="0"/>
              </a:rPr>
              <a:t>Rat Rag1</a:t>
            </a:r>
            <a:r>
              <a:rPr lang="en-US" sz="2000" baseline="30000" dirty="0">
                <a:solidFill>
                  <a:srgbClr val="212121"/>
                </a:solidFill>
                <a:cs typeface="Helvetica" panose="020B0604020202020204" pitchFamily="34" charset="0"/>
              </a:rPr>
              <a:t>-/-</a:t>
            </a:r>
            <a:r>
              <a:rPr lang="en-US" sz="2000" dirty="0">
                <a:solidFill>
                  <a:srgbClr val="212121"/>
                </a:solidFill>
                <a:cs typeface="Helvetica" panose="020B0604020202020204" pitchFamily="34" charset="0"/>
              </a:rPr>
              <a:t> </a:t>
            </a:r>
            <a:r>
              <a:rPr lang="el-GR" sz="2000" dirty="0">
                <a:solidFill>
                  <a:srgbClr val="212121"/>
                </a:solidFill>
                <a:cs typeface="Helvetica" panose="020B0604020202020204" pitchFamily="34" charset="0"/>
              </a:rPr>
              <a:t>γ</a:t>
            </a:r>
            <a:r>
              <a:rPr lang="en-US" sz="2000" dirty="0">
                <a:solidFill>
                  <a:srgbClr val="212121"/>
                </a:solidFill>
                <a:cs typeface="Helvetica" panose="020B0604020202020204" pitchFamily="34" charset="0"/>
              </a:rPr>
              <a:t>c</a:t>
            </a:r>
            <a:r>
              <a:rPr lang="en-US" sz="2000" baseline="30000" dirty="0">
                <a:solidFill>
                  <a:srgbClr val="212121"/>
                </a:solidFill>
                <a:cs typeface="Helvetica" panose="020B0604020202020204" pitchFamily="34" charset="0"/>
              </a:rPr>
              <a:t>-/-</a:t>
            </a:r>
            <a:r>
              <a:rPr lang="en-US" sz="2000" dirty="0">
                <a:solidFill>
                  <a:srgbClr val="212121"/>
                </a:solidFill>
                <a:cs typeface="Helvetica" panose="020B0604020202020204" pitchFamily="34" charset="0"/>
              </a:rPr>
              <a:t> </a:t>
            </a:r>
            <a:r>
              <a:rPr lang="en-US" sz="2000" dirty="0" err="1">
                <a:solidFill>
                  <a:srgbClr val="212121"/>
                </a:solidFill>
                <a:cs typeface="Helvetica" panose="020B0604020202020204" pitchFamily="34" charset="0"/>
              </a:rPr>
              <a:t>hSIRP</a:t>
            </a:r>
            <a:r>
              <a:rPr lang="el-GR" sz="2000" dirty="0">
                <a:solidFill>
                  <a:srgbClr val="212121"/>
                </a:solidFill>
                <a:cs typeface="Helvetica" panose="020B0604020202020204" pitchFamily="34" charset="0"/>
              </a:rPr>
              <a:t>α</a:t>
            </a:r>
            <a:r>
              <a:rPr lang="en-US" sz="2000" baseline="30000" dirty="0">
                <a:solidFill>
                  <a:srgbClr val="212121"/>
                </a:solidFill>
                <a:cs typeface="Helvetica" panose="020B0604020202020204" pitchFamily="34" charset="0"/>
              </a:rPr>
              <a:t>+</a:t>
            </a:r>
            <a:r>
              <a:rPr lang="en-US" sz="2000" dirty="0">
                <a:solidFill>
                  <a:srgbClr val="212121"/>
                </a:solidFill>
                <a:cs typeface="Helvetica" panose="020B0604020202020204" pitchFamily="34" charset="0"/>
              </a:rPr>
              <a:t>)</a:t>
            </a:r>
          </a:p>
          <a:p>
            <a:endParaRPr lang="en-US" sz="2000" dirty="0">
              <a:solidFill>
                <a:srgbClr val="212121"/>
              </a:solidFill>
              <a:cs typeface="Helvetica" panose="020B0604020202020204" pitchFamily="34" charset="0"/>
            </a:endParaRPr>
          </a:p>
          <a:p>
            <a:pPr marL="285744" indent="-285744">
              <a:lnSpc>
                <a:spcPct val="150000"/>
              </a:lnSpc>
              <a:buFont typeface="Arial" panose="020B0604020202020204" pitchFamily="34" charset="0"/>
              <a:buChar char="•"/>
            </a:pPr>
            <a:r>
              <a:rPr lang="en-US" sz="2000" i="1" dirty="0">
                <a:solidFill>
                  <a:schemeClr val="bg1">
                    <a:lumMod val="50000"/>
                  </a:schemeClr>
                </a:solidFill>
                <a:cs typeface="Helvetica" panose="020B0604020202020204" pitchFamily="34" charset="0"/>
              </a:rPr>
              <a:t>lack all T, B and NK cells</a:t>
            </a:r>
          </a:p>
          <a:p>
            <a:pPr marL="285744" indent="-285744">
              <a:lnSpc>
                <a:spcPct val="150000"/>
              </a:lnSpc>
              <a:buFont typeface="Arial" panose="020B0604020202020204" pitchFamily="34" charset="0"/>
              <a:buChar char="•"/>
            </a:pPr>
            <a:r>
              <a:rPr lang="en-US" sz="2000" i="1" dirty="0">
                <a:solidFill>
                  <a:schemeClr val="bg1">
                    <a:lumMod val="50000"/>
                  </a:schemeClr>
                </a:solidFill>
                <a:cs typeface="Helvetica" panose="020B0604020202020204" pitchFamily="34" charset="0"/>
              </a:rPr>
              <a:t>Model for humanized rats</a:t>
            </a:r>
          </a:p>
          <a:p>
            <a:r>
              <a:rPr lang="en-US" sz="2000" i="1" dirty="0">
                <a:solidFill>
                  <a:schemeClr val="bg1">
                    <a:lumMod val="50000"/>
                  </a:schemeClr>
                </a:solidFill>
                <a:cs typeface="Helvetica" panose="020B0604020202020204" pitchFamily="34" charset="0"/>
              </a:rPr>
              <a:t>                       </a:t>
            </a:r>
          </a:p>
          <a:p>
            <a:r>
              <a:rPr lang="en-US" sz="2000" i="1" dirty="0">
                <a:solidFill>
                  <a:schemeClr val="bg1">
                    <a:lumMod val="50000"/>
                  </a:schemeClr>
                </a:solidFill>
                <a:cs typeface="Helvetica" panose="020B0604020202020204" pitchFamily="34" charset="0"/>
              </a:rPr>
              <a:t>   </a:t>
            </a:r>
            <a:r>
              <a:rPr lang="en-US" sz="2000" i="1" dirty="0" err="1">
                <a:solidFill>
                  <a:schemeClr val="bg1">
                    <a:lumMod val="50000"/>
                  </a:schemeClr>
                </a:solidFill>
                <a:cs typeface="Helvetica" panose="020B0604020202020204" pitchFamily="34" charset="0"/>
              </a:rPr>
              <a:t>Ménoret</a:t>
            </a:r>
            <a:r>
              <a:rPr lang="en-US" sz="2000" i="1" dirty="0">
                <a:solidFill>
                  <a:schemeClr val="bg1">
                    <a:lumMod val="50000"/>
                  </a:schemeClr>
                </a:solidFill>
                <a:cs typeface="Helvetica" panose="020B0604020202020204" pitchFamily="34" charset="0"/>
              </a:rPr>
              <a:t> et al. Transplantation 2020</a:t>
            </a:r>
          </a:p>
          <a:p>
            <a:endParaRPr lang="en-US" sz="2000" dirty="0">
              <a:cs typeface="Helvetica" panose="020B0604020202020204" pitchFamily="34" charset="0"/>
            </a:endParaRPr>
          </a:p>
          <a:p>
            <a:endParaRPr lang="en-US" sz="2000" dirty="0"/>
          </a:p>
          <a:p>
            <a:endParaRPr lang="fr-FR" sz="1400" dirty="0"/>
          </a:p>
        </p:txBody>
      </p:sp>
      <p:sp>
        <p:nvSpPr>
          <p:cNvPr id="3" name="TextBox 2">
            <a:extLst>
              <a:ext uri="{FF2B5EF4-FFF2-40B4-BE49-F238E27FC236}">
                <a16:creationId xmlns:a16="http://schemas.microsoft.com/office/drawing/2014/main" id="{93060783-B200-46ED-B7FB-D42592BDDBCD}"/>
              </a:ext>
            </a:extLst>
          </p:cNvPr>
          <p:cNvSpPr txBox="1"/>
          <p:nvPr/>
        </p:nvSpPr>
        <p:spPr>
          <a:xfrm>
            <a:off x="872172" y="5732278"/>
            <a:ext cx="1149289" cy="307777"/>
          </a:xfrm>
          <a:prstGeom prst="rect">
            <a:avLst/>
          </a:prstGeom>
          <a:noFill/>
        </p:spPr>
        <p:txBody>
          <a:bodyPr wrap="none" rtlCol="0">
            <a:spAutoFit/>
          </a:bodyPr>
          <a:lstStyle/>
          <a:p>
            <a:r>
              <a:rPr lang="en-US" sz="1400" dirty="0"/>
              <a:t>S. Amigorena</a:t>
            </a:r>
            <a:endParaRPr lang="fr-FR" sz="1400" dirty="0"/>
          </a:p>
        </p:txBody>
      </p:sp>
      <p:pic>
        <p:nvPicPr>
          <p:cNvPr id="5" name="Picture 4">
            <a:extLst>
              <a:ext uri="{FF2B5EF4-FFF2-40B4-BE49-F238E27FC236}">
                <a16:creationId xmlns:a16="http://schemas.microsoft.com/office/drawing/2014/main" id="{B25EAFAE-90F5-4642-A63F-4AA6A16470EE}"/>
              </a:ext>
            </a:extLst>
          </p:cNvPr>
          <p:cNvPicPr>
            <a:picLocks noChangeAspect="1"/>
          </p:cNvPicPr>
          <p:nvPr/>
        </p:nvPicPr>
        <p:blipFill>
          <a:blip r:embed="rId3"/>
          <a:stretch>
            <a:fillRect/>
          </a:stretch>
        </p:blipFill>
        <p:spPr>
          <a:xfrm>
            <a:off x="903925" y="4293096"/>
            <a:ext cx="1362075" cy="1371600"/>
          </a:xfrm>
          <a:prstGeom prst="rect">
            <a:avLst/>
          </a:prstGeom>
        </p:spPr>
      </p:pic>
      <p:pic>
        <p:nvPicPr>
          <p:cNvPr id="4" name="Picture 3">
            <a:extLst>
              <a:ext uri="{FF2B5EF4-FFF2-40B4-BE49-F238E27FC236}">
                <a16:creationId xmlns:a16="http://schemas.microsoft.com/office/drawing/2014/main" id="{9B27D5F6-070A-D3A8-9F3E-319A5F1A1E9C}"/>
              </a:ext>
            </a:extLst>
          </p:cNvPr>
          <p:cNvPicPr>
            <a:picLocks noChangeAspect="1"/>
          </p:cNvPicPr>
          <p:nvPr/>
        </p:nvPicPr>
        <p:blipFill rotWithShape="1">
          <a:blip r:embed="rId4"/>
          <a:srcRect t="8364"/>
          <a:stretch/>
        </p:blipFill>
        <p:spPr>
          <a:xfrm>
            <a:off x="5352663" y="1363426"/>
            <a:ext cx="6708037" cy="2929671"/>
          </a:xfrm>
          <a:prstGeom prst="rect">
            <a:avLst/>
          </a:prstGeom>
        </p:spPr>
      </p:pic>
      <p:pic>
        <p:nvPicPr>
          <p:cNvPr id="7" name="Picture 6" descr="A person with brown hair smiling&#10;&#10;Description automatically generated">
            <a:extLst>
              <a:ext uri="{FF2B5EF4-FFF2-40B4-BE49-F238E27FC236}">
                <a16:creationId xmlns:a16="http://schemas.microsoft.com/office/drawing/2014/main" id="{6699F33C-EB3A-6752-4CE2-79D7F4F8CF90}"/>
              </a:ext>
            </a:extLst>
          </p:cNvPr>
          <p:cNvPicPr>
            <a:picLocks noChangeAspect="1"/>
          </p:cNvPicPr>
          <p:nvPr/>
        </p:nvPicPr>
        <p:blipFill>
          <a:blip r:embed="rId5"/>
          <a:stretch>
            <a:fillRect/>
          </a:stretch>
        </p:blipFill>
        <p:spPr>
          <a:xfrm>
            <a:off x="2693358" y="4415417"/>
            <a:ext cx="879909" cy="1148723"/>
          </a:xfrm>
          <a:prstGeom prst="rect">
            <a:avLst/>
          </a:prstGeom>
        </p:spPr>
      </p:pic>
      <p:sp>
        <p:nvSpPr>
          <p:cNvPr id="9" name="TextBox 8">
            <a:extLst>
              <a:ext uri="{FF2B5EF4-FFF2-40B4-BE49-F238E27FC236}">
                <a16:creationId xmlns:a16="http://schemas.microsoft.com/office/drawing/2014/main" id="{FD03C76A-6660-8137-B476-08728C869FD1}"/>
              </a:ext>
            </a:extLst>
          </p:cNvPr>
          <p:cNvSpPr txBox="1"/>
          <p:nvPr/>
        </p:nvSpPr>
        <p:spPr>
          <a:xfrm>
            <a:off x="2710530" y="5732278"/>
            <a:ext cx="712054" cy="307777"/>
          </a:xfrm>
          <a:prstGeom prst="rect">
            <a:avLst/>
          </a:prstGeom>
          <a:noFill/>
        </p:spPr>
        <p:txBody>
          <a:bodyPr wrap="none" rtlCol="0">
            <a:spAutoFit/>
          </a:bodyPr>
          <a:lstStyle/>
          <a:p>
            <a:r>
              <a:rPr lang="en-US" sz="1400" dirty="0"/>
              <a:t>L. Iturri</a:t>
            </a:r>
          </a:p>
        </p:txBody>
      </p:sp>
      <p:sp>
        <p:nvSpPr>
          <p:cNvPr id="10" name="TextBox 9">
            <a:extLst>
              <a:ext uri="{FF2B5EF4-FFF2-40B4-BE49-F238E27FC236}">
                <a16:creationId xmlns:a16="http://schemas.microsoft.com/office/drawing/2014/main" id="{03DEE740-CC0B-4B3C-11D9-6AD09C6B4169}"/>
              </a:ext>
            </a:extLst>
          </p:cNvPr>
          <p:cNvSpPr txBox="1"/>
          <p:nvPr/>
        </p:nvSpPr>
        <p:spPr>
          <a:xfrm>
            <a:off x="4344005" y="4453323"/>
            <a:ext cx="7540544" cy="1323439"/>
          </a:xfrm>
          <a:prstGeom prst="rect">
            <a:avLst/>
          </a:prstGeom>
          <a:noFill/>
        </p:spPr>
        <p:txBody>
          <a:bodyPr wrap="square" rtlCol="0">
            <a:spAutoFit/>
          </a:bodyPr>
          <a:lstStyle/>
          <a:p>
            <a:pPr algn="ctr"/>
            <a:r>
              <a:rPr lang="en-US" sz="2000" b="1" dirty="0">
                <a:solidFill>
                  <a:srgbClr val="0070C0"/>
                </a:solidFill>
              </a:rPr>
              <a:t>MBRT and NOT broad beam irradiations enhance CAR-T efficacy</a:t>
            </a:r>
          </a:p>
          <a:p>
            <a:pPr algn="ctr"/>
            <a:endParaRPr lang="en-US" sz="2000" b="1" dirty="0">
              <a:solidFill>
                <a:srgbClr val="0070C0"/>
              </a:solidFill>
            </a:endParaRPr>
          </a:p>
          <a:p>
            <a:pPr algn="ctr"/>
            <a:r>
              <a:rPr lang="en-US" sz="2000" b="1" dirty="0">
                <a:solidFill>
                  <a:srgbClr val="0070C0"/>
                </a:solidFill>
              </a:rPr>
              <a:t>CAR-T delays tumor growth but does not eradicate it contrary to MBRT+CAR-T</a:t>
            </a:r>
          </a:p>
        </p:txBody>
      </p:sp>
      <p:sp>
        <p:nvSpPr>
          <p:cNvPr id="11" name="Rectangle 1">
            <a:extLst>
              <a:ext uri="{FF2B5EF4-FFF2-40B4-BE49-F238E27FC236}">
                <a16:creationId xmlns:a16="http://schemas.microsoft.com/office/drawing/2014/main" id="{EB6795E3-C153-8557-2683-43EE6B1DB7CD}"/>
              </a:ext>
            </a:extLst>
          </p:cNvPr>
          <p:cNvSpPr/>
          <p:nvPr/>
        </p:nvSpPr>
        <p:spPr bwMode="auto">
          <a:xfrm>
            <a:off x="14654"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r>
              <a:rPr lang="en-US" dirty="0" err="1"/>
              <a:t>Iturri</a:t>
            </a:r>
            <a:r>
              <a:rPr lang="en-US" dirty="0"/>
              <a:t> et al. submitted to Blood Advances</a:t>
            </a:r>
          </a:p>
        </p:txBody>
      </p:sp>
    </p:spTree>
    <p:extLst>
      <p:ext uri="{BB962C8B-B14F-4D97-AF65-F5344CB8AC3E}">
        <p14:creationId xmlns:p14="http://schemas.microsoft.com/office/powerpoint/2010/main" val="3691379544"/>
      </p:ext>
    </p:extLst>
  </p:cSld>
  <p:clrMapOvr>
    <a:masterClrMapping/>
  </p:clrMapOvr>
  <mc:AlternateContent xmlns:mc="http://schemas.openxmlformats.org/markup-compatibility/2006">
    <mc:Choice xmlns:p14="http://schemas.microsoft.com/office/powerpoint/2010/main" Requires="p14">
      <p:transition spd="slow" p14:dur="2000" advTm="38681"/>
    </mc:Choice>
    <mc:Fallback>
      <p:transition spd="slow" advTm="3868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C4B0D-FBA4-232D-140C-92B3C6A3797D}"/>
            </a:ext>
          </a:extLst>
        </p:cNvPr>
        <p:cNvGrpSpPr/>
        <p:nvPr/>
      </p:nvGrpSpPr>
      <p:grpSpPr>
        <a:xfrm>
          <a:off x="0" y="0"/>
          <a:ext cx="0" cy="0"/>
          <a:chOff x="0" y="0"/>
          <a:chExt cx="0" cy="0"/>
        </a:xfrm>
      </p:grpSpPr>
      <p:sp>
        <p:nvSpPr>
          <p:cNvPr id="23" name="Título 1">
            <a:extLst>
              <a:ext uri="{FF2B5EF4-FFF2-40B4-BE49-F238E27FC236}">
                <a16:creationId xmlns:a16="http://schemas.microsoft.com/office/drawing/2014/main" id="{1AAF93C0-0A50-3246-2912-5663D47ADACE}"/>
              </a:ext>
            </a:extLst>
          </p:cNvPr>
          <p:cNvSpPr>
            <a:spLocks noGrp="1"/>
          </p:cNvSpPr>
          <p:nvPr>
            <p:ph type="title"/>
          </p:nvPr>
        </p:nvSpPr>
        <p:spPr>
          <a:xfrm>
            <a:off x="623888" y="100033"/>
            <a:ext cx="10696575" cy="730250"/>
          </a:xfrm>
        </p:spPr>
        <p:txBody>
          <a:bodyPr vert="horz" lIns="0" tIns="0" rIns="0" bIns="0" rtlCol="0" anchor="b" anchorCtr="0">
            <a:normAutofit/>
          </a:bodyPr>
          <a:lstStyle/>
          <a:p>
            <a:pPr algn="ct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Radiotherapy</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paradigm</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shift</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in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the</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21</a:t>
            </a:r>
            <a:r>
              <a:rPr lang="es-ES" sz="3200" b="1" baseline="30000" dirty="0">
                <a:solidFill>
                  <a:srgbClr val="009900"/>
                </a:solidFill>
                <a:latin typeface="Calibri" panose="020F0502020204030204" pitchFamily="34" charset="0"/>
                <a:ea typeface="Calibri" panose="020F0502020204030204" pitchFamily="34" charset="0"/>
                <a:cs typeface="Calibri" panose="020F0502020204030204" pitchFamily="34" charset="0"/>
              </a:rPr>
              <a:t>th</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century</a:t>
            </a:r>
            <a:endPar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4299DB4-4EED-1986-F344-337241CB8ABB}"/>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5" name="Picture 4">
            <a:extLst>
              <a:ext uri="{FF2B5EF4-FFF2-40B4-BE49-F238E27FC236}">
                <a16:creationId xmlns:a16="http://schemas.microsoft.com/office/drawing/2014/main" id="{C817BED8-3DCF-CCBC-68C5-3D46674CD768}"/>
              </a:ext>
            </a:extLst>
          </p:cNvPr>
          <p:cNvPicPr>
            <a:picLocks noChangeAspect="1"/>
          </p:cNvPicPr>
          <p:nvPr/>
        </p:nvPicPr>
        <p:blipFill>
          <a:blip r:embed="rId4"/>
          <a:srcRect r="29584"/>
          <a:stretch>
            <a:fillRect/>
          </a:stretch>
        </p:blipFill>
        <p:spPr>
          <a:xfrm>
            <a:off x="335361" y="1412776"/>
            <a:ext cx="6840760" cy="4608512"/>
          </a:xfrm>
          <a:prstGeom prst="rect">
            <a:avLst/>
          </a:prstGeom>
        </p:spPr>
      </p:pic>
      <p:sp>
        <p:nvSpPr>
          <p:cNvPr id="6" name="CuadroTexto 3">
            <a:extLst>
              <a:ext uri="{FF2B5EF4-FFF2-40B4-BE49-F238E27FC236}">
                <a16:creationId xmlns:a16="http://schemas.microsoft.com/office/drawing/2014/main" id="{22B62CA9-846E-1BD5-08FD-2E5C6851DC0D}"/>
              </a:ext>
            </a:extLst>
          </p:cNvPr>
          <p:cNvSpPr txBox="1"/>
          <p:nvPr/>
        </p:nvSpPr>
        <p:spPr>
          <a:xfrm>
            <a:off x="6456040" y="1182231"/>
            <a:ext cx="2564292" cy="2246769"/>
          </a:xfrm>
          <a:prstGeom prst="rect">
            <a:avLst/>
          </a:prstGeom>
          <a:noFill/>
        </p:spPr>
        <p:txBody>
          <a:bodyPr wrap="none" rtlCol="0">
            <a:spAutoFit/>
          </a:bodyPr>
          <a:lstStyle/>
          <a:p>
            <a:r>
              <a:rPr lang="es-ES" sz="2000" b="1" dirty="0">
                <a:latin typeface="Calibri" panose="020F0502020204030204" pitchFamily="34" charset="0"/>
                <a:cs typeface="Calibri" panose="020F0502020204030204" pitchFamily="34" charset="0"/>
              </a:rPr>
              <a:t>PULSAR </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FLASH</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a:t>
            </a:r>
            <a:r>
              <a:rPr lang="es-ES" sz="2000" b="1" dirty="0" err="1">
                <a:latin typeface="Calibri" panose="020F0502020204030204" pitchFamily="34" charset="0"/>
                <a:cs typeface="Calibri" panose="020F0502020204030204" pitchFamily="34" charset="0"/>
              </a:rPr>
              <a:t>Pulsed</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radiobiology</a:t>
            </a:r>
            <a:r>
              <a:rPr lang="es-ES" sz="2000" b="1" dirty="0">
                <a:latin typeface="Calibri" panose="020F0502020204030204" pitchFamily="34" charset="0"/>
                <a:cs typeface="Calibri" panose="020F0502020204030204" pitchFamily="34" charset="0"/>
              </a:rPr>
              <a:t> </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 </a:t>
            </a:r>
          </a:p>
        </p:txBody>
      </p:sp>
      <p:sp>
        <p:nvSpPr>
          <p:cNvPr id="2" name="Rectángulo 1">
            <a:extLst>
              <a:ext uri="{FF2B5EF4-FFF2-40B4-BE49-F238E27FC236}">
                <a16:creationId xmlns:a16="http://schemas.microsoft.com/office/drawing/2014/main" id="{968DFAA3-DD5D-0718-F77A-EE3049661AD4}"/>
              </a:ext>
            </a:extLst>
          </p:cNvPr>
          <p:cNvSpPr/>
          <p:nvPr/>
        </p:nvSpPr>
        <p:spPr bwMode="auto">
          <a:xfrm>
            <a:off x="6456040" y="1182231"/>
            <a:ext cx="1080120" cy="446569"/>
          </a:xfrm>
          <a:prstGeom prst="rect">
            <a:avLst/>
          </a:prstGeom>
          <a:noFill/>
          <a:ln>
            <a:solidFill>
              <a:srgbClr val="FF0000"/>
            </a:solidFill>
          </a:ln>
        </p:spPr>
        <p:txBody>
          <a:bodyPr vert="horz" wrap="square" lIns="91440" tIns="45720" rIns="91440" bIns="45720" numCol="1" rtlCol="0" anchor="t" anchorCtr="0" compatLnSpc="1">
            <a:prstTxWarp prst="textNoShape">
              <a:avLst/>
            </a:prstTxWarp>
          </a:bodyPr>
          <a:lstStyle/>
          <a:p>
            <a:pPr algn="ctr"/>
            <a:endParaRPr lang="es-ES"/>
          </a:p>
        </p:txBody>
      </p:sp>
      <p:pic>
        <p:nvPicPr>
          <p:cNvPr id="7" name="Audio 6">
            <a:hlinkClick r:id="" action="ppaction://media"/>
            <a:extLst>
              <a:ext uri="{FF2B5EF4-FFF2-40B4-BE49-F238E27FC236}">
                <a16:creationId xmlns:a16="http://schemas.microsoft.com/office/drawing/2014/main" id="{CE0D3465-C886-30E5-7D51-A073BDF0E2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2103845"/>
      </p:ext>
    </p:extLst>
  </p:cSld>
  <p:clrMapOvr>
    <a:masterClrMapping/>
  </p:clrMapOvr>
  <mc:AlternateContent xmlns:mc="http://schemas.openxmlformats.org/markup-compatibility/2006" xmlns:p14="http://schemas.microsoft.com/office/powerpoint/2010/main">
    <mc:Choice Requires="p14">
      <p:transition spd="slow" p14:dur="2000" advTm="15443"/>
    </mc:Choice>
    <mc:Fallback xmlns="">
      <p:transition spd="slow" advTm="1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0052D-6D2F-0BE5-A7D1-EA5583EE802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FF91669-2B4F-6DCC-C963-A6FF993ECDA3}"/>
              </a:ext>
            </a:extLst>
          </p:cNvPr>
          <p:cNvSpPr>
            <a:spLocks noGrp="1"/>
          </p:cNvSpPr>
          <p:nvPr>
            <p:ph type="title"/>
          </p:nvPr>
        </p:nvSpPr>
        <p:spPr>
          <a:xfrm>
            <a:off x="293914" y="-557"/>
            <a:ext cx="11530025" cy="729605"/>
          </a:xfrm>
        </p:spPr>
        <p:txBody>
          <a:bodyPr>
            <a:noAutofit/>
          </a:bodyPr>
          <a:lstStyle/>
          <a:p>
            <a:pPr algn="ctr"/>
            <a:br>
              <a:rPr lang="es-ES" sz="2600" dirty="0">
                <a:solidFill>
                  <a:srgbClr val="00B050"/>
                </a:solidFill>
              </a:rPr>
            </a:b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PULSAR: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Personalised</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ultrafractionated</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stereotactic</a:t>
            </a:r>
            <a:r>
              <a:rPr lang="es-E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adaptative RT</a:t>
            </a:r>
          </a:p>
        </p:txBody>
      </p:sp>
      <p:sp>
        <p:nvSpPr>
          <p:cNvPr id="6" name="Marcador de número de diapositiva 5">
            <a:extLst>
              <a:ext uri="{FF2B5EF4-FFF2-40B4-BE49-F238E27FC236}">
                <a16:creationId xmlns:a16="http://schemas.microsoft.com/office/drawing/2014/main" id="{21940F17-1AF7-B821-3044-144C6B881C19}"/>
              </a:ext>
            </a:extLst>
          </p:cNvPr>
          <p:cNvSpPr>
            <a:spLocks noGrp="1"/>
          </p:cNvSpPr>
          <p:nvPr>
            <p:ph type="sldNum" sz="quarter" idx="12"/>
          </p:nvPr>
        </p:nvSpPr>
        <p:spPr>
          <a:xfrm>
            <a:off x="12275300" y="8733431"/>
            <a:ext cx="848740" cy="331324"/>
          </a:xfrm>
          <a:prstGeom prst="rect">
            <a:avLst/>
          </a:prstGeom>
        </p:spPr>
        <p:txBody>
          <a:bodyPr vert="horz" lIns="0" tIns="0" rIns="0" bIns="0" rtlCol="0" anchor="t" anchorCtr="0"/>
          <a:lstStyle>
            <a:defPPr>
              <a:defRPr lang="en-US"/>
            </a:defPPr>
            <a:lvl1pPr marL="0" algn="r" defTabSz="609585" rtl="0" eaLnBrk="1" latinLnBrk="0" hangingPunct="1">
              <a:defRPr sz="1600" b="0" kern="1200">
                <a:solidFill>
                  <a:schemeClr val="bg1"/>
                </a:solidFill>
                <a:latin typeface="Arial" pitchFamily="34" charset="0"/>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5E366EBC-928B-1F4D-BCBB-31473BB08F84}" type="slidenum">
              <a:rPr lang="en-US" smtClean="0"/>
              <a:pPr/>
              <a:t>37</a:t>
            </a:fld>
            <a:endParaRPr lang="en-US" dirty="0"/>
          </a:p>
        </p:txBody>
      </p:sp>
      <p:sp>
        <p:nvSpPr>
          <p:cNvPr id="13" name="TextBox 12">
            <a:extLst>
              <a:ext uri="{FF2B5EF4-FFF2-40B4-BE49-F238E27FC236}">
                <a16:creationId xmlns:a16="http://schemas.microsoft.com/office/drawing/2014/main" id="{7E0DFD9A-2297-DA0E-5F25-40D45B734A04}"/>
              </a:ext>
            </a:extLst>
          </p:cNvPr>
          <p:cNvSpPr txBox="1"/>
          <p:nvPr/>
        </p:nvSpPr>
        <p:spPr>
          <a:xfrm>
            <a:off x="5204261" y="1301985"/>
            <a:ext cx="6563195" cy="1518429"/>
          </a:xfrm>
          <a:prstGeom prst="rect">
            <a:avLst/>
          </a:prstGeom>
          <a:noFill/>
        </p:spPr>
        <p:txBody>
          <a:bodyPr wrap="square">
            <a:spAutoFit/>
          </a:bodyPr>
          <a:lstStyle/>
          <a:p>
            <a:pPr algn="just"/>
            <a:r>
              <a:rPr lang="en-US" sz="2200" dirty="0">
                <a:latin typeface="Calibri" panose="020F0502020204030204" pitchFamily="34" charset="0"/>
                <a:ea typeface="Calibri" panose="020F0502020204030204" pitchFamily="34" charset="0"/>
                <a:cs typeface="Calibri" panose="020F0502020204030204" pitchFamily="34" charset="0"/>
              </a:rPr>
              <a:t>PULSAR aims to deliver tumoricidal doses in a pulsed mode with long intervals (for a period of weeks or months).</a:t>
            </a:r>
          </a:p>
          <a:p>
            <a:r>
              <a:rPr lang="en-US" sz="2667" dirty="0">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47776565-2308-952B-440C-CA44625F54A8}"/>
              </a:ext>
            </a:extLst>
          </p:cNvPr>
          <p:cNvSpPr txBox="1"/>
          <p:nvPr/>
        </p:nvSpPr>
        <p:spPr>
          <a:xfrm>
            <a:off x="3993750" y="3303805"/>
            <a:ext cx="4311693" cy="502766"/>
          </a:xfrm>
          <a:prstGeom prst="rect">
            <a:avLst/>
          </a:prstGeom>
          <a:noFill/>
        </p:spPr>
        <p:txBody>
          <a:bodyPr wrap="none" rtlCol="0">
            <a:spAutoFit/>
          </a:bodyPr>
          <a:lstStyle/>
          <a:p>
            <a:r>
              <a:rPr lang="en-US" sz="2667" b="1" dirty="0">
                <a:latin typeface="Calibri" panose="020F0502020204030204" pitchFamily="34" charset="0"/>
                <a:ea typeface="Calibri" panose="020F0502020204030204" pitchFamily="34" charset="0"/>
                <a:cs typeface="Calibri" panose="020F0502020204030204" pitchFamily="34" charset="0"/>
              </a:rPr>
              <a:t>Three advantages of PULSAR </a:t>
            </a:r>
          </a:p>
        </p:txBody>
      </p:sp>
      <p:pic>
        <p:nvPicPr>
          <p:cNvPr id="15" name="Picture 14">
            <a:extLst>
              <a:ext uri="{FF2B5EF4-FFF2-40B4-BE49-F238E27FC236}">
                <a16:creationId xmlns:a16="http://schemas.microsoft.com/office/drawing/2014/main" id="{DEA699E5-3098-1C0B-7327-3E49925B35F3}"/>
              </a:ext>
            </a:extLst>
          </p:cNvPr>
          <p:cNvPicPr>
            <a:picLocks noChangeAspect="1"/>
          </p:cNvPicPr>
          <p:nvPr/>
        </p:nvPicPr>
        <p:blipFill rotWithShape="1">
          <a:blip r:embed="rId3"/>
          <a:srcRect l="4177" t="20840" r="22170" b="15159"/>
          <a:stretch/>
        </p:blipFill>
        <p:spPr>
          <a:xfrm>
            <a:off x="293915" y="1333209"/>
            <a:ext cx="4741748" cy="1622329"/>
          </a:xfrm>
          <a:prstGeom prst="rect">
            <a:avLst/>
          </a:prstGeom>
        </p:spPr>
      </p:pic>
      <p:sp>
        <p:nvSpPr>
          <p:cNvPr id="16" name="TextBox 15">
            <a:extLst>
              <a:ext uri="{FF2B5EF4-FFF2-40B4-BE49-F238E27FC236}">
                <a16:creationId xmlns:a16="http://schemas.microsoft.com/office/drawing/2014/main" id="{AC9920C4-A4DE-32C0-38AC-B9EB820CE2F4}"/>
              </a:ext>
            </a:extLst>
          </p:cNvPr>
          <p:cNvSpPr txBox="1"/>
          <p:nvPr/>
        </p:nvSpPr>
        <p:spPr>
          <a:xfrm>
            <a:off x="342539" y="4074521"/>
            <a:ext cx="6781832" cy="3231654"/>
          </a:xfrm>
          <a:prstGeom prst="rect">
            <a:avLst/>
          </a:prstGeom>
          <a:noFill/>
        </p:spPr>
        <p:txBody>
          <a:bodyPr wrap="square" rtlCol="0">
            <a:spAutoFit/>
          </a:bodyPr>
          <a:lstStyle/>
          <a:p>
            <a:pPr marL="609585" indent="-609585" algn="just">
              <a:buFont typeface="+mj-lt"/>
              <a:buAutoNum type="arabicPeriod"/>
            </a:pPr>
            <a:r>
              <a:rPr lang="en-US" sz="2200" dirty="0">
                <a:latin typeface="Calibri" panose="020F0502020204030204" pitchFamily="34" charset="0"/>
                <a:ea typeface="Calibri" panose="020F0502020204030204" pitchFamily="34" charset="0"/>
                <a:cs typeface="Calibri" panose="020F0502020204030204" pitchFamily="34" charset="0"/>
              </a:rPr>
              <a:t>Split course treatments are less toxic</a:t>
            </a:r>
          </a:p>
          <a:p>
            <a:pPr marL="609585" indent="-609585" algn="just">
              <a:buFont typeface="+mj-lt"/>
              <a:buAutoNum type="arabicPeriod"/>
            </a:pPr>
            <a:endParaRPr lang="en-US" sz="2200" dirty="0">
              <a:latin typeface="Calibri" panose="020F0502020204030204" pitchFamily="34" charset="0"/>
              <a:ea typeface="Calibri" panose="020F0502020204030204" pitchFamily="34" charset="0"/>
              <a:cs typeface="Calibri" panose="020F0502020204030204" pitchFamily="34" charset="0"/>
            </a:endParaRPr>
          </a:p>
          <a:p>
            <a:pPr marL="609585" indent="-609585" algn="just">
              <a:buFont typeface="+mj-lt"/>
              <a:buAutoNum type="arabicPeriod"/>
            </a:pPr>
            <a:r>
              <a:rPr lang="en-US" sz="2200" dirty="0">
                <a:latin typeface="Calibri" panose="020F0502020204030204" pitchFamily="34" charset="0"/>
                <a:ea typeface="Calibri" panose="020F0502020204030204" pitchFamily="34" charset="0"/>
                <a:cs typeface="Calibri" panose="020F0502020204030204" pitchFamily="34" charset="0"/>
              </a:rPr>
              <a:t>Long intervals between pulses facilitate adaptation</a:t>
            </a:r>
          </a:p>
          <a:p>
            <a:pPr marL="609585" indent="-609585" algn="just">
              <a:buFont typeface="+mj-lt"/>
              <a:buAutoNum type="arabicPeriod"/>
            </a:pPr>
            <a:endParaRPr lang="en-US" sz="2200" dirty="0">
              <a:latin typeface="Calibri" panose="020F0502020204030204" pitchFamily="34" charset="0"/>
              <a:ea typeface="Calibri" panose="020F0502020204030204" pitchFamily="34" charset="0"/>
              <a:cs typeface="Calibri" panose="020F0502020204030204" pitchFamily="34" charset="0"/>
            </a:endParaRPr>
          </a:p>
          <a:p>
            <a:pPr marL="609585" indent="-609585" algn="just">
              <a:buFont typeface="+mj-lt"/>
              <a:buAutoNum type="arabicPeriod"/>
            </a:pPr>
            <a:r>
              <a:rPr lang="en-US" sz="2200" dirty="0">
                <a:latin typeface="Calibri" panose="020F0502020204030204" pitchFamily="34" charset="0"/>
                <a:ea typeface="Calibri" panose="020F0502020204030204" pitchFamily="34" charset="0"/>
                <a:cs typeface="Calibri" panose="020F0502020204030204" pitchFamily="34" charset="0"/>
              </a:rPr>
              <a:t>Long intervals between pulses may foster adaptative immunity</a:t>
            </a:r>
          </a:p>
          <a:p>
            <a:pPr algn="just"/>
            <a:endParaRPr lang="en-US" sz="2400" dirty="0"/>
          </a:p>
          <a:p>
            <a:pPr algn="just"/>
            <a:endParaRPr lang="en-US" sz="2400" dirty="0"/>
          </a:p>
          <a:p>
            <a:pPr algn="just"/>
            <a:endParaRPr lang="en-US" sz="2400" dirty="0"/>
          </a:p>
        </p:txBody>
      </p:sp>
      <p:pic>
        <p:nvPicPr>
          <p:cNvPr id="19" name="Picture 18">
            <a:extLst>
              <a:ext uri="{FF2B5EF4-FFF2-40B4-BE49-F238E27FC236}">
                <a16:creationId xmlns:a16="http://schemas.microsoft.com/office/drawing/2014/main" id="{776B3B13-7923-2203-1B19-66FBCC0900B8}"/>
              </a:ext>
            </a:extLst>
          </p:cNvPr>
          <p:cNvPicPr>
            <a:picLocks noChangeAspect="1"/>
          </p:cNvPicPr>
          <p:nvPr/>
        </p:nvPicPr>
        <p:blipFill rotWithShape="1">
          <a:blip r:embed="rId4"/>
          <a:srcRect t="27975"/>
          <a:stretch/>
        </p:blipFill>
        <p:spPr>
          <a:xfrm>
            <a:off x="7493036" y="4124703"/>
            <a:ext cx="4538424" cy="2086984"/>
          </a:xfrm>
          <a:prstGeom prst="rect">
            <a:avLst/>
          </a:prstGeom>
        </p:spPr>
      </p:pic>
      <p:sp>
        <p:nvSpPr>
          <p:cNvPr id="3" name="Rectangle 2">
            <a:extLst>
              <a:ext uri="{FF2B5EF4-FFF2-40B4-BE49-F238E27FC236}">
                <a16:creationId xmlns:a16="http://schemas.microsoft.com/office/drawing/2014/main" id="{237098C0-1EE8-CED0-0EEB-81645ED48C2F}"/>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954647817"/>
      </p:ext>
    </p:extLst>
  </p:cSld>
  <p:clrMapOvr>
    <a:masterClrMapping/>
  </p:clrMapOvr>
  <mc:AlternateContent xmlns:mc="http://schemas.openxmlformats.org/markup-compatibility/2006" xmlns:p14="http://schemas.microsoft.com/office/powerpoint/2010/main">
    <mc:Choice Requires="p14">
      <p:transition spd="slow" p14:dur="2000" advTm="69761"/>
    </mc:Choice>
    <mc:Fallback xmlns="">
      <p:transition spd="slow" advTm="6976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9ECD8-5DF7-68AF-1E13-7FDEAA4D475D}"/>
            </a:ext>
          </a:extLst>
        </p:cNvPr>
        <p:cNvGrpSpPr/>
        <p:nvPr/>
      </p:nvGrpSpPr>
      <p:grpSpPr>
        <a:xfrm>
          <a:off x="0" y="0"/>
          <a:ext cx="0" cy="0"/>
          <a:chOff x="0" y="0"/>
          <a:chExt cx="0" cy="0"/>
        </a:xfrm>
      </p:grpSpPr>
      <p:sp>
        <p:nvSpPr>
          <p:cNvPr id="23" name="Título 1">
            <a:extLst>
              <a:ext uri="{FF2B5EF4-FFF2-40B4-BE49-F238E27FC236}">
                <a16:creationId xmlns:a16="http://schemas.microsoft.com/office/drawing/2014/main" id="{70DA1CBC-FECD-9512-3B10-33037B54ED16}"/>
              </a:ext>
            </a:extLst>
          </p:cNvPr>
          <p:cNvSpPr>
            <a:spLocks noGrp="1"/>
          </p:cNvSpPr>
          <p:nvPr>
            <p:ph type="title"/>
          </p:nvPr>
        </p:nvSpPr>
        <p:spPr>
          <a:xfrm>
            <a:off x="623888" y="100033"/>
            <a:ext cx="10696575" cy="730250"/>
          </a:xfrm>
        </p:spPr>
        <p:txBody>
          <a:bodyPr vert="horz" lIns="0" tIns="0" rIns="0" bIns="0" rtlCol="0" anchor="b" anchorCtr="0">
            <a:normAutofit/>
          </a:bodyPr>
          <a:lstStyle/>
          <a:p>
            <a:pPr algn="ct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Radiotherapy</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paradigm</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shift</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in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the</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21</a:t>
            </a:r>
            <a:r>
              <a:rPr lang="es-ES" sz="3200" b="1" baseline="30000" dirty="0">
                <a:solidFill>
                  <a:srgbClr val="009900"/>
                </a:solidFill>
                <a:latin typeface="Calibri" panose="020F0502020204030204" pitchFamily="34" charset="0"/>
                <a:ea typeface="Calibri" panose="020F0502020204030204" pitchFamily="34" charset="0"/>
                <a:cs typeface="Calibri" panose="020F0502020204030204" pitchFamily="34" charset="0"/>
              </a:rPr>
              <a:t>th</a:t>
            </a:r>
            <a:r>
              <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rPr>
              <a:t> </a:t>
            </a:r>
            <a:r>
              <a:rPr lang="es-ES" sz="3200" b="1" dirty="0" err="1">
                <a:solidFill>
                  <a:srgbClr val="009900"/>
                </a:solidFill>
                <a:latin typeface="Calibri" panose="020F0502020204030204" pitchFamily="34" charset="0"/>
                <a:ea typeface="Calibri" panose="020F0502020204030204" pitchFamily="34" charset="0"/>
                <a:cs typeface="Calibri" panose="020F0502020204030204" pitchFamily="34" charset="0"/>
              </a:rPr>
              <a:t>century</a:t>
            </a:r>
            <a:endParaRPr lang="es-ES" sz="3200" b="1" dirty="0">
              <a:solidFill>
                <a:srgbClr val="0099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7F7E922-DCD1-37EC-0F7E-02F63DD1028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5" name="Picture 4">
            <a:extLst>
              <a:ext uri="{FF2B5EF4-FFF2-40B4-BE49-F238E27FC236}">
                <a16:creationId xmlns:a16="http://schemas.microsoft.com/office/drawing/2014/main" id="{C6BD5F5D-E22C-E777-A0C7-7F0431C8C8BB}"/>
              </a:ext>
            </a:extLst>
          </p:cNvPr>
          <p:cNvPicPr>
            <a:picLocks noChangeAspect="1"/>
          </p:cNvPicPr>
          <p:nvPr/>
        </p:nvPicPr>
        <p:blipFill>
          <a:blip r:embed="rId2"/>
          <a:srcRect r="29584"/>
          <a:stretch>
            <a:fillRect/>
          </a:stretch>
        </p:blipFill>
        <p:spPr>
          <a:xfrm>
            <a:off x="335361" y="1412776"/>
            <a:ext cx="6840760" cy="4608512"/>
          </a:xfrm>
          <a:prstGeom prst="rect">
            <a:avLst/>
          </a:prstGeom>
        </p:spPr>
      </p:pic>
      <p:sp>
        <p:nvSpPr>
          <p:cNvPr id="6" name="CuadroTexto 3">
            <a:extLst>
              <a:ext uri="{FF2B5EF4-FFF2-40B4-BE49-F238E27FC236}">
                <a16:creationId xmlns:a16="http://schemas.microsoft.com/office/drawing/2014/main" id="{F1ECCB72-D574-47E7-AA9A-D4BBFDC2FF1B}"/>
              </a:ext>
            </a:extLst>
          </p:cNvPr>
          <p:cNvSpPr txBox="1"/>
          <p:nvPr/>
        </p:nvSpPr>
        <p:spPr>
          <a:xfrm>
            <a:off x="6456040" y="1182231"/>
            <a:ext cx="2564292" cy="2246769"/>
          </a:xfrm>
          <a:prstGeom prst="rect">
            <a:avLst/>
          </a:prstGeom>
          <a:noFill/>
        </p:spPr>
        <p:txBody>
          <a:bodyPr wrap="none" rtlCol="0">
            <a:spAutoFit/>
          </a:bodyPr>
          <a:lstStyle/>
          <a:p>
            <a:r>
              <a:rPr lang="es-ES" sz="2000" b="1" dirty="0">
                <a:latin typeface="Calibri" panose="020F0502020204030204" pitchFamily="34" charset="0"/>
                <a:cs typeface="Calibri" panose="020F0502020204030204" pitchFamily="34" charset="0"/>
              </a:rPr>
              <a:t>PULSAR </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FLASH</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a:t>
            </a:r>
            <a:r>
              <a:rPr lang="es-ES" sz="2000" b="1" dirty="0" err="1">
                <a:latin typeface="Calibri" panose="020F0502020204030204" pitchFamily="34" charset="0"/>
                <a:cs typeface="Calibri" panose="020F0502020204030204" pitchFamily="34" charset="0"/>
              </a:rPr>
              <a:t>Pulsed</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radiobiology</a:t>
            </a:r>
            <a:r>
              <a:rPr lang="es-ES" sz="2000" b="1" dirty="0">
                <a:latin typeface="Calibri" panose="020F0502020204030204" pitchFamily="34" charset="0"/>
                <a:cs typeface="Calibri" panose="020F0502020204030204" pitchFamily="34" charset="0"/>
              </a:rPr>
              <a:t> </a:t>
            </a:r>
          </a:p>
          <a:p>
            <a:endParaRPr lang="es-ES" sz="2000" b="1" dirty="0">
              <a:latin typeface="Calibri" panose="020F0502020204030204" pitchFamily="34" charset="0"/>
              <a:cs typeface="Calibri" panose="020F0502020204030204" pitchFamily="34" charset="0"/>
            </a:endParaRPr>
          </a:p>
          <a:p>
            <a:r>
              <a:rPr lang="es-ES" sz="2000" b="1" dirty="0">
                <a:latin typeface="Calibri" panose="020F0502020204030204" pitchFamily="34" charset="0"/>
                <a:cs typeface="Calibri" panose="020F0502020204030204" pitchFamily="34" charset="0"/>
              </a:rPr>
              <a:t> </a:t>
            </a:r>
          </a:p>
        </p:txBody>
      </p:sp>
      <p:sp>
        <p:nvSpPr>
          <p:cNvPr id="2" name="Rectángulo 1">
            <a:extLst>
              <a:ext uri="{FF2B5EF4-FFF2-40B4-BE49-F238E27FC236}">
                <a16:creationId xmlns:a16="http://schemas.microsoft.com/office/drawing/2014/main" id="{1CAB40AF-0D4A-5A9E-0E95-1728D8CD9A02}"/>
              </a:ext>
            </a:extLst>
          </p:cNvPr>
          <p:cNvSpPr/>
          <p:nvPr/>
        </p:nvSpPr>
        <p:spPr bwMode="auto">
          <a:xfrm>
            <a:off x="6386535" y="1772816"/>
            <a:ext cx="1080120" cy="446569"/>
          </a:xfrm>
          <a:prstGeom prst="rect">
            <a:avLst/>
          </a:prstGeom>
          <a:noFill/>
          <a:ln>
            <a:solidFill>
              <a:srgbClr val="FF0000"/>
            </a:solidFill>
          </a:ln>
        </p:spPr>
        <p:txBody>
          <a:bodyPr vert="horz" wrap="square" lIns="91440" tIns="45720" rIns="91440" bIns="45720" numCol="1" rtlCol="0" anchor="t" anchorCtr="0" compatLnSpc="1">
            <a:prstTxWarp prst="textNoShape">
              <a:avLst/>
            </a:prstTxWarp>
          </a:bodyPr>
          <a:lstStyle/>
          <a:p>
            <a:pPr algn="ctr"/>
            <a:endParaRPr lang="es-ES"/>
          </a:p>
        </p:txBody>
      </p:sp>
    </p:spTree>
    <p:extLst>
      <p:ext uri="{BB962C8B-B14F-4D97-AF65-F5344CB8AC3E}">
        <p14:creationId xmlns:p14="http://schemas.microsoft.com/office/powerpoint/2010/main" val="745729181"/>
      </p:ext>
    </p:extLst>
  </p:cSld>
  <p:clrMapOvr>
    <a:masterClrMapping/>
  </p:clrMapOvr>
  <mc:AlternateContent xmlns:mc="http://schemas.openxmlformats.org/markup-compatibility/2006" xmlns:p14="http://schemas.microsoft.com/office/powerpoint/2010/main">
    <mc:Choice Requires="p14">
      <p:transition spd="slow" p14:dur="2000" advTm="3993"/>
    </mc:Choice>
    <mc:Fallback xmlns="">
      <p:transition spd="slow" advTm="39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534C-B152-6347-E08C-006768DEEF0D}"/>
              </a:ext>
            </a:extLst>
          </p:cNvPr>
          <p:cNvSpPr>
            <a:spLocks noGrp="1"/>
          </p:cNvSpPr>
          <p:nvPr>
            <p:ph type="title"/>
          </p:nvPr>
        </p:nvSpPr>
        <p:spPr>
          <a:xfrm>
            <a:off x="477392" y="0"/>
            <a:ext cx="10515600" cy="1325563"/>
          </a:xfrm>
        </p:spPr>
        <p:txBody>
          <a:bodyPr/>
          <a:lstStyle/>
          <a:p>
            <a:r>
              <a:rPr lang="en-US" sz="3200" b="1" dirty="0">
                <a:solidFill>
                  <a:srgbClr val="00B050"/>
                </a:solidFill>
                <a:latin typeface="Calibri" panose="020F0502020204030204" pitchFamily="34" charset="0"/>
                <a:cs typeface="Calibri" panose="020F0502020204030204" pitchFamily="34" charset="0"/>
              </a:rPr>
              <a:t>FLASH radiation therapy (FLASH-RT)</a:t>
            </a:r>
          </a:p>
        </p:txBody>
      </p:sp>
      <p:sp>
        <p:nvSpPr>
          <p:cNvPr id="3" name="Content Placeholder 2">
            <a:extLst>
              <a:ext uri="{FF2B5EF4-FFF2-40B4-BE49-F238E27FC236}">
                <a16:creationId xmlns:a16="http://schemas.microsoft.com/office/drawing/2014/main" id="{80D898C7-E439-DC7F-8D01-C4284566495E}"/>
              </a:ext>
            </a:extLst>
          </p:cNvPr>
          <p:cNvSpPr>
            <a:spLocks noGrp="1"/>
          </p:cNvSpPr>
          <p:nvPr>
            <p:ph idx="1"/>
          </p:nvPr>
        </p:nvSpPr>
        <p:spPr>
          <a:xfrm>
            <a:off x="477392" y="1077434"/>
            <a:ext cx="9939088" cy="5112568"/>
          </a:xfrm>
        </p:spPr>
        <p:txBody>
          <a:bodyPr>
            <a:normAutofit lnSpcReduction="10000"/>
          </a:bodyPr>
          <a:lstStyle/>
          <a:p>
            <a:pPr marL="0" indent="0">
              <a:lnSpc>
                <a:spcPct val="150000"/>
              </a:lnSpc>
              <a:buNone/>
            </a:pPr>
            <a:r>
              <a:rPr lang="en-150" sz="2200" dirty="0">
                <a:solidFill>
                  <a:schemeClr val="tx1"/>
                </a:solidFill>
                <a:latin typeface="+mn-lt"/>
              </a:rPr>
              <a:t>Ultra-fast delivery of radiation</a:t>
            </a:r>
          </a:p>
          <a:p>
            <a:pPr lvl="1">
              <a:lnSpc>
                <a:spcPct val="150000"/>
              </a:lnSpc>
            </a:pPr>
            <a:r>
              <a:rPr lang="fr-FR" sz="2200" dirty="0">
                <a:solidFill>
                  <a:schemeClr val="tx1"/>
                </a:solidFill>
                <a:latin typeface="+mn-lt"/>
              </a:rPr>
              <a:t>&gt; 40 Gy/s</a:t>
            </a:r>
          </a:p>
          <a:p>
            <a:pPr lvl="1">
              <a:lnSpc>
                <a:spcPct val="150000"/>
              </a:lnSpc>
            </a:pPr>
            <a:r>
              <a:rPr lang="fr-FR" sz="2200" dirty="0">
                <a:solidFill>
                  <a:schemeClr val="tx1"/>
                </a:solidFill>
                <a:latin typeface="+mn-lt"/>
              </a:rPr>
              <a:t>High dose </a:t>
            </a:r>
            <a:r>
              <a:rPr lang="en-US" sz="2200" dirty="0">
                <a:solidFill>
                  <a:schemeClr val="tx1"/>
                </a:solidFill>
                <a:latin typeface="+mn-lt"/>
              </a:rPr>
              <a:t>given</a:t>
            </a:r>
            <a:r>
              <a:rPr lang="fr-FR" sz="2200" dirty="0">
                <a:solidFill>
                  <a:schemeClr val="tx1"/>
                </a:solidFill>
                <a:latin typeface="+mn-lt"/>
              </a:rPr>
              <a:t> in </a:t>
            </a:r>
            <a:r>
              <a:rPr lang="en-US" sz="2200" dirty="0">
                <a:solidFill>
                  <a:schemeClr val="tx1"/>
                </a:solidFill>
                <a:latin typeface="+mn-lt"/>
              </a:rPr>
              <a:t>milliseconds</a:t>
            </a:r>
          </a:p>
          <a:p>
            <a:pPr marL="455613" indent="0">
              <a:lnSpc>
                <a:spcPct val="150000"/>
              </a:lnSpc>
              <a:buNone/>
            </a:pPr>
            <a:endParaRPr lang="fr-FR" sz="2200" dirty="0">
              <a:solidFill>
                <a:schemeClr val="tx1"/>
              </a:solidFill>
              <a:latin typeface="+mn-lt"/>
            </a:endParaRPr>
          </a:p>
          <a:p>
            <a:pPr marL="455613" indent="0">
              <a:lnSpc>
                <a:spcPct val="150000"/>
              </a:lnSpc>
              <a:buNone/>
            </a:pPr>
            <a:r>
              <a:rPr lang="en-150" sz="2200" dirty="0">
                <a:solidFill>
                  <a:schemeClr val="tx1"/>
                </a:solidFill>
                <a:latin typeface="+mn-lt"/>
              </a:rPr>
              <a:t>Protective effect in healthy tissue: </a:t>
            </a:r>
            <a:r>
              <a:rPr lang="fr-FR" sz="2200" dirty="0">
                <a:solidFill>
                  <a:schemeClr val="tx1"/>
                </a:solidFill>
                <a:latin typeface="+mn-lt"/>
              </a:rPr>
              <a:t> </a:t>
            </a:r>
            <a:r>
              <a:rPr lang="en-150" sz="2200" dirty="0">
                <a:solidFill>
                  <a:schemeClr val="tx1"/>
                </a:solidFill>
                <a:latin typeface="+mn-lt"/>
              </a:rPr>
              <a:t>FLASH effect</a:t>
            </a:r>
            <a:r>
              <a:rPr lang="fr-FR" sz="2200" dirty="0">
                <a:solidFill>
                  <a:schemeClr val="tx1"/>
                </a:solidFill>
                <a:latin typeface="+mn-lt"/>
              </a:rPr>
              <a:t> </a:t>
            </a:r>
          </a:p>
          <a:p>
            <a:pPr marL="722313" lvl="1" indent="-266700">
              <a:lnSpc>
                <a:spcPct val="150000"/>
              </a:lnSpc>
            </a:pPr>
            <a:r>
              <a:rPr lang="fr-FR" sz="2200" dirty="0">
                <a:solidFill>
                  <a:schemeClr val="tx1"/>
                </a:solidFill>
                <a:latin typeface="+mn-lt"/>
              </a:rPr>
              <a:t>Neurocognitive </a:t>
            </a:r>
            <a:r>
              <a:rPr lang="en-US" sz="2200" dirty="0">
                <a:solidFill>
                  <a:schemeClr val="tx1"/>
                </a:solidFill>
                <a:latin typeface="+mn-lt"/>
              </a:rPr>
              <a:t>sparing</a:t>
            </a:r>
            <a:r>
              <a:rPr lang="fr-FR" sz="2200" dirty="0">
                <a:solidFill>
                  <a:schemeClr val="tx1"/>
                </a:solidFill>
                <a:latin typeface="+mn-lt"/>
              </a:rPr>
              <a:t> of memory Montay-</a:t>
            </a:r>
            <a:r>
              <a:rPr lang="fr-FR" sz="2200" dirty="0" err="1">
                <a:solidFill>
                  <a:schemeClr val="tx1"/>
                </a:solidFill>
                <a:latin typeface="+mn-lt"/>
              </a:rPr>
              <a:t>Gruel</a:t>
            </a:r>
            <a:r>
              <a:rPr lang="fr-FR" sz="2200" dirty="0">
                <a:solidFill>
                  <a:schemeClr val="tx1"/>
                </a:solidFill>
                <a:latin typeface="+mn-lt"/>
              </a:rPr>
              <a:t> 2017</a:t>
            </a:r>
          </a:p>
          <a:p>
            <a:pPr marL="722313" lvl="1" indent="-266700">
              <a:lnSpc>
                <a:spcPct val="150000"/>
              </a:lnSpc>
            </a:pPr>
            <a:r>
              <a:rPr lang="fr-FR" sz="2200" dirty="0">
                <a:solidFill>
                  <a:schemeClr val="tx1"/>
                </a:solidFill>
                <a:latin typeface="+mn-lt"/>
              </a:rPr>
              <a:t>Reduction in </a:t>
            </a:r>
            <a:r>
              <a:rPr lang="en-US" sz="2200" dirty="0">
                <a:solidFill>
                  <a:schemeClr val="tx1"/>
                </a:solidFill>
                <a:latin typeface="+mn-lt"/>
              </a:rPr>
              <a:t>pulmonary</a:t>
            </a:r>
            <a:r>
              <a:rPr lang="fr-FR" sz="2200" dirty="0">
                <a:solidFill>
                  <a:schemeClr val="tx1"/>
                </a:solidFill>
                <a:latin typeface="+mn-lt"/>
              </a:rPr>
              <a:t> </a:t>
            </a:r>
            <a:r>
              <a:rPr lang="en-US" sz="2200" dirty="0">
                <a:solidFill>
                  <a:schemeClr val="tx1"/>
                </a:solidFill>
                <a:latin typeface="+mn-lt"/>
              </a:rPr>
              <a:t>fibrosis </a:t>
            </a:r>
            <a:r>
              <a:rPr lang="en-US" sz="2200" dirty="0" err="1">
                <a:solidFill>
                  <a:schemeClr val="tx1"/>
                </a:solidFill>
                <a:latin typeface="+mn-lt"/>
              </a:rPr>
              <a:t>Favaudon</a:t>
            </a:r>
            <a:r>
              <a:rPr lang="en-US" sz="2200" dirty="0">
                <a:solidFill>
                  <a:schemeClr val="tx1"/>
                </a:solidFill>
                <a:latin typeface="+mn-lt"/>
              </a:rPr>
              <a:t> 2014</a:t>
            </a:r>
          </a:p>
          <a:p>
            <a:pPr marL="722313" lvl="1" indent="-266700">
              <a:lnSpc>
                <a:spcPct val="150000"/>
              </a:lnSpc>
            </a:pPr>
            <a:r>
              <a:rPr lang="en-US" sz="2200" dirty="0">
                <a:solidFill>
                  <a:schemeClr val="tx1"/>
                </a:solidFill>
                <a:latin typeface="+mn-lt"/>
              </a:rPr>
              <a:t>Skin, intestine, muscle </a:t>
            </a:r>
            <a:r>
              <a:rPr lang="en-US" sz="2200" dirty="0" err="1">
                <a:solidFill>
                  <a:schemeClr val="tx1"/>
                </a:solidFill>
                <a:latin typeface="+mn-lt"/>
              </a:rPr>
              <a:t>Diffenderfer</a:t>
            </a:r>
            <a:r>
              <a:rPr lang="en-US" sz="2200" dirty="0">
                <a:solidFill>
                  <a:schemeClr val="tx1"/>
                </a:solidFill>
                <a:latin typeface="+mn-lt"/>
              </a:rPr>
              <a:t> 2020 &amp; Cunningham 2021 &amp; </a:t>
            </a:r>
            <a:r>
              <a:rPr lang="en-US" sz="2200" dirty="0" err="1">
                <a:solidFill>
                  <a:schemeClr val="tx1"/>
                </a:solidFill>
                <a:latin typeface="+mn-lt"/>
              </a:rPr>
              <a:t>Tinganelli</a:t>
            </a:r>
            <a:r>
              <a:rPr lang="en-US" sz="2200" dirty="0">
                <a:solidFill>
                  <a:schemeClr val="tx1"/>
                </a:solidFill>
                <a:latin typeface="+mn-lt"/>
              </a:rPr>
              <a:t> 2022 </a:t>
            </a:r>
            <a:endParaRPr lang="fr-FR" sz="2200" b="0" dirty="0">
              <a:solidFill>
                <a:schemeClr val="tx1"/>
              </a:solidFill>
              <a:latin typeface="+mn-lt"/>
            </a:endParaRPr>
          </a:p>
          <a:p>
            <a:pPr marL="0" indent="0">
              <a:buNone/>
            </a:pPr>
            <a:endParaRPr lang="es-ES" sz="2200" dirty="0">
              <a:latin typeface="+mn-lt"/>
            </a:endParaRPr>
          </a:p>
        </p:txBody>
      </p:sp>
      <p:pic>
        <p:nvPicPr>
          <p:cNvPr id="7" name="Video pFLASH">
            <a:hlinkClick r:id="" action="ppaction://media"/>
            <a:extLst>
              <a:ext uri="{FF2B5EF4-FFF2-40B4-BE49-F238E27FC236}">
                <a16:creationId xmlns:a16="http://schemas.microsoft.com/office/drawing/2014/main" id="{33C7BFFA-BEFC-0670-6A55-2E8B95E9D6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494" b="14255"/>
          <a:stretch/>
        </p:blipFill>
        <p:spPr>
          <a:xfrm>
            <a:off x="9626376" y="1142266"/>
            <a:ext cx="2088232" cy="2701858"/>
          </a:xfrm>
          <a:prstGeom prst="rect">
            <a:avLst/>
          </a:prstGeom>
        </p:spPr>
      </p:pic>
      <p:sp>
        <p:nvSpPr>
          <p:cNvPr id="16" name="TextBox 15">
            <a:extLst>
              <a:ext uri="{FF2B5EF4-FFF2-40B4-BE49-F238E27FC236}">
                <a16:creationId xmlns:a16="http://schemas.microsoft.com/office/drawing/2014/main" id="{2676218C-4BDD-56A6-953A-F23EFBEF0F43}"/>
              </a:ext>
            </a:extLst>
          </p:cNvPr>
          <p:cNvSpPr txBox="1"/>
          <p:nvPr/>
        </p:nvSpPr>
        <p:spPr>
          <a:xfrm>
            <a:off x="10547662" y="3981328"/>
            <a:ext cx="1152128" cy="230832"/>
          </a:xfrm>
          <a:prstGeom prst="rect">
            <a:avLst/>
          </a:prstGeom>
          <a:noFill/>
        </p:spPr>
        <p:txBody>
          <a:bodyPr wrap="square" rtlCol="0">
            <a:spAutoFit/>
          </a:bodyPr>
          <a:lstStyle/>
          <a:p>
            <a:r>
              <a:rPr lang="en-US" sz="900" dirty="0">
                <a:solidFill>
                  <a:schemeClr val="accent2"/>
                </a:solidFill>
                <a:latin typeface="Century Gothic" panose="020B0502020202020204" pitchFamily="34" charset="0"/>
              </a:rPr>
              <a:t>R. Ortiz (NARA)</a:t>
            </a:r>
          </a:p>
        </p:txBody>
      </p:sp>
      <p:sp>
        <p:nvSpPr>
          <p:cNvPr id="4" name="Rectangle 3">
            <a:extLst>
              <a:ext uri="{FF2B5EF4-FFF2-40B4-BE49-F238E27FC236}">
                <a16:creationId xmlns:a16="http://schemas.microsoft.com/office/drawing/2014/main" id="{BA3DD69A-18BF-D117-6F75-F909646571EE}"/>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73515184"/>
      </p:ext>
    </p:extLst>
  </p:cSld>
  <p:clrMapOvr>
    <a:masterClrMapping/>
  </p:clrMapOvr>
  <mc:AlternateContent xmlns:mc="http://schemas.openxmlformats.org/markup-compatibility/2006" xmlns:p14="http://schemas.microsoft.com/office/powerpoint/2010/main">
    <mc:Choice Requires="p14">
      <p:transition spd="slow" p14:dur="2000" advTm="41029"/>
    </mc:Choice>
    <mc:Fallback xmlns="">
      <p:transition spd="slow" advTm="41029"/>
    </mc:Fallback>
  </mc:AlternateContent>
  <p:timing>
    <p:tnLst>
      <p:par>
        <p:cTn id="1" dur="indefinite" restart="never" nodeType="tmRoot">
          <p:childTnLst>
            <p:video>
              <p:cMediaNode vol="80000" mute="1">
                <p:cTn id="2"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370A-6387-6929-9DE9-18D9D398026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67DBA50-D09B-806F-70CC-928D08253705}"/>
              </a:ext>
            </a:extLst>
          </p:cNvPr>
          <p:cNvSpPr>
            <a:spLocks noGrp="1"/>
          </p:cNvSpPr>
          <p:nvPr>
            <p:ph idx="1"/>
          </p:nvPr>
        </p:nvSpPr>
        <p:spPr/>
        <p:txBody>
          <a:bodyPr/>
          <a:lstStyle/>
          <a:p>
            <a:endParaRPr lang="en-US" dirty="0"/>
          </a:p>
        </p:txBody>
      </p:sp>
      <p:pic>
        <p:nvPicPr>
          <p:cNvPr id="5" name="Picture 4" descr="The image is a cost comparison chart for various cancer treatments: surgery, radiotherapy, chemotherapy, and immunotherapy, detailing their average costs and duration.&#10;&#10;AI-generated content may be incorrect.">
            <a:extLst>
              <a:ext uri="{FF2B5EF4-FFF2-40B4-BE49-F238E27FC236}">
                <a16:creationId xmlns:a16="http://schemas.microsoft.com/office/drawing/2014/main" id="{845CB316-7410-2330-35D2-A3BB85BCEF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26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7A5223-93D9-44F5-941C-027806B42ED7}"/>
              </a:ext>
            </a:extLst>
          </p:cNvPr>
          <p:cNvSpPr/>
          <p:nvPr/>
        </p:nvSpPr>
        <p:spPr>
          <a:xfrm>
            <a:off x="0" y="1"/>
            <a:ext cx="12192000" cy="519764"/>
          </a:xfrm>
          <a:prstGeom prst="rect">
            <a:avLst/>
          </a:prstGeom>
          <a:solidFill>
            <a:schemeClr val="bg1"/>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B050"/>
                </a:solidFill>
                <a:latin typeface="Arial" panose="020B0604020202020204" pitchFamily="34" charset="0"/>
                <a:cs typeface="Arial" panose="020B0604020202020204" pitchFamily="34" charset="0"/>
              </a:rPr>
              <a:t>Proton FLASH (</a:t>
            </a:r>
            <a:r>
              <a:rPr lang="en-US" sz="2000" b="1" dirty="0" err="1">
                <a:solidFill>
                  <a:srgbClr val="00B050"/>
                </a:solidFill>
                <a:latin typeface="Arial" panose="020B0604020202020204" pitchFamily="34" charset="0"/>
                <a:cs typeface="Arial" panose="020B0604020202020204" pitchFamily="34" charset="0"/>
              </a:rPr>
              <a:t>pFLASH</a:t>
            </a:r>
            <a:r>
              <a:rPr lang="en-US" sz="2000" b="1" dirty="0">
                <a:solidFill>
                  <a:srgbClr val="00B050"/>
                </a:solidFill>
                <a:latin typeface="Arial" panose="020B0604020202020204" pitchFamily="34" charset="0"/>
                <a:cs typeface="Arial" panose="020B0604020202020204" pitchFamily="34" charset="0"/>
              </a:rPr>
              <a:t>) </a:t>
            </a:r>
            <a:endParaRPr lang="en-US" sz="2000" dirty="0">
              <a:solidFill>
                <a:srgbClr val="00B050"/>
              </a:solidFill>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336E3976-2FE6-4D08-AF8E-67DEDE191582}"/>
              </a:ext>
            </a:extLst>
          </p:cNvPr>
          <p:cNvSpPr>
            <a:spLocks noGrp="1"/>
          </p:cNvSpPr>
          <p:nvPr>
            <p:ph type="sldNum" sz="quarter" idx="12"/>
          </p:nvPr>
        </p:nvSpPr>
        <p:spPr/>
        <p:txBody>
          <a:bodyPr/>
          <a:lstStyle/>
          <a:p>
            <a:fld id="{4925B491-FA38-4D4E-87B6-5302D6751780}" type="slidenum">
              <a:rPr lang="fr-FR" smtClean="0"/>
              <a:t>40</a:t>
            </a:fld>
            <a:endParaRPr lang="fr-FR"/>
          </a:p>
        </p:txBody>
      </p:sp>
      <p:graphicFrame>
        <p:nvGraphicFramePr>
          <p:cNvPr id="5" name="Tableau 5">
            <a:extLst>
              <a:ext uri="{FF2B5EF4-FFF2-40B4-BE49-F238E27FC236}">
                <a16:creationId xmlns:a16="http://schemas.microsoft.com/office/drawing/2014/main" id="{FC03F517-49AF-497D-A453-BB95CE0810F5}"/>
              </a:ext>
            </a:extLst>
          </p:cNvPr>
          <p:cNvGraphicFramePr>
            <a:graphicFrameLocks noGrp="1"/>
          </p:cNvGraphicFramePr>
          <p:nvPr/>
        </p:nvGraphicFramePr>
        <p:xfrm>
          <a:off x="339045" y="1187409"/>
          <a:ext cx="11527604" cy="4922520"/>
        </p:xfrm>
        <a:graphic>
          <a:graphicData uri="http://schemas.openxmlformats.org/drawingml/2006/table">
            <a:tbl>
              <a:tblPr firstRow="1" bandRow="1">
                <a:tableStyleId>{9D7B26C5-4107-4FEC-AEDC-1716B250A1EF}</a:tableStyleId>
              </a:tblPr>
              <a:tblGrid>
                <a:gridCol w="2881901">
                  <a:extLst>
                    <a:ext uri="{9D8B030D-6E8A-4147-A177-3AD203B41FA5}">
                      <a16:colId xmlns:a16="http://schemas.microsoft.com/office/drawing/2014/main" val="3035491136"/>
                    </a:ext>
                  </a:extLst>
                </a:gridCol>
                <a:gridCol w="2881901">
                  <a:extLst>
                    <a:ext uri="{9D8B030D-6E8A-4147-A177-3AD203B41FA5}">
                      <a16:colId xmlns:a16="http://schemas.microsoft.com/office/drawing/2014/main" val="2460438520"/>
                    </a:ext>
                  </a:extLst>
                </a:gridCol>
                <a:gridCol w="2881901">
                  <a:extLst>
                    <a:ext uri="{9D8B030D-6E8A-4147-A177-3AD203B41FA5}">
                      <a16:colId xmlns:a16="http://schemas.microsoft.com/office/drawing/2014/main" val="1318941513"/>
                    </a:ext>
                  </a:extLst>
                </a:gridCol>
                <a:gridCol w="2881901">
                  <a:extLst>
                    <a:ext uri="{9D8B030D-6E8A-4147-A177-3AD203B41FA5}">
                      <a16:colId xmlns:a16="http://schemas.microsoft.com/office/drawing/2014/main" val="1419621117"/>
                    </a:ext>
                  </a:extLst>
                </a:gridCol>
              </a:tblGrid>
              <a:tr h="267085">
                <a:tc>
                  <a:txBody>
                    <a:bodyPr/>
                    <a:lstStyle/>
                    <a:p>
                      <a:pPr algn="ctr"/>
                      <a:r>
                        <a:rPr lang="fr-FR" sz="1400" dirty="0">
                          <a:latin typeface="Arial" panose="020B0604020202020204" pitchFamily="34" charset="0"/>
                          <a:cs typeface="Arial" panose="020B0604020202020204" pitchFamily="34" charset="0"/>
                        </a:rPr>
                        <a:t>Skin</a:t>
                      </a:r>
                    </a:p>
                  </a:txBody>
                  <a:tcPr anchor="ctr"/>
                </a:tc>
                <a:tc>
                  <a:txBody>
                    <a:bodyPr/>
                    <a:lstStyle/>
                    <a:p>
                      <a:pPr algn="ctr"/>
                      <a:r>
                        <a:rPr lang="fr-FR" sz="1400" dirty="0">
                          <a:latin typeface="Arial" panose="020B0604020202020204" pitchFamily="34" charset="0"/>
                          <a:cs typeface="Arial" panose="020B0604020202020204" pitchFamily="34" charset="0"/>
                        </a:rPr>
                        <a:t>Gut</a:t>
                      </a:r>
                    </a:p>
                  </a:txBody>
                  <a:tcPr anchor="ctr"/>
                </a:tc>
                <a:tc>
                  <a:txBody>
                    <a:bodyPr/>
                    <a:lstStyle/>
                    <a:p>
                      <a:pPr algn="ctr"/>
                      <a:r>
                        <a:rPr lang="fr-FR" sz="1400" dirty="0">
                          <a:latin typeface="Arial" panose="020B0604020202020204" pitchFamily="34" charset="0"/>
                          <a:cs typeface="Arial" panose="020B0604020202020204" pitchFamily="34" charset="0"/>
                        </a:rPr>
                        <a:t>Brain </a:t>
                      </a:r>
                    </a:p>
                  </a:txBody>
                  <a:tcPr anchor="ctr"/>
                </a:tc>
                <a:tc>
                  <a:txBody>
                    <a:bodyPr/>
                    <a:lstStyle/>
                    <a:p>
                      <a:pPr algn="ctr"/>
                      <a:r>
                        <a:rPr lang="fr-FR" sz="1400" dirty="0" err="1">
                          <a:latin typeface="Arial" panose="020B0604020202020204" pitchFamily="34" charset="0"/>
                          <a:cs typeface="Arial" panose="020B0604020202020204" pitchFamily="34" charset="0"/>
                        </a:rPr>
                        <a:t>Heart</a:t>
                      </a:r>
                      <a:r>
                        <a:rPr lang="fr-FR" sz="1400" dirty="0">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3515262435"/>
                  </a:ext>
                </a:extLst>
              </a:tr>
              <a:tr h="4340132">
                <a:tc>
                  <a:txBody>
                    <a:bodyPr/>
                    <a:lstStyle/>
                    <a:p>
                      <a:pPr algn="just"/>
                      <a:r>
                        <a:rPr lang="fr-FR" sz="1100" dirty="0"/>
                        <a:t>PBS FLASH </a:t>
                      </a:r>
                      <a:r>
                        <a:rPr lang="fr-FR" sz="1100" dirty="0" err="1"/>
                        <a:t>reduced</a:t>
                      </a:r>
                      <a:r>
                        <a:rPr lang="fr-FR" sz="1100" dirty="0"/>
                        <a:t> skin and soft tissue </a:t>
                      </a:r>
                      <a:r>
                        <a:rPr lang="fr-FR" sz="1100" dirty="0" err="1"/>
                        <a:t>toxicities</a:t>
                      </a:r>
                      <a:r>
                        <a:rPr lang="fr-FR" sz="1100" dirty="0"/>
                        <a:t> </a:t>
                      </a:r>
                      <a:r>
                        <a:rPr lang="fr-FR" sz="1100" dirty="0">
                          <a:solidFill>
                            <a:schemeClr val="bg2">
                              <a:lumMod val="50000"/>
                            </a:schemeClr>
                          </a:solidFill>
                        </a:rPr>
                        <a:t>(Cunningham et al., 2021)</a:t>
                      </a:r>
                    </a:p>
                    <a:p>
                      <a:pPr algn="just"/>
                      <a:endParaRPr lang="fr-FR" sz="1100" dirty="0"/>
                    </a:p>
                    <a:p>
                      <a:pPr algn="just"/>
                      <a:r>
                        <a:rPr lang="fr-FR" sz="1100" dirty="0" err="1"/>
                        <a:t>pFLASH</a:t>
                      </a:r>
                      <a:r>
                        <a:rPr lang="fr-FR" sz="1100" dirty="0"/>
                        <a:t> </a:t>
                      </a:r>
                      <a:r>
                        <a:rPr lang="fr-FR" sz="1100" dirty="0" err="1"/>
                        <a:t>reduced</a:t>
                      </a:r>
                      <a:r>
                        <a:rPr lang="fr-FR" sz="1100" dirty="0"/>
                        <a:t> skin </a:t>
                      </a:r>
                      <a:r>
                        <a:rPr lang="fr-FR" sz="1100" dirty="0" err="1"/>
                        <a:t>toxicities</a:t>
                      </a:r>
                      <a:r>
                        <a:rPr lang="fr-FR" sz="1100" dirty="0"/>
                        <a:t>, PBS </a:t>
                      </a:r>
                      <a:r>
                        <a:rPr lang="fr-FR" sz="1100" dirty="0" err="1"/>
                        <a:t>pFLASH</a:t>
                      </a:r>
                      <a:r>
                        <a:rPr lang="fr-FR" sz="1100" dirty="0"/>
                        <a:t> </a:t>
                      </a:r>
                      <a:r>
                        <a:rPr lang="fr-FR" sz="1100" dirty="0" err="1"/>
                        <a:t>reduced</a:t>
                      </a:r>
                      <a:r>
                        <a:rPr lang="fr-FR" sz="1100" dirty="0"/>
                        <a:t> acute and </a:t>
                      </a:r>
                      <a:r>
                        <a:rPr lang="fr-FR" sz="1100" dirty="0" err="1"/>
                        <a:t>late</a:t>
                      </a:r>
                      <a:r>
                        <a:rPr lang="fr-FR" sz="1100" dirty="0"/>
                        <a:t> skin </a:t>
                      </a:r>
                      <a:r>
                        <a:rPr lang="fr-FR" sz="1100" dirty="0" err="1"/>
                        <a:t>toxicities</a:t>
                      </a:r>
                      <a:r>
                        <a:rPr lang="fr-FR" sz="1100" dirty="0"/>
                        <a:t>, </a:t>
                      </a:r>
                      <a:r>
                        <a:rPr lang="fr-FR" sz="1100" dirty="0" err="1"/>
                        <a:t>similar</a:t>
                      </a:r>
                      <a:r>
                        <a:rPr lang="fr-FR" sz="1100" dirty="0"/>
                        <a:t> </a:t>
                      </a:r>
                      <a:r>
                        <a:rPr lang="fr-FR" sz="1100" dirty="0" err="1"/>
                        <a:t>tumor</a:t>
                      </a:r>
                      <a:r>
                        <a:rPr lang="fr-FR" sz="1100" dirty="0"/>
                        <a:t> control </a:t>
                      </a:r>
                      <a:r>
                        <a:rPr lang="fr-FR" sz="1100" dirty="0">
                          <a:solidFill>
                            <a:schemeClr val="bg2">
                              <a:lumMod val="50000"/>
                            </a:schemeClr>
                          </a:solidFill>
                        </a:rPr>
                        <a:t>(Sorensen et al., 2022)</a:t>
                      </a:r>
                    </a:p>
                    <a:p>
                      <a:pPr algn="just"/>
                      <a:endParaRPr lang="fr-FR" sz="1100" dirty="0"/>
                    </a:p>
                    <a:p>
                      <a:pPr algn="just"/>
                      <a:r>
                        <a:rPr lang="fr-FR" sz="1100" dirty="0"/>
                        <a:t>Single-dose </a:t>
                      </a:r>
                      <a:r>
                        <a:rPr lang="fr-FR" sz="1100" dirty="0" err="1"/>
                        <a:t>pFLASH</a:t>
                      </a:r>
                      <a:r>
                        <a:rPr lang="fr-FR" sz="1100" dirty="0"/>
                        <a:t> </a:t>
                      </a:r>
                      <a:r>
                        <a:rPr lang="fr-FR" sz="1100" dirty="0" err="1"/>
                        <a:t>reduced</a:t>
                      </a:r>
                      <a:r>
                        <a:rPr lang="fr-FR" sz="1100" dirty="0"/>
                        <a:t> skin </a:t>
                      </a:r>
                      <a:r>
                        <a:rPr lang="fr-FR" sz="1100" dirty="0" err="1"/>
                        <a:t>toxicities</a:t>
                      </a:r>
                      <a:r>
                        <a:rPr lang="fr-FR" sz="1100" dirty="0"/>
                        <a:t>, </a:t>
                      </a:r>
                      <a:r>
                        <a:rPr lang="fr-FR" sz="1100" dirty="0" err="1">
                          <a:solidFill>
                            <a:schemeClr val="accent2"/>
                          </a:solidFill>
                        </a:rPr>
                        <a:t>fractionation</a:t>
                      </a:r>
                      <a:r>
                        <a:rPr lang="fr-FR" sz="1100" dirty="0">
                          <a:solidFill>
                            <a:schemeClr val="accent2"/>
                          </a:solidFill>
                        </a:rPr>
                        <a:t> </a:t>
                      </a:r>
                      <a:r>
                        <a:rPr lang="fr-FR" sz="1100" dirty="0" err="1">
                          <a:solidFill>
                            <a:schemeClr val="accent2"/>
                          </a:solidFill>
                        </a:rPr>
                        <a:t>abrogated</a:t>
                      </a:r>
                      <a:r>
                        <a:rPr lang="fr-FR" sz="1100" dirty="0">
                          <a:solidFill>
                            <a:schemeClr val="accent2"/>
                          </a:solidFill>
                        </a:rPr>
                        <a:t> FLASH </a:t>
                      </a:r>
                      <a:r>
                        <a:rPr lang="fr-FR" sz="1100" dirty="0" err="1">
                          <a:solidFill>
                            <a:schemeClr val="accent2"/>
                          </a:solidFill>
                        </a:rPr>
                        <a:t>effect</a:t>
                      </a:r>
                      <a:r>
                        <a:rPr lang="fr-FR" sz="1100" dirty="0">
                          <a:solidFill>
                            <a:schemeClr val="accent2"/>
                          </a:solidFill>
                        </a:rPr>
                        <a:t> in the skin </a:t>
                      </a:r>
                      <a:r>
                        <a:rPr lang="fr-FR" sz="1100" dirty="0">
                          <a:solidFill>
                            <a:schemeClr val="bg2">
                              <a:lumMod val="50000"/>
                            </a:schemeClr>
                          </a:solidFill>
                        </a:rPr>
                        <a:t>(Sorensen et al., 2022)</a:t>
                      </a:r>
                    </a:p>
                    <a:p>
                      <a:pPr algn="just"/>
                      <a:endParaRPr lang="fr-FR" sz="11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a:t>Single dose PBS </a:t>
                      </a:r>
                      <a:r>
                        <a:rPr lang="fr-FR" sz="1100" dirty="0" err="1"/>
                        <a:t>pFLASH</a:t>
                      </a:r>
                      <a:r>
                        <a:rPr lang="fr-FR" sz="1100" dirty="0"/>
                        <a:t> </a:t>
                      </a:r>
                      <a:r>
                        <a:rPr lang="fr-FR" sz="1100" dirty="0" err="1"/>
                        <a:t>reduced</a:t>
                      </a:r>
                      <a:r>
                        <a:rPr lang="fr-FR" sz="1100" dirty="0"/>
                        <a:t> skin </a:t>
                      </a:r>
                      <a:r>
                        <a:rPr lang="fr-FR" sz="1100" dirty="0" err="1"/>
                        <a:t>toxicities</a:t>
                      </a:r>
                      <a:r>
                        <a:rPr lang="fr-FR" sz="1100" dirty="0"/>
                        <a:t>, </a:t>
                      </a:r>
                      <a:r>
                        <a:rPr lang="fr-FR" sz="1100" dirty="0" err="1">
                          <a:solidFill>
                            <a:schemeClr val="accent2"/>
                          </a:solidFill>
                        </a:rPr>
                        <a:t>fractionation</a:t>
                      </a:r>
                      <a:r>
                        <a:rPr lang="fr-FR" sz="1100" dirty="0">
                          <a:solidFill>
                            <a:schemeClr val="accent2"/>
                          </a:solidFill>
                        </a:rPr>
                        <a:t> </a:t>
                      </a:r>
                      <a:r>
                        <a:rPr lang="fr-FR" sz="1100" dirty="0" err="1">
                          <a:solidFill>
                            <a:schemeClr val="accent2"/>
                          </a:solidFill>
                        </a:rPr>
                        <a:t>compromised</a:t>
                      </a:r>
                      <a:r>
                        <a:rPr lang="fr-FR" sz="1100" dirty="0">
                          <a:solidFill>
                            <a:schemeClr val="accent2"/>
                          </a:solidFill>
                        </a:rPr>
                        <a:t> FLASH </a:t>
                      </a:r>
                      <a:r>
                        <a:rPr lang="fr-FR" sz="1100" dirty="0" err="1">
                          <a:solidFill>
                            <a:schemeClr val="accent2"/>
                          </a:solidFill>
                        </a:rPr>
                        <a:t>sparing</a:t>
                      </a:r>
                      <a:r>
                        <a:rPr lang="fr-FR" sz="1100" dirty="0">
                          <a:solidFill>
                            <a:schemeClr val="accent2"/>
                          </a:solidFill>
                        </a:rPr>
                        <a:t> </a:t>
                      </a:r>
                      <a:r>
                        <a:rPr lang="fr-FR" sz="1100" dirty="0" err="1">
                          <a:solidFill>
                            <a:schemeClr val="accent2"/>
                          </a:solidFill>
                        </a:rPr>
                        <a:t>effect</a:t>
                      </a:r>
                      <a:r>
                        <a:rPr lang="fr-FR" sz="1100" dirty="0">
                          <a:solidFill>
                            <a:schemeClr val="accent2"/>
                          </a:solidFill>
                        </a:rPr>
                        <a:t> </a:t>
                      </a:r>
                      <a:r>
                        <a:rPr lang="fr-FR" sz="1100" dirty="0">
                          <a:solidFill>
                            <a:schemeClr val="bg2">
                              <a:lumMod val="50000"/>
                            </a:schemeClr>
                          </a:solidFill>
                        </a:rPr>
                        <a:t>(</a:t>
                      </a:r>
                      <a:r>
                        <a:rPr lang="fr-FR" sz="1100" dirty="0" err="1">
                          <a:solidFill>
                            <a:schemeClr val="bg2">
                              <a:lumMod val="50000"/>
                            </a:schemeClr>
                          </a:solidFill>
                        </a:rPr>
                        <a:t>Mascia</a:t>
                      </a:r>
                      <a:r>
                        <a:rPr lang="fr-FR" sz="1100" dirty="0">
                          <a:solidFill>
                            <a:schemeClr val="bg2">
                              <a:lumMod val="50000"/>
                            </a:schemeClr>
                          </a:solidFill>
                        </a:rPr>
                        <a:t> et al., 2023)</a:t>
                      </a:r>
                    </a:p>
                    <a:p>
                      <a:pPr algn="just"/>
                      <a:endParaRPr lang="fr-FR" sz="1100" dirty="0"/>
                    </a:p>
                    <a:p>
                      <a:pPr algn="just"/>
                      <a:r>
                        <a:rPr lang="fr-FR" sz="1100" dirty="0"/>
                        <a:t>SOBP </a:t>
                      </a:r>
                      <a:r>
                        <a:rPr lang="fr-FR" sz="1100" dirty="0" err="1"/>
                        <a:t>pFLASH</a:t>
                      </a:r>
                      <a:r>
                        <a:rPr lang="fr-FR" sz="1100" dirty="0"/>
                        <a:t> </a:t>
                      </a:r>
                      <a:r>
                        <a:rPr lang="fr-FR" sz="1100" dirty="0" err="1"/>
                        <a:t>reduced</a:t>
                      </a:r>
                      <a:r>
                        <a:rPr lang="fr-FR" sz="1100" dirty="0"/>
                        <a:t> acute and </a:t>
                      </a:r>
                      <a:r>
                        <a:rPr lang="fr-FR" sz="1100" dirty="0" err="1"/>
                        <a:t>late</a:t>
                      </a:r>
                      <a:r>
                        <a:rPr lang="fr-FR" sz="1100" dirty="0"/>
                        <a:t> skin </a:t>
                      </a:r>
                      <a:r>
                        <a:rPr lang="fr-FR" sz="1100" dirty="0" err="1"/>
                        <a:t>toxicities</a:t>
                      </a:r>
                      <a:r>
                        <a:rPr lang="fr-FR" sz="1100" dirty="0"/>
                        <a:t> </a:t>
                      </a:r>
                      <a:r>
                        <a:rPr lang="fr-FR" sz="1100" dirty="0">
                          <a:solidFill>
                            <a:schemeClr val="bg2">
                              <a:lumMod val="50000"/>
                            </a:schemeClr>
                          </a:solidFill>
                        </a:rPr>
                        <a:t>(</a:t>
                      </a:r>
                      <a:r>
                        <a:rPr lang="fr-FR" sz="1100" dirty="0" err="1">
                          <a:solidFill>
                            <a:schemeClr val="bg2">
                              <a:lumMod val="50000"/>
                            </a:schemeClr>
                          </a:solidFill>
                        </a:rPr>
                        <a:t>Kristensen</a:t>
                      </a:r>
                      <a:r>
                        <a:rPr lang="fr-FR" sz="1100" dirty="0">
                          <a:solidFill>
                            <a:schemeClr val="bg2">
                              <a:lumMod val="50000"/>
                            </a:schemeClr>
                          </a:solidFill>
                        </a:rPr>
                        <a:t> et al., 2024)</a:t>
                      </a:r>
                    </a:p>
                    <a:p>
                      <a:pPr algn="just"/>
                      <a:endParaRPr lang="fr-FR" sz="1100" dirty="0"/>
                    </a:p>
                    <a:p>
                      <a:pPr algn="just"/>
                      <a:r>
                        <a:rPr lang="fr-FR" sz="1100" dirty="0" err="1"/>
                        <a:t>pFLASH</a:t>
                      </a:r>
                      <a:r>
                        <a:rPr lang="fr-FR" sz="1100" dirty="0"/>
                        <a:t> </a:t>
                      </a:r>
                      <a:r>
                        <a:rPr lang="fr-FR" sz="1100" dirty="0" err="1"/>
                        <a:t>reduced</a:t>
                      </a:r>
                      <a:r>
                        <a:rPr lang="fr-FR" sz="1100" dirty="0"/>
                        <a:t> </a:t>
                      </a:r>
                      <a:r>
                        <a:rPr lang="fr-FR" sz="1100" dirty="0" err="1"/>
                        <a:t>ear</a:t>
                      </a:r>
                      <a:r>
                        <a:rPr lang="fr-FR" sz="1100" dirty="0"/>
                        <a:t> </a:t>
                      </a:r>
                      <a:r>
                        <a:rPr lang="fr-FR" sz="1100" dirty="0" err="1"/>
                        <a:t>thickness</a:t>
                      </a:r>
                      <a:r>
                        <a:rPr lang="fr-FR" sz="1100" dirty="0"/>
                        <a:t> and inflammation at 33 Gy </a:t>
                      </a:r>
                      <a:r>
                        <a:rPr lang="fr-FR" sz="1100" dirty="0">
                          <a:solidFill>
                            <a:schemeClr val="bg2">
                              <a:lumMod val="50000"/>
                            </a:schemeClr>
                          </a:solidFill>
                        </a:rPr>
                        <a:t>(</a:t>
                      </a:r>
                      <a:r>
                        <a:rPr lang="fr-FR" sz="1100" dirty="0" err="1">
                          <a:solidFill>
                            <a:schemeClr val="bg2">
                              <a:lumMod val="50000"/>
                            </a:schemeClr>
                          </a:solidFill>
                        </a:rPr>
                        <a:t>Rudigkeit</a:t>
                      </a:r>
                      <a:r>
                        <a:rPr lang="fr-FR" sz="1100" dirty="0">
                          <a:solidFill>
                            <a:schemeClr val="bg2">
                              <a:lumMod val="50000"/>
                            </a:schemeClr>
                          </a:solidFill>
                        </a:rPr>
                        <a:t> et al., 2024)</a:t>
                      </a:r>
                    </a:p>
                    <a:p>
                      <a:pPr algn="just"/>
                      <a:endParaRPr lang="fr-FR" sz="1100" dirty="0"/>
                    </a:p>
                    <a:p>
                      <a:pPr algn="just"/>
                      <a:r>
                        <a:rPr lang="fr-FR" sz="1100" dirty="0" err="1"/>
                        <a:t>pFLASH</a:t>
                      </a:r>
                      <a:r>
                        <a:rPr lang="fr-FR" sz="1100" dirty="0"/>
                        <a:t> </a:t>
                      </a:r>
                      <a:r>
                        <a:rPr lang="fr-FR" sz="1100" dirty="0" err="1"/>
                        <a:t>reduced</a:t>
                      </a:r>
                      <a:r>
                        <a:rPr lang="fr-FR" sz="1100" dirty="0"/>
                        <a:t> skin </a:t>
                      </a:r>
                      <a:r>
                        <a:rPr lang="fr-FR" sz="1100" dirty="0" err="1"/>
                        <a:t>toxicities</a:t>
                      </a:r>
                      <a:r>
                        <a:rPr lang="fr-FR" sz="1100" dirty="0"/>
                        <a:t> </a:t>
                      </a:r>
                      <a:r>
                        <a:rPr lang="fr-FR" sz="1100" dirty="0">
                          <a:solidFill>
                            <a:schemeClr val="bg2">
                              <a:lumMod val="50000"/>
                            </a:schemeClr>
                          </a:solidFill>
                        </a:rPr>
                        <a:t>(Zhang et al., 2024)</a:t>
                      </a:r>
                    </a:p>
                    <a:p>
                      <a:pPr algn="just"/>
                      <a:endParaRPr lang="fr-FR" sz="1100" dirty="0"/>
                    </a:p>
                    <a:p>
                      <a:pPr algn="just"/>
                      <a:r>
                        <a:rPr lang="fr-FR" sz="1100" dirty="0" err="1"/>
                        <a:t>pFLASH</a:t>
                      </a:r>
                      <a:r>
                        <a:rPr lang="fr-FR" sz="1100" dirty="0"/>
                        <a:t> </a:t>
                      </a:r>
                      <a:r>
                        <a:rPr lang="fr-FR" sz="1100" dirty="0" err="1"/>
                        <a:t>reduced</a:t>
                      </a:r>
                      <a:r>
                        <a:rPr lang="fr-FR" sz="1100" dirty="0"/>
                        <a:t> skin </a:t>
                      </a:r>
                      <a:r>
                        <a:rPr lang="fr-FR" sz="1100" dirty="0" err="1"/>
                        <a:t>toxicities</a:t>
                      </a:r>
                      <a:r>
                        <a:rPr lang="fr-FR" sz="1100" dirty="0"/>
                        <a:t>, stem </a:t>
                      </a:r>
                      <a:r>
                        <a:rPr lang="fr-FR" sz="1100" dirty="0" err="1"/>
                        <a:t>cell</a:t>
                      </a:r>
                      <a:r>
                        <a:rPr lang="fr-FR" sz="1100" dirty="0"/>
                        <a:t> </a:t>
                      </a:r>
                      <a:r>
                        <a:rPr lang="fr-FR" sz="1100" dirty="0" err="1"/>
                        <a:t>depletion</a:t>
                      </a:r>
                      <a:r>
                        <a:rPr lang="fr-FR" sz="1100" dirty="0"/>
                        <a:t>, inflammation, and </a:t>
                      </a:r>
                      <a:r>
                        <a:rPr lang="fr-FR" sz="1100" dirty="0" err="1"/>
                        <a:t>late</a:t>
                      </a:r>
                      <a:r>
                        <a:rPr lang="fr-FR" sz="1100" dirty="0"/>
                        <a:t> </a:t>
                      </a:r>
                      <a:r>
                        <a:rPr lang="fr-FR" sz="1100" dirty="0" err="1"/>
                        <a:t>toxicities</a:t>
                      </a:r>
                      <a:r>
                        <a:rPr lang="fr-FR" sz="1100" dirty="0"/>
                        <a:t> </a:t>
                      </a:r>
                      <a:r>
                        <a:rPr lang="fr-FR" sz="1100" dirty="0">
                          <a:solidFill>
                            <a:schemeClr val="bg2">
                              <a:lumMod val="50000"/>
                            </a:schemeClr>
                          </a:solidFill>
                        </a:rPr>
                        <a:t>(</a:t>
                      </a:r>
                      <a:r>
                        <a:rPr lang="fr-FR" sz="1100" dirty="0" err="1">
                          <a:solidFill>
                            <a:schemeClr val="bg2">
                              <a:lumMod val="50000"/>
                            </a:schemeClr>
                          </a:solidFill>
                        </a:rPr>
                        <a:t>Velalopoulou</a:t>
                      </a:r>
                      <a:r>
                        <a:rPr lang="fr-FR" sz="1100" dirty="0">
                          <a:solidFill>
                            <a:schemeClr val="bg2">
                              <a:lumMod val="50000"/>
                            </a:schemeClr>
                          </a:solidFill>
                        </a:rPr>
                        <a:t> et al., 2024)</a:t>
                      </a:r>
                    </a:p>
                  </a:txBody>
                  <a:tcPr>
                    <a:noFill/>
                  </a:tcPr>
                </a:tc>
                <a:tc>
                  <a:txBody>
                    <a:bodyPr/>
                    <a:lstStyle/>
                    <a:p>
                      <a:pPr algn="just"/>
                      <a:r>
                        <a:rPr lang="fr-FR" sz="1100" dirty="0" err="1"/>
                        <a:t>pFLASH</a:t>
                      </a:r>
                      <a:r>
                        <a:rPr lang="fr-FR" sz="1100" dirty="0"/>
                        <a:t> </a:t>
                      </a:r>
                      <a:r>
                        <a:rPr lang="fr-FR" sz="1100" dirty="0" err="1"/>
                        <a:t>decreased</a:t>
                      </a:r>
                      <a:r>
                        <a:rPr lang="fr-FR" sz="1100" dirty="0"/>
                        <a:t> acute and </a:t>
                      </a:r>
                      <a:r>
                        <a:rPr lang="fr-FR" sz="1100" dirty="0" err="1"/>
                        <a:t>late</a:t>
                      </a:r>
                      <a:r>
                        <a:rPr lang="fr-FR" sz="1100" dirty="0"/>
                        <a:t> </a:t>
                      </a:r>
                      <a:r>
                        <a:rPr lang="fr-FR" sz="1100" dirty="0" err="1"/>
                        <a:t>toxicities</a:t>
                      </a:r>
                      <a:r>
                        <a:rPr lang="fr-FR" sz="1100" dirty="0"/>
                        <a:t> </a:t>
                      </a:r>
                      <a:r>
                        <a:rPr lang="fr-FR" sz="1100" dirty="0">
                          <a:solidFill>
                            <a:schemeClr val="bg2">
                              <a:lumMod val="50000"/>
                            </a:schemeClr>
                          </a:solidFill>
                        </a:rPr>
                        <a:t>(</a:t>
                      </a:r>
                      <a:r>
                        <a:rPr lang="fr-FR" sz="1100" dirty="0" err="1">
                          <a:solidFill>
                            <a:schemeClr val="bg2">
                              <a:lumMod val="50000"/>
                            </a:schemeClr>
                          </a:solidFill>
                        </a:rPr>
                        <a:t>Diffenderfer</a:t>
                      </a:r>
                      <a:r>
                        <a:rPr lang="fr-FR" sz="1100" dirty="0">
                          <a:solidFill>
                            <a:schemeClr val="bg2">
                              <a:lumMod val="50000"/>
                            </a:schemeClr>
                          </a:solidFill>
                        </a:rPr>
                        <a:t> et al., 2020)</a:t>
                      </a:r>
                    </a:p>
                    <a:p>
                      <a:pPr algn="just"/>
                      <a:endParaRPr lang="fr-FR" sz="1100" dirty="0"/>
                    </a:p>
                    <a:p>
                      <a:pPr algn="just"/>
                      <a:r>
                        <a:rPr lang="fr-FR" sz="1100" dirty="0"/>
                        <a:t>Entrance and SOBP </a:t>
                      </a:r>
                      <a:r>
                        <a:rPr lang="fr-FR" sz="1100" dirty="0" err="1"/>
                        <a:t>pFLASH</a:t>
                      </a:r>
                      <a:r>
                        <a:rPr lang="fr-FR" sz="1100" dirty="0"/>
                        <a:t> </a:t>
                      </a:r>
                      <a:r>
                        <a:rPr lang="fr-FR" sz="1100" dirty="0" err="1"/>
                        <a:t>preserved</a:t>
                      </a:r>
                      <a:r>
                        <a:rPr lang="fr-FR" sz="1100" dirty="0"/>
                        <a:t> </a:t>
                      </a:r>
                      <a:r>
                        <a:rPr lang="fr-FR" sz="1100" dirty="0" err="1"/>
                        <a:t>crypts</a:t>
                      </a:r>
                      <a:r>
                        <a:rPr lang="fr-FR" sz="1100" dirty="0"/>
                        <a:t>, </a:t>
                      </a:r>
                      <a:r>
                        <a:rPr lang="fr-FR" sz="1100" dirty="0" err="1"/>
                        <a:t>similar</a:t>
                      </a:r>
                      <a:r>
                        <a:rPr lang="fr-FR" sz="1100" dirty="0"/>
                        <a:t> </a:t>
                      </a:r>
                      <a:r>
                        <a:rPr lang="fr-FR" sz="1100" dirty="0" err="1"/>
                        <a:t>tumor</a:t>
                      </a:r>
                      <a:r>
                        <a:rPr lang="fr-FR" sz="1100" dirty="0"/>
                        <a:t> control </a:t>
                      </a:r>
                      <a:r>
                        <a:rPr lang="fr-FR" sz="1100" dirty="0">
                          <a:solidFill>
                            <a:schemeClr val="bg2">
                              <a:lumMod val="50000"/>
                            </a:schemeClr>
                          </a:solidFill>
                        </a:rPr>
                        <a:t>(Kim et al., 2021)</a:t>
                      </a:r>
                    </a:p>
                    <a:p>
                      <a:pPr algn="just"/>
                      <a:endParaRPr lang="fr-FR" sz="1100" dirty="0"/>
                    </a:p>
                    <a:p>
                      <a:pPr algn="just"/>
                      <a:r>
                        <a:rPr lang="fr-FR" sz="1100" dirty="0">
                          <a:solidFill>
                            <a:schemeClr val="accent2"/>
                          </a:solidFill>
                        </a:rPr>
                        <a:t>Partial abdominal </a:t>
                      </a:r>
                      <a:r>
                        <a:rPr lang="fr-FR" sz="1100" dirty="0" err="1">
                          <a:solidFill>
                            <a:schemeClr val="accent2"/>
                          </a:solidFill>
                        </a:rPr>
                        <a:t>pFLASH</a:t>
                      </a:r>
                      <a:r>
                        <a:rPr lang="fr-FR" sz="1100" dirty="0">
                          <a:solidFill>
                            <a:schemeClr val="accent2"/>
                          </a:solidFill>
                        </a:rPr>
                        <a:t> </a:t>
                      </a:r>
                      <a:r>
                        <a:rPr lang="fr-FR" sz="1100" dirty="0" err="1">
                          <a:solidFill>
                            <a:schemeClr val="accent2"/>
                          </a:solidFill>
                        </a:rPr>
                        <a:t>did</a:t>
                      </a:r>
                      <a:r>
                        <a:rPr lang="fr-FR" sz="1100" dirty="0">
                          <a:solidFill>
                            <a:schemeClr val="accent2"/>
                          </a:solidFill>
                        </a:rPr>
                        <a:t> not </a:t>
                      </a:r>
                      <a:r>
                        <a:rPr lang="fr-FR" sz="1100" dirty="0" err="1">
                          <a:solidFill>
                            <a:schemeClr val="accent2"/>
                          </a:solidFill>
                        </a:rPr>
                        <a:t>spare</a:t>
                      </a:r>
                      <a:r>
                        <a:rPr lang="fr-FR" sz="1100" dirty="0">
                          <a:solidFill>
                            <a:schemeClr val="accent2"/>
                          </a:solidFill>
                        </a:rPr>
                        <a:t> intestinal tissue </a:t>
                      </a:r>
                      <a:r>
                        <a:rPr lang="fr-FR" sz="1100" dirty="0">
                          <a:solidFill>
                            <a:schemeClr val="bg2">
                              <a:lumMod val="50000"/>
                            </a:schemeClr>
                          </a:solidFill>
                        </a:rPr>
                        <a:t>(Zhang et al., 2023)</a:t>
                      </a:r>
                    </a:p>
                    <a:p>
                      <a:pPr algn="just"/>
                      <a:endParaRPr lang="fr-FR" sz="1100" dirty="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err="1"/>
                        <a:t>pFLASH</a:t>
                      </a:r>
                      <a:r>
                        <a:rPr lang="fr-FR" sz="1100" dirty="0"/>
                        <a:t> </a:t>
                      </a:r>
                      <a:r>
                        <a:rPr lang="fr-FR" sz="1100" dirty="0" err="1"/>
                        <a:t>reduced</a:t>
                      </a:r>
                      <a:r>
                        <a:rPr lang="fr-FR" sz="1100" dirty="0"/>
                        <a:t> acute and </a:t>
                      </a:r>
                      <a:r>
                        <a:rPr lang="fr-FR" sz="1100" dirty="0" err="1"/>
                        <a:t>late</a:t>
                      </a:r>
                      <a:r>
                        <a:rPr lang="fr-FR" sz="1100" dirty="0"/>
                        <a:t> abdominal </a:t>
                      </a:r>
                      <a:r>
                        <a:rPr lang="fr-FR" sz="1100" dirty="0" err="1"/>
                        <a:t>toxicities</a:t>
                      </a:r>
                      <a:r>
                        <a:rPr lang="fr-FR" sz="1100" dirty="0"/>
                        <a:t>, </a:t>
                      </a:r>
                      <a:r>
                        <a:rPr lang="fr-FR" sz="1100" dirty="0" err="1"/>
                        <a:t>through</a:t>
                      </a:r>
                      <a:r>
                        <a:rPr lang="fr-FR" sz="1100" dirty="0"/>
                        <a:t> IFN-I </a:t>
                      </a:r>
                      <a:r>
                        <a:rPr lang="fr-FR" sz="1100" dirty="0" err="1"/>
                        <a:t>signaling</a:t>
                      </a:r>
                      <a:r>
                        <a:rPr lang="fr-FR" sz="1100" dirty="0"/>
                        <a:t> </a:t>
                      </a:r>
                      <a:r>
                        <a:rPr lang="fr-FR" sz="1100" dirty="0">
                          <a:solidFill>
                            <a:schemeClr val="bg2">
                              <a:lumMod val="50000"/>
                            </a:schemeClr>
                          </a:solidFill>
                        </a:rPr>
                        <a:t>(Lim et al., 2024)</a:t>
                      </a:r>
                    </a:p>
                    <a:p>
                      <a:pPr algn="just"/>
                      <a:endParaRPr lang="fr-FR" sz="1100" dirty="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err="1">
                          <a:solidFill>
                            <a:schemeClr val="accent2"/>
                          </a:solidFill>
                        </a:rPr>
                        <a:t>Increased</a:t>
                      </a:r>
                      <a:r>
                        <a:rPr lang="fr-FR" sz="1100" dirty="0">
                          <a:solidFill>
                            <a:schemeClr val="accent2"/>
                          </a:solidFill>
                        </a:rPr>
                        <a:t> acute </a:t>
                      </a:r>
                      <a:r>
                        <a:rPr lang="fr-FR" sz="1100" dirty="0" err="1">
                          <a:solidFill>
                            <a:schemeClr val="accent2"/>
                          </a:solidFill>
                        </a:rPr>
                        <a:t>lethality</a:t>
                      </a:r>
                      <a:r>
                        <a:rPr lang="fr-FR" sz="1100" dirty="0">
                          <a:solidFill>
                            <a:schemeClr val="accent2"/>
                          </a:solidFill>
                        </a:rPr>
                        <a:t>, no tissue </a:t>
                      </a:r>
                      <a:r>
                        <a:rPr lang="fr-FR" sz="1100" dirty="0" err="1">
                          <a:solidFill>
                            <a:schemeClr val="accent2"/>
                          </a:solidFill>
                        </a:rPr>
                        <a:t>sparing</a:t>
                      </a:r>
                      <a:r>
                        <a:rPr lang="fr-FR" sz="1100" dirty="0">
                          <a:solidFill>
                            <a:schemeClr val="accent2"/>
                          </a:solidFill>
                        </a:rPr>
                        <a:t> </a:t>
                      </a:r>
                      <a:r>
                        <a:rPr lang="fr-FR" sz="1100" dirty="0" err="1">
                          <a:solidFill>
                            <a:schemeClr val="accent2"/>
                          </a:solidFill>
                        </a:rPr>
                        <a:t>effect</a:t>
                      </a:r>
                      <a:r>
                        <a:rPr lang="fr-FR" sz="1100" dirty="0">
                          <a:solidFill>
                            <a:schemeClr val="accent2"/>
                          </a:solidFill>
                        </a:rPr>
                        <a:t> </a:t>
                      </a:r>
                      <a:r>
                        <a:rPr lang="fr-FR" sz="1100" dirty="0">
                          <a:solidFill>
                            <a:schemeClr val="bg2">
                              <a:lumMod val="50000"/>
                            </a:schemeClr>
                          </a:solidFill>
                        </a:rPr>
                        <a:t>(Bell et al., 2024)</a:t>
                      </a:r>
                    </a:p>
                    <a:p>
                      <a:pPr algn="just"/>
                      <a:endParaRPr lang="fr-FR" sz="1100" dirty="0">
                        <a:solidFill>
                          <a:schemeClr val="tx1"/>
                        </a:solidFill>
                      </a:endParaRPr>
                    </a:p>
                  </a:txBody>
                  <a:tcPr>
                    <a:noFill/>
                  </a:tcPr>
                </a:tc>
                <a:tc>
                  <a:txBody>
                    <a:bodyPr/>
                    <a:lstStyle/>
                    <a:p>
                      <a:pPr algn="just"/>
                      <a:r>
                        <a:rPr lang="fr-FR" sz="1100" dirty="0"/>
                        <a:t>5 Gy </a:t>
                      </a:r>
                      <a:r>
                        <a:rPr lang="fr-FR" sz="1100" dirty="0" err="1"/>
                        <a:t>pFLASH</a:t>
                      </a:r>
                      <a:r>
                        <a:rPr lang="fr-FR" sz="1100" dirty="0"/>
                        <a:t> </a:t>
                      </a:r>
                      <a:r>
                        <a:rPr lang="fr-FR" sz="1100" dirty="0" err="1"/>
                        <a:t>reduced</a:t>
                      </a:r>
                      <a:r>
                        <a:rPr lang="fr-FR" sz="1100" dirty="0"/>
                        <a:t> </a:t>
                      </a:r>
                      <a:r>
                        <a:rPr lang="fr-FR" sz="1100" dirty="0" err="1"/>
                        <a:t>impairment</a:t>
                      </a:r>
                      <a:r>
                        <a:rPr lang="fr-FR" sz="1100" dirty="0"/>
                        <a:t> of cognitive </a:t>
                      </a:r>
                      <a:r>
                        <a:rPr lang="fr-FR" sz="1100" dirty="0" err="1"/>
                        <a:t>function</a:t>
                      </a:r>
                      <a:r>
                        <a:rPr lang="fr-FR" sz="1100" dirty="0"/>
                        <a:t> in </a:t>
                      </a:r>
                      <a:r>
                        <a:rPr lang="fr-FR" sz="1100" dirty="0" err="1"/>
                        <a:t>neonatal</a:t>
                      </a:r>
                      <a:r>
                        <a:rPr lang="fr-FR" sz="1100" dirty="0"/>
                        <a:t> rats </a:t>
                      </a:r>
                      <a:r>
                        <a:rPr lang="fr-FR" sz="1100" dirty="0">
                          <a:solidFill>
                            <a:schemeClr val="bg2">
                              <a:lumMod val="50000"/>
                            </a:schemeClr>
                          </a:solidFill>
                        </a:rPr>
                        <a:t>(Williams et al., 2022)</a:t>
                      </a:r>
                    </a:p>
                    <a:p>
                      <a:pPr algn="just"/>
                      <a:endParaRPr lang="fr-FR" sz="1100" dirty="0"/>
                    </a:p>
                    <a:p>
                      <a:pPr algn="just"/>
                      <a:r>
                        <a:rPr lang="fr-FR" sz="1100" dirty="0" err="1"/>
                        <a:t>pFLASH</a:t>
                      </a:r>
                      <a:r>
                        <a:rPr lang="fr-FR" sz="1100" dirty="0"/>
                        <a:t> </a:t>
                      </a:r>
                      <a:r>
                        <a:rPr lang="fr-FR" sz="1100" dirty="0" err="1"/>
                        <a:t>spares</a:t>
                      </a:r>
                      <a:r>
                        <a:rPr lang="fr-FR" sz="1100" dirty="0"/>
                        <a:t> memory and </a:t>
                      </a:r>
                      <a:r>
                        <a:rPr lang="fr-FR" sz="1100" dirty="0" err="1"/>
                        <a:t>induces</a:t>
                      </a:r>
                      <a:r>
                        <a:rPr lang="fr-FR" sz="1100" dirty="0"/>
                        <a:t> </a:t>
                      </a:r>
                      <a:r>
                        <a:rPr lang="fr-FR" sz="1100" dirty="0" err="1"/>
                        <a:t>similar</a:t>
                      </a:r>
                      <a:r>
                        <a:rPr lang="fr-FR" sz="1100" dirty="0"/>
                        <a:t> </a:t>
                      </a:r>
                      <a:r>
                        <a:rPr lang="fr-FR" sz="1100" dirty="0" err="1"/>
                        <a:t>neuroinflammation</a:t>
                      </a:r>
                      <a:r>
                        <a:rPr lang="fr-FR" sz="1100" dirty="0"/>
                        <a:t> and </a:t>
                      </a:r>
                      <a:r>
                        <a:rPr lang="fr-FR" sz="1100" dirty="0" err="1"/>
                        <a:t>tumor</a:t>
                      </a:r>
                      <a:r>
                        <a:rPr lang="fr-FR" sz="1100" dirty="0"/>
                        <a:t> infiltration by lymphocytes </a:t>
                      </a:r>
                      <a:r>
                        <a:rPr lang="fr-FR" sz="1100" dirty="0">
                          <a:solidFill>
                            <a:schemeClr val="bg2">
                              <a:lumMod val="50000"/>
                            </a:schemeClr>
                          </a:solidFill>
                        </a:rPr>
                        <a:t>(Iturri et al., 2022)</a:t>
                      </a:r>
                    </a:p>
                    <a:p>
                      <a:pPr algn="just"/>
                      <a:endParaRPr lang="fr-FR" sz="1100" dirty="0"/>
                    </a:p>
                    <a:p>
                      <a:pPr algn="just"/>
                      <a:r>
                        <a:rPr lang="fr-FR" sz="1100" dirty="0" err="1"/>
                        <a:t>pFLASH</a:t>
                      </a:r>
                      <a:r>
                        <a:rPr lang="fr-FR" sz="1100" dirty="0"/>
                        <a:t> </a:t>
                      </a:r>
                      <a:r>
                        <a:rPr lang="fr-FR" sz="1100" dirty="0" err="1"/>
                        <a:t>reduced</a:t>
                      </a:r>
                      <a:r>
                        <a:rPr lang="fr-FR" sz="1100" dirty="0"/>
                        <a:t> </a:t>
                      </a:r>
                      <a:r>
                        <a:rPr lang="fr-FR" sz="1100" dirty="0" err="1"/>
                        <a:t>neurotoxicities</a:t>
                      </a:r>
                      <a:r>
                        <a:rPr lang="fr-FR" sz="1100" dirty="0"/>
                        <a:t>, </a:t>
                      </a:r>
                      <a:r>
                        <a:rPr lang="fr-FR" sz="1100" dirty="0" err="1"/>
                        <a:t>spared</a:t>
                      </a:r>
                      <a:r>
                        <a:rPr lang="fr-FR" sz="1100" dirty="0"/>
                        <a:t> memory, </a:t>
                      </a:r>
                      <a:r>
                        <a:rPr lang="fr-FR" sz="1100" dirty="0" err="1"/>
                        <a:t>increased</a:t>
                      </a:r>
                      <a:r>
                        <a:rPr lang="fr-FR" sz="1100" dirty="0"/>
                        <a:t> lymphocyte </a:t>
                      </a:r>
                      <a:r>
                        <a:rPr lang="fr-FR" sz="1100" dirty="0" err="1"/>
                        <a:t>tumor</a:t>
                      </a:r>
                      <a:r>
                        <a:rPr lang="fr-FR" sz="1100" dirty="0"/>
                        <a:t> infiltration </a:t>
                      </a:r>
                    </a:p>
                    <a:p>
                      <a:pPr algn="just"/>
                      <a:r>
                        <a:rPr lang="fr-FR" sz="1100" dirty="0" err="1"/>
                        <a:t>Oxygen</a:t>
                      </a:r>
                      <a:r>
                        <a:rPr lang="fr-FR" sz="1100" dirty="0"/>
                        <a:t> </a:t>
                      </a:r>
                      <a:r>
                        <a:rPr lang="fr-FR" sz="1100" dirty="0" err="1"/>
                        <a:t>supplementation</a:t>
                      </a:r>
                      <a:r>
                        <a:rPr lang="fr-FR" sz="1100" dirty="0"/>
                        <a:t> in </a:t>
                      </a:r>
                      <a:r>
                        <a:rPr lang="fr-FR" sz="1100" dirty="0" err="1"/>
                        <a:t>anesthesia</a:t>
                      </a:r>
                      <a:r>
                        <a:rPr lang="fr-FR" sz="1100" dirty="0"/>
                        <a:t> </a:t>
                      </a:r>
                      <a:r>
                        <a:rPr lang="fr-FR" sz="1100" dirty="0" err="1"/>
                        <a:t>gas</a:t>
                      </a:r>
                      <a:r>
                        <a:rPr lang="fr-FR" sz="1100" dirty="0"/>
                        <a:t> </a:t>
                      </a:r>
                      <a:r>
                        <a:rPr lang="fr-FR" sz="1100" dirty="0" err="1"/>
                        <a:t>abrogated</a:t>
                      </a:r>
                      <a:r>
                        <a:rPr lang="fr-FR" sz="1100" dirty="0"/>
                        <a:t> FLASH </a:t>
                      </a:r>
                      <a:r>
                        <a:rPr lang="fr-FR" sz="1100" dirty="0" err="1"/>
                        <a:t>sparing</a:t>
                      </a:r>
                      <a:r>
                        <a:rPr lang="fr-FR" sz="1100" dirty="0"/>
                        <a:t> </a:t>
                      </a:r>
                      <a:r>
                        <a:rPr lang="fr-FR" sz="1100" dirty="0" err="1"/>
                        <a:t>effect</a:t>
                      </a:r>
                      <a:r>
                        <a:rPr lang="fr-FR" sz="1100" dirty="0"/>
                        <a:t> but </a:t>
                      </a:r>
                      <a:r>
                        <a:rPr lang="fr-FR" sz="1100" dirty="0" err="1"/>
                        <a:t>did</a:t>
                      </a:r>
                      <a:r>
                        <a:rPr lang="fr-FR" sz="1100" dirty="0"/>
                        <a:t> not affect immune </a:t>
                      </a:r>
                      <a:r>
                        <a:rPr lang="fr-FR" sz="1100" dirty="0" err="1"/>
                        <a:t>cell</a:t>
                      </a:r>
                      <a:r>
                        <a:rPr lang="fr-FR" sz="1100" dirty="0"/>
                        <a:t> </a:t>
                      </a:r>
                      <a:r>
                        <a:rPr lang="fr-FR" sz="1100" dirty="0" err="1"/>
                        <a:t>tumor</a:t>
                      </a:r>
                      <a:r>
                        <a:rPr lang="fr-FR" sz="1100" dirty="0"/>
                        <a:t> infiltration </a:t>
                      </a:r>
                      <a:r>
                        <a:rPr lang="fr-FR" sz="1100" dirty="0">
                          <a:solidFill>
                            <a:schemeClr val="bg2">
                              <a:lumMod val="50000"/>
                            </a:schemeClr>
                          </a:solidFill>
                        </a:rPr>
                        <a:t>(Iturri, Bertho, et al., 2023)</a:t>
                      </a:r>
                    </a:p>
                  </a:txBody>
                  <a:tcPr>
                    <a:noFill/>
                  </a:tcPr>
                </a:tc>
                <a:tc>
                  <a:txBody>
                    <a:bodyPr/>
                    <a:lstStyle/>
                    <a:p>
                      <a:pPr algn="just"/>
                      <a:r>
                        <a:rPr lang="fr-FR" sz="1100" dirty="0" err="1"/>
                        <a:t>pFLASH</a:t>
                      </a:r>
                      <a:r>
                        <a:rPr lang="fr-FR" sz="1100" dirty="0"/>
                        <a:t> </a:t>
                      </a:r>
                      <a:r>
                        <a:rPr lang="fr-FR" sz="1100" dirty="0" err="1"/>
                        <a:t>reduced</a:t>
                      </a:r>
                      <a:r>
                        <a:rPr lang="fr-FR" sz="1100" dirty="0"/>
                        <a:t> inflammation, </a:t>
                      </a:r>
                      <a:r>
                        <a:rPr lang="fr-FR" sz="1100" dirty="0" err="1"/>
                        <a:t>decreased</a:t>
                      </a:r>
                      <a:r>
                        <a:rPr lang="fr-FR" sz="1100" dirty="0"/>
                        <a:t> </a:t>
                      </a:r>
                      <a:r>
                        <a:rPr lang="fr-FR" sz="1100" dirty="0" err="1"/>
                        <a:t>fibrosis</a:t>
                      </a:r>
                      <a:r>
                        <a:rPr lang="fr-FR" sz="1100" dirty="0"/>
                        <a:t>, and </a:t>
                      </a:r>
                      <a:r>
                        <a:rPr lang="fr-FR" sz="1100" dirty="0" err="1"/>
                        <a:t>preserved</a:t>
                      </a:r>
                      <a:r>
                        <a:rPr lang="fr-FR" sz="1100" dirty="0"/>
                        <a:t> </a:t>
                      </a:r>
                      <a:r>
                        <a:rPr lang="fr-FR" sz="1100" dirty="0" err="1"/>
                        <a:t>cardiac</a:t>
                      </a:r>
                      <a:r>
                        <a:rPr lang="fr-FR" sz="1100" dirty="0"/>
                        <a:t> </a:t>
                      </a:r>
                      <a:r>
                        <a:rPr lang="fr-FR" sz="1100" dirty="0" err="1"/>
                        <a:t>function</a:t>
                      </a:r>
                      <a:r>
                        <a:rPr lang="fr-FR" sz="1100" dirty="0"/>
                        <a:t> </a:t>
                      </a:r>
                      <a:r>
                        <a:rPr lang="fr-FR" sz="1100" dirty="0">
                          <a:solidFill>
                            <a:schemeClr val="bg2">
                              <a:lumMod val="50000"/>
                            </a:schemeClr>
                          </a:solidFill>
                        </a:rPr>
                        <a:t>(Kim et al. 2024)</a:t>
                      </a:r>
                    </a:p>
                    <a:p>
                      <a:pPr algn="just"/>
                      <a:endParaRPr lang="fr-FR" sz="1100" dirty="0"/>
                    </a:p>
                    <a:p>
                      <a:pPr algn="just"/>
                      <a:endParaRPr lang="fr-FR" sz="1100" dirty="0"/>
                    </a:p>
                  </a:txBody>
                  <a:tcPr>
                    <a:noFill/>
                  </a:tcPr>
                </a:tc>
                <a:extLst>
                  <a:ext uri="{0D108BD9-81ED-4DB2-BD59-A6C34878D82A}">
                    <a16:rowId xmlns:a16="http://schemas.microsoft.com/office/drawing/2014/main" val="2312373853"/>
                  </a:ext>
                </a:extLst>
              </a:tr>
            </a:tbl>
          </a:graphicData>
        </a:graphic>
      </p:graphicFrame>
      <p:sp>
        <p:nvSpPr>
          <p:cNvPr id="4" name="Rectangle 3">
            <a:extLst>
              <a:ext uri="{FF2B5EF4-FFF2-40B4-BE49-F238E27FC236}">
                <a16:creationId xmlns:a16="http://schemas.microsoft.com/office/drawing/2014/main" id="{A795CE37-E022-FBA7-59D3-5CAEFB022D34}"/>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277853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EC1C-6C91-A201-4C11-E4FDDE287651}"/>
              </a:ext>
            </a:extLst>
          </p:cNvPr>
          <p:cNvSpPr>
            <a:spLocks noGrp="1"/>
          </p:cNvSpPr>
          <p:nvPr>
            <p:ph type="title"/>
          </p:nvPr>
        </p:nvSpPr>
        <p:spPr>
          <a:xfrm>
            <a:off x="263352" y="83246"/>
            <a:ext cx="10695516" cy="729605"/>
          </a:xfrm>
        </p:spPr>
        <p:txBody>
          <a:bodyPr/>
          <a:lstStyle/>
          <a:p>
            <a:r>
              <a:rPr lang="en-US" sz="3200" b="1" dirty="0">
                <a:solidFill>
                  <a:srgbClr val="00B050"/>
                </a:solidFill>
                <a:latin typeface="Calibri" panose="020F0502020204030204" pitchFamily="34" charset="0"/>
                <a:cs typeface="Calibri" panose="020F0502020204030204" pitchFamily="34" charset="0"/>
              </a:rPr>
              <a:t>BUT negative results on FLASH as well…</a:t>
            </a:r>
          </a:p>
        </p:txBody>
      </p:sp>
      <p:pic>
        <p:nvPicPr>
          <p:cNvPr id="8" name="Content Placeholder 7">
            <a:extLst>
              <a:ext uri="{FF2B5EF4-FFF2-40B4-BE49-F238E27FC236}">
                <a16:creationId xmlns:a16="http://schemas.microsoft.com/office/drawing/2014/main" id="{D31AE3F8-0381-F498-9CC1-7AC1D880A65C}"/>
              </a:ext>
            </a:extLst>
          </p:cNvPr>
          <p:cNvPicPr>
            <a:picLocks noGrp="1" noChangeAspect="1"/>
          </p:cNvPicPr>
          <p:nvPr>
            <p:ph idx="1"/>
          </p:nvPr>
        </p:nvPicPr>
        <p:blipFill>
          <a:blip r:embed="rId2"/>
          <a:stretch>
            <a:fillRect/>
          </a:stretch>
        </p:blipFill>
        <p:spPr>
          <a:xfrm>
            <a:off x="372344" y="952140"/>
            <a:ext cx="5400600" cy="1635856"/>
          </a:xfrm>
          <a:prstGeom prst="rect">
            <a:avLst/>
          </a:prstGeom>
        </p:spPr>
      </p:pic>
      <p:sp>
        <p:nvSpPr>
          <p:cNvPr id="4" name="Date Placeholder 3">
            <a:extLst>
              <a:ext uri="{FF2B5EF4-FFF2-40B4-BE49-F238E27FC236}">
                <a16:creationId xmlns:a16="http://schemas.microsoft.com/office/drawing/2014/main" id="{C363DB43-3BEC-A0C5-CE52-1885AC4BD9DA}"/>
              </a:ext>
            </a:extLst>
          </p:cNvPr>
          <p:cNvSpPr>
            <a:spLocks noGrp="1"/>
          </p:cNvSpPr>
          <p:nvPr>
            <p:ph type="dt" sz="half" idx="10"/>
          </p:nvPr>
        </p:nvSpPr>
        <p:spPr/>
        <p:txBody>
          <a:bodyPr/>
          <a:lstStyle/>
          <a:p>
            <a:r>
              <a:rPr lang="fr-FR"/>
              <a:t>18 octobre 2019</a:t>
            </a:r>
            <a:endParaRPr lang="en-US" dirty="0"/>
          </a:p>
        </p:txBody>
      </p:sp>
      <p:sp>
        <p:nvSpPr>
          <p:cNvPr id="5" name="Footer Placeholder 4">
            <a:extLst>
              <a:ext uri="{FF2B5EF4-FFF2-40B4-BE49-F238E27FC236}">
                <a16:creationId xmlns:a16="http://schemas.microsoft.com/office/drawing/2014/main" id="{06E18ECB-EE2E-FBD1-0AE0-8E3776DE5F57}"/>
              </a:ext>
            </a:extLst>
          </p:cNvPr>
          <p:cNvSpPr>
            <a:spLocks noGrp="1"/>
          </p:cNvSpPr>
          <p:nvPr>
            <p:ph type="ftr" sz="quarter" idx="11"/>
          </p:nvPr>
        </p:nvSpPr>
        <p:spPr/>
        <p:txBody>
          <a:bodyPr/>
          <a:lstStyle/>
          <a:p>
            <a:r>
              <a:rPr lang="fr-FR"/>
              <a:t>Institut Curie – Commission Scientifique Jointe – Name</a:t>
            </a:r>
            <a:endParaRPr lang="en-US" i="1" dirty="0"/>
          </a:p>
        </p:txBody>
      </p:sp>
      <p:sp>
        <p:nvSpPr>
          <p:cNvPr id="6" name="Slide Number Placeholder 5">
            <a:extLst>
              <a:ext uri="{FF2B5EF4-FFF2-40B4-BE49-F238E27FC236}">
                <a16:creationId xmlns:a16="http://schemas.microsoft.com/office/drawing/2014/main" id="{CFA7F024-3880-E105-4507-4013C8F20609}"/>
              </a:ext>
            </a:extLst>
          </p:cNvPr>
          <p:cNvSpPr>
            <a:spLocks noGrp="1"/>
          </p:cNvSpPr>
          <p:nvPr>
            <p:ph type="sldNum" sz="quarter" idx="12"/>
          </p:nvPr>
        </p:nvSpPr>
        <p:spPr/>
        <p:txBody>
          <a:bodyPr/>
          <a:lstStyle/>
          <a:p>
            <a:fld id="{5E366EBC-928B-1F4D-BCBB-31473BB08F84}" type="slidenum">
              <a:rPr lang="en-US" smtClean="0"/>
              <a:pPr/>
              <a:t>41</a:t>
            </a:fld>
            <a:endParaRPr lang="en-US" dirty="0"/>
          </a:p>
        </p:txBody>
      </p:sp>
      <p:pic>
        <p:nvPicPr>
          <p:cNvPr id="10" name="Picture 9" descr="The article discusses the negative impact of reducing radiation dosage per fraction on the effectiveness of the FLASH sparing effect in a murine intestine model.&#10;&#10;AI-generated content may be incorrect.">
            <a:extLst>
              <a:ext uri="{FF2B5EF4-FFF2-40B4-BE49-F238E27FC236}">
                <a16:creationId xmlns:a16="http://schemas.microsoft.com/office/drawing/2014/main" id="{5F85EB1D-17DB-16CA-16F5-D2895CE4609E}"/>
              </a:ext>
            </a:extLst>
          </p:cNvPr>
          <p:cNvPicPr>
            <a:picLocks noChangeAspect="1"/>
          </p:cNvPicPr>
          <p:nvPr/>
        </p:nvPicPr>
        <p:blipFill>
          <a:blip r:embed="rId3"/>
          <a:stretch>
            <a:fillRect/>
          </a:stretch>
        </p:blipFill>
        <p:spPr>
          <a:xfrm>
            <a:off x="5879976" y="1214113"/>
            <a:ext cx="5722243" cy="2747765"/>
          </a:xfrm>
          <a:prstGeom prst="rect">
            <a:avLst/>
          </a:prstGeom>
        </p:spPr>
      </p:pic>
      <p:pic>
        <p:nvPicPr>
          <p:cNvPr id="15" name="Picture 14" descr="Front Oncol&#10;&#10;AI-generated content may be incorrect.">
            <a:extLst>
              <a:ext uri="{FF2B5EF4-FFF2-40B4-BE49-F238E27FC236}">
                <a16:creationId xmlns:a16="http://schemas.microsoft.com/office/drawing/2014/main" id="{3D94E456-CB0D-0680-299E-91EE4BE84E52}"/>
              </a:ext>
            </a:extLst>
          </p:cNvPr>
          <p:cNvPicPr>
            <a:picLocks noChangeAspect="1"/>
          </p:cNvPicPr>
          <p:nvPr/>
        </p:nvPicPr>
        <p:blipFill>
          <a:blip r:embed="rId4"/>
          <a:stretch>
            <a:fillRect/>
          </a:stretch>
        </p:blipFill>
        <p:spPr>
          <a:xfrm>
            <a:off x="6626007" y="4500422"/>
            <a:ext cx="5231904" cy="1807987"/>
          </a:xfrm>
          <a:prstGeom prst="rect">
            <a:avLst/>
          </a:prstGeom>
        </p:spPr>
      </p:pic>
      <p:sp>
        <p:nvSpPr>
          <p:cNvPr id="16" name="Rectangle 15">
            <a:extLst>
              <a:ext uri="{FF2B5EF4-FFF2-40B4-BE49-F238E27FC236}">
                <a16:creationId xmlns:a16="http://schemas.microsoft.com/office/drawing/2014/main" id="{CC917E5E-7359-9DA3-6D29-A836F3BE9738}"/>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7" name="Picture 6" descr="The image is a list of details from an academic article, including the full title, a reference to an effect absent in a study, and a list of author names.&#10;&#10;AI-generated content may be incorrect.">
            <a:extLst>
              <a:ext uri="{FF2B5EF4-FFF2-40B4-BE49-F238E27FC236}">
                <a16:creationId xmlns:a16="http://schemas.microsoft.com/office/drawing/2014/main" id="{8DB65C85-C0F0-096B-6FCF-3266492D95DE}"/>
              </a:ext>
            </a:extLst>
          </p:cNvPr>
          <p:cNvPicPr>
            <a:picLocks noChangeAspect="1"/>
          </p:cNvPicPr>
          <p:nvPr/>
        </p:nvPicPr>
        <p:blipFill>
          <a:blip r:embed="rId5"/>
          <a:srcRect t="25785"/>
          <a:stretch>
            <a:fillRect/>
          </a:stretch>
        </p:blipFill>
        <p:spPr>
          <a:xfrm>
            <a:off x="263352" y="3615156"/>
            <a:ext cx="6129611" cy="1739011"/>
          </a:xfrm>
          <a:prstGeom prst="rect">
            <a:avLst/>
          </a:prstGeom>
        </p:spPr>
      </p:pic>
    </p:spTree>
    <p:extLst>
      <p:ext uri="{BB962C8B-B14F-4D97-AF65-F5344CB8AC3E}">
        <p14:creationId xmlns:p14="http://schemas.microsoft.com/office/powerpoint/2010/main" val="411890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A2D1D-E958-0C9D-99FE-675AA90AB775}"/>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DDC58234-FB7E-2FCC-A17C-E66300E7DD34}"/>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40ADBE9A-661F-9E19-4A4B-14F0E25AA506}"/>
              </a:ext>
            </a:extLst>
          </p:cNvPr>
          <p:cNvPicPr>
            <a:picLocks noChangeAspect="1"/>
          </p:cNvPicPr>
          <p:nvPr/>
        </p:nvPicPr>
        <p:blipFill>
          <a:blip r:embed="rId2"/>
          <a:stretch>
            <a:fillRect/>
          </a:stretch>
        </p:blipFill>
        <p:spPr>
          <a:xfrm>
            <a:off x="0" y="-57509"/>
            <a:ext cx="12192000" cy="6882059"/>
          </a:xfrm>
          <a:prstGeom prst="rect">
            <a:avLst/>
          </a:prstGeom>
        </p:spPr>
      </p:pic>
    </p:spTree>
    <p:extLst>
      <p:ext uri="{BB962C8B-B14F-4D97-AF65-F5344CB8AC3E}">
        <p14:creationId xmlns:p14="http://schemas.microsoft.com/office/powerpoint/2010/main" val="1265820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6728-C5A9-DBB2-D964-298CDD5C31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87782E-DBB0-6BF6-FBCB-D6B6FC258810}"/>
              </a:ext>
            </a:extLst>
          </p:cNvPr>
          <p:cNvSpPr>
            <a:spLocks noGrp="1"/>
          </p:cNvSpPr>
          <p:nvPr>
            <p:ph idx="1"/>
          </p:nvPr>
        </p:nvSpPr>
        <p:spPr/>
        <p:txBody>
          <a:bodyPr/>
          <a:lstStyle/>
          <a:p>
            <a:endParaRPr lang="en-US" dirty="0"/>
          </a:p>
        </p:txBody>
      </p:sp>
      <p:sp>
        <p:nvSpPr>
          <p:cNvPr id="4" name="AutoShape 2" descr="Clinical evidence summary of FLASH radiotherapy">
            <a:extLst>
              <a:ext uri="{FF2B5EF4-FFF2-40B4-BE49-F238E27FC236}">
                <a16:creationId xmlns:a16="http://schemas.microsoft.com/office/drawing/2014/main" id="{3311DA13-1320-6207-48FB-B1A8DEC96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The image depicts a diagram illustrating the clinical evidence supporting the effectiveness and safety of FLASH radiotherapy for treating symptomatic bone metastases, featuring a comparison to conventional PT, and highlighting a prospective study underway.&#10;&#10;AI-generated content may be incorrect.">
            <a:extLst>
              <a:ext uri="{FF2B5EF4-FFF2-40B4-BE49-F238E27FC236}">
                <a16:creationId xmlns:a16="http://schemas.microsoft.com/office/drawing/2014/main" id="{C3802595-3E9F-8CB4-5AFE-E4797E219157}"/>
              </a:ext>
            </a:extLst>
          </p:cNvPr>
          <p:cNvPicPr>
            <a:picLocks noChangeAspect="1"/>
          </p:cNvPicPr>
          <p:nvPr/>
        </p:nvPicPr>
        <p:blipFill>
          <a:blip r:embed="rId2"/>
          <a:stretch>
            <a:fillRect/>
          </a:stretch>
        </p:blipFill>
        <p:spPr>
          <a:xfrm>
            <a:off x="1" y="74762"/>
            <a:ext cx="12191999" cy="7136921"/>
          </a:xfrm>
          <a:prstGeom prst="rect">
            <a:avLst/>
          </a:prstGeom>
        </p:spPr>
      </p:pic>
    </p:spTree>
    <p:extLst>
      <p:ext uri="{BB962C8B-B14F-4D97-AF65-F5344CB8AC3E}">
        <p14:creationId xmlns:p14="http://schemas.microsoft.com/office/powerpoint/2010/main" val="3628436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8EF8FE-EE2C-572E-8B26-9BF384D9054B}"/>
              </a:ext>
            </a:extLst>
          </p:cNvPr>
          <p:cNvPicPr>
            <a:picLocks noChangeAspect="1"/>
          </p:cNvPicPr>
          <p:nvPr/>
        </p:nvPicPr>
        <p:blipFill>
          <a:blip r:embed="rId2"/>
          <a:stretch>
            <a:fillRect/>
          </a:stretch>
        </p:blipFill>
        <p:spPr>
          <a:xfrm>
            <a:off x="0" y="-51758"/>
            <a:ext cx="12192000" cy="6909758"/>
          </a:xfrm>
          <a:prstGeom prst="rect">
            <a:avLst/>
          </a:prstGeom>
        </p:spPr>
      </p:pic>
    </p:spTree>
    <p:extLst>
      <p:ext uri="{BB962C8B-B14F-4D97-AF65-F5344CB8AC3E}">
        <p14:creationId xmlns:p14="http://schemas.microsoft.com/office/powerpoint/2010/main" val="2593170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A28E-F3E2-36B1-73EB-96E7FF7D1EB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D8BADF-988B-D6E9-B824-915AC680AC2F}"/>
              </a:ext>
            </a:extLst>
          </p:cNvPr>
          <p:cNvSpPr>
            <a:spLocks noGrp="1"/>
          </p:cNvSpPr>
          <p:nvPr>
            <p:ph type="title"/>
          </p:nvPr>
        </p:nvSpPr>
        <p:spPr>
          <a:xfrm>
            <a:off x="371364" y="161113"/>
            <a:ext cx="11449272" cy="729605"/>
          </a:xfrm>
        </p:spPr>
        <p:txBody>
          <a:bodyPr/>
          <a:lstStyle/>
          <a:p>
            <a:r>
              <a:rPr lang="en-GB" sz="2800" b="1" dirty="0">
                <a:solidFill>
                  <a:srgbClr val="009900"/>
                </a:solidFill>
                <a:latin typeface="Calibri" panose="020F0502020204030204" pitchFamily="34" charset="0"/>
                <a:cs typeface="Calibri" panose="020F0502020204030204" pitchFamily="34" charset="0"/>
              </a:rPr>
              <a:t>Pulsed radiobiology: new untested regimes in the </a:t>
            </a:r>
            <a:r>
              <a:rPr lang="en-GB" sz="2800" b="1" dirty="0" err="1">
                <a:solidFill>
                  <a:srgbClr val="009900"/>
                </a:solidFill>
                <a:latin typeface="Calibri" panose="020F0502020204030204" pitchFamily="34" charset="0"/>
                <a:cs typeface="Calibri" panose="020F0502020204030204" pitchFamily="34" charset="0"/>
              </a:rPr>
              <a:t>femtochemistry</a:t>
            </a:r>
            <a:r>
              <a:rPr lang="en-GB" sz="2800" b="1" dirty="0">
                <a:solidFill>
                  <a:srgbClr val="009900"/>
                </a:solidFill>
                <a:latin typeface="Calibri" panose="020F0502020204030204" pitchFamily="34" charset="0"/>
                <a:cs typeface="Calibri" panose="020F0502020204030204" pitchFamily="34" charset="0"/>
              </a:rPr>
              <a:t> domain</a:t>
            </a:r>
          </a:p>
        </p:txBody>
      </p:sp>
      <p:pic>
        <p:nvPicPr>
          <p:cNvPr id="8" name="Espace réservé du contenu 7">
            <a:extLst>
              <a:ext uri="{FF2B5EF4-FFF2-40B4-BE49-F238E27FC236}">
                <a16:creationId xmlns:a16="http://schemas.microsoft.com/office/drawing/2014/main" id="{F34204FF-9228-910F-DDEC-2326DDEA6134}"/>
              </a:ext>
            </a:extLst>
          </p:cNvPr>
          <p:cNvPicPr>
            <a:picLocks noGrp="1" noChangeAspect="1"/>
          </p:cNvPicPr>
          <p:nvPr>
            <p:ph idx="1"/>
          </p:nvPr>
        </p:nvPicPr>
        <p:blipFill rotWithShape="1">
          <a:blip r:embed="rId2"/>
          <a:srcRect l="7819"/>
          <a:stretch/>
        </p:blipFill>
        <p:spPr>
          <a:xfrm>
            <a:off x="5373468" y="1952836"/>
            <a:ext cx="6790989" cy="2304256"/>
          </a:xfrm>
        </p:spPr>
      </p:pic>
      <p:pic>
        <p:nvPicPr>
          <p:cNvPr id="13" name="Image 12">
            <a:extLst>
              <a:ext uri="{FF2B5EF4-FFF2-40B4-BE49-F238E27FC236}">
                <a16:creationId xmlns:a16="http://schemas.microsoft.com/office/drawing/2014/main" id="{695CA525-C989-47CE-DEEA-310DEB176DB0}"/>
              </a:ext>
            </a:extLst>
          </p:cNvPr>
          <p:cNvPicPr>
            <a:picLocks noChangeAspect="1"/>
          </p:cNvPicPr>
          <p:nvPr/>
        </p:nvPicPr>
        <p:blipFill rotWithShape="1">
          <a:blip r:embed="rId3"/>
          <a:srcRect l="7210" t="10204" r="7030" b="10199"/>
          <a:stretch/>
        </p:blipFill>
        <p:spPr>
          <a:xfrm>
            <a:off x="407368" y="3211226"/>
            <a:ext cx="4392488" cy="2808312"/>
          </a:xfrm>
          <a:prstGeom prst="rect">
            <a:avLst/>
          </a:prstGeom>
        </p:spPr>
      </p:pic>
      <p:pic>
        <p:nvPicPr>
          <p:cNvPr id="15" name="Image 14">
            <a:extLst>
              <a:ext uri="{FF2B5EF4-FFF2-40B4-BE49-F238E27FC236}">
                <a16:creationId xmlns:a16="http://schemas.microsoft.com/office/drawing/2014/main" id="{D612F461-59EE-0C04-E1CA-3A705818D186}"/>
              </a:ext>
            </a:extLst>
          </p:cNvPr>
          <p:cNvPicPr>
            <a:picLocks noChangeAspect="1"/>
          </p:cNvPicPr>
          <p:nvPr/>
        </p:nvPicPr>
        <p:blipFill>
          <a:blip r:embed="rId4"/>
          <a:stretch>
            <a:fillRect/>
          </a:stretch>
        </p:blipFill>
        <p:spPr>
          <a:xfrm>
            <a:off x="817909" y="1124744"/>
            <a:ext cx="3981947" cy="1656184"/>
          </a:xfrm>
          <a:prstGeom prst="rect">
            <a:avLst/>
          </a:prstGeom>
        </p:spPr>
      </p:pic>
      <p:sp>
        <p:nvSpPr>
          <p:cNvPr id="3" name="Rectangle 2">
            <a:extLst>
              <a:ext uri="{FF2B5EF4-FFF2-40B4-BE49-F238E27FC236}">
                <a16:creationId xmlns:a16="http://schemas.microsoft.com/office/drawing/2014/main" id="{4F6DB0A8-81D4-2AE9-0397-5378A617D5F5}"/>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3551173662"/>
      </p:ext>
    </p:extLst>
  </p:cSld>
  <p:clrMapOvr>
    <a:masterClrMapping/>
  </p:clrMapOvr>
  <mc:AlternateContent xmlns:mc="http://schemas.openxmlformats.org/markup-compatibility/2006" xmlns:p14="http://schemas.microsoft.com/office/powerpoint/2010/main">
    <mc:Choice Requires="p14">
      <p:transition spd="slow" p14:dur="2000" advTm="54719"/>
    </mc:Choice>
    <mc:Fallback xmlns="">
      <p:transition spd="slow" advTm="5471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1FD4-33F0-28B8-DBE9-2269D4C97FC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EEF6FC-C8B4-1DD8-207F-471BACBD83DC}"/>
              </a:ext>
            </a:extLst>
          </p:cNvPr>
          <p:cNvSpPr txBox="1"/>
          <p:nvPr/>
        </p:nvSpPr>
        <p:spPr>
          <a:xfrm>
            <a:off x="1750217" y="3045150"/>
            <a:ext cx="2699778" cy="1415772"/>
          </a:xfrm>
          <a:prstGeom prst="rect">
            <a:avLst/>
          </a:prstGeom>
          <a:noFill/>
        </p:spPr>
        <p:txBody>
          <a:bodyPr wrap="none" rtlCol="0">
            <a:spAutoFit/>
          </a:bodyPr>
          <a:lstStyle/>
          <a:p>
            <a:r>
              <a:rPr lang="en-US" sz="2800" b="1" u="sng" dirty="0"/>
              <a:t>Irradiation mode</a:t>
            </a:r>
            <a:endParaRPr lang="en-US" sz="2800" dirty="0"/>
          </a:p>
          <a:p>
            <a:pPr marL="342900" indent="-342900">
              <a:buFont typeface="Arial" panose="020B0604020202020204" pitchFamily="34" charset="0"/>
              <a:buChar char="•"/>
            </a:pPr>
            <a:endParaRPr lang="en-US" sz="2200" dirty="0"/>
          </a:p>
          <a:p>
            <a:endParaRPr lang="en-US" dirty="0"/>
          </a:p>
          <a:p>
            <a:endParaRPr lang="en-US" dirty="0"/>
          </a:p>
        </p:txBody>
      </p:sp>
      <p:sp>
        <p:nvSpPr>
          <p:cNvPr id="8" name="TextBox 7">
            <a:extLst>
              <a:ext uri="{FF2B5EF4-FFF2-40B4-BE49-F238E27FC236}">
                <a16:creationId xmlns:a16="http://schemas.microsoft.com/office/drawing/2014/main" id="{0CFA4334-CFAC-63FF-73DE-A13B068B5D37}"/>
              </a:ext>
            </a:extLst>
          </p:cNvPr>
          <p:cNvSpPr txBox="1"/>
          <p:nvPr/>
        </p:nvSpPr>
        <p:spPr>
          <a:xfrm>
            <a:off x="7536160" y="1484784"/>
            <a:ext cx="3532827" cy="4154984"/>
          </a:xfrm>
          <a:prstGeom prst="rect">
            <a:avLst/>
          </a:prstGeom>
          <a:noFill/>
        </p:spPr>
        <p:txBody>
          <a:bodyPr wrap="none" rtlCol="0">
            <a:spAutoFit/>
          </a:bodyPr>
          <a:lstStyle/>
          <a:p>
            <a:r>
              <a:rPr lang="en-US" sz="2400" b="1" u="sng" dirty="0"/>
              <a:t>Influence factors</a:t>
            </a:r>
          </a:p>
          <a:p>
            <a:endParaRPr lang="en-US" sz="2400" dirty="0"/>
          </a:p>
          <a:p>
            <a:pPr marL="342900" indent="-342900">
              <a:buFont typeface="Arial" panose="020B0604020202020204" pitchFamily="34" charset="0"/>
              <a:buChar char="•"/>
            </a:pPr>
            <a:r>
              <a:rPr lang="en-US" sz="2400" dirty="0"/>
              <a:t>Oxygenation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Patient genetics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Patient health condition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Microbiome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Etc.</a:t>
            </a:r>
          </a:p>
        </p:txBody>
      </p:sp>
      <p:sp>
        <p:nvSpPr>
          <p:cNvPr id="3" name="TextBox 2">
            <a:extLst>
              <a:ext uri="{FF2B5EF4-FFF2-40B4-BE49-F238E27FC236}">
                <a16:creationId xmlns:a16="http://schemas.microsoft.com/office/drawing/2014/main" id="{F3E138B1-90D3-A666-5DC8-25B1155462E2}"/>
              </a:ext>
            </a:extLst>
          </p:cNvPr>
          <p:cNvSpPr txBox="1"/>
          <p:nvPr/>
        </p:nvSpPr>
        <p:spPr>
          <a:xfrm>
            <a:off x="695400" y="332656"/>
            <a:ext cx="10153128" cy="584775"/>
          </a:xfrm>
          <a:prstGeom prst="rect">
            <a:avLst/>
          </a:prstGeom>
          <a:noFill/>
        </p:spPr>
        <p:txBody>
          <a:bodyPr wrap="square">
            <a:spAutoFit/>
          </a:bodyPr>
          <a:lstStyle/>
          <a:p>
            <a:pPr algn="ctr"/>
            <a:r>
              <a:rPr lang="en-US" sz="3200" b="1" dirty="0">
                <a:solidFill>
                  <a:srgbClr val="009900"/>
                </a:solidFill>
              </a:rPr>
              <a:t>Radiation  beyond clonogenic cell death and DNA damage</a:t>
            </a:r>
          </a:p>
        </p:txBody>
      </p:sp>
      <p:sp>
        <p:nvSpPr>
          <p:cNvPr id="7" name="Arrow: Left-Right 6">
            <a:extLst>
              <a:ext uri="{FF2B5EF4-FFF2-40B4-BE49-F238E27FC236}">
                <a16:creationId xmlns:a16="http://schemas.microsoft.com/office/drawing/2014/main" id="{B52BF1E6-894B-8C91-8B32-CF91626BFCEB}"/>
              </a:ext>
            </a:extLst>
          </p:cNvPr>
          <p:cNvSpPr/>
          <p:nvPr/>
        </p:nvSpPr>
        <p:spPr bwMode="auto">
          <a:xfrm>
            <a:off x="5065792" y="3001307"/>
            <a:ext cx="1656184" cy="648072"/>
          </a:xfrm>
          <a:prstGeom prst="leftRightArrow">
            <a:avLst/>
          </a:prstGeom>
          <a:solidFill>
            <a:srgbClr val="009900"/>
          </a:solidFill>
          <a:ln>
            <a:solidFill>
              <a:schemeClr val="tx2"/>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E02CDBE0-0E88-B7F7-870B-129230A5CC80}"/>
              </a:ext>
            </a:extLst>
          </p:cNvPr>
          <p:cNvSpPr/>
          <p:nvPr/>
        </p:nvSpPr>
        <p:spPr bwMode="auto">
          <a:xfrm>
            <a:off x="0" y="6381328"/>
            <a:ext cx="12192000" cy="576064"/>
          </a:xfrm>
          <a:prstGeom prst="rect">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2363630207"/>
      </p:ext>
    </p:extLst>
  </p:cSld>
  <p:clrMapOvr>
    <a:masterClrMapping/>
  </p:clrMapOvr>
  <mc:AlternateContent xmlns:mc="http://schemas.openxmlformats.org/markup-compatibility/2006" xmlns:p14="http://schemas.microsoft.com/office/powerpoint/2010/main">
    <mc:Choice Requires="p14">
      <p:transition spd="slow" p14:dur="2000" advTm="26827"/>
    </mc:Choice>
    <mc:Fallback xmlns="">
      <p:transition spd="slow" advTm="2682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image illustrates a comparison between traditional and modern cancer treatment approaches, emphasizing a shift from increasing radiation doses to utilizing smarter, biology-driven methods for more precise and personalized cancer therapy.&#10;&#10;AI-generated content may be incorrect.">
            <a:extLst>
              <a:ext uri="{FF2B5EF4-FFF2-40B4-BE49-F238E27FC236}">
                <a16:creationId xmlns:a16="http://schemas.microsoft.com/office/drawing/2014/main" id="{448AAE57-5B7D-C9AF-F6B4-2B880972E3DE}"/>
              </a:ext>
            </a:extLst>
          </p:cNvPr>
          <p:cNvPicPr>
            <a:picLocks noGrp="1" noChangeAspect="1"/>
          </p:cNvPicPr>
          <p:nvPr>
            <p:ph idx="1"/>
          </p:nvPr>
        </p:nvPicPr>
        <p:blipFill>
          <a:blip r:embed="rId2"/>
          <a:stretch>
            <a:fillRect/>
          </a:stretch>
        </p:blipFill>
        <p:spPr>
          <a:xfrm>
            <a:off x="51758" y="0"/>
            <a:ext cx="12238008" cy="6757913"/>
          </a:xfrm>
          <a:prstGeom prst="rect">
            <a:avLst/>
          </a:prstGeom>
        </p:spPr>
      </p:pic>
    </p:spTree>
    <p:extLst>
      <p:ext uri="{BB962C8B-B14F-4D97-AF65-F5344CB8AC3E}">
        <p14:creationId xmlns:p14="http://schemas.microsoft.com/office/powerpoint/2010/main" val="401291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6C79-D824-89D1-3624-5A95DB179E71}"/>
              </a:ext>
            </a:extLst>
          </p:cNvPr>
          <p:cNvSpPr>
            <a:spLocks noGrp="1"/>
          </p:cNvSpPr>
          <p:nvPr>
            <p:ph type="title"/>
          </p:nvPr>
        </p:nvSpPr>
        <p:spPr/>
        <p:txBody>
          <a:bodyPr/>
          <a:lstStyle/>
          <a:p>
            <a:endParaRPr lang="en-US" dirty="0"/>
          </a:p>
        </p:txBody>
      </p:sp>
      <p:sp>
        <p:nvSpPr>
          <p:cNvPr id="4" name="AutoShape 2" descr="Unknowns in radiobiology across scales">
            <a:extLst>
              <a:ext uri="{FF2B5EF4-FFF2-40B4-BE49-F238E27FC236}">
                <a16:creationId xmlns:a16="http://schemas.microsoft.com/office/drawing/2014/main" id="{1A089485-2004-9D4E-8D12-72C29BCA569E}"/>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The image illustrates the complex and largely unknown intersections of physics, biology, and time in radiobiology, specifically focusing on the effects of high dose rates, spatial fractionation, DNA repair kinetics, and tumor microenvironment dynamics.&#10;&#10;AI-generated content may be incorrect.">
            <a:extLst>
              <a:ext uri="{FF2B5EF4-FFF2-40B4-BE49-F238E27FC236}">
                <a16:creationId xmlns:a16="http://schemas.microsoft.com/office/drawing/2014/main" id="{169FC37E-2E32-9C74-5FFF-F5C91DB26217}"/>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1265703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3AB9-1B79-0482-7D03-6D337BC508F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D0C246C-10B9-EBAC-99CB-4827952DB185}"/>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8AA0D2A4-268F-D835-96C7-36F3567FAF79}"/>
              </a:ext>
            </a:extLst>
          </p:cNvPr>
          <p:cNvPicPr>
            <a:picLocks noGrp="1" noChangeAspect="1"/>
          </p:cNvPicPr>
          <p:nvPr>
            <p:ph idx="1"/>
          </p:nvPr>
        </p:nvPicPr>
        <p:blipFill>
          <a:blip r:embed="rId3"/>
          <a:stretch>
            <a:fillRect/>
          </a:stretch>
        </p:blipFill>
        <p:spPr>
          <a:xfrm>
            <a:off x="-1" y="0"/>
            <a:ext cx="12282917" cy="6858000"/>
          </a:xfrm>
          <a:prstGeom prst="rect">
            <a:avLst/>
          </a:prstGeom>
        </p:spPr>
      </p:pic>
    </p:spTree>
    <p:extLst>
      <p:ext uri="{BB962C8B-B14F-4D97-AF65-F5344CB8AC3E}">
        <p14:creationId xmlns:p14="http://schemas.microsoft.com/office/powerpoint/2010/main" val="306181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7971761-41CD-9B35-1F01-A3DD6B82797F}"/>
              </a:ext>
            </a:extLst>
          </p:cNvPr>
          <p:cNvPicPr>
            <a:picLocks noChangeAspect="1"/>
          </p:cNvPicPr>
          <p:nvPr/>
        </p:nvPicPr>
        <p:blipFill>
          <a:blip r:embed="rId2"/>
          <a:stretch>
            <a:fillRect/>
          </a:stretch>
        </p:blipFill>
        <p:spPr>
          <a:xfrm>
            <a:off x="2033587" y="395287"/>
            <a:ext cx="8124825" cy="6067425"/>
          </a:xfrm>
          <a:prstGeom prst="rect">
            <a:avLst/>
          </a:prstGeom>
        </p:spPr>
      </p:pic>
      <p:pic>
        <p:nvPicPr>
          <p:cNvPr id="8" name="Imagen 7">
            <a:extLst>
              <a:ext uri="{FF2B5EF4-FFF2-40B4-BE49-F238E27FC236}">
                <a16:creationId xmlns:a16="http://schemas.microsoft.com/office/drawing/2014/main" id="{E7ECD2E9-F81A-01EC-9960-B4CF24033418}"/>
              </a:ext>
            </a:extLst>
          </p:cNvPr>
          <p:cNvPicPr>
            <a:picLocks noChangeAspect="1"/>
          </p:cNvPicPr>
          <p:nvPr/>
        </p:nvPicPr>
        <p:blipFill>
          <a:blip r:embed="rId2"/>
          <a:stretch>
            <a:fillRect/>
          </a:stretch>
        </p:blipFill>
        <p:spPr>
          <a:xfrm>
            <a:off x="2033587" y="395287"/>
            <a:ext cx="8124825" cy="6067425"/>
          </a:xfrm>
          <a:prstGeom prst="rect">
            <a:avLst/>
          </a:prstGeom>
        </p:spPr>
      </p:pic>
      <p:pic>
        <p:nvPicPr>
          <p:cNvPr id="10" name="Imagen 9">
            <a:extLst>
              <a:ext uri="{FF2B5EF4-FFF2-40B4-BE49-F238E27FC236}">
                <a16:creationId xmlns:a16="http://schemas.microsoft.com/office/drawing/2014/main" id="{EEFAADB3-CC38-920E-C264-5761DF332756}"/>
              </a:ext>
            </a:extLst>
          </p:cNvPr>
          <p:cNvPicPr>
            <a:picLocks noChangeAspect="1"/>
          </p:cNvPicPr>
          <p:nvPr/>
        </p:nvPicPr>
        <p:blipFill>
          <a:blip r:embed="rId3"/>
          <a:stretch>
            <a:fillRect/>
          </a:stretch>
        </p:blipFill>
        <p:spPr>
          <a:xfrm>
            <a:off x="0" y="1"/>
            <a:ext cx="12403247" cy="7001632"/>
          </a:xfrm>
          <a:prstGeom prst="rect">
            <a:avLst/>
          </a:prstGeom>
        </p:spPr>
      </p:pic>
    </p:spTree>
    <p:extLst>
      <p:ext uri="{BB962C8B-B14F-4D97-AF65-F5344CB8AC3E}">
        <p14:creationId xmlns:p14="http://schemas.microsoft.com/office/powerpoint/2010/main" val="3110891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A53C1-112D-B318-58D4-C6DF754A8D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BD3DED-6379-78A4-868F-0A96F2AF0BA6}"/>
              </a:ext>
            </a:extLst>
          </p:cNvPr>
          <p:cNvSpPr>
            <a:spLocks noGrp="1"/>
          </p:cNvSpPr>
          <p:nvPr>
            <p:ph type="title"/>
          </p:nvPr>
        </p:nvSpPr>
        <p:spPr>
          <a:xfrm>
            <a:off x="1581399" y="497821"/>
            <a:ext cx="9172326" cy="729605"/>
          </a:xfrm>
        </p:spPr>
        <p:txBody>
          <a:bodyPr>
            <a:normAutofit fontScale="90000"/>
          </a:bodyPr>
          <a:lstStyle/>
          <a:p>
            <a:pPr algn="ct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Laser </a:t>
            </a:r>
            <a:r>
              <a:rPr lang="fr-FR" b="1" dirty="0" err="1">
                <a:solidFill>
                  <a:schemeClr val="accent6"/>
                </a:solidFill>
                <a:latin typeface="Calibri" panose="020F0502020204030204" pitchFamily="34" charset="0"/>
                <a:ea typeface="Calibri" panose="020F0502020204030204" pitchFamily="34" charset="0"/>
                <a:cs typeface="Calibri" panose="020F0502020204030204" pitchFamily="34" charset="0"/>
              </a:rPr>
              <a:t>Hybrid</a:t>
            </a: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 Accelerator for </a:t>
            </a:r>
            <a:r>
              <a:rPr lang="fr-FR" b="1" dirty="0" err="1">
                <a:solidFill>
                  <a:schemeClr val="accent6"/>
                </a:solidFill>
                <a:latin typeface="Calibri" panose="020F0502020204030204" pitchFamily="34" charset="0"/>
                <a:ea typeface="Calibri" panose="020F0502020204030204" pitchFamily="34" charset="0"/>
                <a:cs typeface="Calibri" panose="020F0502020204030204" pitchFamily="34" charset="0"/>
              </a:rPr>
              <a:t>radiobiology</a:t>
            </a:r>
            <a:r>
              <a:rPr lang="fr-FR" b="1" dirty="0">
                <a:solidFill>
                  <a:schemeClr val="accent6"/>
                </a:solidFill>
                <a:latin typeface="Calibri" panose="020F0502020204030204" pitchFamily="34" charset="0"/>
                <a:ea typeface="Calibri" panose="020F0502020204030204" pitchFamily="34" charset="0"/>
                <a:cs typeface="Calibri" panose="020F0502020204030204" pitchFamily="34" charset="0"/>
              </a:rPr>
              <a:t> applications </a:t>
            </a:r>
          </a:p>
        </p:txBody>
      </p:sp>
      <p:sp>
        <p:nvSpPr>
          <p:cNvPr id="6" name="Espace réservé du numéro de diapositive 5">
            <a:extLst>
              <a:ext uri="{FF2B5EF4-FFF2-40B4-BE49-F238E27FC236}">
                <a16:creationId xmlns:a16="http://schemas.microsoft.com/office/drawing/2014/main" id="{6E0B3EA7-2867-71B2-ECD1-127DF1180E87}"/>
              </a:ext>
            </a:extLst>
          </p:cNvPr>
          <p:cNvSpPr>
            <a:spLocks noGrp="1"/>
          </p:cNvSpPr>
          <p:nvPr>
            <p:ph type="sldNum" sz="quarter" idx="12"/>
          </p:nvPr>
        </p:nvSpPr>
        <p:spPr/>
        <p:txBody>
          <a:bodyPr/>
          <a:lstStyle/>
          <a:p>
            <a:fld id="{5E366EBC-928B-1F4D-BCBB-31473BB08F84}" type="slidenum">
              <a:rPr lang="en-US" smtClean="0"/>
              <a:pPr/>
              <a:t>50</a:t>
            </a:fld>
            <a:endParaRPr lang="en-US" dirty="0"/>
          </a:p>
        </p:txBody>
      </p:sp>
      <p:pic>
        <p:nvPicPr>
          <p:cNvPr id="22" name="Imagen 21">
            <a:extLst>
              <a:ext uri="{FF2B5EF4-FFF2-40B4-BE49-F238E27FC236}">
                <a16:creationId xmlns:a16="http://schemas.microsoft.com/office/drawing/2014/main" id="{DBBE0D69-912A-089B-88ED-E3259FD3402A}"/>
              </a:ext>
            </a:extLst>
          </p:cNvPr>
          <p:cNvPicPr>
            <a:picLocks noChangeAspect="1"/>
          </p:cNvPicPr>
          <p:nvPr/>
        </p:nvPicPr>
        <p:blipFill>
          <a:blip r:embed="rId3"/>
          <a:stretch>
            <a:fillRect/>
          </a:stretch>
        </p:blipFill>
        <p:spPr>
          <a:xfrm>
            <a:off x="129542" y="2194260"/>
            <a:ext cx="5735398" cy="3810161"/>
          </a:xfrm>
          <a:prstGeom prst="rect">
            <a:avLst/>
          </a:prstGeom>
          <a:ln>
            <a:noFill/>
          </a:ln>
        </p:spPr>
      </p:pic>
      <p:sp>
        <p:nvSpPr>
          <p:cNvPr id="19" name="CuadroTexto 18">
            <a:extLst>
              <a:ext uri="{FF2B5EF4-FFF2-40B4-BE49-F238E27FC236}">
                <a16:creationId xmlns:a16="http://schemas.microsoft.com/office/drawing/2014/main" id="{E2D928D3-08EC-2233-65D0-81B5567272D9}"/>
              </a:ext>
            </a:extLst>
          </p:cNvPr>
          <p:cNvSpPr txBox="1"/>
          <p:nvPr/>
        </p:nvSpPr>
        <p:spPr>
          <a:xfrm>
            <a:off x="4799857" y="3730009"/>
            <a:ext cx="184731" cy="369332"/>
          </a:xfrm>
          <a:prstGeom prst="rect">
            <a:avLst/>
          </a:prstGeom>
          <a:noFill/>
        </p:spPr>
        <p:txBody>
          <a:bodyPr wrap="none" rtlCol="0">
            <a:spAutoFit/>
          </a:bodyPr>
          <a:lstStyle/>
          <a:p>
            <a:endParaRPr lang="es-ES" dirty="0"/>
          </a:p>
        </p:txBody>
      </p:sp>
      <p:pic>
        <p:nvPicPr>
          <p:cNvPr id="28" name="Imagen 27">
            <a:extLst>
              <a:ext uri="{FF2B5EF4-FFF2-40B4-BE49-F238E27FC236}">
                <a16:creationId xmlns:a16="http://schemas.microsoft.com/office/drawing/2014/main" id="{EB331378-B571-27AA-D86F-EA99800B34A3}"/>
              </a:ext>
            </a:extLst>
          </p:cNvPr>
          <p:cNvPicPr>
            <a:picLocks noChangeAspect="1"/>
          </p:cNvPicPr>
          <p:nvPr/>
        </p:nvPicPr>
        <p:blipFill>
          <a:blip r:embed="rId4"/>
          <a:stretch>
            <a:fillRect/>
          </a:stretch>
        </p:blipFill>
        <p:spPr>
          <a:xfrm>
            <a:off x="1821093" y="3237905"/>
            <a:ext cx="1957500" cy="1722869"/>
          </a:xfrm>
          <a:prstGeom prst="rect">
            <a:avLst/>
          </a:prstGeom>
        </p:spPr>
      </p:pic>
      <p:pic>
        <p:nvPicPr>
          <p:cNvPr id="10" name="Picture 7">
            <a:extLst>
              <a:ext uri="{FF2B5EF4-FFF2-40B4-BE49-F238E27FC236}">
                <a16:creationId xmlns:a16="http://schemas.microsoft.com/office/drawing/2014/main" id="{1935D4C8-97FB-822C-9E2F-568899C3E810}"/>
              </a:ext>
            </a:extLst>
          </p:cNvPr>
          <p:cNvPicPr>
            <a:picLocks noChangeAspect="1"/>
          </p:cNvPicPr>
          <p:nvPr/>
        </p:nvPicPr>
        <p:blipFill rotWithShape="1">
          <a:blip r:embed="rId5"/>
          <a:srcRect t="3129"/>
          <a:stretch/>
        </p:blipFill>
        <p:spPr>
          <a:xfrm>
            <a:off x="6630089" y="2600852"/>
            <a:ext cx="3384376" cy="2258313"/>
          </a:xfrm>
          <a:prstGeom prst="rect">
            <a:avLst/>
          </a:prstGeom>
        </p:spPr>
      </p:pic>
      <p:sp>
        <p:nvSpPr>
          <p:cNvPr id="3" name="TextBox 2">
            <a:extLst>
              <a:ext uri="{FF2B5EF4-FFF2-40B4-BE49-F238E27FC236}">
                <a16:creationId xmlns:a16="http://schemas.microsoft.com/office/drawing/2014/main" id="{1EBE7CFD-A52A-BABA-5DBA-B1D847CD0603}"/>
              </a:ext>
            </a:extLst>
          </p:cNvPr>
          <p:cNvSpPr txBox="1"/>
          <p:nvPr/>
        </p:nvSpPr>
        <p:spPr>
          <a:xfrm>
            <a:off x="7100681" y="5261242"/>
            <a:ext cx="3403881" cy="369332"/>
          </a:xfrm>
          <a:prstGeom prst="rect">
            <a:avLst/>
          </a:prstGeom>
          <a:noFill/>
        </p:spPr>
        <p:txBody>
          <a:bodyPr wrap="none" rtlCol="0">
            <a:spAutoFit/>
          </a:bodyPr>
          <a:lstStyle/>
          <a:p>
            <a:r>
              <a:rPr lang="en-US" dirty="0"/>
              <a:t>G. </a:t>
            </a:r>
            <a:r>
              <a:rPr lang="en-US" dirty="0" err="1"/>
              <a:t>Aymar</a:t>
            </a:r>
            <a:r>
              <a:rPr lang="en-US" dirty="0"/>
              <a:t> et al. Frontiers in Physics</a:t>
            </a:r>
          </a:p>
        </p:txBody>
      </p:sp>
    </p:spTree>
    <p:extLst>
      <p:ext uri="{BB962C8B-B14F-4D97-AF65-F5344CB8AC3E}">
        <p14:creationId xmlns:p14="http://schemas.microsoft.com/office/powerpoint/2010/main" val="3026399399"/>
      </p:ext>
    </p:extLst>
  </p:cSld>
  <p:clrMapOvr>
    <a:masterClrMapping/>
  </p:clrMapOvr>
  <mc:AlternateContent xmlns:mc="http://schemas.openxmlformats.org/markup-compatibility/2006" xmlns:p14="http://schemas.microsoft.com/office/powerpoint/2010/main">
    <mc:Choice Requires="p14">
      <p:transition spd="slow" p14:dur="2000" advTm="18182"/>
    </mc:Choice>
    <mc:Fallback xmlns="">
      <p:transition spd="slow" advTm="1818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FB6C-5AA7-9AAE-6906-9D1D87B8A4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111B8BD-41DD-1D0C-5455-BA2269AC58B4}"/>
              </a:ext>
            </a:extLst>
          </p:cNvPr>
          <p:cNvSpPr>
            <a:spLocks noGrp="1"/>
          </p:cNvSpPr>
          <p:nvPr>
            <p:ph idx="1"/>
          </p:nvPr>
        </p:nvSpPr>
        <p:spPr/>
        <p:txBody>
          <a:bodyPr/>
          <a:lstStyle/>
          <a:p>
            <a:endParaRPr lang="en-US" dirty="0"/>
          </a:p>
        </p:txBody>
      </p:sp>
      <p:sp>
        <p:nvSpPr>
          <p:cNvPr id="4" name="AutoShape 2" descr="LhARA: Advancing radiobiology research for cancer">
            <a:extLst>
              <a:ext uri="{FF2B5EF4-FFF2-40B4-BE49-F238E27FC236}">
                <a16:creationId xmlns:a16="http://schemas.microsoft.com/office/drawing/2014/main" id="{F8FF654A-BE4C-458A-75E3-A8AD175BBB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The image illustrates the limitations and constraints of current radiation therapy technologies, contrasting them with the potential capabilities of an advanced platform like LHARA, which is designed to explore and deliver novel treatments in radiobiology.&#10;&#10;AI-generated content may be incorrect.">
            <a:extLst>
              <a:ext uri="{FF2B5EF4-FFF2-40B4-BE49-F238E27FC236}">
                <a16:creationId xmlns:a16="http://schemas.microsoft.com/office/drawing/2014/main" id="{C7EA2D2A-A330-947E-A5F3-09C5D2A544F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6538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image depicts LhARA, an international collaborative platform dedicated to advancing radiobiology through a unified global approach, integrating academia, industry, and various research centers to drive innovation and improve cancer care.&#10;&#10;AI-generated content may be incorrect.">
            <a:extLst>
              <a:ext uri="{FF2B5EF4-FFF2-40B4-BE49-F238E27FC236}">
                <a16:creationId xmlns:a16="http://schemas.microsoft.com/office/drawing/2014/main" id="{D09C8342-D331-36EC-3554-0CAF27DD6BE6}"/>
              </a:ext>
            </a:extLst>
          </p:cNvPr>
          <p:cNvPicPr>
            <a:picLocks noGrp="1" noChangeAspect="1"/>
          </p:cNvPicPr>
          <p:nvPr>
            <p:ph idx="1"/>
          </p:nvPr>
        </p:nvPicPr>
        <p:blipFill>
          <a:blip r:embed="rId2"/>
          <a:stretch>
            <a:fillRect/>
          </a:stretch>
        </p:blipFill>
        <p:spPr>
          <a:xfrm>
            <a:off x="536590" y="300169"/>
            <a:ext cx="11118820" cy="6257662"/>
          </a:xfrm>
          <a:prstGeom prst="rect">
            <a:avLst/>
          </a:prstGeom>
        </p:spPr>
      </p:pic>
    </p:spTree>
    <p:extLst>
      <p:ext uri="{BB962C8B-B14F-4D97-AF65-F5344CB8AC3E}">
        <p14:creationId xmlns:p14="http://schemas.microsoft.com/office/powerpoint/2010/main" val="815541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4A07670-6929-B9C7-5281-DA4BA6112307}"/>
              </a:ext>
            </a:extLst>
          </p:cNvPr>
          <p:cNvSpPr>
            <a:spLocks noGrp="1"/>
          </p:cNvSpPr>
          <p:nvPr>
            <p:ph type="sldNum" sz="quarter" idx="12"/>
          </p:nvPr>
        </p:nvSpPr>
        <p:spPr/>
        <p:txBody>
          <a:bodyPr/>
          <a:lstStyle/>
          <a:p>
            <a:fld id="{039C1AE8-AE80-BA45-A7A7-EA22F13968D7}" type="slidenum">
              <a:rPr lang="fr-FR" smtClean="0"/>
              <a:t>53</a:t>
            </a:fld>
            <a:endParaRPr lang="fr-FR"/>
          </a:p>
        </p:txBody>
      </p:sp>
      <p:pic>
        <p:nvPicPr>
          <p:cNvPr id="8" name="Imagen 7">
            <a:extLst>
              <a:ext uri="{FF2B5EF4-FFF2-40B4-BE49-F238E27FC236}">
                <a16:creationId xmlns:a16="http://schemas.microsoft.com/office/drawing/2014/main" id="{7B9F319C-0DF4-171E-0CF6-E22714488692}"/>
              </a:ext>
            </a:extLst>
          </p:cNvPr>
          <p:cNvPicPr>
            <a:picLocks noChangeAspect="1"/>
          </p:cNvPicPr>
          <p:nvPr/>
        </p:nvPicPr>
        <p:blipFill>
          <a:blip r:embed="rId2"/>
          <a:stretch>
            <a:fillRect/>
          </a:stretch>
        </p:blipFill>
        <p:spPr>
          <a:xfrm>
            <a:off x="3254400" y="2398228"/>
            <a:ext cx="5003465" cy="3268075"/>
          </a:xfrm>
          <a:prstGeom prst="rect">
            <a:avLst/>
          </a:prstGeom>
        </p:spPr>
      </p:pic>
      <p:sp>
        <p:nvSpPr>
          <p:cNvPr id="9" name="Titre 1">
            <a:extLst>
              <a:ext uri="{FF2B5EF4-FFF2-40B4-BE49-F238E27FC236}">
                <a16:creationId xmlns:a16="http://schemas.microsoft.com/office/drawing/2014/main" id="{6517F082-D3D7-FF74-5F70-1E0FCD37CFCC}"/>
              </a:ext>
            </a:extLst>
          </p:cNvPr>
          <p:cNvSpPr txBox="1">
            <a:spLocks/>
          </p:cNvSpPr>
          <p:nvPr/>
        </p:nvSpPr>
        <p:spPr>
          <a:xfrm>
            <a:off x="2088875" y="109762"/>
            <a:ext cx="6984776" cy="730251"/>
          </a:xfrm>
          <a:prstGeom prst="rect">
            <a:avLst/>
          </a:prstGeom>
        </p:spPr>
        <p:txBody>
          <a:bodyPr vert="horz" lIns="0" tIns="0" rIns="0" bIns="0" rtlCol="0" anchor="b" anchorCtr="0">
            <a:noAutofit/>
          </a:bodyPr>
          <a:lstStyle>
            <a:lvl1pPr algn="l" defTabSz="457200" rtl="0" eaLnBrk="1" latinLnBrk="0" hangingPunct="1">
              <a:spcBef>
                <a:spcPct val="0"/>
              </a:spcBef>
              <a:buNone/>
              <a:defRPr sz="2400" b="1" kern="1200">
                <a:solidFill>
                  <a:srgbClr val="5B5B60"/>
                </a:solidFill>
                <a:latin typeface="Century Gothic"/>
                <a:ea typeface="+mj-ea"/>
                <a:cs typeface="Century Gothic"/>
              </a:defRPr>
            </a:lvl1pPr>
          </a:lstStyle>
          <a:p>
            <a:pPr algn="ctr"/>
            <a:r>
              <a:rPr lang="fr-FR" sz="3000" dirty="0">
                <a:solidFill>
                  <a:srgbClr val="00B050"/>
                </a:solidFill>
                <a:latin typeface="+mn-lt"/>
              </a:rPr>
              <a:t>New </a:t>
            </a:r>
            <a:r>
              <a:rPr lang="fr-FR" sz="3000" dirty="0" err="1">
                <a:solidFill>
                  <a:srgbClr val="00B050"/>
                </a:solidFill>
                <a:latin typeface="+mn-lt"/>
              </a:rPr>
              <a:t>Approaches</a:t>
            </a:r>
            <a:r>
              <a:rPr lang="fr-FR" sz="3000" dirty="0">
                <a:solidFill>
                  <a:srgbClr val="00B050"/>
                </a:solidFill>
                <a:latin typeface="+mn-lt"/>
              </a:rPr>
              <a:t> in </a:t>
            </a:r>
            <a:r>
              <a:rPr lang="fr-FR" sz="3000" dirty="0" err="1">
                <a:solidFill>
                  <a:srgbClr val="00B050"/>
                </a:solidFill>
                <a:latin typeface="+mn-lt"/>
              </a:rPr>
              <a:t>Radiotherapy</a:t>
            </a:r>
            <a:r>
              <a:rPr lang="fr-FR" sz="3000" dirty="0">
                <a:solidFill>
                  <a:srgbClr val="00B050"/>
                </a:solidFill>
                <a:latin typeface="+mn-lt"/>
              </a:rPr>
              <a:t> team</a:t>
            </a:r>
          </a:p>
        </p:txBody>
      </p:sp>
      <p:sp>
        <p:nvSpPr>
          <p:cNvPr id="12" name="TextBox 11">
            <a:extLst>
              <a:ext uri="{FF2B5EF4-FFF2-40B4-BE49-F238E27FC236}">
                <a16:creationId xmlns:a16="http://schemas.microsoft.com/office/drawing/2014/main" id="{9475483C-B322-9B56-5718-3D7EB595C5FB}"/>
              </a:ext>
            </a:extLst>
          </p:cNvPr>
          <p:cNvSpPr txBox="1"/>
          <p:nvPr/>
        </p:nvSpPr>
        <p:spPr>
          <a:xfrm>
            <a:off x="5241407" y="1622752"/>
            <a:ext cx="1029449" cy="430887"/>
          </a:xfrm>
          <a:prstGeom prst="rect">
            <a:avLst/>
          </a:prstGeom>
          <a:noFill/>
        </p:spPr>
        <p:txBody>
          <a:bodyPr wrap="none" rtlCol="0">
            <a:spAutoFit/>
          </a:bodyPr>
          <a:lstStyle/>
          <a:p>
            <a:r>
              <a:rPr lang="en-US" sz="2200" dirty="0"/>
              <a:t>CIMUS</a:t>
            </a:r>
          </a:p>
        </p:txBody>
      </p:sp>
    </p:spTree>
    <p:extLst>
      <p:ext uri="{BB962C8B-B14F-4D97-AF65-F5344CB8AC3E}">
        <p14:creationId xmlns:p14="http://schemas.microsoft.com/office/powerpoint/2010/main" val="970031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98227" y="1003391"/>
            <a:ext cx="6595545" cy="538309"/>
          </a:xfrm>
        </p:spPr>
        <p:txBody>
          <a:bodyPr/>
          <a:lstStyle/>
          <a:p>
            <a:pPr marL="0" indent="0">
              <a:buNone/>
            </a:pPr>
            <a:r>
              <a:rPr lang="fr-FR" sz="2800" b="1" dirty="0" err="1">
                <a:solidFill>
                  <a:srgbClr val="00B050"/>
                </a:solidFill>
                <a:latin typeface="Calibri" panose="020F0502020204030204" pitchFamily="34" charset="0"/>
                <a:ea typeface="+mj-ea"/>
                <a:cs typeface="Calibri" panose="020F0502020204030204" pitchFamily="34" charset="0"/>
              </a:rPr>
              <a:t>Thank</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you</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very</a:t>
            </a:r>
            <a:r>
              <a:rPr lang="fr-FR" sz="2800" b="1" dirty="0">
                <a:solidFill>
                  <a:srgbClr val="00B050"/>
                </a:solidFill>
                <a:latin typeface="Calibri" panose="020F0502020204030204" pitchFamily="34" charset="0"/>
                <a:ea typeface="+mj-ea"/>
                <a:cs typeface="Calibri" panose="020F0502020204030204" pitchFamily="34" charset="0"/>
              </a:rPr>
              <a:t> </a:t>
            </a:r>
            <a:r>
              <a:rPr lang="fr-FR" sz="2800" b="1" dirty="0" err="1">
                <a:solidFill>
                  <a:srgbClr val="00B050"/>
                </a:solidFill>
                <a:latin typeface="Calibri" panose="020F0502020204030204" pitchFamily="34" charset="0"/>
                <a:ea typeface="+mj-ea"/>
                <a:cs typeface="Calibri" panose="020F0502020204030204" pitchFamily="34" charset="0"/>
              </a:rPr>
              <a:t>much</a:t>
            </a:r>
            <a:r>
              <a:rPr lang="fr-FR" sz="2800" b="1" dirty="0">
                <a:solidFill>
                  <a:srgbClr val="00B050"/>
                </a:solidFill>
                <a:latin typeface="Calibri" panose="020F0502020204030204" pitchFamily="34" charset="0"/>
                <a:ea typeface="+mj-ea"/>
                <a:cs typeface="Calibri" panose="020F0502020204030204" pitchFamily="34" charset="0"/>
              </a:rPr>
              <a:t> for </a:t>
            </a:r>
            <a:r>
              <a:rPr lang="fr-FR" sz="2800" b="1" dirty="0" err="1">
                <a:solidFill>
                  <a:srgbClr val="00B050"/>
                </a:solidFill>
                <a:latin typeface="Calibri" panose="020F0502020204030204" pitchFamily="34" charset="0"/>
                <a:ea typeface="+mj-ea"/>
                <a:cs typeface="Calibri" panose="020F0502020204030204" pitchFamily="34" charset="0"/>
              </a:rPr>
              <a:t>your</a:t>
            </a:r>
            <a:r>
              <a:rPr lang="fr-FR" sz="2800" b="1" dirty="0">
                <a:solidFill>
                  <a:srgbClr val="00B050"/>
                </a:solidFill>
                <a:latin typeface="Calibri" panose="020F0502020204030204" pitchFamily="34" charset="0"/>
                <a:ea typeface="+mj-ea"/>
                <a:cs typeface="Calibri" panose="020F0502020204030204" pitchFamily="34" charset="0"/>
              </a:rPr>
              <a:t> attention!</a:t>
            </a:r>
          </a:p>
          <a:p>
            <a:pPr marL="0" indent="0">
              <a:buNone/>
            </a:pPr>
            <a:endParaRPr lang="fr-FR" dirty="0"/>
          </a:p>
        </p:txBody>
      </p:sp>
      <p:sp>
        <p:nvSpPr>
          <p:cNvPr id="6" name="Espace réservé du numéro de diapositive 5"/>
          <p:cNvSpPr>
            <a:spLocks noGrp="1"/>
          </p:cNvSpPr>
          <p:nvPr>
            <p:ph type="sldNum" sz="quarter" idx="12"/>
          </p:nvPr>
        </p:nvSpPr>
        <p:spPr>
          <a:xfrm>
            <a:off x="12275300" y="8733431"/>
            <a:ext cx="848740" cy="331324"/>
          </a:xfrm>
          <a:prstGeom prst="rect">
            <a:avLst/>
          </a:prstGeom>
        </p:spPr>
        <p:txBody>
          <a:bodyPr vert="horz" lIns="0" tIns="0" rIns="0" bIns="0" rtlCol="0" anchor="t" anchorCtr="0"/>
          <a:lstStyle>
            <a:defPPr>
              <a:defRPr lang="en-US"/>
            </a:defPPr>
            <a:lvl1pPr marL="0" algn="r" defTabSz="609585" rtl="0" eaLnBrk="1" latinLnBrk="0" hangingPunct="1">
              <a:defRPr sz="1600" b="0" kern="1200">
                <a:solidFill>
                  <a:schemeClr val="bg1"/>
                </a:solidFill>
                <a:latin typeface="Arial" pitchFamily="34" charset="0"/>
                <a:ea typeface="+mn-ea"/>
                <a:cs typeface="Arial"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5E366EBC-928B-1F4D-BCBB-31473BB08F84}" type="slidenum">
              <a:rPr lang="en-US" smtClean="0"/>
              <a:pPr/>
              <a:t>54</a:t>
            </a:fld>
            <a:endParaRPr lang="en-US" dirty="0"/>
          </a:p>
        </p:txBody>
      </p:sp>
      <p:sp>
        <p:nvSpPr>
          <p:cNvPr id="2" name="TextBox 1"/>
          <p:cNvSpPr txBox="1"/>
          <p:nvPr/>
        </p:nvSpPr>
        <p:spPr>
          <a:xfrm>
            <a:off x="4211892" y="5877272"/>
            <a:ext cx="3291542"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yolanda.prezado@usc.es</a:t>
            </a:r>
          </a:p>
        </p:txBody>
      </p:sp>
      <p:pic>
        <p:nvPicPr>
          <p:cNvPr id="5" name="Imagen 4">
            <a:extLst>
              <a:ext uri="{FF2B5EF4-FFF2-40B4-BE49-F238E27FC236}">
                <a16:creationId xmlns:a16="http://schemas.microsoft.com/office/drawing/2014/main" id="{027FAAC0-26EB-55AC-03AF-F953CBA40051}"/>
              </a:ext>
            </a:extLst>
          </p:cNvPr>
          <p:cNvPicPr>
            <a:picLocks noChangeAspect="1"/>
          </p:cNvPicPr>
          <p:nvPr/>
        </p:nvPicPr>
        <p:blipFill>
          <a:blip r:embed="rId2"/>
          <a:stretch>
            <a:fillRect/>
          </a:stretch>
        </p:blipFill>
        <p:spPr>
          <a:xfrm>
            <a:off x="4223792" y="1700808"/>
            <a:ext cx="3168352" cy="4017356"/>
          </a:xfrm>
          <a:prstGeom prst="rect">
            <a:avLst/>
          </a:prstGeom>
        </p:spPr>
      </p:pic>
      <p:sp>
        <p:nvSpPr>
          <p:cNvPr id="4" name="Espace réservé du numéro de diapositive 15">
            <a:extLst>
              <a:ext uri="{FF2B5EF4-FFF2-40B4-BE49-F238E27FC236}">
                <a16:creationId xmlns:a16="http://schemas.microsoft.com/office/drawing/2014/main" id="{0FB6FD19-FED5-8CEF-946F-5F7473E43542}"/>
              </a:ext>
            </a:extLst>
          </p:cNvPr>
          <p:cNvSpPr txBox="1">
            <a:spLocks/>
          </p:cNvSpPr>
          <p:nvPr/>
        </p:nvSpPr>
        <p:spPr>
          <a:xfrm>
            <a:off x="9206475" y="6550073"/>
            <a:ext cx="636555" cy="248493"/>
          </a:xfrm>
          <a:prstGeom prst="rect">
            <a:avLst/>
          </a:prstGeom>
        </p:spPr>
        <p:txBody>
          <a:bodyPr vert="horz" lIns="0" tIns="0" rIns="0" bIns="0" rtlCol="0" anchor="t" anchorCtr="0"/>
          <a:lstStyle>
            <a:defPPr>
              <a:defRPr lang="en-US"/>
            </a:defPPr>
            <a:lvl1pPr marL="0" algn="r" defTabSz="457200" rtl="0" eaLnBrk="1" latinLnBrk="0" hangingPunct="1">
              <a:defRPr sz="1200" b="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366EBC-928B-1F4D-BCBB-31473BB08F84}" type="slidenum">
              <a:rPr lang="en-US" smtClean="0"/>
              <a:pPr/>
              <a:t>54</a:t>
            </a:fld>
            <a:endParaRPr lang="en-US" dirty="0"/>
          </a:p>
        </p:txBody>
      </p:sp>
    </p:spTree>
    <p:extLst>
      <p:ext uri="{BB962C8B-B14F-4D97-AF65-F5344CB8AC3E}">
        <p14:creationId xmlns:p14="http://schemas.microsoft.com/office/powerpoint/2010/main" val="4017613499"/>
      </p:ext>
    </p:extLst>
  </p:cSld>
  <p:clrMapOvr>
    <a:masterClrMapping/>
  </p:clrMapOvr>
  <mc:AlternateContent xmlns:mc="http://schemas.openxmlformats.org/markup-compatibility/2006" xmlns:p14="http://schemas.microsoft.com/office/powerpoint/2010/main">
    <mc:Choice Requires="p14">
      <p:transition spd="slow" p14:dur="2000" advTm="6004"/>
    </mc:Choice>
    <mc:Fallback xmlns="">
      <p:transition spd="slow" advTm="60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2E4D52-2668-75AE-928C-29C85AD8E65C}"/>
              </a:ext>
            </a:extLst>
          </p:cNvPr>
          <p:cNvSpPr>
            <a:spLocks noGrp="1"/>
          </p:cNvSpPr>
          <p:nvPr>
            <p:ph type="ctrTitle"/>
          </p:nvPr>
        </p:nvSpPr>
        <p:spPr/>
        <p:txBody>
          <a:bodyPr/>
          <a:lstStyle/>
          <a:p>
            <a:endParaRPr lang="es-ES"/>
          </a:p>
        </p:txBody>
      </p:sp>
      <p:pic>
        <p:nvPicPr>
          <p:cNvPr id="6" name="Imagen 5">
            <a:extLst>
              <a:ext uri="{FF2B5EF4-FFF2-40B4-BE49-F238E27FC236}">
                <a16:creationId xmlns:a16="http://schemas.microsoft.com/office/drawing/2014/main" id="{B702E3AE-4501-7FA7-E3FA-629D7C39D109}"/>
              </a:ext>
            </a:extLst>
          </p:cNvPr>
          <p:cNvPicPr>
            <a:picLocks noChangeAspect="1"/>
          </p:cNvPicPr>
          <p:nvPr/>
        </p:nvPicPr>
        <p:blipFill>
          <a:blip r:embed="rId3"/>
          <a:stretch>
            <a:fillRect/>
          </a:stretch>
        </p:blipFill>
        <p:spPr>
          <a:xfrm>
            <a:off x="126748" y="0"/>
            <a:ext cx="11938503" cy="6858000"/>
          </a:xfrm>
          <a:prstGeom prst="rect">
            <a:avLst/>
          </a:prstGeom>
        </p:spPr>
      </p:pic>
    </p:spTree>
    <p:extLst>
      <p:ext uri="{BB962C8B-B14F-4D97-AF65-F5344CB8AC3E}">
        <p14:creationId xmlns:p14="http://schemas.microsoft.com/office/powerpoint/2010/main" val="398031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DDA2B-C674-4E31-E9A2-77FE651930A9}"/>
              </a:ext>
            </a:extLst>
          </p:cNvPr>
          <p:cNvSpPr>
            <a:spLocks noGrp="1"/>
          </p:cNvSpPr>
          <p:nvPr>
            <p:ph type="ctrTitle"/>
          </p:nvPr>
        </p:nvSpPr>
        <p:spPr/>
        <p:txBody>
          <a:bodyPr/>
          <a:lstStyle/>
          <a:p>
            <a:endParaRPr lang="es-ES"/>
          </a:p>
        </p:txBody>
      </p:sp>
      <p:pic>
        <p:nvPicPr>
          <p:cNvPr id="10" name="Imagen 9">
            <a:extLst>
              <a:ext uri="{FF2B5EF4-FFF2-40B4-BE49-F238E27FC236}">
                <a16:creationId xmlns:a16="http://schemas.microsoft.com/office/drawing/2014/main" id="{9ACE3AD0-4DDF-6B9A-7FBE-CF3457D856E8}"/>
              </a:ext>
            </a:extLst>
          </p:cNvPr>
          <p:cNvPicPr>
            <a:picLocks noChangeAspect="1"/>
          </p:cNvPicPr>
          <p:nvPr/>
        </p:nvPicPr>
        <p:blipFill>
          <a:blip r:embed="rId2"/>
          <a:stretch>
            <a:fillRect/>
          </a:stretch>
        </p:blipFill>
        <p:spPr>
          <a:xfrm>
            <a:off x="-72428" y="0"/>
            <a:ext cx="12264428" cy="6858000"/>
          </a:xfrm>
          <a:prstGeom prst="rect">
            <a:avLst/>
          </a:prstGeom>
        </p:spPr>
      </p:pic>
    </p:spTree>
    <p:extLst>
      <p:ext uri="{BB962C8B-B14F-4D97-AF65-F5344CB8AC3E}">
        <p14:creationId xmlns:p14="http://schemas.microsoft.com/office/powerpoint/2010/main" val="3774942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1AC8A-B611-AA6A-1C04-D5A99B90C516}"/>
              </a:ext>
            </a:extLst>
          </p:cNvPr>
          <p:cNvSpPr>
            <a:spLocks noGrp="1"/>
          </p:cNvSpPr>
          <p:nvPr>
            <p:ph type="ctrTitle"/>
          </p:nvPr>
        </p:nvSpPr>
        <p:spPr/>
        <p:txBody>
          <a:bodyPr/>
          <a:lstStyle/>
          <a:p>
            <a:endParaRPr lang="es-ES"/>
          </a:p>
        </p:txBody>
      </p:sp>
      <p:pic>
        <p:nvPicPr>
          <p:cNvPr id="6" name="Imagen 5">
            <a:extLst>
              <a:ext uri="{FF2B5EF4-FFF2-40B4-BE49-F238E27FC236}">
                <a16:creationId xmlns:a16="http://schemas.microsoft.com/office/drawing/2014/main" id="{F362382E-8879-6DC7-6B81-79D093D9E5FF}"/>
              </a:ext>
            </a:extLst>
          </p:cNvPr>
          <p:cNvPicPr>
            <a:picLocks noChangeAspect="1"/>
          </p:cNvPicPr>
          <p:nvPr/>
        </p:nvPicPr>
        <p:blipFill>
          <a:blip r:embed="rId2"/>
          <a:stretch>
            <a:fillRect/>
          </a:stretch>
        </p:blipFill>
        <p:spPr>
          <a:xfrm>
            <a:off x="0" y="0"/>
            <a:ext cx="12192000" cy="6731970"/>
          </a:xfrm>
          <a:prstGeom prst="rect">
            <a:avLst/>
          </a:prstGeom>
        </p:spPr>
      </p:pic>
    </p:spTree>
    <p:extLst>
      <p:ext uri="{BB962C8B-B14F-4D97-AF65-F5344CB8AC3E}">
        <p14:creationId xmlns:p14="http://schemas.microsoft.com/office/powerpoint/2010/main" val="306567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1173E-EF5F-55FB-8AB1-C8FB1661093D}"/>
              </a:ext>
            </a:extLst>
          </p:cNvPr>
          <p:cNvSpPr>
            <a:spLocks noGrp="1"/>
          </p:cNvSpPr>
          <p:nvPr>
            <p:ph type="ctrTitle"/>
          </p:nvPr>
        </p:nvSpPr>
        <p:spPr/>
        <p:txBody>
          <a:bodyPr/>
          <a:lstStyle/>
          <a:p>
            <a:endParaRPr lang="es-ES"/>
          </a:p>
        </p:txBody>
      </p:sp>
      <p:pic>
        <p:nvPicPr>
          <p:cNvPr id="6" name="Imagen 5">
            <a:extLst>
              <a:ext uri="{FF2B5EF4-FFF2-40B4-BE49-F238E27FC236}">
                <a16:creationId xmlns:a16="http://schemas.microsoft.com/office/drawing/2014/main" id="{95CC6469-74CD-3C8C-F122-6137DBAB41C0}"/>
              </a:ext>
            </a:extLst>
          </p:cNvPr>
          <p:cNvPicPr>
            <a:picLocks noChangeAspect="1"/>
          </p:cNvPicPr>
          <p:nvPr/>
        </p:nvPicPr>
        <p:blipFill>
          <a:blip r:embed="rId2"/>
          <a:stretch>
            <a:fillRect/>
          </a:stretch>
        </p:blipFill>
        <p:spPr>
          <a:xfrm>
            <a:off x="781050" y="206069"/>
            <a:ext cx="10629900" cy="5912374"/>
          </a:xfrm>
          <a:prstGeom prst="rect">
            <a:avLst/>
          </a:prstGeom>
        </p:spPr>
      </p:pic>
    </p:spTree>
    <p:extLst>
      <p:ext uri="{BB962C8B-B14F-4D97-AF65-F5344CB8AC3E}">
        <p14:creationId xmlns:p14="http://schemas.microsoft.com/office/powerpoint/2010/main" val="4138988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10.1|21.5|0.5|10.3|0.5|0.7"/>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nstitut Curie">
      <a:dk1>
        <a:srgbClr val="000000"/>
      </a:dk1>
      <a:lt1>
        <a:srgbClr val="FFFFFF"/>
      </a:lt1>
      <a:dk2>
        <a:srgbClr val="EE8220"/>
      </a:dk2>
      <a:lt2>
        <a:srgbClr val="EE8220"/>
      </a:lt2>
      <a:accent1>
        <a:srgbClr val="FAC090"/>
      </a:accent1>
      <a:accent2>
        <a:srgbClr val="5B5B60"/>
      </a:accent2>
      <a:accent3>
        <a:srgbClr val="E76D1A"/>
      </a:accent3>
      <a:accent4>
        <a:srgbClr val="EE8220"/>
      </a:accent4>
      <a:accent5>
        <a:srgbClr val="FAC090"/>
      </a:accent5>
      <a:accent6>
        <a:srgbClr val="000000"/>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ln>
      </a:spPr>
      <a:bodyPr vert="horz" wrap="square" lIns="91440" tIns="45720" rIns="91440" bIns="45720" numCol="1" anchor="t" anchorCtr="0" compatLnSpc="1">
        <a:prstTxWarp prst="textNoShape">
          <a:avLst/>
        </a:prstTxWarp>
      </a:bodyP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1583</Words>
  <Application>Microsoft Office PowerPoint</Application>
  <PresentationFormat>Widescreen</PresentationFormat>
  <Paragraphs>303</Paragraphs>
  <Slides>54</Slides>
  <Notes>10</Notes>
  <HiddenSlides>2</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Aptos</vt:lpstr>
      <vt:lpstr>Aptos Display</vt:lpstr>
      <vt:lpstr>Arial</vt:lpstr>
      <vt:lpstr>Calibri</vt:lpstr>
      <vt:lpstr>Calibri headings</vt:lpstr>
      <vt:lpstr>Century Gothic</vt:lpstr>
      <vt:lpstr>Helvetica</vt:lpstr>
      <vt:lpstr>Wingdings</vt:lpstr>
      <vt:lpstr>Office Theme</vt:lpstr>
      <vt:lpstr>1_Office Theme</vt:lpstr>
      <vt:lpstr>PowerPoint Presentation</vt:lpstr>
      <vt:lpstr>PowerPoint Presentation</vt:lpstr>
      <vt:lpstr>Radiotherapy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Radiotherapy:  a paradigm shift in the 21th century</vt:lpstr>
      <vt:lpstr>Radiotherapy:  a paradigm shift in the 21th century</vt:lpstr>
      <vt:lpstr>Protons versus photons </vt:lpstr>
      <vt:lpstr>Photons versus protons: physical advantages</vt:lpstr>
      <vt:lpstr>Photons versus protons: physical advantages</vt:lpstr>
      <vt:lpstr>Different radiobiology</vt:lpstr>
      <vt:lpstr>Proton radiobiology: beyond classical RBE</vt:lpstr>
      <vt:lpstr>From passive to active beam scanning in proton therapy</vt:lpstr>
      <vt:lpstr>PowerPoint Presentation</vt:lpstr>
      <vt:lpstr>Radiotherapy:  a paradigm shift in the 21th century</vt:lpstr>
      <vt:lpstr>Radiotherapy:  a paradigm shift in the 21th century</vt:lpstr>
      <vt:lpstr>Rethinking RT: It’s not just the dose, it’s how it’s delivered </vt:lpstr>
      <vt:lpstr>Spatially Fractionated Radiation Therapy (SFRT)</vt:lpstr>
      <vt:lpstr>pMBRT increases the therapeutic index for high-grade gliomas</vt:lpstr>
      <vt:lpstr>First pet treated…</vt:lpstr>
      <vt:lpstr>MBRT: first patients</vt:lpstr>
      <vt:lpstr>Radiobiology: what we know and don’t</vt:lpstr>
      <vt:lpstr>SFRT leads to an effective immune antitumor response</vt:lpstr>
      <vt:lpstr>SFRT leads to vascular renormalization and limits the development of hypoxia</vt:lpstr>
      <vt:lpstr>SFRT reduces oxygen dependence</vt:lpstr>
      <vt:lpstr>SFRT and immunotherapy</vt:lpstr>
      <vt:lpstr>SFRT and immunotherapy (CAR-T)</vt:lpstr>
      <vt:lpstr>Radiotherapy:  a paradigm shift in the 21th century</vt:lpstr>
      <vt:lpstr> PULSAR: Personalised ultrafractionated stereotactic adaptative RT</vt:lpstr>
      <vt:lpstr>Radiotherapy:  a paradigm shift in the 21th century</vt:lpstr>
      <vt:lpstr>FLASH radiation therapy (FLASH-RT)</vt:lpstr>
      <vt:lpstr>PowerPoint Presentation</vt:lpstr>
      <vt:lpstr>BUT negative results on FLASH as well…</vt:lpstr>
      <vt:lpstr>PowerPoint Presentation</vt:lpstr>
      <vt:lpstr>PowerPoint Presentation</vt:lpstr>
      <vt:lpstr>PowerPoint Presentation</vt:lpstr>
      <vt:lpstr>Pulsed radiobiology: new untested regimes in the femtochemistry domain</vt:lpstr>
      <vt:lpstr>PowerPoint Presentation</vt:lpstr>
      <vt:lpstr>PowerPoint Presentation</vt:lpstr>
      <vt:lpstr>PowerPoint Presentation</vt:lpstr>
      <vt:lpstr>PowerPoint Presentation</vt:lpstr>
      <vt:lpstr>Laser Hybrid Accelerator for radiobiology applications </vt:lpstr>
      <vt:lpstr>PowerPoint Presentation</vt:lpstr>
      <vt:lpstr>PowerPoint Presentation</vt:lpstr>
      <vt:lpstr>PowerPoint Presentation</vt:lpstr>
      <vt:lpstr>PowerPoint Presentation</vt:lpstr>
    </vt:vector>
  </TitlesOfParts>
  <Company>Institu Curie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Prezado Yolanda</dc:creator>
  <cp:lastModifiedBy>yolanda prezado</cp:lastModifiedBy>
  <cp:revision>98</cp:revision>
  <cp:lastPrinted>2026-05-19T07:43:02Z</cp:lastPrinted>
  <dcterms:created xsi:type="dcterms:W3CDTF">2025-11-02T13:45:49Z</dcterms:created>
  <dcterms:modified xsi:type="dcterms:W3CDTF">2026-05-19T08:18:09Z</dcterms:modified>
</cp:coreProperties>
</file>