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52" r:id="rId5"/>
    <p:sldMasterId id="2147483674" r:id="rId6"/>
    <p:sldMasterId id="2147483750" r:id="rId7"/>
  </p:sldMasterIdLst>
  <p:notesMasterIdLst>
    <p:notesMasterId r:id="rId57"/>
  </p:notesMasterIdLst>
  <p:sldIdLst>
    <p:sldId id="257" r:id="rId8"/>
    <p:sldId id="287" r:id="rId9"/>
    <p:sldId id="440" r:id="rId10"/>
    <p:sldId id="288" r:id="rId11"/>
    <p:sldId id="341" r:id="rId12"/>
    <p:sldId id="394" r:id="rId13"/>
    <p:sldId id="538" r:id="rId14"/>
    <p:sldId id="484" r:id="rId15"/>
    <p:sldId id="483" r:id="rId16"/>
    <p:sldId id="500" r:id="rId17"/>
    <p:sldId id="482" r:id="rId18"/>
    <p:sldId id="487" r:id="rId19"/>
    <p:sldId id="494" r:id="rId20"/>
    <p:sldId id="495" r:id="rId21"/>
    <p:sldId id="493" r:id="rId22"/>
    <p:sldId id="497" r:id="rId23"/>
    <p:sldId id="501" r:id="rId24"/>
    <p:sldId id="502" r:id="rId25"/>
    <p:sldId id="516" r:id="rId26"/>
    <p:sldId id="503" r:id="rId27"/>
    <p:sldId id="485" r:id="rId28"/>
    <p:sldId id="504" r:id="rId29"/>
    <p:sldId id="486" r:id="rId30"/>
    <p:sldId id="507" r:id="rId31"/>
    <p:sldId id="509" r:id="rId32"/>
    <p:sldId id="508" r:id="rId33"/>
    <p:sldId id="515" r:id="rId34"/>
    <p:sldId id="517" r:id="rId35"/>
    <p:sldId id="518" r:id="rId36"/>
    <p:sldId id="519" r:id="rId37"/>
    <p:sldId id="520" r:id="rId38"/>
    <p:sldId id="521" r:id="rId39"/>
    <p:sldId id="525" r:id="rId40"/>
    <p:sldId id="537" r:id="rId41"/>
    <p:sldId id="527" r:id="rId42"/>
    <p:sldId id="522" r:id="rId43"/>
    <p:sldId id="523" r:id="rId44"/>
    <p:sldId id="524" r:id="rId45"/>
    <p:sldId id="528" r:id="rId46"/>
    <p:sldId id="529" r:id="rId47"/>
    <p:sldId id="530" r:id="rId48"/>
    <p:sldId id="531" r:id="rId49"/>
    <p:sldId id="532" r:id="rId50"/>
    <p:sldId id="533" r:id="rId51"/>
    <p:sldId id="536" r:id="rId52"/>
    <p:sldId id="471" r:id="rId53"/>
    <p:sldId id="510" r:id="rId54"/>
    <p:sldId id="511" r:id="rId55"/>
    <p:sldId id="472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BE"/>
    <a:srgbClr val="E9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F791FC-85A3-6048-87EC-00F71FEAA639}" v="14" dt="2026-09-17T08:28:53.1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1" autoAdjust="0"/>
    <p:restoredTop sz="90365"/>
  </p:normalViewPr>
  <p:slideViewPr>
    <p:cSldViewPr snapToGrid="0">
      <p:cViewPr>
        <p:scale>
          <a:sx n="87" d="100"/>
          <a:sy n="87" d="100"/>
        </p:scale>
        <p:origin x="808" y="616"/>
      </p:cViewPr>
      <p:guideLst/>
    </p:cSldViewPr>
  </p:slideViewPr>
  <p:notesTextViewPr>
    <p:cViewPr>
      <p:scale>
        <a:sx n="155" d="100"/>
        <a:sy n="15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tableStyles" Target="tableStyle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sim Fatemighomi" userId="0dfd5275-9f7a-4b8c-8a95-354f3812a7b5" providerId="ADAL" clId="{BB09318E-D500-509C-A9EC-3060A65C6343}"/>
    <pc:docChg chg="undo custSel addSld delSld modSld sldOrd">
      <pc:chgData name="Nasim Fatemighomi" userId="0dfd5275-9f7a-4b8c-8a95-354f3812a7b5" providerId="ADAL" clId="{BB09318E-D500-509C-A9EC-3060A65C6343}" dt="2026-09-17T08:54:54.328" v="10002" actId="27636"/>
      <pc:docMkLst>
        <pc:docMk/>
      </pc:docMkLst>
      <pc:sldChg chg="modSp mod">
        <pc:chgData name="Nasim Fatemighomi" userId="0dfd5275-9f7a-4b8c-8a95-354f3812a7b5" providerId="ADAL" clId="{BB09318E-D500-509C-A9EC-3060A65C6343}" dt="2026-09-04T15:22:16.006" v="846" actId="313"/>
        <pc:sldMkLst>
          <pc:docMk/>
          <pc:sldMk cId="2296703650" sldId="257"/>
        </pc:sldMkLst>
        <pc:spChg chg="mod">
          <ac:chgData name="Nasim Fatemighomi" userId="0dfd5275-9f7a-4b8c-8a95-354f3812a7b5" providerId="ADAL" clId="{BB09318E-D500-509C-A9EC-3060A65C6343}" dt="2026-09-04T15:22:16.006" v="846" actId="313"/>
          <ac:spMkLst>
            <pc:docMk/>
            <pc:sldMk cId="2296703650" sldId="257"/>
            <ac:spMk id="4" creationId="{2861A45B-0591-6EB8-BD1D-5A2325C36C78}"/>
          </ac:spMkLst>
        </pc:spChg>
        <pc:spChg chg="mod">
          <ac:chgData name="Nasim Fatemighomi" userId="0dfd5275-9f7a-4b8c-8a95-354f3812a7b5" providerId="ADAL" clId="{BB09318E-D500-509C-A9EC-3060A65C6343}" dt="2026-09-04T15:19:55.726" v="644" actId="20577"/>
          <ac:spMkLst>
            <pc:docMk/>
            <pc:sldMk cId="2296703650" sldId="257"/>
            <ac:spMk id="5" creationId="{E984F2AA-6FE7-9CDA-17A6-3B83FF1BA8F5}"/>
          </ac:spMkLst>
        </pc:spChg>
        <pc:spChg chg="mod">
          <ac:chgData name="Nasim Fatemighomi" userId="0dfd5275-9f7a-4b8c-8a95-354f3812a7b5" providerId="ADAL" clId="{BB09318E-D500-509C-A9EC-3060A65C6343}" dt="2026-09-04T15:21:38.967" v="839" actId="1076"/>
          <ac:spMkLst>
            <pc:docMk/>
            <pc:sldMk cId="2296703650" sldId="257"/>
            <ac:spMk id="6" creationId="{8DCF088C-83CF-A466-4DD8-B03C5D031947}"/>
          </ac:spMkLst>
        </pc:spChg>
      </pc:sldChg>
      <pc:sldChg chg="modSp add del mod">
        <pc:chgData name="Nasim Fatemighomi" userId="0dfd5275-9f7a-4b8c-8a95-354f3812a7b5" providerId="ADAL" clId="{BB09318E-D500-509C-A9EC-3060A65C6343}" dt="2026-09-17T08:29:38.259" v="9998" actId="2696"/>
        <pc:sldMkLst>
          <pc:docMk/>
          <pc:sldMk cId="587165467" sldId="262"/>
        </pc:sldMkLst>
        <pc:spChg chg="mod">
          <ac:chgData name="Nasim Fatemighomi" userId="0dfd5275-9f7a-4b8c-8a95-354f3812a7b5" providerId="ADAL" clId="{BB09318E-D500-509C-A9EC-3060A65C6343}" dt="2026-09-17T08:29:22.649" v="9992" actId="14100"/>
          <ac:spMkLst>
            <pc:docMk/>
            <pc:sldMk cId="587165467" sldId="262"/>
            <ac:spMk id="3" creationId="{91E32426-ADCC-AA54-7D42-0043AB3C13DE}"/>
          </ac:spMkLst>
        </pc:spChg>
        <pc:grpChg chg="mod">
          <ac:chgData name="Nasim Fatemighomi" userId="0dfd5275-9f7a-4b8c-8a95-354f3812a7b5" providerId="ADAL" clId="{BB09318E-D500-509C-A9EC-3060A65C6343}" dt="2026-09-17T08:29:34.683" v="9997" actId="14100"/>
          <ac:grpSpMkLst>
            <pc:docMk/>
            <pc:sldMk cId="587165467" sldId="262"/>
            <ac:grpSpMk id="16" creationId="{FDAC58E1-F054-6E32-0030-F3BCCB9DED6D}"/>
          </ac:grpSpMkLst>
        </pc:grpChg>
        <pc:picChg chg="mod">
          <ac:chgData name="Nasim Fatemighomi" userId="0dfd5275-9f7a-4b8c-8a95-354f3812a7b5" providerId="ADAL" clId="{BB09318E-D500-509C-A9EC-3060A65C6343}" dt="2026-09-17T08:29:29.415" v="9995" actId="1076"/>
          <ac:picMkLst>
            <pc:docMk/>
            <pc:sldMk cId="587165467" sldId="262"/>
            <ac:picMk id="15" creationId="{BE36C0B7-DDC0-0098-39A7-43A19494EA79}"/>
          </ac:picMkLst>
        </pc:picChg>
      </pc:sldChg>
      <pc:sldChg chg="modSp mod modNotesTx">
        <pc:chgData name="Nasim Fatemighomi" userId="0dfd5275-9f7a-4b8c-8a95-354f3812a7b5" providerId="ADAL" clId="{BB09318E-D500-509C-A9EC-3060A65C6343}" dt="2026-09-17T07:20:38.976" v="9714" actId="20577"/>
        <pc:sldMkLst>
          <pc:docMk/>
          <pc:sldMk cId="1431291680" sldId="287"/>
        </pc:sldMkLst>
        <pc:spChg chg="mod">
          <ac:chgData name="Nasim Fatemighomi" userId="0dfd5275-9f7a-4b8c-8a95-354f3812a7b5" providerId="ADAL" clId="{BB09318E-D500-509C-A9EC-3060A65C6343}" dt="2026-09-17T07:20:38.976" v="9714" actId="20577"/>
          <ac:spMkLst>
            <pc:docMk/>
            <pc:sldMk cId="1431291680" sldId="287"/>
            <ac:spMk id="4" creationId="{5DF28BED-7993-4C50-0EBA-6C019EC72AA8}"/>
          </ac:spMkLst>
        </pc:spChg>
      </pc:sldChg>
      <pc:sldChg chg="modSp mod">
        <pc:chgData name="Nasim Fatemighomi" userId="0dfd5275-9f7a-4b8c-8a95-354f3812a7b5" providerId="ADAL" clId="{BB09318E-D500-509C-A9EC-3060A65C6343}" dt="2026-09-04T15:33:40.127" v="850" actId="1076"/>
        <pc:sldMkLst>
          <pc:docMk/>
          <pc:sldMk cId="2000912668" sldId="288"/>
        </pc:sldMkLst>
        <pc:picChg chg="mod">
          <ac:chgData name="Nasim Fatemighomi" userId="0dfd5275-9f7a-4b8c-8a95-354f3812a7b5" providerId="ADAL" clId="{BB09318E-D500-509C-A9EC-3060A65C6343}" dt="2026-09-04T15:33:31.951" v="847" actId="1076"/>
          <ac:picMkLst>
            <pc:docMk/>
            <pc:sldMk cId="2000912668" sldId="288"/>
            <ac:picMk id="3" creationId="{E17018AE-AEF9-4CB1-1B1A-6838A66A508A}"/>
          </ac:picMkLst>
        </pc:picChg>
        <pc:picChg chg="mod">
          <ac:chgData name="Nasim Fatemighomi" userId="0dfd5275-9f7a-4b8c-8a95-354f3812a7b5" providerId="ADAL" clId="{BB09318E-D500-509C-A9EC-3060A65C6343}" dt="2026-09-04T15:33:40.127" v="850" actId="1076"/>
          <ac:picMkLst>
            <pc:docMk/>
            <pc:sldMk cId="2000912668" sldId="288"/>
            <ac:picMk id="8" creationId="{EE4F4E5C-71D0-7D65-BB78-6AC84CA5453B}"/>
          </ac:picMkLst>
        </pc:picChg>
      </pc:sldChg>
      <pc:sldChg chg="modSp mod">
        <pc:chgData name="Nasim Fatemighomi" userId="0dfd5275-9f7a-4b8c-8a95-354f3812a7b5" providerId="ADAL" clId="{BB09318E-D500-509C-A9EC-3060A65C6343}" dt="2026-09-17T00:11:05.183" v="8790" actId="20577"/>
        <pc:sldMkLst>
          <pc:docMk/>
          <pc:sldMk cId="1724338827" sldId="341"/>
        </pc:sldMkLst>
        <pc:spChg chg="mod">
          <ac:chgData name="Nasim Fatemighomi" userId="0dfd5275-9f7a-4b8c-8a95-354f3812a7b5" providerId="ADAL" clId="{BB09318E-D500-509C-A9EC-3060A65C6343}" dt="2026-09-17T00:11:05.183" v="8790" actId="20577"/>
          <ac:spMkLst>
            <pc:docMk/>
            <pc:sldMk cId="1724338827" sldId="341"/>
            <ac:spMk id="4" creationId="{E185FC03-3A3A-9B92-DFFD-787AC2CDBEF0}"/>
          </ac:spMkLst>
        </pc:spChg>
      </pc:sldChg>
      <pc:sldChg chg="ord">
        <pc:chgData name="Nasim Fatemighomi" userId="0dfd5275-9f7a-4b8c-8a95-354f3812a7b5" providerId="ADAL" clId="{BB09318E-D500-509C-A9EC-3060A65C6343}" dt="2026-09-03T19:59:17.142" v="117" actId="20578"/>
        <pc:sldMkLst>
          <pc:docMk/>
          <pc:sldMk cId="23339571" sldId="394"/>
        </pc:sldMkLst>
      </pc:sldChg>
      <pc:sldChg chg="modSp mod">
        <pc:chgData name="Nasim Fatemighomi" userId="0dfd5275-9f7a-4b8c-8a95-354f3812a7b5" providerId="ADAL" clId="{BB09318E-D500-509C-A9EC-3060A65C6343}" dt="2026-09-02T17:56:18.359" v="93" actId="255"/>
        <pc:sldMkLst>
          <pc:docMk/>
          <pc:sldMk cId="109569028" sldId="440"/>
        </pc:sldMkLst>
        <pc:spChg chg="mod">
          <ac:chgData name="Nasim Fatemighomi" userId="0dfd5275-9f7a-4b8c-8a95-354f3812a7b5" providerId="ADAL" clId="{BB09318E-D500-509C-A9EC-3060A65C6343}" dt="2026-09-02T17:56:18.359" v="93" actId="255"/>
          <ac:spMkLst>
            <pc:docMk/>
            <pc:sldMk cId="109569028" sldId="440"/>
            <ac:spMk id="5" creationId="{B1BC0339-79EE-59FE-02AE-38F4ED9E8491}"/>
          </ac:spMkLst>
        </pc:spChg>
      </pc:sldChg>
      <pc:sldChg chg="add">
        <pc:chgData name="Nasim Fatemighomi" userId="0dfd5275-9f7a-4b8c-8a95-354f3812a7b5" providerId="ADAL" clId="{BB09318E-D500-509C-A9EC-3060A65C6343}" dt="2026-09-03T17:17:32.475" v="95"/>
        <pc:sldMkLst>
          <pc:docMk/>
          <pc:sldMk cId="128631870" sldId="482"/>
        </pc:sldMkLst>
      </pc:sldChg>
      <pc:sldChg chg="modSp add mod">
        <pc:chgData name="Nasim Fatemighomi" userId="0dfd5275-9f7a-4b8c-8a95-354f3812a7b5" providerId="ADAL" clId="{BB09318E-D500-509C-A9EC-3060A65C6343}" dt="2026-09-03T20:00:25.819" v="122" actId="1076"/>
        <pc:sldMkLst>
          <pc:docMk/>
          <pc:sldMk cId="852475331" sldId="483"/>
        </pc:sldMkLst>
        <pc:picChg chg="mod">
          <ac:chgData name="Nasim Fatemighomi" userId="0dfd5275-9f7a-4b8c-8a95-354f3812a7b5" providerId="ADAL" clId="{BB09318E-D500-509C-A9EC-3060A65C6343}" dt="2026-09-03T20:00:25.819" v="122" actId="1076"/>
          <ac:picMkLst>
            <pc:docMk/>
            <pc:sldMk cId="852475331" sldId="483"/>
            <ac:picMk id="7" creationId="{8F3BB6E1-885F-95A3-CE03-E46A60D9F34E}"/>
          </ac:picMkLst>
        </pc:picChg>
      </pc:sldChg>
      <pc:sldChg chg="addSp delSp modSp new mod">
        <pc:chgData name="Nasim Fatemighomi" userId="0dfd5275-9f7a-4b8c-8a95-354f3812a7b5" providerId="ADAL" clId="{BB09318E-D500-509C-A9EC-3060A65C6343}" dt="2026-09-04T15:34:03.423" v="909" actId="20577"/>
        <pc:sldMkLst>
          <pc:docMk/>
          <pc:sldMk cId="1411917676" sldId="484"/>
        </pc:sldMkLst>
        <pc:spChg chg="mod">
          <ac:chgData name="Nasim Fatemighomi" userId="0dfd5275-9f7a-4b8c-8a95-354f3812a7b5" providerId="ADAL" clId="{BB09318E-D500-509C-A9EC-3060A65C6343}" dt="2026-09-04T15:34:03.423" v="909" actId="20577"/>
          <ac:spMkLst>
            <pc:docMk/>
            <pc:sldMk cId="1411917676" sldId="484"/>
            <ac:spMk id="2" creationId="{DCFCE79E-97B9-7B2A-AF67-D9925C5ADDD7}"/>
          </ac:spMkLst>
        </pc:spChg>
        <pc:spChg chg="mod">
          <ac:chgData name="Nasim Fatemighomi" userId="0dfd5275-9f7a-4b8c-8a95-354f3812a7b5" providerId="ADAL" clId="{BB09318E-D500-509C-A9EC-3060A65C6343}" dt="2026-09-04T15:08:11.880" v="515" actId="1076"/>
          <ac:spMkLst>
            <pc:docMk/>
            <pc:sldMk cId="1411917676" sldId="484"/>
            <ac:spMk id="4" creationId="{65F4F458-B7CF-2673-0930-4CC645FACA20}"/>
          </ac:spMkLst>
        </pc:spChg>
        <pc:spChg chg="add mod">
          <ac:chgData name="Nasim Fatemighomi" userId="0dfd5275-9f7a-4b8c-8a95-354f3812a7b5" providerId="ADAL" clId="{BB09318E-D500-509C-A9EC-3060A65C6343}" dt="2026-09-04T15:11:01.922" v="532" actId="20577"/>
          <ac:spMkLst>
            <pc:docMk/>
            <pc:sldMk cId="1411917676" sldId="484"/>
            <ac:spMk id="17" creationId="{EE7239B5-3997-BBF4-0153-F7B85CDF7FB9}"/>
          </ac:spMkLst>
        </pc:spChg>
        <pc:picChg chg="add mod">
          <ac:chgData name="Nasim Fatemighomi" userId="0dfd5275-9f7a-4b8c-8a95-354f3812a7b5" providerId="ADAL" clId="{BB09318E-D500-509C-A9EC-3060A65C6343}" dt="2026-09-04T15:08:19.728" v="519" actId="1076"/>
          <ac:picMkLst>
            <pc:docMk/>
            <pc:sldMk cId="1411917676" sldId="484"/>
            <ac:picMk id="10" creationId="{BE0DB665-64AA-46A2-3A2A-81C19B486F1B}"/>
          </ac:picMkLst>
        </pc:picChg>
        <pc:picChg chg="add mod">
          <ac:chgData name="Nasim Fatemighomi" userId="0dfd5275-9f7a-4b8c-8a95-354f3812a7b5" providerId="ADAL" clId="{BB09318E-D500-509C-A9EC-3060A65C6343}" dt="2026-09-04T15:08:16.195" v="517" actId="1076"/>
          <ac:picMkLst>
            <pc:docMk/>
            <pc:sldMk cId="1411917676" sldId="484"/>
            <ac:picMk id="12" creationId="{7297B81D-C14A-295B-9FDC-7D1EC8A6F6AE}"/>
          </ac:picMkLst>
        </pc:picChg>
        <pc:picChg chg="add mod">
          <ac:chgData name="Nasim Fatemighomi" userId="0dfd5275-9f7a-4b8c-8a95-354f3812a7b5" providerId="ADAL" clId="{BB09318E-D500-509C-A9EC-3060A65C6343}" dt="2026-09-04T15:08:24.913" v="521" actId="1076"/>
          <ac:picMkLst>
            <pc:docMk/>
            <pc:sldMk cId="1411917676" sldId="484"/>
            <ac:picMk id="15" creationId="{7AF6E849-280B-1BEB-2546-4E90CA54B1CF}"/>
          </ac:picMkLst>
        </pc:picChg>
      </pc:sldChg>
      <pc:sldChg chg="modSp add mod">
        <pc:chgData name="Nasim Fatemighomi" userId="0dfd5275-9f7a-4b8c-8a95-354f3812a7b5" providerId="ADAL" clId="{BB09318E-D500-509C-A9EC-3060A65C6343}" dt="2026-09-07T21:23:07.766" v="4503" actId="20577"/>
        <pc:sldMkLst>
          <pc:docMk/>
          <pc:sldMk cId="907831988" sldId="485"/>
        </pc:sldMkLst>
        <pc:spChg chg="mod">
          <ac:chgData name="Nasim Fatemighomi" userId="0dfd5275-9f7a-4b8c-8a95-354f3812a7b5" providerId="ADAL" clId="{BB09318E-D500-509C-A9EC-3060A65C6343}" dt="2026-09-07T21:23:07.766" v="4503" actId="20577"/>
          <ac:spMkLst>
            <pc:docMk/>
            <pc:sldMk cId="907831988" sldId="485"/>
            <ac:spMk id="11" creationId="{8B55DAAE-01CE-B9BF-9E4F-7802FFC7F1F7}"/>
          </ac:spMkLst>
        </pc:spChg>
      </pc:sldChg>
      <pc:sldChg chg="modSp add mod modNotesTx">
        <pc:chgData name="Nasim Fatemighomi" userId="0dfd5275-9f7a-4b8c-8a95-354f3812a7b5" providerId="ADAL" clId="{BB09318E-D500-509C-A9EC-3060A65C6343}" dt="2026-09-17T08:28:05.024" v="9989" actId="20577"/>
        <pc:sldMkLst>
          <pc:docMk/>
          <pc:sldMk cId="3375389262" sldId="486"/>
        </pc:sldMkLst>
        <pc:spChg chg="mod">
          <ac:chgData name="Nasim Fatemighomi" userId="0dfd5275-9f7a-4b8c-8a95-354f3812a7b5" providerId="ADAL" clId="{BB09318E-D500-509C-A9EC-3060A65C6343}" dt="2026-09-07T20:54:58.794" v="4400" actId="20577"/>
          <ac:spMkLst>
            <pc:docMk/>
            <pc:sldMk cId="3375389262" sldId="486"/>
            <ac:spMk id="4" creationId="{4967C8CE-DD54-4078-961D-A7C8C6BECB83}"/>
          </ac:spMkLst>
        </pc:spChg>
        <pc:spChg chg="mod">
          <ac:chgData name="Nasim Fatemighomi" userId="0dfd5275-9f7a-4b8c-8a95-354f3812a7b5" providerId="ADAL" clId="{BB09318E-D500-509C-A9EC-3060A65C6343}" dt="2026-09-08T14:45:38.969" v="4544" actId="20577"/>
          <ac:spMkLst>
            <pc:docMk/>
            <pc:sldMk cId="3375389262" sldId="486"/>
            <ac:spMk id="6" creationId="{A0755641-0870-BB29-7421-90546C7CD8E1}"/>
          </ac:spMkLst>
        </pc:spChg>
        <pc:spChg chg="mod">
          <ac:chgData name="Nasim Fatemighomi" userId="0dfd5275-9f7a-4b8c-8a95-354f3812a7b5" providerId="ADAL" clId="{BB09318E-D500-509C-A9EC-3060A65C6343}" dt="2026-09-17T08:22:57.428" v="9865" actId="207"/>
          <ac:spMkLst>
            <pc:docMk/>
            <pc:sldMk cId="3375389262" sldId="486"/>
            <ac:spMk id="10" creationId="{5041D56E-FA19-97F1-B5A7-412C4B8AC7B6}"/>
          </ac:spMkLst>
        </pc:spChg>
        <pc:spChg chg="mod">
          <ac:chgData name="Nasim Fatemighomi" userId="0dfd5275-9f7a-4b8c-8a95-354f3812a7b5" providerId="ADAL" clId="{BB09318E-D500-509C-A9EC-3060A65C6343}" dt="2026-09-17T08:26:54.385" v="9953" actId="20577"/>
          <ac:spMkLst>
            <pc:docMk/>
            <pc:sldMk cId="3375389262" sldId="486"/>
            <ac:spMk id="12" creationId="{7D72E956-5532-C853-FEF7-5795E888981E}"/>
          </ac:spMkLst>
        </pc:spChg>
      </pc:sldChg>
      <pc:sldChg chg="addSp delSp modSp add mod">
        <pc:chgData name="Nasim Fatemighomi" userId="0dfd5275-9f7a-4b8c-8a95-354f3812a7b5" providerId="ADAL" clId="{BB09318E-D500-509C-A9EC-3060A65C6343}" dt="2026-09-04T17:43:35.275" v="1260" actId="478"/>
        <pc:sldMkLst>
          <pc:docMk/>
          <pc:sldMk cId="366555123" sldId="487"/>
        </pc:sldMkLst>
        <pc:picChg chg="add mod">
          <ac:chgData name="Nasim Fatemighomi" userId="0dfd5275-9f7a-4b8c-8a95-354f3812a7b5" providerId="ADAL" clId="{BB09318E-D500-509C-A9EC-3060A65C6343}" dt="2026-09-04T17:43:27.240" v="1258" actId="14100"/>
          <ac:picMkLst>
            <pc:docMk/>
            <pc:sldMk cId="366555123" sldId="487"/>
            <ac:picMk id="4" creationId="{C75DA601-2624-0918-7058-24854CD08643}"/>
          </ac:picMkLst>
        </pc:picChg>
      </pc:sldChg>
      <pc:sldChg chg="addSp delSp modSp add mod">
        <pc:chgData name="Nasim Fatemighomi" userId="0dfd5275-9f7a-4b8c-8a95-354f3812a7b5" providerId="ADAL" clId="{BB09318E-D500-509C-A9EC-3060A65C6343}" dt="2026-09-06T21:55:52.704" v="2706" actId="1076"/>
        <pc:sldMkLst>
          <pc:docMk/>
          <pc:sldMk cId="4048442166" sldId="493"/>
        </pc:sldMkLst>
        <pc:spChg chg="mod">
          <ac:chgData name="Nasim Fatemighomi" userId="0dfd5275-9f7a-4b8c-8a95-354f3812a7b5" providerId="ADAL" clId="{BB09318E-D500-509C-A9EC-3060A65C6343}" dt="2026-09-06T16:59:52.946" v="2172" actId="20577"/>
          <ac:spMkLst>
            <pc:docMk/>
            <pc:sldMk cId="4048442166" sldId="493"/>
            <ac:spMk id="2" creationId="{4B07784E-61C7-E7D1-F169-8E1B1201C0D8}"/>
          </ac:spMkLst>
        </pc:spChg>
        <pc:spChg chg="mod">
          <ac:chgData name="Nasim Fatemighomi" userId="0dfd5275-9f7a-4b8c-8a95-354f3812a7b5" providerId="ADAL" clId="{BB09318E-D500-509C-A9EC-3060A65C6343}" dt="2026-09-06T21:39:18.037" v="2581" actId="20577"/>
          <ac:spMkLst>
            <pc:docMk/>
            <pc:sldMk cId="4048442166" sldId="493"/>
            <ac:spMk id="6" creationId="{5BFA7AB0-6F4C-51E6-BB5E-21643659309A}"/>
          </ac:spMkLst>
        </pc:spChg>
        <pc:spChg chg="add mod">
          <ac:chgData name="Nasim Fatemighomi" userId="0dfd5275-9f7a-4b8c-8a95-354f3812a7b5" providerId="ADAL" clId="{BB09318E-D500-509C-A9EC-3060A65C6343}" dt="2026-09-06T16:58:44.715" v="2110" actId="767"/>
          <ac:spMkLst>
            <pc:docMk/>
            <pc:sldMk cId="4048442166" sldId="493"/>
            <ac:spMk id="7" creationId="{954F463D-3270-E0BE-FA81-509BA5D6631C}"/>
          </ac:spMkLst>
        </pc:spChg>
        <pc:spChg chg="add mod">
          <ac:chgData name="Nasim Fatemighomi" userId="0dfd5275-9f7a-4b8c-8a95-354f3812a7b5" providerId="ADAL" clId="{BB09318E-D500-509C-A9EC-3060A65C6343}" dt="2026-09-06T21:45:06.210" v="2621" actId="1076"/>
          <ac:spMkLst>
            <pc:docMk/>
            <pc:sldMk cId="4048442166" sldId="493"/>
            <ac:spMk id="10" creationId="{8ED10E63-78A9-D51C-BC36-97903050718B}"/>
          </ac:spMkLst>
        </pc:spChg>
        <pc:spChg chg="mod">
          <ac:chgData name="Nasim Fatemighomi" userId="0dfd5275-9f7a-4b8c-8a95-354f3812a7b5" providerId="ADAL" clId="{BB09318E-D500-509C-A9EC-3060A65C6343}" dt="2026-09-06T18:23:50.406" v="2369"/>
          <ac:spMkLst>
            <pc:docMk/>
            <pc:sldMk cId="4048442166" sldId="493"/>
            <ac:spMk id="11" creationId="{B7F2F4D6-E5B1-0F6C-0FCF-2535ABA2BAC6}"/>
          </ac:spMkLst>
        </pc:spChg>
        <pc:spChg chg="add mod">
          <ac:chgData name="Nasim Fatemighomi" userId="0dfd5275-9f7a-4b8c-8a95-354f3812a7b5" providerId="ADAL" clId="{BB09318E-D500-509C-A9EC-3060A65C6343}" dt="2026-09-06T21:54:18.104" v="2649" actId="1076"/>
          <ac:spMkLst>
            <pc:docMk/>
            <pc:sldMk cId="4048442166" sldId="493"/>
            <ac:spMk id="13" creationId="{7D340E40-8582-916B-01F5-7FDF8DF6F1FF}"/>
          </ac:spMkLst>
        </pc:spChg>
        <pc:spChg chg="mod">
          <ac:chgData name="Nasim Fatemighomi" userId="0dfd5275-9f7a-4b8c-8a95-354f3812a7b5" providerId="ADAL" clId="{BB09318E-D500-509C-A9EC-3060A65C6343}" dt="2026-09-06T21:38:04.454" v="2572" actId="1076"/>
          <ac:spMkLst>
            <pc:docMk/>
            <pc:sldMk cId="4048442166" sldId="493"/>
            <ac:spMk id="17" creationId="{2A8EB1FF-78AF-24B9-B3DB-764B3ACCC35F}"/>
          </ac:spMkLst>
        </pc:spChg>
        <pc:spChg chg="add mod">
          <ac:chgData name="Nasim Fatemighomi" userId="0dfd5275-9f7a-4b8c-8a95-354f3812a7b5" providerId="ADAL" clId="{BB09318E-D500-509C-A9EC-3060A65C6343}" dt="2026-09-06T21:55:52.704" v="2706" actId="1076"/>
          <ac:spMkLst>
            <pc:docMk/>
            <pc:sldMk cId="4048442166" sldId="493"/>
            <ac:spMk id="19" creationId="{1D512E5F-4C8C-365B-0015-17D0032DF85D}"/>
          </ac:spMkLst>
        </pc:spChg>
        <pc:picChg chg="add mod">
          <ac:chgData name="Nasim Fatemighomi" userId="0dfd5275-9f7a-4b8c-8a95-354f3812a7b5" providerId="ADAL" clId="{BB09318E-D500-509C-A9EC-3060A65C6343}" dt="2026-09-06T21:43:45.370" v="2591" actId="1076"/>
          <ac:picMkLst>
            <pc:docMk/>
            <pc:sldMk cId="4048442166" sldId="493"/>
            <ac:picMk id="8" creationId="{21D3614B-1757-3A45-6577-2F1F1A722C13}"/>
          </ac:picMkLst>
        </pc:picChg>
        <pc:picChg chg="add mod">
          <ac:chgData name="Nasim Fatemighomi" userId="0dfd5275-9f7a-4b8c-8a95-354f3812a7b5" providerId="ADAL" clId="{BB09318E-D500-509C-A9EC-3060A65C6343}" dt="2026-09-06T21:54:14.720" v="2648" actId="1076"/>
          <ac:picMkLst>
            <pc:docMk/>
            <pc:sldMk cId="4048442166" sldId="493"/>
            <ac:picMk id="9" creationId="{97CD4F25-358D-AFE9-FE85-1014B6A2D6C6}"/>
          </ac:picMkLst>
        </pc:picChg>
        <pc:picChg chg="add mod">
          <ac:chgData name="Nasim Fatemighomi" userId="0dfd5275-9f7a-4b8c-8a95-354f3812a7b5" providerId="ADAL" clId="{BB09318E-D500-509C-A9EC-3060A65C6343}" dt="2026-09-06T21:55:18.221" v="2660" actId="1076"/>
          <ac:picMkLst>
            <pc:docMk/>
            <pc:sldMk cId="4048442166" sldId="493"/>
            <ac:picMk id="18" creationId="{3E096B83-B874-6EC5-C9EA-AED415DDF8FE}"/>
          </ac:picMkLst>
        </pc:picChg>
      </pc:sldChg>
      <pc:sldChg chg="modSp add mod ord">
        <pc:chgData name="Nasim Fatemighomi" userId="0dfd5275-9f7a-4b8c-8a95-354f3812a7b5" providerId="ADAL" clId="{BB09318E-D500-509C-A9EC-3060A65C6343}" dt="2026-09-06T21:39:02.434" v="2580" actId="20577"/>
        <pc:sldMkLst>
          <pc:docMk/>
          <pc:sldMk cId="1056556135" sldId="494"/>
        </pc:sldMkLst>
        <pc:spChg chg="mod">
          <ac:chgData name="Nasim Fatemighomi" userId="0dfd5275-9f7a-4b8c-8a95-354f3812a7b5" providerId="ADAL" clId="{BB09318E-D500-509C-A9EC-3060A65C6343}" dt="2026-09-06T21:38:37.740" v="2576" actId="20577"/>
          <ac:spMkLst>
            <pc:docMk/>
            <pc:sldMk cId="1056556135" sldId="494"/>
            <ac:spMk id="2" creationId="{7FBEABB0-2344-5247-D6C1-65FDA4EC56EA}"/>
          </ac:spMkLst>
        </pc:spChg>
        <pc:spChg chg="mod">
          <ac:chgData name="Nasim Fatemighomi" userId="0dfd5275-9f7a-4b8c-8a95-354f3812a7b5" providerId="ADAL" clId="{BB09318E-D500-509C-A9EC-3060A65C6343}" dt="2026-09-06T21:39:02.434" v="2580" actId="20577"/>
          <ac:spMkLst>
            <pc:docMk/>
            <pc:sldMk cId="1056556135" sldId="494"/>
            <ac:spMk id="6" creationId="{498FE5BF-FE4F-37D4-7068-587DCD9E40A1}"/>
          </ac:spMkLst>
        </pc:spChg>
        <pc:spChg chg="mod">
          <ac:chgData name="Nasim Fatemighomi" userId="0dfd5275-9f7a-4b8c-8a95-354f3812a7b5" providerId="ADAL" clId="{BB09318E-D500-509C-A9EC-3060A65C6343}" dt="2026-09-06T21:38:41.235" v="2577" actId="20577"/>
          <ac:spMkLst>
            <pc:docMk/>
            <pc:sldMk cId="1056556135" sldId="494"/>
            <ac:spMk id="11" creationId="{DD701654-82E7-BB2C-9633-3C68C21248AF}"/>
          </ac:spMkLst>
        </pc:spChg>
        <pc:spChg chg="mod">
          <ac:chgData name="Nasim Fatemighomi" userId="0dfd5275-9f7a-4b8c-8a95-354f3812a7b5" providerId="ADAL" clId="{BB09318E-D500-509C-A9EC-3060A65C6343}" dt="2026-09-06T21:38:45.005" v="2578" actId="20577"/>
          <ac:spMkLst>
            <pc:docMk/>
            <pc:sldMk cId="1056556135" sldId="494"/>
            <ac:spMk id="17" creationId="{910320BA-7003-0957-31C4-A3308904D5DB}"/>
          </ac:spMkLst>
        </pc:spChg>
      </pc:sldChg>
      <pc:sldChg chg="add">
        <pc:chgData name="Nasim Fatemighomi" userId="0dfd5275-9f7a-4b8c-8a95-354f3812a7b5" providerId="ADAL" clId="{BB09318E-D500-509C-A9EC-3060A65C6343}" dt="2026-09-06T21:38:52.430" v="2579"/>
        <pc:sldMkLst>
          <pc:docMk/>
          <pc:sldMk cId="3863542399" sldId="495"/>
        </pc:sldMkLst>
      </pc:sldChg>
      <pc:sldChg chg="addSp delSp modSp new mod">
        <pc:chgData name="Nasim Fatemighomi" userId="0dfd5275-9f7a-4b8c-8a95-354f3812a7b5" providerId="ADAL" clId="{BB09318E-D500-509C-A9EC-3060A65C6343}" dt="2026-09-07T20:49:32.277" v="4325" actId="1076"/>
        <pc:sldMkLst>
          <pc:docMk/>
          <pc:sldMk cId="798795127" sldId="497"/>
        </pc:sldMkLst>
        <pc:spChg chg="mod">
          <ac:chgData name="Nasim Fatemighomi" userId="0dfd5275-9f7a-4b8c-8a95-354f3812a7b5" providerId="ADAL" clId="{BB09318E-D500-509C-A9EC-3060A65C6343}" dt="2026-09-06T22:46:49.686" v="2768" actId="313"/>
          <ac:spMkLst>
            <pc:docMk/>
            <pc:sldMk cId="798795127" sldId="497"/>
            <ac:spMk id="2" creationId="{215BC209-C058-C165-761E-D15FB77758DE}"/>
          </ac:spMkLst>
        </pc:spChg>
        <pc:spChg chg="mod">
          <ac:chgData name="Nasim Fatemighomi" userId="0dfd5275-9f7a-4b8c-8a95-354f3812a7b5" providerId="ADAL" clId="{BB09318E-D500-509C-A9EC-3060A65C6343}" dt="2026-09-07T20:49:32.277" v="4325" actId="1076"/>
          <ac:spMkLst>
            <pc:docMk/>
            <pc:sldMk cId="798795127" sldId="497"/>
            <ac:spMk id="4" creationId="{1F5217F9-6DE7-5C4F-0217-A9343A2CBAA9}"/>
          </ac:spMkLst>
        </pc:spChg>
        <pc:picChg chg="add mod">
          <ac:chgData name="Nasim Fatemighomi" userId="0dfd5275-9f7a-4b8c-8a95-354f3812a7b5" providerId="ADAL" clId="{BB09318E-D500-509C-A9EC-3060A65C6343}" dt="2026-09-07T20:49:16.245" v="4324" actId="1076"/>
          <ac:picMkLst>
            <pc:docMk/>
            <pc:sldMk cId="798795127" sldId="497"/>
            <ac:picMk id="6" creationId="{80B25C09-1145-2A57-DFD1-A2BBB7D3B7C1}"/>
          </ac:picMkLst>
        </pc:picChg>
      </pc:sldChg>
      <pc:sldChg chg="addSp delSp modSp new mod">
        <pc:chgData name="Nasim Fatemighomi" userId="0dfd5275-9f7a-4b8c-8a95-354f3812a7b5" providerId="ADAL" clId="{BB09318E-D500-509C-A9EC-3060A65C6343}" dt="2026-09-07T17:58:55.187" v="4276" actId="1076"/>
        <pc:sldMkLst>
          <pc:docMk/>
          <pc:sldMk cId="728793993" sldId="500"/>
        </pc:sldMkLst>
        <pc:spChg chg="mod">
          <ac:chgData name="Nasim Fatemighomi" userId="0dfd5275-9f7a-4b8c-8a95-354f3812a7b5" providerId="ADAL" clId="{BB09318E-D500-509C-A9EC-3060A65C6343}" dt="2026-09-07T16:58:37.274" v="3958" actId="20577"/>
          <ac:spMkLst>
            <pc:docMk/>
            <pc:sldMk cId="728793993" sldId="500"/>
            <ac:spMk id="2" creationId="{0BC07589-6F4C-E3CD-0BBB-4EABFFAB9B75}"/>
          </ac:spMkLst>
        </pc:spChg>
        <pc:spChg chg="add mod">
          <ac:chgData name="Nasim Fatemighomi" userId="0dfd5275-9f7a-4b8c-8a95-354f3812a7b5" providerId="ADAL" clId="{BB09318E-D500-509C-A9EC-3060A65C6343}" dt="2026-09-07T17:56:24.255" v="4247" actId="1076"/>
          <ac:spMkLst>
            <pc:docMk/>
            <pc:sldMk cId="728793993" sldId="500"/>
            <ac:spMk id="6" creationId="{83F15BCB-5557-8D2E-028D-73AB706D166C}"/>
          </ac:spMkLst>
        </pc:spChg>
        <pc:spChg chg="add mod">
          <ac:chgData name="Nasim Fatemighomi" userId="0dfd5275-9f7a-4b8c-8a95-354f3812a7b5" providerId="ADAL" clId="{BB09318E-D500-509C-A9EC-3060A65C6343}" dt="2026-09-07T17:56:18.073" v="4246" actId="1076"/>
          <ac:spMkLst>
            <pc:docMk/>
            <pc:sldMk cId="728793993" sldId="500"/>
            <ac:spMk id="7" creationId="{DB3C221A-951D-F549-4F4A-D7FC29004C24}"/>
          </ac:spMkLst>
        </pc:spChg>
        <pc:spChg chg="add mod">
          <ac:chgData name="Nasim Fatemighomi" userId="0dfd5275-9f7a-4b8c-8a95-354f3812a7b5" providerId="ADAL" clId="{BB09318E-D500-509C-A9EC-3060A65C6343}" dt="2026-09-07T17:56:56.490" v="4250" actId="1076"/>
          <ac:spMkLst>
            <pc:docMk/>
            <pc:sldMk cId="728793993" sldId="500"/>
            <ac:spMk id="8" creationId="{F35BA53B-7399-24B8-31C5-70BAD2F84213}"/>
          </ac:spMkLst>
        </pc:spChg>
        <pc:spChg chg="add mod">
          <ac:chgData name="Nasim Fatemighomi" userId="0dfd5275-9f7a-4b8c-8a95-354f3812a7b5" providerId="ADAL" clId="{BB09318E-D500-509C-A9EC-3060A65C6343}" dt="2026-09-07T17:58:55.187" v="4276" actId="1076"/>
          <ac:spMkLst>
            <pc:docMk/>
            <pc:sldMk cId="728793993" sldId="500"/>
            <ac:spMk id="12" creationId="{ADF478B7-0F10-F724-A80D-444E3CAAEE76}"/>
          </ac:spMkLst>
        </pc:spChg>
        <pc:spChg chg="add mod">
          <ac:chgData name="Nasim Fatemighomi" userId="0dfd5275-9f7a-4b8c-8a95-354f3812a7b5" providerId="ADAL" clId="{BB09318E-D500-509C-A9EC-3060A65C6343}" dt="2026-09-07T17:56:11.455" v="4245" actId="1076"/>
          <ac:spMkLst>
            <pc:docMk/>
            <pc:sldMk cId="728793993" sldId="500"/>
            <ac:spMk id="13" creationId="{0FD0C5B4-D802-BFA2-93B7-01C235E1AF49}"/>
          </ac:spMkLst>
        </pc:spChg>
        <pc:spChg chg="add mod">
          <ac:chgData name="Nasim Fatemighomi" userId="0dfd5275-9f7a-4b8c-8a95-354f3812a7b5" providerId="ADAL" clId="{BB09318E-D500-509C-A9EC-3060A65C6343}" dt="2026-09-07T17:58:25.121" v="4272" actId="1076"/>
          <ac:spMkLst>
            <pc:docMk/>
            <pc:sldMk cId="728793993" sldId="500"/>
            <ac:spMk id="17" creationId="{40CFC0E4-5674-30E7-6CB8-307207A46A6F}"/>
          </ac:spMkLst>
        </pc:spChg>
        <pc:picChg chg="add mod">
          <ac:chgData name="Nasim Fatemighomi" userId="0dfd5275-9f7a-4b8c-8a95-354f3812a7b5" providerId="ADAL" clId="{BB09318E-D500-509C-A9EC-3060A65C6343}" dt="2026-09-07T17:54:22.430" v="4231" actId="1076"/>
          <ac:picMkLst>
            <pc:docMk/>
            <pc:sldMk cId="728793993" sldId="500"/>
            <ac:picMk id="5" creationId="{1B2B4233-D682-D4BF-3DD7-7A24B0DC5AAF}"/>
          </ac:picMkLst>
        </pc:picChg>
        <pc:picChg chg="add mod">
          <ac:chgData name="Nasim Fatemighomi" userId="0dfd5275-9f7a-4b8c-8a95-354f3812a7b5" providerId="ADAL" clId="{BB09318E-D500-509C-A9EC-3060A65C6343}" dt="2026-09-07T17:56:37.005" v="4249" actId="1076"/>
          <ac:picMkLst>
            <pc:docMk/>
            <pc:sldMk cId="728793993" sldId="500"/>
            <ac:picMk id="9" creationId="{5F488590-59F5-3675-A5A9-B5F1CF6B8617}"/>
          </ac:picMkLst>
        </pc:picChg>
        <pc:cxnChg chg="add mod">
          <ac:chgData name="Nasim Fatemighomi" userId="0dfd5275-9f7a-4b8c-8a95-354f3812a7b5" providerId="ADAL" clId="{BB09318E-D500-509C-A9EC-3060A65C6343}" dt="2026-09-07T17:57:13.505" v="4251" actId="1076"/>
          <ac:cxnSpMkLst>
            <pc:docMk/>
            <pc:sldMk cId="728793993" sldId="500"/>
            <ac:cxnSpMk id="10" creationId="{FBE982AF-7D87-59DE-A213-81DCA2A3EF93}"/>
          </ac:cxnSpMkLst>
        </pc:cxnChg>
        <pc:cxnChg chg="add mod">
          <ac:chgData name="Nasim Fatemighomi" userId="0dfd5275-9f7a-4b8c-8a95-354f3812a7b5" providerId="ADAL" clId="{BB09318E-D500-509C-A9EC-3060A65C6343}" dt="2026-09-07T17:58:43.776" v="4275" actId="14100"/>
          <ac:cxnSpMkLst>
            <pc:docMk/>
            <pc:sldMk cId="728793993" sldId="500"/>
            <ac:cxnSpMk id="11" creationId="{21380CF6-A596-D31F-95BB-FFED2A7B549F}"/>
          </ac:cxnSpMkLst>
        </pc:cxnChg>
      </pc:sldChg>
      <pc:sldChg chg="modSp add mod">
        <pc:chgData name="Nasim Fatemighomi" userId="0dfd5275-9f7a-4b8c-8a95-354f3812a7b5" providerId="ADAL" clId="{BB09318E-D500-509C-A9EC-3060A65C6343}" dt="2026-09-07T18:01:31.851" v="4312" actId="20577"/>
        <pc:sldMkLst>
          <pc:docMk/>
          <pc:sldMk cId="2302235826" sldId="501"/>
        </pc:sldMkLst>
        <pc:spChg chg="mod">
          <ac:chgData name="Nasim Fatemighomi" userId="0dfd5275-9f7a-4b8c-8a95-354f3812a7b5" providerId="ADAL" clId="{BB09318E-D500-509C-A9EC-3060A65C6343}" dt="2026-09-07T18:01:31.851" v="4312" actId="20577"/>
          <ac:spMkLst>
            <pc:docMk/>
            <pc:sldMk cId="2302235826" sldId="501"/>
            <ac:spMk id="7" creationId="{9C6E03A0-5EB4-4B72-F68D-C28599B45A19}"/>
          </ac:spMkLst>
        </pc:spChg>
      </pc:sldChg>
      <pc:sldChg chg="modSp add mod">
        <pc:chgData name="Nasim Fatemighomi" userId="0dfd5275-9f7a-4b8c-8a95-354f3812a7b5" providerId="ADAL" clId="{BB09318E-D500-509C-A9EC-3060A65C6343}" dt="2026-09-09T14:11:07.353" v="6079" actId="20577"/>
        <pc:sldMkLst>
          <pc:docMk/>
          <pc:sldMk cId="1223086710" sldId="502"/>
        </pc:sldMkLst>
        <pc:spChg chg="mod">
          <ac:chgData name="Nasim Fatemighomi" userId="0dfd5275-9f7a-4b8c-8a95-354f3812a7b5" providerId="ADAL" clId="{BB09318E-D500-509C-A9EC-3060A65C6343}" dt="2026-09-09T14:11:07.353" v="6079" actId="20577"/>
          <ac:spMkLst>
            <pc:docMk/>
            <pc:sldMk cId="1223086710" sldId="502"/>
            <ac:spMk id="5" creationId="{DB055082-98EB-0E23-B1DC-EB1E940C5FC2}"/>
          </ac:spMkLst>
        </pc:spChg>
      </pc:sldChg>
      <pc:sldChg chg="modSp add del mod">
        <pc:chgData name="Nasim Fatemighomi" userId="0dfd5275-9f7a-4b8c-8a95-354f3812a7b5" providerId="ADAL" clId="{BB09318E-D500-509C-A9EC-3060A65C6343}" dt="2026-09-17T07:56:03.887" v="9724" actId="20577"/>
        <pc:sldMkLst>
          <pc:docMk/>
          <pc:sldMk cId="801935747" sldId="503"/>
        </pc:sldMkLst>
        <pc:spChg chg="mod">
          <ac:chgData name="Nasim Fatemighomi" userId="0dfd5275-9f7a-4b8c-8a95-354f3812a7b5" providerId="ADAL" clId="{BB09318E-D500-509C-A9EC-3060A65C6343}" dt="2026-09-07T20:50:19.722" v="4371" actId="20577"/>
          <ac:spMkLst>
            <pc:docMk/>
            <pc:sldMk cId="801935747" sldId="503"/>
            <ac:spMk id="2" creationId="{F40A1F6C-95B9-3206-A941-4AFC9ED6636E}"/>
          </ac:spMkLst>
        </pc:spChg>
        <pc:spChg chg="mod">
          <ac:chgData name="Nasim Fatemighomi" userId="0dfd5275-9f7a-4b8c-8a95-354f3812a7b5" providerId="ADAL" clId="{BB09318E-D500-509C-A9EC-3060A65C6343}" dt="2026-09-17T07:56:03.887" v="9724" actId="20577"/>
          <ac:spMkLst>
            <pc:docMk/>
            <pc:sldMk cId="801935747" sldId="503"/>
            <ac:spMk id="7" creationId="{4E453118-5981-6D76-5CDA-AE65514E1999}"/>
          </ac:spMkLst>
        </pc:spChg>
        <pc:spChg chg="mod">
          <ac:chgData name="Nasim Fatemighomi" userId="0dfd5275-9f7a-4b8c-8a95-354f3812a7b5" providerId="ADAL" clId="{BB09318E-D500-509C-A9EC-3060A65C6343}" dt="2026-09-09T16:39:53.026" v="6400" actId="20577"/>
          <ac:spMkLst>
            <pc:docMk/>
            <pc:sldMk cId="801935747" sldId="503"/>
            <ac:spMk id="9" creationId="{8FB49BA2-4BA0-F5BB-C9F9-14ED303FE57C}"/>
          </ac:spMkLst>
        </pc:spChg>
      </pc:sldChg>
      <pc:sldChg chg="modSp add mod">
        <pc:chgData name="Nasim Fatemighomi" userId="0dfd5275-9f7a-4b8c-8a95-354f3812a7b5" providerId="ADAL" clId="{BB09318E-D500-509C-A9EC-3060A65C6343}" dt="2026-09-17T08:26:06.376" v="9952" actId="20577"/>
        <pc:sldMkLst>
          <pc:docMk/>
          <pc:sldMk cId="2733172103" sldId="504"/>
        </pc:sldMkLst>
        <pc:spChg chg="mod">
          <ac:chgData name="Nasim Fatemighomi" userId="0dfd5275-9f7a-4b8c-8a95-354f3812a7b5" providerId="ADAL" clId="{BB09318E-D500-509C-A9EC-3060A65C6343}" dt="2026-09-17T08:26:06.376" v="9952" actId="20577"/>
          <ac:spMkLst>
            <pc:docMk/>
            <pc:sldMk cId="2733172103" sldId="504"/>
            <ac:spMk id="3" creationId="{34DE8075-5992-894F-13DE-05E13AC9B1C4}"/>
          </ac:spMkLst>
        </pc:spChg>
        <pc:spChg chg="mod">
          <ac:chgData name="Nasim Fatemighomi" userId="0dfd5275-9f7a-4b8c-8a95-354f3812a7b5" providerId="ADAL" clId="{BB09318E-D500-509C-A9EC-3060A65C6343}" dt="2026-09-07T20:53:28.882" v="4387" actId="20577"/>
          <ac:spMkLst>
            <pc:docMk/>
            <pc:sldMk cId="2733172103" sldId="504"/>
            <ac:spMk id="5" creationId="{50ACD9F7-ECDE-02F0-2B79-7A88AFCF4ADD}"/>
          </ac:spMkLst>
        </pc:spChg>
        <pc:spChg chg="mod">
          <ac:chgData name="Nasim Fatemighomi" userId="0dfd5275-9f7a-4b8c-8a95-354f3812a7b5" providerId="ADAL" clId="{BB09318E-D500-509C-A9EC-3060A65C6343}" dt="2026-09-09T14:00:28.523" v="5912" actId="1076"/>
          <ac:spMkLst>
            <pc:docMk/>
            <pc:sldMk cId="2733172103" sldId="504"/>
            <ac:spMk id="12" creationId="{F6EAD533-81E4-9CCA-CA04-DD4159C0FD6B}"/>
          </ac:spMkLst>
        </pc:spChg>
      </pc:sldChg>
      <pc:sldChg chg="addSp delSp modSp add mod">
        <pc:chgData name="Nasim Fatemighomi" userId="0dfd5275-9f7a-4b8c-8a95-354f3812a7b5" providerId="ADAL" clId="{BB09318E-D500-509C-A9EC-3060A65C6343}" dt="2026-09-08T15:44:13.495" v="5008" actId="1076"/>
        <pc:sldMkLst>
          <pc:docMk/>
          <pc:sldMk cId="4031599903" sldId="507"/>
        </pc:sldMkLst>
        <pc:spChg chg="mod">
          <ac:chgData name="Nasim Fatemighomi" userId="0dfd5275-9f7a-4b8c-8a95-354f3812a7b5" providerId="ADAL" clId="{BB09318E-D500-509C-A9EC-3060A65C6343}" dt="2026-09-08T15:38:09.562" v="4939" actId="1076"/>
          <ac:spMkLst>
            <pc:docMk/>
            <pc:sldMk cId="4031599903" sldId="507"/>
            <ac:spMk id="7" creationId="{378F3278-698F-202B-F96B-4FBC774A8B66}"/>
          </ac:spMkLst>
        </pc:spChg>
        <pc:spChg chg="mod">
          <ac:chgData name="Nasim Fatemighomi" userId="0dfd5275-9f7a-4b8c-8a95-354f3812a7b5" providerId="ADAL" clId="{BB09318E-D500-509C-A9EC-3060A65C6343}" dt="2026-09-08T15:38:13.978" v="4940" actId="1076"/>
          <ac:spMkLst>
            <pc:docMk/>
            <pc:sldMk cId="4031599903" sldId="507"/>
            <ac:spMk id="8" creationId="{BF1CDB4F-6292-05AA-2DAA-ACB8D8E8E059}"/>
          </ac:spMkLst>
        </pc:spChg>
        <pc:spChg chg="mod">
          <ac:chgData name="Nasim Fatemighomi" userId="0dfd5275-9f7a-4b8c-8a95-354f3812a7b5" providerId="ADAL" clId="{BB09318E-D500-509C-A9EC-3060A65C6343}" dt="2026-09-08T15:38:18.352" v="4941" actId="1076"/>
          <ac:spMkLst>
            <pc:docMk/>
            <pc:sldMk cId="4031599903" sldId="507"/>
            <ac:spMk id="10" creationId="{D112F9C1-717D-F276-68C8-ED4D516F6B20}"/>
          </ac:spMkLst>
        </pc:spChg>
        <pc:spChg chg="add mod">
          <ac:chgData name="Nasim Fatemighomi" userId="0dfd5275-9f7a-4b8c-8a95-354f3812a7b5" providerId="ADAL" clId="{BB09318E-D500-509C-A9EC-3060A65C6343}" dt="2026-09-08T15:44:13.495" v="5008" actId="1076"/>
          <ac:spMkLst>
            <pc:docMk/>
            <pc:sldMk cId="4031599903" sldId="507"/>
            <ac:spMk id="13" creationId="{FF682C93-07B3-759C-B173-BEE5637A3D61}"/>
          </ac:spMkLst>
        </pc:spChg>
        <pc:picChg chg="mod">
          <ac:chgData name="Nasim Fatemighomi" userId="0dfd5275-9f7a-4b8c-8a95-354f3812a7b5" providerId="ADAL" clId="{BB09318E-D500-509C-A9EC-3060A65C6343}" dt="2026-09-08T15:38:07.512" v="4938" actId="1076"/>
          <ac:picMkLst>
            <pc:docMk/>
            <pc:sldMk cId="4031599903" sldId="507"/>
            <ac:picMk id="6" creationId="{B38B6575-99BB-07C3-C98A-F32E83125F30}"/>
          </ac:picMkLst>
        </pc:picChg>
        <pc:picChg chg="add mod">
          <ac:chgData name="Nasim Fatemighomi" userId="0dfd5275-9f7a-4b8c-8a95-354f3812a7b5" providerId="ADAL" clId="{BB09318E-D500-509C-A9EC-3060A65C6343}" dt="2026-09-08T15:44:10.023" v="5007" actId="1076"/>
          <ac:picMkLst>
            <pc:docMk/>
            <pc:sldMk cId="4031599903" sldId="507"/>
            <ac:picMk id="12" creationId="{6B17FDE0-1A0E-C2CC-882E-1BC63699DC27}"/>
          </ac:picMkLst>
        </pc:picChg>
      </pc:sldChg>
      <pc:sldChg chg="modSp add mod ord">
        <pc:chgData name="Nasim Fatemighomi" userId="0dfd5275-9f7a-4b8c-8a95-354f3812a7b5" providerId="ADAL" clId="{BB09318E-D500-509C-A9EC-3060A65C6343}" dt="2026-09-14T00:02:22.964" v="8770" actId="20578"/>
        <pc:sldMkLst>
          <pc:docMk/>
          <pc:sldMk cId="961674628" sldId="508"/>
        </pc:sldMkLst>
        <pc:spChg chg="mod">
          <ac:chgData name="Nasim Fatemighomi" userId="0dfd5275-9f7a-4b8c-8a95-354f3812a7b5" providerId="ADAL" clId="{BB09318E-D500-509C-A9EC-3060A65C6343}" dt="2026-09-08T15:46:08.072" v="5147" actId="20577"/>
          <ac:spMkLst>
            <pc:docMk/>
            <pc:sldMk cId="961674628" sldId="508"/>
            <ac:spMk id="2" creationId="{F40A1F6C-95B9-3206-A941-4AFC9ED6636E}"/>
          </ac:spMkLst>
        </pc:spChg>
        <pc:spChg chg="mod">
          <ac:chgData name="Nasim Fatemighomi" userId="0dfd5275-9f7a-4b8c-8a95-354f3812a7b5" providerId="ADAL" clId="{BB09318E-D500-509C-A9EC-3060A65C6343}" dt="2026-09-08T14:48:09.218" v="4556" actId="20577"/>
          <ac:spMkLst>
            <pc:docMk/>
            <pc:sldMk cId="961674628" sldId="508"/>
            <ac:spMk id="5" creationId="{3B79161D-A973-98C2-AE0C-E72D6703F063}"/>
          </ac:spMkLst>
        </pc:spChg>
      </pc:sldChg>
      <pc:sldChg chg="addSp modSp new mod">
        <pc:chgData name="Nasim Fatemighomi" userId="0dfd5275-9f7a-4b8c-8a95-354f3812a7b5" providerId="ADAL" clId="{BB09318E-D500-509C-A9EC-3060A65C6343}" dt="2026-09-09T14:03:19.052" v="5917" actId="1076"/>
        <pc:sldMkLst>
          <pc:docMk/>
          <pc:sldMk cId="3698018306" sldId="509"/>
        </pc:sldMkLst>
        <pc:spChg chg="mod">
          <ac:chgData name="Nasim Fatemighomi" userId="0dfd5275-9f7a-4b8c-8a95-354f3812a7b5" providerId="ADAL" clId="{BB09318E-D500-509C-A9EC-3060A65C6343}" dt="2026-09-08T15:33:51.168" v="4926" actId="20577"/>
          <ac:spMkLst>
            <pc:docMk/>
            <pc:sldMk cId="3698018306" sldId="509"/>
            <ac:spMk id="2" creationId="{D480D7FF-3E3D-DC40-ADEA-165AB5E495FC}"/>
          </ac:spMkLst>
        </pc:spChg>
        <pc:spChg chg="mod">
          <ac:chgData name="Nasim Fatemighomi" userId="0dfd5275-9f7a-4b8c-8a95-354f3812a7b5" providerId="ADAL" clId="{BB09318E-D500-509C-A9EC-3060A65C6343}" dt="2026-09-08T16:23:28.246" v="5774" actId="113"/>
          <ac:spMkLst>
            <pc:docMk/>
            <pc:sldMk cId="3698018306" sldId="509"/>
            <ac:spMk id="4" creationId="{340868A9-7CDE-D1E0-3222-5ECCBC593FD5}"/>
          </ac:spMkLst>
        </pc:spChg>
        <pc:spChg chg="add mod">
          <ac:chgData name="Nasim Fatemighomi" userId="0dfd5275-9f7a-4b8c-8a95-354f3812a7b5" providerId="ADAL" clId="{BB09318E-D500-509C-A9EC-3060A65C6343}" dt="2026-09-08T16:23:50.892" v="5783" actId="1076"/>
          <ac:spMkLst>
            <pc:docMk/>
            <pc:sldMk cId="3698018306" sldId="509"/>
            <ac:spMk id="6" creationId="{905806AC-DE1C-FF5F-3A3A-581987C4F1AB}"/>
          </ac:spMkLst>
        </pc:spChg>
        <pc:spChg chg="add mod">
          <ac:chgData name="Nasim Fatemighomi" userId="0dfd5275-9f7a-4b8c-8a95-354f3812a7b5" providerId="ADAL" clId="{BB09318E-D500-509C-A9EC-3060A65C6343}" dt="2026-09-09T14:03:19.052" v="5917" actId="1076"/>
          <ac:spMkLst>
            <pc:docMk/>
            <pc:sldMk cId="3698018306" sldId="509"/>
            <ac:spMk id="8" creationId="{667D4A83-80D8-CEBB-EFAA-371A171D9776}"/>
          </ac:spMkLst>
        </pc:spChg>
        <pc:spChg chg="add mod">
          <ac:chgData name="Nasim Fatemighomi" userId="0dfd5275-9f7a-4b8c-8a95-354f3812a7b5" providerId="ADAL" clId="{BB09318E-D500-509C-A9EC-3060A65C6343}" dt="2026-09-08T16:25:08.041" v="5837" actId="1076"/>
          <ac:spMkLst>
            <pc:docMk/>
            <pc:sldMk cId="3698018306" sldId="509"/>
            <ac:spMk id="10" creationId="{BC81D77C-6D63-E521-E26B-CBF1C705D685}"/>
          </ac:spMkLst>
        </pc:spChg>
        <pc:picChg chg="add mod">
          <ac:chgData name="Nasim Fatemighomi" userId="0dfd5275-9f7a-4b8c-8a95-354f3812a7b5" providerId="ADAL" clId="{BB09318E-D500-509C-A9EC-3060A65C6343}" dt="2026-09-08T16:23:47.676" v="5782" actId="1076"/>
          <ac:picMkLst>
            <pc:docMk/>
            <pc:sldMk cId="3698018306" sldId="509"/>
            <ac:picMk id="5" creationId="{838A0045-CC0D-72F5-5B40-29B96A513B3D}"/>
          </ac:picMkLst>
        </pc:picChg>
        <pc:picChg chg="add mod">
          <ac:chgData name="Nasim Fatemighomi" userId="0dfd5275-9f7a-4b8c-8a95-354f3812a7b5" providerId="ADAL" clId="{BB09318E-D500-509C-A9EC-3060A65C6343}" dt="2026-09-09T14:03:15.188" v="5916" actId="1076"/>
          <ac:picMkLst>
            <pc:docMk/>
            <pc:sldMk cId="3698018306" sldId="509"/>
            <ac:picMk id="7" creationId="{EBB61E8D-6F33-9610-5C2F-35326B2C57A8}"/>
          </ac:picMkLst>
        </pc:picChg>
        <pc:picChg chg="add mod">
          <ac:chgData name="Nasim Fatemighomi" userId="0dfd5275-9f7a-4b8c-8a95-354f3812a7b5" providerId="ADAL" clId="{BB09318E-D500-509C-A9EC-3060A65C6343}" dt="2026-09-08T16:24:52.908" v="5833" actId="1076"/>
          <ac:picMkLst>
            <pc:docMk/>
            <pc:sldMk cId="3698018306" sldId="509"/>
            <ac:picMk id="9" creationId="{475A3F13-667A-31F5-F9DF-2C454064EDA0}"/>
          </ac:picMkLst>
        </pc:picChg>
      </pc:sldChg>
      <pc:sldChg chg="add">
        <pc:chgData name="Nasim Fatemighomi" userId="0dfd5275-9f7a-4b8c-8a95-354f3812a7b5" providerId="ADAL" clId="{BB09318E-D500-509C-A9EC-3060A65C6343}" dt="2026-09-08T16:25:45.003" v="5838"/>
        <pc:sldMkLst>
          <pc:docMk/>
          <pc:sldMk cId="1188062594" sldId="510"/>
        </pc:sldMkLst>
      </pc:sldChg>
      <pc:sldChg chg="add">
        <pc:chgData name="Nasim Fatemighomi" userId="0dfd5275-9f7a-4b8c-8a95-354f3812a7b5" providerId="ADAL" clId="{BB09318E-D500-509C-A9EC-3060A65C6343}" dt="2026-09-08T16:25:45.003" v="5838"/>
        <pc:sldMkLst>
          <pc:docMk/>
          <pc:sldMk cId="1779791664" sldId="511"/>
        </pc:sldMkLst>
      </pc:sldChg>
      <pc:sldChg chg="addSp modSp new mod">
        <pc:chgData name="Nasim Fatemighomi" userId="0dfd5275-9f7a-4b8c-8a95-354f3812a7b5" providerId="ADAL" clId="{BB09318E-D500-509C-A9EC-3060A65C6343}" dt="2026-09-09T20:44:57.459" v="8513" actId="1076"/>
        <pc:sldMkLst>
          <pc:docMk/>
          <pc:sldMk cId="2413497783" sldId="515"/>
        </pc:sldMkLst>
        <pc:spChg chg="mod">
          <ac:chgData name="Nasim Fatemighomi" userId="0dfd5275-9f7a-4b8c-8a95-354f3812a7b5" providerId="ADAL" clId="{BB09318E-D500-509C-A9EC-3060A65C6343}" dt="2026-09-09T14:23:17.668" v="6348" actId="1076"/>
          <ac:spMkLst>
            <pc:docMk/>
            <pc:sldMk cId="2413497783" sldId="515"/>
            <ac:spMk id="2" creationId="{9CCC9D6C-F2CF-E1DE-7ECB-CF5CB0E382C5}"/>
          </ac:spMkLst>
        </pc:spChg>
        <pc:spChg chg="mod">
          <ac:chgData name="Nasim Fatemighomi" userId="0dfd5275-9f7a-4b8c-8a95-354f3812a7b5" providerId="ADAL" clId="{BB09318E-D500-509C-A9EC-3060A65C6343}" dt="2026-09-09T20:10:42.587" v="7690" actId="20577"/>
          <ac:spMkLst>
            <pc:docMk/>
            <pc:sldMk cId="2413497783" sldId="515"/>
            <ac:spMk id="4" creationId="{03CE16E8-C980-AA8C-8E77-3D314F45F079}"/>
          </ac:spMkLst>
        </pc:spChg>
        <pc:spChg chg="add mod">
          <ac:chgData name="Nasim Fatemighomi" userId="0dfd5275-9f7a-4b8c-8a95-354f3812a7b5" providerId="ADAL" clId="{BB09318E-D500-509C-A9EC-3060A65C6343}" dt="2026-09-09T20:44:57.459" v="8513" actId="1076"/>
          <ac:spMkLst>
            <pc:docMk/>
            <pc:sldMk cId="2413497783" sldId="515"/>
            <ac:spMk id="6" creationId="{D72FB5E6-F3FF-64A1-1F67-714543872E6A}"/>
          </ac:spMkLst>
        </pc:spChg>
        <pc:spChg chg="add mod">
          <ac:chgData name="Nasim Fatemighomi" userId="0dfd5275-9f7a-4b8c-8a95-354f3812a7b5" providerId="ADAL" clId="{BB09318E-D500-509C-A9EC-3060A65C6343}" dt="2026-09-09T20:44:48.924" v="8511" actId="1076"/>
          <ac:spMkLst>
            <pc:docMk/>
            <pc:sldMk cId="2413497783" sldId="515"/>
            <ac:spMk id="8" creationId="{E759A74B-7370-65F2-6E31-F4481FEF781F}"/>
          </ac:spMkLst>
        </pc:spChg>
        <pc:picChg chg="add mod">
          <ac:chgData name="Nasim Fatemighomi" userId="0dfd5275-9f7a-4b8c-8a95-354f3812a7b5" providerId="ADAL" clId="{BB09318E-D500-509C-A9EC-3060A65C6343}" dt="2026-09-09T20:44:53.158" v="8512" actId="14100"/>
          <ac:picMkLst>
            <pc:docMk/>
            <pc:sldMk cId="2413497783" sldId="515"/>
            <ac:picMk id="5" creationId="{83C34120-7A62-92CC-9708-3D5CF9A807C0}"/>
          </ac:picMkLst>
        </pc:picChg>
        <pc:picChg chg="add mod">
          <ac:chgData name="Nasim Fatemighomi" userId="0dfd5275-9f7a-4b8c-8a95-354f3812a7b5" providerId="ADAL" clId="{BB09318E-D500-509C-A9EC-3060A65C6343}" dt="2026-09-09T20:44:44.224" v="8510" actId="14100"/>
          <ac:picMkLst>
            <pc:docMk/>
            <pc:sldMk cId="2413497783" sldId="515"/>
            <ac:picMk id="7" creationId="{9E2CE108-0499-FD8C-577D-E102DE3F2A1B}"/>
          </ac:picMkLst>
        </pc:picChg>
      </pc:sldChg>
      <pc:sldChg chg="addSp delSp modSp new mod">
        <pc:chgData name="Nasim Fatemighomi" userId="0dfd5275-9f7a-4b8c-8a95-354f3812a7b5" providerId="ADAL" clId="{BB09318E-D500-509C-A9EC-3060A65C6343}" dt="2026-09-12T04:11:17.820" v="8716" actId="1076"/>
        <pc:sldMkLst>
          <pc:docMk/>
          <pc:sldMk cId="2343584632" sldId="516"/>
        </pc:sldMkLst>
        <pc:spChg chg="mod">
          <ac:chgData name="Nasim Fatemighomi" userId="0dfd5275-9f7a-4b8c-8a95-354f3812a7b5" providerId="ADAL" clId="{BB09318E-D500-509C-A9EC-3060A65C6343}" dt="2026-09-09T14:11:47.808" v="6091" actId="20577"/>
          <ac:spMkLst>
            <pc:docMk/>
            <pc:sldMk cId="2343584632" sldId="516"/>
            <ac:spMk id="2" creationId="{7E27403A-0A85-1358-98F6-43F69BA7C5C8}"/>
          </ac:spMkLst>
        </pc:spChg>
        <pc:spChg chg="mod">
          <ac:chgData name="Nasim Fatemighomi" userId="0dfd5275-9f7a-4b8c-8a95-354f3812a7b5" providerId="ADAL" clId="{BB09318E-D500-509C-A9EC-3060A65C6343}" dt="2026-09-09T14:22:09.501" v="6271" actId="1076"/>
          <ac:spMkLst>
            <pc:docMk/>
            <pc:sldMk cId="2343584632" sldId="516"/>
            <ac:spMk id="4" creationId="{154B5FA3-922D-59AB-5BC6-BCBE7529E636}"/>
          </ac:spMkLst>
        </pc:spChg>
        <pc:picChg chg="add mod">
          <ac:chgData name="Nasim Fatemighomi" userId="0dfd5275-9f7a-4b8c-8a95-354f3812a7b5" providerId="ADAL" clId="{BB09318E-D500-509C-A9EC-3060A65C6343}" dt="2026-09-09T14:19:27.763" v="6243" actId="1076"/>
          <ac:picMkLst>
            <pc:docMk/>
            <pc:sldMk cId="2343584632" sldId="516"/>
            <ac:picMk id="5" creationId="{8F72BA8A-DC92-3375-419F-6A3C064B65AF}"/>
          </ac:picMkLst>
        </pc:picChg>
        <pc:picChg chg="add mod">
          <ac:chgData name="Nasim Fatemighomi" userId="0dfd5275-9f7a-4b8c-8a95-354f3812a7b5" providerId="ADAL" clId="{BB09318E-D500-509C-A9EC-3060A65C6343}" dt="2026-09-09T14:19:29.414" v="6244" actId="1076"/>
          <ac:picMkLst>
            <pc:docMk/>
            <pc:sldMk cId="2343584632" sldId="516"/>
            <ac:picMk id="6" creationId="{2B043FB0-2394-8A7E-C5AC-97FE514AE8D8}"/>
          </ac:picMkLst>
        </pc:picChg>
        <pc:picChg chg="add mod">
          <ac:chgData name="Nasim Fatemighomi" userId="0dfd5275-9f7a-4b8c-8a95-354f3812a7b5" providerId="ADAL" clId="{BB09318E-D500-509C-A9EC-3060A65C6343}" dt="2026-09-09T14:19:36.698" v="6248" actId="14100"/>
          <ac:picMkLst>
            <pc:docMk/>
            <pc:sldMk cId="2343584632" sldId="516"/>
            <ac:picMk id="7" creationId="{90E303A7-6FB9-717F-6116-05BFA4CE78BE}"/>
          </ac:picMkLst>
        </pc:picChg>
        <pc:picChg chg="add mod">
          <ac:chgData name="Nasim Fatemighomi" userId="0dfd5275-9f7a-4b8c-8a95-354f3812a7b5" providerId="ADAL" clId="{BB09318E-D500-509C-A9EC-3060A65C6343}" dt="2026-09-12T04:11:17.820" v="8716" actId="1076"/>
          <ac:picMkLst>
            <pc:docMk/>
            <pc:sldMk cId="2343584632" sldId="516"/>
            <ac:picMk id="8" creationId="{3F1C3632-BCA5-D0C4-92FF-79C57A30C435}"/>
          </ac:picMkLst>
        </pc:picChg>
      </pc:sldChg>
      <pc:sldChg chg="modSp add mod">
        <pc:chgData name="Nasim Fatemighomi" userId="0dfd5275-9f7a-4b8c-8a95-354f3812a7b5" providerId="ADAL" clId="{BB09318E-D500-509C-A9EC-3060A65C6343}" dt="2026-09-15T14:23:28.180" v="8771" actId="14100"/>
        <pc:sldMkLst>
          <pc:docMk/>
          <pc:sldMk cId="936342228" sldId="517"/>
        </pc:sldMkLst>
        <pc:spChg chg="mod">
          <ac:chgData name="Nasim Fatemighomi" userId="0dfd5275-9f7a-4b8c-8a95-354f3812a7b5" providerId="ADAL" clId="{BB09318E-D500-509C-A9EC-3060A65C6343}" dt="2026-09-09T20:11:37.284" v="7697" actId="20577"/>
          <ac:spMkLst>
            <pc:docMk/>
            <pc:sldMk cId="936342228" sldId="517"/>
            <ac:spMk id="2" creationId="{D5504042-738F-2C35-AE95-639B67BA8FDB}"/>
          </ac:spMkLst>
        </pc:spChg>
        <pc:spChg chg="mod">
          <ac:chgData name="Nasim Fatemighomi" userId="0dfd5275-9f7a-4b8c-8a95-354f3812a7b5" providerId="ADAL" clId="{BB09318E-D500-509C-A9EC-3060A65C6343}" dt="2026-09-15T14:23:28.180" v="8771" actId="14100"/>
          <ac:spMkLst>
            <pc:docMk/>
            <pc:sldMk cId="936342228" sldId="517"/>
            <ac:spMk id="5" creationId="{5B9A1218-7E82-7905-A4D2-388CAF58C962}"/>
          </ac:spMkLst>
        </pc:spChg>
        <pc:spChg chg="mod">
          <ac:chgData name="Nasim Fatemighomi" userId="0dfd5275-9f7a-4b8c-8a95-354f3812a7b5" providerId="ADAL" clId="{BB09318E-D500-509C-A9EC-3060A65C6343}" dt="2026-09-15T14:23:28.180" v="8771" actId="14100"/>
          <ac:spMkLst>
            <pc:docMk/>
            <pc:sldMk cId="936342228" sldId="517"/>
            <ac:spMk id="6" creationId="{7373D248-3AD8-D12E-E793-BD3E25500539}"/>
          </ac:spMkLst>
        </pc:spChg>
        <pc:spChg chg="mod">
          <ac:chgData name="Nasim Fatemighomi" userId="0dfd5275-9f7a-4b8c-8a95-354f3812a7b5" providerId="ADAL" clId="{BB09318E-D500-509C-A9EC-3060A65C6343}" dt="2026-09-15T14:23:28.180" v="8771" actId="14100"/>
          <ac:spMkLst>
            <pc:docMk/>
            <pc:sldMk cId="936342228" sldId="517"/>
            <ac:spMk id="11" creationId="{B2C40E67-70DB-0C38-58B0-77D4D52E603A}"/>
          </ac:spMkLst>
        </pc:spChg>
        <pc:spChg chg="mod">
          <ac:chgData name="Nasim Fatemighomi" userId="0dfd5275-9f7a-4b8c-8a95-354f3812a7b5" providerId="ADAL" clId="{BB09318E-D500-509C-A9EC-3060A65C6343}" dt="2026-09-15T14:23:28.180" v="8771" actId="14100"/>
          <ac:spMkLst>
            <pc:docMk/>
            <pc:sldMk cId="936342228" sldId="517"/>
            <ac:spMk id="12" creationId="{FE9FB3E7-F9F5-C3AA-B1C0-706F0802D74C}"/>
          </ac:spMkLst>
        </pc:spChg>
        <pc:spChg chg="mod">
          <ac:chgData name="Nasim Fatemighomi" userId="0dfd5275-9f7a-4b8c-8a95-354f3812a7b5" providerId="ADAL" clId="{BB09318E-D500-509C-A9EC-3060A65C6343}" dt="2026-09-15T14:23:28.180" v="8771" actId="14100"/>
          <ac:spMkLst>
            <pc:docMk/>
            <pc:sldMk cId="936342228" sldId="517"/>
            <ac:spMk id="13" creationId="{5CEC57B8-E2EC-AEA4-C3E3-88927E6F0D70}"/>
          </ac:spMkLst>
        </pc:spChg>
        <pc:spChg chg="mod">
          <ac:chgData name="Nasim Fatemighomi" userId="0dfd5275-9f7a-4b8c-8a95-354f3812a7b5" providerId="ADAL" clId="{BB09318E-D500-509C-A9EC-3060A65C6343}" dt="2026-09-15T14:23:28.180" v="8771" actId="14100"/>
          <ac:spMkLst>
            <pc:docMk/>
            <pc:sldMk cId="936342228" sldId="517"/>
            <ac:spMk id="15" creationId="{BE8D95A4-7F31-E698-8E88-043C2E1005B9}"/>
          </ac:spMkLst>
        </pc:spChg>
        <pc:grpChg chg="mod">
          <ac:chgData name="Nasim Fatemighomi" userId="0dfd5275-9f7a-4b8c-8a95-354f3812a7b5" providerId="ADAL" clId="{BB09318E-D500-509C-A9EC-3060A65C6343}" dt="2026-09-15T14:23:28.180" v="8771" actId="14100"/>
          <ac:grpSpMkLst>
            <pc:docMk/>
            <pc:sldMk cId="936342228" sldId="517"/>
            <ac:grpSpMk id="8" creationId="{B25124BD-9564-D940-C655-BC14725B34F7}"/>
          </ac:grpSpMkLst>
        </pc:grpChg>
      </pc:sldChg>
      <pc:sldChg chg="add">
        <pc:chgData name="Nasim Fatemighomi" userId="0dfd5275-9f7a-4b8c-8a95-354f3812a7b5" providerId="ADAL" clId="{BB09318E-D500-509C-A9EC-3060A65C6343}" dt="2026-09-09T20:12:06.372" v="7698"/>
        <pc:sldMkLst>
          <pc:docMk/>
          <pc:sldMk cId="760959648" sldId="518"/>
        </pc:sldMkLst>
      </pc:sldChg>
      <pc:sldChg chg="add">
        <pc:chgData name="Nasim Fatemighomi" userId="0dfd5275-9f7a-4b8c-8a95-354f3812a7b5" providerId="ADAL" clId="{BB09318E-D500-509C-A9EC-3060A65C6343}" dt="2026-09-09T20:12:32.042" v="7699"/>
        <pc:sldMkLst>
          <pc:docMk/>
          <pc:sldMk cId="4179829255" sldId="519"/>
        </pc:sldMkLst>
      </pc:sldChg>
      <pc:sldChg chg="add">
        <pc:chgData name="Nasim Fatemighomi" userId="0dfd5275-9f7a-4b8c-8a95-354f3812a7b5" providerId="ADAL" clId="{BB09318E-D500-509C-A9EC-3060A65C6343}" dt="2026-09-09T20:14:48.665" v="7700"/>
        <pc:sldMkLst>
          <pc:docMk/>
          <pc:sldMk cId="3141563966" sldId="520"/>
        </pc:sldMkLst>
      </pc:sldChg>
      <pc:sldChg chg="modSp add mod">
        <pc:chgData name="Nasim Fatemighomi" userId="0dfd5275-9f7a-4b8c-8a95-354f3812a7b5" providerId="ADAL" clId="{BB09318E-D500-509C-A9EC-3060A65C6343}" dt="2026-09-09T20:25:32.714" v="8507" actId="20577"/>
        <pc:sldMkLst>
          <pc:docMk/>
          <pc:sldMk cId="1826415523" sldId="521"/>
        </pc:sldMkLst>
        <pc:spChg chg="mod">
          <ac:chgData name="Nasim Fatemighomi" userId="0dfd5275-9f7a-4b8c-8a95-354f3812a7b5" providerId="ADAL" clId="{BB09318E-D500-509C-A9EC-3060A65C6343}" dt="2026-09-09T20:25:32.714" v="8507" actId="20577"/>
          <ac:spMkLst>
            <pc:docMk/>
            <pc:sldMk cId="1826415523" sldId="521"/>
            <ac:spMk id="3" creationId="{C87D732F-5AAD-F344-E56C-C5EDEAA28BF9}"/>
          </ac:spMkLst>
        </pc:spChg>
        <pc:picChg chg="mod">
          <ac:chgData name="Nasim Fatemighomi" userId="0dfd5275-9f7a-4b8c-8a95-354f3812a7b5" providerId="ADAL" clId="{BB09318E-D500-509C-A9EC-3060A65C6343}" dt="2026-09-09T20:16:05.480" v="7710" actId="1076"/>
          <ac:picMkLst>
            <pc:docMk/>
            <pc:sldMk cId="1826415523" sldId="521"/>
            <ac:picMk id="5" creationId="{E3000278-7D23-88F4-1E45-4FA979646314}"/>
          </ac:picMkLst>
        </pc:picChg>
      </pc:sldChg>
      <pc:sldChg chg="add">
        <pc:chgData name="Nasim Fatemighomi" userId="0dfd5275-9f7a-4b8c-8a95-354f3812a7b5" providerId="ADAL" clId="{BB09318E-D500-509C-A9EC-3060A65C6343}" dt="2026-09-09T20:23:13.930" v="8211"/>
        <pc:sldMkLst>
          <pc:docMk/>
          <pc:sldMk cId="1940625073" sldId="522"/>
        </pc:sldMkLst>
      </pc:sldChg>
      <pc:sldChg chg="add">
        <pc:chgData name="Nasim Fatemighomi" userId="0dfd5275-9f7a-4b8c-8a95-354f3812a7b5" providerId="ADAL" clId="{BB09318E-D500-509C-A9EC-3060A65C6343}" dt="2026-09-09T20:23:13.930" v="8211"/>
        <pc:sldMkLst>
          <pc:docMk/>
          <pc:sldMk cId="3899905776" sldId="523"/>
        </pc:sldMkLst>
      </pc:sldChg>
      <pc:sldChg chg="add">
        <pc:chgData name="Nasim Fatemighomi" userId="0dfd5275-9f7a-4b8c-8a95-354f3812a7b5" providerId="ADAL" clId="{BB09318E-D500-509C-A9EC-3060A65C6343}" dt="2026-09-09T20:23:13.930" v="8211"/>
        <pc:sldMkLst>
          <pc:docMk/>
          <pc:sldMk cId="2415357187" sldId="524"/>
        </pc:sldMkLst>
      </pc:sldChg>
      <pc:sldChg chg="modSp add mod">
        <pc:chgData name="Nasim Fatemighomi" userId="0dfd5275-9f7a-4b8c-8a95-354f3812a7b5" providerId="ADAL" clId="{BB09318E-D500-509C-A9EC-3060A65C6343}" dt="2026-09-09T20:55:58.882" v="8705" actId="1076"/>
        <pc:sldMkLst>
          <pc:docMk/>
          <pc:sldMk cId="3514082326" sldId="525"/>
        </pc:sldMkLst>
        <pc:spChg chg="mod">
          <ac:chgData name="Nasim Fatemighomi" userId="0dfd5275-9f7a-4b8c-8a95-354f3812a7b5" providerId="ADAL" clId="{BB09318E-D500-509C-A9EC-3060A65C6343}" dt="2026-09-09T20:55:58.882" v="8705" actId="1076"/>
          <ac:spMkLst>
            <pc:docMk/>
            <pc:sldMk cId="3514082326" sldId="525"/>
            <ac:spMk id="3" creationId="{9593AAF2-4EFE-FC87-131B-A2DFCF5A6AF6}"/>
          </ac:spMkLst>
        </pc:spChg>
        <pc:spChg chg="mod">
          <ac:chgData name="Nasim Fatemighomi" userId="0dfd5275-9f7a-4b8c-8a95-354f3812a7b5" providerId="ADAL" clId="{BB09318E-D500-509C-A9EC-3060A65C6343}" dt="2026-09-09T20:55:56.199" v="8704" actId="1076"/>
          <ac:spMkLst>
            <pc:docMk/>
            <pc:sldMk cId="3514082326" sldId="525"/>
            <ac:spMk id="6" creationId="{DA0265F7-B74F-8248-CED6-4F1A78E6DFCF}"/>
          </ac:spMkLst>
        </pc:spChg>
      </pc:sldChg>
      <pc:sldChg chg="modSp add mod">
        <pc:chgData name="Nasim Fatemighomi" userId="0dfd5275-9f7a-4b8c-8a95-354f3812a7b5" providerId="ADAL" clId="{BB09318E-D500-509C-A9EC-3060A65C6343}" dt="2026-09-09T20:55:02.644" v="8625" actId="5793"/>
        <pc:sldMkLst>
          <pc:docMk/>
          <pc:sldMk cId="2740959854" sldId="527"/>
        </pc:sldMkLst>
        <pc:spChg chg="mod">
          <ac:chgData name="Nasim Fatemighomi" userId="0dfd5275-9f7a-4b8c-8a95-354f3812a7b5" providerId="ADAL" clId="{BB09318E-D500-509C-A9EC-3060A65C6343}" dt="2026-09-09T20:55:02.644" v="8625" actId="5793"/>
          <ac:spMkLst>
            <pc:docMk/>
            <pc:sldMk cId="2740959854" sldId="527"/>
            <ac:spMk id="18" creationId="{D717153B-3605-17EA-BE0C-68D84D2D72FE}"/>
          </ac:spMkLst>
        </pc:spChg>
      </pc:sldChg>
      <pc:sldChg chg="modSp add mod">
        <pc:chgData name="Nasim Fatemighomi" userId="0dfd5275-9f7a-4b8c-8a95-354f3812a7b5" providerId="ADAL" clId="{BB09318E-D500-509C-A9EC-3060A65C6343}" dt="2026-09-17T08:54:54.328" v="10002" actId="27636"/>
        <pc:sldMkLst>
          <pc:docMk/>
          <pc:sldMk cId="1267285878" sldId="528"/>
        </pc:sldMkLst>
        <pc:spChg chg="mod">
          <ac:chgData name="Nasim Fatemighomi" userId="0dfd5275-9f7a-4b8c-8a95-354f3812a7b5" providerId="ADAL" clId="{BB09318E-D500-509C-A9EC-3060A65C6343}" dt="2026-09-17T08:54:54.328" v="10002" actId="27636"/>
          <ac:spMkLst>
            <pc:docMk/>
            <pc:sldMk cId="1267285878" sldId="528"/>
            <ac:spMk id="14" creationId="{4AF34F0E-CE7E-4BEC-6A10-4BE18B05AB7D}"/>
          </ac:spMkLst>
        </pc:spChg>
      </pc:sldChg>
      <pc:sldChg chg="add">
        <pc:chgData name="Nasim Fatemighomi" userId="0dfd5275-9f7a-4b8c-8a95-354f3812a7b5" providerId="ADAL" clId="{BB09318E-D500-509C-A9EC-3060A65C6343}" dt="2026-09-12T04:05:47.648" v="8710"/>
        <pc:sldMkLst>
          <pc:docMk/>
          <pc:sldMk cId="4064396030" sldId="529"/>
        </pc:sldMkLst>
      </pc:sldChg>
      <pc:sldChg chg="add">
        <pc:chgData name="Nasim Fatemighomi" userId="0dfd5275-9f7a-4b8c-8a95-354f3812a7b5" providerId="ADAL" clId="{BB09318E-D500-509C-A9EC-3060A65C6343}" dt="2026-09-12T04:05:47.648" v="8710"/>
        <pc:sldMkLst>
          <pc:docMk/>
          <pc:sldMk cId="786806676" sldId="530"/>
        </pc:sldMkLst>
      </pc:sldChg>
      <pc:sldChg chg="modSp add mod">
        <pc:chgData name="Nasim Fatemighomi" userId="0dfd5275-9f7a-4b8c-8a95-354f3812a7b5" providerId="ADAL" clId="{BB09318E-D500-509C-A9EC-3060A65C6343}" dt="2026-09-12T04:06:19.810" v="8711" actId="20577"/>
        <pc:sldMkLst>
          <pc:docMk/>
          <pc:sldMk cId="3551065547" sldId="531"/>
        </pc:sldMkLst>
        <pc:spChg chg="mod">
          <ac:chgData name="Nasim Fatemighomi" userId="0dfd5275-9f7a-4b8c-8a95-354f3812a7b5" providerId="ADAL" clId="{BB09318E-D500-509C-A9EC-3060A65C6343}" dt="2026-09-12T04:06:19.810" v="8711" actId="20577"/>
          <ac:spMkLst>
            <pc:docMk/>
            <pc:sldMk cId="3551065547" sldId="531"/>
            <ac:spMk id="14" creationId="{964D6FC4-808F-D924-3AB4-47A57C9837D1}"/>
          </ac:spMkLst>
        </pc:spChg>
      </pc:sldChg>
      <pc:sldChg chg="modSp add mod">
        <pc:chgData name="Nasim Fatemighomi" userId="0dfd5275-9f7a-4b8c-8a95-354f3812a7b5" providerId="ADAL" clId="{BB09318E-D500-509C-A9EC-3060A65C6343}" dt="2026-09-12T04:08:49.126" v="8713" actId="1076"/>
        <pc:sldMkLst>
          <pc:docMk/>
          <pc:sldMk cId="3535384096" sldId="532"/>
        </pc:sldMkLst>
        <pc:spChg chg="mod">
          <ac:chgData name="Nasim Fatemighomi" userId="0dfd5275-9f7a-4b8c-8a95-354f3812a7b5" providerId="ADAL" clId="{BB09318E-D500-509C-A9EC-3060A65C6343}" dt="2026-09-12T04:08:49.126" v="8713" actId="1076"/>
          <ac:spMkLst>
            <pc:docMk/>
            <pc:sldMk cId="3535384096" sldId="532"/>
            <ac:spMk id="3" creationId="{4E4AC1E7-9DE1-8851-7CF8-955F0DE1C230}"/>
          </ac:spMkLst>
        </pc:spChg>
      </pc:sldChg>
      <pc:sldChg chg="modSp add mod">
        <pc:chgData name="Nasim Fatemighomi" userId="0dfd5275-9f7a-4b8c-8a95-354f3812a7b5" providerId="ADAL" clId="{BB09318E-D500-509C-A9EC-3060A65C6343}" dt="2026-09-12T04:09:46.388" v="8714" actId="1076"/>
        <pc:sldMkLst>
          <pc:docMk/>
          <pc:sldMk cId="3822184261" sldId="533"/>
        </pc:sldMkLst>
        <pc:spChg chg="mod">
          <ac:chgData name="Nasim Fatemighomi" userId="0dfd5275-9f7a-4b8c-8a95-354f3812a7b5" providerId="ADAL" clId="{BB09318E-D500-509C-A9EC-3060A65C6343}" dt="2026-09-12T04:09:46.388" v="8714" actId="1076"/>
          <ac:spMkLst>
            <pc:docMk/>
            <pc:sldMk cId="3822184261" sldId="533"/>
            <ac:spMk id="29" creationId="{D29ED369-E5FD-7D6E-C561-4938929FD60D}"/>
          </ac:spMkLst>
        </pc:spChg>
      </pc:sldChg>
      <pc:sldChg chg="modSp new mod">
        <pc:chgData name="Nasim Fatemighomi" userId="0dfd5275-9f7a-4b8c-8a95-354f3812a7b5" providerId="ADAL" clId="{BB09318E-D500-509C-A9EC-3060A65C6343}" dt="2026-09-12T04:15:43.721" v="8768" actId="20577"/>
        <pc:sldMkLst>
          <pc:docMk/>
          <pc:sldMk cId="1664827608" sldId="536"/>
        </pc:sldMkLst>
        <pc:spChg chg="mod">
          <ac:chgData name="Nasim Fatemighomi" userId="0dfd5275-9f7a-4b8c-8a95-354f3812a7b5" providerId="ADAL" clId="{BB09318E-D500-509C-A9EC-3060A65C6343}" dt="2026-09-12T04:15:43.721" v="8768" actId="20577"/>
          <ac:spMkLst>
            <pc:docMk/>
            <pc:sldMk cId="1664827608" sldId="536"/>
            <ac:spMk id="2" creationId="{4CE9E9F5-4764-3D8B-754B-5DFC711B64FF}"/>
          </ac:spMkLst>
        </pc:spChg>
      </pc:sldChg>
      <pc:sldChg chg="addSp modSp new">
        <pc:chgData name="Nasim Fatemighomi" userId="0dfd5275-9f7a-4b8c-8a95-354f3812a7b5" providerId="ADAL" clId="{BB09318E-D500-509C-A9EC-3060A65C6343}" dt="2026-09-16T17:09:03.911" v="8773"/>
        <pc:sldMkLst>
          <pc:docMk/>
          <pc:sldMk cId="3842058008" sldId="537"/>
        </pc:sldMkLst>
        <pc:spChg chg="add mod">
          <ac:chgData name="Nasim Fatemighomi" userId="0dfd5275-9f7a-4b8c-8a95-354f3812a7b5" providerId="ADAL" clId="{BB09318E-D500-509C-A9EC-3060A65C6343}" dt="2026-09-16T17:09:03.911" v="8773"/>
          <ac:spMkLst>
            <pc:docMk/>
            <pc:sldMk cId="3842058008" sldId="537"/>
            <ac:spMk id="3" creationId="{5E459D4C-E957-76D1-78F1-FEE3A04E947A}"/>
          </ac:spMkLst>
        </pc:spChg>
        <pc:spChg chg="add mod">
          <ac:chgData name="Nasim Fatemighomi" userId="0dfd5275-9f7a-4b8c-8a95-354f3812a7b5" providerId="ADAL" clId="{BB09318E-D500-509C-A9EC-3060A65C6343}" dt="2026-09-16T17:09:03.911" v="8773"/>
          <ac:spMkLst>
            <pc:docMk/>
            <pc:sldMk cId="3842058008" sldId="537"/>
            <ac:spMk id="4" creationId="{5EF5DE83-4292-D852-4A5F-EF7ADE679D19}"/>
          </ac:spMkLst>
        </pc:spChg>
        <pc:spChg chg="add mod">
          <ac:chgData name="Nasim Fatemighomi" userId="0dfd5275-9f7a-4b8c-8a95-354f3812a7b5" providerId="ADAL" clId="{BB09318E-D500-509C-A9EC-3060A65C6343}" dt="2026-09-16T17:09:03.911" v="8773"/>
          <ac:spMkLst>
            <pc:docMk/>
            <pc:sldMk cId="3842058008" sldId="537"/>
            <ac:spMk id="5" creationId="{23880641-1102-AA7D-4BF4-14E079DFDECA}"/>
          </ac:spMkLst>
        </pc:spChg>
        <pc:spChg chg="add mod">
          <ac:chgData name="Nasim Fatemighomi" userId="0dfd5275-9f7a-4b8c-8a95-354f3812a7b5" providerId="ADAL" clId="{BB09318E-D500-509C-A9EC-3060A65C6343}" dt="2026-09-16T17:09:03.911" v="8773"/>
          <ac:spMkLst>
            <pc:docMk/>
            <pc:sldMk cId="3842058008" sldId="537"/>
            <ac:spMk id="6" creationId="{2DF17256-F1CC-50D6-96DD-53E72B4BF149}"/>
          </ac:spMkLst>
        </pc:spChg>
        <pc:spChg chg="add mod">
          <ac:chgData name="Nasim Fatemighomi" userId="0dfd5275-9f7a-4b8c-8a95-354f3812a7b5" providerId="ADAL" clId="{BB09318E-D500-509C-A9EC-3060A65C6343}" dt="2026-09-16T17:09:03.911" v="8773"/>
          <ac:spMkLst>
            <pc:docMk/>
            <pc:sldMk cId="3842058008" sldId="537"/>
            <ac:spMk id="7" creationId="{C55779EF-BEBB-33D1-F40E-A643E2BD7B88}"/>
          </ac:spMkLst>
        </pc:spChg>
        <pc:spChg chg="mod">
          <ac:chgData name="Nasim Fatemighomi" userId="0dfd5275-9f7a-4b8c-8a95-354f3812a7b5" providerId="ADAL" clId="{BB09318E-D500-509C-A9EC-3060A65C6343}" dt="2026-09-16T17:09:03.911" v="8773"/>
          <ac:spMkLst>
            <pc:docMk/>
            <pc:sldMk cId="3842058008" sldId="537"/>
            <ac:spMk id="12" creationId="{3535E1FA-E529-2C7E-D861-C031D5FB33C7}"/>
          </ac:spMkLst>
        </pc:spChg>
        <pc:spChg chg="mod">
          <ac:chgData name="Nasim Fatemighomi" userId="0dfd5275-9f7a-4b8c-8a95-354f3812a7b5" providerId="ADAL" clId="{BB09318E-D500-509C-A9EC-3060A65C6343}" dt="2026-09-16T17:09:03.911" v="8773"/>
          <ac:spMkLst>
            <pc:docMk/>
            <pc:sldMk cId="3842058008" sldId="537"/>
            <ac:spMk id="13" creationId="{75CAB504-307D-D931-26F3-58AC7F8164BB}"/>
          </ac:spMkLst>
        </pc:spChg>
        <pc:picChg chg="add mod">
          <ac:chgData name="Nasim Fatemighomi" userId="0dfd5275-9f7a-4b8c-8a95-354f3812a7b5" providerId="ADAL" clId="{BB09318E-D500-509C-A9EC-3060A65C6343}" dt="2026-09-16T17:09:03.911" v="8773"/>
          <ac:picMkLst>
            <pc:docMk/>
            <pc:sldMk cId="3842058008" sldId="537"/>
            <ac:picMk id="8" creationId="{2A8B0F21-4AEE-5B18-259E-ABCF80F60ECF}"/>
          </ac:picMkLst>
        </pc:picChg>
        <pc:picChg chg="add mod">
          <ac:chgData name="Nasim Fatemighomi" userId="0dfd5275-9f7a-4b8c-8a95-354f3812a7b5" providerId="ADAL" clId="{BB09318E-D500-509C-A9EC-3060A65C6343}" dt="2026-09-16T17:09:03.911" v="8773"/>
          <ac:picMkLst>
            <pc:docMk/>
            <pc:sldMk cId="3842058008" sldId="537"/>
            <ac:picMk id="9" creationId="{96410797-157E-E096-2ECD-48A60582EEF4}"/>
          </ac:picMkLst>
        </pc:picChg>
        <pc:picChg chg="mod">
          <ac:chgData name="Nasim Fatemighomi" userId="0dfd5275-9f7a-4b8c-8a95-354f3812a7b5" providerId="ADAL" clId="{BB09318E-D500-509C-A9EC-3060A65C6343}" dt="2026-09-16T17:09:03.911" v="8773"/>
          <ac:picMkLst>
            <pc:docMk/>
            <pc:sldMk cId="3842058008" sldId="537"/>
            <ac:picMk id="11" creationId="{54E021D5-25D0-2025-6B3B-C44F2CD503B6}"/>
          </ac:picMkLst>
        </pc:picChg>
      </pc:sldChg>
      <pc:sldChg chg="addSp delSp modSp new mod">
        <pc:chgData name="Nasim Fatemighomi" userId="0dfd5275-9f7a-4b8c-8a95-354f3812a7b5" providerId="ADAL" clId="{BB09318E-D500-509C-A9EC-3060A65C6343}" dt="2026-09-17T08:03:56.128" v="9863" actId="1076"/>
        <pc:sldMkLst>
          <pc:docMk/>
          <pc:sldMk cId="1463854972" sldId="538"/>
        </pc:sldMkLst>
        <pc:spChg chg="add mod">
          <ac:chgData name="Nasim Fatemighomi" userId="0dfd5275-9f7a-4b8c-8a95-354f3812a7b5" providerId="ADAL" clId="{BB09318E-D500-509C-A9EC-3060A65C6343}" dt="2026-09-17T00:33:41.302" v="8804" actId="767"/>
          <ac:spMkLst>
            <pc:docMk/>
            <pc:sldMk cId="1463854972" sldId="538"/>
            <ac:spMk id="7" creationId="{8D2CD16E-7839-5497-E934-5EB5CC0C67E8}"/>
          </ac:spMkLst>
        </pc:spChg>
        <pc:spChg chg="add mod">
          <ac:chgData name="Nasim Fatemighomi" userId="0dfd5275-9f7a-4b8c-8a95-354f3812a7b5" providerId="ADAL" clId="{BB09318E-D500-509C-A9EC-3060A65C6343}" dt="2026-09-17T08:03:56.128" v="9863" actId="1076"/>
          <ac:spMkLst>
            <pc:docMk/>
            <pc:sldMk cId="1463854972" sldId="538"/>
            <ac:spMk id="8" creationId="{7B3983DC-CA08-1C7D-62C4-85A4997CEE0B}"/>
          </ac:spMkLst>
        </pc:spChg>
        <pc:spChg chg="add mod">
          <ac:chgData name="Nasim Fatemighomi" userId="0dfd5275-9f7a-4b8c-8a95-354f3812a7b5" providerId="ADAL" clId="{BB09318E-D500-509C-A9EC-3060A65C6343}" dt="2026-09-17T08:03:52.885" v="9862" actId="1076"/>
          <ac:spMkLst>
            <pc:docMk/>
            <pc:sldMk cId="1463854972" sldId="538"/>
            <ac:spMk id="9" creationId="{AD4E1944-6F2B-BC55-BA1B-BA89EE861546}"/>
          </ac:spMkLst>
        </pc:spChg>
        <pc:spChg chg="add mod">
          <ac:chgData name="Nasim Fatemighomi" userId="0dfd5275-9f7a-4b8c-8a95-354f3812a7b5" providerId="ADAL" clId="{BB09318E-D500-509C-A9EC-3060A65C6343}" dt="2026-09-17T00:41:21.378" v="9007" actId="767"/>
          <ac:spMkLst>
            <pc:docMk/>
            <pc:sldMk cId="1463854972" sldId="538"/>
            <ac:spMk id="10" creationId="{B0A31CB1-930E-B817-C5FB-84EC28C264DF}"/>
          </ac:spMkLst>
        </pc:spChg>
        <pc:spChg chg="add mod">
          <ac:chgData name="Nasim Fatemighomi" userId="0dfd5275-9f7a-4b8c-8a95-354f3812a7b5" providerId="ADAL" clId="{BB09318E-D500-509C-A9EC-3060A65C6343}" dt="2026-09-17T00:44:06.408" v="9097" actId="767"/>
          <ac:spMkLst>
            <pc:docMk/>
            <pc:sldMk cId="1463854972" sldId="538"/>
            <ac:spMk id="11" creationId="{B4C1ECCC-E01C-1678-0670-88210978A959}"/>
          </ac:spMkLst>
        </pc:spChg>
        <pc:spChg chg="add del mod">
          <ac:chgData name="Nasim Fatemighomi" userId="0dfd5275-9f7a-4b8c-8a95-354f3812a7b5" providerId="ADAL" clId="{BB09318E-D500-509C-A9EC-3060A65C6343}" dt="2026-09-17T00:46:22.122" v="9344" actId="478"/>
          <ac:spMkLst>
            <pc:docMk/>
            <pc:sldMk cId="1463854972" sldId="538"/>
            <ac:spMk id="12" creationId="{D1B43C4E-9734-4913-4EAA-B99812E3CD71}"/>
          </ac:spMkLst>
        </pc:spChg>
        <pc:spChg chg="add del mod">
          <ac:chgData name="Nasim Fatemighomi" userId="0dfd5275-9f7a-4b8c-8a95-354f3812a7b5" providerId="ADAL" clId="{BB09318E-D500-509C-A9EC-3060A65C6343}" dt="2026-09-17T00:46:37.283" v="9346" actId="478"/>
          <ac:spMkLst>
            <pc:docMk/>
            <pc:sldMk cId="1463854972" sldId="538"/>
            <ac:spMk id="13" creationId="{9F626A4D-02A4-62E8-CCC8-090F0BA0A8D0}"/>
          </ac:spMkLst>
        </pc:spChg>
        <pc:spChg chg="add del mod">
          <ac:chgData name="Nasim Fatemighomi" userId="0dfd5275-9f7a-4b8c-8a95-354f3812a7b5" providerId="ADAL" clId="{BB09318E-D500-509C-A9EC-3060A65C6343}" dt="2026-09-17T00:46:55.749" v="9348" actId="478"/>
          <ac:spMkLst>
            <pc:docMk/>
            <pc:sldMk cId="1463854972" sldId="538"/>
            <ac:spMk id="14" creationId="{519F58B3-4641-B657-82C5-753D3097DCAC}"/>
          </ac:spMkLst>
        </pc:spChg>
        <pc:spChg chg="add mod">
          <ac:chgData name="Nasim Fatemighomi" userId="0dfd5275-9f7a-4b8c-8a95-354f3812a7b5" providerId="ADAL" clId="{BB09318E-D500-509C-A9EC-3060A65C6343}" dt="2026-09-17T00:47:51.694" v="9407" actId="14100"/>
          <ac:spMkLst>
            <pc:docMk/>
            <pc:sldMk cId="1463854972" sldId="538"/>
            <ac:spMk id="15" creationId="{4CFB99F6-6DBC-CDF4-45EC-C6EB3A87CB5F}"/>
          </ac:spMkLst>
        </pc:spChg>
        <pc:spChg chg="add mod">
          <ac:chgData name="Nasim Fatemighomi" userId="0dfd5275-9f7a-4b8c-8a95-354f3812a7b5" providerId="ADAL" clId="{BB09318E-D500-509C-A9EC-3060A65C6343}" dt="2026-09-17T00:52:15.236" v="9582" actId="20577"/>
          <ac:spMkLst>
            <pc:docMk/>
            <pc:sldMk cId="1463854972" sldId="538"/>
            <ac:spMk id="16" creationId="{146CBB87-6991-A86C-43B9-496F757C08D3}"/>
          </ac:spMkLst>
        </pc:spChg>
        <pc:spChg chg="add mod">
          <ac:chgData name="Nasim Fatemighomi" userId="0dfd5275-9f7a-4b8c-8a95-354f3812a7b5" providerId="ADAL" clId="{BB09318E-D500-509C-A9EC-3060A65C6343}" dt="2026-09-17T00:49:56.185" v="9437" actId="1076"/>
          <ac:spMkLst>
            <pc:docMk/>
            <pc:sldMk cId="1463854972" sldId="538"/>
            <ac:spMk id="18" creationId="{5BB1BAB3-46AA-F46F-942C-33164CA27D83}"/>
          </ac:spMkLst>
        </pc:spChg>
        <pc:picChg chg="add del mod">
          <ac:chgData name="Nasim Fatemighomi" userId="0dfd5275-9f7a-4b8c-8a95-354f3812a7b5" providerId="ADAL" clId="{BB09318E-D500-509C-A9EC-3060A65C6343}" dt="2026-09-17T00:22:25.571" v="8794" actId="478"/>
          <ac:picMkLst>
            <pc:docMk/>
            <pc:sldMk cId="1463854972" sldId="538"/>
            <ac:picMk id="4" creationId="{77ED1EDC-9B3F-FD91-93B6-0FD32788C532}"/>
          </ac:picMkLst>
        </pc:picChg>
        <pc:picChg chg="add mod">
          <ac:chgData name="Nasim Fatemighomi" userId="0dfd5275-9f7a-4b8c-8a95-354f3812a7b5" providerId="ADAL" clId="{BB09318E-D500-509C-A9EC-3060A65C6343}" dt="2026-09-17T00:34:02.017" v="8808" actId="1076"/>
          <ac:picMkLst>
            <pc:docMk/>
            <pc:sldMk cId="1463854972" sldId="538"/>
            <ac:picMk id="6" creationId="{B5EF9F97-3B5C-8731-A7A2-43EEC88481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D2AAD-3E5E-604F-9CB6-248D689DC5F5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25BFC-281D-D44D-89D7-4C02FB966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3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6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Big bang  should have created equal amount of matter and anti-matter in the universe so why in today’s Universe there is a more matter than anti-matter in the universe.  In other words why our universe likes this? Made of  galaxies, stars, </a:t>
            </a:r>
            <a:r>
              <a:rPr lang="en-US" dirty="0" err="1"/>
              <a:t>planetns</a:t>
            </a:r>
            <a:r>
              <a:rPr lang="en-US" dirty="0"/>
              <a:t> and life which all made of matter, rather than the matter and antimatters from big bang annihilate each </a:t>
            </a:r>
            <a:r>
              <a:rPr lang="en-US" dirty="0" err="1"/>
              <a:t>each</a:t>
            </a:r>
            <a:r>
              <a:rPr lang="en-US" dirty="0"/>
              <a:t> other and create and empty Universe?  So what is the  physics mechanism behind matter anti-matter symmetry?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3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50661-E132-377F-0432-4E39FAE77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6AF9A6-0565-0461-B960-3D22C67D61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FD7B16-546F-9A05-9696-AF9F986F4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Merge slide 4 and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982AC-D6D0-22FE-A978-CD4627992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24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EBCAA-D84A-EAC3-C0B7-97E232395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29CB9-6A2F-9452-99AB-5C2B234C1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8A636-895A-7E56-BB86-922EE9FB7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these experiments to be successful, they need to control and mitigate background , these are gamma and betas from natural radioactivity, alphas from natural radioactivity which can create </a:t>
            </a:r>
            <a:r>
              <a:rPr lang="en-US" dirty="0" err="1"/>
              <a:t>neutrions</a:t>
            </a:r>
            <a:r>
              <a:rPr lang="en-US" dirty="0"/>
              <a:t> by interacting with detector material. Can create surface alpha background which can have similar recoil energy as a dark matter candidate.  Or muons.  The focus of my talk today is radon induced background which can create gamma and betas from natural radioactivity and alphas from natural radioactivity.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7E3F6-FCC5-14D2-F04F-B5D033B6DC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59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EE58F-33EE-F1C9-A273-6A5D7F19F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F12C54-B9E8-2FF4-8E28-7520C6762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8264D7-75C1-BF65-770D-755A9A08F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E99E8-3B83-6304-5900-2B19198D35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29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B88D-5A78-0173-B80D-FBFA4E8D3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65BD7C-A206-59DD-4CE1-F05C33011D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DDCE44-38D5-0DBE-3AFE-DD8934B47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603E2-BC14-0275-81A2-E2B97E0F63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82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4AA2-C886-777E-1068-40D1DD77D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E199A-17B1-EB3E-D2F4-3776A09F1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E86B4-A9A7-7B8B-0531-1C7BFD545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3EA34-3011-0F8D-A63F-0CCBB4E0CB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8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Bigger figures, remove white space, make the text more readable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01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3762D-67EC-0037-45C7-2B69C8D9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7FF14-1AB2-9CBD-1D2A-B32E2D6F6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E4E656-A599-3546-A478-4AE44D364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picture bigger, cover the whole slide, and put the information in text boxes ,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D85A5-1B58-9974-F72A-E7AA72658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42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Justify why LC compare to other type of like </a:t>
            </a:r>
            <a:r>
              <a:rPr lang="en-US" dirty="0" err="1"/>
              <a:t>electorstatic</a:t>
            </a:r>
            <a:r>
              <a:rPr lang="en-US" dirty="0"/>
              <a:t> chamber, cheap to produce, if you want to count 16 assays at the time you need to make 16 electrostatic chamber.. Which makes it expensive.  I think this type of detector is unique to SNOLAB and while we should investigate other type of technology,  high efficiency compare with </a:t>
            </a:r>
            <a:r>
              <a:rPr lang="en-US" dirty="0" err="1"/>
              <a:t>electrostic</a:t>
            </a:r>
            <a:r>
              <a:rPr lang="en-US" dirty="0"/>
              <a:t> chambers… I think we should push </a:t>
            </a:r>
            <a:r>
              <a:rPr lang="en-US" dirty="0" err="1"/>
              <a:t>impoving</a:t>
            </a:r>
            <a:r>
              <a:rPr lang="en-US" dirty="0"/>
              <a:t> this as well… talk about </a:t>
            </a:r>
            <a:r>
              <a:rPr lang="en-US" dirty="0" err="1"/>
              <a:t>justin</a:t>
            </a:r>
            <a:r>
              <a:rPr lang="en-US" dirty="0"/>
              <a:t> , </a:t>
            </a:r>
            <a:r>
              <a:rPr lang="en-US" dirty="0" err="1"/>
              <a:t>keegan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 work … less sensitive to moisture and other impurities compare to </a:t>
            </a:r>
            <a:r>
              <a:rPr lang="en-US" dirty="0" err="1"/>
              <a:t>electrostic</a:t>
            </a:r>
            <a:r>
              <a:rPr lang="en-US" dirty="0"/>
              <a:t> and proportional counters. Less affected by noise during radon correction.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19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BD797-3192-24EC-D571-5ADE36ADC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B6A3B-87EC-908F-8F33-478FA830B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C83CC-A335-DA1B-DD32-4562353CDC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Justin’s plot here, how to make the error in data smaller.</a:t>
            </a:r>
          </a:p>
          <a:p>
            <a:r>
              <a:rPr lang="en-US" dirty="0"/>
              <a:t>Tension between the two </a:t>
            </a:r>
            <a:r>
              <a:rPr lang="en-US" dirty="0" err="1"/>
              <a:t>measurment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A5A0D-8A2B-A9A3-9063-85900D7D7A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22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cells build over time</a:t>
            </a:r>
          </a:p>
          <a:p>
            <a:r>
              <a:rPr lang="en-US" dirty="0"/>
              <a:t>Reduce the background, think about conclusion, 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32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274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02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690A7-4AAB-6EB9-802B-01569109C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4402C3-0774-AB1D-E8EE-7252F3ADC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CDB18C-9593-48B5-2C3F-3E2206980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. The commercial trap contained a helically wound titanium coil filled with a coolant called R290/R1150 (a blend of propane and ethylene) 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4B8D0-1ED6-E133-9357-45ACA84D1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93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4E55D-C645-93F9-0439-93599E3D7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195A42-D137-1040-7AC1-645978E98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8AD7A6-CCB7-502E-4756-F0886498D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E1E5A-4FB6-65B8-CFFE-78F40382F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34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A7B8-C93E-C3CA-F03E-84303FC95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B75D3F-0169-0CDB-F5D3-E3A8ABB75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B1050-B386-3BD2-1F61-1D8399887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788EA-E036-C345-AC03-EC136CB76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774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625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that radon breakthrough the trap, ideal trap is lets everything through but radon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97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84C88-91B5-78DE-D8FA-BD744824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226CA4-FD44-1CAD-40C8-CC26DED02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1D3A5E-A91A-2019-ED9C-C816AE742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2DF1-A6E2-38EB-5AEE-8804B5672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04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B0321-4DE7-54FC-EFF0-4E52FDDCE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835458-429C-30F2-CAC9-1A719ADA94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BCC5D8-36D2-D68F-1E87-517FC89A7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B32E3-E257-1C70-FA24-BFBC19815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85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6970E-CA23-8C23-A604-BD58CE39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E2466-F4B3-9D11-464E-8B22D488F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4457C5-E4AB-D5E2-3569-3AEBA5C13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B2C78B-530F-032B-C913-2DE59FE28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489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A9146-4331-FFA9-1E7C-FF2BE9C54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2A79D8-E9D2-7D84-A77B-787F27DAE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A4B723-A816-5147-37E2-FE83654F1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7AEFA-41D8-7153-9418-20E9127BD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654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348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3A153-2136-CD82-E8D3-520D985D5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854EC2-17F2-7436-44B1-C249CF38A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38358-374B-A8BA-F8FB-05C8D7A49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talk about both making new LC and to make ZnS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3304C-553C-70C7-573A-B081F7694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37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625BFC-281D-D44D-89D7-4C02FB96627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9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2F905E-AABC-858E-97CD-E19B5D3663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170" y="2219324"/>
            <a:ext cx="10176389" cy="18766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8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9B368B-EB65-44E8-624C-BE885629B1D9}"/>
              </a:ext>
            </a:extLst>
          </p:cNvPr>
          <p:cNvCxnSpPr>
            <a:cxnSpLocks/>
          </p:cNvCxnSpPr>
          <p:nvPr userDrawn="1"/>
        </p:nvCxnSpPr>
        <p:spPr>
          <a:xfrm>
            <a:off x="914864" y="4304371"/>
            <a:ext cx="1627614" cy="0"/>
          </a:xfrm>
          <a:prstGeom prst="line">
            <a:avLst/>
          </a:prstGeom>
          <a:ln w="60325">
            <a:solidFill>
              <a:srgbClr val="0076BE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A35FC6F-48D7-CF64-2F1F-A15FF5D08C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917" y="4638676"/>
            <a:ext cx="10176389" cy="4602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Your name (your/pronouns)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AE065C2-1961-6367-48F2-91D8AA262D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2170" y="5163035"/>
            <a:ext cx="10191135" cy="4602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Your position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7A03F45-D30E-BA2B-B46E-411CC0B13D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2170" y="1234726"/>
            <a:ext cx="2123765" cy="742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YYYY/MM/DD</a:t>
            </a:r>
          </a:p>
        </p:txBody>
      </p:sp>
    </p:spTree>
    <p:extLst>
      <p:ext uri="{BB962C8B-B14F-4D97-AF65-F5344CB8AC3E}">
        <p14:creationId xmlns:p14="http://schemas.microsoft.com/office/powerpoint/2010/main" val="134800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53BF6304-D7D3-2EF8-6D74-5BA3E268616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79B55-492A-5A46-53EC-F68D0DD5B4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0613" y="2309202"/>
            <a:ext cx="9985426" cy="223959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8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Section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C152A-8547-C812-DB70-42243712CC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0613" y="4548188"/>
            <a:ext cx="9985375" cy="10414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Subsection title here</a:t>
            </a:r>
          </a:p>
        </p:txBody>
      </p:sp>
    </p:spTree>
    <p:extLst>
      <p:ext uri="{BB962C8B-B14F-4D97-AF65-F5344CB8AC3E}">
        <p14:creationId xmlns:p14="http://schemas.microsoft.com/office/powerpoint/2010/main" val="341762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6746F5D-996E-B94B-373F-51E85D951C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780353"/>
            <a:ext cx="9380794" cy="13160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Example title here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5B537DBC-71F2-21D1-5190-2E361120C91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E78EF-65BC-0E17-0F42-558273BA4C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6600" y="2342926"/>
            <a:ext cx="10622660" cy="3994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273326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4D95C058-0F0F-D002-0481-15B9BAB1C2E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272242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dditional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7776EB3-5DD6-5A6B-952B-FE72B6C747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258" y="740140"/>
            <a:ext cx="4935653" cy="892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Additional notes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BAB0F685-2019-FBC6-A6D3-6BBED4624F6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B35E097-96F8-2B53-F7AF-2C1F45B900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258" y="1628503"/>
            <a:ext cx="10912590" cy="459957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3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indent="0" hangingPunct="1">
              <a:buNone/>
            </a:pPr>
            <a:r>
              <a:rPr lang="en-CA"/>
              <a:t>Insert your text here.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/>
              <a:t>Add bullet points;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/>
              <a:t>if you would like.</a:t>
            </a:r>
          </a:p>
        </p:txBody>
      </p:sp>
    </p:spTree>
    <p:extLst>
      <p:ext uri="{BB962C8B-B14F-4D97-AF65-F5344CB8AC3E}">
        <p14:creationId xmlns:p14="http://schemas.microsoft.com/office/powerpoint/2010/main" val="169493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itional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7776EB3-5DD6-5A6B-952B-FE72B6C747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142" y="1192985"/>
            <a:ext cx="4935653" cy="892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Additional notes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BAB0F685-2019-FBC6-A6D3-6BBED4624F6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B35E097-96F8-2B53-F7AF-2C1F45B900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258" y="2233930"/>
            <a:ext cx="10912590" cy="39941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3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indent="0" hangingPunct="1">
              <a:buNone/>
            </a:pPr>
            <a:r>
              <a:rPr lang="en-CA"/>
              <a:t>Insert your text here.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/>
              <a:t>Add bullet points;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A"/>
              <a:t>if you would like.</a:t>
            </a:r>
          </a:p>
        </p:txBody>
      </p:sp>
    </p:spTree>
    <p:extLst>
      <p:ext uri="{BB962C8B-B14F-4D97-AF65-F5344CB8AC3E}">
        <p14:creationId xmlns:p14="http://schemas.microsoft.com/office/powerpoint/2010/main" val="119578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4D95C058-0F0F-D002-0481-15B9BAB1C2E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4158269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1D3B2E13-FF2E-396D-44D2-D3A1BE82563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277875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NO_Presentation_16x9_Title.jpg" descr="SNO_Presentation_16x9_Title.jpg">
            <a:extLst>
              <a:ext uri="{FF2B5EF4-FFF2-40B4-BE49-F238E27FC236}">
                <a16:creationId xmlns:a16="http://schemas.microsoft.com/office/drawing/2014/main" id="{9BF0C9A8-4B14-4A48-4258-F11A11E1D0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2834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electrical equipment&#10;&#10;Description automatically generated with medium confidence">
            <a:extLst>
              <a:ext uri="{FF2B5EF4-FFF2-40B4-BE49-F238E27FC236}">
                <a16:creationId xmlns:a16="http://schemas.microsoft.com/office/drawing/2014/main" id="{801714D3-B1BB-507F-295C-3686748772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7" b="18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0F3935EC-1561-D58B-5D61-3E8D5BB5E49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9FA688-C388-80EE-F789-2C05330DE4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6BE">
              <a:alpha val="5987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7D6DFAF-F807-112D-1F46-A218364174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21954" y="267631"/>
            <a:ext cx="1739583" cy="1159722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9581408-AD6C-2F15-4CFA-5E04D45A5BDF}"/>
              </a:ext>
            </a:extLst>
          </p:cNvPr>
          <p:cNvSpPr txBox="1">
            <a:spLocks/>
          </p:cNvSpPr>
          <p:nvPr userDrawn="1"/>
        </p:nvSpPr>
        <p:spPr>
          <a:xfrm>
            <a:off x="1026376" y="2377987"/>
            <a:ext cx="4883770" cy="21020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200" b="1" kern="1200">
                <a:solidFill>
                  <a:srgbClr val="0076B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0" i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19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F189776E-5B92-6606-5D51-CD5E090D2BE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  <p:pic>
        <p:nvPicPr>
          <p:cNvPr id="9" name="Picture 8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494BD1B8-6295-EEB2-CAF5-11FEE224F4A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88497" y="245328"/>
            <a:ext cx="1825083" cy="121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0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68" r:id="rId2"/>
    <p:sldLayoutId id="214748376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AFA01ACB-1C0B-6B42-1883-65C84400505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18848" y="6200077"/>
            <a:ext cx="594732" cy="41259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 b="0" i="0">
                <a:solidFill>
                  <a:srgbClr val="0076B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6CB4B4D-7CA3-9044-876B-883B54F8677D}" type="slidenum">
              <a:rPr lang="en-CA" smtClean="0"/>
              <a:pPr/>
              <a:t>‹#›</a:t>
            </a:fld>
            <a:endParaRPr lang="en-CA" b="1"/>
          </a:p>
        </p:txBody>
      </p:sp>
      <p:pic>
        <p:nvPicPr>
          <p:cNvPr id="8" name="Picture 7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2956BC9C-9248-6203-7490-70BB3E9B60C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88497" y="245328"/>
            <a:ext cx="1825083" cy="121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9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67" r:id="rId2"/>
    <p:sldLayoutId id="214748373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4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610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sv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4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jpe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nima.2003.10.103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rxiv.org/abs/1708.08535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86.jpeg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80BA1F-9202-A636-E35E-5004FDE35A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7570" y="1536834"/>
            <a:ext cx="12086492" cy="2603864"/>
          </a:xfrm>
        </p:spPr>
        <p:txBody>
          <a:bodyPr anchor="b">
            <a:normAutofit fontScale="85000" lnSpcReduction="10000"/>
          </a:bodyPr>
          <a:lstStyle/>
          <a:p>
            <a:r>
              <a:rPr lang="en-US" sz="6600" dirty="0"/>
              <a:t>Radon Control and Measurement at SNOLAB for Current and Next-Generation Rare-event Search Experiments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6599F-4525-08EF-4E90-59E21643A2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399" y="4638676"/>
            <a:ext cx="9503229" cy="460238"/>
          </a:xfrm>
        </p:spPr>
        <p:txBody>
          <a:bodyPr>
            <a:normAutofit/>
          </a:bodyPr>
          <a:lstStyle/>
          <a:p>
            <a:r>
              <a:rPr lang="en-US" dirty="0"/>
              <a:t>Dr Nasim Fatemighomi (she/her)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1A45B-0591-6EB8-BD1D-5A2325C36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399" y="5107048"/>
            <a:ext cx="9503229" cy="8738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SNOLAB Research Scientist</a:t>
            </a:r>
          </a:p>
          <a:p>
            <a:r>
              <a:rPr lang="en-US" dirty="0"/>
              <a:t>Queen’s University adjunct Professor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84F2AA-6FE7-9CDA-17A6-3B83FF1BA8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9118" y="273185"/>
            <a:ext cx="2220688" cy="742661"/>
          </a:xfrm>
        </p:spPr>
        <p:txBody>
          <a:bodyPr>
            <a:normAutofit/>
          </a:bodyPr>
          <a:lstStyle/>
          <a:p>
            <a:r>
              <a:rPr lang="en-US" dirty="0"/>
              <a:t>2026/09/17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DCF088C-83CF-A466-4DD8-B03C5D031947}"/>
              </a:ext>
            </a:extLst>
          </p:cNvPr>
          <p:cNvSpPr txBox="1">
            <a:spLocks/>
          </p:cNvSpPr>
          <p:nvPr/>
        </p:nvSpPr>
        <p:spPr>
          <a:xfrm>
            <a:off x="914399" y="6024341"/>
            <a:ext cx="9503229" cy="11209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Rutherford Appleton Laboratory, 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29670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005D70-2531-F0C1-74CA-A147F12798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Outline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98F50C-BC7A-A40B-79E9-3BD56246F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28BED-7993-4C50-0EBA-6C019EC72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6258" y="1996068"/>
            <a:ext cx="10912590" cy="423201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</a:pPr>
            <a:r>
              <a:rPr lang="en-CA" dirty="0">
                <a:solidFill>
                  <a:schemeClr val="accent1"/>
                </a:solidFill>
              </a:rPr>
              <a:t>Introduction</a:t>
            </a:r>
          </a:p>
          <a:p>
            <a:pPr marL="914400" lvl="1" indent="-457200">
              <a:spcBef>
                <a:spcPts val="1000"/>
              </a:spcBef>
            </a:pPr>
            <a:r>
              <a:rPr lang="en-CA" dirty="0" err="1"/>
              <a:t>Neutrinoless</a:t>
            </a:r>
            <a:r>
              <a:rPr lang="en-CA" dirty="0"/>
              <a:t> double beta decay and dark matter</a:t>
            </a:r>
          </a:p>
          <a:p>
            <a:pPr marL="914400" lvl="1" indent="-457200">
              <a:spcBef>
                <a:spcPts val="1000"/>
              </a:spcBef>
            </a:pPr>
            <a:r>
              <a:rPr lang="en-CA" dirty="0"/>
              <a:t>Sources of background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</a:pPr>
            <a:r>
              <a:rPr lang="en-CA" dirty="0">
                <a:solidFill>
                  <a:schemeClr val="accent1"/>
                </a:solidFill>
              </a:rPr>
              <a:t>Why controlling  radon is important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</a:pPr>
            <a:r>
              <a:rPr lang="en-CA" dirty="0">
                <a:solidFill>
                  <a:schemeClr val="accent1"/>
                </a:solidFill>
              </a:rPr>
              <a:t>Techniques applied to measure radon ex-situ at SNOLAB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</a:pPr>
            <a:r>
              <a:rPr lang="en-CA" dirty="0">
                <a:solidFill>
                  <a:schemeClr val="accent1"/>
                </a:solidFill>
              </a:rPr>
              <a:t>Radon removal techniques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</a:pPr>
            <a:r>
              <a:rPr lang="en-CA" dirty="0">
                <a:solidFill>
                  <a:schemeClr val="accent1"/>
                </a:solidFill>
              </a:rPr>
              <a:t>Techniques to create low radon environment </a:t>
            </a:r>
          </a:p>
          <a:p>
            <a:pPr marL="457200" indent="-457200">
              <a:spcBef>
                <a:spcPts val="1000"/>
              </a:spcBef>
            </a:pPr>
            <a:r>
              <a:rPr lang="en-CA" dirty="0">
                <a:solidFill>
                  <a:schemeClr val="accent1"/>
                </a:solidFill>
              </a:rPr>
              <a:t>Summary</a:t>
            </a:r>
            <a:endParaRPr lang="en-CA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31291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DD04CD-F6D9-61CA-69B6-38E5B4609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</a:t>
            </a:fld>
            <a:endParaRPr lang="en-CA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BC0339-79EE-59FE-02AE-38F4ED9E8491}"/>
              </a:ext>
            </a:extLst>
          </p:cNvPr>
          <p:cNvSpPr txBox="1"/>
          <p:nvPr/>
        </p:nvSpPr>
        <p:spPr>
          <a:xfrm>
            <a:off x="957072" y="2798278"/>
            <a:ext cx="10277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accent1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0956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03D249-4803-4D6A-F9DE-DE3572225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</a:t>
            </a:fld>
            <a:endParaRPr lang="en-CA" b="1"/>
          </a:p>
        </p:txBody>
      </p:sp>
      <p:pic>
        <p:nvPicPr>
          <p:cNvPr id="3" name="Content Placeholder 5" descr="Stars and lights in space&#10;&#10;Description automatically generated">
            <a:extLst>
              <a:ext uri="{FF2B5EF4-FFF2-40B4-BE49-F238E27FC236}">
                <a16:creationId xmlns:a16="http://schemas.microsoft.com/office/drawing/2014/main" id="{E17018AE-AEF9-4CB1-1B1A-6838A66A5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68" y="1619912"/>
            <a:ext cx="4590537" cy="47093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CA4A46-AEE1-E1AD-E0A6-27A109C0CE14}"/>
              </a:ext>
            </a:extLst>
          </p:cNvPr>
          <p:cNvSpPr txBox="1"/>
          <p:nvPr/>
        </p:nvSpPr>
        <p:spPr>
          <a:xfrm>
            <a:off x="1259408" y="6488668"/>
            <a:ext cx="516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webbtelescope.org</a:t>
            </a:r>
            <a:r>
              <a:rPr lang="en-US" dirty="0"/>
              <a:t>/news/first-images/gallery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926938-DFA0-77BC-8E68-AC5279028F4D}"/>
              </a:ext>
            </a:extLst>
          </p:cNvPr>
          <p:cNvSpPr txBox="1"/>
          <p:nvPr/>
        </p:nvSpPr>
        <p:spPr>
          <a:xfrm>
            <a:off x="1061619" y="839551"/>
            <a:ext cx="741227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  <a:latin typeface="+mj-lt"/>
              </a:rPr>
              <a:t>Universe looks like this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FCC75E-CA16-FC76-D281-190443BA488E}"/>
              </a:ext>
            </a:extLst>
          </p:cNvPr>
          <p:cNvSpPr txBox="1"/>
          <p:nvPr/>
        </p:nvSpPr>
        <p:spPr>
          <a:xfrm>
            <a:off x="6568196" y="850471"/>
            <a:ext cx="42882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  <a:latin typeface="+mj-lt"/>
              </a:rPr>
              <a:t>… and not like this</a:t>
            </a:r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E4F4E5C-71D0-7D65-BB78-6AC84CA54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374" y="1619912"/>
            <a:ext cx="4685048" cy="465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12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0DE95-1B4D-57B2-4B60-3A929CB6E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FB8081A2-BF23-1EF9-19C5-C502E01B6394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506142" y="1192985"/>
                <a:ext cx="11155771" cy="89233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Can Neutrino-less Double Beta Decay (0</a:t>
                </a:r>
                <a14:m>
                  <m:oMath xmlns:m="http://schemas.openxmlformats.org/officeDocument/2006/math">
                    <m:r>
                      <a:rPr lang="en-CA" b="1" i="1">
                        <a:latin typeface="Cambria Math" panose="02040503050406030204" pitchFamily="18" charset="0"/>
                      </a:rPr>
                      <m:t>𝝂𝜷𝜷</m:t>
                    </m:r>
                    <m:r>
                      <a:rPr lang="en-CA" b="1" i="1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be the answer?</a:t>
                </a:r>
              </a:p>
            </p:txBody>
          </p:sp>
        </mc:Choice>
        <mc:Fallback xmlns="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FB8081A2-BF23-1EF9-19C5-C502E01B63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506142" y="1192985"/>
                <a:ext cx="11155771" cy="892330"/>
              </a:xfrm>
              <a:blipFill>
                <a:blip r:embed="rId2"/>
                <a:stretch>
                  <a:fillRect l="-1530" t="-24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9EF37-43E3-007F-5380-D9FBB613F6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5</a:t>
            </a:fld>
            <a:endParaRPr lang="en-CA" b="1"/>
          </a:p>
        </p:txBody>
      </p:sp>
      <p:pic>
        <p:nvPicPr>
          <p:cNvPr id="6" name="Picture 5" descr="A diagram of a mathematical equation&#10;&#10;Description automatically generated">
            <a:extLst>
              <a:ext uri="{FF2B5EF4-FFF2-40B4-BE49-F238E27FC236}">
                <a16:creationId xmlns:a16="http://schemas.microsoft.com/office/drawing/2014/main" id="{6F83A153-38D3-119E-74B1-9FFF0DCC6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0547" y="1643025"/>
            <a:ext cx="3260650" cy="26263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E185FC03-3A3A-9B92-DFFD-787AC2CDBEF0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749323" y="1765892"/>
                <a:ext cx="10912590" cy="3994150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err="1"/>
                  <a:t>Neutrinoless</a:t>
                </a:r>
                <a:r>
                  <a:rPr lang="en-US" b="1" dirty="0"/>
                  <a:t> double beta decay (0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𝝂𝜷𝜷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Physics beyond Standard Model</a:t>
                </a:r>
              </a:p>
              <a:p>
                <a:pPr lvl="1"/>
                <a:r>
                  <a:rPr lang="en-US" dirty="0"/>
                  <a:t>Occurs if neutrinos are Majorana particle</a:t>
                </a:r>
              </a:p>
              <a:p>
                <a:r>
                  <a:rPr lang="en-US" b="1" dirty="0">
                    <a:solidFill>
                      <a:schemeClr val="accent1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𝝂𝜷𝜷</m:t>
                    </m:r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chemeClr val="accent1"/>
                    </a:solidFill>
                  </a:rPr>
                  <a:t>can be the mechanism which </a:t>
                </a:r>
                <a:br>
                  <a:rPr lang="en-US" b="1" dirty="0">
                    <a:solidFill>
                      <a:schemeClr val="accent1"/>
                    </a:solidFill>
                  </a:rPr>
                </a:br>
                <a:r>
                  <a:rPr lang="en-US" b="1" dirty="0">
                    <a:solidFill>
                      <a:schemeClr val="accent1"/>
                    </a:solidFill>
                  </a:rPr>
                  <a:t>annihilates anti-particles  </a:t>
                </a:r>
              </a:p>
            </p:txBody>
          </p:sp>
        </mc:Choice>
        <mc:Fallback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E185FC03-3A3A-9B92-DFFD-787AC2CDBE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749323" y="1765892"/>
                <a:ext cx="10912590" cy="3994150"/>
              </a:xfrm>
              <a:blipFill>
                <a:blip r:embed="rId4"/>
                <a:stretch>
                  <a:fillRect l="-1279" t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diagram, line, plot, text">
            <a:extLst>
              <a:ext uri="{FF2B5EF4-FFF2-40B4-BE49-F238E27FC236}">
                <a16:creationId xmlns:a16="http://schemas.microsoft.com/office/drawing/2014/main" id="{1DAD2BE2-5A27-1D47-8EE4-BF2FD71A5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8842" y="4333228"/>
            <a:ext cx="3094214" cy="24598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E7770-0A5E-E9D8-D40B-139CA4E56507}"/>
                  </a:ext>
                </a:extLst>
              </p:cNvPr>
              <p:cNvSpPr txBox="1"/>
              <p:nvPr/>
            </p:nvSpPr>
            <p:spPr>
              <a:xfrm>
                <a:off x="749323" y="4020597"/>
                <a:ext cx="7135134" cy="295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Peak at the end-point of 2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sz="2800" dirty="0"/>
                  <a:t> which is smeared by the energy resolution of the detector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Extremely rare process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b="1" dirty="0">
                    <a:solidFill>
                      <a:schemeClr val="accent1"/>
                    </a:solidFill>
                  </a:rPr>
                  <a:t>Need large-scale experiments with very low background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E7770-0A5E-E9D8-D40B-139CA4E56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323" y="4020597"/>
                <a:ext cx="7135134" cy="2954655"/>
              </a:xfrm>
              <a:prstGeom prst="rect">
                <a:avLst/>
              </a:prstGeom>
              <a:blipFill>
                <a:blip r:embed="rId6"/>
                <a:stretch>
                  <a:fillRect l="-1538" t="-2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4338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B4774F-6F8B-529E-1C6A-25859D70BE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Evidence of Dark Matter (CMB)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1D90C3-6C0C-3B7A-0F7E-0A7C5E76A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6</a:t>
            </a:fld>
            <a:endParaRPr lang="en-CA" b="1"/>
          </a:p>
        </p:txBody>
      </p:sp>
      <p:pic>
        <p:nvPicPr>
          <p:cNvPr id="15" name="Content Placeholder 4" descr="A close-up of a colorful oval&#10;&#10;Description automatically generated">
            <a:extLst>
              <a:ext uri="{FF2B5EF4-FFF2-40B4-BE49-F238E27FC236}">
                <a16:creationId xmlns:a16="http://schemas.microsoft.com/office/drawing/2014/main" id="{B7B7193B-3948-53C6-0EC9-99BAED779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80" y="1690688"/>
            <a:ext cx="6430079" cy="3230672"/>
          </a:xfrm>
          <a:prstGeom prst="rect">
            <a:avLst/>
          </a:prstGeom>
        </p:spPr>
      </p:pic>
      <p:pic>
        <p:nvPicPr>
          <p:cNvPr id="16" name="Picture 15" descr="A pie chart with text on it&#10;&#10;Description automatically generated">
            <a:extLst>
              <a:ext uri="{FF2B5EF4-FFF2-40B4-BE49-F238E27FC236}">
                <a16:creationId xmlns:a16="http://schemas.microsoft.com/office/drawing/2014/main" id="{ADC8188A-7E97-89A0-08DD-4F2B7ED48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756" y="1475201"/>
            <a:ext cx="4145464" cy="32863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A7D648-2F8A-C179-E214-C68C77DC54D7}"/>
              </a:ext>
            </a:extLst>
          </p:cNvPr>
          <p:cNvSpPr txBox="1"/>
          <p:nvPr/>
        </p:nvSpPr>
        <p:spPr>
          <a:xfrm>
            <a:off x="450780" y="4998304"/>
            <a:ext cx="76751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effectLst/>
                <a:latin typeface="Calibri" panose="020F0502020204030204" pitchFamily="34" charset="0"/>
              </a:rPr>
              <a:t>CMB data </a:t>
            </a:r>
            <a:r>
              <a:rPr lang="en-CA" sz="2000" dirty="0">
                <a:latin typeface="Calibri" panose="020F0502020204030204" pitchFamily="34" charset="0"/>
              </a:rPr>
              <a:t>m</a:t>
            </a:r>
            <a:r>
              <a:rPr lang="en-CA" sz="2000" dirty="0">
                <a:effectLst/>
                <a:latin typeface="Calibri" panose="020F0502020204030204" pitchFamily="34" charset="0"/>
              </a:rPr>
              <a:t>ost convincing evidenc</a:t>
            </a:r>
            <a:r>
              <a:rPr lang="en-CA" sz="2000" dirty="0">
                <a:latin typeface="Calibri" panose="020F0502020204030204" pitchFamily="34" charset="0"/>
              </a:rPr>
              <a:t>e of dark matter</a:t>
            </a:r>
          </a:p>
          <a:p>
            <a:r>
              <a:rPr lang="en-CA" sz="2000" dirty="0">
                <a:effectLst/>
                <a:latin typeface="Calibri" panose="020F0502020204030204" pitchFamily="34" charset="0"/>
              </a:rPr>
              <a:t>Look at the tiny variation of temperature of the universe 400000 years afte</a:t>
            </a:r>
            <a:r>
              <a:rPr lang="en-CA" sz="2000" dirty="0">
                <a:latin typeface="Calibri" panose="020F0502020204030204" pitchFamily="34" charset="0"/>
              </a:rPr>
              <a:t>r the Big Bang</a:t>
            </a:r>
            <a:endParaRPr lang="en-CA" sz="2000" dirty="0"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3141CE-9EA6-967D-C9FD-05D22E75B986}"/>
              </a:ext>
            </a:extLst>
          </p:cNvPr>
          <p:cNvSpPr txBox="1"/>
          <p:nvPr/>
        </p:nvSpPr>
        <p:spPr>
          <a:xfrm>
            <a:off x="8355971" y="4998304"/>
            <a:ext cx="31909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Can precisely calculate what </a:t>
            </a:r>
            <a:br>
              <a:rPr lang="en-US" sz="2000" dirty="0"/>
            </a:br>
            <a:r>
              <a:rPr lang="en-US" sz="2000" dirty="0"/>
              <a:t>the Universe is composed of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F884DB-6C90-202F-DC1E-47E45F4C0352}"/>
              </a:ext>
            </a:extLst>
          </p:cNvPr>
          <p:cNvSpPr txBox="1"/>
          <p:nvPr/>
        </p:nvSpPr>
        <p:spPr>
          <a:xfrm>
            <a:off x="436607" y="6183244"/>
            <a:ext cx="10828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GeV to </a:t>
            </a:r>
            <a:r>
              <a:rPr lang="en-US" sz="2000" b="1" dirty="0" err="1">
                <a:solidFill>
                  <a:schemeClr val="accent1"/>
                </a:solidFill>
              </a:rPr>
              <a:t>TeV</a:t>
            </a:r>
            <a:r>
              <a:rPr lang="en-US" sz="2000" b="1" dirty="0">
                <a:solidFill>
                  <a:schemeClr val="accent1"/>
                </a:solidFill>
              </a:rPr>
              <a:t>  scale dark matter particles are predicted in several beyond standard model theories </a:t>
            </a:r>
          </a:p>
        </p:txBody>
      </p:sp>
    </p:spTree>
    <p:extLst>
      <p:ext uri="{BB962C8B-B14F-4D97-AF65-F5344CB8AC3E}">
        <p14:creationId xmlns:p14="http://schemas.microsoft.com/office/powerpoint/2010/main" val="2333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4F4A2B-029B-7094-C767-F7A967630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7</a:t>
            </a:fld>
            <a:endParaRPr lang="en-CA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F9F97-3B5C-8731-A7A2-43EEC8848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5539" y="45916"/>
            <a:ext cx="6090465" cy="68120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2CD16E-7839-5497-E934-5EB5CC0C67E8}"/>
              </a:ext>
            </a:extLst>
          </p:cNvPr>
          <p:cNvSpPr txBox="1"/>
          <p:nvPr/>
        </p:nvSpPr>
        <p:spPr>
          <a:xfrm>
            <a:off x="1592826" y="58551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983DC-CA08-1C7D-62C4-85A4997CEE0B}"/>
              </a:ext>
            </a:extLst>
          </p:cNvPr>
          <p:cNvSpPr txBox="1"/>
          <p:nvPr/>
        </p:nvSpPr>
        <p:spPr>
          <a:xfrm>
            <a:off x="460603" y="2565174"/>
            <a:ext cx="59564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A detector with an order of magnitude higher background, reaches its maximum sensitivity sooner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Longer measurements do not improve the sensitivity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Next generation of xenon and argon experiments aim for 1 event or less in 10 years!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4E1944-6F2B-BC55-BA1B-BA89EE861546}"/>
              </a:ext>
            </a:extLst>
          </p:cNvPr>
          <p:cNvSpPr txBox="1"/>
          <p:nvPr/>
        </p:nvSpPr>
        <p:spPr>
          <a:xfrm>
            <a:off x="460603" y="1144813"/>
            <a:ext cx="551471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 a low background experiment, </a:t>
            </a:r>
            <a:br>
              <a:rPr lang="en-US" sz="2800" dirty="0"/>
            </a:br>
            <a:r>
              <a:rPr lang="en-US" sz="2800" dirty="0"/>
              <a:t>higher exposure gives </a:t>
            </a:r>
            <a:br>
              <a:rPr lang="en-US" sz="2800" dirty="0"/>
            </a:br>
            <a:r>
              <a:rPr lang="en-US" sz="2800" dirty="0"/>
              <a:t>better cross section sensitivity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A31CB1-930E-B817-C5FB-84EC28C264DF}"/>
              </a:ext>
            </a:extLst>
          </p:cNvPr>
          <p:cNvSpPr txBox="1"/>
          <p:nvPr/>
        </p:nvSpPr>
        <p:spPr>
          <a:xfrm>
            <a:off x="1784555" y="32593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C1ECCC-E01C-1678-0670-88210978A959}"/>
              </a:ext>
            </a:extLst>
          </p:cNvPr>
          <p:cNvSpPr txBox="1"/>
          <p:nvPr/>
        </p:nvSpPr>
        <p:spPr>
          <a:xfrm>
            <a:off x="1622323" y="4719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FB99F6-6DBC-CDF4-45EC-C6EB3A87CB5F}"/>
              </a:ext>
            </a:extLst>
          </p:cNvPr>
          <p:cNvSpPr txBox="1"/>
          <p:nvPr/>
        </p:nvSpPr>
        <p:spPr>
          <a:xfrm>
            <a:off x="-1784555" y="221483"/>
            <a:ext cx="9468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Effect of background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6CBB87-6991-A86C-43B9-496F757C08D3}"/>
              </a:ext>
            </a:extLst>
          </p:cNvPr>
          <p:cNvSpPr txBox="1"/>
          <p:nvPr/>
        </p:nvSpPr>
        <p:spPr>
          <a:xfrm>
            <a:off x="7683910" y="683148"/>
            <a:ext cx="2763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 Dark Matter Experiment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B1BAB3-46AA-F46F-942C-33164CA27D83}"/>
              </a:ext>
            </a:extLst>
          </p:cNvPr>
          <p:cNvSpPr txBox="1"/>
          <p:nvPr/>
        </p:nvSpPr>
        <p:spPr>
          <a:xfrm>
            <a:off x="6534677" y="5830745"/>
            <a:ext cx="6990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https://ar5iv.labs.arxiv.org/html/1509.08767</a:t>
            </a:r>
          </a:p>
        </p:txBody>
      </p:sp>
    </p:spTree>
    <p:extLst>
      <p:ext uri="{BB962C8B-B14F-4D97-AF65-F5344CB8AC3E}">
        <p14:creationId xmlns:p14="http://schemas.microsoft.com/office/powerpoint/2010/main" val="1463854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FCE79E-97B9-7B2A-AF67-D9925C5ADD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SNOLAB Underground Facility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84AF55-D834-9E52-54E8-0308F93A8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8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4F458-B7CF-2673-0930-4CC645FACA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934" y="1651276"/>
            <a:ext cx="5172168" cy="3994150"/>
          </a:xfrm>
        </p:spPr>
        <p:txBody>
          <a:bodyPr/>
          <a:lstStyle/>
          <a:p>
            <a:r>
              <a:rPr lang="en-US" dirty="0"/>
              <a:t>SNOLAB hosts neutrino and dark matter experiments</a:t>
            </a:r>
          </a:p>
          <a:p>
            <a:r>
              <a:rPr lang="en-US" dirty="0"/>
              <a:t>Located 2 km underground in the active Vale Creighton nickel near Sudbury, Ontario, Canada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0DB665-64AA-46A2-3A2A-81C19B486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016" y="1367884"/>
            <a:ext cx="4865249" cy="25030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97B81D-C14A-295B-9FDC-7D1EC8A6F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00" y="4142295"/>
            <a:ext cx="5006835" cy="24703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F6E849-280B-1BEB-2546-4E90CA54B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38" y="3824750"/>
            <a:ext cx="4468404" cy="30332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E7239B5-3997-BBF4-0153-F7B85CDF7FB9}"/>
              </a:ext>
            </a:extLst>
          </p:cNvPr>
          <p:cNvSpPr txBox="1"/>
          <p:nvPr/>
        </p:nvSpPr>
        <p:spPr>
          <a:xfrm>
            <a:off x="8322365" y="4368629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arXiv:2406.10339</a:t>
            </a:r>
          </a:p>
        </p:txBody>
      </p:sp>
    </p:spTree>
    <p:extLst>
      <p:ext uri="{BB962C8B-B14F-4D97-AF65-F5344CB8AC3E}">
        <p14:creationId xmlns:p14="http://schemas.microsoft.com/office/powerpoint/2010/main" val="141191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26564-D435-DC7F-913C-07B53002E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2C85E9-058E-F2D2-235D-C67AE1A85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9</a:t>
            </a:fld>
            <a:endParaRPr lang="en-CA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3BB6E1-885F-95A3-CE03-E46A60D9F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711" y="24073"/>
            <a:ext cx="12501421" cy="683392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5619B9-742A-FFF8-1029-31DE51C9FF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75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C07589-6F4C-E3CD-0BBB-4EABFFAB9B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258" y="740140"/>
            <a:ext cx="10466542" cy="892330"/>
          </a:xfrm>
        </p:spPr>
        <p:txBody>
          <a:bodyPr>
            <a:normAutofit/>
          </a:bodyPr>
          <a:lstStyle/>
          <a:p>
            <a:r>
              <a:rPr lang="en-US" dirty="0"/>
              <a:t>Example of Large-Scale Detectors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63476E-392E-FE7C-52CF-9AE05EA83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10</a:t>
            </a:fld>
            <a:endParaRPr lang="en-CA" b="1"/>
          </a:p>
        </p:txBody>
      </p:sp>
      <p:pic>
        <p:nvPicPr>
          <p:cNvPr id="5" name="Picture 4" descr="A close-up of a sphere&#10;&#10;Description automatically generated with low confidence">
            <a:extLst>
              <a:ext uri="{FF2B5EF4-FFF2-40B4-BE49-F238E27FC236}">
                <a16:creationId xmlns:a16="http://schemas.microsoft.com/office/drawing/2014/main" id="{1B2B4233-D682-D4BF-3DD7-7A24B0DC5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255" y="1893969"/>
            <a:ext cx="2827108" cy="3977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F15BCB-5557-8D2E-028D-73AB706D166C}"/>
                  </a:ext>
                </a:extLst>
              </p:cNvPr>
              <p:cNvSpPr txBox="1"/>
              <p:nvPr/>
            </p:nvSpPr>
            <p:spPr>
              <a:xfrm>
                <a:off x="7473061" y="5873174"/>
                <a:ext cx="433625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 Future Dark Matter and </a:t>
                </a:r>
                <a:r>
                  <a:rPr lang="en-US" sz="2400" b="1" dirty="0"/>
                  <a:t>0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𝝂𝜷𝜷</m:t>
                    </m:r>
                    <m:r>
                      <a:rPr lang="en-CA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:br>
                  <a:rPr lang="en-US" sz="2400" dirty="0"/>
                </a:br>
                <a:r>
                  <a:rPr lang="en-US" sz="2400" dirty="0"/>
                  <a:t>liquid xenon experiment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F15BCB-5557-8D2E-028D-73AB706D1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061" y="5873174"/>
                <a:ext cx="4336252" cy="830997"/>
              </a:xfrm>
              <a:prstGeom prst="rect">
                <a:avLst/>
              </a:prstGeom>
              <a:blipFill>
                <a:blip r:embed="rId3"/>
                <a:stretch>
                  <a:fillRect l="-2339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B3C221A-951D-F549-4F4A-D7FC29004C24}"/>
              </a:ext>
            </a:extLst>
          </p:cNvPr>
          <p:cNvSpPr txBox="1"/>
          <p:nvPr/>
        </p:nvSpPr>
        <p:spPr>
          <a:xfrm>
            <a:off x="3107499" y="1452447"/>
            <a:ext cx="963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SNO+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5BA53B-7399-24B8-31C5-70BAD2F84213}"/>
              </a:ext>
            </a:extLst>
          </p:cNvPr>
          <p:cNvSpPr txBox="1"/>
          <p:nvPr/>
        </p:nvSpPr>
        <p:spPr>
          <a:xfrm>
            <a:off x="7607950" y="1452446"/>
            <a:ext cx="364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XLZD (SNOLAB or </a:t>
            </a:r>
            <a:r>
              <a:rPr lang="en-US" sz="2400" b="1" dirty="0" err="1"/>
              <a:t>Boulby</a:t>
            </a:r>
            <a:r>
              <a:rPr lang="en-US" sz="2400" b="1" dirty="0"/>
              <a:t>?) </a:t>
            </a:r>
          </a:p>
        </p:txBody>
      </p:sp>
      <p:pic>
        <p:nvPicPr>
          <p:cNvPr id="9" name="Picture 8" descr="A blue circle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5F488590-59F5-3675-A5A9-B5F1CF6B8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2721" y="1803053"/>
            <a:ext cx="2533051" cy="415942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BE982AF-7D87-59DE-A213-81DCA2A3EF93}"/>
              </a:ext>
            </a:extLst>
          </p:cNvPr>
          <p:cNvCxnSpPr>
            <a:cxnSpLocks/>
          </p:cNvCxnSpPr>
          <p:nvPr/>
        </p:nvCxnSpPr>
        <p:spPr>
          <a:xfrm>
            <a:off x="10564981" y="2753558"/>
            <a:ext cx="0" cy="23045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380CF6-A596-D31F-95BB-FFED2A7B549F}"/>
              </a:ext>
            </a:extLst>
          </p:cNvPr>
          <p:cNvCxnSpPr>
            <a:cxnSpLocks/>
          </p:cNvCxnSpPr>
          <p:nvPr/>
        </p:nvCxnSpPr>
        <p:spPr>
          <a:xfrm>
            <a:off x="3484559" y="3495675"/>
            <a:ext cx="0" cy="1562418"/>
          </a:xfrm>
          <a:prstGeom prst="straightConnector1">
            <a:avLst/>
          </a:prstGeom>
          <a:ln w="22225">
            <a:headEnd type="triangl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DF478B7-0F10-F724-A80D-444E3CAAEE76}"/>
              </a:ext>
            </a:extLst>
          </p:cNvPr>
          <p:cNvSpPr txBox="1"/>
          <p:nvPr/>
        </p:nvSpPr>
        <p:spPr>
          <a:xfrm>
            <a:off x="3484559" y="4133742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D0C5B4-D802-BFA2-93B7-01C235E1AF49}"/>
                  </a:ext>
                </a:extLst>
              </p:cNvPr>
              <p:cNvSpPr txBox="1"/>
              <p:nvPr/>
            </p:nvSpPr>
            <p:spPr>
              <a:xfrm>
                <a:off x="2035410" y="5871564"/>
                <a:ext cx="37638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Current generation </a:t>
                </a:r>
                <a:r>
                  <a:rPr lang="en-US" sz="2400" b="1" dirty="0"/>
                  <a:t>0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𝝂𝜷𝜷</m:t>
                    </m:r>
                    <m:r>
                      <a:rPr lang="en-CA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:br>
                  <a:rPr lang="en-US" sz="2400" dirty="0"/>
                </a:br>
                <a:r>
                  <a:rPr lang="en-US" sz="2400" dirty="0"/>
                  <a:t>liquid scintillator experiment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FD0C5B4-D802-BFA2-93B7-01C235E1A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410" y="5871564"/>
                <a:ext cx="3763851" cy="1107996"/>
              </a:xfrm>
              <a:prstGeom prst="rect">
                <a:avLst/>
              </a:prstGeom>
              <a:blipFill>
                <a:blip r:embed="rId5"/>
                <a:stretch>
                  <a:fillRect l="-2694" t="-3409" r="-1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40CFC0E4-5674-30E7-6CB8-307207A46A6F}"/>
              </a:ext>
            </a:extLst>
          </p:cNvPr>
          <p:cNvSpPr txBox="1"/>
          <p:nvPr/>
        </p:nvSpPr>
        <p:spPr>
          <a:xfrm>
            <a:off x="10592728" y="3764410"/>
            <a:ext cx="76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 3 m </a:t>
            </a:r>
          </a:p>
        </p:txBody>
      </p:sp>
    </p:spTree>
    <p:extLst>
      <p:ext uri="{BB962C8B-B14F-4D97-AF65-F5344CB8AC3E}">
        <p14:creationId xmlns:p14="http://schemas.microsoft.com/office/powerpoint/2010/main" val="728793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956EE-1660-2E0A-CF9D-849A59558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EE7CAD-6E24-85D1-9EDB-5F71B2196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Background sources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6D83CB-A383-0F0C-D731-75A15482FD77}"/>
                  </a:ext>
                </a:extLst>
              </p:cNvPr>
              <p:cNvSpPr txBox="1"/>
              <p:nvPr/>
            </p:nvSpPr>
            <p:spPr>
              <a:xfrm>
                <a:off x="461469" y="1537586"/>
                <a:ext cx="11467772" cy="76944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Gammas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) and betas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) from natural radioactivity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CA" sz="28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Alphas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) from natural radioactivity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CA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CA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CA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CA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: interaction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s with detector material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CA" sz="28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CA" sz="28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Surface alphas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2800" dirty="0">
                    <a:ea typeface="Cambria Math" panose="02040503050406030204" pitchFamily="18" charset="0"/>
                  </a:rPr>
                  <a:t>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CA" sz="2800" dirty="0">
                  <a:ea typeface="Cambria Math" panose="02040503050406030204" pitchFamily="18" charset="0"/>
                </a:endParaRPr>
              </a:p>
              <a:p>
                <a:endParaRPr lang="en-CA" sz="2800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ea typeface="Cambria Math" panose="02040503050406030204" pitchFamily="18" charset="0"/>
                  </a:rPr>
                  <a:t>Muons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ea typeface="Cambria Math" panose="02040503050406030204" pitchFamily="18" charset="0"/>
                  </a:rPr>
                  <a:t>Muon-induced neutrons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ea typeface="Cambria Math" panose="02040503050406030204" pitchFamily="18" charset="0"/>
                  </a:rPr>
                  <a:t>Cosmogenic activation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CA" sz="2800" dirty="0">
                  <a:ea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CA" sz="2800" dirty="0">
                  <a:ea typeface="Cambria Math" panose="02040503050406030204" pitchFamily="18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CA" sz="28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endParaRPr lang="en-CA" sz="2800" dirty="0">
                  <a:solidFill>
                    <a:schemeClr val="tx1"/>
                  </a:solidFill>
                  <a:latin typeface="+mn-lt"/>
                  <a:ea typeface="Cambria Math" panose="02040503050406030204" pitchFamily="18" charset="0"/>
                </a:endParaRPr>
              </a:p>
              <a:p>
                <a:endParaRPr lang="en-CA" sz="2800" dirty="0">
                  <a:solidFill>
                    <a:schemeClr val="tx1"/>
                  </a:solidFill>
                  <a:latin typeface="+mn-lt"/>
                  <a:ea typeface="Cambria Math" panose="02040503050406030204" pitchFamily="18" charset="0"/>
                </a:endParaRPr>
              </a:p>
              <a:p>
                <a:endParaRPr lang="en-CA" sz="2800" dirty="0">
                  <a:solidFill>
                    <a:schemeClr val="tx1"/>
                  </a:solidFill>
                  <a:latin typeface="+mn-lt"/>
                  <a:ea typeface="Cambria Math" panose="02040503050406030204" pitchFamily="18" charset="0"/>
                </a:endParaRPr>
              </a:p>
              <a:p>
                <a:endParaRPr lang="en-CA" sz="1800" dirty="0">
                  <a:latin typeface="+mn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6D83CB-A383-0F0C-D731-75A15482F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69" y="1537586"/>
                <a:ext cx="11467772" cy="7694414"/>
              </a:xfrm>
              <a:prstGeom prst="rect">
                <a:avLst/>
              </a:prstGeom>
              <a:blipFill>
                <a:blip r:embed="rId3"/>
                <a:stretch>
                  <a:fillRect l="-957" t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7F6A9B9-DA90-7292-B4CD-66EDBEB42461}"/>
              </a:ext>
            </a:extLst>
          </p:cNvPr>
          <p:cNvGrpSpPr/>
          <p:nvPr/>
        </p:nvGrpSpPr>
        <p:grpSpPr>
          <a:xfrm>
            <a:off x="8971181" y="2054375"/>
            <a:ext cx="1531256" cy="1375871"/>
            <a:chOff x="6395912" y="3529696"/>
            <a:chExt cx="1531256" cy="137587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AD7A564-483B-646F-F1A0-7B9B0BA733B4}"/>
                </a:ext>
              </a:extLst>
            </p:cNvPr>
            <p:cNvSpPr/>
            <p:nvPr/>
          </p:nvSpPr>
          <p:spPr>
            <a:xfrm>
              <a:off x="6876158" y="3918858"/>
              <a:ext cx="371475" cy="368834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D1B0E1-3B1C-98C2-018D-83914EF63F82}"/>
                </a:ext>
              </a:extLst>
            </p:cNvPr>
            <p:cNvSpPr/>
            <p:nvPr/>
          </p:nvSpPr>
          <p:spPr>
            <a:xfrm>
              <a:off x="6606172" y="4029227"/>
              <a:ext cx="146073" cy="147215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062E8C6-3854-D06D-E6DC-91166445DCDE}"/>
                </a:ext>
              </a:extLst>
            </p:cNvPr>
            <p:cNvSpPr/>
            <p:nvPr/>
          </p:nvSpPr>
          <p:spPr>
            <a:xfrm>
              <a:off x="7554802" y="3783107"/>
              <a:ext cx="209550" cy="20786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783D02D-FD29-4FF1-431B-8C8E4216D298}"/>
                </a:ext>
              </a:extLst>
            </p:cNvPr>
            <p:cNvCxnSpPr>
              <a:cxnSpLocks/>
              <a:stCxn id="7" idx="6"/>
              <a:endCxn id="6" idx="2"/>
            </p:cNvCxnSpPr>
            <p:nvPr/>
          </p:nvCxnSpPr>
          <p:spPr>
            <a:xfrm>
              <a:off x="6752245" y="4102835"/>
              <a:ext cx="123913" cy="4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CADFA29-ED7A-AB31-DD5B-8C444A6CBC85}"/>
                </a:ext>
              </a:extLst>
            </p:cNvPr>
            <p:cNvCxnSpPr>
              <a:cxnSpLocks/>
              <a:stCxn id="6" idx="7"/>
              <a:endCxn id="8" idx="2"/>
            </p:cNvCxnSpPr>
            <p:nvPr/>
          </p:nvCxnSpPr>
          <p:spPr>
            <a:xfrm flipV="1">
              <a:off x="7193232" y="3887041"/>
              <a:ext cx="361570" cy="858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B4C1026-4B19-0EC7-BBC0-01932DF29602}"/>
                </a:ext>
              </a:extLst>
            </p:cNvPr>
            <p:cNvCxnSpPr>
              <a:cxnSpLocks/>
              <a:stCxn id="6" idx="5"/>
            </p:cNvCxnSpPr>
            <p:nvPr/>
          </p:nvCxnSpPr>
          <p:spPr>
            <a:xfrm>
              <a:off x="7193232" y="4233678"/>
              <a:ext cx="415971" cy="1003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1474C1C-C54C-20B3-7553-6BD79D1FD495}"/>
                    </a:ext>
                  </a:extLst>
                </p:cNvPr>
                <p:cNvSpPr txBox="1"/>
                <p:nvPr/>
              </p:nvSpPr>
              <p:spPr>
                <a:xfrm>
                  <a:off x="6395912" y="3946106"/>
                  <a:ext cx="19774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oMath>
                    </m:oMathPara>
                  </a14:m>
                  <a:endParaRPr lang="en-US" b="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91474C1C-C54C-20B3-7553-6BD79D1FD4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5912" y="3946106"/>
                  <a:ext cx="197746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8750" r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B65B5C-5DBC-36B7-E671-98F56F4CE93D}"/>
                </a:ext>
              </a:extLst>
            </p:cNvPr>
            <p:cNvSpPr txBox="1"/>
            <p:nvPr/>
          </p:nvSpPr>
          <p:spPr>
            <a:xfrm>
              <a:off x="6666084" y="3603540"/>
              <a:ext cx="4651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0" dirty="0"/>
                <a:t>13</a:t>
              </a:r>
              <a:r>
                <a:rPr lang="en-US" dirty="0"/>
                <a:t>C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2075A0F-ED10-4841-45D6-9FC11747329C}"/>
                    </a:ext>
                  </a:extLst>
                </p:cNvPr>
                <p:cNvSpPr txBox="1"/>
                <p:nvPr/>
              </p:nvSpPr>
              <p:spPr>
                <a:xfrm>
                  <a:off x="7736353" y="3529696"/>
                  <a:ext cx="1899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2075A0F-ED10-4841-45D6-9FC1174732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6353" y="3529696"/>
                  <a:ext cx="189924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9355" r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711BEEA-3589-6552-729A-0A4EC994612B}"/>
                </a:ext>
              </a:extLst>
            </p:cNvPr>
            <p:cNvSpPr/>
            <p:nvPr/>
          </p:nvSpPr>
          <p:spPr>
            <a:xfrm>
              <a:off x="7555693" y="4223105"/>
              <a:ext cx="371475" cy="368834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159B2F-92EF-66DA-1B2E-4C02D8D4F4CF}"/>
                </a:ext>
              </a:extLst>
            </p:cNvPr>
            <p:cNvSpPr txBox="1"/>
            <p:nvPr/>
          </p:nvSpPr>
          <p:spPr>
            <a:xfrm>
              <a:off x="7412554" y="4536235"/>
              <a:ext cx="494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0" dirty="0"/>
                <a:t>16</a:t>
              </a:r>
              <a:r>
                <a:rPr lang="en-US" dirty="0"/>
                <a:t>O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96A3DC-AB96-C71A-9E9D-B864833161E3}"/>
              </a:ext>
            </a:extLst>
          </p:cNvPr>
          <p:cNvGrpSpPr/>
          <p:nvPr/>
        </p:nvGrpSpPr>
        <p:grpSpPr>
          <a:xfrm>
            <a:off x="4744305" y="2890481"/>
            <a:ext cx="3640894" cy="2052481"/>
            <a:chOff x="2106386" y="2887072"/>
            <a:chExt cx="3640894" cy="205248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406C30B-5575-5305-2E76-C51AEE0DEA19}"/>
                </a:ext>
              </a:extLst>
            </p:cNvPr>
            <p:cNvGrpSpPr/>
            <p:nvPr/>
          </p:nvGrpSpPr>
          <p:grpSpPr>
            <a:xfrm>
              <a:off x="2106386" y="3240739"/>
              <a:ext cx="3513364" cy="1698814"/>
              <a:chOff x="2106386" y="3240739"/>
              <a:chExt cx="3572526" cy="169881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F0B92C5-64B9-3280-06AB-9AE87C58DCAD}"/>
                  </a:ext>
                </a:extLst>
              </p:cNvPr>
              <p:cNvSpPr/>
              <p:nvPr/>
            </p:nvSpPr>
            <p:spPr>
              <a:xfrm>
                <a:off x="2106386" y="3240741"/>
                <a:ext cx="2334985" cy="1698812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3EF5103-8713-3079-D104-33F999735B95}"/>
                  </a:ext>
                </a:extLst>
              </p:cNvPr>
              <p:cNvSpPr/>
              <p:nvPr/>
            </p:nvSpPr>
            <p:spPr>
              <a:xfrm>
                <a:off x="4388954" y="3240739"/>
                <a:ext cx="1289958" cy="169881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54B7BE93-9005-83EF-245F-98F7156995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310" y="4403910"/>
                <a:ext cx="541090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720ECA96-6BAB-DE2E-7EFD-5283DA397B28}"/>
                  </a:ext>
                </a:extLst>
              </p:cNvPr>
              <p:cNvSpPr/>
              <p:nvPr/>
            </p:nvSpPr>
            <p:spPr>
              <a:xfrm>
                <a:off x="4528454" y="4287692"/>
                <a:ext cx="175773" cy="176727"/>
              </a:xfrm>
              <a:prstGeom prst="ellips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5E721799-FC53-9F6A-6CE1-55A6A2F18157}"/>
                  </a:ext>
                </a:extLst>
              </p:cNvPr>
              <p:cNvSpPr/>
              <p:nvPr/>
            </p:nvSpPr>
            <p:spPr>
              <a:xfrm>
                <a:off x="3972576" y="4191639"/>
                <a:ext cx="338189" cy="36883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D528590-A763-524E-6BF9-7ECAFBAD29A4}"/>
                      </a:ext>
                    </a:extLst>
                  </p:cNvPr>
                  <p:cNvSpPr txBox="1"/>
                  <p:nvPr/>
                </p:nvSpPr>
                <p:spPr>
                  <a:xfrm>
                    <a:off x="4880439" y="4072509"/>
                    <a:ext cx="19774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oMath>
                      </m:oMathPara>
                    </a14:m>
                    <a:endParaRPr lang="en-US" b="0" dirty="0"/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D528590-A763-524E-6BF9-7ECAFBAD29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80439" y="4072509"/>
                    <a:ext cx="197746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8750" r="-156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17516C03-A19E-2903-8B44-E533044B4D2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79695" y="4400706"/>
                <a:ext cx="519627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DB675E0C-A0C7-278E-CA0A-0E1CC9C26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02101" y="3722598"/>
                <a:ext cx="541090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C33179FD-D20C-7112-746F-537E28948092}"/>
                  </a:ext>
                </a:extLst>
              </p:cNvPr>
              <p:cNvSpPr/>
              <p:nvPr/>
            </p:nvSpPr>
            <p:spPr>
              <a:xfrm>
                <a:off x="3439245" y="3606380"/>
                <a:ext cx="175773" cy="176727"/>
              </a:xfrm>
              <a:prstGeom prst="ellips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5501833-319E-7EDB-942E-FFC040A651A6}"/>
                  </a:ext>
                </a:extLst>
              </p:cNvPr>
              <p:cNvSpPr/>
              <p:nvPr/>
            </p:nvSpPr>
            <p:spPr>
              <a:xfrm>
                <a:off x="2883367" y="3510327"/>
                <a:ext cx="338189" cy="36883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0A89387B-735D-070F-3AB2-0C80D27E9C7C}"/>
                      </a:ext>
                    </a:extLst>
                  </p:cNvPr>
                  <p:cNvSpPr txBox="1"/>
                  <p:nvPr/>
                </p:nvSpPr>
                <p:spPr>
                  <a:xfrm>
                    <a:off x="3791230" y="3391197"/>
                    <a:ext cx="19774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oMath>
                      </m:oMathPara>
                    </a14:m>
                    <a:endParaRPr lang="en-US" b="0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0A89387B-735D-070F-3AB2-0C80D27E9C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91230" y="3391197"/>
                    <a:ext cx="197746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8750" r="-1562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772D4955-029D-B90A-0A05-FED9267219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90486" y="3719394"/>
                <a:ext cx="519627" cy="0"/>
              </a:xfrm>
              <a:prstGeom prst="straightConnector1">
                <a:avLst/>
              </a:prstGeom>
              <a:ln w="158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85C715-C1C5-ED82-7DFF-26977A0EDED7}"/>
                </a:ext>
              </a:extLst>
            </p:cNvPr>
            <p:cNvSpPr txBox="1"/>
            <p:nvPr/>
          </p:nvSpPr>
          <p:spPr>
            <a:xfrm>
              <a:off x="2225294" y="2887072"/>
              <a:ext cx="18522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Detector Medium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F78DC4-2471-DAA1-F254-B745914661AD}"/>
                </a:ext>
              </a:extLst>
            </p:cNvPr>
            <p:cNvSpPr txBox="1"/>
            <p:nvPr/>
          </p:nvSpPr>
          <p:spPr>
            <a:xfrm>
              <a:off x="4274954" y="2908351"/>
              <a:ext cx="14723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Detector Wall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EC4A0479-83EB-13F4-F25A-EA72A71FBF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7730" y="5313077"/>
            <a:ext cx="2871259" cy="55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1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809E1-9C4C-8DEE-A02A-35D8B5C75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807565-48D9-11BC-10C2-ED230003B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12</a:t>
            </a:fld>
            <a:endParaRPr lang="en-CA" b="1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75DA601-2624-0918-7058-24854CD086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195" y="313645"/>
            <a:ext cx="4597631" cy="647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55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F13B8-A46A-A7A8-294D-6847B2DC2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17D4C5-736A-9B4F-E038-C1AB5F8DA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13</a:t>
            </a:fld>
            <a:endParaRPr lang="en-CA" b="1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F12A45D-F659-78D1-A243-F747147881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195" y="381226"/>
            <a:ext cx="4597631" cy="64767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BEABB0-2344-5247-D6C1-65FDA4EC56EA}"/>
              </a:ext>
            </a:extLst>
          </p:cNvPr>
          <p:cNvSpPr txBox="1"/>
          <p:nvPr/>
        </p:nvSpPr>
        <p:spPr>
          <a:xfrm>
            <a:off x="4469927" y="381226"/>
            <a:ext cx="6189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Long-lived isotope:</a:t>
            </a:r>
          </a:p>
          <a:p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CA5EE2-B6CA-CB8A-7A51-7DC8ECE876E4}"/>
              </a:ext>
            </a:extLst>
          </p:cNvPr>
          <p:cNvSpPr/>
          <p:nvPr/>
        </p:nvSpPr>
        <p:spPr>
          <a:xfrm>
            <a:off x="438195" y="503582"/>
            <a:ext cx="3616970" cy="1537249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701654-82E7-BB2C-9633-3C68C21248AF}"/>
              </a:ext>
            </a:extLst>
          </p:cNvPr>
          <p:cNvSpPr txBox="1"/>
          <p:nvPr/>
        </p:nvSpPr>
        <p:spPr>
          <a:xfrm>
            <a:off x="4344421" y="2224753"/>
            <a:ext cx="5372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aseline="30000" dirty="0">
                <a:solidFill>
                  <a:srgbClr val="FF0000"/>
                </a:solidFill>
              </a:rPr>
              <a:t>226</a:t>
            </a:r>
            <a:r>
              <a:rPr lang="en-US" sz="2800" dirty="0">
                <a:solidFill>
                  <a:srgbClr val="FF0000"/>
                </a:solidFill>
              </a:rPr>
              <a:t>Ra, </a:t>
            </a:r>
            <a:r>
              <a:rPr lang="en-US" sz="2800" baseline="30000" dirty="0">
                <a:solidFill>
                  <a:srgbClr val="FF0000"/>
                </a:solidFill>
              </a:rPr>
              <a:t>222</a:t>
            </a:r>
            <a:r>
              <a:rPr lang="en-US" sz="2800" dirty="0">
                <a:solidFill>
                  <a:srgbClr val="FF0000"/>
                </a:solidFill>
              </a:rPr>
              <a:t>Rn and short-lived progeny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0320BA-7003-0957-31C4-A3308904D5DB}"/>
              </a:ext>
            </a:extLst>
          </p:cNvPr>
          <p:cNvSpPr txBox="1"/>
          <p:nvPr/>
        </p:nvSpPr>
        <p:spPr>
          <a:xfrm>
            <a:off x="4958331" y="3766132"/>
            <a:ext cx="7541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Longer-lived </a:t>
            </a:r>
            <a:r>
              <a:rPr lang="en-US" sz="2800" baseline="30000" dirty="0">
                <a:solidFill>
                  <a:srgbClr val="0070C0"/>
                </a:solidFill>
              </a:rPr>
              <a:t>222</a:t>
            </a:r>
            <a:r>
              <a:rPr lang="en-US" sz="2800" dirty="0">
                <a:solidFill>
                  <a:srgbClr val="0070C0"/>
                </a:solidFill>
              </a:rPr>
              <a:t>Rn progeny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8FE5BF-FE4F-37D4-7068-587DCD9E40A1}"/>
              </a:ext>
            </a:extLst>
          </p:cNvPr>
          <p:cNvSpPr txBox="1"/>
          <p:nvPr/>
        </p:nvSpPr>
        <p:spPr>
          <a:xfrm>
            <a:off x="5035826" y="5049208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2580AE5-1D49-8519-A86D-8A430618D381}"/>
              </a:ext>
            </a:extLst>
          </p:cNvPr>
          <p:cNvSpPr/>
          <p:nvPr/>
        </p:nvSpPr>
        <p:spPr>
          <a:xfrm>
            <a:off x="750555" y="2182992"/>
            <a:ext cx="3483423" cy="4361405"/>
          </a:xfrm>
          <a:custGeom>
            <a:avLst/>
            <a:gdLst>
              <a:gd name="csX0" fmla="*/ 3076378 w 3483423"/>
              <a:gd name="csY0" fmla="*/ 111475 h 4361405"/>
              <a:gd name="csX1" fmla="*/ 629512 w 3483423"/>
              <a:gd name="csY1" fmla="*/ 52208 h 4361405"/>
              <a:gd name="csX2" fmla="*/ 2978 w 3483423"/>
              <a:gd name="csY2" fmla="*/ 890408 h 4361405"/>
              <a:gd name="csX3" fmla="*/ 417845 w 3483423"/>
              <a:gd name="csY3" fmla="*/ 2939341 h 4361405"/>
              <a:gd name="csX4" fmla="*/ 985112 w 3483423"/>
              <a:gd name="csY4" fmla="*/ 4302475 h 4361405"/>
              <a:gd name="csX5" fmla="*/ 2119645 w 3483423"/>
              <a:gd name="csY5" fmla="*/ 4048475 h 4361405"/>
              <a:gd name="csX6" fmla="*/ 2288978 w 3483423"/>
              <a:gd name="csY6" fmla="*/ 3447341 h 4361405"/>
              <a:gd name="csX7" fmla="*/ 2170445 w 3483423"/>
              <a:gd name="csY7" fmla="*/ 3134075 h 4361405"/>
              <a:gd name="csX8" fmla="*/ 2805445 w 3483423"/>
              <a:gd name="csY8" fmla="*/ 2431341 h 4361405"/>
              <a:gd name="csX9" fmla="*/ 3372712 w 3483423"/>
              <a:gd name="csY9" fmla="*/ 1500008 h 4361405"/>
              <a:gd name="csX10" fmla="*/ 3457378 w 3483423"/>
              <a:gd name="csY10" fmla="*/ 297741 h 4361405"/>
              <a:gd name="csX11" fmla="*/ 3076378 w 3483423"/>
              <a:gd name="csY11" fmla="*/ 111475 h 4361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483423" h="4361405">
                <a:moveTo>
                  <a:pt x="3076378" y="111475"/>
                </a:moveTo>
                <a:cubicBezTo>
                  <a:pt x="2605067" y="70553"/>
                  <a:pt x="1141745" y="-77614"/>
                  <a:pt x="629512" y="52208"/>
                </a:cubicBezTo>
                <a:cubicBezTo>
                  <a:pt x="117279" y="182030"/>
                  <a:pt x="38256" y="409219"/>
                  <a:pt x="2978" y="890408"/>
                </a:cubicBezTo>
                <a:cubicBezTo>
                  <a:pt x="-32300" y="1371597"/>
                  <a:pt x="254156" y="2370663"/>
                  <a:pt x="417845" y="2939341"/>
                </a:cubicBezTo>
                <a:cubicBezTo>
                  <a:pt x="581534" y="3508019"/>
                  <a:pt x="701479" y="4117619"/>
                  <a:pt x="985112" y="4302475"/>
                </a:cubicBezTo>
                <a:cubicBezTo>
                  <a:pt x="1268745" y="4487331"/>
                  <a:pt x="1902334" y="4190997"/>
                  <a:pt x="2119645" y="4048475"/>
                </a:cubicBezTo>
                <a:cubicBezTo>
                  <a:pt x="2336956" y="3905953"/>
                  <a:pt x="2280511" y="3599741"/>
                  <a:pt x="2288978" y="3447341"/>
                </a:cubicBezTo>
                <a:cubicBezTo>
                  <a:pt x="2297445" y="3294941"/>
                  <a:pt x="2084367" y="3303408"/>
                  <a:pt x="2170445" y="3134075"/>
                </a:cubicBezTo>
                <a:cubicBezTo>
                  <a:pt x="2256523" y="2964742"/>
                  <a:pt x="2605067" y="2703685"/>
                  <a:pt x="2805445" y="2431341"/>
                </a:cubicBezTo>
                <a:cubicBezTo>
                  <a:pt x="3005823" y="2158997"/>
                  <a:pt x="3264057" y="1855608"/>
                  <a:pt x="3372712" y="1500008"/>
                </a:cubicBezTo>
                <a:cubicBezTo>
                  <a:pt x="3481367" y="1144408"/>
                  <a:pt x="3511000" y="531985"/>
                  <a:pt x="3457378" y="297741"/>
                </a:cubicBezTo>
                <a:cubicBezTo>
                  <a:pt x="3403756" y="63497"/>
                  <a:pt x="3547689" y="152397"/>
                  <a:pt x="3076378" y="111475"/>
                </a:cubicBezTo>
                <a:close/>
              </a:path>
            </a:pathLst>
          </a:cu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3AF38936-68E8-9A63-C8CA-E3EB1D211E90}"/>
              </a:ext>
            </a:extLst>
          </p:cNvPr>
          <p:cNvSpPr/>
          <p:nvPr/>
        </p:nvSpPr>
        <p:spPr>
          <a:xfrm>
            <a:off x="3014132" y="4194523"/>
            <a:ext cx="1944199" cy="2619032"/>
          </a:xfrm>
          <a:custGeom>
            <a:avLst/>
            <a:gdLst>
              <a:gd name="csX0" fmla="*/ 91843 w 2044508"/>
              <a:gd name="csY0" fmla="*/ 1156410 h 2619032"/>
              <a:gd name="csX1" fmla="*/ 1708976 w 2044508"/>
              <a:gd name="csY1" fmla="*/ 4944 h 2619032"/>
              <a:gd name="csX2" fmla="*/ 1937576 w 2044508"/>
              <a:gd name="csY2" fmla="*/ 1605144 h 2619032"/>
              <a:gd name="csX3" fmla="*/ 388176 w 2044508"/>
              <a:gd name="csY3" fmla="*/ 2612677 h 2619032"/>
              <a:gd name="csX4" fmla="*/ 91843 w 2044508"/>
              <a:gd name="csY4" fmla="*/ 1156410 h 2619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044508" h="2619032">
                <a:moveTo>
                  <a:pt x="91843" y="1156410"/>
                </a:moveTo>
                <a:cubicBezTo>
                  <a:pt x="311976" y="721788"/>
                  <a:pt x="1401354" y="-69845"/>
                  <a:pt x="1708976" y="4944"/>
                </a:cubicBezTo>
                <a:cubicBezTo>
                  <a:pt x="2016598" y="79733"/>
                  <a:pt x="2157709" y="1170522"/>
                  <a:pt x="1937576" y="1605144"/>
                </a:cubicBezTo>
                <a:cubicBezTo>
                  <a:pt x="1717443" y="2039766"/>
                  <a:pt x="698621" y="2690288"/>
                  <a:pt x="388176" y="2612677"/>
                </a:cubicBezTo>
                <a:cubicBezTo>
                  <a:pt x="77731" y="2535066"/>
                  <a:pt x="-128290" y="1591032"/>
                  <a:pt x="91843" y="115641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79B983-37C3-07DF-220E-DE688A876889}"/>
              </a:ext>
            </a:extLst>
          </p:cNvPr>
          <p:cNvSpPr txBox="1"/>
          <p:nvPr/>
        </p:nvSpPr>
        <p:spPr>
          <a:xfrm>
            <a:off x="6714565" y="2330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556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92142-72B1-3F21-AA8B-C46C5B3A8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8A6592-8F6E-1451-106F-A065DF4F7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14</a:t>
            </a:fld>
            <a:endParaRPr lang="en-CA" b="1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C14B199-9DDD-42E2-5E67-95F2C1C1AB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195" y="381226"/>
            <a:ext cx="4597631" cy="64767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1EA8A0-9DDF-3113-A3D4-D2F9E8C4C7CF}"/>
              </a:ext>
            </a:extLst>
          </p:cNvPr>
          <p:cNvSpPr txBox="1"/>
          <p:nvPr/>
        </p:nvSpPr>
        <p:spPr>
          <a:xfrm>
            <a:off x="4469927" y="381226"/>
            <a:ext cx="6189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Long-lived isotope:</a:t>
            </a:r>
          </a:p>
          <a:p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31BC54-C4A7-5F0A-1CB1-96CD1BD3F4E6}"/>
              </a:ext>
            </a:extLst>
          </p:cNvPr>
          <p:cNvSpPr/>
          <p:nvPr/>
        </p:nvSpPr>
        <p:spPr>
          <a:xfrm>
            <a:off x="438195" y="503582"/>
            <a:ext cx="3616970" cy="1537249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3FED53-E31C-AE62-FA94-B328C84D1D04}"/>
              </a:ext>
            </a:extLst>
          </p:cNvPr>
          <p:cNvSpPr txBox="1"/>
          <p:nvPr/>
        </p:nvSpPr>
        <p:spPr>
          <a:xfrm>
            <a:off x="4344421" y="2224753"/>
            <a:ext cx="5372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aseline="30000" dirty="0">
                <a:solidFill>
                  <a:srgbClr val="FF0000"/>
                </a:solidFill>
              </a:rPr>
              <a:t>226</a:t>
            </a:r>
            <a:r>
              <a:rPr lang="en-US" sz="2800" dirty="0">
                <a:solidFill>
                  <a:srgbClr val="FF0000"/>
                </a:solidFill>
              </a:rPr>
              <a:t>Ra, </a:t>
            </a:r>
            <a:r>
              <a:rPr lang="en-US" sz="2800" baseline="30000" dirty="0">
                <a:solidFill>
                  <a:srgbClr val="FF0000"/>
                </a:solidFill>
              </a:rPr>
              <a:t>222</a:t>
            </a:r>
            <a:r>
              <a:rPr lang="en-US" sz="2800" dirty="0">
                <a:solidFill>
                  <a:srgbClr val="FF0000"/>
                </a:solidFill>
              </a:rPr>
              <a:t>Rn and short-lived progeny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C39646-D296-85F9-D98E-F25AB58926D2}"/>
              </a:ext>
            </a:extLst>
          </p:cNvPr>
          <p:cNvSpPr txBox="1"/>
          <p:nvPr/>
        </p:nvSpPr>
        <p:spPr>
          <a:xfrm>
            <a:off x="4958331" y="3766132"/>
            <a:ext cx="7541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Longer-lived </a:t>
            </a:r>
            <a:r>
              <a:rPr lang="en-US" sz="2800" baseline="30000" dirty="0">
                <a:solidFill>
                  <a:srgbClr val="0070C0"/>
                </a:solidFill>
              </a:rPr>
              <a:t>222</a:t>
            </a:r>
            <a:r>
              <a:rPr lang="en-US" sz="2800" dirty="0">
                <a:solidFill>
                  <a:srgbClr val="0070C0"/>
                </a:solidFill>
              </a:rPr>
              <a:t>Rn progeny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ABC6B-F597-1C69-7312-062261953B28}"/>
              </a:ext>
            </a:extLst>
          </p:cNvPr>
          <p:cNvSpPr txBox="1"/>
          <p:nvPr/>
        </p:nvSpPr>
        <p:spPr>
          <a:xfrm>
            <a:off x="5035826" y="5049208"/>
            <a:ext cx="609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Complex processing can cause radioactive disequilibrium</a:t>
            </a:r>
          </a:p>
          <a:p>
            <a:br>
              <a:rPr lang="en-US" sz="2400" b="1" dirty="0"/>
            </a:br>
            <a:r>
              <a:rPr lang="en-US" sz="2400" b="1" dirty="0"/>
              <a:t>Must study each sub-chain separately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A109E0D-C61F-415C-823D-0464E877BC72}"/>
              </a:ext>
            </a:extLst>
          </p:cNvPr>
          <p:cNvSpPr/>
          <p:nvPr/>
        </p:nvSpPr>
        <p:spPr>
          <a:xfrm>
            <a:off x="750555" y="2182992"/>
            <a:ext cx="3483423" cy="4361405"/>
          </a:xfrm>
          <a:custGeom>
            <a:avLst/>
            <a:gdLst>
              <a:gd name="csX0" fmla="*/ 3076378 w 3483423"/>
              <a:gd name="csY0" fmla="*/ 111475 h 4361405"/>
              <a:gd name="csX1" fmla="*/ 629512 w 3483423"/>
              <a:gd name="csY1" fmla="*/ 52208 h 4361405"/>
              <a:gd name="csX2" fmla="*/ 2978 w 3483423"/>
              <a:gd name="csY2" fmla="*/ 890408 h 4361405"/>
              <a:gd name="csX3" fmla="*/ 417845 w 3483423"/>
              <a:gd name="csY3" fmla="*/ 2939341 h 4361405"/>
              <a:gd name="csX4" fmla="*/ 985112 w 3483423"/>
              <a:gd name="csY4" fmla="*/ 4302475 h 4361405"/>
              <a:gd name="csX5" fmla="*/ 2119645 w 3483423"/>
              <a:gd name="csY5" fmla="*/ 4048475 h 4361405"/>
              <a:gd name="csX6" fmla="*/ 2288978 w 3483423"/>
              <a:gd name="csY6" fmla="*/ 3447341 h 4361405"/>
              <a:gd name="csX7" fmla="*/ 2170445 w 3483423"/>
              <a:gd name="csY7" fmla="*/ 3134075 h 4361405"/>
              <a:gd name="csX8" fmla="*/ 2805445 w 3483423"/>
              <a:gd name="csY8" fmla="*/ 2431341 h 4361405"/>
              <a:gd name="csX9" fmla="*/ 3372712 w 3483423"/>
              <a:gd name="csY9" fmla="*/ 1500008 h 4361405"/>
              <a:gd name="csX10" fmla="*/ 3457378 w 3483423"/>
              <a:gd name="csY10" fmla="*/ 297741 h 4361405"/>
              <a:gd name="csX11" fmla="*/ 3076378 w 3483423"/>
              <a:gd name="csY11" fmla="*/ 111475 h 4361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483423" h="4361405">
                <a:moveTo>
                  <a:pt x="3076378" y="111475"/>
                </a:moveTo>
                <a:cubicBezTo>
                  <a:pt x="2605067" y="70553"/>
                  <a:pt x="1141745" y="-77614"/>
                  <a:pt x="629512" y="52208"/>
                </a:cubicBezTo>
                <a:cubicBezTo>
                  <a:pt x="117279" y="182030"/>
                  <a:pt x="38256" y="409219"/>
                  <a:pt x="2978" y="890408"/>
                </a:cubicBezTo>
                <a:cubicBezTo>
                  <a:pt x="-32300" y="1371597"/>
                  <a:pt x="254156" y="2370663"/>
                  <a:pt x="417845" y="2939341"/>
                </a:cubicBezTo>
                <a:cubicBezTo>
                  <a:pt x="581534" y="3508019"/>
                  <a:pt x="701479" y="4117619"/>
                  <a:pt x="985112" y="4302475"/>
                </a:cubicBezTo>
                <a:cubicBezTo>
                  <a:pt x="1268745" y="4487331"/>
                  <a:pt x="1902334" y="4190997"/>
                  <a:pt x="2119645" y="4048475"/>
                </a:cubicBezTo>
                <a:cubicBezTo>
                  <a:pt x="2336956" y="3905953"/>
                  <a:pt x="2280511" y="3599741"/>
                  <a:pt x="2288978" y="3447341"/>
                </a:cubicBezTo>
                <a:cubicBezTo>
                  <a:pt x="2297445" y="3294941"/>
                  <a:pt x="2084367" y="3303408"/>
                  <a:pt x="2170445" y="3134075"/>
                </a:cubicBezTo>
                <a:cubicBezTo>
                  <a:pt x="2256523" y="2964742"/>
                  <a:pt x="2605067" y="2703685"/>
                  <a:pt x="2805445" y="2431341"/>
                </a:cubicBezTo>
                <a:cubicBezTo>
                  <a:pt x="3005823" y="2158997"/>
                  <a:pt x="3264057" y="1855608"/>
                  <a:pt x="3372712" y="1500008"/>
                </a:cubicBezTo>
                <a:cubicBezTo>
                  <a:pt x="3481367" y="1144408"/>
                  <a:pt x="3511000" y="531985"/>
                  <a:pt x="3457378" y="297741"/>
                </a:cubicBezTo>
                <a:cubicBezTo>
                  <a:pt x="3403756" y="63497"/>
                  <a:pt x="3547689" y="152397"/>
                  <a:pt x="3076378" y="111475"/>
                </a:cubicBezTo>
                <a:close/>
              </a:path>
            </a:pathLst>
          </a:cu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5F4693C8-FF39-CF8E-5029-CB5C54ACB785}"/>
              </a:ext>
            </a:extLst>
          </p:cNvPr>
          <p:cNvSpPr/>
          <p:nvPr/>
        </p:nvSpPr>
        <p:spPr>
          <a:xfrm>
            <a:off x="3014132" y="4194523"/>
            <a:ext cx="1944199" cy="2619032"/>
          </a:xfrm>
          <a:custGeom>
            <a:avLst/>
            <a:gdLst>
              <a:gd name="csX0" fmla="*/ 91843 w 2044508"/>
              <a:gd name="csY0" fmla="*/ 1156410 h 2619032"/>
              <a:gd name="csX1" fmla="*/ 1708976 w 2044508"/>
              <a:gd name="csY1" fmla="*/ 4944 h 2619032"/>
              <a:gd name="csX2" fmla="*/ 1937576 w 2044508"/>
              <a:gd name="csY2" fmla="*/ 1605144 h 2619032"/>
              <a:gd name="csX3" fmla="*/ 388176 w 2044508"/>
              <a:gd name="csY3" fmla="*/ 2612677 h 2619032"/>
              <a:gd name="csX4" fmla="*/ 91843 w 2044508"/>
              <a:gd name="csY4" fmla="*/ 1156410 h 2619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044508" h="2619032">
                <a:moveTo>
                  <a:pt x="91843" y="1156410"/>
                </a:moveTo>
                <a:cubicBezTo>
                  <a:pt x="311976" y="721788"/>
                  <a:pt x="1401354" y="-69845"/>
                  <a:pt x="1708976" y="4944"/>
                </a:cubicBezTo>
                <a:cubicBezTo>
                  <a:pt x="2016598" y="79733"/>
                  <a:pt x="2157709" y="1170522"/>
                  <a:pt x="1937576" y="1605144"/>
                </a:cubicBezTo>
                <a:cubicBezTo>
                  <a:pt x="1717443" y="2039766"/>
                  <a:pt x="698621" y="2690288"/>
                  <a:pt x="388176" y="2612677"/>
                </a:cubicBezTo>
                <a:cubicBezTo>
                  <a:pt x="77731" y="2535066"/>
                  <a:pt x="-128290" y="1591032"/>
                  <a:pt x="91843" y="115641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1B717-A295-C9F1-AFEE-22E8E116D184}"/>
              </a:ext>
            </a:extLst>
          </p:cNvPr>
          <p:cNvSpPr txBox="1"/>
          <p:nvPr/>
        </p:nvSpPr>
        <p:spPr>
          <a:xfrm>
            <a:off x="6714565" y="2330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42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029AC-683A-DC78-9C08-559783E15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EAAA81-AE60-9DD5-47DD-F76EC5537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15</a:t>
            </a:fld>
            <a:endParaRPr lang="en-CA" b="1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728F521-0857-A287-2FEB-68DE6F5CC5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195" y="381226"/>
            <a:ext cx="4597631" cy="64767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07784E-61C7-E7D1-F169-8E1B1201C0D8}"/>
                  </a:ext>
                </a:extLst>
              </p:cNvPr>
              <p:cNvSpPr txBox="1"/>
              <p:nvPr/>
            </p:nvSpPr>
            <p:spPr>
              <a:xfrm>
                <a:off x="4469927" y="381226"/>
                <a:ext cx="6189108" cy="1877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Long-lived isotope:</a:t>
                </a:r>
              </a:p>
              <a:p>
                <a:r>
                  <a:rPr lang="en-CA" sz="2000" b="1" dirty="0"/>
                  <a:t>Inductively Coupled Plasma Mass Spectrometry (ICP-MS)</a:t>
                </a:r>
                <a:endParaRPr lang="en-US" sz="2000" b="1" dirty="0"/>
              </a:p>
              <a:p>
                <a:r>
                  <a:rPr lang="en-US" sz="2000" dirty="0"/>
                  <a:t>Commercially available instruments </a:t>
                </a:r>
              </a:p>
              <a:p>
                <a:r>
                  <a:rPr lang="en-US" sz="2000" b="1" dirty="0"/>
                  <a:t>Sensitivity: 0.1 </a:t>
                </a:r>
                <a14:m>
                  <m:oMath xmlns:m="http://schemas.openxmlformats.org/officeDocument/2006/math">
                    <m:r>
                      <a:rPr lang="en-CA" sz="2000" b="1" i="1" smtClean="0"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CA" sz="2000" b="1" i="1" smtClean="0">
                        <a:latin typeface="Cambria Math" panose="02040503050406030204" pitchFamily="18" charset="0"/>
                      </a:rPr>
                      <m:t>𝑩𝒒</m:t>
                    </m:r>
                    <m:r>
                      <a:rPr lang="en-CA" sz="2000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CA" sz="2000" b="1" i="1" smtClean="0">
                        <a:latin typeface="Cambria Math" panose="02040503050406030204" pitchFamily="18" charset="0"/>
                      </a:rPr>
                      <m:t>𝒌𝒈</m:t>
                    </m:r>
                  </m:oMath>
                </a14:m>
                <a:endParaRPr lang="en-US" sz="2000" b="1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07784E-61C7-E7D1-F169-8E1B1201C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927" y="381226"/>
                <a:ext cx="6189108" cy="1877437"/>
              </a:xfrm>
              <a:prstGeom prst="rect">
                <a:avLst/>
              </a:prstGeom>
              <a:blipFill>
                <a:blip r:embed="rId4"/>
                <a:stretch>
                  <a:fillRect l="-2045" t="-4027" r="-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0E0515C-1143-D6CC-D4CA-C38025672088}"/>
              </a:ext>
            </a:extLst>
          </p:cNvPr>
          <p:cNvSpPr/>
          <p:nvPr/>
        </p:nvSpPr>
        <p:spPr>
          <a:xfrm>
            <a:off x="438195" y="503582"/>
            <a:ext cx="3616970" cy="1537249"/>
          </a:xfrm>
          <a:prstGeom prst="rect">
            <a:avLst/>
          </a:pr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F2F4D6-E5B1-0F6C-0FCF-2535ABA2BAC6}"/>
                  </a:ext>
                </a:extLst>
              </p:cNvPr>
              <p:cNvSpPr txBox="1"/>
              <p:nvPr/>
            </p:nvSpPr>
            <p:spPr>
              <a:xfrm>
                <a:off x="4344421" y="2224753"/>
                <a:ext cx="6739858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aseline="30000" dirty="0">
                    <a:solidFill>
                      <a:srgbClr val="FF0000"/>
                    </a:solidFill>
                  </a:rPr>
                  <a:t>226</a:t>
                </a:r>
                <a:r>
                  <a:rPr lang="en-US" sz="2800" dirty="0">
                    <a:solidFill>
                      <a:srgbClr val="FF0000"/>
                    </a:solidFill>
                  </a:rPr>
                  <a:t>Ra, </a:t>
                </a:r>
                <a:r>
                  <a:rPr lang="en-US" sz="2800" baseline="30000" dirty="0">
                    <a:solidFill>
                      <a:srgbClr val="FF0000"/>
                    </a:solidFill>
                  </a:rPr>
                  <a:t>222</a:t>
                </a:r>
                <a:r>
                  <a:rPr lang="en-US" sz="2800" dirty="0">
                    <a:solidFill>
                      <a:srgbClr val="FF0000"/>
                    </a:solidFill>
                  </a:rPr>
                  <a:t>Rn and short-lived progeny</a:t>
                </a:r>
              </a:p>
              <a:p>
                <a:r>
                  <a:rPr lang="en-US" sz="2000" b="1" dirty="0"/>
                  <a:t>High Purity Germanium Detectors (</a:t>
                </a:r>
                <a:r>
                  <a:rPr lang="en-US" sz="2000" b="1" dirty="0" err="1"/>
                  <a:t>HPGe</a:t>
                </a:r>
                <a:r>
                  <a:rPr lang="en-US" sz="2000" b="1" dirty="0"/>
                  <a:t>),  </a:t>
                </a:r>
              </a:p>
              <a:p>
                <a:r>
                  <a:rPr lang="en-US" sz="2000" b="1" dirty="0"/>
                  <a:t>Sensitivity: 10-100 </a:t>
                </a:r>
                <a14:m>
                  <m:oMath xmlns:m="http://schemas.openxmlformats.org/officeDocument/2006/math">
                    <m:r>
                      <a:rPr lang="en-CA" sz="2000" b="1" i="1"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CA" sz="2000" b="1" i="1">
                        <a:latin typeface="Cambria Math" panose="02040503050406030204" pitchFamily="18" charset="0"/>
                      </a:rPr>
                      <m:t>𝑩𝒒</m:t>
                    </m:r>
                    <m:r>
                      <a:rPr lang="en-CA" sz="2000" b="1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CA" sz="2000" b="1" i="0" smtClean="0">
                        <a:latin typeface="Cambria Math" panose="02040503050406030204" pitchFamily="18" charset="0"/>
                      </a:rPr>
                      <m:t>𝐬𝐚𝐦𝐩𝐥𝐞</m:t>
                    </m:r>
                  </m:oMath>
                </a14:m>
                <a:r>
                  <a:rPr lang="en-US" sz="2000" b="1" dirty="0"/>
                  <a:t> </a:t>
                </a:r>
              </a:p>
              <a:p>
                <a:r>
                  <a:rPr lang="en-US" sz="2000" b="1" u="sng" dirty="0"/>
                  <a:t>Radon emanation systems, </a:t>
                </a:r>
                <a:r>
                  <a:rPr lang="en-US" sz="2000" b="1" dirty="0"/>
                  <a:t>Sensitivity: 20- 200 </a:t>
                </a:r>
                <a14:m>
                  <m:oMath xmlns:m="http://schemas.openxmlformats.org/officeDocument/2006/math">
                    <m:r>
                      <a:rPr lang="en-CA" sz="2000" b="1" i="1"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CA" sz="2000" b="1" i="1">
                        <a:latin typeface="Cambria Math" panose="02040503050406030204" pitchFamily="18" charset="0"/>
                      </a:rPr>
                      <m:t>𝑩𝒒</m:t>
                    </m:r>
                    <m:r>
                      <a:rPr lang="en-CA" sz="2000" b="1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CA" sz="2000" b="1">
                        <a:latin typeface="Cambria Math" panose="02040503050406030204" pitchFamily="18" charset="0"/>
                      </a:rPr>
                      <m:t>𝐬𝐚𝐦𝐩𝐥𝐞</m:t>
                    </m:r>
                  </m:oMath>
                </a14:m>
                <a:r>
                  <a:rPr lang="en-US" sz="2000" b="1" dirty="0"/>
                  <a:t> </a:t>
                </a:r>
                <a:endParaRPr lang="en-US" sz="2000" b="1" u="sng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F2F4D6-E5B1-0F6C-0FCF-2535ABA2B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421" y="2224753"/>
                <a:ext cx="6739858" cy="1446550"/>
              </a:xfrm>
              <a:prstGeom prst="rect">
                <a:avLst/>
              </a:prstGeom>
              <a:blipFill>
                <a:blip r:embed="rId5"/>
                <a:stretch>
                  <a:fillRect l="-1130" t="-5263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A8EB1FF-78AF-24B9-B3DB-764B3ACCC35F}"/>
              </a:ext>
            </a:extLst>
          </p:cNvPr>
          <p:cNvSpPr txBox="1"/>
          <p:nvPr/>
        </p:nvSpPr>
        <p:spPr>
          <a:xfrm>
            <a:off x="4958331" y="3766132"/>
            <a:ext cx="754165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Longer-lived </a:t>
            </a:r>
            <a:r>
              <a:rPr lang="en-US" sz="2800" baseline="30000" dirty="0">
                <a:solidFill>
                  <a:srgbClr val="0070C0"/>
                </a:solidFill>
              </a:rPr>
              <a:t>222</a:t>
            </a:r>
            <a:r>
              <a:rPr lang="en-US" sz="2800" dirty="0">
                <a:solidFill>
                  <a:srgbClr val="0070C0"/>
                </a:solidFill>
              </a:rPr>
              <a:t>Rn progeny </a:t>
            </a:r>
          </a:p>
          <a:p>
            <a:r>
              <a:rPr lang="en-US" sz="2000" b="1" dirty="0"/>
              <a:t>Alpha spectroscopy </a:t>
            </a:r>
            <a:r>
              <a:rPr lang="en-US" sz="2000" dirty="0"/>
              <a:t>– such as XIA UltraLo-1800 alpha counter</a:t>
            </a:r>
          </a:p>
          <a:p>
            <a:r>
              <a:rPr lang="en-US" sz="2000" dirty="0"/>
              <a:t>Sensitivity: ~ 1 </a:t>
            </a:r>
            <a:r>
              <a:rPr lang="en-US" sz="2000" dirty="0" err="1"/>
              <a:t>mBq</a:t>
            </a:r>
            <a:r>
              <a:rPr lang="en-US" sz="2000" dirty="0"/>
              <a:t>/kg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FA7AB0-6F4C-51E6-BB5E-21643659309A}"/>
              </a:ext>
            </a:extLst>
          </p:cNvPr>
          <p:cNvSpPr txBox="1"/>
          <p:nvPr/>
        </p:nvSpPr>
        <p:spPr>
          <a:xfrm>
            <a:off x="5035826" y="5049208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03FCCB6-30FA-9701-BA5A-AD1E35C29FFB}"/>
              </a:ext>
            </a:extLst>
          </p:cNvPr>
          <p:cNvSpPr/>
          <p:nvPr/>
        </p:nvSpPr>
        <p:spPr>
          <a:xfrm>
            <a:off x="750555" y="2182992"/>
            <a:ext cx="3483423" cy="4361405"/>
          </a:xfrm>
          <a:custGeom>
            <a:avLst/>
            <a:gdLst>
              <a:gd name="csX0" fmla="*/ 3076378 w 3483423"/>
              <a:gd name="csY0" fmla="*/ 111475 h 4361405"/>
              <a:gd name="csX1" fmla="*/ 629512 w 3483423"/>
              <a:gd name="csY1" fmla="*/ 52208 h 4361405"/>
              <a:gd name="csX2" fmla="*/ 2978 w 3483423"/>
              <a:gd name="csY2" fmla="*/ 890408 h 4361405"/>
              <a:gd name="csX3" fmla="*/ 417845 w 3483423"/>
              <a:gd name="csY3" fmla="*/ 2939341 h 4361405"/>
              <a:gd name="csX4" fmla="*/ 985112 w 3483423"/>
              <a:gd name="csY4" fmla="*/ 4302475 h 4361405"/>
              <a:gd name="csX5" fmla="*/ 2119645 w 3483423"/>
              <a:gd name="csY5" fmla="*/ 4048475 h 4361405"/>
              <a:gd name="csX6" fmla="*/ 2288978 w 3483423"/>
              <a:gd name="csY6" fmla="*/ 3447341 h 4361405"/>
              <a:gd name="csX7" fmla="*/ 2170445 w 3483423"/>
              <a:gd name="csY7" fmla="*/ 3134075 h 4361405"/>
              <a:gd name="csX8" fmla="*/ 2805445 w 3483423"/>
              <a:gd name="csY8" fmla="*/ 2431341 h 4361405"/>
              <a:gd name="csX9" fmla="*/ 3372712 w 3483423"/>
              <a:gd name="csY9" fmla="*/ 1500008 h 4361405"/>
              <a:gd name="csX10" fmla="*/ 3457378 w 3483423"/>
              <a:gd name="csY10" fmla="*/ 297741 h 4361405"/>
              <a:gd name="csX11" fmla="*/ 3076378 w 3483423"/>
              <a:gd name="csY11" fmla="*/ 111475 h 43614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483423" h="4361405">
                <a:moveTo>
                  <a:pt x="3076378" y="111475"/>
                </a:moveTo>
                <a:cubicBezTo>
                  <a:pt x="2605067" y="70553"/>
                  <a:pt x="1141745" y="-77614"/>
                  <a:pt x="629512" y="52208"/>
                </a:cubicBezTo>
                <a:cubicBezTo>
                  <a:pt x="117279" y="182030"/>
                  <a:pt x="38256" y="409219"/>
                  <a:pt x="2978" y="890408"/>
                </a:cubicBezTo>
                <a:cubicBezTo>
                  <a:pt x="-32300" y="1371597"/>
                  <a:pt x="254156" y="2370663"/>
                  <a:pt x="417845" y="2939341"/>
                </a:cubicBezTo>
                <a:cubicBezTo>
                  <a:pt x="581534" y="3508019"/>
                  <a:pt x="701479" y="4117619"/>
                  <a:pt x="985112" y="4302475"/>
                </a:cubicBezTo>
                <a:cubicBezTo>
                  <a:pt x="1268745" y="4487331"/>
                  <a:pt x="1902334" y="4190997"/>
                  <a:pt x="2119645" y="4048475"/>
                </a:cubicBezTo>
                <a:cubicBezTo>
                  <a:pt x="2336956" y="3905953"/>
                  <a:pt x="2280511" y="3599741"/>
                  <a:pt x="2288978" y="3447341"/>
                </a:cubicBezTo>
                <a:cubicBezTo>
                  <a:pt x="2297445" y="3294941"/>
                  <a:pt x="2084367" y="3303408"/>
                  <a:pt x="2170445" y="3134075"/>
                </a:cubicBezTo>
                <a:cubicBezTo>
                  <a:pt x="2256523" y="2964742"/>
                  <a:pt x="2605067" y="2703685"/>
                  <a:pt x="2805445" y="2431341"/>
                </a:cubicBezTo>
                <a:cubicBezTo>
                  <a:pt x="3005823" y="2158997"/>
                  <a:pt x="3264057" y="1855608"/>
                  <a:pt x="3372712" y="1500008"/>
                </a:cubicBezTo>
                <a:cubicBezTo>
                  <a:pt x="3481367" y="1144408"/>
                  <a:pt x="3511000" y="531985"/>
                  <a:pt x="3457378" y="297741"/>
                </a:cubicBezTo>
                <a:cubicBezTo>
                  <a:pt x="3403756" y="63497"/>
                  <a:pt x="3547689" y="152397"/>
                  <a:pt x="3076378" y="111475"/>
                </a:cubicBezTo>
                <a:close/>
              </a:path>
            </a:pathLst>
          </a:cu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C12AABA0-B191-197B-F4B4-2A444F2F6D7F}"/>
              </a:ext>
            </a:extLst>
          </p:cNvPr>
          <p:cNvSpPr/>
          <p:nvPr/>
        </p:nvSpPr>
        <p:spPr>
          <a:xfrm>
            <a:off x="3014132" y="4194523"/>
            <a:ext cx="1944199" cy="2619032"/>
          </a:xfrm>
          <a:custGeom>
            <a:avLst/>
            <a:gdLst>
              <a:gd name="csX0" fmla="*/ 91843 w 2044508"/>
              <a:gd name="csY0" fmla="*/ 1156410 h 2619032"/>
              <a:gd name="csX1" fmla="*/ 1708976 w 2044508"/>
              <a:gd name="csY1" fmla="*/ 4944 h 2619032"/>
              <a:gd name="csX2" fmla="*/ 1937576 w 2044508"/>
              <a:gd name="csY2" fmla="*/ 1605144 h 2619032"/>
              <a:gd name="csX3" fmla="*/ 388176 w 2044508"/>
              <a:gd name="csY3" fmla="*/ 2612677 h 2619032"/>
              <a:gd name="csX4" fmla="*/ 91843 w 2044508"/>
              <a:gd name="csY4" fmla="*/ 1156410 h 2619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044508" h="2619032">
                <a:moveTo>
                  <a:pt x="91843" y="1156410"/>
                </a:moveTo>
                <a:cubicBezTo>
                  <a:pt x="311976" y="721788"/>
                  <a:pt x="1401354" y="-69845"/>
                  <a:pt x="1708976" y="4944"/>
                </a:cubicBezTo>
                <a:cubicBezTo>
                  <a:pt x="2016598" y="79733"/>
                  <a:pt x="2157709" y="1170522"/>
                  <a:pt x="1937576" y="1605144"/>
                </a:cubicBezTo>
                <a:cubicBezTo>
                  <a:pt x="1717443" y="2039766"/>
                  <a:pt x="698621" y="2690288"/>
                  <a:pt x="388176" y="2612677"/>
                </a:cubicBezTo>
                <a:cubicBezTo>
                  <a:pt x="77731" y="2535066"/>
                  <a:pt x="-128290" y="1591032"/>
                  <a:pt x="91843" y="1156410"/>
                </a:cubicBezTo>
                <a:close/>
              </a:path>
            </a:pathLst>
          </a:cu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F463D-3270-E0BE-FA81-509BA5D6631C}"/>
              </a:ext>
            </a:extLst>
          </p:cNvPr>
          <p:cNvSpPr txBox="1"/>
          <p:nvPr/>
        </p:nvSpPr>
        <p:spPr>
          <a:xfrm>
            <a:off x="6714565" y="2330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1D3614B-1757-3A45-6577-2F1F1A722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2" b="5333"/>
          <a:stretch>
            <a:fillRect/>
          </a:stretch>
        </p:blipFill>
        <p:spPr bwMode="auto">
          <a:xfrm>
            <a:off x="10026972" y="1319944"/>
            <a:ext cx="1293256" cy="157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indoor, floor, cluttered&#10;&#10;Description automatically generated">
            <a:extLst>
              <a:ext uri="{FF2B5EF4-FFF2-40B4-BE49-F238E27FC236}">
                <a16:creationId xmlns:a16="http://schemas.microsoft.com/office/drawing/2014/main" id="{97CD4F25-358D-AFE9-FE85-1014B6A2D6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714" y="4814869"/>
            <a:ext cx="2420296" cy="16441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D10E63-78A9-D51C-BC36-97903050718B}"/>
              </a:ext>
            </a:extLst>
          </p:cNvPr>
          <p:cNvSpPr txBox="1"/>
          <p:nvPr/>
        </p:nvSpPr>
        <p:spPr>
          <a:xfrm>
            <a:off x="9912302" y="2895159"/>
            <a:ext cx="1522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ICP-MS at SNOLAB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340E40-8582-916B-01F5-7FDF8DF6F1FF}"/>
              </a:ext>
            </a:extLst>
          </p:cNvPr>
          <p:cNvSpPr txBox="1"/>
          <p:nvPr/>
        </p:nvSpPr>
        <p:spPr>
          <a:xfrm>
            <a:off x="8989260" y="6505778"/>
            <a:ext cx="2239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XIA UltraLo-1800 at SNOLAB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E096B83-B874-6EC5-C9EA-AED415DDF8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7334" y="4864995"/>
            <a:ext cx="2239203" cy="16794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D512E5F-4C8C-365B-0015-17D0032DF85D}"/>
              </a:ext>
            </a:extLst>
          </p:cNvPr>
          <p:cNvSpPr txBox="1"/>
          <p:nvPr/>
        </p:nvSpPr>
        <p:spPr>
          <a:xfrm>
            <a:off x="6206339" y="6505778"/>
            <a:ext cx="2554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 </a:t>
            </a:r>
            <a:r>
              <a:rPr lang="en-US" sz="1400" dirty="0" err="1"/>
              <a:t>VdA</a:t>
            </a:r>
            <a:r>
              <a:rPr lang="en-US" sz="1400" dirty="0"/>
              <a:t> </a:t>
            </a:r>
            <a:r>
              <a:rPr lang="en-US" sz="1400" dirty="0" err="1"/>
              <a:t>HPGe</a:t>
            </a:r>
            <a:r>
              <a:rPr lang="en-US" sz="1400" dirty="0"/>
              <a:t> detector at SNOLAB</a:t>
            </a:r>
          </a:p>
        </p:txBody>
      </p:sp>
    </p:spTree>
    <p:extLst>
      <p:ext uri="{BB962C8B-B14F-4D97-AF65-F5344CB8AC3E}">
        <p14:creationId xmlns:p14="http://schemas.microsoft.com/office/powerpoint/2010/main" val="4048442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B25C09-1145-2A57-DFD1-A2BBB7D3B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0" y="1314001"/>
            <a:ext cx="4978400" cy="476364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5BC209-C058-C165-761E-D15FB77758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Radon Emanation Measurement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3796E4-6479-E379-EC5A-959162B04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16</a:t>
            </a:fld>
            <a:endParaRPr lang="en-CA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1F5217F9-6DE7-5C4F-0217-A9343A2CBAA9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736600" y="1817269"/>
                <a:ext cx="6902450" cy="4794026"/>
              </a:xfrm>
            </p:spPr>
            <p:txBody>
              <a:bodyPr>
                <a:norm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baseline="30000" dirty="0"/>
                  <a:t>222</a:t>
                </a:r>
                <a:r>
                  <a:rPr lang="en-US" dirty="0"/>
                  <a:t>Rn is a progeny of </a:t>
                </a:r>
                <a:r>
                  <a:rPr lang="en-US" baseline="30000" dirty="0"/>
                  <a:t>238</a:t>
                </a:r>
                <a:r>
                  <a:rPr lang="en-US" dirty="0"/>
                  <a:t>U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It is a noble gas, </a:t>
                </a:r>
                <a:r>
                  <a:rPr lang="en-US" dirty="0" err="1"/>
                  <a:t>ie</a:t>
                </a:r>
                <a:r>
                  <a:rPr lang="en-US" dirty="0"/>
                  <a:t>. can travel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Emanates from material surfaces  </a:t>
                </a:r>
              </a:p>
              <a:p>
                <a:pPr marL="1143000" lvl="1" indent="-457200"/>
                <a:r>
                  <a:rPr lang="en-US" dirty="0"/>
                  <a:t>Recoil from </a:t>
                </a:r>
                <a:r>
                  <a:rPr lang="en-US" baseline="30000" dirty="0"/>
                  <a:t>226</a:t>
                </a:r>
                <a:r>
                  <a:rPr lang="en-US" dirty="0"/>
                  <a:t>Ra </a:t>
                </a:r>
              </a:p>
              <a:p>
                <a:pPr marL="1143000" lvl="1" indent="-457200"/>
                <a:r>
                  <a:rPr lang="en-US" dirty="0"/>
                  <a:t>Diffusion from bulk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Present in SNOLAB air </a:t>
                </a:r>
                <a14:m>
                  <m:oMath xmlns:m="http://schemas.openxmlformats.org/officeDocument/2006/math">
                    <m:r>
                      <a:rPr lang="en-CA" i="1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 120 Bq/m</a:t>
                </a:r>
                <a:r>
                  <a:rPr lang="en-US" baseline="30000" dirty="0"/>
                  <a:t>3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Experiments require radon reduced environment and ultra low radon emanating material</a:t>
                </a:r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1F5217F9-6DE7-5C4F-0217-A9343A2CBA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736600" y="1817269"/>
                <a:ext cx="6902450" cy="4794026"/>
              </a:xfrm>
              <a:blipFill>
                <a:blip r:embed="rId3"/>
                <a:stretch>
                  <a:fillRect l="-1838" t="-2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8795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9139D-FE30-1002-949C-46DEE7DE7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792068-6C71-D17C-56F7-428B694539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Mitigation strategy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5A9B13-FF21-183A-6946-92D7317B9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17</a:t>
            </a:fld>
            <a:endParaRPr lang="en-CA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6E03A0-5EB4-4B72-F68D-C28599B45A19}"/>
              </a:ext>
            </a:extLst>
          </p:cNvPr>
          <p:cNvSpPr txBox="1"/>
          <p:nvPr/>
        </p:nvSpPr>
        <p:spPr>
          <a:xfrm>
            <a:off x="445477" y="2096429"/>
            <a:ext cx="1097337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Strict material selection by performing radon emanation measurements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Regular monitoring of Rn levels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Rn removal from liquid and gas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Controlling radon ingress in the detector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Preventing surface contamination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Cleaning and removal of surfaces to remove </a:t>
            </a:r>
            <a:r>
              <a:rPr lang="en-US" sz="3200" baseline="30000" dirty="0"/>
              <a:t>210</a:t>
            </a:r>
            <a:r>
              <a:rPr lang="en-US" sz="3200" dirty="0"/>
              <a:t>Pb</a:t>
            </a:r>
          </a:p>
        </p:txBody>
      </p:sp>
    </p:spTree>
    <p:extLst>
      <p:ext uri="{BB962C8B-B14F-4D97-AF65-F5344CB8AC3E}">
        <p14:creationId xmlns:p14="http://schemas.microsoft.com/office/powerpoint/2010/main" val="230223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68504-2EB0-96B5-200B-6B8B70C94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CC08AE-0D2A-EF95-B750-6A40A6499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18</a:t>
            </a:fld>
            <a:endParaRPr lang="en-CA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55082-98EB-0E23-B1DC-EB1E940C5FC2}"/>
              </a:ext>
            </a:extLst>
          </p:cNvPr>
          <p:cNvSpPr txBox="1"/>
          <p:nvPr/>
        </p:nvSpPr>
        <p:spPr>
          <a:xfrm>
            <a:off x="957072" y="2798278"/>
            <a:ext cx="1027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Radon Assay Systems at SNOLAB</a:t>
            </a:r>
          </a:p>
        </p:txBody>
      </p:sp>
    </p:spTree>
    <p:extLst>
      <p:ext uri="{BB962C8B-B14F-4D97-AF65-F5344CB8AC3E}">
        <p14:creationId xmlns:p14="http://schemas.microsoft.com/office/powerpoint/2010/main" val="1223086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27403A-0A85-1358-98F6-43F69BA7C5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Radon Assay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97097E-8A9B-1C17-08D0-E66C058C1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19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B5FA3-922D-59AB-5BC6-BCBE7529E6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804" y="1664208"/>
            <a:ext cx="11635232" cy="4636292"/>
          </a:xfrm>
        </p:spPr>
        <p:txBody>
          <a:bodyPr/>
          <a:lstStyle/>
          <a:p>
            <a:r>
              <a:rPr lang="en-CA" baseline="30000" dirty="0"/>
              <a:t>222</a:t>
            </a:r>
            <a:r>
              <a:rPr lang="en-CA" dirty="0"/>
              <a:t>Rn assay refers to the measurement of emanation rate from a material surface  and </a:t>
            </a:r>
            <a:r>
              <a:rPr lang="en-CA" i="1" baseline="30000" dirty="0"/>
              <a:t>222</a:t>
            </a:r>
            <a:r>
              <a:rPr lang="en-CA" dirty="0"/>
              <a:t>Rn concentration in gas or water samples.</a:t>
            </a:r>
            <a:endParaRPr lang="en-US" dirty="0"/>
          </a:p>
        </p:txBody>
      </p:sp>
      <p:pic>
        <p:nvPicPr>
          <p:cNvPr id="5" name="Picture 4" descr="A machine in a room&#10;&#10;Description automatically generated">
            <a:extLst>
              <a:ext uri="{FF2B5EF4-FFF2-40B4-BE49-F238E27FC236}">
                <a16:creationId xmlns:a16="http://schemas.microsoft.com/office/drawing/2014/main" id="{8F72BA8A-DC92-3375-419F-6A3C064B6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62" t="5464"/>
          <a:stretch/>
        </p:blipFill>
        <p:spPr>
          <a:xfrm>
            <a:off x="290663" y="3117621"/>
            <a:ext cx="2899230" cy="22456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043FB0-2394-8A7E-C5AC-97FE514AE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893" y="3093945"/>
            <a:ext cx="2994153" cy="2245615"/>
          </a:xfrm>
          <a:prstGeom prst="rect">
            <a:avLst/>
          </a:prstGeom>
        </p:spPr>
      </p:pic>
      <p:pic>
        <p:nvPicPr>
          <p:cNvPr id="7" name="Picture 6" descr="A machine with wires and cables&#10;&#10;Description automatically generated">
            <a:extLst>
              <a:ext uri="{FF2B5EF4-FFF2-40B4-BE49-F238E27FC236}">
                <a16:creationId xmlns:a16="http://schemas.microsoft.com/office/drawing/2014/main" id="{90E303A7-6FB9-717F-6116-05BFA4CE78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65" t="17411" r="28257" b="21439"/>
          <a:stretch/>
        </p:blipFill>
        <p:spPr>
          <a:xfrm>
            <a:off x="6184046" y="3079458"/>
            <a:ext cx="2859370" cy="2249988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F1C3632-BCA5-D0C4-92FF-79C57A30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332" y="3090406"/>
            <a:ext cx="3007248" cy="225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584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0A1F6C-95B9-3206-A941-4AFC9ED663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13" y="537829"/>
            <a:ext cx="12579856" cy="1316076"/>
          </a:xfrm>
        </p:spPr>
        <p:txBody>
          <a:bodyPr>
            <a:normAutofit/>
          </a:bodyPr>
          <a:lstStyle/>
          <a:p>
            <a:r>
              <a:rPr lang="en-US" dirty="0"/>
              <a:t>Radon Trapping Technique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A7C60-1722-521B-404A-C8825F576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20</a:t>
            </a:fld>
            <a:endParaRPr lang="en-CA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4E453118-5981-6D76-5CDA-AE65514E1999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108440" y="1325810"/>
                <a:ext cx="11607774" cy="412595"/>
              </a:xfrm>
            </p:spPr>
            <p:txBody>
              <a:bodyPr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Based on  a design developed by Queen’s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(M. Liu, </a:t>
                </a:r>
                <a:r>
                  <a:rPr lang="en-US" sz="2400" i="1" dirty="0">
                    <a:solidFill>
                      <a:schemeClr val="accent1"/>
                    </a:solidFill>
                  </a:rPr>
                  <a:t>et al.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NIM A, 517)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Radon atoms </a:t>
                </a:r>
                <a:r>
                  <a:rPr lang="en-US" sz="2400" dirty="0"/>
                  <a:t>collected </a:t>
                </a:r>
                <a:r>
                  <a:rPr lang="en-US" sz="2400" dirty="0">
                    <a:solidFill>
                      <a:schemeClr val="tx1"/>
                    </a:solidFill>
                  </a:rPr>
                  <a:t>by cooling down radon traps using liquid nitrogen (LN)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Radon released by warming up the traps (100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C)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Radon transferred to a Lucas cell (LC) through volume sharing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LC is detached and put on top of a PMT for </a:t>
                </a:r>
                <a:r>
                  <a:rPr lang="en-US" sz="2400" dirty="0"/>
                  <a:t>counting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4E453118-5981-6D76-5CDA-AE65514E19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108440" y="1325810"/>
                <a:ext cx="11607774" cy="412595"/>
              </a:xfrm>
              <a:blipFill>
                <a:blip r:embed="rId3"/>
                <a:stretch>
                  <a:fillRect l="-765" t="-18182" b="-4696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87BD989-AEBC-0711-8519-76605BC8FFAD}"/>
              </a:ext>
            </a:extLst>
          </p:cNvPr>
          <p:cNvCxnSpPr>
            <a:cxnSpLocks/>
          </p:cNvCxnSpPr>
          <p:nvPr/>
        </p:nvCxnSpPr>
        <p:spPr>
          <a:xfrm flipV="1">
            <a:off x="9095580" y="5553455"/>
            <a:ext cx="1227624" cy="66325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FB49BA2-4BA0-F5BB-C9F9-14ED303FE57C}"/>
              </a:ext>
            </a:extLst>
          </p:cNvPr>
          <p:cNvSpPr txBox="1"/>
          <p:nvPr/>
        </p:nvSpPr>
        <p:spPr>
          <a:xfrm>
            <a:off x="2380466" y="4973449"/>
            <a:ext cx="21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Emanation Chamber</a:t>
            </a:r>
          </a:p>
          <a:p>
            <a:r>
              <a:rPr lang="en-US" dirty="0"/>
              <a:t>(under vacuum)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67D8F0-B808-FAD3-4E49-AD90745F06FA}"/>
              </a:ext>
            </a:extLst>
          </p:cNvPr>
          <p:cNvSpPr/>
          <p:nvPr/>
        </p:nvSpPr>
        <p:spPr>
          <a:xfrm>
            <a:off x="2139359" y="4414566"/>
            <a:ext cx="2512194" cy="1697769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agram of a diagram of a radon gas processing&#10;&#10;Description automatically generated">
            <a:extLst>
              <a:ext uri="{FF2B5EF4-FFF2-40B4-BE49-F238E27FC236}">
                <a16:creationId xmlns:a16="http://schemas.microsoft.com/office/drawing/2014/main" id="{0CD1D89C-DC18-A632-F73D-B0B00166D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60" y="3578964"/>
            <a:ext cx="3785244" cy="3348149"/>
          </a:xfrm>
          <a:prstGeom prst="rect">
            <a:avLst/>
          </a:prstGeom>
          <a:ln w="47625">
            <a:noFill/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BC057BE9-3C61-7E22-7414-1D4F4C0BB90E}"/>
              </a:ext>
            </a:extLst>
          </p:cNvPr>
          <p:cNvSpPr/>
          <p:nvPr/>
        </p:nvSpPr>
        <p:spPr>
          <a:xfrm>
            <a:off x="4759037" y="5084257"/>
            <a:ext cx="1336963" cy="3212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35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3B23F-155E-10F0-60C5-0FC6A205C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FDDA54-98AB-DFB8-5FD2-0CAD70969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21</a:t>
            </a:fld>
            <a:endParaRPr lang="en-CA" b="1"/>
          </a:p>
        </p:txBody>
      </p:sp>
      <p:pic>
        <p:nvPicPr>
          <p:cNvPr id="9" name="Picture 8" descr="A machine in a room&#10;&#10;Description automatically generated">
            <a:extLst>
              <a:ext uri="{FF2B5EF4-FFF2-40B4-BE49-F238E27FC236}">
                <a16:creationId xmlns:a16="http://schemas.microsoft.com/office/drawing/2014/main" id="{E57D7E08-18A6-EE76-0D4B-877626D365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2" t="5464"/>
          <a:stretch/>
        </p:blipFill>
        <p:spPr>
          <a:xfrm>
            <a:off x="3172299" y="1007136"/>
            <a:ext cx="6990711" cy="48566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B934C0-47CA-1FB9-5547-D381E477C1DB}"/>
              </a:ext>
            </a:extLst>
          </p:cNvPr>
          <p:cNvSpPr txBox="1"/>
          <p:nvPr/>
        </p:nvSpPr>
        <p:spPr>
          <a:xfrm>
            <a:off x="10501965" y="5277030"/>
            <a:ext cx="1275280" cy="830997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Vacuum Pump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FF6551A-C4FC-C750-CB31-BD00520918FF}"/>
              </a:ext>
            </a:extLst>
          </p:cNvPr>
          <p:cNvCxnSpPr>
            <a:cxnSpLocks/>
          </p:cNvCxnSpPr>
          <p:nvPr/>
        </p:nvCxnSpPr>
        <p:spPr>
          <a:xfrm flipH="1">
            <a:off x="8564407" y="4106138"/>
            <a:ext cx="1691378" cy="0"/>
          </a:xfrm>
          <a:prstGeom prst="straightConnector1">
            <a:avLst/>
          </a:prstGeom>
          <a:ln w="79375">
            <a:solidFill>
              <a:srgbClr val="7030A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9CB4DD3-7E1F-8A44-658B-196781AB58D4}"/>
              </a:ext>
            </a:extLst>
          </p:cNvPr>
          <p:cNvSpPr txBox="1"/>
          <p:nvPr/>
        </p:nvSpPr>
        <p:spPr>
          <a:xfrm>
            <a:off x="10362558" y="3987537"/>
            <a:ext cx="1531510" cy="830997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Emanation</a:t>
            </a:r>
          </a:p>
          <a:p>
            <a:r>
              <a:rPr lang="en-US" sz="2400" dirty="0"/>
              <a:t> Chamber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3A2BB2F-962E-AF9E-A1D2-420AD289FB80}"/>
              </a:ext>
            </a:extLst>
          </p:cNvPr>
          <p:cNvCxnSpPr>
            <a:cxnSpLocks/>
          </p:cNvCxnSpPr>
          <p:nvPr/>
        </p:nvCxnSpPr>
        <p:spPr>
          <a:xfrm flipH="1">
            <a:off x="7295745" y="5464082"/>
            <a:ext cx="2867265" cy="0"/>
          </a:xfrm>
          <a:prstGeom prst="straightConnector1">
            <a:avLst/>
          </a:prstGeom>
          <a:ln w="79375">
            <a:solidFill>
              <a:srgbClr val="7030A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B8EECA2-B167-5F89-C819-706084F099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95704" y="307455"/>
            <a:ext cx="12579856" cy="1316076"/>
          </a:xfrm>
        </p:spPr>
        <p:txBody>
          <a:bodyPr>
            <a:normAutofit/>
          </a:bodyPr>
          <a:lstStyle/>
          <a:p>
            <a:r>
              <a:rPr lang="en-US" dirty="0"/>
              <a:t>SNOLAB Radon Emanation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55DAAE-01CE-B9BF-9E4F-7802FFC7F1F7}"/>
                  </a:ext>
                </a:extLst>
              </p:cNvPr>
              <p:cNvSpPr txBox="1"/>
              <p:nvPr/>
            </p:nvSpPr>
            <p:spPr>
              <a:xfrm>
                <a:off x="182880" y="2535198"/>
                <a:ext cx="2789871" cy="461665"/>
              </a:xfrm>
              <a:prstGeom prst="rect">
                <a:avLst/>
              </a:prstGeom>
              <a:noFill/>
              <a:ln w="28575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Sensitivity:  ~ 50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55DAAE-01CE-B9BF-9E4F-7802FFC7F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" y="2535198"/>
                <a:ext cx="2789871" cy="461665"/>
              </a:xfrm>
              <a:prstGeom prst="rect">
                <a:avLst/>
              </a:prstGeom>
              <a:blipFill>
                <a:blip r:embed="rId4"/>
                <a:stretch>
                  <a:fillRect l="-3139" t="-5000" b="-25000"/>
                </a:stretch>
              </a:blipFill>
              <a:ln w="28575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9448D29-DA61-B3DD-22F4-4A8469124529}"/>
              </a:ext>
            </a:extLst>
          </p:cNvPr>
          <p:cNvSpPr txBox="1"/>
          <p:nvPr/>
        </p:nvSpPr>
        <p:spPr>
          <a:xfrm>
            <a:off x="3157085" y="5960040"/>
            <a:ext cx="6227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Plan to increase the emanation chambers</a:t>
            </a:r>
          </a:p>
        </p:txBody>
      </p:sp>
    </p:spTree>
    <p:extLst>
      <p:ext uri="{BB962C8B-B14F-4D97-AF65-F5344CB8AC3E}">
        <p14:creationId xmlns:p14="http://schemas.microsoft.com/office/powerpoint/2010/main" val="907831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graph of a number of individuals&#10;&#10;Description automatically generated">
            <a:extLst>
              <a:ext uri="{FF2B5EF4-FFF2-40B4-BE49-F238E27FC236}">
                <a16:creationId xmlns:a16="http://schemas.microsoft.com/office/drawing/2014/main" id="{F2415CF9-08BD-0E06-4006-72CBA626F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934" y="3469043"/>
            <a:ext cx="3328802" cy="22605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E8075-5992-894F-13DE-05E13AC9B1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550" y="1554067"/>
            <a:ext cx="10693400" cy="189737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Portable Lucas cells (LCs) with ZnS(Ag) coating  </a:t>
            </a:r>
            <a:endParaRPr lang="en-CA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ZnS(Ag) scintillates with </a:t>
            </a:r>
            <a:r>
              <a:rPr lang="el-GR" sz="2800" dirty="0"/>
              <a:t>α </a:t>
            </a:r>
            <a:r>
              <a:rPr lang="en-CA" sz="2800" dirty="0"/>
              <a:t>particles → ideal for radon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Sixteen LC channels available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50ACD9F7-ECDE-02F0-2B79-7A88AFCF4ADD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736600" y="732067"/>
            <a:ext cx="9380794" cy="78148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marR="0" indent="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1pPr>
            <a:lvl2pPr marL="0" marR="0" indent="228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2pPr>
            <a:lvl3pPr marL="0" marR="0" indent="457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3pPr>
            <a:lvl4pPr marL="0" marR="0" indent="685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4pPr>
            <a:lvl5pPr marL="0" marR="0" indent="9144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5pPr>
            <a:lvl6pPr marL="0" marR="0" indent="11430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6pPr>
            <a:lvl7pPr marL="0" marR="0" indent="1371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7pPr>
            <a:lvl8pPr marL="0" marR="0" indent="1600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8pPr>
            <a:lvl9pPr marL="0" marR="0" indent="1828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9pPr>
          </a:lstStyle>
          <a:p>
            <a:pPr hangingPunct="1"/>
            <a:r>
              <a:rPr lang="en-US" sz="5400" dirty="0"/>
              <a:t>LC Counting System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EAD533-81E4-9CCA-CA04-DD4159C0FD6B}"/>
              </a:ext>
            </a:extLst>
          </p:cNvPr>
          <p:cNvSpPr txBox="1"/>
          <p:nvPr/>
        </p:nvSpPr>
        <p:spPr>
          <a:xfrm>
            <a:off x="2169288" y="5838616"/>
            <a:ext cx="4803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2” diameter PMTs and CAEN electronics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51BE71-F496-7590-B915-C39BDF9CE7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71222" y="1043749"/>
            <a:ext cx="2270234" cy="127700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7046F68-91D3-D883-AFEC-D1B89ACDBBE2}"/>
              </a:ext>
            </a:extLst>
          </p:cNvPr>
          <p:cNvSpPr txBox="1"/>
          <p:nvPr/>
        </p:nvSpPr>
        <p:spPr>
          <a:xfrm>
            <a:off x="10443593" y="2516169"/>
            <a:ext cx="13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2” diameter</a:t>
            </a:r>
          </a:p>
        </p:txBody>
      </p:sp>
      <p:pic>
        <p:nvPicPr>
          <p:cNvPr id="17" name="Picture 16" descr="A picture containing electrical wiring, machine, cable, electronics&#10;&#10;Description automatically generated">
            <a:extLst>
              <a:ext uri="{FF2B5EF4-FFF2-40B4-BE49-F238E27FC236}">
                <a16:creationId xmlns:a16="http://schemas.microsoft.com/office/drawing/2014/main" id="{9287C891-A3F3-C22D-6182-89A9E3B52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9775" y="3515438"/>
            <a:ext cx="3232449" cy="223733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2D9AF43-81F7-6C6E-0F95-6A71FA005E9F}"/>
              </a:ext>
            </a:extLst>
          </p:cNvPr>
          <p:cNvSpPr txBox="1"/>
          <p:nvPr/>
        </p:nvSpPr>
        <p:spPr>
          <a:xfrm>
            <a:off x="8942284" y="5873822"/>
            <a:ext cx="1665304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4 </a:t>
            </a:r>
            <a:r>
              <a:rPr lang="el-GR" sz="2000" dirty="0"/>
              <a:t>μ</a:t>
            </a:r>
            <a:r>
              <a:rPr lang="en-CA" sz="2000" dirty="0"/>
              <a:t>s window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44A6DEA-4B95-4339-767E-2B3906219067}"/>
              </a:ext>
            </a:extLst>
          </p:cNvPr>
          <p:cNvCxnSpPr>
            <a:cxnSpLocks/>
          </p:cNvCxnSpPr>
          <p:nvPr/>
        </p:nvCxnSpPr>
        <p:spPr>
          <a:xfrm>
            <a:off x="7997952" y="5838616"/>
            <a:ext cx="3224784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896FED14-F4C9-7D42-A7EE-3EA7A3349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22</a:t>
            </a:fld>
            <a:endParaRPr lang="en-CA" b="1"/>
          </a:p>
        </p:txBody>
      </p:sp>
      <p:pic>
        <p:nvPicPr>
          <p:cNvPr id="8" name="Picture 7" descr="A close-up of a machine&#10;&#10;Description automatically generated">
            <a:extLst>
              <a:ext uri="{FF2B5EF4-FFF2-40B4-BE49-F238E27FC236}">
                <a16:creationId xmlns:a16="http://schemas.microsoft.com/office/drawing/2014/main" id="{4149172C-7CE2-E887-65C8-4BCBF01723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550" y="3667669"/>
            <a:ext cx="3668515" cy="193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72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D6C58-73DE-B85B-CBF0-5F630D488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9732A6-8171-6332-8982-FA62471A77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LC Efficiency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12C7BF-23DC-2EED-02DB-87355FC4A0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23</a:t>
            </a:fld>
            <a:endParaRPr lang="en-CA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4967C8CE-DD54-4078-961D-A7C8C6BECB8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736600" y="5663133"/>
                <a:ext cx="6716913" cy="949539"/>
              </a:xfrm>
            </p:spPr>
            <p:txBody>
              <a:bodyPr>
                <a:normAutofit fontScale="92500"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P</a:t>
                </a:r>
                <a:r>
                  <a:rPr lang="en-US" dirty="0">
                    <a:solidFill>
                      <a:schemeClr val="tx1"/>
                    </a:solidFill>
                  </a:rPr>
                  <a:t>urchased a 30.0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1.5 Bq RNC pylon source to</a:t>
                </a:r>
                <a:r>
                  <a:rPr lang="en-US" dirty="0"/>
                  <a:t> measure efficiency at SNOLAB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/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/>
                <a:endParaRPr lang="en-US" baseline="30000" dirty="0">
                  <a:solidFill>
                    <a:schemeClr val="accent1"/>
                  </a:solidFill>
                </a:endParaRPr>
              </a:p>
              <a:p>
                <a:pPr marL="1143000" lvl="1" indent="-45720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4967C8CE-DD54-4078-961D-A7C8C6BECB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736600" y="5663133"/>
                <a:ext cx="6716913" cy="949539"/>
              </a:xfrm>
              <a:blipFill>
                <a:blip r:embed="rId3"/>
                <a:stretch>
                  <a:fillRect l="-1698" t="-10526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D0308D0-973B-2B21-9C9A-766FB562ABB6}"/>
              </a:ext>
            </a:extLst>
          </p:cNvPr>
          <p:cNvSpPr txBox="1"/>
          <p:nvPr/>
        </p:nvSpPr>
        <p:spPr>
          <a:xfrm>
            <a:off x="7960530" y="4943740"/>
            <a:ext cx="172681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Courtesy </a:t>
            </a:r>
            <a:r>
              <a:rPr lang="en-US" dirty="0">
                <a:solidFill>
                  <a:schemeClr val="bg1"/>
                </a:solidFill>
              </a:rPr>
              <a:t>of J. </a:t>
            </a:r>
            <a:r>
              <a:rPr lang="en-US" dirty="0" err="1">
                <a:solidFill>
                  <a:schemeClr val="bg1"/>
                </a:solidFill>
              </a:rPr>
              <a:t>Suys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 descr="A black container with a yellow label and a black cap&#10;&#10;Description automatically generated">
            <a:extLst>
              <a:ext uri="{FF2B5EF4-FFF2-40B4-BE49-F238E27FC236}">
                <a16:creationId xmlns:a16="http://schemas.microsoft.com/office/drawing/2014/main" id="{B8490AC2-F641-B651-378C-293B1AC18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3027" y="4861291"/>
            <a:ext cx="2950779" cy="16036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291540-E58D-29BC-8A99-CE6970F75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638" y="1613860"/>
            <a:ext cx="5312484" cy="38063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755641-0870-BB29-7421-90546C7CD8E1}"/>
              </a:ext>
            </a:extLst>
          </p:cNvPr>
          <p:cNvSpPr txBox="1"/>
          <p:nvPr/>
        </p:nvSpPr>
        <p:spPr>
          <a:xfrm>
            <a:off x="9687349" y="3611591"/>
            <a:ext cx="20087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SNOLAB </a:t>
            </a:r>
            <a:br>
              <a:rPr lang="en-US" sz="2000" dirty="0"/>
            </a:br>
            <a:r>
              <a:rPr lang="en-US" sz="2000" dirty="0"/>
              <a:t>recent simulation</a:t>
            </a:r>
          </a:p>
          <a:p>
            <a:r>
              <a:rPr lang="en-US" sz="2000" dirty="0"/>
              <a:t>(Preliminary)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41D56E-FA19-97F1-B5A7-412C4B8AC7B6}"/>
              </a:ext>
            </a:extLst>
          </p:cNvPr>
          <p:cNvSpPr txBox="1"/>
          <p:nvPr/>
        </p:nvSpPr>
        <p:spPr>
          <a:xfrm>
            <a:off x="-640839" y="2825506"/>
            <a:ext cx="40592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lvl="1" indent="-457200"/>
            <a:r>
              <a:rPr lang="en-US" sz="2000" dirty="0">
                <a:solidFill>
                  <a:schemeClr val="accent6"/>
                </a:solidFill>
              </a:rPr>
              <a:t>  </a:t>
            </a:r>
            <a:r>
              <a:rPr lang="da-DK" sz="2000" dirty="0">
                <a:solidFill>
                  <a:schemeClr val="accent6"/>
                </a:solidFill>
              </a:rPr>
              <a:t>I. Blevis, et al. NIM A, 517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72E956-5532-C853-FEF7-5795E888981E}"/>
              </a:ext>
            </a:extLst>
          </p:cNvPr>
          <p:cNvSpPr txBox="1"/>
          <p:nvPr/>
        </p:nvSpPr>
        <p:spPr>
          <a:xfrm>
            <a:off x="-537389" y="3842424"/>
            <a:ext cx="6097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lvl="1" indent="-457200"/>
            <a:r>
              <a:rPr lang="en-US" sz="2000" b="1" dirty="0">
                <a:solidFill>
                  <a:schemeClr val="accent2"/>
                </a:solidFill>
              </a:rPr>
              <a:t>M. Liu, </a:t>
            </a:r>
            <a:r>
              <a:rPr lang="en-US" sz="2000" b="1" i="1" dirty="0">
                <a:solidFill>
                  <a:schemeClr val="accent2"/>
                </a:solidFill>
              </a:rPr>
              <a:t>et al. </a:t>
            </a:r>
            <a:r>
              <a:rPr lang="en-US" sz="2000" b="1" dirty="0">
                <a:solidFill>
                  <a:schemeClr val="accent2"/>
                </a:solidFill>
              </a:rPr>
              <a:t>NIM A, 329</a:t>
            </a: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45B13C5D-1487-6CEB-5C16-7D762CAAA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939" y="1709908"/>
            <a:ext cx="1979263" cy="15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6601709-A73C-72E8-E46A-965A8BCBA3DB}"/>
              </a:ext>
            </a:extLst>
          </p:cNvPr>
          <p:cNvSpPr txBox="1"/>
          <p:nvPr/>
        </p:nvSpPr>
        <p:spPr>
          <a:xfrm>
            <a:off x="8748923" y="3255379"/>
            <a:ext cx="1988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GEANT4 simulation</a:t>
            </a:r>
          </a:p>
          <a:p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BE1B4A7-75F7-2A32-58CF-7F192ECCF8A8}"/>
              </a:ext>
            </a:extLst>
          </p:cNvPr>
          <p:cNvCxnSpPr>
            <a:cxnSpLocks/>
          </p:cNvCxnSpPr>
          <p:nvPr/>
        </p:nvCxnSpPr>
        <p:spPr>
          <a:xfrm flipH="1">
            <a:off x="6685523" y="3852959"/>
            <a:ext cx="3001826" cy="48751"/>
          </a:xfrm>
          <a:prstGeom prst="straightConnector1">
            <a:avLst/>
          </a:prstGeom>
          <a:ln w="79375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7537804-2D4B-A38F-C747-A395714A89FD}"/>
              </a:ext>
            </a:extLst>
          </p:cNvPr>
          <p:cNvCxnSpPr>
            <a:cxnSpLocks/>
          </p:cNvCxnSpPr>
          <p:nvPr/>
        </p:nvCxnSpPr>
        <p:spPr>
          <a:xfrm flipH="1">
            <a:off x="7947856" y="3837203"/>
            <a:ext cx="1688934" cy="303512"/>
          </a:xfrm>
          <a:prstGeom prst="straightConnector1">
            <a:avLst/>
          </a:prstGeom>
          <a:ln w="79375">
            <a:solidFill>
              <a:schemeClr val="accent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32C22DD-454C-3FA9-F6B6-EC46D5F0CC64}"/>
              </a:ext>
            </a:extLst>
          </p:cNvPr>
          <p:cNvCxnSpPr>
            <a:cxnSpLocks/>
          </p:cNvCxnSpPr>
          <p:nvPr/>
        </p:nvCxnSpPr>
        <p:spPr>
          <a:xfrm>
            <a:off x="2026920" y="4293815"/>
            <a:ext cx="2667000" cy="325396"/>
          </a:xfrm>
          <a:prstGeom prst="straightConnector1">
            <a:avLst/>
          </a:prstGeom>
          <a:ln w="793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17D20F0-46F3-1C79-5B2C-E64C8BE8695C}"/>
              </a:ext>
            </a:extLst>
          </p:cNvPr>
          <p:cNvCxnSpPr>
            <a:cxnSpLocks/>
          </p:cNvCxnSpPr>
          <p:nvPr/>
        </p:nvCxnSpPr>
        <p:spPr>
          <a:xfrm flipV="1">
            <a:off x="2959795" y="2634557"/>
            <a:ext cx="787120" cy="238659"/>
          </a:xfrm>
          <a:prstGeom prst="straightConnector1">
            <a:avLst/>
          </a:prstGeom>
          <a:ln w="793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389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1F9490-7D68-28E4-139A-C1622B13A9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LC Background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B8822D-4351-B1B3-B2BB-E5C10C4B8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24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4CB78-A674-709D-AD9E-F7D4B2A6D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6CF833E-4466-EAB6-4DB1-3955560704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016" y="1438391"/>
            <a:ext cx="3453924" cy="4865611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B38B6575-99BB-07C3-C98A-F32E83125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55" y="2704327"/>
            <a:ext cx="4603687" cy="3264177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378F3278-698F-202B-F96B-4FBC774A8B66}"/>
              </a:ext>
            </a:extLst>
          </p:cNvPr>
          <p:cNvSpPr/>
          <p:nvPr/>
        </p:nvSpPr>
        <p:spPr>
          <a:xfrm flipH="1">
            <a:off x="4809971" y="6021589"/>
            <a:ext cx="4044654" cy="413987"/>
          </a:xfrm>
          <a:prstGeom prst="rightArrow">
            <a:avLst/>
          </a:prstGeom>
          <a:solidFill>
            <a:srgbClr val="FF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1CDB4F-6292-05AA-2DAA-ACB8D8E8E059}"/>
              </a:ext>
            </a:extLst>
          </p:cNvPr>
          <p:cNvSpPr txBox="1"/>
          <p:nvPr/>
        </p:nvSpPr>
        <p:spPr>
          <a:xfrm>
            <a:off x="7443630" y="5756658"/>
            <a:ext cx="294116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Increasing age </a:t>
            </a:r>
            <a:endParaRPr kumimoji="0" lang="en-CA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897929C-B315-FE55-1CDB-9DAC4ABBB40C}"/>
              </a:ext>
            </a:extLst>
          </p:cNvPr>
          <p:cNvSpPr/>
          <p:nvPr/>
        </p:nvSpPr>
        <p:spPr>
          <a:xfrm>
            <a:off x="3650725" y="4372619"/>
            <a:ext cx="488138" cy="4881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12F9C1-717D-F276-68C8-ED4D516F6B20}"/>
              </a:ext>
            </a:extLst>
          </p:cNvPr>
          <p:cNvSpPr txBox="1"/>
          <p:nvPr/>
        </p:nvSpPr>
        <p:spPr>
          <a:xfrm>
            <a:off x="4560957" y="1303306"/>
            <a:ext cx="72330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New LCs have background of 3 to 5 alpha counts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 LC </a:t>
            </a:r>
            <a:r>
              <a:rPr lang="en-US" sz="2400" baseline="30000" dirty="0"/>
              <a:t>210</a:t>
            </a:r>
            <a:r>
              <a:rPr lang="en-US" sz="2400" dirty="0"/>
              <a:t>Po background increases with </a:t>
            </a:r>
            <a:r>
              <a:rPr lang="en-US" sz="2400" baseline="30000" dirty="0"/>
              <a:t>210</a:t>
            </a:r>
            <a:r>
              <a:rPr lang="en-US" sz="2400" dirty="0"/>
              <a:t>Pb build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background is from ZnS(Ag)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Every few years we make new LCs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dirty="0"/>
          </a:p>
        </p:txBody>
      </p:sp>
      <p:pic>
        <p:nvPicPr>
          <p:cNvPr id="12" name="Picture 11" descr="A hand in blue glove holding a round object&#10;&#10;AI-generated content may be incorrect.">
            <a:extLst>
              <a:ext uri="{FF2B5EF4-FFF2-40B4-BE49-F238E27FC236}">
                <a16:creationId xmlns:a16="http://schemas.microsoft.com/office/drawing/2014/main" id="{6B17FDE0-1A0E-C2CC-882E-1BC63699DC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704" t="34164" r="-148" b="14167"/>
          <a:stretch>
            <a:fillRect/>
          </a:stretch>
        </p:blipFill>
        <p:spPr>
          <a:xfrm>
            <a:off x="9038339" y="3086862"/>
            <a:ext cx="2453429" cy="24678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682C93-07B3-759C-B173-BEE5637A3D61}"/>
              </a:ext>
            </a:extLst>
          </p:cNvPr>
          <p:cNvSpPr txBox="1"/>
          <p:nvPr/>
        </p:nvSpPr>
        <p:spPr>
          <a:xfrm>
            <a:off x="8997929" y="5653497"/>
            <a:ext cx="2892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New LC made at SNOLAB</a:t>
            </a:r>
          </a:p>
          <a:p>
            <a:r>
              <a:rPr lang="en-US" sz="1600" dirty="0"/>
              <a:t>Coated with commercial ZnS(Ag)</a:t>
            </a:r>
          </a:p>
        </p:txBody>
      </p:sp>
    </p:spTree>
    <p:extLst>
      <p:ext uri="{BB962C8B-B14F-4D97-AF65-F5344CB8AC3E}">
        <p14:creationId xmlns:p14="http://schemas.microsoft.com/office/powerpoint/2010/main" val="4031599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480D7FF-3E3D-DC40-ADEA-165AB5E495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Ongoing Research and Development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E5E487-F0C0-D8D0-1717-EE0057A9D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25</a:t>
            </a:fld>
            <a:endParaRPr lang="en-CA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340868A9-7CDE-D1E0-3222-5ECCBC593FD5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736600" y="1858294"/>
                <a:ext cx="10622660" cy="399415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XLZD Goal: radon level inside liquid xenon target  &lt; </a:t>
                </a:r>
                <a:r>
                  <a:rPr lang="en-US" b="1" dirty="0"/>
                  <a:t>0.1 </a:t>
                </a:r>
                <a14:m>
                  <m:oMath xmlns:m="http://schemas.openxmlformats.org/officeDocument/2006/math">
                    <m:r>
                      <a:rPr lang="en-CA" b="1" i="1"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CA" b="1" i="1">
                        <a:latin typeface="Cambria Math" panose="02040503050406030204" pitchFamily="18" charset="0"/>
                      </a:rPr>
                      <m:t>𝑩𝒒</m:t>
                    </m:r>
                  </m:oMath>
                </a14:m>
                <a:r>
                  <a:rPr lang="en-US" b="1" dirty="0"/>
                  <a:t>/kg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Need to reduce background of our systems by factor of 100.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Require lower background radon detectors</a:t>
                </a:r>
              </a:p>
              <a:p>
                <a:pPr marL="1143000" lvl="1" indent="-457200"/>
                <a:r>
                  <a:rPr lang="en-US" b="1" dirty="0"/>
                  <a:t>R&amp;D toward lower background ZnS (Ag)</a:t>
                </a:r>
              </a:p>
              <a:p>
                <a:pPr marL="1143000" lvl="1" indent="-457200"/>
                <a:r>
                  <a:rPr lang="en-US" b="1" dirty="0"/>
                  <a:t>Developing ultra low background proportional counters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340868A9-7CDE-D1E0-3222-5ECCBC593F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736600" y="1858294"/>
                <a:ext cx="10622660" cy="3994150"/>
              </a:xfrm>
              <a:blipFill>
                <a:blip r:embed="rId3"/>
                <a:stretch>
                  <a:fillRect l="-1195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green light in a glass&#10;&#10;AI-generated content may be incorrect.">
            <a:extLst>
              <a:ext uri="{FF2B5EF4-FFF2-40B4-BE49-F238E27FC236}">
                <a16:creationId xmlns:a16="http://schemas.microsoft.com/office/drawing/2014/main" id="{838A0045-CC0D-72F5-5B40-29B96A513B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317"/>
          <a:stretch>
            <a:fillRect/>
          </a:stretch>
        </p:blipFill>
        <p:spPr>
          <a:xfrm>
            <a:off x="2372200" y="4425696"/>
            <a:ext cx="2047819" cy="1980678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05806AC-DE1C-FF5F-3A3A-581987C4F1AB}"/>
              </a:ext>
            </a:extLst>
          </p:cNvPr>
          <p:cNvSpPr txBox="1">
            <a:spLocks/>
          </p:cNvSpPr>
          <p:nvPr/>
        </p:nvSpPr>
        <p:spPr>
          <a:xfrm>
            <a:off x="2508306" y="6406374"/>
            <a:ext cx="1977513" cy="767390"/>
          </a:xfrm>
          <a:prstGeom prst="rect">
            <a:avLst/>
          </a:prstGeom>
          <a:ln w="12700" cap="flat">
            <a:noFill/>
            <a:miter lim="400000"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84200" hangingPunct="0">
              <a:lnSpc>
                <a:spcPct val="120000"/>
              </a:lnSpc>
              <a:spcBef>
                <a:spcPts val="0"/>
              </a:spcBef>
            </a:pPr>
            <a:r>
              <a:rPr lang="en-CA" sz="1800" dirty="0"/>
              <a:t>In-house ZnS(Ag)</a:t>
            </a:r>
          </a:p>
          <a:p>
            <a:pPr defTabSz="584200" hangingPunc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en-US" sz="1800" dirty="0">
              <a:solidFill>
                <a:srgbClr val="000000"/>
              </a:solidFill>
              <a:latin typeface="Muli Regular"/>
              <a:ea typeface="Muli Regular"/>
              <a:cs typeface="Muli Regular"/>
              <a:sym typeface="Muli Regula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B61E8D-6F33-9610-5C2F-35326B2C57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4883" y="4280790"/>
            <a:ext cx="3130079" cy="21255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7D4A83-80D8-CEBB-EFAA-371A171D9776}"/>
                  </a:ext>
                </a:extLst>
              </p:cNvPr>
              <p:cNvSpPr txBox="1"/>
              <p:nvPr/>
            </p:nvSpPr>
            <p:spPr>
              <a:xfrm>
                <a:off x="5183522" y="6280484"/>
                <a:ext cx="28893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scintillation </a:t>
                </a:r>
              </a:p>
              <a:p>
                <a:r>
                  <a:rPr lang="en-US" dirty="0"/>
                  <a:t>in-house ZnS(Ag)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7D4A83-80D8-CEBB-EFAA-371A171D97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522" y="6280484"/>
                <a:ext cx="2889320" cy="646331"/>
              </a:xfrm>
              <a:prstGeom prst="rect">
                <a:avLst/>
              </a:prstGeom>
              <a:blipFill>
                <a:blip r:embed="rId6"/>
                <a:stretch>
                  <a:fillRect l="-1754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round silver object with a metal tube&#10;&#10;Description automatically generated">
            <a:extLst>
              <a:ext uri="{FF2B5EF4-FFF2-40B4-BE49-F238E27FC236}">
                <a16:creationId xmlns:a16="http://schemas.microsoft.com/office/drawing/2014/main" id="{475A3F13-667A-31F5-F9DF-2C454064ED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842" y="4273613"/>
            <a:ext cx="1433087" cy="21745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81D77C-6D63-E521-E26B-CBF1C705D685}"/>
              </a:ext>
            </a:extLst>
          </p:cNvPr>
          <p:cNvSpPr txBox="1"/>
          <p:nvPr/>
        </p:nvSpPr>
        <p:spPr>
          <a:xfrm>
            <a:off x="9600782" y="4939439"/>
            <a:ext cx="232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Spherical Proportional </a:t>
            </a:r>
            <a:br>
              <a:rPr lang="en-US" dirty="0"/>
            </a:br>
            <a:r>
              <a:rPr lang="en-US" dirty="0"/>
              <a:t>Counter (a la NEWs-G)</a:t>
            </a:r>
          </a:p>
        </p:txBody>
      </p:sp>
    </p:spTree>
    <p:extLst>
      <p:ext uri="{BB962C8B-B14F-4D97-AF65-F5344CB8AC3E}">
        <p14:creationId xmlns:p14="http://schemas.microsoft.com/office/powerpoint/2010/main" val="3698018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0A1F6C-95B9-3206-A941-4AFC9ED663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213" y="537829"/>
            <a:ext cx="11380337" cy="1316076"/>
          </a:xfrm>
        </p:spPr>
        <p:txBody>
          <a:bodyPr>
            <a:normAutofit/>
          </a:bodyPr>
          <a:lstStyle/>
          <a:p>
            <a:r>
              <a:rPr lang="en-US" sz="3600" dirty="0"/>
              <a:t>Recirculation Technique  using Electrostatic Chambers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A7C60-1722-521B-404A-C8825F576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26</a:t>
            </a:fld>
            <a:endParaRPr lang="en-CA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3B79161D-A973-98C2-AE0C-E72D6703F06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52450" y="1195867"/>
                <a:ext cx="4758934" cy="5515725"/>
              </a:xfrm>
            </p:spPr>
            <p:txBody>
              <a:bodyPr>
                <a:normAutofit fontScale="77500" lnSpcReduction="20000"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Developed for</a:t>
                </a:r>
                <a:r>
                  <a:rPr lang="en-US" baseline="30000" dirty="0"/>
                  <a:t>224</a:t>
                </a:r>
                <a:r>
                  <a:rPr lang="en-US" dirty="0"/>
                  <a:t>Ra and </a:t>
                </a:r>
                <a:r>
                  <a:rPr lang="en-US" baseline="30000" dirty="0"/>
                  <a:t>226</a:t>
                </a:r>
                <a:r>
                  <a:rPr lang="en-US" dirty="0"/>
                  <a:t>Ra measurement in SNO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Used for </a:t>
                </a:r>
                <a:r>
                  <a:rPr lang="en-US" baseline="30000" dirty="0"/>
                  <a:t>222</a:t>
                </a:r>
                <a:r>
                  <a:rPr lang="en-US" dirty="0"/>
                  <a:t>Rn assay measurement for EXO-200 and </a:t>
                </a:r>
                <a:r>
                  <a:rPr lang="en-US" dirty="0" err="1"/>
                  <a:t>nEXO</a:t>
                </a:r>
                <a:r>
                  <a:rPr lang="en-US" dirty="0"/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Detect positively charged radon progeny drifting to a negatively biased detector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dirty="0"/>
                  <a:t>A recirculation pump forces a carrier gas gas through the sample and into the ESC for analysis</a:t>
                </a:r>
                <a:r>
                  <a:rPr lang="en-US" dirty="0"/>
                  <a:t>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dirty="0"/>
                  <a:t>Continuous radon transport and detection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Two units being refurbished with a new DAQ system</a:t>
                </a:r>
                <a:br>
                  <a:rPr lang="en-US" dirty="0"/>
                </a:br>
                <a:r>
                  <a:rPr lang="en-US" dirty="0"/>
                  <a:t>(expected sensitivity: 200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𝐵𝑞</m:t>
                    </m:r>
                    <m:r>
                      <a:rPr lang="en-CA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3B79161D-A973-98C2-AE0C-E72D6703F0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52450" y="1195867"/>
                <a:ext cx="4758934" cy="5515725"/>
              </a:xfrm>
              <a:blipFill>
                <a:blip r:embed="rId3"/>
                <a:stretch>
                  <a:fillRect l="-1596" t="-2759" r="-3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 descr="Diagram of a diagram of a pressure gauge&#10;&#10;Description automatically generated">
            <a:extLst>
              <a:ext uri="{FF2B5EF4-FFF2-40B4-BE49-F238E27FC236}">
                <a16:creationId xmlns:a16="http://schemas.microsoft.com/office/drawing/2014/main" id="{D838C478-D59A-4EEC-6FF8-12C190940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3881" y="1335457"/>
            <a:ext cx="3889906" cy="5070917"/>
          </a:xfrm>
          <a:prstGeom prst="rect">
            <a:avLst/>
          </a:prstGeom>
        </p:spPr>
      </p:pic>
      <p:pic>
        <p:nvPicPr>
          <p:cNvPr id="15" name="Picture 14" descr="Several metal containers on a table&#10;&#10;Description automatically generated">
            <a:extLst>
              <a:ext uri="{FF2B5EF4-FFF2-40B4-BE49-F238E27FC236}">
                <a16:creationId xmlns:a16="http://schemas.microsoft.com/office/drawing/2014/main" id="{9167897A-9981-850A-9E42-3D5D1B409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3864" y="1589310"/>
            <a:ext cx="2292350" cy="399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74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CC9D6C-F2CF-E1DE-7ECB-CF5CB0E382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700" y="780353"/>
            <a:ext cx="11150600" cy="1316076"/>
          </a:xfrm>
        </p:spPr>
        <p:txBody>
          <a:bodyPr/>
          <a:lstStyle/>
          <a:p>
            <a:r>
              <a:rPr lang="en-US" dirty="0"/>
              <a:t>Measurement of radon concentration in gas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914D21-75FF-26F7-E228-BFA6BB62D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27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E16E8-C980-AA8C-8E77-3D314F45F0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041" y="1561838"/>
            <a:ext cx="10622660" cy="459057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N₂ is widely used as a cover gas to prevent Rn ingress in the detector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For large-volume systems, N₂ is used as a carrier gas to sweep out emanated 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large cylindrical object with holes&#10;&#10;Description automatically generated with medium confidence">
            <a:extLst>
              <a:ext uri="{FF2B5EF4-FFF2-40B4-BE49-F238E27FC236}">
                <a16:creationId xmlns:a16="http://schemas.microsoft.com/office/drawing/2014/main" id="{83C34120-7A62-92CC-9708-3D5CF9A80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2341" y="3048000"/>
            <a:ext cx="2838563" cy="2997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2FB5E6-F3FF-64A1-1F67-714543872E6A}"/>
              </a:ext>
            </a:extLst>
          </p:cNvPr>
          <p:cNvSpPr txBox="1"/>
          <p:nvPr/>
        </p:nvSpPr>
        <p:spPr>
          <a:xfrm>
            <a:off x="6828985" y="6008266"/>
            <a:ext cx="5104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PICO-500 Dark Matter Experiment Steel Shell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2CE108-0499-FD8C-577D-E102DE3F2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016" y="3388797"/>
            <a:ext cx="3474355" cy="24134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59A74B-7370-65F2-6E31-F4481FEF781F}"/>
              </a:ext>
            </a:extLst>
          </p:cNvPr>
          <p:cNvSpPr txBox="1"/>
          <p:nvPr/>
        </p:nvSpPr>
        <p:spPr>
          <a:xfrm>
            <a:off x="2811005" y="6037042"/>
            <a:ext cx="240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SNO+ Cover Gas System</a:t>
            </a:r>
          </a:p>
        </p:txBody>
      </p:sp>
    </p:spTree>
    <p:extLst>
      <p:ext uri="{BB962C8B-B14F-4D97-AF65-F5344CB8AC3E}">
        <p14:creationId xmlns:p14="http://schemas.microsoft.com/office/powerpoint/2010/main" val="2413497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2D756-E4FC-D9B8-5CDA-2EB49A32B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25124BD-9564-D940-C655-BC14725B34F7}"/>
              </a:ext>
            </a:extLst>
          </p:cNvPr>
          <p:cNvGrpSpPr/>
          <p:nvPr/>
        </p:nvGrpSpPr>
        <p:grpSpPr>
          <a:xfrm>
            <a:off x="6300371" y="4132268"/>
            <a:ext cx="5318815" cy="2604658"/>
            <a:chOff x="6884020" y="4551718"/>
            <a:chExt cx="5115390" cy="2726150"/>
          </a:xfrm>
        </p:grpSpPr>
        <p:pic>
          <p:nvPicPr>
            <p:cNvPr id="9" name="Picture 8" descr="A diagram of a trap&#10;&#10;Description automatically generated">
              <a:extLst>
                <a:ext uri="{FF2B5EF4-FFF2-40B4-BE49-F238E27FC236}">
                  <a16:creationId xmlns:a16="http://schemas.microsoft.com/office/drawing/2014/main" id="{783BA46F-5C72-9C9E-D431-C20CC775C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4566" y="4551718"/>
              <a:ext cx="4744844" cy="2726150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E76041-00E8-E71D-85D7-21005CF1D08D}"/>
                </a:ext>
              </a:extLst>
            </p:cNvPr>
            <p:cNvSpPr/>
            <p:nvPr/>
          </p:nvSpPr>
          <p:spPr>
            <a:xfrm>
              <a:off x="6884020" y="4551718"/>
              <a:ext cx="182755" cy="52038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504042-738F-2C35-AE95-639B67BA8F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UG Mobile 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CE7163-B5E3-FB02-7EA0-E7DC29C44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28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2C091-B0F2-C066-6CEA-86DFEF466D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6987" y="1836236"/>
            <a:ext cx="6098915" cy="3994150"/>
          </a:xfrm>
        </p:spPr>
        <p:txBody>
          <a:bodyPr>
            <a:normAutofit/>
          </a:bodyPr>
          <a:lstStyle/>
          <a:p>
            <a:pPr marL="241093" indent="-24109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Designed for vacuum radon emanation measurement</a:t>
            </a:r>
          </a:p>
          <a:p>
            <a:pPr marL="241093" indent="-241093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Was adopted to perform N</a:t>
            </a:r>
            <a:r>
              <a:rPr lang="en-CA" sz="2800" baseline="-25000" dirty="0"/>
              <a:t>2 </a:t>
            </a:r>
            <a:r>
              <a:rPr lang="en-CA" sz="2800" dirty="0"/>
              <a:t> gas assays</a:t>
            </a:r>
          </a:p>
          <a:p>
            <a:endParaRPr lang="en-US" dirty="0"/>
          </a:p>
        </p:txBody>
      </p:sp>
      <p:pic>
        <p:nvPicPr>
          <p:cNvPr id="14" name="Picture 13" descr="A machine with text on it&#10;&#10;Description automatically generated">
            <a:extLst>
              <a:ext uri="{FF2B5EF4-FFF2-40B4-BE49-F238E27FC236}">
                <a16:creationId xmlns:a16="http://schemas.microsoft.com/office/drawing/2014/main" id="{B5F5D0BB-DC7C-6839-3DBB-296B804C6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853" y="1205318"/>
            <a:ext cx="4589906" cy="26279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9A1218-7E82-7905-A4D2-388CAF58C962}"/>
              </a:ext>
            </a:extLst>
          </p:cNvPr>
          <p:cNvSpPr txBox="1"/>
          <p:nvPr/>
        </p:nvSpPr>
        <p:spPr>
          <a:xfrm>
            <a:off x="389702" y="4622918"/>
            <a:ext cx="2776646" cy="841256"/>
          </a:xfrm>
          <a:prstGeom prst="rect">
            <a:avLst/>
          </a:prstGeom>
          <a:noFill/>
          <a:ln w="4762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rgbClr val="000000"/>
                </a:solidFill>
                <a:latin typeface="Amasis MT Pro" panose="02040504050005020304" pitchFamily="18" charset="77"/>
                <a:sym typeface="Muli Regular"/>
              </a:rPr>
              <a:t>Cover G</a:t>
            </a: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masis MT Pro" panose="02040504050005020304" pitchFamily="18" charset="77"/>
                <a:sym typeface="Muli Regular"/>
              </a:rPr>
              <a:t>as system </a:t>
            </a:r>
            <a:b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masis MT Pro" panose="02040504050005020304" pitchFamily="18" charset="77"/>
                <a:sym typeface="Muli Regular"/>
              </a:rPr>
            </a:b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masis MT Pro" panose="02040504050005020304" pitchFamily="18" charset="77"/>
                <a:sym typeface="Muli Regular"/>
              </a:rPr>
              <a:t>filled with </a:t>
            </a:r>
            <a:r>
              <a:rPr lang="en-US" dirty="0">
                <a:latin typeface="Amasis MT Pro" panose="02040504050005020304" pitchFamily="18" charset="77"/>
              </a:rPr>
              <a:t>N</a:t>
            </a:r>
            <a:r>
              <a:rPr lang="en-US" baseline="-25000" dirty="0">
                <a:latin typeface="Amasis MT Pro" panose="02040504050005020304" pitchFamily="18" charset="77"/>
              </a:rPr>
              <a:t>2</a:t>
            </a:r>
            <a:endParaRPr kumimoji="0" lang="en-US" sz="2000" b="0" i="0" u="none" strike="noStrike" cap="none" spc="0" normalizeH="0" baseline="-25000" dirty="0">
              <a:ln>
                <a:noFill/>
              </a:ln>
              <a:solidFill>
                <a:srgbClr val="000000"/>
              </a:solidFill>
              <a:effectLst/>
              <a:uFillTx/>
              <a:latin typeface="Amasis MT Pro" panose="02040504050005020304" pitchFamily="18" charset="77"/>
              <a:sym typeface="Muli Regular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73D248-3AD8-D12E-E793-BD3E25500539}"/>
              </a:ext>
            </a:extLst>
          </p:cNvPr>
          <p:cNvSpPr txBox="1"/>
          <p:nvPr/>
        </p:nvSpPr>
        <p:spPr>
          <a:xfrm>
            <a:off x="4095904" y="4559521"/>
            <a:ext cx="1356268" cy="988989"/>
          </a:xfrm>
          <a:prstGeom prst="rect">
            <a:avLst/>
          </a:prstGeom>
          <a:noFill/>
          <a:ln w="4762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000000"/>
                </a:solidFill>
                <a:latin typeface="Amasis MT Pro" panose="02040504050005020304" pitchFamily="18" charset="77"/>
                <a:sym typeface="Muli Regular"/>
              </a:rPr>
              <a:t>v</a:t>
            </a:r>
            <a:r>
              <a:rPr kumimoji="0" lang="en-US" sz="2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masis MT Pro" panose="02040504050005020304" pitchFamily="18" charset="77"/>
                <a:sym typeface="Muli Regular"/>
              </a:rPr>
              <a:t>apor trap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40E67-70DB-0C38-58B0-77D4D52E603A}"/>
              </a:ext>
            </a:extLst>
          </p:cNvPr>
          <p:cNvSpPr/>
          <p:nvPr/>
        </p:nvSpPr>
        <p:spPr>
          <a:xfrm>
            <a:off x="6619900" y="4033851"/>
            <a:ext cx="4986779" cy="2703075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FE9FB3E7-F9F5-C3AA-B1C0-706F0802D74C}"/>
              </a:ext>
            </a:extLst>
          </p:cNvPr>
          <p:cNvSpPr/>
          <p:nvPr/>
        </p:nvSpPr>
        <p:spPr>
          <a:xfrm flipV="1">
            <a:off x="3287171" y="5075562"/>
            <a:ext cx="4689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5CEC57B8-E2EC-AEA4-C3E3-88927E6F0D70}"/>
              </a:ext>
            </a:extLst>
          </p:cNvPr>
          <p:cNvSpPr/>
          <p:nvPr/>
        </p:nvSpPr>
        <p:spPr>
          <a:xfrm>
            <a:off x="5625085" y="5052704"/>
            <a:ext cx="46894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8D95A4-7F31-E698-8E88-043C2E1005B9}"/>
              </a:ext>
            </a:extLst>
          </p:cNvPr>
          <p:cNvSpPr txBox="1"/>
          <p:nvPr/>
        </p:nvSpPr>
        <p:spPr>
          <a:xfrm>
            <a:off x="5768842" y="5052433"/>
            <a:ext cx="191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342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9576D-7F8A-A39C-54BA-8885C92D2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777C99-FE9B-BCA0-1150-C37969607A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Primary Trap Limitation for Gas Assays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B53B1-9DB8-9E54-DBB7-F8485E4A02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5659" y="1629295"/>
            <a:ext cx="6543875" cy="514768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Radon traps use porous materials to enhance trapping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Bronze wool highly efficient under high vacuum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Gas assay efficiency decreases with longer duration or &gt;1 SLPM flow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Limited extracted gas volume constrains sensitivity (&gt; 3.3 </a:t>
            </a:r>
            <a:r>
              <a:rPr lang="en-CA" dirty="0" err="1"/>
              <a:t>mBq</a:t>
            </a:r>
            <a:r>
              <a:rPr lang="en-CA" dirty="0"/>
              <a:t>/m</a:t>
            </a:r>
            <a:r>
              <a:rPr lang="en-CA" baseline="30000" dirty="0"/>
              <a:t>3</a:t>
            </a:r>
            <a:r>
              <a:rPr lang="en-CA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b="1" dirty="0"/>
              <a:t>Need for traps with more porous material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BD317E8B-129F-7975-11CB-F4E5C77D5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496" y="280249"/>
            <a:ext cx="1825083" cy="1216722"/>
          </a:xfrm>
          <a:prstGeom prst="rect">
            <a:avLst/>
          </a:prstGeom>
        </p:spPr>
      </p:pic>
      <p:pic>
        <p:nvPicPr>
          <p:cNvPr id="5" name="Picture 4" descr="A close-up of a yarn&#10;&#10;Description automatically generated">
            <a:extLst>
              <a:ext uri="{FF2B5EF4-FFF2-40B4-BE49-F238E27FC236}">
                <a16:creationId xmlns:a16="http://schemas.microsoft.com/office/drawing/2014/main" id="{6870E1D8-9337-C772-3D19-6A72B8F155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190" y="1411712"/>
            <a:ext cx="3709494" cy="2007716"/>
          </a:xfrm>
          <a:prstGeom prst="rect">
            <a:avLst/>
          </a:prstGeom>
        </p:spPr>
      </p:pic>
      <p:pic>
        <p:nvPicPr>
          <p:cNvPr id="6" name="Picture 5" descr="A graph of a red line&#10;&#10;Description automatically generated">
            <a:extLst>
              <a:ext uri="{FF2B5EF4-FFF2-40B4-BE49-F238E27FC236}">
                <a16:creationId xmlns:a16="http://schemas.microsoft.com/office/drawing/2014/main" id="{8A0943C4-26CB-62CE-9EBF-BF15292A9D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95" y="3873731"/>
            <a:ext cx="4308371" cy="29842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E45DA6-B6A8-7525-FD34-9549698C9570}"/>
              </a:ext>
            </a:extLst>
          </p:cNvPr>
          <p:cNvSpPr txBox="1"/>
          <p:nvPr/>
        </p:nvSpPr>
        <p:spPr>
          <a:xfrm>
            <a:off x="7738763" y="3973484"/>
            <a:ext cx="3362274" cy="4349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/>
              <a:t>S.M.A. Hussain MSc thesis (2022)</a:t>
            </a:r>
            <a:endParaRPr kumimoji="0" lang="en-US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ED6C58-1954-E513-53F6-6093F377A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29</a:t>
            </a:fld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7609596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FFE68-7A65-2193-70F1-342D5473F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3C03FE-9B71-8DE8-04EF-DA1642C699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Activated Charcoal Trap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C3E2453-F032-D7BD-7C57-046036A8DD4A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61083" y="1458605"/>
                <a:ext cx="9280704" cy="3994150"/>
              </a:xfrm>
            </p:spPr>
            <p:txBody>
              <a:bodyPr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Activated charcoal traps used for gas purification </a:t>
                </a:r>
              </a:p>
              <a:p>
                <a:pPr marL="1028700" lvl="1" indent="-342900"/>
                <a:r>
                  <a:rPr lang="en-CA" b="0" i="0" dirty="0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G. </a:t>
                </a:r>
                <a:r>
                  <a:rPr lang="en-CA" b="0" i="0" dirty="0" err="1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Heusser</a:t>
                </a:r>
                <a:r>
                  <a:rPr lang="en-CA" b="0" i="0" dirty="0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, </a:t>
                </a:r>
                <a:r>
                  <a:rPr lang="en-CA" b="0" i="1" dirty="0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et al.</a:t>
                </a:r>
                <a:r>
                  <a:rPr lang="en-CA" dirty="0">
                    <a:solidFill>
                      <a:srgbClr val="0070C0"/>
                    </a:solidFill>
                    <a:latin typeface="+mn-lt"/>
                    <a:cs typeface="Calibri" panose="020F0502020204030204" pitchFamily="34" charset="0"/>
                  </a:rPr>
                  <a:t> </a:t>
                </a:r>
                <a:r>
                  <a:rPr lang="en-CA" b="0" i="0" dirty="0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Appl. </a:t>
                </a:r>
                <a:r>
                  <a:rPr lang="en-CA" b="0" i="0" dirty="0" err="1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Radiat</a:t>
                </a:r>
                <a:r>
                  <a:rPr lang="en-CA" b="0" i="0" dirty="0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. </a:t>
                </a:r>
                <a:r>
                  <a:rPr lang="en-CA" b="0" i="0" dirty="0" err="1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Isot</a:t>
                </a:r>
                <a:r>
                  <a:rPr lang="en-CA" b="0" i="0" dirty="0">
                    <a:solidFill>
                      <a:srgbClr val="0070C0"/>
                    </a:solidFill>
                    <a:effectLst/>
                    <a:latin typeface="+mn-lt"/>
                    <a:cs typeface="Calibri" panose="020F0502020204030204" pitchFamily="34" charset="0"/>
                  </a:rPr>
                  <a:t>., 52 (2000)</a:t>
                </a:r>
                <a:endParaRPr lang="en-CA" sz="2800" b="0" i="0" dirty="0">
                  <a:solidFill>
                    <a:srgbClr val="0070C0"/>
                  </a:solidFill>
                  <a:effectLst/>
                  <a:latin typeface="+mn-lt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Gas assays require both trapping &amp; efficient radon release</a:t>
                </a:r>
                <a:endParaRPr lang="en-CA" sz="2800" i="0" dirty="0">
                  <a:solidFill>
                    <a:srgbClr val="0070C0"/>
                  </a:solidFill>
                  <a:effectLst/>
                  <a:latin typeface="+mn-lt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latin typeface="+mn-lt"/>
                  </a:rPr>
                  <a:t>Developed a portable activated charcoal trap to enhance radon trapping</a:t>
                </a:r>
              </a:p>
              <a:p>
                <a:pPr marL="1028700" lvl="1" indent="-342900"/>
                <a:r>
                  <a:rPr lang="en-CA" sz="2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CA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Nasim </a:t>
                </a:r>
                <a:r>
                  <a:rPr lang="en-CA" dirty="0" err="1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Fatemighomi</a:t>
                </a:r>
                <a:r>
                  <a:rPr lang="en-CA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et al: </a:t>
                </a:r>
                <a:r>
                  <a:rPr lang="en-CA" dirty="0" err="1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Nucl.Instrum.Meth.A</a:t>
                </a:r>
                <a:r>
                  <a:rPr lang="en-CA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 1076 (2025) </a:t>
                </a:r>
                <a:endParaRPr lang="en-CA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CA" sz="2800" dirty="0">
                    <a:latin typeface="+mn-lt"/>
                  </a:rPr>
                  <a:t>Used</a:t>
                </a:r>
                <a:r>
                  <a:rPr lang="en-CA" sz="2800" dirty="0">
                    <a:latin typeface="+mn-lt"/>
                    <a:cs typeface="Calibri" panose="020F0502020204030204" pitchFamily="34" charset="0"/>
                  </a:rPr>
                  <a:t> low background </a:t>
                </a:r>
                <a:r>
                  <a:rPr lang="en-CA" sz="2800" b="0" i="0" dirty="0">
                    <a:solidFill>
                      <a:srgbClr val="1F1F1F"/>
                    </a:solidFill>
                    <a:effectLst/>
                    <a:latin typeface="+mn-lt"/>
                  </a:rPr>
                  <a:t>Calgon OVC 4 × 8 (coconut-based)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In-house </a:t>
                </a:r>
                <a:r>
                  <a:rPr lang="en-CA" sz="2800" b="1" dirty="0"/>
                  <a:t>nitric acid etching</a:t>
                </a:r>
                <a:r>
                  <a:rPr lang="en-CA" sz="2800" dirty="0"/>
                  <a:t> to remove ²³⁸U background</a:t>
                </a:r>
                <a:endParaRPr lang="en-CA" sz="2800" dirty="0">
                  <a:solidFill>
                    <a:srgbClr val="1F1F1F"/>
                  </a:solidFill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0" lang="en-US" sz="2800" b="1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Muli Regular"/>
                    <a:ea typeface="Muli Regular"/>
                    <a:cs typeface="Muli Regular"/>
                    <a:sym typeface="Muli Regular"/>
                  </a:rPr>
                  <a:t>Radon emanation:  18</a:t>
                </a:r>
                <a14:m>
                  <m:oMath xmlns:m="http://schemas.openxmlformats.org/officeDocument/2006/math">
                    <m:r>
                      <a:rPr kumimoji="0" lang="en-CA" sz="2800" b="1" i="1" u="none" strike="noStrike" cap="none" spc="0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Cambria Math" panose="02040503050406030204" pitchFamily="18" charset="0"/>
                        <a:ea typeface="Muli Regular"/>
                        <a:cs typeface="Muli Regular"/>
                        <a:sym typeface="Muli Regular"/>
                      </a:rPr>
                      <m:t>± </m:t>
                    </m:r>
                  </m:oMath>
                </a14:m>
                <a:r>
                  <a:rPr kumimoji="0" lang="en-US" sz="2800" b="1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Muli Regular"/>
                    <a:ea typeface="Muli Regular"/>
                    <a:cs typeface="Muli Regular"/>
                    <a:sym typeface="Muli Regular"/>
                  </a:rPr>
                  <a:t>3 </a:t>
                </a:r>
                <a:r>
                  <a:rPr kumimoji="0" lang="en-US" sz="2800" b="1" i="0" u="none" strike="noStrike" cap="none" spc="0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Muli Regular"/>
                    <a:ea typeface="Muli Regular"/>
                    <a:cs typeface="Muli Regular"/>
                    <a:sym typeface="Muli Regular"/>
                  </a:rPr>
                  <a:t>mBq</a:t>
                </a:r>
                <a:r>
                  <a:rPr kumimoji="0" lang="en-US" sz="2800" b="1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Muli Regular"/>
                    <a:ea typeface="Muli Regular"/>
                    <a:cs typeface="Muli Regular"/>
                    <a:sym typeface="Muli Regular"/>
                  </a:rPr>
                  <a:t>/kg at room temperature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CA" sz="2600" dirty="0">
                  <a:latin typeface="+mn-lt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C8F3E9C-E01E-BCFC-DCE1-6531050B26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61083" y="1458605"/>
                <a:ext cx="9280704" cy="3994150"/>
              </a:xfrm>
              <a:blipFill>
                <a:blip r:embed="rId2"/>
                <a:stretch>
                  <a:fillRect l="-1182" t="-2443" b="-10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2103C30-B86E-2EB1-E9E9-F3BBA9FAD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6322" y="1144943"/>
            <a:ext cx="2099142" cy="215795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A55DC0D-C570-A549-E7B5-7E7FD6677EC5}"/>
              </a:ext>
            </a:extLst>
          </p:cNvPr>
          <p:cNvGrpSpPr/>
          <p:nvPr/>
        </p:nvGrpSpPr>
        <p:grpSpPr>
          <a:xfrm>
            <a:off x="9799930" y="2066012"/>
            <a:ext cx="2356968" cy="1455211"/>
            <a:chOff x="4315294" y="1582830"/>
            <a:chExt cx="2356968" cy="14552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EED7AE0-02E2-1F98-FD10-06E97F8A0AA3}"/>
                </a:ext>
              </a:extLst>
            </p:cNvPr>
            <p:cNvGrpSpPr/>
            <p:nvPr/>
          </p:nvGrpSpPr>
          <p:grpSpPr>
            <a:xfrm>
              <a:off x="4315294" y="1582830"/>
              <a:ext cx="2356968" cy="1455211"/>
              <a:chOff x="4315294" y="1582830"/>
              <a:chExt cx="2356968" cy="145521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115AC92-03E6-54E7-8923-FF6FF25EC27D}"/>
                  </a:ext>
                </a:extLst>
              </p:cNvPr>
              <p:cNvGrpSpPr/>
              <p:nvPr/>
            </p:nvGrpSpPr>
            <p:grpSpPr>
              <a:xfrm>
                <a:off x="4315294" y="1582830"/>
                <a:ext cx="2262112" cy="1455211"/>
                <a:chOff x="4315294" y="1582830"/>
                <a:chExt cx="2262112" cy="1455211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62CAFEDC-F3FF-8ECB-FEBC-218D09459A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315294" y="2082044"/>
                  <a:ext cx="2262112" cy="955997"/>
                </a:xfrm>
                <a:prstGeom prst="rect">
                  <a:avLst/>
                </a:prstGeom>
                <a:ln>
                  <a:solidFill>
                    <a:schemeClr val="accent1"/>
                  </a:solidFill>
                </a:ln>
              </p:spPr>
            </p:pic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62DBE384-751E-B941-8728-BAE460730039}"/>
                    </a:ext>
                  </a:extLst>
                </p:cNvPr>
                <p:cNvCxnSpPr>
                  <a:cxnSpLocks/>
                  <a:endCxn id="14" idx="1"/>
                </p:cNvCxnSpPr>
                <p:nvPr/>
              </p:nvCxnSpPr>
              <p:spPr>
                <a:xfrm flipV="1">
                  <a:off x="4315294" y="1605690"/>
                  <a:ext cx="406809" cy="467757"/>
                </a:xfrm>
                <a:prstGeom prst="line">
                  <a:avLst/>
                </a:prstGeom>
                <a:ln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401E0AC6-CA27-2575-60C9-50326316A091}"/>
                    </a:ext>
                  </a:extLst>
                </p:cNvPr>
                <p:cNvCxnSpPr>
                  <a:cxnSpLocks/>
                  <a:stCxn id="14" idx="3"/>
                </p:cNvCxnSpPr>
                <p:nvPr/>
              </p:nvCxnSpPr>
              <p:spPr>
                <a:xfrm>
                  <a:off x="4767822" y="1605690"/>
                  <a:ext cx="1809584" cy="476354"/>
                </a:xfrm>
                <a:prstGeom prst="line">
                  <a:avLst/>
                </a:prstGeom>
                <a:ln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03B220E-D2DE-623C-EC72-EC412A8C059D}"/>
                    </a:ext>
                  </a:extLst>
                </p:cNvPr>
                <p:cNvSpPr/>
                <p:nvPr/>
              </p:nvSpPr>
              <p:spPr>
                <a:xfrm>
                  <a:off x="4722103" y="1582830"/>
                  <a:ext cx="45719" cy="45719"/>
                </a:xfrm>
                <a:prstGeom prst="rect">
                  <a:avLst/>
                </a:prstGeom>
                <a:noFill/>
                <a:ln w="635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AE" b="1"/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340FFC-0BFB-BB77-BD1E-C750CE4B9ADB}"/>
                  </a:ext>
                </a:extLst>
              </p:cNvPr>
              <p:cNvSpPr txBox="1"/>
              <p:nvPr/>
            </p:nvSpPr>
            <p:spPr>
              <a:xfrm>
                <a:off x="5848971" y="2654500"/>
                <a:ext cx="8232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>
                    <a:solidFill>
                      <a:srgbClr val="FFFF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100</a:t>
                </a:r>
                <a:r>
                  <a:rPr lang="el-GR" sz="1600">
                    <a:solidFill>
                      <a:srgbClr val="FFFF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μ</a:t>
                </a:r>
                <a:r>
                  <a:rPr lang="en-GB" sz="1600">
                    <a:solidFill>
                      <a:srgbClr val="FFFF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endParaRPr lang="en-AE" sz="1600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4804666-4147-CCFB-024A-FE19FE169852}"/>
                </a:ext>
              </a:extLst>
            </p:cNvPr>
            <p:cNvCxnSpPr>
              <a:cxnSpLocks/>
            </p:cNvCxnSpPr>
            <p:nvPr/>
          </p:nvCxnSpPr>
          <p:spPr>
            <a:xfrm>
              <a:off x="5930451" y="2972498"/>
              <a:ext cx="602034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84D28BD-7C69-8190-7A23-60689FCD24CE}"/>
              </a:ext>
            </a:extLst>
          </p:cNvPr>
          <p:cNvSpPr txBox="1"/>
          <p:nvPr/>
        </p:nvSpPr>
        <p:spPr>
          <a:xfrm>
            <a:off x="10396795" y="5981752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22 g trap</a:t>
            </a:r>
          </a:p>
        </p:txBody>
      </p:sp>
      <p:pic>
        <p:nvPicPr>
          <p:cNvPr id="18" name="Picture 17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A9897493-9500-0BF4-B334-74774B719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8496" y="280249"/>
            <a:ext cx="1825083" cy="1216722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C7A7DAD-6635-8962-E96B-78FF68E31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30</a:t>
            </a:fld>
            <a:endParaRPr lang="en-CA" b="1"/>
          </a:p>
        </p:txBody>
      </p:sp>
      <p:pic>
        <p:nvPicPr>
          <p:cNvPr id="20" name="Picture 19" descr="A hand in a glove holding a metal pipe&#10;&#10;Description automatically generated">
            <a:extLst>
              <a:ext uri="{FF2B5EF4-FFF2-40B4-BE49-F238E27FC236}">
                <a16:creationId xmlns:a16="http://schemas.microsoft.com/office/drawing/2014/main" id="{0A6A2D2E-4467-E14E-6997-8D967D3C98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688" y="3694561"/>
            <a:ext cx="1668204" cy="230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29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4E46D-1B01-14A6-6BE8-9EC898B67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CE7352-7286-E600-6E4F-D101C02209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6600" y="780353"/>
            <a:ext cx="11257110" cy="1316076"/>
          </a:xfrm>
        </p:spPr>
        <p:txBody>
          <a:bodyPr/>
          <a:lstStyle/>
          <a:p>
            <a:r>
              <a:rPr lang="en-US" dirty="0"/>
              <a:t>Trap Efficiency Test Set-up</a:t>
            </a:r>
          </a:p>
        </p:txBody>
      </p:sp>
      <p:pic>
        <p:nvPicPr>
          <p:cNvPr id="4" name="Picture 3" descr="A black and white drawing of a round object&#10;&#10;Description automatically generated">
            <a:extLst>
              <a:ext uri="{FF2B5EF4-FFF2-40B4-BE49-F238E27FC236}">
                <a16:creationId xmlns:a16="http://schemas.microsoft.com/office/drawing/2014/main" id="{869FB31E-C7F0-6836-8980-11131C81B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890" y="3494145"/>
            <a:ext cx="2190015" cy="308046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8E8D17A-F385-FD4D-D29D-F6259F19A26C}"/>
              </a:ext>
            </a:extLst>
          </p:cNvPr>
          <p:cNvGrpSpPr/>
          <p:nvPr/>
        </p:nvGrpSpPr>
        <p:grpSpPr>
          <a:xfrm>
            <a:off x="7199080" y="3697597"/>
            <a:ext cx="4820559" cy="2971820"/>
            <a:chOff x="6884020" y="4551718"/>
            <a:chExt cx="4616790" cy="2754957"/>
          </a:xfrm>
        </p:grpSpPr>
        <p:pic>
          <p:nvPicPr>
            <p:cNvPr id="6" name="Picture 5" descr="A diagram of a trap&#10;&#10;Description automatically generated">
              <a:extLst>
                <a:ext uri="{FF2B5EF4-FFF2-40B4-BE49-F238E27FC236}">
                  <a16:creationId xmlns:a16="http://schemas.microsoft.com/office/drawing/2014/main" id="{9995BC12-3694-716E-EB9E-EE3663521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7482" y="4736525"/>
              <a:ext cx="4473328" cy="25701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080FE9-14C2-BC89-87BD-41D5F929CB5F}"/>
                </a:ext>
              </a:extLst>
            </p:cNvPr>
            <p:cNvSpPr/>
            <p:nvPr/>
          </p:nvSpPr>
          <p:spPr>
            <a:xfrm>
              <a:off x="6884020" y="4551718"/>
              <a:ext cx="182755" cy="52038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pic>
        <p:nvPicPr>
          <p:cNvPr id="8" name="Picture 7" descr="A white sign with black text&#10;&#10;Description automatically generated">
            <a:extLst>
              <a:ext uri="{FF2B5EF4-FFF2-40B4-BE49-F238E27FC236}">
                <a16:creationId xmlns:a16="http://schemas.microsoft.com/office/drawing/2014/main" id="{889418CB-2F62-FBAD-46AB-369B25E87F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215" y="4123747"/>
            <a:ext cx="1948208" cy="1203305"/>
          </a:xfrm>
          <a:prstGeom prst="rect">
            <a:avLst/>
          </a:prstGeom>
        </p:spPr>
      </p:pic>
      <p:pic>
        <p:nvPicPr>
          <p:cNvPr id="9" name="Picture 8" descr="A black and white gas cylinder&#10;&#10;Description automatically generated">
            <a:extLst>
              <a:ext uri="{FF2B5EF4-FFF2-40B4-BE49-F238E27FC236}">
                <a16:creationId xmlns:a16="http://schemas.microsoft.com/office/drawing/2014/main" id="{B3E5B840-6FB3-1808-9B90-6D94FE73A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23" y="3243649"/>
            <a:ext cx="1524186" cy="24066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76AFB6-6799-C833-9DD7-04987000E1AC}"/>
              </a:ext>
            </a:extLst>
          </p:cNvPr>
          <p:cNvSpPr/>
          <p:nvPr/>
        </p:nvSpPr>
        <p:spPr>
          <a:xfrm>
            <a:off x="7106297" y="3243649"/>
            <a:ext cx="4913342" cy="3449916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F7BE8AB-3BE6-A74A-C27B-A68AA6F62942}"/>
              </a:ext>
            </a:extLst>
          </p:cNvPr>
          <p:cNvSpPr/>
          <p:nvPr/>
        </p:nvSpPr>
        <p:spPr>
          <a:xfrm>
            <a:off x="1204833" y="4614271"/>
            <a:ext cx="805848" cy="222255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195D9964-FD33-C552-C271-B2E66AC595F6}"/>
              </a:ext>
            </a:extLst>
          </p:cNvPr>
          <p:cNvSpPr/>
          <p:nvPr/>
        </p:nvSpPr>
        <p:spPr>
          <a:xfrm>
            <a:off x="3995780" y="4591351"/>
            <a:ext cx="854070" cy="222253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D3DFE1F-8124-B949-A110-86F52AD40FDE}"/>
              </a:ext>
            </a:extLst>
          </p:cNvPr>
          <p:cNvSpPr/>
          <p:nvPr/>
        </p:nvSpPr>
        <p:spPr>
          <a:xfrm>
            <a:off x="6241870" y="4591351"/>
            <a:ext cx="854070" cy="222253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0A6997-8B1D-FD02-857B-02D33B8493C3}"/>
              </a:ext>
            </a:extLst>
          </p:cNvPr>
          <p:cNvSpPr txBox="1"/>
          <p:nvPr/>
        </p:nvSpPr>
        <p:spPr>
          <a:xfrm>
            <a:off x="716731" y="1451289"/>
            <a:ext cx="902663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N₂ flow through the source introduces radon atoms to trap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Charcoal cooled with LN₂–alcohol mix to trap radon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Radon released from charcoal trap by heating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Released radon were extracted using the radon board</a:t>
            </a:r>
          </a:p>
        </p:txBody>
      </p:sp>
      <p:pic>
        <p:nvPicPr>
          <p:cNvPr id="16" name="Picture 15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86182A4F-01D5-D232-7C77-38499E3D39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8496" y="280249"/>
            <a:ext cx="1825083" cy="121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63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E7BC7-340E-4ED8-B7CD-B58579B57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87D732F-5AAD-F344-E56C-C5EDEAA28BF9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1" y="1849843"/>
                <a:ext cx="5730240" cy="4350234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Unlike bronze wool trap,  charcoal trap  is 100% efficient after one hour of assay duration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trap is also 100%  efficient for flow rate of up to 5 SLPM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</a:rPr>
                  <a:t>N</a:t>
                </a:r>
                <a:r>
                  <a:rPr lang="en-US" sz="28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</a:rPr>
                  <a:t> assay sensitivity </a:t>
                </a:r>
                <a14:m>
                  <m:oMath xmlns:m="http://schemas.openxmlformats.org/officeDocument/2006/math">
                    <m:r>
                      <a:rPr lang="en-CA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 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90</a:t>
                </a:r>
                <a14:m>
                  <m:oMath xmlns:m="http://schemas.openxmlformats.org/officeDocument/2006/math">
                    <m:r>
                      <a:rPr lang="en-CA" sz="2800" b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Bq/m</a:t>
                </a:r>
                <a:r>
                  <a:rPr lang="en-US" sz="2800" b="1" baseline="30000" dirty="0">
                    <a:solidFill>
                      <a:schemeClr val="tx1"/>
                    </a:solidFill>
                  </a:rPr>
                  <a:t>3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</a:rPr>
                  <a:t>This sensitivity is sufficient for external systems at SNOLAB (need to reevaluate fo</a:t>
                </a:r>
                <a:r>
                  <a:rPr lang="en-US" sz="2800" dirty="0"/>
                  <a:t>r XLZD)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Plan to develop lower background traps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The method developed to test this charcoal trap can be used to test other radon traps</a:t>
                </a:r>
              </a:p>
              <a:p>
                <a:endParaRPr lang="en-US" sz="2800" dirty="0"/>
              </a:p>
              <a:p>
                <a:endParaRPr lang="en-US" sz="2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200" dirty="0"/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87D732F-5AAD-F344-E56C-C5EDEAA28B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1" y="1849843"/>
                <a:ext cx="5730240" cy="4350234"/>
              </a:xfrm>
              <a:blipFill>
                <a:blip r:embed="rId3"/>
                <a:stretch>
                  <a:fillRect l="-1549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2">
            <a:extLst>
              <a:ext uri="{FF2B5EF4-FFF2-40B4-BE49-F238E27FC236}">
                <a16:creationId xmlns:a16="http://schemas.microsoft.com/office/drawing/2014/main" id="{5D78AD6C-65F0-3C68-AB20-00FEF19DA2FF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736600" y="780353"/>
            <a:ext cx="9834756" cy="131607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1pPr>
            <a:lvl2pPr marL="0" marR="0" indent="228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2pPr>
            <a:lvl3pPr marL="0" marR="0" indent="457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3pPr>
            <a:lvl4pPr marL="0" marR="0" indent="685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4pPr>
            <a:lvl5pPr marL="0" marR="0" indent="9144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5pPr>
            <a:lvl6pPr marL="0" marR="0" indent="11430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6pPr>
            <a:lvl7pPr marL="0" marR="0" indent="1371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7pPr>
            <a:lvl8pPr marL="0" marR="0" indent="1600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8pPr>
            <a:lvl9pPr marL="0" marR="0" indent="1828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9pPr>
          </a:lstStyle>
          <a:p>
            <a:pPr hangingPunct="1"/>
            <a:r>
              <a:rPr lang="en-US" sz="5400"/>
              <a:t>Charcoal versus Bronze Traps</a:t>
            </a:r>
          </a:p>
        </p:txBody>
      </p:sp>
      <p:pic>
        <p:nvPicPr>
          <p:cNvPr id="13" name="Picture 12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97C9A5C9-3C28-7781-2579-1FCD28B08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8496" y="280249"/>
            <a:ext cx="1825083" cy="1216722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87C3D56-4C28-D170-C2E3-5F38AA64D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32</a:t>
            </a:fld>
            <a:endParaRPr lang="en-CA" b="1"/>
          </a:p>
        </p:txBody>
      </p:sp>
      <p:pic>
        <p:nvPicPr>
          <p:cNvPr id="5" name="Picture 4" descr="A graph showing different types of charcoal trap&#10;&#10;Description automatically generated">
            <a:extLst>
              <a:ext uri="{FF2B5EF4-FFF2-40B4-BE49-F238E27FC236}">
                <a16:creationId xmlns:a16="http://schemas.microsoft.com/office/drawing/2014/main" id="{E3000278-7D23-88F4-1E45-4FA979646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309" y="1320343"/>
            <a:ext cx="6975736" cy="475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15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0265F7-B74F-8248-CED6-4F1A78E6DF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142" y="73774"/>
            <a:ext cx="9380794" cy="1316076"/>
          </a:xfrm>
        </p:spPr>
        <p:txBody>
          <a:bodyPr/>
          <a:lstStyle/>
          <a:p>
            <a:r>
              <a:rPr lang="en-US" dirty="0"/>
              <a:t>Water Radon Assay System</a:t>
            </a:r>
          </a:p>
        </p:txBody>
      </p:sp>
      <p:pic>
        <p:nvPicPr>
          <p:cNvPr id="2" name="Picture 1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76361FF1-CCF9-92FB-CF9B-ABC8ACE1D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497" y="245328"/>
            <a:ext cx="1825083" cy="121672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3AAF2-4EFE-FC87-131B-A2DFCF5A6AF6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xfrm>
            <a:off x="646062" y="808724"/>
            <a:ext cx="10372648" cy="18169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Designed and built by the SNO collaboration (</a:t>
            </a:r>
            <a:r>
              <a:rPr lang="en-CA" sz="24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DOI: </a:t>
            </a:r>
            <a:r>
              <a:rPr lang="en-CA" sz="2400" b="0" i="0" u="none" strike="noStrike" dirty="0">
                <a:solidFill>
                  <a:srgbClr val="0050B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10.1016/j.nima.2003.10.103</a:t>
            </a:r>
            <a:r>
              <a:rPr lang="en-CA" sz="2400" b="0" i="0" u="none" strike="noStrike" dirty="0">
                <a:solidFill>
                  <a:srgbClr val="0050B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Operated by SNOLAB and SNO+  to monitor </a:t>
            </a:r>
            <a:r>
              <a:rPr lang="en-US" sz="2400" baseline="30000" dirty="0"/>
              <a:t>222</a:t>
            </a:r>
            <a:r>
              <a:rPr lang="en-US" sz="2400" dirty="0"/>
              <a:t>Rn level of SNO+ cavity UPW </a:t>
            </a:r>
            <a:br>
              <a:rPr lang="en-US" sz="2400" dirty="0"/>
            </a:br>
            <a:r>
              <a:rPr lang="en-US" sz="2400" dirty="0"/>
              <a:t>and SNOLAB UPW plant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2400" dirty="0"/>
              <a:t>double beta decay physics knowing level of external </a:t>
            </a:r>
            <a:r>
              <a:rPr lang="en-US" sz="2400" baseline="30000" dirty="0"/>
              <a:t>214</a:t>
            </a:r>
            <a:r>
              <a:rPr lang="en-US" sz="2400" dirty="0"/>
              <a:t>Bi is important</a:t>
            </a:r>
            <a:endParaRPr lang="en-CA" sz="24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picture containing indoor, cluttered, miller&#10;&#10;Description automatically generated">
            <a:extLst>
              <a:ext uri="{FF2B5EF4-FFF2-40B4-BE49-F238E27FC236}">
                <a16:creationId xmlns:a16="http://schemas.microsoft.com/office/drawing/2014/main" id="{A44BE644-3B4E-741B-96F3-5DC0C1705E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44" y="2954129"/>
            <a:ext cx="7149038" cy="36337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1D53FC-4AC7-D611-8F29-734C1BADD648}"/>
              </a:ext>
            </a:extLst>
          </p:cNvPr>
          <p:cNvSpPr txBox="1"/>
          <p:nvPr/>
        </p:nvSpPr>
        <p:spPr>
          <a:xfrm>
            <a:off x="2704363" y="5181286"/>
            <a:ext cx="1344470" cy="47192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 Water trap</a:t>
            </a:r>
            <a:endParaRPr kumimoji="0" lang="en-CA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5D82FF-3089-1F48-AF2F-C4FD1B3DC91E}"/>
              </a:ext>
            </a:extLst>
          </p:cNvPr>
          <p:cNvSpPr txBox="1"/>
          <p:nvPr/>
        </p:nvSpPr>
        <p:spPr>
          <a:xfrm>
            <a:off x="6874330" y="3607288"/>
            <a:ext cx="1261148" cy="47192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Degassser</a:t>
            </a:r>
            <a:endParaRPr kumimoji="0" lang="en-CA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FC2562-383D-64B8-4216-376DDF592878}"/>
              </a:ext>
            </a:extLst>
          </p:cNvPr>
          <p:cNvSpPr txBox="1"/>
          <p:nvPr/>
        </p:nvSpPr>
        <p:spPr>
          <a:xfrm>
            <a:off x="4414413" y="5662800"/>
            <a:ext cx="660892" cy="4148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Trap A</a:t>
            </a:r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 </a:t>
            </a:r>
            <a:endParaRPr kumimoji="0" lang="en-CA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E4DD08-0689-22FB-7D56-AD89F9BAA1ED}"/>
              </a:ext>
            </a:extLst>
          </p:cNvPr>
          <p:cNvSpPr txBox="1"/>
          <p:nvPr/>
        </p:nvSpPr>
        <p:spPr>
          <a:xfrm>
            <a:off x="5618964" y="4680823"/>
            <a:ext cx="607919" cy="4148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Trap B</a:t>
            </a:r>
            <a:endParaRPr kumimoji="0" lang="en-CA" sz="20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pic>
        <p:nvPicPr>
          <p:cNvPr id="13" name="Picture 12" descr="A close-up of a sphere&#10;&#10;Description automatically generated with low confidence">
            <a:extLst>
              <a:ext uri="{FF2B5EF4-FFF2-40B4-BE49-F238E27FC236}">
                <a16:creationId xmlns:a16="http://schemas.microsoft.com/office/drawing/2014/main" id="{D955B93D-CFA2-344E-5210-903B79C3F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4095" y="2913006"/>
            <a:ext cx="2658611" cy="37405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7433020-C086-253E-C5A4-56E1EC470544}"/>
              </a:ext>
            </a:extLst>
          </p:cNvPr>
          <p:cNvSpPr txBox="1"/>
          <p:nvPr/>
        </p:nvSpPr>
        <p:spPr>
          <a:xfrm>
            <a:off x="8585958" y="2921215"/>
            <a:ext cx="2432752" cy="434991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The SNO+ experiment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C33B39-AB4C-8CCE-EE04-90FCC8F4E26A}"/>
              </a:ext>
            </a:extLst>
          </p:cNvPr>
          <p:cNvSpPr txBox="1"/>
          <p:nvPr/>
        </p:nvSpPr>
        <p:spPr>
          <a:xfrm>
            <a:off x="8512499" y="6058095"/>
            <a:ext cx="2658611" cy="76739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Muli Regular"/>
              </a:rPr>
              <a:t>Water shielding </a:t>
            </a:r>
            <a:br>
              <a:rPr kumimoji="0" lang="en-US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Muli Regular"/>
              </a:rPr>
            </a:b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Muli Regular"/>
              </a:rPr>
              <a:t>(7000 </a:t>
            </a:r>
            <a:r>
              <a:rPr kumimoji="0" lang="en-US" b="0" i="0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Muli Regular"/>
              </a:rPr>
              <a:t>tonnes</a:t>
            </a:r>
            <a:r>
              <a:rPr kumimoji="0" lang="en-US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Muli Regular"/>
              </a:rPr>
              <a:t> UPW)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36C42AF-14E2-BFB2-D3BC-AD15AD672733}"/>
              </a:ext>
            </a:extLst>
          </p:cNvPr>
          <p:cNvCxnSpPr>
            <a:cxnSpLocks/>
          </p:cNvCxnSpPr>
          <p:nvPr/>
        </p:nvCxnSpPr>
        <p:spPr>
          <a:xfrm flipH="1" flipV="1">
            <a:off x="9026247" y="5640579"/>
            <a:ext cx="90539" cy="589468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34588AA7-D166-BC13-4191-49AFD4954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33</a:t>
            </a:fld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3514082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38251F-F2F1-BF45-57C8-007F6F4BE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34</a:t>
            </a:fld>
            <a:endParaRPr lang="en-CA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459D4C-E957-76D1-78F1-FEE3A04E947A}"/>
              </a:ext>
            </a:extLst>
          </p:cNvPr>
          <p:cNvSpPr txBox="1"/>
          <p:nvPr/>
        </p:nvSpPr>
        <p:spPr>
          <a:xfrm>
            <a:off x="4184270" y="1687150"/>
            <a:ext cx="2346091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Water trap (-60 C)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F5DE83-4292-D852-4A5F-EF7ADE679D19}"/>
              </a:ext>
            </a:extLst>
          </p:cNvPr>
          <p:cNvSpPr txBox="1"/>
          <p:nvPr/>
        </p:nvSpPr>
        <p:spPr>
          <a:xfrm>
            <a:off x="896112" y="1704095"/>
            <a:ext cx="1302344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/>
              <a:t>Degasser 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uli Regular"/>
              <a:ea typeface="Muli Regular"/>
              <a:cs typeface="Muli Regular"/>
              <a:sym typeface="Muli Regula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80641-1102-AA7D-4BF4-14E079DFDECA}"/>
              </a:ext>
            </a:extLst>
          </p:cNvPr>
          <p:cNvSpPr txBox="1"/>
          <p:nvPr/>
        </p:nvSpPr>
        <p:spPr>
          <a:xfrm>
            <a:off x="8151506" y="1687150"/>
            <a:ext cx="3516914" cy="545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Radon extraction board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DF17256-F1CC-50D6-96DD-53E72B4BF149}"/>
              </a:ext>
            </a:extLst>
          </p:cNvPr>
          <p:cNvSpPr/>
          <p:nvPr/>
        </p:nvSpPr>
        <p:spPr>
          <a:xfrm>
            <a:off x="2588602" y="1841751"/>
            <a:ext cx="1109277" cy="280663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55779EF-BEBB-33D1-F40E-A643E2BD7B88}"/>
              </a:ext>
            </a:extLst>
          </p:cNvPr>
          <p:cNvSpPr/>
          <p:nvPr/>
        </p:nvSpPr>
        <p:spPr>
          <a:xfrm>
            <a:off x="6776385" y="1811982"/>
            <a:ext cx="1139862" cy="296126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" name="Picture 7" descr="A diagram of a water trap&#10;&#10;Description automatically generated">
            <a:extLst>
              <a:ext uri="{FF2B5EF4-FFF2-40B4-BE49-F238E27FC236}">
                <a16:creationId xmlns:a16="http://schemas.microsoft.com/office/drawing/2014/main" id="{2A8B0F21-4AEE-5B18-259E-ABCF80F60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737" y="2249885"/>
            <a:ext cx="3311877" cy="4200162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pic>
        <p:nvPicPr>
          <p:cNvPr id="9" name="Picture 8" descr="Diagram of a diagram of a radon gas processing&#10;&#10;Description automatically generated">
            <a:extLst>
              <a:ext uri="{FF2B5EF4-FFF2-40B4-BE49-F238E27FC236}">
                <a16:creationId xmlns:a16="http://schemas.microsoft.com/office/drawing/2014/main" id="{96410797-157E-E096-2ECD-48A60582E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223" y="2232940"/>
            <a:ext cx="4801288" cy="4246866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A799F7F-E824-F280-FEF8-9E9281004077}"/>
              </a:ext>
            </a:extLst>
          </p:cNvPr>
          <p:cNvGrpSpPr/>
          <p:nvPr/>
        </p:nvGrpSpPr>
        <p:grpSpPr>
          <a:xfrm>
            <a:off x="683834" y="2296761"/>
            <a:ext cx="2754294" cy="4135995"/>
            <a:chOff x="263471" y="3298017"/>
            <a:chExt cx="3170475" cy="5435376"/>
          </a:xfrm>
        </p:grpSpPr>
        <p:pic>
          <p:nvPicPr>
            <p:cNvPr id="11" name="Picture 10" descr="Diagram of a spray nozzle&#10;&#10;Description automatically generated">
              <a:extLst>
                <a:ext uri="{FF2B5EF4-FFF2-40B4-BE49-F238E27FC236}">
                  <a16:creationId xmlns:a16="http://schemas.microsoft.com/office/drawing/2014/main" id="{54E021D5-25D0-2025-6B3B-C44F2CD50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471" y="3312655"/>
              <a:ext cx="3170475" cy="5420738"/>
            </a:xfrm>
            <a:prstGeom prst="rect">
              <a:avLst/>
            </a:prstGeom>
            <a:ln w="47625">
              <a:solidFill>
                <a:srgbClr val="FF0000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35E1FA-E529-2C7E-D861-C031D5FB33C7}"/>
                </a:ext>
              </a:extLst>
            </p:cNvPr>
            <p:cNvSpPr txBox="1"/>
            <p:nvPr/>
          </p:nvSpPr>
          <p:spPr>
            <a:xfrm>
              <a:off x="278743" y="3298017"/>
              <a:ext cx="2967722" cy="643684"/>
            </a:xfrm>
            <a:prstGeom prst="rect">
              <a:avLst/>
            </a:prstGeom>
            <a:solidFill>
              <a:srgbClr val="FFFFFF"/>
            </a:solidFill>
            <a:ln w="4762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r>
                <a:rPr lang="en-US" sz="1200">
                  <a:latin typeface="Amasis MT Pro" panose="02040504050005020304" pitchFamily="18" charset="77"/>
                </a:rPr>
                <a:t>H</a:t>
              </a:r>
              <a:r>
                <a:rPr lang="en-US" sz="1200" baseline="-25000">
                  <a:latin typeface="Amasis MT Pro" panose="02040504050005020304" pitchFamily="18" charset="77"/>
                </a:rPr>
                <a:t>2</a:t>
              </a:r>
              <a:r>
                <a:rPr lang="en-US" sz="1200">
                  <a:latin typeface="Amasis MT Pro" panose="02040504050005020304" pitchFamily="18" charset="77"/>
                </a:rPr>
                <a:t>O from </a:t>
              </a:r>
              <a:r>
                <a: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masis MT Pro" panose="02040504050005020304" pitchFamily="18" charset="77"/>
                  <a:sym typeface="Muli Regular"/>
                </a:rPr>
                <a:t>SNO+ cavity/UPW plant</a:t>
              </a:r>
              <a:br>
                <a: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masis MT Pro" panose="02040504050005020304" pitchFamily="18" charset="77"/>
                  <a:sym typeface="Muli Regular"/>
                </a:rPr>
              </a:br>
              <a:r>
                <a:rPr kumimoji="0" lang="en-US" sz="1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masis MT Pro" panose="02040504050005020304" pitchFamily="18" charset="77"/>
                  <a:sym typeface="Muli Regular"/>
                </a:rPr>
                <a:t> (19 SLPM)</a:t>
              </a:r>
              <a:endParaRPr kumimoji="0" lang="en-CA" sz="1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masis MT Pro" panose="02040504050005020304" pitchFamily="18" charset="77"/>
                <a:sym typeface="Muli Regular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CAB504-307D-D931-26F3-58AC7F8164BB}"/>
                </a:ext>
              </a:extLst>
            </p:cNvPr>
            <p:cNvSpPr txBox="1"/>
            <p:nvPr/>
          </p:nvSpPr>
          <p:spPr>
            <a:xfrm>
              <a:off x="566343" y="8235878"/>
              <a:ext cx="2664849" cy="445077"/>
            </a:xfrm>
            <a:prstGeom prst="rect">
              <a:avLst/>
            </a:prstGeom>
            <a:solidFill>
              <a:srgbClr val="FFFFFF"/>
            </a:solidFill>
            <a:ln w="4762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1200">
                  <a:latin typeface="Amasis MT Pro" panose="020F0502020204030204" pitchFamily="34" charset="0"/>
                  <a:cs typeface="Amasis MT Pro" panose="020F0502020204030204" pitchFamily="34" charset="0"/>
                </a:rPr>
                <a:t>Water return to cavity</a:t>
              </a:r>
              <a:endParaRPr kumimoji="0" lang="en-CA" sz="1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masis MT Pro" panose="020F0502020204030204" pitchFamily="34" charset="0"/>
                <a:cs typeface="Amasis MT Pro" panose="020F0502020204030204" pitchFamily="34" charset="0"/>
                <a:sym typeface="Muli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2058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A9495-EC3D-E70B-05DC-B6B13B10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5A07F-73F9-4E3C-CA44-2F9502B221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AB56F20B-FCEB-B34E-B887-601A0A244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497" y="245328"/>
            <a:ext cx="1825083" cy="121672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D9F2347-499D-8A27-736D-4C63B8E8CF2F}"/>
              </a:ext>
            </a:extLst>
          </p:cNvPr>
          <p:cNvGrpSpPr/>
          <p:nvPr/>
        </p:nvGrpSpPr>
        <p:grpSpPr>
          <a:xfrm>
            <a:off x="7670000" y="1125330"/>
            <a:ext cx="3649578" cy="3552239"/>
            <a:chOff x="7105658" y="2799772"/>
            <a:chExt cx="3702644" cy="33777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982052D-8490-4B13-7278-06FD7A874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5658" y="2799772"/>
              <a:ext cx="3702644" cy="337776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3E885E-E0FE-BB37-A9A0-C274A5220E40}"/>
                </a:ext>
              </a:extLst>
            </p:cNvPr>
            <p:cNvSpPr/>
            <p:nvPr/>
          </p:nvSpPr>
          <p:spPr>
            <a:xfrm>
              <a:off x="9823731" y="4377791"/>
              <a:ext cx="436970" cy="499009"/>
            </a:xfrm>
            <a:prstGeom prst="rect">
              <a:avLst/>
            </a:prstGeom>
            <a:solidFill>
              <a:srgbClr val="FF0000">
                <a:alpha val="35000"/>
              </a:srgb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CA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A42060-730A-5F9B-13C6-3D9B1396382C}"/>
                </a:ext>
              </a:extLst>
            </p:cNvPr>
            <p:cNvSpPr/>
            <p:nvPr/>
          </p:nvSpPr>
          <p:spPr>
            <a:xfrm>
              <a:off x="8996306" y="5389296"/>
              <a:ext cx="493615" cy="375910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3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CA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CD68AED-0EA6-B8E2-6193-30A61C07E690}"/>
              </a:ext>
            </a:extLst>
          </p:cNvPr>
          <p:cNvSpPr txBox="1"/>
          <p:nvPr/>
        </p:nvSpPr>
        <p:spPr>
          <a:xfrm>
            <a:off x="1288110" y="573641"/>
            <a:ext cx="393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V203: Between Acrylic Vessel and PMTs </a:t>
            </a:r>
          </a:p>
        </p:txBody>
      </p:sp>
      <p:pic>
        <p:nvPicPr>
          <p:cNvPr id="1026" name="Picture 2" descr="A graph with red and blue lines&#10;&#10;Description automatically generated">
            <a:extLst>
              <a:ext uri="{FF2B5EF4-FFF2-40B4-BE49-F238E27FC236}">
                <a16:creationId xmlns:a16="http://schemas.microsoft.com/office/drawing/2014/main" id="{316D896A-6F86-85FF-1F72-A7E32FF56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64" y="970428"/>
            <a:ext cx="7482465" cy="44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17153B-3605-17EA-BE0C-68D84D2D72FE}"/>
                  </a:ext>
                </a:extLst>
              </p:cNvPr>
              <p:cNvSpPr txBox="1"/>
              <p:nvPr/>
            </p:nvSpPr>
            <p:spPr>
              <a:xfrm>
                <a:off x="832740" y="5422797"/>
                <a:ext cx="8082084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Results </a:t>
                </a:r>
                <a:r>
                  <a:rPr lang="en-US" sz="2400" dirty="0"/>
                  <a:t>are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consistent with SNO times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0" lang="en-US" sz="2400" b="1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Muli Regular"/>
                    <a:ea typeface="Muli Regular"/>
                    <a:cs typeface="Muli Regular"/>
                    <a:sym typeface="Muli Regular"/>
                  </a:rPr>
                  <a:t>SNOLAB UPW plant radon level </a:t>
                </a:r>
                <a:r>
                  <a:rPr lang="en-US" sz="2400" dirty="0">
                    <a:solidFill>
                      <a:schemeClr val="tx1"/>
                    </a:solidFill>
                    <a:latin typeface="Muli Regular"/>
                    <a:ea typeface="Muli Regular"/>
                    <a:cs typeface="Muli Regular"/>
                    <a:sym typeface="Muli Regular"/>
                  </a:rPr>
                  <a:t>is </a:t>
                </a:r>
                <a:r>
                  <a:rPr lang="en-US" sz="2400" b="1" dirty="0">
                    <a:solidFill>
                      <a:schemeClr val="tx1"/>
                    </a:solidFill>
                    <a:latin typeface="Cambria" panose="02040503050406030204" pitchFamily="18" charset="0"/>
                    <a:sym typeface="Muli Regular"/>
                  </a:rPr>
                  <a:t>( 294</a:t>
                </a:r>
                <a14:m>
                  <m:oMath xmlns:m="http://schemas.openxmlformats.org/officeDocument/2006/math">
                    <m:r>
                      <a:rPr lang="en-C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Muli Regular"/>
                      </a:rPr>
                      <m:t>± </m:t>
                    </m:r>
                    <m:r>
                      <a:rPr lang="en-CA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Muli Regular"/>
                      </a:rPr>
                      <m:t>𝟖𝟒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  <a:latin typeface="Cambria" panose="02040503050406030204" pitchFamily="18" charset="0"/>
                    <a:sym typeface="Muli Regular"/>
                  </a:rPr>
                  <a:t>) </a:t>
                </a:r>
                <a:r>
                  <a:rPr kumimoji="0" lang="en-US" sz="2400" b="1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Cambria" panose="02040503050406030204" pitchFamily="18" charset="0"/>
                    <a:sym typeface="Muli Regular"/>
                  </a:rPr>
                  <a:t>Rn atoms/L</a:t>
                </a:r>
              </a:p>
              <a:p>
                <a:endParaRPr kumimoji="0" lang="en-US" sz="2400" b="1" i="0" u="none" strike="noStrike" cap="none" spc="0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Cambria" panose="02040503050406030204" pitchFamily="18" charset="0"/>
                  <a:sym typeface="Muli Regular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17153B-3605-17EA-BE0C-68D84D2D7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40" y="5422797"/>
                <a:ext cx="8082084" cy="1077218"/>
              </a:xfrm>
              <a:prstGeom prst="rect">
                <a:avLst/>
              </a:prstGeom>
              <a:blipFill>
                <a:blip r:embed="rId5"/>
                <a:stretch>
                  <a:fillRect l="-942" t="-5882" r="-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49BA636-042C-7782-F192-B650801FA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35</a:t>
            </a:fld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2740959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DD04CD-F6D9-61CA-69B6-38E5B4609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36</a:t>
            </a:fld>
            <a:endParaRPr lang="en-CA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BC0339-79EE-59FE-02AE-38F4ED9E8491}"/>
              </a:ext>
            </a:extLst>
          </p:cNvPr>
          <p:cNvSpPr txBox="1"/>
          <p:nvPr/>
        </p:nvSpPr>
        <p:spPr>
          <a:xfrm>
            <a:off x="957072" y="2798278"/>
            <a:ext cx="10277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Radon Removal Techniques </a:t>
            </a:r>
          </a:p>
        </p:txBody>
      </p:sp>
    </p:spTree>
    <p:extLst>
      <p:ext uri="{BB962C8B-B14F-4D97-AF65-F5344CB8AC3E}">
        <p14:creationId xmlns:p14="http://schemas.microsoft.com/office/powerpoint/2010/main" val="1940625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70B01-5AF0-3AA8-1C82-2B0E0BE85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Removal of Rn from liquid/gas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4E1F1-1B7B-EF35-7A95-A7D82E75A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37</a:t>
            </a:fld>
            <a:endParaRPr lang="en-CA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0230FF-273E-7BCA-5F55-566D3FEFD4C6}"/>
              </a:ext>
            </a:extLst>
          </p:cNvPr>
          <p:cNvGrpSpPr/>
          <p:nvPr/>
        </p:nvGrpSpPr>
        <p:grpSpPr>
          <a:xfrm>
            <a:off x="1096381" y="2269264"/>
            <a:ext cx="2689372" cy="2752683"/>
            <a:chOff x="3027937" y="4092611"/>
            <a:chExt cx="2689372" cy="275268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B6F4B49-015B-B08D-1B1D-1D255C839F02}"/>
                </a:ext>
              </a:extLst>
            </p:cNvPr>
            <p:cNvGrpSpPr/>
            <p:nvPr/>
          </p:nvGrpSpPr>
          <p:grpSpPr>
            <a:xfrm>
              <a:off x="3856565" y="4092611"/>
              <a:ext cx="1058336" cy="2752683"/>
              <a:chOff x="2324097" y="4151882"/>
              <a:chExt cx="1058336" cy="2752683"/>
            </a:xfr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grpSpPr>
          <p:sp>
            <p:nvSpPr>
              <p:cNvPr id="20" name="Partial Circle 4">
                <a:extLst>
                  <a:ext uri="{FF2B5EF4-FFF2-40B4-BE49-F238E27FC236}">
                    <a16:creationId xmlns:a16="http://schemas.microsoft.com/office/drawing/2014/main" id="{45FF56E7-AC9D-042B-5160-922D947FF002}"/>
                  </a:ext>
                </a:extLst>
              </p:cNvPr>
              <p:cNvSpPr/>
              <p:nvPr/>
            </p:nvSpPr>
            <p:spPr>
              <a:xfrm rot="5400000">
                <a:off x="2252133" y="4223849"/>
                <a:ext cx="1202267" cy="1058333"/>
              </a:xfrm>
              <a:prstGeom prst="pie">
                <a:avLst>
                  <a:gd name="adj1" fmla="val 5440923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B85C6A-64E8-A748-BF03-02978AF4B0CD}"/>
                  </a:ext>
                </a:extLst>
              </p:cNvPr>
              <p:cNvSpPr/>
              <p:nvPr/>
            </p:nvSpPr>
            <p:spPr>
              <a:xfrm>
                <a:off x="2324097" y="4739528"/>
                <a:ext cx="1058333" cy="15917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Partial Circle 6">
                <a:extLst>
                  <a:ext uri="{FF2B5EF4-FFF2-40B4-BE49-F238E27FC236}">
                    <a16:creationId xmlns:a16="http://schemas.microsoft.com/office/drawing/2014/main" id="{161E6A3F-2929-B59D-9A13-06EF55327085}"/>
                  </a:ext>
                </a:extLst>
              </p:cNvPr>
              <p:cNvSpPr/>
              <p:nvPr/>
            </p:nvSpPr>
            <p:spPr>
              <a:xfrm rot="16200000">
                <a:off x="2252130" y="5774265"/>
                <a:ext cx="1202267" cy="1058333"/>
              </a:xfrm>
              <a:prstGeom prst="pie">
                <a:avLst>
                  <a:gd name="adj1" fmla="val 5440923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F5C358-7999-7B1A-25CC-1475A7256796}"/>
                </a:ext>
              </a:extLst>
            </p:cNvPr>
            <p:cNvSpPr txBox="1"/>
            <p:nvPr/>
          </p:nvSpPr>
          <p:spPr>
            <a:xfrm>
              <a:off x="4042087" y="5949093"/>
              <a:ext cx="537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aseline="30000" dirty="0"/>
                <a:t>   </a:t>
              </a:r>
              <a:r>
                <a:rPr lang="en-US" dirty="0"/>
                <a:t>Rn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EC09BD-8096-2AAD-F02B-D8CCE5E8BE7E}"/>
                </a:ext>
              </a:extLst>
            </p:cNvPr>
            <p:cNvSpPr txBox="1"/>
            <p:nvPr/>
          </p:nvSpPr>
          <p:spPr>
            <a:xfrm>
              <a:off x="3869632" y="4683740"/>
              <a:ext cx="11526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Boiled-off</a:t>
              </a:r>
              <a:br>
                <a:rPr lang="en-US" dirty="0"/>
              </a:br>
              <a:r>
                <a:rPr lang="en-US" dirty="0"/>
                <a:t> liquid/gas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8A50B4-CB74-A707-A345-90389CA337DB}"/>
                </a:ext>
              </a:extLst>
            </p:cNvPr>
            <p:cNvSpPr txBox="1"/>
            <p:nvPr/>
          </p:nvSpPr>
          <p:spPr>
            <a:xfrm>
              <a:off x="3974305" y="6428006"/>
              <a:ext cx="822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Heater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FE4FB9-4069-F0DA-9747-A1BB7FC100B6}"/>
                </a:ext>
              </a:extLst>
            </p:cNvPr>
            <p:cNvSpPr txBox="1"/>
            <p:nvPr/>
          </p:nvSpPr>
          <p:spPr>
            <a:xfrm>
              <a:off x="3794775" y="4256281"/>
              <a:ext cx="11961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Condenser</a:t>
              </a:r>
            </a:p>
          </p:txBody>
        </p:sp>
        <p:sp>
          <p:nvSpPr>
            <p:cNvPr id="17" name="Arrow: Right 18">
              <a:extLst>
                <a:ext uri="{FF2B5EF4-FFF2-40B4-BE49-F238E27FC236}">
                  <a16:creationId xmlns:a16="http://schemas.microsoft.com/office/drawing/2014/main" id="{34C1D6D3-88FF-5594-1113-24E629E7310F}"/>
                </a:ext>
              </a:extLst>
            </p:cNvPr>
            <p:cNvSpPr/>
            <p:nvPr/>
          </p:nvSpPr>
          <p:spPr>
            <a:xfrm>
              <a:off x="4914898" y="4680257"/>
              <a:ext cx="802411" cy="4571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20">
              <a:extLst>
                <a:ext uri="{FF2B5EF4-FFF2-40B4-BE49-F238E27FC236}">
                  <a16:creationId xmlns:a16="http://schemas.microsoft.com/office/drawing/2014/main" id="{9B04C67E-3A9A-11E3-71A9-0187DCB8C574}"/>
                </a:ext>
              </a:extLst>
            </p:cNvPr>
            <p:cNvSpPr/>
            <p:nvPr/>
          </p:nvSpPr>
          <p:spPr>
            <a:xfrm>
              <a:off x="4906462" y="6244897"/>
              <a:ext cx="802411" cy="4571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Arrow: Right 21">
              <a:extLst>
                <a:ext uri="{FF2B5EF4-FFF2-40B4-BE49-F238E27FC236}">
                  <a16:creationId xmlns:a16="http://schemas.microsoft.com/office/drawing/2014/main" id="{C5EBE0A5-5D7B-BC2B-D97B-F2C4BCF970EF}"/>
                </a:ext>
              </a:extLst>
            </p:cNvPr>
            <p:cNvSpPr/>
            <p:nvPr/>
          </p:nvSpPr>
          <p:spPr>
            <a:xfrm>
              <a:off x="3027937" y="5498837"/>
              <a:ext cx="802411" cy="4571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7F1BC1D-13F4-3460-2135-6C8FF3FF8D4D}"/>
              </a:ext>
            </a:extLst>
          </p:cNvPr>
          <p:cNvSpPr txBox="1"/>
          <p:nvPr/>
        </p:nvSpPr>
        <p:spPr>
          <a:xfrm>
            <a:off x="374073" y="38155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1D9C00-EEC8-932A-9068-E8A3D42F1069}"/>
              </a:ext>
            </a:extLst>
          </p:cNvPr>
          <p:cNvSpPr txBox="1"/>
          <p:nvPr/>
        </p:nvSpPr>
        <p:spPr>
          <a:xfrm>
            <a:off x="121908" y="3428666"/>
            <a:ext cx="1144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Liquid/gas</a:t>
            </a:r>
          </a:p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7E0E39-B715-E4F1-CD04-2C4D8730E585}"/>
              </a:ext>
            </a:extLst>
          </p:cNvPr>
          <p:cNvSpPr txBox="1"/>
          <p:nvPr/>
        </p:nvSpPr>
        <p:spPr>
          <a:xfrm>
            <a:off x="1359143" y="1828839"/>
            <a:ext cx="2545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Cryogenic Distillation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91AEFC-2210-627B-041A-4777F34E74F3}"/>
              </a:ext>
            </a:extLst>
          </p:cNvPr>
          <p:cNvSpPr txBox="1"/>
          <p:nvPr/>
        </p:nvSpPr>
        <p:spPr>
          <a:xfrm>
            <a:off x="466438" y="4957108"/>
            <a:ext cx="43033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Using </a:t>
            </a:r>
            <a:r>
              <a:rPr lang="en-US" dirty="0" err="1"/>
              <a:t>Raoult’s</a:t>
            </a:r>
            <a:r>
              <a:rPr lang="en-US" dirty="0"/>
              <a:t> law: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the concentration (Rn) in the gas </a:t>
            </a:r>
            <a:br>
              <a:rPr lang="en-US" sz="1800" dirty="0"/>
            </a:br>
            <a:r>
              <a:rPr lang="en-US" sz="1800" dirty="0"/>
              <a:t>equals the vapor pressure times its mole fraction</a:t>
            </a:r>
            <a:endParaRPr lang="en-US" dirty="0"/>
          </a:p>
          <a:p>
            <a:r>
              <a:rPr lang="en-US" dirty="0"/>
              <a:t>Application: </a:t>
            </a:r>
            <a:r>
              <a:rPr lang="en-US" b="1" dirty="0"/>
              <a:t>Liquid Xenon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E5DE09-D99B-B872-A55B-AD12F2459724}"/>
              </a:ext>
            </a:extLst>
          </p:cNvPr>
          <p:cNvSpPr txBox="1"/>
          <p:nvPr/>
        </p:nvSpPr>
        <p:spPr>
          <a:xfrm>
            <a:off x="4846087" y="1850967"/>
            <a:ext cx="2430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Physical Adsorption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4A30BB-761F-2666-A8EF-3185D261C7C2}"/>
              </a:ext>
            </a:extLst>
          </p:cNvPr>
          <p:cNvSpPr txBox="1"/>
          <p:nvPr/>
        </p:nvSpPr>
        <p:spPr>
          <a:xfrm>
            <a:off x="4755861" y="5611095"/>
            <a:ext cx="4303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Making a cryogenic trap from </a:t>
            </a:r>
            <a:r>
              <a:rPr lang="en-US" b="1" dirty="0"/>
              <a:t>activated charcoal</a:t>
            </a:r>
          </a:p>
          <a:p>
            <a:r>
              <a:rPr lang="en-US" dirty="0"/>
              <a:t>Application: </a:t>
            </a:r>
            <a:r>
              <a:rPr lang="en-US" b="1" dirty="0"/>
              <a:t>Liquid Argon, boil-off N</a:t>
            </a:r>
            <a:r>
              <a:rPr lang="en-US" b="1" baseline="-25000" dirty="0"/>
              <a:t>2</a:t>
            </a:r>
          </a:p>
        </p:txBody>
      </p:sp>
      <p:pic>
        <p:nvPicPr>
          <p:cNvPr id="41" name="Picture 2" descr="Zeolite Powder, Powdered Zeolite for best Zeolite Powder">
            <a:extLst>
              <a:ext uri="{FF2B5EF4-FFF2-40B4-BE49-F238E27FC236}">
                <a16:creationId xmlns:a16="http://schemas.microsoft.com/office/drawing/2014/main" id="{C9E3AE0D-5F5E-0A57-2388-744176418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800" y="2469827"/>
            <a:ext cx="2178722" cy="217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376468B-A0A8-46DF-7BF9-66679B234FA9}"/>
              </a:ext>
            </a:extLst>
          </p:cNvPr>
          <p:cNvSpPr txBox="1"/>
          <p:nvPr/>
        </p:nvSpPr>
        <p:spPr>
          <a:xfrm>
            <a:off x="9281110" y="4951214"/>
            <a:ext cx="27324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Making a trap with</a:t>
            </a:r>
            <a:br>
              <a:rPr lang="en-US" dirty="0"/>
            </a:br>
            <a:r>
              <a:rPr lang="en-US" b="1" dirty="0"/>
              <a:t>silver exchanged zeolite</a:t>
            </a:r>
          </a:p>
          <a:p>
            <a:r>
              <a:rPr lang="en-US" dirty="0"/>
              <a:t>Room temperature </a:t>
            </a:r>
          </a:p>
          <a:p>
            <a:r>
              <a:rPr lang="en-US" dirty="0"/>
              <a:t>Application: </a:t>
            </a:r>
            <a:r>
              <a:rPr lang="en-US" b="1" dirty="0"/>
              <a:t>Liquid Argon, boil-off N</a:t>
            </a:r>
            <a:r>
              <a:rPr lang="en-US" b="1" baseline="-25000" dirty="0"/>
              <a:t>2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5" name="Picture 4" descr="A pile of black rocks&#10;&#10;Description automatically generated">
            <a:extLst>
              <a:ext uri="{FF2B5EF4-FFF2-40B4-BE49-F238E27FC236}">
                <a16:creationId xmlns:a16="http://schemas.microsoft.com/office/drawing/2014/main" id="{A79A8E14-7F35-EEB0-A4AF-44D2035BD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532" y="2160255"/>
            <a:ext cx="3273625" cy="3209437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8D1BD66-1292-ED07-78C4-AFEAB2141E2E}"/>
              </a:ext>
            </a:extLst>
          </p:cNvPr>
          <p:cNvGrpSpPr/>
          <p:nvPr/>
        </p:nvGrpSpPr>
        <p:grpSpPr>
          <a:xfrm>
            <a:off x="5542208" y="3428666"/>
            <a:ext cx="2978539" cy="696852"/>
            <a:chOff x="4315294" y="1582830"/>
            <a:chExt cx="2262112" cy="499214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5B3DB0A-0ED1-3A9C-1116-A5E3D2109564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 flipV="1">
              <a:off x="4315294" y="1605690"/>
              <a:ext cx="406809" cy="467757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A516FBE-F686-F167-32C4-3D02ADB352B8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>
              <a:off x="4767822" y="1605690"/>
              <a:ext cx="1809584" cy="476354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49B57E-9331-91D5-AF5A-CC801CF3B798}"/>
                </a:ext>
              </a:extLst>
            </p:cNvPr>
            <p:cNvSpPr/>
            <p:nvPr/>
          </p:nvSpPr>
          <p:spPr>
            <a:xfrm>
              <a:off x="4722103" y="1582830"/>
              <a:ext cx="45719" cy="45719"/>
            </a:xfrm>
            <a:prstGeom prst="rect">
              <a:avLst/>
            </a:prstGeom>
            <a:noFill/>
            <a:ln w="63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E" b="1"/>
            </a:p>
          </p:txBody>
        </p:sp>
      </p:grpSp>
    </p:spTree>
    <p:extLst>
      <p:ext uri="{BB962C8B-B14F-4D97-AF65-F5344CB8AC3E}">
        <p14:creationId xmlns:p14="http://schemas.microsoft.com/office/powerpoint/2010/main" val="3899905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AFFDC-3AB9-4AF1-7C0E-D95CA34F8D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6600" y="780353"/>
            <a:ext cx="10126472" cy="1316076"/>
          </a:xfrm>
        </p:spPr>
        <p:txBody>
          <a:bodyPr/>
          <a:lstStyle/>
          <a:p>
            <a:r>
              <a:rPr lang="en-US" dirty="0"/>
              <a:t>Silver Exchanged Zeolite for Rn Removal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784577-E157-ACD3-40F8-1B05F4EB8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38</a:t>
            </a:fld>
            <a:endParaRPr lang="en-CA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387A15-4975-1922-A363-C45CC6746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100" y="1728592"/>
            <a:ext cx="6479553" cy="45724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880AF5-40CD-135D-9127-CDAA7B9CE28D}"/>
              </a:ext>
            </a:extLst>
          </p:cNvPr>
          <p:cNvSpPr txBox="1"/>
          <p:nvPr/>
        </p:nvSpPr>
        <p:spPr>
          <a:xfrm>
            <a:off x="6642183" y="6241494"/>
            <a:ext cx="4776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solidFill>
                  <a:schemeClr val="accent1"/>
                </a:solidFill>
                <a:effectLst/>
              </a:rPr>
              <a:t>S. </a:t>
            </a:r>
            <a:r>
              <a:rPr lang="en-CA" sz="1800" dirty="0" err="1">
                <a:solidFill>
                  <a:schemeClr val="accent1"/>
                </a:solidFill>
                <a:effectLst/>
              </a:rPr>
              <a:t>Heinitz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, </a:t>
            </a:r>
            <a:r>
              <a:rPr lang="en-CA" sz="1800" i="1" dirty="0">
                <a:solidFill>
                  <a:schemeClr val="accent1"/>
                </a:solidFill>
              </a:rPr>
              <a:t>et al.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 </a:t>
            </a:r>
            <a:r>
              <a:rPr lang="en-CA" sz="1800" i="1" dirty="0">
                <a:solidFill>
                  <a:schemeClr val="accent1"/>
                </a:solidFill>
              </a:rPr>
              <a:t>Nature: Sci Rep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 </a:t>
            </a:r>
            <a:r>
              <a:rPr lang="en-CA" sz="1800" b="1" dirty="0">
                <a:solidFill>
                  <a:schemeClr val="accent1"/>
                </a:solidFill>
              </a:rPr>
              <a:t>13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, 6811 (2023)</a:t>
            </a:r>
            <a:endParaRPr lang="en-US" sz="1800" dirty="0">
              <a:solidFill>
                <a:schemeClr val="accent1"/>
              </a:solidFill>
            </a:endParaRPr>
          </a:p>
          <a:p>
            <a:endParaRPr lang="en-US" sz="18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65E2D-998C-7289-AC66-5AAAD9271049}"/>
              </a:ext>
            </a:extLst>
          </p:cNvPr>
          <p:cNvSpPr txBox="1"/>
          <p:nvPr/>
        </p:nvSpPr>
        <p:spPr>
          <a:xfrm>
            <a:off x="6402279" y="1506351"/>
            <a:ext cx="375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17 g</a:t>
            </a:r>
            <a:r>
              <a:rPr lang="en-US" baseline="30000" dirty="0"/>
              <a:t>  </a:t>
            </a:r>
            <a:r>
              <a:rPr lang="en-US" dirty="0"/>
              <a:t>adsorbent at room temperature  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606ACAF-E43D-411D-F122-320FDDCBBB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8420" y="1621716"/>
            <a:ext cx="5476402" cy="4786159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Demonstrates </a:t>
            </a:r>
            <a:r>
              <a:rPr lang="en-CA" b="1" dirty="0"/>
              <a:t>10–100 times higher adsorption efficiency</a:t>
            </a:r>
            <a:r>
              <a:rPr lang="en-CA" dirty="0"/>
              <a:t> than activated charcoal at room temperature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Planned usage at SNOLAB </a:t>
            </a:r>
            <a:r>
              <a:rPr lang="en-CA" b="1" dirty="0"/>
              <a:t>radon removal from N₂ cover gas systems</a:t>
            </a:r>
            <a:endParaRPr lang="en-CA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dirty="0"/>
              <a:t>Currently testing </a:t>
            </a:r>
            <a:r>
              <a:rPr lang="en-CA" b="1" dirty="0"/>
              <a:t>Ag-13X at room temperature at SNOLAB</a:t>
            </a:r>
            <a:endParaRPr lang="en-CA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b="1" dirty="0"/>
              <a:t>Efficiency measurements of a radon trap is ongoing</a:t>
            </a:r>
            <a:r>
              <a:rPr lang="en-CA" dirty="0"/>
              <a:t> using surface board setup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b="1" dirty="0"/>
              <a:t>Collaboration with Queen’s argon and xenon </a:t>
            </a:r>
            <a:r>
              <a:rPr lang="en-CA" b="1" dirty="0" err="1"/>
              <a:t>astroparticle</a:t>
            </a:r>
            <a:r>
              <a:rPr lang="en-CA" b="1" dirty="0"/>
              <a:t> group</a:t>
            </a:r>
            <a:r>
              <a:rPr lang="en-CA" dirty="0"/>
              <a:t> to develop a radon trap for </a:t>
            </a:r>
            <a:r>
              <a:rPr lang="en-CA" b="1" dirty="0"/>
              <a:t>argon and xenon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8CE460-C89F-86E3-B785-641D1CA6DBBC}"/>
              </a:ext>
            </a:extLst>
          </p:cNvPr>
          <p:cNvSpPr txBox="1"/>
          <p:nvPr/>
        </p:nvSpPr>
        <p:spPr>
          <a:xfrm>
            <a:off x="5873750" y="673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1D231D-3B0D-03CA-976C-E9F9853350FB}"/>
              </a:ext>
            </a:extLst>
          </p:cNvPr>
          <p:cNvSpPr txBox="1"/>
          <p:nvPr/>
        </p:nvSpPr>
        <p:spPr>
          <a:xfrm>
            <a:off x="9730235" y="2232349"/>
            <a:ext cx="1006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Nitrogen</a:t>
            </a:r>
          </a:p>
        </p:txBody>
      </p:sp>
    </p:spTree>
    <p:extLst>
      <p:ext uri="{BB962C8B-B14F-4D97-AF65-F5344CB8AC3E}">
        <p14:creationId xmlns:p14="http://schemas.microsoft.com/office/powerpoint/2010/main" val="2415357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3D659-F22B-4D54-1002-1BC019F5C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7FE908-17A8-B57A-54AB-AFA54EF44D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Silver Zeolite for Rn Removal (Argon-Xenon (?))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32ED52-5CE0-5BB5-8B52-88099C1E63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39</a:t>
            </a:fld>
            <a:endParaRPr lang="en-CA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7BE65-81C2-B555-E343-DEC5411A8833}"/>
              </a:ext>
            </a:extLst>
          </p:cNvPr>
          <p:cNvSpPr txBox="1"/>
          <p:nvPr/>
        </p:nvSpPr>
        <p:spPr>
          <a:xfrm>
            <a:off x="6642183" y="6241494"/>
            <a:ext cx="4776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>
                <a:solidFill>
                  <a:schemeClr val="accent1"/>
                </a:solidFill>
                <a:effectLst/>
              </a:rPr>
              <a:t>S. </a:t>
            </a:r>
            <a:r>
              <a:rPr lang="en-CA" sz="1800" dirty="0" err="1">
                <a:solidFill>
                  <a:schemeClr val="accent1"/>
                </a:solidFill>
                <a:effectLst/>
              </a:rPr>
              <a:t>Heinitz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, </a:t>
            </a:r>
            <a:r>
              <a:rPr lang="en-CA" sz="1800" i="1" dirty="0">
                <a:solidFill>
                  <a:schemeClr val="accent1"/>
                </a:solidFill>
              </a:rPr>
              <a:t>et al.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 </a:t>
            </a:r>
            <a:r>
              <a:rPr lang="en-CA" sz="1800" i="1" dirty="0">
                <a:solidFill>
                  <a:schemeClr val="accent1"/>
                </a:solidFill>
              </a:rPr>
              <a:t>Nature: Sci Rep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 </a:t>
            </a:r>
            <a:r>
              <a:rPr lang="en-CA" sz="1800" b="1" dirty="0">
                <a:solidFill>
                  <a:schemeClr val="accent1"/>
                </a:solidFill>
              </a:rPr>
              <a:t>13</a:t>
            </a:r>
            <a:r>
              <a:rPr lang="en-CA" sz="1800" dirty="0">
                <a:solidFill>
                  <a:schemeClr val="accent1"/>
                </a:solidFill>
                <a:effectLst/>
              </a:rPr>
              <a:t>, 6811 (2023)</a:t>
            </a:r>
            <a:endParaRPr lang="en-US" sz="1800" dirty="0">
              <a:solidFill>
                <a:schemeClr val="accent1"/>
              </a:solidFill>
            </a:endParaRPr>
          </a:p>
          <a:p>
            <a:endParaRPr lang="en-US" sz="18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6F4E45-7830-82C8-0115-0D8B1A9936C9}"/>
              </a:ext>
            </a:extLst>
          </p:cNvPr>
          <p:cNvSpPr txBox="1"/>
          <p:nvPr/>
        </p:nvSpPr>
        <p:spPr>
          <a:xfrm>
            <a:off x="6402279" y="1506351"/>
            <a:ext cx="375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17 g</a:t>
            </a:r>
            <a:r>
              <a:rPr lang="en-US" baseline="30000" dirty="0"/>
              <a:t>  </a:t>
            </a:r>
            <a:r>
              <a:rPr lang="en-US" dirty="0"/>
              <a:t>adsorbent at room temperature  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AF34F0E-CE7E-4BEC-6A10-4BE18B05AB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729" y="1565274"/>
            <a:ext cx="5576003" cy="5165726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Rn breakthrough is longer when carrier gas is argon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 published data with Xe</a:t>
            </a:r>
          </a:p>
          <a:p>
            <a:pPr marL="1143000" lvl="1" indent="-457200"/>
            <a:r>
              <a:rPr lang="en-US" dirty="0"/>
              <a:t>Maybe because zeolite also traps Xe?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Need to work with the company to see if we can optimize the material to not to trap Xe.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Xe experiments currently use distillation technique for radon removal.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072CAD-C6EF-0FD3-8BAC-9EF8C87C6588}"/>
              </a:ext>
            </a:extLst>
          </p:cNvPr>
          <p:cNvSpPr txBox="1"/>
          <p:nvPr/>
        </p:nvSpPr>
        <p:spPr>
          <a:xfrm>
            <a:off x="5873750" y="673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A graph of a bed volume&#10;&#10;Description automatically generated">
            <a:extLst>
              <a:ext uri="{FF2B5EF4-FFF2-40B4-BE49-F238E27FC236}">
                <a16:creationId xmlns:a16="http://schemas.microsoft.com/office/drawing/2014/main" id="{C72093B0-38F0-2E29-8C68-83DB30954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397" y="1847068"/>
            <a:ext cx="5576003" cy="437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85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C50E3-6835-CA03-22CA-F6C4C6B29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914F20-5C8E-F3BA-CA24-56ED6F5BD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40</a:t>
            </a:fld>
            <a:endParaRPr lang="en-CA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4F8B30-A1AB-F39C-700F-983EF72A4BA0}"/>
              </a:ext>
            </a:extLst>
          </p:cNvPr>
          <p:cNvSpPr txBox="1"/>
          <p:nvPr/>
        </p:nvSpPr>
        <p:spPr>
          <a:xfrm>
            <a:off x="957072" y="2798278"/>
            <a:ext cx="10277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Controlling Radon Ingress in the Experiments</a:t>
            </a:r>
          </a:p>
        </p:txBody>
      </p:sp>
    </p:spTree>
    <p:extLst>
      <p:ext uri="{BB962C8B-B14F-4D97-AF65-F5344CB8AC3E}">
        <p14:creationId xmlns:p14="http://schemas.microsoft.com/office/powerpoint/2010/main" val="40643960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A6539-ACDD-BD49-6BFB-42DAEDF41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97BE89-9E24-9B4B-AE89-4D91365E21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7152" y="490986"/>
            <a:ext cx="9380794" cy="1316076"/>
          </a:xfrm>
        </p:spPr>
        <p:txBody>
          <a:bodyPr>
            <a:normAutofit/>
          </a:bodyPr>
          <a:lstStyle/>
          <a:p>
            <a:r>
              <a:rPr lang="en-US" dirty="0"/>
              <a:t>Radon Reduced air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3BD40B-65DB-6A20-A698-69F88D66D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41</a:t>
            </a:fld>
            <a:endParaRPr lang="en-CA" b="1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A966A54-C77E-F22D-4F40-B5ACFB33C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5339" y="1688362"/>
            <a:ext cx="7186478" cy="4778426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Can use columns of activated charcoal (or silver exchanged zeolite) to create a low radon concentration environment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/>
              <a:t>SuperCDMS</a:t>
            </a:r>
            <a:r>
              <a:rPr lang="en-US" sz="3600" dirty="0"/>
              <a:t> achieved &lt;0.1  </a:t>
            </a:r>
            <a:r>
              <a:rPr lang="en-US" sz="3600" dirty="0" err="1"/>
              <a:t>Bq</a:t>
            </a:r>
            <a:r>
              <a:rPr lang="en-US" sz="3600" dirty="0"/>
              <a:t>/m</a:t>
            </a:r>
            <a:r>
              <a:rPr lang="en-US" sz="3600" baseline="30000" dirty="0"/>
              <a:t>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Such systems will be needed for future large-scale projects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BDDDEA-A21E-7E9D-7867-F10C15E3C2D4}"/>
              </a:ext>
            </a:extLst>
          </p:cNvPr>
          <p:cNvSpPr txBox="1"/>
          <p:nvPr/>
        </p:nvSpPr>
        <p:spPr>
          <a:xfrm>
            <a:off x="5873750" y="673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A diagram of a chemical process&#10;&#10;Description automatically generated">
            <a:extLst>
              <a:ext uri="{FF2B5EF4-FFF2-40B4-BE49-F238E27FC236}">
                <a16:creationId xmlns:a16="http://schemas.microsoft.com/office/drawing/2014/main" id="{C930BDF7-6564-684A-0B1D-7D1EB71D2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910" y="1688362"/>
            <a:ext cx="4548845" cy="3661426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CA67471-2DA9-57BC-10E9-0C0DEFAC2B79}"/>
              </a:ext>
            </a:extLst>
          </p:cNvPr>
          <p:cNvGraphicFramePr>
            <a:graphicFrameLocks noGrp="1"/>
          </p:cNvGraphicFramePr>
          <p:nvPr/>
        </p:nvGraphicFramePr>
        <p:xfrm>
          <a:off x="7896922" y="1149024"/>
          <a:ext cx="10515600" cy="64008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4507798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br>
                        <a:rPr lang="en-CA" b="0" u="none" strike="noStrike" dirty="0">
                          <a:effectLst/>
                          <a:hlinkClick r:id="rId4"/>
                        </a:rPr>
                      </a:br>
                      <a:r>
                        <a:rPr lang="en-CA" b="0" u="none" strike="noStrike" dirty="0">
                          <a:effectLst/>
                          <a:hlinkClick r:id="rId4"/>
                        </a:rPr>
                        <a:t>arXiv:1708.08535</a:t>
                      </a:r>
                      <a:r>
                        <a:rPr lang="en-CA" b="1" dirty="0">
                          <a:effectLst/>
                        </a:rPr>
                        <a:t> </a:t>
                      </a:r>
                      <a:endParaRPr lang="en-CA" dirty="0">
                        <a:effectLst/>
                      </a:endParaRP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068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8066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44B39-4B28-02C0-6DD7-3A859B114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18B0AF-C57B-BA6D-03EE-CEE70AA53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7152" y="490986"/>
            <a:ext cx="9380794" cy="1316076"/>
          </a:xfrm>
        </p:spPr>
        <p:txBody>
          <a:bodyPr>
            <a:normAutofit/>
          </a:bodyPr>
          <a:lstStyle/>
          <a:p>
            <a:r>
              <a:rPr lang="en-US" sz="3600" dirty="0"/>
              <a:t>N</a:t>
            </a:r>
            <a:r>
              <a:rPr lang="en-US" sz="3600" baseline="-25000" dirty="0"/>
              <a:t>2</a:t>
            </a:r>
            <a:r>
              <a:rPr lang="en-US" sz="3600" dirty="0"/>
              <a:t> Cover Gas Systems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86CFB6-A4C1-FF7A-3A01-EB053F348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42</a:t>
            </a:fld>
            <a:endParaRPr lang="en-CA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 Placeholder 3">
                <a:extLst>
                  <a:ext uri="{FF2B5EF4-FFF2-40B4-BE49-F238E27FC236}">
                    <a16:creationId xmlns:a16="http://schemas.microsoft.com/office/drawing/2014/main" id="{964D6FC4-808F-D924-3AB4-47A57C9837D1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20392" y="2021585"/>
                <a:ext cx="7742247" cy="3994150"/>
              </a:xfrm>
            </p:spPr>
            <p:txBody>
              <a:bodyPr>
                <a:norm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SNOLAB provides boil-off N</a:t>
                </a:r>
                <a:r>
                  <a:rPr lang="en-US" baseline="-25000" dirty="0"/>
                  <a:t>2</a:t>
                </a:r>
                <a:r>
                  <a:rPr lang="en-US" dirty="0"/>
                  <a:t> to experiments</a:t>
                </a:r>
                <a:br>
                  <a:rPr lang="en-US" dirty="0"/>
                </a:br>
                <a:r>
                  <a:rPr lang="en-US" dirty="0"/>
                  <a:t>by surface LN Dewar's, UG LN plant and N</a:t>
                </a:r>
                <a:r>
                  <a:rPr lang="en-US" baseline="-25000" dirty="0"/>
                  <a:t>2</a:t>
                </a:r>
                <a:r>
                  <a:rPr lang="en-US" dirty="0"/>
                  <a:t> bottles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SNOLAB UG LN plant Boil-off  had radon level of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en-CA" b="0" i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mBq</a:t>
                </a:r>
                <a:r>
                  <a:rPr lang="en-US" dirty="0"/>
                  <a:t>/m</a:t>
                </a:r>
                <a:r>
                  <a:rPr lang="en-US" baseline="30000" dirty="0"/>
                  <a:t>3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Can achieve lower concentration if we use a zeolite trap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14" name="Text Placeholder 3">
                <a:extLst>
                  <a:ext uri="{FF2B5EF4-FFF2-40B4-BE49-F238E27FC236}">
                    <a16:creationId xmlns:a16="http://schemas.microsoft.com/office/drawing/2014/main" id="{964D6FC4-808F-D924-3AB4-47A57C9837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20392" y="2021585"/>
                <a:ext cx="7742247" cy="3994150"/>
              </a:xfrm>
              <a:blipFill>
                <a:blip r:embed="rId3"/>
                <a:stretch>
                  <a:fillRect l="-1639" t="-3175" r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73C606C-6184-A524-2834-79982CABB7A0}"/>
              </a:ext>
            </a:extLst>
          </p:cNvPr>
          <p:cNvSpPr txBox="1"/>
          <p:nvPr/>
        </p:nvSpPr>
        <p:spPr>
          <a:xfrm>
            <a:off x="5873750" y="673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A large white cylinder in a factory&#10;&#10;Description automatically generated">
            <a:extLst>
              <a:ext uri="{FF2B5EF4-FFF2-40B4-BE49-F238E27FC236}">
                <a16:creationId xmlns:a16="http://schemas.microsoft.com/office/drawing/2014/main" id="{ADE69E42-A6CF-D063-FFFB-1DE70D543A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639" y="2459735"/>
            <a:ext cx="4296990" cy="245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655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710F1-4B44-1A4D-F561-BB73DF566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E7C5AD-6D2D-4FDB-8DFA-F3C2A40891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7152" y="490986"/>
            <a:ext cx="9380794" cy="1316076"/>
          </a:xfrm>
        </p:spPr>
        <p:txBody>
          <a:bodyPr>
            <a:normAutofit/>
          </a:bodyPr>
          <a:lstStyle/>
          <a:p>
            <a:r>
              <a:rPr lang="en-US" sz="3600" dirty="0"/>
              <a:t>SNO+ unique N</a:t>
            </a:r>
            <a:r>
              <a:rPr lang="en-US" sz="3600" baseline="-25000" dirty="0"/>
              <a:t>2 </a:t>
            </a:r>
            <a:r>
              <a:rPr lang="en-US" sz="3600" dirty="0"/>
              <a:t>Cover Gas system</a:t>
            </a:r>
            <a:endParaRPr lang="en-US" sz="3600" baseline="-25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4AC1E7-9DE1-8851-7CF8-955F0DE1C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8848" y="6379911"/>
            <a:ext cx="594732" cy="412595"/>
          </a:xfrm>
        </p:spPr>
        <p:txBody>
          <a:bodyPr/>
          <a:lstStyle/>
          <a:p>
            <a:fld id="{86CB4B4D-7CA3-9044-876B-883B54F8677D}" type="slidenum">
              <a:rPr lang="en-CA" smtClean="0"/>
              <a:pPr/>
              <a:t>43</a:t>
            </a:fld>
            <a:endParaRPr lang="en-CA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3">
                <a:extLst>
                  <a:ext uri="{FF2B5EF4-FFF2-40B4-BE49-F238E27FC236}">
                    <a16:creationId xmlns:a16="http://schemas.microsoft.com/office/drawing/2014/main" id="{379926DA-A5D3-4D0B-B9A1-6F981DCCABFF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-9911" y="1514794"/>
                <a:ext cx="6068391" cy="5097877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Designed and fabricated at Queen’s University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Sealed system which adjusts for pressure fluctuation (up to 9%) in the lab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Main components:</a:t>
                </a:r>
              </a:p>
              <a:p>
                <a:pPr marL="1143000" lvl="1" indent="-457200"/>
                <a:r>
                  <a:rPr lang="en-US" dirty="0"/>
                  <a:t>Three flexible bags</a:t>
                </a:r>
              </a:p>
              <a:p>
                <a:pPr marL="1143000" lvl="1" indent="-457200"/>
                <a:r>
                  <a:rPr lang="en-US" dirty="0"/>
                  <a:t>Failsafe (pressure relief system)</a:t>
                </a:r>
              </a:p>
              <a:p>
                <a:pPr marL="1143000" lvl="1" indent="-457200"/>
                <a:r>
                  <a:rPr lang="en-US" dirty="0"/>
                  <a:t>Universal interface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Current activity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~ </m:t>
                    </m:r>
                  </m:oMath>
                </a14:m>
                <a:r>
                  <a:rPr lang="en-US" dirty="0"/>
                  <a:t>0.1 </a:t>
                </a:r>
                <a:r>
                  <a:rPr lang="en-US" dirty="0" err="1"/>
                  <a:t>Bq</a:t>
                </a:r>
                <a:r>
                  <a:rPr lang="en-US" dirty="0"/>
                  <a:t>/m</a:t>
                </a:r>
                <a:r>
                  <a:rPr lang="en-US" baseline="30000" dirty="0"/>
                  <a:t>3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dirty="0"/>
                  <a:t>Meets the requirements for double beta decay physics</a:t>
                </a:r>
                <a:endParaRPr lang="en-US" baseline="300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dirty="0"/>
                  <a:t>For solar neutrino physics, radon levels can be further reduced using zeolite traps</a:t>
                </a:r>
                <a:endParaRPr lang="en-US" dirty="0"/>
              </a:p>
            </p:txBody>
          </p:sp>
        </mc:Choice>
        <mc:Fallback xmlns="">
          <p:sp>
            <p:nvSpPr>
              <p:cNvPr id="14" name="Text Placeholder 3">
                <a:extLst>
                  <a:ext uri="{FF2B5EF4-FFF2-40B4-BE49-F238E27FC236}">
                    <a16:creationId xmlns:a16="http://schemas.microsoft.com/office/drawing/2014/main" id="{7606ACAF-E43D-411D-F122-320FDDCBBB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-9911" y="1514794"/>
                <a:ext cx="6068391" cy="5097877"/>
              </a:xfrm>
              <a:blipFill>
                <a:blip r:embed="rId3"/>
                <a:stretch>
                  <a:fillRect l="-1506" t="-2987" r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A73D5C5-2B68-D2A3-8745-1C3E9E767ECB}"/>
              </a:ext>
            </a:extLst>
          </p:cNvPr>
          <p:cNvSpPr txBox="1"/>
          <p:nvPr/>
        </p:nvSpPr>
        <p:spPr>
          <a:xfrm>
            <a:off x="5873750" y="673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0A342E-BEB5-10FA-70D8-8AA91ADED01D}"/>
              </a:ext>
            </a:extLst>
          </p:cNvPr>
          <p:cNvGrpSpPr/>
          <p:nvPr/>
        </p:nvGrpSpPr>
        <p:grpSpPr>
          <a:xfrm>
            <a:off x="8362708" y="1149024"/>
            <a:ext cx="3650872" cy="5230887"/>
            <a:chOff x="8368590" y="1683311"/>
            <a:chExt cx="2420760" cy="4351337"/>
          </a:xfrm>
        </p:grpSpPr>
        <p:pic>
          <p:nvPicPr>
            <p:cNvPr id="7" name="Content Placeholder 4" descr="A picture containing text, screenshot, diagram, circle&#10;&#10;Description automatically generated">
              <a:extLst>
                <a:ext uri="{FF2B5EF4-FFF2-40B4-BE49-F238E27FC236}">
                  <a16:creationId xmlns:a16="http://schemas.microsoft.com/office/drawing/2014/main" id="{274EB177-4828-669E-3E04-B44FA10DA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62075" y="1683311"/>
              <a:ext cx="2327275" cy="435133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0E5C63-F6D8-A1D1-2CE5-91887E89B40B}"/>
                </a:ext>
              </a:extLst>
            </p:cNvPr>
            <p:cNvSpPr/>
            <p:nvPr/>
          </p:nvSpPr>
          <p:spPr>
            <a:xfrm>
              <a:off x="8368590" y="5757062"/>
              <a:ext cx="460857" cy="27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 descr="A person in a blue jumpsuit and orange hard hat&#10;&#10;Description automatically generated">
            <a:extLst>
              <a:ext uri="{FF2B5EF4-FFF2-40B4-BE49-F238E27FC236}">
                <a16:creationId xmlns:a16="http://schemas.microsoft.com/office/drawing/2014/main" id="{FF716D62-7404-F8A7-06E5-DE827A91A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453" y="1600124"/>
            <a:ext cx="2765245" cy="315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84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C15F7BF5-7A7E-9B21-BC34-CF4A1FB91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497" y="245328"/>
            <a:ext cx="1825083" cy="1216722"/>
          </a:xfrm>
          <a:prstGeom prst="rect">
            <a:avLst/>
          </a:prstGeom>
        </p:spPr>
      </p:pic>
      <p:sp>
        <p:nvSpPr>
          <p:cNvPr id="3" name="Example title here">
            <a:extLst>
              <a:ext uri="{FF2B5EF4-FFF2-40B4-BE49-F238E27FC236}">
                <a16:creationId xmlns:a16="http://schemas.microsoft.com/office/drawing/2014/main" id="{1082381C-9327-AA31-7149-CEB9CB39E909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>
            <a:lvl1pPr marL="0" marR="0" indent="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1pPr>
            <a:lvl2pPr marL="0" marR="0" indent="228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2pPr>
            <a:lvl3pPr marL="0" marR="0" indent="457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3pPr>
            <a:lvl4pPr marL="0" marR="0" indent="685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4pPr>
            <a:lvl5pPr marL="0" marR="0" indent="9144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5pPr>
            <a:lvl6pPr marL="0" marR="0" indent="11430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6pPr>
            <a:lvl7pPr marL="0" marR="0" indent="13716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7pPr>
            <a:lvl8pPr marL="0" marR="0" indent="16002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8pPr>
            <a:lvl9pPr marL="0" marR="0" indent="1828800" algn="l" defTabSz="5842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600" b="0" i="0" u="none" strike="noStrike" cap="none" spc="0" baseline="0">
                <a:ln>
                  <a:noFill/>
                </a:ln>
                <a:solidFill>
                  <a:srgbClr val="0076BD"/>
                </a:solidFill>
                <a:uFillTx/>
                <a:latin typeface="+mn-lt"/>
                <a:ea typeface="+mn-ea"/>
                <a:cs typeface="+mn-cs"/>
                <a:sym typeface="Lota Grotesque Bold"/>
              </a:defRPr>
            </a:lvl9pPr>
          </a:lstStyle>
          <a:p>
            <a:pPr hangingPunct="1"/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en-US" sz="5400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D29ED369-E5FD-7D6E-C561-4938929FD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7268" y="6406374"/>
            <a:ext cx="594732" cy="412595"/>
          </a:xfrm>
        </p:spPr>
        <p:txBody>
          <a:bodyPr/>
          <a:lstStyle/>
          <a:p>
            <a:fld id="{86CB4B4D-7CA3-9044-876B-883B54F8677D}" type="slidenum">
              <a:rPr lang="en-CA" smtClean="0"/>
              <a:pPr/>
              <a:t>44</a:t>
            </a:fld>
            <a:endParaRPr lang="en-CA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C11D48-902C-F98C-9006-25FA971AC54D}"/>
              </a:ext>
            </a:extLst>
          </p:cNvPr>
          <p:cNvSpPr txBox="1"/>
          <p:nvPr/>
        </p:nvSpPr>
        <p:spPr>
          <a:xfrm>
            <a:off x="701842" y="1708770"/>
            <a:ext cx="11582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SNOLAB’s rare-event experiments probe fundamental questions in particle physics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800" dirty="0"/>
              <a:t> </a:t>
            </a:r>
            <a:r>
              <a:rPr lang="en-CA" sz="2800" b="1" dirty="0"/>
              <a:t>Controlling ²²²Rn-induced backgrounds</a:t>
            </a:r>
            <a:r>
              <a:rPr lang="en-CA" sz="2800" dirty="0"/>
              <a:t> is critical to achieving physics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SNOLAB continues to strengthen its radon mitigation program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b="1" dirty="0"/>
              <a:t>Building and operating low-background radon assay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b="1" dirty="0"/>
              <a:t>R&amp;D toward making low background radon counting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b="1" dirty="0"/>
              <a:t>Developing advanced radon removal techniques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b="1" dirty="0"/>
              <a:t>Creating radon reduced environments with boil-off N</a:t>
            </a:r>
            <a:r>
              <a:rPr lang="en-CA" sz="2800" b="1" baseline="-25000" dirty="0"/>
              <a:t>2</a:t>
            </a:r>
            <a:r>
              <a:rPr lang="en-CA" sz="2800" b="1" dirty="0"/>
              <a:t> </a:t>
            </a:r>
            <a:endParaRPr lang="en-CA" sz="2800" b="1" baseline="-25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b="1" dirty="0"/>
              <a:t>Maintaining existing radon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84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E9E9F5-4764-3D8B-754B-5DFC711B64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Back up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D889D7-8CC4-7CD0-34AD-6C5606800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45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867DA-E3EA-CF02-F205-8832F769A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276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C2ABF7-4123-8535-1284-00F60873CA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/>
              <a:t>Radon Calibration Source for Trap testing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937FF-4402-8EE8-02A7-A32698909B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6600" y="1717893"/>
            <a:ext cx="10622660" cy="39941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A calibrating source was made using </a:t>
            </a:r>
            <a:r>
              <a:rPr lang="en-CA" b="0" i="0">
                <a:solidFill>
                  <a:srgbClr val="1F1F1F"/>
                </a:solidFill>
                <a:effectLst/>
                <a:latin typeface="ElsevierGulliver"/>
              </a:rPr>
              <a:t>Nora </a:t>
            </a:r>
            <a:r>
              <a:rPr lang="en-CA" b="0" i="0" err="1">
                <a:solidFill>
                  <a:srgbClr val="1F1F1F"/>
                </a:solidFill>
                <a:effectLst/>
                <a:latin typeface="ElsevierGulliver"/>
              </a:rPr>
              <a:t>Xp</a:t>
            </a:r>
            <a:r>
              <a:rPr lang="en-CA" b="0" i="0">
                <a:solidFill>
                  <a:srgbClr val="1F1F1F"/>
                </a:solidFill>
                <a:effectLst/>
                <a:latin typeface="ElsevierGulliver"/>
              </a:rPr>
              <a:t> 5319 </a:t>
            </a:r>
            <a:br>
              <a:rPr lang="en-CA" b="0" i="0">
                <a:solidFill>
                  <a:srgbClr val="1F1F1F"/>
                </a:solidFill>
                <a:effectLst/>
                <a:latin typeface="ElsevierGulliver"/>
              </a:rPr>
            </a:br>
            <a:r>
              <a:rPr lang="en-CA" b="0" i="0">
                <a:solidFill>
                  <a:srgbClr val="1F1F1F"/>
                </a:solidFill>
                <a:effectLst/>
                <a:latin typeface="ElsevierGulliver"/>
              </a:rPr>
              <a:t>rubber floor tile </a:t>
            </a: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353E329-BA7C-1D4F-806B-4F13D40FCB7C}"/>
              </a:ext>
            </a:extLst>
          </p:cNvPr>
          <p:cNvGrpSpPr/>
          <p:nvPr/>
        </p:nvGrpSpPr>
        <p:grpSpPr>
          <a:xfrm>
            <a:off x="613266" y="2734477"/>
            <a:ext cx="2810680" cy="2018901"/>
            <a:chOff x="5501159" y="3432704"/>
            <a:chExt cx="1910356" cy="1432767"/>
          </a:xfrm>
        </p:grpSpPr>
        <p:pic>
          <p:nvPicPr>
            <p:cNvPr id="5" name="Picture 2" descr="Image">
              <a:extLst>
                <a:ext uri="{FF2B5EF4-FFF2-40B4-BE49-F238E27FC236}">
                  <a16:creationId xmlns:a16="http://schemas.microsoft.com/office/drawing/2014/main" id="{5C06B8CB-5857-F312-1D40-0B9F2AADF4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1159" y="3432704"/>
              <a:ext cx="1910356" cy="1432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FCFE998-A61D-6CE5-B412-241CF17F05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1159" y="3573477"/>
              <a:ext cx="1172590" cy="48643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157433-0EDA-1381-B32A-FEC6C67FB25D}"/>
                </a:ext>
              </a:extLst>
            </p:cNvPr>
            <p:cNvSpPr txBox="1"/>
            <p:nvPr/>
          </p:nvSpPr>
          <p:spPr>
            <a:xfrm>
              <a:off x="5568452" y="3508916"/>
              <a:ext cx="7958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10cm</a:t>
              </a:r>
              <a:endParaRPr lang="en-AE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CEC7119-BFE4-8DC7-238E-17ABAAFBDFDC}"/>
              </a:ext>
            </a:extLst>
          </p:cNvPr>
          <p:cNvSpPr txBox="1"/>
          <p:nvPr/>
        </p:nvSpPr>
        <p:spPr>
          <a:xfrm>
            <a:off x="903028" y="4362019"/>
            <a:ext cx="252091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14 x 10 cm</a:t>
            </a:r>
            <a:r>
              <a:rPr kumimoji="0" lang="en-US" sz="2000" b="0" i="0" u="none" strike="noStrike" cap="none" spc="0" normalizeH="0" baseline="3000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2 </a:t>
            </a:r>
            <a:r>
              <a:rPr kumimoji="0" lang="en-US" sz="2000" b="0" i="0" u="none" strike="noStrike" cap="none" spc="0" normalizeH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floor tiles </a:t>
            </a:r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rPr>
              <a:t> </a:t>
            </a:r>
          </a:p>
        </p:txBody>
      </p:sp>
      <p:pic>
        <p:nvPicPr>
          <p:cNvPr id="9" name="Picture 8" descr="A picture containing sewing machine, appliance, indoor&#10;&#10;Description automatically generated">
            <a:extLst>
              <a:ext uri="{FF2B5EF4-FFF2-40B4-BE49-F238E27FC236}">
                <a16:creationId xmlns:a16="http://schemas.microsoft.com/office/drawing/2014/main" id="{D3A24CF2-7FB2-5035-047B-6FA43F5D89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559" b="22118"/>
          <a:stretch/>
        </p:blipFill>
        <p:spPr bwMode="auto">
          <a:xfrm>
            <a:off x="631724" y="4869721"/>
            <a:ext cx="2792221" cy="1612587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FAF425-F336-22B7-35B5-BB3AC4AAB38C}"/>
              </a:ext>
            </a:extLst>
          </p:cNvPr>
          <p:cNvSpPr txBox="1"/>
          <p:nvPr/>
        </p:nvSpPr>
        <p:spPr>
          <a:xfrm>
            <a:off x="1150311" y="6196069"/>
            <a:ext cx="1612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Calibration Can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9AD424-0C01-9BC8-F1CA-D54A372AE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59" y="3033969"/>
            <a:ext cx="5830049" cy="37658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8C6641-7BAA-ABA7-D94F-8C7A9DA7A09E}"/>
              </a:ext>
            </a:extLst>
          </p:cNvPr>
          <p:cNvSpPr txBox="1"/>
          <p:nvPr/>
        </p:nvSpPr>
        <p:spPr>
          <a:xfrm>
            <a:off x="9698708" y="3579324"/>
            <a:ext cx="2314871" cy="1732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defTabSz="5842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CA">
                <a:latin typeface="Calibri" panose="020F0502020204030204" pitchFamily="34" charset="0"/>
                <a:cs typeface="Calibri" panose="020F0502020204030204" pitchFamily="34" charset="0"/>
              </a:rPr>
              <a:t>Fit is based on²²⁶Ra-supported emanation </a:t>
            </a:r>
            <a:br>
              <a:rPr lang="en-CA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>
                <a:latin typeface="Calibri" panose="020F0502020204030204" pitchFamily="34" charset="0"/>
                <a:cs typeface="Calibri" panose="020F0502020204030204" pitchFamily="34" charset="0"/>
              </a:rPr>
              <a:t>and ²²²Rn outgassing from porous rubber tiles</a:t>
            </a:r>
            <a:endParaRPr kumimoji="0" lang="en-US" sz="2000" b="1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Muli Regular"/>
            </a:endParaRPr>
          </a:p>
        </p:txBody>
      </p:sp>
      <p:pic>
        <p:nvPicPr>
          <p:cNvPr id="15" name="Picture 14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7FD66CCF-6EE4-31E1-A855-33A48E0FEF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8496" y="280249"/>
            <a:ext cx="1825083" cy="1216722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9AD3CF0-46DB-AC15-BEDE-9DEB806F9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46</a:t>
            </a:fld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5650909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B0948-3C69-1091-32E9-03EBA6785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F40843-B63A-89A2-E914-5D4E3009FE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Procedure and the current challenge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8B798C-90DA-93BA-72BA-6189FE976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47</a:t>
            </a:fld>
            <a:endParaRPr lang="en-CA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6C0E748B-553E-1F6D-5105-76E62EB2483A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5264" y="1474778"/>
                <a:ext cx="7920840" cy="5286750"/>
              </a:xfrm>
            </p:spPr>
            <p:txBody>
              <a:bodyPr>
                <a:normAutofit fontScale="92500" lnSpcReduction="10000"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ZnS is made using a two-stage selective precipitation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To activate with Ag: add 100 ppm of Ag and recrystalise using NaCl/</a:t>
                </a:r>
                <a:r>
                  <a:rPr lang="en-CA" sz="2800" dirty="0" err="1"/>
                  <a:t>kCl</a:t>
                </a:r>
                <a:r>
                  <a:rPr lang="en-CA" sz="2800" dirty="0"/>
                  <a:t> as flux at temperature of 950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CA" sz="2800" dirty="0"/>
                  <a:t> C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In addition to ZnS(Ag), </a:t>
                </a:r>
                <a:r>
                  <a:rPr lang="en-CA" sz="2800" b="1" dirty="0" err="1"/>
                  <a:t>ZnO</a:t>
                </a:r>
                <a:r>
                  <a:rPr lang="en-CA" sz="2800" dirty="0"/>
                  <a:t> is also observed (confirmed with Raman spectroscopy)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This occurs because the annealing process is performed in an open-air furnace, leading to oxidation.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The presence of </a:t>
                </a:r>
                <a:r>
                  <a:rPr lang="en-CA" sz="2800" dirty="0" err="1"/>
                  <a:t>ZnO</a:t>
                </a:r>
                <a:r>
                  <a:rPr lang="en-CA" sz="2800" dirty="0"/>
                  <a:t> reduces the </a:t>
                </a:r>
                <a:r>
                  <a:rPr lang="el-GR" sz="2800" dirty="0"/>
                  <a:t>α-</a:t>
                </a:r>
                <a:r>
                  <a:rPr lang="en-CA" sz="2800" dirty="0"/>
                  <a:t>particle detection efficiency.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SNOLAB plans to purchase an oxygen-free tube furnace to mitigate this issue.</a:t>
                </a:r>
              </a:p>
              <a:p>
                <a:pPr marL="1028700" lvl="1" indent="-342900"/>
                <a:endParaRPr lang="en-CA" sz="2600" dirty="0"/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16789C07-CB14-7FE3-C2B0-C6DF603946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5264" y="1474778"/>
                <a:ext cx="7920840" cy="5286750"/>
              </a:xfrm>
              <a:blipFill>
                <a:blip r:embed="rId3"/>
                <a:stretch>
                  <a:fillRect l="-1282" t="-2398" r="-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close up of a glass&#10;&#10;Description automatically generated">
            <a:extLst>
              <a:ext uri="{FF2B5EF4-FFF2-40B4-BE49-F238E27FC236}">
                <a16:creationId xmlns:a16="http://schemas.microsoft.com/office/drawing/2014/main" id="{77356764-8350-8C72-FDFD-0021725A9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366" y="1559758"/>
            <a:ext cx="2123661" cy="2533156"/>
          </a:xfrm>
          <a:prstGeom prst="rect">
            <a:avLst/>
          </a:prstGeom>
        </p:spPr>
      </p:pic>
      <p:pic>
        <p:nvPicPr>
          <p:cNvPr id="16" name="Picture 15" descr="A graph with numbers and text&#10;&#10;Description automatically generated">
            <a:extLst>
              <a:ext uri="{FF2B5EF4-FFF2-40B4-BE49-F238E27FC236}">
                <a16:creationId xmlns:a16="http://schemas.microsoft.com/office/drawing/2014/main" id="{0D466F14-DAAC-0EA4-DC26-BDC7728A7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662" y="4134517"/>
            <a:ext cx="3697464" cy="24974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EFC66DF-BD7A-0EA5-B419-DCD77F2F4D83}"/>
              </a:ext>
            </a:extLst>
          </p:cNvPr>
          <p:cNvSpPr txBox="1"/>
          <p:nvPr/>
        </p:nvSpPr>
        <p:spPr>
          <a:xfrm>
            <a:off x="9436975" y="5198555"/>
            <a:ext cx="169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ZnO</a:t>
            </a:r>
            <a:r>
              <a:rPr lang="en-US" dirty="0"/>
              <a:t> scintillation</a:t>
            </a:r>
          </a:p>
        </p:txBody>
      </p:sp>
    </p:spTree>
    <p:extLst>
      <p:ext uri="{BB962C8B-B14F-4D97-AF65-F5344CB8AC3E}">
        <p14:creationId xmlns:p14="http://schemas.microsoft.com/office/powerpoint/2010/main" val="11880625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D005-139D-F4C2-C576-E7A373C7D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033541-4E88-E063-4CAB-EA3FEFE807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6063" y="876218"/>
            <a:ext cx="7402161" cy="1316076"/>
          </a:xfrm>
        </p:spPr>
        <p:txBody>
          <a:bodyPr/>
          <a:lstStyle/>
          <a:p>
            <a:r>
              <a:rPr lang="en-US" dirty="0"/>
              <a:t>More LC related research (improving efficiency)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8C3AAC-1F11-EA1C-0614-91090B519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6CB4B4D-7CA3-9044-876B-883B54F8677D}" type="slidenum">
              <a:rPr lang="en-CA" smtClean="0"/>
              <a:pPr/>
              <a:t>48</a:t>
            </a:fld>
            <a:endParaRPr lang="en-CA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366A7-062D-889C-4CDF-D004E2CD4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6063" y="2412224"/>
            <a:ext cx="11219873" cy="399415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design of the LC needs to be revisited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a transparent scintillator on the window (PEN)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Make a spherical LC, take advantage of light being</a:t>
            </a:r>
            <a:br>
              <a:rPr lang="en-US" dirty="0"/>
            </a:br>
            <a:r>
              <a:rPr lang="en-US" dirty="0"/>
              <a:t>reflected from ZnS surface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Requires GEANT4 simulation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accent1"/>
                </a:solidFill>
              </a:rPr>
              <a:t>Possible </a:t>
            </a:r>
            <a:r>
              <a:rPr lang="en-US" b="1" i="1" dirty="0">
                <a:solidFill>
                  <a:schemeClr val="accent1"/>
                </a:solidFill>
              </a:rPr>
              <a:t>graduate student </a:t>
            </a:r>
            <a:r>
              <a:rPr lang="en-US" i="1" dirty="0">
                <a:solidFill>
                  <a:schemeClr val="accent1"/>
                </a:solidFill>
              </a:rPr>
              <a:t>project</a:t>
            </a:r>
          </a:p>
        </p:txBody>
      </p:sp>
      <p:pic>
        <p:nvPicPr>
          <p:cNvPr id="6" name="Picture 5" descr="A diagram of a window&#10;&#10;Description automatically generated">
            <a:extLst>
              <a:ext uri="{FF2B5EF4-FFF2-40B4-BE49-F238E27FC236}">
                <a16:creationId xmlns:a16="http://schemas.microsoft.com/office/drawing/2014/main" id="{5DE41BC1-43EE-87E1-E8F2-DD3E4AF9E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460" y="1310903"/>
            <a:ext cx="1985370" cy="18348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011268-89D8-842C-5309-B392E17B5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5536" y="3494177"/>
            <a:ext cx="1458216" cy="24878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1AB241-B12C-46F3-BB34-B5837D50D0C3}"/>
              </a:ext>
            </a:extLst>
          </p:cNvPr>
          <p:cNvSpPr txBox="1"/>
          <p:nvPr/>
        </p:nvSpPr>
        <p:spPr>
          <a:xfrm>
            <a:off x="8750346" y="6330431"/>
            <a:ext cx="2368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Silicon photo multiplier</a:t>
            </a:r>
          </a:p>
        </p:txBody>
      </p:sp>
    </p:spTree>
    <p:extLst>
      <p:ext uri="{BB962C8B-B14F-4D97-AF65-F5344CB8AC3E}">
        <p14:creationId xmlns:p14="http://schemas.microsoft.com/office/powerpoint/2010/main" val="1779791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86AB78-11BB-5982-2995-751643617D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6600" y="780353"/>
            <a:ext cx="11257110" cy="1316076"/>
          </a:xfrm>
        </p:spPr>
        <p:txBody>
          <a:bodyPr/>
          <a:lstStyle/>
          <a:p>
            <a:r>
              <a:rPr lang="en-US"/>
              <a:t>Trap Efficiency Test Set-up</a:t>
            </a:r>
          </a:p>
        </p:txBody>
      </p:sp>
      <p:pic>
        <p:nvPicPr>
          <p:cNvPr id="4" name="Picture 3" descr="A black and white drawing of a round object&#10;&#10;Description automatically generated">
            <a:extLst>
              <a:ext uri="{FF2B5EF4-FFF2-40B4-BE49-F238E27FC236}">
                <a16:creationId xmlns:a16="http://schemas.microsoft.com/office/drawing/2014/main" id="{D9DC5247-40B1-3AE5-0136-66AB5D188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890" y="3494145"/>
            <a:ext cx="2190015" cy="308046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59D9052-9962-F1F0-DD8E-4B76F02BE8E5}"/>
              </a:ext>
            </a:extLst>
          </p:cNvPr>
          <p:cNvGrpSpPr/>
          <p:nvPr/>
        </p:nvGrpSpPr>
        <p:grpSpPr>
          <a:xfrm>
            <a:off x="7199080" y="3697597"/>
            <a:ext cx="4820559" cy="2971820"/>
            <a:chOff x="6884020" y="4551718"/>
            <a:chExt cx="4616790" cy="2754957"/>
          </a:xfrm>
        </p:grpSpPr>
        <p:pic>
          <p:nvPicPr>
            <p:cNvPr id="6" name="Picture 5" descr="A diagram of a trap&#10;&#10;Description automatically generated">
              <a:extLst>
                <a:ext uri="{FF2B5EF4-FFF2-40B4-BE49-F238E27FC236}">
                  <a16:creationId xmlns:a16="http://schemas.microsoft.com/office/drawing/2014/main" id="{DB2D8D74-653B-F262-9211-37AD0294B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7482" y="4736525"/>
              <a:ext cx="4473328" cy="257015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03F56FE-1317-7E95-4808-DD31BF5BF02D}"/>
                </a:ext>
              </a:extLst>
            </p:cNvPr>
            <p:cNvSpPr/>
            <p:nvPr/>
          </p:nvSpPr>
          <p:spPr>
            <a:xfrm>
              <a:off x="6884020" y="4551718"/>
              <a:ext cx="182755" cy="52038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pic>
        <p:nvPicPr>
          <p:cNvPr id="8" name="Picture 7" descr="A white sign with black text&#10;&#10;Description automatically generated">
            <a:extLst>
              <a:ext uri="{FF2B5EF4-FFF2-40B4-BE49-F238E27FC236}">
                <a16:creationId xmlns:a16="http://schemas.microsoft.com/office/drawing/2014/main" id="{63EFDB3D-F140-E1E0-9BAD-D9DB680AF7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215" y="4123747"/>
            <a:ext cx="1948208" cy="1203305"/>
          </a:xfrm>
          <a:prstGeom prst="rect">
            <a:avLst/>
          </a:prstGeom>
        </p:spPr>
      </p:pic>
      <p:pic>
        <p:nvPicPr>
          <p:cNvPr id="9" name="Picture 8" descr="A black and white gas cylinder&#10;&#10;Description automatically generated">
            <a:extLst>
              <a:ext uri="{FF2B5EF4-FFF2-40B4-BE49-F238E27FC236}">
                <a16:creationId xmlns:a16="http://schemas.microsoft.com/office/drawing/2014/main" id="{0B6FB4CC-FE7F-761D-D259-B43EDB4EA4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23" y="3243649"/>
            <a:ext cx="1524186" cy="24066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9EC4FDB-7483-7BE4-2D9C-E0A899E9ECE5}"/>
              </a:ext>
            </a:extLst>
          </p:cNvPr>
          <p:cNvSpPr/>
          <p:nvPr/>
        </p:nvSpPr>
        <p:spPr>
          <a:xfrm>
            <a:off x="7106297" y="3243649"/>
            <a:ext cx="4913342" cy="3449916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091894BC-A89F-B08D-A951-26646AD1653B}"/>
              </a:ext>
            </a:extLst>
          </p:cNvPr>
          <p:cNvSpPr/>
          <p:nvPr/>
        </p:nvSpPr>
        <p:spPr>
          <a:xfrm>
            <a:off x="1204833" y="4614271"/>
            <a:ext cx="805848" cy="222255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2053254E-C3AE-E669-249E-5137BFEBCFE8}"/>
              </a:ext>
            </a:extLst>
          </p:cNvPr>
          <p:cNvSpPr/>
          <p:nvPr/>
        </p:nvSpPr>
        <p:spPr>
          <a:xfrm>
            <a:off x="3995780" y="4591351"/>
            <a:ext cx="854070" cy="222253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657B4558-5063-42DA-CC6E-3BD8A1ECDC3A}"/>
              </a:ext>
            </a:extLst>
          </p:cNvPr>
          <p:cNvSpPr/>
          <p:nvPr/>
        </p:nvSpPr>
        <p:spPr>
          <a:xfrm>
            <a:off x="6241870" y="4591351"/>
            <a:ext cx="854070" cy="222253"/>
          </a:xfrm>
          <a:prstGeom prst="right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193932-6D37-0703-F4F1-3E9745B5D9D3}"/>
              </a:ext>
            </a:extLst>
          </p:cNvPr>
          <p:cNvSpPr txBox="1"/>
          <p:nvPr/>
        </p:nvSpPr>
        <p:spPr>
          <a:xfrm>
            <a:off x="716731" y="1451289"/>
            <a:ext cx="902663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N₂ flow through the source introduces radon atoms to trap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Charcoal cooled with LN₂–alcohol mix to trap radon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Radon released from charcoal trap by heating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/>
              <a:t>Released radon were extracted using the radon board</a:t>
            </a:r>
          </a:p>
        </p:txBody>
      </p:sp>
      <p:pic>
        <p:nvPicPr>
          <p:cNvPr id="16" name="Picture 15" descr="A logo with a red and blue circle and a red arrow&#10;&#10;Description automatically generated">
            <a:extLst>
              <a:ext uri="{FF2B5EF4-FFF2-40B4-BE49-F238E27FC236}">
                <a16:creationId xmlns:a16="http://schemas.microsoft.com/office/drawing/2014/main" id="{331AA323-A037-CA25-5FD3-56A08BF84D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8496" y="280249"/>
            <a:ext cx="1825083" cy="121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7689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title with blue background &amp; subsec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 slide with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Additional not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bf86ece-1d89-4ec8-981b-51b0c79994cf">
      <Terms xmlns="http://schemas.microsoft.com/office/infopath/2007/PartnerControls"/>
    </lcf76f155ced4ddcb4097134ff3c332f>
    <TaxCatchAll xmlns="de0a0dec-5ec9-48db-889e-b3b277a3bcd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8E1FC129976D44B005B2B0BB14720D" ma:contentTypeVersion="10" ma:contentTypeDescription="Create a new document." ma:contentTypeScope="" ma:versionID="a96722906fb8ea4eb3b3008e615e50d1">
  <xsd:schema xmlns:xsd="http://www.w3.org/2001/XMLSchema" xmlns:xs="http://www.w3.org/2001/XMLSchema" xmlns:p="http://schemas.microsoft.com/office/2006/metadata/properties" xmlns:ns2="1bf86ece-1d89-4ec8-981b-51b0c79994cf" xmlns:ns3="de0a0dec-5ec9-48db-889e-b3b277a3bcdd" targetNamespace="http://schemas.microsoft.com/office/2006/metadata/properties" ma:root="true" ma:fieldsID="9850675328a12e83e283b2812fbe25ba" ns2:_="" ns3:_="">
    <xsd:import namespace="1bf86ece-1d89-4ec8-981b-51b0c79994cf"/>
    <xsd:import namespace="de0a0dec-5ec9-48db-889e-b3b277a3bc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f86ece-1d89-4ec8-981b-51b0c79994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ec6080f-a001-4a05-8d2e-760ded6f73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0a0dec-5ec9-48db-889e-b3b277a3bcd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ff4d2d5-e2c0-4051-8292-b487f93971cb}" ma:internalName="TaxCatchAll" ma:showField="CatchAllData" ma:web="de0a0dec-5ec9-48db-889e-b3b277a3bc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7E12EC-89C8-4846-980E-1FFCA445DBA6}">
  <ds:schemaRefs>
    <ds:schemaRef ds:uri="de0a0dec-5ec9-48db-889e-b3b277a3bcdd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1bf86ece-1d89-4ec8-981b-51b0c79994c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972FC9-4A96-4472-A7B9-AFDBD5DFD97F}">
  <ds:schemaRefs>
    <ds:schemaRef ds:uri="1bf86ece-1d89-4ec8-981b-51b0c79994cf"/>
    <ds:schemaRef ds:uri="de0a0dec-5ec9-48db-889e-b3b277a3bc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1BA8B8C-B65F-4801-8C3F-5BFC33FF86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54287</TotalTime>
  <Words>2719</Words>
  <Application>Microsoft Macintosh PowerPoint</Application>
  <PresentationFormat>Widescreen</PresentationFormat>
  <Paragraphs>408</Paragraphs>
  <Slides>49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62" baseType="lpstr">
      <vt:lpstr>Amasis MT Pro</vt:lpstr>
      <vt:lpstr>Arial</vt:lpstr>
      <vt:lpstr>Calibri</vt:lpstr>
      <vt:lpstr>Calibri Light</vt:lpstr>
      <vt:lpstr>Cambria</vt:lpstr>
      <vt:lpstr>Cambria Math</vt:lpstr>
      <vt:lpstr>ElsevierGulliver</vt:lpstr>
      <vt:lpstr>Helvetica Neue Medium</vt:lpstr>
      <vt:lpstr>Muli Regular</vt:lpstr>
      <vt:lpstr>Title</vt:lpstr>
      <vt:lpstr>Section title with blue background &amp; subsection</vt:lpstr>
      <vt:lpstr>White slide with logo</vt:lpstr>
      <vt:lpstr>1_Additional notes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Juliette Deloye</dc:creator>
  <cp:lastModifiedBy>Nasim Fatemighomi</cp:lastModifiedBy>
  <cp:revision>35</cp:revision>
  <cp:lastPrinted>2025-08-20T11:46:01Z</cp:lastPrinted>
  <dcterms:created xsi:type="dcterms:W3CDTF">2024-01-05T19:14:15Z</dcterms:created>
  <dcterms:modified xsi:type="dcterms:W3CDTF">2026-09-17T08:55:02Z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0x0101003E8E1FC129976D44B005B2B0BB14720D</vt:lpwstr>
  </property>
  <property fmtid="{D5CDD505-2E9C-101B-9397-08002B2CF9AE}" pid="3" name="MediaServiceImageTags">
    <vt:lpwstr/>
  </property>
</Properties>
</file>